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1"/>
  </p:notesMasterIdLst>
  <p:sldIdLst>
    <p:sldId id="940" r:id="rId2"/>
    <p:sldId id="897" r:id="rId3"/>
    <p:sldId id="1047" r:id="rId4"/>
    <p:sldId id="1048" r:id="rId5"/>
    <p:sldId id="1049" r:id="rId6"/>
    <p:sldId id="1050" r:id="rId7"/>
    <p:sldId id="2407" r:id="rId8"/>
    <p:sldId id="866" r:id="rId9"/>
    <p:sldId id="2406" r:id="rId10"/>
    <p:sldId id="889" r:id="rId11"/>
    <p:sldId id="266" r:id="rId12"/>
    <p:sldId id="960" r:id="rId13"/>
    <p:sldId id="952" r:id="rId14"/>
    <p:sldId id="944" r:id="rId15"/>
    <p:sldId id="1043" r:id="rId16"/>
    <p:sldId id="1030" r:id="rId17"/>
    <p:sldId id="1039" r:id="rId18"/>
    <p:sldId id="1079" r:id="rId19"/>
    <p:sldId id="1046" r:id="rId20"/>
    <p:sldId id="1044" r:id="rId21"/>
    <p:sldId id="1041" r:id="rId22"/>
    <p:sldId id="1058" r:id="rId23"/>
    <p:sldId id="1042" r:id="rId24"/>
    <p:sldId id="1045" r:id="rId25"/>
    <p:sldId id="961" r:id="rId26"/>
    <p:sldId id="942" r:id="rId27"/>
    <p:sldId id="1026" r:id="rId28"/>
    <p:sldId id="1051" r:id="rId29"/>
    <p:sldId id="1052" r:id="rId30"/>
  </p:sldIdLst>
  <p:sldSz cx="11887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initials="p" lastIdx="1" clrIdx="0">
    <p:extLst>
      <p:ext uri="{19B8F6BF-5375-455C-9EA6-DF929625EA0E}">
        <p15:presenceInfo xmlns:p15="http://schemas.microsoft.com/office/powerpoint/2012/main" userI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781"/>
    <a:srgbClr val="F3E04B"/>
    <a:srgbClr val="F3DB4B"/>
    <a:srgbClr val="F3F34B"/>
    <a:srgbClr val="1A9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75" autoAdjust="0"/>
    <p:restoredTop sz="94660"/>
  </p:normalViewPr>
  <p:slideViewPr>
    <p:cSldViewPr snapToGrid="0">
      <p:cViewPr varScale="1">
        <p:scale>
          <a:sx n="50" d="100"/>
          <a:sy n="50" d="100"/>
        </p:scale>
        <p:origin x="1004" y="24"/>
      </p:cViewPr>
      <p:guideLst/>
    </p:cSldViewPr>
  </p:slideViewPr>
  <p:notesTextViewPr>
    <p:cViewPr>
      <p:scale>
        <a:sx n="1" d="1"/>
        <a:sy n="1" d="1"/>
      </p:scale>
      <p:origin x="0" y="0"/>
    </p:cViewPr>
  </p:notesTextViewPr>
  <p:sorterViewPr>
    <p:cViewPr>
      <p:scale>
        <a:sx n="130" d="100"/>
        <a:sy n="130" d="100"/>
      </p:scale>
      <p:origin x="0" y="-3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5-03T04:23:47.449"/>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19672 13577 0,'24'-23'187,"24"23"-171,-24 23 62,0-23-78,-24 24 16,0-1-1,0 0 1,24 1 15,-24-1 0,24-23-15,-24 23-16,24 1 31,-24-1-31,24-23 31,-24 23-31,0 0 16,24 1 0,-24-1 31,0 0-47,0 1 46,0-1-14,0 0 30,0 1-62,0-1 16,24-23-16,-24 23 15,0 1-15,24-24 32,-24 23-32,24 0 15,-24 0 1,0 0 0,24-23-16,-24 23 15,24 0 1,-24 1-1,24-1 1,-24 0 0,24-23-16,0 24 31,0-1 0,-24 0-15,25-23-1,-25 24 1,24-1-16,-24 0 16,24-23-16,0 24 31,-24-1-31,24 0 31,-24 1-31,24-24 16,-24 23-1,24 0 1,-24 1 0,24-24-1,-24 23 1,24 0 0,-24 1-16,24-24 15,0 23 1,-24 0-1,24-23 1,0 0 0,-24 24-1,0-1 17,0 0-1,24-23 0,-24 24 0,0-1-15,24-23 31,-24 23-32,24-23 1,-24 24 0,0-1 15,24-23 0,-24 23-15,24-23-16,-24 24 31,0-1 563,0 0-594,0 0 15,0 1 1,0-1 15,0 0 32,0 1-32,24-24 63,-24 23-79,24-23 32,-24 23-31,24-23 15,-24 24 32,24-24-32,0 0-15,-24 23-1,0 0 1,24-23-1,0 0 1,0 0 15,-24 24-15,24-1 15,0-23 0,-24 23-31,24-23 47,-24 24-31,24-24-16,0 23 16,-24 0 30,24-23-30,0 24 15,-24-1-15,24-23 0,-24 23-1,24-23-15,0 24 16,-24-1 15,24 0-15,0 1-1,-24-1 17,25 0-17,-1 1 16,-24-1-15,24 0 0,0 1-1,0-1 1,-24 0 0,0 1-1,24-24-15,0 0 16,-24 23-1,0 0-15,0 0 16,24-23-16,-24 24 16,24-1-1,0-23-15,-24 23 47,24 1-47,-24-1 16,24-23 15,0 0 0,-24 23-31,24 1 16,0-24 0,-24 23 15,24 0 0,0 1-15,0-24 15,0 23-15,0-23-1,-24 23 1,24-23 15,-24 24-15,24-1-1,-24 0 1,24-23 0,0 24-1,0-1 1,-24 0-1,24 1 1,-24-1-16,24-23 16,-24 23 15,24 1-31,0-24 16,0 0-1,-24 23 1,24 0 15,0 1 0,0-24 1,-24 23-17,24-23 1,-24 23-1,24-23 1,-24 24 0,24-24-1,-24 23-15,24-23 16,-24 23 31,0 1 375,0-1-407,0 0 17,24 0-32,1-23 31,-25 24-16,24-1 17,0-1-32,0-22 31,-24 24-15,0-1 15,24-23 0,-24 23 16,24-23-16,-24 24 32,0-1-32,24-23-15,0 0-1,-24 23 1,24-23-1,-24 24 17,24-24-17,0 23 1,-24 0 0,24 1-1,0-1 1,-1 0-1,-23 0 1,24 1 0,0-1-16,0-23 15,0 23 1,0-23-16,-24 24 16,0-1-1,24 0-15,0 1 16,0-24-1,-24 23 1,0 0 0,24-23-16,0 24 15,-24-1 1,24 0 15,0-23-31,0 24 16,0-1-16,24 0 15,-48 1 1,48-1-16,-24-23 16,0 23-1,-24 1-15,24-1 16,0-23 0,-24 23-1,0 1-15,24-1 16,0-23-1,-24 23 1,24-23 0,0 24-1,0-24 1,-24 23 0,24-23-1,0 23 1,0-23 31,-24 24-47,24-24 15,-24 23-15,24-23 16,-24 23 0,25-23-1,-1 0 16,-24 24-31,24-24 32,-24 23-32,24-23 15,0 0 17,-24 23-32,0 0 15,0 1 1,48-24-16,-24 0 15,-24 23 1,48 0-16,-24 1 16,24-1-1,-48 0-15,24-23 16,0 24 0,0-1-1,0 0 1,0-23-16,0 0 15,-24 24 1,24-1 15,0 0-31,0 1 47,0-1-31,0-23-16,-24 23 15,0 1 1,24-1-16,0-23 16,-24 23-1,24-23 1,-24 24 0,24-24-16,0 0 31,0 23 0,0 0-15,0 1 484,0-24-469,0 0-15,0 23-16,-24 0 15,24-23-15,0 0 31,0 0-15,0 24 0,1-24-1,-1 23-15,0-23 32,-24 23-17,24-23 16,-24 24 1,24-24-17,-24 23 1,24 0 15,0 1 0,0-1-31,0 0 32,0-23-1,-24 23-31,24 1 47,0-1-32,0 0-15,24 1 16,-24-1 0,0 0-1,0 1-15,24-24 16,24 46-16,-48-22 16,0 22-16,0-46 15,0 24-15,0-1 16,24 0-1,-24 1-15,24-24 16,0 23 0,-24 0-16,-24 1 15,48-1 1,-23 0 0,-1 1-1,0-24 1,0 23-16,0 0 15,0 1 1,0-24-16,0 23 16,0 0-16,0-1 15,0-22 1,0 0-16,0 24 16,-1-1-1,1-23-15,0 23 16,0 1-16,0-1 15,0-23-15,0 0 16,-24 23 0,24-23-16,24 0 15,-48 24 1,0-1-16,24-23 16,0 0-1,0 0 1,0 23-1,0 1 1,24-24 15,-24 23 1,0 0-17,0-23-15,0 0 16,-24 24-1,24-24-15,0 0 16,-24 23 0,24-23-1,0 23 17,0-23-17,-24 24 16,24-24-15,0 23 0,0 0-1,0-23-15,0 0 16,-24 24 0,24-1-16,0-23 15,1 0 1,-1 23-16,0 0 31,24 1-15,-24-24-1,24 0 1,-24 0 0,0 23 437,-24 0-438,48-23 1,-24 0-16,0 24 16,0-24-1,24 23-15,-24 0 16,0-23-16,48 24 15,-48-24 1,0 0-16,24 0 16,-24 23 15,0-23-31,0 23 16,0-23-16,0 0 15,0 24 1,0-24-16,0 0 15,0 0 1,-24 23-16,48-23 16,-48 23-1,49 1 1,-25-24 0,0 0-1,24 23 16,-24 0-15,0 1 15,0-24-31,0 0 16,-24 23 0,48-23-1,-24 23 1,0-23-1,0 24 1,0-24 0,0 0-16,0 0 15,-24 23 1,24-23-16,0 0 16,-24 23-1,24-23-15,0 0 31,0 24-31,0-24 16,0 23 0,0 0-1,0-23 1,0 0 15,0 0-31,0 24 16,0-1-1,0-23 1,0 23-16,0-23 16,0 0-1,0 0-15,0 0 16,-24 24-16,24-24 16,24 23-1,-23 0 1,-1-23-1,0 0-15,0 0 16,0 24 0,0-24-16,0 0 0,0 23 15,0-23 1,24 23-16,-24-23 16,0 0-1,0 0-15,143 70 94,-143-70-78,0 23-16,0-23 15,0 24 1,0-24-16,0 23 15,0-23 17,0 0-17,0 0 17,0 0-1,-24 23-16,24-23 1,0 0 0,0 0-1,0 24 1,24-24 0,0 0 15,-48 23-16,48-23 1,-24 0-16,0 0 16,0 0-1,0 0 1,0 0 0,1 0-1,-1 0 1,0 23-1,0-23 1,0 0 0,0 0-1,0 0 1,0 0 0,0 0-1,0 0 1,0 0-16,0 0 0,24 0 15,-24 0 1,0 24 0,0-24-1,0 0-15,0 0 16,0 0 0,0 0 15,0 0 0,0 0 0,24 0 438,-24 0-453,24 0-16,24 0 15,-24 0 1,0 0-16,-24 0 16,49 0-16,-25 0 15,-24 0 1,24 0-16,0 23 15,0-23 1,0 23-16,0-23 16,-24 0-1,24 0 1,-24 0-16,24 0 16,0 24-1,-24-24 1,0 23-1,0-23-15,0 0 16,0 0 0,0 0-1,0 0 17,0 0-32,0 0 46,0 0-46,0 0 32,0 0-17,0 0 1,-24 23 15,24-23-31,0 0 16,0 0-1,0 24-15,1-24 16,-1 0 0,0 0-16,0 0 15,0 0 1,-24 23-16,48-23 0,-24 23 16,24-23-1,0 24-15,-24-24 16,24 23-1,-1-23-15,-23 23 16,24-23 0,0 0-1,-24 0 1,24 24-16,0-24 16,-24 23-1,24-23-15,-24 0 16,24 23-1,-24-23-15,0 0 16,24 0-16,0 0 16,-24 24-16,24-24 15,0 23 1,-24-23-16,25 0 16,-25 0-1,0 0-15,24 0 31,-48 23-31,24-23 16,24 0-16,0 24 31,-24-24-31,24 0 32,-24 0-32,0 0 15,0 0 1,24 0 31,-24 0-32,0 0 32,0 0-31,0 0 31,0 0-16,0 0-31,24 0 16,-24 0 15,24 0-16,-24 0 1,0 0 0,0 0-1,0 0-15,0 0 16,24 0 0,-24 0-1,0 0 1,1 0 15,-1 0-15,0 0 15,0 0-15,0-24-1,0 24 1,0 0-1,0 0 32,0-23-15,0 23-17,-24-23 1,24 23-16,0 0 15,0 0 17,0 0-17,0 0-15,0-24 32,0 24-32,0-23 15,0 23 1,0 0-16,0 0 31,0 0-31,-24-23 16,24 23-1,0 0 1,0 0 0,0 0-1,0 0 1,0-24 15,0 24-31,24 0 31,96-23 47,-120 23-78,1 0 16,-1 0 0,0 0-1,0 0 17,0 0 14,0 0-30,0 0 109,0 0-109,0 0-1,-24-23 32,24 23 266,0 0-298,0 23-15,24-23 16,-24 23 0,0-23-1,0 0-15,-1 0 31,1 0 1,0 24-1,0-24 16,0 0-16,-24 23 16,-48-23 234,24 0-250,0 0-31,-23 0 32,23 0-32,-144 0 93,144 0-93,-24 0 16,24 0 0,0 23-1,0-23 1,0 0-16,-1 0 16,1 0-16,0 0 46,0 0-30,0 0 15,0 0-15,0 0 0,0 0-16,0 0 15,0 24 1,0-24-1,0 0 1,-24 0 0,24 0-1,0 0 1,-24 0-16,24 0 16,0 23-1,-24-23 1,24 0-1,0 0 17,-24 0-17,24 0 1,0 0 0,0 0-16,0 0 15,0 0 1,-24 0-1,24 0 1,0 0 0,0 0-1,0 0-15,0 0 16,-1 0 0,1 0 15,0 0-31,0 0 31,0 0-15,0 0-16,0 0 15,0 0 1,0 0-16,0 0 16,0 0-1,0 0 32,0 0-16,0 0-31,0 0 63,0 0-63,0 0 62,0 0-46,0 0 0,0 0 30,-72 0 33,72 0-33,0 0-30,0 0 15,0 0-15,0 0 0,0 0 15,0 0-31,0 0 31,0 0-15,0 0 46,0 0-46,0 0-1,0 0 17,0 0-1,-1 0 16,1 0-32,0 0 1,0 0 31,0 0-31,0 0 30,0 0-14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3T04:26:07.257"/>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34,'448'0,"-443"0,-1 0,1 0,0 0,-1 0,1-1,0 1,-1-1,1 0,-1-1,1 1,-1-1,1 0,-1 0,7-5,3-7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3T04:26:11.462"/>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421 182,'-5'-1,"1"0,-1 0,0-1,0 1,1-1,-1 0,1 0,-7-4,-4-2,-55-29,34 18,-42-17,-76-20,135 48</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5-03T04:27:58.649"/>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17223 2324 0,'-50'0'188,"75"0"-79,-25 24-93,25 1 0,24-25-16,-49 25 15,25-1-15,0 1 31,0 0-15,-25-1-16,49 1 16,-24 0-1,0-1 1,0-24 0,-1 0-16,1 25 15,0-25 1,-25 24-1,25-24-15,0 0 16,-1 0 0,-24 25 15,25-25-15,-25 25-1,25-25 1,0 24-1,-25 1 17,25-25-17,0 25 1,-25-1 15,0 1 0,0 0-31,24-1 32,1 1-32,0-25 15,-25 25 1,0-1 0,25 1-16,-25 0 15,0-1 1,25-24-1,-25 25 1,0 0 0,24-1-16,1 1 31,-25 0-15,25-25-16,-25 24 31,25 25-31,0-49 31,-1 25-31,-24 0 16,0-1-16,0 1 31,25-25-31,-25 25 16,25-25-16,-25 24 31,25-24-31,-25 25 15,25 0-15,-25-1 47,0 1-31,0-2 46,0 2-46,24-25 0,1 25 31,-25-1-47,0 1 31,25-25-16,-25 25 32,0-1-15,25-24-1,-25 50 313,0-26-344,0 26 31,25-1-31,-1-24 31,-24-1-15,25 1 15,0-25-15,-25 24-16,0 1 31,25-25-31,0 0 15,-25 25 1,24-25 0,-24 24-1,25-24 1,0 0 0,-25 25 30,25-25-30,-25 25 0,25-25-16,-1 0 47,-24 24-32,25-24 32,0 25-31,-25 0 15,25-25-31,0 24 31,-1 1-15,-24 0-16,0-1 31,25-24-31,0 25 16,-25 0-1,0-1 17,0 1-32,25-25 0,0 25 15,-25-1-15,25-24 16,-25 25-1,0-1-15,24 1 16,1 0 0,-25-1-1,25 1 1,-25 0 0,25-25-16,-25 24 15,25 1 1,-25 0-1,24-25 1,-24 24 0,25 1-16,-25 0 31,25-25-31,0 24 31,-25 1-15,25-25-1,-1 0 17,1 25-17,-25-1 1,25-24 15,-25 25-31,25-25 16,-25 25-1,25-1 1,-1 1 0,-24 0-1,25-1-15,-25 1 16,25-25 0,-25 24-1,25-24-15,-25 25 16,25 0-1,-1-25 17,1 0-17,-25 24-15,0 1 16,25-25 0,0 25-1,-25-1 720,0 1-704,25-25-16,-1 0 32,-24 25-47,25-25 16,-25 24 0,25 1 15,0-25 0,-25 25 0,0-1-15,25 1 15,-1 0 0,1-1-15,0-24 47,-25 25-63,25-25 15,-25 25 1,25-1-1,-1 1 1,-24 0-16,50-25 16,-25 24-1,-25 1-15,50-1 16,-26 1 15,-24 0-15,25-25-16,0 0 15,0 24-15,-25 1 32,23 0-32,2-1 15,0 1 1,49 0 0,-74-1-16,25 1 15,0-25 1,0 25-16,-25-1 15,25 1 1,-1-25-16,1 25 16,0-1-1,0-24 1,-25 25 0,25 0-1,-25-1-15,24-24 16,1 25-1,0 0-15,0-25 16,0 0-16,-25 24 16,24 25-16,26-24 15,-25-25 1,0 24 0,24 0-1,-24 1-15,0-25 31,24 24-31,-49 1 16,50-25 0,-50 25-16,25-25 15,24 0 1,-49 24-16,25 1 16,0-25-1,0 25-15,0-25 0,24 0 31,-49 24-15,25 1 0,0-25 15,0 25-15,0-1-16,-1-24 15,-24 25-15,50-25 31,-25 25-31,-25-1 16,25-24 0,-1 25-1,1 0 1,0-1-16,0-24 16,-25 25-1,25-25 1,-1 25-1,1-25-15,-25 24 16,0 1-16,25-25 16,-25 25-1,25-25 1,-25 24 15,25 1 63,-1-25-78,1 24-1,-25 1 16,0 0-15,25-25-16,0 0 16,-25 24-1,0 1-15,25 0 16,-1-1-16,-24 1 16,25-25-1,0 25-15,25 24 16,-1-24-1,-49-1 1,25 1 15,0 0-15,-25-1-16,25-24 16,-25 25 15,24-25-31,1 25 31,0-25-15,0 0 359,-25 24-360,25-24-15,0 25 0,24-1 16,-24-24 0,25 25-16,-1 0 15,-24-25 1,25 0-16,-1 24 15,1 1 1,-25-25-16,-1 25 16,1-1-1,0-24 1,0 25-16,0-25 16,-25 25-16,24-25 15,26 24 1,-25 1 31,24 0-32,-24-1 1,0-24 0,0 25 15,-25 0-31,25-25 15,-1 0-15,1 24 16,0 1 15,25-25-31,-50 25 32,24-25-32,1 0 15,0 24 1,0-24-16,0 0 15,-25 25-15,49-25 16,-25 0 0,25 25-1,-24-25-15,25 49 16,0-25 0,-26 1-16,1-25 15,0 0 1,0 25-16,0-1 15,-1 1 1,1-25-16,0 0 0,0 0 16,24 25-1,-24-25 1,-25 24 0,25-24-16,25 0 15,-26 25 16,26-25-15,-25 25-16,24-25 16,1 24-1,-25-24-15,24 25 16,1 0-16,-25-25 16,24 0-1,1 24-15,49 26 16,-49-26-16,0 1 15,-1-25 1,-24 25-16,0-25 16,24 24-1,-24-24-15,0 0 16,0 0 0,-25 25-1,49-25-15,-24 25 16,0-25-1,25 0 1,-50 24 0,24-24-16,1 0 15,0 0-15,0 0 16,0 0 0,-1 0 30,1 0 329,0 0-375,0 0 16,24 0 0,-49-24-16,75 24 15,-26 0-15,1-25 16,24 25-16,-49 0 16,50 0-1,-26 0-15,1 0 31,-25 0-31,0 0 32,24 0-17,-49-25 1,25 25-16,0 0 16,0 0-1,-1 0 1,1 0-16,0 0 15,0-24 1,0 24 31,-25-25-47,24 25 16,1 0-1,25 0-15,-25 0 16,-1 0-1,1 0 1,0 0 0,0 0-1,0 0 1,-1 0 0,1 0-1,0 0-15,-25-25 16,0 1-1,25 24 1,0 0 0,24 0-1,-24 0-15,-25-25 16,24 25-16,25-25 16,-24 25-1,49-24-15,-24 24 16,-50-25-1,50 25-15,-1 0 16,-24 0 0,25-25-1,-25 25-15,24-24 16,1 24 0,-25-25-16,24 25 15,1-25 1,-1 25-16,1-24 15,0 24-15,-26-25 16,26 25 0,-25 0-16,24-25 31,-24 25-31,0 0 16,25-24 15,-1-1-16,-24 25 1,25 0 0,-1 0-1,-24-25-15,0 25 16,0-24 0,0 24-16,-1-25 0,1 25 15,25 0 1,-25-24-1,-1-1 1,26 25 0,-50-25-1,25 25-15,0 0 16,-1 0-16,1-24 16,0 24-16,-25-25 15,25 25 1,0 0-1,-25-25 17,24 25 296,26-49-313,0 24 1,-26-24-16,26 0 16,0-1-1,-1-48-15,-24 73 0,49-49 16,-24 50 0,24-26-16,-24 26 15,0-1 1,-50 0-16,25 25 15,-1-24 1,1-1 15,25 25-31,-50-25 16,25 1 0,-1-1-16,1 25 15,-25-49-15,50 24 16,-25 25-1,-1 0 1,-24-25 0,25 1-16,0-1 15,25 0 17,-50 1-32,24 24 15,1-25 1,25 1-1,-50-1 17,25 25-17,-1-25 1,1 1 15,0-1-15,0 25-16,24-25 31,-49 1-31,25-1 16,0 25 15,0-25-15,0 25-1,-2-24 1,2 24-1,-25-25 17,25 0-32,-25 1 0,25 24 15,-1-25 1,-24 0 0,25 25-1,-25-24-15,25-1 16,-25 0-1,50 25-15,-26-24 16,-24-1-16,50 25 16,-25-25-1,0 1 1,-1-1 0,1 25-16,-25-24 15,25 0 1,0-1-1,0 25-15,-25-24 16,25-1 0,-1 25-16,-24-24 31,0-1-31,25 0 344,0 25-344,0-49 15,74-25 1,-25 0 0,1 0-16,24 25 15,-74-1 1,24 1-16,-24 0 15,25 24-15,-1-24 16,1 0 0,-25 24-16,0-24 15,24 24 1,-24-24 0,25 49-16,-50-25 15,0 0-15,24 1 16,1 24-1,0-25-15,0-24 16,0 49 0,0-50-16,-25 26 15,24 24 17,-24-25-32,25 0 46,-25 1-30,0-1 0,25 1-1,0-1 1,-25 0 0,0 1-1,25-1 1,-25 0-16,24 25 31,-24-24-15,25-1-1,-25 0-15,25 1 32,-25-1-32,25 25 15,0-25 1,-25 1-16,0-26 0,24 50 15,1-49 1,0 24-16,-25 1 31,25-1-31,0 25 16,-25-25 0,0 1-16,24 24 15,1-25-15,0 1 16,-25-1-1,50 0-15,-26 1 16,1-26-16,0 26 31,0-1-15,-25 0 0,25 1-1,-1-1 1,1 0 15,0 1-31,0-1 16,-25 0-1,25 25 1,-25-24 0,24-1-16,-24 0 31,0 1 234,0-25-249,25-1 0,50-48-1,-1 24 1,25-25-16,-49 26 16,24 24-1,-49 0-15,25 24 16,-25 0-1,-25 1 17,24 24-17,-24-25-15,25-24 16,0 24 0,-25 1-1,25-1 1,0 25-16,-25-25 47,0 1-32,24-1 1,-24 0 0,25 1-1,0-26 1,0 26-1,0-1 1,-25 0 0,24 1 15,1 24 0,-25-25-15,24 25-1,1 0 17,-25-25-32,49-24 78,-24 49-63,-25-25-15,25 1 32,0 24-17,-1 0-15,-24-25 16,0 0 15,25 25-31,0-24 16,0 24 31,0-25-47,-1 25 31,-24-24-31,25 24 0,0 0 31,-25-25-15,25 25-1,-25-25-15,25 25 16,-25-24 0,24 24-16,1 0 62,0 0-46,-25-25-1,25 0 1,0 25 0,0 0-1,-25-24 1,0-1 0,24 0-1,1 25-15,-25-24 16,0-1-1</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5-03T04:27:13.010"/>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17223 2324 0,'-50'0'188,"75"0"-79,-25 24-93,25 1 0,24-25-16,-49 25 15,25-1-15,0 1 31,0 0-15,-25-1-16,49 1 16,-24 0-1,0-1 1,0-24 0,-1 0-16,1 25 15,0-25 1,-25 24-1,25-24-15,0 0 16,-1 0 0,-24 25 15,25-25-15,-25 25-1,25-25 1,0 24-1,-25 1 17,25-25-17,0 25 1,-25-1 15,0 1 0,0 0-31,24-1 32,1 1-32,0-25 15,-25 25 1,0-1 0,25 1-16,-25 0 15,0-1 1,25-24-1,-25 25 1,0 0 0,24-1-16,1 1 31,-25 0-15,25-25-16,-25 24 31,25 25-31,0-49 31,-1 25-31,-24 0 16,0-1-16,0 1 31,25-25-31,-25 25 16,25-25-16,-25 24 31,25-24-31,-25 25 15,25 0-15,-25-1 47,0 1-31,0-2 46,0 2-46,24-25 0,1 25 31,-25-1-47,0 1 31,25-25-16,-25 25 32,0-1-15,25-24-1,-25 50 313,0-26-344,0 26 31,25-1-31,-1-24 31,-24-1-15,25 1 15,0-25-15,-25 24-16,0 1 31,25-25-31,0 0 15,-25 25 1,24-25 0,-24 24-1,25-24 1,0 0 0,-25 25 30,25-25-30,-25 25 0,25-25-16,-1 0 47,-24 24-32,25-24 32,0 25-31,-25 0 15,25-25-31,0 24 31,-1 1-15,-24 0-16,0-1 31,25-24-31,0 25 16,-25 0-1,0-1 17,0 1-32,25-25 0,0 25 15,-25-1-15,25-24 16,-25 25-1,0-1-15,24 1 16,1 0 0,-25-1-1,25 1 1,-25 0 0,25-25-16,-25 24 15,25 1 1,-25 0-1,24-25 1,-24 24 0,25 1-16,-25 0 31,25-25-31,0 24 31,-25 1-15,25-25-1,-1 0 17,1 25-17,-25-1 1,25-24 15,-25 25-31,25-25 16,-25 25-1,25-1 1,-1 1 0,-24 0-1,25-1-15,-25 1 16,25-25 0,-25 24-1,25-24-15,-25 25 16,25 0-1,-1-25 17,1 0-17,-25 24-15,0 1 16,25-25 0,0 25-1,-25-1 720,0 1-704,25-25-16,-1 0 32,-24 25-47,25-25 16,-25 24 0,25 1 15,0-25 0,-25 25 0,0-1-15,25 1 15,-1 0 0,1-1-15,0-24 47,-25 25-63,25-25 15,-25 25 1,25-1-1,-1 1 1,-24 0-16,50-25 16,-25 24-1,-25 1-15,50-1 16,-26 1 15,-24 0-15,25-25-16,0 0 15,0 24-15,-25 1 32,23 0-32,2-1 15,0 1 1,49 0 0,-74-1-16,25 1 15,0-25 1,0 25-16,-25-1 15,25 1 1,-1-25-16,1 25 16,0-1-1,0-24 1,-25 25 0,25 0-1,-25-1-15,24-24 16,1 25-1,0 0-15,0-25 16,0 0-16,-25 24 16,24 25-16,26-24 15,-25-25 1,0 24 0,24 0-1,-24 1-15,0-25 31,24 24-31,-49 1 16,50-25 0,-50 25-16,25-25 15,24 0 1,-49 24-16,25 1 16,0-25-1,0 25-15,0-25 0,24 0 31,-49 24-15,25 1 0,0-25 15,0 25-15,0-1-16,-1-24 15,-24 25-15,50-25 31,-25 25-31,-25-1 16,25-24 0,-1 25-1,1 0 1,0-1-16,0-24 16,-25 25-1,25-25 1,-1 25-1,1-25-15,-25 24 16,0 1-16,25-25 16,-25 25-1,25-25 1,-25 24 15,25 1 63,-1-25-78,1 24-1,-25 1 16,0 0-15,25-25-16,0 0 16,-25 24-1,0 1-15,25 0 16,-1-1-16,-24 1 16,25-25-1,0 25-15,25 24 16,-1-24-1,-49-1 1,25 1 15,0 0-15,-25-1-16,25-24 16,-25 25 15,24-25-31,1 25 31,0-25-15,0 0 359,-25 24-360,25-24-15,0 25 0,24-1 16,-24-24 0,25 25-16,-1 0 15,-24-25 1,25 0-16,-1 24 15,1 1 1,-25-25-16,-1 25 16,1-1-1,0-24 1,0 25-16,0-25 16,-25 25-16,24-25 15,26 24 1,-25 1 31,24 0-32,-24-1 1,0-24 0,0 25 15,-25 0-31,25-25 15,-1 0-15,1 24 16,0 1 15,25-25-31,-50 25 32,24-25-32,1 0 15,0 24 1,0-24-16,0 0 15,-25 25-15,49-25 16,-25 0 0,25 25-1,-24-25-15,25 49 16,0-25 0,-26 1-16,1-25 15,0 0 1,0 25-16,0-1 15,-1 1 1,1-25-16,0 0 0,0 0 16,24 25-1,-24-25 1,-25 24 0,25-24-16,25 0 15,-26 25 16,26-25-15,-25 25-16,24-25 16,1 24-1,-25-24-15,24 25 16,1 0-16,-25-25 16,24 0-1,1 24-15,49 26 16,-49-26-16,0 1 15,-1-25 1,-24 25-16,0-25 16,24 24-1,-24-24-15,0 0 16,0 0 0,-25 25-1,49-25-15,-24 25 16,0-25-1,25 0 1,-50 24 0,24-24-16,1 0 15,0 0-15,0 0 16,0 0 0,-1 0 30,1 0 329,0 0-375,0 0 16,24 0 0,-49-24-16,75 24 15,-26 0-15,1-25 16,24 25-16,-49 0 16,50 0-1,-26 0-15,1 0 31,-25 0-31,0 0 32,24 0-17,-49-25 1,25 25-16,0 0 16,0 0-1,-1 0 1,1 0-16,0 0 15,0-24 1,0 24 31,-25-25-47,24 25 16,1 0-1,25 0-15,-25 0 16,-1 0-1,1 0 1,0 0 0,0 0-1,0 0 1,-1 0 0,1 0-1,0 0-15,-25-25 16,0 1-1,25 24 1,0 0 0,24 0-1,-24 0-15,-25-25 16,24 25-16,25-25 16,-24 25-1,49-24-15,-24 24 16,-50-25-1,50 25-15,-1 0 16,-24 0 0,25-25-1,-25 25-15,24-24 16,1 24 0,-25-25-16,24 25 15,1-25 1,-1 25-16,1-24 15,0 24-15,-26-25 16,26 25 0,-25 0-16,24-25 31,-24 25-31,0 0 16,25-24 15,-1-1-16,-24 25 1,25 0 0,-1 0-1,-24-25-15,0 25 16,0-24 0,0 24-16,-1-25 0,1 25 15,25 0 1,-25-24-1,-1-1 1,26 25 0,-50-25-1,25 25-15,0 0 16,-1 0-16,1-24 16,0 24-16,-25-25 15,25 25 1,0 0-1,-25-25 17,24 25 296,26-49-313,0 24 1,-26-24-16,26 0 16,0-1-1,-1-48-15,-24 73 0,49-49 16,-24 50 0,24-26-16,-24 26 15,0-1 1,-50 0-16,25 25 15,-1-24 1,1-1 15,25 25-31,-50-25 16,25 1 0,-1-1-16,1 25 15,-25-49-15,50 24 16,-25 25-1,-1 0 1,-24-25 0,25 1-16,0-1 15,25 0 17,-50 1-32,24 24 15,1-25 1,25 1-1,-50-1 17,25 25-17,-1-25 1,1 1 15,0-1-15,0 25-16,24-25 31,-49 1-31,25-1 16,0 25 15,0-25-15,0 25-1,-2-24 1,2 24-1,-25-25 17,25 0-32,-25 1 0,25 24 15,-1-25 1,-24 0 0,25 25-1,-25-24-15,25-1 16,-25 0-1,50 25-15,-26-24 16,-24-1-16,50 25 16,-25-25-1,0 1 1,-1-1 0,1 25-16,-25-24 15,25 0 1,0-1-1,0 25-15,-25-24 16,25-1 0,-1 25-16,-24-24 31,0-1-31,25 0 344,0 25-344,0-49 15,74-25 1,-25 0 0,1 0-16,24 25 15,-74-1 1,24 1-16,-24 0 15,25 24-15,-1-24 16,1 0 0,-25 24-16,0-24 15,24 24 1,-24-24 0,25 49-16,-50-25 15,0 0-15,24 1 16,1 24-1,0-25-15,0-24 16,0 49 0,0-50-16,-25 26 15,24 24 17,-24-25-32,25 0 46,-25 1-30,0-1 0,25 1-1,0-1 1,-25 0 0,0 1-1,25-1 1,-25 0-16,24 25 31,-24-24-15,25-1-1,-25 0-15,25 1 32,-25-1-32,25 25 15,0-25 1,-25 1-16,0-26 0,24 50 15,1-49 1,0 24-16,-25 1 31,25-1-31,0 25 16,-25-25 0,0 1-16,24 24 15,1-25-15,0 1 16,-25-1-1,50 0-15,-26 1 16,1-26-16,0 26 31,0-1-15,-25 0 0,25 1-1,-1-1 1,1 0 15,0 1-31,0-1 16,-25 0-1,25 25 1,-25-24 0,24-1-16,-24 0 31,0 1 234,0-25-249,25-1 0,50-48-1,-1 24 1,25-25-16,-49 26 16,24 24-1,-49 0-15,25 24 16,-25 0-1,-25 1 17,24 24-17,-24-25-15,25-24 16,0 24 0,-25 1-1,25-1 1,0 25-16,-25-25 47,0 1-32,24-1 1,-24 0 0,25 1-1,0-26 1,0 26-1,0-1 1,-25 0 0,24 1 15,1 24 0,-25-25-15,24 25-1,1 0 17,-25-25-32,49-24 78,-24 49-63,-25-25-15,25 1 32,0 24-17,-1 0-15,-24-25 16,0 0 15,25 25-31,0-24 16,0 24 31,0-25-47,-1 25 31,-24-24-31,25 24 0,0 0 31,-25-25-15,25 25-1,-25-25-15,25 25 16,-25-24 0,24 24-16,1 0 62,0 0-46,-25-25-1,25 0 1,0 25 0,0 0-1,-25-24 1,0-1 0,24 0-1,1 25-15,-25-24 16,0-1-1</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3-05-03T02:23:31.520"/>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17213 2319 0,'-40'0'188,"60"0"-79,-20 20-93,20 0 0,20-20-16,-40 20 15,20 0-15,0 0 31,0 0-15,-20 0-16,40 0 16,-20 0-1,0 0 1,0-20 0,0 0-16,0 20 15,0-20 1,-20 20-1,20-20-15,0 0 16,0 0 0,-20 20 15,20-20-15,-20 20-1,20-20 1,0 20-1,-20 0 17,20-20-17,0 20 1,-20 0 15,0 0 0,0 0-31,20 0 32,0 0-32,0-20 15,-20 20 1,0 0 0,20 0-16,-20 0 15,0 0 1,20-20-1,-20 20 1,0 0 0,20 0-16,0 0 31,-20 0-15,20-20-16,-20 20 31,20 20-31,0-40 31,0 20-31,-20 0 16,0 0-16,0 0 31,20-20-31,-20 20 16,20-20-16,-20 20 31,20-20-31,-20 20 15,20 0-15,-20 0 47,0 0-31,0-1 46,0 1-46,20-20 0,0 20 31,-20 0-47,0 0 31,20-20-16,-20 20 32,0 0-15,20-20-1,-20 40 313,0-20-344,0 20 31,20 0-31,0-20 31,-20 0-15,20 0 15,0-20-15,-20 20-16,0 0 31,20-20-31,0 0 15,-20 20 1,20-20 0,-20 20-1,20-20 1,0 0 0,-20 20 30,20-20-30,-20 20 0,20-20-16,0 0 47,-20 20-32,20-20 32,0 20-31,-20 0 15,20-20-31,0 20 31,0 0-15,-20 0-16,0 0 31,20-20-31,0 20 16,-20 0-1,0 0 17,0 0-32,20-20 0,0 20 15,-20 0-15,20-20 16,-20 20-1,0 0-15,20 0 16,0 0 0,-20 0-1,20 0 1,-20 0 0,20-20-16,-20 20 15,20 0 1,-20 0-1,20-20 1,-20 20 0,20 0-16,-20 0 31,20-20-31,0 20 31,-20 0-15,20-20-1,0 0 17,0 20-17,-20 0 1,20-20 15,-20 20-31,20-20 16,-20 20-1,20 0 1,0 0 0,-20 0-1,20 0-15,-20 0 16,20-20 0,-20 20-1,20-20-15,-20 20 16,20 0-1,0-20 17,0 0-17,-20 20-15,0 0 16,20-20 0,0 20-1,-20 0 720,0 0-704,20-20-16,0 0 32,-20 20-47,20-20 16,-20 20 0,20 0 15,0-20 0,-20 20 0,0 0-15,20 0 15,0 0 0,0 0-15,0-20 47,-20 20-63,20-20 15,-20 20 1,20 0-1,0 0 1,-20 0-16,40-20 16,-20 20-1,-20 0-15,40 0 16,-20 0 15,-20 0-15,20-20-16,0 0 15,0 20-15,-20 0 32,19 0-32,1 0 15,0 0 1,40 0 0,-60 0-16,20 0 15,0-20 1,0 20-16,-20 0 15,20 0 1,0-20-16,0 20 16,0 0-1,0-20 1,-20 20 0,20 0-1,-20 0-15,20-20 16,0 20-1,0 0-15,0-20 16,0 0-16,-20 20 16,20 20-16,20-20 15,-20-20 1,0 19 0,20 1-1,-20 0-15,0-20 31,20 20-31,-40 0 16,40-20 0,-40 20-16,20-20 15,20 0 1,-40 20-16,20 0 16,0-20-1,0 20-15,0-20 0,20 0 31,-40 20-15,20 0 0,0-20 15,0 20-15,0 0-16,0-20 15,-20 20-15,40-20 31,-20 20-31,-20 0 16,20-20 0,0 20-1,0 0 1,0 0-16,0-20 16,-20 20-1,20-20 1,0 20-1,0-20-15,-20 20 16,0 0-16,20-20 16,-20 20-1,20-20 1,-20 20 15,20 0 63,0-20-78,0 20-1,-20 0 16,0 0-15,20-20-16,0 0 16,-20 20-1,0 0-15,20 0 16,0 0-16,-20 0 16,20-20-1,0 20-15,20 20 16,0-20-1,-40 0 1,20 0 15,0 0-15,-20 0-16,20-20 16,-20 20 15,20-20-31,0 20 31,0-20-15,0 0 359,-20 20-360,20-20-15,0 20 0,20 0 16,-20-20 0,20 20-16,0 0 15,-20-20 1,20 0-16,0 20 15,0 0 1,-20-20-16,0 20 16,0 0-1,0-20 1,0 20-16,0-20 16,-20 20-16,20-20 15,20 20 1,-20 0 31,20 0-32,-20 0 1,0-20 0,0 20 15,-20 0-31,20-20 15,0 0-15,0 20 16,0 0 15,20-20-31,-40 20 32,20-20-32,0 0 15,0 20 1,0-20-16,0 0 15,-20 20-15,40-20 16,-21 0 0,21 20-1,-20-20-15,20 40 16,0-20 0,-20 0-16,0-20 15,0 0 1,0 20-16,0 0 15,0 0 1,0-20-16,0 0 0,0 0 16,20 20-1,-20-20 1,-20 20 0,20-20-16,20 0 15,-20 20 16,20-20-15,-20 20-16,20-20 16,0 20-1,-20-20-15,20 20 16,0 0-16,-20-20 16,20 0-1,0 20-15,40 20 16,-40-20-16,0 0 15,0-20 1,-20 20-16,0-20 16,20 20-1,-20-20-15,0 0 16,0 0 0,-20 20-1,40-20-15,-20 20 16,0-20-1,20 0 1,-40 20 0,20-20-16,0 0 15,0 0-15,0 0 16,0 0 0,0 0 30,0 0 329,0 0-375,0 0 16,20 0 0,-40-20-16,60 20 15,-20 0-15,0-20 16,20 20-16,-40 0 16,40 0-1,-20 0-15,0 0 31,-20 0-31,0 0 32,20 0-17,-40-20 1,20 20-16,0 0 16,0 0-1,0 0 1,0 0-16,0 0 15,0-20 1,0 20 31,-20-20-47,20 20 16,0 0-1,20 0-15,-20 0 16,0 0-1,0 0 1,0 0 0,0 0-1,0 0 1,0 0 0,0 0-1,0 0-15,-20-20 16,0 0-1,20 20 1,0 0 0,20 0-1,-20 0-15,-20-20 16,19 20-16,21-20 16,-20 20-1,40-20-15,-20 20 16,-40-20-1,40 20-15,0 0 16,-20 0 0,20-20-1,-20 20-15,20-20 16,0 20 0,-20-20-16,20 20 15,0-20 1,0 20-16,0-20 15,0 20-15,-20-20 16,20 20 0,-20 0-16,20-20 31,-20 20-31,0 0 16,20-20 15,0 0-16,-20 20 1,20 0 0,0 0-1,-20-20-15,0 20 16,0-20 0,0 20-16,0-20 0,0 20 15,20 0 1,-20-20-1,0 0 1,20 20 0,-40-20-1,20 20-15,0 0 16,0 0-16,0-20 16,0 20-16,-20-20 15,20 20 1,0 0-1,-20-20 17,20 20 296,20-40-313,0 20 1,-20-20-16,20 0 16,0 0-1,0-40-15,-20 60 0,40-40 16,-20 40 0,20-20-16,-20 20 15,0 0 1,-40 0-16,20 20 15,0-20 1,0 0 15,20 20-31,-40-20 16,20 0 0,0 0-16,0 20 15,-20-40-15,40 20 16,-20 20-1,0 0 1,-20-20 0,20 0-16,0 0 15,20 0 17,-40 0-32,20 20 15,0-20 1,20 0-1,-40 0 17,20 20-17,0-20 1,0 0 15,0 0-15,0 20-16,20-20 31,-40 0-31,20 0 16,0 20 15,0-20-15,0 20-1,-1-20 1,1 20-1,-20-20 17,20 0-32,-20 0 0,20 20 15,0-20 1,-20 0 0,20 20-1,-20-20-15,20 0 16,-20 0-1,40 20-15,-20-20 16,-20 0-16,40 20 16,-20-20-1,0 0 1,0 0 0,0 20-16,-20-20 15,20 1 1,0-1-1,0 20-15,-20-20 16,20 0 0,0 20-16,-20-20 31,0 0-31,20 0 344,0 20-344,0-40 15,60-20 1,-20 0 0,0 0-16,20 20 15,-60 0 1,20 0-16,-20 0 15,20 20-15,0-20 16,0 0 0,-20 20-16,0-20 15,20 20 1,-20-20 0,20 40-16,-40-20 15,0 0-15,20 0 16,0 20-1,0-20-15,0-20 16,0 40 0,0-40-16,-20 20 15,20 20 17,-20-20-32,20 0 46,-20 0-30,0 0 0,20 0-1,0 0 1,-20 0 0,0 0-1,20 0 1,-20 0-16,20 20 31,-20-20-15,20 0-1,-20 0-15,20 0 32,-20 0-32,20 20 15,0-20 1,-20 0-16,0-20 0,20 40 15,0-40 1,0 20-16,-20 0 31,20 0-31,0 20 16,-20-20 0,0 0-16,20 20 15,0-20-15,0 0 16,-20 0-1,40 0-15,-20 0 16,0-20-16,0 20 31,0 0-15,-20 0 0,20 0-1,0 0 1,0 0 15,0 0-31,0 0 16,-20 0-1,20 20 1,-20-20 0,20 0-16,-20 0 31,0 0 234,0-20-249,20 0 0,40-40-1,0 20 1,20-20-16,-40 21 16,20 19-1,-40 0-15,20 20 16,-20 0-1,-20 0 17,20 20-17,-20-20-15,20-20 16,0 20 0,-20 0-1,20 0 1,0 20-16,-20-20 47,0 0-32,20 0 1,-20 0 0,20 0-1,0-20 1,0 20-1,0 0 1,-20 0 0,20 0 15,0 20 0,-20-20-15,19 20-1,1 0 17,-20-20-32,40-20 78,-20 40-63,-20-20-15,20 0 32,0 20-17,0 0-15,-20-20 16,0 0 15,20 20-31,0-20 16,0 20 31,0-20-47,0 20 31,-20-20-31,20 20 0,0 0 31,-20-20-15,20 20-1,-20-20-15,20 20 16,-20-20 0,20 20-16,0 0 62,0 0-46,-20-20-1,20 0 1,0 20 0,0 0-1,-20-20 1,0 0 0,20 0-1,0 20-15,-20-20 16,0 0-1</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3-05-03T02:21:51.96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19672 13574 0,'20'-20'187,"20"20"-171,-20 20 62,0-20-78,-20 20 16,0 0-1,0 0 1,20 0 15,-20 0 0,20-20-15,-20 20-16,20 0 31,-20 0-31,20-20 31,-20 20-31,0 0 16,20 0 0,-20 0 31,0 0-47,0 0 46,0 0-14,0 0 30,0 0-62,0 0 16,20-20-16,-20 20 15,0 0-15,20-20 32,-20 20-32,20 0 15,-20-1 1,0 1 0,20-20-16,-20 20 15,20 0 1,-20 0-1,20 0 1,-20 0 0,20-20-16,0 20 31,0 0 0,-20 0-15,20-20-1,-20 20 1,20 0-16,-20 0 16,20-20-16,0 20 31,-20 0-31,20 0 31,-20 0-31,20-20 16,-20 20-1,20 0 1,-20 0 0,20-20-1,-20 20 1,20 0 0,-20 0-16,20-20 15,0 20 1,-20 0-1,20-20 1,0 0 0,-20 20-1,0 0 17,0 0-1,20-20 0,-20 20 0,0 0-15,20-20 31,-20 20-32,20-20 1,-20 20 0,0 0 15,20-20 0,-20 20-15,20-20-16,-20 20 31,0 0 563,0 0-594,0 0 15,0 0 1,0 0 15,0 0 32,0 0-32,20-20 63,-20 20-79,20-20 32,-20 20-31,20-20 15,-20 20 32,20-20-32,0 0-15,-20 20-1,0 0 1,20-20-1,0 0 1,0 0 15,-20 20-15,20 0 15,0-20 0,-20 20-31,20-20 47,-20 20-31,20-20-16,0 20 16,-20 0 30,20-20-30,0 20 15,-20 0-15,20-20 0,-20 20-1,20-20-15,0 20 16,-20 0 15,20 0-15,0 0-1,-20 0 17,20 0-17,0 0 16,-20 0-15,20 0 0,0 0-1,0 0 1,-20 0 0,0 0-1,20-20-15,0 0 16,-20 20-1,0 0-15,0 0 16,20-20-16,-20 20 16,20 0-1,0-20-15,-20 20 47,20 0-47,-20 0 16,20-20 15,0 0 0,-20 20-31,20 0 16,0-20 0,-20 20 15,20 0 0,0 0-15,0-20 15,0 20-15,0-20-1,-20 20 1,20-20 15,-20 20-15,20 0-1,-20 0 1,20-20 0,0 20-1,0 0 1,-20 0-1,20 0 1,-20 0-16,20-20 16,-20 20 15,20 0-31,0-20 16,0 0-1,-20 20 1,20 0 15,0 0 0,0-20 1,-20 20-17,20-20 1,-20 20-1,20-20 1,-20 20 0,20-20-1,-20 20-15,20-20 16,-20 20 31,0 0 375,0 0-407,0 0 17,20 0-32,0-20 31,-20 20-16,20 0 17,0-1-32,0-19 31,-20 20-15,0 0 15,20-20 0,-20 20 16,20-20-16,-20 20 32,0 0-32,20-20-15,0 0-1,-20 20 1,20-20-1,-20 20 17,20-20-17,0 20 1,-20 0 0,20 0-1,0 0 1,-1 0-1,-19 0 1,20 0 0,0 0-16,0-20 15,0 20 1,0-20-16,-20 20 16,0 0-1,20 0-15,0 0 16,0-20-1,-20 20 1,0 0 0,20-20-16,0 20 15,-20 0 1,20 0 15,0-20-31,0 20 16,0 0-16,20 0 15,-40 0 1,40 0-16,-20-20 16,0 20-1,-20 0-15,20 0 16,0-20 0,-20 20-1,0 0-15,20 0 16,0-20-1,-20 20 1,20-20 0,0 20-1,0-20 1,-20 20 0,20-20-1,0 20 1,0-20 31,-20 20-47,20-20 15,-20 20-15,20-20 16,-20 20 0,20-20-1,0 0 16,-20 20-31,20-20 32,-20 20-32,20-20 15,0 0 17,-20 20-32,0 0 15,0 0 1,40-20-16,-20 0 15,-20 20 1,40 0-16,-20 0 16,20 0-1,-40 0-15,20-20 16,0 20 0,0 0-1,0 0 1,0-20-16,0 0 15,-20 20 1,20 0 15,0 0-31,0 0 47,0 0-31,0-20-16,-20 20 15,0 0 1,20 0-16,0-20 16,-20 20-1,20-20 1,-20 20 0,20-20-16,0 0 31,0 20 0,0 0-15,0 0 484,0-20-469,0 0-15,0 20-16,-20 0 15,20-20-15,0 0 31,0 0-15,0 20 0,0-20-1,0 20-15,0-20 32,-20 20-17,20-20 16,-20 20 1,20-20-17,-20 20 1,20 0 15,0 0 0,0 0-31,0 0 32,0-20-1,-20 20-31,20 0 47,0 0-32,0 0-15,20 0 16,-20 0 0,0 0-1,0 0-15,20-20 16,20 40-16,-40-20 16,0 20-16,0-40 15,0 20-15,0 0 16,20 0-1,-20 0-15,20-20 16,0 20 0,-20 0-16,-20 0 15,40 0 1,-20 0 0,0 0-1,0-20 1,0 20-16,0 0 15,0 0 1,0-20-16,0 20 16,0 0-16,0-1 15,0-19 1,0 0-16,0 20 16,-1 0-1,1-20-15,0 20 16,0 0-16,0 0 15,0-20-15,0 0 16,-20 20 0,20-20-16,20 0 15,-40 20 1,0 0-16,20-20 16,0 0-1,0 0 1,0 20-1,0 0 1,20-20 15,-20 20 1,0 0-17,0-20-15,0 0 16,-20 20-1,20-20-15,0 0 16,-20 20 0,20-20-1,0 20 17,0-20-17,-20 20 16,20-20-15,0 20 0,0 0-1,0-20-15,0 0 16,-20 20 0,20 0-16,0-20 15,0 0 1,0 20-16,0 0 31,20 0-15,-20-20-1,20 0 1,-20 0 0,0 20 437,-20 0-438,40-20 1,-20 0-16,0 20 16,0-20-1,20 20-15,-20 0 16,0-20-16,40 20 15,-40-20 1,0 0-16,20 0 16,-20 20 15,0-20-31,0 20 16,0-20-16,0 0 15,0 20 1,0-20-16,0 0 15,0 0 1,-20 20-16,40-20 16,-40 20-1,40 0 1,-20-20 0,0 0-1,20 20 16,-20 0-15,0 0 15,0-20-31,0 0 16,-20 20 0,40-20-1,-20 20 1,0-20-1,0 20 1,0-20 0,0 0-16,0 0 15,-20 20 1,20-20-16,0 0 16,-20 20-1,20-20-15,0 0 31,0 20-31,0-20 16,0 20 0,0 0-1,0-20 1,0 0 15,0 0-31,0 20 16,0 0-1,0-20 1,0 20-16,0-20 16,0 0-1,0 0-15,0 0 16,-20 20-16,20-20 16,20 20-1,-20 0 1,0-20-1,0 0-15,0 0 16,0 20 0,0-20-16,0 0 0,0 20 15,0-20 1,20 20-16,-20-20 16,0 0-1,0 0-15,119 60 94,-119-60-78,0 20-16,0-20 15,0 20 1,0-20-16,0 20 15,0-20 17,0 0-17,0 0 17,0 0-1,-20 20-16,20-20 1,0 0 0,0 0-1,0 20 1,20-20 0,0 0 15,-40 20-16,40-20 1,-20 0-16,0 0 16,0 0-1,0 0 1,0 0 0,0 0-1,0 0 1,0 20-1,0-20 1,0 0 0,0 0-1,0 0 1,0 0 0,0 0-1,0 0 1,0 0-16,0 0 0,20 0 15,-20 0 1,0 20 0,0-20-1,0 0-15,0 0 16,0 0 0,0 0 15,0 0 0,0 0 0,20 0 438,-20 0-453,20 0-16,20 0 15,-20 0 1,0 0-16,-20 0 16,40 0-16,-20 0 15,-20 0 1,20 0-16,0 20 15,0-20 1,0 20-16,0-20 16,-20 0-1,20 0 1,-20 0-16,20 0 16,0 20-1,-20-20 1,0 20-1,0-20-15,0 0 16,0 0 0,0 0-1,0 0 17,0 0-32,0 0 46,0 0-46,0 0 32,0 0-17,0 0 1,-20 20 15,20-20-31,0 0 16,0 0-1,0 20-15,0-20 16,0 0 0,0 0-16,0 0 15,0 0 1,-20 20-16,40-20 0,-20 20 16,20-20-1,0 20-15,-20-20 16,20 20-1,-1-20-15,-19 20 16,20-20 0,0 0-1,-20 0 1,20 20-16,0-20 16,-20 20-1,20-20-15,-20 0 16,20 20-1,-20-20-15,0 0 16,20 0-16,0 0 16,-20 20-16,20-20 15,0 20 1,-20-20-16,20 0 16,-20 0-1,0 0-15,20 0 31,-40 20-31,20-20 16,20 0-16,0 20 31,-20-20-31,20 0 32,-20 0-32,0 0 15,0 0 1,20 0 31,-20 0-32,0 0 32,0 0-31,0 0 31,0 0-16,0 0-31,20 0 16,-20 0 15,20 0-16,-20 0 1,0 0 0,0 0-1,0 0-15,0 0 16,20 0 0,-20 0-1,0 0 1,0 0 15,0 0-15,0 0 15,0 0-15,0-20-1,0 20 1,0 0-1,0 0 32,0-20-15,0 20-17,-20-20 1,20 20-16,0 0 15,0 0 17,0 0-17,0 0-15,0-20 32,0 20-32,0-20 15,0 20 1,0 0-16,0 0 31,0 0-31,-20-20 16,20 20-1,0 0 1,0 0 0,0 0-1,0 0 1,0-20 15,0 20-31,20 0 31,80-20 47,-100 20-78,0 0 16,0 0 0,0 0-1,0 0 17,0 0 14,0 0-30,0 0 109,0 0-109,0 0-1,-20-20 32,20 20 266,0 0-298,0 20-15,20-20 16,-20 20 0,0-20-1,0 0-15,-1 0 31,1 0 1,0 20-1,0-20 16,0 0-16,-20 20 16,-40-20 234,20 0-250,0 0-31,-19 0 32,19 0-32,-120 0 93,120 0-93,-20 0 16,20 0 0,0 20-1,0-20 1,0 0-16,0 0 16,0 0-16,0 0 46,0 0-30,0 0 15,0 0-15,0 0 0,0 0-16,0 0 15,0 20 1,0-20-1,0 0 1,-20 0 0,20 0-1,0 0 1,-20 0-16,20 0 16,0 20-1,-20-20 1,20 0-1,0 0 17,-20 0-17,20 0 1,0 0 0,0 0-16,0 0 15,0 0 1,-20 0-1,20 0 1,0 0 0,0 0-1,0 0-15,0 0 16,0 0 0,0 0 15,0 0-31,0 0 31,0 0-15,0 0-16,0 0 15,0 0 1,0 0-16,0 0 16,0 0-1,0 0 32,0 0-16,0 0-31,0 0 63,0 0-63,0 0 62,0 0-46,0 0 0,0 0 30,-60 0 33,60 0-33,0 0-30,0 0 15,0 0-15,0 0 0,0 0 15,0 0-31,0 0 31,0 0-15,0 0 46,0 0-46,0 0-1,0 0 17,0 0-1,0 0 16,0 0-32,0 0 1,0 0 31,0 0-31,0 0 30,0 0-14</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3-05-03T02:22:54.6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15674 19331 0,'-20'0'94,"20"20"-32,20-20-15,20 0-31,-20 0 0,40 0-16,0 0 15,-20 0-15,20 0 16,0 0-16,-40-20 15,40 20 1,0-20-16,-20 20 16,20 0-1,-20-20 1,-20 20 0,40-20-16,-20 20 15,-20 0 1,20-20-16,20 20 15,-40 0 1,0 0-16,0 0 16,0 0-16,0 0 15,0 0-15,20 0 32,-20 0-32,0 0 31,0-20-31,0 20 31,0 0-15,0 0-1,0 0 1,0 0 0,0 0-1,-20-20-15,39 20 16,-19 0-16,0 0 31,0 0-31,0 0 16,0 0-1,0 0-15,20-20 32,-20 20-32,-20-20 0,40 20 15,-20 0 1,0 0-16,20-20 15,-20 20 1,20 0-16,-20 0 16,0 0-1,0 0 1,20 0-16,0 0 16,0 0-1,-20 0-15,20 0 16,-20 0-1,20 0-15,0 0 16,-20 0 0,0 0-1,0 0-15,0 0 16,0 0 0,0 0-16,0 0 15,0 0 1,0 0-1,0 0 1,0 0 0,0 0-16,0 0 15,0 0 1,0 0 0,0 0-1,0 0-15,0 0 16,0 0-1,0 0-15,0 0 16,0 0 0,0 0-1,0 0 1,0 0-16,0 0 16,0 0-16,0 0 15,0 0 1,0 0-16,0 0 15,0 0 1,20 0 0,-40 20-1,20-20 1,0 0-16,0 0 16,0 0-1,0 0-15,0 0 16,0 0-1,0 0-15,0 0 32,0 0-32,0 0 15,0 0 1,0 0-16,0 0 16,0 0 15,0 0-16,0 0 1,0 0 0,0 0-1,0 0 17,20 0-17,-20 0 1,0 0-16,0 0 15,0 0-15,0 0 16,0 0 0,20 0-1,-20 0 1,0 0 15,0 0-31,0 0 16,0 0-16,0 0 31,0 0 0,0 0-31,0 0 16,0 0 15,0 0 0,0 0 1,-20-20-17,20 0 407,20 20-422,-20-20 16,20 20-16,-20 0 15,-20-20 1,60 20-16,-21-20 16,-19 20-16,40-20 15,0 20 1,-40-20-16,0 20 16,0 0-1,0 0-15,-20-20 16,20 20 15,0 0-15,0 0-1,-20-20 32,20 20-31,0 0-1,0 0 32,0 0-31,0-20 46,0 20-46,0-20 15,0 20-15,0 0-16,0 0 16,0 0-16,0 0 15,20-20 1,0 20-16,-20 0 15,20 0 1,20 0-16,-40 0 16,20 0-1,-20 0 1,20 0-16,-20 0 16,0 0-1,20 0 1,-20 0-1,0 0 1,0 0-16,0 0 16,0 0-1,20 0 1,-20 0 0,20 0 15,-20 0 0,0 0 0,0 0-31,0 0 32,20 0-17,-40 20 1,20-20-1,0 0-15,20 0 32,-20 20-17,20-20 17,-20 0-17,0 0 1,0 0-1,0 0 1,0 0 0,0 0-1,0 0 1,0 0 0,0 0-1,0 0-15,0 0 16,20 0-1,-20 0 1,0 0 0,0 0-16,0 0 15,20 0 1,-20 0 15,0 0-31,0 0 16,0 0-16,0 0 15,0 0 17,20 0-17,-20 0 17,0 0-32,0 0 15,0 0-15,0 0 16,0 0-1,20-20 1,-20 20 0,20-20-16,-20 20 15,0 0 1,20 0 0,-20 0-1,0 0-15,0 0 16,0 0-1,0 0 17,0 0-1,0-20 16,0 0 281,0 0-328,20 0 16,-20 20-1,-1-20 1,21 20-16,0-20 15,0 0 1,0 20-16,0-20 16,-20 20-1,0 0-15,0 0 16,20-20 0,-20 20-1,0 0 1,20 0-16,-40-20 15,40 0 1,0 20-16,-20-20 16,0 20-16,0 0 15,20 0 1,-20 0 0,0-20 30,0 20-30,0 0-16,-20-20 31,20 20-15,0 0 0,0 0 46,0 0-46,-20-20-1,20 20 17,0-20-1,0 20-31,0 0 15,0 0 1,-20-20 0,20 20-16,0 0 15,0 0 1,0 0 0,0 0-1,0 0 1,20-20-1,-20 20 1,0 0-16,0 0 16,-20-20-1,20 20-15,20-20 32,-20 20-17,20 0-15,-20-20 16,0 20-1,0-20 1,20 0 0,-20 20-1,0 0 1,20 0 0,-20-20-1,0 20-15,0-20 16,0 20-16,0 0 15,20-20 1,-20 20 0,0 0-1,0 0 1,0-20 0,0 20 15,20-20-16,0 20 17,-20 0-17,0-19-15,0 19 16,0 0 0,0-20-16,0 20 15,0-20-15,0 20 16,0 0-1,40 0 1,-40-20-16,0 20 16,20-20-1,0 0 1,-20 20 0,0 0-16,0-20 15,0 20 1,0 0-1,20 0-15,-20-20 32,0 20-32,0-20 15,0 20 1,0-20-16,0 20 16,0 0-1,0 0-15,0-20 16,20 0-1,-20 20 1,-20-20 0,20 20 15,0-20 0,-1 0 0,1 20 1,0-40 436,20 0-468,-20 20 16,40 0 0,-20-20-1,60-40-15,-80 80 16,0-20-16,20 0 16,0 0-1,-40 0 16,40 20-31,0 0 16,-40-20 0,20 0-1,0 20-15,0-20 32,0 0-1,0 20-16,0-20 17,0 20 77,0-20-62,0 0-31,0 0 15,0 20 0,-20-20-15,20 20-1,0-20 1,0 20 15,0 0-31,0-20 16,0 20-1,0-20-15,20 0 47,-20 20-31,0-20 0,0 20-1,0-20 1,-20 0-1,20 20 1,0 0 15,-20-20-31,20 20 16,0 0 0,-20-20-16,20 20 31,-20-20-31,40 0 15,-20 0 1,0 20 0,20-20-16,-40 0 15,20 0 1,20 20-16,-40-20 16,20 20-1,-20-20 1,20 20-16,0-20 31,0 20-31,0-20 16,-20 0-1,40 20-15,-40-20 32,20 20-17,0-20 1,0 20-16,20-20 47,-20 20-32,-20-20-15,20 20 16,-20-20-16,20 20 16,-20-20-1,20 20-15,0-20 16,0 20-1,-20-20-15,20 20 16,0-20-16,0 0 31,20 20-31,-40-20 32,20 0-32,0 20 15,0-20 1,0 20-1,20-20 1,-40 0 0,20 20-16,0 0 15,-20-20 1,20 20-16,-20-20 16,20 20-16,0-20 31,0 20-16,-20-20 345,20 0-345,20 0 1,0 20 0,0 0-16,-40-20 15,40 0 1,-20 20-16,-20-20 16,20 20-16,20-20 15,-40 0-15,0 0 16,40 20-1,-20-20-15,0-20 16,0 40 0,0-20-16,-20 0 31,20 20-15,0 0 46,0 0-46,-20-20-16,0 0 31,0 0 31,0 0 1,0 0-16,20 20-16,0 0-15,-20-20-1,0 0 1,20 0 0,-1 0 30,-19 0-46,20 20 16,-20-20 0,20 20 15,-20-20-15,20 0-16,0 20 46,-20-20-30,20 0-16,0 20 31,-20-20-15,20 20-16,-20-20 16,20 1-16,0-1 62,0 0-62,0 0 47,-20 0-31,20 0-16,0 20 15,-20-20 1,0 0-16,20 20 15,0-20 1,-20 0-16,0 0 16,20 0-1,0 0 1,0 20 0,-20-40-16,20 20 15,0 0-15,0 0 16,-20 0-1,20 20 1,-20-20-16,20 0 16,-20 0 15,20 0-15,20 0-16,-20 0 31,0 0-31,0 20 15,-20-20 1,40 0 0,0-20-16,0 0 15,-40 20 1,20 20 0,-20-20-16,0 0 31,20 20-31,0 0 31,-20-20-31,20 20 31,0-20-15,-20 0 15,20 0 485,0 20-501,-20-20 1,20 0 0,0 20-1,-20-20 1,40 20 15,-20-20-31,-20 0 16,20 0-1,-20 0 1,20 20 0,20-20-1,-20 20 1,-20-20-16,20 20 0,0-20 16,0 20-1,-20-20 16,20 20-15,0-20 0,0 20-1,-20-20-15,20 20 16,-20-20-16,0 0 16,20 20-1,-20-20 48,20 20-63,-20-20 31,20 20-31,-20-20 47,20 20-47,-20-20 15,20 0-15,0 20 32,-20-20-17,0 0 1,20 20-16,0-20 31,-20 0-15,20 0 15,0 20-31,-20-20 16,20 0-1,-20 0 1,20 20 0,-20-20-16,20 20 15,-20-20-15,0 0 31,20 20-31,-20-20 16,20 20 0,0 0-1,-20-20 1,0 0 0,20 20-16,0-20 31,-20 0 0,20 20-31,0-20 16,0 20-1,-20-20 1,20 20 0,-20-20-1,20 20 1,-20-20 328,0 0-329,40 0 1,-20 0-16,20-20 15,-20 0 1,40-20-16,-40 20 0,0 20 16,0 0-1,0 20 1,-20-20 0,20 20-16,-20-20 15,40 0 1,-20-20-16,0 40 0,-20-20 15,0 0 1,20 20-16,0 0 16,0 0 15,-20-20-15,20 20 30,-20-20-30,20 0-16,-20 0 47,20 0-47,0 20 16,0-20 30,0 0-14,0 0-17,0 20 32,-20-19-47,20 19 16,-20-20-1,20 20 1,-20-20-16,40 20 16,-40-20-1,20 0 1,0 20 0,20 0-1,0-20 1,-40 0-1,20 0-15,19 20 16,-19-20 0,0 20-1,0 0 1,-20-20-16,20 20 16,0 0-1,0-20 1,0 0-1,0 20 17,0-20 343,-20 0-375,20 0 15,0 0 1,0-20-16,0 0 16,0 0-1,0 20-15,40 0 0,-40-20 16,20 20-1,0-20-15,-20 40 32,0-20-32,0-20 0,0 20 15,0-20 17,0 40-32,-20-20 15,20 20 1,0-20 15,0 0 0,0 20-15,-20-20 0,0 0 15,20 20-16,0-20 1,-20 0 15,0 0 1,20 20 14,-20-20-46,20 0 16,0 20 0,-20-20-1,20 20 1,-20-20 0,20 0-16,0 0 46,-20 0-30,20 0 0,0 0 15,-20 0-15,0 0-1,40 0 1,-40 0-16,20 20 15,-20-20 1,20 0 0,0 20-1,-20-20 1,0 0 0,20 0 15,0 20-31,0-20 31,-20 0-31,20 0 31,0 0-15,-20 0 15,0 0 297,0 0-312,0-20 0,0 0-16,0 20 15,40-20 1,-20 20-16,0 0 15,-20 0 17,0 0-32,20 0 15,0 0-15,-20 0 16,20 0-16,-20-20 16,0 20-1,40 0-15,-20 0 31,0-20-31,0 40 16,-20-20 0,20 0-1,-20 0 17,0 0-32,20 20 15,0-20 1,-20 0-1,0 0 1,20 20-16,-20-20 16,20 0-1,0 0 17,-20 0-17,0 0-15,20 20 31,-20-20-31,0 0 16,20 20 0,-20-20-1,0 0 1,20 0 0,0 20-1,0-20 1,-20 1-1,20-1 48,-20 0-63,20 20 16,-20-20-1,20 20 1,-20-20-1,20 0-15,0 20 16,-20-20 0,0 0-16,20 0 15,0 20 1,-20-20 15,20 20-15,0-20 281,0 20-297,-20-20 15,0 0 1,20 0-16,20 20 16,-40-40-1,20 20-15,0 20 16,0-20-1,-20 0-15,20 0 0,0 0 32,-20 0-32,20 20 15,0-20 1,0 0 15,0 20-15,0-20 15,0 20 32,-20-20-63,20 20 62,-20-20 16,20 20 110,-20-20-157,20 0 0,0 0 0,-20 0 16,0 0-15,20 20-17,0 0 141,-20 20-15,0 0-110,0 0-15,0 0 0,0 0 46,0 0-31,0 0 32,0 0-32,-20-20-31,20 20 31,-20-20 1,20 20-17,0 0 16,-20-20-15,0 0 15,0 20-15,20 0 0,0 0 15,-20-20 0,20 20 0,-20-20-15,0 20 0,20 0 30,0 0 1,-20-20-47,0 0 32,20 20-17,0 0 1,0 0-1,-20-20-15,20 20 16,-20-20 0,20 20 15,-20 0 16,20 0-32,0 0 17,0 0-17,0 0 1,-20-20-16,0 0 16,20 20-1,0 0-15,0 0 16,-20-20-1,0 0 1,20 19 0,-20 1-16,20 0 31,-20 0-31,0 0 16,20 0-1,0 0 1,-20 0-16,20 0 15,0 0-15,0 0 32,-20-20-32,20 20 15,0 0 1,-20 0 0,20 0-16,0 0 31,0 0-16,-20 0-15,20 0 32,-20 0-32,20 0 47,-20 0-47,20 0 15,-20 0 1,0-20-1,20 20 1,0 0 0,-20 0-16,0 0 15,20 0 1,0 0 0,0 0-1,-20-20 1,20 20-1,0 0 1,-20 0 15,0 0-31,0 0 63,20 0-32,-20-20-15,20 20 15,-20-20-15,20 20-1,-20-20 1,20 20-1,-20-20 17,20 20-17,0 0 17,-20-20-17,0 0 16,20 20-15,0 0-16,-20 0 16,0-20-1,20 20 32,-20-20-31,20 20 15,-20-20-15,20 20-1,-20-20-15,20 20 16,0 0 0,-20 0-1,0 0 1,0-20-16,20 20 15,0 0 1,-20-20 0,0 20-1,0-20 360,0 0-359,0 0 15,20 20-15,-20-20-16,0 20 31,0-20 0,0 0 1,20 20-17,-20-20 1,-20 20-1,40 0 1,-40-20 0,20 0-16,20 20 31,-20-20-31,0 20 16,0-20-1,20 20 79,-20-20-32,20 60 392,0-20-439,-20 0 16,0-40-31,20 20 0,0 0 16,-40 0 0,40 0-16,0 0 15,-20-20 1,20 20-16,-20 0 16,0-20-1,20 20-15,-40 0 16,20 20-1,0-20 1,0 0 0,20 0-16,-20-20 15,20 20 1,0 0 15,-20-20-15,20 20-1,-20 0 1,0-20 15,0 20 1,0 0-17,20 0 16,-20-20-15,0 0 15,20 20 1,0 0-1,-20-20 0,0 20-31,20 0 31,-20-20-15,20 20 0,-20-20 30,0 20-30,20 0 15,-20-20-15,0 0 0,20 20-1,0 0 32,-20 0-31,0-20-1,0 20 17,20 0-17,-20-20 16,0 20-15,20 0 15,-20 0 1,0-20-17,0 20 1,20 0-16,-20-1 31,0 1-31,20 0 16,-20 0-1,-19 20-15,19-40 16,-20 20 0,20 0-1,20 0 1,-20-20-1,0 20-15,0 0 32,0-20-1,20 20 16,-20-20-16,0 0 485,0 40-485,0-20-15,0-20-1,-20 0 1,20 40-16,20-20 15,-40 0 1,20 0 0,20 0-16,-40 0 15,0 0 1,40 20 0,-20-20-16,-20 20 15,40-20 1,-20-20-1,20 20 1,-20 0-16,0 0 31,20 0-15,-20 0 0,0-20-1,0 0 16,20 20-15,-20-20 0,20 20-16,-20-20 15,20 20 1,-20-20 0,0 0-1,0 20 1,20 0 15,-20-20 0,0 0-31,20 20 32,-20-20-17,20 20 1,-20-20-16,20 20 15,-20-20 1,0 0 15,20 20-31,-20-20 16,20 20-16,-20 0 31,0-20-15,0 20-16,20 0 15,-20-20 1,0 20 15,20 0-31,-20-20 16,-20 0 0,40 20-16,0 0 15,0 0 1,-40-20-16,20 20 15,20 0-15,-40 0 16,20 0-16,20 20 16,-40-40-1,40 20-15,-20-20 16,20 20 0,0 0-1,-20-20-15,0 0 16,0 20-1,20 0-15,-20 0 16,-20-20-16,40 20 16,-20 0-1,-20 0-15,20 0 63,0-20-48,20 20 1,-20-20-16,0 0 31,-20 40-15,20-20-16,0-20 16,20 20-16,-20 0 15,0 0 1,0-20-16,0 20 31,20 0-15,-20-20-1,0 0 1,20 20 0,-20-20-1,40 0 673,0 0-688,0 0 15,20 0 1,-20 0-16,0 0 16,0 0-16,0 0 31,0 0 16,0 0-32,20-40-15,0 40 16,-20-20 0,40 20-1,-40-20 1,0 0-1,0 20-15,0-20 32,0 20-17,-20-20 95,0 0-48,20 20-15,-20-20-31,20 20-1,-20-20 1,0 0 0,20 20 30,-20-20 1,20 20-47,0-20 16,-20 0 109,20 0-94,-20 0 0,20 20-15,0 0 0,-20-20 15,0 0 0,0 40 125,-20-20-140,0 20 0,20 0 15,0 0-31,-20-20 16,0 20-1,20 0 1,-20 0-1,0 0 1,0-20 0,20 20-1,-20-20 17,0 20-17,20 0 1,-20 0-1,0 20 1,0-40 0,0 20-1,0-20 17,20 20-32,-20-20 46,0 0-30,20 20-16,0 0 16,-40 0-1,20-20 1,20 20 0,-20-20-1,20 20 1,-20-20-16,0 0 31,20 20-15,-20-20-1,20 20 1,-20-20 0,20 20-1,-20-20 1,20 20-1,-20 0-15,0-20 16,20 20 0,0 0-1,-20-20-15,20 20 32,-20-20-1,20 20-31,0 0 31,-20-20-31,0 20 16,20 0-1,-20-20 1,20 20 0,-20-20-1,0 20 1,20 0-1,-20-20 1,0 0 0,20 20-1,-20-20 1,20 20-16,0 0 47,-20 0-32,20 0 1,-20-20-16,20 20 31,-20 0-15,0-20 0,20 20-1,-20-20 1,20 20-1,0 0-15,-20-20 32,0 20-32,20 0 15,-20-20 1,20 19 31,-20-19 343,0 60-390,0-40 16,0 0 0,-20 20-16,20-20 0,0 20 15,-40-20 1,20 20-16,20-20 16,0 0-1,-20 0-15,20 20 16,20-20-1,-20-20 1,20 20-16,-20-20 16,0 20-1,0 0 17,0-20-1,0 0-16,20 20 17,0 0-32,-20-20 93,1 0-77,-1 0 15,20 20 32,-20-20-48,0 20 1,20 0 0,-20-20-1,0 0 1,0 20 0,20 0-1,-20-20 1,-20 0-1,20 0 1,0 20 0,20 0-1,-20 0-15,0-20 16,0 20 0,0-20 15,20 20-31,-20 0 15,0-20 1,20 20-16,-40-20 16,40 20-1,-20-20 1,0 20 15,0-20-15,20 20-1,-20 0 1,-20 0 15,40 0-15,-20-20 0,0 0-1,20 20 1,-20 0 15,0 0-15,0-20-16,20 20 15,0 0 1,-20-20 0,0 0-1,20 20 32,-20 0-31,0 0-1,20 0 17,-20-20-32,20 20 15,-40-20 1,40 20-16,-20 0 0,-20 0 15,0 0 1,20 0-16,-20 0 31,20 0-31,0 0 16,0-20-16,0 20 16,-20-20-1,40 20 1,-20-20-1,0 0 17,0 0 358,0 0-390,-20 20 16,20 0 15,-40 0-31,40 0 16,-40-20-1,20 0 1,20 20 0,20 0-16,-20-20 15,-20 20 1,-20-20-16,40 20 0,-20 0 16,20-20-1,20 20-15,-20-20 16,-40 20-1,40-20-15,0 0 16,0 20 0,-20 0 15,20-20-31,20 20 16,-20-20-1,0 0 16,0 20 1,0-20-1,20 20-31,-20-20 31,0 0 16,0 20-16,20 0 1,-20-20-32,20 20 15,-20-20-15,0 20 47,0 0-31,0-20-1,20 20 1,-20 0-16,-20 0 0,20 0 31,-20 0-31,40 0 16,-20-20-1,0 20-15,0 0 16,0-20 0,0 20-1,0 0 17,0 0-17,0-20 1,0 0-1,0 0 1,20 20-16,-20-20 16,20 20-1,-20-20 1,0 0 0,20 20-1,-20-20 1,20 20-1,-20-20 1,20 20 0,-20-20-1,0 0 17,20 20-32,-19 0 31,-1-20-16,0 0 1,20 20 0,-20-20-1,-20 20-15,20 0 16,0-20 0,0 20 30,0-20-30,0 0 15,0 0 282,-20 0-266,20 0 0,-20-20-32,20 20 1,0 0-1,0 0 1,-20 0 0,40-20-1,-20 20 17,20-20-17,-20 20 1,-20 0 15,20 0-31,0 0 31,0 0 1,0 0-32,0 0 46,0 0-14,0 0-1,0 0 0,0 0-15,0 0 15,0 0-15,0 0 46,0 0-46,0 0-1,20 20 17,-20-20-17,0 0 1,0 0 15,0 0 0,0 0-15,0 0 0,0 0-1,0 20 1,0-20-16,0 20 16,0-20-1,0 0 1,20 20-1,-40-20-15,20 0 16,0 0 0,-20 0-1,40 20 1,-20-20-16,0 0 16,0 0-1,0 0-15,0 20 16,-60-1 62,60-19-47,0 0 0,0 0 16,20 20-31,-20-20 15,20 20 32,-20-20-16,20 20-47,-20-20 15,20 20 1,-20-20-1,20 20 1,-20-20 0,0 0-1,0 0 17,0 0-17,0 20 32,0-20-31,0 20-1,-20-20 17,20 0-17,-20 0-15,20 0 16,0 20-1,0-20 1,0 0 0,0 0-1,0 0 1,20 20 0,-20-20-1,0 0 1,-20 0 390,20 0-390,-40 0-1,20 0-15,20 20 0,-20 0 16,-20-20 0,-20 20-16,40-20 15,-40 40 1,20-20-16,-39 0 15,19 20 1,-40 0 0,60-40-1,0 20-15,-40 20 16,40-40 0,-20 20-16,20-20 15,40 20-15,-40-20 16,0 20-1,20-20-15,20 20 16,-20-20-16,0 20 16,20-20-1,0 0-15,0 20 16,-20-20 0,20 0 30,0 0-14,0 0-17,0 0 32,0 0 0,0 0-16,0 0-15,0 20 0,0-20 30,20 20-30,-20-20 0,0 0 31,0 0-47,0 20 15,0 0 1,0-20-1,0 20-15,0-20 16,0 0-16,0 0 16,0 0-1,0 20-15,-20 0 16,20-20 0,0 0 15,-20 20-16,20 0 1,0-20 0,20 20-1,-20-20 1,0 0 0,0 0-1,0 0 360,0 0-359,0 0-1,-20 0 1,0 20-16,40 0 16,-20 0-16,0-20 15,-20 20 1,20-20 0,0 0-16,0 0 0,-20 0 31,20 0 0,0 0-15,0 0-16,0 0 47,0 0-1,0 0 1,0 0-31,0 0 0,0 0 46,0 0-46,0 20 15,0-20 0,20 20-15,-20-20 15,0 0-15,0 20-1,0 0 1,0-20 0,20 20-16,-20-20 15,-20 0 1,40 20 15,-20-20-31,0 20 16,0-20 15,1 0-15,-1 20-1,0-20 1,0 0 31,0 0 0,20 20-47,0 0 31,-20-20 0,0 0-15,0 0-1,0 20 32,0-20-47,0 20 16,-20-20-1,20 0 1,0 0 0,0 20-1,0-20-15,0 20 16,0-20 0,0 0-1,20 20 1,-20-20-16,0 0 47,0 0-32,0 0 32,0 0-47,0 0 16,0 0 31,0 20-32,-20 0 17,20-20-1,0 0 16,0 0-32,0 0 17,0 0-17,0 0 1,0 0 15,0 0-15,0 0 15,0 0 16,0 0-32,0 0 32,0 0-31,0 0 0,0 0 30,0 0-14,0 0-32,0 0 15,0 0-15,0 0 16,0 0-16,0 20 16,-20-20-1,20 0 16,0 0-15,0 0 0,0 0-16,0 0 15,0 0 1,0 0-16,0 0 16,0 0-1,0 0 1,0 0-16,0 0 15,0 0 17,0 0-17,0 0 32,0 0-16,20-20 391,-20 20-359,20-20 437,-20 20-469,20-20-31,0 0 94,-20 20-32,0 0-30,20-20-17,-20 20 1,20-20-1,-20 20 1,20-20-16,-40 20 16,40-20-1,-20 20-15,0-20 16,0 20 0,20-20-1,-20 20-15,0-20 31,0 20 1,0 0-1,0 0-15,0 0-1,0 0 1,0 0-1,-20 0-15,20 0 32,0 0-17,0 0 1,0 0-16,0 0 16,0 0-16,0 0 15,0 0 1,-20 0-1,20 0 1,0 0 0,0 0-1,0 0 32,0 0-47,0 0 31,0 0-15,0 0 0,0 0 15,0 0-15,-20 0 234,-20 0-250,60 20 15,-60-20 1,40 20-1,-20-20-15,0 0 16,21 0-16,-41 20 16,20-20-1,20 20 1,-20 0-16,20-20 16,0 0-1,0 0-15,0 0 16,-20 0-16,20 0 15,-20 0 1,20 0 0,0 0-16,0 0 31,0 0-31,0 0 31,0 0 0,0 0-31,0 0 16,0 20-16,0-20 31,0 0-15,0 0 0,0 0 30,0 0-30,0 0 47,0 0-48,0 0 1,0 0 31,0 0-32,0 0 17,0 0-1,0 0-16,0 0 17,0 0-1,0 0 0,0 20 0,0-20-15,0 0 31,20 20-31,-20-20-1,0 0 1,60 0 249,20 0-249,-20 0-16,0 0 16,0 0-16,0 0 15,0 0-15,-20 0 16,40 0 0,-20 0-16,0 0 15,0-20 1,0 20-1,-20 0 1,20 0-16,0 0 16,0 0-1,0 0-15,-20 0 16,0 0 0,0 0-1,0 0-15,0 0 16,0 0-16,0-20 15,20 20 1,-20 0-16,19-20 16,-19 20-1,0 0-15,0 0 16,0 0 0,0 0-1,20 0-15,0 0 16,0 0-1,-20 0-15,20 0 16,-20 0 0,20 0-16,0 0 15,-20 0-15,20 0 16,-20 0 0,20 0-16,0 0 15,0 0 1,-20 0-1,0 0-15,20 0 32,-20-20-17,20 20 1,-20 0 0,0 0-1,0 0-15,0-20 16,0 20-1,20 0-15,-20 0 16,0 0 0,20-20-1,-20 20 1,0 0 0,0 0-1,0 0-15,0 0 16,20 0 15,-20 0-31,0 0 16,20 0-1,-20 0 1,0 0 0,20 0-1,-20 0 1,0 0-1,20 0 1,-20 0 0,0 0-1,0 0-15,0 0 16,0 0-16,20 0 31,-20 0-31,0 0 31,0 0-31,0 0 32,0 0-32,0 0 15,20 0 17,-20 0-1,0 0-16,0 0-15,0 0 32,0 0-32,0 0 31,0 0-31,0 0 16,20 0-1,-20 0-15,0 0 31,0 0-31,0 0 16,0 0 0,0 0-16,20 0 31,-20 0-15,0 0 952,40 0-968,-40 0 16,20-20 0,-20 20-16,20 0 0,0 0 15,0 0 1,0 0-16,0-20 15,-20 20 1,20 0 0,-40-20 15,20 20-31,0 0 31,-1 0-15,-19-20-1,20 20 64,0 0-17,0 0-15,0 0 0,0 0-32,-20-20 1,20 20-16,0-20 16,0 20-1,0-20 1,0 20 0,20 0-16,-20 0 15,0 0 1,0 0-1,-20-20 1,20 20-16,0 0 16,0 0-16,20 0 31,-20 0-15,-20-20-1,20 20-15,20 0 16,-20 0-1,0 0 1,0 0 0,0 0-16,0 0 15,0 0 1,20-20-16,-20 20 31,0 0-31,0 0 16,0 0-1,0 0-15,20 0 16,-20 0 0,0 0-1,20 0 1,-20 0 0,0 0-1,0-20 1,0 20-1,0 0-15,0 0 32,0 0-17,0 0 1,0 0 0,0 0-1,0 0 1,0 0-1,0 0 17,0 0-1,0 0-15,0 0 15,0 0-16,0 0 17,0 0-1,0 0-15,0 0-1,0 0 1,0 0 15,0 0-15,0 0 31,0 0-16,0 0-16,0 0 32,0 0-31,0 0 0,0 0 30,0 0-14,0 0 15,0-20-32,0 20 1,0 0 31,20-20-47,-20 0 31,0 20 0,0 0-15,0-20-16,0 20 31,20 0-15,-20 0-1,0 0 17,0 0-17,0 0 16,0-20-15,0 20 15,0 0 1,-20-20 733,40 0-749,0 0 15,0-20-31,40 0 16,0 20-16,-20 0 15,-20 0 1,0 0 0,20 20-16,-40-20 15,20 20-15,-20 0 16,-1 0-16,1-20 15,0 20 1,0 0-16,-20-20 16,20 0-1,0 20-15,0 0 16,0 0 15,0 0-31,0-20 16,0 20-1,-20-20-15,40 20 16,-20 0 0,0 0-1,0 0 1,0-20-16,-20 0 31,20 20-15,0-20-1,0 20 17,0-20-1,0 0-15,0 20 30,0 0-46,-20-20 16,0 0 0,20 20-16,0-20 31,0 20-15,0-20 15,0 20-16,-20-20-15,40 20 16,-20 0 0,0 0-1,20-20 1,-40 0-16,20 0 31,20 20-15,-40-20-16,20 20 15,0-20-15,0 20 16,20-20 0,20 20-16,-40-20 15,20 20-15,0 0 16,-20 0-16,20-20 16,0 0-1,0 1-15,0-1 16,0 20-1,0-20-15,20 20 16,-20-20 0,-20 20-1,0 0-15,0 0 16,0-20 0,0 20 327,20-20-327,80-20 15,-100 40-15,20 0-16,-20 0 15,0-20-15,0 20 16,0 0-16,0 0 31,0 0-31,0 0 16,0 0 0,0 0 15,0-20-16,0 20 1,0-20 15,0 20 1,-20-20 61,0 0-46,0 0 219,20 20-251,-20-20 1,20 0 0,0 20-1,0 0 17,-20-20-32,0 0 31,20 20-16,0 0 1,0 0 31,0-20-31,0 0-1,-20 0 1,20 20-1,0-20 32,0 0 0,0 20-31,0 0-1,-20-20-15,20 20 47,-20-20-47,20 20 16,-20-20 0,60 0 62,-60 0-63,20 20 1,0 0 15,-20-20 63,20 20-78,0 0-1,-20-20 1,20 0-1,0 20 17,-1 0-17,1 0 32,0 0-16,-20-20-31,40 20 32,-20 0-17,0 0 1,0 0 0,0-20-1,0 20-15,0 0 16,0 0-1,0 0 1,0 0 0,0 0 15,-20-20-15,20 20-1,0 0 16,0 0-31,0 0 32,0 0-17,0 0-15,20-20 32,-20 20-17,-20-20 1,20 20-1,0 0 17,0 0-1,0 0-15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3T04:22:22.94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3T04:22:07.1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6233,'2065'0,"-1879"-16,-21 1,-126 12,50-10,29-2,-40 11,100-6,356-10,-471 17,83-14,-75 7,-25 1,0-1,-1-2,75-32,-107 40,0 0,0 1,0 0,24-1,13-2,-40 3,-1 0,0 0,0-1,0 0,15-10,7-4,59-24,97-32,72-1,-205 67,-40 7,-1-1,1 0,-1-1,0 0,0-1,-1 0,1-1,20-12,4-9,-20 14,-1 0,1 1,1 1,0 1,29-11,30-6,81-22,-112 35,-18 5,1 1,-1 1,39-2,-47 7,0-1,0-1,0-1,-1-1,1 0,-1-2,-1 0,1-1,-1 0,0-2,-1 0,0-1,15-14,-4 4,0 1,2 1,0 2,1 0,0 3,1 0,1 2,68-15,-75 21,0 0,-1-2,0-1,-1-1,0-1,0-2,39-26,-46 25,1 1,1 0,0 1,1 1,0 1,0 1,1 1,0 1,23-5,57-10,-38 8,85-9,-36 4,-42 5,-40 8,0-2,0-1,-1-1,31-17,35-30,-83 50,1 1,0 0,1 0,0 2,0-1,0 2,15-3,5 1,60-17,-5 1,147-31,-222 48,0-1,-1-1,0 0,0-1,14-10,55-46,-24 16,-41 33,-1-1,0-1,19-24,-24 25,2 0,0 1,1 1,30-23,168-110,-83 56,-42 28,-76 53,0-1,-1 0,-1 0,0-1,12-19,-6 9,1 0,0 1,2 1,0 1,40-31,-50 42,1-2,-1 0,0-1,0 0,-1 0,0-1,7-15,10-15,9-14,-23 37,1 0,0 0,1 2,1-1,23-22,-23 27,-2-1,1-1,-2 0,0 0,10-19,-11 17,1 0,1 1,0 0,21-21,123-95,-130 110,9-9,39-44,-35 35,1 2,2 1,71-48,-82 63,-19 12,0 0,-1-2,0 1,11-17,-12 16,0-1,1 2,0-1,12-8,78-44,-66 44,40-30,-65 41,1 0,-1 0,0-1,-1-1,0 1,0-1,-1 0,6-14,-2 4,-6 8,1 0,1 0,0 1,12-16,28-24,70-85,2-15,-113 142,1 1,1 1,0-1,0 1,0 1,1 0,16-10,20-14,-31 18,-1 0,22-27,-21 22,24-21,-1 4,38-31,-64 56,0-2,0 0,-1 0,0 0,12-22,6-5,-11 15,104-125,42-51,-156 188,-1 0,0 0,-1-1,0 0,-1-1,4-16,-6 20,0-1,1 1,0 0,1 0,0 0,0 0,1 1,0-1,0 1,1 0,12-13,-1 6,-1-1,-1-1,0-1,-1 0,-1-1,17-33,-13 16,-1-1,21-74,-35 104,1 0,-1 0,1 0,1 1,-1-1,1 1,1 0,-1 0,8-7,5-4,32-22,-33 27,0-1,21-22,0-13,-27 35,-1 0,2 0,-1 1,2 1,14-12,-21 19,23-16,24-23,-44 35,0 0,0-1,-1 0,-1 0,1-1,8-18,3-12,-11 22,1 1,0 0,1 0,1 1,1 0,16-20,-12 20,-3 1</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5-03T04:22:52.6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15674 19331 0,'-20'0'94,"20"20"-32,20-20-15,20 0-31,-20 0 0,40 0-16,0 0 15,-20 0-15,20 0 16,0 0-16,-40-20 15,40 20 1,0-20-16,-20 20 16,20 0-1,-20-20 1,-20 20 0,40-20-16,-20 20 15,-20 0 1,20-20-16,20 20 15,-40 0 1,0 0-16,0 0 16,0 0-16,0 0 15,0 0-15,20 0 32,-20 0-32,0 0 31,0-20-31,0 20 31,0 0-15,0 0-1,0 0 1,0 0 0,0 0-1,-20-20-15,39 20 16,-19 0-16,0 0 31,0 0-31,0 0 16,0 0-1,0 0-15,20-20 32,-20 20-32,-20-20 0,40 20 15,-20 0 1,0 0-16,20-20 15,-20 20 1,20 0-16,-20 0 16,0 0-1,0 0 1,20 0-16,0 0 16,0 0-1,-20 0-15,20 0 16,-20 0-1,20 0-15,0 0 16,-20 0 0,0 0-1,0 0-15,0 0 16,0 0 0,0 0-16,0 0 15,0 0 1,0 0-1,0 0 1,0 0 0,0 0-16,0 0 15,0 0 1,0 0 0,0 0-1,0 0-15,0 0 16,0 0-1,0 0-15,0 0 16,0 0 0,0 0-1,0 0 1,0 0-16,0 0 16,0 0-16,0 0 15,0 0 1,0 0-16,0 0 15,0 0 1,20 0 0,-40 20-1,20-20 1,0 0-16,0 0 16,0 0-1,0 0-15,0 0 16,0 0-1,0 0-15,0 0 32,0 0-32,0 0 15,0 0 1,0 0-16,0 0 16,0 0 15,0 0-16,0 0 1,0 0 0,0 0-1,0 0 17,20 0-17,-20 0 1,0 0-16,0 0 15,0 0-15,0 0 16,0 0 0,20 0-1,-20 0 1,0 0 15,0 0-31,0 0 16,0 0-16,0 0 31,0 0 0,0 0-31,0 0 16,0 0 15,0 0 0,0 0 1,-20-20-17,20 0 407,20 20-422,-20-20 16,20 20-16,-20 0 15,-20-20 1,60 20-16,-21-20 16,-19 20-16,40-20 15,0 20 1,-40-20-16,0 20 16,0 0-1,0 0-15,-20-20 16,20 20 15,0 0-15,0 0-1,-20-20 32,20 20-31,0 0-1,0 0 32,0 0-31,0-20 46,0 20-46,0-20 15,0 20-15,0 0-16,0 0 16,0 0-16,0 0 15,20-20 1,0 20-16,-20 0 15,20 0 1,20 0-16,-40 0 16,20 0-1,-20 0 1,20 0-16,-20 0 16,0 0-1,20 0 1,-20 0-1,0 0 1,0 0-16,0 0 16,0 0-1,20 0 1,-20 0 0,20 0 15,-20 0 0,0 0 0,0 0-31,0 0 32,20 0-17,-40 20 1,20-20-1,0 0-15,20 0 32,-20 20-17,20-20 17,-20 0-17,0 0 1,0 0-1,0 0 1,0 0 0,0 0-1,0 0 1,0 0 0,0 0-1,0 0-15,0 0 16,20 0-1,-20 0 1,0 0 0,0 0-16,0 0 15,20 0 1,-20 0 15,0 0-31,0 0 16,0 0-16,0 0 15,0 0 17,20 0-17,-20 0 17,0 0-32,0 0 15,0 0-15,0 0 16,0 0-1,20-20 1,-20 20 0,20-20-16,-20 20 15,0 0 1,20 0 0,-20 0-1,0 0-15,0 0 16,0 0-1,0 0 17,0 0-1,0-20 16,0 0 281,0 0-328,20 0 16,-20 20-1,-1-20 1,21 20-16,0-20 15,0 0 1,0 20-16,0-20 16,-20 20-1,0 0-15,0 0 16,20-20 0,-20 20-1,0 0 1,20 0-16,-40-20 15,40 0 1,0 20-16,-20-20 16,0 20-16,0 0 15,20 0 1,-20 0 0,0-20 30,0 20-30,0 0-16,-20-20 31,20 20-15,0 0 0,0 0 46,0 0-46,-20-20-1,20 20 17,0-20-1,0 20-31,0 0 15,0 0 1,-20-20 0,20 20-16,0 0 15,0 0 1,0 0 0,0 0-1,0 0 1,20-20-1,-20 20 1,0 0-16,0 0 16,-20-20-1,20 20-15,20-20 32,-20 20-17,20 0-15,-20-20 16,0 20-1,0-20 1,20 0 0,-20 20-1,0 0 1,20 0 0,-20-20-1,0 20-15,0-20 16,0 20-16,0 0 15,20-20 1,-20 20 0,0 0-1,0 0 1,0-20 0,0 20 15,20-20-16,0 20 17,-20 0-17,0-19-15,0 19 16,0 0 0,0-20-16,0 20 15,0-20-15,0 20 16,0 0-1,40 0 1,-40-20-16,0 20 16,20-20-1,0 0 1,-20 20 0,0 0-16,0-20 15,0 20 1,0 0-1,20 0-15,-20-20 32,0 20-32,0-20 15,0 20 1,0-20-16,0 20 16,0 0-1,0 0-15,0-20 16,20 0-1,-20 20 1,-20-20 0,20 20 15,0-20 0,-1 0 0,1 20 1,0-40 436,20 0-468,-20 20 16,40 0 0,-20-20-1,60-40-15,-80 80 16,0-20-16,20 0 16,0 0-1,-40 0 16,40 20-31,0 0 16,-40-20 0,20 0-1,0 20-15,0-20 32,0 0-1,0 20-16,0-20 17,0 20 77,0-20-62,0 0-31,0 0 15,0 20 0,-20-20-15,20 20-1,0-20 1,0 20 15,0 0-31,0-20 16,0 20-1,0-20-15,20 0 47,-20 20-31,0-20 0,0 20-1,0-20 1,-20 0-1,20 20 1,0 0 15,-20-20-31,20 20 16,0 0 0,-20-20-16,20 20 31,-20-20-31,40 0 15,-20 0 1,0 20 0,20-20-16,-40 0 15,20 0 1,20 20-16,-40-20 16,20 20-1,-20-20 1,20 20-16,0-20 31,0 20-31,0-20 16,-20 0-1,40 20-15,-40-20 32,20 20-17,0-20 1,0 20-16,20-20 47,-20 20-32,-20-20-15,20 20 16,-20-20-16,20 20 16,-20-20-1,20 20-15,0-20 16,0 20-1,-20-20-15,20 20 16,0-20-16,0 0 31,20 20-31,-40-20 32,20 0-32,0 20 15,0-20 1,0 20-1,20-20 1,-40 0 0,20 20-16,0 0 15,-20-20 1,20 20-16,-20-20 16,20 20-16,0-20 31,0 20-16,-20-20 345,20 0-345,20 0 1,0 20 0,0 0-16,-40-20 15,40 0 1,-20 20-16,-20-20 16,20 20-16,20-20 15,-40 0-15,0 0 16,40 20-1,-20-20-15,0-20 16,0 40 0,0-20-16,-20 0 31,20 20-15,0 0 46,0 0-46,-20-20-16,0 0 31,0 0 31,0 0 1,0 0-16,20 20-16,0 0-15,-20-20-1,0 0 1,20 0 0,-1 0 30,-19 0-46,20 20 16,-20-20 0,20 20 15,-20-20-15,20 0-16,0 20 46,-20-20-30,20 0-16,0 20 31,-20-20-15,20 20-16,-20-20 16,20 1-16,0-1 62,0 0-62,0 0 47,-20 0-31,20 0-16,0 20 15,-20-20 1,0 0-16,20 20 15,0-20 1,-20 0-16,0 0 16,20 0-1,0 0 1,0 20 0,-20-40-16,20 20 15,0 0-15,0 0 16,-20 0-1,20 20 1,-20-20-16,20 0 16,-20 0 15,20 0-15,20 0-16,-20 0 31,0 0-31,0 20 15,-20-20 1,40 0 0,0-20-16,0 0 15,-40 20 1,20 20 0,-20-20-16,0 0 31,20 20-31,0 0 31,-20-20-31,20 20 31,0-20-15,-20 0 15,20 0 485,0 20-501,-20-20 1,20 0 0,0 20-1,-20-20 1,40 20 15,-20-20-31,-20 0 16,20 0-1,-20 0 1,20 20 0,20-20-1,-20 20 1,-20-20-16,20 20 0,0-20 16,0 20-1,-20-20 16,20 20-15,0-20 0,0 20-1,-20-20-15,20 20 16,-20-20-16,0 0 16,20 20-1,-20-20 48,20 20-63,-20-20 31,20 20-31,-20-20 47,20 20-47,-20-20 15,20 0-15,0 20 32,-20-20-17,0 0 1,20 20-16,0-20 31,-20 0-15,20 0 15,0 20-31,-20-20 16,20 0-1,-20 0 1,20 20 0,-20-20-16,20 20 15,-20-20-15,0 0 31,20 20-31,-20-20 16,20 20 0,0 0-1,-20-20 1,0 0 0,20 20-16,0-20 31,-20 0 0,20 20-31,0-20 16,0 20-1,-20-20 1,20 20 0,-20-20-1,20 20 1,-20-20 328,0 0-329,40 0 1,-20 0-16,20-20 15,-20 0 1,40-20-16,-40 20 0,0 20 16,0 0-1,0 20 1,-20-20 0,20 20-16,-20-20 15,40 0 1,-20-20-16,0 40 0,-20-20 15,0 0 1,20 20-16,0 0 16,0 0 15,-20-20-15,20 20 30,-20-20-30,20 0-16,-20 0 47,20 0-47,0 20 16,0-20 30,0 0-14,0 0-17,0 20 32,-20-19-47,20 19 16,-20-20-1,20 20 1,-20-20-16,40 20 16,-40-20-1,20 0 1,0 20 0,20 0-1,0-20 1,-40 0-1,20 0-15,19 20 16,-19-20 0,0 20-1,0 0 1,-20-20-16,20 20 16,0 0-1,0-20 1,0 0-1,0 20 17,0-20 343,-20 0-375,20 0 15,0 0 1,0-20-16,0 0 16,0 0-1,0 20-15,40 0 0,-40-20 16,20 20-1,0-20-15,-20 40 32,0-20-32,0-20 0,0 20 15,0-20 17,0 40-32,-20-20 15,20 20 1,0-20 15,0 0 0,0 20-15,-20-20 0,0 0 15,20 20-16,0-20 1,-20 0 15,0 0 1,20 20 14,-20-20-46,20 0 16,0 20 0,-20-20-1,20 20 1,-20-20 0,20 0-16,0 0 46,-20 0-30,20 0 0,0 0 15,-20 0-15,0 0-1,40 0 1,-40 0-16,20 20 15,-20-20 1,20 0 0,0 20-1,-20-20 1,0 0 0,20 0 15,0 20-31,0-20 31,-20 0-31,20 0 31,0 0-15,-20 0 15,0 0 297,0 0-312,0-20 0,0 0-16,0 20 15,40-20 1,-20 20-16,0 0 15,-20 0 17,0 0-32,20 0 15,0 0-15,-20 0 16,20 0-16,-20-20 16,0 20-1,40 0-15,-20 0 31,0-20-31,0 40 16,-20-20 0,20 0-1,-20 0 17,0 0-32,20 20 15,0-20 1,-20 0-1,0 0 1,20 20-16,-20-20 16,20 0-1,0 0 17,-20 0-17,0 0-15,20 20 31,-20-20-31,0 0 16,20 20 0,-20-20-1,0 0 1,20 0 0,0 20-1,0-20 1,-20 1-1,20-1 48,-20 0-63,20 20 16,-20-20-1,20 20 1,-20-20-1,20 0-15,0 20 16,-20-20 0,0 0-16,20 0 15,0 20 1,-20-20 15,20 20-15,0-20 281,0 20-297,-20-20 15,0 0 1,20 0-16,20 20 16,-40-40-1,20 20-15,0 20 16,0-20-1,-20 0-15,20 0 0,0 0 32,-20 0-32,20 20 15,0-20 1,0 0 15,0 20-15,0-20 15,0 20 32,-20-20-63,20 20 62,-20-20 16,20 20 110,-20-20-157,20 0 0,0 0 0,-20 0 16,0 0-15,20 20-17,0 0 141,-20 20-15,0 0-110,0 0-15,0 0 0,0 0 46,0 0-31,0 0 32,0 0-32,-20-20-31,20 20 31,-20-20 1,20 20-17,0 0 16,-20-20-15,0 0 15,0 20-15,20 0 0,0 0 15,-20-20 0,20 20 0,-20-20-15,0 20 0,20 0 30,0 0 1,-20-20-47,0 0 32,20 20-17,0 0 1,0 0-1,-20-20-15,20 20 16,-20-20 0,20 20 15,-20 0 16,20 0-32,0 0 17,0 0-17,0 0 1,-20-20-16,0 0 16,20 20-1,0 0-15,0 0 16,-20-20-1,0 0 1,20 19 0,-20 1-16,20 0 31,-20 0-31,0 0 16,20 0-1,0 0 1,-20 0-16,20 0 15,0 0-15,0 0 32,-20-20-32,20 20 15,0 0 1,-20 0 0,20 0-16,0 0 31,0 0-16,-20 0-15,20 0 32,-20 0-32,20 0 47,-20 0-47,20 0 15,-20 0 1,0-20-1,20 20 1,0 0 0,-20 0-16,0 0 15,20 0 1,0 0 0,0 0-1,-20-20 1,20 20-1,0 0 1,-20 0 15,0 0-31,0 0 63,20 0-32,-20-20-15,20 20 15,-20-20-15,20 20-1,-20-20 1,20 20-1,-20-20 17,20 20-17,0 0 17,-20-20-17,0 0 16,20 20-15,0 0-16,-20 0 16,0-20-1,20 20 32,-20-20-31,20 20 15,-20-20-15,20 20-1,-20-20-15,20 20 16,0 0 0,-20 0-1,0 0 1,0-20-16,20 20 15,0 0 1,-20-20 0,0 20-1,0-20 360,0 0-359,0 0 15,20 20-15,-20-20-16,0 20 31,0-20 0,0 0 1,20 20-17,-20-20 1,-20 20-1,40 0 1,-40-20 0,20 0-16,20 20 31,-20-20-31,0 20 16,0-20-1,20 20 79,-20-20-32,20 60 392,0-20-439,-20 0 16,0-40-31,20 20 0,0 0 16,-40 0 0,40 0-16,0 0 15,-20-20 1,20 20-16,-20 0 16,0-20-1,20 20-15,-40 0 16,20 20-1,0-20 1,0 0 0,20 0-16,-20-20 15,20 20 1,0 0 15,-20-20-15,20 20-1,-20 0 1,0-20 15,0 20 1,0 0-17,20 0 16,-20-20-15,0 0 15,20 20 1,0 0-1,-20-20 0,0 20-31,20 0 31,-20-20-15,20 20 0,-20-20 30,0 20-30,20 0 15,-20-20-15,0 0 0,20 20-1,0 0 32,-20 0-31,0-20-1,0 20 17,20 0-17,-20-20 16,0 20-15,20 0 15,-20 0 1,0-20-17,0 20 1,20 0-16,-20-1 31,0 1-31,20 0 16,-20 0-1,-19 20-15,19-40 16,-20 20 0,20 0-1,20 0 1,-20-20-1,0 20-15,0 0 32,0-20-1,20 20 16,-20-20-16,0 0 485,0 40-485,0-20-15,0-20-1,-20 0 1,20 40-16,20-20 15,-40 0 1,20 0 0,20 0-16,-40 0 15,0 0 1,40 20 0,-20-20-16,-20 20 15,40-20 1,-20-20-1,20 20 1,-20 0-16,0 0 31,20 0-15,-20 0 0,0-20-1,0 0 16,20 20-15,-20-20 0,20 20-16,-20-20 15,20 20 1,-20-20 0,0 0-1,0 20 1,20 0 15,-20-20 0,0 0-31,20 20 32,-20-20-17,20 20 1,-20-20-16,20 20 15,-20-20 1,0 0 15,20 20-31,-20-20 16,20 20-16,-20 0 31,0-20-15,0 20-16,20 0 15,-20-20 1,0 20 15,20 0-31,-20-20 16,-20 0 0,40 20-16,0 0 15,0 0 1,-40-20-16,20 20 15,20 0-15,-40 0 16,20 0-16,20 20 16,-40-40-1,40 20-15,-20-20 16,20 20 0,0 0-1,-20-20-15,0 0 16,0 20-1,20 0-15,-20 0 16,-20-20-16,40 20 16,-20 0-1,-20 0-15,20 0 63,0-20-48,20 20 1,-20-20-16,0 0 31,-20 40-15,20-20-16,0-20 16,20 20-16,-20 0 15,0 0 1,0-20-16,0 20 31,20 0-15,-20-20-1,0 0 1,20 20 0,-20-20-1,40 0 673,0 0-688,0 0 15,20 0 1,-20 0-16,0 0 16,0 0-16,0 0 31,0 0 16,0 0-32,20-40-15,0 40 16,-20-20 0,40 20-1,-40-20 1,0 0-1,0 20-15,0-20 32,0 20-17,-20-20 95,0 0-48,20 20-15,-20-20-31,20 20-1,-20-20 1,0 0 0,20 20 30,-20-20 1,20 20-47,0-20 16,-20 0 109,20 0-94,-20 0 0,20 20-15,0 0 0,-20-20 15,0 0 0,0 40 125,-20-20-140,0 20 0,20 0 15,0 0-31,-20-20 16,0 20-1,20 0 1,-20 0-1,0 0 1,0-20 0,20 20-1,-20-20 17,0 20-17,20 0 1,-20 0-1,0 20 1,0-40 0,0 20-1,0-20 17,20 20-32,-20-20 46,0 0-30,20 20-16,0 0 16,-40 0-1,20-20 1,20 20 0,-20-20-1,20 20 1,-20-20-16,0 0 31,20 20-15,-20-20-1,20 20 1,-20-20 0,20 20-1,-20-20 1,20 20-1,-20 0-15,0-20 16,20 20 0,0 0-1,-20-20-15,20 20 32,-20-20-1,20 20-31,0 0 31,-20-20-31,0 20 16,20 0-1,-20-20 1,20 20 0,-20-20-1,0 20 1,20 0-1,-20-20 1,0 0 0,20 20-1,-20-20 1,20 20-16,0 0 47,-20 0-32,20 0 1,-20-20-16,20 20 31,-20 0-15,0-20 0,20 20-1,-20-20 1,20 20-1,0 0-15,-20-20 32,0 20-32,20 0 15,-20-20 1,20 19 31,-20-19 343,0 60-390,0-40 16,0 0 0,-20 20-16,20-20 0,0 20 15,-40-20 1,20 20-16,20-20 16,0 0-1,-20 0-15,20 20 16,20-20-1,-20-20 1,20 20-16,-20-20 16,0 20-1,0 0 17,0-20-1,0 0-16,20 20 17,0 0-32,-20-20 93,1 0-77,-1 0 15,20 20 32,-20-20-48,0 20 1,20 0 0,-20-20-1,0 0 1,0 20 0,20 0-1,-20-20 1,-20 0-1,20 0 1,0 20 0,20 0-1,-20 0-15,0-20 16,0 20 0,0-20 15,20 20-31,-20 0 15,0-20 1,20 20-16,-40-20 16,40 20-1,-20-20 1,0 20 15,0-20-15,20 20-1,-20 0 1,-20 0 15,40 0-15,-20-20 0,0 0-1,20 20 1,-20 0 15,0 0-15,0-20-16,20 20 15,0 0 1,-20-20 0,0 0-1,20 20 32,-20 0-31,0 0-1,20 0 17,-20-20-32,20 20 15,-40-20 1,40 20-16,-20 0 0,-20 0 15,0 0 1,20 0-16,-20 0 31,20 0-31,0 0 16,0-20-16,0 20 16,-20-20-1,40 20 1,-20-20-1,0 0 17,0 0 358,0 0-390,-20 20 16,20 0 15,-40 0-31,40 0 16,-40-20-1,20 0 1,20 20 0,20 0-16,-20-20 15,-20 20 1,-20-20-16,40 20 0,-20 0 16,20-20-1,20 20-15,-20-20 16,-40 20-1,40-20-15,0 0 16,0 20 0,-20 0 15,20-20-31,20 20 16,-20-20-1,0 0 16,0 20 1,0-20-1,20 20-31,-20-20 31,0 0 16,0 20-16,20 0 1,-20-20-32,20 20 15,-20-20-15,0 20 47,0 0-31,0-20-1,20 20 1,-20 0-16,-20 0 0,20 0 31,-20 0-31,40 0 16,-20-20-1,0 20-15,0 0 16,0-20 0,0 20-1,0 0 17,0 0-17,0-20 1,0 0-1,0 0 1,20 20-16,-20-20 16,20 20-1,-20-20 1,0 0 0,20 20-1,-20-20 1,20 20-1,-20-20 1,20 20 0,-20-20-1,0 0 17,20 20-32,-19 0 31,-1-20-16,0 0 1,20 20 0,-20-20-1,-20 20-15,20 0 16,0-20 0,0 20 30,0-20-30,0 0 15,0 0 282,-20 0-266,20 0 0,-20-20-32,20 20 1,0 0-1,0 0 1,-20 0 0,40-20-1,-20 20 17,20-20-17,-20 20 1,-20 0 15,20 0-31,0 0 31,0 0 1,0 0-32,0 0 46,0 0-14,0 0-1,0 0 0,0 0-15,0 0 15,0 0-15,0 0 46,0 0-46,0 0-1,20 20 17,-20-20-17,0 0 1,0 0 15,0 0 0,0 0-15,0 0 0,0 0-1,0 20 1,0-20-16,0 20 16,0-20-1,0 0 1,20 20-1,-40-20-15,20 0 16,0 0 0,-20 0-1,40 20 1,-20-20-16,0 0 16,0 0-1,0 0-15,0 20 16,-60-1 62,60-19-47,0 0 0,0 0 16,20 20-31,-20-20 15,20 20 32,-20-20-16,20 20-47,-20-20 15,20 20 1,-20-20-1,20 20 1,-20-20 0,0 0-1,0 0 17,0 0-17,0 20 32,0-20-31,0 20-1,-20-20 17,20 0-17,-20 0-15,20 0 16,0 20-1,0-20 1,0 0 0,0 0-1,0 0 1,20 20 0,-20-20-1,0 0 1,-20 0 390,20 0-390,-40 0-1,20 0-15,20 20 0,-20 0 16,-20-20 0,-20 20-16,40-20 15,-40 40 1,20-20-16,-39 0 15,19 20 1,-40 0 0,60-40-1,0 20-15,-40 20 16,40-40 0,-20 20-16,20-20 15,40 20-15,-40-20 16,0 20-1,20-20-15,20 20 16,-20-20-16,0 20 16,20-20-1,0 0-15,0 20 16,-20-20 0,20 0 30,0 0-14,0 0-17,0 0 32,0 0 0,0 0-16,0 0-15,0 20 0,0-20 30,20 20-30,-20-20 0,0 0 31,0 0-47,0 20 15,0 0 1,0-20-1,0 20-15,0-20 16,0 0-16,0 0 16,0 0-1,0 20-15,-20 0 16,20-20 0,0 0 15,-20 20-16,20 0 1,0-20 0,20 20-1,-20-20 1,0 0 0,0 0-1,0 0 360,0 0-359,0 0-1,-20 0 1,0 20-16,40 0 16,-20 0-16,0-20 15,-20 20 1,20-20 0,0 0-16,0 0 0,-20 0 31,20 0 0,0 0-15,0 0-16,0 0 47,0 0-1,0 0 1,0 0-31,0 0 0,0 0 46,0 0-46,0 20 15,0-20 0,20 20-15,-20-20 15,0 0-15,0 20-1,0 0 1,0-20 0,20 20-16,-20-20 15,-20 0 1,40 20 15,-20-20-31,0 20 16,0-20 15,1 0-15,-1 20-1,0-20 1,0 0 31,0 0 0,20 20-47,0 0 31,-20-20 0,0 0-15,0 0-1,0 20 32,0-20-47,0 20 16,-20-20-1,20 0 1,0 0 0,0 20-1,0-20-15,0 20 16,0-20 0,0 0-1,20 20 1,-20-20-16,0 0 47,0 0-32,0 0 32,0 0-47,0 0 16,0 0 31,0 20-32,-20 0 17,20-20-1,0 0 16,0 0-32,0 0 17,0 0-17,0 0 1,0 0 15,0 0-15,0 0 15,0 0 16,0 0-32,0 0 32,0 0-31,0 0 0,0 0 30,0 0-14,0 0-32,0 0 15,0 0-15,0 0 16,0 0-16,0 20 16,-20-20-1,20 0 16,0 0-15,0 0 0,0 0-16,0 0 15,0 0 1,0 0-16,0 0 16,0 0-1,0 0 1,0 0-16,0 0 15,0 0 17,0 0-17,0 0 32,0 0-16,20-20 391,-20 20-359,20-20 437,-20 20-469,20-20-31,0 0 94,-20 20-32,0 0-30,20-20-17,-20 20 1,20-20-1,-20 20 1,20-20-16,-40 20 16,40-20-1,-20 20-15,0-20 16,0 20 0,20-20-1,-20 20-15,0-20 31,0 20 1,0 0-1,0 0-15,0 0-1,0 0 1,0 0-1,-20 0-15,20 0 32,0 0-17,0 0 1,0 0-16,0 0 16,0 0-16,0 0 15,0 0 1,-20 0-1,20 0 1,0 0 0,0 0-1,0 0 32,0 0-47,0 0 31,0 0-15,0 0 0,0 0 15,0 0-15,-20 0 234,-20 0-250,60 20 15,-60-20 1,40 20-1,-20-20-15,0 0 16,21 0-16,-41 20 16,20-20-1,20 20 1,-20 0-16,20-20 16,0 0-1,0 0-15,0 0 16,-20 0-16,20 0 15,-20 0 1,20 0 0,0 0-16,0 0 31,0 0-31,0 0 31,0 0 0,0 0-31,0 0 16,0 20-16,0-20 31,0 0-15,0 0 0,0 0 30,0 0-30,0 0 47,0 0-48,0 0 1,0 0 31,0 0-32,0 0 17,0 0-1,0 0-16,0 0 17,0 0-1,0 0 0,0 20 0,0-20-15,0 0 31,20 20-31,-20-20-1,0 0 1,60 0 249,20 0-249,-20 0-16,0 0 16,0 0-16,0 0 15,0 0-15,-20 0 16,40 0 0,-20 0-16,0 0 15,0-20 1,0 20-1,-20 0 1,20 0-16,0 0 16,0 0-1,0 0-15,-20 0 16,0 0 0,0 0-1,0 0-15,0 0 16,0 0-16,0-20 15,20 20 1,-20 0-16,19-20 16,-19 20-1,0 0-15,0 0 16,0 0 0,0 0-1,20 0-15,0 0 16,0 0-1,-20 0-15,20 0 16,-20 0 0,20 0-16,0 0 15,-20 0-15,20 0 16,-20 0 0,20 0-16,0 0 15,0 0 1,-20 0-1,0 0-15,20 0 32,-20-20-17,20 20 1,-20 0 0,0 0-1,0 0-15,0-20 16,0 20-1,20 0-15,-20 0 16,0 0 0,20-20-1,-20 20 1,0 0 0,0 0-1,0 0-15,0 0 16,20 0 15,-20 0-31,0 0 16,20 0-1,-20 0 1,0 0 0,20 0-1,-20 0 1,0 0-1,20 0 1,-20 0 0,0 0-1,0 0-15,0 0 16,0 0-16,20 0 31,-20 0-31,0 0 31,0 0-31,0 0 32,0 0-32,0 0 15,20 0 17,-20 0-1,0 0-16,0 0-15,0 0 32,0 0-32,0 0 31,0 0-31,0 0 16,20 0-1,-20 0-15,0 0 31,0 0-31,0 0 16,0 0 0,0 0-16,20 0 31,-20 0-15,0 0 952,40 0-968,-40 0 16,20-20 0,-20 20-16,20 0 0,0 0 15,0 0 1,0 0-16,0-20 15,-20 20 1,20 0 0,-40-20 15,20 20-31,0 0 31,-1 0-15,-19-20-1,20 20 64,0 0-17,0 0-15,0 0 0,0 0-32,-20-20 1,20 20-16,0-20 16,0 20-1,0-20 1,0 20 0,20 0-16,-20 0 15,0 0 1,0 0-1,-20-20 1,20 20-16,0 0 16,0 0-16,20 0 31,-20 0-15,-20-20-1,20 20-15,20 0 16,-20 0-1,0 0 1,0 0 0,0 0-16,0 0 15,0 0 1,20-20-16,-20 20 31,0 0-31,0 0 16,0 0-1,0 0-15,20 0 16,-20 0 0,0 0-1,20 0 1,-20 0 0,0 0-1,0-20 1,0 20-1,0 0-15,0 0 32,0 0-17,0 0 1,0 0 0,0 0-1,0 0 1,0 0-1,0 0 17,0 0-1,0 0-15,0 0 15,0 0-16,0 0 17,0 0-1,0 0-15,0 0-1,0 0 1,0 0 15,0 0-15,0 0 31,0 0-16,0 0-16,0 0 32,0 0-31,0 0 0,0 0 30,0 0-14,0 0 15,0-20-32,0 20 1,0 0 31,20-20-47,-20 0 31,0 20 0,0 0-15,0-20-16,0 20 31,20 0-15,-20 0-1,0 0 17,0 0-17,0 0 16,0-20-15,0 20 15,0 0 1,-20-20 733,40 0-749,0 0 15,0-20-31,40 0 16,0 20-16,-20 0 15,-20 0 1,0 0 0,20 20-16,-40-20 15,20 20-15,-20 0 16,-1 0-16,1-20 15,0 20 1,0 0-16,-20-20 16,20 0-1,0 20-15,0 0 16,0 0 15,0 0-31,0-20 16,0 20-1,-20-20-15,40 20 16,-20 0 0,0 0-1,0 0 1,0-20-16,-20 0 31,20 20-15,0-20-1,0 20 17,0-20-1,0 0-15,0 20 30,0 0-46,-20-20 16,0 0 0,20 20-16,0-20 31,0 20-15,0-20 15,0 20-16,-20-20-15,40 20 16,-20 0 0,0 0-1,20-20 1,-40 0-16,20 0 31,20 20-15,-40-20-16,20 20 15,0-20-15,0 20 16,20-20 0,20 20-16,-40-20 15,20 20-15,0 0 16,-20 0-16,20-20 16,0 0-1,0 1-15,0-1 16,0 20-1,0-20-15,20 20 16,-20-20 0,-20 20-1,0 0-15,0 0 16,0-20 0,0 20 327,20-20-327,80-20 15,-100 40-15,20 0-16,-20 0 15,0-20-15,0 20 16,0 0-16,0 0 31,0 0-31,0 0 16,0 0 0,0 0 15,0-20-16,0 20 1,0-20 15,0 20 1,-20-20 61,0 0-46,0 0 219,20 20-251,-20-20 1,20 0 0,0 20-1,0 0 17,-20-20-32,0 0 31,20 20-16,0 0 1,0 0 31,0-20-31,0 0-1,-20 0 1,20 20-1,0-20 32,0 0 0,0 20-31,0 0-1,-20-20-15,20 20 47,-20-20-47,20 20 16,-20-20 0,60 0 62,-60 0-63,20 20 1,0 0 15,-20-20 63,20 20-78,0 0-1,-20-20 1,20 0-1,0 20 17,-1 0-17,1 0 32,0 0-16,-20-20-31,40 20 32,-20 0-17,0 0 1,0 0 0,0-20-1,0 20-15,0 0 16,0 0-1,0 0 1,0 0 0,0 0 15,-20-20-15,20 20-1,0 0 16,0 0-31,0 0 32,0 0-17,0 0-15,20-20 32,-20 20-17,-20-20 1,20 20-1,0 0 17,0 0-1,0 0-15</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5-03T04:23:07.059"/>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19672 13579 0,'25'-25'187,"26"25"-171,-26 25 62,1-25-78,-26 26 16,0-1-1,0 0 1,25 1 15,-25-1 0,25-25-15,-25 25-16,26 1 31,-26-1-31,25-25 31,-25 25-31,0 0 16,25 1 0,-25-1 31,0 0-47,0 1 46,0-1-14,0 0 30,0 1-62,0-1 16,25-25-16,-25 25 15,0 1-15,26-26 32,-26 25-32,25 0 15,-25-1 1,0 2 0,25-26-16,-25 25 15,26 0 1,-26 1-1,25-1 1,-25 0 0,25-25-16,1 26 31,-1-1 0,-25 0-15,25-25-1,-25 26 1,26-1-16,-26 0 16,25-25-16,0 25 31,-25 1-31,26-1 31,-26 0-31,25-25 16,-25 26-1,25-1 1,-25 0 0,26-25-1,-26 26 1,25-1 0,-25 0-16,25-25 15,1 26 1,-26-1-1,25-25 1,0 0 0,-25 25-1,0 1 17,0-1-1,25-25 0,-25 25 0,0 1-15,26-26 31,-26 25-32,25-25 1,-25 25 0,0 1 15,25-26 0,-25 25-15,26-25-16,-26 25 31,0 0 563,0 1-594,0-1 15,0 0 1,0 1 15,0-1 32,0 0-32,25-25 63,-25 26-79,25-26 32,-25 25-31,26-25 15,-26 25 32,25-25-32,0 0-15,-25 26-1,0-1 1,26-25-1,-1 0 1,0 0 15,-25 25-15,26 1 15,-1-26 0,-25 25-31,25-25 47,-25 25-31,26-25-16,-1 26 16,-25-1 30,25-25-30,1 25 15,-26 1-15,25-26 0,-25 25-1,25-25-15,0 25 16,-25 0 15,26 1-15,-1-1-1,-25 0 17,25 1-17,1-1 16,-26 0-15,25 1 0,0-1-1,1 0 1,-26 1 0,0-1-1,25-25-15,0 0 16,-25 25-1,0 1-15,0-1 16,26-25-16,-26 25 16,25 1-1,0-26-15,-25 25 47,26 0-47,-26 0 16,25-25 15,0 0 0,-25 26-31,26-1 16,-1-25 0,-25 25 15,25 1 0,1-1-15,-1-25 15,0 25-15,0-25-1,-25 26 1,26-26 15,-26 25-15,25 0-1,-25 1 1,25-26 0,1 25-1,-1 0 1,-25 1-1,25-1 1,-25 0-16,26-25 16,-26 26 15,25-1-31,0-25 16,1 0-1,-26 25 1,25 1 15,0-1 0,1-25 1,-26 25-17,25-25 1,-25 25-1,25-25 1,-25 26 0,26-26-1,-26 25-15,25-25 16,-25 25 31,0 1 375,0-1-407,0 0 17,25 1-32,0-26 31,-25 25-16,26 0 17,-1-1-32,0-24 31,-25 26-15,0-1 15,26-25 0,-26 25 16,25-25-16,-25 26 32,0-1-32,25-25-15,1 0-1,-26 25 1,25-25-1,-25 26 17,25-26-17,1 25 1,-26 0 0,25 1-1,0-1 1,-1 0-1,-24 1 1,26-1 0,-1 0-16,0-25 15,1 25 1,-1-25-16,-25 26 16,0-1-1,25 0-15,1 1 16,-1-26-1,-25 25 1,0 0 0,25-25-16,1 26 15,-26-1 1,25 0 15,0-25-31,0 26 16,1-1-16,24 0 15,-50 1 1,51-1-16,-26-25 16,1 25-1,-26 1-15,25-1 16,0-25 0,-25 25-1,0 1-15,26-1 16,-1-25-1,-25 25 1,25-25 0,1 25-1,-1-25 1,-25 26 0,25-26-1,1 25 1,-1-25 31,-25 25-47,25-25 15,-25 26-15,26-26 16,-26 25 0,25-25-1,0 0 16,-25 25-31,25-25 32,-25 26-32,26-26 15,-1 0 17,-25 25-32,0 0 15,0 1 1,51-26-16,-26 0 15,-25 25 1,51 0-16,-26 1 16,26-1-1,-51 0-15,25-25 16,0 26 0,1-1-1,-1 0 1,0-25-16,1 0 15,-26 25 1,25 1 15,0-1-31,1 0 47,-1 1-31,0-26-16,-25 25 15,0 0 1,25 1-16,1-26 16,-26 25-1,25-25 1,-25 25 0,25-25-16,1 0 31,-1 26 0,0-1-15,1 0 484,-1-25-469,0 0-15,1 26-16,-26-1 15,25-25-15,0 0 31,1 0-15,-1 25 0,0-25-1,1 26-15,-1-26 32,-25 25-17,25-25 16,-25 25 1,25-25-17,-25 26 1,26-1 15,-1 0 0,0 0-31,1 1 32,-1-26-1,-25 25-31,25 0 47,1 1-32,-1-1-15,26 0 16,-26 1 0,0-1-1,1 0-15,24-25 16,26 51-16,-50-26 16,-1 26-16,0-51 15,0 25-15,1 1 16,24-1-1,-24 0-15,24-25 16,1 26 0,-26-1-16,-25 0 15,51 0 1,-26 1 0,1-1-1,-1-25 1,0 25-16,1 1 15,-1-1 1,0-25-16,1 25 16,-1 1-16,0-2 15,0-24 1,1 0-16,-1 25 16,-1 0-1,1-25-15,1 26 16,-1-1-16,0 0 15,1-25-15,-1 0 16,-25 26 0,25-26-16,26 0 15,-51 25 1,0 0-16,25-25 16,1 0-1,-1 0 1,0 26-1,1-1 1,24-25 15,-24 25 1,-1 1-17,0-26-15,1 0 16,-26 25-1,25-25-15,0 0 16,-25 25 0,25-25-1,1 26 17,-1-26-17,-25 25 16,25-25-15,1 25 0,-1 0-1,0-25-15,1 0 16,-26 26 0,25-1-16,0-25 15,1 0 1,-1 25-16,0 1 31,26-1-15,-26-25-1,26 0 1,-26 0 0,0 25 437,-25 1-438,51-26 1,-26 0-16,1 25 16,-1-25-1,26 25-15,-26 1 16,0-26-16,51 25 15,-50-25 1,-1 0-16,26 0 16,-26 25 15,0-25-31,1 26 16,-1-26-16,0 0 15,0 25 1,1-25-16,-1 0 15,0 0 1,-25 25-16,51-25 16,-51 26-1,51-1 1,-26-25 0,0 0-1,26 25 16,-26 1-15,1-1 15,-1-25-31,0 0 16,-25 25 0,51-25-1,-26 25 1,1-25-1,-1 26 1,0-26 0,0 0-16,1 0 15,-26 25 1,25-25-16,0 0 16,-25 25-1,26-25-15,-1 0 31,0 26-31,1-26 16,-1 25 0,0 0-1,1-25 1,-1 0 15,0 0-31,1 26 16,-1-1-1,0-25 1,1 25-16,-1-25 16,0 0-1,1 0-15,-1 0 16,-25 26-16,25-26 16,26 25-1,-26 0 1,0-25-1,1 0-15,-1 0 16,0 26 0,1-26-16,-1 0 0,0 25 15,1-25 1,24 25-16,-24-25 16,-1 0-1,0 0-15,151 76 94,-150-76-78,-1 25-16,0-25 15,0 26 1,1-26-16,-1 25 15,0-25 17,1 0-17,-1 0 17,0 0-1,-25 25-16,26-25 1,-1 0 0,0 0-1,1 26 1,24-26 0,1 0 15,-51 25-16,51-25 1,-26 0-16,0 0 16,0 0-1,1 0 1,-1 0 0,0 0-1,1 0 1,-1 25-1,0-25 1,1 0 0,-1 0-1,0 0 1,1 0 0,-1 0-1,0 0 1,1 0-16,-1 0 0,26 0 15,-26 0 1,0 26 0,1-26-1,-1 0-15,0 0 16,0 0 0,1 0 15,-1 0 0,0 0 0,26 0 438,-26 0-453,26 0-16,25 0 15,-25 0 1,-1 0-16,-24 0 16,50 0-16,-26 0 15,-25 0 1,26 0-16,0 25 15,-1-25 1,1 25-16,0-25 16,-26 0-1,26 0 1,-26 0-16,26 0 16,-1 26-1,-24-26 1,-1 25-1,0-25-15,0 0 16,1 0 0,-1 0-1,0 0 17,1 0-32,-1 0 46,0 0-46,1 0 32,-1 0-17,0 0 1,-25 25 15,26-25-31,-1 0 16,0 0-1,1 26-15,-1-26 16,0 0 0,1 0-16,-1 0 15,0 0 1,-25 25-16,51-25 0,-26 25 16,26-25-1,-1 26-15,-24-26 16,24 25-1,0-25-15,-25 25 16,26-25 0,-1 0-1,-24 0 1,24 26-16,1-26 16,-26 25-1,26-25-15,-26 0 16,26 25-1,-26-25-15,0 0 16,26 0-16,0 0 16,-26 25-16,26-25 15,-1 26 1,-24-26-16,24 0 16,-24 0-1,-1 0-15,26 0 31,-51 25-31,25-25 16,25 0-16,1 25 31,-26-25-31,26 0 32,-26 0-32,1 0 15,-1 0 1,26 0 31,-26 0-32,0 0 32,1 0-31,-1 0 31,0 0-16,1 0-31,24 0 16,-24 0 15,24 0-16,-25 0 1,1 0 0,-1 0-1,0 0-15,1 0 16,24 0 0,-24 0-1,-1 0 1,0 0 15,1 0-15,-1 0 15,0 0-15,1-25-1,-1 25 1,0 0-1,1 0 32,-1-25-15,0 25-17,-25-26 1,25 26-16,1 0 15,-1 0 17,0 0-17,1 0-15,-1-25 32,0 25-32,1-25 15,-1 25 1,0 0-16,1 0 31,-1 0-31,-25-25 16,25 25-1,1 0 1,-1 0 0,0 0-1,1 0 1,-1-26 15,0 26-31,26 0 31,101-25 47,-127 25-78,0 0 16,1 0 0,-1 0-1,0 0 17,1 0 14,-1 0-30,0 0 109,1 0-109,-1 0-1,-25-25 32,25 25 266,1 0-298,-1 25-15,26-25 16,-26 25 0,0-25-1,0 0-15,0 0 31,0 0 1,0 26-1,0-26 16,1 0-16,-26 25 16,-51-25 234,26 0-250,0 0-31,-25 0 32,25 0-32,-152 0 93,151 0-93,-24 0 16,24 0 0,1 25-1,0-25 1,-1 0-16,1 0 16,0 0-16,-1 0 46,1 0-30,0 0 15,-1 0-15,1 0 0,0 0-16,0 0 15,-1 25 1,1-25-1,0 0 1,-26 0 0,26 0-1,-1 0 1,-24 0-16,24 0 16,1 26-1,-26-26 1,26 0-1,0 0 17,-26 0-17,26 0 1,-1 0 0,1 0-16,0 0 15,0 0 1,-26 0-1,26 0 1,-1 0 0,1 0-1,0 0-15,-1 0 16,1 0 0,0 0 15,-1 0-31,1 0 31,0 0-15,-1 0-16,1 0 15,0 0 1,-1 0-16,1 0 16,0 0-1,0 0 32,-1 0-16,1 0-31,0 0 63,-1 0-63,1 0 62,0 0-46,-1 0 0,1 0 30,-76 0 33,75 0-33,1 0-30,0 0 15,-1 0-15,1 0 0,0 0 15,-1 0-31,1 0 31,0 0-15,0 0 46,-1 0-46,1 0-1,0 0 17,-1 0-1,1 0 16,0 0-32,-1 0 1,1 0 31,0 0-31,-1 0 30,1 0-14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3T04:25:57.903"/>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0,'0'3,"1"-1,-1 0,1 0,0 1,0-1,0 0,0 0,0 0,0 0,0 0,1 0,1 2,25 25,-17-18,7 7,-5-4,0-1,-1 1,0 1,-1 1,16 28,68 136,-89-168,-1 1,-1-1,0 1,0 0,-1 0,-1 0,1 15,2 8,8 45,3 158,-15-223,0 1,2-1,0 0,1 0,0 0,1-1,13 28,0 12,-13-38,13 30,-16-41,2 0,-1-1,0 1,1-1,0 0,1 0,-1 0,9 7,4 0,1-1,0 0,32 13,-29-16,-1 2,-1 1,19 13,-15-6,1-1,1-1,47 23,-53-31,0 2,-1 1,0 0,-1 1,22 20,-2 3,36 43,-50-48,-1 1,29 55,-20-32,-24-44,0-1,1 1,0-1,1-1,0 0,12 9,-11-9,0 0,-1 0,0 1,0 0,13 19,19 26,-34-46,0 0,0 0,-1 1,0 0,-1 0,1 0,-2 1,0 0,0 0,5 20,-2 23,0-6,22 91,36 91,-52-182,28 70,-36-108,0-1,1 1,0-1,0-1,0 1,1-1,12 10,12 13,122 132,-137-142,16 27,-22-30,1-1,1-1,22 25,-4-15,-21-18,0 0,-1 1,0 0,0 0,0 1,-1 0,8 14,45 92,-57-109,1 1,0-1,1 0,-1 0,1-1,0 1,12 8,1-1,25 15,-27-19,0 0,26 24,-28-19,-2 1,0 0,0 1,-2 1,0-1,9 23,5 7,4 8,14 25,-12-30,-5-8,40 49,-56-78,-1-1,0 1,0 1,-1-1,-1 1,0 0,0 1,3 17,-7-24,0 0,1 0,-1-1,1 1,0-1,1 0,0 0,0 0,0 0,0-1,1 1,0-1,6 4,-1-1,1-1,0 0,1-1,-1 0,1 0,13 3,-6-1,0 0,-1 2,29 20,-31-18,1-2,0 0,1 0,22 7,87 33,-109-41,0 1,-1 0,0 1,27 24,-28-22,0-1,1-1,0-1,35 16,-29-16,0 2,29 20,-30-13,0 0,21 25,-28-27,2 0,0-1,1-1,26 18,-9-14,52 20,27 14,-102-46,0 1,0 0,-1 1,0 0,0 0,16 21,-14-16,0-1,1 0,0-1,18 12,3 2,-13-8,-6-4,2 0,0 0,0-2,2 0,-1-1,36 13,-39-18,5 1,1-1,35 6,-44-9,0 0,0 0,-1 1,1 1,17 10,-16-8,1-1,0 0,22 5,74 18,-73-18,1-1,-1-2,50 3,-46-9,-10-2,41 7,-65-6,0 0,-1 1,1 0,0 1,-1 0,1 0,-1 0,0 1,0 0,9 7,-9-5,1 0,0-1,0 0,0 0,1-1,0 0,0-1,0 0,0 0,0-1,1 0,11 1,-10-1,0 0,-1 1,1 0,0 1,-1 0,0 1,0 0,-1 1,1-1,-1 2,0-1,-1 2,1-1,7 11,2-2,-1 0,2-2,0 0,1-1,0 0,1-2,0-1,42 15,-49-20,0 1,-1 0,0 1,0 1,-1 0,0 0,14 14,71 75,-92-90,2 0,4 5,0 0,1-1,24 19,-16-16,33 32,-38-31,0-2,1 0,26 16,3-2,47 23,-80-44,1-1,0-1,0 0,1-1,23 3,4-2,70 16,-93-15,0 0,0 2,-1 0,0 1,0 0,19 15,-10-8,0 0,48 18,-29-14,-32-14,1-1,-1 0,1-1,14 2,-19-4,0 0,-1 0,1 1,0 0,-1 1,0 0,1 0,-1 1,-1 0,1 0,0 1,10 8,-7-1,-1 0,11 14,-16-17,1-2,0 1,0-1,1 1,-1-2,2 1,-1-1,1 0,9 5,3-2,1-1,0 0,0-1,38 6,-2-7,0-3,75-5,-36 0,447 2,-524 1,0 2,-1 0,1 1,-1 1,0 0,-1 2,27 13,47 15,-80-31,1 1,-1 1,1 0,-2 0,19 15,-19-13,1-1,0 0,0 0,0-1,18 6,-15-8,15 6,1-1,1-1,-1-2,41 3,51 6,-81-8,50 1,379-7,-222-3,-226 4,1 0,43 10,-40-6,46 4,28-9,14 0,-106 0,0 0,0 0,0 1,0 0,0 0,0 1,-1 0,1 0,-1 0,0 1,0 1,0-1,-1 1,0 0,0 1,0-1,0 1,7 11,-5-4,1-1,0 0,0-1,1 0,0 0,1-1,0-1,24 16,162 87,-186-107,3 1,0 0,0 1,-1 1,0 0,0 1,-1 1,0 0,12 12,37 63,-56-78,2 1,0 0,1-1,0 1,1-1,-1-1,1 0,1 0,13 6,28 20,-37-23,-1 1,1-1,0-1,1-1,0 0,0-1,0 0,1-1,0-1,0-1,0 0,17 1,178-7,-209 3,3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3T04:26:04.540"/>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6148 1724,'-92'1,"-103"-3,23-27,118 26,15 0,0-1,-41-9,31-1,-68-31,42 15,60 25,0-2,0 1,1-2,0 0,0-1,1 0,-14-13,15 13,0 0,-1 1,0 0,-1 0,0 2,0 0,-20-6,8 3,-28-16,-23-9,59 27,0-1,0 0,0-2,1 0,0-1,-26-22,32 22,5 4,-1 1,0 0,0 0,0 0,-1 1,-13-7,-36-17,35 16,-42-15,27 16,-1 2,-42-6,-99-15,104 19,20 3,-82-4,9 13,53 1,-128-13,162 6,-69-19,71 15,29 8,-1 0,1-1,0-1,-17-7,-37-22,26 14,1-2,-42-30,61 39,0 2,0 0,-1 0,0 2,-24-7,11 4,24 7,0 0,0-1,1 0,-1 0,-7-7,-17-12,7 9,-1 1,0 1,-37-13,-81-34,5 3,79 38,43 15,1 0,-1-1,1-1,1-1,-1 0,1-1,0-1,-21-17,-32-40,47 44,-1 0,0 2,-29-20,-86-39,93 56,2-1,1-3,-41-33,73 54,0-1,0 2,0-1,-1 1,1 0,-1 1,-1 0,1 1,0 0,-1 1,-21-3,-8 3,-78 4,47 1,30-3,16 0,-30 3,46-2,0 0,1 1,-1 0,1 1,0 0,0 0,-10 6,-11 8,-38 15,54-27,0-1,-1 0,1-1,-1 0,-23 1,-235-4,119-3,143 3,-8 1,1 0,-1-2,1 0,-1-2,1 1,0-2,-33-11,-8-6,41 15,0 0,1-1,0 0,-16-11,13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AAC91-AEBC-44AB-9ECB-6ED71ABA3947}" type="datetimeFigureOut">
              <a:rPr lang="en-US" smtClean="0"/>
              <a:t>5/3/2024</a:t>
            </a:fld>
            <a:endParaRPr lang="en-US"/>
          </a:p>
        </p:txBody>
      </p:sp>
      <p:sp>
        <p:nvSpPr>
          <p:cNvPr id="4" name="Slide Image Placeholder 3"/>
          <p:cNvSpPr>
            <a:spLocks noGrp="1" noRot="1" noChangeAspect="1"/>
          </p:cNvSpPr>
          <p:nvPr>
            <p:ph type="sldImg" idx="2"/>
          </p:nvPr>
        </p:nvSpPr>
        <p:spPr>
          <a:xfrm>
            <a:off x="1068388" y="1143000"/>
            <a:ext cx="472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86135-8356-4C6B-918A-2B09B36720E5}" type="slidenum">
              <a:rPr lang="en-US" smtClean="0"/>
              <a:t>‹#›</a:t>
            </a:fld>
            <a:endParaRPr lang="en-US"/>
          </a:p>
        </p:txBody>
      </p:sp>
    </p:spTree>
    <p:extLst>
      <p:ext uri="{BB962C8B-B14F-4D97-AF65-F5344CB8AC3E}">
        <p14:creationId xmlns:p14="http://schemas.microsoft.com/office/powerpoint/2010/main" val="160865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93464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0967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63913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6997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64C68-6F9B-40C9-8A3A-0FA7AAD92F70}"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91530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64C68-6F9B-40C9-8A3A-0FA7AAD92F70}"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79523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64C68-6F9B-40C9-8A3A-0FA7AAD92F70}"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82411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64C68-6F9B-40C9-8A3A-0FA7AAD92F70}"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821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4C68-6F9B-40C9-8A3A-0FA7AAD92F70}"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16679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5033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06188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98F64C68-6F9B-40C9-8A3A-0FA7AAD92F70}" type="datetimeFigureOut">
              <a:rPr lang="en-US" smtClean="0"/>
              <a:t>5/3/2024</a:t>
            </a:fld>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B88945D-F595-4C5F-AF93-E2CE0CDFE97C}" type="slidenum">
              <a:rPr lang="en-US" smtClean="0"/>
              <a:t>‹#›</a:t>
            </a:fld>
            <a:endParaRPr lang="en-US"/>
          </a:p>
        </p:txBody>
      </p:sp>
    </p:spTree>
    <p:extLst>
      <p:ext uri="{BB962C8B-B14F-4D97-AF65-F5344CB8AC3E}">
        <p14:creationId xmlns:p14="http://schemas.microsoft.com/office/powerpoint/2010/main" val="36960326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n.wikipedia.org/wiki/Linear_regression" TargetMode="External"/><Relationship Id="rId1" Type="http://schemas.openxmlformats.org/officeDocument/2006/relationships/slideLayout" Target="../slideLayouts/slideLayout7.xml"/><Relationship Id="rId4" Type="http://schemas.openxmlformats.org/officeDocument/2006/relationships/image" Target="../media/image250.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hyperlink" Target="https://web.stanford.edu/class/msande247s/kchap17.ppt" TargetMode="Externa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hyperlink" Target="https://www.stat.cmu.edu/~cshalizi/ADAfaEPoV/ADAfaEPoV.pdf"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at.cmu.edu/~cshalizi/ADAfaEPoV/ADAfaEPoV.pdf" TargetMode="External"/><Relationship Id="rId2" Type="http://schemas.openxmlformats.org/officeDocument/2006/relationships/hyperlink" Target="https://emunix.emich.edu/~schu/MATH_170/Fall09_170/Evening%20session/Unit%203.pp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uring.iimas.unam.mx/~ivanvladimir/slides/rpyaa/02_regression.html#/44"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botlnec.github.io/islp/sols/chapter2/exercise3/" TargetMode="External"/><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hyperlink" Target="https://botlnec.github.io/islp/sols/chapter2/exercise3/" TargetMode="External"/><Relationship Id="rId7" Type="http://schemas.openxmlformats.org/officeDocument/2006/relationships/customXml" Target="../ink/ink2.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turing.iimas.unam.mx/~ivanvladimir/slides/rpyaa/02_regression.html#/60" TargetMode="External"/><Relationship Id="rId5" Type="http://schemas.openxmlformats.org/officeDocument/2006/relationships/hyperlink" Target="http://ivanvladimir.github.com/"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botlnec.github.io/islp/sols/chapter2/exercise3/" TargetMode="External"/><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customXml" Target="../ink/ink4.xml"/><Relationship Id="rId5" Type="http://schemas.openxmlformats.org/officeDocument/2006/relationships/image" Target="../media/image31.emf"/><Relationship Id="rId4" Type="http://schemas.openxmlformats.org/officeDocument/2006/relationships/customXml" Target="../ink/ink3.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botlnec.github.io/islp/sols/chapter2/exercise3/" TargetMode="External"/><Relationship Id="rId7" Type="http://schemas.openxmlformats.org/officeDocument/2006/relationships/customXml" Target="../ink/ink5.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turing.iimas.unam.mx/~ivanvladimir/slides/rpyaa/02_regression.html#/60" TargetMode="External"/><Relationship Id="rId5" Type="http://schemas.openxmlformats.org/officeDocument/2006/relationships/hyperlink" Target="http://ivanvladimir.github.com/"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botlnec.github.io/islp/sols/chapter2/exercise3/" TargetMode="External"/><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customXml" Target="../ink/ink7.xml"/><Relationship Id="rId5" Type="http://schemas.openxmlformats.org/officeDocument/2006/relationships/image" Target="../media/image23.png"/><Relationship Id="rId4" Type="http://schemas.openxmlformats.org/officeDocument/2006/relationships/customXml" Target="../ink/ink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botlnec.github.io/islp/sols/chapter2/exercise3/" TargetMode="External"/><Relationship Id="rId7" Type="http://schemas.openxmlformats.org/officeDocument/2006/relationships/customXml" Target="../ink/ink9.xml"/><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customXml" Target="../ink/ink11.xml"/><Relationship Id="rId5" Type="http://schemas.openxmlformats.org/officeDocument/2006/relationships/customXml" Target="../ink/ink8.xml"/><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customXml" Target="../ink/ink10.xml"/></Relationships>
</file>

<file path=ppt/slides/_rels/slide21.xml.rels><?xml version="1.0" encoding="UTF-8" standalone="yes"?>
<Relationships xmlns="http://schemas.openxmlformats.org/package/2006/relationships"><Relationship Id="rId3" Type="http://schemas.openxmlformats.org/officeDocument/2006/relationships/hyperlink" Target="https://botlnec.github.io/islp/sols/chapter2/exercise3/" TargetMode="External"/><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customXml" Target="../ink/ink12.xml"/></Relationships>
</file>

<file path=ppt/slides/_rels/slide22.xml.rels><?xml version="1.0" encoding="UTF-8" standalone="yes"?>
<Relationships xmlns="http://schemas.openxmlformats.org/package/2006/relationships"><Relationship Id="rId3" Type="http://schemas.openxmlformats.org/officeDocument/2006/relationships/hyperlink" Target="https://botlnec.github.io/islp/sols/chapter2/exercise3/" TargetMode="Externa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customXml" Target="../ink/ink1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s://botlnec.github.io/islp/sols/chapter2/exercise3/" TargetMode="Externa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customXml" Target="../ink/ink14.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ivanvladimir.github.com/" TargetMode="Externa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hyperlink" Target="https://botlnec.github.io/islp/sols/chapter2/exercise3/" TargetMode="External"/><Relationship Id="rId5" Type="http://schemas.openxmlformats.org/officeDocument/2006/relationships/image" Target="../media/image30.png"/><Relationship Id="rId10" Type="http://schemas.openxmlformats.org/officeDocument/2006/relationships/image" Target="../media/image18.png"/><Relationship Id="rId4" Type="http://schemas.openxmlformats.org/officeDocument/2006/relationships/hyperlink" Target="http://turing.iimas.unam.mx/~ivanvladimir/slides/rpyaa/02_regression.html#/60" TargetMode="External"/><Relationship Id="rId9" Type="http://schemas.openxmlformats.org/officeDocument/2006/relationships/image" Target="../media/image110.pn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hyperlink" Target="https://www.slideshare.net/ankit_ppt/ml2-train-testsplitsvalidationlinearregressio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statlearning.com/"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statlearning.com/" TargetMode="Externa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statlearning.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stat.cmu.edu/~cshalizi/" TargetMode="External"/><Relationship Id="rId13" Type="http://schemas.openxmlformats.org/officeDocument/2006/relationships/image" Target="../media/image7.png"/><Relationship Id="rId3" Type="http://schemas.openxmlformats.org/officeDocument/2006/relationships/hyperlink" Target="https://matplotlib.org/3.3.0/gallery/index.html" TargetMode="External"/><Relationship Id="rId7" Type="http://schemas.openxmlformats.org/officeDocument/2006/relationships/hyperlink" Target="https://wesmckinney.com/book/" TargetMode="External"/><Relationship Id="rId12" Type="http://schemas.openxmlformats.org/officeDocument/2006/relationships/hyperlink" Target="https://quarto.org/docs/gallery/" TargetMode="External"/><Relationship Id="rId17" Type="http://schemas.openxmlformats.org/officeDocument/2006/relationships/hyperlink" Target="https://apreshill.github.io/palmerpenguins-useR-2022/#/allison-why-has-it-been-so-popular" TargetMode="External"/><Relationship Id="rId2" Type="http://schemas.openxmlformats.org/officeDocument/2006/relationships/hyperlink" Target="https://matplotlib.org/stable/gallery/index.html" TargetMode="External"/><Relationship Id="rId16" Type="http://schemas.openxmlformats.org/officeDocument/2006/relationships/hyperlink" Target="https://jjallaire.github.io/visualization-curriculum/altair_scales_axes_legends.html" TargetMode="External"/><Relationship Id="rId1" Type="http://schemas.openxmlformats.org/officeDocument/2006/relationships/slideLayout" Target="../slideLayouts/slideLayout7.xml"/><Relationship Id="rId6" Type="http://schemas.openxmlformats.org/officeDocument/2006/relationships/hyperlink" Target="https://botlnec.github.io/islp/" TargetMode="External"/><Relationship Id="rId11" Type="http://schemas.openxmlformats.org/officeDocument/2006/relationships/hyperlink" Target="http://bactra.org/teaching/" TargetMode="External"/><Relationship Id="rId5" Type="http://schemas.openxmlformats.org/officeDocument/2006/relationships/hyperlink" Target="http://www.deltanalytics.org/curriculum.html" TargetMode="External"/><Relationship Id="rId15" Type="http://schemas.openxmlformats.org/officeDocument/2006/relationships/image" Target="../media/image8.png"/><Relationship Id="rId10" Type="http://schemas.openxmlformats.org/officeDocument/2006/relationships/hyperlink" Target="https://www.stat.cmu.edu/~cshalizi/TALR/" TargetMode="External"/><Relationship Id="rId4" Type="http://schemas.openxmlformats.org/officeDocument/2006/relationships/hyperlink" Target="https://www.science.smith.edu/~jcrouser/SDS293/" TargetMode="External"/><Relationship Id="rId9" Type="http://schemas.openxmlformats.org/officeDocument/2006/relationships/hyperlink" Target="https://www.stat.cmu.edu/~cshalizi/ADAfaEPoV/" TargetMode="External"/><Relationship Id="rId14" Type="http://schemas.openxmlformats.org/officeDocument/2006/relationships/hyperlink" Target="https://crsl4.github.io/julia-worksho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hdsr.mitpress.mit.edu/user/greg-ridgeway" TargetMode="External"/><Relationship Id="rId5" Type="http://schemas.openxmlformats.org/officeDocument/2006/relationships/hyperlink" Target="https://hdsr.mitpress.mit.edu/pub/vu6rc1yv/release/7" TargetMode="External"/><Relationship Id="rId4" Type="http://schemas.openxmlformats.org/officeDocument/2006/relationships/hyperlink" Target="https://apreshill.github.io/palmerpenguins-useR-2022/#/allison-why-has-it-been-so-popula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nbviewer.jupyter.org/github/donnemartin/data-science-ipython-notebooks/blob/master/scikit-learn/scikit-learn-intro.ipynb"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50939F-BEAE-409E-8E1D-1C97228CAF91}"/>
              </a:ext>
            </a:extLst>
          </p:cNvPr>
          <p:cNvPicPr>
            <a:picLocks noChangeAspect="1"/>
          </p:cNvPicPr>
          <p:nvPr/>
        </p:nvPicPr>
        <p:blipFill>
          <a:blip r:embed="rId2"/>
          <a:stretch>
            <a:fillRect/>
          </a:stretch>
        </p:blipFill>
        <p:spPr>
          <a:xfrm>
            <a:off x="2942475" y="2677724"/>
            <a:ext cx="6055083" cy="4260798"/>
          </a:xfrm>
          <a:prstGeom prst="rect">
            <a:avLst/>
          </a:prstGeom>
        </p:spPr>
      </p:pic>
      <p:sp>
        <p:nvSpPr>
          <p:cNvPr id="4" name="TextBox 3">
            <a:extLst>
              <a:ext uri="{FF2B5EF4-FFF2-40B4-BE49-F238E27FC236}">
                <a16:creationId xmlns:a16="http://schemas.microsoft.com/office/drawing/2014/main" id="{E465C354-7A3A-4CAB-B066-56544BAFBA14}"/>
              </a:ext>
            </a:extLst>
          </p:cNvPr>
          <p:cNvSpPr txBox="1"/>
          <p:nvPr/>
        </p:nvSpPr>
        <p:spPr>
          <a:xfrm>
            <a:off x="215538" y="623747"/>
            <a:ext cx="11452860" cy="2190600"/>
          </a:xfrm>
          <a:prstGeom prst="rect">
            <a:avLst/>
          </a:prstGeom>
          <a:noFill/>
        </p:spPr>
        <p:txBody>
          <a:bodyPr wrap="square" rtlCol="0">
            <a:spAutoFit/>
          </a:bodyPr>
          <a:lstStyle/>
          <a:p>
            <a:r>
              <a:rPr lang="en-US" sz="2730" dirty="0"/>
              <a:t>The P value is the probability of obtaining a test statistic at least as extreme as the one that was actually observed, assuming that the null hypothesis is true.</a:t>
            </a:r>
          </a:p>
          <a:p>
            <a:endParaRPr lang="en-US" sz="2730" dirty="0"/>
          </a:p>
          <a:p>
            <a:r>
              <a:rPr lang="en-US" sz="2730" dirty="0">
                <a:solidFill>
                  <a:srgbClr val="3B3835"/>
                </a:solidFill>
                <a:latin typeface="Helvetica Neue"/>
              </a:rPr>
              <a:t>Null hypothesis: the probability that there is no relationship between x and y (i.e. the relationship is null)</a:t>
            </a:r>
          </a:p>
        </p:txBody>
      </p:sp>
      <p:sp>
        <p:nvSpPr>
          <p:cNvPr id="5" name="TextBox 4">
            <a:extLst>
              <a:ext uri="{FF2B5EF4-FFF2-40B4-BE49-F238E27FC236}">
                <a16:creationId xmlns:a16="http://schemas.microsoft.com/office/drawing/2014/main" id="{C8F86DB4-230B-404D-A25E-2E2EEE06FD7E}"/>
              </a:ext>
            </a:extLst>
          </p:cNvPr>
          <p:cNvSpPr txBox="1"/>
          <p:nvPr/>
        </p:nvSpPr>
        <p:spPr>
          <a:xfrm>
            <a:off x="1148250" y="3328539"/>
            <a:ext cx="2203706" cy="3270126"/>
          </a:xfrm>
          <a:prstGeom prst="rect">
            <a:avLst/>
          </a:prstGeom>
          <a:noFill/>
        </p:spPr>
        <p:txBody>
          <a:bodyPr wrap="square" rtlCol="0">
            <a:spAutoFit/>
          </a:bodyPr>
          <a:lstStyle/>
          <a:p>
            <a:r>
              <a:rPr lang="en-US" sz="2065" b="1" dirty="0"/>
              <a:t>False negatives</a:t>
            </a:r>
            <a:r>
              <a:rPr lang="en-US" sz="2065" dirty="0"/>
              <a:t>:</a:t>
            </a:r>
          </a:p>
          <a:p>
            <a:r>
              <a:rPr lang="en-US" sz="2065" dirty="0"/>
              <a:t>There is a relationship between x and y</a:t>
            </a:r>
          </a:p>
          <a:p>
            <a:pPr algn="ctr"/>
            <a:r>
              <a:rPr lang="en-US" sz="2065" dirty="0"/>
              <a:t>and</a:t>
            </a:r>
          </a:p>
          <a:p>
            <a:r>
              <a:rPr lang="en-US" sz="2065" dirty="0"/>
              <a:t>the F-statistic indicates that there is no relationship between x and y</a:t>
            </a:r>
          </a:p>
        </p:txBody>
      </p:sp>
      <p:sp>
        <p:nvSpPr>
          <p:cNvPr id="6" name="TextBox 5">
            <a:extLst>
              <a:ext uri="{FF2B5EF4-FFF2-40B4-BE49-F238E27FC236}">
                <a16:creationId xmlns:a16="http://schemas.microsoft.com/office/drawing/2014/main" id="{F3DC8F90-F7ED-43F6-94B0-255A3AC95A41}"/>
              </a:ext>
            </a:extLst>
          </p:cNvPr>
          <p:cNvSpPr txBox="1"/>
          <p:nvPr/>
        </p:nvSpPr>
        <p:spPr>
          <a:xfrm>
            <a:off x="8997559" y="3287230"/>
            <a:ext cx="2203706" cy="3270126"/>
          </a:xfrm>
          <a:prstGeom prst="rect">
            <a:avLst/>
          </a:prstGeom>
          <a:noFill/>
        </p:spPr>
        <p:txBody>
          <a:bodyPr wrap="square" rtlCol="0">
            <a:spAutoFit/>
          </a:bodyPr>
          <a:lstStyle/>
          <a:p>
            <a:r>
              <a:rPr lang="en-US" sz="2065" b="1" dirty="0"/>
              <a:t>True positive</a:t>
            </a:r>
            <a:r>
              <a:rPr lang="en-US" sz="2065" dirty="0"/>
              <a:t>:</a:t>
            </a:r>
          </a:p>
          <a:p>
            <a:r>
              <a:rPr lang="en-US" sz="2065" dirty="0"/>
              <a:t>There is a relationship between x and y</a:t>
            </a:r>
          </a:p>
          <a:p>
            <a:pPr algn="ctr"/>
            <a:r>
              <a:rPr lang="en-US" sz="2065" dirty="0"/>
              <a:t>and</a:t>
            </a:r>
          </a:p>
          <a:p>
            <a:r>
              <a:rPr lang="en-US" sz="2065" dirty="0"/>
              <a:t>the F-statistic indicates that there is a relationship between x and y</a:t>
            </a:r>
          </a:p>
        </p:txBody>
      </p:sp>
      <p:pic>
        <p:nvPicPr>
          <p:cNvPr id="8" name="Picture 7">
            <a:extLst>
              <a:ext uri="{FF2B5EF4-FFF2-40B4-BE49-F238E27FC236}">
                <a16:creationId xmlns:a16="http://schemas.microsoft.com/office/drawing/2014/main" id="{91CF6EE2-B61F-48FD-B109-3CD5EF98DFA0}"/>
              </a:ext>
            </a:extLst>
          </p:cNvPr>
          <p:cNvPicPr>
            <a:picLocks noChangeAspect="1"/>
          </p:cNvPicPr>
          <p:nvPr/>
        </p:nvPicPr>
        <p:blipFill>
          <a:blip r:embed="rId3"/>
          <a:stretch>
            <a:fillRect/>
          </a:stretch>
        </p:blipFill>
        <p:spPr>
          <a:xfrm>
            <a:off x="10707097" y="2881794"/>
            <a:ext cx="988335" cy="1329760"/>
          </a:xfrm>
          <a:prstGeom prst="rect">
            <a:avLst/>
          </a:prstGeom>
        </p:spPr>
      </p:pic>
    </p:spTree>
    <p:extLst>
      <p:ext uri="{BB962C8B-B14F-4D97-AF65-F5344CB8AC3E}">
        <p14:creationId xmlns:p14="http://schemas.microsoft.com/office/powerpoint/2010/main" val="332335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16FC3D-5000-41C9-9AB3-9E1AD5A9C825}"/>
              </a:ext>
            </a:extLst>
          </p:cNvPr>
          <p:cNvSpPr txBox="1"/>
          <p:nvPr/>
        </p:nvSpPr>
        <p:spPr>
          <a:xfrm>
            <a:off x="3570307" y="6575120"/>
            <a:ext cx="3888159" cy="297831"/>
          </a:xfrm>
          <a:prstGeom prst="rect">
            <a:avLst/>
          </a:prstGeom>
          <a:noFill/>
        </p:spPr>
        <p:txBody>
          <a:bodyPr wrap="square">
            <a:spAutoFit/>
          </a:bodyPr>
          <a:lstStyle/>
          <a:p>
            <a:r>
              <a:rPr lang="en-US" sz="1350" dirty="0">
                <a:hlinkClick r:id="rId2"/>
              </a:rPr>
              <a:t>https://en.wikipedia.org/wiki/Linear_regression</a:t>
            </a:r>
            <a:r>
              <a:rPr lang="en-US" sz="1350" dirty="0"/>
              <a:t> </a:t>
            </a:r>
          </a:p>
        </p:txBody>
      </p:sp>
      <p:sp>
        <p:nvSpPr>
          <p:cNvPr id="6" name="TextBox 5">
            <a:extLst>
              <a:ext uri="{FF2B5EF4-FFF2-40B4-BE49-F238E27FC236}">
                <a16:creationId xmlns:a16="http://schemas.microsoft.com/office/drawing/2014/main" id="{A95B9B6B-6E77-4619-845F-F09A16DFE4A2}"/>
              </a:ext>
            </a:extLst>
          </p:cNvPr>
          <p:cNvSpPr txBox="1"/>
          <p:nvPr/>
        </p:nvSpPr>
        <p:spPr>
          <a:xfrm>
            <a:off x="1807128" y="767831"/>
            <a:ext cx="8586451" cy="930254"/>
          </a:xfrm>
          <a:prstGeom prst="rect">
            <a:avLst/>
          </a:prstGeom>
          <a:noFill/>
        </p:spPr>
        <p:txBody>
          <a:bodyPr wrap="square">
            <a:spAutoFit/>
          </a:bodyPr>
          <a:lstStyle/>
          <a:p>
            <a:pPr algn="l"/>
            <a:r>
              <a:rPr lang="en-US" sz="2730" dirty="0">
                <a:solidFill>
                  <a:srgbClr val="000000"/>
                </a:solidFill>
                <a:latin typeface="Linux Libertine"/>
              </a:rPr>
              <a:t>Linear regression = Least squares line (single variable x) </a:t>
            </a:r>
          </a:p>
          <a:p>
            <a:pPr algn="l"/>
            <a:r>
              <a:rPr lang="en-US" sz="2730" dirty="0">
                <a:solidFill>
                  <a:srgbClr val="000000"/>
                </a:solidFill>
                <a:latin typeface="Linux Libertine"/>
              </a:rPr>
              <a:t>                                   (or hyperplane for multiple variables)</a:t>
            </a:r>
          </a:p>
        </p:txBody>
      </p:sp>
      <p:pic>
        <p:nvPicPr>
          <p:cNvPr id="7" name="Picture 2">
            <a:extLst>
              <a:ext uri="{FF2B5EF4-FFF2-40B4-BE49-F238E27FC236}">
                <a16:creationId xmlns:a16="http://schemas.microsoft.com/office/drawing/2014/main" id="{5B2B34D3-1987-46D4-ABED-1341C3ACF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798" y="2467781"/>
            <a:ext cx="3115564" cy="3922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261834D-9B9C-4EE0-96B0-D3415F086B2A}"/>
              </a:ext>
            </a:extLst>
          </p:cNvPr>
          <p:cNvSpPr txBox="1"/>
          <p:nvPr/>
        </p:nvSpPr>
        <p:spPr>
          <a:xfrm>
            <a:off x="7544661" y="2142094"/>
            <a:ext cx="4377574" cy="4771306"/>
          </a:xfrm>
          <a:prstGeom prst="rect">
            <a:avLst/>
          </a:prstGeom>
          <a:noFill/>
        </p:spPr>
        <p:txBody>
          <a:bodyPr wrap="none" rtlCol="0">
            <a:spAutoFit/>
          </a:bodyPr>
          <a:lstStyle/>
          <a:p>
            <a:r>
              <a:rPr lang="en-US" sz="2340" dirty="0"/>
              <a:t>Supervised learning</a:t>
            </a:r>
          </a:p>
          <a:p>
            <a:endParaRPr lang="en-US" sz="2340" dirty="0"/>
          </a:p>
          <a:p>
            <a:r>
              <a:rPr lang="en-US" sz="2340" dirty="0"/>
              <a:t>Data:  x</a:t>
            </a:r>
            <a:r>
              <a:rPr lang="en-US" sz="2340" baseline="-25000" dirty="0"/>
              <a:t>i</a:t>
            </a:r>
            <a:r>
              <a:rPr lang="en-US" sz="2340" dirty="0"/>
              <a:t> = input data with no noise</a:t>
            </a:r>
          </a:p>
          <a:p>
            <a:r>
              <a:rPr lang="en-US" sz="2340" dirty="0"/>
              <a:t>            </a:t>
            </a:r>
            <a:r>
              <a:rPr lang="en-US" sz="2340" dirty="0" err="1"/>
              <a:t>y</a:t>
            </a:r>
            <a:r>
              <a:rPr lang="en-US" sz="2340" baseline="-25000" dirty="0" err="1"/>
              <a:t>i</a:t>
            </a:r>
            <a:r>
              <a:rPr lang="en-US" sz="2340" dirty="0"/>
              <a:t> = labels</a:t>
            </a:r>
          </a:p>
          <a:p>
            <a:endParaRPr lang="en-US" sz="2340" dirty="0"/>
          </a:p>
          <a:p>
            <a:r>
              <a:rPr lang="en-US" sz="2340" dirty="0"/>
              <a:t>Find function</a:t>
            </a:r>
          </a:p>
          <a:p>
            <a:r>
              <a:rPr lang="en-US" sz="2340" dirty="0"/>
              <a:t>f: R </a:t>
            </a:r>
            <a:r>
              <a:rPr lang="en-US" sz="2340" dirty="0">
                <a:sym typeface="Wingdings" panose="05000000000000000000" pitchFamily="2" charset="2"/>
              </a:rPr>
              <a:t> R</a:t>
            </a:r>
            <a:endParaRPr lang="en-US" sz="2340" dirty="0"/>
          </a:p>
          <a:p>
            <a:r>
              <a:rPr lang="en-US" sz="2340" dirty="0"/>
              <a:t>f(x) = mx + b</a:t>
            </a:r>
          </a:p>
          <a:p>
            <a:endParaRPr lang="en-US" sz="2340" dirty="0"/>
          </a:p>
          <a:p>
            <a:r>
              <a:rPr lang="en-US" sz="2340" dirty="0"/>
              <a:t>x = independent variable</a:t>
            </a:r>
          </a:p>
          <a:p>
            <a:r>
              <a:rPr lang="en-US" sz="2340" dirty="0"/>
              <a:t>y = dependent variable</a:t>
            </a:r>
          </a:p>
          <a:p>
            <a:endParaRPr lang="en-US" sz="2340" dirty="0"/>
          </a:p>
          <a:p>
            <a:r>
              <a:rPr lang="en-US" sz="2340" dirty="0"/>
              <a:t>(x, </a:t>
            </a:r>
            <a:r>
              <a:rPr lang="en-US" sz="2340" b="1" dirty="0">
                <a:solidFill>
                  <a:srgbClr val="C00000"/>
                </a:solidFill>
              </a:rPr>
              <a:t>y</a:t>
            </a:r>
            <a:r>
              <a:rPr lang="en-US" sz="2340" dirty="0"/>
              <a:t>) </a:t>
            </a:r>
            <a:r>
              <a:rPr lang="en-US" sz="2340" dirty="0">
                <a:sym typeface="Wingdings" panose="05000000000000000000" pitchFamily="2" charset="2"/>
              </a:rPr>
              <a:t> (x, </a:t>
            </a:r>
            <a:r>
              <a:rPr lang="en-US" sz="2340" b="1" dirty="0">
                <a:solidFill>
                  <a:srgbClr val="C00000"/>
                </a:solidFill>
                <a:sym typeface="Wingdings" panose="05000000000000000000" pitchFamily="2" charset="2"/>
              </a:rPr>
              <a:t>y’</a:t>
            </a:r>
            <a:r>
              <a:rPr lang="en-US" sz="2340" dirty="0">
                <a:sym typeface="Wingdings" panose="05000000000000000000" pitchFamily="2" charset="2"/>
              </a:rPr>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0B9701-4010-4F67-BF6F-B55B33BCEE66}"/>
                  </a:ext>
                </a:extLst>
              </p:cNvPr>
              <p:cNvSpPr txBox="1"/>
              <p:nvPr/>
            </p:nvSpPr>
            <p:spPr>
              <a:xfrm>
                <a:off x="114468" y="1549769"/>
                <a:ext cx="3115564" cy="5131405"/>
              </a:xfrm>
              <a:prstGeom prst="rect">
                <a:avLst/>
              </a:prstGeom>
              <a:noFill/>
            </p:spPr>
            <p:txBody>
              <a:bodyPr wrap="square" rtlCol="0">
                <a:spAutoFit/>
              </a:bodyPr>
              <a:lstStyle/>
              <a:p>
                <a:r>
                  <a:rPr lang="en-US" sz="2340" dirty="0">
                    <a:solidFill>
                      <a:srgbClr val="C00000"/>
                    </a:solidFill>
                  </a:rPr>
                  <a:t>Given x</a:t>
                </a:r>
                <a:r>
                  <a:rPr lang="en-US" sz="2340" baseline="-25000" dirty="0">
                    <a:solidFill>
                      <a:srgbClr val="C00000"/>
                    </a:solidFill>
                  </a:rPr>
                  <a:t>i</a:t>
                </a:r>
                <a:r>
                  <a:rPr lang="en-US" sz="2340" dirty="0">
                    <a:solidFill>
                      <a:srgbClr val="C00000"/>
                    </a:solidFill>
                  </a:rPr>
                  <a:t> = input data and  </a:t>
                </a:r>
                <a:r>
                  <a:rPr lang="en-US" sz="2340" dirty="0" err="1">
                    <a:solidFill>
                      <a:srgbClr val="C00000"/>
                    </a:solidFill>
                  </a:rPr>
                  <a:t>y</a:t>
                </a:r>
                <a:r>
                  <a:rPr lang="en-US" sz="2340" baseline="-25000" dirty="0" err="1">
                    <a:solidFill>
                      <a:srgbClr val="C00000"/>
                    </a:solidFill>
                  </a:rPr>
                  <a:t>i</a:t>
                </a:r>
                <a:r>
                  <a:rPr lang="en-US" sz="2340" dirty="0">
                    <a:solidFill>
                      <a:srgbClr val="C00000"/>
                    </a:solidFill>
                  </a:rPr>
                  <a:t> = f(x</a:t>
                </a:r>
                <a:r>
                  <a:rPr lang="en-US" sz="2340" baseline="-25000" dirty="0">
                    <a:solidFill>
                      <a:srgbClr val="C00000"/>
                    </a:solidFill>
                  </a:rPr>
                  <a:t>i</a:t>
                </a:r>
                <a:r>
                  <a:rPr lang="en-US" sz="2340" dirty="0">
                    <a:solidFill>
                      <a:srgbClr val="C00000"/>
                    </a:solidFill>
                  </a:rPr>
                  <a:t>) = label.     </a:t>
                </a:r>
                <a:r>
                  <a:rPr lang="en-US" sz="2340" dirty="0">
                    <a:solidFill>
                      <a:srgbClr val="C00000"/>
                    </a:solidFill>
                    <a:sym typeface="Wingdings" panose="05000000000000000000" pitchFamily="2" charset="2"/>
                  </a:rPr>
                  <a:t>    Learn f</a:t>
                </a:r>
                <a:endParaRPr lang="en-US" sz="2340" dirty="0">
                  <a:solidFill>
                    <a:srgbClr val="C00000"/>
                  </a:solidFill>
                </a:endParaRPr>
              </a:p>
              <a:p>
                <a:pPr algn="l"/>
                <a:endParaRPr lang="en-US" sz="2340" dirty="0">
                  <a:solidFill>
                    <a:srgbClr val="C00000"/>
                  </a:solidFill>
                </a:endParaRPr>
              </a:p>
              <a:p>
                <a:pPr algn="l"/>
                <a:r>
                  <a:rPr lang="en-US" sz="2340" dirty="0">
                    <a:solidFill>
                      <a:srgbClr val="C00000"/>
                    </a:solidFill>
                  </a:rPr>
                  <a:t>Supervised learning:  use labeled data to create model:  </a:t>
                </a:r>
              </a:p>
              <a:p>
                <a:pPr algn="ctr"/>
                <a:r>
                  <a:rPr lang="en-US" sz="2340" dirty="0">
                    <a:solidFill>
                      <a:srgbClr val="C00000"/>
                    </a:solidFill>
                  </a:rPr>
                  <a:t>f(x) = mx + b</a:t>
                </a:r>
              </a:p>
              <a:p>
                <a:pPr algn="l"/>
                <a:endParaRPr lang="en-US" sz="2340" dirty="0">
                  <a:solidFill>
                    <a:srgbClr val="C00000"/>
                  </a:solidFill>
                </a:endParaRPr>
              </a:p>
              <a:p>
                <a:pPr algn="l"/>
                <a:r>
                  <a:rPr lang="en-US" sz="2340" dirty="0">
                    <a:solidFill>
                      <a:srgbClr val="C00000"/>
                    </a:solidFill>
                  </a:rPr>
                  <a:t>Then use model to estimate new values:</a:t>
                </a:r>
              </a:p>
              <a:p>
                <a:pPr algn="l"/>
                <a:r>
                  <a:rPr lang="en-US" sz="2340" dirty="0">
                    <a:solidFill>
                      <a:srgbClr val="C00000"/>
                    </a:solidFill>
                  </a:rPr>
                  <a:t>     Given new input </a:t>
                </a:r>
                <a14:m>
                  <m:oMath xmlns:m="http://schemas.openxmlformats.org/officeDocument/2006/math">
                    <m:acc>
                      <m:accPr>
                        <m:chr m:val="̃"/>
                        <m:ctrlPr>
                          <a:rPr lang="en-US" sz="2340" i="1">
                            <a:solidFill>
                              <a:srgbClr val="C00000"/>
                            </a:solidFill>
                            <a:latin typeface="Cambria Math" panose="02040503050406030204" pitchFamily="18" charset="0"/>
                          </a:rPr>
                        </m:ctrlPr>
                      </m:accPr>
                      <m:e>
                        <m:r>
                          <a:rPr lang="en-US" sz="2340" i="1">
                            <a:solidFill>
                              <a:srgbClr val="C00000"/>
                            </a:solidFill>
                            <a:latin typeface="Cambria Math" panose="02040503050406030204" pitchFamily="18" charset="0"/>
                          </a:rPr>
                          <m:t>𝑥</m:t>
                        </m:r>
                        <m:r>
                          <a:rPr lang="en-US" sz="2340" i="1">
                            <a:solidFill>
                              <a:srgbClr val="C00000"/>
                            </a:solidFill>
                            <a:latin typeface="Cambria Math" panose="02040503050406030204" pitchFamily="18" charset="0"/>
                          </a:rPr>
                          <m:t> </m:t>
                        </m:r>
                      </m:e>
                    </m:acc>
                  </m:oMath>
                </a14:m>
                <a:r>
                  <a:rPr lang="en-US" sz="2340" dirty="0">
                    <a:solidFill>
                      <a:srgbClr val="C00000"/>
                    </a:solidFill>
                  </a:rPr>
                  <a:t>, </a:t>
                </a:r>
              </a:p>
              <a:p>
                <a:r>
                  <a:rPr lang="en-US" sz="2340" dirty="0">
                    <a:solidFill>
                      <a:srgbClr val="C00000"/>
                    </a:solidFill>
                  </a:rPr>
                  <a:t>     Estimate </a:t>
                </a:r>
                <a14:m>
                  <m:oMath xmlns:m="http://schemas.openxmlformats.org/officeDocument/2006/math">
                    <m:acc>
                      <m:accPr>
                        <m:chr m:val="̃"/>
                        <m:ctrlPr>
                          <a:rPr lang="en-US" sz="2340" i="1">
                            <a:solidFill>
                              <a:srgbClr val="C00000"/>
                            </a:solidFill>
                            <a:latin typeface="Cambria Math" panose="02040503050406030204" pitchFamily="18" charset="0"/>
                          </a:rPr>
                        </m:ctrlPr>
                      </m:accPr>
                      <m:e>
                        <m:r>
                          <a:rPr lang="en-US" sz="2340" i="1">
                            <a:solidFill>
                              <a:srgbClr val="C00000"/>
                            </a:solidFill>
                            <a:latin typeface="Cambria Math" panose="02040503050406030204" pitchFamily="18" charset="0"/>
                          </a:rPr>
                          <m:t>𝑥</m:t>
                        </m:r>
                        <m:r>
                          <a:rPr lang="en-US" sz="2340" i="1">
                            <a:solidFill>
                              <a:srgbClr val="C00000"/>
                            </a:solidFill>
                            <a:latin typeface="Cambria Math" panose="02040503050406030204" pitchFamily="18" charset="0"/>
                          </a:rPr>
                          <m:t> </m:t>
                        </m:r>
                      </m:e>
                    </m:acc>
                  </m:oMath>
                </a14:m>
                <a:r>
                  <a:rPr lang="en-US" sz="2340" dirty="0">
                    <a:solidFill>
                      <a:srgbClr val="C00000"/>
                    </a:solidFill>
                  </a:rPr>
                  <a:t>’s label via    </a:t>
                </a:r>
              </a:p>
              <a:p>
                <a:r>
                  <a:rPr lang="en-US" sz="2340" dirty="0">
                    <a:solidFill>
                      <a:srgbClr val="C00000"/>
                    </a:solidFill>
                  </a:rPr>
                  <a:t>           f(</a:t>
                </a:r>
                <a14:m>
                  <m:oMath xmlns:m="http://schemas.openxmlformats.org/officeDocument/2006/math">
                    <m:acc>
                      <m:accPr>
                        <m:chr m:val="̃"/>
                        <m:ctrlPr>
                          <a:rPr lang="en-US" sz="2340" i="1">
                            <a:solidFill>
                              <a:srgbClr val="C00000"/>
                            </a:solidFill>
                            <a:latin typeface="Cambria Math" panose="02040503050406030204" pitchFamily="18" charset="0"/>
                          </a:rPr>
                        </m:ctrlPr>
                      </m:accPr>
                      <m:e>
                        <m:r>
                          <a:rPr lang="en-US" sz="2340" i="1">
                            <a:solidFill>
                              <a:srgbClr val="C00000"/>
                            </a:solidFill>
                            <a:latin typeface="Cambria Math" panose="02040503050406030204" pitchFamily="18" charset="0"/>
                          </a:rPr>
                          <m:t>𝑥</m:t>
                        </m:r>
                        <m:r>
                          <a:rPr lang="en-US" sz="2340" i="1">
                            <a:solidFill>
                              <a:srgbClr val="C00000"/>
                            </a:solidFill>
                            <a:latin typeface="Cambria Math" panose="02040503050406030204" pitchFamily="18" charset="0"/>
                          </a:rPr>
                          <m:t> </m:t>
                        </m:r>
                      </m:e>
                    </m:acc>
                  </m:oMath>
                </a14:m>
                <a:r>
                  <a:rPr lang="en-US" sz="2340" dirty="0">
                    <a:solidFill>
                      <a:srgbClr val="C00000"/>
                    </a:solidFill>
                  </a:rPr>
                  <a:t>) = m </a:t>
                </a:r>
                <a14:m>
                  <m:oMath xmlns:m="http://schemas.openxmlformats.org/officeDocument/2006/math">
                    <m:acc>
                      <m:accPr>
                        <m:chr m:val="̃"/>
                        <m:ctrlPr>
                          <a:rPr lang="en-US" sz="2340" i="1">
                            <a:solidFill>
                              <a:srgbClr val="C00000"/>
                            </a:solidFill>
                            <a:latin typeface="Cambria Math" panose="02040503050406030204" pitchFamily="18" charset="0"/>
                          </a:rPr>
                        </m:ctrlPr>
                      </m:accPr>
                      <m:e>
                        <m:r>
                          <a:rPr lang="en-US" sz="2340" i="1">
                            <a:solidFill>
                              <a:srgbClr val="C00000"/>
                            </a:solidFill>
                            <a:latin typeface="Cambria Math" panose="02040503050406030204" pitchFamily="18" charset="0"/>
                          </a:rPr>
                          <m:t>𝑥</m:t>
                        </m:r>
                        <m:r>
                          <a:rPr lang="en-US" sz="2340" i="1">
                            <a:solidFill>
                              <a:srgbClr val="C00000"/>
                            </a:solidFill>
                            <a:latin typeface="Cambria Math" panose="02040503050406030204" pitchFamily="18" charset="0"/>
                          </a:rPr>
                          <m:t> </m:t>
                        </m:r>
                      </m:e>
                    </m:acc>
                  </m:oMath>
                </a14:m>
                <a:r>
                  <a:rPr lang="en-US" sz="2340" dirty="0">
                    <a:solidFill>
                      <a:srgbClr val="C00000"/>
                    </a:solidFill>
                  </a:rPr>
                  <a:t> + b </a:t>
                </a:r>
              </a:p>
            </p:txBody>
          </p:sp>
        </mc:Choice>
        <mc:Fallback xmlns="">
          <p:sp>
            <p:nvSpPr>
              <p:cNvPr id="8" name="TextBox 7">
                <a:extLst>
                  <a:ext uri="{FF2B5EF4-FFF2-40B4-BE49-F238E27FC236}">
                    <a16:creationId xmlns:a16="http://schemas.microsoft.com/office/drawing/2014/main" id="{BF0B9701-4010-4F67-BF6F-B55B33BCEE66}"/>
                  </a:ext>
                </a:extLst>
              </p:cNvPr>
              <p:cNvSpPr txBox="1">
                <a:spLocks noRot="1" noChangeAspect="1" noMove="1" noResize="1" noEditPoints="1" noAdjustHandles="1" noChangeArrowheads="1" noChangeShapeType="1" noTextEdit="1"/>
              </p:cNvSpPr>
              <p:nvPr/>
            </p:nvSpPr>
            <p:spPr>
              <a:xfrm>
                <a:off x="114468" y="1549769"/>
                <a:ext cx="3115564" cy="5131405"/>
              </a:xfrm>
              <a:prstGeom prst="rect">
                <a:avLst/>
              </a:prstGeom>
              <a:blipFill>
                <a:blip r:embed="rId4"/>
                <a:stretch>
                  <a:fillRect l="-2935" t="-950" r="-10959" b="-1781"/>
                </a:stretch>
              </a:blipFill>
            </p:spPr>
            <p:txBody>
              <a:bodyPr/>
              <a:lstStyle/>
              <a:p>
                <a:r>
                  <a:rPr lang="en-US">
                    <a:noFill/>
                  </a:rPr>
                  <a:t> </a:t>
                </a:r>
              </a:p>
            </p:txBody>
          </p:sp>
        </mc:Fallback>
      </mc:AlternateContent>
    </p:spTree>
    <p:extLst>
      <p:ext uri="{BB962C8B-B14F-4D97-AF65-F5344CB8AC3E}">
        <p14:creationId xmlns:p14="http://schemas.microsoft.com/office/powerpoint/2010/main" val="831388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lide Number Placeholder 115">
            <a:extLst>
              <a:ext uri="{FF2B5EF4-FFF2-40B4-BE49-F238E27FC236}">
                <a16:creationId xmlns:a16="http://schemas.microsoft.com/office/drawing/2014/main" id="{C06AEC09-6B71-420D-B034-4C60979BC4B3}"/>
              </a:ext>
            </a:extLst>
          </p:cNvPr>
          <p:cNvSpPr>
            <a:spLocks noGrp="1"/>
          </p:cNvSpPr>
          <p:nvPr>
            <p:ph type="sldNum" sz="quarter" idx="12"/>
          </p:nvPr>
        </p:nvSpPr>
        <p:spPr/>
        <p:txBody>
          <a:bodyPr/>
          <a:lstStyle/>
          <a:p>
            <a:fld id="{9E4CDCB7-372D-4AED-BF59-B2616BF3F596}" type="slidenum">
              <a:rPr lang="en-US" altLang="en-US"/>
              <a:pPr/>
              <a:t>11</a:t>
            </a:fld>
            <a:endParaRPr lang="en-US" altLang="en-US"/>
          </a:p>
        </p:txBody>
      </p:sp>
      <p:sp>
        <p:nvSpPr>
          <p:cNvPr id="14344" name="Rectangle 8">
            <a:extLst>
              <a:ext uri="{FF2B5EF4-FFF2-40B4-BE49-F238E27FC236}">
                <a16:creationId xmlns:a16="http://schemas.microsoft.com/office/drawing/2014/main" id="{DA6425FB-16EF-4238-9030-E5A796EA0C5D}"/>
              </a:ext>
            </a:extLst>
          </p:cNvPr>
          <p:cNvSpPr>
            <a:spLocks noChangeArrowheads="1"/>
          </p:cNvSpPr>
          <p:nvPr/>
        </p:nvSpPr>
        <p:spPr bwMode="auto">
          <a:xfrm>
            <a:off x="7191540" y="5613400"/>
            <a:ext cx="1036320" cy="25908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14342" name="Text Box 6">
            <a:extLst>
              <a:ext uri="{FF2B5EF4-FFF2-40B4-BE49-F238E27FC236}">
                <a16:creationId xmlns:a16="http://schemas.microsoft.com/office/drawing/2014/main" id="{086EE063-2DDE-4F02-AED2-863BFF739AB3}"/>
              </a:ext>
            </a:extLst>
          </p:cNvPr>
          <p:cNvSpPr txBox="1">
            <a:spLocks noChangeArrowheads="1"/>
          </p:cNvSpPr>
          <p:nvPr/>
        </p:nvSpPr>
        <p:spPr bwMode="auto">
          <a:xfrm>
            <a:off x="6116320" y="4922521"/>
            <a:ext cx="4969630"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40" dirty="0"/>
              <a:t>This is the slope of the line.</a:t>
            </a:r>
          </a:p>
          <a:p>
            <a:pPr algn="l"/>
            <a:r>
              <a:rPr lang="en-US" altLang="en-US" sz="2040" dirty="0"/>
              <a:t>For each additional mile on the odometer,</a:t>
            </a:r>
          </a:p>
          <a:p>
            <a:pPr algn="l"/>
            <a:r>
              <a:rPr lang="en-US" altLang="en-US" sz="2040" dirty="0"/>
              <a:t>the price decreases by an average of $0.0312</a:t>
            </a:r>
          </a:p>
        </p:txBody>
      </p:sp>
      <p:graphicFrame>
        <p:nvGraphicFramePr>
          <p:cNvPr id="14338" name="Object 2">
            <a:extLst>
              <a:ext uri="{FF2B5EF4-FFF2-40B4-BE49-F238E27FC236}">
                <a16:creationId xmlns:a16="http://schemas.microsoft.com/office/drawing/2014/main" id="{61471BD4-77E6-49E6-B349-1516893E30DB}"/>
              </a:ext>
            </a:extLst>
          </p:cNvPr>
          <p:cNvGraphicFramePr>
            <a:graphicFrameLocks noChangeAspect="1"/>
          </p:cNvGraphicFramePr>
          <p:nvPr/>
        </p:nvGraphicFramePr>
        <p:xfrm>
          <a:off x="3180080" y="1165860"/>
          <a:ext cx="5786120" cy="2900257"/>
        </p:xfrm>
        <a:graphic>
          <a:graphicData uri="http://schemas.openxmlformats.org/presentationml/2006/ole">
            <mc:AlternateContent xmlns:mc="http://schemas.openxmlformats.org/markup-compatibility/2006">
              <mc:Choice xmlns:v="urn:schemas-microsoft-com:vml" Requires="v">
                <p:oleObj name="Worksheet" r:id="rId2" imgW="3657961" imgH="1505432" progId="Excel.Sheet.8">
                  <p:embed/>
                </p:oleObj>
              </mc:Choice>
              <mc:Fallback>
                <p:oleObj name="Worksheet" r:id="rId2" imgW="3657961" imgH="1505432" progId="Excel.Sheet.8">
                  <p:embed/>
                  <p:pic>
                    <p:nvPicPr>
                      <p:cNvPr id="14338" name="Object 2">
                        <a:extLst>
                          <a:ext uri="{FF2B5EF4-FFF2-40B4-BE49-F238E27FC236}">
                            <a16:creationId xmlns:a16="http://schemas.microsoft.com/office/drawing/2014/main" id="{61471BD4-77E6-49E6-B349-1516893E30DB}"/>
                          </a:ext>
                        </a:extLst>
                      </p:cNvPr>
                      <p:cNvPicPr>
                        <a:picLocks noRot="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080" y="1165860"/>
                        <a:ext cx="5786120" cy="290025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9" name="Object 3">
            <a:extLst>
              <a:ext uri="{FF2B5EF4-FFF2-40B4-BE49-F238E27FC236}">
                <a16:creationId xmlns:a16="http://schemas.microsoft.com/office/drawing/2014/main" id="{71403358-0876-4950-B610-577C6B83A128}"/>
              </a:ext>
            </a:extLst>
          </p:cNvPr>
          <p:cNvGraphicFramePr>
            <a:graphicFrameLocks noChangeAspect="1"/>
          </p:cNvGraphicFramePr>
          <p:nvPr/>
        </p:nvGraphicFramePr>
        <p:xfrm>
          <a:off x="4648200" y="3972560"/>
          <a:ext cx="2754525" cy="525357"/>
        </p:xfrm>
        <a:graphic>
          <a:graphicData uri="http://schemas.openxmlformats.org/presentationml/2006/ole">
            <mc:AlternateContent xmlns:mc="http://schemas.openxmlformats.org/markup-compatibility/2006">
              <mc:Choice xmlns:v="urn:schemas-microsoft-com:vml" Requires="v">
                <p:oleObj name="Equation" r:id="rId4" imgW="901440" imgH="203040" progId="Equation.3">
                  <p:embed/>
                </p:oleObj>
              </mc:Choice>
              <mc:Fallback>
                <p:oleObj name="Equation" r:id="rId4" imgW="901440" imgH="203040" progId="Equation.3">
                  <p:embed/>
                  <p:pic>
                    <p:nvPicPr>
                      <p:cNvPr id="14339" name="Object 3">
                        <a:extLst>
                          <a:ext uri="{FF2B5EF4-FFF2-40B4-BE49-F238E27FC236}">
                            <a16:creationId xmlns:a16="http://schemas.microsoft.com/office/drawing/2014/main" id="{71403358-0876-4950-B610-577C6B83A1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972560"/>
                        <a:ext cx="2754525" cy="525357"/>
                      </a:xfrm>
                      <a:prstGeom prst="rect">
                        <a:avLst/>
                      </a:prstGeom>
                      <a:solidFill>
                        <a:schemeClr val="bg1"/>
                      </a:solidFill>
                      <a:ln w="9525">
                        <a:solidFill>
                          <a:srgbClr val="FF0066"/>
                        </a:solidFill>
                        <a:miter lim="800000"/>
                        <a:headEnd/>
                        <a:tailEnd/>
                      </a:ln>
                      <a:effectLst/>
                      <a:extLst>
                        <a:ext uri="{AF507438-7753-43E0-B8FC-AC1667EBCBE1}">
                          <a14:hiddenEffects xmlns:a14="http://schemas.microsoft.com/office/drawing/2010/main">
                            <a:effectLst>
                              <a:outerShdw dist="107763" dir="18900000" algn="ctr" rotWithShape="0">
                                <a:schemeClr val="tx1"/>
                              </a:outerShdw>
                            </a:effectLst>
                          </a14:hiddenEffects>
                        </a:ext>
                      </a:extLst>
                    </p:spPr>
                  </p:pic>
                </p:oleObj>
              </mc:Fallback>
            </mc:AlternateContent>
          </a:graphicData>
        </a:graphic>
      </p:graphicFrame>
      <p:sp>
        <p:nvSpPr>
          <p:cNvPr id="14340" name="Text Box 4">
            <a:extLst>
              <a:ext uri="{FF2B5EF4-FFF2-40B4-BE49-F238E27FC236}">
                <a16:creationId xmlns:a16="http://schemas.microsoft.com/office/drawing/2014/main" id="{41B7CE49-EC27-48C6-BB8B-B58CC01BD948}"/>
              </a:ext>
            </a:extLst>
          </p:cNvPr>
          <p:cNvSpPr txBox="1">
            <a:spLocks noChangeArrowheads="1"/>
          </p:cNvSpPr>
          <p:nvPr/>
        </p:nvSpPr>
        <p:spPr bwMode="auto">
          <a:xfrm>
            <a:off x="2167838" y="4922521"/>
            <a:ext cx="2955617"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40"/>
              <a:t>The intercept is b</a:t>
            </a:r>
            <a:r>
              <a:rPr lang="en-US" altLang="en-US" sz="2040" baseline="-25000"/>
              <a:t>0</a:t>
            </a:r>
            <a:r>
              <a:rPr lang="en-US" altLang="en-US" sz="2040"/>
              <a:t> = 6533.</a:t>
            </a:r>
          </a:p>
          <a:p>
            <a:pPr algn="l"/>
            <a:endParaRPr lang="en-US" altLang="en-US" sz="2040"/>
          </a:p>
        </p:txBody>
      </p:sp>
      <p:sp>
        <p:nvSpPr>
          <p:cNvPr id="14341" name="Line 5">
            <a:extLst>
              <a:ext uri="{FF2B5EF4-FFF2-40B4-BE49-F238E27FC236}">
                <a16:creationId xmlns:a16="http://schemas.microsoft.com/office/drawing/2014/main" id="{DDCE528A-C59A-497A-B7B3-C5045173F66E}"/>
              </a:ext>
            </a:extLst>
          </p:cNvPr>
          <p:cNvSpPr>
            <a:spLocks noChangeShapeType="1"/>
          </p:cNvSpPr>
          <p:nvPr/>
        </p:nvSpPr>
        <p:spPr bwMode="auto">
          <a:xfrm flipV="1">
            <a:off x="4302760" y="4404360"/>
            <a:ext cx="1036320" cy="5181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14343" name="Line 7">
            <a:extLst>
              <a:ext uri="{FF2B5EF4-FFF2-40B4-BE49-F238E27FC236}">
                <a16:creationId xmlns:a16="http://schemas.microsoft.com/office/drawing/2014/main" id="{6C3C8741-0392-4D91-8EE1-181AAABBA508}"/>
              </a:ext>
            </a:extLst>
          </p:cNvPr>
          <p:cNvSpPr>
            <a:spLocks noChangeShapeType="1"/>
          </p:cNvSpPr>
          <p:nvPr/>
        </p:nvSpPr>
        <p:spPr bwMode="auto">
          <a:xfrm flipH="1" flipV="1">
            <a:off x="6548120" y="4404360"/>
            <a:ext cx="690880" cy="5181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14346" name="Freeform 10">
            <a:extLst>
              <a:ext uri="{FF2B5EF4-FFF2-40B4-BE49-F238E27FC236}">
                <a16:creationId xmlns:a16="http://schemas.microsoft.com/office/drawing/2014/main" id="{683887D4-6CAF-46B3-8C4B-F963F80C8258}"/>
              </a:ext>
            </a:extLst>
          </p:cNvPr>
          <p:cNvSpPr>
            <a:spLocks/>
          </p:cNvSpPr>
          <p:nvPr/>
        </p:nvSpPr>
        <p:spPr bwMode="auto">
          <a:xfrm>
            <a:off x="5857240" y="4388169"/>
            <a:ext cx="1727200" cy="1657032"/>
          </a:xfrm>
          <a:custGeom>
            <a:avLst/>
            <a:gdLst>
              <a:gd name="T0" fmla="*/ 960 w 960"/>
              <a:gd name="T1" fmla="*/ 768 h 864"/>
              <a:gd name="T2" fmla="*/ 960 w 960"/>
              <a:gd name="T3" fmla="*/ 864 h 864"/>
              <a:gd name="T4" fmla="*/ 0 w 960"/>
              <a:gd name="T5" fmla="*/ 864 h 864"/>
              <a:gd name="T6" fmla="*/ 0 w 960"/>
              <a:gd name="T7" fmla="*/ 192 h 864"/>
              <a:gd name="T8" fmla="*/ 144 w 960"/>
              <a:gd name="T9" fmla="*/ 0 h 864"/>
            </a:gdLst>
            <a:ahLst/>
            <a:cxnLst>
              <a:cxn ang="0">
                <a:pos x="T0" y="T1"/>
              </a:cxn>
              <a:cxn ang="0">
                <a:pos x="T2" y="T3"/>
              </a:cxn>
              <a:cxn ang="0">
                <a:pos x="T4" y="T5"/>
              </a:cxn>
              <a:cxn ang="0">
                <a:pos x="T6" y="T7"/>
              </a:cxn>
              <a:cxn ang="0">
                <a:pos x="T8" y="T9"/>
              </a:cxn>
            </a:cxnLst>
            <a:rect l="0" t="0" r="r" b="b"/>
            <a:pathLst>
              <a:path w="960" h="864">
                <a:moveTo>
                  <a:pt x="960" y="768"/>
                </a:moveTo>
                <a:lnTo>
                  <a:pt x="960" y="864"/>
                </a:lnTo>
                <a:lnTo>
                  <a:pt x="0" y="864"/>
                </a:lnTo>
                <a:lnTo>
                  <a:pt x="0" y="192"/>
                </a:lnTo>
                <a:cubicBezTo>
                  <a:pt x="48" y="128"/>
                  <a:pt x="144" y="0"/>
                  <a:pt x="144"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grpSp>
        <p:nvGrpSpPr>
          <p:cNvPr id="14352" name="Group 16">
            <a:extLst>
              <a:ext uri="{FF2B5EF4-FFF2-40B4-BE49-F238E27FC236}">
                <a16:creationId xmlns:a16="http://schemas.microsoft.com/office/drawing/2014/main" id="{A1B38ADE-AF07-4F29-8008-63E858E14A7A}"/>
              </a:ext>
            </a:extLst>
          </p:cNvPr>
          <p:cNvGrpSpPr>
            <a:grpSpLocks/>
          </p:cNvGrpSpPr>
          <p:nvPr/>
        </p:nvGrpSpPr>
        <p:grpSpPr bwMode="auto">
          <a:xfrm>
            <a:off x="2028614" y="690881"/>
            <a:ext cx="2313728" cy="2135611"/>
            <a:chOff x="646" y="851"/>
            <a:chExt cx="1344" cy="720"/>
          </a:xfrm>
        </p:grpSpPr>
        <p:sp>
          <p:nvSpPr>
            <p:cNvPr id="14348" name="Line 12">
              <a:extLst>
                <a:ext uri="{FF2B5EF4-FFF2-40B4-BE49-F238E27FC236}">
                  <a16:creationId xmlns:a16="http://schemas.microsoft.com/office/drawing/2014/main" id="{65EDC920-C8DE-4EAD-A761-40B8734A5F6D}"/>
                </a:ext>
              </a:extLst>
            </p:cNvPr>
            <p:cNvSpPr>
              <a:spLocks noChangeShapeType="1"/>
            </p:cNvSpPr>
            <p:nvPr/>
          </p:nvSpPr>
          <p:spPr bwMode="auto">
            <a:xfrm flipH="1">
              <a:off x="646" y="1571"/>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14351" name="Line 15">
              <a:extLst>
                <a:ext uri="{FF2B5EF4-FFF2-40B4-BE49-F238E27FC236}">
                  <a16:creationId xmlns:a16="http://schemas.microsoft.com/office/drawing/2014/main" id="{CEB9DB5C-C233-4F20-8303-A0B29D7FF0EF}"/>
                </a:ext>
              </a:extLst>
            </p:cNvPr>
            <p:cNvSpPr>
              <a:spLocks noChangeShapeType="1"/>
            </p:cNvSpPr>
            <p:nvPr/>
          </p:nvSpPr>
          <p:spPr bwMode="auto">
            <a:xfrm flipV="1">
              <a:off x="646" y="851"/>
              <a:ext cx="0"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grpSp>
      <p:sp>
        <p:nvSpPr>
          <p:cNvPr id="14353" name="Line 17">
            <a:extLst>
              <a:ext uri="{FF2B5EF4-FFF2-40B4-BE49-F238E27FC236}">
                <a16:creationId xmlns:a16="http://schemas.microsoft.com/office/drawing/2014/main" id="{292DDA99-DD96-4DAA-A7E8-96721F8186A6}"/>
              </a:ext>
            </a:extLst>
          </p:cNvPr>
          <p:cNvSpPr>
            <a:spLocks noChangeShapeType="1"/>
          </p:cNvSpPr>
          <p:nvPr/>
        </p:nvSpPr>
        <p:spPr bwMode="auto">
          <a:xfrm flipH="1" flipV="1">
            <a:off x="4351339" y="1666029"/>
            <a:ext cx="4096702" cy="77544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14355" name="Line 19">
            <a:extLst>
              <a:ext uri="{FF2B5EF4-FFF2-40B4-BE49-F238E27FC236}">
                <a16:creationId xmlns:a16="http://schemas.microsoft.com/office/drawing/2014/main" id="{3EC86CE5-2BAE-4C24-B0F0-6FB965B59EAE}"/>
              </a:ext>
            </a:extLst>
          </p:cNvPr>
          <p:cNvSpPr>
            <a:spLocks noChangeShapeType="1"/>
          </p:cNvSpPr>
          <p:nvPr/>
        </p:nvSpPr>
        <p:spPr bwMode="auto">
          <a:xfrm flipH="1" flipV="1">
            <a:off x="1994430" y="1162262"/>
            <a:ext cx="2391092" cy="494771"/>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14356" name="Text Box 20">
            <a:extLst>
              <a:ext uri="{FF2B5EF4-FFF2-40B4-BE49-F238E27FC236}">
                <a16:creationId xmlns:a16="http://schemas.microsoft.com/office/drawing/2014/main" id="{7137B1E4-E855-44AB-94DA-7211CB4877E3}"/>
              </a:ext>
            </a:extLst>
          </p:cNvPr>
          <p:cNvSpPr txBox="1">
            <a:spLocks noChangeArrowheads="1"/>
          </p:cNvSpPr>
          <p:nvPr/>
        </p:nvSpPr>
        <p:spPr bwMode="auto">
          <a:xfrm>
            <a:off x="1382714" y="949960"/>
            <a:ext cx="716863"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40"/>
              <a:t>6533</a:t>
            </a:r>
          </a:p>
        </p:txBody>
      </p:sp>
      <p:sp>
        <p:nvSpPr>
          <p:cNvPr id="14359" name="Text Box 23">
            <a:extLst>
              <a:ext uri="{FF2B5EF4-FFF2-40B4-BE49-F238E27FC236}">
                <a16:creationId xmlns:a16="http://schemas.microsoft.com/office/drawing/2014/main" id="{AB3FB099-826D-4EDE-8A04-66BEF7A61159}"/>
              </a:ext>
            </a:extLst>
          </p:cNvPr>
          <p:cNvSpPr txBox="1">
            <a:spLocks noChangeArrowheads="1"/>
          </p:cNvSpPr>
          <p:nvPr/>
        </p:nvSpPr>
        <p:spPr bwMode="auto">
          <a:xfrm>
            <a:off x="1866688" y="2936240"/>
            <a:ext cx="317716"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40"/>
              <a:t>0</a:t>
            </a:r>
          </a:p>
        </p:txBody>
      </p:sp>
      <p:sp>
        <p:nvSpPr>
          <p:cNvPr id="14360" name="Text Box 24">
            <a:extLst>
              <a:ext uri="{FF2B5EF4-FFF2-40B4-BE49-F238E27FC236}">
                <a16:creationId xmlns:a16="http://schemas.microsoft.com/office/drawing/2014/main" id="{E9DB402A-293D-4057-A9BA-0019FA9BF640}"/>
              </a:ext>
            </a:extLst>
          </p:cNvPr>
          <p:cNvSpPr txBox="1">
            <a:spLocks noChangeArrowheads="1"/>
          </p:cNvSpPr>
          <p:nvPr/>
        </p:nvSpPr>
        <p:spPr bwMode="auto">
          <a:xfrm>
            <a:off x="2661920" y="3022600"/>
            <a:ext cx="1020600" cy="40626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40"/>
              <a:t>No data</a:t>
            </a:r>
          </a:p>
        </p:txBody>
      </p:sp>
      <p:sp>
        <p:nvSpPr>
          <p:cNvPr id="14361" name="AutoShape 25">
            <a:extLst>
              <a:ext uri="{FF2B5EF4-FFF2-40B4-BE49-F238E27FC236}">
                <a16:creationId xmlns:a16="http://schemas.microsoft.com/office/drawing/2014/main" id="{CA17140A-5716-4325-8502-C3B0B594209B}"/>
              </a:ext>
            </a:extLst>
          </p:cNvPr>
          <p:cNvSpPr>
            <a:spLocks/>
          </p:cNvSpPr>
          <p:nvPr/>
        </p:nvSpPr>
        <p:spPr bwMode="auto">
          <a:xfrm rot="-5400000">
            <a:off x="3050540" y="1856740"/>
            <a:ext cx="172720" cy="2159000"/>
          </a:xfrm>
          <a:prstGeom prst="leftBrace">
            <a:avLst>
              <a:gd name="adj1" fmla="val 10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14362" name="Text Box 26">
            <a:extLst>
              <a:ext uri="{FF2B5EF4-FFF2-40B4-BE49-F238E27FC236}">
                <a16:creationId xmlns:a16="http://schemas.microsoft.com/office/drawing/2014/main" id="{B3CB431C-EEA3-4F14-B791-9099EE0F91D0}"/>
              </a:ext>
            </a:extLst>
          </p:cNvPr>
          <p:cNvSpPr txBox="1">
            <a:spLocks noChangeArrowheads="1"/>
          </p:cNvSpPr>
          <p:nvPr/>
        </p:nvSpPr>
        <p:spPr bwMode="auto">
          <a:xfrm>
            <a:off x="645926" y="6215810"/>
            <a:ext cx="4497385" cy="72019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40" dirty="0"/>
              <a:t>Do not interpret the intercept as the </a:t>
            </a:r>
          </a:p>
          <a:p>
            <a:pPr algn="l"/>
            <a:r>
              <a:rPr lang="en-US" altLang="en-US" sz="2040" dirty="0"/>
              <a:t>“Price of cars that have not been driven”</a:t>
            </a:r>
          </a:p>
        </p:txBody>
      </p:sp>
      <p:sp>
        <p:nvSpPr>
          <p:cNvPr id="14364" name="Freeform 28">
            <a:extLst>
              <a:ext uri="{FF2B5EF4-FFF2-40B4-BE49-F238E27FC236}">
                <a16:creationId xmlns:a16="http://schemas.microsoft.com/office/drawing/2014/main" id="{7448DA28-AB4C-4519-94B1-50E8FD09516A}"/>
              </a:ext>
            </a:extLst>
          </p:cNvPr>
          <p:cNvSpPr>
            <a:spLocks/>
          </p:cNvSpPr>
          <p:nvPr/>
        </p:nvSpPr>
        <p:spPr bwMode="auto">
          <a:xfrm>
            <a:off x="1539240" y="3454400"/>
            <a:ext cx="1036320" cy="2763520"/>
          </a:xfrm>
          <a:custGeom>
            <a:avLst/>
            <a:gdLst>
              <a:gd name="T0" fmla="*/ 144 w 576"/>
              <a:gd name="T1" fmla="*/ 1200 h 1200"/>
              <a:gd name="T2" fmla="*/ 0 w 576"/>
              <a:gd name="T3" fmla="*/ 816 h 1200"/>
              <a:gd name="T4" fmla="*/ 576 w 576"/>
              <a:gd name="T5" fmla="*/ 0 h 1200"/>
            </a:gdLst>
            <a:ahLst/>
            <a:cxnLst>
              <a:cxn ang="0">
                <a:pos x="T0" y="T1"/>
              </a:cxn>
              <a:cxn ang="0">
                <a:pos x="T2" y="T3"/>
              </a:cxn>
              <a:cxn ang="0">
                <a:pos x="T4" y="T5"/>
              </a:cxn>
            </a:cxnLst>
            <a:rect l="0" t="0" r="r" b="b"/>
            <a:pathLst>
              <a:path w="576" h="1200">
                <a:moveTo>
                  <a:pt x="144" y="1200"/>
                </a:moveTo>
                <a:lnTo>
                  <a:pt x="0" y="816"/>
                </a:lnTo>
                <a:lnTo>
                  <a:pt x="576"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grpSp>
        <p:nvGrpSpPr>
          <p:cNvPr id="14556" name="Group 220">
            <a:extLst>
              <a:ext uri="{FF2B5EF4-FFF2-40B4-BE49-F238E27FC236}">
                <a16:creationId xmlns:a16="http://schemas.microsoft.com/office/drawing/2014/main" id="{1083F2CE-FEAA-4BF8-8DEA-005FBEB6806A}"/>
              </a:ext>
            </a:extLst>
          </p:cNvPr>
          <p:cNvGrpSpPr>
            <a:grpSpLocks/>
          </p:cNvGrpSpPr>
          <p:nvPr/>
        </p:nvGrpSpPr>
        <p:grpSpPr bwMode="auto">
          <a:xfrm flipH="1">
            <a:off x="1021080" y="4922521"/>
            <a:ext cx="1074103" cy="1104688"/>
            <a:chOff x="3936" y="3360"/>
            <a:chExt cx="597" cy="614"/>
          </a:xfrm>
        </p:grpSpPr>
        <p:sp>
          <p:nvSpPr>
            <p:cNvPr id="14462" name="Freeform 126">
              <a:extLst>
                <a:ext uri="{FF2B5EF4-FFF2-40B4-BE49-F238E27FC236}">
                  <a16:creationId xmlns:a16="http://schemas.microsoft.com/office/drawing/2014/main" id="{075C96A0-4C4E-43BC-8B89-D863C480F339}"/>
                </a:ext>
              </a:extLst>
            </p:cNvPr>
            <p:cNvSpPr>
              <a:spLocks/>
            </p:cNvSpPr>
            <p:nvPr/>
          </p:nvSpPr>
          <p:spPr bwMode="auto">
            <a:xfrm>
              <a:off x="3936" y="3360"/>
              <a:ext cx="597" cy="614"/>
            </a:xfrm>
            <a:custGeom>
              <a:avLst/>
              <a:gdLst>
                <a:gd name="T0" fmla="*/ 684 w 1193"/>
                <a:gd name="T1" fmla="*/ 26 h 1228"/>
                <a:gd name="T2" fmla="*/ 757 w 1193"/>
                <a:gd name="T3" fmla="*/ 56 h 1228"/>
                <a:gd name="T4" fmla="*/ 803 w 1193"/>
                <a:gd name="T5" fmla="*/ 68 h 1228"/>
                <a:gd name="T6" fmla="*/ 869 w 1193"/>
                <a:gd name="T7" fmla="*/ 79 h 1228"/>
                <a:gd name="T8" fmla="*/ 933 w 1193"/>
                <a:gd name="T9" fmla="*/ 124 h 1228"/>
                <a:gd name="T10" fmla="*/ 1017 w 1193"/>
                <a:gd name="T11" fmla="*/ 131 h 1228"/>
                <a:gd name="T12" fmla="*/ 1041 w 1193"/>
                <a:gd name="T13" fmla="*/ 184 h 1228"/>
                <a:gd name="T14" fmla="*/ 1098 w 1193"/>
                <a:gd name="T15" fmla="*/ 252 h 1228"/>
                <a:gd name="T16" fmla="*/ 1119 w 1193"/>
                <a:gd name="T17" fmla="*/ 323 h 1228"/>
                <a:gd name="T18" fmla="*/ 1108 w 1193"/>
                <a:gd name="T19" fmla="*/ 349 h 1228"/>
                <a:gd name="T20" fmla="*/ 1130 w 1193"/>
                <a:gd name="T21" fmla="*/ 371 h 1228"/>
                <a:gd name="T22" fmla="*/ 1130 w 1193"/>
                <a:gd name="T23" fmla="*/ 430 h 1228"/>
                <a:gd name="T24" fmla="*/ 1141 w 1193"/>
                <a:gd name="T25" fmla="*/ 463 h 1228"/>
                <a:gd name="T26" fmla="*/ 1149 w 1193"/>
                <a:gd name="T27" fmla="*/ 487 h 1228"/>
                <a:gd name="T28" fmla="*/ 1138 w 1193"/>
                <a:gd name="T29" fmla="*/ 529 h 1228"/>
                <a:gd name="T30" fmla="*/ 1140 w 1193"/>
                <a:gd name="T31" fmla="*/ 551 h 1228"/>
                <a:gd name="T32" fmla="*/ 1177 w 1193"/>
                <a:gd name="T33" fmla="*/ 610 h 1228"/>
                <a:gd name="T34" fmla="*/ 1137 w 1193"/>
                <a:gd name="T35" fmla="*/ 731 h 1228"/>
                <a:gd name="T36" fmla="*/ 1149 w 1193"/>
                <a:gd name="T37" fmla="*/ 766 h 1228"/>
                <a:gd name="T38" fmla="*/ 1141 w 1193"/>
                <a:gd name="T39" fmla="*/ 811 h 1228"/>
                <a:gd name="T40" fmla="*/ 1168 w 1193"/>
                <a:gd name="T41" fmla="*/ 841 h 1228"/>
                <a:gd name="T42" fmla="*/ 1143 w 1193"/>
                <a:gd name="T43" fmla="*/ 863 h 1228"/>
                <a:gd name="T44" fmla="*/ 1192 w 1193"/>
                <a:gd name="T45" fmla="*/ 878 h 1228"/>
                <a:gd name="T46" fmla="*/ 1164 w 1193"/>
                <a:gd name="T47" fmla="*/ 928 h 1228"/>
                <a:gd name="T48" fmla="*/ 1151 w 1193"/>
                <a:gd name="T49" fmla="*/ 969 h 1228"/>
                <a:gd name="T50" fmla="*/ 1064 w 1193"/>
                <a:gd name="T51" fmla="*/ 963 h 1228"/>
                <a:gd name="T52" fmla="*/ 1043 w 1193"/>
                <a:gd name="T53" fmla="*/ 952 h 1228"/>
                <a:gd name="T54" fmla="*/ 994 w 1193"/>
                <a:gd name="T55" fmla="*/ 1035 h 1228"/>
                <a:gd name="T56" fmla="*/ 914 w 1193"/>
                <a:gd name="T57" fmla="*/ 1084 h 1228"/>
                <a:gd name="T58" fmla="*/ 799 w 1193"/>
                <a:gd name="T59" fmla="*/ 1138 h 1228"/>
                <a:gd name="T60" fmla="*/ 721 w 1193"/>
                <a:gd name="T61" fmla="*/ 1206 h 1228"/>
                <a:gd name="T62" fmla="*/ 609 w 1193"/>
                <a:gd name="T63" fmla="*/ 1227 h 1228"/>
                <a:gd name="T64" fmla="*/ 513 w 1193"/>
                <a:gd name="T65" fmla="*/ 1157 h 1228"/>
                <a:gd name="T66" fmla="*/ 464 w 1193"/>
                <a:gd name="T67" fmla="*/ 1115 h 1228"/>
                <a:gd name="T68" fmla="*/ 327 w 1193"/>
                <a:gd name="T69" fmla="*/ 1100 h 1228"/>
                <a:gd name="T70" fmla="*/ 246 w 1193"/>
                <a:gd name="T71" fmla="*/ 1055 h 1228"/>
                <a:gd name="T72" fmla="*/ 220 w 1193"/>
                <a:gd name="T73" fmla="*/ 960 h 1228"/>
                <a:gd name="T74" fmla="*/ 174 w 1193"/>
                <a:gd name="T75" fmla="*/ 996 h 1228"/>
                <a:gd name="T76" fmla="*/ 174 w 1193"/>
                <a:gd name="T77" fmla="*/ 959 h 1228"/>
                <a:gd name="T78" fmla="*/ 173 w 1193"/>
                <a:gd name="T79" fmla="*/ 912 h 1228"/>
                <a:gd name="T80" fmla="*/ 124 w 1193"/>
                <a:gd name="T81" fmla="*/ 983 h 1228"/>
                <a:gd name="T82" fmla="*/ 112 w 1193"/>
                <a:gd name="T83" fmla="*/ 929 h 1228"/>
                <a:gd name="T84" fmla="*/ 88 w 1193"/>
                <a:gd name="T85" fmla="*/ 900 h 1228"/>
                <a:gd name="T86" fmla="*/ 54 w 1193"/>
                <a:gd name="T87" fmla="*/ 908 h 1228"/>
                <a:gd name="T88" fmla="*/ 77 w 1193"/>
                <a:gd name="T89" fmla="*/ 817 h 1228"/>
                <a:gd name="T90" fmla="*/ 51 w 1193"/>
                <a:gd name="T91" fmla="*/ 742 h 1228"/>
                <a:gd name="T92" fmla="*/ 28 w 1193"/>
                <a:gd name="T93" fmla="*/ 687 h 1228"/>
                <a:gd name="T94" fmla="*/ 23 w 1193"/>
                <a:gd name="T95" fmla="*/ 613 h 1228"/>
                <a:gd name="T96" fmla="*/ 3 w 1193"/>
                <a:gd name="T97" fmla="*/ 591 h 1228"/>
                <a:gd name="T98" fmla="*/ 51 w 1193"/>
                <a:gd name="T99" fmla="*/ 525 h 1228"/>
                <a:gd name="T100" fmla="*/ 12 w 1193"/>
                <a:gd name="T101" fmla="*/ 546 h 1228"/>
                <a:gd name="T102" fmla="*/ 66 w 1193"/>
                <a:gd name="T103" fmla="*/ 455 h 1228"/>
                <a:gd name="T104" fmla="*/ 94 w 1193"/>
                <a:gd name="T105" fmla="*/ 412 h 1228"/>
                <a:gd name="T106" fmla="*/ 142 w 1193"/>
                <a:gd name="T107" fmla="*/ 358 h 1228"/>
                <a:gd name="T108" fmla="*/ 152 w 1193"/>
                <a:gd name="T109" fmla="*/ 301 h 1228"/>
                <a:gd name="T110" fmla="*/ 191 w 1193"/>
                <a:gd name="T111" fmla="*/ 255 h 1228"/>
                <a:gd name="T112" fmla="*/ 233 w 1193"/>
                <a:gd name="T113" fmla="*/ 227 h 1228"/>
                <a:gd name="T114" fmla="*/ 249 w 1193"/>
                <a:gd name="T115" fmla="*/ 149 h 1228"/>
                <a:gd name="T116" fmla="*/ 402 w 1193"/>
                <a:gd name="T117" fmla="*/ 95 h 1228"/>
                <a:gd name="T118" fmla="*/ 457 w 1193"/>
                <a:gd name="T119" fmla="*/ 72 h 1228"/>
                <a:gd name="T120" fmla="*/ 529 w 1193"/>
                <a:gd name="T121" fmla="*/ 49 h 1228"/>
                <a:gd name="T122" fmla="*/ 576 w 1193"/>
                <a:gd name="T123" fmla="*/ 26 h 1228"/>
                <a:gd name="T124" fmla="*/ 609 w 1193"/>
                <a:gd name="T125" fmla="*/ 4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3" h="1228">
                  <a:moveTo>
                    <a:pt x="641" y="10"/>
                  </a:moveTo>
                  <a:lnTo>
                    <a:pt x="643" y="12"/>
                  </a:lnTo>
                  <a:lnTo>
                    <a:pt x="647" y="14"/>
                  </a:lnTo>
                  <a:lnTo>
                    <a:pt x="650" y="16"/>
                  </a:lnTo>
                  <a:lnTo>
                    <a:pt x="654" y="17"/>
                  </a:lnTo>
                  <a:lnTo>
                    <a:pt x="658" y="18"/>
                  </a:lnTo>
                  <a:lnTo>
                    <a:pt x="661" y="19"/>
                  </a:lnTo>
                  <a:lnTo>
                    <a:pt x="663" y="21"/>
                  </a:lnTo>
                  <a:lnTo>
                    <a:pt x="666" y="24"/>
                  </a:lnTo>
                  <a:lnTo>
                    <a:pt x="668" y="26"/>
                  </a:lnTo>
                  <a:lnTo>
                    <a:pt x="670" y="27"/>
                  </a:lnTo>
                  <a:lnTo>
                    <a:pt x="673" y="28"/>
                  </a:lnTo>
                  <a:lnTo>
                    <a:pt x="676" y="28"/>
                  </a:lnTo>
                  <a:lnTo>
                    <a:pt x="680" y="27"/>
                  </a:lnTo>
                  <a:lnTo>
                    <a:pt x="684" y="26"/>
                  </a:lnTo>
                  <a:lnTo>
                    <a:pt x="689" y="22"/>
                  </a:lnTo>
                  <a:lnTo>
                    <a:pt x="693" y="20"/>
                  </a:lnTo>
                  <a:lnTo>
                    <a:pt x="698" y="18"/>
                  </a:lnTo>
                  <a:lnTo>
                    <a:pt x="702" y="17"/>
                  </a:lnTo>
                  <a:lnTo>
                    <a:pt x="707" y="19"/>
                  </a:lnTo>
                  <a:lnTo>
                    <a:pt x="710" y="21"/>
                  </a:lnTo>
                  <a:lnTo>
                    <a:pt x="713" y="24"/>
                  </a:lnTo>
                  <a:lnTo>
                    <a:pt x="718" y="27"/>
                  </a:lnTo>
                  <a:lnTo>
                    <a:pt x="723" y="33"/>
                  </a:lnTo>
                  <a:lnTo>
                    <a:pt x="730" y="40"/>
                  </a:lnTo>
                  <a:lnTo>
                    <a:pt x="737" y="47"/>
                  </a:lnTo>
                  <a:lnTo>
                    <a:pt x="744" y="51"/>
                  </a:lnTo>
                  <a:lnTo>
                    <a:pt x="748" y="53"/>
                  </a:lnTo>
                  <a:lnTo>
                    <a:pt x="752" y="54"/>
                  </a:lnTo>
                  <a:lnTo>
                    <a:pt x="757" y="56"/>
                  </a:lnTo>
                  <a:lnTo>
                    <a:pt x="761" y="56"/>
                  </a:lnTo>
                  <a:lnTo>
                    <a:pt x="763" y="57"/>
                  </a:lnTo>
                  <a:lnTo>
                    <a:pt x="767" y="58"/>
                  </a:lnTo>
                  <a:lnTo>
                    <a:pt x="769" y="58"/>
                  </a:lnTo>
                  <a:lnTo>
                    <a:pt x="772" y="58"/>
                  </a:lnTo>
                  <a:lnTo>
                    <a:pt x="779" y="57"/>
                  </a:lnTo>
                  <a:lnTo>
                    <a:pt x="786" y="57"/>
                  </a:lnTo>
                  <a:lnTo>
                    <a:pt x="789" y="57"/>
                  </a:lnTo>
                  <a:lnTo>
                    <a:pt x="791" y="57"/>
                  </a:lnTo>
                  <a:lnTo>
                    <a:pt x="793" y="57"/>
                  </a:lnTo>
                  <a:lnTo>
                    <a:pt x="797" y="59"/>
                  </a:lnTo>
                  <a:lnTo>
                    <a:pt x="799" y="60"/>
                  </a:lnTo>
                  <a:lnTo>
                    <a:pt x="801" y="62"/>
                  </a:lnTo>
                  <a:lnTo>
                    <a:pt x="802" y="64"/>
                  </a:lnTo>
                  <a:lnTo>
                    <a:pt x="803" y="68"/>
                  </a:lnTo>
                  <a:lnTo>
                    <a:pt x="807" y="70"/>
                  </a:lnTo>
                  <a:lnTo>
                    <a:pt x="810" y="72"/>
                  </a:lnTo>
                  <a:lnTo>
                    <a:pt x="813" y="73"/>
                  </a:lnTo>
                  <a:lnTo>
                    <a:pt x="817" y="74"/>
                  </a:lnTo>
                  <a:lnTo>
                    <a:pt x="820" y="76"/>
                  </a:lnTo>
                  <a:lnTo>
                    <a:pt x="823" y="76"/>
                  </a:lnTo>
                  <a:lnTo>
                    <a:pt x="827" y="74"/>
                  </a:lnTo>
                  <a:lnTo>
                    <a:pt x="830" y="72"/>
                  </a:lnTo>
                  <a:lnTo>
                    <a:pt x="837" y="73"/>
                  </a:lnTo>
                  <a:lnTo>
                    <a:pt x="844" y="74"/>
                  </a:lnTo>
                  <a:lnTo>
                    <a:pt x="852" y="74"/>
                  </a:lnTo>
                  <a:lnTo>
                    <a:pt x="859" y="76"/>
                  </a:lnTo>
                  <a:lnTo>
                    <a:pt x="862" y="77"/>
                  </a:lnTo>
                  <a:lnTo>
                    <a:pt x="867" y="78"/>
                  </a:lnTo>
                  <a:lnTo>
                    <a:pt x="869" y="79"/>
                  </a:lnTo>
                  <a:lnTo>
                    <a:pt x="872" y="81"/>
                  </a:lnTo>
                  <a:lnTo>
                    <a:pt x="874" y="82"/>
                  </a:lnTo>
                  <a:lnTo>
                    <a:pt x="878" y="84"/>
                  </a:lnTo>
                  <a:lnTo>
                    <a:pt x="879" y="88"/>
                  </a:lnTo>
                  <a:lnTo>
                    <a:pt x="881" y="91"/>
                  </a:lnTo>
                  <a:lnTo>
                    <a:pt x="886" y="95"/>
                  </a:lnTo>
                  <a:lnTo>
                    <a:pt x="890" y="100"/>
                  </a:lnTo>
                  <a:lnTo>
                    <a:pt x="894" y="105"/>
                  </a:lnTo>
                  <a:lnTo>
                    <a:pt x="900" y="110"/>
                  </a:lnTo>
                  <a:lnTo>
                    <a:pt x="904" y="114"/>
                  </a:lnTo>
                  <a:lnTo>
                    <a:pt x="909" y="119"/>
                  </a:lnTo>
                  <a:lnTo>
                    <a:pt x="914" y="122"/>
                  </a:lnTo>
                  <a:lnTo>
                    <a:pt x="919" y="125"/>
                  </a:lnTo>
                  <a:lnTo>
                    <a:pt x="926" y="124"/>
                  </a:lnTo>
                  <a:lnTo>
                    <a:pt x="933" y="124"/>
                  </a:lnTo>
                  <a:lnTo>
                    <a:pt x="939" y="123"/>
                  </a:lnTo>
                  <a:lnTo>
                    <a:pt x="947" y="123"/>
                  </a:lnTo>
                  <a:lnTo>
                    <a:pt x="953" y="122"/>
                  </a:lnTo>
                  <a:lnTo>
                    <a:pt x="960" y="121"/>
                  </a:lnTo>
                  <a:lnTo>
                    <a:pt x="968" y="120"/>
                  </a:lnTo>
                  <a:lnTo>
                    <a:pt x="973" y="119"/>
                  </a:lnTo>
                  <a:lnTo>
                    <a:pt x="979" y="119"/>
                  </a:lnTo>
                  <a:lnTo>
                    <a:pt x="983" y="120"/>
                  </a:lnTo>
                  <a:lnTo>
                    <a:pt x="988" y="122"/>
                  </a:lnTo>
                  <a:lnTo>
                    <a:pt x="992" y="123"/>
                  </a:lnTo>
                  <a:lnTo>
                    <a:pt x="997" y="124"/>
                  </a:lnTo>
                  <a:lnTo>
                    <a:pt x="1002" y="127"/>
                  </a:lnTo>
                  <a:lnTo>
                    <a:pt x="1007" y="128"/>
                  </a:lnTo>
                  <a:lnTo>
                    <a:pt x="1012" y="128"/>
                  </a:lnTo>
                  <a:lnTo>
                    <a:pt x="1017" y="131"/>
                  </a:lnTo>
                  <a:lnTo>
                    <a:pt x="1021" y="133"/>
                  </a:lnTo>
                  <a:lnTo>
                    <a:pt x="1027" y="135"/>
                  </a:lnTo>
                  <a:lnTo>
                    <a:pt x="1032" y="138"/>
                  </a:lnTo>
                  <a:lnTo>
                    <a:pt x="1038" y="140"/>
                  </a:lnTo>
                  <a:lnTo>
                    <a:pt x="1042" y="142"/>
                  </a:lnTo>
                  <a:lnTo>
                    <a:pt x="1048" y="144"/>
                  </a:lnTo>
                  <a:lnTo>
                    <a:pt x="1052" y="148"/>
                  </a:lnTo>
                  <a:lnTo>
                    <a:pt x="1053" y="153"/>
                  </a:lnTo>
                  <a:lnTo>
                    <a:pt x="1053" y="158"/>
                  </a:lnTo>
                  <a:lnTo>
                    <a:pt x="1052" y="162"/>
                  </a:lnTo>
                  <a:lnTo>
                    <a:pt x="1050" y="167"/>
                  </a:lnTo>
                  <a:lnTo>
                    <a:pt x="1048" y="171"/>
                  </a:lnTo>
                  <a:lnTo>
                    <a:pt x="1046" y="175"/>
                  </a:lnTo>
                  <a:lnTo>
                    <a:pt x="1043" y="180"/>
                  </a:lnTo>
                  <a:lnTo>
                    <a:pt x="1041" y="184"/>
                  </a:lnTo>
                  <a:lnTo>
                    <a:pt x="1047" y="190"/>
                  </a:lnTo>
                  <a:lnTo>
                    <a:pt x="1052" y="195"/>
                  </a:lnTo>
                  <a:lnTo>
                    <a:pt x="1058" y="201"/>
                  </a:lnTo>
                  <a:lnTo>
                    <a:pt x="1064" y="205"/>
                  </a:lnTo>
                  <a:lnTo>
                    <a:pt x="1071" y="210"/>
                  </a:lnTo>
                  <a:lnTo>
                    <a:pt x="1077" y="213"/>
                  </a:lnTo>
                  <a:lnTo>
                    <a:pt x="1084" y="215"/>
                  </a:lnTo>
                  <a:lnTo>
                    <a:pt x="1091" y="219"/>
                  </a:lnTo>
                  <a:lnTo>
                    <a:pt x="1093" y="223"/>
                  </a:lnTo>
                  <a:lnTo>
                    <a:pt x="1096" y="227"/>
                  </a:lnTo>
                  <a:lnTo>
                    <a:pt x="1097" y="232"/>
                  </a:lnTo>
                  <a:lnTo>
                    <a:pt x="1098" y="236"/>
                  </a:lnTo>
                  <a:lnTo>
                    <a:pt x="1098" y="242"/>
                  </a:lnTo>
                  <a:lnTo>
                    <a:pt x="1098" y="246"/>
                  </a:lnTo>
                  <a:lnTo>
                    <a:pt x="1098" y="252"/>
                  </a:lnTo>
                  <a:lnTo>
                    <a:pt x="1098" y="258"/>
                  </a:lnTo>
                  <a:lnTo>
                    <a:pt x="1096" y="262"/>
                  </a:lnTo>
                  <a:lnTo>
                    <a:pt x="1093" y="268"/>
                  </a:lnTo>
                  <a:lnTo>
                    <a:pt x="1090" y="272"/>
                  </a:lnTo>
                  <a:lnTo>
                    <a:pt x="1088" y="276"/>
                  </a:lnTo>
                  <a:lnTo>
                    <a:pt x="1086" y="281"/>
                  </a:lnTo>
                  <a:lnTo>
                    <a:pt x="1082" y="285"/>
                  </a:lnTo>
                  <a:lnTo>
                    <a:pt x="1079" y="291"/>
                  </a:lnTo>
                  <a:lnTo>
                    <a:pt x="1076" y="295"/>
                  </a:lnTo>
                  <a:lnTo>
                    <a:pt x="1083" y="298"/>
                  </a:lnTo>
                  <a:lnTo>
                    <a:pt x="1090" y="302"/>
                  </a:lnTo>
                  <a:lnTo>
                    <a:pt x="1098" y="306"/>
                  </a:lnTo>
                  <a:lnTo>
                    <a:pt x="1106" y="311"/>
                  </a:lnTo>
                  <a:lnTo>
                    <a:pt x="1112" y="316"/>
                  </a:lnTo>
                  <a:lnTo>
                    <a:pt x="1119" y="323"/>
                  </a:lnTo>
                  <a:lnTo>
                    <a:pt x="1124" y="329"/>
                  </a:lnTo>
                  <a:lnTo>
                    <a:pt x="1131" y="335"/>
                  </a:lnTo>
                  <a:lnTo>
                    <a:pt x="1131" y="338"/>
                  </a:lnTo>
                  <a:lnTo>
                    <a:pt x="1131" y="339"/>
                  </a:lnTo>
                  <a:lnTo>
                    <a:pt x="1130" y="340"/>
                  </a:lnTo>
                  <a:lnTo>
                    <a:pt x="1129" y="341"/>
                  </a:lnTo>
                  <a:lnTo>
                    <a:pt x="1128" y="342"/>
                  </a:lnTo>
                  <a:lnTo>
                    <a:pt x="1127" y="342"/>
                  </a:lnTo>
                  <a:lnTo>
                    <a:pt x="1126" y="343"/>
                  </a:lnTo>
                  <a:lnTo>
                    <a:pt x="1124" y="345"/>
                  </a:lnTo>
                  <a:lnTo>
                    <a:pt x="1121" y="344"/>
                  </a:lnTo>
                  <a:lnTo>
                    <a:pt x="1118" y="345"/>
                  </a:lnTo>
                  <a:lnTo>
                    <a:pt x="1114" y="345"/>
                  </a:lnTo>
                  <a:lnTo>
                    <a:pt x="1111" y="348"/>
                  </a:lnTo>
                  <a:lnTo>
                    <a:pt x="1108" y="349"/>
                  </a:lnTo>
                  <a:lnTo>
                    <a:pt x="1106" y="351"/>
                  </a:lnTo>
                  <a:lnTo>
                    <a:pt x="1102" y="352"/>
                  </a:lnTo>
                  <a:lnTo>
                    <a:pt x="1099" y="353"/>
                  </a:lnTo>
                  <a:lnTo>
                    <a:pt x="1102" y="355"/>
                  </a:lnTo>
                  <a:lnTo>
                    <a:pt x="1107" y="356"/>
                  </a:lnTo>
                  <a:lnTo>
                    <a:pt x="1110" y="358"/>
                  </a:lnTo>
                  <a:lnTo>
                    <a:pt x="1113" y="359"/>
                  </a:lnTo>
                  <a:lnTo>
                    <a:pt x="1118" y="360"/>
                  </a:lnTo>
                  <a:lnTo>
                    <a:pt x="1121" y="360"/>
                  </a:lnTo>
                  <a:lnTo>
                    <a:pt x="1126" y="361"/>
                  </a:lnTo>
                  <a:lnTo>
                    <a:pt x="1130" y="361"/>
                  </a:lnTo>
                  <a:lnTo>
                    <a:pt x="1130" y="363"/>
                  </a:lnTo>
                  <a:lnTo>
                    <a:pt x="1131" y="365"/>
                  </a:lnTo>
                  <a:lnTo>
                    <a:pt x="1131" y="369"/>
                  </a:lnTo>
                  <a:lnTo>
                    <a:pt x="1130" y="371"/>
                  </a:lnTo>
                  <a:lnTo>
                    <a:pt x="1129" y="374"/>
                  </a:lnTo>
                  <a:lnTo>
                    <a:pt x="1127" y="380"/>
                  </a:lnTo>
                  <a:lnTo>
                    <a:pt x="1124" y="383"/>
                  </a:lnTo>
                  <a:lnTo>
                    <a:pt x="1122" y="388"/>
                  </a:lnTo>
                  <a:lnTo>
                    <a:pt x="1120" y="392"/>
                  </a:lnTo>
                  <a:lnTo>
                    <a:pt x="1120" y="396"/>
                  </a:lnTo>
                  <a:lnTo>
                    <a:pt x="1117" y="401"/>
                  </a:lnTo>
                  <a:lnTo>
                    <a:pt x="1116" y="405"/>
                  </a:lnTo>
                  <a:lnTo>
                    <a:pt x="1114" y="409"/>
                  </a:lnTo>
                  <a:lnTo>
                    <a:pt x="1116" y="412"/>
                  </a:lnTo>
                  <a:lnTo>
                    <a:pt x="1117" y="415"/>
                  </a:lnTo>
                  <a:lnTo>
                    <a:pt x="1118" y="419"/>
                  </a:lnTo>
                  <a:lnTo>
                    <a:pt x="1120" y="422"/>
                  </a:lnTo>
                  <a:lnTo>
                    <a:pt x="1123" y="424"/>
                  </a:lnTo>
                  <a:lnTo>
                    <a:pt x="1130" y="430"/>
                  </a:lnTo>
                  <a:lnTo>
                    <a:pt x="1137" y="435"/>
                  </a:lnTo>
                  <a:lnTo>
                    <a:pt x="1140" y="439"/>
                  </a:lnTo>
                  <a:lnTo>
                    <a:pt x="1142" y="441"/>
                  </a:lnTo>
                  <a:lnTo>
                    <a:pt x="1146" y="444"/>
                  </a:lnTo>
                  <a:lnTo>
                    <a:pt x="1147" y="447"/>
                  </a:lnTo>
                  <a:lnTo>
                    <a:pt x="1147" y="450"/>
                  </a:lnTo>
                  <a:lnTo>
                    <a:pt x="1147" y="452"/>
                  </a:lnTo>
                  <a:lnTo>
                    <a:pt x="1148" y="454"/>
                  </a:lnTo>
                  <a:lnTo>
                    <a:pt x="1149" y="456"/>
                  </a:lnTo>
                  <a:lnTo>
                    <a:pt x="1149" y="459"/>
                  </a:lnTo>
                  <a:lnTo>
                    <a:pt x="1149" y="461"/>
                  </a:lnTo>
                  <a:lnTo>
                    <a:pt x="1147" y="462"/>
                  </a:lnTo>
                  <a:lnTo>
                    <a:pt x="1144" y="463"/>
                  </a:lnTo>
                  <a:lnTo>
                    <a:pt x="1142" y="463"/>
                  </a:lnTo>
                  <a:lnTo>
                    <a:pt x="1141" y="463"/>
                  </a:lnTo>
                  <a:lnTo>
                    <a:pt x="1139" y="463"/>
                  </a:lnTo>
                  <a:lnTo>
                    <a:pt x="1138" y="464"/>
                  </a:lnTo>
                  <a:lnTo>
                    <a:pt x="1136" y="465"/>
                  </a:lnTo>
                  <a:lnTo>
                    <a:pt x="1134" y="465"/>
                  </a:lnTo>
                  <a:lnTo>
                    <a:pt x="1132" y="466"/>
                  </a:lnTo>
                  <a:lnTo>
                    <a:pt x="1131" y="466"/>
                  </a:lnTo>
                  <a:lnTo>
                    <a:pt x="1132" y="469"/>
                  </a:lnTo>
                  <a:lnTo>
                    <a:pt x="1134" y="472"/>
                  </a:lnTo>
                  <a:lnTo>
                    <a:pt x="1137" y="474"/>
                  </a:lnTo>
                  <a:lnTo>
                    <a:pt x="1139" y="476"/>
                  </a:lnTo>
                  <a:lnTo>
                    <a:pt x="1141" y="480"/>
                  </a:lnTo>
                  <a:lnTo>
                    <a:pt x="1143" y="482"/>
                  </a:lnTo>
                  <a:lnTo>
                    <a:pt x="1146" y="484"/>
                  </a:lnTo>
                  <a:lnTo>
                    <a:pt x="1149" y="486"/>
                  </a:lnTo>
                  <a:lnTo>
                    <a:pt x="1149" y="487"/>
                  </a:lnTo>
                  <a:lnTo>
                    <a:pt x="1149" y="490"/>
                  </a:lnTo>
                  <a:lnTo>
                    <a:pt x="1148" y="492"/>
                  </a:lnTo>
                  <a:lnTo>
                    <a:pt x="1147" y="493"/>
                  </a:lnTo>
                  <a:lnTo>
                    <a:pt x="1144" y="497"/>
                  </a:lnTo>
                  <a:lnTo>
                    <a:pt x="1141" y="501"/>
                  </a:lnTo>
                  <a:lnTo>
                    <a:pt x="1138" y="503"/>
                  </a:lnTo>
                  <a:lnTo>
                    <a:pt x="1134" y="507"/>
                  </a:lnTo>
                  <a:lnTo>
                    <a:pt x="1131" y="510"/>
                  </a:lnTo>
                  <a:lnTo>
                    <a:pt x="1129" y="513"/>
                  </a:lnTo>
                  <a:lnTo>
                    <a:pt x="1129" y="515"/>
                  </a:lnTo>
                  <a:lnTo>
                    <a:pt x="1130" y="520"/>
                  </a:lnTo>
                  <a:lnTo>
                    <a:pt x="1131" y="522"/>
                  </a:lnTo>
                  <a:lnTo>
                    <a:pt x="1132" y="524"/>
                  </a:lnTo>
                  <a:lnTo>
                    <a:pt x="1134" y="526"/>
                  </a:lnTo>
                  <a:lnTo>
                    <a:pt x="1138" y="529"/>
                  </a:lnTo>
                  <a:lnTo>
                    <a:pt x="1140" y="531"/>
                  </a:lnTo>
                  <a:lnTo>
                    <a:pt x="1142" y="533"/>
                  </a:lnTo>
                  <a:lnTo>
                    <a:pt x="1143" y="533"/>
                  </a:lnTo>
                  <a:lnTo>
                    <a:pt x="1146" y="533"/>
                  </a:lnTo>
                  <a:lnTo>
                    <a:pt x="1146" y="534"/>
                  </a:lnTo>
                  <a:lnTo>
                    <a:pt x="1147" y="535"/>
                  </a:lnTo>
                  <a:lnTo>
                    <a:pt x="1148" y="536"/>
                  </a:lnTo>
                  <a:lnTo>
                    <a:pt x="1149" y="537"/>
                  </a:lnTo>
                  <a:lnTo>
                    <a:pt x="1149" y="539"/>
                  </a:lnTo>
                  <a:lnTo>
                    <a:pt x="1150" y="541"/>
                  </a:lnTo>
                  <a:lnTo>
                    <a:pt x="1148" y="543"/>
                  </a:lnTo>
                  <a:lnTo>
                    <a:pt x="1147" y="545"/>
                  </a:lnTo>
                  <a:lnTo>
                    <a:pt x="1144" y="547"/>
                  </a:lnTo>
                  <a:lnTo>
                    <a:pt x="1142" y="548"/>
                  </a:lnTo>
                  <a:lnTo>
                    <a:pt x="1140" y="551"/>
                  </a:lnTo>
                  <a:lnTo>
                    <a:pt x="1139" y="553"/>
                  </a:lnTo>
                  <a:lnTo>
                    <a:pt x="1136" y="555"/>
                  </a:lnTo>
                  <a:lnTo>
                    <a:pt x="1134" y="557"/>
                  </a:lnTo>
                  <a:lnTo>
                    <a:pt x="1141" y="560"/>
                  </a:lnTo>
                  <a:lnTo>
                    <a:pt x="1147" y="564"/>
                  </a:lnTo>
                  <a:lnTo>
                    <a:pt x="1152" y="567"/>
                  </a:lnTo>
                  <a:lnTo>
                    <a:pt x="1158" y="572"/>
                  </a:lnTo>
                  <a:lnTo>
                    <a:pt x="1163" y="577"/>
                  </a:lnTo>
                  <a:lnTo>
                    <a:pt x="1168" y="582"/>
                  </a:lnTo>
                  <a:lnTo>
                    <a:pt x="1170" y="585"/>
                  </a:lnTo>
                  <a:lnTo>
                    <a:pt x="1172" y="588"/>
                  </a:lnTo>
                  <a:lnTo>
                    <a:pt x="1173" y="592"/>
                  </a:lnTo>
                  <a:lnTo>
                    <a:pt x="1174" y="594"/>
                  </a:lnTo>
                  <a:lnTo>
                    <a:pt x="1176" y="602"/>
                  </a:lnTo>
                  <a:lnTo>
                    <a:pt x="1177" y="610"/>
                  </a:lnTo>
                  <a:lnTo>
                    <a:pt x="1178" y="617"/>
                  </a:lnTo>
                  <a:lnTo>
                    <a:pt x="1177" y="624"/>
                  </a:lnTo>
                  <a:lnTo>
                    <a:pt x="1177" y="632"/>
                  </a:lnTo>
                  <a:lnTo>
                    <a:pt x="1176" y="640"/>
                  </a:lnTo>
                  <a:lnTo>
                    <a:pt x="1173" y="646"/>
                  </a:lnTo>
                  <a:lnTo>
                    <a:pt x="1172" y="654"/>
                  </a:lnTo>
                  <a:lnTo>
                    <a:pt x="1169" y="661"/>
                  </a:lnTo>
                  <a:lnTo>
                    <a:pt x="1167" y="668"/>
                  </a:lnTo>
                  <a:lnTo>
                    <a:pt x="1163" y="675"/>
                  </a:lnTo>
                  <a:lnTo>
                    <a:pt x="1160" y="682"/>
                  </a:lnTo>
                  <a:lnTo>
                    <a:pt x="1153" y="695"/>
                  </a:lnTo>
                  <a:lnTo>
                    <a:pt x="1146" y="707"/>
                  </a:lnTo>
                  <a:lnTo>
                    <a:pt x="1143" y="715"/>
                  </a:lnTo>
                  <a:lnTo>
                    <a:pt x="1140" y="723"/>
                  </a:lnTo>
                  <a:lnTo>
                    <a:pt x="1137" y="731"/>
                  </a:lnTo>
                  <a:lnTo>
                    <a:pt x="1132" y="738"/>
                  </a:lnTo>
                  <a:lnTo>
                    <a:pt x="1129" y="745"/>
                  </a:lnTo>
                  <a:lnTo>
                    <a:pt x="1127" y="753"/>
                  </a:lnTo>
                  <a:lnTo>
                    <a:pt x="1124" y="757"/>
                  </a:lnTo>
                  <a:lnTo>
                    <a:pt x="1124" y="762"/>
                  </a:lnTo>
                  <a:lnTo>
                    <a:pt x="1123" y="765"/>
                  </a:lnTo>
                  <a:lnTo>
                    <a:pt x="1123" y="771"/>
                  </a:lnTo>
                  <a:lnTo>
                    <a:pt x="1126" y="771"/>
                  </a:lnTo>
                  <a:lnTo>
                    <a:pt x="1128" y="772"/>
                  </a:lnTo>
                  <a:lnTo>
                    <a:pt x="1130" y="772"/>
                  </a:lnTo>
                  <a:lnTo>
                    <a:pt x="1132" y="771"/>
                  </a:lnTo>
                  <a:lnTo>
                    <a:pt x="1137" y="769"/>
                  </a:lnTo>
                  <a:lnTo>
                    <a:pt x="1141" y="767"/>
                  </a:lnTo>
                  <a:lnTo>
                    <a:pt x="1146" y="766"/>
                  </a:lnTo>
                  <a:lnTo>
                    <a:pt x="1149" y="766"/>
                  </a:lnTo>
                  <a:lnTo>
                    <a:pt x="1151" y="767"/>
                  </a:lnTo>
                  <a:lnTo>
                    <a:pt x="1152" y="768"/>
                  </a:lnTo>
                  <a:lnTo>
                    <a:pt x="1154" y="771"/>
                  </a:lnTo>
                  <a:lnTo>
                    <a:pt x="1156" y="773"/>
                  </a:lnTo>
                  <a:lnTo>
                    <a:pt x="1153" y="776"/>
                  </a:lnTo>
                  <a:lnTo>
                    <a:pt x="1151" y="781"/>
                  </a:lnTo>
                  <a:lnTo>
                    <a:pt x="1150" y="784"/>
                  </a:lnTo>
                  <a:lnTo>
                    <a:pt x="1147" y="788"/>
                  </a:lnTo>
                  <a:lnTo>
                    <a:pt x="1144" y="792"/>
                  </a:lnTo>
                  <a:lnTo>
                    <a:pt x="1141" y="795"/>
                  </a:lnTo>
                  <a:lnTo>
                    <a:pt x="1139" y="798"/>
                  </a:lnTo>
                  <a:lnTo>
                    <a:pt x="1136" y="801"/>
                  </a:lnTo>
                  <a:lnTo>
                    <a:pt x="1131" y="805"/>
                  </a:lnTo>
                  <a:lnTo>
                    <a:pt x="1137" y="807"/>
                  </a:lnTo>
                  <a:lnTo>
                    <a:pt x="1141" y="811"/>
                  </a:lnTo>
                  <a:lnTo>
                    <a:pt x="1147" y="814"/>
                  </a:lnTo>
                  <a:lnTo>
                    <a:pt x="1151" y="817"/>
                  </a:lnTo>
                  <a:lnTo>
                    <a:pt x="1156" y="821"/>
                  </a:lnTo>
                  <a:lnTo>
                    <a:pt x="1161" y="824"/>
                  </a:lnTo>
                  <a:lnTo>
                    <a:pt x="1166" y="826"/>
                  </a:lnTo>
                  <a:lnTo>
                    <a:pt x="1170" y="831"/>
                  </a:lnTo>
                  <a:lnTo>
                    <a:pt x="1170" y="832"/>
                  </a:lnTo>
                  <a:lnTo>
                    <a:pt x="1171" y="832"/>
                  </a:lnTo>
                  <a:lnTo>
                    <a:pt x="1171" y="833"/>
                  </a:lnTo>
                  <a:lnTo>
                    <a:pt x="1172" y="834"/>
                  </a:lnTo>
                  <a:lnTo>
                    <a:pt x="1172" y="835"/>
                  </a:lnTo>
                  <a:lnTo>
                    <a:pt x="1172" y="836"/>
                  </a:lnTo>
                  <a:lnTo>
                    <a:pt x="1172" y="837"/>
                  </a:lnTo>
                  <a:lnTo>
                    <a:pt x="1172" y="838"/>
                  </a:lnTo>
                  <a:lnTo>
                    <a:pt x="1168" y="841"/>
                  </a:lnTo>
                  <a:lnTo>
                    <a:pt x="1163" y="843"/>
                  </a:lnTo>
                  <a:lnTo>
                    <a:pt x="1158" y="844"/>
                  </a:lnTo>
                  <a:lnTo>
                    <a:pt x="1153" y="845"/>
                  </a:lnTo>
                  <a:lnTo>
                    <a:pt x="1149" y="845"/>
                  </a:lnTo>
                  <a:lnTo>
                    <a:pt x="1143" y="846"/>
                  </a:lnTo>
                  <a:lnTo>
                    <a:pt x="1139" y="846"/>
                  </a:lnTo>
                  <a:lnTo>
                    <a:pt x="1133" y="847"/>
                  </a:lnTo>
                  <a:lnTo>
                    <a:pt x="1133" y="848"/>
                  </a:lnTo>
                  <a:lnTo>
                    <a:pt x="1133" y="852"/>
                  </a:lnTo>
                  <a:lnTo>
                    <a:pt x="1133" y="854"/>
                  </a:lnTo>
                  <a:lnTo>
                    <a:pt x="1136" y="856"/>
                  </a:lnTo>
                  <a:lnTo>
                    <a:pt x="1138" y="857"/>
                  </a:lnTo>
                  <a:lnTo>
                    <a:pt x="1139" y="859"/>
                  </a:lnTo>
                  <a:lnTo>
                    <a:pt x="1141" y="860"/>
                  </a:lnTo>
                  <a:lnTo>
                    <a:pt x="1143" y="863"/>
                  </a:lnTo>
                  <a:lnTo>
                    <a:pt x="1149" y="864"/>
                  </a:lnTo>
                  <a:lnTo>
                    <a:pt x="1156" y="865"/>
                  </a:lnTo>
                  <a:lnTo>
                    <a:pt x="1161" y="866"/>
                  </a:lnTo>
                  <a:lnTo>
                    <a:pt x="1168" y="867"/>
                  </a:lnTo>
                  <a:lnTo>
                    <a:pt x="1173" y="868"/>
                  </a:lnTo>
                  <a:lnTo>
                    <a:pt x="1179" y="868"/>
                  </a:lnTo>
                  <a:lnTo>
                    <a:pt x="1186" y="869"/>
                  </a:lnTo>
                  <a:lnTo>
                    <a:pt x="1191" y="870"/>
                  </a:lnTo>
                  <a:lnTo>
                    <a:pt x="1191" y="872"/>
                  </a:lnTo>
                  <a:lnTo>
                    <a:pt x="1192" y="873"/>
                  </a:lnTo>
                  <a:lnTo>
                    <a:pt x="1192" y="874"/>
                  </a:lnTo>
                  <a:lnTo>
                    <a:pt x="1192" y="875"/>
                  </a:lnTo>
                  <a:lnTo>
                    <a:pt x="1192" y="876"/>
                  </a:lnTo>
                  <a:lnTo>
                    <a:pt x="1192" y="877"/>
                  </a:lnTo>
                  <a:lnTo>
                    <a:pt x="1192" y="878"/>
                  </a:lnTo>
                  <a:lnTo>
                    <a:pt x="1193" y="878"/>
                  </a:lnTo>
                  <a:lnTo>
                    <a:pt x="1188" y="886"/>
                  </a:lnTo>
                  <a:lnTo>
                    <a:pt x="1183" y="892"/>
                  </a:lnTo>
                  <a:lnTo>
                    <a:pt x="1177" y="898"/>
                  </a:lnTo>
                  <a:lnTo>
                    <a:pt x="1170" y="903"/>
                  </a:lnTo>
                  <a:lnTo>
                    <a:pt x="1163" y="908"/>
                  </a:lnTo>
                  <a:lnTo>
                    <a:pt x="1156" y="912"/>
                  </a:lnTo>
                  <a:lnTo>
                    <a:pt x="1149" y="916"/>
                  </a:lnTo>
                  <a:lnTo>
                    <a:pt x="1141" y="920"/>
                  </a:lnTo>
                  <a:lnTo>
                    <a:pt x="1143" y="923"/>
                  </a:lnTo>
                  <a:lnTo>
                    <a:pt x="1146" y="924"/>
                  </a:lnTo>
                  <a:lnTo>
                    <a:pt x="1149" y="925"/>
                  </a:lnTo>
                  <a:lnTo>
                    <a:pt x="1152" y="926"/>
                  </a:lnTo>
                  <a:lnTo>
                    <a:pt x="1158" y="927"/>
                  </a:lnTo>
                  <a:lnTo>
                    <a:pt x="1164" y="928"/>
                  </a:lnTo>
                  <a:lnTo>
                    <a:pt x="1170" y="930"/>
                  </a:lnTo>
                  <a:lnTo>
                    <a:pt x="1176" y="933"/>
                  </a:lnTo>
                  <a:lnTo>
                    <a:pt x="1178" y="934"/>
                  </a:lnTo>
                  <a:lnTo>
                    <a:pt x="1180" y="936"/>
                  </a:lnTo>
                  <a:lnTo>
                    <a:pt x="1182" y="938"/>
                  </a:lnTo>
                  <a:lnTo>
                    <a:pt x="1184" y="940"/>
                  </a:lnTo>
                  <a:lnTo>
                    <a:pt x="1181" y="945"/>
                  </a:lnTo>
                  <a:lnTo>
                    <a:pt x="1178" y="948"/>
                  </a:lnTo>
                  <a:lnTo>
                    <a:pt x="1174" y="952"/>
                  </a:lnTo>
                  <a:lnTo>
                    <a:pt x="1171" y="956"/>
                  </a:lnTo>
                  <a:lnTo>
                    <a:pt x="1168" y="958"/>
                  </a:lnTo>
                  <a:lnTo>
                    <a:pt x="1163" y="962"/>
                  </a:lnTo>
                  <a:lnTo>
                    <a:pt x="1160" y="964"/>
                  </a:lnTo>
                  <a:lnTo>
                    <a:pt x="1156" y="967"/>
                  </a:lnTo>
                  <a:lnTo>
                    <a:pt x="1151" y="969"/>
                  </a:lnTo>
                  <a:lnTo>
                    <a:pt x="1146" y="970"/>
                  </a:lnTo>
                  <a:lnTo>
                    <a:pt x="1141" y="973"/>
                  </a:lnTo>
                  <a:lnTo>
                    <a:pt x="1137" y="974"/>
                  </a:lnTo>
                  <a:lnTo>
                    <a:pt x="1132" y="975"/>
                  </a:lnTo>
                  <a:lnTo>
                    <a:pt x="1127" y="976"/>
                  </a:lnTo>
                  <a:lnTo>
                    <a:pt x="1122" y="977"/>
                  </a:lnTo>
                  <a:lnTo>
                    <a:pt x="1117" y="977"/>
                  </a:lnTo>
                  <a:lnTo>
                    <a:pt x="1108" y="977"/>
                  </a:lnTo>
                  <a:lnTo>
                    <a:pt x="1098" y="976"/>
                  </a:lnTo>
                  <a:lnTo>
                    <a:pt x="1089" y="974"/>
                  </a:lnTo>
                  <a:lnTo>
                    <a:pt x="1080" y="972"/>
                  </a:lnTo>
                  <a:lnTo>
                    <a:pt x="1076" y="969"/>
                  </a:lnTo>
                  <a:lnTo>
                    <a:pt x="1072" y="967"/>
                  </a:lnTo>
                  <a:lnTo>
                    <a:pt x="1068" y="965"/>
                  </a:lnTo>
                  <a:lnTo>
                    <a:pt x="1064" y="963"/>
                  </a:lnTo>
                  <a:lnTo>
                    <a:pt x="1061" y="959"/>
                  </a:lnTo>
                  <a:lnTo>
                    <a:pt x="1058" y="956"/>
                  </a:lnTo>
                  <a:lnTo>
                    <a:pt x="1054" y="953"/>
                  </a:lnTo>
                  <a:lnTo>
                    <a:pt x="1052" y="949"/>
                  </a:lnTo>
                  <a:lnTo>
                    <a:pt x="1052" y="948"/>
                  </a:lnTo>
                  <a:lnTo>
                    <a:pt x="1051" y="947"/>
                  </a:lnTo>
                  <a:lnTo>
                    <a:pt x="1051" y="946"/>
                  </a:lnTo>
                  <a:lnTo>
                    <a:pt x="1051" y="945"/>
                  </a:lnTo>
                  <a:lnTo>
                    <a:pt x="1050" y="944"/>
                  </a:lnTo>
                  <a:lnTo>
                    <a:pt x="1050" y="943"/>
                  </a:lnTo>
                  <a:lnTo>
                    <a:pt x="1049" y="940"/>
                  </a:lnTo>
                  <a:lnTo>
                    <a:pt x="1049" y="939"/>
                  </a:lnTo>
                  <a:lnTo>
                    <a:pt x="1047" y="944"/>
                  </a:lnTo>
                  <a:lnTo>
                    <a:pt x="1044" y="948"/>
                  </a:lnTo>
                  <a:lnTo>
                    <a:pt x="1043" y="952"/>
                  </a:lnTo>
                  <a:lnTo>
                    <a:pt x="1042" y="956"/>
                  </a:lnTo>
                  <a:lnTo>
                    <a:pt x="1041" y="960"/>
                  </a:lnTo>
                  <a:lnTo>
                    <a:pt x="1040" y="964"/>
                  </a:lnTo>
                  <a:lnTo>
                    <a:pt x="1039" y="968"/>
                  </a:lnTo>
                  <a:lnTo>
                    <a:pt x="1037" y="972"/>
                  </a:lnTo>
                  <a:lnTo>
                    <a:pt x="1034" y="980"/>
                  </a:lnTo>
                  <a:lnTo>
                    <a:pt x="1031" y="988"/>
                  </a:lnTo>
                  <a:lnTo>
                    <a:pt x="1027" y="996"/>
                  </a:lnTo>
                  <a:lnTo>
                    <a:pt x="1021" y="1004"/>
                  </a:lnTo>
                  <a:lnTo>
                    <a:pt x="1017" y="1012"/>
                  </a:lnTo>
                  <a:lnTo>
                    <a:pt x="1010" y="1018"/>
                  </a:lnTo>
                  <a:lnTo>
                    <a:pt x="1003" y="1025"/>
                  </a:lnTo>
                  <a:lnTo>
                    <a:pt x="997" y="1031"/>
                  </a:lnTo>
                  <a:lnTo>
                    <a:pt x="996" y="1033"/>
                  </a:lnTo>
                  <a:lnTo>
                    <a:pt x="994" y="1035"/>
                  </a:lnTo>
                  <a:lnTo>
                    <a:pt x="992" y="1036"/>
                  </a:lnTo>
                  <a:lnTo>
                    <a:pt x="990" y="1037"/>
                  </a:lnTo>
                  <a:lnTo>
                    <a:pt x="988" y="1039"/>
                  </a:lnTo>
                  <a:lnTo>
                    <a:pt x="986" y="1040"/>
                  </a:lnTo>
                  <a:lnTo>
                    <a:pt x="984" y="1043"/>
                  </a:lnTo>
                  <a:lnTo>
                    <a:pt x="983" y="1044"/>
                  </a:lnTo>
                  <a:lnTo>
                    <a:pt x="977" y="1050"/>
                  </a:lnTo>
                  <a:lnTo>
                    <a:pt x="970" y="1055"/>
                  </a:lnTo>
                  <a:lnTo>
                    <a:pt x="962" y="1059"/>
                  </a:lnTo>
                  <a:lnTo>
                    <a:pt x="956" y="1063"/>
                  </a:lnTo>
                  <a:lnTo>
                    <a:pt x="948" y="1066"/>
                  </a:lnTo>
                  <a:lnTo>
                    <a:pt x="940" y="1070"/>
                  </a:lnTo>
                  <a:lnTo>
                    <a:pt x="933" y="1074"/>
                  </a:lnTo>
                  <a:lnTo>
                    <a:pt x="927" y="1078"/>
                  </a:lnTo>
                  <a:lnTo>
                    <a:pt x="914" y="1084"/>
                  </a:lnTo>
                  <a:lnTo>
                    <a:pt x="902" y="1089"/>
                  </a:lnTo>
                  <a:lnTo>
                    <a:pt x="890" y="1096"/>
                  </a:lnTo>
                  <a:lnTo>
                    <a:pt x="878" y="1101"/>
                  </a:lnTo>
                  <a:lnTo>
                    <a:pt x="866" y="1107"/>
                  </a:lnTo>
                  <a:lnTo>
                    <a:pt x="853" y="1111"/>
                  </a:lnTo>
                  <a:lnTo>
                    <a:pt x="840" y="1117"/>
                  </a:lnTo>
                  <a:lnTo>
                    <a:pt x="828" y="1121"/>
                  </a:lnTo>
                  <a:lnTo>
                    <a:pt x="824" y="1125"/>
                  </a:lnTo>
                  <a:lnTo>
                    <a:pt x="821" y="1128"/>
                  </a:lnTo>
                  <a:lnTo>
                    <a:pt x="817" y="1129"/>
                  </a:lnTo>
                  <a:lnTo>
                    <a:pt x="813" y="1131"/>
                  </a:lnTo>
                  <a:lnTo>
                    <a:pt x="810" y="1133"/>
                  </a:lnTo>
                  <a:lnTo>
                    <a:pt x="806" y="1134"/>
                  </a:lnTo>
                  <a:lnTo>
                    <a:pt x="802" y="1136"/>
                  </a:lnTo>
                  <a:lnTo>
                    <a:pt x="799" y="1138"/>
                  </a:lnTo>
                  <a:lnTo>
                    <a:pt x="793" y="1140"/>
                  </a:lnTo>
                  <a:lnTo>
                    <a:pt x="788" y="1144"/>
                  </a:lnTo>
                  <a:lnTo>
                    <a:pt x="783" y="1147"/>
                  </a:lnTo>
                  <a:lnTo>
                    <a:pt x="779" y="1151"/>
                  </a:lnTo>
                  <a:lnTo>
                    <a:pt x="771" y="1159"/>
                  </a:lnTo>
                  <a:lnTo>
                    <a:pt x="764" y="1168"/>
                  </a:lnTo>
                  <a:lnTo>
                    <a:pt x="757" y="1177"/>
                  </a:lnTo>
                  <a:lnTo>
                    <a:pt x="749" y="1186"/>
                  </a:lnTo>
                  <a:lnTo>
                    <a:pt x="744" y="1189"/>
                  </a:lnTo>
                  <a:lnTo>
                    <a:pt x="741" y="1192"/>
                  </a:lnTo>
                  <a:lnTo>
                    <a:pt x="736" y="1197"/>
                  </a:lnTo>
                  <a:lnTo>
                    <a:pt x="730" y="1199"/>
                  </a:lnTo>
                  <a:lnTo>
                    <a:pt x="727" y="1201"/>
                  </a:lnTo>
                  <a:lnTo>
                    <a:pt x="724" y="1204"/>
                  </a:lnTo>
                  <a:lnTo>
                    <a:pt x="721" y="1206"/>
                  </a:lnTo>
                  <a:lnTo>
                    <a:pt x="719" y="1207"/>
                  </a:lnTo>
                  <a:lnTo>
                    <a:pt x="716" y="1209"/>
                  </a:lnTo>
                  <a:lnTo>
                    <a:pt x="712" y="1210"/>
                  </a:lnTo>
                  <a:lnTo>
                    <a:pt x="709" y="1211"/>
                  </a:lnTo>
                  <a:lnTo>
                    <a:pt x="706" y="1212"/>
                  </a:lnTo>
                  <a:lnTo>
                    <a:pt x="697" y="1215"/>
                  </a:lnTo>
                  <a:lnTo>
                    <a:pt x="687" y="1218"/>
                  </a:lnTo>
                  <a:lnTo>
                    <a:pt x="678" y="1221"/>
                  </a:lnTo>
                  <a:lnTo>
                    <a:pt x="668" y="1224"/>
                  </a:lnTo>
                  <a:lnTo>
                    <a:pt x="658" y="1226"/>
                  </a:lnTo>
                  <a:lnTo>
                    <a:pt x="649" y="1227"/>
                  </a:lnTo>
                  <a:lnTo>
                    <a:pt x="639" y="1228"/>
                  </a:lnTo>
                  <a:lnTo>
                    <a:pt x="629" y="1228"/>
                  </a:lnTo>
                  <a:lnTo>
                    <a:pt x="619" y="1228"/>
                  </a:lnTo>
                  <a:lnTo>
                    <a:pt x="609" y="1227"/>
                  </a:lnTo>
                  <a:lnTo>
                    <a:pt x="600" y="1225"/>
                  </a:lnTo>
                  <a:lnTo>
                    <a:pt x="590" y="1222"/>
                  </a:lnTo>
                  <a:lnTo>
                    <a:pt x="581" y="1219"/>
                  </a:lnTo>
                  <a:lnTo>
                    <a:pt x="572" y="1215"/>
                  </a:lnTo>
                  <a:lnTo>
                    <a:pt x="564" y="1210"/>
                  </a:lnTo>
                  <a:lnTo>
                    <a:pt x="556" y="1204"/>
                  </a:lnTo>
                  <a:lnTo>
                    <a:pt x="550" y="1198"/>
                  </a:lnTo>
                  <a:lnTo>
                    <a:pt x="544" y="1192"/>
                  </a:lnTo>
                  <a:lnTo>
                    <a:pt x="539" y="1187"/>
                  </a:lnTo>
                  <a:lnTo>
                    <a:pt x="533" y="1180"/>
                  </a:lnTo>
                  <a:lnTo>
                    <a:pt x="529" y="1175"/>
                  </a:lnTo>
                  <a:lnTo>
                    <a:pt x="524" y="1168"/>
                  </a:lnTo>
                  <a:lnTo>
                    <a:pt x="519" y="1163"/>
                  </a:lnTo>
                  <a:lnTo>
                    <a:pt x="514" y="1156"/>
                  </a:lnTo>
                  <a:lnTo>
                    <a:pt x="513" y="1157"/>
                  </a:lnTo>
                  <a:lnTo>
                    <a:pt x="512" y="1154"/>
                  </a:lnTo>
                  <a:lnTo>
                    <a:pt x="510" y="1151"/>
                  </a:lnTo>
                  <a:lnTo>
                    <a:pt x="508" y="1148"/>
                  </a:lnTo>
                  <a:lnTo>
                    <a:pt x="506" y="1146"/>
                  </a:lnTo>
                  <a:lnTo>
                    <a:pt x="504" y="1144"/>
                  </a:lnTo>
                  <a:lnTo>
                    <a:pt x="502" y="1141"/>
                  </a:lnTo>
                  <a:lnTo>
                    <a:pt x="501" y="1138"/>
                  </a:lnTo>
                  <a:lnTo>
                    <a:pt x="499" y="1135"/>
                  </a:lnTo>
                  <a:lnTo>
                    <a:pt x="494" y="1130"/>
                  </a:lnTo>
                  <a:lnTo>
                    <a:pt x="490" y="1127"/>
                  </a:lnTo>
                  <a:lnTo>
                    <a:pt x="486" y="1124"/>
                  </a:lnTo>
                  <a:lnTo>
                    <a:pt x="480" y="1120"/>
                  </a:lnTo>
                  <a:lnTo>
                    <a:pt x="474" y="1118"/>
                  </a:lnTo>
                  <a:lnTo>
                    <a:pt x="470" y="1117"/>
                  </a:lnTo>
                  <a:lnTo>
                    <a:pt x="464" y="1115"/>
                  </a:lnTo>
                  <a:lnTo>
                    <a:pt x="459" y="1114"/>
                  </a:lnTo>
                  <a:lnTo>
                    <a:pt x="447" y="1111"/>
                  </a:lnTo>
                  <a:lnTo>
                    <a:pt x="436" y="1110"/>
                  </a:lnTo>
                  <a:lnTo>
                    <a:pt x="423" y="1109"/>
                  </a:lnTo>
                  <a:lnTo>
                    <a:pt x="412" y="1107"/>
                  </a:lnTo>
                  <a:lnTo>
                    <a:pt x="403" y="1107"/>
                  </a:lnTo>
                  <a:lnTo>
                    <a:pt x="396" y="1107"/>
                  </a:lnTo>
                  <a:lnTo>
                    <a:pt x="386" y="1107"/>
                  </a:lnTo>
                  <a:lnTo>
                    <a:pt x="378" y="1107"/>
                  </a:lnTo>
                  <a:lnTo>
                    <a:pt x="369" y="1107"/>
                  </a:lnTo>
                  <a:lnTo>
                    <a:pt x="360" y="1106"/>
                  </a:lnTo>
                  <a:lnTo>
                    <a:pt x="352" y="1105"/>
                  </a:lnTo>
                  <a:lnTo>
                    <a:pt x="344" y="1103"/>
                  </a:lnTo>
                  <a:lnTo>
                    <a:pt x="336" y="1101"/>
                  </a:lnTo>
                  <a:lnTo>
                    <a:pt x="327" y="1100"/>
                  </a:lnTo>
                  <a:lnTo>
                    <a:pt x="317" y="1099"/>
                  </a:lnTo>
                  <a:lnTo>
                    <a:pt x="308" y="1098"/>
                  </a:lnTo>
                  <a:lnTo>
                    <a:pt x="302" y="1097"/>
                  </a:lnTo>
                  <a:lnTo>
                    <a:pt x="299" y="1096"/>
                  </a:lnTo>
                  <a:lnTo>
                    <a:pt x="293" y="1094"/>
                  </a:lnTo>
                  <a:lnTo>
                    <a:pt x="290" y="1093"/>
                  </a:lnTo>
                  <a:lnTo>
                    <a:pt x="286" y="1089"/>
                  </a:lnTo>
                  <a:lnTo>
                    <a:pt x="282" y="1087"/>
                  </a:lnTo>
                  <a:lnTo>
                    <a:pt x="279" y="1084"/>
                  </a:lnTo>
                  <a:lnTo>
                    <a:pt x="276" y="1080"/>
                  </a:lnTo>
                  <a:lnTo>
                    <a:pt x="269" y="1076"/>
                  </a:lnTo>
                  <a:lnTo>
                    <a:pt x="263" y="1071"/>
                  </a:lnTo>
                  <a:lnTo>
                    <a:pt x="257" y="1066"/>
                  </a:lnTo>
                  <a:lnTo>
                    <a:pt x="251" y="1061"/>
                  </a:lnTo>
                  <a:lnTo>
                    <a:pt x="246" y="1055"/>
                  </a:lnTo>
                  <a:lnTo>
                    <a:pt x="242" y="1049"/>
                  </a:lnTo>
                  <a:lnTo>
                    <a:pt x="240" y="1046"/>
                  </a:lnTo>
                  <a:lnTo>
                    <a:pt x="238" y="1043"/>
                  </a:lnTo>
                  <a:lnTo>
                    <a:pt x="238" y="1039"/>
                  </a:lnTo>
                  <a:lnTo>
                    <a:pt x="237" y="1035"/>
                  </a:lnTo>
                  <a:lnTo>
                    <a:pt x="234" y="1030"/>
                  </a:lnTo>
                  <a:lnTo>
                    <a:pt x="232" y="1027"/>
                  </a:lnTo>
                  <a:lnTo>
                    <a:pt x="230" y="1023"/>
                  </a:lnTo>
                  <a:lnTo>
                    <a:pt x="228" y="1018"/>
                  </a:lnTo>
                  <a:lnTo>
                    <a:pt x="224" y="1008"/>
                  </a:lnTo>
                  <a:lnTo>
                    <a:pt x="222" y="999"/>
                  </a:lnTo>
                  <a:lnTo>
                    <a:pt x="221" y="989"/>
                  </a:lnTo>
                  <a:lnTo>
                    <a:pt x="220" y="980"/>
                  </a:lnTo>
                  <a:lnTo>
                    <a:pt x="220" y="970"/>
                  </a:lnTo>
                  <a:lnTo>
                    <a:pt x="220" y="960"/>
                  </a:lnTo>
                  <a:lnTo>
                    <a:pt x="219" y="963"/>
                  </a:lnTo>
                  <a:lnTo>
                    <a:pt x="218" y="965"/>
                  </a:lnTo>
                  <a:lnTo>
                    <a:pt x="217" y="967"/>
                  </a:lnTo>
                  <a:lnTo>
                    <a:pt x="216" y="968"/>
                  </a:lnTo>
                  <a:lnTo>
                    <a:pt x="212" y="970"/>
                  </a:lnTo>
                  <a:lnTo>
                    <a:pt x="208" y="973"/>
                  </a:lnTo>
                  <a:lnTo>
                    <a:pt x="204" y="975"/>
                  </a:lnTo>
                  <a:lnTo>
                    <a:pt x="201" y="977"/>
                  </a:lnTo>
                  <a:lnTo>
                    <a:pt x="198" y="980"/>
                  </a:lnTo>
                  <a:lnTo>
                    <a:pt x="196" y="984"/>
                  </a:lnTo>
                  <a:lnTo>
                    <a:pt x="191" y="986"/>
                  </a:lnTo>
                  <a:lnTo>
                    <a:pt x="187" y="988"/>
                  </a:lnTo>
                  <a:lnTo>
                    <a:pt x="183" y="992"/>
                  </a:lnTo>
                  <a:lnTo>
                    <a:pt x="178" y="994"/>
                  </a:lnTo>
                  <a:lnTo>
                    <a:pt x="174" y="996"/>
                  </a:lnTo>
                  <a:lnTo>
                    <a:pt x="170" y="998"/>
                  </a:lnTo>
                  <a:lnTo>
                    <a:pt x="166" y="1000"/>
                  </a:lnTo>
                  <a:lnTo>
                    <a:pt x="161" y="1002"/>
                  </a:lnTo>
                  <a:lnTo>
                    <a:pt x="160" y="999"/>
                  </a:lnTo>
                  <a:lnTo>
                    <a:pt x="159" y="997"/>
                  </a:lnTo>
                  <a:lnTo>
                    <a:pt x="158" y="996"/>
                  </a:lnTo>
                  <a:lnTo>
                    <a:pt x="158" y="994"/>
                  </a:lnTo>
                  <a:lnTo>
                    <a:pt x="160" y="992"/>
                  </a:lnTo>
                  <a:lnTo>
                    <a:pt x="161" y="987"/>
                  </a:lnTo>
                  <a:lnTo>
                    <a:pt x="163" y="984"/>
                  </a:lnTo>
                  <a:lnTo>
                    <a:pt x="166" y="980"/>
                  </a:lnTo>
                  <a:lnTo>
                    <a:pt x="167" y="977"/>
                  </a:lnTo>
                  <a:lnTo>
                    <a:pt x="168" y="973"/>
                  </a:lnTo>
                  <a:lnTo>
                    <a:pt x="171" y="967"/>
                  </a:lnTo>
                  <a:lnTo>
                    <a:pt x="174" y="959"/>
                  </a:lnTo>
                  <a:lnTo>
                    <a:pt x="177" y="953"/>
                  </a:lnTo>
                  <a:lnTo>
                    <a:pt x="179" y="945"/>
                  </a:lnTo>
                  <a:lnTo>
                    <a:pt x="180" y="937"/>
                  </a:lnTo>
                  <a:lnTo>
                    <a:pt x="180" y="929"/>
                  </a:lnTo>
                  <a:lnTo>
                    <a:pt x="180" y="922"/>
                  </a:lnTo>
                  <a:lnTo>
                    <a:pt x="178" y="913"/>
                  </a:lnTo>
                  <a:lnTo>
                    <a:pt x="178" y="913"/>
                  </a:lnTo>
                  <a:lnTo>
                    <a:pt x="178" y="913"/>
                  </a:lnTo>
                  <a:lnTo>
                    <a:pt x="178" y="912"/>
                  </a:lnTo>
                  <a:lnTo>
                    <a:pt x="177" y="910"/>
                  </a:lnTo>
                  <a:lnTo>
                    <a:pt x="177" y="910"/>
                  </a:lnTo>
                  <a:lnTo>
                    <a:pt x="177" y="909"/>
                  </a:lnTo>
                  <a:lnTo>
                    <a:pt x="177" y="909"/>
                  </a:lnTo>
                  <a:lnTo>
                    <a:pt x="176" y="908"/>
                  </a:lnTo>
                  <a:lnTo>
                    <a:pt x="173" y="912"/>
                  </a:lnTo>
                  <a:lnTo>
                    <a:pt x="172" y="916"/>
                  </a:lnTo>
                  <a:lnTo>
                    <a:pt x="171" y="919"/>
                  </a:lnTo>
                  <a:lnTo>
                    <a:pt x="170" y="924"/>
                  </a:lnTo>
                  <a:lnTo>
                    <a:pt x="169" y="927"/>
                  </a:lnTo>
                  <a:lnTo>
                    <a:pt x="168" y="932"/>
                  </a:lnTo>
                  <a:lnTo>
                    <a:pt x="166" y="935"/>
                  </a:lnTo>
                  <a:lnTo>
                    <a:pt x="164" y="938"/>
                  </a:lnTo>
                  <a:lnTo>
                    <a:pt x="158" y="946"/>
                  </a:lnTo>
                  <a:lnTo>
                    <a:pt x="152" y="955"/>
                  </a:lnTo>
                  <a:lnTo>
                    <a:pt x="146" y="963"/>
                  </a:lnTo>
                  <a:lnTo>
                    <a:pt x="139" y="970"/>
                  </a:lnTo>
                  <a:lnTo>
                    <a:pt x="136" y="974"/>
                  </a:lnTo>
                  <a:lnTo>
                    <a:pt x="132" y="978"/>
                  </a:lnTo>
                  <a:lnTo>
                    <a:pt x="129" y="980"/>
                  </a:lnTo>
                  <a:lnTo>
                    <a:pt x="124" y="983"/>
                  </a:lnTo>
                  <a:lnTo>
                    <a:pt x="120" y="985"/>
                  </a:lnTo>
                  <a:lnTo>
                    <a:pt x="116" y="987"/>
                  </a:lnTo>
                  <a:lnTo>
                    <a:pt x="110" y="989"/>
                  </a:lnTo>
                  <a:lnTo>
                    <a:pt x="106" y="989"/>
                  </a:lnTo>
                  <a:lnTo>
                    <a:pt x="103" y="985"/>
                  </a:lnTo>
                  <a:lnTo>
                    <a:pt x="103" y="982"/>
                  </a:lnTo>
                  <a:lnTo>
                    <a:pt x="103" y="978"/>
                  </a:lnTo>
                  <a:lnTo>
                    <a:pt x="104" y="974"/>
                  </a:lnTo>
                  <a:lnTo>
                    <a:pt x="104" y="969"/>
                  </a:lnTo>
                  <a:lnTo>
                    <a:pt x="106" y="966"/>
                  </a:lnTo>
                  <a:lnTo>
                    <a:pt x="107" y="962"/>
                  </a:lnTo>
                  <a:lnTo>
                    <a:pt x="107" y="958"/>
                  </a:lnTo>
                  <a:lnTo>
                    <a:pt x="109" y="948"/>
                  </a:lnTo>
                  <a:lnTo>
                    <a:pt x="110" y="939"/>
                  </a:lnTo>
                  <a:lnTo>
                    <a:pt x="112" y="929"/>
                  </a:lnTo>
                  <a:lnTo>
                    <a:pt x="116" y="920"/>
                  </a:lnTo>
                  <a:lnTo>
                    <a:pt x="118" y="912"/>
                  </a:lnTo>
                  <a:lnTo>
                    <a:pt x="119" y="902"/>
                  </a:lnTo>
                  <a:lnTo>
                    <a:pt x="120" y="893"/>
                  </a:lnTo>
                  <a:lnTo>
                    <a:pt x="121" y="884"/>
                  </a:lnTo>
                  <a:lnTo>
                    <a:pt x="118" y="884"/>
                  </a:lnTo>
                  <a:lnTo>
                    <a:pt x="114" y="886"/>
                  </a:lnTo>
                  <a:lnTo>
                    <a:pt x="111" y="887"/>
                  </a:lnTo>
                  <a:lnTo>
                    <a:pt x="108" y="889"/>
                  </a:lnTo>
                  <a:lnTo>
                    <a:pt x="104" y="890"/>
                  </a:lnTo>
                  <a:lnTo>
                    <a:pt x="101" y="893"/>
                  </a:lnTo>
                  <a:lnTo>
                    <a:pt x="98" y="894"/>
                  </a:lnTo>
                  <a:lnTo>
                    <a:pt x="94" y="895"/>
                  </a:lnTo>
                  <a:lnTo>
                    <a:pt x="91" y="898"/>
                  </a:lnTo>
                  <a:lnTo>
                    <a:pt x="88" y="900"/>
                  </a:lnTo>
                  <a:lnTo>
                    <a:pt x="84" y="903"/>
                  </a:lnTo>
                  <a:lnTo>
                    <a:pt x="82" y="904"/>
                  </a:lnTo>
                  <a:lnTo>
                    <a:pt x="78" y="906"/>
                  </a:lnTo>
                  <a:lnTo>
                    <a:pt x="76" y="909"/>
                  </a:lnTo>
                  <a:lnTo>
                    <a:pt x="72" y="912"/>
                  </a:lnTo>
                  <a:lnTo>
                    <a:pt x="70" y="913"/>
                  </a:lnTo>
                  <a:lnTo>
                    <a:pt x="67" y="914"/>
                  </a:lnTo>
                  <a:lnTo>
                    <a:pt x="66" y="915"/>
                  </a:lnTo>
                  <a:lnTo>
                    <a:pt x="63" y="916"/>
                  </a:lnTo>
                  <a:lnTo>
                    <a:pt x="61" y="917"/>
                  </a:lnTo>
                  <a:lnTo>
                    <a:pt x="60" y="918"/>
                  </a:lnTo>
                  <a:lnTo>
                    <a:pt x="58" y="918"/>
                  </a:lnTo>
                  <a:lnTo>
                    <a:pt x="56" y="918"/>
                  </a:lnTo>
                  <a:lnTo>
                    <a:pt x="53" y="917"/>
                  </a:lnTo>
                  <a:lnTo>
                    <a:pt x="54" y="908"/>
                  </a:lnTo>
                  <a:lnTo>
                    <a:pt x="56" y="899"/>
                  </a:lnTo>
                  <a:lnTo>
                    <a:pt x="57" y="889"/>
                  </a:lnTo>
                  <a:lnTo>
                    <a:pt x="59" y="879"/>
                  </a:lnTo>
                  <a:lnTo>
                    <a:pt x="60" y="869"/>
                  </a:lnTo>
                  <a:lnTo>
                    <a:pt x="61" y="859"/>
                  </a:lnTo>
                  <a:lnTo>
                    <a:pt x="63" y="849"/>
                  </a:lnTo>
                  <a:lnTo>
                    <a:pt x="66" y="839"/>
                  </a:lnTo>
                  <a:lnTo>
                    <a:pt x="64" y="836"/>
                  </a:lnTo>
                  <a:lnTo>
                    <a:pt x="63" y="835"/>
                  </a:lnTo>
                  <a:lnTo>
                    <a:pt x="63" y="833"/>
                  </a:lnTo>
                  <a:lnTo>
                    <a:pt x="63" y="831"/>
                  </a:lnTo>
                  <a:lnTo>
                    <a:pt x="66" y="826"/>
                  </a:lnTo>
                  <a:lnTo>
                    <a:pt x="69" y="823"/>
                  </a:lnTo>
                  <a:lnTo>
                    <a:pt x="72" y="819"/>
                  </a:lnTo>
                  <a:lnTo>
                    <a:pt x="77" y="817"/>
                  </a:lnTo>
                  <a:lnTo>
                    <a:pt x="80" y="813"/>
                  </a:lnTo>
                  <a:lnTo>
                    <a:pt x="83" y="809"/>
                  </a:lnTo>
                  <a:lnTo>
                    <a:pt x="78" y="805"/>
                  </a:lnTo>
                  <a:lnTo>
                    <a:pt x="72" y="798"/>
                  </a:lnTo>
                  <a:lnTo>
                    <a:pt x="69" y="792"/>
                  </a:lnTo>
                  <a:lnTo>
                    <a:pt x="64" y="786"/>
                  </a:lnTo>
                  <a:lnTo>
                    <a:pt x="61" y="778"/>
                  </a:lnTo>
                  <a:lnTo>
                    <a:pt x="59" y="772"/>
                  </a:lnTo>
                  <a:lnTo>
                    <a:pt x="58" y="763"/>
                  </a:lnTo>
                  <a:lnTo>
                    <a:pt x="57" y="755"/>
                  </a:lnTo>
                  <a:lnTo>
                    <a:pt x="56" y="753"/>
                  </a:lnTo>
                  <a:lnTo>
                    <a:pt x="54" y="749"/>
                  </a:lnTo>
                  <a:lnTo>
                    <a:pt x="53" y="747"/>
                  </a:lnTo>
                  <a:lnTo>
                    <a:pt x="52" y="744"/>
                  </a:lnTo>
                  <a:lnTo>
                    <a:pt x="51" y="742"/>
                  </a:lnTo>
                  <a:lnTo>
                    <a:pt x="50" y="738"/>
                  </a:lnTo>
                  <a:lnTo>
                    <a:pt x="49" y="736"/>
                  </a:lnTo>
                  <a:lnTo>
                    <a:pt x="47" y="734"/>
                  </a:lnTo>
                  <a:lnTo>
                    <a:pt x="44" y="729"/>
                  </a:lnTo>
                  <a:lnTo>
                    <a:pt x="43" y="725"/>
                  </a:lnTo>
                  <a:lnTo>
                    <a:pt x="41" y="719"/>
                  </a:lnTo>
                  <a:lnTo>
                    <a:pt x="39" y="715"/>
                  </a:lnTo>
                  <a:lnTo>
                    <a:pt x="37" y="711"/>
                  </a:lnTo>
                  <a:lnTo>
                    <a:pt x="34" y="706"/>
                  </a:lnTo>
                  <a:lnTo>
                    <a:pt x="32" y="701"/>
                  </a:lnTo>
                  <a:lnTo>
                    <a:pt x="31" y="696"/>
                  </a:lnTo>
                  <a:lnTo>
                    <a:pt x="30" y="694"/>
                  </a:lnTo>
                  <a:lnTo>
                    <a:pt x="29" y="693"/>
                  </a:lnTo>
                  <a:lnTo>
                    <a:pt x="29" y="691"/>
                  </a:lnTo>
                  <a:lnTo>
                    <a:pt x="28" y="687"/>
                  </a:lnTo>
                  <a:lnTo>
                    <a:pt x="27" y="685"/>
                  </a:lnTo>
                  <a:lnTo>
                    <a:pt x="27" y="683"/>
                  </a:lnTo>
                  <a:lnTo>
                    <a:pt x="26" y="681"/>
                  </a:lnTo>
                  <a:lnTo>
                    <a:pt x="24" y="678"/>
                  </a:lnTo>
                  <a:lnTo>
                    <a:pt x="23" y="671"/>
                  </a:lnTo>
                  <a:lnTo>
                    <a:pt x="21" y="663"/>
                  </a:lnTo>
                  <a:lnTo>
                    <a:pt x="21" y="656"/>
                  </a:lnTo>
                  <a:lnTo>
                    <a:pt x="22" y="648"/>
                  </a:lnTo>
                  <a:lnTo>
                    <a:pt x="23" y="641"/>
                  </a:lnTo>
                  <a:lnTo>
                    <a:pt x="24" y="634"/>
                  </a:lnTo>
                  <a:lnTo>
                    <a:pt x="26" y="626"/>
                  </a:lnTo>
                  <a:lnTo>
                    <a:pt x="26" y="618"/>
                  </a:lnTo>
                  <a:lnTo>
                    <a:pt x="24" y="616"/>
                  </a:lnTo>
                  <a:lnTo>
                    <a:pt x="23" y="615"/>
                  </a:lnTo>
                  <a:lnTo>
                    <a:pt x="23" y="613"/>
                  </a:lnTo>
                  <a:lnTo>
                    <a:pt x="22" y="611"/>
                  </a:lnTo>
                  <a:lnTo>
                    <a:pt x="21" y="608"/>
                  </a:lnTo>
                  <a:lnTo>
                    <a:pt x="20" y="606"/>
                  </a:lnTo>
                  <a:lnTo>
                    <a:pt x="19" y="605"/>
                  </a:lnTo>
                  <a:lnTo>
                    <a:pt x="16" y="604"/>
                  </a:lnTo>
                  <a:lnTo>
                    <a:pt x="13" y="603"/>
                  </a:lnTo>
                  <a:lnTo>
                    <a:pt x="12" y="603"/>
                  </a:lnTo>
                  <a:lnTo>
                    <a:pt x="9" y="603"/>
                  </a:lnTo>
                  <a:lnTo>
                    <a:pt x="8" y="602"/>
                  </a:lnTo>
                  <a:lnTo>
                    <a:pt x="6" y="601"/>
                  </a:lnTo>
                  <a:lnTo>
                    <a:pt x="3" y="601"/>
                  </a:lnTo>
                  <a:lnTo>
                    <a:pt x="2" y="600"/>
                  </a:lnTo>
                  <a:lnTo>
                    <a:pt x="0" y="598"/>
                  </a:lnTo>
                  <a:lnTo>
                    <a:pt x="2" y="594"/>
                  </a:lnTo>
                  <a:lnTo>
                    <a:pt x="3" y="591"/>
                  </a:lnTo>
                  <a:lnTo>
                    <a:pt x="6" y="586"/>
                  </a:lnTo>
                  <a:lnTo>
                    <a:pt x="8" y="583"/>
                  </a:lnTo>
                  <a:lnTo>
                    <a:pt x="10" y="580"/>
                  </a:lnTo>
                  <a:lnTo>
                    <a:pt x="13" y="576"/>
                  </a:lnTo>
                  <a:lnTo>
                    <a:pt x="16" y="572"/>
                  </a:lnTo>
                  <a:lnTo>
                    <a:pt x="19" y="568"/>
                  </a:lnTo>
                  <a:lnTo>
                    <a:pt x="23" y="564"/>
                  </a:lnTo>
                  <a:lnTo>
                    <a:pt x="28" y="558"/>
                  </a:lnTo>
                  <a:lnTo>
                    <a:pt x="32" y="553"/>
                  </a:lnTo>
                  <a:lnTo>
                    <a:pt x="38" y="547"/>
                  </a:lnTo>
                  <a:lnTo>
                    <a:pt x="41" y="542"/>
                  </a:lnTo>
                  <a:lnTo>
                    <a:pt x="46" y="536"/>
                  </a:lnTo>
                  <a:lnTo>
                    <a:pt x="50" y="531"/>
                  </a:lnTo>
                  <a:lnTo>
                    <a:pt x="54" y="525"/>
                  </a:lnTo>
                  <a:lnTo>
                    <a:pt x="51" y="525"/>
                  </a:lnTo>
                  <a:lnTo>
                    <a:pt x="49" y="525"/>
                  </a:lnTo>
                  <a:lnTo>
                    <a:pt x="46" y="526"/>
                  </a:lnTo>
                  <a:lnTo>
                    <a:pt x="42" y="529"/>
                  </a:lnTo>
                  <a:lnTo>
                    <a:pt x="40" y="531"/>
                  </a:lnTo>
                  <a:lnTo>
                    <a:pt x="38" y="532"/>
                  </a:lnTo>
                  <a:lnTo>
                    <a:pt x="34" y="534"/>
                  </a:lnTo>
                  <a:lnTo>
                    <a:pt x="31" y="535"/>
                  </a:lnTo>
                  <a:lnTo>
                    <a:pt x="29" y="536"/>
                  </a:lnTo>
                  <a:lnTo>
                    <a:pt x="27" y="539"/>
                  </a:lnTo>
                  <a:lnTo>
                    <a:pt x="24" y="542"/>
                  </a:lnTo>
                  <a:lnTo>
                    <a:pt x="21" y="543"/>
                  </a:lnTo>
                  <a:lnTo>
                    <a:pt x="19" y="545"/>
                  </a:lnTo>
                  <a:lnTo>
                    <a:pt x="16" y="546"/>
                  </a:lnTo>
                  <a:lnTo>
                    <a:pt x="14" y="546"/>
                  </a:lnTo>
                  <a:lnTo>
                    <a:pt x="12" y="546"/>
                  </a:lnTo>
                  <a:lnTo>
                    <a:pt x="10" y="546"/>
                  </a:lnTo>
                  <a:lnTo>
                    <a:pt x="9" y="545"/>
                  </a:lnTo>
                  <a:lnTo>
                    <a:pt x="10" y="541"/>
                  </a:lnTo>
                  <a:lnTo>
                    <a:pt x="11" y="535"/>
                  </a:lnTo>
                  <a:lnTo>
                    <a:pt x="13" y="530"/>
                  </a:lnTo>
                  <a:lnTo>
                    <a:pt x="14" y="525"/>
                  </a:lnTo>
                  <a:lnTo>
                    <a:pt x="19" y="515"/>
                  </a:lnTo>
                  <a:lnTo>
                    <a:pt x="26" y="506"/>
                  </a:lnTo>
                  <a:lnTo>
                    <a:pt x="31" y="497"/>
                  </a:lnTo>
                  <a:lnTo>
                    <a:pt x="38" y="487"/>
                  </a:lnTo>
                  <a:lnTo>
                    <a:pt x="44" y="479"/>
                  </a:lnTo>
                  <a:lnTo>
                    <a:pt x="51" y="470"/>
                  </a:lnTo>
                  <a:lnTo>
                    <a:pt x="56" y="465"/>
                  </a:lnTo>
                  <a:lnTo>
                    <a:pt x="61" y="460"/>
                  </a:lnTo>
                  <a:lnTo>
                    <a:pt x="66" y="455"/>
                  </a:lnTo>
                  <a:lnTo>
                    <a:pt x="71" y="450"/>
                  </a:lnTo>
                  <a:lnTo>
                    <a:pt x="76" y="444"/>
                  </a:lnTo>
                  <a:lnTo>
                    <a:pt x="81" y="440"/>
                  </a:lnTo>
                  <a:lnTo>
                    <a:pt x="86" y="434"/>
                  </a:lnTo>
                  <a:lnTo>
                    <a:pt x="89" y="429"/>
                  </a:lnTo>
                  <a:lnTo>
                    <a:pt x="91" y="427"/>
                  </a:lnTo>
                  <a:lnTo>
                    <a:pt x="93" y="426"/>
                  </a:lnTo>
                  <a:lnTo>
                    <a:pt x="96" y="425"/>
                  </a:lnTo>
                  <a:lnTo>
                    <a:pt x="97" y="423"/>
                  </a:lnTo>
                  <a:lnTo>
                    <a:pt x="99" y="422"/>
                  </a:lnTo>
                  <a:lnTo>
                    <a:pt x="100" y="421"/>
                  </a:lnTo>
                  <a:lnTo>
                    <a:pt x="101" y="419"/>
                  </a:lnTo>
                  <a:lnTo>
                    <a:pt x="103" y="416"/>
                  </a:lnTo>
                  <a:lnTo>
                    <a:pt x="99" y="414"/>
                  </a:lnTo>
                  <a:lnTo>
                    <a:pt x="94" y="412"/>
                  </a:lnTo>
                  <a:lnTo>
                    <a:pt x="90" y="412"/>
                  </a:lnTo>
                  <a:lnTo>
                    <a:pt x="86" y="412"/>
                  </a:lnTo>
                  <a:lnTo>
                    <a:pt x="81" y="412"/>
                  </a:lnTo>
                  <a:lnTo>
                    <a:pt x="77" y="412"/>
                  </a:lnTo>
                  <a:lnTo>
                    <a:pt x="72" y="413"/>
                  </a:lnTo>
                  <a:lnTo>
                    <a:pt x="67" y="412"/>
                  </a:lnTo>
                  <a:lnTo>
                    <a:pt x="67" y="407"/>
                  </a:lnTo>
                  <a:lnTo>
                    <a:pt x="74" y="399"/>
                  </a:lnTo>
                  <a:lnTo>
                    <a:pt x="83" y="391"/>
                  </a:lnTo>
                  <a:lnTo>
                    <a:pt x="92" y="384"/>
                  </a:lnTo>
                  <a:lnTo>
                    <a:pt x="101" y="376"/>
                  </a:lnTo>
                  <a:lnTo>
                    <a:pt x="111" y="371"/>
                  </a:lnTo>
                  <a:lnTo>
                    <a:pt x="121" y="365"/>
                  </a:lnTo>
                  <a:lnTo>
                    <a:pt x="132" y="361"/>
                  </a:lnTo>
                  <a:lnTo>
                    <a:pt x="142" y="358"/>
                  </a:lnTo>
                  <a:lnTo>
                    <a:pt x="143" y="358"/>
                  </a:lnTo>
                  <a:lnTo>
                    <a:pt x="144" y="358"/>
                  </a:lnTo>
                  <a:lnTo>
                    <a:pt x="146" y="358"/>
                  </a:lnTo>
                  <a:lnTo>
                    <a:pt x="146" y="358"/>
                  </a:lnTo>
                  <a:lnTo>
                    <a:pt x="147" y="359"/>
                  </a:lnTo>
                  <a:lnTo>
                    <a:pt x="147" y="358"/>
                  </a:lnTo>
                  <a:lnTo>
                    <a:pt x="149" y="358"/>
                  </a:lnTo>
                  <a:lnTo>
                    <a:pt x="149" y="356"/>
                  </a:lnTo>
                  <a:lnTo>
                    <a:pt x="149" y="349"/>
                  </a:lnTo>
                  <a:lnTo>
                    <a:pt x="149" y="340"/>
                  </a:lnTo>
                  <a:lnTo>
                    <a:pt x="149" y="332"/>
                  </a:lnTo>
                  <a:lnTo>
                    <a:pt x="149" y="324"/>
                  </a:lnTo>
                  <a:lnTo>
                    <a:pt x="150" y="316"/>
                  </a:lnTo>
                  <a:lnTo>
                    <a:pt x="150" y="309"/>
                  </a:lnTo>
                  <a:lnTo>
                    <a:pt x="152" y="301"/>
                  </a:lnTo>
                  <a:lnTo>
                    <a:pt x="153" y="293"/>
                  </a:lnTo>
                  <a:lnTo>
                    <a:pt x="158" y="291"/>
                  </a:lnTo>
                  <a:lnTo>
                    <a:pt x="162" y="289"/>
                  </a:lnTo>
                  <a:lnTo>
                    <a:pt x="166" y="286"/>
                  </a:lnTo>
                  <a:lnTo>
                    <a:pt x="170" y="284"/>
                  </a:lnTo>
                  <a:lnTo>
                    <a:pt x="174" y="283"/>
                  </a:lnTo>
                  <a:lnTo>
                    <a:pt x="179" y="282"/>
                  </a:lnTo>
                  <a:lnTo>
                    <a:pt x="183" y="281"/>
                  </a:lnTo>
                  <a:lnTo>
                    <a:pt x="188" y="280"/>
                  </a:lnTo>
                  <a:lnTo>
                    <a:pt x="189" y="276"/>
                  </a:lnTo>
                  <a:lnTo>
                    <a:pt x="191" y="274"/>
                  </a:lnTo>
                  <a:lnTo>
                    <a:pt x="191" y="271"/>
                  </a:lnTo>
                  <a:lnTo>
                    <a:pt x="192" y="269"/>
                  </a:lnTo>
                  <a:lnTo>
                    <a:pt x="192" y="262"/>
                  </a:lnTo>
                  <a:lnTo>
                    <a:pt x="191" y="255"/>
                  </a:lnTo>
                  <a:lnTo>
                    <a:pt x="191" y="252"/>
                  </a:lnTo>
                  <a:lnTo>
                    <a:pt x="191" y="250"/>
                  </a:lnTo>
                  <a:lnTo>
                    <a:pt x="191" y="246"/>
                  </a:lnTo>
                  <a:lnTo>
                    <a:pt x="192" y="244"/>
                  </a:lnTo>
                  <a:lnTo>
                    <a:pt x="193" y="242"/>
                  </a:lnTo>
                  <a:lnTo>
                    <a:pt x="196" y="239"/>
                  </a:lnTo>
                  <a:lnTo>
                    <a:pt x="199" y="238"/>
                  </a:lnTo>
                  <a:lnTo>
                    <a:pt x="202" y="235"/>
                  </a:lnTo>
                  <a:lnTo>
                    <a:pt x="206" y="234"/>
                  </a:lnTo>
                  <a:lnTo>
                    <a:pt x="208" y="232"/>
                  </a:lnTo>
                  <a:lnTo>
                    <a:pt x="211" y="231"/>
                  </a:lnTo>
                  <a:lnTo>
                    <a:pt x="213" y="230"/>
                  </a:lnTo>
                  <a:lnTo>
                    <a:pt x="220" y="228"/>
                  </a:lnTo>
                  <a:lnTo>
                    <a:pt x="227" y="228"/>
                  </a:lnTo>
                  <a:lnTo>
                    <a:pt x="233" y="227"/>
                  </a:lnTo>
                  <a:lnTo>
                    <a:pt x="241" y="227"/>
                  </a:lnTo>
                  <a:lnTo>
                    <a:pt x="247" y="225"/>
                  </a:lnTo>
                  <a:lnTo>
                    <a:pt x="253" y="224"/>
                  </a:lnTo>
                  <a:lnTo>
                    <a:pt x="253" y="215"/>
                  </a:lnTo>
                  <a:lnTo>
                    <a:pt x="253" y="208"/>
                  </a:lnTo>
                  <a:lnTo>
                    <a:pt x="253" y="200"/>
                  </a:lnTo>
                  <a:lnTo>
                    <a:pt x="253" y="191"/>
                  </a:lnTo>
                  <a:lnTo>
                    <a:pt x="252" y="183"/>
                  </a:lnTo>
                  <a:lnTo>
                    <a:pt x="251" y="175"/>
                  </a:lnTo>
                  <a:lnTo>
                    <a:pt x="249" y="167"/>
                  </a:lnTo>
                  <a:lnTo>
                    <a:pt x="247" y="159"/>
                  </a:lnTo>
                  <a:lnTo>
                    <a:pt x="248" y="157"/>
                  </a:lnTo>
                  <a:lnTo>
                    <a:pt x="249" y="154"/>
                  </a:lnTo>
                  <a:lnTo>
                    <a:pt x="249" y="152"/>
                  </a:lnTo>
                  <a:lnTo>
                    <a:pt x="249" y="149"/>
                  </a:lnTo>
                  <a:lnTo>
                    <a:pt x="249" y="145"/>
                  </a:lnTo>
                  <a:lnTo>
                    <a:pt x="249" y="143"/>
                  </a:lnTo>
                  <a:lnTo>
                    <a:pt x="251" y="141"/>
                  </a:lnTo>
                  <a:lnTo>
                    <a:pt x="253" y="139"/>
                  </a:lnTo>
                  <a:lnTo>
                    <a:pt x="341" y="140"/>
                  </a:lnTo>
                  <a:lnTo>
                    <a:pt x="347" y="132"/>
                  </a:lnTo>
                  <a:lnTo>
                    <a:pt x="352" y="124"/>
                  </a:lnTo>
                  <a:lnTo>
                    <a:pt x="358" y="119"/>
                  </a:lnTo>
                  <a:lnTo>
                    <a:pt x="366" y="113"/>
                  </a:lnTo>
                  <a:lnTo>
                    <a:pt x="372" y="108"/>
                  </a:lnTo>
                  <a:lnTo>
                    <a:pt x="380" y="102"/>
                  </a:lnTo>
                  <a:lnTo>
                    <a:pt x="388" y="98"/>
                  </a:lnTo>
                  <a:lnTo>
                    <a:pt x="394" y="93"/>
                  </a:lnTo>
                  <a:lnTo>
                    <a:pt x="399" y="94"/>
                  </a:lnTo>
                  <a:lnTo>
                    <a:pt x="402" y="95"/>
                  </a:lnTo>
                  <a:lnTo>
                    <a:pt x="406" y="97"/>
                  </a:lnTo>
                  <a:lnTo>
                    <a:pt x="410" y="99"/>
                  </a:lnTo>
                  <a:lnTo>
                    <a:pt x="413" y="100"/>
                  </a:lnTo>
                  <a:lnTo>
                    <a:pt x="418" y="100"/>
                  </a:lnTo>
                  <a:lnTo>
                    <a:pt x="422" y="100"/>
                  </a:lnTo>
                  <a:lnTo>
                    <a:pt x="426" y="99"/>
                  </a:lnTo>
                  <a:lnTo>
                    <a:pt x="431" y="94"/>
                  </a:lnTo>
                  <a:lnTo>
                    <a:pt x="436" y="89"/>
                  </a:lnTo>
                  <a:lnTo>
                    <a:pt x="439" y="83"/>
                  </a:lnTo>
                  <a:lnTo>
                    <a:pt x="443" y="78"/>
                  </a:lnTo>
                  <a:lnTo>
                    <a:pt x="446" y="77"/>
                  </a:lnTo>
                  <a:lnTo>
                    <a:pt x="448" y="74"/>
                  </a:lnTo>
                  <a:lnTo>
                    <a:pt x="450" y="73"/>
                  </a:lnTo>
                  <a:lnTo>
                    <a:pt x="453" y="72"/>
                  </a:lnTo>
                  <a:lnTo>
                    <a:pt x="457" y="72"/>
                  </a:lnTo>
                  <a:lnTo>
                    <a:pt x="460" y="73"/>
                  </a:lnTo>
                  <a:lnTo>
                    <a:pt x="463" y="74"/>
                  </a:lnTo>
                  <a:lnTo>
                    <a:pt x="468" y="77"/>
                  </a:lnTo>
                  <a:lnTo>
                    <a:pt x="474" y="76"/>
                  </a:lnTo>
                  <a:lnTo>
                    <a:pt x="480" y="73"/>
                  </a:lnTo>
                  <a:lnTo>
                    <a:pt x="486" y="71"/>
                  </a:lnTo>
                  <a:lnTo>
                    <a:pt x="491" y="67"/>
                  </a:lnTo>
                  <a:lnTo>
                    <a:pt x="497" y="63"/>
                  </a:lnTo>
                  <a:lnTo>
                    <a:pt x="502" y="59"/>
                  </a:lnTo>
                  <a:lnTo>
                    <a:pt x="507" y="53"/>
                  </a:lnTo>
                  <a:lnTo>
                    <a:pt x="511" y="48"/>
                  </a:lnTo>
                  <a:lnTo>
                    <a:pt x="516" y="48"/>
                  </a:lnTo>
                  <a:lnTo>
                    <a:pt x="520" y="48"/>
                  </a:lnTo>
                  <a:lnTo>
                    <a:pt x="524" y="48"/>
                  </a:lnTo>
                  <a:lnTo>
                    <a:pt x="529" y="49"/>
                  </a:lnTo>
                  <a:lnTo>
                    <a:pt x="533" y="50"/>
                  </a:lnTo>
                  <a:lnTo>
                    <a:pt x="538" y="50"/>
                  </a:lnTo>
                  <a:lnTo>
                    <a:pt x="543" y="50"/>
                  </a:lnTo>
                  <a:lnTo>
                    <a:pt x="548" y="50"/>
                  </a:lnTo>
                  <a:lnTo>
                    <a:pt x="551" y="49"/>
                  </a:lnTo>
                  <a:lnTo>
                    <a:pt x="553" y="48"/>
                  </a:lnTo>
                  <a:lnTo>
                    <a:pt x="556" y="46"/>
                  </a:lnTo>
                  <a:lnTo>
                    <a:pt x="558" y="43"/>
                  </a:lnTo>
                  <a:lnTo>
                    <a:pt x="561" y="39"/>
                  </a:lnTo>
                  <a:lnTo>
                    <a:pt x="564" y="33"/>
                  </a:lnTo>
                  <a:lnTo>
                    <a:pt x="567" y="31"/>
                  </a:lnTo>
                  <a:lnTo>
                    <a:pt x="569" y="29"/>
                  </a:lnTo>
                  <a:lnTo>
                    <a:pt x="571" y="28"/>
                  </a:lnTo>
                  <a:lnTo>
                    <a:pt x="573" y="27"/>
                  </a:lnTo>
                  <a:lnTo>
                    <a:pt x="576" y="26"/>
                  </a:lnTo>
                  <a:lnTo>
                    <a:pt x="579" y="26"/>
                  </a:lnTo>
                  <a:lnTo>
                    <a:pt x="582" y="27"/>
                  </a:lnTo>
                  <a:lnTo>
                    <a:pt x="586" y="28"/>
                  </a:lnTo>
                  <a:lnTo>
                    <a:pt x="588" y="28"/>
                  </a:lnTo>
                  <a:lnTo>
                    <a:pt x="590" y="27"/>
                  </a:lnTo>
                  <a:lnTo>
                    <a:pt x="592" y="27"/>
                  </a:lnTo>
                  <a:lnTo>
                    <a:pt x="593" y="26"/>
                  </a:lnTo>
                  <a:lnTo>
                    <a:pt x="596" y="22"/>
                  </a:lnTo>
                  <a:lnTo>
                    <a:pt x="598" y="19"/>
                  </a:lnTo>
                  <a:lnTo>
                    <a:pt x="600" y="16"/>
                  </a:lnTo>
                  <a:lnTo>
                    <a:pt x="603" y="13"/>
                  </a:lnTo>
                  <a:lnTo>
                    <a:pt x="606" y="9"/>
                  </a:lnTo>
                  <a:lnTo>
                    <a:pt x="609" y="7"/>
                  </a:lnTo>
                  <a:lnTo>
                    <a:pt x="609" y="6"/>
                  </a:lnTo>
                  <a:lnTo>
                    <a:pt x="609" y="4"/>
                  </a:lnTo>
                  <a:lnTo>
                    <a:pt x="610" y="3"/>
                  </a:lnTo>
                  <a:lnTo>
                    <a:pt x="611" y="2"/>
                  </a:lnTo>
                  <a:lnTo>
                    <a:pt x="612" y="2"/>
                  </a:lnTo>
                  <a:lnTo>
                    <a:pt x="614" y="1"/>
                  </a:lnTo>
                  <a:lnTo>
                    <a:pt x="616" y="1"/>
                  </a:lnTo>
                  <a:lnTo>
                    <a:pt x="617" y="0"/>
                  </a:lnTo>
                  <a:lnTo>
                    <a:pt x="620" y="1"/>
                  </a:lnTo>
                  <a:lnTo>
                    <a:pt x="622" y="2"/>
                  </a:lnTo>
                  <a:lnTo>
                    <a:pt x="627" y="3"/>
                  </a:lnTo>
                  <a:lnTo>
                    <a:pt x="629" y="4"/>
                  </a:lnTo>
                  <a:lnTo>
                    <a:pt x="632" y="6"/>
                  </a:lnTo>
                  <a:lnTo>
                    <a:pt x="634" y="7"/>
                  </a:lnTo>
                  <a:lnTo>
                    <a:pt x="638" y="8"/>
                  </a:lnTo>
                  <a:lnTo>
                    <a:pt x="64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63" name="Freeform 127">
              <a:extLst>
                <a:ext uri="{FF2B5EF4-FFF2-40B4-BE49-F238E27FC236}">
                  <a16:creationId xmlns:a16="http://schemas.microsoft.com/office/drawing/2014/main" id="{7FB5C0B8-EE91-4E90-95D9-CAB3E355267F}"/>
                </a:ext>
              </a:extLst>
            </p:cNvPr>
            <p:cNvSpPr>
              <a:spLocks/>
            </p:cNvSpPr>
            <p:nvPr/>
          </p:nvSpPr>
          <p:spPr bwMode="auto">
            <a:xfrm>
              <a:off x="3944" y="3366"/>
              <a:ext cx="583" cy="489"/>
            </a:xfrm>
            <a:custGeom>
              <a:avLst/>
              <a:gdLst>
                <a:gd name="T0" fmla="*/ 690 w 1165"/>
                <a:gd name="T1" fmla="*/ 21 h 978"/>
                <a:gd name="T2" fmla="*/ 774 w 1165"/>
                <a:gd name="T3" fmla="*/ 58 h 978"/>
                <a:gd name="T4" fmla="*/ 867 w 1165"/>
                <a:gd name="T5" fmla="*/ 98 h 978"/>
                <a:gd name="T6" fmla="*/ 913 w 1165"/>
                <a:gd name="T7" fmla="*/ 124 h 978"/>
                <a:gd name="T8" fmla="*/ 1023 w 1165"/>
                <a:gd name="T9" fmla="*/ 154 h 978"/>
                <a:gd name="T10" fmla="*/ 1067 w 1165"/>
                <a:gd name="T11" fmla="*/ 214 h 978"/>
                <a:gd name="T12" fmla="*/ 1046 w 1165"/>
                <a:gd name="T13" fmla="*/ 292 h 978"/>
                <a:gd name="T14" fmla="*/ 1082 w 1165"/>
                <a:gd name="T15" fmla="*/ 330 h 978"/>
                <a:gd name="T16" fmla="*/ 1088 w 1165"/>
                <a:gd name="T17" fmla="*/ 357 h 978"/>
                <a:gd name="T18" fmla="*/ 1094 w 1165"/>
                <a:gd name="T19" fmla="*/ 382 h 978"/>
                <a:gd name="T20" fmla="*/ 1113 w 1165"/>
                <a:gd name="T21" fmla="*/ 434 h 978"/>
                <a:gd name="T22" fmla="*/ 1111 w 1165"/>
                <a:gd name="T23" fmla="*/ 468 h 978"/>
                <a:gd name="T24" fmla="*/ 1101 w 1165"/>
                <a:gd name="T25" fmla="*/ 509 h 978"/>
                <a:gd name="T26" fmla="*/ 1090 w 1165"/>
                <a:gd name="T27" fmla="*/ 545 h 978"/>
                <a:gd name="T28" fmla="*/ 1004 w 1165"/>
                <a:gd name="T29" fmla="*/ 589 h 978"/>
                <a:gd name="T30" fmla="*/ 991 w 1165"/>
                <a:gd name="T31" fmla="*/ 692 h 978"/>
                <a:gd name="T32" fmla="*/ 1100 w 1165"/>
                <a:gd name="T33" fmla="*/ 772 h 978"/>
                <a:gd name="T34" fmla="*/ 1091 w 1165"/>
                <a:gd name="T35" fmla="*/ 804 h 978"/>
                <a:gd name="T36" fmla="*/ 1138 w 1165"/>
                <a:gd name="T37" fmla="*/ 821 h 978"/>
                <a:gd name="T38" fmla="*/ 1107 w 1165"/>
                <a:gd name="T39" fmla="*/ 842 h 978"/>
                <a:gd name="T40" fmla="*/ 1118 w 1165"/>
                <a:gd name="T41" fmla="*/ 901 h 978"/>
                <a:gd name="T42" fmla="*/ 1154 w 1165"/>
                <a:gd name="T43" fmla="*/ 928 h 978"/>
                <a:gd name="T44" fmla="*/ 1050 w 1165"/>
                <a:gd name="T45" fmla="*/ 939 h 978"/>
                <a:gd name="T46" fmla="*/ 1022 w 1165"/>
                <a:gd name="T47" fmla="*/ 781 h 978"/>
                <a:gd name="T48" fmla="*/ 941 w 1165"/>
                <a:gd name="T49" fmla="*/ 629 h 978"/>
                <a:gd name="T50" fmla="*/ 932 w 1165"/>
                <a:gd name="T51" fmla="*/ 444 h 978"/>
                <a:gd name="T52" fmla="*/ 946 w 1165"/>
                <a:gd name="T53" fmla="*/ 390 h 978"/>
                <a:gd name="T54" fmla="*/ 913 w 1165"/>
                <a:gd name="T55" fmla="*/ 232 h 978"/>
                <a:gd name="T56" fmla="*/ 806 w 1165"/>
                <a:gd name="T57" fmla="*/ 108 h 978"/>
                <a:gd name="T58" fmla="*/ 703 w 1165"/>
                <a:gd name="T59" fmla="*/ 74 h 978"/>
                <a:gd name="T60" fmla="*/ 483 w 1165"/>
                <a:gd name="T61" fmla="*/ 92 h 978"/>
                <a:gd name="T62" fmla="*/ 388 w 1165"/>
                <a:gd name="T63" fmla="*/ 156 h 978"/>
                <a:gd name="T64" fmla="*/ 271 w 1165"/>
                <a:gd name="T65" fmla="*/ 345 h 978"/>
                <a:gd name="T66" fmla="*/ 262 w 1165"/>
                <a:gd name="T67" fmla="*/ 471 h 978"/>
                <a:gd name="T68" fmla="*/ 251 w 1165"/>
                <a:gd name="T69" fmla="*/ 516 h 978"/>
                <a:gd name="T70" fmla="*/ 264 w 1165"/>
                <a:gd name="T71" fmla="*/ 556 h 978"/>
                <a:gd name="T72" fmla="*/ 263 w 1165"/>
                <a:gd name="T73" fmla="*/ 592 h 978"/>
                <a:gd name="T74" fmla="*/ 271 w 1165"/>
                <a:gd name="T75" fmla="*/ 694 h 978"/>
                <a:gd name="T76" fmla="*/ 275 w 1165"/>
                <a:gd name="T77" fmla="*/ 740 h 978"/>
                <a:gd name="T78" fmla="*/ 208 w 1165"/>
                <a:gd name="T79" fmla="*/ 844 h 978"/>
                <a:gd name="T80" fmla="*/ 175 w 1165"/>
                <a:gd name="T81" fmla="*/ 962 h 978"/>
                <a:gd name="T82" fmla="*/ 168 w 1165"/>
                <a:gd name="T83" fmla="*/ 894 h 978"/>
                <a:gd name="T84" fmla="*/ 138 w 1165"/>
                <a:gd name="T85" fmla="*/ 927 h 978"/>
                <a:gd name="T86" fmla="*/ 115 w 1165"/>
                <a:gd name="T87" fmla="*/ 865 h 978"/>
                <a:gd name="T88" fmla="*/ 61 w 1165"/>
                <a:gd name="T89" fmla="*/ 815 h 978"/>
                <a:gd name="T90" fmla="*/ 172 w 1165"/>
                <a:gd name="T91" fmla="*/ 691 h 978"/>
                <a:gd name="T92" fmla="*/ 130 w 1165"/>
                <a:gd name="T93" fmla="*/ 547 h 978"/>
                <a:gd name="T94" fmla="*/ 31 w 1165"/>
                <a:gd name="T95" fmla="*/ 565 h 978"/>
                <a:gd name="T96" fmla="*/ 32 w 1165"/>
                <a:gd name="T97" fmla="*/ 540 h 978"/>
                <a:gd name="T98" fmla="*/ 25 w 1165"/>
                <a:gd name="T99" fmla="*/ 510 h 978"/>
                <a:gd name="T100" fmla="*/ 101 w 1165"/>
                <a:gd name="T101" fmla="*/ 409 h 978"/>
                <a:gd name="T102" fmla="*/ 103 w 1165"/>
                <a:gd name="T103" fmla="*/ 367 h 978"/>
                <a:gd name="T104" fmla="*/ 142 w 1165"/>
                <a:gd name="T105" fmla="*/ 340 h 978"/>
                <a:gd name="T106" fmla="*/ 173 w 1165"/>
                <a:gd name="T107" fmla="*/ 281 h 978"/>
                <a:gd name="T108" fmla="*/ 190 w 1165"/>
                <a:gd name="T109" fmla="*/ 233 h 978"/>
                <a:gd name="T110" fmla="*/ 250 w 1165"/>
                <a:gd name="T111" fmla="*/ 222 h 978"/>
                <a:gd name="T112" fmla="*/ 242 w 1165"/>
                <a:gd name="T113" fmla="*/ 140 h 978"/>
                <a:gd name="T114" fmla="*/ 352 w 1165"/>
                <a:gd name="T115" fmla="*/ 111 h 978"/>
                <a:gd name="T116" fmla="*/ 468 w 1165"/>
                <a:gd name="T117" fmla="*/ 73 h 978"/>
                <a:gd name="T118" fmla="*/ 542 w 1165"/>
                <a:gd name="T119" fmla="*/ 43 h 978"/>
                <a:gd name="T120" fmla="*/ 625 w 1165"/>
                <a:gd name="T121" fmla="*/ 11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5" h="978">
                  <a:moveTo>
                    <a:pt x="640" y="16"/>
                  </a:moveTo>
                  <a:lnTo>
                    <a:pt x="642" y="18"/>
                  </a:lnTo>
                  <a:lnTo>
                    <a:pt x="645" y="20"/>
                  </a:lnTo>
                  <a:lnTo>
                    <a:pt x="646" y="23"/>
                  </a:lnTo>
                  <a:lnTo>
                    <a:pt x="648" y="26"/>
                  </a:lnTo>
                  <a:lnTo>
                    <a:pt x="651" y="28"/>
                  </a:lnTo>
                  <a:lnTo>
                    <a:pt x="654" y="29"/>
                  </a:lnTo>
                  <a:lnTo>
                    <a:pt x="655" y="30"/>
                  </a:lnTo>
                  <a:lnTo>
                    <a:pt x="657" y="30"/>
                  </a:lnTo>
                  <a:lnTo>
                    <a:pt x="658" y="29"/>
                  </a:lnTo>
                  <a:lnTo>
                    <a:pt x="661" y="29"/>
                  </a:lnTo>
                  <a:lnTo>
                    <a:pt x="663" y="27"/>
                  </a:lnTo>
                  <a:lnTo>
                    <a:pt x="665" y="25"/>
                  </a:lnTo>
                  <a:lnTo>
                    <a:pt x="667" y="22"/>
                  </a:lnTo>
                  <a:lnTo>
                    <a:pt x="671" y="21"/>
                  </a:lnTo>
                  <a:lnTo>
                    <a:pt x="673" y="20"/>
                  </a:lnTo>
                  <a:lnTo>
                    <a:pt x="676" y="19"/>
                  </a:lnTo>
                  <a:lnTo>
                    <a:pt x="680" y="18"/>
                  </a:lnTo>
                  <a:lnTo>
                    <a:pt x="682" y="17"/>
                  </a:lnTo>
                  <a:lnTo>
                    <a:pt x="690" y="21"/>
                  </a:lnTo>
                  <a:lnTo>
                    <a:pt x="697" y="28"/>
                  </a:lnTo>
                  <a:lnTo>
                    <a:pt x="705" y="33"/>
                  </a:lnTo>
                  <a:lnTo>
                    <a:pt x="713" y="40"/>
                  </a:lnTo>
                  <a:lnTo>
                    <a:pt x="721" y="45"/>
                  </a:lnTo>
                  <a:lnTo>
                    <a:pt x="730" y="50"/>
                  </a:lnTo>
                  <a:lnTo>
                    <a:pt x="733" y="51"/>
                  </a:lnTo>
                  <a:lnTo>
                    <a:pt x="738" y="52"/>
                  </a:lnTo>
                  <a:lnTo>
                    <a:pt x="743" y="53"/>
                  </a:lnTo>
                  <a:lnTo>
                    <a:pt x="748" y="53"/>
                  </a:lnTo>
                  <a:lnTo>
                    <a:pt x="750" y="56"/>
                  </a:lnTo>
                  <a:lnTo>
                    <a:pt x="752" y="58"/>
                  </a:lnTo>
                  <a:lnTo>
                    <a:pt x="754" y="59"/>
                  </a:lnTo>
                  <a:lnTo>
                    <a:pt x="757" y="59"/>
                  </a:lnTo>
                  <a:lnTo>
                    <a:pt x="761" y="60"/>
                  </a:lnTo>
                  <a:lnTo>
                    <a:pt x="763" y="59"/>
                  </a:lnTo>
                  <a:lnTo>
                    <a:pt x="766" y="59"/>
                  </a:lnTo>
                  <a:lnTo>
                    <a:pt x="770" y="59"/>
                  </a:lnTo>
                  <a:lnTo>
                    <a:pt x="771" y="57"/>
                  </a:lnTo>
                  <a:lnTo>
                    <a:pt x="773" y="57"/>
                  </a:lnTo>
                  <a:lnTo>
                    <a:pt x="774" y="58"/>
                  </a:lnTo>
                  <a:lnTo>
                    <a:pt x="775" y="59"/>
                  </a:lnTo>
                  <a:lnTo>
                    <a:pt x="776" y="60"/>
                  </a:lnTo>
                  <a:lnTo>
                    <a:pt x="777" y="62"/>
                  </a:lnTo>
                  <a:lnTo>
                    <a:pt x="780" y="63"/>
                  </a:lnTo>
                  <a:lnTo>
                    <a:pt x="781" y="65"/>
                  </a:lnTo>
                  <a:lnTo>
                    <a:pt x="783" y="67"/>
                  </a:lnTo>
                  <a:lnTo>
                    <a:pt x="785" y="68"/>
                  </a:lnTo>
                  <a:lnTo>
                    <a:pt x="787" y="70"/>
                  </a:lnTo>
                  <a:lnTo>
                    <a:pt x="790" y="71"/>
                  </a:lnTo>
                  <a:lnTo>
                    <a:pt x="795" y="72"/>
                  </a:lnTo>
                  <a:lnTo>
                    <a:pt x="801" y="73"/>
                  </a:lnTo>
                  <a:lnTo>
                    <a:pt x="807" y="73"/>
                  </a:lnTo>
                  <a:lnTo>
                    <a:pt x="813" y="73"/>
                  </a:lnTo>
                  <a:lnTo>
                    <a:pt x="818" y="73"/>
                  </a:lnTo>
                  <a:lnTo>
                    <a:pt x="824" y="74"/>
                  </a:lnTo>
                  <a:lnTo>
                    <a:pt x="847" y="74"/>
                  </a:lnTo>
                  <a:lnTo>
                    <a:pt x="852" y="80"/>
                  </a:lnTo>
                  <a:lnTo>
                    <a:pt x="856" y="87"/>
                  </a:lnTo>
                  <a:lnTo>
                    <a:pt x="863" y="93"/>
                  </a:lnTo>
                  <a:lnTo>
                    <a:pt x="867" y="98"/>
                  </a:lnTo>
                  <a:lnTo>
                    <a:pt x="874" y="104"/>
                  </a:lnTo>
                  <a:lnTo>
                    <a:pt x="880" y="109"/>
                  </a:lnTo>
                  <a:lnTo>
                    <a:pt x="886" y="114"/>
                  </a:lnTo>
                  <a:lnTo>
                    <a:pt x="892" y="120"/>
                  </a:lnTo>
                  <a:lnTo>
                    <a:pt x="894" y="121"/>
                  </a:lnTo>
                  <a:lnTo>
                    <a:pt x="895" y="122"/>
                  </a:lnTo>
                  <a:lnTo>
                    <a:pt x="896" y="123"/>
                  </a:lnTo>
                  <a:lnTo>
                    <a:pt x="897" y="124"/>
                  </a:lnTo>
                  <a:lnTo>
                    <a:pt x="898" y="126"/>
                  </a:lnTo>
                  <a:lnTo>
                    <a:pt x="900" y="128"/>
                  </a:lnTo>
                  <a:lnTo>
                    <a:pt x="901" y="128"/>
                  </a:lnTo>
                  <a:lnTo>
                    <a:pt x="903" y="129"/>
                  </a:lnTo>
                  <a:lnTo>
                    <a:pt x="904" y="129"/>
                  </a:lnTo>
                  <a:lnTo>
                    <a:pt x="905" y="129"/>
                  </a:lnTo>
                  <a:lnTo>
                    <a:pt x="907" y="129"/>
                  </a:lnTo>
                  <a:lnTo>
                    <a:pt x="908" y="128"/>
                  </a:lnTo>
                  <a:lnTo>
                    <a:pt x="910" y="128"/>
                  </a:lnTo>
                  <a:lnTo>
                    <a:pt x="911" y="127"/>
                  </a:lnTo>
                  <a:lnTo>
                    <a:pt x="912" y="126"/>
                  </a:lnTo>
                  <a:lnTo>
                    <a:pt x="913" y="124"/>
                  </a:lnTo>
                  <a:lnTo>
                    <a:pt x="920" y="123"/>
                  </a:lnTo>
                  <a:lnTo>
                    <a:pt x="926" y="121"/>
                  </a:lnTo>
                  <a:lnTo>
                    <a:pt x="934" y="121"/>
                  </a:lnTo>
                  <a:lnTo>
                    <a:pt x="942" y="120"/>
                  </a:lnTo>
                  <a:lnTo>
                    <a:pt x="948" y="120"/>
                  </a:lnTo>
                  <a:lnTo>
                    <a:pt x="956" y="120"/>
                  </a:lnTo>
                  <a:lnTo>
                    <a:pt x="964" y="120"/>
                  </a:lnTo>
                  <a:lnTo>
                    <a:pt x="971" y="121"/>
                  </a:lnTo>
                  <a:lnTo>
                    <a:pt x="978" y="122"/>
                  </a:lnTo>
                  <a:lnTo>
                    <a:pt x="985" y="124"/>
                  </a:lnTo>
                  <a:lnTo>
                    <a:pt x="992" y="127"/>
                  </a:lnTo>
                  <a:lnTo>
                    <a:pt x="1000" y="129"/>
                  </a:lnTo>
                  <a:lnTo>
                    <a:pt x="1006" y="132"/>
                  </a:lnTo>
                  <a:lnTo>
                    <a:pt x="1013" y="136"/>
                  </a:lnTo>
                  <a:lnTo>
                    <a:pt x="1018" y="140"/>
                  </a:lnTo>
                  <a:lnTo>
                    <a:pt x="1024" y="144"/>
                  </a:lnTo>
                  <a:lnTo>
                    <a:pt x="1025" y="147"/>
                  </a:lnTo>
                  <a:lnTo>
                    <a:pt x="1024" y="149"/>
                  </a:lnTo>
                  <a:lnTo>
                    <a:pt x="1024" y="152"/>
                  </a:lnTo>
                  <a:lnTo>
                    <a:pt x="1023" y="154"/>
                  </a:lnTo>
                  <a:lnTo>
                    <a:pt x="1021" y="159"/>
                  </a:lnTo>
                  <a:lnTo>
                    <a:pt x="1018" y="162"/>
                  </a:lnTo>
                  <a:lnTo>
                    <a:pt x="1015" y="167"/>
                  </a:lnTo>
                  <a:lnTo>
                    <a:pt x="1014" y="170"/>
                  </a:lnTo>
                  <a:lnTo>
                    <a:pt x="1014" y="172"/>
                  </a:lnTo>
                  <a:lnTo>
                    <a:pt x="1014" y="174"/>
                  </a:lnTo>
                  <a:lnTo>
                    <a:pt x="1014" y="177"/>
                  </a:lnTo>
                  <a:lnTo>
                    <a:pt x="1015" y="179"/>
                  </a:lnTo>
                  <a:lnTo>
                    <a:pt x="1021" y="184"/>
                  </a:lnTo>
                  <a:lnTo>
                    <a:pt x="1025" y="189"/>
                  </a:lnTo>
                  <a:lnTo>
                    <a:pt x="1032" y="193"/>
                  </a:lnTo>
                  <a:lnTo>
                    <a:pt x="1036" y="197"/>
                  </a:lnTo>
                  <a:lnTo>
                    <a:pt x="1043" y="201"/>
                  </a:lnTo>
                  <a:lnTo>
                    <a:pt x="1047" y="204"/>
                  </a:lnTo>
                  <a:lnTo>
                    <a:pt x="1054" y="209"/>
                  </a:lnTo>
                  <a:lnTo>
                    <a:pt x="1060" y="213"/>
                  </a:lnTo>
                  <a:lnTo>
                    <a:pt x="1062" y="213"/>
                  </a:lnTo>
                  <a:lnTo>
                    <a:pt x="1063" y="213"/>
                  </a:lnTo>
                  <a:lnTo>
                    <a:pt x="1065" y="213"/>
                  </a:lnTo>
                  <a:lnTo>
                    <a:pt x="1067" y="214"/>
                  </a:lnTo>
                  <a:lnTo>
                    <a:pt x="1068" y="218"/>
                  </a:lnTo>
                  <a:lnTo>
                    <a:pt x="1070" y="221"/>
                  </a:lnTo>
                  <a:lnTo>
                    <a:pt x="1070" y="225"/>
                  </a:lnTo>
                  <a:lnTo>
                    <a:pt x="1070" y="229"/>
                  </a:lnTo>
                  <a:lnTo>
                    <a:pt x="1070" y="233"/>
                  </a:lnTo>
                  <a:lnTo>
                    <a:pt x="1070" y="238"/>
                  </a:lnTo>
                  <a:lnTo>
                    <a:pt x="1070" y="241"/>
                  </a:lnTo>
                  <a:lnTo>
                    <a:pt x="1070" y="244"/>
                  </a:lnTo>
                  <a:lnTo>
                    <a:pt x="1068" y="248"/>
                  </a:lnTo>
                  <a:lnTo>
                    <a:pt x="1068" y="251"/>
                  </a:lnTo>
                  <a:lnTo>
                    <a:pt x="1065" y="258"/>
                  </a:lnTo>
                  <a:lnTo>
                    <a:pt x="1062" y="263"/>
                  </a:lnTo>
                  <a:lnTo>
                    <a:pt x="1057" y="269"/>
                  </a:lnTo>
                  <a:lnTo>
                    <a:pt x="1052" y="274"/>
                  </a:lnTo>
                  <a:lnTo>
                    <a:pt x="1047" y="280"/>
                  </a:lnTo>
                  <a:lnTo>
                    <a:pt x="1043" y="284"/>
                  </a:lnTo>
                  <a:lnTo>
                    <a:pt x="1043" y="287"/>
                  </a:lnTo>
                  <a:lnTo>
                    <a:pt x="1044" y="289"/>
                  </a:lnTo>
                  <a:lnTo>
                    <a:pt x="1045" y="291"/>
                  </a:lnTo>
                  <a:lnTo>
                    <a:pt x="1046" y="292"/>
                  </a:lnTo>
                  <a:lnTo>
                    <a:pt x="1050" y="294"/>
                  </a:lnTo>
                  <a:lnTo>
                    <a:pt x="1053" y="295"/>
                  </a:lnTo>
                  <a:lnTo>
                    <a:pt x="1057" y="297"/>
                  </a:lnTo>
                  <a:lnTo>
                    <a:pt x="1062" y="298"/>
                  </a:lnTo>
                  <a:lnTo>
                    <a:pt x="1066" y="300"/>
                  </a:lnTo>
                  <a:lnTo>
                    <a:pt x="1070" y="301"/>
                  </a:lnTo>
                  <a:lnTo>
                    <a:pt x="1073" y="303"/>
                  </a:lnTo>
                  <a:lnTo>
                    <a:pt x="1077" y="305"/>
                  </a:lnTo>
                  <a:lnTo>
                    <a:pt x="1080" y="309"/>
                  </a:lnTo>
                  <a:lnTo>
                    <a:pt x="1083" y="311"/>
                  </a:lnTo>
                  <a:lnTo>
                    <a:pt x="1087" y="314"/>
                  </a:lnTo>
                  <a:lnTo>
                    <a:pt x="1090" y="317"/>
                  </a:lnTo>
                  <a:lnTo>
                    <a:pt x="1093" y="319"/>
                  </a:lnTo>
                  <a:lnTo>
                    <a:pt x="1096" y="320"/>
                  </a:lnTo>
                  <a:lnTo>
                    <a:pt x="1095" y="323"/>
                  </a:lnTo>
                  <a:lnTo>
                    <a:pt x="1093" y="325"/>
                  </a:lnTo>
                  <a:lnTo>
                    <a:pt x="1091" y="327"/>
                  </a:lnTo>
                  <a:lnTo>
                    <a:pt x="1087" y="328"/>
                  </a:lnTo>
                  <a:lnTo>
                    <a:pt x="1084" y="329"/>
                  </a:lnTo>
                  <a:lnTo>
                    <a:pt x="1082" y="330"/>
                  </a:lnTo>
                  <a:lnTo>
                    <a:pt x="1078" y="332"/>
                  </a:lnTo>
                  <a:lnTo>
                    <a:pt x="1076" y="334"/>
                  </a:lnTo>
                  <a:lnTo>
                    <a:pt x="1074" y="334"/>
                  </a:lnTo>
                  <a:lnTo>
                    <a:pt x="1073" y="335"/>
                  </a:lnTo>
                  <a:lnTo>
                    <a:pt x="1072" y="335"/>
                  </a:lnTo>
                  <a:lnTo>
                    <a:pt x="1071" y="338"/>
                  </a:lnTo>
                  <a:lnTo>
                    <a:pt x="1070" y="339"/>
                  </a:lnTo>
                  <a:lnTo>
                    <a:pt x="1068" y="340"/>
                  </a:lnTo>
                  <a:lnTo>
                    <a:pt x="1067" y="342"/>
                  </a:lnTo>
                  <a:lnTo>
                    <a:pt x="1067" y="343"/>
                  </a:lnTo>
                  <a:lnTo>
                    <a:pt x="1067" y="345"/>
                  </a:lnTo>
                  <a:lnTo>
                    <a:pt x="1067" y="348"/>
                  </a:lnTo>
                  <a:lnTo>
                    <a:pt x="1068" y="349"/>
                  </a:lnTo>
                  <a:lnTo>
                    <a:pt x="1070" y="350"/>
                  </a:lnTo>
                  <a:lnTo>
                    <a:pt x="1072" y="352"/>
                  </a:lnTo>
                  <a:lnTo>
                    <a:pt x="1075" y="352"/>
                  </a:lnTo>
                  <a:lnTo>
                    <a:pt x="1078" y="353"/>
                  </a:lnTo>
                  <a:lnTo>
                    <a:pt x="1082" y="353"/>
                  </a:lnTo>
                  <a:lnTo>
                    <a:pt x="1085" y="354"/>
                  </a:lnTo>
                  <a:lnTo>
                    <a:pt x="1088" y="357"/>
                  </a:lnTo>
                  <a:lnTo>
                    <a:pt x="1090" y="357"/>
                  </a:lnTo>
                  <a:lnTo>
                    <a:pt x="1092" y="358"/>
                  </a:lnTo>
                  <a:lnTo>
                    <a:pt x="1094" y="358"/>
                  </a:lnTo>
                  <a:lnTo>
                    <a:pt x="1096" y="359"/>
                  </a:lnTo>
                  <a:lnTo>
                    <a:pt x="1100" y="359"/>
                  </a:lnTo>
                  <a:lnTo>
                    <a:pt x="1101" y="360"/>
                  </a:lnTo>
                  <a:lnTo>
                    <a:pt x="1101" y="361"/>
                  </a:lnTo>
                  <a:lnTo>
                    <a:pt x="1101" y="363"/>
                  </a:lnTo>
                  <a:lnTo>
                    <a:pt x="1100" y="364"/>
                  </a:lnTo>
                  <a:lnTo>
                    <a:pt x="1100" y="365"/>
                  </a:lnTo>
                  <a:lnTo>
                    <a:pt x="1098" y="367"/>
                  </a:lnTo>
                  <a:lnTo>
                    <a:pt x="1098" y="369"/>
                  </a:lnTo>
                  <a:lnTo>
                    <a:pt x="1098" y="370"/>
                  </a:lnTo>
                  <a:lnTo>
                    <a:pt x="1097" y="372"/>
                  </a:lnTo>
                  <a:lnTo>
                    <a:pt x="1096" y="373"/>
                  </a:lnTo>
                  <a:lnTo>
                    <a:pt x="1095" y="374"/>
                  </a:lnTo>
                  <a:lnTo>
                    <a:pt x="1096" y="377"/>
                  </a:lnTo>
                  <a:lnTo>
                    <a:pt x="1096" y="379"/>
                  </a:lnTo>
                  <a:lnTo>
                    <a:pt x="1095" y="381"/>
                  </a:lnTo>
                  <a:lnTo>
                    <a:pt x="1094" y="382"/>
                  </a:lnTo>
                  <a:lnTo>
                    <a:pt x="1092" y="384"/>
                  </a:lnTo>
                  <a:lnTo>
                    <a:pt x="1088" y="386"/>
                  </a:lnTo>
                  <a:lnTo>
                    <a:pt x="1085" y="388"/>
                  </a:lnTo>
                  <a:lnTo>
                    <a:pt x="1084" y="390"/>
                  </a:lnTo>
                  <a:lnTo>
                    <a:pt x="1083" y="392"/>
                  </a:lnTo>
                  <a:lnTo>
                    <a:pt x="1083" y="394"/>
                  </a:lnTo>
                  <a:lnTo>
                    <a:pt x="1084" y="396"/>
                  </a:lnTo>
                  <a:lnTo>
                    <a:pt x="1085" y="399"/>
                  </a:lnTo>
                  <a:lnTo>
                    <a:pt x="1087" y="403"/>
                  </a:lnTo>
                  <a:lnTo>
                    <a:pt x="1090" y="408"/>
                  </a:lnTo>
                  <a:lnTo>
                    <a:pt x="1092" y="411"/>
                  </a:lnTo>
                  <a:lnTo>
                    <a:pt x="1094" y="415"/>
                  </a:lnTo>
                  <a:lnTo>
                    <a:pt x="1098" y="419"/>
                  </a:lnTo>
                  <a:lnTo>
                    <a:pt x="1101" y="422"/>
                  </a:lnTo>
                  <a:lnTo>
                    <a:pt x="1105" y="424"/>
                  </a:lnTo>
                  <a:lnTo>
                    <a:pt x="1108" y="429"/>
                  </a:lnTo>
                  <a:lnTo>
                    <a:pt x="1108" y="431"/>
                  </a:lnTo>
                  <a:lnTo>
                    <a:pt x="1111" y="432"/>
                  </a:lnTo>
                  <a:lnTo>
                    <a:pt x="1112" y="433"/>
                  </a:lnTo>
                  <a:lnTo>
                    <a:pt x="1113" y="434"/>
                  </a:lnTo>
                  <a:lnTo>
                    <a:pt x="1115" y="434"/>
                  </a:lnTo>
                  <a:lnTo>
                    <a:pt x="1116" y="436"/>
                  </a:lnTo>
                  <a:lnTo>
                    <a:pt x="1117" y="438"/>
                  </a:lnTo>
                  <a:lnTo>
                    <a:pt x="1117" y="440"/>
                  </a:lnTo>
                  <a:lnTo>
                    <a:pt x="1122" y="442"/>
                  </a:lnTo>
                  <a:lnTo>
                    <a:pt x="1118" y="443"/>
                  </a:lnTo>
                  <a:lnTo>
                    <a:pt x="1115" y="444"/>
                  </a:lnTo>
                  <a:lnTo>
                    <a:pt x="1112" y="444"/>
                  </a:lnTo>
                  <a:lnTo>
                    <a:pt x="1108" y="445"/>
                  </a:lnTo>
                  <a:lnTo>
                    <a:pt x="1105" y="445"/>
                  </a:lnTo>
                  <a:lnTo>
                    <a:pt x="1103" y="446"/>
                  </a:lnTo>
                  <a:lnTo>
                    <a:pt x="1101" y="450"/>
                  </a:lnTo>
                  <a:lnTo>
                    <a:pt x="1098" y="452"/>
                  </a:lnTo>
                  <a:lnTo>
                    <a:pt x="1100" y="455"/>
                  </a:lnTo>
                  <a:lnTo>
                    <a:pt x="1101" y="458"/>
                  </a:lnTo>
                  <a:lnTo>
                    <a:pt x="1103" y="460"/>
                  </a:lnTo>
                  <a:lnTo>
                    <a:pt x="1105" y="462"/>
                  </a:lnTo>
                  <a:lnTo>
                    <a:pt x="1106" y="463"/>
                  </a:lnTo>
                  <a:lnTo>
                    <a:pt x="1108" y="465"/>
                  </a:lnTo>
                  <a:lnTo>
                    <a:pt x="1111" y="468"/>
                  </a:lnTo>
                  <a:lnTo>
                    <a:pt x="1111" y="471"/>
                  </a:lnTo>
                  <a:lnTo>
                    <a:pt x="1112" y="472"/>
                  </a:lnTo>
                  <a:lnTo>
                    <a:pt x="1113" y="473"/>
                  </a:lnTo>
                  <a:lnTo>
                    <a:pt x="1114" y="474"/>
                  </a:lnTo>
                  <a:lnTo>
                    <a:pt x="1115" y="475"/>
                  </a:lnTo>
                  <a:lnTo>
                    <a:pt x="1115" y="478"/>
                  </a:lnTo>
                  <a:lnTo>
                    <a:pt x="1116" y="479"/>
                  </a:lnTo>
                  <a:lnTo>
                    <a:pt x="1116" y="480"/>
                  </a:lnTo>
                  <a:lnTo>
                    <a:pt x="1117" y="482"/>
                  </a:lnTo>
                  <a:lnTo>
                    <a:pt x="1115" y="484"/>
                  </a:lnTo>
                  <a:lnTo>
                    <a:pt x="1113" y="486"/>
                  </a:lnTo>
                  <a:lnTo>
                    <a:pt x="1111" y="489"/>
                  </a:lnTo>
                  <a:lnTo>
                    <a:pt x="1108" y="491"/>
                  </a:lnTo>
                  <a:lnTo>
                    <a:pt x="1106" y="493"/>
                  </a:lnTo>
                  <a:lnTo>
                    <a:pt x="1103" y="496"/>
                  </a:lnTo>
                  <a:lnTo>
                    <a:pt x="1101" y="498"/>
                  </a:lnTo>
                  <a:lnTo>
                    <a:pt x="1098" y="500"/>
                  </a:lnTo>
                  <a:lnTo>
                    <a:pt x="1098" y="503"/>
                  </a:lnTo>
                  <a:lnTo>
                    <a:pt x="1100" y="505"/>
                  </a:lnTo>
                  <a:lnTo>
                    <a:pt x="1101" y="509"/>
                  </a:lnTo>
                  <a:lnTo>
                    <a:pt x="1102" y="512"/>
                  </a:lnTo>
                  <a:lnTo>
                    <a:pt x="1104" y="514"/>
                  </a:lnTo>
                  <a:lnTo>
                    <a:pt x="1106" y="518"/>
                  </a:lnTo>
                  <a:lnTo>
                    <a:pt x="1108" y="521"/>
                  </a:lnTo>
                  <a:lnTo>
                    <a:pt x="1111" y="523"/>
                  </a:lnTo>
                  <a:lnTo>
                    <a:pt x="1112" y="525"/>
                  </a:lnTo>
                  <a:lnTo>
                    <a:pt x="1113" y="526"/>
                  </a:lnTo>
                  <a:lnTo>
                    <a:pt x="1115" y="528"/>
                  </a:lnTo>
                  <a:lnTo>
                    <a:pt x="1116" y="529"/>
                  </a:lnTo>
                  <a:lnTo>
                    <a:pt x="1118" y="530"/>
                  </a:lnTo>
                  <a:lnTo>
                    <a:pt x="1118" y="531"/>
                  </a:lnTo>
                  <a:lnTo>
                    <a:pt x="1118" y="533"/>
                  </a:lnTo>
                  <a:lnTo>
                    <a:pt x="1116" y="535"/>
                  </a:lnTo>
                  <a:lnTo>
                    <a:pt x="1114" y="537"/>
                  </a:lnTo>
                  <a:lnTo>
                    <a:pt x="1112" y="540"/>
                  </a:lnTo>
                  <a:lnTo>
                    <a:pt x="1110" y="542"/>
                  </a:lnTo>
                  <a:lnTo>
                    <a:pt x="1107" y="543"/>
                  </a:lnTo>
                  <a:lnTo>
                    <a:pt x="1102" y="544"/>
                  </a:lnTo>
                  <a:lnTo>
                    <a:pt x="1095" y="545"/>
                  </a:lnTo>
                  <a:lnTo>
                    <a:pt x="1090" y="545"/>
                  </a:lnTo>
                  <a:lnTo>
                    <a:pt x="1084" y="545"/>
                  </a:lnTo>
                  <a:lnTo>
                    <a:pt x="1078" y="546"/>
                  </a:lnTo>
                  <a:lnTo>
                    <a:pt x="1072" y="549"/>
                  </a:lnTo>
                  <a:lnTo>
                    <a:pt x="1068" y="550"/>
                  </a:lnTo>
                  <a:lnTo>
                    <a:pt x="1065" y="551"/>
                  </a:lnTo>
                  <a:lnTo>
                    <a:pt x="1061" y="553"/>
                  </a:lnTo>
                  <a:lnTo>
                    <a:pt x="1056" y="553"/>
                  </a:lnTo>
                  <a:lnTo>
                    <a:pt x="1052" y="554"/>
                  </a:lnTo>
                  <a:lnTo>
                    <a:pt x="1048" y="555"/>
                  </a:lnTo>
                  <a:lnTo>
                    <a:pt x="1047" y="556"/>
                  </a:lnTo>
                  <a:lnTo>
                    <a:pt x="1045" y="557"/>
                  </a:lnTo>
                  <a:lnTo>
                    <a:pt x="1044" y="559"/>
                  </a:lnTo>
                  <a:lnTo>
                    <a:pt x="1043" y="561"/>
                  </a:lnTo>
                  <a:lnTo>
                    <a:pt x="1037" y="565"/>
                  </a:lnTo>
                  <a:lnTo>
                    <a:pt x="1032" y="569"/>
                  </a:lnTo>
                  <a:lnTo>
                    <a:pt x="1026" y="572"/>
                  </a:lnTo>
                  <a:lnTo>
                    <a:pt x="1021" y="575"/>
                  </a:lnTo>
                  <a:lnTo>
                    <a:pt x="1014" y="580"/>
                  </a:lnTo>
                  <a:lnTo>
                    <a:pt x="1010" y="583"/>
                  </a:lnTo>
                  <a:lnTo>
                    <a:pt x="1004" y="589"/>
                  </a:lnTo>
                  <a:lnTo>
                    <a:pt x="1001" y="593"/>
                  </a:lnTo>
                  <a:lnTo>
                    <a:pt x="1000" y="596"/>
                  </a:lnTo>
                  <a:lnTo>
                    <a:pt x="998" y="600"/>
                  </a:lnTo>
                  <a:lnTo>
                    <a:pt x="997" y="602"/>
                  </a:lnTo>
                  <a:lnTo>
                    <a:pt x="995" y="605"/>
                  </a:lnTo>
                  <a:lnTo>
                    <a:pt x="993" y="607"/>
                  </a:lnTo>
                  <a:lnTo>
                    <a:pt x="992" y="610"/>
                  </a:lnTo>
                  <a:lnTo>
                    <a:pt x="991" y="613"/>
                  </a:lnTo>
                  <a:lnTo>
                    <a:pt x="991" y="615"/>
                  </a:lnTo>
                  <a:lnTo>
                    <a:pt x="987" y="624"/>
                  </a:lnTo>
                  <a:lnTo>
                    <a:pt x="985" y="633"/>
                  </a:lnTo>
                  <a:lnTo>
                    <a:pt x="982" y="642"/>
                  </a:lnTo>
                  <a:lnTo>
                    <a:pt x="981" y="651"/>
                  </a:lnTo>
                  <a:lnTo>
                    <a:pt x="980" y="659"/>
                  </a:lnTo>
                  <a:lnTo>
                    <a:pt x="980" y="667"/>
                  </a:lnTo>
                  <a:lnTo>
                    <a:pt x="981" y="672"/>
                  </a:lnTo>
                  <a:lnTo>
                    <a:pt x="982" y="676"/>
                  </a:lnTo>
                  <a:lnTo>
                    <a:pt x="983" y="681"/>
                  </a:lnTo>
                  <a:lnTo>
                    <a:pt x="985" y="685"/>
                  </a:lnTo>
                  <a:lnTo>
                    <a:pt x="991" y="692"/>
                  </a:lnTo>
                  <a:lnTo>
                    <a:pt x="996" y="698"/>
                  </a:lnTo>
                  <a:lnTo>
                    <a:pt x="1003" y="704"/>
                  </a:lnTo>
                  <a:lnTo>
                    <a:pt x="1008" y="708"/>
                  </a:lnTo>
                  <a:lnTo>
                    <a:pt x="1022" y="718"/>
                  </a:lnTo>
                  <a:lnTo>
                    <a:pt x="1035" y="727"/>
                  </a:lnTo>
                  <a:lnTo>
                    <a:pt x="1048" y="736"/>
                  </a:lnTo>
                  <a:lnTo>
                    <a:pt x="1062" y="744"/>
                  </a:lnTo>
                  <a:lnTo>
                    <a:pt x="1068" y="750"/>
                  </a:lnTo>
                  <a:lnTo>
                    <a:pt x="1075" y="754"/>
                  </a:lnTo>
                  <a:lnTo>
                    <a:pt x="1082" y="760"/>
                  </a:lnTo>
                  <a:lnTo>
                    <a:pt x="1088" y="765"/>
                  </a:lnTo>
                  <a:lnTo>
                    <a:pt x="1088" y="766"/>
                  </a:lnTo>
                  <a:lnTo>
                    <a:pt x="1088" y="767"/>
                  </a:lnTo>
                  <a:lnTo>
                    <a:pt x="1090" y="768"/>
                  </a:lnTo>
                  <a:lnTo>
                    <a:pt x="1091" y="768"/>
                  </a:lnTo>
                  <a:lnTo>
                    <a:pt x="1092" y="770"/>
                  </a:lnTo>
                  <a:lnTo>
                    <a:pt x="1093" y="770"/>
                  </a:lnTo>
                  <a:lnTo>
                    <a:pt x="1094" y="770"/>
                  </a:lnTo>
                  <a:lnTo>
                    <a:pt x="1095" y="771"/>
                  </a:lnTo>
                  <a:lnTo>
                    <a:pt x="1100" y="772"/>
                  </a:lnTo>
                  <a:lnTo>
                    <a:pt x="1103" y="772"/>
                  </a:lnTo>
                  <a:lnTo>
                    <a:pt x="1107" y="770"/>
                  </a:lnTo>
                  <a:lnTo>
                    <a:pt x="1111" y="770"/>
                  </a:lnTo>
                  <a:lnTo>
                    <a:pt x="1114" y="768"/>
                  </a:lnTo>
                  <a:lnTo>
                    <a:pt x="1118" y="767"/>
                  </a:lnTo>
                  <a:lnTo>
                    <a:pt x="1122" y="766"/>
                  </a:lnTo>
                  <a:lnTo>
                    <a:pt x="1125" y="766"/>
                  </a:lnTo>
                  <a:lnTo>
                    <a:pt x="1124" y="770"/>
                  </a:lnTo>
                  <a:lnTo>
                    <a:pt x="1123" y="773"/>
                  </a:lnTo>
                  <a:lnTo>
                    <a:pt x="1122" y="775"/>
                  </a:lnTo>
                  <a:lnTo>
                    <a:pt x="1120" y="777"/>
                  </a:lnTo>
                  <a:lnTo>
                    <a:pt x="1115" y="782"/>
                  </a:lnTo>
                  <a:lnTo>
                    <a:pt x="1111" y="786"/>
                  </a:lnTo>
                  <a:lnTo>
                    <a:pt x="1104" y="790"/>
                  </a:lnTo>
                  <a:lnTo>
                    <a:pt x="1100" y="793"/>
                  </a:lnTo>
                  <a:lnTo>
                    <a:pt x="1094" y="796"/>
                  </a:lnTo>
                  <a:lnTo>
                    <a:pt x="1090" y="801"/>
                  </a:lnTo>
                  <a:lnTo>
                    <a:pt x="1090" y="802"/>
                  </a:lnTo>
                  <a:lnTo>
                    <a:pt x="1090" y="803"/>
                  </a:lnTo>
                  <a:lnTo>
                    <a:pt x="1091" y="804"/>
                  </a:lnTo>
                  <a:lnTo>
                    <a:pt x="1091" y="805"/>
                  </a:lnTo>
                  <a:lnTo>
                    <a:pt x="1092" y="806"/>
                  </a:lnTo>
                  <a:lnTo>
                    <a:pt x="1093" y="807"/>
                  </a:lnTo>
                  <a:lnTo>
                    <a:pt x="1094" y="807"/>
                  </a:lnTo>
                  <a:lnTo>
                    <a:pt x="1095" y="808"/>
                  </a:lnTo>
                  <a:lnTo>
                    <a:pt x="1096" y="808"/>
                  </a:lnTo>
                  <a:lnTo>
                    <a:pt x="1098" y="807"/>
                  </a:lnTo>
                  <a:lnTo>
                    <a:pt x="1101" y="807"/>
                  </a:lnTo>
                  <a:lnTo>
                    <a:pt x="1102" y="806"/>
                  </a:lnTo>
                  <a:lnTo>
                    <a:pt x="1104" y="806"/>
                  </a:lnTo>
                  <a:lnTo>
                    <a:pt x="1106" y="805"/>
                  </a:lnTo>
                  <a:lnTo>
                    <a:pt x="1107" y="804"/>
                  </a:lnTo>
                  <a:lnTo>
                    <a:pt x="1110" y="803"/>
                  </a:lnTo>
                  <a:lnTo>
                    <a:pt x="1114" y="804"/>
                  </a:lnTo>
                  <a:lnTo>
                    <a:pt x="1118" y="807"/>
                  </a:lnTo>
                  <a:lnTo>
                    <a:pt x="1123" y="810"/>
                  </a:lnTo>
                  <a:lnTo>
                    <a:pt x="1127" y="812"/>
                  </a:lnTo>
                  <a:lnTo>
                    <a:pt x="1131" y="814"/>
                  </a:lnTo>
                  <a:lnTo>
                    <a:pt x="1135" y="817"/>
                  </a:lnTo>
                  <a:lnTo>
                    <a:pt x="1138" y="821"/>
                  </a:lnTo>
                  <a:lnTo>
                    <a:pt x="1142" y="823"/>
                  </a:lnTo>
                  <a:lnTo>
                    <a:pt x="1140" y="824"/>
                  </a:lnTo>
                  <a:lnTo>
                    <a:pt x="1136" y="825"/>
                  </a:lnTo>
                  <a:lnTo>
                    <a:pt x="1132" y="825"/>
                  </a:lnTo>
                  <a:lnTo>
                    <a:pt x="1128" y="826"/>
                  </a:lnTo>
                  <a:lnTo>
                    <a:pt x="1125" y="826"/>
                  </a:lnTo>
                  <a:lnTo>
                    <a:pt x="1122" y="826"/>
                  </a:lnTo>
                  <a:lnTo>
                    <a:pt x="1117" y="825"/>
                  </a:lnTo>
                  <a:lnTo>
                    <a:pt x="1115" y="823"/>
                  </a:lnTo>
                  <a:lnTo>
                    <a:pt x="1113" y="823"/>
                  </a:lnTo>
                  <a:lnTo>
                    <a:pt x="1112" y="823"/>
                  </a:lnTo>
                  <a:lnTo>
                    <a:pt x="1111" y="823"/>
                  </a:lnTo>
                  <a:lnTo>
                    <a:pt x="1110" y="824"/>
                  </a:lnTo>
                  <a:lnTo>
                    <a:pt x="1108" y="825"/>
                  </a:lnTo>
                  <a:lnTo>
                    <a:pt x="1107" y="825"/>
                  </a:lnTo>
                  <a:lnTo>
                    <a:pt x="1106" y="826"/>
                  </a:lnTo>
                  <a:lnTo>
                    <a:pt x="1105" y="827"/>
                  </a:lnTo>
                  <a:lnTo>
                    <a:pt x="1106" y="832"/>
                  </a:lnTo>
                  <a:lnTo>
                    <a:pt x="1106" y="837"/>
                  </a:lnTo>
                  <a:lnTo>
                    <a:pt x="1107" y="842"/>
                  </a:lnTo>
                  <a:lnTo>
                    <a:pt x="1110" y="846"/>
                  </a:lnTo>
                  <a:lnTo>
                    <a:pt x="1112" y="849"/>
                  </a:lnTo>
                  <a:lnTo>
                    <a:pt x="1115" y="854"/>
                  </a:lnTo>
                  <a:lnTo>
                    <a:pt x="1118" y="856"/>
                  </a:lnTo>
                  <a:lnTo>
                    <a:pt x="1124" y="858"/>
                  </a:lnTo>
                  <a:lnTo>
                    <a:pt x="1128" y="859"/>
                  </a:lnTo>
                  <a:lnTo>
                    <a:pt x="1134" y="861"/>
                  </a:lnTo>
                  <a:lnTo>
                    <a:pt x="1140" y="863"/>
                  </a:lnTo>
                  <a:lnTo>
                    <a:pt x="1145" y="864"/>
                  </a:lnTo>
                  <a:lnTo>
                    <a:pt x="1150" y="865"/>
                  </a:lnTo>
                  <a:lnTo>
                    <a:pt x="1154" y="865"/>
                  </a:lnTo>
                  <a:lnTo>
                    <a:pt x="1160" y="866"/>
                  </a:lnTo>
                  <a:lnTo>
                    <a:pt x="1165" y="867"/>
                  </a:lnTo>
                  <a:lnTo>
                    <a:pt x="1160" y="875"/>
                  </a:lnTo>
                  <a:lnTo>
                    <a:pt x="1154" y="882"/>
                  </a:lnTo>
                  <a:lnTo>
                    <a:pt x="1147" y="887"/>
                  </a:lnTo>
                  <a:lnTo>
                    <a:pt x="1140" y="892"/>
                  </a:lnTo>
                  <a:lnTo>
                    <a:pt x="1131" y="896"/>
                  </a:lnTo>
                  <a:lnTo>
                    <a:pt x="1123" y="899"/>
                  </a:lnTo>
                  <a:lnTo>
                    <a:pt x="1118" y="901"/>
                  </a:lnTo>
                  <a:lnTo>
                    <a:pt x="1114" y="901"/>
                  </a:lnTo>
                  <a:lnTo>
                    <a:pt x="1111" y="902"/>
                  </a:lnTo>
                  <a:lnTo>
                    <a:pt x="1105" y="902"/>
                  </a:lnTo>
                  <a:lnTo>
                    <a:pt x="1105" y="903"/>
                  </a:lnTo>
                  <a:lnTo>
                    <a:pt x="1105" y="903"/>
                  </a:lnTo>
                  <a:lnTo>
                    <a:pt x="1104" y="904"/>
                  </a:lnTo>
                  <a:lnTo>
                    <a:pt x="1103" y="905"/>
                  </a:lnTo>
                  <a:lnTo>
                    <a:pt x="1103" y="906"/>
                  </a:lnTo>
                  <a:lnTo>
                    <a:pt x="1103" y="907"/>
                  </a:lnTo>
                  <a:lnTo>
                    <a:pt x="1103" y="908"/>
                  </a:lnTo>
                  <a:lnTo>
                    <a:pt x="1104" y="909"/>
                  </a:lnTo>
                  <a:lnTo>
                    <a:pt x="1107" y="913"/>
                  </a:lnTo>
                  <a:lnTo>
                    <a:pt x="1113" y="915"/>
                  </a:lnTo>
                  <a:lnTo>
                    <a:pt x="1117" y="917"/>
                  </a:lnTo>
                  <a:lnTo>
                    <a:pt x="1123" y="918"/>
                  </a:lnTo>
                  <a:lnTo>
                    <a:pt x="1127" y="921"/>
                  </a:lnTo>
                  <a:lnTo>
                    <a:pt x="1133" y="923"/>
                  </a:lnTo>
                  <a:lnTo>
                    <a:pt x="1138" y="924"/>
                  </a:lnTo>
                  <a:lnTo>
                    <a:pt x="1144" y="925"/>
                  </a:lnTo>
                  <a:lnTo>
                    <a:pt x="1154" y="928"/>
                  </a:lnTo>
                  <a:lnTo>
                    <a:pt x="1152" y="933"/>
                  </a:lnTo>
                  <a:lnTo>
                    <a:pt x="1150" y="936"/>
                  </a:lnTo>
                  <a:lnTo>
                    <a:pt x="1146" y="938"/>
                  </a:lnTo>
                  <a:lnTo>
                    <a:pt x="1144" y="942"/>
                  </a:lnTo>
                  <a:lnTo>
                    <a:pt x="1141" y="944"/>
                  </a:lnTo>
                  <a:lnTo>
                    <a:pt x="1137" y="946"/>
                  </a:lnTo>
                  <a:lnTo>
                    <a:pt x="1133" y="948"/>
                  </a:lnTo>
                  <a:lnTo>
                    <a:pt x="1130" y="951"/>
                  </a:lnTo>
                  <a:lnTo>
                    <a:pt x="1120" y="953"/>
                  </a:lnTo>
                  <a:lnTo>
                    <a:pt x="1111" y="955"/>
                  </a:lnTo>
                  <a:lnTo>
                    <a:pt x="1101" y="956"/>
                  </a:lnTo>
                  <a:lnTo>
                    <a:pt x="1091" y="956"/>
                  </a:lnTo>
                  <a:lnTo>
                    <a:pt x="1081" y="955"/>
                  </a:lnTo>
                  <a:lnTo>
                    <a:pt x="1072" y="952"/>
                  </a:lnTo>
                  <a:lnTo>
                    <a:pt x="1067" y="951"/>
                  </a:lnTo>
                  <a:lnTo>
                    <a:pt x="1062" y="948"/>
                  </a:lnTo>
                  <a:lnTo>
                    <a:pt x="1058" y="946"/>
                  </a:lnTo>
                  <a:lnTo>
                    <a:pt x="1054" y="944"/>
                  </a:lnTo>
                  <a:lnTo>
                    <a:pt x="1052" y="942"/>
                  </a:lnTo>
                  <a:lnTo>
                    <a:pt x="1050" y="939"/>
                  </a:lnTo>
                  <a:lnTo>
                    <a:pt x="1048" y="938"/>
                  </a:lnTo>
                  <a:lnTo>
                    <a:pt x="1047" y="936"/>
                  </a:lnTo>
                  <a:lnTo>
                    <a:pt x="1045" y="931"/>
                  </a:lnTo>
                  <a:lnTo>
                    <a:pt x="1044" y="926"/>
                  </a:lnTo>
                  <a:lnTo>
                    <a:pt x="1044" y="921"/>
                  </a:lnTo>
                  <a:lnTo>
                    <a:pt x="1043" y="915"/>
                  </a:lnTo>
                  <a:lnTo>
                    <a:pt x="1042" y="913"/>
                  </a:lnTo>
                  <a:lnTo>
                    <a:pt x="1041" y="911"/>
                  </a:lnTo>
                  <a:lnTo>
                    <a:pt x="1038" y="908"/>
                  </a:lnTo>
                  <a:lnTo>
                    <a:pt x="1037" y="906"/>
                  </a:lnTo>
                  <a:lnTo>
                    <a:pt x="1040" y="892"/>
                  </a:lnTo>
                  <a:lnTo>
                    <a:pt x="1041" y="878"/>
                  </a:lnTo>
                  <a:lnTo>
                    <a:pt x="1042" y="864"/>
                  </a:lnTo>
                  <a:lnTo>
                    <a:pt x="1041" y="849"/>
                  </a:lnTo>
                  <a:lnTo>
                    <a:pt x="1038" y="835"/>
                  </a:lnTo>
                  <a:lnTo>
                    <a:pt x="1036" y="822"/>
                  </a:lnTo>
                  <a:lnTo>
                    <a:pt x="1033" y="807"/>
                  </a:lnTo>
                  <a:lnTo>
                    <a:pt x="1030" y="795"/>
                  </a:lnTo>
                  <a:lnTo>
                    <a:pt x="1025" y="787"/>
                  </a:lnTo>
                  <a:lnTo>
                    <a:pt x="1022" y="781"/>
                  </a:lnTo>
                  <a:lnTo>
                    <a:pt x="1016" y="775"/>
                  </a:lnTo>
                  <a:lnTo>
                    <a:pt x="1012" y="768"/>
                  </a:lnTo>
                  <a:lnTo>
                    <a:pt x="1006" y="764"/>
                  </a:lnTo>
                  <a:lnTo>
                    <a:pt x="1001" y="758"/>
                  </a:lnTo>
                  <a:lnTo>
                    <a:pt x="994" y="754"/>
                  </a:lnTo>
                  <a:lnTo>
                    <a:pt x="988" y="750"/>
                  </a:lnTo>
                  <a:lnTo>
                    <a:pt x="982" y="745"/>
                  </a:lnTo>
                  <a:lnTo>
                    <a:pt x="975" y="741"/>
                  </a:lnTo>
                  <a:lnTo>
                    <a:pt x="968" y="737"/>
                  </a:lnTo>
                  <a:lnTo>
                    <a:pt x="961" y="734"/>
                  </a:lnTo>
                  <a:lnTo>
                    <a:pt x="947" y="728"/>
                  </a:lnTo>
                  <a:lnTo>
                    <a:pt x="933" y="723"/>
                  </a:lnTo>
                  <a:lnTo>
                    <a:pt x="934" y="711"/>
                  </a:lnTo>
                  <a:lnTo>
                    <a:pt x="934" y="698"/>
                  </a:lnTo>
                  <a:lnTo>
                    <a:pt x="934" y="687"/>
                  </a:lnTo>
                  <a:lnTo>
                    <a:pt x="935" y="675"/>
                  </a:lnTo>
                  <a:lnTo>
                    <a:pt x="936" y="664"/>
                  </a:lnTo>
                  <a:lnTo>
                    <a:pt x="937" y="652"/>
                  </a:lnTo>
                  <a:lnTo>
                    <a:pt x="938" y="641"/>
                  </a:lnTo>
                  <a:lnTo>
                    <a:pt x="941" y="629"/>
                  </a:lnTo>
                  <a:lnTo>
                    <a:pt x="940" y="620"/>
                  </a:lnTo>
                  <a:lnTo>
                    <a:pt x="940" y="611"/>
                  </a:lnTo>
                  <a:lnTo>
                    <a:pt x="940" y="602"/>
                  </a:lnTo>
                  <a:lnTo>
                    <a:pt x="940" y="592"/>
                  </a:lnTo>
                  <a:lnTo>
                    <a:pt x="941" y="574"/>
                  </a:lnTo>
                  <a:lnTo>
                    <a:pt x="943" y="556"/>
                  </a:lnTo>
                  <a:lnTo>
                    <a:pt x="943" y="546"/>
                  </a:lnTo>
                  <a:lnTo>
                    <a:pt x="944" y="537"/>
                  </a:lnTo>
                  <a:lnTo>
                    <a:pt x="944" y="529"/>
                  </a:lnTo>
                  <a:lnTo>
                    <a:pt x="944" y="520"/>
                  </a:lnTo>
                  <a:lnTo>
                    <a:pt x="943" y="510"/>
                  </a:lnTo>
                  <a:lnTo>
                    <a:pt x="942" y="501"/>
                  </a:lnTo>
                  <a:lnTo>
                    <a:pt x="941" y="492"/>
                  </a:lnTo>
                  <a:lnTo>
                    <a:pt x="937" y="483"/>
                  </a:lnTo>
                  <a:lnTo>
                    <a:pt x="935" y="476"/>
                  </a:lnTo>
                  <a:lnTo>
                    <a:pt x="935" y="470"/>
                  </a:lnTo>
                  <a:lnTo>
                    <a:pt x="934" y="463"/>
                  </a:lnTo>
                  <a:lnTo>
                    <a:pt x="933" y="456"/>
                  </a:lnTo>
                  <a:lnTo>
                    <a:pt x="933" y="451"/>
                  </a:lnTo>
                  <a:lnTo>
                    <a:pt x="932" y="444"/>
                  </a:lnTo>
                  <a:lnTo>
                    <a:pt x="930" y="439"/>
                  </a:lnTo>
                  <a:lnTo>
                    <a:pt x="926" y="432"/>
                  </a:lnTo>
                  <a:lnTo>
                    <a:pt x="924" y="425"/>
                  </a:lnTo>
                  <a:lnTo>
                    <a:pt x="923" y="419"/>
                  </a:lnTo>
                  <a:lnTo>
                    <a:pt x="921" y="412"/>
                  </a:lnTo>
                  <a:lnTo>
                    <a:pt x="918" y="405"/>
                  </a:lnTo>
                  <a:lnTo>
                    <a:pt x="915" y="399"/>
                  </a:lnTo>
                  <a:lnTo>
                    <a:pt x="913" y="393"/>
                  </a:lnTo>
                  <a:lnTo>
                    <a:pt x="910" y="386"/>
                  </a:lnTo>
                  <a:lnTo>
                    <a:pt x="906" y="380"/>
                  </a:lnTo>
                  <a:lnTo>
                    <a:pt x="912" y="379"/>
                  </a:lnTo>
                  <a:lnTo>
                    <a:pt x="917" y="379"/>
                  </a:lnTo>
                  <a:lnTo>
                    <a:pt x="922" y="381"/>
                  </a:lnTo>
                  <a:lnTo>
                    <a:pt x="926" y="382"/>
                  </a:lnTo>
                  <a:lnTo>
                    <a:pt x="932" y="383"/>
                  </a:lnTo>
                  <a:lnTo>
                    <a:pt x="935" y="385"/>
                  </a:lnTo>
                  <a:lnTo>
                    <a:pt x="941" y="388"/>
                  </a:lnTo>
                  <a:lnTo>
                    <a:pt x="944" y="390"/>
                  </a:lnTo>
                  <a:lnTo>
                    <a:pt x="945" y="390"/>
                  </a:lnTo>
                  <a:lnTo>
                    <a:pt x="946" y="390"/>
                  </a:lnTo>
                  <a:lnTo>
                    <a:pt x="947" y="390"/>
                  </a:lnTo>
                  <a:lnTo>
                    <a:pt x="948" y="390"/>
                  </a:lnTo>
                  <a:lnTo>
                    <a:pt x="950" y="390"/>
                  </a:lnTo>
                  <a:lnTo>
                    <a:pt x="951" y="390"/>
                  </a:lnTo>
                  <a:lnTo>
                    <a:pt x="952" y="389"/>
                  </a:lnTo>
                  <a:lnTo>
                    <a:pt x="952" y="388"/>
                  </a:lnTo>
                  <a:lnTo>
                    <a:pt x="951" y="382"/>
                  </a:lnTo>
                  <a:lnTo>
                    <a:pt x="948" y="375"/>
                  </a:lnTo>
                  <a:lnTo>
                    <a:pt x="947" y="370"/>
                  </a:lnTo>
                  <a:lnTo>
                    <a:pt x="945" y="363"/>
                  </a:lnTo>
                  <a:lnTo>
                    <a:pt x="943" y="358"/>
                  </a:lnTo>
                  <a:lnTo>
                    <a:pt x="941" y="351"/>
                  </a:lnTo>
                  <a:lnTo>
                    <a:pt x="940" y="344"/>
                  </a:lnTo>
                  <a:lnTo>
                    <a:pt x="938" y="339"/>
                  </a:lnTo>
                  <a:lnTo>
                    <a:pt x="934" y="317"/>
                  </a:lnTo>
                  <a:lnTo>
                    <a:pt x="931" y="295"/>
                  </a:lnTo>
                  <a:lnTo>
                    <a:pt x="925" y="273"/>
                  </a:lnTo>
                  <a:lnTo>
                    <a:pt x="921" y="252"/>
                  </a:lnTo>
                  <a:lnTo>
                    <a:pt x="917" y="242"/>
                  </a:lnTo>
                  <a:lnTo>
                    <a:pt x="913" y="232"/>
                  </a:lnTo>
                  <a:lnTo>
                    <a:pt x="910" y="222"/>
                  </a:lnTo>
                  <a:lnTo>
                    <a:pt x="905" y="212"/>
                  </a:lnTo>
                  <a:lnTo>
                    <a:pt x="901" y="202"/>
                  </a:lnTo>
                  <a:lnTo>
                    <a:pt x="895" y="193"/>
                  </a:lnTo>
                  <a:lnTo>
                    <a:pt x="888" y="184"/>
                  </a:lnTo>
                  <a:lnTo>
                    <a:pt x="882" y="177"/>
                  </a:lnTo>
                  <a:lnTo>
                    <a:pt x="876" y="168"/>
                  </a:lnTo>
                  <a:lnTo>
                    <a:pt x="872" y="159"/>
                  </a:lnTo>
                  <a:lnTo>
                    <a:pt x="865" y="151"/>
                  </a:lnTo>
                  <a:lnTo>
                    <a:pt x="857" y="142"/>
                  </a:lnTo>
                  <a:lnTo>
                    <a:pt x="851" y="136"/>
                  </a:lnTo>
                  <a:lnTo>
                    <a:pt x="842" y="129"/>
                  </a:lnTo>
                  <a:lnTo>
                    <a:pt x="833" y="123"/>
                  </a:lnTo>
                  <a:lnTo>
                    <a:pt x="824" y="119"/>
                  </a:lnTo>
                  <a:lnTo>
                    <a:pt x="822" y="117"/>
                  </a:lnTo>
                  <a:lnTo>
                    <a:pt x="821" y="114"/>
                  </a:lnTo>
                  <a:lnTo>
                    <a:pt x="818" y="112"/>
                  </a:lnTo>
                  <a:lnTo>
                    <a:pt x="816" y="111"/>
                  </a:lnTo>
                  <a:lnTo>
                    <a:pt x="811" y="109"/>
                  </a:lnTo>
                  <a:lnTo>
                    <a:pt x="806" y="108"/>
                  </a:lnTo>
                  <a:lnTo>
                    <a:pt x="802" y="106"/>
                  </a:lnTo>
                  <a:lnTo>
                    <a:pt x="797" y="102"/>
                  </a:lnTo>
                  <a:lnTo>
                    <a:pt x="795" y="101"/>
                  </a:lnTo>
                  <a:lnTo>
                    <a:pt x="793" y="100"/>
                  </a:lnTo>
                  <a:lnTo>
                    <a:pt x="792" y="98"/>
                  </a:lnTo>
                  <a:lnTo>
                    <a:pt x="790" y="96"/>
                  </a:lnTo>
                  <a:lnTo>
                    <a:pt x="787" y="93"/>
                  </a:lnTo>
                  <a:lnTo>
                    <a:pt x="784" y="92"/>
                  </a:lnTo>
                  <a:lnTo>
                    <a:pt x="782" y="91"/>
                  </a:lnTo>
                  <a:lnTo>
                    <a:pt x="778" y="90"/>
                  </a:lnTo>
                  <a:lnTo>
                    <a:pt x="776" y="89"/>
                  </a:lnTo>
                  <a:lnTo>
                    <a:pt x="773" y="87"/>
                  </a:lnTo>
                  <a:lnTo>
                    <a:pt x="771" y="86"/>
                  </a:lnTo>
                  <a:lnTo>
                    <a:pt x="767" y="84"/>
                  </a:lnTo>
                  <a:lnTo>
                    <a:pt x="756" y="82"/>
                  </a:lnTo>
                  <a:lnTo>
                    <a:pt x="746" y="80"/>
                  </a:lnTo>
                  <a:lnTo>
                    <a:pt x="735" y="79"/>
                  </a:lnTo>
                  <a:lnTo>
                    <a:pt x="724" y="77"/>
                  </a:lnTo>
                  <a:lnTo>
                    <a:pt x="713" y="76"/>
                  </a:lnTo>
                  <a:lnTo>
                    <a:pt x="703" y="74"/>
                  </a:lnTo>
                  <a:lnTo>
                    <a:pt x="692" y="72"/>
                  </a:lnTo>
                  <a:lnTo>
                    <a:pt x="681" y="70"/>
                  </a:lnTo>
                  <a:lnTo>
                    <a:pt x="670" y="68"/>
                  </a:lnTo>
                  <a:lnTo>
                    <a:pt x="657" y="66"/>
                  </a:lnTo>
                  <a:lnTo>
                    <a:pt x="646" y="63"/>
                  </a:lnTo>
                  <a:lnTo>
                    <a:pt x="634" y="62"/>
                  </a:lnTo>
                  <a:lnTo>
                    <a:pt x="622" y="61"/>
                  </a:lnTo>
                  <a:lnTo>
                    <a:pt x="610" y="61"/>
                  </a:lnTo>
                  <a:lnTo>
                    <a:pt x="597" y="61"/>
                  </a:lnTo>
                  <a:lnTo>
                    <a:pt x="585" y="61"/>
                  </a:lnTo>
                  <a:lnTo>
                    <a:pt x="573" y="62"/>
                  </a:lnTo>
                  <a:lnTo>
                    <a:pt x="562" y="63"/>
                  </a:lnTo>
                  <a:lnTo>
                    <a:pt x="550" y="66"/>
                  </a:lnTo>
                  <a:lnTo>
                    <a:pt x="538" y="68"/>
                  </a:lnTo>
                  <a:lnTo>
                    <a:pt x="527" y="72"/>
                  </a:lnTo>
                  <a:lnTo>
                    <a:pt x="516" y="76"/>
                  </a:lnTo>
                  <a:lnTo>
                    <a:pt x="505" y="80"/>
                  </a:lnTo>
                  <a:lnTo>
                    <a:pt x="495" y="87"/>
                  </a:lnTo>
                  <a:lnTo>
                    <a:pt x="490" y="89"/>
                  </a:lnTo>
                  <a:lnTo>
                    <a:pt x="483" y="92"/>
                  </a:lnTo>
                  <a:lnTo>
                    <a:pt x="476" y="96"/>
                  </a:lnTo>
                  <a:lnTo>
                    <a:pt x="470" y="98"/>
                  </a:lnTo>
                  <a:lnTo>
                    <a:pt x="464" y="101"/>
                  </a:lnTo>
                  <a:lnTo>
                    <a:pt x="457" y="104"/>
                  </a:lnTo>
                  <a:lnTo>
                    <a:pt x="452" y="108"/>
                  </a:lnTo>
                  <a:lnTo>
                    <a:pt x="445" y="111"/>
                  </a:lnTo>
                  <a:lnTo>
                    <a:pt x="443" y="112"/>
                  </a:lnTo>
                  <a:lnTo>
                    <a:pt x="441" y="112"/>
                  </a:lnTo>
                  <a:lnTo>
                    <a:pt x="440" y="114"/>
                  </a:lnTo>
                  <a:lnTo>
                    <a:pt x="437" y="117"/>
                  </a:lnTo>
                  <a:lnTo>
                    <a:pt x="435" y="118"/>
                  </a:lnTo>
                  <a:lnTo>
                    <a:pt x="434" y="120"/>
                  </a:lnTo>
                  <a:lnTo>
                    <a:pt x="432" y="121"/>
                  </a:lnTo>
                  <a:lnTo>
                    <a:pt x="430" y="122"/>
                  </a:lnTo>
                  <a:lnTo>
                    <a:pt x="422" y="128"/>
                  </a:lnTo>
                  <a:lnTo>
                    <a:pt x="414" y="132"/>
                  </a:lnTo>
                  <a:lnTo>
                    <a:pt x="408" y="139"/>
                  </a:lnTo>
                  <a:lnTo>
                    <a:pt x="402" y="144"/>
                  </a:lnTo>
                  <a:lnTo>
                    <a:pt x="396" y="150"/>
                  </a:lnTo>
                  <a:lnTo>
                    <a:pt x="388" y="156"/>
                  </a:lnTo>
                  <a:lnTo>
                    <a:pt x="382" y="161"/>
                  </a:lnTo>
                  <a:lnTo>
                    <a:pt x="374" y="166"/>
                  </a:lnTo>
                  <a:lnTo>
                    <a:pt x="374" y="169"/>
                  </a:lnTo>
                  <a:lnTo>
                    <a:pt x="362" y="183"/>
                  </a:lnTo>
                  <a:lnTo>
                    <a:pt x="350" y="199"/>
                  </a:lnTo>
                  <a:lnTo>
                    <a:pt x="336" y="212"/>
                  </a:lnTo>
                  <a:lnTo>
                    <a:pt x="324" y="227"/>
                  </a:lnTo>
                  <a:lnTo>
                    <a:pt x="317" y="234"/>
                  </a:lnTo>
                  <a:lnTo>
                    <a:pt x="312" y="242"/>
                  </a:lnTo>
                  <a:lnTo>
                    <a:pt x="306" y="250"/>
                  </a:lnTo>
                  <a:lnTo>
                    <a:pt x="301" y="258"/>
                  </a:lnTo>
                  <a:lnTo>
                    <a:pt x="296" y="267"/>
                  </a:lnTo>
                  <a:lnTo>
                    <a:pt x="293" y="274"/>
                  </a:lnTo>
                  <a:lnTo>
                    <a:pt x="288" y="283"/>
                  </a:lnTo>
                  <a:lnTo>
                    <a:pt x="286" y="292"/>
                  </a:lnTo>
                  <a:lnTo>
                    <a:pt x="282" y="302"/>
                  </a:lnTo>
                  <a:lnTo>
                    <a:pt x="278" y="313"/>
                  </a:lnTo>
                  <a:lnTo>
                    <a:pt x="275" y="324"/>
                  </a:lnTo>
                  <a:lnTo>
                    <a:pt x="273" y="334"/>
                  </a:lnTo>
                  <a:lnTo>
                    <a:pt x="271" y="345"/>
                  </a:lnTo>
                  <a:lnTo>
                    <a:pt x="270" y="357"/>
                  </a:lnTo>
                  <a:lnTo>
                    <a:pt x="266" y="368"/>
                  </a:lnTo>
                  <a:lnTo>
                    <a:pt x="264" y="379"/>
                  </a:lnTo>
                  <a:lnTo>
                    <a:pt x="262" y="383"/>
                  </a:lnTo>
                  <a:lnTo>
                    <a:pt x="260" y="388"/>
                  </a:lnTo>
                  <a:lnTo>
                    <a:pt x="258" y="393"/>
                  </a:lnTo>
                  <a:lnTo>
                    <a:pt x="258" y="398"/>
                  </a:lnTo>
                  <a:lnTo>
                    <a:pt x="257" y="408"/>
                  </a:lnTo>
                  <a:lnTo>
                    <a:pt x="258" y="416"/>
                  </a:lnTo>
                  <a:lnTo>
                    <a:pt x="260" y="426"/>
                  </a:lnTo>
                  <a:lnTo>
                    <a:pt x="261" y="435"/>
                  </a:lnTo>
                  <a:lnTo>
                    <a:pt x="262" y="441"/>
                  </a:lnTo>
                  <a:lnTo>
                    <a:pt x="262" y="445"/>
                  </a:lnTo>
                  <a:lnTo>
                    <a:pt x="262" y="451"/>
                  </a:lnTo>
                  <a:lnTo>
                    <a:pt x="261" y="455"/>
                  </a:lnTo>
                  <a:lnTo>
                    <a:pt x="262" y="458"/>
                  </a:lnTo>
                  <a:lnTo>
                    <a:pt x="262" y="461"/>
                  </a:lnTo>
                  <a:lnTo>
                    <a:pt x="263" y="464"/>
                  </a:lnTo>
                  <a:lnTo>
                    <a:pt x="262" y="468"/>
                  </a:lnTo>
                  <a:lnTo>
                    <a:pt x="262" y="471"/>
                  </a:lnTo>
                  <a:lnTo>
                    <a:pt x="261" y="474"/>
                  </a:lnTo>
                  <a:lnTo>
                    <a:pt x="260" y="478"/>
                  </a:lnTo>
                  <a:lnTo>
                    <a:pt x="258" y="480"/>
                  </a:lnTo>
                  <a:lnTo>
                    <a:pt x="256" y="482"/>
                  </a:lnTo>
                  <a:lnTo>
                    <a:pt x="255" y="484"/>
                  </a:lnTo>
                  <a:lnTo>
                    <a:pt x="253" y="486"/>
                  </a:lnTo>
                  <a:lnTo>
                    <a:pt x="252" y="489"/>
                  </a:lnTo>
                  <a:lnTo>
                    <a:pt x="251" y="491"/>
                  </a:lnTo>
                  <a:lnTo>
                    <a:pt x="251" y="494"/>
                  </a:lnTo>
                  <a:lnTo>
                    <a:pt x="251" y="496"/>
                  </a:lnTo>
                  <a:lnTo>
                    <a:pt x="253" y="500"/>
                  </a:lnTo>
                  <a:lnTo>
                    <a:pt x="254" y="501"/>
                  </a:lnTo>
                  <a:lnTo>
                    <a:pt x="255" y="503"/>
                  </a:lnTo>
                  <a:lnTo>
                    <a:pt x="255" y="504"/>
                  </a:lnTo>
                  <a:lnTo>
                    <a:pt x="255" y="508"/>
                  </a:lnTo>
                  <a:lnTo>
                    <a:pt x="254" y="509"/>
                  </a:lnTo>
                  <a:lnTo>
                    <a:pt x="253" y="511"/>
                  </a:lnTo>
                  <a:lnTo>
                    <a:pt x="252" y="512"/>
                  </a:lnTo>
                  <a:lnTo>
                    <a:pt x="252" y="514"/>
                  </a:lnTo>
                  <a:lnTo>
                    <a:pt x="251" y="516"/>
                  </a:lnTo>
                  <a:lnTo>
                    <a:pt x="251" y="518"/>
                  </a:lnTo>
                  <a:lnTo>
                    <a:pt x="251" y="520"/>
                  </a:lnTo>
                  <a:lnTo>
                    <a:pt x="251" y="521"/>
                  </a:lnTo>
                  <a:lnTo>
                    <a:pt x="252" y="523"/>
                  </a:lnTo>
                  <a:lnTo>
                    <a:pt x="254" y="525"/>
                  </a:lnTo>
                  <a:lnTo>
                    <a:pt x="257" y="528"/>
                  </a:lnTo>
                  <a:lnTo>
                    <a:pt x="260" y="531"/>
                  </a:lnTo>
                  <a:lnTo>
                    <a:pt x="262" y="533"/>
                  </a:lnTo>
                  <a:lnTo>
                    <a:pt x="263" y="536"/>
                  </a:lnTo>
                  <a:lnTo>
                    <a:pt x="264" y="539"/>
                  </a:lnTo>
                  <a:lnTo>
                    <a:pt x="265" y="541"/>
                  </a:lnTo>
                  <a:lnTo>
                    <a:pt x="266" y="543"/>
                  </a:lnTo>
                  <a:lnTo>
                    <a:pt x="267" y="545"/>
                  </a:lnTo>
                  <a:lnTo>
                    <a:pt x="270" y="547"/>
                  </a:lnTo>
                  <a:lnTo>
                    <a:pt x="270" y="550"/>
                  </a:lnTo>
                  <a:lnTo>
                    <a:pt x="271" y="552"/>
                  </a:lnTo>
                  <a:lnTo>
                    <a:pt x="270" y="554"/>
                  </a:lnTo>
                  <a:lnTo>
                    <a:pt x="267" y="555"/>
                  </a:lnTo>
                  <a:lnTo>
                    <a:pt x="266" y="555"/>
                  </a:lnTo>
                  <a:lnTo>
                    <a:pt x="264" y="556"/>
                  </a:lnTo>
                  <a:lnTo>
                    <a:pt x="263" y="557"/>
                  </a:lnTo>
                  <a:lnTo>
                    <a:pt x="262" y="557"/>
                  </a:lnTo>
                  <a:lnTo>
                    <a:pt x="261" y="559"/>
                  </a:lnTo>
                  <a:lnTo>
                    <a:pt x="258" y="561"/>
                  </a:lnTo>
                  <a:lnTo>
                    <a:pt x="257" y="562"/>
                  </a:lnTo>
                  <a:lnTo>
                    <a:pt x="258" y="564"/>
                  </a:lnTo>
                  <a:lnTo>
                    <a:pt x="258" y="566"/>
                  </a:lnTo>
                  <a:lnTo>
                    <a:pt x="260" y="567"/>
                  </a:lnTo>
                  <a:lnTo>
                    <a:pt x="261" y="569"/>
                  </a:lnTo>
                  <a:lnTo>
                    <a:pt x="262" y="570"/>
                  </a:lnTo>
                  <a:lnTo>
                    <a:pt x="263" y="571"/>
                  </a:lnTo>
                  <a:lnTo>
                    <a:pt x="264" y="573"/>
                  </a:lnTo>
                  <a:lnTo>
                    <a:pt x="265" y="574"/>
                  </a:lnTo>
                  <a:lnTo>
                    <a:pt x="265" y="577"/>
                  </a:lnTo>
                  <a:lnTo>
                    <a:pt x="265" y="580"/>
                  </a:lnTo>
                  <a:lnTo>
                    <a:pt x="264" y="582"/>
                  </a:lnTo>
                  <a:lnTo>
                    <a:pt x="263" y="584"/>
                  </a:lnTo>
                  <a:lnTo>
                    <a:pt x="263" y="587"/>
                  </a:lnTo>
                  <a:lnTo>
                    <a:pt x="262" y="590"/>
                  </a:lnTo>
                  <a:lnTo>
                    <a:pt x="263" y="592"/>
                  </a:lnTo>
                  <a:lnTo>
                    <a:pt x="263" y="593"/>
                  </a:lnTo>
                  <a:lnTo>
                    <a:pt x="265" y="594"/>
                  </a:lnTo>
                  <a:lnTo>
                    <a:pt x="266" y="595"/>
                  </a:lnTo>
                  <a:lnTo>
                    <a:pt x="267" y="595"/>
                  </a:lnTo>
                  <a:lnTo>
                    <a:pt x="270" y="596"/>
                  </a:lnTo>
                  <a:lnTo>
                    <a:pt x="271" y="597"/>
                  </a:lnTo>
                  <a:lnTo>
                    <a:pt x="272" y="599"/>
                  </a:lnTo>
                  <a:lnTo>
                    <a:pt x="273" y="600"/>
                  </a:lnTo>
                  <a:lnTo>
                    <a:pt x="273" y="602"/>
                  </a:lnTo>
                  <a:lnTo>
                    <a:pt x="273" y="613"/>
                  </a:lnTo>
                  <a:lnTo>
                    <a:pt x="273" y="623"/>
                  </a:lnTo>
                  <a:lnTo>
                    <a:pt x="273" y="634"/>
                  </a:lnTo>
                  <a:lnTo>
                    <a:pt x="274" y="645"/>
                  </a:lnTo>
                  <a:lnTo>
                    <a:pt x="274" y="656"/>
                  </a:lnTo>
                  <a:lnTo>
                    <a:pt x="274" y="669"/>
                  </a:lnTo>
                  <a:lnTo>
                    <a:pt x="274" y="673"/>
                  </a:lnTo>
                  <a:lnTo>
                    <a:pt x="273" y="680"/>
                  </a:lnTo>
                  <a:lnTo>
                    <a:pt x="272" y="685"/>
                  </a:lnTo>
                  <a:lnTo>
                    <a:pt x="271" y="691"/>
                  </a:lnTo>
                  <a:lnTo>
                    <a:pt x="271" y="694"/>
                  </a:lnTo>
                  <a:lnTo>
                    <a:pt x="270" y="698"/>
                  </a:lnTo>
                  <a:lnTo>
                    <a:pt x="270" y="703"/>
                  </a:lnTo>
                  <a:lnTo>
                    <a:pt x="270" y="707"/>
                  </a:lnTo>
                  <a:lnTo>
                    <a:pt x="270" y="711"/>
                  </a:lnTo>
                  <a:lnTo>
                    <a:pt x="270" y="716"/>
                  </a:lnTo>
                  <a:lnTo>
                    <a:pt x="270" y="720"/>
                  </a:lnTo>
                  <a:lnTo>
                    <a:pt x="268" y="723"/>
                  </a:lnTo>
                  <a:lnTo>
                    <a:pt x="270" y="726"/>
                  </a:lnTo>
                  <a:lnTo>
                    <a:pt x="271" y="727"/>
                  </a:lnTo>
                  <a:lnTo>
                    <a:pt x="273" y="728"/>
                  </a:lnTo>
                  <a:lnTo>
                    <a:pt x="275" y="728"/>
                  </a:lnTo>
                  <a:lnTo>
                    <a:pt x="276" y="730"/>
                  </a:lnTo>
                  <a:lnTo>
                    <a:pt x="278" y="730"/>
                  </a:lnTo>
                  <a:lnTo>
                    <a:pt x="282" y="730"/>
                  </a:lnTo>
                  <a:lnTo>
                    <a:pt x="283" y="731"/>
                  </a:lnTo>
                  <a:lnTo>
                    <a:pt x="283" y="733"/>
                  </a:lnTo>
                  <a:lnTo>
                    <a:pt x="281" y="734"/>
                  </a:lnTo>
                  <a:lnTo>
                    <a:pt x="278" y="736"/>
                  </a:lnTo>
                  <a:lnTo>
                    <a:pt x="277" y="738"/>
                  </a:lnTo>
                  <a:lnTo>
                    <a:pt x="275" y="740"/>
                  </a:lnTo>
                  <a:lnTo>
                    <a:pt x="274" y="742"/>
                  </a:lnTo>
                  <a:lnTo>
                    <a:pt x="273" y="743"/>
                  </a:lnTo>
                  <a:lnTo>
                    <a:pt x="272" y="746"/>
                  </a:lnTo>
                  <a:lnTo>
                    <a:pt x="263" y="754"/>
                  </a:lnTo>
                  <a:lnTo>
                    <a:pt x="253" y="763"/>
                  </a:lnTo>
                  <a:lnTo>
                    <a:pt x="244" y="772"/>
                  </a:lnTo>
                  <a:lnTo>
                    <a:pt x="236" y="781"/>
                  </a:lnTo>
                  <a:lnTo>
                    <a:pt x="232" y="785"/>
                  </a:lnTo>
                  <a:lnTo>
                    <a:pt x="227" y="791"/>
                  </a:lnTo>
                  <a:lnTo>
                    <a:pt x="224" y="796"/>
                  </a:lnTo>
                  <a:lnTo>
                    <a:pt x="221" y="801"/>
                  </a:lnTo>
                  <a:lnTo>
                    <a:pt x="218" y="807"/>
                  </a:lnTo>
                  <a:lnTo>
                    <a:pt x="216" y="813"/>
                  </a:lnTo>
                  <a:lnTo>
                    <a:pt x="215" y="818"/>
                  </a:lnTo>
                  <a:lnTo>
                    <a:pt x="214" y="825"/>
                  </a:lnTo>
                  <a:lnTo>
                    <a:pt x="213" y="830"/>
                  </a:lnTo>
                  <a:lnTo>
                    <a:pt x="212" y="833"/>
                  </a:lnTo>
                  <a:lnTo>
                    <a:pt x="211" y="836"/>
                  </a:lnTo>
                  <a:lnTo>
                    <a:pt x="210" y="841"/>
                  </a:lnTo>
                  <a:lnTo>
                    <a:pt x="208" y="844"/>
                  </a:lnTo>
                  <a:lnTo>
                    <a:pt x="207" y="847"/>
                  </a:lnTo>
                  <a:lnTo>
                    <a:pt x="207" y="852"/>
                  </a:lnTo>
                  <a:lnTo>
                    <a:pt x="208" y="855"/>
                  </a:lnTo>
                  <a:lnTo>
                    <a:pt x="207" y="865"/>
                  </a:lnTo>
                  <a:lnTo>
                    <a:pt x="206" y="873"/>
                  </a:lnTo>
                  <a:lnTo>
                    <a:pt x="206" y="883"/>
                  </a:lnTo>
                  <a:lnTo>
                    <a:pt x="205" y="892"/>
                  </a:lnTo>
                  <a:lnTo>
                    <a:pt x="205" y="901"/>
                  </a:lnTo>
                  <a:lnTo>
                    <a:pt x="205" y="909"/>
                  </a:lnTo>
                  <a:lnTo>
                    <a:pt x="204" y="918"/>
                  </a:lnTo>
                  <a:lnTo>
                    <a:pt x="204" y="928"/>
                  </a:lnTo>
                  <a:lnTo>
                    <a:pt x="202" y="934"/>
                  </a:lnTo>
                  <a:lnTo>
                    <a:pt x="198" y="938"/>
                  </a:lnTo>
                  <a:lnTo>
                    <a:pt x="196" y="942"/>
                  </a:lnTo>
                  <a:lnTo>
                    <a:pt x="194" y="947"/>
                  </a:lnTo>
                  <a:lnTo>
                    <a:pt x="191" y="951"/>
                  </a:lnTo>
                  <a:lnTo>
                    <a:pt x="187" y="955"/>
                  </a:lnTo>
                  <a:lnTo>
                    <a:pt x="183" y="957"/>
                  </a:lnTo>
                  <a:lnTo>
                    <a:pt x="178" y="959"/>
                  </a:lnTo>
                  <a:lnTo>
                    <a:pt x="175" y="962"/>
                  </a:lnTo>
                  <a:lnTo>
                    <a:pt x="173" y="965"/>
                  </a:lnTo>
                  <a:lnTo>
                    <a:pt x="170" y="967"/>
                  </a:lnTo>
                  <a:lnTo>
                    <a:pt x="167" y="969"/>
                  </a:lnTo>
                  <a:lnTo>
                    <a:pt x="164" y="972"/>
                  </a:lnTo>
                  <a:lnTo>
                    <a:pt x="161" y="974"/>
                  </a:lnTo>
                  <a:lnTo>
                    <a:pt x="157" y="975"/>
                  </a:lnTo>
                  <a:lnTo>
                    <a:pt x="155" y="978"/>
                  </a:lnTo>
                  <a:lnTo>
                    <a:pt x="158" y="969"/>
                  </a:lnTo>
                  <a:lnTo>
                    <a:pt x="163" y="959"/>
                  </a:lnTo>
                  <a:lnTo>
                    <a:pt x="166" y="951"/>
                  </a:lnTo>
                  <a:lnTo>
                    <a:pt x="170" y="941"/>
                  </a:lnTo>
                  <a:lnTo>
                    <a:pt x="171" y="931"/>
                  </a:lnTo>
                  <a:lnTo>
                    <a:pt x="172" y="921"/>
                  </a:lnTo>
                  <a:lnTo>
                    <a:pt x="172" y="915"/>
                  </a:lnTo>
                  <a:lnTo>
                    <a:pt x="171" y="911"/>
                  </a:lnTo>
                  <a:lnTo>
                    <a:pt x="171" y="905"/>
                  </a:lnTo>
                  <a:lnTo>
                    <a:pt x="170" y="901"/>
                  </a:lnTo>
                  <a:lnTo>
                    <a:pt x="170" y="898"/>
                  </a:lnTo>
                  <a:lnTo>
                    <a:pt x="168" y="896"/>
                  </a:lnTo>
                  <a:lnTo>
                    <a:pt x="168" y="894"/>
                  </a:lnTo>
                  <a:lnTo>
                    <a:pt x="167" y="892"/>
                  </a:lnTo>
                  <a:lnTo>
                    <a:pt x="165" y="889"/>
                  </a:lnTo>
                  <a:lnTo>
                    <a:pt x="164" y="888"/>
                  </a:lnTo>
                  <a:lnTo>
                    <a:pt x="163" y="886"/>
                  </a:lnTo>
                  <a:lnTo>
                    <a:pt x="162" y="884"/>
                  </a:lnTo>
                  <a:lnTo>
                    <a:pt x="160" y="881"/>
                  </a:lnTo>
                  <a:lnTo>
                    <a:pt x="152" y="886"/>
                  </a:lnTo>
                  <a:lnTo>
                    <a:pt x="152" y="887"/>
                  </a:lnTo>
                  <a:lnTo>
                    <a:pt x="152" y="888"/>
                  </a:lnTo>
                  <a:lnTo>
                    <a:pt x="152" y="889"/>
                  </a:lnTo>
                  <a:lnTo>
                    <a:pt x="152" y="891"/>
                  </a:lnTo>
                  <a:lnTo>
                    <a:pt x="152" y="893"/>
                  </a:lnTo>
                  <a:lnTo>
                    <a:pt x="151" y="894"/>
                  </a:lnTo>
                  <a:lnTo>
                    <a:pt x="151" y="895"/>
                  </a:lnTo>
                  <a:lnTo>
                    <a:pt x="151" y="897"/>
                  </a:lnTo>
                  <a:lnTo>
                    <a:pt x="150" y="903"/>
                  </a:lnTo>
                  <a:lnTo>
                    <a:pt x="147" y="907"/>
                  </a:lnTo>
                  <a:lnTo>
                    <a:pt x="146" y="913"/>
                  </a:lnTo>
                  <a:lnTo>
                    <a:pt x="144" y="918"/>
                  </a:lnTo>
                  <a:lnTo>
                    <a:pt x="138" y="927"/>
                  </a:lnTo>
                  <a:lnTo>
                    <a:pt x="132" y="937"/>
                  </a:lnTo>
                  <a:lnTo>
                    <a:pt x="124" y="946"/>
                  </a:lnTo>
                  <a:lnTo>
                    <a:pt x="116" y="954"/>
                  </a:lnTo>
                  <a:lnTo>
                    <a:pt x="107" y="961"/>
                  </a:lnTo>
                  <a:lnTo>
                    <a:pt x="100" y="968"/>
                  </a:lnTo>
                  <a:lnTo>
                    <a:pt x="96" y="968"/>
                  </a:lnTo>
                  <a:lnTo>
                    <a:pt x="98" y="956"/>
                  </a:lnTo>
                  <a:lnTo>
                    <a:pt x="100" y="945"/>
                  </a:lnTo>
                  <a:lnTo>
                    <a:pt x="102" y="933"/>
                  </a:lnTo>
                  <a:lnTo>
                    <a:pt x="104" y="922"/>
                  </a:lnTo>
                  <a:lnTo>
                    <a:pt x="106" y="911"/>
                  </a:lnTo>
                  <a:lnTo>
                    <a:pt x="110" y="899"/>
                  </a:lnTo>
                  <a:lnTo>
                    <a:pt x="113" y="888"/>
                  </a:lnTo>
                  <a:lnTo>
                    <a:pt x="116" y="877"/>
                  </a:lnTo>
                  <a:lnTo>
                    <a:pt x="115" y="875"/>
                  </a:lnTo>
                  <a:lnTo>
                    <a:pt x="115" y="872"/>
                  </a:lnTo>
                  <a:lnTo>
                    <a:pt x="115" y="871"/>
                  </a:lnTo>
                  <a:lnTo>
                    <a:pt x="115" y="868"/>
                  </a:lnTo>
                  <a:lnTo>
                    <a:pt x="115" y="866"/>
                  </a:lnTo>
                  <a:lnTo>
                    <a:pt x="115" y="865"/>
                  </a:lnTo>
                  <a:lnTo>
                    <a:pt x="114" y="863"/>
                  </a:lnTo>
                  <a:lnTo>
                    <a:pt x="113" y="861"/>
                  </a:lnTo>
                  <a:lnTo>
                    <a:pt x="106" y="857"/>
                  </a:lnTo>
                  <a:lnTo>
                    <a:pt x="100" y="862"/>
                  </a:lnTo>
                  <a:lnTo>
                    <a:pt x="92" y="866"/>
                  </a:lnTo>
                  <a:lnTo>
                    <a:pt x="84" y="871"/>
                  </a:lnTo>
                  <a:lnTo>
                    <a:pt x="77" y="876"/>
                  </a:lnTo>
                  <a:lnTo>
                    <a:pt x="70" y="879"/>
                  </a:lnTo>
                  <a:lnTo>
                    <a:pt x="62" y="884"/>
                  </a:lnTo>
                  <a:lnTo>
                    <a:pt x="55" y="889"/>
                  </a:lnTo>
                  <a:lnTo>
                    <a:pt x="47" y="895"/>
                  </a:lnTo>
                  <a:lnTo>
                    <a:pt x="47" y="891"/>
                  </a:lnTo>
                  <a:lnTo>
                    <a:pt x="47" y="885"/>
                  </a:lnTo>
                  <a:lnTo>
                    <a:pt x="47" y="879"/>
                  </a:lnTo>
                  <a:lnTo>
                    <a:pt x="48" y="875"/>
                  </a:lnTo>
                  <a:lnTo>
                    <a:pt x="50" y="869"/>
                  </a:lnTo>
                  <a:lnTo>
                    <a:pt x="51" y="864"/>
                  </a:lnTo>
                  <a:lnTo>
                    <a:pt x="52" y="858"/>
                  </a:lnTo>
                  <a:lnTo>
                    <a:pt x="51" y="853"/>
                  </a:lnTo>
                  <a:lnTo>
                    <a:pt x="61" y="815"/>
                  </a:lnTo>
                  <a:lnTo>
                    <a:pt x="72" y="803"/>
                  </a:lnTo>
                  <a:lnTo>
                    <a:pt x="83" y="791"/>
                  </a:lnTo>
                  <a:lnTo>
                    <a:pt x="96" y="780"/>
                  </a:lnTo>
                  <a:lnTo>
                    <a:pt x="108" y="770"/>
                  </a:lnTo>
                  <a:lnTo>
                    <a:pt x="123" y="760"/>
                  </a:lnTo>
                  <a:lnTo>
                    <a:pt x="136" y="750"/>
                  </a:lnTo>
                  <a:lnTo>
                    <a:pt x="150" y="740"/>
                  </a:lnTo>
                  <a:lnTo>
                    <a:pt x="162" y="730"/>
                  </a:lnTo>
                  <a:lnTo>
                    <a:pt x="163" y="728"/>
                  </a:lnTo>
                  <a:lnTo>
                    <a:pt x="163" y="727"/>
                  </a:lnTo>
                  <a:lnTo>
                    <a:pt x="163" y="726"/>
                  </a:lnTo>
                  <a:lnTo>
                    <a:pt x="164" y="725"/>
                  </a:lnTo>
                  <a:lnTo>
                    <a:pt x="164" y="724"/>
                  </a:lnTo>
                  <a:lnTo>
                    <a:pt x="164" y="723"/>
                  </a:lnTo>
                  <a:lnTo>
                    <a:pt x="164" y="722"/>
                  </a:lnTo>
                  <a:lnTo>
                    <a:pt x="164" y="720"/>
                  </a:lnTo>
                  <a:lnTo>
                    <a:pt x="162" y="718"/>
                  </a:lnTo>
                  <a:lnTo>
                    <a:pt x="166" y="710"/>
                  </a:lnTo>
                  <a:lnTo>
                    <a:pt x="170" y="700"/>
                  </a:lnTo>
                  <a:lnTo>
                    <a:pt x="172" y="691"/>
                  </a:lnTo>
                  <a:lnTo>
                    <a:pt x="174" y="681"/>
                  </a:lnTo>
                  <a:lnTo>
                    <a:pt x="175" y="671"/>
                  </a:lnTo>
                  <a:lnTo>
                    <a:pt x="175" y="661"/>
                  </a:lnTo>
                  <a:lnTo>
                    <a:pt x="175" y="651"/>
                  </a:lnTo>
                  <a:lnTo>
                    <a:pt x="174" y="641"/>
                  </a:lnTo>
                  <a:lnTo>
                    <a:pt x="174" y="629"/>
                  </a:lnTo>
                  <a:lnTo>
                    <a:pt x="172" y="615"/>
                  </a:lnTo>
                  <a:lnTo>
                    <a:pt x="171" y="609"/>
                  </a:lnTo>
                  <a:lnTo>
                    <a:pt x="170" y="603"/>
                  </a:lnTo>
                  <a:lnTo>
                    <a:pt x="167" y="596"/>
                  </a:lnTo>
                  <a:lnTo>
                    <a:pt x="165" y="591"/>
                  </a:lnTo>
                  <a:lnTo>
                    <a:pt x="163" y="584"/>
                  </a:lnTo>
                  <a:lnTo>
                    <a:pt x="160" y="579"/>
                  </a:lnTo>
                  <a:lnTo>
                    <a:pt x="156" y="573"/>
                  </a:lnTo>
                  <a:lnTo>
                    <a:pt x="152" y="567"/>
                  </a:lnTo>
                  <a:lnTo>
                    <a:pt x="148" y="562"/>
                  </a:lnTo>
                  <a:lnTo>
                    <a:pt x="144" y="557"/>
                  </a:lnTo>
                  <a:lnTo>
                    <a:pt x="138" y="553"/>
                  </a:lnTo>
                  <a:lnTo>
                    <a:pt x="133" y="549"/>
                  </a:lnTo>
                  <a:lnTo>
                    <a:pt x="130" y="547"/>
                  </a:lnTo>
                  <a:lnTo>
                    <a:pt x="126" y="545"/>
                  </a:lnTo>
                  <a:lnTo>
                    <a:pt x="124" y="544"/>
                  </a:lnTo>
                  <a:lnTo>
                    <a:pt x="121" y="542"/>
                  </a:lnTo>
                  <a:lnTo>
                    <a:pt x="117" y="540"/>
                  </a:lnTo>
                  <a:lnTo>
                    <a:pt x="114" y="539"/>
                  </a:lnTo>
                  <a:lnTo>
                    <a:pt x="111" y="539"/>
                  </a:lnTo>
                  <a:lnTo>
                    <a:pt x="107" y="539"/>
                  </a:lnTo>
                  <a:lnTo>
                    <a:pt x="103" y="537"/>
                  </a:lnTo>
                  <a:lnTo>
                    <a:pt x="97" y="537"/>
                  </a:lnTo>
                  <a:lnTo>
                    <a:pt x="93" y="537"/>
                  </a:lnTo>
                  <a:lnTo>
                    <a:pt x="88" y="537"/>
                  </a:lnTo>
                  <a:lnTo>
                    <a:pt x="83" y="539"/>
                  </a:lnTo>
                  <a:lnTo>
                    <a:pt x="78" y="540"/>
                  </a:lnTo>
                  <a:lnTo>
                    <a:pt x="73" y="542"/>
                  </a:lnTo>
                  <a:lnTo>
                    <a:pt x="68" y="544"/>
                  </a:lnTo>
                  <a:lnTo>
                    <a:pt x="60" y="547"/>
                  </a:lnTo>
                  <a:lnTo>
                    <a:pt x="51" y="553"/>
                  </a:lnTo>
                  <a:lnTo>
                    <a:pt x="43" y="557"/>
                  </a:lnTo>
                  <a:lnTo>
                    <a:pt x="34" y="562"/>
                  </a:lnTo>
                  <a:lnTo>
                    <a:pt x="31" y="565"/>
                  </a:lnTo>
                  <a:lnTo>
                    <a:pt x="27" y="569"/>
                  </a:lnTo>
                  <a:lnTo>
                    <a:pt x="25" y="572"/>
                  </a:lnTo>
                  <a:lnTo>
                    <a:pt x="22" y="575"/>
                  </a:lnTo>
                  <a:lnTo>
                    <a:pt x="20" y="579"/>
                  </a:lnTo>
                  <a:lnTo>
                    <a:pt x="17" y="583"/>
                  </a:lnTo>
                  <a:lnTo>
                    <a:pt x="15" y="587"/>
                  </a:lnTo>
                  <a:lnTo>
                    <a:pt x="14" y="591"/>
                  </a:lnTo>
                  <a:lnTo>
                    <a:pt x="12" y="590"/>
                  </a:lnTo>
                  <a:lnTo>
                    <a:pt x="11" y="587"/>
                  </a:lnTo>
                  <a:lnTo>
                    <a:pt x="10" y="586"/>
                  </a:lnTo>
                  <a:lnTo>
                    <a:pt x="7" y="585"/>
                  </a:lnTo>
                  <a:lnTo>
                    <a:pt x="5" y="584"/>
                  </a:lnTo>
                  <a:lnTo>
                    <a:pt x="3" y="583"/>
                  </a:lnTo>
                  <a:lnTo>
                    <a:pt x="1" y="582"/>
                  </a:lnTo>
                  <a:lnTo>
                    <a:pt x="0" y="582"/>
                  </a:lnTo>
                  <a:lnTo>
                    <a:pt x="4" y="573"/>
                  </a:lnTo>
                  <a:lnTo>
                    <a:pt x="11" y="565"/>
                  </a:lnTo>
                  <a:lnTo>
                    <a:pt x="16" y="556"/>
                  </a:lnTo>
                  <a:lnTo>
                    <a:pt x="24" y="549"/>
                  </a:lnTo>
                  <a:lnTo>
                    <a:pt x="32" y="540"/>
                  </a:lnTo>
                  <a:lnTo>
                    <a:pt x="38" y="533"/>
                  </a:lnTo>
                  <a:lnTo>
                    <a:pt x="45" y="524"/>
                  </a:lnTo>
                  <a:lnTo>
                    <a:pt x="50" y="516"/>
                  </a:lnTo>
                  <a:lnTo>
                    <a:pt x="50" y="514"/>
                  </a:lnTo>
                  <a:lnTo>
                    <a:pt x="51" y="513"/>
                  </a:lnTo>
                  <a:lnTo>
                    <a:pt x="51" y="512"/>
                  </a:lnTo>
                  <a:lnTo>
                    <a:pt x="51" y="510"/>
                  </a:lnTo>
                  <a:lnTo>
                    <a:pt x="51" y="508"/>
                  </a:lnTo>
                  <a:lnTo>
                    <a:pt x="51" y="505"/>
                  </a:lnTo>
                  <a:lnTo>
                    <a:pt x="51" y="504"/>
                  </a:lnTo>
                  <a:lnTo>
                    <a:pt x="51" y="502"/>
                  </a:lnTo>
                  <a:lnTo>
                    <a:pt x="48" y="501"/>
                  </a:lnTo>
                  <a:lnTo>
                    <a:pt x="46" y="501"/>
                  </a:lnTo>
                  <a:lnTo>
                    <a:pt x="45" y="500"/>
                  </a:lnTo>
                  <a:lnTo>
                    <a:pt x="43" y="500"/>
                  </a:lnTo>
                  <a:lnTo>
                    <a:pt x="40" y="501"/>
                  </a:lnTo>
                  <a:lnTo>
                    <a:pt x="36" y="502"/>
                  </a:lnTo>
                  <a:lnTo>
                    <a:pt x="33" y="504"/>
                  </a:lnTo>
                  <a:lnTo>
                    <a:pt x="28" y="508"/>
                  </a:lnTo>
                  <a:lnTo>
                    <a:pt x="25" y="510"/>
                  </a:lnTo>
                  <a:lnTo>
                    <a:pt x="22" y="511"/>
                  </a:lnTo>
                  <a:lnTo>
                    <a:pt x="8" y="519"/>
                  </a:lnTo>
                  <a:lnTo>
                    <a:pt x="12" y="512"/>
                  </a:lnTo>
                  <a:lnTo>
                    <a:pt x="15" y="504"/>
                  </a:lnTo>
                  <a:lnTo>
                    <a:pt x="20" y="499"/>
                  </a:lnTo>
                  <a:lnTo>
                    <a:pt x="24" y="491"/>
                  </a:lnTo>
                  <a:lnTo>
                    <a:pt x="33" y="479"/>
                  </a:lnTo>
                  <a:lnTo>
                    <a:pt x="43" y="466"/>
                  </a:lnTo>
                  <a:lnTo>
                    <a:pt x="54" y="454"/>
                  </a:lnTo>
                  <a:lnTo>
                    <a:pt x="65" y="442"/>
                  </a:lnTo>
                  <a:lnTo>
                    <a:pt x="76" y="431"/>
                  </a:lnTo>
                  <a:lnTo>
                    <a:pt x="87" y="420"/>
                  </a:lnTo>
                  <a:lnTo>
                    <a:pt x="90" y="419"/>
                  </a:lnTo>
                  <a:lnTo>
                    <a:pt x="91" y="418"/>
                  </a:lnTo>
                  <a:lnTo>
                    <a:pt x="93" y="416"/>
                  </a:lnTo>
                  <a:lnTo>
                    <a:pt x="94" y="415"/>
                  </a:lnTo>
                  <a:lnTo>
                    <a:pt x="95" y="413"/>
                  </a:lnTo>
                  <a:lnTo>
                    <a:pt x="97" y="412"/>
                  </a:lnTo>
                  <a:lnTo>
                    <a:pt x="98" y="410"/>
                  </a:lnTo>
                  <a:lnTo>
                    <a:pt x="101" y="409"/>
                  </a:lnTo>
                  <a:lnTo>
                    <a:pt x="101" y="406"/>
                  </a:lnTo>
                  <a:lnTo>
                    <a:pt x="102" y="404"/>
                  </a:lnTo>
                  <a:lnTo>
                    <a:pt x="101" y="402"/>
                  </a:lnTo>
                  <a:lnTo>
                    <a:pt x="100" y="400"/>
                  </a:lnTo>
                  <a:lnTo>
                    <a:pt x="98" y="399"/>
                  </a:lnTo>
                  <a:lnTo>
                    <a:pt x="96" y="396"/>
                  </a:lnTo>
                  <a:lnTo>
                    <a:pt x="94" y="396"/>
                  </a:lnTo>
                  <a:lnTo>
                    <a:pt x="92" y="395"/>
                  </a:lnTo>
                  <a:lnTo>
                    <a:pt x="90" y="395"/>
                  </a:lnTo>
                  <a:lnTo>
                    <a:pt x="86" y="394"/>
                  </a:lnTo>
                  <a:lnTo>
                    <a:pt x="84" y="394"/>
                  </a:lnTo>
                  <a:lnTo>
                    <a:pt x="81" y="393"/>
                  </a:lnTo>
                  <a:lnTo>
                    <a:pt x="78" y="392"/>
                  </a:lnTo>
                  <a:lnTo>
                    <a:pt x="76" y="392"/>
                  </a:lnTo>
                  <a:lnTo>
                    <a:pt x="73" y="391"/>
                  </a:lnTo>
                  <a:lnTo>
                    <a:pt x="71" y="391"/>
                  </a:lnTo>
                  <a:lnTo>
                    <a:pt x="77" y="384"/>
                  </a:lnTo>
                  <a:lnTo>
                    <a:pt x="85" y="378"/>
                  </a:lnTo>
                  <a:lnTo>
                    <a:pt x="94" y="372"/>
                  </a:lnTo>
                  <a:lnTo>
                    <a:pt x="103" y="367"/>
                  </a:lnTo>
                  <a:lnTo>
                    <a:pt x="112" y="362"/>
                  </a:lnTo>
                  <a:lnTo>
                    <a:pt x="121" y="359"/>
                  </a:lnTo>
                  <a:lnTo>
                    <a:pt x="125" y="358"/>
                  </a:lnTo>
                  <a:lnTo>
                    <a:pt x="131" y="358"/>
                  </a:lnTo>
                  <a:lnTo>
                    <a:pt x="135" y="357"/>
                  </a:lnTo>
                  <a:lnTo>
                    <a:pt x="141" y="357"/>
                  </a:lnTo>
                  <a:lnTo>
                    <a:pt x="142" y="355"/>
                  </a:lnTo>
                  <a:lnTo>
                    <a:pt x="143" y="354"/>
                  </a:lnTo>
                  <a:lnTo>
                    <a:pt x="144" y="354"/>
                  </a:lnTo>
                  <a:lnTo>
                    <a:pt x="144" y="353"/>
                  </a:lnTo>
                  <a:lnTo>
                    <a:pt x="144" y="352"/>
                  </a:lnTo>
                  <a:lnTo>
                    <a:pt x="145" y="351"/>
                  </a:lnTo>
                  <a:lnTo>
                    <a:pt x="145" y="350"/>
                  </a:lnTo>
                  <a:lnTo>
                    <a:pt x="145" y="349"/>
                  </a:lnTo>
                  <a:lnTo>
                    <a:pt x="145" y="347"/>
                  </a:lnTo>
                  <a:lnTo>
                    <a:pt x="145" y="345"/>
                  </a:lnTo>
                  <a:lnTo>
                    <a:pt x="145" y="343"/>
                  </a:lnTo>
                  <a:lnTo>
                    <a:pt x="144" y="342"/>
                  </a:lnTo>
                  <a:lnTo>
                    <a:pt x="143" y="341"/>
                  </a:lnTo>
                  <a:lnTo>
                    <a:pt x="142" y="340"/>
                  </a:lnTo>
                  <a:lnTo>
                    <a:pt x="142" y="338"/>
                  </a:lnTo>
                  <a:lnTo>
                    <a:pt x="142" y="337"/>
                  </a:lnTo>
                  <a:lnTo>
                    <a:pt x="143" y="332"/>
                  </a:lnTo>
                  <a:lnTo>
                    <a:pt x="144" y="329"/>
                  </a:lnTo>
                  <a:lnTo>
                    <a:pt x="144" y="324"/>
                  </a:lnTo>
                  <a:lnTo>
                    <a:pt x="144" y="320"/>
                  </a:lnTo>
                  <a:lnTo>
                    <a:pt x="144" y="311"/>
                  </a:lnTo>
                  <a:lnTo>
                    <a:pt x="144" y="302"/>
                  </a:lnTo>
                  <a:lnTo>
                    <a:pt x="144" y="298"/>
                  </a:lnTo>
                  <a:lnTo>
                    <a:pt x="145" y="294"/>
                  </a:lnTo>
                  <a:lnTo>
                    <a:pt x="146" y="291"/>
                  </a:lnTo>
                  <a:lnTo>
                    <a:pt x="148" y="288"/>
                  </a:lnTo>
                  <a:lnTo>
                    <a:pt x="151" y="284"/>
                  </a:lnTo>
                  <a:lnTo>
                    <a:pt x="154" y="283"/>
                  </a:lnTo>
                  <a:lnTo>
                    <a:pt x="158" y="282"/>
                  </a:lnTo>
                  <a:lnTo>
                    <a:pt x="164" y="281"/>
                  </a:lnTo>
                  <a:lnTo>
                    <a:pt x="166" y="281"/>
                  </a:lnTo>
                  <a:lnTo>
                    <a:pt x="168" y="281"/>
                  </a:lnTo>
                  <a:lnTo>
                    <a:pt x="171" y="281"/>
                  </a:lnTo>
                  <a:lnTo>
                    <a:pt x="173" y="281"/>
                  </a:lnTo>
                  <a:lnTo>
                    <a:pt x="175" y="281"/>
                  </a:lnTo>
                  <a:lnTo>
                    <a:pt x="176" y="281"/>
                  </a:lnTo>
                  <a:lnTo>
                    <a:pt x="178" y="279"/>
                  </a:lnTo>
                  <a:lnTo>
                    <a:pt x="180" y="278"/>
                  </a:lnTo>
                  <a:lnTo>
                    <a:pt x="180" y="274"/>
                  </a:lnTo>
                  <a:lnTo>
                    <a:pt x="180" y="273"/>
                  </a:lnTo>
                  <a:lnTo>
                    <a:pt x="181" y="271"/>
                  </a:lnTo>
                  <a:lnTo>
                    <a:pt x="182" y="269"/>
                  </a:lnTo>
                  <a:lnTo>
                    <a:pt x="183" y="268"/>
                  </a:lnTo>
                  <a:lnTo>
                    <a:pt x="184" y="265"/>
                  </a:lnTo>
                  <a:lnTo>
                    <a:pt x="185" y="263"/>
                  </a:lnTo>
                  <a:lnTo>
                    <a:pt x="185" y="261"/>
                  </a:lnTo>
                  <a:lnTo>
                    <a:pt x="186" y="257"/>
                  </a:lnTo>
                  <a:lnTo>
                    <a:pt x="186" y="251"/>
                  </a:lnTo>
                  <a:lnTo>
                    <a:pt x="186" y="247"/>
                  </a:lnTo>
                  <a:lnTo>
                    <a:pt x="186" y="241"/>
                  </a:lnTo>
                  <a:lnTo>
                    <a:pt x="187" y="239"/>
                  </a:lnTo>
                  <a:lnTo>
                    <a:pt x="187" y="237"/>
                  </a:lnTo>
                  <a:lnTo>
                    <a:pt x="188" y="234"/>
                  </a:lnTo>
                  <a:lnTo>
                    <a:pt x="190" y="233"/>
                  </a:lnTo>
                  <a:lnTo>
                    <a:pt x="192" y="231"/>
                  </a:lnTo>
                  <a:lnTo>
                    <a:pt x="194" y="230"/>
                  </a:lnTo>
                  <a:lnTo>
                    <a:pt x="196" y="229"/>
                  </a:lnTo>
                  <a:lnTo>
                    <a:pt x="198" y="229"/>
                  </a:lnTo>
                  <a:lnTo>
                    <a:pt x="204" y="228"/>
                  </a:lnTo>
                  <a:lnTo>
                    <a:pt x="210" y="227"/>
                  </a:lnTo>
                  <a:lnTo>
                    <a:pt x="215" y="225"/>
                  </a:lnTo>
                  <a:lnTo>
                    <a:pt x="221" y="223"/>
                  </a:lnTo>
                  <a:lnTo>
                    <a:pt x="226" y="223"/>
                  </a:lnTo>
                  <a:lnTo>
                    <a:pt x="232" y="223"/>
                  </a:lnTo>
                  <a:lnTo>
                    <a:pt x="235" y="223"/>
                  </a:lnTo>
                  <a:lnTo>
                    <a:pt x="237" y="224"/>
                  </a:lnTo>
                  <a:lnTo>
                    <a:pt x="240" y="225"/>
                  </a:lnTo>
                  <a:lnTo>
                    <a:pt x="243" y="227"/>
                  </a:lnTo>
                  <a:lnTo>
                    <a:pt x="244" y="227"/>
                  </a:lnTo>
                  <a:lnTo>
                    <a:pt x="246" y="227"/>
                  </a:lnTo>
                  <a:lnTo>
                    <a:pt x="247" y="225"/>
                  </a:lnTo>
                  <a:lnTo>
                    <a:pt x="248" y="224"/>
                  </a:lnTo>
                  <a:lnTo>
                    <a:pt x="250" y="223"/>
                  </a:lnTo>
                  <a:lnTo>
                    <a:pt x="250" y="222"/>
                  </a:lnTo>
                  <a:lnTo>
                    <a:pt x="251" y="221"/>
                  </a:lnTo>
                  <a:lnTo>
                    <a:pt x="252" y="220"/>
                  </a:lnTo>
                  <a:lnTo>
                    <a:pt x="250" y="217"/>
                  </a:lnTo>
                  <a:lnTo>
                    <a:pt x="248" y="214"/>
                  </a:lnTo>
                  <a:lnTo>
                    <a:pt x="248" y="212"/>
                  </a:lnTo>
                  <a:lnTo>
                    <a:pt x="247" y="210"/>
                  </a:lnTo>
                  <a:lnTo>
                    <a:pt x="246" y="203"/>
                  </a:lnTo>
                  <a:lnTo>
                    <a:pt x="246" y="198"/>
                  </a:lnTo>
                  <a:lnTo>
                    <a:pt x="246" y="192"/>
                  </a:lnTo>
                  <a:lnTo>
                    <a:pt x="247" y="187"/>
                  </a:lnTo>
                  <a:lnTo>
                    <a:pt x="246" y="180"/>
                  </a:lnTo>
                  <a:lnTo>
                    <a:pt x="246" y="176"/>
                  </a:lnTo>
                  <a:lnTo>
                    <a:pt x="244" y="171"/>
                  </a:lnTo>
                  <a:lnTo>
                    <a:pt x="244" y="167"/>
                  </a:lnTo>
                  <a:lnTo>
                    <a:pt x="243" y="162"/>
                  </a:lnTo>
                  <a:lnTo>
                    <a:pt x="243" y="157"/>
                  </a:lnTo>
                  <a:lnTo>
                    <a:pt x="243" y="152"/>
                  </a:lnTo>
                  <a:lnTo>
                    <a:pt x="242" y="148"/>
                  </a:lnTo>
                  <a:lnTo>
                    <a:pt x="242" y="143"/>
                  </a:lnTo>
                  <a:lnTo>
                    <a:pt x="242" y="140"/>
                  </a:lnTo>
                  <a:lnTo>
                    <a:pt x="251" y="138"/>
                  </a:lnTo>
                  <a:lnTo>
                    <a:pt x="261" y="137"/>
                  </a:lnTo>
                  <a:lnTo>
                    <a:pt x="271" y="136"/>
                  </a:lnTo>
                  <a:lnTo>
                    <a:pt x="281" y="136"/>
                  </a:lnTo>
                  <a:lnTo>
                    <a:pt x="290" y="137"/>
                  </a:lnTo>
                  <a:lnTo>
                    <a:pt x="300" y="137"/>
                  </a:lnTo>
                  <a:lnTo>
                    <a:pt x="308" y="137"/>
                  </a:lnTo>
                  <a:lnTo>
                    <a:pt x="318" y="137"/>
                  </a:lnTo>
                  <a:lnTo>
                    <a:pt x="320" y="139"/>
                  </a:lnTo>
                  <a:lnTo>
                    <a:pt x="322" y="140"/>
                  </a:lnTo>
                  <a:lnTo>
                    <a:pt x="324" y="141"/>
                  </a:lnTo>
                  <a:lnTo>
                    <a:pt x="327" y="140"/>
                  </a:lnTo>
                  <a:lnTo>
                    <a:pt x="328" y="140"/>
                  </a:lnTo>
                  <a:lnTo>
                    <a:pt x="331" y="138"/>
                  </a:lnTo>
                  <a:lnTo>
                    <a:pt x="333" y="136"/>
                  </a:lnTo>
                  <a:lnTo>
                    <a:pt x="334" y="133"/>
                  </a:lnTo>
                  <a:lnTo>
                    <a:pt x="337" y="128"/>
                  </a:lnTo>
                  <a:lnTo>
                    <a:pt x="342" y="121"/>
                  </a:lnTo>
                  <a:lnTo>
                    <a:pt x="346" y="116"/>
                  </a:lnTo>
                  <a:lnTo>
                    <a:pt x="352" y="111"/>
                  </a:lnTo>
                  <a:lnTo>
                    <a:pt x="357" y="106"/>
                  </a:lnTo>
                  <a:lnTo>
                    <a:pt x="363" y="101"/>
                  </a:lnTo>
                  <a:lnTo>
                    <a:pt x="368" y="98"/>
                  </a:lnTo>
                  <a:lnTo>
                    <a:pt x="375" y="96"/>
                  </a:lnTo>
                  <a:lnTo>
                    <a:pt x="378" y="91"/>
                  </a:lnTo>
                  <a:lnTo>
                    <a:pt x="383" y="93"/>
                  </a:lnTo>
                  <a:lnTo>
                    <a:pt x="386" y="94"/>
                  </a:lnTo>
                  <a:lnTo>
                    <a:pt x="391" y="97"/>
                  </a:lnTo>
                  <a:lnTo>
                    <a:pt x="395" y="98"/>
                  </a:lnTo>
                  <a:lnTo>
                    <a:pt x="400" y="99"/>
                  </a:lnTo>
                  <a:lnTo>
                    <a:pt x="405" y="99"/>
                  </a:lnTo>
                  <a:lnTo>
                    <a:pt x="410" y="99"/>
                  </a:lnTo>
                  <a:lnTo>
                    <a:pt x="414" y="98"/>
                  </a:lnTo>
                  <a:lnTo>
                    <a:pt x="435" y="74"/>
                  </a:lnTo>
                  <a:lnTo>
                    <a:pt x="441" y="73"/>
                  </a:lnTo>
                  <a:lnTo>
                    <a:pt x="446" y="74"/>
                  </a:lnTo>
                  <a:lnTo>
                    <a:pt x="452" y="74"/>
                  </a:lnTo>
                  <a:lnTo>
                    <a:pt x="457" y="74"/>
                  </a:lnTo>
                  <a:lnTo>
                    <a:pt x="464" y="74"/>
                  </a:lnTo>
                  <a:lnTo>
                    <a:pt x="468" y="73"/>
                  </a:lnTo>
                  <a:lnTo>
                    <a:pt x="471" y="72"/>
                  </a:lnTo>
                  <a:lnTo>
                    <a:pt x="474" y="70"/>
                  </a:lnTo>
                  <a:lnTo>
                    <a:pt x="476" y="68"/>
                  </a:lnTo>
                  <a:lnTo>
                    <a:pt x="477" y="66"/>
                  </a:lnTo>
                  <a:lnTo>
                    <a:pt x="482" y="62"/>
                  </a:lnTo>
                  <a:lnTo>
                    <a:pt x="486" y="59"/>
                  </a:lnTo>
                  <a:lnTo>
                    <a:pt x="490" y="55"/>
                  </a:lnTo>
                  <a:lnTo>
                    <a:pt x="493" y="51"/>
                  </a:lnTo>
                  <a:lnTo>
                    <a:pt x="496" y="48"/>
                  </a:lnTo>
                  <a:lnTo>
                    <a:pt x="501" y="46"/>
                  </a:lnTo>
                  <a:lnTo>
                    <a:pt x="503" y="45"/>
                  </a:lnTo>
                  <a:lnTo>
                    <a:pt x="505" y="45"/>
                  </a:lnTo>
                  <a:lnTo>
                    <a:pt x="508" y="46"/>
                  </a:lnTo>
                  <a:lnTo>
                    <a:pt x="511" y="47"/>
                  </a:lnTo>
                  <a:lnTo>
                    <a:pt x="516" y="48"/>
                  </a:lnTo>
                  <a:lnTo>
                    <a:pt x="522" y="49"/>
                  </a:lnTo>
                  <a:lnTo>
                    <a:pt x="527" y="49"/>
                  </a:lnTo>
                  <a:lnTo>
                    <a:pt x="533" y="48"/>
                  </a:lnTo>
                  <a:lnTo>
                    <a:pt x="537" y="47"/>
                  </a:lnTo>
                  <a:lnTo>
                    <a:pt x="542" y="43"/>
                  </a:lnTo>
                  <a:lnTo>
                    <a:pt x="546" y="41"/>
                  </a:lnTo>
                  <a:lnTo>
                    <a:pt x="550" y="37"/>
                  </a:lnTo>
                  <a:lnTo>
                    <a:pt x="552" y="33"/>
                  </a:lnTo>
                  <a:lnTo>
                    <a:pt x="554" y="31"/>
                  </a:lnTo>
                  <a:lnTo>
                    <a:pt x="556" y="29"/>
                  </a:lnTo>
                  <a:lnTo>
                    <a:pt x="558" y="28"/>
                  </a:lnTo>
                  <a:lnTo>
                    <a:pt x="565" y="27"/>
                  </a:lnTo>
                  <a:lnTo>
                    <a:pt x="571" y="26"/>
                  </a:lnTo>
                  <a:lnTo>
                    <a:pt x="577" y="25"/>
                  </a:lnTo>
                  <a:lnTo>
                    <a:pt x="583" y="22"/>
                  </a:lnTo>
                  <a:lnTo>
                    <a:pt x="585" y="21"/>
                  </a:lnTo>
                  <a:lnTo>
                    <a:pt x="588" y="19"/>
                  </a:lnTo>
                  <a:lnTo>
                    <a:pt x="590" y="16"/>
                  </a:lnTo>
                  <a:lnTo>
                    <a:pt x="592" y="11"/>
                  </a:lnTo>
                  <a:lnTo>
                    <a:pt x="602" y="0"/>
                  </a:lnTo>
                  <a:lnTo>
                    <a:pt x="606" y="1"/>
                  </a:lnTo>
                  <a:lnTo>
                    <a:pt x="612" y="3"/>
                  </a:lnTo>
                  <a:lnTo>
                    <a:pt x="616" y="6"/>
                  </a:lnTo>
                  <a:lnTo>
                    <a:pt x="621" y="8"/>
                  </a:lnTo>
                  <a:lnTo>
                    <a:pt x="625" y="11"/>
                  </a:lnTo>
                  <a:lnTo>
                    <a:pt x="630" y="13"/>
                  </a:lnTo>
                  <a:lnTo>
                    <a:pt x="635" y="16"/>
                  </a:lnTo>
                  <a:lnTo>
                    <a:pt x="640" y="16"/>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64" name="Freeform 128">
              <a:extLst>
                <a:ext uri="{FF2B5EF4-FFF2-40B4-BE49-F238E27FC236}">
                  <a16:creationId xmlns:a16="http://schemas.microsoft.com/office/drawing/2014/main" id="{E09DC3DB-F7F4-4D34-A175-25A73E3EBB64}"/>
                </a:ext>
              </a:extLst>
            </p:cNvPr>
            <p:cNvSpPr>
              <a:spLocks/>
            </p:cNvSpPr>
            <p:nvPr/>
          </p:nvSpPr>
          <p:spPr bwMode="auto">
            <a:xfrm>
              <a:off x="4052" y="3402"/>
              <a:ext cx="406" cy="567"/>
            </a:xfrm>
            <a:custGeom>
              <a:avLst/>
              <a:gdLst>
                <a:gd name="T0" fmla="*/ 560 w 813"/>
                <a:gd name="T1" fmla="*/ 28 h 1134"/>
                <a:gd name="T2" fmla="*/ 596 w 813"/>
                <a:gd name="T3" fmla="*/ 50 h 1134"/>
                <a:gd name="T4" fmla="*/ 638 w 813"/>
                <a:gd name="T5" fmla="*/ 78 h 1134"/>
                <a:gd name="T6" fmla="*/ 686 w 813"/>
                <a:gd name="T7" fmla="*/ 156 h 1134"/>
                <a:gd name="T8" fmla="*/ 703 w 813"/>
                <a:gd name="T9" fmla="*/ 222 h 1134"/>
                <a:gd name="T10" fmla="*/ 711 w 813"/>
                <a:gd name="T11" fmla="*/ 256 h 1134"/>
                <a:gd name="T12" fmla="*/ 715 w 813"/>
                <a:gd name="T13" fmla="*/ 297 h 1134"/>
                <a:gd name="T14" fmla="*/ 676 w 813"/>
                <a:gd name="T15" fmla="*/ 302 h 1134"/>
                <a:gd name="T16" fmla="*/ 688 w 813"/>
                <a:gd name="T17" fmla="*/ 322 h 1134"/>
                <a:gd name="T18" fmla="*/ 698 w 813"/>
                <a:gd name="T19" fmla="*/ 351 h 1134"/>
                <a:gd name="T20" fmla="*/ 707 w 813"/>
                <a:gd name="T21" fmla="*/ 377 h 1134"/>
                <a:gd name="T22" fmla="*/ 713 w 813"/>
                <a:gd name="T23" fmla="*/ 406 h 1134"/>
                <a:gd name="T24" fmla="*/ 717 w 813"/>
                <a:gd name="T25" fmla="*/ 428 h 1134"/>
                <a:gd name="T26" fmla="*/ 716 w 813"/>
                <a:gd name="T27" fmla="*/ 506 h 1134"/>
                <a:gd name="T28" fmla="*/ 710 w 813"/>
                <a:gd name="T29" fmla="*/ 620 h 1134"/>
                <a:gd name="T30" fmla="*/ 707 w 813"/>
                <a:gd name="T31" fmla="*/ 650 h 1134"/>
                <a:gd name="T32" fmla="*/ 740 w 813"/>
                <a:gd name="T33" fmla="*/ 672 h 1134"/>
                <a:gd name="T34" fmla="*/ 797 w 813"/>
                <a:gd name="T35" fmla="*/ 715 h 1134"/>
                <a:gd name="T36" fmla="*/ 813 w 813"/>
                <a:gd name="T37" fmla="*/ 781 h 1134"/>
                <a:gd name="T38" fmla="*/ 806 w 813"/>
                <a:gd name="T39" fmla="*/ 855 h 1134"/>
                <a:gd name="T40" fmla="*/ 788 w 813"/>
                <a:gd name="T41" fmla="*/ 904 h 1134"/>
                <a:gd name="T42" fmla="*/ 743 w 813"/>
                <a:gd name="T43" fmla="*/ 955 h 1134"/>
                <a:gd name="T44" fmla="*/ 711 w 813"/>
                <a:gd name="T45" fmla="*/ 974 h 1134"/>
                <a:gd name="T46" fmla="*/ 677 w 813"/>
                <a:gd name="T47" fmla="*/ 991 h 1134"/>
                <a:gd name="T48" fmla="*/ 640 w 813"/>
                <a:gd name="T49" fmla="*/ 1010 h 1134"/>
                <a:gd name="T50" fmla="*/ 583 w 813"/>
                <a:gd name="T51" fmla="*/ 1035 h 1134"/>
                <a:gd name="T52" fmla="*/ 523 w 813"/>
                <a:gd name="T53" fmla="*/ 1082 h 1134"/>
                <a:gd name="T54" fmla="*/ 457 w 813"/>
                <a:gd name="T55" fmla="*/ 1124 h 1134"/>
                <a:gd name="T56" fmla="*/ 372 w 813"/>
                <a:gd name="T57" fmla="*/ 1131 h 1134"/>
                <a:gd name="T58" fmla="*/ 316 w 813"/>
                <a:gd name="T59" fmla="*/ 1094 h 1134"/>
                <a:gd name="T60" fmla="*/ 290 w 813"/>
                <a:gd name="T61" fmla="*/ 1063 h 1134"/>
                <a:gd name="T62" fmla="*/ 260 w 813"/>
                <a:gd name="T63" fmla="*/ 1029 h 1134"/>
                <a:gd name="T64" fmla="*/ 201 w 813"/>
                <a:gd name="T65" fmla="*/ 1015 h 1134"/>
                <a:gd name="T66" fmla="*/ 92 w 813"/>
                <a:gd name="T67" fmla="*/ 1005 h 1134"/>
                <a:gd name="T68" fmla="*/ 36 w 813"/>
                <a:gd name="T69" fmla="*/ 979 h 1134"/>
                <a:gd name="T70" fmla="*/ 5 w 813"/>
                <a:gd name="T71" fmla="*/ 920 h 1134"/>
                <a:gd name="T72" fmla="*/ 2 w 813"/>
                <a:gd name="T73" fmla="*/ 806 h 1134"/>
                <a:gd name="T74" fmla="*/ 9 w 813"/>
                <a:gd name="T75" fmla="*/ 751 h 1134"/>
                <a:gd name="T76" fmla="*/ 21 w 813"/>
                <a:gd name="T77" fmla="*/ 722 h 1134"/>
                <a:gd name="T78" fmla="*/ 62 w 813"/>
                <a:gd name="T79" fmla="*/ 684 h 1134"/>
                <a:gd name="T80" fmla="*/ 78 w 813"/>
                <a:gd name="T81" fmla="*/ 669 h 1134"/>
                <a:gd name="T82" fmla="*/ 92 w 813"/>
                <a:gd name="T83" fmla="*/ 650 h 1134"/>
                <a:gd name="T84" fmla="*/ 79 w 813"/>
                <a:gd name="T85" fmla="*/ 643 h 1134"/>
                <a:gd name="T86" fmla="*/ 68 w 813"/>
                <a:gd name="T87" fmla="*/ 644 h 1134"/>
                <a:gd name="T88" fmla="*/ 69 w 813"/>
                <a:gd name="T89" fmla="*/ 589 h 1134"/>
                <a:gd name="T90" fmla="*/ 69 w 813"/>
                <a:gd name="T91" fmla="*/ 539 h 1134"/>
                <a:gd name="T92" fmla="*/ 62 w 813"/>
                <a:gd name="T93" fmla="*/ 516 h 1134"/>
                <a:gd name="T94" fmla="*/ 58 w 813"/>
                <a:gd name="T95" fmla="*/ 496 h 1134"/>
                <a:gd name="T96" fmla="*/ 66 w 813"/>
                <a:gd name="T97" fmla="*/ 480 h 1134"/>
                <a:gd name="T98" fmla="*/ 49 w 813"/>
                <a:gd name="T99" fmla="*/ 449 h 1134"/>
                <a:gd name="T100" fmla="*/ 52 w 813"/>
                <a:gd name="T101" fmla="*/ 427 h 1134"/>
                <a:gd name="T102" fmla="*/ 56 w 813"/>
                <a:gd name="T103" fmla="*/ 397 h 1134"/>
                <a:gd name="T104" fmla="*/ 52 w 813"/>
                <a:gd name="T105" fmla="*/ 338 h 1134"/>
                <a:gd name="T106" fmla="*/ 63 w 813"/>
                <a:gd name="T107" fmla="*/ 279 h 1134"/>
                <a:gd name="T108" fmla="*/ 83 w 813"/>
                <a:gd name="T109" fmla="*/ 211 h 1134"/>
                <a:gd name="T110" fmla="*/ 146 w 813"/>
                <a:gd name="T111" fmla="*/ 124 h 1134"/>
                <a:gd name="T112" fmla="*/ 249 w 813"/>
                <a:gd name="T113" fmla="*/ 39 h 1134"/>
                <a:gd name="T114" fmla="*/ 358 w 813"/>
                <a:gd name="T115" fmla="*/ 1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3" h="1134">
                  <a:moveTo>
                    <a:pt x="488" y="14"/>
                  </a:moveTo>
                  <a:lnTo>
                    <a:pt x="499" y="15"/>
                  </a:lnTo>
                  <a:lnTo>
                    <a:pt x="510" y="16"/>
                  </a:lnTo>
                  <a:lnTo>
                    <a:pt x="522" y="17"/>
                  </a:lnTo>
                  <a:lnTo>
                    <a:pt x="533" y="20"/>
                  </a:lnTo>
                  <a:lnTo>
                    <a:pt x="545" y="23"/>
                  </a:lnTo>
                  <a:lnTo>
                    <a:pt x="556" y="26"/>
                  </a:lnTo>
                  <a:lnTo>
                    <a:pt x="560" y="28"/>
                  </a:lnTo>
                  <a:lnTo>
                    <a:pt x="566" y="31"/>
                  </a:lnTo>
                  <a:lnTo>
                    <a:pt x="571" y="34"/>
                  </a:lnTo>
                  <a:lnTo>
                    <a:pt x="576" y="37"/>
                  </a:lnTo>
                  <a:lnTo>
                    <a:pt x="580" y="38"/>
                  </a:lnTo>
                  <a:lnTo>
                    <a:pt x="585" y="40"/>
                  </a:lnTo>
                  <a:lnTo>
                    <a:pt x="589" y="44"/>
                  </a:lnTo>
                  <a:lnTo>
                    <a:pt x="592" y="47"/>
                  </a:lnTo>
                  <a:lnTo>
                    <a:pt x="596" y="50"/>
                  </a:lnTo>
                  <a:lnTo>
                    <a:pt x="600" y="53"/>
                  </a:lnTo>
                  <a:lnTo>
                    <a:pt x="605" y="55"/>
                  </a:lnTo>
                  <a:lnTo>
                    <a:pt x="609" y="56"/>
                  </a:lnTo>
                  <a:lnTo>
                    <a:pt x="615" y="58"/>
                  </a:lnTo>
                  <a:lnTo>
                    <a:pt x="620" y="61"/>
                  </a:lnTo>
                  <a:lnTo>
                    <a:pt x="625" y="66"/>
                  </a:lnTo>
                  <a:lnTo>
                    <a:pt x="629" y="69"/>
                  </a:lnTo>
                  <a:lnTo>
                    <a:pt x="638" y="78"/>
                  </a:lnTo>
                  <a:lnTo>
                    <a:pt x="645" y="87"/>
                  </a:lnTo>
                  <a:lnTo>
                    <a:pt x="651" y="97"/>
                  </a:lnTo>
                  <a:lnTo>
                    <a:pt x="659" y="107"/>
                  </a:lnTo>
                  <a:lnTo>
                    <a:pt x="665" y="117"/>
                  </a:lnTo>
                  <a:lnTo>
                    <a:pt x="672" y="127"/>
                  </a:lnTo>
                  <a:lnTo>
                    <a:pt x="677" y="137"/>
                  </a:lnTo>
                  <a:lnTo>
                    <a:pt x="682" y="146"/>
                  </a:lnTo>
                  <a:lnTo>
                    <a:pt x="686" y="156"/>
                  </a:lnTo>
                  <a:lnTo>
                    <a:pt x="689" y="166"/>
                  </a:lnTo>
                  <a:lnTo>
                    <a:pt x="692" y="176"/>
                  </a:lnTo>
                  <a:lnTo>
                    <a:pt x="696" y="186"/>
                  </a:lnTo>
                  <a:lnTo>
                    <a:pt x="698" y="197"/>
                  </a:lnTo>
                  <a:lnTo>
                    <a:pt x="699" y="207"/>
                  </a:lnTo>
                  <a:lnTo>
                    <a:pt x="701" y="212"/>
                  </a:lnTo>
                  <a:lnTo>
                    <a:pt x="702" y="218"/>
                  </a:lnTo>
                  <a:lnTo>
                    <a:pt x="703" y="222"/>
                  </a:lnTo>
                  <a:lnTo>
                    <a:pt x="705" y="228"/>
                  </a:lnTo>
                  <a:lnTo>
                    <a:pt x="706" y="234"/>
                  </a:lnTo>
                  <a:lnTo>
                    <a:pt x="707" y="239"/>
                  </a:lnTo>
                  <a:lnTo>
                    <a:pt x="708" y="245"/>
                  </a:lnTo>
                  <a:lnTo>
                    <a:pt x="709" y="250"/>
                  </a:lnTo>
                  <a:lnTo>
                    <a:pt x="708" y="251"/>
                  </a:lnTo>
                  <a:lnTo>
                    <a:pt x="710" y="254"/>
                  </a:lnTo>
                  <a:lnTo>
                    <a:pt x="711" y="256"/>
                  </a:lnTo>
                  <a:lnTo>
                    <a:pt x="711" y="259"/>
                  </a:lnTo>
                  <a:lnTo>
                    <a:pt x="711" y="262"/>
                  </a:lnTo>
                  <a:lnTo>
                    <a:pt x="712" y="266"/>
                  </a:lnTo>
                  <a:lnTo>
                    <a:pt x="713" y="269"/>
                  </a:lnTo>
                  <a:lnTo>
                    <a:pt x="713" y="272"/>
                  </a:lnTo>
                  <a:lnTo>
                    <a:pt x="715" y="276"/>
                  </a:lnTo>
                  <a:lnTo>
                    <a:pt x="720" y="298"/>
                  </a:lnTo>
                  <a:lnTo>
                    <a:pt x="715" y="297"/>
                  </a:lnTo>
                  <a:lnTo>
                    <a:pt x="709" y="297"/>
                  </a:lnTo>
                  <a:lnTo>
                    <a:pt x="703" y="296"/>
                  </a:lnTo>
                  <a:lnTo>
                    <a:pt x="698" y="296"/>
                  </a:lnTo>
                  <a:lnTo>
                    <a:pt x="693" y="296"/>
                  </a:lnTo>
                  <a:lnTo>
                    <a:pt x="688" y="296"/>
                  </a:lnTo>
                  <a:lnTo>
                    <a:pt x="682" y="297"/>
                  </a:lnTo>
                  <a:lnTo>
                    <a:pt x="677" y="299"/>
                  </a:lnTo>
                  <a:lnTo>
                    <a:pt x="676" y="302"/>
                  </a:lnTo>
                  <a:lnTo>
                    <a:pt x="677" y="305"/>
                  </a:lnTo>
                  <a:lnTo>
                    <a:pt x="678" y="308"/>
                  </a:lnTo>
                  <a:lnTo>
                    <a:pt x="680" y="310"/>
                  </a:lnTo>
                  <a:lnTo>
                    <a:pt x="682" y="311"/>
                  </a:lnTo>
                  <a:lnTo>
                    <a:pt x="683" y="313"/>
                  </a:lnTo>
                  <a:lnTo>
                    <a:pt x="686" y="316"/>
                  </a:lnTo>
                  <a:lnTo>
                    <a:pt x="687" y="319"/>
                  </a:lnTo>
                  <a:lnTo>
                    <a:pt x="688" y="322"/>
                  </a:lnTo>
                  <a:lnTo>
                    <a:pt x="689" y="326"/>
                  </a:lnTo>
                  <a:lnTo>
                    <a:pt x="691" y="330"/>
                  </a:lnTo>
                  <a:lnTo>
                    <a:pt x="692" y="333"/>
                  </a:lnTo>
                  <a:lnTo>
                    <a:pt x="695" y="337"/>
                  </a:lnTo>
                  <a:lnTo>
                    <a:pt x="696" y="340"/>
                  </a:lnTo>
                  <a:lnTo>
                    <a:pt x="696" y="345"/>
                  </a:lnTo>
                  <a:lnTo>
                    <a:pt x="697" y="348"/>
                  </a:lnTo>
                  <a:lnTo>
                    <a:pt x="698" y="351"/>
                  </a:lnTo>
                  <a:lnTo>
                    <a:pt x="699" y="355"/>
                  </a:lnTo>
                  <a:lnTo>
                    <a:pt x="700" y="357"/>
                  </a:lnTo>
                  <a:lnTo>
                    <a:pt x="702" y="360"/>
                  </a:lnTo>
                  <a:lnTo>
                    <a:pt x="703" y="363"/>
                  </a:lnTo>
                  <a:lnTo>
                    <a:pt x="705" y="367"/>
                  </a:lnTo>
                  <a:lnTo>
                    <a:pt x="705" y="370"/>
                  </a:lnTo>
                  <a:lnTo>
                    <a:pt x="705" y="373"/>
                  </a:lnTo>
                  <a:lnTo>
                    <a:pt x="707" y="377"/>
                  </a:lnTo>
                  <a:lnTo>
                    <a:pt x="708" y="380"/>
                  </a:lnTo>
                  <a:lnTo>
                    <a:pt x="709" y="383"/>
                  </a:lnTo>
                  <a:lnTo>
                    <a:pt x="709" y="388"/>
                  </a:lnTo>
                  <a:lnTo>
                    <a:pt x="710" y="391"/>
                  </a:lnTo>
                  <a:lnTo>
                    <a:pt x="710" y="396"/>
                  </a:lnTo>
                  <a:lnTo>
                    <a:pt x="711" y="400"/>
                  </a:lnTo>
                  <a:lnTo>
                    <a:pt x="712" y="403"/>
                  </a:lnTo>
                  <a:lnTo>
                    <a:pt x="713" y="406"/>
                  </a:lnTo>
                  <a:lnTo>
                    <a:pt x="713" y="408"/>
                  </a:lnTo>
                  <a:lnTo>
                    <a:pt x="713" y="410"/>
                  </a:lnTo>
                  <a:lnTo>
                    <a:pt x="713" y="412"/>
                  </a:lnTo>
                  <a:lnTo>
                    <a:pt x="713" y="413"/>
                  </a:lnTo>
                  <a:lnTo>
                    <a:pt x="715" y="416"/>
                  </a:lnTo>
                  <a:lnTo>
                    <a:pt x="715" y="417"/>
                  </a:lnTo>
                  <a:lnTo>
                    <a:pt x="717" y="419"/>
                  </a:lnTo>
                  <a:lnTo>
                    <a:pt x="717" y="428"/>
                  </a:lnTo>
                  <a:lnTo>
                    <a:pt x="718" y="437"/>
                  </a:lnTo>
                  <a:lnTo>
                    <a:pt x="719" y="446"/>
                  </a:lnTo>
                  <a:lnTo>
                    <a:pt x="719" y="455"/>
                  </a:lnTo>
                  <a:lnTo>
                    <a:pt x="719" y="463"/>
                  </a:lnTo>
                  <a:lnTo>
                    <a:pt x="719" y="472"/>
                  </a:lnTo>
                  <a:lnTo>
                    <a:pt x="718" y="481"/>
                  </a:lnTo>
                  <a:lnTo>
                    <a:pt x="717" y="489"/>
                  </a:lnTo>
                  <a:lnTo>
                    <a:pt x="716" y="506"/>
                  </a:lnTo>
                  <a:lnTo>
                    <a:pt x="716" y="521"/>
                  </a:lnTo>
                  <a:lnTo>
                    <a:pt x="716" y="537"/>
                  </a:lnTo>
                  <a:lnTo>
                    <a:pt x="715" y="552"/>
                  </a:lnTo>
                  <a:lnTo>
                    <a:pt x="713" y="568"/>
                  </a:lnTo>
                  <a:lnTo>
                    <a:pt x="712" y="584"/>
                  </a:lnTo>
                  <a:lnTo>
                    <a:pt x="711" y="600"/>
                  </a:lnTo>
                  <a:lnTo>
                    <a:pt x="710" y="617"/>
                  </a:lnTo>
                  <a:lnTo>
                    <a:pt x="710" y="620"/>
                  </a:lnTo>
                  <a:lnTo>
                    <a:pt x="711" y="622"/>
                  </a:lnTo>
                  <a:lnTo>
                    <a:pt x="710" y="625"/>
                  </a:lnTo>
                  <a:lnTo>
                    <a:pt x="710" y="629"/>
                  </a:lnTo>
                  <a:lnTo>
                    <a:pt x="709" y="634"/>
                  </a:lnTo>
                  <a:lnTo>
                    <a:pt x="708" y="641"/>
                  </a:lnTo>
                  <a:lnTo>
                    <a:pt x="707" y="644"/>
                  </a:lnTo>
                  <a:lnTo>
                    <a:pt x="707" y="648"/>
                  </a:lnTo>
                  <a:lnTo>
                    <a:pt x="707" y="650"/>
                  </a:lnTo>
                  <a:lnTo>
                    <a:pt x="707" y="653"/>
                  </a:lnTo>
                  <a:lnTo>
                    <a:pt x="708" y="655"/>
                  </a:lnTo>
                  <a:lnTo>
                    <a:pt x="709" y="658"/>
                  </a:lnTo>
                  <a:lnTo>
                    <a:pt x="711" y="660"/>
                  </a:lnTo>
                  <a:lnTo>
                    <a:pt x="715" y="662"/>
                  </a:lnTo>
                  <a:lnTo>
                    <a:pt x="723" y="664"/>
                  </a:lnTo>
                  <a:lnTo>
                    <a:pt x="732" y="668"/>
                  </a:lnTo>
                  <a:lnTo>
                    <a:pt x="740" y="672"/>
                  </a:lnTo>
                  <a:lnTo>
                    <a:pt x="749" y="677"/>
                  </a:lnTo>
                  <a:lnTo>
                    <a:pt x="757" y="681"/>
                  </a:lnTo>
                  <a:lnTo>
                    <a:pt x="765" y="687"/>
                  </a:lnTo>
                  <a:lnTo>
                    <a:pt x="772" y="691"/>
                  </a:lnTo>
                  <a:lnTo>
                    <a:pt x="779" y="697"/>
                  </a:lnTo>
                  <a:lnTo>
                    <a:pt x="787" y="703"/>
                  </a:lnTo>
                  <a:lnTo>
                    <a:pt x="791" y="709"/>
                  </a:lnTo>
                  <a:lnTo>
                    <a:pt x="797" y="715"/>
                  </a:lnTo>
                  <a:lnTo>
                    <a:pt x="801" y="723"/>
                  </a:lnTo>
                  <a:lnTo>
                    <a:pt x="805" y="730"/>
                  </a:lnTo>
                  <a:lnTo>
                    <a:pt x="807" y="738"/>
                  </a:lnTo>
                  <a:lnTo>
                    <a:pt x="809" y="747"/>
                  </a:lnTo>
                  <a:lnTo>
                    <a:pt x="811" y="754"/>
                  </a:lnTo>
                  <a:lnTo>
                    <a:pt x="812" y="763"/>
                  </a:lnTo>
                  <a:lnTo>
                    <a:pt x="812" y="772"/>
                  </a:lnTo>
                  <a:lnTo>
                    <a:pt x="813" y="781"/>
                  </a:lnTo>
                  <a:lnTo>
                    <a:pt x="813" y="790"/>
                  </a:lnTo>
                  <a:lnTo>
                    <a:pt x="813" y="806"/>
                  </a:lnTo>
                  <a:lnTo>
                    <a:pt x="813" y="824"/>
                  </a:lnTo>
                  <a:lnTo>
                    <a:pt x="811" y="831"/>
                  </a:lnTo>
                  <a:lnTo>
                    <a:pt x="810" y="838"/>
                  </a:lnTo>
                  <a:lnTo>
                    <a:pt x="809" y="843"/>
                  </a:lnTo>
                  <a:lnTo>
                    <a:pt x="808" y="850"/>
                  </a:lnTo>
                  <a:lnTo>
                    <a:pt x="806" y="855"/>
                  </a:lnTo>
                  <a:lnTo>
                    <a:pt x="805" y="862"/>
                  </a:lnTo>
                  <a:lnTo>
                    <a:pt x="802" y="868"/>
                  </a:lnTo>
                  <a:lnTo>
                    <a:pt x="799" y="874"/>
                  </a:lnTo>
                  <a:lnTo>
                    <a:pt x="799" y="879"/>
                  </a:lnTo>
                  <a:lnTo>
                    <a:pt x="797" y="884"/>
                  </a:lnTo>
                  <a:lnTo>
                    <a:pt x="796" y="890"/>
                  </a:lnTo>
                  <a:lnTo>
                    <a:pt x="793" y="895"/>
                  </a:lnTo>
                  <a:lnTo>
                    <a:pt x="788" y="904"/>
                  </a:lnTo>
                  <a:lnTo>
                    <a:pt x="782" y="913"/>
                  </a:lnTo>
                  <a:lnTo>
                    <a:pt x="776" y="922"/>
                  </a:lnTo>
                  <a:lnTo>
                    <a:pt x="769" y="930"/>
                  </a:lnTo>
                  <a:lnTo>
                    <a:pt x="762" y="937"/>
                  </a:lnTo>
                  <a:lnTo>
                    <a:pt x="755" y="946"/>
                  </a:lnTo>
                  <a:lnTo>
                    <a:pt x="751" y="949"/>
                  </a:lnTo>
                  <a:lnTo>
                    <a:pt x="748" y="952"/>
                  </a:lnTo>
                  <a:lnTo>
                    <a:pt x="743" y="955"/>
                  </a:lnTo>
                  <a:lnTo>
                    <a:pt x="739" y="957"/>
                  </a:lnTo>
                  <a:lnTo>
                    <a:pt x="736" y="961"/>
                  </a:lnTo>
                  <a:lnTo>
                    <a:pt x="731" y="964"/>
                  </a:lnTo>
                  <a:lnTo>
                    <a:pt x="728" y="966"/>
                  </a:lnTo>
                  <a:lnTo>
                    <a:pt x="725" y="969"/>
                  </a:lnTo>
                  <a:lnTo>
                    <a:pt x="720" y="971"/>
                  </a:lnTo>
                  <a:lnTo>
                    <a:pt x="716" y="972"/>
                  </a:lnTo>
                  <a:lnTo>
                    <a:pt x="711" y="974"/>
                  </a:lnTo>
                  <a:lnTo>
                    <a:pt x="708" y="976"/>
                  </a:lnTo>
                  <a:lnTo>
                    <a:pt x="703" y="979"/>
                  </a:lnTo>
                  <a:lnTo>
                    <a:pt x="699" y="981"/>
                  </a:lnTo>
                  <a:lnTo>
                    <a:pt x="696" y="984"/>
                  </a:lnTo>
                  <a:lnTo>
                    <a:pt x="691" y="986"/>
                  </a:lnTo>
                  <a:lnTo>
                    <a:pt x="687" y="987"/>
                  </a:lnTo>
                  <a:lnTo>
                    <a:pt x="681" y="990"/>
                  </a:lnTo>
                  <a:lnTo>
                    <a:pt x="677" y="991"/>
                  </a:lnTo>
                  <a:lnTo>
                    <a:pt x="672" y="994"/>
                  </a:lnTo>
                  <a:lnTo>
                    <a:pt x="668" y="996"/>
                  </a:lnTo>
                  <a:lnTo>
                    <a:pt x="662" y="1000"/>
                  </a:lnTo>
                  <a:lnTo>
                    <a:pt x="658" y="1002"/>
                  </a:lnTo>
                  <a:lnTo>
                    <a:pt x="652" y="1004"/>
                  </a:lnTo>
                  <a:lnTo>
                    <a:pt x="649" y="1005"/>
                  </a:lnTo>
                  <a:lnTo>
                    <a:pt x="645" y="1007"/>
                  </a:lnTo>
                  <a:lnTo>
                    <a:pt x="640" y="1010"/>
                  </a:lnTo>
                  <a:lnTo>
                    <a:pt x="637" y="1011"/>
                  </a:lnTo>
                  <a:lnTo>
                    <a:pt x="632" y="1013"/>
                  </a:lnTo>
                  <a:lnTo>
                    <a:pt x="628" y="1014"/>
                  </a:lnTo>
                  <a:lnTo>
                    <a:pt x="625" y="1016"/>
                  </a:lnTo>
                  <a:lnTo>
                    <a:pt x="620" y="1019"/>
                  </a:lnTo>
                  <a:lnTo>
                    <a:pt x="608" y="1024"/>
                  </a:lnTo>
                  <a:lnTo>
                    <a:pt x="596" y="1030"/>
                  </a:lnTo>
                  <a:lnTo>
                    <a:pt x="583" y="1035"/>
                  </a:lnTo>
                  <a:lnTo>
                    <a:pt x="571" y="1041"/>
                  </a:lnTo>
                  <a:lnTo>
                    <a:pt x="560" y="1047"/>
                  </a:lnTo>
                  <a:lnTo>
                    <a:pt x="549" y="1055"/>
                  </a:lnTo>
                  <a:lnTo>
                    <a:pt x="543" y="1060"/>
                  </a:lnTo>
                  <a:lnTo>
                    <a:pt x="538" y="1063"/>
                  </a:lnTo>
                  <a:lnTo>
                    <a:pt x="533" y="1069"/>
                  </a:lnTo>
                  <a:lnTo>
                    <a:pt x="529" y="1074"/>
                  </a:lnTo>
                  <a:lnTo>
                    <a:pt x="523" y="1082"/>
                  </a:lnTo>
                  <a:lnTo>
                    <a:pt x="517" y="1090"/>
                  </a:lnTo>
                  <a:lnTo>
                    <a:pt x="510" y="1096"/>
                  </a:lnTo>
                  <a:lnTo>
                    <a:pt x="502" y="1102"/>
                  </a:lnTo>
                  <a:lnTo>
                    <a:pt x="495" y="1107"/>
                  </a:lnTo>
                  <a:lnTo>
                    <a:pt x="487" y="1112"/>
                  </a:lnTo>
                  <a:lnTo>
                    <a:pt x="478" y="1116"/>
                  </a:lnTo>
                  <a:lnTo>
                    <a:pt x="469" y="1120"/>
                  </a:lnTo>
                  <a:lnTo>
                    <a:pt x="457" y="1124"/>
                  </a:lnTo>
                  <a:lnTo>
                    <a:pt x="445" y="1127"/>
                  </a:lnTo>
                  <a:lnTo>
                    <a:pt x="431" y="1131"/>
                  </a:lnTo>
                  <a:lnTo>
                    <a:pt x="419" y="1133"/>
                  </a:lnTo>
                  <a:lnTo>
                    <a:pt x="405" y="1134"/>
                  </a:lnTo>
                  <a:lnTo>
                    <a:pt x="391" y="1133"/>
                  </a:lnTo>
                  <a:lnTo>
                    <a:pt x="385" y="1133"/>
                  </a:lnTo>
                  <a:lnTo>
                    <a:pt x="378" y="1132"/>
                  </a:lnTo>
                  <a:lnTo>
                    <a:pt x="372" y="1131"/>
                  </a:lnTo>
                  <a:lnTo>
                    <a:pt x="366" y="1130"/>
                  </a:lnTo>
                  <a:lnTo>
                    <a:pt x="358" y="1125"/>
                  </a:lnTo>
                  <a:lnTo>
                    <a:pt x="350" y="1121"/>
                  </a:lnTo>
                  <a:lnTo>
                    <a:pt x="342" y="1116"/>
                  </a:lnTo>
                  <a:lnTo>
                    <a:pt x="336" y="1112"/>
                  </a:lnTo>
                  <a:lnTo>
                    <a:pt x="329" y="1106"/>
                  </a:lnTo>
                  <a:lnTo>
                    <a:pt x="321" y="1101"/>
                  </a:lnTo>
                  <a:lnTo>
                    <a:pt x="316" y="1094"/>
                  </a:lnTo>
                  <a:lnTo>
                    <a:pt x="309" y="1087"/>
                  </a:lnTo>
                  <a:lnTo>
                    <a:pt x="307" y="1084"/>
                  </a:lnTo>
                  <a:lnTo>
                    <a:pt x="305" y="1080"/>
                  </a:lnTo>
                  <a:lnTo>
                    <a:pt x="302" y="1076"/>
                  </a:lnTo>
                  <a:lnTo>
                    <a:pt x="299" y="1073"/>
                  </a:lnTo>
                  <a:lnTo>
                    <a:pt x="297" y="1070"/>
                  </a:lnTo>
                  <a:lnTo>
                    <a:pt x="293" y="1066"/>
                  </a:lnTo>
                  <a:lnTo>
                    <a:pt x="290" y="1063"/>
                  </a:lnTo>
                  <a:lnTo>
                    <a:pt x="287" y="1060"/>
                  </a:lnTo>
                  <a:lnTo>
                    <a:pt x="283" y="1055"/>
                  </a:lnTo>
                  <a:lnTo>
                    <a:pt x="279" y="1050"/>
                  </a:lnTo>
                  <a:lnTo>
                    <a:pt x="276" y="1045"/>
                  </a:lnTo>
                  <a:lnTo>
                    <a:pt x="272" y="1040"/>
                  </a:lnTo>
                  <a:lnTo>
                    <a:pt x="268" y="1035"/>
                  </a:lnTo>
                  <a:lnTo>
                    <a:pt x="263" y="1030"/>
                  </a:lnTo>
                  <a:lnTo>
                    <a:pt x="260" y="1029"/>
                  </a:lnTo>
                  <a:lnTo>
                    <a:pt x="258" y="1027"/>
                  </a:lnTo>
                  <a:lnTo>
                    <a:pt x="255" y="1026"/>
                  </a:lnTo>
                  <a:lnTo>
                    <a:pt x="251" y="1025"/>
                  </a:lnTo>
                  <a:lnTo>
                    <a:pt x="243" y="1023"/>
                  </a:lnTo>
                  <a:lnTo>
                    <a:pt x="236" y="1021"/>
                  </a:lnTo>
                  <a:lnTo>
                    <a:pt x="227" y="1020"/>
                  </a:lnTo>
                  <a:lnTo>
                    <a:pt x="218" y="1017"/>
                  </a:lnTo>
                  <a:lnTo>
                    <a:pt x="201" y="1015"/>
                  </a:lnTo>
                  <a:lnTo>
                    <a:pt x="185" y="1014"/>
                  </a:lnTo>
                  <a:lnTo>
                    <a:pt x="168" y="1014"/>
                  </a:lnTo>
                  <a:lnTo>
                    <a:pt x="150" y="1013"/>
                  </a:lnTo>
                  <a:lnTo>
                    <a:pt x="133" y="1012"/>
                  </a:lnTo>
                  <a:lnTo>
                    <a:pt x="116" y="1010"/>
                  </a:lnTo>
                  <a:lnTo>
                    <a:pt x="108" y="1009"/>
                  </a:lnTo>
                  <a:lnTo>
                    <a:pt x="100" y="1006"/>
                  </a:lnTo>
                  <a:lnTo>
                    <a:pt x="92" y="1005"/>
                  </a:lnTo>
                  <a:lnTo>
                    <a:pt x="83" y="1003"/>
                  </a:lnTo>
                  <a:lnTo>
                    <a:pt x="77" y="1002"/>
                  </a:lnTo>
                  <a:lnTo>
                    <a:pt x="68" y="1000"/>
                  </a:lnTo>
                  <a:lnTo>
                    <a:pt x="60" y="997"/>
                  </a:lnTo>
                  <a:lnTo>
                    <a:pt x="53" y="994"/>
                  </a:lnTo>
                  <a:lnTo>
                    <a:pt x="48" y="990"/>
                  </a:lnTo>
                  <a:lnTo>
                    <a:pt x="41" y="984"/>
                  </a:lnTo>
                  <a:lnTo>
                    <a:pt x="36" y="979"/>
                  </a:lnTo>
                  <a:lnTo>
                    <a:pt x="31" y="973"/>
                  </a:lnTo>
                  <a:lnTo>
                    <a:pt x="26" y="967"/>
                  </a:lnTo>
                  <a:lnTo>
                    <a:pt x="21" y="961"/>
                  </a:lnTo>
                  <a:lnTo>
                    <a:pt x="17" y="954"/>
                  </a:lnTo>
                  <a:lnTo>
                    <a:pt x="13" y="947"/>
                  </a:lnTo>
                  <a:lnTo>
                    <a:pt x="10" y="937"/>
                  </a:lnTo>
                  <a:lnTo>
                    <a:pt x="7" y="930"/>
                  </a:lnTo>
                  <a:lnTo>
                    <a:pt x="5" y="920"/>
                  </a:lnTo>
                  <a:lnTo>
                    <a:pt x="2" y="910"/>
                  </a:lnTo>
                  <a:lnTo>
                    <a:pt x="1" y="900"/>
                  </a:lnTo>
                  <a:lnTo>
                    <a:pt x="0" y="890"/>
                  </a:lnTo>
                  <a:lnTo>
                    <a:pt x="0" y="879"/>
                  </a:lnTo>
                  <a:lnTo>
                    <a:pt x="0" y="869"/>
                  </a:lnTo>
                  <a:lnTo>
                    <a:pt x="0" y="848"/>
                  </a:lnTo>
                  <a:lnTo>
                    <a:pt x="1" y="828"/>
                  </a:lnTo>
                  <a:lnTo>
                    <a:pt x="2" y="806"/>
                  </a:lnTo>
                  <a:lnTo>
                    <a:pt x="2" y="788"/>
                  </a:lnTo>
                  <a:lnTo>
                    <a:pt x="3" y="782"/>
                  </a:lnTo>
                  <a:lnTo>
                    <a:pt x="5" y="776"/>
                  </a:lnTo>
                  <a:lnTo>
                    <a:pt x="6" y="772"/>
                  </a:lnTo>
                  <a:lnTo>
                    <a:pt x="7" y="768"/>
                  </a:lnTo>
                  <a:lnTo>
                    <a:pt x="7" y="762"/>
                  </a:lnTo>
                  <a:lnTo>
                    <a:pt x="9" y="757"/>
                  </a:lnTo>
                  <a:lnTo>
                    <a:pt x="9" y="751"/>
                  </a:lnTo>
                  <a:lnTo>
                    <a:pt x="11" y="747"/>
                  </a:lnTo>
                  <a:lnTo>
                    <a:pt x="12" y="742"/>
                  </a:lnTo>
                  <a:lnTo>
                    <a:pt x="13" y="739"/>
                  </a:lnTo>
                  <a:lnTo>
                    <a:pt x="16" y="735"/>
                  </a:lnTo>
                  <a:lnTo>
                    <a:pt x="17" y="732"/>
                  </a:lnTo>
                  <a:lnTo>
                    <a:pt x="18" y="729"/>
                  </a:lnTo>
                  <a:lnTo>
                    <a:pt x="20" y="725"/>
                  </a:lnTo>
                  <a:lnTo>
                    <a:pt x="21" y="722"/>
                  </a:lnTo>
                  <a:lnTo>
                    <a:pt x="22" y="719"/>
                  </a:lnTo>
                  <a:lnTo>
                    <a:pt x="28" y="714"/>
                  </a:lnTo>
                  <a:lnTo>
                    <a:pt x="33" y="709"/>
                  </a:lnTo>
                  <a:lnTo>
                    <a:pt x="38" y="704"/>
                  </a:lnTo>
                  <a:lnTo>
                    <a:pt x="45" y="699"/>
                  </a:lnTo>
                  <a:lnTo>
                    <a:pt x="50" y="693"/>
                  </a:lnTo>
                  <a:lnTo>
                    <a:pt x="56" y="689"/>
                  </a:lnTo>
                  <a:lnTo>
                    <a:pt x="62" y="684"/>
                  </a:lnTo>
                  <a:lnTo>
                    <a:pt x="68" y="681"/>
                  </a:lnTo>
                  <a:lnTo>
                    <a:pt x="69" y="679"/>
                  </a:lnTo>
                  <a:lnTo>
                    <a:pt x="70" y="678"/>
                  </a:lnTo>
                  <a:lnTo>
                    <a:pt x="72" y="675"/>
                  </a:lnTo>
                  <a:lnTo>
                    <a:pt x="73" y="673"/>
                  </a:lnTo>
                  <a:lnTo>
                    <a:pt x="75" y="672"/>
                  </a:lnTo>
                  <a:lnTo>
                    <a:pt x="77" y="670"/>
                  </a:lnTo>
                  <a:lnTo>
                    <a:pt x="78" y="669"/>
                  </a:lnTo>
                  <a:lnTo>
                    <a:pt x="78" y="667"/>
                  </a:lnTo>
                  <a:lnTo>
                    <a:pt x="80" y="664"/>
                  </a:lnTo>
                  <a:lnTo>
                    <a:pt x="82" y="662"/>
                  </a:lnTo>
                  <a:lnTo>
                    <a:pt x="86" y="660"/>
                  </a:lnTo>
                  <a:lnTo>
                    <a:pt x="88" y="658"/>
                  </a:lnTo>
                  <a:lnTo>
                    <a:pt x="90" y="655"/>
                  </a:lnTo>
                  <a:lnTo>
                    <a:pt x="92" y="652"/>
                  </a:lnTo>
                  <a:lnTo>
                    <a:pt x="92" y="650"/>
                  </a:lnTo>
                  <a:lnTo>
                    <a:pt x="92" y="649"/>
                  </a:lnTo>
                  <a:lnTo>
                    <a:pt x="92" y="647"/>
                  </a:lnTo>
                  <a:lnTo>
                    <a:pt x="92" y="645"/>
                  </a:lnTo>
                  <a:lnTo>
                    <a:pt x="90" y="643"/>
                  </a:lnTo>
                  <a:lnTo>
                    <a:pt x="87" y="643"/>
                  </a:lnTo>
                  <a:lnTo>
                    <a:pt x="85" y="642"/>
                  </a:lnTo>
                  <a:lnTo>
                    <a:pt x="81" y="642"/>
                  </a:lnTo>
                  <a:lnTo>
                    <a:pt x="79" y="643"/>
                  </a:lnTo>
                  <a:lnTo>
                    <a:pt x="76" y="644"/>
                  </a:lnTo>
                  <a:lnTo>
                    <a:pt x="72" y="644"/>
                  </a:lnTo>
                  <a:lnTo>
                    <a:pt x="70" y="645"/>
                  </a:lnTo>
                  <a:lnTo>
                    <a:pt x="70" y="645"/>
                  </a:lnTo>
                  <a:lnTo>
                    <a:pt x="69" y="645"/>
                  </a:lnTo>
                  <a:lnTo>
                    <a:pt x="69" y="644"/>
                  </a:lnTo>
                  <a:lnTo>
                    <a:pt x="69" y="644"/>
                  </a:lnTo>
                  <a:lnTo>
                    <a:pt x="68" y="644"/>
                  </a:lnTo>
                  <a:lnTo>
                    <a:pt x="68" y="644"/>
                  </a:lnTo>
                  <a:lnTo>
                    <a:pt x="67" y="644"/>
                  </a:lnTo>
                  <a:lnTo>
                    <a:pt x="67" y="644"/>
                  </a:lnTo>
                  <a:lnTo>
                    <a:pt x="67" y="633"/>
                  </a:lnTo>
                  <a:lnTo>
                    <a:pt x="67" y="622"/>
                  </a:lnTo>
                  <a:lnTo>
                    <a:pt x="68" y="611"/>
                  </a:lnTo>
                  <a:lnTo>
                    <a:pt x="69" y="600"/>
                  </a:lnTo>
                  <a:lnTo>
                    <a:pt x="69" y="589"/>
                  </a:lnTo>
                  <a:lnTo>
                    <a:pt x="70" y="578"/>
                  </a:lnTo>
                  <a:lnTo>
                    <a:pt x="70" y="573"/>
                  </a:lnTo>
                  <a:lnTo>
                    <a:pt x="69" y="568"/>
                  </a:lnTo>
                  <a:lnTo>
                    <a:pt x="69" y="562"/>
                  </a:lnTo>
                  <a:lnTo>
                    <a:pt x="68" y="557"/>
                  </a:lnTo>
                  <a:lnTo>
                    <a:pt x="67" y="551"/>
                  </a:lnTo>
                  <a:lnTo>
                    <a:pt x="68" y="546"/>
                  </a:lnTo>
                  <a:lnTo>
                    <a:pt x="69" y="539"/>
                  </a:lnTo>
                  <a:lnTo>
                    <a:pt x="69" y="533"/>
                  </a:lnTo>
                  <a:lnTo>
                    <a:pt x="69" y="530"/>
                  </a:lnTo>
                  <a:lnTo>
                    <a:pt x="69" y="527"/>
                  </a:lnTo>
                  <a:lnTo>
                    <a:pt x="68" y="523"/>
                  </a:lnTo>
                  <a:lnTo>
                    <a:pt x="68" y="521"/>
                  </a:lnTo>
                  <a:lnTo>
                    <a:pt x="66" y="519"/>
                  </a:lnTo>
                  <a:lnTo>
                    <a:pt x="65" y="517"/>
                  </a:lnTo>
                  <a:lnTo>
                    <a:pt x="62" y="516"/>
                  </a:lnTo>
                  <a:lnTo>
                    <a:pt x="59" y="514"/>
                  </a:lnTo>
                  <a:lnTo>
                    <a:pt x="61" y="511"/>
                  </a:lnTo>
                  <a:lnTo>
                    <a:pt x="62" y="509"/>
                  </a:lnTo>
                  <a:lnTo>
                    <a:pt x="62" y="508"/>
                  </a:lnTo>
                  <a:lnTo>
                    <a:pt x="62" y="506"/>
                  </a:lnTo>
                  <a:lnTo>
                    <a:pt x="60" y="501"/>
                  </a:lnTo>
                  <a:lnTo>
                    <a:pt x="59" y="497"/>
                  </a:lnTo>
                  <a:lnTo>
                    <a:pt x="58" y="496"/>
                  </a:lnTo>
                  <a:lnTo>
                    <a:pt x="57" y="493"/>
                  </a:lnTo>
                  <a:lnTo>
                    <a:pt x="57" y="492"/>
                  </a:lnTo>
                  <a:lnTo>
                    <a:pt x="57" y="490"/>
                  </a:lnTo>
                  <a:lnTo>
                    <a:pt x="57" y="488"/>
                  </a:lnTo>
                  <a:lnTo>
                    <a:pt x="59" y="487"/>
                  </a:lnTo>
                  <a:lnTo>
                    <a:pt x="61" y="486"/>
                  </a:lnTo>
                  <a:lnTo>
                    <a:pt x="63" y="484"/>
                  </a:lnTo>
                  <a:lnTo>
                    <a:pt x="66" y="480"/>
                  </a:lnTo>
                  <a:lnTo>
                    <a:pt x="66" y="476"/>
                  </a:lnTo>
                  <a:lnTo>
                    <a:pt x="63" y="472"/>
                  </a:lnTo>
                  <a:lnTo>
                    <a:pt x="62" y="470"/>
                  </a:lnTo>
                  <a:lnTo>
                    <a:pt x="59" y="463"/>
                  </a:lnTo>
                  <a:lnTo>
                    <a:pt x="55" y="458"/>
                  </a:lnTo>
                  <a:lnTo>
                    <a:pt x="52" y="455"/>
                  </a:lnTo>
                  <a:lnTo>
                    <a:pt x="50" y="452"/>
                  </a:lnTo>
                  <a:lnTo>
                    <a:pt x="49" y="449"/>
                  </a:lnTo>
                  <a:lnTo>
                    <a:pt x="48" y="447"/>
                  </a:lnTo>
                  <a:lnTo>
                    <a:pt x="48" y="442"/>
                  </a:lnTo>
                  <a:lnTo>
                    <a:pt x="48" y="440"/>
                  </a:lnTo>
                  <a:lnTo>
                    <a:pt x="50" y="437"/>
                  </a:lnTo>
                  <a:lnTo>
                    <a:pt x="52" y="432"/>
                  </a:lnTo>
                  <a:lnTo>
                    <a:pt x="52" y="430"/>
                  </a:lnTo>
                  <a:lnTo>
                    <a:pt x="52" y="429"/>
                  </a:lnTo>
                  <a:lnTo>
                    <a:pt x="52" y="427"/>
                  </a:lnTo>
                  <a:lnTo>
                    <a:pt x="51" y="425"/>
                  </a:lnTo>
                  <a:lnTo>
                    <a:pt x="51" y="423"/>
                  </a:lnTo>
                  <a:lnTo>
                    <a:pt x="50" y="421"/>
                  </a:lnTo>
                  <a:lnTo>
                    <a:pt x="49" y="420"/>
                  </a:lnTo>
                  <a:lnTo>
                    <a:pt x="48" y="419"/>
                  </a:lnTo>
                  <a:lnTo>
                    <a:pt x="51" y="412"/>
                  </a:lnTo>
                  <a:lnTo>
                    <a:pt x="55" y="405"/>
                  </a:lnTo>
                  <a:lnTo>
                    <a:pt x="56" y="397"/>
                  </a:lnTo>
                  <a:lnTo>
                    <a:pt x="57" y="390"/>
                  </a:lnTo>
                  <a:lnTo>
                    <a:pt x="57" y="382"/>
                  </a:lnTo>
                  <a:lnTo>
                    <a:pt x="57" y="375"/>
                  </a:lnTo>
                  <a:lnTo>
                    <a:pt x="56" y="368"/>
                  </a:lnTo>
                  <a:lnTo>
                    <a:pt x="55" y="360"/>
                  </a:lnTo>
                  <a:lnTo>
                    <a:pt x="53" y="353"/>
                  </a:lnTo>
                  <a:lnTo>
                    <a:pt x="52" y="346"/>
                  </a:lnTo>
                  <a:lnTo>
                    <a:pt x="52" y="338"/>
                  </a:lnTo>
                  <a:lnTo>
                    <a:pt x="52" y="331"/>
                  </a:lnTo>
                  <a:lnTo>
                    <a:pt x="52" y="323"/>
                  </a:lnTo>
                  <a:lnTo>
                    <a:pt x="55" y="316"/>
                  </a:lnTo>
                  <a:lnTo>
                    <a:pt x="57" y="309"/>
                  </a:lnTo>
                  <a:lnTo>
                    <a:pt x="60" y="302"/>
                  </a:lnTo>
                  <a:lnTo>
                    <a:pt x="61" y="294"/>
                  </a:lnTo>
                  <a:lnTo>
                    <a:pt x="62" y="287"/>
                  </a:lnTo>
                  <a:lnTo>
                    <a:pt x="63" y="279"/>
                  </a:lnTo>
                  <a:lnTo>
                    <a:pt x="66" y="271"/>
                  </a:lnTo>
                  <a:lnTo>
                    <a:pt x="68" y="265"/>
                  </a:lnTo>
                  <a:lnTo>
                    <a:pt x="70" y="257"/>
                  </a:lnTo>
                  <a:lnTo>
                    <a:pt x="72" y="250"/>
                  </a:lnTo>
                  <a:lnTo>
                    <a:pt x="73" y="241"/>
                  </a:lnTo>
                  <a:lnTo>
                    <a:pt x="77" y="231"/>
                  </a:lnTo>
                  <a:lnTo>
                    <a:pt x="80" y="221"/>
                  </a:lnTo>
                  <a:lnTo>
                    <a:pt x="83" y="211"/>
                  </a:lnTo>
                  <a:lnTo>
                    <a:pt x="88" y="202"/>
                  </a:lnTo>
                  <a:lnTo>
                    <a:pt x="92" y="194"/>
                  </a:lnTo>
                  <a:lnTo>
                    <a:pt x="98" y="185"/>
                  </a:lnTo>
                  <a:lnTo>
                    <a:pt x="103" y="176"/>
                  </a:lnTo>
                  <a:lnTo>
                    <a:pt x="111" y="167"/>
                  </a:lnTo>
                  <a:lnTo>
                    <a:pt x="121" y="152"/>
                  </a:lnTo>
                  <a:lnTo>
                    <a:pt x="133" y="138"/>
                  </a:lnTo>
                  <a:lnTo>
                    <a:pt x="146" y="124"/>
                  </a:lnTo>
                  <a:lnTo>
                    <a:pt x="158" y="110"/>
                  </a:lnTo>
                  <a:lnTo>
                    <a:pt x="171" y="97"/>
                  </a:lnTo>
                  <a:lnTo>
                    <a:pt x="186" y="84"/>
                  </a:lnTo>
                  <a:lnTo>
                    <a:pt x="199" y="71"/>
                  </a:lnTo>
                  <a:lnTo>
                    <a:pt x="215" y="60"/>
                  </a:lnTo>
                  <a:lnTo>
                    <a:pt x="226" y="53"/>
                  </a:lnTo>
                  <a:lnTo>
                    <a:pt x="237" y="46"/>
                  </a:lnTo>
                  <a:lnTo>
                    <a:pt x="249" y="39"/>
                  </a:lnTo>
                  <a:lnTo>
                    <a:pt x="261" y="34"/>
                  </a:lnTo>
                  <a:lnTo>
                    <a:pt x="273" y="27"/>
                  </a:lnTo>
                  <a:lnTo>
                    <a:pt x="286" y="23"/>
                  </a:lnTo>
                  <a:lnTo>
                    <a:pt x="298" y="16"/>
                  </a:lnTo>
                  <a:lnTo>
                    <a:pt x="310" y="10"/>
                  </a:lnTo>
                  <a:lnTo>
                    <a:pt x="327" y="6"/>
                  </a:lnTo>
                  <a:lnTo>
                    <a:pt x="342" y="4"/>
                  </a:lnTo>
                  <a:lnTo>
                    <a:pt x="358" y="1"/>
                  </a:lnTo>
                  <a:lnTo>
                    <a:pt x="373" y="0"/>
                  </a:lnTo>
                  <a:lnTo>
                    <a:pt x="389" y="0"/>
                  </a:lnTo>
                  <a:lnTo>
                    <a:pt x="406" y="0"/>
                  </a:lnTo>
                  <a:lnTo>
                    <a:pt x="422" y="1"/>
                  </a:lnTo>
                  <a:lnTo>
                    <a:pt x="439" y="3"/>
                  </a:lnTo>
                  <a:lnTo>
                    <a:pt x="488" y="14"/>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65" name="Freeform 129">
              <a:extLst>
                <a:ext uri="{FF2B5EF4-FFF2-40B4-BE49-F238E27FC236}">
                  <a16:creationId xmlns:a16="http://schemas.microsoft.com/office/drawing/2014/main" id="{030467C5-B51A-40DC-B85F-BCB0C32D3248}"/>
                </a:ext>
              </a:extLst>
            </p:cNvPr>
            <p:cNvSpPr>
              <a:spLocks/>
            </p:cNvSpPr>
            <p:nvPr/>
          </p:nvSpPr>
          <p:spPr bwMode="auto">
            <a:xfrm>
              <a:off x="4158" y="3857"/>
              <a:ext cx="207" cy="84"/>
            </a:xfrm>
            <a:custGeom>
              <a:avLst/>
              <a:gdLst>
                <a:gd name="T0" fmla="*/ 43 w 415"/>
                <a:gd name="T1" fmla="*/ 22 h 167"/>
                <a:gd name="T2" fmla="*/ 50 w 415"/>
                <a:gd name="T3" fmla="*/ 24 h 167"/>
                <a:gd name="T4" fmla="*/ 58 w 415"/>
                <a:gd name="T5" fmla="*/ 27 h 167"/>
                <a:gd name="T6" fmla="*/ 63 w 415"/>
                <a:gd name="T7" fmla="*/ 31 h 167"/>
                <a:gd name="T8" fmla="*/ 73 w 415"/>
                <a:gd name="T9" fmla="*/ 34 h 167"/>
                <a:gd name="T10" fmla="*/ 87 w 415"/>
                <a:gd name="T11" fmla="*/ 34 h 167"/>
                <a:gd name="T12" fmla="*/ 91 w 415"/>
                <a:gd name="T13" fmla="*/ 37 h 167"/>
                <a:gd name="T14" fmla="*/ 109 w 415"/>
                <a:gd name="T15" fmla="*/ 37 h 167"/>
                <a:gd name="T16" fmla="*/ 113 w 415"/>
                <a:gd name="T17" fmla="*/ 41 h 167"/>
                <a:gd name="T18" fmla="*/ 133 w 415"/>
                <a:gd name="T19" fmla="*/ 42 h 167"/>
                <a:gd name="T20" fmla="*/ 151 w 415"/>
                <a:gd name="T21" fmla="*/ 41 h 167"/>
                <a:gd name="T22" fmla="*/ 165 w 415"/>
                <a:gd name="T23" fmla="*/ 32 h 167"/>
                <a:gd name="T24" fmla="*/ 201 w 415"/>
                <a:gd name="T25" fmla="*/ 30 h 167"/>
                <a:gd name="T26" fmla="*/ 249 w 415"/>
                <a:gd name="T27" fmla="*/ 35 h 167"/>
                <a:gd name="T28" fmla="*/ 290 w 415"/>
                <a:gd name="T29" fmla="*/ 36 h 167"/>
                <a:gd name="T30" fmla="*/ 310 w 415"/>
                <a:gd name="T31" fmla="*/ 32 h 167"/>
                <a:gd name="T32" fmla="*/ 321 w 415"/>
                <a:gd name="T33" fmla="*/ 22 h 167"/>
                <a:gd name="T34" fmla="*/ 340 w 415"/>
                <a:gd name="T35" fmla="*/ 11 h 167"/>
                <a:gd name="T36" fmla="*/ 393 w 415"/>
                <a:gd name="T37" fmla="*/ 1 h 167"/>
                <a:gd name="T38" fmla="*/ 415 w 415"/>
                <a:gd name="T39" fmla="*/ 4 h 167"/>
                <a:gd name="T40" fmla="*/ 413 w 415"/>
                <a:gd name="T41" fmla="*/ 15 h 167"/>
                <a:gd name="T42" fmla="*/ 409 w 415"/>
                <a:gd name="T43" fmla="*/ 20 h 167"/>
                <a:gd name="T44" fmla="*/ 405 w 415"/>
                <a:gd name="T45" fmla="*/ 23 h 167"/>
                <a:gd name="T46" fmla="*/ 396 w 415"/>
                <a:gd name="T47" fmla="*/ 25 h 167"/>
                <a:gd name="T48" fmla="*/ 380 w 415"/>
                <a:gd name="T49" fmla="*/ 34 h 167"/>
                <a:gd name="T50" fmla="*/ 364 w 415"/>
                <a:gd name="T51" fmla="*/ 41 h 167"/>
                <a:gd name="T52" fmla="*/ 350 w 415"/>
                <a:gd name="T53" fmla="*/ 55 h 167"/>
                <a:gd name="T54" fmla="*/ 335 w 415"/>
                <a:gd name="T55" fmla="*/ 70 h 167"/>
                <a:gd name="T56" fmla="*/ 327 w 415"/>
                <a:gd name="T57" fmla="*/ 76 h 167"/>
                <a:gd name="T58" fmla="*/ 320 w 415"/>
                <a:gd name="T59" fmla="*/ 87 h 167"/>
                <a:gd name="T60" fmla="*/ 315 w 415"/>
                <a:gd name="T61" fmla="*/ 91 h 167"/>
                <a:gd name="T62" fmla="*/ 313 w 415"/>
                <a:gd name="T63" fmla="*/ 99 h 167"/>
                <a:gd name="T64" fmla="*/ 308 w 415"/>
                <a:gd name="T65" fmla="*/ 103 h 167"/>
                <a:gd name="T66" fmla="*/ 305 w 415"/>
                <a:gd name="T67" fmla="*/ 107 h 167"/>
                <a:gd name="T68" fmla="*/ 303 w 415"/>
                <a:gd name="T69" fmla="*/ 115 h 167"/>
                <a:gd name="T70" fmla="*/ 297 w 415"/>
                <a:gd name="T71" fmla="*/ 117 h 167"/>
                <a:gd name="T72" fmla="*/ 296 w 415"/>
                <a:gd name="T73" fmla="*/ 122 h 167"/>
                <a:gd name="T74" fmla="*/ 290 w 415"/>
                <a:gd name="T75" fmla="*/ 125 h 167"/>
                <a:gd name="T76" fmla="*/ 284 w 415"/>
                <a:gd name="T77" fmla="*/ 135 h 167"/>
                <a:gd name="T78" fmla="*/ 277 w 415"/>
                <a:gd name="T79" fmla="*/ 139 h 167"/>
                <a:gd name="T80" fmla="*/ 275 w 415"/>
                <a:gd name="T81" fmla="*/ 141 h 167"/>
                <a:gd name="T82" fmla="*/ 271 w 415"/>
                <a:gd name="T83" fmla="*/ 144 h 167"/>
                <a:gd name="T84" fmla="*/ 264 w 415"/>
                <a:gd name="T85" fmla="*/ 150 h 167"/>
                <a:gd name="T86" fmla="*/ 253 w 415"/>
                <a:gd name="T87" fmla="*/ 154 h 167"/>
                <a:gd name="T88" fmla="*/ 207 w 415"/>
                <a:gd name="T89" fmla="*/ 165 h 167"/>
                <a:gd name="T90" fmla="*/ 180 w 415"/>
                <a:gd name="T91" fmla="*/ 165 h 167"/>
                <a:gd name="T92" fmla="*/ 169 w 415"/>
                <a:gd name="T93" fmla="*/ 156 h 167"/>
                <a:gd name="T94" fmla="*/ 143 w 415"/>
                <a:gd name="T95" fmla="*/ 141 h 167"/>
                <a:gd name="T96" fmla="*/ 135 w 415"/>
                <a:gd name="T97" fmla="*/ 132 h 167"/>
                <a:gd name="T98" fmla="*/ 123 w 415"/>
                <a:gd name="T99" fmla="*/ 115 h 167"/>
                <a:gd name="T100" fmla="*/ 106 w 415"/>
                <a:gd name="T101" fmla="*/ 103 h 167"/>
                <a:gd name="T102" fmla="*/ 88 w 415"/>
                <a:gd name="T103" fmla="*/ 95 h 167"/>
                <a:gd name="T104" fmla="*/ 48 w 415"/>
                <a:gd name="T105" fmla="*/ 75 h 167"/>
                <a:gd name="T106" fmla="*/ 39 w 415"/>
                <a:gd name="T107" fmla="*/ 66 h 167"/>
                <a:gd name="T108" fmla="*/ 29 w 415"/>
                <a:gd name="T109" fmla="*/ 63 h 167"/>
                <a:gd name="T110" fmla="*/ 20 w 415"/>
                <a:gd name="T111" fmla="*/ 61 h 167"/>
                <a:gd name="T112" fmla="*/ 10 w 415"/>
                <a:gd name="T113" fmla="*/ 57 h 167"/>
                <a:gd name="T114" fmla="*/ 8 w 415"/>
                <a:gd name="T115" fmla="*/ 52 h 167"/>
                <a:gd name="T116" fmla="*/ 4 w 415"/>
                <a:gd name="T117"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 h="167">
                  <a:moveTo>
                    <a:pt x="0" y="41"/>
                  </a:moveTo>
                  <a:lnTo>
                    <a:pt x="24" y="15"/>
                  </a:lnTo>
                  <a:lnTo>
                    <a:pt x="36" y="15"/>
                  </a:lnTo>
                  <a:lnTo>
                    <a:pt x="43" y="22"/>
                  </a:lnTo>
                  <a:lnTo>
                    <a:pt x="45" y="22"/>
                  </a:lnTo>
                  <a:lnTo>
                    <a:pt x="49" y="22"/>
                  </a:lnTo>
                  <a:lnTo>
                    <a:pt x="49" y="23"/>
                  </a:lnTo>
                  <a:lnTo>
                    <a:pt x="50" y="24"/>
                  </a:lnTo>
                  <a:lnTo>
                    <a:pt x="51" y="25"/>
                  </a:lnTo>
                  <a:lnTo>
                    <a:pt x="54" y="26"/>
                  </a:lnTo>
                  <a:lnTo>
                    <a:pt x="56" y="26"/>
                  </a:lnTo>
                  <a:lnTo>
                    <a:pt x="58" y="27"/>
                  </a:lnTo>
                  <a:lnTo>
                    <a:pt x="60" y="27"/>
                  </a:lnTo>
                  <a:lnTo>
                    <a:pt x="61" y="27"/>
                  </a:lnTo>
                  <a:lnTo>
                    <a:pt x="61" y="30"/>
                  </a:lnTo>
                  <a:lnTo>
                    <a:pt x="63" y="31"/>
                  </a:lnTo>
                  <a:lnTo>
                    <a:pt x="64" y="31"/>
                  </a:lnTo>
                  <a:lnTo>
                    <a:pt x="65" y="32"/>
                  </a:lnTo>
                  <a:lnTo>
                    <a:pt x="68" y="33"/>
                  </a:lnTo>
                  <a:lnTo>
                    <a:pt x="73" y="34"/>
                  </a:lnTo>
                  <a:lnTo>
                    <a:pt x="76" y="34"/>
                  </a:lnTo>
                  <a:lnTo>
                    <a:pt x="80" y="34"/>
                  </a:lnTo>
                  <a:lnTo>
                    <a:pt x="85" y="34"/>
                  </a:lnTo>
                  <a:lnTo>
                    <a:pt x="87" y="34"/>
                  </a:lnTo>
                  <a:lnTo>
                    <a:pt x="87" y="35"/>
                  </a:lnTo>
                  <a:lnTo>
                    <a:pt x="88" y="36"/>
                  </a:lnTo>
                  <a:lnTo>
                    <a:pt x="89" y="36"/>
                  </a:lnTo>
                  <a:lnTo>
                    <a:pt x="91" y="37"/>
                  </a:lnTo>
                  <a:lnTo>
                    <a:pt x="96" y="37"/>
                  </a:lnTo>
                  <a:lnTo>
                    <a:pt x="100" y="37"/>
                  </a:lnTo>
                  <a:lnTo>
                    <a:pt x="105" y="37"/>
                  </a:lnTo>
                  <a:lnTo>
                    <a:pt x="109" y="37"/>
                  </a:lnTo>
                  <a:lnTo>
                    <a:pt x="110" y="39"/>
                  </a:lnTo>
                  <a:lnTo>
                    <a:pt x="111" y="39"/>
                  </a:lnTo>
                  <a:lnTo>
                    <a:pt x="113" y="40"/>
                  </a:lnTo>
                  <a:lnTo>
                    <a:pt x="113" y="41"/>
                  </a:lnTo>
                  <a:lnTo>
                    <a:pt x="116" y="41"/>
                  </a:lnTo>
                  <a:lnTo>
                    <a:pt x="120" y="42"/>
                  </a:lnTo>
                  <a:lnTo>
                    <a:pt x="127" y="42"/>
                  </a:lnTo>
                  <a:lnTo>
                    <a:pt x="133" y="42"/>
                  </a:lnTo>
                  <a:lnTo>
                    <a:pt x="138" y="43"/>
                  </a:lnTo>
                  <a:lnTo>
                    <a:pt x="144" y="42"/>
                  </a:lnTo>
                  <a:lnTo>
                    <a:pt x="148" y="42"/>
                  </a:lnTo>
                  <a:lnTo>
                    <a:pt x="151" y="41"/>
                  </a:lnTo>
                  <a:lnTo>
                    <a:pt x="151" y="37"/>
                  </a:lnTo>
                  <a:lnTo>
                    <a:pt x="156" y="35"/>
                  </a:lnTo>
                  <a:lnTo>
                    <a:pt x="160" y="34"/>
                  </a:lnTo>
                  <a:lnTo>
                    <a:pt x="165" y="32"/>
                  </a:lnTo>
                  <a:lnTo>
                    <a:pt x="169" y="31"/>
                  </a:lnTo>
                  <a:lnTo>
                    <a:pt x="179" y="30"/>
                  </a:lnTo>
                  <a:lnTo>
                    <a:pt x="190" y="30"/>
                  </a:lnTo>
                  <a:lnTo>
                    <a:pt x="201" y="30"/>
                  </a:lnTo>
                  <a:lnTo>
                    <a:pt x="214" y="31"/>
                  </a:lnTo>
                  <a:lnTo>
                    <a:pt x="226" y="32"/>
                  </a:lnTo>
                  <a:lnTo>
                    <a:pt x="238" y="34"/>
                  </a:lnTo>
                  <a:lnTo>
                    <a:pt x="249" y="35"/>
                  </a:lnTo>
                  <a:lnTo>
                    <a:pt x="263" y="36"/>
                  </a:lnTo>
                  <a:lnTo>
                    <a:pt x="274" y="36"/>
                  </a:lnTo>
                  <a:lnTo>
                    <a:pt x="285" y="36"/>
                  </a:lnTo>
                  <a:lnTo>
                    <a:pt x="290" y="36"/>
                  </a:lnTo>
                  <a:lnTo>
                    <a:pt x="295" y="35"/>
                  </a:lnTo>
                  <a:lnTo>
                    <a:pt x="300" y="35"/>
                  </a:lnTo>
                  <a:lnTo>
                    <a:pt x="305" y="34"/>
                  </a:lnTo>
                  <a:lnTo>
                    <a:pt x="310" y="32"/>
                  </a:lnTo>
                  <a:lnTo>
                    <a:pt x="314" y="30"/>
                  </a:lnTo>
                  <a:lnTo>
                    <a:pt x="318" y="27"/>
                  </a:lnTo>
                  <a:lnTo>
                    <a:pt x="321" y="25"/>
                  </a:lnTo>
                  <a:lnTo>
                    <a:pt x="321" y="22"/>
                  </a:lnTo>
                  <a:lnTo>
                    <a:pt x="326" y="19"/>
                  </a:lnTo>
                  <a:lnTo>
                    <a:pt x="330" y="16"/>
                  </a:lnTo>
                  <a:lnTo>
                    <a:pt x="336" y="13"/>
                  </a:lnTo>
                  <a:lnTo>
                    <a:pt x="340" y="11"/>
                  </a:lnTo>
                  <a:lnTo>
                    <a:pt x="354" y="8"/>
                  </a:lnTo>
                  <a:lnTo>
                    <a:pt x="366" y="4"/>
                  </a:lnTo>
                  <a:lnTo>
                    <a:pt x="379" y="2"/>
                  </a:lnTo>
                  <a:lnTo>
                    <a:pt x="393" y="1"/>
                  </a:lnTo>
                  <a:lnTo>
                    <a:pt x="405" y="0"/>
                  </a:lnTo>
                  <a:lnTo>
                    <a:pt x="415" y="0"/>
                  </a:lnTo>
                  <a:lnTo>
                    <a:pt x="415" y="2"/>
                  </a:lnTo>
                  <a:lnTo>
                    <a:pt x="415" y="4"/>
                  </a:lnTo>
                  <a:lnTo>
                    <a:pt x="414" y="8"/>
                  </a:lnTo>
                  <a:lnTo>
                    <a:pt x="414" y="10"/>
                  </a:lnTo>
                  <a:lnTo>
                    <a:pt x="413" y="13"/>
                  </a:lnTo>
                  <a:lnTo>
                    <a:pt x="413" y="15"/>
                  </a:lnTo>
                  <a:lnTo>
                    <a:pt x="413" y="18"/>
                  </a:lnTo>
                  <a:lnTo>
                    <a:pt x="411" y="19"/>
                  </a:lnTo>
                  <a:lnTo>
                    <a:pt x="410" y="19"/>
                  </a:lnTo>
                  <a:lnTo>
                    <a:pt x="409" y="20"/>
                  </a:lnTo>
                  <a:lnTo>
                    <a:pt x="408" y="20"/>
                  </a:lnTo>
                  <a:lnTo>
                    <a:pt x="407" y="21"/>
                  </a:lnTo>
                  <a:lnTo>
                    <a:pt x="406" y="22"/>
                  </a:lnTo>
                  <a:lnTo>
                    <a:pt x="405" y="23"/>
                  </a:lnTo>
                  <a:lnTo>
                    <a:pt x="404" y="24"/>
                  </a:lnTo>
                  <a:lnTo>
                    <a:pt x="403" y="25"/>
                  </a:lnTo>
                  <a:lnTo>
                    <a:pt x="399" y="25"/>
                  </a:lnTo>
                  <a:lnTo>
                    <a:pt x="396" y="25"/>
                  </a:lnTo>
                  <a:lnTo>
                    <a:pt x="394" y="26"/>
                  </a:lnTo>
                  <a:lnTo>
                    <a:pt x="390" y="29"/>
                  </a:lnTo>
                  <a:lnTo>
                    <a:pt x="386" y="32"/>
                  </a:lnTo>
                  <a:lnTo>
                    <a:pt x="380" y="34"/>
                  </a:lnTo>
                  <a:lnTo>
                    <a:pt x="376" y="36"/>
                  </a:lnTo>
                  <a:lnTo>
                    <a:pt x="370" y="39"/>
                  </a:lnTo>
                  <a:lnTo>
                    <a:pt x="367" y="41"/>
                  </a:lnTo>
                  <a:lnTo>
                    <a:pt x="364" y="41"/>
                  </a:lnTo>
                  <a:lnTo>
                    <a:pt x="361" y="44"/>
                  </a:lnTo>
                  <a:lnTo>
                    <a:pt x="358" y="47"/>
                  </a:lnTo>
                  <a:lnTo>
                    <a:pt x="355" y="52"/>
                  </a:lnTo>
                  <a:lnTo>
                    <a:pt x="350" y="55"/>
                  </a:lnTo>
                  <a:lnTo>
                    <a:pt x="346" y="60"/>
                  </a:lnTo>
                  <a:lnTo>
                    <a:pt x="341" y="64"/>
                  </a:lnTo>
                  <a:lnTo>
                    <a:pt x="337" y="67"/>
                  </a:lnTo>
                  <a:lnTo>
                    <a:pt x="335" y="70"/>
                  </a:lnTo>
                  <a:lnTo>
                    <a:pt x="331" y="70"/>
                  </a:lnTo>
                  <a:lnTo>
                    <a:pt x="330" y="71"/>
                  </a:lnTo>
                  <a:lnTo>
                    <a:pt x="328" y="73"/>
                  </a:lnTo>
                  <a:lnTo>
                    <a:pt x="327" y="76"/>
                  </a:lnTo>
                  <a:lnTo>
                    <a:pt x="325" y="80"/>
                  </a:lnTo>
                  <a:lnTo>
                    <a:pt x="324" y="82"/>
                  </a:lnTo>
                  <a:lnTo>
                    <a:pt x="321" y="85"/>
                  </a:lnTo>
                  <a:lnTo>
                    <a:pt x="320" y="87"/>
                  </a:lnTo>
                  <a:lnTo>
                    <a:pt x="319" y="90"/>
                  </a:lnTo>
                  <a:lnTo>
                    <a:pt x="315" y="90"/>
                  </a:lnTo>
                  <a:lnTo>
                    <a:pt x="315" y="90"/>
                  </a:lnTo>
                  <a:lnTo>
                    <a:pt x="315" y="91"/>
                  </a:lnTo>
                  <a:lnTo>
                    <a:pt x="315" y="92"/>
                  </a:lnTo>
                  <a:lnTo>
                    <a:pt x="314" y="94"/>
                  </a:lnTo>
                  <a:lnTo>
                    <a:pt x="314" y="96"/>
                  </a:lnTo>
                  <a:lnTo>
                    <a:pt x="313" y="99"/>
                  </a:lnTo>
                  <a:lnTo>
                    <a:pt x="313" y="101"/>
                  </a:lnTo>
                  <a:lnTo>
                    <a:pt x="313" y="102"/>
                  </a:lnTo>
                  <a:lnTo>
                    <a:pt x="310" y="102"/>
                  </a:lnTo>
                  <a:lnTo>
                    <a:pt x="308" y="103"/>
                  </a:lnTo>
                  <a:lnTo>
                    <a:pt x="307" y="104"/>
                  </a:lnTo>
                  <a:lnTo>
                    <a:pt x="306" y="105"/>
                  </a:lnTo>
                  <a:lnTo>
                    <a:pt x="305" y="106"/>
                  </a:lnTo>
                  <a:lnTo>
                    <a:pt x="305" y="107"/>
                  </a:lnTo>
                  <a:lnTo>
                    <a:pt x="304" y="107"/>
                  </a:lnTo>
                  <a:lnTo>
                    <a:pt x="303" y="109"/>
                  </a:lnTo>
                  <a:lnTo>
                    <a:pt x="303" y="112"/>
                  </a:lnTo>
                  <a:lnTo>
                    <a:pt x="303" y="115"/>
                  </a:lnTo>
                  <a:lnTo>
                    <a:pt x="300" y="115"/>
                  </a:lnTo>
                  <a:lnTo>
                    <a:pt x="299" y="115"/>
                  </a:lnTo>
                  <a:lnTo>
                    <a:pt x="298" y="116"/>
                  </a:lnTo>
                  <a:lnTo>
                    <a:pt x="297" y="117"/>
                  </a:lnTo>
                  <a:lnTo>
                    <a:pt x="297" y="119"/>
                  </a:lnTo>
                  <a:lnTo>
                    <a:pt x="296" y="120"/>
                  </a:lnTo>
                  <a:lnTo>
                    <a:pt x="296" y="121"/>
                  </a:lnTo>
                  <a:lnTo>
                    <a:pt x="296" y="122"/>
                  </a:lnTo>
                  <a:lnTo>
                    <a:pt x="293" y="122"/>
                  </a:lnTo>
                  <a:lnTo>
                    <a:pt x="293" y="122"/>
                  </a:lnTo>
                  <a:lnTo>
                    <a:pt x="291" y="123"/>
                  </a:lnTo>
                  <a:lnTo>
                    <a:pt x="290" y="125"/>
                  </a:lnTo>
                  <a:lnTo>
                    <a:pt x="288" y="127"/>
                  </a:lnTo>
                  <a:lnTo>
                    <a:pt x="287" y="131"/>
                  </a:lnTo>
                  <a:lnTo>
                    <a:pt x="285" y="134"/>
                  </a:lnTo>
                  <a:lnTo>
                    <a:pt x="284" y="135"/>
                  </a:lnTo>
                  <a:lnTo>
                    <a:pt x="283" y="137"/>
                  </a:lnTo>
                  <a:lnTo>
                    <a:pt x="280" y="137"/>
                  </a:lnTo>
                  <a:lnTo>
                    <a:pt x="277" y="137"/>
                  </a:lnTo>
                  <a:lnTo>
                    <a:pt x="277" y="139"/>
                  </a:lnTo>
                  <a:lnTo>
                    <a:pt x="276" y="140"/>
                  </a:lnTo>
                  <a:lnTo>
                    <a:pt x="276" y="141"/>
                  </a:lnTo>
                  <a:lnTo>
                    <a:pt x="276" y="141"/>
                  </a:lnTo>
                  <a:lnTo>
                    <a:pt x="275" y="141"/>
                  </a:lnTo>
                  <a:lnTo>
                    <a:pt x="275" y="141"/>
                  </a:lnTo>
                  <a:lnTo>
                    <a:pt x="274" y="142"/>
                  </a:lnTo>
                  <a:lnTo>
                    <a:pt x="274" y="144"/>
                  </a:lnTo>
                  <a:lnTo>
                    <a:pt x="271" y="144"/>
                  </a:lnTo>
                  <a:lnTo>
                    <a:pt x="270" y="145"/>
                  </a:lnTo>
                  <a:lnTo>
                    <a:pt x="268" y="146"/>
                  </a:lnTo>
                  <a:lnTo>
                    <a:pt x="266" y="149"/>
                  </a:lnTo>
                  <a:lnTo>
                    <a:pt x="264" y="150"/>
                  </a:lnTo>
                  <a:lnTo>
                    <a:pt x="263" y="152"/>
                  </a:lnTo>
                  <a:lnTo>
                    <a:pt x="261" y="153"/>
                  </a:lnTo>
                  <a:lnTo>
                    <a:pt x="260" y="153"/>
                  </a:lnTo>
                  <a:lnTo>
                    <a:pt x="253" y="154"/>
                  </a:lnTo>
                  <a:lnTo>
                    <a:pt x="243" y="156"/>
                  </a:lnTo>
                  <a:lnTo>
                    <a:pt x="231" y="160"/>
                  </a:lnTo>
                  <a:lnTo>
                    <a:pt x="219" y="163"/>
                  </a:lnTo>
                  <a:lnTo>
                    <a:pt x="207" y="165"/>
                  </a:lnTo>
                  <a:lnTo>
                    <a:pt x="196" y="167"/>
                  </a:lnTo>
                  <a:lnTo>
                    <a:pt x="190" y="167"/>
                  </a:lnTo>
                  <a:lnTo>
                    <a:pt x="186" y="166"/>
                  </a:lnTo>
                  <a:lnTo>
                    <a:pt x="180" y="165"/>
                  </a:lnTo>
                  <a:lnTo>
                    <a:pt x="177" y="163"/>
                  </a:lnTo>
                  <a:lnTo>
                    <a:pt x="177" y="160"/>
                  </a:lnTo>
                  <a:lnTo>
                    <a:pt x="175" y="159"/>
                  </a:lnTo>
                  <a:lnTo>
                    <a:pt x="169" y="156"/>
                  </a:lnTo>
                  <a:lnTo>
                    <a:pt x="164" y="152"/>
                  </a:lnTo>
                  <a:lnTo>
                    <a:pt x="156" y="149"/>
                  </a:lnTo>
                  <a:lnTo>
                    <a:pt x="149" y="144"/>
                  </a:lnTo>
                  <a:lnTo>
                    <a:pt x="143" y="141"/>
                  </a:lnTo>
                  <a:lnTo>
                    <a:pt x="138" y="139"/>
                  </a:lnTo>
                  <a:lnTo>
                    <a:pt x="135" y="137"/>
                  </a:lnTo>
                  <a:lnTo>
                    <a:pt x="135" y="135"/>
                  </a:lnTo>
                  <a:lnTo>
                    <a:pt x="135" y="132"/>
                  </a:lnTo>
                  <a:lnTo>
                    <a:pt x="134" y="129"/>
                  </a:lnTo>
                  <a:lnTo>
                    <a:pt x="131" y="126"/>
                  </a:lnTo>
                  <a:lnTo>
                    <a:pt x="128" y="120"/>
                  </a:lnTo>
                  <a:lnTo>
                    <a:pt x="123" y="115"/>
                  </a:lnTo>
                  <a:lnTo>
                    <a:pt x="117" y="110"/>
                  </a:lnTo>
                  <a:lnTo>
                    <a:pt x="110" y="105"/>
                  </a:lnTo>
                  <a:lnTo>
                    <a:pt x="108" y="104"/>
                  </a:lnTo>
                  <a:lnTo>
                    <a:pt x="106" y="103"/>
                  </a:lnTo>
                  <a:lnTo>
                    <a:pt x="103" y="102"/>
                  </a:lnTo>
                  <a:lnTo>
                    <a:pt x="100" y="102"/>
                  </a:lnTo>
                  <a:lnTo>
                    <a:pt x="96" y="100"/>
                  </a:lnTo>
                  <a:lnTo>
                    <a:pt x="88" y="95"/>
                  </a:lnTo>
                  <a:lnTo>
                    <a:pt x="78" y="91"/>
                  </a:lnTo>
                  <a:lnTo>
                    <a:pt x="67" y="85"/>
                  </a:lnTo>
                  <a:lnTo>
                    <a:pt x="56" y="81"/>
                  </a:lnTo>
                  <a:lnTo>
                    <a:pt x="48" y="75"/>
                  </a:lnTo>
                  <a:lnTo>
                    <a:pt x="44" y="73"/>
                  </a:lnTo>
                  <a:lnTo>
                    <a:pt x="41" y="71"/>
                  </a:lnTo>
                  <a:lnTo>
                    <a:pt x="39" y="69"/>
                  </a:lnTo>
                  <a:lnTo>
                    <a:pt x="39" y="66"/>
                  </a:lnTo>
                  <a:lnTo>
                    <a:pt x="33" y="66"/>
                  </a:lnTo>
                  <a:lnTo>
                    <a:pt x="33" y="64"/>
                  </a:lnTo>
                  <a:lnTo>
                    <a:pt x="31" y="63"/>
                  </a:lnTo>
                  <a:lnTo>
                    <a:pt x="29" y="63"/>
                  </a:lnTo>
                  <a:lnTo>
                    <a:pt x="27" y="62"/>
                  </a:lnTo>
                  <a:lnTo>
                    <a:pt x="25" y="62"/>
                  </a:lnTo>
                  <a:lnTo>
                    <a:pt x="21" y="61"/>
                  </a:lnTo>
                  <a:lnTo>
                    <a:pt x="20" y="61"/>
                  </a:lnTo>
                  <a:lnTo>
                    <a:pt x="18" y="60"/>
                  </a:lnTo>
                  <a:lnTo>
                    <a:pt x="17" y="60"/>
                  </a:lnTo>
                  <a:lnTo>
                    <a:pt x="17" y="57"/>
                  </a:lnTo>
                  <a:lnTo>
                    <a:pt x="10" y="57"/>
                  </a:lnTo>
                  <a:lnTo>
                    <a:pt x="9" y="56"/>
                  </a:lnTo>
                  <a:lnTo>
                    <a:pt x="9" y="54"/>
                  </a:lnTo>
                  <a:lnTo>
                    <a:pt x="9" y="53"/>
                  </a:lnTo>
                  <a:lnTo>
                    <a:pt x="8" y="52"/>
                  </a:lnTo>
                  <a:lnTo>
                    <a:pt x="7" y="51"/>
                  </a:lnTo>
                  <a:lnTo>
                    <a:pt x="6" y="50"/>
                  </a:lnTo>
                  <a:lnTo>
                    <a:pt x="5" y="49"/>
                  </a:lnTo>
                  <a:lnTo>
                    <a:pt x="4" y="47"/>
                  </a:lnTo>
                  <a:lnTo>
                    <a:pt x="0" y="41"/>
                  </a:lnTo>
                  <a:close/>
                </a:path>
              </a:pathLst>
            </a:custGeom>
            <a:solidFill>
              <a:srgbClr val="E5C1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66" name="Freeform 130">
              <a:extLst>
                <a:ext uri="{FF2B5EF4-FFF2-40B4-BE49-F238E27FC236}">
                  <a16:creationId xmlns:a16="http://schemas.microsoft.com/office/drawing/2014/main" id="{012D1BC1-D97F-4157-BB00-65A0793C2A9B}"/>
                </a:ext>
              </a:extLst>
            </p:cNvPr>
            <p:cNvSpPr>
              <a:spLocks/>
            </p:cNvSpPr>
            <p:nvPr/>
          </p:nvSpPr>
          <p:spPr bwMode="auto">
            <a:xfrm>
              <a:off x="4152" y="3564"/>
              <a:ext cx="83" cy="42"/>
            </a:xfrm>
            <a:custGeom>
              <a:avLst/>
              <a:gdLst>
                <a:gd name="T0" fmla="*/ 166 w 167"/>
                <a:gd name="T1" fmla="*/ 3 h 83"/>
                <a:gd name="T2" fmla="*/ 167 w 167"/>
                <a:gd name="T3" fmla="*/ 4 h 83"/>
                <a:gd name="T4" fmla="*/ 167 w 167"/>
                <a:gd name="T5" fmla="*/ 6 h 83"/>
                <a:gd name="T6" fmla="*/ 166 w 167"/>
                <a:gd name="T7" fmla="*/ 7 h 83"/>
                <a:gd name="T8" fmla="*/ 166 w 167"/>
                <a:gd name="T9" fmla="*/ 8 h 83"/>
                <a:gd name="T10" fmla="*/ 165 w 167"/>
                <a:gd name="T11" fmla="*/ 11 h 83"/>
                <a:gd name="T12" fmla="*/ 164 w 167"/>
                <a:gd name="T13" fmla="*/ 11 h 83"/>
                <a:gd name="T14" fmla="*/ 162 w 167"/>
                <a:gd name="T15" fmla="*/ 12 h 83"/>
                <a:gd name="T16" fmla="*/ 161 w 167"/>
                <a:gd name="T17" fmla="*/ 13 h 83"/>
                <a:gd name="T18" fmla="*/ 159 w 167"/>
                <a:gd name="T19" fmla="*/ 13 h 83"/>
                <a:gd name="T20" fmla="*/ 157 w 167"/>
                <a:gd name="T21" fmla="*/ 13 h 83"/>
                <a:gd name="T22" fmla="*/ 155 w 167"/>
                <a:gd name="T23" fmla="*/ 14 h 83"/>
                <a:gd name="T24" fmla="*/ 152 w 167"/>
                <a:gd name="T25" fmla="*/ 15 h 83"/>
                <a:gd name="T26" fmla="*/ 151 w 167"/>
                <a:gd name="T27" fmla="*/ 16 h 83"/>
                <a:gd name="T28" fmla="*/ 149 w 167"/>
                <a:gd name="T29" fmla="*/ 17 h 83"/>
                <a:gd name="T30" fmla="*/ 147 w 167"/>
                <a:gd name="T31" fmla="*/ 18 h 83"/>
                <a:gd name="T32" fmla="*/ 145 w 167"/>
                <a:gd name="T33" fmla="*/ 20 h 83"/>
                <a:gd name="T34" fmla="*/ 131 w 167"/>
                <a:gd name="T35" fmla="*/ 27 h 83"/>
                <a:gd name="T36" fmla="*/ 117 w 167"/>
                <a:gd name="T37" fmla="*/ 35 h 83"/>
                <a:gd name="T38" fmla="*/ 104 w 167"/>
                <a:gd name="T39" fmla="*/ 44 h 83"/>
                <a:gd name="T40" fmla="*/ 90 w 167"/>
                <a:gd name="T41" fmla="*/ 52 h 83"/>
                <a:gd name="T42" fmla="*/ 77 w 167"/>
                <a:gd name="T43" fmla="*/ 60 h 83"/>
                <a:gd name="T44" fmla="*/ 62 w 167"/>
                <a:gd name="T45" fmla="*/ 67 h 83"/>
                <a:gd name="T46" fmla="*/ 49 w 167"/>
                <a:gd name="T47" fmla="*/ 73 h 83"/>
                <a:gd name="T48" fmla="*/ 34 w 167"/>
                <a:gd name="T49" fmla="*/ 80 h 83"/>
                <a:gd name="T50" fmla="*/ 30 w 167"/>
                <a:gd name="T51" fmla="*/ 80 h 83"/>
                <a:gd name="T52" fmla="*/ 26 w 167"/>
                <a:gd name="T53" fmla="*/ 81 h 83"/>
                <a:gd name="T54" fmla="*/ 21 w 167"/>
                <a:gd name="T55" fmla="*/ 81 h 83"/>
                <a:gd name="T56" fmla="*/ 17 w 167"/>
                <a:gd name="T57" fmla="*/ 82 h 83"/>
                <a:gd name="T58" fmla="*/ 12 w 167"/>
                <a:gd name="T59" fmla="*/ 83 h 83"/>
                <a:gd name="T60" fmla="*/ 7 w 167"/>
                <a:gd name="T61" fmla="*/ 82 h 83"/>
                <a:gd name="T62" fmla="*/ 6 w 167"/>
                <a:gd name="T63" fmla="*/ 82 h 83"/>
                <a:gd name="T64" fmla="*/ 4 w 167"/>
                <a:gd name="T65" fmla="*/ 81 h 83"/>
                <a:gd name="T66" fmla="*/ 1 w 167"/>
                <a:gd name="T67" fmla="*/ 80 h 83"/>
                <a:gd name="T68" fmla="*/ 0 w 167"/>
                <a:gd name="T69" fmla="*/ 78 h 83"/>
                <a:gd name="T70" fmla="*/ 1 w 167"/>
                <a:gd name="T71" fmla="*/ 73 h 83"/>
                <a:gd name="T72" fmla="*/ 2 w 167"/>
                <a:gd name="T73" fmla="*/ 68 h 83"/>
                <a:gd name="T74" fmla="*/ 5 w 167"/>
                <a:gd name="T75" fmla="*/ 64 h 83"/>
                <a:gd name="T76" fmla="*/ 6 w 167"/>
                <a:gd name="T77" fmla="*/ 60 h 83"/>
                <a:gd name="T78" fmla="*/ 8 w 167"/>
                <a:gd name="T79" fmla="*/ 56 h 83"/>
                <a:gd name="T80" fmla="*/ 11 w 167"/>
                <a:gd name="T81" fmla="*/ 52 h 83"/>
                <a:gd name="T82" fmla="*/ 15 w 167"/>
                <a:gd name="T83" fmla="*/ 48 h 83"/>
                <a:gd name="T84" fmla="*/ 17 w 167"/>
                <a:gd name="T85" fmla="*/ 45 h 83"/>
                <a:gd name="T86" fmla="*/ 25 w 167"/>
                <a:gd name="T87" fmla="*/ 38 h 83"/>
                <a:gd name="T88" fmla="*/ 31 w 167"/>
                <a:gd name="T89" fmla="*/ 32 h 83"/>
                <a:gd name="T90" fmla="*/ 39 w 167"/>
                <a:gd name="T91" fmla="*/ 26 h 83"/>
                <a:gd name="T92" fmla="*/ 48 w 167"/>
                <a:gd name="T93" fmla="*/ 22 h 83"/>
                <a:gd name="T94" fmla="*/ 52 w 167"/>
                <a:gd name="T95" fmla="*/ 20 h 83"/>
                <a:gd name="T96" fmla="*/ 58 w 167"/>
                <a:gd name="T97" fmla="*/ 18 h 83"/>
                <a:gd name="T98" fmla="*/ 64 w 167"/>
                <a:gd name="T99" fmla="*/ 15 h 83"/>
                <a:gd name="T100" fmla="*/ 68 w 167"/>
                <a:gd name="T101" fmla="*/ 13 h 83"/>
                <a:gd name="T102" fmla="*/ 74 w 167"/>
                <a:gd name="T103" fmla="*/ 11 h 83"/>
                <a:gd name="T104" fmla="*/ 78 w 167"/>
                <a:gd name="T105" fmla="*/ 8 h 83"/>
                <a:gd name="T106" fmla="*/ 84 w 167"/>
                <a:gd name="T107" fmla="*/ 7 h 83"/>
                <a:gd name="T108" fmla="*/ 89 w 167"/>
                <a:gd name="T109" fmla="*/ 6 h 83"/>
                <a:gd name="T110" fmla="*/ 98 w 167"/>
                <a:gd name="T111" fmla="*/ 3 h 83"/>
                <a:gd name="T112" fmla="*/ 108 w 167"/>
                <a:gd name="T113" fmla="*/ 2 h 83"/>
                <a:gd name="T114" fmla="*/ 118 w 167"/>
                <a:gd name="T115" fmla="*/ 1 h 83"/>
                <a:gd name="T116" fmla="*/ 128 w 167"/>
                <a:gd name="T117" fmla="*/ 0 h 83"/>
                <a:gd name="T118" fmla="*/ 138 w 167"/>
                <a:gd name="T119" fmla="*/ 0 h 83"/>
                <a:gd name="T120" fmla="*/ 147 w 167"/>
                <a:gd name="T121" fmla="*/ 1 h 83"/>
                <a:gd name="T122" fmla="*/ 157 w 167"/>
                <a:gd name="T123" fmla="*/ 1 h 83"/>
                <a:gd name="T124" fmla="*/ 166 w 167"/>
                <a:gd name="T125"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 h="83">
                  <a:moveTo>
                    <a:pt x="166" y="3"/>
                  </a:moveTo>
                  <a:lnTo>
                    <a:pt x="167" y="4"/>
                  </a:lnTo>
                  <a:lnTo>
                    <a:pt x="167" y="6"/>
                  </a:lnTo>
                  <a:lnTo>
                    <a:pt x="166" y="7"/>
                  </a:lnTo>
                  <a:lnTo>
                    <a:pt x="166" y="8"/>
                  </a:lnTo>
                  <a:lnTo>
                    <a:pt x="165" y="11"/>
                  </a:lnTo>
                  <a:lnTo>
                    <a:pt x="164" y="11"/>
                  </a:lnTo>
                  <a:lnTo>
                    <a:pt x="162" y="12"/>
                  </a:lnTo>
                  <a:lnTo>
                    <a:pt x="161" y="13"/>
                  </a:lnTo>
                  <a:lnTo>
                    <a:pt x="159" y="13"/>
                  </a:lnTo>
                  <a:lnTo>
                    <a:pt x="157" y="13"/>
                  </a:lnTo>
                  <a:lnTo>
                    <a:pt x="155" y="14"/>
                  </a:lnTo>
                  <a:lnTo>
                    <a:pt x="152" y="15"/>
                  </a:lnTo>
                  <a:lnTo>
                    <a:pt x="151" y="16"/>
                  </a:lnTo>
                  <a:lnTo>
                    <a:pt x="149" y="17"/>
                  </a:lnTo>
                  <a:lnTo>
                    <a:pt x="147" y="18"/>
                  </a:lnTo>
                  <a:lnTo>
                    <a:pt x="145" y="20"/>
                  </a:lnTo>
                  <a:lnTo>
                    <a:pt x="131" y="27"/>
                  </a:lnTo>
                  <a:lnTo>
                    <a:pt x="117" y="35"/>
                  </a:lnTo>
                  <a:lnTo>
                    <a:pt x="104" y="44"/>
                  </a:lnTo>
                  <a:lnTo>
                    <a:pt x="90" y="52"/>
                  </a:lnTo>
                  <a:lnTo>
                    <a:pt x="77" y="60"/>
                  </a:lnTo>
                  <a:lnTo>
                    <a:pt x="62" y="67"/>
                  </a:lnTo>
                  <a:lnTo>
                    <a:pt x="49" y="73"/>
                  </a:lnTo>
                  <a:lnTo>
                    <a:pt x="34" y="80"/>
                  </a:lnTo>
                  <a:lnTo>
                    <a:pt x="30" y="80"/>
                  </a:lnTo>
                  <a:lnTo>
                    <a:pt x="26" y="81"/>
                  </a:lnTo>
                  <a:lnTo>
                    <a:pt x="21" y="81"/>
                  </a:lnTo>
                  <a:lnTo>
                    <a:pt x="17" y="82"/>
                  </a:lnTo>
                  <a:lnTo>
                    <a:pt x="12" y="83"/>
                  </a:lnTo>
                  <a:lnTo>
                    <a:pt x="7" y="82"/>
                  </a:lnTo>
                  <a:lnTo>
                    <a:pt x="6" y="82"/>
                  </a:lnTo>
                  <a:lnTo>
                    <a:pt x="4" y="81"/>
                  </a:lnTo>
                  <a:lnTo>
                    <a:pt x="1" y="80"/>
                  </a:lnTo>
                  <a:lnTo>
                    <a:pt x="0" y="78"/>
                  </a:lnTo>
                  <a:lnTo>
                    <a:pt x="1" y="73"/>
                  </a:lnTo>
                  <a:lnTo>
                    <a:pt x="2" y="68"/>
                  </a:lnTo>
                  <a:lnTo>
                    <a:pt x="5" y="64"/>
                  </a:lnTo>
                  <a:lnTo>
                    <a:pt x="6" y="60"/>
                  </a:lnTo>
                  <a:lnTo>
                    <a:pt x="8" y="56"/>
                  </a:lnTo>
                  <a:lnTo>
                    <a:pt x="11" y="52"/>
                  </a:lnTo>
                  <a:lnTo>
                    <a:pt x="15" y="48"/>
                  </a:lnTo>
                  <a:lnTo>
                    <a:pt x="17" y="45"/>
                  </a:lnTo>
                  <a:lnTo>
                    <a:pt x="25" y="38"/>
                  </a:lnTo>
                  <a:lnTo>
                    <a:pt x="31" y="32"/>
                  </a:lnTo>
                  <a:lnTo>
                    <a:pt x="39" y="26"/>
                  </a:lnTo>
                  <a:lnTo>
                    <a:pt x="48" y="22"/>
                  </a:lnTo>
                  <a:lnTo>
                    <a:pt x="52" y="20"/>
                  </a:lnTo>
                  <a:lnTo>
                    <a:pt x="58" y="18"/>
                  </a:lnTo>
                  <a:lnTo>
                    <a:pt x="64" y="15"/>
                  </a:lnTo>
                  <a:lnTo>
                    <a:pt x="68" y="13"/>
                  </a:lnTo>
                  <a:lnTo>
                    <a:pt x="74" y="11"/>
                  </a:lnTo>
                  <a:lnTo>
                    <a:pt x="78" y="8"/>
                  </a:lnTo>
                  <a:lnTo>
                    <a:pt x="84" y="7"/>
                  </a:lnTo>
                  <a:lnTo>
                    <a:pt x="89" y="6"/>
                  </a:lnTo>
                  <a:lnTo>
                    <a:pt x="98" y="3"/>
                  </a:lnTo>
                  <a:lnTo>
                    <a:pt x="108" y="2"/>
                  </a:lnTo>
                  <a:lnTo>
                    <a:pt x="118" y="1"/>
                  </a:lnTo>
                  <a:lnTo>
                    <a:pt x="128" y="0"/>
                  </a:lnTo>
                  <a:lnTo>
                    <a:pt x="138" y="0"/>
                  </a:lnTo>
                  <a:lnTo>
                    <a:pt x="147" y="1"/>
                  </a:lnTo>
                  <a:lnTo>
                    <a:pt x="157" y="1"/>
                  </a:lnTo>
                  <a:lnTo>
                    <a:pt x="16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67" name="Freeform 131">
              <a:extLst>
                <a:ext uri="{FF2B5EF4-FFF2-40B4-BE49-F238E27FC236}">
                  <a16:creationId xmlns:a16="http://schemas.microsoft.com/office/drawing/2014/main" id="{A28AAF2E-F159-43F8-B9D9-5C313D01C336}"/>
                </a:ext>
              </a:extLst>
            </p:cNvPr>
            <p:cNvSpPr>
              <a:spLocks/>
            </p:cNvSpPr>
            <p:nvPr/>
          </p:nvSpPr>
          <p:spPr bwMode="auto">
            <a:xfrm>
              <a:off x="4158" y="3570"/>
              <a:ext cx="64" cy="31"/>
            </a:xfrm>
            <a:custGeom>
              <a:avLst/>
              <a:gdLst>
                <a:gd name="T0" fmla="*/ 125 w 128"/>
                <a:gd name="T1" fmla="*/ 3 h 62"/>
                <a:gd name="T2" fmla="*/ 118 w 128"/>
                <a:gd name="T3" fmla="*/ 7 h 62"/>
                <a:gd name="T4" fmla="*/ 112 w 128"/>
                <a:gd name="T5" fmla="*/ 11 h 62"/>
                <a:gd name="T6" fmla="*/ 105 w 128"/>
                <a:gd name="T7" fmla="*/ 14 h 62"/>
                <a:gd name="T8" fmla="*/ 103 w 128"/>
                <a:gd name="T9" fmla="*/ 15 h 62"/>
                <a:gd name="T10" fmla="*/ 104 w 128"/>
                <a:gd name="T11" fmla="*/ 15 h 62"/>
                <a:gd name="T12" fmla="*/ 104 w 128"/>
                <a:gd name="T13" fmla="*/ 14 h 62"/>
                <a:gd name="T14" fmla="*/ 105 w 128"/>
                <a:gd name="T15" fmla="*/ 13 h 62"/>
                <a:gd name="T16" fmla="*/ 105 w 128"/>
                <a:gd name="T17" fmla="*/ 11 h 62"/>
                <a:gd name="T18" fmla="*/ 103 w 128"/>
                <a:gd name="T19" fmla="*/ 10 h 62"/>
                <a:gd name="T20" fmla="*/ 99 w 128"/>
                <a:gd name="T21" fmla="*/ 7 h 62"/>
                <a:gd name="T22" fmla="*/ 97 w 128"/>
                <a:gd name="T23" fmla="*/ 7 h 62"/>
                <a:gd name="T24" fmla="*/ 94 w 128"/>
                <a:gd name="T25" fmla="*/ 11 h 62"/>
                <a:gd name="T26" fmla="*/ 89 w 128"/>
                <a:gd name="T27" fmla="*/ 16 h 62"/>
                <a:gd name="T28" fmla="*/ 84 w 128"/>
                <a:gd name="T29" fmla="*/ 21 h 62"/>
                <a:gd name="T30" fmla="*/ 78 w 128"/>
                <a:gd name="T31" fmla="*/ 25 h 62"/>
                <a:gd name="T32" fmla="*/ 76 w 128"/>
                <a:gd name="T33" fmla="*/ 27 h 62"/>
                <a:gd name="T34" fmla="*/ 76 w 128"/>
                <a:gd name="T35" fmla="*/ 25 h 62"/>
                <a:gd name="T36" fmla="*/ 74 w 128"/>
                <a:gd name="T37" fmla="*/ 24 h 62"/>
                <a:gd name="T38" fmla="*/ 73 w 128"/>
                <a:gd name="T39" fmla="*/ 23 h 62"/>
                <a:gd name="T40" fmla="*/ 69 w 128"/>
                <a:gd name="T41" fmla="*/ 24 h 62"/>
                <a:gd name="T42" fmla="*/ 64 w 128"/>
                <a:gd name="T43" fmla="*/ 30 h 62"/>
                <a:gd name="T44" fmla="*/ 58 w 128"/>
                <a:gd name="T45" fmla="*/ 35 h 62"/>
                <a:gd name="T46" fmla="*/ 53 w 128"/>
                <a:gd name="T47" fmla="*/ 41 h 62"/>
                <a:gd name="T48" fmla="*/ 48 w 128"/>
                <a:gd name="T49" fmla="*/ 44 h 62"/>
                <a:gd name="T50" fmla="*/ 45 w 128"/>
                <a:gd name="T51" fmla="*/ 46 h 62"/>
                <a:gd name="T52" fmla="*/ 42 w 128"/>
                <a:gd name="T53" fmla="*/ 50 h 62"/>
                <a:gd name="T54" fmla="*/ 39 w 128"/>
                <a:gd name="T55" fmla="*/ 52 h 62"/>
                <a:gd name="T56" fmla="*/ 38 w 128"/>
                <a:gd name="T57" fmla="*/ 52 h 62"/>
                <a:gd name="T58" fmla="*/ 38 w 128"/>
                <a:gd name="T59" fmla="*/ 47 h 62"/>
                <a:gd name="T60" fmla="*/ 39 w 128"/>
                <a:gd name="T61" fmla="*/ 44 h 62"/>
                <a:gd name="T62" fmla="*/ 39 w 128"/>
                <a:gd name="T63" fmla="*/ 41 h 62"/>
                <a:gd name="T64" fmla="*/ 39 w 128"/>
                <a:gd name="T65" fmla="*/ 39 h 62"/>
                <a:gd name="T66" fmla="*/ 38 w 128"/>
                <a:gd name="T67" fmla="*/ 37 h 62"/>
                <a:gd name="T68" fmla="*/ 37 w 128"/>
                <a:gd name="T69" fmla="*/ 37 h 62"/>
                <a:gd name="T70" fmla="*/ 35 w 128"/>
                <a:gd name="T71" fmla="*/ 37 h 62"/>
                <a:gd name="T72" fmla="*/ 34 w 128"/>
                <a:gd name="T73" fmla="*/ 41 h 62"/>
                <a:gd name="T74" fmla="*/ 30 w 128"/>
                <a:gd name="T75" fmla="*/ 46 h 62"/>
                <a:gd name="T76" fmla="*/ 26 w 128"/>
                <a:gd name="T77" fmla="*/ 52 h 62"/>
                <a:gd name="T78" fmla="*/ 20 w 128"/>
                <a:gd name="T79" fmla="*/ 56 h 62"/>
                <a:gd name="T80" fmla="*/ 16 w 128"/>
                <a:gd name="T81" fmla="*/ 60 h 62"/>
                <a:gd name="T82" fmla="*/ 13 w 128"/>
                <a:gd name="T83" fmla="*/ 60 h 62"/>
                <a:gd name="T84" fmla="*/ 7 w 128"/>
                <a:gd name="T85" fmla="*/ 61 h 62"/>
                <a:gd name="T86" fmla="*/ 4 w 128"/>
                <a:gd name="T87" fmla="*/ 62 h 62"/>
                <a:gd name="T88" fmla="*/ 0 w 128"/>
                <a:gd name="T89" fmla="*/ 60 h 62"/>
                <a:gd name="T90" fmla="*/ 2 w 128"/>
                <a:gd name="T91" fmla="*/ 55 h 62"/>
                <a:gd name="T92" fmla="*/ 4 w 128"/>
                <a:gd name="T93" fmla="*/ 51 h 62"/>
                <a:gd name="T94" fmla="*/ 6 w 128"/>
                <a:gd name="T95" fmla="*/ 46 h 62"/>
                <a:gd name="T96" fmla="*/ 13 w 128"/>
                <a:gd name="T97" fmla="*/ 40 h 62"/>
                <a:gd name="T98" fmla="*/ 24 w 128"/>
                <a:gd name="T99" fmla="*/ 31 h 62"/>
                <a:gd name="T100" fmla="*/ 35 w 128"/>
                <a:gd name="T101" fmla="*/ 23 h 62"/>
                <a:gd name="T102" fmla="*/ 47 w 128"/>
                <a:gd name="T103" fmla="*/ 16 h 62"/>
                <a:gd name="T104" fmla="*/ 58 w 128"/>
                <a:gd name="T105" fmla="*/ 12 h 62"/>
                <a:gd name="T106" fmla="*/ 68 w 128"/>
                <a:gd name="T107" fmla="*/ 9 h 62"/>
                <a:gd name="T108" fmla="*/ 77 w 128"/>
                <a:gd name="T109" fmla="*/ 5 h 62"/>
                <a:gd name="T110" fmla="*/ 87 w 128"/>
                <a:gd name="T111" fmla="*/ 2 h 62"/>
                <a:gd name="T112" fmla="*/ 97 w 128"/>
                <a:gd name="T113" fmla="*/ 0 h 62"/>
                <a:gd name="T114" fmla="*/ 107 w 128"/>
                <a:gd name="T115" fmla="*/ 0 h 62"/>
                <a:gd name="T116" fmla="*/ 116 w 128"/>
                <a:gd name="T117" fmla="*/ 0 h 62"/>
                <a:gd name="T118" fmla="*/ 125 w 128"/>
                <a:gd name="T1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62">
                  <a:moveTo>
                    <a:pt x="128" y="1"/>
                  </a:moveTo>
                  <a:lnTo>
                    <a:pt x="125" y="3"/>
                  </a:lnTo>
                  <a:lnTo>
                    <a:pt x="122" y="4"/>
                  </a:lnTo>
                  <a:lnTo>
                    <a:pt x="118" y="7"/>
                  </a:lnTo>
                  <a:lnTo>
                    <a:pt x="115" y="9"/>
                  </a:lnTo>
                  <a:lnTo>
                    <a:pt x="112" y="11"/>
                  </a:lnTo>
                  <a:lnTo>
                    <a:pt x="108" y="13"/>
                  </a:lnTo>
                  <a:lnTo>
                    <a:pt x="105" y="14"/>
                  </a:lnTo>
                  <a:lnTo>
                    <a:pt x="103" y="16"/>
                  </a:lnTo>
                  <a:lnTo>
                    <a:pt x="103" y="15"/>
                  </a:lnTo>
                  <a:lnTo>
                    <a:pt x="103" y="15"/>
                  </a:lnTo>
                  <a:lnTo>
                    <a:pt x="104" y="15"/>
                  </a:lnTo>
                  <a:lnTo>
                    <a:pt x="104" y="14"/>
                  </a:lnTo>
                  <a:lnTo>
                    <a:pt x="104" y="14"/>
                  </a:lnTo>
                  <a:lnTo>
                    <a:pt x="104" y="13"/>
                  </a:lnTo>
                  <a:lnTo>
                    <a:pt x="105" y="13"/>
                  </a:lnTo>
                  <a:lnTo>
                    <a:pt x="105" y="12"/>
                  </a:lnTo>
                  <a:lnTo>
                    <a:pt x="105" y="11"/>
                  </a:lnTo>
                  <a:lnTo>
                    <a:pt x="104" y="10"/>
                  </a:lnTo>
                  <a:lnTo>
                    <a:pt x="103" y="10"/>
                  </a:lnTo>
                  <a:lnTo>
                    <a:pt x="102" y="9"/>
                  </a:lnTo>
                  <a:lnTo>
                    <a:pt x="99" y="7"/>
                  </a:lnTo>
                  <a:lnTo>
                    <a:pt x="98" y="7"/>
                  </a:lnTo>
                  <a:lnTo>
                    <a:pt x="97" y="7"/>
                  </a:lnTo>
                  <a:lnTo>
                    <a:pt x="96" y="9"/>
                  </a:lnTo>
                  <a:lnTo>
                    <a:pt x="94" y="11"/>
                  </a:lnTo>
                  <a:lnTo>
                    <a:pt x="92" y="14"/>
                  </a:lnTo>
                  <a:lnTo>
                    <a:pt x="89" y="16"/>
                  </a:lnTo>
                  <a:lnTo>
                    <a:pt x="86" y="19"/>
                  </a:lnTo>
                  <a:lnTo>
                    <a:pt x="84" y="21"/>
                  </a:lnTo>
                  <a:lnTo>
                    <a:pt x="82" y="23"/>
                  </a:lnTo>
                  <a:lnTo>
                    <a:pt x="78" y="25"/>
                  </a:lnTo>
                  <a:lnTo>
                    <a:pt x="76" y="29"/>
                  </a:lnTo>
                  <a:lnTo>
                    <a:pt x="76" y="27"/>
                  </a:lnTo>
                  <a:lnTo>
                    <a:pt x="76" y="26"/>
                  </a:lnTo>
                  <a:lnTo>
                    <a:pt x="76" y="25"/>
                  </a:lnTo>
                  <a:lnTo>
                    <a:pt x="75" y="25"/>
                  </a:lnTo>
                  <a:lnTo>
                    <a:pt x="74" y="24"/>
                  </a:lnTo>
                  <a:lnTo>
                    <a:pt x="74" y="24"/>
                  </a:lnTo>
                  <a:lnTo>
                    <a:pt x="73" y="23"/>
                  </a:lnTo>
                  <a:lnTo>
                    <a:pt x="73" y="22"/>
                  </a:lnTo>
                  <a:lnTo>
                    <a:pt x="69" y="24"/>
                  </a:lnTo>
                  <a:lnTo>
                    <a:pt x="66" y="27"/>
                  </a:lnTo>
                  <a:lnTo>
                    <a:pt x="64" y="30"/>
                  </a:lnTo>
                  <a:lnTo>
                    <a:pt x="60" y="33"/>
                  </a:lnTo>
                  <a:lnTo>
                    <a:pt x="58" y="35"/>
                  </a:lnTo>
                  <a:lnTo>
                    <a:pt x="55" y="39"/>
                  </a:lnTo>
                  <a:lnTo>
                    <a:pt x="53" y="41"/>
                  </a:lnTo>
                  <a:lnTo>
                    <a:pt x="49" y="43"/>
                  </a:lnTo>
                  <a:lnTo>
                    <a:pt x="48" y="44"/>
                  </a:lnTo>
                  <a:lnTo>
                    <a:pt x="46" y="45"/>
                  </a:lnTo>
                  <a:lnTo>
                    <a:pt x="45" y="46"/>
                  </a:lnTo>
                  <a:lnTo>
                    <a:pt x="44" y="47"/>
                  </a:lnTo>
                  <a:lnTo>
                    <a:pt x="42" y="50"/>
                  </a:lnTo>
                  <a:lnTo>
                    <a:pt x="40" y="51"/>
                  </a:lnTo>
                  <a:lnTo>
                    <a:pt x="39" y="52"/>
                  </a:lnTo>
                  <a:lnTo>
                    <a:pt x="37" y="53"/>
                  </a:lnTo>
                  <a:lnTo>
                    <a:pt x="38" y="52"/>
                  </a:lnTo>
                  <a:lnTo>
                    <a:pt x="38" y="50"/>
                  </a:lnTo>
                  <a:lnTo>
                    <a:pt x="38" y="47"/>
                  </a:lnTo>
                  <a:lnTo>
                    <a:pt x="39" y="46"/>
                  </a:lnTo>
                  <a:lnTo>
                    <a:pt x="39" y="44"/>
                  </a:lnTo>
                  <a:lnTo>
                    <a:pt x="39" y="43"/>
                  </a:lnTo>
                  <a:lnTo>
                    <a:pt x="39" y="41"/>
                  </a:lnTo>
                  <a:lnTo>
                    <a:pt x="39" y="39"/>
                  </a:lnTo>
                  <a:lnTo>
                    <a:pt x="39" y="39"/>
                  </a:lnTo>
                  <a:lnTo>
                    <a:pt x="38" y="39"/>
                  </a:lnTo>
                  <a:lnTo>
                    <a:pt x="38" y="37"/>
                  </a:lnTo>
                  <a:lnTo>
                    <a:pt x="37" y="37"/>
                  </a:lnTo>
                  <a:lnTo>
                    <a:pt x="37" y="37"/>
                  </a:lnTo>
                  <a:lnTo>
                    <a:pt x="36" y="37"/>
                  </a:lnTo>
                  <a:lnTo>
                    <a:pt x="35" y="37"/>
                  </a:lnTo>
                  <a:lnTo>
                    <a:pt x="35" y="37"/>
                  </a:lnTo>
                  <a:lnTo>
                    <a:pt x="34" y="41"/>
                  </a:lnTo>
                  <a:lnTo>
                    <a:pt x="33" y="44"/>
                  </a:lnTo>
                  <a:lnTo>
                    <a:pt x="30" y="46"/>
                  </a:lnTo>
                  <a:lnTo>
                    <a:pt x="28" y="49"/>
                  </a:lnTo>
                  <a:lnTo>
                    <a:pt x="26" y="52"/>
                  </a:lnTo>
                  <a:lnTo>
                    <a:pt x="24" y="54"/>
                  </a:lnTo>
                  <a:lnTo>
                    <a:pt x="20" y="56"/>
                  </a:lnTo>
                  <a:lnTo>
                    <a:pt x="18" y="59"/>
                  </a:lnTo>
                  <a:lnTo>
                    <a:pt x="16" y="60"/>
                  </a:lnTo>
                  <a:lnTo>
                    <a:pt x="15" y="60"/>
                  </a:lnTo>
                  <a:lnTo>
                    <a:pt x="13" y="60"/>
                  </a:lnTo>
                  <a:lnTo>
                    <a:pt x="9" y="61"/>
                  </a:lnTo>
                  <a:lnTo>
                    <a:pt x="7" y="61"/>
                  </a:lnTo>
                  <a:lnTo>
                    <a:pt x="5" y="61"/>
                  </a:lnTo>
                  <a:lnTo>
                    <a:pt x="4" y="62"/>
                  </a:lnTo>
                  <a:lnTo>
                    <a:pt x="2" y="62"/>
                  </a:lnTo>
                  <a:lnTo>
                    <a:pt x="0" y="60"/>
                  </a:lnTo>
                  <a:lnTo>
                    <a:pt x="0" y="57"/>
                  </a:lnTo>
                  <a:lnTo>
                    <a:pt x="2" y="55"/>
                  </a:lnTo>
                  <a:lnTo>
                    <a:pt x="3" y="53"/>
                  </a:lnTo>
                  <a:lnTo>
                    <a:pt x="4" y="51"/>
                  </a:lnTo>
                  <a:lnTo>
                    <a:pt x="5" y="49"/>
                  </a:lnTo>
                  <a:lnTo>
                    <a:pt x="6" y="46"/>
                  </a:lnTo>
                  <a:lnTo>
                    <a:pt x="7" y="44"/>
                  </a:lnTo>
                  <a:lnTo>
                    <a:pt x="13" y="40"/>
                  </a:lnTo>
                  <a:lnTo>
                    <a:pt x="18" y="35"/>
                  </a:lnTo>
                  <a:lnTo>
                    <a:pt x="24" y="31"/>
                  </a:lnTo>
                  <a:lnTo>
                    <a:pt x="29" y="26"/>
                  </a:lnTo>
                  <a:lnTo>
                    <a:pt x="35" y="23"/>
                  </a:lnTo>
                  <a:lnTo>
                    <a:pt x="40" y="20"/>
                  </a:lnTo>
                  <a:lnTo>
                    <a:pt x="47" y="16"/>
                  </a:lnTo>
                  <a:lnTo>
                    <a:pt x="54" y="14"/>
                  </a:lnTo>
                  <a:lnTo>
                    <a:pt x="58" y="12"/>
                  </a:lnTo>
                  <a:lnTo>
                    <a:pt x="63" y="10"/>
                  </a:lnTo>
                  <a:lnTo>
                    <a:pt x="68" y="9"/>
                  </a:lnTo>
                  <a:lnTo>
                    <a:pt x="73" y="6"/>
                  </a:lnTo>
                  <a:lnTo>
                    <a:pt x="77" y="5"/>
                  </a:lnTo>
                  <a:lnTo>
                    <a:pt x="83" y="3"/>
                  </a:lnTo>
                  <a:lnTo>
                    <a:pt x="87" y="2"/>
                  </a:lnTo>
                  <a:lnTo>
                    <a:pt x="93" y="1"/>
                  </a:lnTo>
                  <a:lnTo>
                    <a:pt x="97" y="0"/>
                  </a:lnTo>
                  <a:lnTo>
                    <a:pt x="103" y="0"/>
                  </a:lnTo>
                  <a:lnTo>
                    <a:pt x="107" y="0"/>
                  </a:lnTo>
                  <a:lnTo>
                    <a:pt x="112" y="0"/>
                  </a:lnTo>
                  <a:lnTo>
                    <a:pt x="116" y="0"/>
                  </a:lnTo>
                  <a:lnTo>
                    <a:pt x="120" y="0"/>
                  </a:lnTo>
                  <a:lnTo>
                    <a:pt x="125" y="0"/>
                  </a:lnTo>
                  <a:lnTo>
                    <a:pt x="128" y="1"/>
                  </a:lnTo>
                  <a:close/>
                </a:path>
              </a:pathLst>
            </a:custGeom>
            <a:solidFill>
              <a:srgbClr val="D45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68" name="Freeform 132">
              <a:extLst>
                <a:ext uri="{FF2B5EF4-FFF2-40B4-BE49-F238E27FC236}">
                  <a16:creationId xmlns:a16="http://schemas.microsoft.com/office/drawing/2014/main" id="{991CF057-C8CA-47FC-86F6-24C6AF621F55}"/>
                </a:ext>
              </a:extLst>
            </p:cNvPr>
            <p:cNvSpPr>
              <a:spLocks/>
            </p:cNvSpPr>
            <p:nvPr/>
          </p:nvSpPr>
          <p:spPr bwMode="auto">
            <a:xfrm>
              <a:off x="4249" y="3570"/>
              <a:ext cx="76" cy="35"/>
            </a:xfrm>
            <a:custGeom>
              <a:avLst/>
              <a:gdLst>
                <a:gd name="T0" fmla="*/ 43 w 151"/>
                <a:gd name="T1" fmla="*/ 4 h 71"/>
                <a:gd name="T2" fmla="*/ 56 w 151"/>
                <a:gd name="T3" fmla="*/ 9 h 71"/>
                <a:gd name="T4" fmla="*/ 70 w 151"/>
                <a:gd name="T5" fmla="*/ 11 h 71"/>
                <a:gd name="T6" fmla="*/ 83 w 151"/>
                <a:gd name="T7" fmla="*/ 14 h 71"/>
                <a:gd name="T8" fmla="*/ 95 w 151"/>
                <a:gd name="T9" fmla="*/ 19 h 71"/>
                <a:gd name="T10" fmla="*/ 109 w 151"/>
                <a:gd name="T11" fmla="*/ 22 h 71"/>
                <a:gd name="T12" fmla="*/ 121 w 151"/>
                <a:gd name="T13" fmla="*/ 26 h 71"/>
                <a:gd name="T14" fmla="*/ 134 w 151"/>
                <a:gd name="T15" fmla="*/ 32 h 71"/>
                <a:gd name="T16" fmla="*/ 145 w 151"/>
                <a:gd name="T17" fmla="*/ 37 h 71"/>
                <a:gd name="T18" fmla="*/ 149 w 151"/>
                <a:gd name="T19" fmla="*/ 41 h 71"/>
                <a:gd name="T20" fmla="*/ 150 w 151"/>
                <a:gd name="T21" fmla="*/ 43 h 71"/>
                <a:gd name="T22" fmla="*/ 150 w 151"/>
                <a:gd name="T23" fmla="*/ 46 h 71"/>
                <a:gd name="T24" fmla="*/ 151 w 151"/>
                <a:gd name="T25" fmla="*/ 50 h 71"/>
                <a:gd name="T26" fmla="*/ 150 w 151"/>
                <a:gd name="T27" fmla="*/ 54 h 71"/>
                <a:gd name="T28" fmla="*/ 150 w 151"/>
                <a:gd name="T29" fmla="*/ 57 h 71"/>
                <a:gd name="T30" fmla="*/ 149 w 151"/>
                <a:gd name="T31" fmla="*/ 61 h 71"/>
                <a:gd name="T32" fmla="*/ 147 w 151"/>
                <a:gd name="T33" fmla="*/ 64 h 71"/>
                <a:gd name="T34" fmla="*/ 142 w 151"/>
                <a:gd name="T35" fmla="*/ 66 h 71"/>
                <a:gd name="T36" fmla="*/ 136 w 151"/>
                <a:gd name="T37" fmla="*/ 69 h 71"/>
                <a:gd name="T38" fmla="*/ 130 w 151"/>
                <a:gd name="T39" fmla="*/ 70 h 71"/>
                <a:gd name="T40" fmla="*/ 123 w 151"/>
                <a:gd name="T41" fmla="*/ 71 h 71"/>
                <a:gd name="T42" fmla="*/ 116 w 151"/>
                <a:gd name="T43" fmla="*/ 70 h 71"/>
                <a:gd name="T44" fmla="*/ 111 w 151"/>
                <a:gd name="T45" fmla="*/ 69 h 71"/>
                <a:gd name="T46" fmla="*/ 105 w 151"/>
                <a:gd name="T47" fmla="*/ 66 h 71"/>
                <a:gd name="T48" fmla="*/ 99 w 151"/>
                <a:gd name="T49" fmla="*/ 64 h 71"/>
                <a:gd name="T50" fmla="*/ 94 w 151"/>
                <a:gd name="T51" fmla="*/ 62 h 71"/>
                <a:gd name="T52" fmla="*/ 90 w 151"/>
                <a:gd name="T53" fmla="*/ 60 h 71"/>
                <a:gd name="T54" fmla="*/ 84 w 151"/>
                <a:gd name="T55" fmla="*/ 57 h 71"/>
                <a:gd name="T56" fmla="*/ 81 w 151"/>
                <a:gd name="T57" fmla="*/ 54 h 71"/>
                <a:gd name="T58" fmla="*/ 72 w 151"/>
                <a:gd name="T59" fmla="*/ 47 h 71"/>
                <a:gd name="T60" fmla="*/ 63 w 151"/>
                <a:gd name="T61" fmla="*/ 41 h 71"/>
                <a:gd name="T62" fmla="*/ 55 w 151"/>
                <a:gd name="T63" fmla="*/ 33 h 71"/>
                <a:gd name="T64" fmla="*/ 47 w 151"/>
                <a:gd name="T65" fmla="*/ 26 h 71"/>
                <a:gd name="T66" fmla="*/ 39 w 151"/>
                <a:gd name="T67" fmla="*/ 20 h 71"/>
                <a:gd name="T68" fmla="*/ 29 w 151"/>
                <a:gd name="T69" fmla="*/ 13 h 71"/>
                <a:gd name="T70" fmla="*/ 2 w 151"/>
                <a:gd name="T71" fmla="*/ 7 h 71"/>
                <a:gd name="T72" fmla="*/ 1 w 151"/>
                <a:gd name="T73" fmla="*/ 7 h 71"/>
                <a:gd name="T74" fmla="*/ 1 w 151"/>
                <a:gd name="T75" fmla="*/ 6 h 71"/>
                <a:gd name="T76" fmla="*/ 0 w 151"/>
                <a:gd name="T77" fmla="*/ 5 h 71"/>
                <a:gd name="T78" fmla="*/ 0 w 151"/>
                <a:gd name="T79" fmla="*/ 4 h 71"/>
                <a:gd name="T80" fmla="*/ 0 w 151"/>
                <a:gd name="T81" fmla="*/ 3 h 71"/>
                <a:gd name="T82" fmla="*/ 0 w 151"/>
                <a:gd name="T83" fmla="*/ 2 h 71"/>
                <a:gd name="T84" fmla="*/ 1 w 151"/>
                <a:gd name="T85" fmla="*/ 1 h 71"/>
                <a:gd name="T86" fmla="*/ 2 w 151"/>
                <a:gd name="T87" fmla="*/ 0 h 71"/>
                <a:gd name="T88" fmla="*/ 6 w 151"/>
                <a:gd name="T89" fmla="*/ 0 h 71"/>
                <a:gd name="T90" fmla="*/ 12 w 151"/>
                <a:gd name="T91" fmla="*/ 1 h 71"/>
                <a:gd name="T92" fmla="*/ 17 w 151"/>
                <a:gd name="T93" fmla="*/ 2 h 71"/>
                <a:gd name="T94" fmla="*/ 23 w 151"/>
                <a:gd name="T95" fmla="*/ 3 h 71"/>
                <a:gd name="T96" fmla="*/ 27 w 151"/>
                <a:gd name="T97" fmla="*/ 4 h 71"/>
                <a:gd name="T98" fmla="*/ 33 w 151"/>
                <a:gd name="T99" fmla="*/ 4 h 71"/>
                <a:gd name="T100" fmla="*/ 39 w 151"/>
                <a:gd name="T101" fmla="*/ 5 h 71"/>
                <a:gd name="T102" fmla="*/ 43 w 151"/>
                <a:gd name="T10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1" h="71">
                  <a:moveTo>
                    <a:pt x="43" y="4"/>
                  </a:moveTo>
                  <a:lnTo>
                    <a:pt x="56" y="9"/>
                  </a:lnTo>
                  <a:lnTo>
                    <a:pt x="70" y="11"/>
                  </a:lnTo>
                  <a:lnTo>
                    <a:pt x="83" y="14"/>
                  </a:lnTo>
                  <a:lnTo>
                    <a:pt x="95" y="19"/>
                  </a:lnTo>
                  <a:lnTo>
                    <a:pt x="109" y="22"/>
                  </a:lnTo>
                  <a:lnTo>
                    <a:pt x="121" y="26"/>
                  </a:lnTo>
                  <a:lnTo>
                    <a:pt x="134" y="32"/>
                  </a:lnTo>
                  <a:lnTo>
                    <a:pt x="145" y="37"/>
                  </a:lnTo>
                  <a:lnTo>
                    <a:pt x="149" y="41"/>
                  </a:lnTo>
                  <a:lnTo>
                    <a:pt x="150" y="43"/>
                  </a:lnTo>
                  <a:lnTo>
                    <a:pt x="150" y="46"/>
                  </a:lnTo>
                  <a:lnTo>
                    <a:pt x="151" y="50"/>
                  </a:lnTo>
                  <a:lnTo>
                    <a:pt x="150" y="54"/>
                  </a:lnTo>
                  <a:lnTo>
                    <a:pt x="150" y="57"/>
                  </a:lnTo>
                  <a:lnTo>
                    <a:pt x="149" y="61"/>
                  </a:lnTo>
                  <a:lnTo>
                    <a:pt x="147" y="64"/>
                  </a:lnTo>
                  <a:lnTo>
                    <a:pt x="142" y="66"/>
                  </a:lnTo>
                  <a:lnTo>
                    <a:pt x="136" y="69"/>
                  </a:lnTo>
                  <a:lnTo>
                    <a:pt x="130" y="70"/>
                  </a:lnTo>
                  <a:lnTo>
                    <a:pt x="123" y="71"/>
                  </a:lnTo>
                  <a:lnTo>
                    <a:pt x="116" y="70"/>
                  </a:lnTo>
                  <a:lnTo>
                    <a:pt x="111" y="69"/>
                  </a:lnTo>
                  <a:lnTo>
                    <a:pt x="105" y="66"/>
                  </a:lnTo>
                  <a:lnTo>
                    <a:pt x="99" y="64"/>
                  </a:lnTo>
                  <a:lnTo>
                    <a:pt x="94" y="62"/>
                  </a:lnTo>
                  <a:lnTo>
                    <a:pt x="90" y="60"/>
                  </a:lnTo>
                  <a:lnTo>
                    <a:pt x="84" y="57"/>
                  </a:lnTo>
                  <a:lnTo>
                    <a:pt x="81" y="54"/>
                  </a:lnTo>
                  <a:lnTo>
                    <a:pt x="72" y="47"/>
                  </a:lnTo>
                  <a:lnTo>
                    <a:pt x="63" y="41"/>
                  </a:lnTo>
                  <a:lnTo>
                    <a:pt x="55" y="33"/>
                  </a:lnTo>
                  <a:lnTo>
                    <a:pt x="47" y="26"/>
                  </a:lnTo>
                  <a:lnTo>
                    <a:pt x="39" y="20"/>
                  </a:lnTo>
                  <a:lnTo>
                    <a:pt x="29" y="13"/>
                  </a:lnTo>
                  <a:lnTo>
                    <a:pt x="2" y="7"/>
                  </a:lnTo>
                  <a:lnTo>
                    <a:pt x="1" y="7"/>
                  </a:lnTo>
                  <a:lnTo>
                    <a:pt x="1" y="6"/>
                  </a:lnTo>
                  <a:lnTo>
                    <a:pt x="0" y="5"/>
                  </a:lnTo>
                  <a:lnTo>
                    <a:pt x="0" y="4"/>
                  </a:lnTo>
                  <a:lnTo>
                    <a:pt x="0" y="3"/>
                  </a:lnTo>
                  <a:lnTo>
                    <a:pt x="0" y="2"/>
                  </a:lnTo>
                  <a:lnTo>
                    <a:pt x="1" y="1"/>
                  </a:lnTo>
                  <a:lnTo>
                    <a:pt x="2" y="0"/>
                  </a:lnTo>
                  <a:lnTo>
                    <a:pt x="6" y="0"/>
                  </a:lnTo>
                  <a:lnTo>
                    <a:pt x="12" y="1"/>
                  </a:lnTo>
                  <a:lnTo>
                    <a:pt x="17" y="2"/>
                  </a:lnTo>
                  <a:lnTo>
                    <a:pt x="23" y="3"/>
                  </a:lnTo>
                  <a:lnTo>
                    <a:pt x="27" y="4"/>
                  </a:lnTo>
                  <a:lnTo>
                    <a:pt x="33" y="4"/>
                  </a:lnTo>
                  <a:lnTo>
                    <a:pt x="39" y="5"/>
                  </a:lnTo>
                  <a:lnTo>
                    <a:pt x="4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69" name="Freeform 133">
              <a:extLst>
                <a:ext uri="{FF2B5EF4-FFF2-40B4-BE49-F238E27FC236}">
                  <a16:creationId xmlns:a16="http://schemas.microsoft.com/office/drawing/2014/main" id="{AB713E6B-15F7-46AE-B8E2-C3C2CFEB5149}"/>
                </a:ext>
              </a:extLst>
            </p:cNvPr>
            <p:cNvSpPr>
              <a:spLocks/>
            </p:cNvSpPr>
            <p:nvPr/>
          </p:nvSpPr>
          <p:spPr bwMode="auto">
            <a:xfrm>
              <a:off x="4277" y="3579"/>
              <a:ext cx="42" cy="21"/>
            </a:xfrm>
            <a:custGeom>
              <a:avLst/>
              <a:gdLst>
                <a:gd name="T0" fmla="*/ 81 w 86"/>
                <a:gd name="T1" fmla="*/ 24 h 42"/>
                <a:gd name="T2" fmla="*/ 85 w 86"/>
                <a:gd name="T3" fmla="*/ 27 h 42"/>
                <a:gd name="T4" fmla="*/ 86 w 86"/>
                <a:gd name="T5" fmla="*/ 32 h 42"/>
                <a:gd name="T6" fmla="*/ 86 w 86"/>
                <a:gd name="T7" fmla="*/ 36 h 42"/>
                <a:gd name="T8" fmla="*/ 83 w 86"/>
                <a:gd name="T9" fmla="*/ 40 h 42"/>
                <a:gd name="T10" fmla="*/ 79 w 86"/>
                <a:gd name="T11" fmla="*/ 41 h 42"/>
                <a:gd name="T12" fmla="*/ 76 w 86"/>
                <a:gd name="T13" fmla="*/ 42 h 42"/>
                <a:gd name="T14" fmla="*/ 71 w 86"/>
                <a:gd name="T15" fmla="*/ 42 h 42"/>
                <a:gd name="T16" fmla="*/ 67 w 86"/>
                <a:gd name="T17" fmla="*/ 40 h 42"/>
                <a:gd name="T18" fmla="*/ 61 w 86"/>
                <a:gd name="T19" fmla="*/ 35 h 42"/>
                <a:gd name="T20" fmla="*/ 58 w 86"/>
                <a:gd name="T21" fmla="*/ 30 h 42"/>
                <a:gd name="T22" fmla="*/ 56 w 86"/>
                <a:gd name="T23" fmla="*/ 24 h 42"/>
                <a:gd name="T24" fmla="*/ 55 w 86"/>
                <a:gd name="T25" fmla="*/ 20 h 42"/>
                <a:gd name="T26" fmla="*/ 53 w 86"/>
                <a:gd name="T27" fmla="*/ 18 h 42"/>
                <a:gd name="T28" fmla="*/ 52 w 86"/>
                <a:gd name="T29" fmla="*/ 18 h 42"/>
                <a:gd name="T30" fmla="*/ 51 w 86"/>
                <a:gd name="T31" fmla="*/ 18 h 42"/>
                <a:gd name="T32" fmla="*/ 49 w 86"/>
                <a:gd name="T33" fmla="*/ 22 h 42"/>
                <a:gd name="T34" fmla="*/ 49 w 86"/>
                <a:gd name="T35" fmla="*/ 25 h 42"/>
                <a:gd name="T36" fmla="*/ 49 w 86"/>
                <a:gd name="T37" fmla="*/ 30 h 42"/>
                <a:gd name="T38" fmla="*/ 50 w 86"/>
                <a:gd name="T39" fmla="*/ 34 h 42"/>
                <a:gd name="T40" fmla="*/ 50 w 86"/>
                <a:gd name="T41" fmla="*/ 36 h 42"/>
                <a:gd name="T42" fmla="*/ 47 w 86"/>
                <a:gd name="T43" fmla="*/ 35 h 42"/>
                <a:gd name="T44" fmla="*/ 43 w 86"/>
                <a:gd name="T45" fmla="*/ 33 h 42"/>
                <a:gd name="T46" fmla="*/ 41 w 86"/>
                <a:gd name="T47" fmla="*/ 30 h 42"/>
                <a:gd name="T48" fmla="*/ 40 w 86"/>
                <a:gd name="T49" fmla="*/ 26 h 42"/>
                <a:gd name="T50" fmla="*/ 38 w 86"/>
                <a:gd name="T51" fmla="*/ 24 h 42"/>
                <a:gd name="T52" fmla="*/ 38 w 86"/>
                <a:gd name="T53" fmla="*/ 20 h 42"/>
                <a:gd name="T54" fmla="*/ 37 w 86"/>
                <a:gd name="T55" fmla="*/ 16 h 42"/>
                <a:gd name="T56" fmla="*/ 38 w 86"/>
                <a:gd name="T57" fmla="*/ 15 h 42"/>
                <a:gd name="T58" fmla="*/ 38 w 86"/>
                <a:gd name="T59" fmla="*/ 14 h 42"/>
                <a:gd name="T60" fmla="*/ 38 w 86"/>
                <a:gd name="T61" fmla="*/ 13 h 42"/>
                <a:gd name="T62" fmla="*/ 37 w 86"/>
                <a:gd name="T63" fmla="*/ 11 h 42"/>
                <a:gd name="T64" fmla="*/ 36 w 86"/>
                <a:gd name="T65" fmla="*/ 11 h 42"/>
                <a:gd name="T66" fmla="*/ 32 w 86"/>
                <a:gd name="T67" fmla="*/ 11 h 42"/>
                <a:gd name="T68" fmla="*/ 30 w 86"/>
                <a:gd name="T69" fmla="*/ 12 h 42"/>
                <a:gd name="T70" fmla="*/ 29 w 86"/>
                <a:gd name="T71" fmla="*/ 13 h 42"/>
                <a:gd name="T72" fmla="*/ 28 w 86"/>
                <a:gd name="T73" fmla="*/ 17 h 42"/>
                <a:gd name="T74" fmla="*/ 20 w 86"/>
                <a:gd name="T75" fmla="*/ 14 h 42"/>
                <a:gd name="T76" fmla="*/ 13 w 86"/>
                <a:gd name="T77" fmla="*/ 10 h 42"/>
                <a:gd name="T78" fmla="*/ 7 w 86"/>
                <a:gd name="T79" fmla="*/ 5 h 42"/>
                <a:gd name="T80" fmla="*/ 0 w 86"/>
                <a:gd name="T81" fmla="*/ 0 h 42"/>
                <a:gd name="T82" fmla="*/ 21 w 86"/>
                <a:gd name="T83" fmla="*/ 4 h 42"/>
                <a:gd name="T84" fmla="*/ 40 w 86"/>
                <a:gd name="T85" fmla="*/ 10 h 42"/>
                <a:gd name="T86" fmla="*/ 60 w 86"/>
                <a:gd name="T87" fmla="*/ 15 h 42"/>
                <a:gd name="T88" fmla="*/ 79 w 86"/>
                <a:gd name="T89"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42">
                  <a:moveTo>
                    <a:pt x="79" y="23"/>
                  </a:moveTo>
                  <a:lnTo>
                    <a:pt x="81" y="24"/>
                  </a:lnTo>
                  <a:lnTo>
                    <a:pt x="83" y="25"/>
                  </a:lnTo>
                  <a:lnTo>
                    <a:pt x="85" y="27"/>
                  </a:lnTo>
                  <a:lnTo>
                    <a:pt x="85" y="30"/>
                  </a:lnTo>
                  <a:lnTo>
                    <a:pt x="86" y="32"/>
                  </a:lnTo>
                  <a:lnTo>
                    <a:pt x="86" y="34"/>
                  </a:lnTo>
                  <a:lnTo>
                    <a:pt x="86" y="36"/>
                  </a:lnTo>
                  <a:lnTo>
                    <a:pt x="85" y="38"/>
                  </a:lnTo>
                  <a:lnTo>
                    <a:pt x="83" y="40"/>
                  </a:lnTo>
                  <a:lnTo>
                    <a:pt x="81" y="41"/>
                  </a:lnTo>
                  <a:lnTo>
                    <a:pt x="79" y="41"/>
                  </a:lnTo>
                  <a:lnTo>
                    <a:pt x="77" y="42"/>
                  </a:lnTo>
                  <a:lnTo>
                    <a:pt x="76" y="42"/>
                  </a:lnTo>
                  <a:lnTo>
                    <a:pt x="73" y="42"/>
                  </a:lnTo>
                  <a:lnTo>
                    <a:pt x="71" y="42"/>
                  </a:lnTo>
                  <a:lnTo>
                    <a:pt x="69" y="41"/>
                  </a:lnTo>
                  <a:lnTo>
                    <a:pt x="67" y="40"/>
                  </a:lnTo>
                  <a:lnTo>
                    <a:pt x="63" y="37"/>
                  </a:lnTo>
                  <a:lnTo>
                    <a:pt x="61" y="35"/>
                  </a:lnTo>
                  <a:lnTo>
                    <a:pt x="60" y="33"/>
                  </a:lnTo>
                  <a:lnTo>
                    <a:pt x="58" y="30"/>
                  </a:lnTo>
                  <a:lnTo>
                    <a:pt x="56" y="26"/>
                  </a:lnTo>
                  <a:lnTo>
                    <a:pt x="56" y="24"/>
                  </a:lnTo>
                  <a:lnTo>
                    <a:pt x="55" y="20"/>
                  </a:lnTo>
                  <a:lnTo>
                    <a:pt x="55" y="20"/>
                  </a:lnTo>
                  <a:lnTo>
                    <a:pt x="55" y="20"/>
                  </a:lnTo>
                  <a:lnTo>
                    <a:pt x="53" y="18"/>
                  </a:lnTo>
                  <a:lnTo>
                    <a:pt x="53" y="18"/>
                  </a:lnTo>
                  <a:lnTo>
                    <a:pt x="52" y="18"/>
                  </a:lnTo>
                  <a:lnTo>
                    <a:pt x="51" y="18"/>
                  </a:lnTo>
                  <a:lnTo>
                    <a:pt x="51" y="18"/>
                  </a:lnTo>
                  <a:lnTo>
                    <a:pt x="50" y="18"/>
                  </a:lnTo>
                  <a:lnTo>
                    <a:pt x="49" y="22"/>
                  </a:lnTo>
                  <a:lnTo>
                    <a:pt x="49" y="23"/>
                  </a:lnTo>
                  <a:lnTo>
                    <a:pt x="49" y="25"/>
                  </a:lnTo>
                  <a:lnTo>
                    <a:pt x="49" y="27"/>
                  </a:lnTo>
                  <a:lnTo>
                    <a:pt x="49" y="30"/>
                  </a:lnTo>
                  <a:lnTo>
                    <a:pt x="49" y="33"/>
                  </a:lnTo>
                  <a:lnTo>
                    <a:pt x="50" y="34"/>
                  </a:lnTo>
                  <a:lnTo>
                    <a:pt x="51" y="36"/>
                  </a:lnTo>
                  <a:lnTo>
                    <a:pt x="50" y="36"/>
                  </a:lnTo>
                  <a:lnTo>
                    <a:pt x="49" y="35"/>
                  </a:lnTo>
                  <a:lnTo>
                    <a:pt x="47" y="35"/>
                  </a:lnTo>
                  <a:lnTo>
                    <a:pt x="45" y="34"/>
                  </a:lnTo>
                  <a:lnTo>
                    <a:pt x="43" y="33"/>
                  </a:lnTo>
                  <a:lnTo>
                    <a:pt x="42" y="31"/>
                  </a:lnTo>
                  <a:lnTo>
                    <a:pt x="41" y="30"/>
                  </a:lnTo>
                  <a:lnTo>
                    <a:pt x="41" y="27"/>
                  </a:lnTo>
                  <a:lnTo>
                    <a:pt x="40" y="26"/>
                  </a:lnTo>
                  <a:lnTo>
                    <a:pt x="39" y="25"/>
                  </a:lnTo>
                  <a:lnTo>
                    <a:pt x="38" y="24"/>
                  </a:lnTo>
                  <a:lnTo>
                    <a:pt x="38" y="22"/>
                  </a:lnTo>
                  <a:lnTo>
                    <a:pt x="38" y="20"/>
                  </a:lnTo>
                  <a:lnTo>
                    <a:pt x="38" y="18"/>
                  </a:lnTo>
                  <a:lnTo>
                    <a:pt x="37" y="16"/>
                  </a:lnTo>
                  <a:lnTo>
                    <a:pt x="37" y="15"/>
                  </a:lnTo>
                  <a:lnTo>
                    <a:pt x="38" y="15"/>
                  </a:lnTo>
                  <a:lnTo>
                    <a:pt x="38" y="14"/>
                  </a:lnTo>
                  <a:lnTo>
                    <a:pt x="38" y="14"/>
                  </a:lnTo>
                  <a:lnTo>
                    <a:pt x="38" y="13"/>
                  </a:lnTo>
                  <a:lnTo>
                    <a:pt x="38" y="13"/>
                  </a:lnTo>
                  <a:lnTo>
                    <a:pt x="37" y="12"/>
                  </a:lnTo>
                  <a:lnTo>
                    <a:pt x="37" y="11"/>
                  </a:lnTo>
                  <a:lnTo>
                    <a:pt x="37" y="11"/>
                  </a:lnTo>
                  <a:lnTo>
                    <a:pt x="36" y="11"/>
                  </a:lnTo>
                  <a:lnTo>
                    <a:pt x="33" y="11"/>
                  </a:lnTo>
                  <a:lnTo>
                    <a:pt x="32" y="11"/>
                  </a:lnTo>
                  <a:lnTo>
                    <a:pt x="31" y="11"/>
                  </a:lnTo>
                  <a:lnTo>
                    <a:pt x="30" y="12"/>
                  </a:lnTo>
                  <a:lnTo>
                    <a:pt x="29" y="12"/>
                  </a:lnTo>
                  <a:lnTo>
                    <a:pt x="29" y="13"/>
                  </a:lnTo>
                  <a:lnTo>
                    <a:pt x="28" y="13"/>
                  </a:lnTo>
                  <a:lnTo>
                    <a:pt x="28" y="17"/>
                  </a:lnTo>
                  <a:lnTo>
                    <a:pt x="25" y="15"/>
                  </a:lnTo>
                  <a:lnTo>
                    <a:pt x="20" y="14"/>
                  </a:lnTo>
                  <a:lnTo>
                    <a:pt x="17" y="12"/>
                  </a:lnTo>
                  <a:lnTo>
                    <a:pt x="13" y="10"/>
                  </a:lnTo>
                  <a:lnTo>
                    <a:pt x="10" y="7"/>
                  </a:lnTo>
                  <a:lnTo>
                    <a:pt x="7" y="5"/>
                  </a:lnTo>
                  <a:lnTo>
                    <a:pt x="3" y="2"/>
                  </a:lnTo>
                  <a:lnTo>
                    <a:pt x="0" y="0"/>
                  </a:lnTo>
                  <a:lnTo>
                    <a:pt x="10" y="2"/>
                  </a:lnTo>
                  <a:lnTo>
                    <a:pt x="21" y="4"/>
                  </a:lnTo>
                  <a:lnTo>
                    <a:pt x="30" y="6"/>
                  </a:lnTo>
                  <a:lnTo>
                    <a:pt x="40" y="10"/>
                  </a:lnTo>
                  <a:lnTo>
                    <a:pt x="50" y="13"/>
                  </a:lnTo>
                  <a:lnTo>
                    <a:pt x="60" y="15"/>
                  </a:lnTo>
                  <a:lnTo>
                    <a:pt x="70" y="18"/>
                  </a:lnTo>
                  <a:lnTo>
                    <a:pt x="79" y="23"/>
                  </a:lnTo>
                  <a:close/>
                </a:path>
              </a:pathLst>
            </a:custGeom>
            <a:solidFill>
              <a:srgbClr val="D45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0" name="Freeform 134">
              <a:extLst>
                <a:ext uri="{FF2B5EF4-FFF2-40B4-BE49-F238E27FC236}">
                  <a16:creationId xmlns:a16="http://schemas.microsoft.com/office/drawing/2014/main" id="{2B1A7302-6212-4E98-80B3-30AD98087465}"/>
                </a:ext>
              </a:extLst>
            </p:cNvPr>
            <p:cNvSpPr>
              <a:spLocks/>
            </p:cNvSpPr>
            <p:nvPr/>
          </p:nvSpPr>
          <p:spPr bwMode="auto">
            <a:xfrm>
              <a:off x="4060" y="3629"/>
              <a:ext cx="379" cy="299"/>
            </a:xfrm>
            <a:custGeom>
              <a:avLst/>
              <a:gdLst>
                <a:gd name="T0" fmla="*/ 542 w 759"/>
                <a:gd name="T1" fmla="*/ 28 h 599"/>
                <a:gd name="T2" fmla="*/ 563 w 759"/>
                <a:gd name="T3" fmla="*/ 15 h 599"/>
                <a:gd name="T4" fmla="*/ 566 w 759"/>
                <a:gd name="T5" fmla="*/ 30 h 599"/>
                <a:gd name="T6" fmla="*/ 563 w 759"/>
                <a:gd name="T7" fmla="*/ 38 h 599"/>
                <a:gd name="T8" fmla="*/ 553 w 759"/>
                <a:gd name="T9" fmla="*/ 95 h 599"/>
                <a:gd name="T10" fmla="*/ 560 w 759"/>
                <a:gd name="T11" fmla="*/ 128 h 599"/>
                <a:gd name="T12" fmla="*/ 563 w 759"/>
                <a:gd name="T13" fmla="*/ 234 h 599"/>
                <a:gd name="T14" fmla="*/ 516 w 759"/>
                <a:gd name="T15" fmla="*/ 230 h 599"/>
                <a:gd name="T16" fmla="*/ 555 w 759"/>
                <a:gd name="T17" fmla="*/ 246 h 599"/>
                <a:gd name="T18" fmla="*/ 701 w 759"/>
                <a:gd name="T19" fmla="*/ 230 h 599"/>
                <a:gd name="T20" fmla="*/ 748 w 759"/>
                <a:gd name="T21" fmla="*/ 241 h 599"/>
                <a:gd name="T22" fmla="*/ 758 w 759"/>
                <a:gd name="T23" fmla="*/ 288 h 599"/>
                <a:gd name="T24" fmla="*/ 751 w 759"/>
                <a:gd name="T25" fmla="*/ 333 h 599"/>
                <a:gd name="T26" fmla="*/ 726 w 759"/>
                <a:gd name="T27" fmla="*/ 399 h 599"/>
                <a:gd name="T28" fmla="*/ 672 w 759"/>
                <a:gd name="T29" fmla="*/ 440 h 599"/>
                <a:gd name="T30" fmla="*/ 613 w 759"/>
                <a:gd name="T31" fmla="*/ 449 h 599"/>
                <a:gd name="T32" fmla="*/ 624 w 759"/>
                <a:gd name="T33" fmla="*/ 475 h 599"/>
                <a:gd name="T34" fmla="*/ 602 w 759"/>
                <a:gd name="T35" fmla="*/ 471 h 599"/>
                <a:gd name="T36" fmla="*/ 583 w 759"/>
                <a:gd name="T37" fmla="*/ 484 h 599"/>
                <a:gd name="T38" fmla="*/ 538 w 759"/>
                <a:gd name="T39" fmla="*/ 531 h 599"/>
                <a:gd name="T40" fmla="*/ 430 w 759"/>
                <a:gd name="T41" fmla="*/ 582 h 599"/>
                <a:gd name="T42" fmla="*/ 350 w 759"/>
                <a:gd name="T43" fmla="*/ 582 h 599"/>
                <a:gd name="T44" fmla="*/ 340 w 759"/>
                <a:gd name="T45" fmla="*/ 584 h 599"/>
                <a:gd name="T46" fmla="*/ 344 w 759"/>
                <a:gd name="T47" fmla="*/ 593 h 599"/>
                <a:gd name="T48" fmla="*/ 326 w 759"/>
                <a:gd name="T49" fmla="*/ 590 h 599"/>
                <a:gd name="T50" fmla="*/ 259 w 759"/>
                <a:gd name="T51" fmla="*/ 530 h 599"/>
                <a:gd name="T52" fmla="*/ 200 w 759"/>
                <a:gd name="T53" fmla="*/ 511 h 599"/>
                <a:gd name="T54" fmla="*/ 194 w 759"/>
                <a:gd name="T55" fmla="*/ 522 h 599"/>
                <a:gd name="T56" fmla="*/ 190 w 759"/>
                <a:gd name="T57" fmla="*/ 509 h 599"/>
                <a:gd name="T58" fmla="*/ 202 w 759"/>
                <a:gd name="T59" fmla="*/ 476 h 599"/>
                <a:gd name="T60" fmla="*/ 211 w 759"/>
                <a:gd name="T61" fmla="*/ 482 h 599"/>
                <a:gd name="T62" fmla="*/ 205 w 759"/>
                <a:gd name="T63" fmla="*/ 491 h 599"/>
                <a:gd name="T64" fmla="*/ 256 w 759"/>
                <a:gd name="T65" fmla="*/ 504 h 599"/>
                <a:gd name="T66" fmla="*/ 325 w 759"/>
                <a:gd name="T67" fmla="*/ 511 h 599"/>
                <a:gd name="T68" fmla="*/ 364 w 759"/>
                <a:gd name="T69" fmla="*/ 509 h 599"/>
                <a:gd name="T70" fmla="*/ 426 w 759"/>
                <a:gd name="T71" fmla="*/ 503 h 599"/>
                <a:gd name="T72" fmla="*/ 512 w 759"/>
                <a:gd name="T73" fmla="*/ 492 h 599"/>
                <a:gd name="T74" fmla="*/ 596 w 759"/>
                <a:gd name="T75" fmla="*/ 458 h 599"/>
                <a:gd name="T76" fmla="*/ 570 w 759"/>
                <a:gd name="T77" fmla="*/ 450 h 599"/>
                <a:gd name="T78" fmla="*/ 512 w 759"/>
                <a:gd name="T79" fmla="*/ 435 h 599"/>
                <a:gd name="T80" fmla="*/ 473 w 759"/>
                <a:gd name="T81" fmla="*/ 420 h 599"/>
                <a:gd name="T82" fmla="*/ 398 w 759"/>
                <a:gd name="T83" fmla="*/ 440 h 599"/>
                <a:gd name="T84" fmla="*/ 335 w 759"/>
                <a:gd name="T85" fmla="*/ 422 h 599"/>
                <a:gd name="T86" fmla="*/ 316 w 759"/>
                <a:gd name="T87" fmla="*/ 410 h 599"/>
                <a:gd name="T88" fmla="*/ 292 w 759"/>
                <a:gd name="T89" fmla="*/ 436 h 599"/>
                <a:gd name="T90" fmla="*/ 243 w 759"/>
                <a:gd name="T91" fmla="*/ 462 h 599"/>
                <a:gd name="T92" fmla="*/ 171 w 759"/>
                <a:gd name="T93" fmla="*/ 468 h 599"/>
                <a:gd name="T94" fmla="*/ 63 w 759"/>
                <a:gd name="T95" fmla="*/ 459 h 599"/>
                <a:gd name="T96" fmla="*/ 12 w 759"/>
                <a:gd name="T97" fmla="*/ 410 h 599"/>
                <a:gd name="T98" fmla="*/ 1 w 759"/>
                <a:gd name="T99" fmla="*/ 341 h 599"/>
                <a:gd name="T100" fmla="*/ 9 w 759"/>
                <a:gd name="T101" fmla="*/ 275 h 599"/>
                <a:gd name="T102" fmla="*/ 53 w 759"/>
                <a:gd name="T103" fmla="*/ 251 h 599"/>
                <a:gd name="T104" fmla="*/ 159 w 759"/>
                <a:gd name="T105" fmla="*/ 241 h 599"/>
                <a:gd name="T106" fmla="*/ 308 w 759"/>
                <a:gd name="T107" fmla="*/ 245 h 599"/>
                <a:gd name="T108" fmla="*/ 355 w 759"/>
                <a:gd name="T109" fmla="*/ 229 h 599"/>
                <a:gd name="T110" fmla="*/ 452 w 759"/>
                <a:gd name="T111" fmla="*/ 227 h 599"/>
                <a:gd name="T112" fmla="*/ 472 w 759"/>
                <a:gd name="T113" fmla="*/ 236 h 599"/>
                <a:gd name="T114" fmla="*/ 476 w 759"/>
                <a:gd name="T115" fmla="*/ 218 h 599"/>
                <a:gd name="T116" fmla="*/ 466 w 759"/>
                <a:gd name="T117" fmla="*/ 98 h 599"/>
                <a:gd name="T118" fmla="*/ 483 w 759"/>
                <a:gd name="T119" fmla="*/ 5 h 599"/>
                <a:gd name="T120" fmla="*/ 521 w 759"/>
                <a:gd name="T121" fmla="*/ 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9" h="599">
                  <a:moveTo>
                    <a:pt x="538" y="25"/>
                  </a:moveTo>
                  <a:lnTo>
                    <a:pt x="538" y="25"/>
                  </a:lnTo>
                  <a:lnTo>
                    <a:pt x="538" y="27"/>
                  </a:lnTo>
                  <a:lnTo>
                    <a:pt x="538" y="27"/>
                  </a:lnTo>
                  <a:lnTo>
                    <a:pt x="538" y="28"/>
                  </a:lnTo>
                  <a:lnTo>
                    <a:pt x="538" y="28"/>
                  </a:lnTo>
                  <a:lnTo>
                    <a:pt x="538" y="29"/>
                  </a:lnTo>
                  <a:lnTo>
                    <a:pt x="539" y="29"/>
                  </a:lnTo>
                  <a:lnTo>
                    <a:pt x="539" y="29"/>
                  </a:lnTo>
                  <a:lnTo>
                    <a:pt x="542" y="28"/>
                  </a:lnTo>
                  <a:lnTo>
                    <a:pt x="545" y="25"/>
                  </a:lnTo>
                  <a:lnTo>
                    <a:pt x="549" y="23"/>
                  </a:lnTo>
                  <a:lnTo>
                    <a:pt x="551" y="20"/>
                  </a:lnTo>
                  <a:lnTo>
                    <a:pt x="553" y="17"/>
                  </a:lnTo>
                  <a:lnTo>
                    <a:pt x="556" y="14"/>
                  </a:lnTo>
                  <a:lnTo>
                    <a:pt x="559" y="11"/>
                  </a:lnTo>
                  <a:lnTo>
                    <a:pt x="562" y="9"/>
                  </a:lnTo>
                  <a:lnTo>
                    <a:pt x="568" y="9"/>
                  </a:lnTo>
                  <a:lnTo>
                    <a:pt x="565" y="11"/>
                  </a:lnTo>
                  <a:lnTo>
                    <a:pt x="563" y="15"/>
                  </a:lnTo>
                  <a:lnTo>
                    <a:pt x="561" y="18"/>
                  </a:lnTo>
                  <a:lnTo>
                    <a:pt x="560" y="20"/>
                  </a:lnTo>
                  <a:lnTo>
                    <a:pt x="558" y="24"/>
                  </a:lnTo>
                  <a:lnTo>
                    <a:pt x="555" y="27"/>
                  </a:lnTo>
                  <a:lnTo>
                    <a:pt x="553" y="29"/>
                  </a:lnTo>
                  <a:lnTo>
                    <a:pt x="551" y="31"/>
                  </a:lnTo>
                  <a:lnTo>
                    <a:pt x="554" y="33"/>
                  </a:lnTo>
                  <a:lnTo>
                    <a:pt x="559" y="33"/>
                  </a:lnTo>
                  <a:lnTo>
                    <a:pt x="563" y="31"/>
                  </a:lnTo>
                  <a:lnTo>
                    <a:pt x="566" y="30"/>
                  </a:lnTo>
                  <a:lnTo>
                    <a:pt x="570" y="28"/>
                  </a:lnTo>
                  <a:lnTo>
                    <a:pt x="574" y="27"/>
                  </a:lnTo>
                  <a:lnTo>
                    <a:pt x="578" y="26"/>
                  </a:lnTo>
                  <a:lnTo>
                    <a:pt x="581" y="26"/>
                  </a:lnTo>
                  <a:lnTo>
                    <a:pt x="580" y="28"/>
                  </a:lnTo>
                  <a:lnTo>
                    <a:pt x="578" y="30"/>
                  </a:lnTo>
                  <a:lnTo>
                    <a:pt x="575" y="33"/>
                  </a:lnTo>
                  <a:lnTo>
                    <a:pt x="573" y="34"/>
                  </a:lnTo>
                  <a:lnTo>
                    <a:pt x="568" y="36"/>
                  </a:lnTo>
                  <a:lnTo>
                    <a:pt x="563" y="38"/>
                  </a:lnTo>
                  <a:lnTo>
                    <a:pt x="558" y="39"/>
                  </a:lnTo>
                  <a:lnTo>
                    <a:pt x="552" y="41"/>
                  </a:lnTo>
                  <a:lnTo>
                    <a:pt x="546" y="43"/>
                  </a:lnTo>
                  <a:lnTo>
                    <a:pt x="542" y="45"/>
                  </a:lnTo>
                  <a:lnTo>
                    <a:pt x="543" y="54"/>
                  </a:lnTo>
                  <a:lnTo>
                    <a:pt x="545" y="61"/>
                  </a:lnTo>
                  <a:lnTo>
                    <a:pt x="548" y="69"/>
                  </a:lnTo>
                  <a:lnTo>
                    <a:pt x="550" y="78"/>
                  </a:lnTo>
                  <a:lnTo>
                    <a:pt x="552" y="87"/>
                  </a:lnTo>
                  <a:lnTo>
                    <a:pt x="553" y="95"/>
                  </a:lnTo>
                  <a:lnTo>
                    <a:pt x="554" y="103"/>
                  </a:lnTo>
                  <a:lnTo>
                    <a:pt x="555" y="110"/>
                  </a:lnTo>
                  <a:lnTo>
                    <a:pt x="556" y="113"/>
                  </a:lnTo>
                  <a:lnTo>
                    <a:pt x="558" y="114"/>
                  </a:lnTo>
                  <a:lnTo>
                    <a:pt x="559" y="117"/>
                  </a:lnTo>
                  <a:lnTo>
                    <a:pt x="559" y="119"/>
                  </a:lnTo>
                  <a:lnTo>
                    <a:pt x="559" y="121"/>
                  </a:lnTo>
                  <a:lnTo>
                    <a:pt x="559" y="125"/>
                  </a:lnTo>
                  <a:lnTo>
                    <a:pt x="559" y="127"/>
                  </a:lnTo>
                  <a:lnTo>
                    <a:pt x="560" y="128"/>
                  </a:lnTo>
                  <a:lnTo>
                    <a:pt x="562" y="141"/>
                  </a:lnTo>
                  <a:lnTo>
                    <a:pt x="564" y="155"/>
                  </a:lnTo>
                  <a:lnTo>
                    <a:pt x="565" y="168"/>
                  </a:lnTo>
                  <a:lnTo>
                    <a:pt x="566" y="181"/>
                  </a:lnTo>
                  <a:lnTo>
                    <a:pt x="568" y="195"/>
                  </a:lnTo>
                  <a:lnTo>
                    <a:pt x="568" y="208"/>
                  </a:lnTo>
                  <a:lnTo>
                    <a:pt x="569" y="220"/>
                  </a:lnTo>
                  <a:lnTo>
                    <a:pt x="570" y="234"/>
                  </a:lnTo>
                  <a:lnTo>
                    <a:pt x="566" y="234"/>
                  </a:lnTo>
                  <a:lnTo>
                    <a:pt x="563" y="234"/>
                  </a:lnTo>
                  <a:lnTo>
                    <a:pt x="560" y="234"/>
                  </a:lnTo>
                  <a:lnTo>
                    <a:pt x="556" y="231"/>
                  </a:lnTo>
                  <a:lnTo>
                    <a:pt x="554" y="230"/>
                  </a:lnTo>
                  <a:lnTo>
                    <a:pt x="552" y="229"/>
                  </a:lnTo>
                  <a:lnTo>
                    <a:pt x="549" y="228"/>
                  </a:lnTo>
                  <a:lnTo>
                    <a:pt x="545" y="229"/>
                  </a:lnTo>
                  <a:lnTo>
                    <a:pt x="539" y="228"/>
                  </a:lnTo>
                  <a:lnTo>
                    <a:pt x="531" y="229"/>
                  </a:lnTo>
                  <a:lnTo>
                    <a:pt x="523" y="229"/>
                  </a:lnTo>
                  <a:lnTo>
                    <a:pt x="516" y="230"/>
                  </a:lnTo>
                  <a:lnTo>
                    <a:pt x="509" y="231"/>
                  </a:lnTo>
                  <a:lnTo>
                    <a:pt x="501" y="234"/>
                  </a:lnTo>
                  <a:lnTo>
                    <a:pt x="494" y="236"/>
                  </a:lnTo>
                  <a:lnTo>
                    <a:pt x="488" y="239"/>
                  </a:lnTo>
                  <a:lnTo>
                    <a:pt x="492" y="241"/>
                  </a:lnTo>
                  <a:lnTo>
                    <a:pt x="505" y="244"/>
                  </a:lnTo>
                  <a:lnTo>
                    <a:pt x="518" y="246"/>
                  </a:lnTo>
                  <a:lnTo>
                    <a:pt x="530" y="247"/>
                  </a:lnTo>
                  <a:lnTo>
                    <a:pt x="543" y="246"/>
                  </a:lnTo>
                  <a:lnTo>
                    <a:pt x="555" y="246"/>
                  </a:lnTo>
                  <a:lnTo>
                    <a:pt x="568" y="244"/>
                  </a:lnTo>
                  <a:lnTo>
                    <a:pt x="580" y="242"/>
                  </a:lnTo>
                  <a:lnTo>
                    <a:pt x="593" y="240"/>
                  </a:lnTo>
                  <a:lnTo>
                    <a:pt x="619" y="236"/>
                  </a:lnTo>
                  <a:lnTo>
                    <a:pt x="643" y="232"/>
                  </a:lnTo>
                  <a:lnTo>
                    <a:pt x="656" y="231"/>
                  </a:lnTo>
                  <a:lnTo>
                    <a:pt x="669" y="230"/>
                  </a:lnTo>
                  <a:lnTo>
                    <a:pt x="681" y="230"/>
                  </a:lnTo>
                  <a:lnTo>
                    <a:pt x="694" y="230"/>
                  </a:lnTo>
                  <a:lnTo>
                    <a:pt x="701" y="230"/>
                  </a:lnTo>
                  <a:lnTo>
                    <a:pt x="706" y="230"/>
                  </a:lnTo>
                  <a:lnTo>
                    <a:pt x="713" y="230"/>
                  </a:lnTo>
                  <a:lnTo>
                    <a:pt x="720" y="231"/>
                  </a:lnTo>
                  <a:lnTo>
                    <a:pt x="725" y="231"/>
                  </a:lnTo>
                  <a:lnTo>
                    <a:pt x="732" y="232"/>
                  </a:lnTo>
                  <a:lnTo>
                    <a:pt x="738" y="234"/>
                  </a:lnTo>
                  <a:lnTo>
                    <a:pt x="744" y="236"/>
                  </a:lnTo>
                  <a:lnTo>
                    <a:pt x="744" y="238"/>
                  </a:lnTo>
                  <a:lnTo>
                    <a:pt x="745" y="240"/>
                  </a:lnTo>
                  <a:lnTo>
                    <a:pt x="748" y="241"/>
                  </a:lnTo>
                  <a:lnTo>
                    <a:pt x="750" y="242"/>
                  </a:lnTo>
                  <a:lnTo>
                    <a:pt x="751" y="244"/>
                  </a:lnTo>
                  <a:lnTo>
                    <a:pt x="753" y="245"/>
                  </a:lnTo>
                  <a:lnTo>
                    <a:pt x="755" y="247"/>
                  </a:lnTo>
                  <a:lnTo>
                    <a:pt x="755" y="249"/>
                  </a:lnTo>
                  <a:lnTo>
                    <a:pt x="758" y="256"/>
                  </a:lnTo>
                  <a:lnTo>
                    <a:pt x="758" y="264"/>
                  </a:lnTo>
                  <a:lnTo>
                    <a:pt x="759" y="271"/>
                  </a:lnTo>
                  <a:lnTo>
                    <a:pt x="759" y="280"/>
                  </a:lnTo>
                  <a:lnTo>
                    <a:pt x="758" y="288"/>
                  </a:lnTo>
                  <a:lnTo>
                    <a:pt x="758" y="296"/>
                  </a:lnTo>
                  <a:lnTo>
                    <a:pt x="756" y="304"/>
                  </a:lnTo>
                  <a:lnTo>
                    <a:pt x="755" y="311"/>
                  </a:lnTo>
                  <a:lnTo>
                    <a:pt x="754" y="315"/>
                  </a:lnTo>
                  <a:lnTo>
                    <a:pt x="753" y="318"/>
                  </a:lnTo>
                  <a:lnTo>
                    <a:pt x="753" y="320"/>
                  </a:lnTo>
                  <a:lnTo>
                    <a:pt x="753" y="323"/>
                  </a:lnTo>
                  <a:lnTo>
                    <a:pt x="753" y="328"/>
                  </a:lnTo>
                  <a:lnTo>
                    <a:pt x="752" y="331"/>
                  </a:lnTo>
                  <a:lnTo>
                    <a:pt x="751" y="333"/>
                  </a:lnTo>
                  <a:lnTo>
                    <a:pt x="749" y="337"/>
                  </a:lnTo>
                  <a:lnTo>
                    <a:pt x="746" y="343"/>
                  </a:lnTo>
                  <a:lnTo>
                    <a:pt x="744" y="351"/>
                  </a:lnTo>
                  <a:lnTo>
                    <a:pt x="742" y="358"/>
                  </a:lnTo>
                  <a:lnTo>
                    <a:pt x="740" y="366"/>
                  </a:lnTo>
                  <a:lnTo>
                    <a:pt x="736" y="372"/>
                  </a:lnTo>
                  <a:lnTo>
                    <a:pt x="734" y="379"/>
                  </a:lnTo>
                  <a:lnTo>
                    <a:pt x="732" y="386"/>
                  </a:lnTo>
                  <a:lnTo>
                    <a:pt x="729" y="392"/>
                  </a:lnTo>
                  <a:lnTo>
                    <a:pt x="726" y="399"/>
                  </a:lnTo>
                  <a:lnTo>
                    <a:pt x="723" y="406"/>
                  </a:lnTo>
                  <a:lnTo>
                    <a:pt x="719" y="411"/>
                  </a:lnTo>
                  <a:lnTo>
                    <a:pt x="714" y="416"/>
                  </a:lnTo>
                  <a:lnTo>
                    <a:pt x="710" y="421"/>
                  </a:lnTo>
                  <a:lnTo>
                    <a:pt x="704" y="426"/>
                  </a:lnTo>
                  <a:lnTo>
                    <a:pt x="699" y="429"/>
                  </a:lnTo>
                  <a:lnTo>
                    <a:pt x="692" y="432"/>
                  </a:lnTo>
                  <a:lnTo>
                    <a:pt x="686" y="436"/>
                  </a:lnTo>
                  <a:lnTo>
                    <a:pt x="679" y="438"/>
                  </a:lnTo>
                  <a:lnTo>
                    <a:pt x="672" y="440"/>
                  </a:lnTo>
                  <a:lnTo>
                    <a:pt x="665" y="442"/>
                  </a:lnTo>
                  <a:lnTo>
                    <a:pt x="651" y="445"/>
                  </a:lnTo>
                  <a:lnTo>
                    <a:pt x="636" y="447"/>
                  </a:lnTo>
                  <a:lnTo>
                    <a:pt x="633" y="447"/>
                  </a:lnTo>
                  <a:lnTo>
                    <a:pt x="631" y="447"/>
                  </a:lnTo>
                  <a:lnTo>
                    <a:pt x="626" y="448"/>
                  </a:lnTo>
                  <a:lnTo>
                    <a:pt x="624" y="448"/>
                  </a:lnTo>
                  <a:lnTo>
                    <a:pt x="621" y="448"/>
                  </a:lnTo>
                  <a:lnTo>
                    <a:pt x="618" y="449"/>
                  </a:lnTo>
                  <a:lnTo>
                    <a:pt x="613" y="449"/>
                  </a:lnTo>
                  <a:lnTo>
                    <a:pt x="610" y="449"/>
                  </a:lnTo>
                  <a:lnTo>
                    <a:pt x="612" y="452"/>
                  </a:lnTo>
                  <a:lnTo>
                    <a:pt x="614" y="455"/>
                  </a:lnTo>
                  <a:lnTo>
                    <a:pt x="616" y="456"/>
                  </a:lnTo>
                  <a:lnTo>
                    <a:pt x="619" y="457"/>
                  </a:lnTo>
                  <a:lnTo>
                    <a:pt x="622" y="458"/>
                  </a:lnTo>
                  <a:lnTo>
                    <a:pt x="624" y="460"/>
                  </a:lnTo>
                  <a:lnTo>
                    <a:pt x="625" y="461"/>
                  </a:lnTo>
                  <a:lnTo>
                    <a:pt x="629" y="465"/>
                  </a:lnTo>
                  <a:lnTo>
                    <a:pt x="624" y="475"/>
                  </a:lnTo>
                  <a:lnTo>
                    <a:pt x="621" y="472"/>
                  </a:lnTo>
                  <a:lnTo>
                    <a:pt x="619" y="471"/>
                  </a:lnTo>
                  <a:lnTo>
                    <a:pt x="616" y="470"/>
                  </a:lnTo>
                  <a:lnTo>
                    <a:pt x="614" y="469"/>
                  </a:lnTo>
                  <a:lnTo>
                    <a:pt x="611" y="468"/>
                  </a:lnTo>
                  <a:lnTo>
                    <a:pt x="609" y="468"/>
                  </a:lnTo>
                  <a:lnTo>
                    <a:pt x="606" y="468"/>
                  </a:lnTo>
                  <a:lnTo>
                    <a:pt x="603" y="469"/>
                  </a:lnTo>
                  <a:lnTo>
                    <a:pt x="603" y="470"/>
                  </a:lnTo>
                  <a:lnTo>
                    <a:pt x="602" y="471"/>
                  </a:lnTo>
                  <a:lnTo>
                    <a:pt x="601" y="471"/>
                  </a:lnTo>
                  <a:lnTo>
                    <a:pt x="600" y="472"/>
                  </a:lnTo>
                  <a:lnTo>
                    <a:pt x="599" y="472"/>
                  </a:lnTo>
                  <a:lnTo>
                    <a:pt x="598" y="472"/>
                  </a:lnTo>
                  <a:lnTo>
                    <a:pt x="595" y="473"/>
                  </a:lnTo>
                  <a:lnTo>
                    <a:pt x="594" y="475"/>
                  </a:lnTo>
                  <a:lnTo>
                    <a:pt x="592" y="478"/>
                  </a:lnTo>
                  <a:lnTo>
                    <a:pt x="589" y="480"/>
                  </a:lnTo>
                  <a:lnTo>
                    <a:pt x="586" y="482"/>
                  </a:lnTo>
                  <a:lnTo>
                    <a:pt x="583" y="484"/>
                  </a:lnTo>
                  <a:lnTo>
                    <a:pt x="576" y="489"/>
                  </a:lnTo>
                  <a:lnTo>
                    <a:pt x="570" y="492"/>
                  </a:lnTo>
                  <a:lnTo>
                    <a:pt x="564" y="496"/>
                  </a:lnTo>
                  <a:lnTo>
                    <a:pt x="559" y="500"/>
                  </a:lnTo>
                  <a:lnTo>
                    <a:pt x="556" y="503"/>
                  </a:lnTo>
                  <a:lnTo>
                    <a:pt x="554" y="506"/>
                  </a:lnTo>
                  <a:lnTo>
                    <a:pt x="552" y="509"/>
                  </a:lnTo>
                  <a:lnTo>
                    <a:pt x="551" y="513"/>
                  </a:lnTo>
                  <a:lnTo>
                    <a:pt x="544" y="522"/>
                  </a:lnTo>
                  <a:lnTo>
                    <a:pt x="538" y="531"/>
                  </a:lnTo>
                  <a:lnTo>
                    <a:pt x="530" y="539"/>
                  </a:lnTo>
                  <a:lnTo>
                    <a:pt x="521" y="548"/>
                  </a:lnTo>
                  <a:lnTo>
                    <a:pt x="512" y="556"/>
                  </a:lnTo>
                  <a:lnTo>
                    <a:pt x="503" y="561"/>
                  </a:lnTo>
                  <a:lnTo>
                    <a:pt x="493" y="568"/>
                  </a:lnTo>
                  <a:lnTo>
                    <a:pt x="483" y="572"/>
                  </a:lnTo>
                  <a:lnTo>
                    <a:pt x="471" y="574"/>
                  </a:lnTo>
                  <a:lnTo>
                    <a:pt x="458" y="578"/>
                  </a:lnTo>
                  <a:lnTo>
                    <a:pt x="443" y="580"/>
                  </a:lnTo>
                  <a:lnTo>
                    <a:pt x="430" y="582"/>
                  </a:lnTo>
                  <a:lnTo>
                    <a:pt x="416" y="583"/>
                  </a:lnTo>
                  <a:lnTo>
                    <a:pt x="403" y="584"/>
                  </a:lnTo>
                  <a:lnTo>
                    <a:pt x="390" y="584"/>
                  </a:lnTo>
                  <a:lnTo>
                    <a:pt x="376" y="583"/>
                  </a:lnTo>
                  <a:lnTo>
                    <a:pt x="372" y="583"/>
                  </a:lnTo>
                  <a:lnTo>
                    <a:pt x="368" y="583"/>
                  </a:lnTo>
                  <a:lnTo>
                    <a:pt x="363" y="583"/>
                  </a:lnTo>
                  <a:lnTo>
                    <a:pt x="359" y="582"/>
                  </a:lnTo>
                  <a:lnTo>
                    <a:pt x="355" y="582"/>
                  </a:lnTo>
                  <a:lnTo>
                    <a:pt x="350" y="582"/>
                  </a:lnTo>
                  <a:lnTo>
                    <a:pt x="346" y="581"/>
                  </a:lnTo>
                  <a:lnTo>
                    <a:pt x="341" y="580"/>
                  </a:lnTo>
                  <a:lnTo>
                    <a:pt x="341" y="581"/>
                  </a:lnTo>
                  <a:lnTo>
                    <a:pt x="340" y="581"/>
                  </a:lnTo>
                  <a:lnTo>
                    <a:pt x="340" y="582"/>
                  </a:lnTo>
                  <a:lnTo>
                    <a:pt x="340" y="582"/>
                  </a:lnTo>
                  <a:lnTo>
                    <a:pt x="340" y="583"/>
                  </a:lnTo>
                  <a:lnTo>
                    <a:pt x="340" y="583"/>
                  </a:lnTo>
                  <a:lnTo>
                    <a:pt x="340" y="584"/>
                  </a:lnTo>
                  <a:lnTo>
                    <a:pt x="340" y="584"/>
                  </a:lnTo>
                  <a:lnTo>
                    <a:pt x="341" y="586"/>
                  </a:lnTo>
                  <a:lnTo>
                    <a:pt x="342" y="586"/>
                  </a:lnTo>
                  <a:lnTo>
                    <a:pt x="342" y="587"/>
                  </a:lnTo>
                  <a:lnTo>
                    <a:pt x="343" y="587"/>
                  </a:lnTo>
                  <a:lnTo>
                    <a:pt x="343" y="588"/>
                  </a:lnTo>
                  <a:lnTo>
                    <a:pt x="344" y="589"/>
                  </a:lnTo>
                  <a:lnTo>
                    <a:pt x="344" y="590"/>
                  </a:lnTo>
                  <a:lnTo>
                    <a:pt x="344" y="591"/>
                  </a:lnTo>
                  <a:lnTo>
                    <a:pt x="344" y="592"/>
                  </a:lnTo>
                  <a:lnTo>
                    <a:pt x="344" y="593"/>
                  </a:lnTo>
                  <a:lnTo>
                    <a:pt x="344" y="594"/>
                  </a:lnTo>
                  <a:lnTo>
                    <a:pt x="343" y="596"/>
                  </a:lnTo>
                  <a:lnTo>
                    <a:pt x="342" y="597"/>
                  </a:lnTo>
                  <a:lnTo>
                    <a:pt x="342" y="598"/>
                  </a:lnTo>
                  <a:lnTo>
                    <a:pt x="341" y="598"/>
                  </a:lnTo>
                  <a:lnTo>
                    <a:pt x="340" y="599"/>
                  </a:lnTo>
                  <a:lnTo>
                    <a:pt x="336" y="597"/>
                  </a:lnTo>
                  <a:lnTo>
                    <a:pt x="333" y="594"/>
                  </a:lnTo>
                  <a:lnTo>
                    <a:pt x="330" y="592"/>
                  </a:lnTo>
                  <a:lnTo>
                    <a:pt x="326" y="590"/>
                  </a:lnTo>
                  <a:lnTo>
                    <a:pt x="323" y="587"/>
                  </a:lnTo>
                  <a:lnTo>
                    <a:pt x="321" y="583"/>
                  </a:lnTo>
                  <a:lnTo>
                    <a:pt x="319" y="580"/>
                  </a:lnTo>
                  <a:lnTo>
                    <a:pt x="318" y="576"/>
                  </a:lnTo>
                  <a:lnTo>
                    <a:pt x="310" y="568"/>
                  </a:lnTo>
                  <a:lnTo>
                    <a:pt x="300" y="560"/>
                  </a:lnTo>
                  <a:lnTo>
                    <a:pt x="291" y="551"/>
                  </a:lnTo>
                  <a:lnTo>
                    <a:pt x="281" y="544"/>
                  </a:lnTo>
                  <a:lnTo>
                    <a:pt x="270" y="537"/>
                  </a:lnTo>
                  <a:lnTo>
                    <a:pt x="259" y="530"/>
                  </a:lnTo>
                  <a:lnTo>
                    <a:pt x="249" y="524"/>
                  </a:lnTo>
                  <a:lnTo>
                    <a:pt x="238" y="519"/>
                  </a:lnTo>
                  <a:lnTo>
                    <a:pt x="232" y="519"/>
                  </a:lnTo>
                  <a:lnTo>
                    <a:pt x="228" y="518"/>
                  </a:lnTo>
                  <a:lnTo>
                    <a:pt x="223" y="517"/>
                  </a:lnTo>
                  <a:lnTo>
                    <a:pt x="219" y="516"/>
                  </a:lnTo>
                  <a:lnTo>
                    <a:pt x="214" y="514"/>
                  </a:lnTo>
                  <a:lnTo>
                    <a:pt x="210" y="513"/>
                  </a:lnTo>
                  <a:lnTo>
                    <a:pt x="204" y="512"/>
                  </a:lnTo>
                  <a:lnTo>
                    <a:pt x="200" y="511"/>
                  </a:lnTo>
                  <a:lnTo>
                    <a:pt x="199" y="512"/>
                  </a:lnTo>
                  <a:lnTo>
                    <a:pt x="199" y="513"/>
                  </a:lnTo>
                  <a:lnTo>
                    <a:pt x="199" y="516"/>
                  </a:lnTo>
                  <a:lnTo>
                    <a:pt x="199" y="517"/>
                  </a:lnTo>
                  <a:lnTo>
                    <a:pt x="199" y="518"/>
                  </a:lnTo>
                  <a:lnTo>
                    <a:pt x="199" y="519"/>
                  </a:lnTo>
                  <a:lnTo>
                    <a:pt x="199" y="521"/>
                  </a:lnTo>
                  <a:lnTo>
                    <a:pt x="198" y="523"/>
                  </a:lnTo>
                  <a:lnTo>
                    <a:pt x="196" y="522"/>
                  </a:lnTo>
                  <a:lnTo>
                    <a:pt x="194" y="522"/>
                  </a:lnTo>
                  <a:lnTo>
                    <a:pt x="193" y="522"/>
                  </a:lnTo>
                  <a:lnTo>
                    <a:pt x="191" y="522"/>
                  </a:lnTo>
                  <a:lnTo>
                    <a:pt x="190" y="522"/>
                  </a:lnTo>
                  <a:lnTo>
                    <a:pt x="189" y="522"/>
                  </a:lnTo>
                  <a:lnTo>
                    <a:pt x="188" y="521"/>
                  </a:lnTo>
                  <a:lnTo>
                    <a:pt x="188" y="519"/>
                  </a:lnTo>
                  <a:lnTo>
                    <a:pt x="188" y="516"/>
                  </a:lnTo>
                  <a:lnTo>
                    <a:pt x="189" y="513"/>
                  </a:lnTo>
                  <a:lnTo>
                    <a:pt x="190" y="511"/>
                  </a:lnTo>
                  <a:lnTo>
                    <a:pt x="190" y="509"/>
                  </a:lnTo>
                  <a:lnTo>
                    <a:pt x="191" y="507"/>
                  </a:lnTo>
                  <a:lnTo>
                    <a:pt x="191" y="504"/>
                  </a:lnTo>
                  <a:lnTo>
                    <a:pt x="191" y="502"/>
                  </a:lnTo>
                  <a:lnTo>
                    <a:pt x="191" y="499"/>
                  </a:lnTo>
                  <a:lnTo>
                    <a:pt x="193" y="496"/>
                  </a:lnTo>
                  <a:lnTo>
                    <a:pt x="196" y="491"/>
                  </a:lnTo>
                  <a:lnTo>
                    <a:pt x="198" y="488"/>
                  </a:lnTo>
                  <a:lnTo>
                    <a:pt x="199" y="482"/>
                  </a:lnTo>
                  <a:lnTo>
                    <a:pt x="200" y="479"/>
                  </a:lnTo>
                  <a:lnTo>
                    <a:pt x="202" y="476"/>
                  </a:lnTo>
                  <a:lnTo>
                    <a:pt x="203" y="475"/>
                  </a:lnTo>
                  <a:lnTo>
                    <a:pt x="205" y="473"/>
                  </a:lnTo>
                  <a:lnTo>
                    <a:pt x="208" y="472"/>
                  </a:lnTo>
                  <a:lnTo>
                    <a:pt x="210" y="472"/>
                  </a:lnTo>
                  <a:lnTo>
                    <a:pt x="211" y="475"/>
                  </a:lnTo>
                  <a:lnTo>
                    <a:pt x="212" y="476"/>
                  </a:lnTo>
                  <a:lnTo>
                    <a:pt x="212" y="477"/>
                  </a:lnTo>
                  <a:lnTo>
                    <a:pt x="212" y="479"/>
                  </a:lnTo>
                  <a:lnTo>
                    <a:pt x="211" y="480"/>
                  </a:lnTo>
                  <a:lnTo>
                    <a:pt x="211" y="482"/>
                  </a:lnTo>
                  <a:lnTo>
                    <a:pt x="210" y="483"/>
                  </a:lnTo>
                  <a:lnTo>
                    <a:pt x="210" y="484"/>
                  </a:lnTo>
                  <a:lnTo>
                    <a:pt x="209" y="486"/>
                  </a:lnTo>
                  <a:lnTo>
                    <a:pt x="209" y="487"/>
                  </a:lnTo>
                  <a:lnTo>
                    <a:pt x="208" y="487"/>
                  </a:lnTo>
                  <a:lnTo>
                    <a:pt x="208" y="488"/>
                  </a:lnTo>
                  <a:lnTo>
                    <a:pt x="208" y="489"/>
                  </a:lnTo>
                  <a:lnTo>
                    <a:pt x="206" y="490"/>
                  </a:lnTo>
                  <a:lnTo>
                    <a:pt x="206" y="490"/>
                  </a:lnTo>
                  <a:lnTo>
                    <a:pt x="205" y="491"/>
                  </a:lnTo>
                  <a:lnTo>
                    <a:pt x="210" y="493"/>
                  </a:lnTo>
                  <a:lnTo>
                    <a:pt x="214" y="494"/>
                  </a:lnTo>
                  <a:lnTo>
                    <a:pt x="220" y="496"/>
                  </a:lnTo>
                  <a:lnTo>
                    <a:pt x="224" y="496"/>
                  </a:lnTo>
                  <a:lnTo>
                    <a:pt x="229" y="497"/>
                  </a:lnTo>
                  <a:lnTo>
                    <a:pt x="234" y="498"/>
                  </a:lnTo>
                  <a:lnTo>
                    <a:pt x="238" y="499"/>
                  </a:lnTo>
                  <a:lnTo>
                    <a:pt x="243" y="501"/>
                  </a:lnTo>
                  <a:lnTo>
                    <a:pt x="250" y="503"/>
                  </a:lnTo>
                  <a:lnTo>
                    <a:pt x="256" y="504"/>
                  </a:lnTo>
                  <a:lnTo>
                    <a:pt x="264" y="507"/>
                  </a:lnTo>
                  <a:lnTo>
                    <a:pt x="271" y="508"/>
                  </a:lnTo>
                  <a:lnTo>
                    <a:pt x="279" y="509"/>
                  </a:lnTo>
                  <a:lnTo>
                    <a:pt x="285" y="510"/>
                  </a:lnTo>
                  <a:lnTo>
                    <a:pt x="293" y="510"/>
                  </a:lnTo>
                  <a:lnTo>
                    <a:pt x="301" y="511"/>
                  </a:lnTo>
                  <a:lnTo>
                    <a:pt x="308" y="511"/>
                  </a:lnTo>
                  <a:lnTo>
                    <a:pt x="314" y="511"/>
                  </a:lnTo>
                  <a:lnTo>
                    <a:pt x="320" y="511"/>
                  </a:lnTo>
                  <a:lnTo>
                    <a:pt x="325" y="511"/>
                  </a:lnTo>
                  <a:lnTo>
                    <a:pt x="331" y="510"/>
                  </a:lnTo>
                  <a:lnTo>
                    <a:pt x="338" y="510"/>
                  </a:lnTo>
                  <a:lnTo>
                    <a:pt x="343" y="510"/>
                  </a:lnTo>
                  <a:lnTo>
                    <a:pt x="350" y="509"/>
                  </a:lnTo>
                  <a:lnTo>
                    <a:pt x="352" y="510"/>
                  </a:lnTo>
                  <a:lnTo>
                    <a:pt x="353" y="511"/>
                  </a:lnTo>
                  <a:lnTo>
                    <a:pt x="356" y="511"/>
                  </a:lnTo>
                  <a:lnTo>
                    <a:pt x="359" y="510"/>
                  </a:lnTo>
                  <a:lnTo>
                    <a:pt x="361" y="509"/>
                  </a:lnTo>
                  <a:lnTo>
                    <a:pt x="364" y="509"/>
                  </a:lnTo>
                  <a:lnTo>
                    <a:pt x="366" y="508"/>
                  </a:lnTo>
                  <a:lnTo>
                    <a:pt x="370" y="508"/>
                  </a:lnTo>
                  <a:lnTo>
                    <a:pt x="376" y="508"/>
                  </a:lnTo>
                  <a:lnTo>
                    <a:pt x="384" y="508"/>
                  </a:lnTo>
                  <a:lnTo>
                    <a:pt x="391" y="508"/>
                  </a:lnTo>
                  <a:lnTo>
                    <a:pt x="398" y="508"/>
                  </a:lnTo>
                  <a:lnTo>
                    <a:pt x="405" y="507"/>
                  </a:lnTo>
                  <a:lnTo>
                    <a:pt x="413" y="507"/>
                  </a:lnTo>
                  <a:lnTo>
                    <a:pt x="420" y="506"/>
                  </a:lnTo>
                  <a:lnTo>
                    <a:pt x="426" y="503"/>
                  </a:lnTo>
                  <a:lnTo>
                    <a:pt x="433" y="504"/>
                  </a:lnTo>
                  <a:lnTo>
                    <a:pt x="441" y="503"/>
                  </a:lnTo>
                  <a:lnTo>
                    <a:pt x="448" y="502"/>
                  </a:lnTo>
                  <a:lnTo>
                    <a:pt x="454" y="501"/>
                  </a:lnTo>
                  <a:lnTo>
                    <a:pt x="461" y="500"/>
                  </a:lnTo>
                  <a:lnTo>
                    <a:pt x="468" y="500"/>
                  </a:lnTo>
                  <a:lnTo>
                    <a:pt x="474" y="499"/>
                  </a:lnTo>
                  <a:lnTo>
                    <a:pt x="482" y="499"/>
                  </a:lnTo>
                  <a:lnTo>
                    <a:pt x="498" y="494"/>
                  </a:lnTo>
                  <a:lnTo>
                    <a:pt x="512" y="492"/>
                  </a:lnTo>
                  <a:lnTo>
                    <a:pt x="528" y="489"/>
                  </a:lnTo>
                  <a:lnTo>
                    <a:pt x="542" y="484"/>
                  </a:lnTo>
                  <a:lnTo>
                    <a:pt x="550" y="482"/>
                  </a:lnTo>
                  <a:lnTo>
                    <a:pt x="556" y="480"/>
                  </a:lnTo>
                  <a:lnTo>
                    <a:pt x="564" y="477"/>
                  </a:lnTo>
                  <a:lnTo>
                    <a:pt x="571" y="475"/>
                  </a:lnTo>
                  <a:lnTo>
                    <a:pt x="578" y="470"/>
                  </a:lnTo>
                  <a:lnTo>
                    <a:pt x="584" y="467"/>
                  </a:lnTo>
                  <a:lnTo>
                    <a:pt x="590" y="462"/>
                  </a:lnTo>
                  <a:lnTo>
                    <a:pt x="596" y="458"/>
                  </a:lnTo>
                  <a:lnTo>
                    <a:pt x="596" y="455"/>
                  </a:lnTo>
                  <a:lnTo>
                    <a:pt x="596" y="452"/>
                  </a:lnTo>
                  <a:lnTo>
                    <a:pt x="595" y="450"/>
                  </a:lnTo>
                  <a:lnTo>
                    <a:pt x="593" y="449"/>
                  </a:lnTo>
                  <a:lnTo>
                    <a:pt x="591" y="449"/>
                  </a:lnTo>
                  <a:lnTo>
                    <a:pt x="589" y="448"/>
                  </a:lnTo>
                  <a:lnTo>
                    <a:pt x="586" y="448"/>
                  </a:lnTo>
                  <a:lnTo>
                    <a:pt x="583" y="449"/>
                  </a:lnTo>
                  <a:lnTo>
                    <a:pt x="576" y="449"/>
                  </a:lnTo>
                  <a:lnTo>
                    <a:pt x="570" y="450"/>
                  </a:lnTo>
                  <a:lnTo>
                    <a:pt x="566" y="450"/>
                  </a:lnTo>
                  <a:lnTo>
                    <a:pt x="564" y="449"/>
                  </a:lnTo>
                  <a:lnTo>
                    <a:pt x="561" y="449"/>
                  </a:lnTo>
                  <a:lnTo>
                    <a:pt x="559" y="448"/>
                  </a:lnTo>
                  <a:lnTo>
                    <a:pt x="551" y="448"/>
                  </a:lnTo>
                  <a:lnTo>
                    <a:pt x="542" y="447"/>
                  </a:lnTo>
                  <a:lnTo>
                    <a:pt x="534" y="445"/>
                  </a:lnTo>
                  <a:lnTo>
                    <a:pt x="526" y="442"/>
                  </a:lnTo>
                  <a:lnTo>
                    <a:pt x="520" y="439"/>
                  </a:lnTo>
                  <a:lnTo>
                    <a:pt x="512" y="435"/>
                  </a:lnTo>
                  <a:lnTo>
                    <a:pt x="510" y="432"/>
                  </a:lnTo>
                  <a:lnTo>
                    <a:pt x="506" y="429"/>
                  </a:lnTo>
                  <a:lnTo>
                    <a:pt x="504" y="426"/>
                  </a:lnTo>
                  <a:lnTo>
                    <a:pt x="501" y="422"/>
                  </a:lnTo>
                  <a:lnTo>
                    <a:pt x="496" y="409"/>
                  </a:lnTo>
                  <a:lnTo>
                    <a:pt x="492" y="410"/>
                  </a:lnTo>
                  <a:lnTo>
                    <a:pt x="486" y="412"/>
                  </a:lnTo>
                  <a:lnTo>
                    <a:pt x="482" y="415"/>
                  </a:lnTo>
                  <a:lnTo>
                    <a:pt x="478" y="418"/>
                  </a:lnTo>
                  <a:lnTo>
                    <a:pt x="473" y="420"/>
                  </a:lnTo>
                  <a:lnTo>
                    <a:pt x="470" y="422"/>
                  </a:lnTo>
                  <a:lnTo>
                    <a:pt x="464" y="423"/>
                  </a:lnTo>
                  <a:lnTo>
                    <a:pt x="460" y="425"/>
                  </a:lnTo>
                  <a:lnTo>
                    <a:pt x="451" y="429"/>
                  </a:lnTo>
                  <a:lnTo>
                    <a:pt x="441" y="431"/>
                  </a:lnTo>
                  <a:lnTo>
                    <a:pt x="431" y="435"/>
                  </a:lnTo>
                  <a:lnTo>
                    <a:pt x="422" y="437"/>
                  </a:lnTo>
                  <a:lnTo>
                    <a:pt x="412" y="439"/>
                  </a:lnTo>
                  <a:lnTo>
                    <a:pt x="402" y="440"/>
                  </a:lnTo>
                  <a:lnTo>
                    <a:pt x="398" y="440"/>
                  </a:lnTo>
                  <a:lnTo>
                    <a:pt x="393" y="440"/>
                  </a:lnTo>
                  <a:lnTo>
                    <a:pt x="388" y="440"/>
                  </a:lnTo>
                  <a:lnTo>
                    <a:pt x="383" y="438"/>
                  </a:lnTo>
                  <a:lnTo>
                    <a:pt x="375" y="437"/>
                  </a:lnTo>
                  <a:lnTo>
                    <a:pt x="369" y="436"/>
                  </a:lnTo>
                  <a:lnTo>
                    <a:pt x="362" y="435"/>
                  </a:lnTo>
                  <a:lnTo>
                    <a:pt x="355" y="432"/>
                  </a:lnTo>
                  <a:lnTo>
                    <a:pt x="348" y="429"/>
                  </a:lnTo>
                  <a:lnTo>
                    <a:pt x="341" y="426"/>
                  </a:lnTo>
                  <a:lnTo>
                    <a:pt x="335" y="422"/>
                  </a:lnTo>
                  <a:lnTo>
                    <a:pt x="330" y="417"/>
                  </a:lnTo>
                  <a:lnTo>
                    <a:pt x="328" y="417"/>
                  </a:lnTo>
                  <a:lnTo>
                    <a:pt x="326" y="416"/>
                  </a:lnTo>
                  <a:lnTo>
                    <a:pt x="325" y="416"/>
                  </a:lnTo>
                  <a:lnTo>
                    <a:pt x="324" y="415"/>
                  </a:lnTo>
                  <a:lnTo>
                    <a:pt x="323" y="413"/>
                  </a:lnTo>
                  <a:lnTo>
                    <a:pt x="322" y="412"/>
                  </a:lnTo>
                  <a:lnTo>
                    <a:pt x="321" y="411"/>
                  </a:lnTo>
                  <a:lnTo>
                    <a:pt x="319" y="411"/>
                  </a:lnTo>
                  <a:lnTo>
                    <a:pt x="316" y="410"/>
                  </a:lnTo>
                  <a:lnTo>
                    <a:pt x="315" y="409"/>
                  </a:lnTo>
                  <a:lnTo>
                    <a:pt x="313" y="409"/>
                  </a:lnTo>
                  <a:lnTo>
                    <a:pt x="311" y="408"/>
                  </a:lnTo>
                  <a:lnTo>
                    <a:pt x="309" y="408"/>
                  </a:lnTo>
                  <a:lnTo>
                    <a:pt x="306" y="409"/>
                  </a:lnTo>
                  <a:lnTo>
                    <a:pt x="305" y="410"/>
                  </a:lnTo>
                  <a:lnTo>
                    <a:pt x="305" y="413"/>
                  </a:lnTo>
                  <a:lnTo>
                    <a:pt x="301" y="421"/>
                  </a:lnTo>
                  <a:lnTo>
                    <a:pt x="296" y="428"/>
                  </a:lnTo>
                  <a:lnTo>
                    <a:pt x="292" y="436"/>
                  </a:lnTo>
                  <a:lnTo>
                    <a:pt x="288" y="442"/>
                  </a:lnTo>
                  <a:lnTo>
                    <a:pt x="281" y="448"/>
                  </a:lnTo>
                  <a:lnTo>
                    <a:pt x="274" y="453"/>
                  </a:lnTo>
                  <a:lnTo>
                    <a:pt x="271" y="455"/>
                  </a:lnTo>
                  <a:lnTo>
                    <a:pt x="266" y="457"/>
                  </a:lnTo>
                  <a:lnTo>
                    <a:pt x="262" y="458"/>
                  </a:lnTo>
                  <a:lnTo>
                    <a:pt x="259" y="459"/>
                  </a:lnTo>
                  <a:lnTo>
                    <a:pt x="253" y="460"/>
                  </a:lnTo>
                  <a:lnTo>
                    <a:pt x="248" y="460"/>
                  </a:lnTo>
                  <a:lnTo>
                    <a:pt x="243" y="462"/>
                  </a:lnTo>
                  <a:lnTo>
                    <a:pt x="238" y="463"/>
                  </a:lnTo>
                  <a:lnTo>
                    <a:pt x="233" y="466"/>
                  </a:lnTo>
                  <a:lnTo>
                    <a:pt x="228" y="467"/>
                  </a:lnTo>
                  <a:lnTo>
                    <a:pt x="222" y="467"/>
                  </a:lnTo>
                  <a:lnTo>
                    <a:pt x="216" y="468"/>
                  </a:lnTo>
                  <a:lnTo>
                    <a:pt x="208" y="467"/>
                  </a:lnTo>
                  <a:lnTo>
                    <a:pt x="199" y="467"/>
                  </a:lnTo>
                  <a:lnTo>
                    <a:pt x="189" y="468"/>
                  </a:lnTo>
                  <a:lnTo>
                    <a:pt x="180" y="468"/>
                  </a:lnTo>
                  <a:lnTo>
                    <a:pt x="171" y="468"/>
                  </a:lnTo>
                  <a:lnTo>
                    <a:pt x="162" y="467"/>
                  </a:lnTo>
                  <a:lnTo>
                    <a:pt x="153" y="466"/>
                  </a:lnTo>
                  <a:lnTo>
                    <a:pt x="143" y="465"/>
                  </a:lnTo>
                  <a:lnTo>
                    <a:pt x="133" y="466"/>
                  </a:lnTo>
                  <a:lnTo>
                    <a:pt x="122" y="466"/>
                  </a:lnTo>
                  <a:lnTo>
                    <a:pt x="110" y="466"/>
                  </a:lnTo>
                  <a:lnTo>
                    <a:pt x="99" y="466"/>
                  </a:lnTo>
                  <a:lnTo>
                    <a:pt x="86" y="465"/>
                  </a:lnTo>
                  <a:lnTo>
                    <a:pt x="74" y="462"/>
                  </a:lnTo>
                  <a:lnTo>
                    <a:pt x="63" y="459"/>
                  </a:lnTo>
                  <a:lnTo>
                    <a:pt x="52" y="457"/>
                  </a:lnTo>
                  <a:lnTo>
                    <a:pt x="45" y="453"/>
                  </a:lnTo>
                  <a:lnTo>
                    <a:pt x="40" y="450"/>
                  </a:lnTo>
                  <a:lnTo>
                    <a:pt x="34" y="446"/>
                  </a:lnTo>
                  <a:lnTo>
                    <a:pt x="30" y="441"/>
                  </a:lnTo>
                  <a:lnTo>
                    <a:pt x="24" y="436"/>
                  </a:lnTo>
                  <a:lnTo>
                    <a:pt x="21" y="430"/>
                  </a:lnTo>
                  <a:lnTo>
                    <a:pt x="18" y="423"/>
                  </a:lnTo>
                  <a:lnTo>
                    <a:pt x="15" y="417"/>
                  </a:lnTo>
                  <a:lnTo>
                    <a:pt x="12" y="410"/>
                  </a:lnTo>
                  <a:lnTo>
                    <a:pt x="11" y="403"/>
                  </a:lnTo>
                  <a:lnTo>
                    <a:pt x="9" y="397"/>
                  </a:lnTo>
                  <a:lnTo>
                    <a:pt x="8" y="390"/>
                  </a:lnTo>
                  <a:lnTo>
                    <a:pt x="6" y="383"/>
                  </a:lnTo>
                  <a:lnTo>
                    <a:pt x="5" y="376"/>
                  </a:lnTo>
                  <a:lnTo>
                    <a:pt x="4" y="369"/>
                  </a:lnTo>
                  <a:lnTo>
                    <a:pt x="3" y="362"/>
                  </a:lnTo>
                  <a:lnTo>
                    <a:pt x="1" y="356"/>
                  </a:lnTo>
                  <a:lnTo>
                    <a:pt x="1" y="349"/>
                  </a:lnTo>
                  <a:lnTo>
                    <a:pt x="1" y="341"/>
                  </a:lnTo>
                  <a:lnTo>
                    <a:pt x="1" y="333"/>
                  </a:lnTo>
                  <a:lnTo>
                    <a:pt x="1" y="327"/>
                  </a:lnTo>
                  <a:lnTo>
                    <a:pt x="1" y="318"/>
                  </a:lnTo>
                  <a:lnTo>
                    <a:pt x="0" y="310"/>
                  </a:lnTo>
                  <a:lnTo>
                    <a:pt x="0" y="302"/>
                  </a:lnTo>
                  <a:lnTo>
                    <a:pt x="1" y="297"/>
                  </a:lnTo>
                  <a:lnTo>
                    <a:pt x="3" y="291"/>
                  </a:lnTo>
                  <a:lnTo>
                    <a:pt x="4" y="286"/>
                  </a:lnTo>
                  <a:lnTo>
                    <a:pt x="6" y="280"/>
                  </a:lnTo>
                  <a:lnTo>
                    <a:pt x="9" y="275"/>
                  </a:lnTo>
                  <a:lnTo>
                    <a:pt x="12" y="270"/>
                  </a:lnTo>
                  <a:lnTo>
                    <a:pt x="15" y="266"/>
                  </a:lnTo>
                  <a:lnTo>
                    <a:pt x="20" y="261"/>
                  </a:lnTo>
                  <a:lnTo>
                    <a:pt x="24" y="260"/>
                  </a:lnTo>
                  <a:lnTo>
                    <a:pt x="29" y="258"/>
                  </a:lnTo>
                  <a:lnTo>
                    <a:pt x="33" y="256"/>
                  </a:lnTo>
                  <a:lnTo>
                    <a:pt x="39" y="255"/>
                  </a:lnTo>
                  <a:lnTo>
                    <a:pt x="43" y="252"/>
                  </a:lnTo>
                  <a:lnTo>
                    <a:pt x="49" y="251"/>
                  </a:lnTo>
                  <a:lnTo>
                    <a:pt x="53" y="251"/>
                  </a:lnTo>
                  <a:lnTo>
                    <a:pt x="58" y="250"/>
                  </a:lnTo>
                  <a:lnTo>
                    <a:pt x="68" y="249"/>
                  </a:lnTo>
                  <a:lnTo>
                    <a:pt x="78" y="247"/>
                  </a:lnTo>
                  <a:lnTo>
                    <a:pt x="88" y="246"/>
                  </a:lnTo>
                  <a:lnTo>
                    <a:pt x="99" y="244"/>
                  </a:lnTo>
                  <a:lnTo>
                    <a:pt x="109" y="242"/>
                  </a:lnTo>
                  <a:lnTo>
                    <a:pt x="119" y="242"/>
                  </a:lnTo>
                  <a:lnTo>
                    <a:pt x="129" y="241"/>
                  </a:lnTo>
                  <a:lnTo>
                    <a:pt x="139" y="241"/>
                  </a:lnTo>
                  <a:lnTo>
                    <a:pt x="159" y="241"/>
                  </a:lnTo>
                  <a:lnTo>
                    <a:pt x="180" y="240"/>
                  </a:lnTo>
                  <a:lnTo>
                    <a:pt x="200" y="239"/>
                  </a:lnTo>
                  <a:lnTo>
                    <a:pt x="221" y="239"/>
                  </a:lnTo>
                  <a:lnTo>
                    <a:pt x="242" y="238"/>
                  </a:lnTo>
                  <a:lnTo>
                    <a:pt x="262" y="239"/>
                  </a:lnTo>
                  <a:lnTo>
                    <a:pt x="273" y="239"/>
                  </a:lnTo>
                  <a:lnTo>
                    <a:pt x="283" y="240"/>
                  </a:lnTo>
                  <a:lnTo>
                    <a:pt x="293" y="241"/>
                  </a:lnTo>
                  <a:lnTo>
                    <a:pt x="304" y="244"/>
                  </a:lnTo>
                  <a:lnTo>
                    <a:pt x="308" y="245"/>
                  </a:lnTo>
                  <a:lnTo>
                    <a:pt x="312" y="246"/>
                  </a:lnTo>
                  <a:lnTo>
                    <a:pt x="315" y="245"/>
                  </a:lnTo>
                  <a:lnTo>
                    <a:pt x="318" y="244"/>
                  </a:lnTo>
                  <a:lnTo>
                    <a:pt x="324" y="241"/>
                  </a:lnTo>
                  <a:lnTo>
                    <a:pt x="331" y="238"/>
                  </a:lnTo>
                  <a:lnTo>
                    <a:pt x="338" y="235"/>
                  </a:lnTo>
                  <a:lnTo>
                    <a:pt x="344" y="231"/>
                  </a:lnTo>
                  <a:lnTo>
                    <a:pt x="348" y="230"/>
                  </a:lnTo>
                  <a:lnTo>
                    <a:pt x="351" y="230"/>
                  </a:lnTo>
                  <a:lnTo>
                    <a:pt x="355" y="229"/>
                  </a:lnTo>
                  <a:lnTo>
                    <a:pt x="359" y="230"/>
                  </a:lnTo>
                  <a:lnTo>
                    <a:pt x="373" y="228"/>
                  </a:lnTo>
                  <a:lnTo>
                    <a:pt x="388" y="227"/>
                  </a:lnTo>
                  <a:lnTo>
                    <a:pt x="402" y="226"/>
                  </a:lnTo>
                  <a:lnTo>
                    <a:pt x="416" y="225"/>
                  </a:lnTo>
                  <a:lnTo>
                    <a:pt x="424" y="225"/>
                  </a:lnTo>
                  <a:lnTo>
                    <a:pt x="431" y="225"/>
                  </a:lnTo>
                  <a:lnTo>
                    <a:pt x="438" y="226"/>
                  </a:lnTo>
                  <a:lnTo>
                    <a:pt x="444" y="226"/>
                  </a:lnTo>
                  <a:lnTo>
                    <a:pt x="452" y="227"/>
                  </a:lnTo>
                  <a:lnTo>
                    <a:pt x="459" y="229"/>
                  </a:lnTo>
                  <a:lnTo>
                    <a:pt x="464" y="231"/>
                  </a:lnTo>
                  <a:lnTo>
                    <a:pt x="472" y="234"/>
                  </a:lnTo>
                  <a:lnTo>
                    <a:pt x="471" y="235"/>
                  </a:lnTo>
                  <a:lnTo>
                    <a:pt x="471" y="235"/>
                  </a:lnTo>
                  <a:lnTo>
                    <a:pt x="472" y="235"/>
                  </a:lnTo>
                  <a:lnTo>
                    <a:pt x="472" y="235"/>
                  </a:lnTo>
                  <a:lnTo>
                    <a:pt x="472" y="236"/>
                  </a:lnTo>
                  <a:lnTo>
                    <a:pt x="472" y="236"/>
                  </a:lnTo>
                  <a:lnTo>
                    <a:pt x="472" y="236"/>
                  </a:lnTo>
                  <a:lnTo>
                    <a:pt x="472" y="236"/>
                  </a:lnTo>
                  <a:lnTo>
                    <a:pt x="474" y="236"/>
                  </a:lnTo>
                  <a:lnTo>
                    <a:pt x="475" y="235"/>
                  </a:lnTo>
                  <a:lnTo>
                    <a:pt x="475" y="235"/>
                  </a:lnTo>
                  <a:lnTo>
                    <a:pt x="475" y="234"/>
                  </a:lnTo>
                  <a:lnTo>
                    <a:pt x="476" y="231"/>
                  </a:lnTo>
                  <a:lnTo>
                    <a:pt x="476" y="230"/>
                  </a:lnTo>
                  <a:lnTo>
                    <a:pt x="476" y="229"/>
                  </a:lnTo>
                  <a:lnTo>
                    <a:pt x="478" y="228"/>
                  </a:lnTo>
                  <a:lnTo>
                    <a:pt x="476" y="218"/>
                  </a:lnTo>
                  <a:lnTo>
                    <a:pt x="476" y="209"/>
                  </a:lnTo>
                  <a:lnTo>
                    <a:pt x="475" y="200"/>
                  </a:lnTo>
                  <a:lnTo>
                    <a:pt x="474" y="190"/>
                  </a:lnTo>
                  <a:lnTo>
                    <a:pt x="473" y="180"/>
                  </a:lnTo>
                  <a:lnTo>
                    <a:pt x="472" y="170"/>
                  </a:lnTo>
                  <a:lnTo>
                    <a:pt x="471" y="160"/>
                  </a:lnTo>
                  <a:lnTo>
                    <a:pt x="471" y="150"/>
                  </a:lnTo>
                  <a:lnTo>
                    <a:pt x="469" y="134"/>
                  </a:lnTo>
                  <a:lnTo>
                    <a:pt x="466" y="116"/>
                  </a:lnTo>
                  <a:lnTo>
                    <a:pt x="466" y="98"/>
                  </a:lnTo>
                  <a:lnTo>
                    <a:pt x="465" y="79"/>
                  </a:lnTo>
                  <a:lnTo>
                    <a:pt x="466" y="69"/>
                  </a:lnTo>
                  <a:lnTo>
                    <a:pt x="466" y="59"/>
                  </a:lnTo>
                  <a:lnTo>
                    <a:pt x="468" y="51"/>
                  </a:lnTo>
                  <a:lnTo>
                    <a:pt x="470" y="41"/>
                  </a:lnTo>
                  <a:lnTo>
                    <a:pt x="471" y="33"/>
                  </a:lnTo>
                  <a:lnTo>
                    <a:pt x="473" y="24"/>
                  </a:lnTo>
                  <a:lnTo>
                    <a:pt x="476" y="16"/>
                  </a:lnTo>
                  <a:lnTo>
                    <a:pt x="481" y="7"/>
                  </a:lnTo>
                  <a:lnTo>
                    <a:pt x="483" y="5"/>
                  </a:lnTo>
                  <a:lnTo>
                    <a:pt x="486" y="4"/>
                  </a:lnTo>
                  <a:lnTo>
                    <a:pt x="490" y="2"/>
                  </a:lnTo>
                  <a:lnTo>
                    <a:pt x="493" y="0"/>
                  </a:lnTo>
                  <a:lnTo>
                    <a:pt x="498" y="0"/>
                  </a:lnTo>
                  <a:lnTo>
                    <a:pt x="501" y="0"/>
                  </a:lnTo>
                  <a:lnTo>
                    <a:pt x="505" y="0"/>
                  </a:lnTo>
                  <a:lnTo>
                    <a:pt x="509" y="2"/>
                  </a:lnTo>
                  <a:lnTo>
                    <a:pt x="514" y="3"/>
                  </a:lnTo>
                  <a:lnTo>
                    <a:pt x="518" y="5"/>
                  </a:lnTo>
                  <a:lnTo>
                    <a:pt x="521" y="7"/>
                  </a:lnTo>
                  <a:lnTo>
                    <a:pt x="525" y="10"/>
                  </a:lnTo>
                  <a:lnTo>
                    <a:pt x="529" y="14"/>
                  </a:lnTo>
                  <a:lnTo>
                    <a:pt x="531" y="17"/>
                  </a:lnTo>
                  <a:lnTo>
                    <a:pt x="534" y="21"/>
                  </a:lnTo>
                  <a:lnTo>
                    <a:pt x="53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1" name="Freeform 135">
              <a:extLst>
                <a:ext uri="{FF2B5EF4-FFF2-40B4-BE49-F238E27FC236}">
                  <a16:creationId xmlns:a16="http://schemas.microsoft.com/office/drawing/2014/main" id="{DBEDDAFB-CC8B-4ACD-A7BE-25A87B8B75D1}"/>
                </a:ext>
              </a:extLst>
            </p:cNvPr>
            <p:cNvSpPr>
              <a:spLocks/>
            </p:cNvSpPr>
            <p:nvPr/>
          </p:nvSpPr>
          <p:spPr bwMode="auto">
            <a:xfrm>
              <a:off x="4149" y="3631"/>
              <a:ext cx="69" cy="114"/>
            </a:xfrm>
            <a:custGeom>
              <a:avLst/>
              <a:gdLst>
                <a:gd name="T0" fmla="*/ 117 w 137"/>
                <a:gd name="T1" fmla="*/ 22 h 228"/>
                <a:gd name="T2" fmla="*/ 121 w 137"/>
                <a:gd name="T3" fmla="*/ 49 h 228"/>
                <a:gd name="T4" fmla="*/ 125 w 137"/>
                <a:gd name="T5" fmla="*/ 75 h 228"/>
                <a:gd name="T6" fmla="*/ 127 w 137"/>
                <a:gd name="T7" fmla="*/ 91 h 228"/>
                <a:gd name="T8" fmla="*/ 128 w 137"/>
                <a:gd name="T9" fmla="*/ 118 h 228"/>
                <a:gd name="T10" fmla="*/ 135 w 137"/>
                <a:gd name="T11" fmla="*/ 179 h 228"/>
                <a:gd name="T12" fmla="*/ 137 w 137"/>
                <a:gd name="T13" fmla="*/ 224 h 228"/>
                <a:gd name="T14" fmla="*/ 131 w 137"/>
                <a:gd name="T15" fmla="*/ 228 h 228"/>
                <a:gd name="T16" fmla="*/ 117 w 137"/>
                <a:gd name="T17" fmla="*/ 224 h 228"/>
                <a:gd name="T18" fmla="*/ 96 w 137"/>
                <a:gd name="T19" fmla="*/ 222 h 228"/>
                <a:gd name="T20" fmla="*/ 72 w 137"/>
                <a:gd name="T21" fmla="*/ 221 h 228"/>
                <a:gd name="T22" fmla="*/ 50 w 137"/>
                <a:gd name="T23" fmla="*/ 225 h 228"/>
                <a:gd name="T24" fmla="*/ 30 w 137"/>
                <a:gd name="T25" fmla="*/ 228 h 228"/>
                <a:gd name="T26" fmla="*/ 20 w 137"/>
                <a:gd name="T27" fmla="*/ 221 h 228"/>
                <a:gd name="T28" fmla="*/ 18 w 137"/>
                <a:gd name="T29" fmla="*/ 205 h 228"/>
                <a:gd name="T30" fmla="*/ 20 w 137"/>
                <a:gd name="T31" fmla="*/ 183 h 228"/>
                <a:gd name="T32" fmla="*/ 20 w 137"/>
                <a:gd name="T33" fmla="*/ 151 h 228"/>
                <a:gd name="T34" fmla="*/ 22 w 137"/>
                <a:gd name="T35" fmla="*/ 132 h 228"/>
                <a:gd name="T36" fmla="*/ 24 w 137"/>
                <a:gd name="T37" fmla="*/ 117 h 228"/>
                <a:gd name="T38" fmla="*/ 25 w 137"/>
                <a:gd name="T39" fmla="*/ 99 h 228"/>
                <a:gd name="T40" fmla="*/ 30 w 137"/>
                <a:gd name="T41" fmla="*/ 88 h 228"/>
                <a:gd name="T42" fmla="*/ 31 w 137"/>
                <a:gd name="T43" fmla="*/ 75 h 228"/>
                <a:gd name="T44" fmla="*/ 35 w 137"/>
                <a:gd name="T45" fmla="*/ 63 h 228"/>
                <a:gd name="T46" fmla="*/ 41 w 137"/>
                <a:gd name="T47" fmla="*/ 51 h 228"/>
                <a:gd name="T48" fmla="*/ 41 w 137"/>
                <a:gd name="T49" fmla="*/ 48 h 228"/>
                <a:gd name="T50" fmla="*/ 42 w 137"/>
                <a:gd name="T51" fmla="*/ 47 h 228"/>
                <a:gd name="T52" fmla="*/ 34 w 137"/>
                <a:gd name="T53" fmla="*/ 45 h 228"/>
                <a:gd name="T54" fmla="*/ 17 w 137"/>
                <a:gd name="T55" fmla="*/ 48 h 228"/>
                <a:gd name="T56" fmla="*/ 7 w 137"/>
                <a:gd name="T57" fmla="*/ 47 h 228"/>
                <a:gd name="T58" fmla="*/ 3 w 137"/>
                <a:gd name="T59" fmla="*/ 44 h 228"/>
                <a:gd name="T60" fmla="*/ 0 w 137"/>
                <a:gd name="T61" fmla="*/ 42 h 228"/>
                <a:gd name="T62" fmla="*/ 1 w 137"/>
                <a:gd name="T63" fmla="*/ 38 h 228"/>
                <a:gd name="T64" fmla="*/ 5 w 137"/>
                <a:gd name="T65" fmla="*/ 38 h 228"/>
                <a:gd name="T66" fmla="*/ 11 w 137"/>
                <a:gd name="T67" fmla="*/ 40 h 228"/>
                <a:gd name="T68" fmla="*/ 20 w 137"/>
                <a:gd name="T69" fmla="*/ 41 h 228"/>
                <a:gd name="T70" fmla="*/ 32 w 137"/>
                <a:gd name="T71" fmla="*/ 38 h 228"/>
                <a:gd name="T72" fmla="*/ 32 w 137"/>
                <a:gd name="T73" fmla="*/ 30 h 228"/>
                <a:gd name="T74" fmla="*/ 18 w 137"/>
                <a:gd name="T75" fmla="*/ 23 h 228"/>
                <a:gd name="T76" fmla="*/ 11 w 137"/>
                <a:gd name="T77" fmla="*/ 19 h 228"/>
                <a:gd name="T78" fmla="*/ 11 w 137"/>
                <a:gd name="T79" fmla="*/ 14 h 228"/>
                <a:gd name="T80" fmla="*/ 11 w 137"/>
                <a:gd name="T81" fmla="*/ 12 h 228"/>
                <a:gd name="T82" fmla="*/ 13 w 137"/>
                <a:gd name="T83" fmla="*/ 12 h 228"/>
                <a:gd name="T84" fmla="*/ 22 w 137"/>
                <a:gd name="T85" fmla="*/ 18 h 228"/>
                <a:gd name="T86" fmla="*/ 38 w 137"/>
                <a:gd name="T87" fmla="*/ 28 h 228"/>
                <a:gd name="T88" fmla="*/ 55 w 137"/>
                <a:gd name="T89" fmla="*/ 20 h 228"/>
                <a:gd name="T90" fmla="*/ 72 w 137"/>
                <a:gd name="T91" fmla="*/ 4 h 228"/>
                <a:gd name="T92" fmla="*/ 86 w 137"/>
                <a:gd name="T93" fmla="*/ 0 h 228"/>
                <a:gd name="T94" fmla="*/ 100 w 137"/>
                <a:gd name="T95" fmla="*/ 1 h 228"/>
                <a:gd name="T96" fmla="*/ 107 w 137"/>
                <a:gd name="T97" fmla="*/ 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 h="228">
                  <a:moveTo>
                    <a:pt x="112" y="12"/>
                  </a:moveTo>
                  <a:lnTo>
                    <a:pt x="114" y="15"/>
                  </a:lnTo>
                  <a:lnTo>
                    <a:pt x="115" y="19"/>
                  </a:lnTo>
                  <a:lnTo>
                    <a:pt x="117" y="22"/>
                  </a:lnTo>
                  <a:lnTo>
                    <a:pt x="117" y="25"/>
                  </a:lnTo>
                  <a:lnTo>
                    <a:pt x="120" y="33"/>
                  </a:lnTo>
                  <a:lnTo>
                    <a:pt x="121" y="41"/>
                  </a:lnTo>
                  <a:lnTo>
                    <a:pt x="121" y="49"/>
                  </a:lnTo>
                  <a:lnTo>
                    <a:pt x="122" y="58"/>
                  </a:lnTo>
                  <a:lnTo>
                    <a:pt x="123" y="64"/>
                  </a:lnTo>
                  <a:lnTo>
                    <a:pt x="126" y="72"/>
                  </a:lnTo>
                  <a:lnTo>
                    <a:pt x="125" y="75"/>
                  </a:lnTo>
                  <a:lnTo>
                    <a:pt x="125" y="80"/>
                  </a:lnTo>
                  <a:lnTo>
                    <a:pt x="126" y="83"/>
                  </a:lnTo>
                  <a:lnTo>
                    <a:pt x="127" y="87"/>
                  </a:lnTo>
                  <a:lnTo>
                    <a:pt x="127" y="91"/>
                  </a:lnTo>
                  <a:lnTo>
                    <a:pt x="128" y="95"/>
                  </a:lnTo>
                  <a:lnTo>
                    <a:pt x="128" y="99"/>
                  </a:lnTo>
                  <a:lnTo>
                    <a:pt x="128" y="103"/>
                  </a:lnTo>
                  <a:lnTo>
                    <a:pt x="128" y="118"/>
                  </a:lnTo>
                  <a:lnTo>
                    <a:pt x="130" y="133"/>
                  </a:lnTo>
                  <a:lnTo>
                    <a:pt x="132" y="149"/>
                  </a:lnTo>
                  <a:lnTo>
                    <a:pt x="133" y="163"/>
                  </a:lnTo>
                  <a:lnTo>
                    <a:pt x="135" y="179"/>
                  </a:lnTo>
                  <a:lnTo>
                    <a:pt x="136" y="194"/>
                  </a:lnTo>
                  <a:lnTo>
                    <a:pt x="137" y="209"/>
                  </a:lnTo>
                  <a:lnTo>
                    <a:pt x="137" y="223"/>
                  </a:lnTo>
                  <a:lnTo>
                    <a:pt x="137" y="224"/>
                  </a:lnTo>
                  <a:lnTo>
                    <a:pt x="136" y="225"/>
                  </a:lnTo>
                  <a:lnTo>
                    <a:pt x="135" y="228"/>
                  </a:lnTo>
                  <a:lnTo>
                    <a:pt x="134" y="228"/>
                  </a:lnTo>
                  <a:lnTo>
                    <a:pt x="131" y="228"/>
                  </a:lnTo>
                  <a:lnTo>
                    <a:pt x="127" y="228"/>
                  </a:lnTo>
                  <a:lnTo>
                    <a:pt x="125" y="225"/>
                  </a:lnTo>
                  <a:lnTo>
                    <a:pt x="122" y="224"/>
                  </a:lnTo>
                  <a:lnTo>
                    <a:pt x="117" y="224"/>
                  </a:lnTo>
                  <a:lnTo>
                    <a:pt x="115" y="224"/>
                  </a:lnTo>
                  <a:lnTo>
                    <a:pt x="110" y="223"/>
                  </a:lnTo>
                  <a:lnTo>
                    <a:pt x="103" y="222"/>
                  </a:lnTo>
                  <a:lnTo>
                    <a:pt x="96" y="222"/>
                  </a:lnTo>
                  <a:lnTo>
                    <a:pt x="91" y="221"/>
                  </a:lnTo>
                  <a:lnTo>
                    <a:pt x="84" y="220"/>
                  </a:lnTo>
                  <a:lnTo>
                    <a:pt x="78" y="220"/>
                  </a:lnTo>
                  <a:lnTo>
                    <a:pt x="72" y="221"/>
                  </a:lnTo>
                  <a:lnTo>
                    <a:pt x="66" y="222"/>
                  </a:lnTo>
                  <a:lnTo>
                    <a:pt x="60" y="223"/>
                  </a:lnTo>
                  <a:lnTo>
                    <a:pt x="55" y="224"/>
                  </a:lnTo>
                  <a:lnTo>
                    <a:pt x="50" y="225"/>
                  </a:lnTo>
                  <a:lnTo>
                    <a:pt x="45" y="225"/>
                  </a:lnTo>
                  <a:lnTo>
                    <a:pt x="41" y="226"/>
                  </a:lnTo>
                  <a:lnTo>
                    <a:pt x="35" y="228"/>
                  </a:lnTo>
                  <a:lnTo>
                    <a:pt x="30" y="228"/>
                  </a:lnTo>
                  <a:lnTo>
                    <a:pt x="24" y="228"/>
                  </a:lnTo>
                  <a:lnTo>
                    <a:pt x="22" y="224"/>
                  </a:lnTo>
                  <a:lnTo>
                    <a:pt x="21" y="223"/>
                  </a:lnTo>
                  <a:lnTo>
                    <a:pt x="20" y="221"/>
                  </a:lnTo>
                  <a:lnTo>
                    <a:pt x="18" y="219"/>
                  </a:lnTo>
                  <a:lnTo>
                    <a:pt x="18" y="214"/>
                  </a:lnTo>
                  <a:lnTo>
                    <a:pt x="17" y="210"/>
                  </a:lnTo>
                  <a:lnTo>
                    <a:pt x="18" y="205"/>
                  </a:lnTo>
                  <a:lnTo>
                    <a:pt x="18" y="200"/>
                  </a:lnTo>
                  <a:lnTo>
                    <a:pt x="18" y="195"/>
                  </a:lnTo>
                  <a:lnTo>
                    <a:pt x="20" y="191"/>
                  </a:lnTo>
                  <a:lnTo>
                    <a:pt x="20" y="183"/>
                  </a:lnTo>
                  <a:lnTo>
                    <a:pt x="21" y="175"/>
                  </a:lnTo>
                  <a:lnTo>
                    <a:pt x="20" y="168"/>
                  </a:lnTo>
                  <a:lnTo>
                    <a:pt x="20" y="160"/>
                  </a:lnTo>
                  <a:lnTo>
                    <a:pt x="20" y="151"/>
                  </a:lnTo>
                  <a:lnTo>
                    <a:pt x="20" y="143"/>
                  </a:lnTo>
                  <a:lnTo>
                    <a:pt x="20" y="140"/>
                  </a:lnTo>
                  <a:lnTo>
                    <a:pt x="21" y="135"/>
                  </a:lnTo>
                  <a:lnTo>
                    <a:pt x="22" y="132"/>
                  </a:lnTo>
                  <a:lnTo>
                    <a:pt x="23" y="128"/>
                  </a:lnTo>
                  <a:lnTo>
                    <a:pt x="23" y="124"/>
                  </a:lnTo>
                  <a:lnTo>
                    <a:pt x="23" y="120"/>
                  </a:lnTo>
                  <a:lnTo>
                    <a:pt x="24" y="117"/>
                  </a:lnTo>
                  <a:lnTo>
                    <a:pt x="24" y="112"/>
                  </a:lnTo>
                  <a:lnTo>
                    <a:pt x="25" y="108"/>
                  </a:lnTo>
                  <a:lnTo>
                    <a:pt x="25" y="103"/>
                  </a:lnTo>
                  <a:lnTo>
                    <a:pt x="25" y="99"/>
                  </a:lnTo>
                  <a:lnTo>
                    <a:pt x="26" y="95"/>
                  </a:lnTo>
                  <a:lnTo>
                    <a:pt x="27" y="93"/>
                  </a:lnTo>
                  <a:lnTo>
                    <a:pt x="28" y="91"/>
                  </a:lnTo>
                  <a:lnTo>
                    <a:pt x="30" y="88"/>
                  </a:lnTo>
                  <a:lnTo>
                    <a:pt x="30" y="84"/>
                  </a:lnTo>
                  <a:lnTo>
                    <a:pt x="30" y="81"/>
                  </a:lnTo>
                  <a:lnTo>
                    <a:pt x="30" y="79"/>
                  </a:lnTo>
                  <a:lnTo>
                    <a:pt x="31" y="75"/>
                  </a:lnTo>
                  <a:lnTo>
                    <a:pt x="33" y="73"/>
                  </a:lnTo>
                  <a:lnTo>
                    <a:pt x="33" y="70"/>
                  </a:lnTo>
                  <a:lnTo>
                    <a:pt x="34" y="67"/>
                  </a:lnTo>
                  <a:lnTo>
                    <a:pt x="35" y="63"/>
                  </a:lnTo>
                  <a:lnTo>
                    <a:pt x="36" y="61"/>
                  </a:lnTo>
                  <a:lnTo>
                    <a:pt x="38" y="58"/>
                  </a:lnTo>
                  <a:lnTo>
                    <a:pt x="40" y="55"/>
                  </a:lnTo>
                  <a:lnTo>
                    <a:pt x="41" y="51"/>
                  </a:lnTo>
                  <a:lnTo>
                    <a:pt x="40" y="48"/>
                  </a:lnTo>
                  <a:lnTo>
                    <a:pt x="41" y="48"/>
                  </a:lnTo>
                  <a:lnTo>
                    <a:pt x="41" y="48"/>
                  </a:lnTo>
                  <a:lnTo>
                    <a:pt x="41" y="48"/>
                  </a:lnTo>
                  <a:lnTo>
                    <a:pt x="41" y="48"/>
                  </a:lnTo>
                  <a:lnTo>
                    <a:pt x="42" y="48"/>
                  </a:lnTo>
                  <a:lnTo>
                    <a:pt x="42" y="48"/>
                  </a:lnTo>
                  <a:lnTo>
                    <a:pt x="42" y="47"/>
                  </a:lnTo>
                  <a:lnTo>
                    <a:pt x="42" y="47"/>
                  </a:lnTo>
                  <a:lnTo>
                    <a:pt x="42" y="45"/>
                  </a:lnTo>
                  <a:lnTo>
                    <a:pt x="37" y="45"/>
                  </a:lnTo>
                  <a:lnTo>
                    <a:pt x="34" y="45"/>
                  </a:lnTo>
                  <a:lnTo>
                    <a:pt x="31" y="47"/>
                  </a:lnTo>
                  <a:lnTo>
                    <a:pt x="25" y="47"/>
                  </a:lnTo>
                  <a:lnTo>
                    <a:pt x="22" y="48"/>
                  </a:lnTo>
                  <a:lnTo>
                    <a:pt x="17" y="48"/>
                  </a:lnTo>
                  <a:lnTo>
                    <a:pt x="14" y="49"/>
                  </a:lnTo>
                  <a:lnTo>
                    <a:pt x="11" y="48"/>
                  </a:lnTo>
                  <a:lnTo>
                    <a:pt x="8" y="48"/>
                  </a:lnTo>
                  <a:lnTo>
                    <a:pt x="7" y="47"/>
                  </a:lnTo>
                  <a:lnTo>
                    <a:pt x="6" y="47"/>
                  </a:lnTo>
                  <a:lnTo>
                    <a:pt x="5" y="45"/>
                  </a:lnTo>
                  <a:lnTo>
                    <a:pt x="4" y="45"/>
                  </a:lnTo>
                  <a:lnTo>
                    <a:pt x="3" y="44"/>
                  </a:lnTo>
                  <a:lnTo>
                    <a:pt x="2" y="44"/>
                  </a:lnTo>
                  <a:lnTo>
                    <a:pt x="1" y="45"/>
                  </a:lnTo>
                  <a:lnTo>
                    <a:pt x="0" y="44"/>
                  </a:lnTo>
                  <a:lnTo>
                    <a:pt x="0" y="42"/>
                  </a:lnTo>
                  <a:lnTo>
                    <a:pt x="0" y="41"/>
                  </a:lnTo>
                  <a:lnTo>
                    <a:pt x="0" y="40"/>
                  </a:lnTo>
                  <a:lnTo>
                    <a:pt x="0" y="39"/>
                  </a:lnTo>
                  <a:lnTo>
                    <a:pt x="1" y="38"/>
                  </a:lnTo>
                  <a:lnTo>
                    <a:pt x="2" y="38"/>
                  </a:lnTo>
                  <a:lnTo>
                    <a:pt x="3" y="37"/>
                  </a:lnTo>
                  <a:lnTo>
                    <a:pt x="4" y="38"/>
                  </a:lnTo>
                  <a:lnTo>
                    <a:pt x="5" y="38"/>
                  </a:lnTo>
                  <a:lnTo>
                    <a:pt x="7" y="39"/>
                  </a:lnTo>
                  <a:lnTo>
                    <a:pt x="8" y="39"/>
                  </a:lnTo>
                  <a:lnTo>
                    <a:pt x="10" y="39"/>
                  </a:lnTo>
                  <a:lnTo>
                    <a:pt x="11" y="40"/>
                  </a:lnTo>
                  <a:lnTo>
                    <a:pt x="12" y="41"/>
                  </a:lnTo>
                  <a:lnTo>
                    <a:pt x="13" y="42"/>
                  </a:lnTo>
                  <a:lnTo>
                    <a:pt x="16" y="41"/>
                  </a:lnTo>
                  <a:lnTo>
                    <a:pt x="20" y="41"/>
                  </a:lnTo>
                  <a:lnTo>
                    <a:pt x="22" y="41"/>
                  </a:lnTo>
                  <a:lnTo>
                    <a:pt x="25" y="40"/>
                  </a:lnTo>
                  <a:lnTo>
                    <a:pt x="28" y="39"/>
                  </a:lnTo>
                  <a:lnTo>
                    <a:pt x="32" y="38"/>
                  </a:lnTo>
                  <a:lnTo>
                    <a:pt x="34" y="37"/>
                  </a:lnTo>
                  <a:lnTo>
                    <a:pt x="36" y="35"/>
                  </a:lnTo>
                  <a:lnTo>
                    <a:pt x="34" y="33"/>
                  </a:lnTo>
                  <a:lnTo>
                    <a:pt x="32" y="30"/>
                  </a:lnTo>
                  <a:lnTo>
                    <a:pt x="27" y="29"/>
                  </a:lnTo>
                  <a:lnTo>
                    <a:pt x="25" y="27"/>
                  </a:lnTo>
                  <a:lnTo>
                    <a:pt x="22" y="25"/>
                  </a:lnTo>
                  <a:lnTo>
                    <a:pt x="18" y="23"/>
                  </a:lnTo>
                  <a:lnTo>
                    <a:pt x="15" y="22"/>
                  </a:lnTo>
                  <a:lnTo>
                    <a:pt x="12" y="20"/>
                  </a:lnTo>
                  <a:lnTo>
                    <a:pt x="12" y="19"/>
                  </a:lnTo>
                  <a:lnTo>
                    <a:pt x="11" y="19"/>
                  </a:lnTo>
                  <a:lnTo>
                    <a:pt x="11" y="18"/>
                  </a:lnTo>
                  <a:lnTo>
                    <a:pt x="11" y="17"/>
                  </a:lnTo>
                  <a:lnTo>
                    <a:pt x="11" y="15"/>
                  </a:lnTo>
                  <a:lnTo>
                    <a:pt x="11" y="14"/>
                  </a:lnTo>
                  <a:lnTo>
                    <a:pt x="11" y="14"/>
                  </a:lnTo>
                  <a:lnTo>
                    <a:pt x="11" y="13"/>
                  </a:lnTo>
                  <a:lnTo>
                    <a:pt x="11" y="12"/>
                  </a:lnTo>
                  <a:lnTo>
                    <a:pt x="11" y="12"/>
                  </a:lnTo>
                  <a:lnTo>
                    <a:pt x="12" y="12"/>
                  </a:lnTo>
                  <a:lnTo>
                    <a:pt x="12" y="12"/>
                  </a:lnTo>
                  <a:lnTo>
                    <a:pt x="13" y="12"/>
                  </a:lnTo>
                  <a:lnTo>
                    <a:pt x="13" y="12"/>
                  </a:lnTo>
                  <a:lnTo>
                    <a:pt x="14" y="12"/>
                  </a:lnTo>
                  <a:lnTo>
                    <a:pt x="15" y="12"/>
                  </a:lnTo>
                  <a:lnTo>
                    <a:pt x="18" y="15"/>
                  </a:lnTo>
                  <a:lnTo>
                    <a:pt x="22" y="18"/>
                  </a:lnTo>
                  <a:lnTo>
                    <a:pt x="25" y="21"/>
                  </a:lnTo>
                  <a:lnTo>
                    <a:pt x="31" y="23"/>
                  </a:lnTo>
                  <a:lnTo>
                    <a:pt x="34" y="25"/>
                  </a:lnTo>
                  <a:lnTo>
                    <a:pt x="38" y="28"/>
                  </a:lnTo>
                  <a:lnTo>
                    <a:pt x="43" y="30"/>
                  </a:lnTo>
                  <a:lnTo>
                    <a:pt x="46" y="33"/>
                  </a:lnTo>
                  <a:lnTo>
                    <a:pt x="51" y="27"/>
                  </a:lnTo>
                  <a:lnTo>
                    <a:pt x="55" y="20"/>
                  </a:lnTo>
                  <a:lnTo>
                    <a:pt x="60" y="14"/>
                  </a:lnTo>
                  <a:lnTo>
                    <a:pt x="65" y="9"/>
                  </a:lnTo>
                  <a:lnTo>
                    <a:pt x="68" y="7"/>
                  </a:lnTo>
                  <a:lnTo>
                    <a:pt x="72" y="4"/>
                  </a:lnTo>
                  <a:lnTo>
                    <a:pt x="75" y="3"/>
                  </a:lnTo>
                  <a:lnTo>
                    <a:pt x="78" y="2"/>
                  </a:lnTo>
                  <a:lnTo>
                    <a:pt x="82" y="1"/>
                  </a:lnTo>
                  <a:lnTo>
                    <a:pt x="86" y="0"/>
                  </a:lnTo>
                  <a:lnTo>
                    <a:pt x="91" y="0"/>
                  </a:lnTo>
                  <a:lnTo>
                    <a:pt x="94" y="0"/>
                  </a:lnTo>
                  <a:lnTo>
                    <a:pt x="97" y="1"/>
                  </a:lnTo>
                  <a:lnTo>
                    <a:pt x="100" y="1"/>
                  </a:lnTo>
                  <a:lnTo>
                    <a:pt x="102" y="3"/>
                  </a:lnTo>
                  <a:lnTo>
                    <a:pt x="104" y="4"/>
                  </a:lnTo>
                  <a:lnTo>
                    <a:pt x="105" y="7"/>
                  </a:lnTo>
                  <a:lnTo>
                    <a:pt x="107" y="9"/>
                  </a:lnTo>
                  <a:lnTo>
                    <a:pt x="110" y="11"/>
                  </a:lnTo>
                  <a:lnTo>
                    <a:pt x="11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2" name="Freeform 136">
              <a:extLst>
                <a:ext uri="{FF2B5EF4-FFF2-40B4-BE49-F238E27FC236}">
                  <a16:creationId xmlns:a16="http://schemas.microsoft.com/office/drawing/2014/main" id="{DEF3ECC4-8EBC-4E0B-8187-90E29A14055F}"/>
                </a:ext>
              </a:extLst>
            </p:cNvPr>
            <p:cNvSpPr>
              <a:spLocks/>
            </p:cNvSpPr>
            <p:nvPr/>
          </p:nvSpPr>
          <p:spPr bwMode="auto">
            <a:xfrm>
              <a:off x="4300" y="3634"/>
              <a:ext cx="24" cy="15"/>
            </a:xfrm>
            <a:custGeom>
              <a:avLst/>
              <a:gdLst>
                <a:gd name="T0" fmla="*/ 37 w 47"/>
                <a:gd name="T1" fmla="*/ 7 h 29"/>
                <a:gd name="T2" fmla="*/ 39 w 47"/>
                <a:gd name="T3" fmla="*/ 8 h 29"/>
                <a:gd name="T4" fmla="*/ 40 w 47"/>
                <a:gd name="T5" fmla="*/ 10 h 29"/>
                <a:gd name="T6" fmla="*/ 41 w 47"/>
                <a:gd name="T7" fmla="*/ 13 h 29"/>
                <a:gd name="T8" fmla="*/ 42 w 47"/>
                <a:gd name="T9" fmla="*/ 14 h 29"/>
                <a:gd name="T10" fmla="*/ 43 w 47"/>
                <a:gd name="T11" fmla="*/ 16 h 29"/>
                <a:gd name="T12" fmla="*/ 44 w 47"/>
                <a:gd name="T13" fmla="*/ 18 h 29"/>
                <a:gd name="T14" fmla="*/ 45 w 47"/>
                <a:gd name="T15" fmla="*/ 20 h 29"/>
                <a:gd name="T16" fmla="*/ 47 w 47"/>
                <a:gd name="T17" fmla="*/ 22 h 29"/>
                <a:gd name="T18" fmla="*/ 40 w 47"/>
                <a:gd name="T19" fmla="*/ 23 h 29"/>
                <a:gd name="T20" fmla="*/ 34 w 47"/>
                <a:gd name="T21" fmla="*/ 24 h 29"/>
                <a:gd name="T22" fmla="*/ 29 w 47"/>
                <a:gd name="T23" fmla="*/ 25 h 29"/>
                <a:gd name="T24" fmla="*/ 23 w 47"/>
                <a:gd name="T25" fmla="*/ 27 h 29"/>
                <a:gd name="T26" fmla="*/ 18 w 47"/>
                <a:gd name="T27" fmla="*/ 28 h 29"/>
                <a:gd name="T28" fmla="*/ 12 w 47"/>
                <a:gd name="T29" fmla="*/ 29 h 29"/>
                <a:gd name="T30" fmla="*/ 9 w 47"/>
                <a:gd name="T31" fmla="*/ 29 h 29"/>
                <a:gd name="T32" fmla="*/ 7 w 47"/>
                <a:gd name="T33" fmla="*/ 29 h 29"/>
                <a:gd name="T34" fmla="*/ 3 w 47"/>
                <a:gd name="T35" fmla="*/ 29 h 29"/>
                <a:gd name="T36" fmla="*/ 1 w 47"/>
                <a:gd name="T37" fmla="*/ 28 h 29"/>
                <a:gd name="T38" fmla="*/ 0 w 47"/>
                <a:gd name="T39" fmla="*/ 25 h 29"/>
                <a:gd name="T40" fmla="*/ 0 w 47"/>
                <a:gd name="T41" fmla="*/ 24 h 29"/>
                <a:gd name="T42" fmla="*/ 0 w 47"/>
                <a:gd name="T43" fmla="*/ 22 h 29"/>
                <a:gd name="T44" fmla="*/ 0 w 47"/>
                <a:gd name="T45" fmla="*/ 18 h 29"/>
                <a:gd name="T46" fmla="*/ 1 w 47"/>
                <a:gd name="T47" fmla="*/ 16 h 29"/>
                <a:gd name="T48" fmla="*/ 2 w 47"/>
                <a:gd name="T49" fmla="*/ 14 h 29"/>
                <a:gd name="T50" fmla="*/ 3 w 47"/>
                <a:gd name="T51" fmla="*/ 12 h 29"/>
                <a:gd name="T52" fmla="*/ 3 w 47"/>
                <a:gd name="T53" fmla="*/ 9 h 29"/>
                <a:gd name="T54" fmla="*/ 5 w 47"/>
                <a:gd name="T55" fmla="*/ 7 h 29"/>
                <a:gd name="T56" fmla="*/ 7 w 47"/>
                <a:gd name="T57" fmla="*/ 5 h 29"/>
                <a:gd name="T58" fmla="*/ 9 w 47"/>
                <a:gd name="T59" fmla="*/ 4 h 29"/>
                <a:gd name="T60" fmla="*/ 11 w 47"/>
                <a:gd name="T61" fmla="*/ 3 h 29"/>
                <a:gd name="T62" fmla="*/ 15 w 47"/>
                <a:gd name="T63" fmla="*/ 2 h 29"/>
                <a:gd name="T64" fmla="*/ 20 w 47"/>
                <a:gd name="T65" fmla="*/ 0 h 29"/>
                <a:gd name="T66" fmla="*/ 24 w 47"/>
                <a:gd name="T67" fmla="*/ 2 h 29"/>
                <a:gd name="T68" fmla="*/ 29 w 47"/>
                <a:gd name="T69" fmla="*/ 3 h 29"/>
                <a:gd name="T70" fmla="*/ 33 w 47"/>
                <a:gd name="T71" fmla="*/ 5 h 29"/>
                <a:gd name="T72" fmla="*/ 37 w 47"/>
                <a:gd name="T7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29">
                  <a:moveTo>
                    <a:pt x="37" y="7"/>
                  </a:moveTo>
                  <a:lnTo>
                    <a:pt x="39" y="8"/>
                  </a:lnTo>
                  <a:lnTo>
                    <a:pt x="40" y="10"/>
                  </a:lnTo>
                  <a:lnTo>
                    <a:pt x="41" y="13"/>
                  </a:lnTo>
                  <a:lnTo>
                    <a:pt x="42" y="14"/>
                  </a:lnTo>
                  <a:lnTo>
                    <a:pt x="43" y="16"/>
                  </a:lnTo>
                  <a:lnTo>
                    <a:pt x="44" y="18"/>
                  </a:lnTo>
                  <a:lnTo>
                    <a:pt x="45" y="20"/>
                  </a:lnTo>
                  <a:lnTo>
                    <a:pt x="47" y="22"/>
                  </a:lnTo>
                  <a:lnTo>
                    <a:pt x="40" y="23"/>
                  </a:lnTo>
                  <a:lnTo>
                    <a:pt x="34" y="24"/>
                  </a:lnTo>
                  <a:lnTo>
                    <a:pt x="29" y="25"/>
                  </a:lnTo>
                  <a:lnTo>
                    <a:pt x="23" y="27"/>
                  </a:lnTo>
                  <a:lnTo>
                    <a:pt x="18" y="28"/>
                  </a:lnTo>
                  <a:lnTo>
                    <a:pt x="12" y="29"/>
                  </a:lnTo>
                  <a:lnTo>
                    <a:pt x="9" y="29"/>
                  </a:lnTo>
                  <a:lnTo>
                    <a:pt x="7" y="29"/>
                  </a:lnTo>
                  <a:lnTo>
                    <a:pt x="3" y="29"/>
                  </a:lnTo>
                  <a:lnTo>
                    <a:pt x="1" y="28"/>
                  </a:lnTo>
                  <a:lnTo>
                    <a:pt x="0" y="25"/>
                  </a:lnTo>
                  <a:lnTo>
                    <a:pt x="0" y="24"/>
                  </a:lnTo>
                  <a:lnTo>
                    <a:pt x="0" y="22"/>
                  </a:lnTo>
                  <a:lnTo>
                    <a:pt x="0" y="18"/>
                  </a:lnTo>
                  <a:lnTo>
                    <a:pt x="1" y="16"/>
                  </a:lnTo>
                  <a:lnTo>
                    <a:pt x="2" y="14"/>
                  </a:lnTo>
                  <a:lnTo>
                    <a:pt x="3" y="12"/>
                  </a:lnTo>
                  <a:lnTo>
                    <a:pt x="3" y="9"/>
                  </a:lnTo>
                  <a:lnTo>
                    <a:pt x="5" y="7"/>
                  </a:lnTo>
                  <a:lnTo>
                    <a:pt x="7" y="5"/>
                  </a:lnTo>
                  <a:lnTo>
                    <a:pt x="9" y="4"/>
                  </a:lnTo>
                  <a:lnTo>
                    <a:pt x="11" y="3"/>
                  </a:lnTo>
                  <a:lnTo>
                    <a:pt x="15" y="2"/>
                  </a:lnTo>
                  <a:lnTo>
                    <a:pt x="20" y="0"/>
                  </a:lnTo>
                  <a:lnTo>
                    <a:pt x="24" y="2"/>
                  </a:lnTo>
                  <a:lnTo>
                    <a:pt x="29" y="3"/>
                  </a:lnTo>
                  <a:lnTo>
                    <a:pt x="33" y="5"/>
                  </a:lnTo>
                  <a:lnTo>
                    <a:pt x="37" y="7"/>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3" name="Freeform 137">
              <a:extLst>
                <a:ext uri="{FF2B5EF4-FFF2-40B4-BE49-F238E27FC236}">
                  <a16:creationId xmlns:a16="http://schemas.microsoft.com/office/drawing/2014/main" id="{294BDC22-B888-41A5-B5D6-DD88FE23B1AB}"/>
                </a:ext>
              </a:extLst>
            </p:cNvPr>
            <p:cNvSpPr>
              <a:spLocks/>
            </p:cNvSpPr>
            <p:nvPr/>
          </p:nvSpPr>
          <p:spPr bwMode="auto">
            <a:xfrm>
              <a:off x="4178" y="3636"/>
              <a:ext cx="26" cy="14"/>
            </a:xfrm>
            <a:custGeom>
              <a:avLst/>
              <a:gdLst>
                <a:gd name="T0" fmla="*/ 53 w 53"/>
                <a:gd name="T1" fmla="*/ 22 h 28"/>
                <a:gd name="T2" fmla="*/ 47 w 53"/>
                <a:gd name="T3" fmla="*/ 24 h 28"/>
                <a:gd name="T4" fmla="*/ 41 w 53"/>
                <a:gd name="T5" fmla="*/ 27 h 28"/>
                <a:gd name="T6" fmla="*/ 36 w 53"/>
                <a:gd name="T7" fmla="*/ 28 h 28"/>
                <a:gd name="T8" fmla="*/ 30 w 53"/>
                <a:gd name="T9" fmla="*/ 28 h 28"/>
                <a:gd name="T10" fmla="*/ 24 w 53"/>
                <a:gd name="T11" fmla="*/ 28 h 28"/>
                <a:gd name="T12" fmla="*/ 18 w 53"/>
                <a:gd name="T13" fmla="*/ 28 h 28"/>
                <a:gd name="T14" fmla="*/ 11 w 53"/>
                <a:gd name="T15" fmla="*/ 28 h 28"/>
                <a:gd name="T16" fmla="*/ 5 w 53"/>
                <a:gd name="T17" fmla="*/ 27 h 28"/>
                <a:gd name="T18" fmla="*/ 0 w 53"/>
                <a:gd name="T19" fmla="*/ 24 h 28"/>
                <a:gd name="T20" fmla="*/ 3 w 53"/>
                <a:gd name="T21" fmla="*/ 20 h 28"/>
                <a:gd name="T22" fmla="*/ 6 w 53"/>
                <a:gd name="T23" fmla="*/ 15 h 28"/>
                <a:gd name="T24" fmla="*/ 9 w 53"/>
                <a:gd name="T25" fmla="*/ 12 h 28"/>
                <a:gd name="T26" fmla="*/ 14 w 53"/>
                <a:gd name="T27" fmla="*/ 8 h 28"/>
                <a:gd name="T28" fmla="*/ 18 w 53"/>
                <a:gd name="T29" fmla="*/ 5 h 28"/>
                <a:gd name="T30" fmla="*/ 21 w 53"/>
                <a:gd name="T31" fmla="*/ 3 h 28"/>
                <a:gd name="T32" fmla="*/ 26 w 53"/>
                <a:gd name="T33" fmla="*/ 1 h 28"/>
                <a:gd name="T34" fmla="*/ 31 w 53"/>
                <a:gd name="T35" fmla="*/ 0 h 28"/>
                <a:gd name="T36" fmla="*/ 36 w 53"/>
                <a:gd name="T37" fmla="*/ 1 h 28"/>
                <a:gd name="T38" fmla="*/ 39 w 53"/>
                <a:gd name="T39" fmla="*/ 2 h 28"/>
                <a:gd name="T40" fmla="*/ 43 w 53"/>
                <a:gd name="T41" fmla="*/ 5 h 28"/>
                <a:gd name="T42" fmla="*/ 45 w 53"/>
                <a:gd name="T43" fmla="*/ 8 h 28"/>
                <a:gd name="T44" fmla="*/ 47 w 53"/>
                <a:gd name="T45" fmla="*/ 12 h 28"/>
                <a:gd name="T46" fmla="*/ 48 w 53"/>
                <a:gd name="T47" fmla="*/ 15 h 28"/>
                <a:gd name="T48" fmla="*/ 50 w 53"/>
                <a:gd name="T49" fmla="*/ 19 h 28"/>
                <a:gd name="T50" fmla="*/ 53 w 53"/>
                <a:gd name="T51"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28">
                  <a:moveTo>
                    <a:pt x="53" y="22"/>
                  </a:moveTo>
                  <a:lnTo>
                    <a:pt x="47" y="24"/>
                  </a:lnTo>
                  <a:lnTo>
                    <a:pt x="41" y="27"/>
                  </a:lnTo>
                  <a:lnTo>
                    <a:pt x="36" y="28"/>
                  </a:lnTo>
                  <a:lnTo>
                    <a:pt x="30" y="28"/>
                  </a:lnTo>
                  <a:lnTo>
                    <a:pt x="24" y="28"/>
                  </a:lnTo>
                  <a:lnTo>
                    <a:pt x="18" y="28"/>
                  </a:lnTo>
                  <a:lnTo>
                    <a:pt x="11" y="28"/>
                  </a:lnTo>
                  <a:lnTo>
                    <a:pt x="5" y="27"/>
                  </a:lnTo>
                  <a:lnTo>
                    <a:pt x="0" y="24"/>
                  </a:lnTo>
                  <a:lnTo>
                    <a:pt x="3" y="20"/>
                  </a:lnTo>
                  <a:lnTo>
                    <a:pt x="6" y="15"/>
                  </a:lnTo>
                  <a:lnTo>
                    <a:pt x="9" y="12"/>
                  </a:lnTo>
                  <a:lnTo>
                    <a:pt x="14" y="8"/>
                  </a:lnTo>
                  <a:lnTo>
                    <a:pt x="18" y="5"/>
                  </a:lnTo>
                  <a:lnTo>
                    <a:pt x="21" y="3"/>
                  </a:lnTo>
                  <a:lnTo>
                    <a:pt x="26" y="1"/>
                  </a:lnTo>
                  <a:lnTo>
                    <a:pt x="31" y="0"/>
                  </a:lnTo>
                  <a:lnTo>
                    <a:pt x="36" y="1"/>
                  </a:lnTo>
                  <a:lnTo>
                    <a:pt x="39" y="2"/>
                  </a:lnTo>
                  <a:lnTo>
                    <a:pt x="43" y="5"/>
                  </a:lnTo>
                  <a:lnTo>
                    <a:pt x="45" y="8"/>
                  </a:lnTo>
                  <a:lnTo>
                    <a:pt x="47" y="12"/>
                  </a:lnTo>
                  <a:lnTo>
                    <a:pt x="48" y="15"/>
                  </a:lnTo>
                  <a:lnTo>
                    <a:pt x="50" y="19"/>
                  </a:lnTo>
                  <a:lnTo>
                    <a:pt x="53" y="22"/>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4" name="Freeform 138">
              <a:extLst>
                <a:ext uri="{FF2B5EF4-FFF2-40B4-BE49-F238E27FC236}">
                  <a16:creationId xmlns:a16="http://schemas.microsoft.com/office/drawing/2014/main" id="{F1264016-0E7B-45AE-B5B8-BF514BF1EF52}"/>
                </a:ext>
              </a:extLst>
            </p:cNvPr>
            <p:cNvSpPr>
              <a:spLocks/>
            </p:cNvSpPr>
            <p:nvPr/>
          </p:nvSpPr>
          <p:spPr bwMode="auto">
            <a:xfrm>
              <a:off x="3952" y="3640"/>
              <a:ext cx="75" cy="107"/>
            </a:xfrm>
            <a:custGeom>
              <a:avLst/>
              <a:gdLst>
                <a:gd name="T0" fmla="*/ 143 w 150"/>
                <a:gd name="T1" fmla="*/ 63 h 214"/>
                <a:gd name="T2" fmla="*/ 149 w 150"/>
                <a:gd name="T3" fmla="*/ 96 h 214"/>
                <a:gd name="T4" fmla="*/ 150 w 150"/>
                <a:gd name="T5" fmla="*/ 130 h 214"/>
                <a:gd name="T6" fmla="*/ 147 w 150"/>
                <a:gd name="T7" fmla="*/ 145 h 214"/>
                <a:gd name="T8" fmla="*/ 142 w 150"/>
                <a:gd name="T9" fmla="*/ 159 h 214"/>
                <a:gd name="T10" fmla="*/ 137 w 150"/>
                <a:gd name="T11" fmla="*/ 169 h 214"/>
                <a:gd name="T12" fmla="*/ 135 w 150"/>
                <a:gd name="T13" fmla="*/ 173 h 214"/>
                <a:gd name="T14" fmla="*/ 133 w 150"/>
                <a:gd name="T15" fmla="*/ 177 h 214"/>
                <a:gd name="T16" fmla="*/ 122 w 150"/>
                <a:gd name="T17" fmla="*/ 187 h 214"/>
                <a:gd name="T18" fmla="*/ 106 w 150"/>
                <a:gd name="T19" fmla="*/ 202 h 214"/>
                <a:gd name="T20" fmla="*/ 88 w 150"/>
                <a:gd name="T21" fmla="*/ 214 h 214"/>
                <a:gd name="T22" fmla="*/ 90 w 150"/>
                <a:gd name="T23" fmla="*/ 206 h 214"/>
                <a:gd name="T24" fmla="*/ 91 w 150"/>
                <a:gd name="T25" fmla="*/ 199 h 214"/>
                <a:gd name="T26" fmla="*/ 91 w 150"/>
                <a:gd name="T27" fmla="*/ 181 h 214"/>
                <a:gd name="T28" fmla="*/ 93 w 150"/>
                <a:gd name="T29" fmla="*/ 136 h 214"/>
                <a:gd name="T30" fmla="*/ 90 w 150"/>
                <a:gd name="T31" fmla="*/ 115 h 214"/>
                <a:gd name="T32" fmla="*/ 83 w 150"/>
                <a:gd name="T33" fmla="*/ 94 h 214"/>
                <a:gd name="T34" fmla="*/ 73 w 150"/>
                <a:gd name="T35" fmla="*/ 80 h 214"/>
                <a:gd name="T36" fmla="*/ 66 w 150"/>
                <a:gd name="T37" fmla="*/ 74 h 214"/>
                <a:gd name="T38" fmla="*/ 57 w 150"/>
                <a:gd name="T39" fmla="*/ 72 h 214"/>
                <a:gd name="T40" fmla="*/ 45 w 150"/>
                <a:gd name="T41" fmla="*/ 73 h 214"/>
                <a:gd name="T42" fmla="*/ 35 w 150"/>
                <a:gd name="T43" fmla="*/ 78 h 214"/>
                <a:gd name="T44" fmla="*/ 27 w 150"/>
                <a:gd name="T45" fmla="*/ 90 h 214"/>
                <a:gd name="T46" fmla="*/ 22 w 150"/>
                <a:gd name="T47" fmla="*/ 124 h 214"/>
                <a:gd name="T48" fmla="*/ 26 w 150"/>
                <a:gd name="T49" fmla="*/ 148 h 214"/>
                <a:gd name="T50" fmla="*/ 31 w 150"/>
                <a:gd name="T51" fmla="*/ 165 h 214"/>
                <a:gd name="T52" fmla="*/ 41 w 150"/>
                <a:gd name="T53" fmla="*/ 179 h 214"/>
                <a:gd name="T54" fmla="*/ 42 w 150"/>
                <a:gd name="T55" fmla="*/ 188 h 214"/>
                <a:gd name="T56" fmla="*/ 42 w 150"/>
                <a:gd name="T57" fmla="*/ 196 h 214"/>
                <a:gd name="T58" fmla="*/ 40 w 150"/>
                <a:gd name="T59" fmla="*/ 202 h 214"/>
                <a:gd name="T60" fmla="*/ 40 w 150"/>
                <a:gd name="T61" fmla="*/ 205 h 214"/>
                <a:gd name="T62" fmla="*/ 39 w 150"/>
                <a:gd name="T63" fmla="*/ 207 h 214"/>
                <a:gd name="T64" fmla="*/ 36 w 150"/>
                <a:gd name="T65" fmla="*/ 195 h 214"/>
                <a:gd name="T66" fmla="*/ 30 w 150"/>
                <a:gd name="T67" fmla="*/ 176 h 214"/>
                <a:gd name="T68" fmla="*/ 18 w 150"/>
                <a:gd name="T69" fmla="*/ 161 h 214"/>
                <a:gd name="T70" fmla="*/ 15 w 150"/>
                <a:gd name="T71" fmla="*/ 146 h 214"/>
                <a:gd name="T72" fmla="*/ 11 w 150"/>
                <a:gd name="T73" fmla="*/ 131 h 214"/>
                <a:gd name="T74" fmla="*/ 8 w 150"/>
                <a:gd name="T75" fmla="*/ 124 h 214"/>
                <a:gd name="T76" fmla="*/ 2 w 150"/>
                <a:gd name="T77" fmla="*/ 111 h 214"/>
                <a:gd name="T78" fmla="*/ 0 w 150"/>
                <a:gd name="T79" fmla="*/ 92 h 214"/>
                <a:gd name="T80" fmla="*/ 2 w 150"/>
                <a:gd name="T81" fmla="*/ 74 h 214"/>
                <a:gd name="T82" fmla="*/ 7 w 150"/>
                <a:gd name="T83" fmla="*/ 55 h 214"/>
                <a:gd name="T84" fmla="*/ 19 w 150"/>
                <a:gd name="T85" fmla="*/ 27 h 214"/>
                <a:gd name="T86" fmla="*/ 45 w 150"/>
                <a:gd name="T87" fmla="*/ 11 h 214"/>
                <a:gd name="T88" fmla="*/ 63 w 150"/>
                <a:gd name="T89" fmla="*/ 3 h 214"/>
                <a:gd name="T90" fmla="*/ 79 w 150"/>
                <a:gd name="T91" fmla="*/ 0 h 214"/>
                <a:gd name="T92" fmla="*/ 96 w 150"/>
                <a:gd name="T93" fmla="*/ 2 h 214"/>
                <a:gd name="T94" fmla="*/ 113 w 150"/>
                <a:gd name="T95" fmla="*/ 13 h 214"/>
                <a:gd name="T96" fmla="*/ 129 w 150"/>
                <a:gd name="T97" fmla="*/ 3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214">
                  <a:moveTo>
                    <a:pt x="137" y="42"/>
                  </a:moveTo>
                  <a:lnTo>
                    <a:pt x="141" y="52"/>
                  </a:lnTo>
                  <a:lnTo>
                    <a:pt x="143" y="63"/>
                  </a:lnTo>
                  <a:lnTo>
                    <a:pt x="146" y="74"/>
                  </a:lnTo>
                  <a:lnTo>
                    <a:pt x="148" y="85"/>
                  </a:lnTo>
                  <a:lnTo>
                    <a:pt x="149" y="96"/>
                  </a:lnTo>
                  <a:lnTo>
                    <a:pt x="149" y="107"/>
                  </a:lnTo>
                  <a:lnTo>
                    <a:pt x="150" y="120"/>
                  </a:lnTo>
                  <a:lnTo>
                    <a:pt x="150" y="130"/>
                  </a:lnTo>
                  <a:lnTo>
                    <a:pt x="149" y="135"/>
                  </a:lnTo>
                  <a:lnTo>
                    <a:pt x="148" y="140"/>
                  </a:lnTo>
                  <a:lnTo>
                    <a:pt x="147" y="145"/>
                  </a:lnTo>
                  <a:lnTo>
                    <a:pt x="146" y="149"/>
                  </a:lnTo>
                  <a:lnTo>
                    <a:pt x="143" y="155"/>
                  </a:lnTo>
                  <a:lnTo>
                    <a:pt x="142" y="159"/>
                  </a:lnTo>
                  <a:lnTo>
                    <a:pt x="140" y="165"/>
                  </a:lnTo>
                  <a:lnTo>
                    <a:pt x="138" y="169"/>
                  </a:lnTo>
                  <a:lnTo>
                    <a:pt x="137" y="169"/>
                  </a:lnTo>
                  <a:lnTo>
                    <a:pt x="136" y="171"/>
                  </a:lnTo>
                  <a:lnTo>
                    <a:pt x="136" y="172"/>
                  </a:lnTo>
                  <a:lnTo>
                    <a:pt x="135" y="173"/>
                  </a:lnTo>
                  <a:lnTo>
                    <a:pt x="135" y="174"/>
                  </a:lnTo>
                  <a:lnTo>
                    <a:pt x="133" y="176"/>
                  </a:lnTo>
                  <a:lnTo>
                    <a:pt x="133" y="177"/>
                  </a:lnTo>
                  <a:lnTo>
                    <a:pt x="133" y="178"/>
                  </a:lnTo>
                  <a:lnTo>
                    <a:pt x="128" y="182"/>
                  </a:lnTo>
                  <a:lnTo>
                    <a:pt x="122" y="187"/>
                  </a:lnTo>
                  <a:lnTo>
                    <a:pt x="117" y="192"/>
                  </a:lnTo>
                  <a:lnTo>
                    <a:pt x="111" y="196"/>
                  </a:lnTo>
                  <a:lnTo>
                    <a:pt x="106" y="202"/>
                  </a:lnTo>
                  <a:lnTo>
                    <a:pt x="100" y="206"/>
                  </a:lnTo>
                  <a:lnTo>
                    <a:pt x="93" y="211"/>
                  </a:lnTo>
                  <a:lnTo>
                    <a:pt x="88" y="214"/>
                  </a:lnTo>
                  <a:lnTo>
                    <a:pt x="89" y="212"/>
                  </a:lnTo>
                  <a:lnTo>
                    <a:pt x="89" y="209"/>
                  </a:lnTo>
                  <a:lnTo>
                    <a:pt x="90" y="206"/>
                  </a:lnTo>
                  <a:lnTo>
                    <a:pt x="91" y="204"/>
                  </a:lnTo>
                  <a:lnTo>
                    <a:pt x="91" y="202"/>
                  </a:lnTo>
                  <a:lnTo>
                    <a:pt x="91" y="199"/>
                  </a:lnTo>
                  <a:lnTo>
                    <a:pt x="91" y="197"/>
                  </a:lnTo>
                  <a:lnTo>
                    <a:pt x="90" y="195"/>
                  </a:lnTo>
                  <a:lnTo>
                    <a:pt x="91" y="181"/>
                  </a:lnTo>
                  <a:lnTo>
                    <a:pt x="93" y="166"/>
                  </a:lnTo>
                  <a:lnTo>
                    <a:pt x="93" y="151"/>
                  </a:lnTo>
                  <a:lnTo>
                    <a:pt x="93" y="136"/>
                  </a:lnTo>
                  <a:lnTo>
                    <a:pt x="92" y="128"/>
                  </a:lnTo>
                  <a:lnTo>
                    <a:pt x="91" y="122"/>
                  </a:lnTo>
                  <a:lnTo>
                    <a:pt x="90" y="115"/>
                  </a:lnTo>
                  <a:lnTo>
                    <a:pt x="88" y="108"/>
                  </a:lnTo>
                  <a:lnTo>
                    <a:pt x="86" y="101"/>
                  </a:lnTo>
                  <a:lnTo>
                    <a:pt x="83" y="94"/>
                  </a:lnTo>
                  <a:lnTo>
                    <a:pt x="79" y="88"/>
                  </a:lnTo>
                  <a:lnTo>
                    <a:pt x="75" y="82"/>
                  </a:lnTo>
                  <a:lnTo>
                    <a:pt x="73" y="80"/>
                  </a:lnTo>
                  <a:lnTo>
                    <a:pt x="70" y="77"/>
                  </a:lnTo>
                  <a:lnTo>
                    <a:pt x="68" y="76"/>
                  </a:lnTo>
                  <a:lnTo>
                    <a:pt x="66" y="74"/>
                  </a:lnTo>
                  <a:lnTo>
                    <a:pt x="62" y="73"/>
                  </a:lnTo>
                  <a:lnTo>
                    <a:pt x="59" y="73"/>
                  </a:lnTo>
                  <a:lnTo>
                    <a:pt x="57" y="72"/>
                  </a:lnTo>
                  <a:lnTo>
                    <a:pt x="53" y="71"/>
                  </a:lnTo>
                  <a:lnTo>
                    <a:pt x="49" y="71"/>
                  </a:lnTo>
                  <a:lnTo>
                    <a:pt x="45" y="73"/>
                  </a:lnTo>
                  <a:lnTo>
                    <a:pt x="41" y="74"/>
                  </a:lnTo>
                  <a:lnTo>
                    <a:pt x="38" y="76"/>
                  </a:lnTo>
                  <a:lnTo>
                    <a:pt x="35" y="78"/>
                  </a:lnTo>
                  <a:lnTo>
                    <a:pt x="31" y="82"/>
                  </a:lnTo>
                  <a:lnTo>
                    <a:pt x="29" y="85"/>
                  </a:lnTo>
                  <a:lnTo>
                    <a:pt x="27" y="90"/>
                  </a:lnTo>
                  <a:lnTo>
                    <a:pt x="25" y="101"/>
                  </a:lnTo>
                  <a:lnTo>
                    <a:pt x="23" y="113"/>
                  </a:lnTo>
                  <a:lnTo>
                    <a:pt x="22" y="124"/>
                  </a:lnTo>
                  <a:lnTo>
                    <a:pt x="23" y="136"/>
                  </a:lnTo>
                  <a:lnTo>
                    <a:pt x="25" y="143"/>
                  </a:lnTo>
                  <a:lnTo>
                    <a:pt x="26" y="148"/>
                  </a:lnTo>
                  <a:lnTo>
                    <a:pt x="27" y="154"/>
                  </a:lnTo>
                  <a:lnTo>
                    <a:pt x="29" y="159"/>
                  </a:lnTo>
                  <a:lnTo>
                    <a:pt x="31" y="165"/>
                  </a:lnTo>
                  <a:lnTo>
                    <a:pt x="35" y="169"/>
                  </a:lnTo>
                  <a:lnTo>
                    <a:pt x="38" y="174"/>
                  </a:lnTo>
                  <a:lnTo>
                    <a:pt x="41" y="179"/>
                  </a:lnTo>
                  <a:lnTo>
                    <a:pt x="41" y="182"/>
                  </a:lnTo>
                  <a:lnTo>
                    <a:pt x="42" y="185"/>
                  </a:lnTo>
                  <a:lnTo>
                    <a:pt x="42" y="188"/>
                  </a:lnTo>
                  <a:lnTo>
                    <a:pt x="42" y="191"/>
                  </a:lnTo>
                  <a:lnTo>
                    <a:pt x="42" y="193"/>
                  </a:lnTo>
                  <a:lnTo>
                    <a:pt x="42" y="196"/>
                  </a:lnTo>
                  <a:lnTo>
                    <a:pt x="41" y="198"/>
                  </a:lnTo>
                  <a:lnTo>
                    <a:pt x="40" y="201"/>
                  </a:lnTo>
                  <a:lnTo>
                    <a:pt x="40" y="202"/>
                  </a:lnTo>
                  <a:lnTo>
                    <a:pt x="40" y="203"/>
                  </a:lnTo>
                  <a:lnTo>
                    <a:pt x="40" y="204"/>
                  </a:lnTo>
                  <a:lnTo>
                    <a:pt x="40" y="205"/>
                  </a:lnTo>
                  <a:lnTo>
                    <a:pt x="40" y="205"/>
                  </a:lnTo>
                  <a:lnTo>
                    <a:pt x="39" y="206"/>
                  </a:lnTo>
                  <a:lnTo>
                    <a:pt x="39" y="207"/>
                  </a:lnTo>
                  <a:lnTo>
                    <a:pt x="39" y="207"/>
                  </a:lnTo>
                  <a:lnTo>
                    <a:pt x="38" y="202"/>
                  </a:lnTo>
                  <a:lnTo>
                    <a:pt x="36" y="195"/>
                  </a:lnTo>
                  <a:lnTo>
                    <a:pt x="35" y="188"/>
                  </a:lnTo>
                  <a:lnTo>
                    <a:pt x="32" y="182"/>
                  </a:lnTo>
                  <a:lnTo>
                    <a:pt x="30" y="176"/>
                  </a:lnTo>
                  <a:lnTo>
                    <a:pt x="27" y="171"/>
                  </a:lnTo>
                  <a:lnTo>
                    <a:pt x="22" y="166"/>
                  </a:lnTo>
                  <a:lnTo>
                    <a:pt x="18" y="161"/>
                  </a:lnTo>
                  <a:lnTo>
                    <a:pt x="16" y="156"/>
                  </a:lnTo>
                  <a:lnTo>
                    <a:pt x="16" y="151"/>
                  </a:lnTo>
                  <a:lnTo>
                    <a:pt x="15" y="146"/>
                  </a:lnTo>
                  <a:lnTo>
                    <a:pt x="13" y="141"/>
                  </a:lnTo>
                  <a:lnTo>
                    <a:pt x="12" y="135"/>
                  </a:lnTo>
                  <a:lnTo>
                    <a:pt x="11" y="131"/>
                  </a:lnTo>
                  <a:lnTo>
                    <a:pt x="10" y="128"/>
                  </a:lnTo>
                  <a:lnTo>
                    <a:pt x="9" y="126"/>
                  </a:lnTo>
                  <a:lnTo>
                    <a:pt x="8" y="124"/>
                  </a:lnTo>
                  <a:lnTo>
                    <a:pt x="6" y="123"/>
                  </a:lnTo>
                  <a:lnTo>
                    <a:pt x="5" y="116"/>
                  </a:lnTo>
                  <a:lnTo>
                    <a:pt x="2" y="111"/>
                  </a:lnTo>
                  <a:lnTo>
                    <a:pt x="1" y="104"/>
                  </a:lnTo>
                  <a:lnTo>
                    <a:pt x="1" y="98"/>
                  </a:lnTo>
                  <a:lnTo>
                    <a:pt x="0" y="92"/>
                  </a:lnTo>
                  <a:lnTo>
                    <a:pt x="0" y="86"/>
                  </a:lnTo>
                  <a:lnTo>
                    <a:pt x="1" y="80"/>
                  </a:lnTo>
                  <a:lnTo>
                    <a:pt x="2" y="74"/>
                  </a:lnTo>
                  <a:lnTo>
                    <a:pt x="2" y="67"/>
                  </a:lnTo>
                  <a:lnTo>
                    <a:pt x="5" y="62"/>
                  </a:lnTo>
                  <a:lnTo>
                    <a:pt x="7" y="55"/>
                  </a:lnTo>
                  <a:lnTo>
                    <a:pt x="8" y="50"/>
                  </a:lnTo>
                  <a:lnTo>
                    <a:pt x="12" y="38"/>
                  </a:lnTo>
                  <a:lnTo>
                    <a:pt x="19" y="27"/>
                  </a:lnTo>
                  <a:lnTo>
                    <a:pt x="28" y="22"/>
                  </a:lnTo>
                  <a:lnTo>
                    <a:pt x="36" y="16"/>
                  </a:lnTo>
                  <a:lnTo>
                    <a:pt x="45" y="11"/>
                  </a:lnTo>
                  <a:lnTo>
                    <a:pt x="55" y="6"/>
                  </a:lnTo>
                  <a:lnTo>
                    <a:pt x="59" y="5"/>
                  </a:lnTo>
                  <a:lnTo>
                    <a:pt x="63" y="3"/>
                  </a:lnTo>
                  <a:lnTo>
                    <a:pt x="69" y="2"/>
                  </a:lnTo>
                  <a:lnTo>
                    <a:pt x="73" y="1"/>
                  </a:lnTo>
                  <a:lnTo>
                    <a:pt x="79" y="0"/>
                  </a:lnTo>
                  <a:lnTo>
                    <a:pt x="85" y="0"/>
                  </a:lnTo>
                  <a:lnTo>
                    <a:pt x="89" y="1"/>
                  </a:lnTo>
                  <a:lnTo>
                    <a:pt x="96" y="2"/>
                  </a:lnTo>
                  <a:lnTo>
                    <a:pt x="101" y="5"/>
                  </a:lnTo>
                  <a:lnTo>
                    <a:pt x="108" y="10"/>
                  </a:lnTo>
                  <a:lnTo>
                    <a:pt x="113" y="13"/>
                  </a:lnTo>
                  <a:lnTo>
                    <a:pt x="119" y="18"/>
                  </a:lnTo>
                  <a:lnTo>
                    <a:pt x="125" y="23"/>
                  </a:lnTo>
                  <a:lnTo>
                    <a:pt x="129" y="30"/>
                  </a:lnTo>
                  <a:lnTo>
                    <a:pt x="133" y="35"/>
                  </a:lnTo>
                  <a:lnTo>
                    <a:pt x="137" y="42"/>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5" name="Freeform 139">
              <a:extLst>
                <a:ext uri="{FF2B5EF4-FFF2-40B4-BE49-F238E27FC236}">
                  <a16:creationId xmlns:a16="http://schemas.microsoft.com/office/drawing/2014/main" id="{31D60432-B180-48A9-A0E1-F91E49C6C535}"/>
                </a:ext>
              </a:extLst>
            </p:cNvPr>
            <p:cNvSpPr>
              <a:spLocks/>
            </p:cNvSpPr>
            <p:nvPr/>
          </p:nvSpPr>
          <p:spPr bwMode="auto">
            <a:xfrm>
              <a:off x="4439" y="3644"/>
              <a:ext cx="81" cy="100"/>
            </a:xfrm>
            <a:custGeom>
              <a:avLst/>
              <a:gdLst>
                <a:gd name="T0" fmla="*/ 149 w 161"/>
                <a:gd name="T1" fmla="*/ 17 h 201"/>
                <a:gd name="T2" fmla="*/ 159 w 161"/>
                <a:gd name="T3" fmla="*/ 35 h 201"/>
                <a:gd name="T4" fmla="*/ 160 w 161"/>
                <a:gd name="T5" fmla="*/ 57 h 201"/>
                <a:gd name="T6" fmla="*/ 155 w 161"/>
                <a:gd name="T7" fmla="*/ 86 h 201"/>
                <a:gd name="T8" fmla="*/ 143 w 161"/>
                <a:gd name="T9" fmla="*/ 111 h 201"/>
                <a:gd name="T10" fmla="*/ 132 w 161"/>
                <a:gd name="T11" fmla="*/ 133 h 201"/>
                <a:gd name="T12" fmla="*/ 126 w 161"/>
                <a:gd name="T13" fmla="*/ 147 h 201"/>
                <a:gd name="T14" fmla="*/ 113 w 161"/>
                <a:gd name="T15" fmla="*/ 172 h 201"/>
                <a:gd name="T16" fmla="*/ 109 w 161"/>
                <a:gd name="T17" fmla="*/ 190 h 201"/>
                <a:gd name="T18" fmla="*/ 107 w 161"/>
                <a:gd name="T19" fmla="*/ 201 h 201"/>
                <a:gd name="T20" fmla="*/ 101 w 161"/>
                <a:gd name="T21" fmla="*/ 197 h 201"/>
                <a:gd name="T22" fmla="*/ 94 w 161"/>
                <a:gd name="T23" fmla="*/ 195 h 201"/>
                <a:gd name="T24" fmla="*/ 94 w 161"/>
                <a:gd name="T25" fmla="*/ 187 h 201"/>
                <a:gd name="T26" fmla="*/ 96 w 161"/>
                <a:gd name="T27" fmla="*/ 177 h 201"/>
                <a:gd name="T28" fmla="*/ 89 w 161"/>
                <a:gd name="T29" fmla="*/ 159 h 201"/>
                <a:gd name="T30" fmla="*/ 85 w 161"/>
                <a:gd name="T31" fmla="*/ 147 h 201"/>
                <a:gd name="T32" fmla="*/ 87 w 161"/>
                <a:gd name="T33" fmla="*/ 137 h 201"/>
                <a:gd name="T34" fmla="*/ 93 w 161"/>
                <a:gd name="T35" fmla="*/ 130 h 201"/>
                <a:gd name="T36" fmla="*/ 101 w 161"/>
                <a:gd name="T37" fmla="*/ 125 h 201"/>
                <a:gd name="T38" fmla="*/ 106 w 161"/>
                <a:gd name="T39" fmla="*/ 118 h 201"/>
                <a:gd name="T40" fmla="*/ 112 w 161"/>
                <a:gd name="T41" fmla="*/ 110 h 201"/>
                <a:gd name="T42" fmla="*/ 116 w 161"/>
                <a:gd name="T43" fmla="*/ 104 h 201"/>
                <a:gd name="T44" fmla="*/ 119 w 161"/>
                <a:gd name="T45" fmla="*/ 90 h 201"/>
                <a:gd name="T46" fmla="*/ 116 w 161"/>
                <a:gd name="T47" fmla="*/ 78 h 201"/>
                <a:gd name="T48" fmla="*/ 109 w 161"/>
                <a:gd name="T49" fmla="*/ 68 h 201"/>
                <a:gd name="T50" fmla="*/ 100 w 161"/>
                <a:gd name="T51" fmla="*/ 59 h 201"/>
                <a:gd name="T52" fmla="*/ 91 w 161"/>
                <a:gd name="T53" fmla="*/ 56 h 201"/>
                <a:gd name="T54" fmla="*/ 84 w 161"/>
                <a:gd name="T55" fmla="*/ 57 h 201"/>
                <a:gd name="T56" fmla="*/ 71 w 161"/>
                <a:gd name="T57" fmla="*/ 64 h 201"/>
                <a:gd name="T58" fmla="*/ 62 w 161"/>
                <a:gd name="T59" fmla="*/ 74 h 201"/>
                <a:gd name="T60" fmla="*/ 53 w 161"/>
                <a:gd name="T61" fmla="*/ 90 h 201"/>
                <a:gd name="T62" fmla="*/ 43 w 161"/>
                <a:gd name="T63" fmla="*/ 115 h 201"/>
                <a:gd name="T64" fmla="*/ 37 w 161"/>
                <a:gd name="T65" fmla="*/ 140 h 201"/>
                <a:gd name="T66" fmla="*/ 25 w 161"/>
                <a:gd name="T67" fmla="*/ 142 h 201"/>
                <a:gd name="T68" fmla="*/ 10 w 161"/>
                <a:gd name="T69" fmla="*/ 129 h 201"/>
                <a:gd name="T70" fmla="*/ 2 w 161"/>
                <a:gd name="T71" fmla="*/ 118 h 201"/>
                <a:gd name="T72" fmla="*/ 0 w 161"/>
                <a:gd name="T73" fmla="*/ 105 h 201"/>
                <a:gd name="T74" fmla="*/ 2 w 161"/>
                <a:gd name="T75" fmla="*/ 86 h 201"/>
                <a:gd name="T76" fmla="*/ 7 w 161"/>
                <a:gd name="T77" fmla="*/ 68 h 201"/>
                <a:gd name="T78" fmla="*/ 13 w 161"/>
                <a:gd name="T79" fmla="*/ 57 h 201"/>
                <a:gd name="T80" fmla="*/ 16 w 161"/>
                <a:gd name="T81" fmla="*/ 48 h 201"/>
                <a:gd name="T82" fmla="*/ 22 w 161"/>
                <a:gd name="T83" fmla="*/ 40 h 201"/>
                <a:gd name="T84" fmla="*/ 36 w 161"/>
                <a:gd name="T85" fmla="*/ 27 h 201"/>
                <a:gd name="T86" fmla="*/ 54 w 161"/>
                <a:gd name="T87" fmla="*/ 16 h 201"/>
                <a:gd name="T88" fmla="*/ 69 w 161"/>
                <a:gd name="T89" fmla="*/ 7 h 201"/>
                <a:gd name="T90" fmla="*/ 80 w 161"/>
                <a:gd name="T91" fmla="*/ 4 h 201"/>
                <a:gd name="T92" fmla="*/ 91 w 161"/>
                <a:gd name="T93" fmla="*/ 0 h 201"/>
                <a:gd name="T94" fmla="*/ 105 w 161"/>
                <a:gd name="T95" fmla="*/ 1 h 201"/>
                <a:gd name="T96" fmla="*/ 122 w 161"/>
                <a:gd name="T97" fmla="*/ 4 h 201"/>
                <a:gd name="T98" fmla="*/ 137 w 161"/>
                <a:gd name="T99" fmla="*/ 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 h="201">
                  <a:moveTo>
                    <a:pt x="137" y="8"/>
                  </a:moveTo>
                  <a:lnTo>
                    <a:pt x="143" y="13"/>
                  </a:lnTo>
                  <a:lnTo>
                    <a:pt x="149" y="17"/>
                  </a:lnTo>
                  <a:lnTo>
                    <a:pt x="153" y="23"/>
                  </a:lnTo>
                  <a:lnTo>
                    <a:pt x="156" y="28"/>
                  </a:lnTo>
                  <a:lnTo>
                    <a:pt x="159" y="35"/>
                  </a:lnTo>
                  <a:lnTo>
                    <a:pt x="160" y="43"/>
                  </a:lnTo>
                  <a:lnTo>
                    <a:pt x="161" y="49"/>
                  </a:lnTo>
                  <a:lnTo>
                    <a:pt x="160" y="57"/>
                  </a:lnTo>
                  <a:lnTo>
                    <a:pt x="159" y="67"/>
                  </a:lnTo>
                  <a:lnTo>
                    <a:pt x="157" y="77"/>
                  </a:lnTo>
                  <a:lnTo>
                    <a:pt x="155" y="86"/>
                  </a:lnTo>
                  <a:lnTo>
                    <a:pt x="151" y="95"/>
                  </a:lnTo>
                  <a:lnTo>
                    <a:pt x="147" y="104"/>
                  </a:lnTo>
                  <a:lnTo>
                    <a:pt x="143" y="111"/>
                  </a:lnTo>
                  <a:lnTo>
                    <a:pt x="139" y="119"/>
                  </a:lnTo>
                  <a:lnTo>
                    <a:pt x="133" y="128"/>
                  </a:lnTo>
                  <a:lnTo>
                    <a:pt x="132" y="133"/>
                  </a:lnTo>
                  <a:lnTo>
                    <a:pt x="131" y="137"/>
                  </a:lnTo>
                  <a:lnTo>
                    <a:pt x="129" y="141"/>
                  </a:lnTo>
                  <a:lnTo>
                    <a:pt x="126" y="147"/>
                  </a:lnTo>
                  <a:lnTo>
                    <a:pt x="122" y="155"/>
                  </a:lnTo>
                  <a:lnTo>
                    <a:pt x="117" y="164"/>
                  </a:lnTo>
                  <a:lnTo>
                    <a:pt x="113" y="172"/>
                  </a:lnTo>
                  <a:lnTo>
                    <a:pt x="111" y="181"/>
                  </a:lnTo>
                  <a:lnTo>
                    <a:pt x="109" y="186"/>
                  </a:lnTo>
                  <a:lnTo>
                    <a:pt x="109" y="190"/>
                  </a:lnTo>
                  <a:lnTo>
                    <a:pt x="107" y="196"/>
                  </a:lnTo>
                  <a:lnTo>
                    <a:pt x="107" y="200"/>
                  </a:lnTo>
                  <a:lnTo>
                    <a:pt x="107" y="201"/>
                  </a:lnTo>
                  <a:lnTo>
                    <a:pt x="105" y="199"/>
                  </a:lnTo>
                  <a:lnTo>
                    <a:pt x="103" y="198"/>
                  </a:lnTo>
                  <a:lnTo>
                    <a:pt x="101" y="197"/>
                  </a:lnTo>
                  <a:lnTo>
                    <a:pt x="99" y="197"/>
                  </a:lnTo>
                  <a:lnTo>
                    <a:pt x="96" y="196"/>
                  </a:lnTo>
                  <a:lnTo>
                    <a:pt x="94" y="195"/>
                  </a:lnTo>
                  <a:lnTo>
                    <a:pt x="93" y="192"/>
                  </a:lnTo>
                  <a:lnTo>
                    <a:pt x="93" y="190"/>
                  </a:lnTo>
                  <a:lnTo>
                    <a:pt x="94" y="187"/>
                  </a:lnTo>
                  <a:lnTo>
                    <a:pt x="96" y="184"/>
                  </a:lnTo>
                  <a:lnTo>
                    <a:pt x="96" y="180"/>
                  </a:lnTo>
                  <a:lnTo>
                    <a:pt x="96" y="177"/>
                  </a:lnTo>
                  <a:lnTo>
                    <a:pt x="94" y="171"/>
                  </a:lnTo>
                  <a:lnTo>
                    <a:pt x="91" y="166"/>
                  </a:lnTo>
                  <a:lnTo>
                    <a:pt x="89" y="159"/>
                  </a:lnTo>
                  <a:lnTo>
                    <a:pt x="85" y="154"/>
                  </a:lnTo>
                  <a:lnTo>
                    <a:pt x="85" y="150"/>
                  </a:lnTo>
                  <a:lnTo>
                    <a:pt x="85" y="147"/>
                  </a:lnTo>
                  <a:lnTo>
                    <a:pt x="85" y="142"/>
                  </a:lnTo>
                  <a:lnTo>
                    <a:pt x="86" y="139"/>
                  </a:lnTo>
                  <a:lnTo>
                    <a:pt x="87" y="137"/>
                  </a:lnTo>
                  <a:lnTo>
                    <a:pt x="90" y="135"/>
                  </a:lnTo>
                  <a:lnTo>
                    <a:pt x="92" y="131"/>
                  </a:lnTo>
                  <a:lnTo>
                    <a:pt x="93" y="130"/>
                  </a:lnTo>
                  <a:lnTo>
                    <a:pt x="96" y="128"/>
                  </a:lnTo>
                  <a:lnTo>
                    <a:pt x="99" y="127"/>
                  </a:lnTo>
                  <a:lnTo>
                    <a:pt x="101" y="125"/>
                  </a:lnTo>
                  <a:lnTo>
                    <a:pt x="104" y="123"/>
                  </a:lnTo>
                  <a:lnTo>
                    <a:pt x="105" y="120"/>
                  </a:lnTo>
                  <a:lnTo>
                    <a:pt x="106" y="118"/>
                  </a:lnTo>
                  <a:lnTo>
                    <a:pt x="109" y="115"/>
                  </a:lnTo>
                  <a:lnTo>
                    <a:pt x="110" y="113"/>
                  </a:lnTo>
                  <a:lnTo>
                    <a:pt x="112" y="110"/>
                  </a:lnTo>
                  <a:lnTo>
                    <a:pt x="113" y="108"/>
                  </a:lnTo>
                  <a:lnTo>
                    <a:pt x="115" y="106"/>
                  </a:lnTo>
                  <a:lnTo>
                    <a:pt x="116" y="104"/>
                  </a:lnTo>
                  <a:lnTo>
                    <a:pt x="117" y="99"/>
                  </a:lnTo>
                  <a:lnTo>
                    <a:pt x="119" y="95"/>
                  </a:lnTo>
                  <a:lnTo>
                    <a:pt x="119" y="90"/>
                  </a:lnTo>
                  <a:lnTo>
                    <a:pt x="119" y="86"/>
                  </a:lnTo>
                  <a:lnTo>
                    <a:pt x="117" y="81"/>
                  </a:lnTo>
                  <a:lnTo>
                    <a:pt x="116" y="78"/>
                  </a:lnTo>
                  <a:lnTo>
                    <a:pt x="114" y="74"/>
                  </a:lnTo>
                  <a:lnTo>
                    <a:pt x="112" y="70"/>
                  </a:lnTo>
                  <a:lnTo>
                    <a:pt x="109" y="68"/>
                  </a:lnTo>
                  <a:lnTo>
                    <a:pt x="105" y="66"/>
                  </a:lnTo>
                  <a:lnTo>
                    <a:pt x="103" y="63"/>
                  </a:lnTo>
                  <a:lnTo>
                    <a:pt x="100" y="59"/>
                  </a:lnTo>
                  <a:lnTo>
                    <a:pt x="96" y="57"/>
                  </a:lnTo>
                  <a:lnTo>
                    <a:pt x="92" y="56"/>
                  </a:lnTo>
                  <a:lnTo>
                    <a:pt x="91" y="56"/>
                  </a:lnTo>
                  <a:lnTo>
                    <a:pt x="89" y="56"/>
                  </a:lnTo>
                  <a:lnTo>
                    <a:pt x="86" y="56"/>
                  </a:lnTo>
                  <a:lnTo>
                    <a:pt x="84" y="57"/>
                  </a:lnTo>
                  <a:lnTo>
                    <a:pt x="80" y="58"/>
                  </a:lnTo>
                  <a:lnTo>
                    <a:pt x="75" y="60"/>
                  </a:lnTo>
                  <a:lnTo>
                    <a:pt x="71" y="64"/>
                  </a:lnTo>
                  <a:lnTo>
                    <a:pt x="67" y="67"/>
                  </a:lnTo>
                  <a:lnTo>
                    <a:pt x="65" y="69"/>
                  </a:lnTo>
                  <a:lnTo>
                    <a:pt x="62" y="74"/>
                  </a:lnTo>
                  <a:lnTo>
                    <a:pt x="60" y="78"/>
                  </a:lnTo>
                  <a:lnTo>
                    <a:pt x="59" y="83"/>
                  </a:lnTo>
                  <a:lnTo>
                    <a:pt x="53" y="90"/>
                  </a:lnTo>
                  <a:lnTo>
                    <a:pt x="49" y="98"/>
                  </a:lnTo>
                  <a:lnTo>
                    <a:pt x="45" y="106"/>
                  </a:lnTo>
                  <a:lnTo>
                    <a:pt x="43" y="115"/>
                  </a:lnTo>
                  <a:lnTo>
                    <a:pt x="41" y="123"/>
                  </a:lnTo>
                  <a:lnTo>
                    <a:pt x="39" y="131"/>
                  </a:lnTo>
                  <a:lnTo>
                    <a:pt x="37" y="140"/>
                  </a:lnTo>
                  <a:lnTo>
                    <a:pt x="36" y="150"/>
                  </a:lnTo>
                  <a:lnTo>
                    <a:pt x="31" y="147"/>
                  </a:lnTo>
                  <a:lnTo>
                    <a:pt x="25" y="142"/>
                  </a:lnTo>
                  <a:lnTo>
                    <a:pt x="20" y="139"/>
                  </a:lnTo>
                  <a:lnTo>
                    <a:pt x="14" y="135"/>
                  </a:lnTo>
                  <a:lnTo>
                    <a:pt x="10" y="129"/>
                  </a:lnTo>
                  <a:lnTo>
                    <a:pt x="5" y="125"/>
                  </a:lnTo>
                  <a:lnTo>
                    <a:pt x="3" y="121"/>
                  </a:lnTo>
                  <a:lnTo>
                    <a:pt x="2" y="118"/>
                  </a:lnTo>
                  <a:lnTo>
                    <a:pt x="1" y="115"/>
                  </a:lnTo>
                  <a:lnTo>
                    <a:pt x="0" y="113"/>
                  </a:lnTo>
                  <a:lnTo>
                    <a:pt x="0" y="105"/>
                  </a:lnTo>
                  <a:lnTo>
                    <a:pt x="0" y="98"/>
                  </a:lnTo>
                  <a:lnTo>
                    <a:pt x="1" y="93"/>
                  </a:lnTo>
                  <a:lnTo>
                    <a:pt x="2" y="86"/>
                  </a:lnTo>
                  <a:lnTo>
                    <a:pt x="3" y="80"/>
                  </a:lnTo>
                  <a:lnTo>
                    <a:pt x="5" y="74"/>
                  </a:lnTo>
                  <a:lnTo>
                    <a:pt x="7" y="68"/>
                  </a:lnTo>
                  <a:lnTo>
                    <a:pt x="10" y="63"/>
                  </a:lnTo>
                  <a:lnTo>
                    <a:pt x="12" y="59"/>
                  </a:lnTo>
                  <a:lnTo>
                    <a:pt x="13" y="57"/>
                  </a:lnTo>
                  <a:lnTo>
                    <a:pt x="14" y="55"/>
                  </a:lnTo>
                  <a:lnTo>
                    <a:pt x="15" y="51"/>
                  </a:lnTo>
                  <a:lnTo>
                    <a:pt x="16" y="48"/>
                  </a:lnTo>
                  <a:lnTo>
                    <a:pt x="17" y="46"/>
                  </a:lnTo>
                  <a:lnTo>
                    <a:pt x="20" y="44"/>
                  </a:lnTo>
                  <a:lnTo>
                    <a:pt x="22" y="40"/>
                  </a:lnTo>
                  <a:lnTo>
                    <a:pt x="26" y="36"/>
                  </a:lnTo>
                  <a:lnTo>
                    <a:pt x="32" y="31"/>
                  </a:lnTo>
                  <a:lnTo>
                    <a:pt x="36" y="27"/>
                  </a:lnTo>
                  <a:lnTo>
                    <a:pt x="43" y="24"/>
                  </a:lnTo>
                  <a:lnTo>
                    <a:pt x="49" y="20"/>
                  </a:lnTo>
                  <a:lnTo>
                    <a:pt x="54" y="16"/>
                  </a:lnTo>
                  <a:lnTo>
                    <a:pt x="60" y="13"/>
                  </a:lnTo>
                  <a:lnTo>
                    <a:pt x="65" y="8"/>
                  </a:lnTo>
                  <a:lnTo>
                    <a:pt x="69" y="7"/>
                  </a:lnTo>
                  <a:lnTo>
                    <a:pt x="72" y="6"/>
                  </a:lnTo>
                  <a:lnTo>
                    <a:pt x="76" y="5"/>
                  </a:lnTo>
                  <a:lnTo>
                    <a:pt x="80" y="4"/>
                  </a:lnTo>
                  <a:lnTo>
                    <a:pt x="83" y="3"/>
                  </a:lnTo>
                  <a:lnTo>
                    <a:pt x="87" y="1"/>
                  </a:lnTo>
                  <a:lnTo>
                    <a:pt x="91" y="0"/>
                  </a:lnTo>
                  <a:lnTo>
                    <a:pt x="94" y="0"/>
                  </a:lnTo>
                  <a:lnTo>
                    <a:pt x="100" y="1"/>
                  </a:lnTo>
                  <a:lnTo>
                    <a:pt x="105" y="1"/>
                  </a:lnTo>
                  <a:lnTo>
                    <a:pt x="111" y="3"/>
                  </a:lnTo>
                  <a:lnTo>
                    <a:pt x="116" y="3"/>
                  </a:lnTo>
                  <a:lnTo>
                    <a:pt x="122" y="4"/>
                  </a:lnTo>
                  <a:lnTo>
                    <a:pt x="127" y="5"/>
                  </a:lnTo>
                  <a:lnTo>
                    <a:pt x="133" y="6"/>
                  </a:lnTo>
                  <a:lnTo>
                    <a:pt x="137" y="8"/>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6" name="Freeform 140">
              <a:extLst>
                <a:ext uri="{FF2B5EF4-FFF2-40B4-BE49-F238E27FC236}">
                  <a16:creationId xmlns:a16="http://schemas.microsoft.com/office/drawing/2014/main" id="{70EDF428-B856-439E-9A37-90FD96A71412}"/>
                </a:ext>
              </a:extLst>
            </p:cNvPr>
            <p:cNvSpPr>
              <a:spLocks/>
            </p:cNvSpPr>
            <p:nvPr/>
          </p:nvSpPr>
          <p:spPr bwMode="auto">
            <a:xfrm>
              <a:off x="4298" y="3651"/>
              <a:ext cx="41" cy="87"/>
            </a:xfrm>
            <a:custGeom>
              <a:avLst/>
              <a:gdLst>
                <a:gd name="T0" fmla="*/ 57 w 82"/>
                <a:gd name="T1" fmla="*/ 6 h 173"/>
                <a:gd name="T2" fmla="*/ 57 w 82"/>
                <a:gd name="T3" fmla="*/ 6 h 173"/>
                <a:gd name="T4" fmla="*/ 56 w 82"/>
                <a:gd name="T5" fmla="*/ 8 h 173"/>
                <a:gd name="T6" fmla="*/ 56 w 82"/>
                <a:gd name="T7" fmla="*/ 8 h 173"/>
                <a:gd name="T8" fmla="*/ 57 w 82"/>
                <a:gd name="T9" fmla="*/ 10 h 173"/>
                <a:gd name="T10" fmla="*/ 58 w 82"/>
                <a:gd name="T11" fmla="*/ 16 h 173"/>
                <a:gd name="T12" fmla="*/ 59 w 82"/>
                <a:gd name="T13" fmla="*/ 23 h 173"/>
                <a:gd name="T14" fmla="*/ 62 w 82"/>
                <a:gd name="T15" fmla="*/ 30 h 173"/>
                <a:gd name="T16" fmla="*/ 65 w 82"/>
                <a:gd name="T17" fmla="*/ 44 h 173"/>
                <a:gd name="T18" fmla="*/ 70 w 82"/>
                <a:gd name="T19" fmla="*/ 69 h 173"/>
                <a:gd name="T20" fmla="*/ 75 w 82"/>
                <a:gd name="T21" fmla="*/ 92 h 173"/>
                <a:gd name="T22" fmla="*/ 78 w 82"/>
                <a:gd name="T23" fmla="*/ 116 h 173"/>
                <a:gd name="T24" fmla="*/ 80 w 82"/>
                <a:gd name="T25" fmla="*/ 134 h 173"/>
                <a:gd name="T26" fmla="*/ 82 w 82"/>
                <a:gd name="T27" fmla="*/ 144 h 173"/>
                <a:gd name="T28" fmla="*/ 82 w 82"/>
                <a:gd name="T29" fmla="*/ 155 h 173"/>
                <a:gd name="T30" fmla="*/ 82 w 82"/>
                <a:gd name="T31" fmla="*/ 165 h 173"/>
                <a:gd name="T32" fmla="*/ 80 w 82"/>
                <a:gd name="T33" fmla="*/ 172 h 173"/>
                <a:gd name="T34" fmla="*/ 77 w 82"/>
                <a:gd name="T35" fmla="*/ 173 h 173"/>
                <a:gd name="T36" fmla="*/ 75 w 82"/>
                <a:gd name="T37" fmla="*/ 172 h 173"/>
                <a:gd name="T38" fmla="*/ 72 w 82"/>
                <a:gd name="T39" fmla="*/ 172 h 173"/>
                <a:gd name="T40" fmla="*/ 69 w 82"/>
                <a:gd name="T41" fmla="*/ 155 h 173"/>
                <a:gd name="T42" fmla="*/ 68 w 82"/>
                <a:gd name="T43" fmla="*/ 127 h 173"/>
                <a:gd name="T44" fmla="*/ 67 w 82"/>
                <a:gd name="T45" fmla="*/ 110 h 173"/>
                <a:gd name="T46" fmla="*/ 64 w 82"/>
                <a:gd name="T47" fmla="*/ 91 h 173"/>
                <a:gd name="T48" fmla="*/ 57 w 82"/>
                <a:gd name="T49" fmla="*/ 74 h 173"/>
                <a:gd name="T50" fmla="*/ 50 w 82"/>
                <a:gd name="T51" fmla="*/ 63 h 173"/>
                <a:gd name="T52" fmla="*/ 45 w 82"/>
                <a:gd name="T53" fmla="*/ 55 h 173"/>
                <a:gd name="T54" fmla="*/ 38 w 82"/>
                <a:gd name="T55" fmla="*/ 49 h 173"/>
                <a:gd name="T56" fmla="*/ 30 w 82"/>
                <a:gd name="T57" fmla="*/ 44 h 173"/>
                <a:gd name="T58" fmla="*/ 0 w 82"/>
                <a:gd name="T59" fmla="*/ 40 h 173"/>
                <a:gd name="T60" fmla="*/ 7 w 82"/>
                <a:gd name="T61" fmla="*/ 9 h 173"/>
                <a:gd name="T62" fmla="*/ 19 w 82"/>
                <a:gd name="T63" fmla="*/ 8 h 173"/>
                <a:gd name="T64" fmla="*/ 32 w 82"/>
                <a:gd name="T65" fmla="*/ 5 h 173"/>
                <a:gd name="T66" fmla="*/ 44 w 82"/>
                <a:gd name="T67" fmla="*/ 2 h 173"/>
                <a:gd name="T68" fmla="*/ 52 w 82"/>
                <a:gd name="T69" fmla="*/ 0 h 173"/>
                <a:gd name="T70" fmla="*/ 54 w 82"/>
                <a:gd name="T71" fmla="*/ 0 h 173"/>
                <a:gd name="T72" fmla="*/ 56 w 82"/>
                <a:gd name="T73" fmla="*/ 1 h 173"/>
                <a:gd name="T74" fmla="*/ 57 w 82"/>
                <a:gd name="T75" fmla="*/ 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173">
                  <a:moveTo>
                    <a:pt x="57" y="6"/>
                  </a:moveTo>
                  <a:lnTo>
                    <a:pt x="57" y="6"/>
                  </a:lnTo>
                  <a:lnTo>
                    <a:pt x="57" y="6"/>
                  </a:lnTo>
                  <a:lnTo>
                    <a:pt x="57" y="6"/>
                  </a:lnTo>
                  <a:lnTo>
                    <a:pt x="56" y="8"/>
                  </a:lnTo>
                  <a:lnTo>
                    <a:pt x="56" y="8"/>
                  </a:lnTo>
                  <a:lnTo>
                    <a:pt x="56" y="8"/>
                  </a:lnTo>
                  <a:lnTo>
                    <a:pt x="56" y="8"/>
                  </a:lnTo>
                  <a:lnTo>
                    <a:pt x="56" y="8"/>
                  </a:lnTo>
                  <a:lnTo>
                    <a:pt x="57" y="10"/>
                  </a:lnTo>
                  <a:lnTo>
                    <a:pt x="58" y="13"/>
                  </a:lnTo>
                  <a:lnTo>
                    <a:pt x="58" y="16"/>
                  </a:lnTo>
                  <a:lnTo>
                    <a:pt x="59" y="20"/>
                  </a:lnTo>
                  <a:lnTo>
                    <a:pt x="59" y="23"/>
                  </a:lnTo>
                  <a:lnTo>
                    <a:pt x="59" y="26"/>
                  </a:lnTo>
                  <a:lnTo>
                    <a:pt x="62" y="30"/>
                  </a:lnTo>
                  <a:lnTo>
                    <a:pt x="62" y="33"/>
                  </a:lnTo>
                  <a:lnTo>
                    <a:pt x="65" y="44"/>
                  </a:lnTo>
                  <a:lnTo>
                    <a:pt x="68" y="56"/>
                  </a:lnTo>
                  <a:lnTo>
                    <a:pt x="70" y="69"/>
                  </a:lnTo>
                  <a:lnTo>
                    <a:pt x="73" y="81"/>
                  </a:lnTo>
                  <a:lnTo>
                    <a:pt x="75" y="92"/>
                  </a:lnTo>
                  <a:lnTo>
                    <a:pt x="77" y="104"/>
                  </a:lnTo>
                  <a:lnTo>
                    <a:pt x="78" y="116"/>
                  </a:lnTo>
                  <a:lnTo>
                    <a:pt x="79" y="130"/>
                  </a:lnTo>
                  <a:lnTo>
                    <a:pt x="80" y="134"/>
                  </a:lnTo>
                  <a:lnTo>
                    <a:pt x="82" y="139"/>
                  </a:lnTo>
                  <a:lnTo>
                    <a:pt x="82" y="144"/>
                  </a:lnTo>
                  <a:lnTo>
                    <a:pt x="82" y="150"/>
                  </a:lnTo>
                  <a:lnTo>
                    <a:pt x="82" y="155"/>
                  </a:lnTo>
                  <a:lnTo>
                    <a:pt x="82" y="160"/>
                  </a:lnTo>
                  <a:lnTo>
                    <a:pt x="82" y="165"/>
                  </a:lnTo>
                  <a:lnTo>
                    <a:pt x="82" y="171"/>
                  </a:lnTo>
                  <a:lnTo>
                    <a:pt x="80" y="172"/>
                  </a:lnTo>
                  <a:lnTo>
                    <a:pt x="78" y="173"/>
                  </a:lnTo>
                  <a:lnTo>
                    <a:pt x="77" y="173"/>
                  </a:lnTo>
                  <a:lnTo>
                    <a:pt x="76" y="172"/>
                  </a:lnTo>
                  <a:lnTo>
                    <a:pt x="75" y="172"/>
                  </a:lnTo>
                  <a:lnTo>
                    <a:pt x="74" y="172"/>
                  </a:lnTo>
                  <a:lnTo>
                    <a:pt x="72" y="172"/>
                  </a:lnTo>
                  <a:lnTo>
                    <a:pt x="69" y="172"/>
                  </a:lnTo>
                  <a:lnTo>
                    <a:pt x="69" y="155"/>
                  </a:lnTo>
                  <a:lnTo>
                    <a:pt x="69" y="136"/>
                  </a:lnTo>
                  <a:lnTo>
                    <a:pt x="68" y="127"/>
                  </a:lnTo>
                  <a:lnTo>
                    <a:pt x="68" y="119"/>
                  </a:lnTo>
                  <a:lnTo>
                    <a:pt x="67" y="110"/>
                  </a:lnTo>
                  <a:lnTo>
                    <a:pt x="66" y="100"/>
                  </a:lnTo>
                  <a:lnTo>
                    <a:pt x="64" y="91"/>
                  </a:lnTo>
                  <a:lnTo>
                    <a:pt x="62" y="82"/>
                  </a:lnTo>
                  <a:lnTo>
                    <a:pt x="57" y="74"/>
                  </a:lnTo>
                  <a:lnTo>
                    <a:pt x="54" y="66"/>
                  </a:lnTo>
                  <a:lnTo>
                    <a:pt x="50" y="63"/>
                  </a:lnTo>
                  <a:lnTo>
                    <a:pt x="48" y="59"/>
                  </a:lnTo>
                  <a:lnTo>
                    <a:pt x="45" y="55"/>
                  </a:lnTo>
                  <a:lnTo>
                    <a:pt x="42" y="53"/>
                  </a:lnTo>
                  <a:lnTo>
                    <a:pt x="38" y="49"/>
                  </a:lnTo>
                  <a:lnTo>
                    <a:pt x="35" y="46"/>
                  </a:lnTo>
                  <a:lnTo>
                    <a:pt x="30" y="44"/>
                  </a:lnTo>
                  <a:lnTo>
                    <a:pt x="26" y="42"/>
                  </a:lnTo>
                  <a:lnTo>
                    <a:pt x="0" y="40"/>
                  </a:lnTo>
                  <a:lnTo>
                    <a:pt x="2" y="8"/>
                  </a:lnTo>
                  <a:lnTo>
                    <a:pt x="7" y="9"/>
                  </a:lnTo>
                  <a:lnTo>
                    <a:pt x="13" y="9"/>
                  </a:lnTo>
                  <a:lnTo>
                    <a:pt x="19" y="8"/>
                  </a:lnTo>
                  <a:lnTo>
                    <a:pt x="25" y="6"/>
                  </a:lnTo>
                  <a:lnTo>
                    <a:pt x="32" y="5"/>
                  </a:lnTo>
                  <a:lnTo>
                    <a:pt x="38" y="3"/>
                  </a:lnTo>
                  <a:lnTo>
                    <a:pt x="44" y="2"/>
                  </a:lnTo>
                  <a:lnTo>
                    <a:pt x="50" y="2"/>
                  </a:lnTo>
                  <a:lnTo>
                    <a:pt x="52" y="0"/>
                  </a:lnTo>
                  <a:lnTo>
                    <a:pt x="53" y="0"/>
                  </a:lnTo>
                  <a:lnTo>
                    <a:pt x="54" y="0"/>
                  </a:lnTo>
                  <a:lnTo>
                    <a:pt x="55" y="1"/>
                  </a:lnTo>
                  <a:lnTo>
                    <a:pt x="56" y="1"/>
                  </a:lnTo>
                  <a:lnTo>
                    <a:pt x="56" y="3"/>
                  </a:lnTo>
                  <a:lnTo>
                    <a:pt x="57" y="4"/>
                  </a:lnTo>
                  <a:lnTo>
                    <a:pt x="5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7" name="Freeform 141">
              <a:extLst>
                <a:ext uri="{FF2B5EF4-FFF2-40B4-BE49-F238E27FC236}">
                  <a16:creationId xmlns:a16="http://schemas.microsoft.com/office/drawing/2014/main" id="{E18A8155-AB47-40A6-93A6-C7C984B2280A}"/>
                </a:ext>
              </a:extLst>
            </p:cNvPr>
            <p:cNvSpPr>
              <a:spLocks/>
            </p:cNvSpPr>
            <p:nvPr/>
          </p:nvSpPr>
          <p:spPr bwMode="auto">
            <a:xfrm>
              <a:off x="4170" y="3653"/>
              <a:ext cx="43" cy="85"/>
            </a:xfrm>
            <a:custGeom>
              <a:avLst/>
              <a:gdLst>
                <a:gd name="T0" fmla="*/ 71 w 85"/>
                <a:gd name="T1" fmla="*/ 11 h 171"/>
                <a:gd name="T2" fmla="*/ 73 w 85"/>
                <a:gd name="T3" fmla="*/ 36 h 171"/>
                <a:gd name="T4" fmla="*/ 76 w 85"/>
                <a:gd name="T5" fmla="*/ 60 h 171"/>
                <a:gd name="T6" fmla="*/ 79 w 85"/>
                <a:gd name="T7" fmla="*/ 85 h 171"/>
                <a:gd name="T8" fmla="*/ 80 w 85"/>
                <a:gd name="T9" fmla="*/ 107 h 171"/>
                <a:gd name="T10" fmla="*/ 83 w 85"/>
                <a:gd name="T11" fmla="*/ 124 h 171"/>
                <a:gd name="T12" fmla="*/ 84 w 85"/>
                <a:gd name="T13" fmla="*/ 143 h 171"/>
                <a:gd name="T14" fmla="*/ 84 w 85"/>
                <a:gd name="T15" fmla="*/ 162 h 171"/>
                <a:gd name="T16" fmla="*/ 70 w 85"/>
                <a:gd name="T17" fmla="*/ 171 h 171"/>
                <a:gd name="T18" fmla="*/ 70 w 85"/>
                <a:gd name="T19" fmla="*/ 149 h 171"/>
                <a:gd name="T20" fmla="*/ 68 w 85"/>
                <a:gd name="T21" fmla="*/ 129 h 171"/>
                <a:gd name="T22" fmla="*/ 64 w 85"/>
                <a:gd name="T23" fmla="*/ 109 h 171"/>
                <a:gd name="T24" fmla="*/ 63 w 85"/>
                <a:gd name="T25" fmla="*/ 88 h 171"/>
                <a:gd name="T26" fmla="*/ 56 w 85"/>
                <a:gd name="T27" fmla="*/ 71 h 171"/>
                <a:gd name="T28" fmla="*/ 46 w 85"/>
                <a:gd name="T29" fmla="*/ 56 h 171"/>
                <a:gd name="T30" fmla="*/ 40 w 85"/>
                <a:gd name="T31" fmla="*/ 49 h 171"/>
                <a:gd name="T32" fmla="*/ 33 w 85"/>
                <a:gd name="T33" fmla="*/ 43 h 171"/>
                <a:gd name="T34" fmla="*/ 25 w 85"/>
                <a:gd name="T35" fmla="*/ 39 h 171"/>
                <a:gd name="T36" fmla="*/ 16 w 85"/>
                <a:gd name="T37" fmla="*/ 37 h 171"/>
                <a:gd name="T38" fmla="*/ 12 w 85"/>
                <a:gd name="T39" fmla="*/ 37 h 171"/>
                <a:gd name="T40" fmla="*/ 8 w 85"/>
                <a:gd name="T41" fmla="*/ 36 h 171"/>
                <a:gd name="T42" fmla="*/ 3 w 85"/>
                <a:gd name="T43" fmla="*/ 35 h 171"/>
                <a:gd name="T44" fmla="*/ 0 w 85"/>
                <a:gd name="T45" fmla="*/ 35 h 171"/>
                <a:gd name="T46" fmla="*/ 2 w 85"/>
                <a:gd name="T47" fmla="*/ 27 h 171"/>
                <a:gd name="T48" fmla="*/ 3 w 85"/>
                <a:gd name="T49" fmla="*/ 20 h 171"/>
                <a:gd name="T50" fmla="*/ 5 w 85"/>
                <a:gd name="T51" fmla="*/ 13 h 171"/>
                <a:gd name="T52" fmla="*/ 8 w 85"/>
                <a:gd name="T53" fmla="*/ 6 h 171"/>
                <a:gd name="T54" fmla="*/ 23 w 85"/>
                <a:gd name="T55" fmla="*/ 8 h 171"/>
                <a:gd name="T56" fmla="*/ 39 w 85"/>
                <a:gd name="T57" fmla="*/ 8 h 171"/>
                <a:gd name="T58" fmla="*/ 54 w 85"/>
                <a:gd name="T59" fmla="*/ 6 h 171"/>
                <a:gd name="T60" fmla="*/ 62 w 85"/>
                <a:gd name="T61" fmla="*/ 3 h 171"/>
                <a:gd name="T62" fmla="*/ 69 w 85"/>
                <a:gd name="T6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171">
                  <a:moveTo>
                    <a:pt x="69" y="0"/>
                  </a:moveTo>
                  <a:lnTo>
                    <a:pt x="71" y="11"/>
                  </a:lnTo>
                  <a:lnTo>
                    <a:pt x="72" y="25"/>
                  </a:lnTo>
                  <a:lnTo>
                    <a:pt x="73" y="36"/>
                  </a:lnTo>
                  <a:lnTo>
                    <a:pt x="75" y="48"/>
                  </a:lnTo>
                  <a:lnTo>
                    <a:pt x="76" y="60"/>
                  </a:lnTo>
                  <a:lnTo>
                    <a:pt x="78" y="72"/>
                  </a:lnTo>
                  <a:lnTo>
                    <a:pt x="79" y="85"/>
                  </a:lnTo>
                  <a:lnTo>
                    <a:pt x="79" y="98"/>
                  </a:lnTo>
                  <a:lnTo>
                    <a:pt x="80" y="107"/>
                  </a:lnTo>
                  <a:lnTo>
                    <a:pt x="82" y="116"/>
                  </a:lnTo>
                  <a:lnTo>
                    <a:pt x="83" y="124"/>
                  </a:lnTo>
                  <a:lnTo>
                    <a:pt x="84" y="133"/>
                  </a:lnTo>
                  <a:lnTo>
                    <a:pt x="84" y="143"/>
                  </a:lnTo>
                  <a:lnTo>
                    <a:pt x="85" y="152"/>
                  </a:lnTo>
                  <a:lnTo>
                    <a:pt x="84" y="162"/>
                  </a:lnTo>
                  <a:lnTo>
                    <a:pt x="84" y="171"/>
                  </a:lnTo>
                  <a:lnTo>
                    <a:pt x="70" y="171"/>
                  </a:lnTo>
                  <a:lnTo>
                    <a:pt x="71" y="160"/>
                  </a:lnTo>
                  <a:lnTo>
                    <a:pt x="70" y="149"/>
                  </a:lnTo>
                  <a:lnTo>
                    <a:pt x="69" y="139"/>
                  </a:lnTo>
                  <a:lnTo>
                    <a:pt x="68" y="129"/>
                  </a:lnTo>
                  <a:lnTo>
                    <a:pt x="65" y="119"/>
                  </a:lnTo>
                  <a:lnTo>
                    <a:pt x="64" y="109"/>
                  </a:lnTo>
                  <a:lnTo>
                    <a:pt x="63" y="99"/>
                  </a:lnTo>
                  <a:lnTo>
                    <a:pt x="63" y="88"/>
                  </a:lnTo>
                  <a:lnTo>
                    <a:pt x="61" y="79"/>
                  </a:lnTo>
                  <a:lnTo>
                    <a:pt x="56" y="71"/>
                  </a:lnTo>
                  <a:lnTo>
                    <a:pt x="52" y="63"/>
                  </a:lnTo>
                  <a:lnTo>
                    <a:pt x="46" y="56"/>
                  </a:lnTo>
                  <a:lnTo>
                    <a:pt x="44" y="52"/>
                  </a:lnTo>
                  <a:lnTo>
                    <a:pt x="40" y="49"/>
                  </a:lnTo>
                  <a:lnTo>
                    <a:pt x="36" y="46"/>
                  </a:lnTo>
                  <a:lnTo>
                    <a:pt x="33" y="43"/>
                  </a:lnTo>
                  <a:lnTo>
                    <a:pt x="29" y="41"/>
                  </a:lnTo>
                  <a:lnTo>
                    <a:pt x="25" y="39"/>
                  </a:lnTo>
                  <a:lnTo>
                    <a:pt x="21" y="38"/>
                  </a:lnTo>
                  <a:lnTo>
                    <a:pt x="16" y="37"/>
                  </a:lnTo>
                  <a:lnTo>
                    <a:pt x="14" y="37"/>
                  </a:lnTo>
                  <a:lnTo>
                    <a:pt x="12" y="37"/>
                  </a:lnTo>
                  <a:lnTo>
                    <a:pt x="10" y="37"/>
                  </a:lnTo>
                  <a:lnTo>
                    <a:pt x="8" y="36"/>
                  </a:lnTo>
                  <a:lnTo>
                    <a:pt x="5" y="35"/>
                  </a:lnTo>
                  <a:lnTo>
                    <a:pt x="3" y="35"/>
                  </a:lnTo>
                  <a:lnTo>
                    <a:pt x="2" y="35"/>
                  </a:lnTo>
                  <a:lnTo>
                    <a:pt x="0" y="35"/>
                  </a:lnTo>
                  <a:lnTo>
                    <a:pt x="1" y="31"/>
                  </a:lnTo>
                  <a:lnTo>
                    <a:pt x="2" y="27"/>
                  </a:lnTo>
                  <a:lnTo>
                    <a:pt x="3" y="23"/>
                  </a:lnTo>
                  <a:lnTo>
                    <a:pt x="3" y="20"/>
                  </a:lnTo>
                  <a:lnTo>
                    <a:pt x="4" y="17"/>
                  </a:lnTo>
                  <a:lnTo>
                    <a:pt x="5" y="13"/>
                  </a:lnTo>
                  <a:lnTo>
                    <a:pt x="6" y="9"/>
                  </a:lnTo>
                  <a:lnTo>
                    <a:pt x="8" y="6"/>
                  </a:lnTo>
                  <a:lnTo>
                    <a:pt x="15" y="7"/>
                  </a:lnTo>
                  <a:lnTo>
                    <a:pt x="23" y="8"/>
                  </a:lnTo>
                  <a:lnTo>
                    <a:pt x="31" y="8"/>
                  </a:lnTo>
                  <a:lnTo>
                    <a:pt x="39" y="8"/>
                  </a:lnTo>
                  <a:lnTo>
                    <a:pt x="46" y="7"/>
                  </a:lnTo>
                  <a:lnTo>
                    <a:pt x="54" y="6"/>
                  </a:lnTo>
                  <a:lnTo>
                    <a:pt x="59" y="5"/>
                  </a:lnTo>
                  <a:lnTo>
                    <a:pt x="62" y="3"/>
                  </a:lnTo>
                  <a:lnTo>
                    <a:pt x="65" y="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8" name="Freeform 142">
              <a:extLst>
                <a:ext uri="{FF2B5EF4-FFF2-40B4-BE49-F238E27FC236}">
                  <a16:creationId xmlns:a16="http://schemas.microsoft.com/office/drawing/2014/main" id="{FED4430B-AE22-4FE6-9E41-EAC237F8233E}"/>
                </a:ext>
              </a:extLst>
            </p:cNvPr>
            <p:cNvSpPr>
              <a:spLocks/>
            </p:cNvSpPr>
            <p:nvPr/>
          </p:nvSpPr>
          <p:spPr bwMode="auto">
            <a:xfrm>
              <a:off x="4163" y="3677"/>
              <a:ext cx="36" cy="63"/>
            </a:xfrm>
            <a:custGeom>
              <a:avLst/>
              <a:gdLst>
                <a:gd name="T0" fmla="*/ 57 w 73"/>
                <a:gd name="T1" fmla="*/ 22 h 125"/>
                <a:gd name="T2" fmla="*/ 58 w 73"/>
                <a:gd name="T3" fmla="*/ 26 h 125"/>
                <a:gd name="T4" fmla="*/ 61 w 73"/>
                <a:gd name="T5" fmla="*/ 30 h 125"/>
                <a:gd name="T6" fmla="*/ 63 w 73"/>
                <a:gd name="T7" fmla="*/ 36 h 125"/>
                <a:gd name="T8" fmla="*/ 65 w 73"/>
                <a:gd name="T9" fmla="*/ 41 h 125"/>
                <a:gd name="T10" fmla="*/ 67 w 73"/>
                <a:gd name="T11" fmla="*/ 52 h 125"/>
                <a:gd name="T12" fmla="*/ 69 w 73"/>
                <a:gd name="T13" fmla="*/ 71 h 125"/>
                <a:gd name="T14" fmla="*/ 71 w 73"/>
                <a:gd name="T15" fmla="*/ 89 h 125"/>
                <a:gd name="T16" fmla="*/ 73 w 73"/>
                <a:gd name="T17" fmla="*/ 108 h 125"/>
                <a:gd name="T18" fmla="*/ 68 w 73"/>
                <a:gd name="T19" fmla="*/ 119 h 125"/>
                <a:gd name="T20" fmla="*/ 50 w 73"/>
                <a:gd name="T21" fmla="*/ 119 h 125"/>
                <a:gd name="T22" fmla="*/ 33 w 73"/>
                <a:gd name="T23" fmla="*/ 121 h 125"/>
                <a:gd name="T24" fmla="*/ 17 w 73"/>
                <a:gd name="T25" fmla="*/ 123 h 125"/>
                <a:gd name="T26" fmla="*/ 0 w 73"/>
                <a:gd name="T27" fmla="*/ 125 h 125"/>
                <a:gd name="T28" fmla="*/ 4 w 73"/>
                <a:gd name="T29" fmla="*/ 102 h 125"/>
                <a:gd name="T30" fmla="*/ 7 w 73"/>
                <a:gd name="T31" fmla="*/ 105 h 125"/>
                <a:gd name="T32" fmla="*/ 10 w 73"/>
                <a:gd name="T33" fmla="*/ 109 h 125"/>
                <a:gd name="T34" fmla="*/ 15 w 73"/>
                <a:gd name="T35" fmla="*/ 111 h 125"/>
                <a:gd name="T36" fmla="*/ 19 w 73"/>
                <a:gd name="T37" fmla="*/ 112 h 125"/>
                <a:gd name="T38" fmla="*/ 26 w 73"/>
                <a:gd name="T39" fmla="*/ 111 h 125"/>
                <a:gd name="T40" fmla="*/ 30 w 73"/>
                <a:gd name="T41" fmla="*/ 108 h 125"/>
                <a:gd name="T42" fmla="*/ 35 w 73"/>
                <a:gd name="T43" fmla="*/ 104 h 125"/>
                <a:gd name="T44" fmla="*/ 36 w 73"/>
                <a:gd name="T45" fmla="*/ 99 h 125"/>
                <a:gd name="T46" fmla="*/ 37 w 73"/>
                <a:gd name="T47" fmla="*/ 94 h 125"/>
                <a:gd name="T48" fmla="*/ 39 w 73"/>
                <a:gd name="T49" fmla="*/ 91 h 125"/>
                <a:gd name="T50" fmla="*/ 40 w 73"/>
                <a:gd name="T51" fmla="*/ 87 h 125"/>
                <a:gd name="T52" fmla="*/ 40 w 73"/>
                <a:gd name="T53" fmla="*/ 79 h 125"/>
                <a:gd name="T54" fmla="*/ 39 w 73"/>
                <a:gd name="T55" fmla="*/ 68 h 125"/>
                <a:gd name="T56" fmla="*/ 36 w 73"/>
                <a:gd name="T57" fmla="*/ 57 h 125"/>
                <a:gd name="T58" fmla="*/ 31 w 73"/>
                <a:gd name="T59" fmla="*/ 49 h 125"/>
                <a:gd name="T60" fmla="*/ 27 w 73"/>
                <a:gd name="T61" fmla="*/ 47 h 125"/>
                <a:gd name="T62" fmla="*/ 21 w 73"/>
                <a:gd name="T63" fmla="*/ 44 h 125"/>
                <a:gd name="T64" fmla="*/ 17 w 73"/>
                <a:gd name="T65" fmla="*/ 44 h 125"/>
                <a:gd name="T66" fmla="*/ 14 w 73"/>
                <a:gd name="T67" fmla="*/ 44 h 125"/>
                <a:gd name="T68" fmla="*/ 9 w 73"/>
                <a:gd name="T69" fmla="*/ 46 h 125"/>
                <a:gd name="T70" fmla="*/ 6 w 73"/>
                <a:gd name="T71" fmla="*/ 48 h 125"/>
                <a:gd name="T72" fmla="*/ 5 w 73"/>
                <a:gd name="T73" fmla="*/ 49 h 125"/>
                <a:gd name="T74" fmla="*/ 4 w 73"/>
                <a:gd name="T75" fmla="*/ 51 h 125"/>
                <a:gd name="T76" fmla="*/ 4 w 73"/>
                <a:gd name="T77" fmla="*/ 52 h 125"/>
                <a:gd name="T78" fmla="*/ 4 w 73"/>
                <a:gd name="T79" fmla="*/ 47 h 125"/>
                <a:gd name="T80" fmla="*/ 5 w 73"/>
                <a:gd name="T81" fmla="*/ 33 h 125"/>
                <a:gd name="T82" fmla="*/ 7 w 73"/>
                <a:gd name="T83" fmla="*/ 20 h 125"/>
                <a:gd name="T84" fmla="*/ 10 w 73"/>
                <a:gd name="T85" fmla="*/ 7 h 125"/>
                <a:gd name="T86" fmla="*/ 18 w 73"/>
                <a:gd name="T87" fmla="*/ 0 h 125"/>
                <a:gd name="T88" fmla="*/ 29 w 73"/>
                <a:gd name="T89" fmla="*/ 1 h 125"/>
                <a:gd name="T90" fmla="*/ 40 w 73"/>
                <a:gd name="T91" fmla="*/ 6 h 125"/>
                <a:gd name="T92" fmla="*/ 48 w 73"/>
                <a:gd name="T93" fmla="*/ 11 h 125"/>
                <a:gd name="T94" fmla="*/ 51 w 73"/>
                <a:gd name="T95"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125">
                  <a:moveTo>
                    <a:pt x="54" y="18"/>
                  </a:moveTo>
                  <a:lnTo>
                    <a:pt x="57" y="22"/>
                  </a:lnTo>
                  <a:lnTo>
                    <a:pt x="56" y="23"/>
                  </a:lnTo>
                  <a:lnTo>
                    <a:pt x="58" y="26"/>
                  </a:lnTo>
                  <a:lnTo>
                    <a:pt x="60" y="28"/>
                  </a:lnTo>
                  <a:lnTo>
                    <a:pt x="61" y="30"/>
                  </a:lnTo>
                  <a:lnTo>
                    <a:pt x="61" y="33"/>
                  </a:lnTo>
                  <a:lnTo>
                    <a:pt x="63" y="36"/>
                  </a:lnTo>
                  <a:lnTo>
                    <a:pt x="64" y="39"/>
                  </a:lnTo>
                  <a:lnTo>
                    <a:pt x="65" y="41"/>
                  </a:lnTo>
                  <a:lnTo>
                    <a:pt x="66" y="44"/>
                  </a:lnTo>
                  <a:lnTo>
                    <a:pt x="67" y="52"/>
                  </a:lnTo>
                  <a:lnTo>
                    <a:pt x="68" y="62"/>
                  </a:lnTo>
                  <a:lnTo>
                    <a:pt x="69" y="71"/>
                  </a:lnTo>
                  <a:lnTo>
                    <a:pt x="70" y="81"/>
                  </a:lnTo>
                  <a:lnTo>
                    <a:pt x="71" y="89"/>
                  </a:lnTo>
                  <a:lnTo>
                    <a:pt x="71" y="99"/>
                  </a:lnTo>
                  <a:lnTo>
                    <a:pt x="73" y="108"/>
                  </a:lnTo>
                  <a:lnTo>
                    <a:pt x="73" y="117"/>
                  </a:lnTo>
                  <a:lnTo>
                    <a:pt x="68" y="119"/>
                  </a:lnTo>
                  <a:lnTo>
                    <a:pt x="59" y="119"/>
                  </a:lnTo>
                  <a:lnTo>
                    <a:pt x="50" y="119"/>
                  </a:lnTo>
                  <a:lnTo>
                    <a:pt x="41" y="120"/>
                  </a:lnTo>
                  <a:lnTo>
                    <a:pt x="33" y="121"/>
                  </a:lnTo>
                  <a:lnTo>
                    <a:pt x="25" y="122"/>
                  </a:lnTo>
                  <a:lnTo>
                    <a:pt x="17" y="123"/>
                  </a:lnTo>
                  <a:lnTo>
                    <a:pt x="8" y="125"/>
                  </a:lnTo>
                  <a:lnTo>
                    <a:pt x="0" y="125"/>
                  </a:lnTo>
                  <a:lnTo>
                    <a:pt x="1" y="100"/>
                  </a:lnTo>
                  <a:lnTo>
                    <a:pt x="4" y="102"/>
                  </a:lnTo>
                  <a:lnTo>
                    <a:pt x="5" y="104"/>
                  </a:lnTo>
                  <a:lnTo>
                    <a:pt x="7" y="105"/>
                  </a:lnTo>
                  <a:lnTo>
                    <a:pt x="8" y="108"/>
                  </a:lnTo>
                  <a:lnTo>
                    <a:pt x="10" y="109"/>
                  </a:lnTo>
                  <a:lnTo>
                    <a:pt x="13" y="110"/>
                  </a:lnTo>
                  <a:lnTo>
                    <a:pt x="15" y="111"/>
                  </a:lnTo>
                  <a:lnTo>
                    <a:pt x="17" y="112"/>
                  </a:lnTo>
                  <a:lnTo>
                    <a:pt x="19" y="112"/>
                  </a:lnTo>
                  <a:lnTo>
                    <a:pt x="23" y="111"/>
                  </a:lnTo>
                  <a:lnTo>
                    <a:pt x="26" y="111"/>
                  </a:lnTo>
                  <a:lnTo>
                    <a:pt x="28" y="110"/>
                  </a:lnTo>
                  <a:lnTo>
                    <a:pt x="30" y="108"/>
                  </a:lnTo>
                  <a:lnTo>
                    <a:pt x="33" y="107"/>
                  </a:lnTo>
                  <a:lnTo>
                    <a:pt x="35" y="104"/>
                  </a:lnTo>
                  <a:lnTo>
                    <a:pt x="37" y="101"/>
                  </a:lnTo>
                  <a:lnTo>
                    <a:pt x="36" y="99"/>
                  </a:lnTo>
                  <a:lnTo>
                    <a:pt x="37" y="97"/>
                  </a:lnTo>
                  <a:lnTo>
                    <a:pt x="37" y="94"/>
                  </a:lnTo>
                  <a:lnTo>
                    <a:pt x="38" y="92"/>
                  </a:lnTo>
                  <a:lnTo>
                    <a:pt x="39" y="91"/>
                  </a:lnTo>
                  <a:lnTo>
                    <a:pt x="39" y="88"/>
                  </a:lnTo>
                  <a:lnTo>
                    <a:pt x="40" y="87"/>
                  </a:lnTo>
                  <a:lnTo>
                    <a:pt x="41" y="84"/>
                  </a:lnTo>
                  <a:lnTo>
                    <a:pt x="40" y="79"/>
                  </a:lnTo>
                  <a:lnTo>
                    <a:pt x="40" y="73"/>
                  </a:lnTo>
                  <a:lnTo>
                    <a:pt x="39" y="68"/>
                  </a:lnTo>
                  <a:lnTo>
                    <a:pt x="38" y="61"/>
                  </a:lnTo>
                  <a:lnTo>
                    <a:pt x="36" y="57"/>
                  </a:lnTo>
                  <a:lnTo>
                    <a:pt x="33" y="51"/>
                  </a:lnTo>
                  <a:lnTo>
                    <a:pt x="31" y="49"/>
                  </a:lnTo>
                  <a:lnTo>
                    <a:pt x="29" y="48"/>
                  </a:lnTo>
                  <a:lnTo>
                    <a:pt x="27" y="47"/>
                  </a:lnTo>
                  <a:lnTo>
                    <a:pt x="24" y="46"/>
                  </a:lnTo>
                  <a:lnTo>
                    <a:pt x="21" y="44"/>
                  </a:lnTo>
                  <a:lnTo>
                    <a:pt x="19" y="44"/>
                  </a:lnTo>
                  <a:lnTo>
                    <a:pt x="17" y="44"/>
                  </a:lnTo>
                  <a:lnTo>
                    <a:pt x="15" y="44"/>
                  </a:lnTo>
                  <a:lnTo>
                    <a:pt x="14" y="44"/>
                  </a:lnTo>
                  <a:lnTo>
                    <a:pt x="10" y="46"/>
                  </a:lnTo>
                  <a:lnTo>
                    <a:pt x="9" y="46"/>
                  </a:lnTo>
                  <a:lnTo>
                    <a:pt x="7" y="47"/>
                  </a:lnTo>
                  <a:lnTo>
                    <a:pt x="6" y="48"/>
                  </a:lnTo>
                  <a:lnTo>
                    <a:pt x="5" y="49"/>
                  </a:lnTo>
                  <a:lnTo>
                    <a:pt x="5" y="49"/>
                  </a:lnTo>
                  <a:lnTo>
                    <a:pt x="5" y="50"/>
                  </a:lnTo>
                  <a:lnTo>
                    <a:pt x="4" y="51"/>
                  </a:lnTo>
                  <a:lnTo>
                    <a:pt x="4" y="52"/>
                  </a:lnTo>
                  <a:lnTo>
                    <a:pt x="4" y="52"/>
                  </a:lnTo>
                  <a:lnTo>
                    <a:pt x="3" y="53"/>
                  </a:lnTo>
                  <a:lnTo>
                    <a:pt x="4" y="47"/>
                  </a:lnTo>
                  <a:lnTo>
                    <a:pt x="5" y="40"/>
                  </a:lnTo>
                  <a:lnTo>
                    <a:pt x="5" y="33"/>
                  </a:lnTo>
                  <a:lnTo>
                    <a:pt x="6" y="27"/>
                  </a:lnTo>
                  <a:lnTo>
                    <a:pt x="7" y="20"/>
                  </a:lnTo>
                  <a:lnTo>
                    <a:pt x="8" y="13"/>
                  </a:lnTo>
                  <a:lnTo>
                    <a:pt x="10" y="7"/>
                  </a:lnTo>
                  <a:lnTo>
                    <a:pt x="11" y="0"/>
                  </a:lnTo>
                  <a:lnTo>
                    <a:pt x="18" y="0"/>
                  </a:lnTo>
                  <a:lnTo>
                    <a:pt x="24" y="0"/>
                  </a:lnTo>
                  <a:lnTo>
                    <a:pt x="29" y="1"/>
                  </a:lnTo>
                  <a:lnTo>
                    <a:pt x="35" y="2"/>
                  </a:lnTo>
                  <a:lnTo>
                    <a:pt x="40" y="6"/>
                  </a:lnTo>
                  <a:lnTo>
                    <a:pt x="46" y="9"/>
                  </a:lnTo>
                  <a:lnTo>
                    <a:pt x="48" y="11"/>
                  </a:lnTo>
                  <a:lnTo>
                    <a:pt x="50" y="13"/>
                  </a:lnTo>
                  <a:lnTo>
                    <a:pt x="51" y="16"/>
                  </a:lnTo>
                  <a:lnTo>
                    <a:pt x="54" y="18"/>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9" name="Freeform 143">
              <a:extLst>
                <a:ext uri="{FF2B5EF4-FFF2-40B4-BE49-F238E27FC236}">
                  <a16:creationId xmlns:a16="http://schemas.microsoft.com/office/drawing/2014/main" id="{EE129548-E479-43F0-9620-9A831CCA4E30}"/>
                </a:ext>
              </a:extLst>
            </p:cNvPr>
            <p:cNvSpPr>
              <a:spLocks/>
            </p:cNvSpPr>
            <p:nvPr/>
          </p:nvSpPr>
          <p:spPr bwMode="auto">
            <a:xfrm>
              <a:off x="4299" y="3678"/>
              <a:ext cx="28" cy="62"/>
            </a:xfrm>
            <a:custGeom>
              <a:avLst/>
              <a:gdLst>
                <a:gd name="T0" fmla="*/ 25 w 55"/>
                <a:gd name="T1" fmla="*/ 5 h 125"/>
                <a:gd name="T2" fmla="*/ 30 w 55"/>
                <a:gd name="T3" fmla="*/ 9 h 125"/>
                <a:gd name="T4" fmla="*/ 34 w 55"/>
                <a:gd name="T5" fmla="*/ 15 h 125"/>
                <a:gd name="T6" fmla="*/ 38 w 55"/>
                <a:gd name="T7" fmla="*/ 20 h 125"/>
                <a:gd name="T8" fmla="*/ 43 w 55"/>
                <a:gd name="T9" fmla="*/ 28 h 125"/>
                <a:gd name="T10" fmla="*/ 47 w 55"/>
                <a:gd name="T11" fmla="*/ 39 h 125"/>
                <a:gd name="T12" fmla="*/ 52 w 55"/>
                <a:gd name="T13" fmla="*/ 57 h 125"/>
                <a:gd name="T14" fmla="*/ 54 w 55"/>
                <a:gd name="T15" fmla="*/ 81 h 125"/>
                <a:gd name="T16" fmla="*/ 55 w 55"/>
                <a:gd name="T17" fmla="*/ 106 h 125"/>
                <a:gd name="T18" fmla="*/ 48 w 55"/>
                <a:gd name="T19" fmla="*/ 118 h 125"/>
                <a:gd name="T20" fmla="*/ 37 w 55"/>
                <a:gd name="T21" fmla="*/ 119 h 125"/>
                <a:gd name="T22" fmla="*/ 26 w 55"/>
                <a:gd name="T23" fmla="*/ 121 h 125"/>
                <a:gd name="T24" fmla="*/ 15 w 55"/>
                <a:gd name="T25" fmla="*/ 125 h 125"/>
                <a:gd name="T26" fmla="*/ 8 w 55"/>
                <a:gd name="T27" fmla="*/ 121 h 125"/>
                <a:gd name="T28" fmla="*/ 8 w 55"/>
                <a:gd name="T29" fmla="*/ 116 h 125"/>
                <a:gd name="T30" fmla="*/ 8 w 55"/>
                <a:gd name="T31" fmla="*/ 109 h 125"/>
                <a:gd name="T32" fmla="*/ 7 w 55"/>
                <a:gd name="T33" fmla="*/ 102 h 125"/>
                <a:gd name="T34" fmla="*/ 10 w 55"/>
                <a:gd name="T35" fmla="*/ 100 h 125"/>
                <a:gd name="T36" fmla="*/ 16 w 55"/>
                <a:gd name="T37" fmla="*/ 100 h 125"/>
                <a:gd name="T38" fmla="*/ 22 w 55"/>
                <a:gd name="T39" fmla="*/ 99 h 125"/>
                <a:gd name="T40" fmla="*/ 27 w 55"/>
                <a:gd name="T41" fmla="*/ 96 h 125"/>
                <a:gd name="T42" fmla="*/ 30 w 55"/>
                <a:gd name="T43" fmla="*/ 90 h 125"/>
                <a:gd name="T44" fmla="*/ 32 w 55"/>
                <a:gd name="T45" fmla="*/ 85 h 125"/>
                <a:gd name="T46" fmla="*/ 34 w 55"/>
                <a:gd name="T47" fmla="*/ 79 h 125"/>
                <a:gd name="T48" fmla="*/ 34 w 55"/>
                <a:gd name="T49" fmla="*/ 72 h 125"/>
                <a:gd name="T50" fmla="*/ 34 w 55"/>
                <a:gd name="T51" fmla="*/ 65 h 125"/>
                <a:gd name="T52" fmla="*/ 33 w 55"/>
                <a:gd name="T53" fmla="*/ 57 h 125"/>
                <a:gd name="T54" fmla="*/ 28 w 55"/>
                <a:gd name="T55" fmla="*/ 49 h 125"/>
                <a:gd name="T56" fmla="*/ 23 w 55"/>
                <a:gd name="T57" fmla="*/ 44 h 125"/>
                <a:gd name="T58" fmla="*/ 16 w 55"/>
                <a:gd name="T59" fmla="*/ 40 h 125"/>
                <a:gd name="T60" fmla="*/ 12 w 55"/>
                <a:gd name="T61" fmla="*/ 40 h 125"/>
                <a:gd name="T62" fmla="*/ 7 w 55"/>
                <a:gd name="T63" fmla="*/ 40 h 125"/>
                <a:gd name="T64" fmla="*/ 4 w 55"/>
                <a:gd name="T65" fmla="*/ 42 h 125"/>
                <a:gd name="T66" fmla="*/ 1 w 55"/>
                <a:gd name="T67" fmla="*/ 38 h 125"/>
                <a:gd name="T68" fmla="*/ 0 w 55"/>
                <a:gd name="T69" fmla="*/ 27 h 125"/>
                <a:gd name="T70" fmla="*/ 0 w 55"/>
                <a:gd name="T71" fmla="*/ 16 h 125"/>
                <a:gd name="T72" fmla="*/ 0 w 55"/>
                <a:gd name="T73" fmla="*/ 6 h 125"/>
                <a:gd name="T74" fmla="*/ 3 w 55"/>
                <a:gd name="T75" fmla="*/ 1 h 125"/>
                <a:gd name="T76" fmla="*/ 8 w 55"/>
                <a:gd name="T77" fmla="*/ 0 h 125"/>
                <a:gd name="T78" fmla="*/ 14 w 55"/>
                <a:gd name="T79" fmla="*/ 0 h 125"/>
                <a:gd name="T80" fmla="*/ 18 w 55"/>
                <a:gd name="T8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5">
                  <a:moveTo>
                    <a:pt x="21" y="5"/>
                  </a:moveTo>
                  <a:lnTo>
                    <a:pt x="25" y="5"/>
                  </a:lnTo>
                  <a:lnTo>
                    <a:pt x="27" y="7"/>
                  </a:lnTo>
                  <a:lnTo>
                    <a:pt x="30" y="9"/>
                  </a:lnTo>
                  <a:lnTo>
                    <a:pt x="32" y="11"/>
                  </a:lnTo>
                  <a:lnTo>
                    <a:pt x="34" y="15"/>
                  </a:lnTo>
                  <a:lnTo>
                    <a:pt x="36" y="17"/>
                  </a:lnTo>
                  <a:lnTo>
                    <a:pt x="38" y="20"/>
                  </a:lnTo>
                  <a:lnTo>
                    <a:pt x="40" y="24"/>
                  </a:lnTo>
                  <a:lnTo>
                    <a:pt x="43" y="28"/>
                  </a:lnTo>
                  <a:lnTo>
                    <a:pt x="45" y="34"/>
                  </a:lnTo>
                  <a:lnTo>
                    <a:pt x="47" y="39"/>
                  </a:lnTo>
                  <a:lnTo>
                    <a:pt x="50" y="45"/>
                  </a:lnTo>
                  <a:lnTo>
                    <a:pt x="52" y="57"/>
                  </a:lnTo>
                  <a:lnTo>
                    <a:pt x="54" y="69"/>
                  </a:lnTo>
                  <a:lnTo>
                    <a:pt x="54" y="81"/>
                  </a:lnTo>
                  <a:lnTo>
                    <a:pt x="55" y="93"/>
                  </a:lnTo>
                  <a:lnTo>
                    <a:pt x="55" y="106"/>
                  </a:lnTo>
                  <a:lnTo>
                    <a:pt x="55" y="118"/>
                  </a:lnTo>
                  <a:lnTo>
                    <a:pt x="48" y="118"/>
                  </a:lnTo>
                  <a:lnTo>
                    <a:pt x="43" y="119"/>
                  </a:lnTo>
                  <a:lnTo>
                    <a:pt x="37" y="119"/>
                  </a:lnTo>
                  <a:lnTo>
                    <a:pt x="32" y="120"/>
                  </a:lnTo>
                  <a:lnTo>
                    <a:pt x="26" y="121"/>
                  </a:lnTo>
                  <a:lnTo>
                    <a:pt x="21" y="123"/>
                  </a:lnTo>
                  <a:lnTo>
                    <a:pt x="15" y="125"/>
                  </a:lnTo>
                  <a:lnTo>
                    <a:pt x="10" y="125"/>
                  </a:lnTo>
                  <a:lnTo>
                    <a:pt x="8" y="121"/>
                  </a:lnTo>
                  <a:lnTo>
                    <a:pt x="8" y="119"/>
                  </a:lnTo>
                  <a:lnTo>
                    <a:pt x="8" y="116"/>
                  </a:lnTo>
                  <a:lnTo>
                    <a:pt x="8" y="112"/>
                  </a:lnTo>
                  <a:lnTo>
                    <a:pt x="8" y="109"/>
                  </a:lnTo>
                  <a:lnTo>
                    <a:pt x="8" y="106"/>
                  </a:lnTo>
                  <a:lnTo>
                    <a:pt x="7" y="102"/>
                  </a:lnTo>
                  <a:lnTo>
                    <a:pt x="7" y="99"/>
                  </a:lnTo>
                  <a:lnTo>
                    <a:pt x="10" y="100"/>
                  </a:lnTo>
                  <a:lnTo>
                    <a:pt x="13" y="100"/>
                  </a:lnTo>
                  <a:lnTo>
                    <a:pt x="16" y="100"/>
                  </a:lnTo>
                  <a:lnTo>
                    <a:pt x="18" y="100"/>
                  </a:lnTo>
                  <a:lnTo>
                    <a:pt x="22" y="99"/>
                  </a:lnTo>
                  <a:lnTo>
                    <a:pt x="24" y="98"/>
                  </a:lnTo>
                  <a:lnTo>
                    <a:pt x="27" y="96"/>
                  </a:lnTo>
                  <a:lnTo>
                    <a:pt x="30" y="93"/>
                  </a:lnTo>
                  <a:lnTo>
                    <a:pt x="30" y="90"/>
                  </a:lnTo>
                  <a:lnTo>
                    <a:pt x="31" y="87"/>
                  </a:lnTo>
                  <a:lnTo>
                    <a:pt x="32" y="85"/>
                  </a:lnTo>
                  <a:lnTo>
                    <a:pt x="33" y="81"/>
                  </a:lnTo>
                  <a:lnTo>
                    <a:pt x="34" y="79"/>
                  </a:lnTo>
                  <a:lnTo>
                    <a:pt x="34" y="75"/>
                  </a:lnTo>
                  <a:lnTo>
                    <a:pt x="34" y="72"/>
                  </a:lnTo>
                  <a:lnTo>
                    <a:pt x="34" y="69"/>
                  </a:lnTo>
                  <a:lnTo>
                    <a:pt x="34" y="65"/>
                  </a:lnTo>
                  <a:lnTo>
                    <a:pt x="34" y="60"/>
                  </a:lnTo>
                  <a:lnTo>
                    <a:pt x="33" y="57"/>
                  </a:lnTo>
                  <a:lnTo>
                    <a:pt x="31" y="52"/>
                  </a:lnTo>
                  <a:lnTo>
                    <a:pt x="28" y="49"/>
                  </a:lnTo>
                  <a:lnTo>
                    <a:pt x="26" y="47"/>
                  </a:lnTo>
                  <a:lnTo>
                    <a:pt x="23" y="44"/>
                  </a:lnTo>
                  <a:lnTo>
                    <a:pt x="20" y="40"/>
                  </a:lnTo>
                  <a:lnTo>
                    <a:pt x="16" y="40"/>
                  </a:lnTo>
                  <a:lnTo>
                    <a:pt x="14" y="40"/>
                  </a:lnTo>
                  <a:lnTo>
                    <a:pt x="12" y="40"/>
                  </a:lnTo>
                  <a:lnTo>
                    <a:pt x="10" y="40"/>
                  </a:lnTo>
                  <a:lnTo>
                    <a:pt x="7" y="40"/>
                  </a:lnTo>
                  <a:lnTo>
                    <a:pt x="5" y="41"/>
                  </a:lnTo>
                  <a:lnTo>
                    <a:pt x="4" y="42"/>
                  </a:lnTo>
                  <a:lnTo>
                    <a:pt x="1" y="44"/>
                  </a:lnTo>
                  <a:lnTo>
                    <a:pt x="1" y="38"/>
                  </a:lnTo>
                  <a:lnTo>
                    <a:pt x="1" y="32"/>
                  </a:lnTo>
                  <a:lnTo>
                    <a:pt x="0" y="27"/>
                  </a:lnTo>
                  <a:lnTo>
                    <a:pt x="0" y="21"/>
                  </a:lnTo>
                  <a:lnTo>
                    <a:pt x="0" y="16"/>
                  </a:lnTo>
                  <a:lnTo>
                    <a:pt x="0" y="11"/>
                  </a:lnTo>
                  <a:lnTo>
                    <a:pt x="0" y="6"/>
                  </a:lnTo>
                  <a:lnTo>
                    <a:pt x="0" y="1"/>
                  </a:lnTo>
                  <a:lnTo>
                    <a:pt x="3" y="1"/>
                  </a:lnTo>
                  <a:lnTo>
                    <a:pt x="5" y="0"/>
                  </a:lnTo>
                  <a:lnTo>
                    <a:pt x="8" y="0"/>
                  </a:lnTo>
                  <a:lnTo>
                    <a:pt x="11" y="0"/>
                  </a:lnTo>
                  <a:lnTo>
                    <a:pt x="14" y="0"/>
                  </a:lnTo>
                  <a:lnTo>
                    <a:pt x="16" y="1"/>
                  </a:lnTo>
                  <a:lnTo>
                    <a:pt x="18" y="2"/>
                  </a:lnTo>
                  <a:lnTo>
                    <a:pt x="21"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0" name="Freeform 144">
              <a:extLst>
                <a:ext uri="{FF2B5EF4-FFF2-40B4-BE49-F238E27FC236}">
                  <a16:creationId xmlns:a16="http://schemas.microsoft.com/office/drawing/2014/main" id="{4FEA8F96-227C-4333-A168-232658038A3C}"/>
                </a:ext>
              </a:extLst>
            </p:cNvPr>
            <p:cNvSpPr>
              <a:spLocks/>
            </p:cNvSpPr>
            <p:nvPr/>
          </p:nvSpPr>
          <p:spPr bwMode="auto">
            <a:xfrm>
              <a:off x="4464" y="3679"/>
              <a:ext cx="29" cy="56"/>
            </a:xfrm>
            <a:custGeom>
              <a:avLst/>
              <a:gdLst>
                <a:gd name="T0" fmla="*/ 58 w 58"/>
                <a:gd name="T1" fmla="*/ 27 h 112"/>
                <a:gd name="T2" fmla="*/ 56 w 58"/>
                <a:gd name="T3" fmla="*/ 34 h 112"/>
                <a:gd name="T4" fmla="*/ 52 w 58"/>
                <a:gd name="T5" fmla="*/ 41 h 112"/>
                <a:gd name="T6" fmla="*/ 42 w 58"/>
                <a:gd name="T7" fmla="*/ 49 h 112"/>
                <a:gd name="T8" fmla="*/ 34 w 58"/>
                <a:gd name="T9" fmla="*/ 56 h 112"/>
                <a:gd name="T10" fmla="*/ 31 w 58"/>
                <a:gd name="T11" fmla="*/ 60 h 112"/>
                <a:gd name="T12" fmla="*/ 27 w 58"/>
                <a:gd name="T13" fmla="*/ 66 h 112"/>
                <a:gd name="T14" fmla="*/ 26 w 58"/>
                <a:gd name="T15" fmla="*/ 71 h 112"/>
                <a:gd name="T16" fmla="*/ 25 w 58"/>
                <a:gd name="T17" fmla="*/ 77 h 112"/>
                <a:gd name="T18" fmla="*/ 25 w 58"/>
                <a:gd name="T19" fmla="*/ 82 h 112"/>
                <a:gd name="T20" fmla="*/ 26 w 58"/>
                <a:gd name="T21" fmla="*/ 89 h 112"/>
                <a:gd name="T22" fmla="*/ 30 w 58"/>
                <a:gd name="T23" fmla="*/ 95 h 112"/>
                <a:gd name="T24" fmla="*/ 34 w 58"/>
                <a:gd name="T25" fmla="*/ 101 h 112"/>
                <a:gd name="T26" fmla="*/ 36 w 58"/>
                <a:gd name="T27" fmla="*/ 106 h 112"/>
                <a:gd name="T28" fmla="*/ 36 w 58"/>
                <a:gd name="T29" fmla="*/ 110 h 112"/>
                <a:gd name="T30" fmla="*/ 3 w 58"/>
                <a:gd name="T31" fmla="*/ 91 h 112"/>
                <a:gd name="T32" fmla="*/ 4 w 58"/>
                <a:gd name="T33" fmla="*/ 89 h 112"/>
                <a:gd name="T34" fmla="*/ 3 w 58"/>
                <a:gd name="T35" fmla="*/ 88 h 112"/>
                <a:gd name="T36" fmla="*/ 2 w 58"/>
                <a:gd name="T37" fmla="*/ 86 h 112"/>
                <a:gd name="T38" fmla="*/ 0 w 58"/>
                <a:gd name="T39" fmla="*/ 84 h 112"/>
                <a:gd name="T40" fmla="*/ 0 w 58"/>
                <a:gd name="T41" fmla="*/ 77 h 112"/>
                <a:gd name="T42" fmla="*/ 0 w 58"/>
                <a:gd name="T43" fmla="*/ 69 h 112"/>
                <a:gd name="T44" fmla="*/ 1 w 58"/>
                <a:gd name="T45" fmla="*/ 60 h 112"/>
                <a:gd name="T46" fmla="*/ 3 w 58"/>
                <a:gd name="T47" fmla="*/ 53 h 112"/>
                <a:gd name="T48" fmla="*/ 6 w 58"/>
                <a:gd name="T49" fmla="*/ 45 h 112"/>
                <a:gd name="T50" fmla="*/ 12 w 58"/>
                <a:gd name="T51" fmla="*/ 30 h 112"/>
                <a:gd name="T52" fmla="*/ 20 w 58"/>
                <a:gd name="T53" fmla="*/ 16 h 112"/>
                <a:gd name="T54" fmla="*/ 27 w 58"/>
                <a:gd name="T55" fmla="*/ 7 h 112"/>
                <a:gd name="T56" fmla="*/ 33 w 58"/>
                <a:gd name="T57" fmla="*/ 3 h 112"/>
                <a:gd name="T58" fmla="*/ 41 w 58"/>
                <a:gd name="T59" fmla="*/ 1 h 112"/>
                <a:gd name="T60" fmla="*/ 48 w 58"/>
                <a:gd name="T61" fmla="*/ 5 h 112"/>
                <a:gd name="T62" fmla="*/ 53 w 58"/>
                <a:gd name="T63" fmla="*/ 11 h 112"/>
                <a:gd name="T64" fmla="*/ 56 w 58"/>
                <a:gd name="T65" fmla="*/ 1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112">
                  <a:moveTo>
                    <a:pt x="58" y="23"/>
                  </a:moveTo>
                  <a:lnTo>
                    <a:pt x="58" y="27"/>
                  </a:lnTo>
                  <a:lnTo>
                    <a:pt x="57" y="30"/>
                  </a:lnTo>
                  <a:lnTo>
                    <a:pt x="56" y="34"/>
                  </a:lnTo>
                  <a:lnTo>
                    <a:pt x="55" y="36"/>
                  </a:lnTo>
                  <a:lnTo>
                    <a:pt x="52" y="41"/>
                  </a:lnTo>
                  <a:lnTo>
                    <a:pt x="47" y="46"/>
                  </a:lnTo>
                  <a:lnTo>
                    <a:pt x="42" y="49"/>
                  </a:lnTo>
                  <a:lnTo>
                    <a:pt x="37" y="54"/>
                  </a:lnTo>
                  <a:lnTo>
                    <a:pt x="34" y="56"/>
                  </a:lnTo>
                  <a:lnTo>
                    <a:pt x="32" y="58"/>
                  </a:lnTo>
                  <a:lnTo>
                    <a:pt x="31" y="60"/>
                  </a:lnTo>
                  <a:lnTo>
                    <a:pt x="28" y="64"/>
                  </a:lnTo>
                  <a:lnTo>
                    <a:pt x="27" y="66"/>
                  </a:lnTo>
                  <a:lnTo>
                    <a:pt x="26" y="69"/>
                  </a:lnTo>
                  <a:lnTo>
                    <a:pt x="26" y="71"/>
                  </a:lnTo>
                  <a:lnTo>
                    <a:pt x="25" y="74"/>
                  </a:lnTo>
                  <a:lnTo>
                    <a:pt x="25" y="77"/>
                  </a:lnTo>
                  <a:lnTo>
                    <a:pt x="25" y="79"/>
                  </a:lnTo>
                  <a:lnTo>
                    <a:pt x="25" y="82"/>
                  </a:lnTo>
                  <a:lnTo>
                    <a:pt x="25" y="85"/>
                  </a:lnTo>
                  <a:lnTo>
                    <a:pt x="26" y="89"/>
                  </a:lnTo>
                  <a:lnTo>
                    <a:pt x="27" y="92"/>
                  </a:lnTo>
                  <a:lnTo>
                    <a:pt x="30" y="95"/>
                  </a:lnTo>
                  <a:lnTo>
                    <a:pt x="32" y="99"/>
                  </a:lnTo>
                  <a:lnTo>
                    <a:pt x="34" y="101"/>
                  </a:lnTo>
                  <a:lnTo>
                    <a:pt x="35" y="105"/>
                  </a:lnTo>
                  <a:lnTo>
                    <a:pt x="36" y="106"/>
                  </a:lnTo>
                  <a:lnTo>
                    <a:pt x="36" y="108"/>
                  </a:lnTo>
                  <a:lnTo>
                    <a:pt x="36" y="110"/>
                  </a:lnTo>
                  <a:lnTo>
                    <a:pt x="35" y="112"/>
                  </a:lnTo>
                  <a:lnTo>
                    <a:pt x="3" y="91"/>
                  </a:lnTo>
                  <a:lnTo>
                    <a:pt x="4" y="90"/>
                  </a:lnTo>
                  <a:lnTo>
                    <a:pt x="4" y="89"/>
                  </a:lnTo>
                  <a:lnTo>
                    <a:pt x="3" y="88"/>
                  </a:lnTo>
                  <a:lnTo>
                    <a:pt x="3" y="88"/>
                  </a:lnTo>
                  <a:lnTo>
                    <a:pt x="2" y="86"/>
                  </a:lnTo>
                  <a:lnTo>
                    <a:pt x="2" y="86"/>
                  </a:lnTo>
                  <a:lnTo>
                    <a:pt x="1" y="85"/>
                  </a:lnTo>
                  <a:lnTo>
                    <a:pt x="0" y="84"/>
                  </a:lnTo>
                  <a:lnTo>
                    <a:pt x="0" y="80"/>
                  </a:lnTo>
                  <a:lnTo>
                    <a:pt x="0" y="77"/>
                  </a:lnTo>
                  <a:lnTo>
                    <a:pt x="0" y="72"/>
                  </a:lnTo>
                  <a:lnTo>
                    <a:pt x="0" y="69"/>
                  </a:lnTo>
                  <a:lnTo>
                    <a:pt x="0" y="65"/>
                  </a:lnTo>
                  <a:lnTo>
                    <a:pt x="1" y="60"/>
                  </a:lnTo>
                  <a:lnTo>
                    <a:pt x="2" y="57"/>
                  </a:lnTo>
                  <a:lnTo>
                    <a:pt x="3" y="53"/>
                  </a:lnTo>
                  <a:lnTo>
                    <a:pt x="3" y="51"/>
                  </a:lnTo>
                  <a:lnTo>
                    <a:pt x="6" y="45"/>
                  </a:lnTo>
                  <a:lnTo>
                    <a:pt x="10" y="37"/>
                  </a:lnTo>
                  <a:lnTo>
                    <a:pt x="12" y="30"/>
                  </a:lnTo>
                  <a:lnTo>
                    <a:pt x="16" y="23"/>
                  </a:lnTo>
                  <a:lnTo>
                    <a:pt x="20" y="16"/>
                  </a:lnTo>
                  <a:lnTo>
                    <a:pt x="25" y="10"/>
                  </a:lnTo>
                  <a:lnTo>
                    <a:pt x="27" y="7"/>
                  </a:lnTo>
                  <a:lnTo>
                    <a:pt x="30" y="4"/>
                  </a:lnTo>
                  <a:lnTo>
                    <a:pt x="33" y="3"/>
                  </a:lnTo>
                  <a:lnTo>
                    <a:pt x="37" y="0"/>
                  </a:lnTo>
                  <a:lnTo>
                    <a:pt x="41" y="1"/>
                  </a:lnTo>
                  <a:lnTo>
                    <a:pt x="45" y="3"/>
                  </a:lnTo>
                  <a:lnTo>
                    <a:pt x="48" y="5"/>
                  </a:lnTo>
                  <a:lnTo>
                    <a:pt x="51" y="8"/>
                  </a:lnTo>
                  <a:lnTo>
                    <a:pt x="53" y="11"/>
                  </a:lnTo>
                  <a:lnTo>
                    <a:pt x="55" y="15"/>
                  </a:lnTo>
                  <a:lnTo>
                    <a:pt x="56" y="19"/>
                  </a:lnTo>
                  <a:lnTo>
                    <a:pt x="58" y="23"/>
                  </a:lnTo>
                  <a:close/>
                </a:path>
              </a:pathLst>
            </a:custGeom>
            <a:solidFill>
              <a:srgbClr val="D1B0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1" name="Freeform 145">
              <a:extLst>
                <a:ext uri="{FF2B5EF4-FFF2-40B4-BE49-F238E27FC236}">
                  <a16:creationId xmlns:a16="http://schemas.microsoft.com/office/drawing/2014/main" id="{850900B3-B9F5-4AFE-A38E-7FAA25BEB7EC}"/>
                </a:ext>
              </a:extLst>
            </p:cNvPr>
            <p:cNvSpPr>
              <a:spLocks/>
            </p:cNvSpPr>
            <p:nvPr/>
          </p:nvSpPr>
          <p:spPr bwMode="auto">
            <a:xfrm>
              <a:off x="3968" y="3681"/>
              <a:ext cx="26" cy="79"/>
            </a:xfrm>
            <a:custGeom>
              <a:avLst/>
              <a:gdLst>
                <a:gd name="T0" fmla="*/ 41 w 54"/>
                <a:gd name="T1" fmla="*/ 18 h 159"/>
                <a:gd name="T2" fmla="*/ 44 w 54"/>
                <a:gd name="T3" fmla="*/ 21 h 159"/>
                <a:gd name="T4" fmla="*/ 44 w 54"/>
                <a:gd name="T5" fmla="*/ 26 h 159"/>
                <a:gd name="T6" fmla="*/ 44 w 54"/>
                <a:gd name="T7" fmla="*/ 33 h 159"/>
                <a:gd name="T8" fmla="*/ 45 w 54"/>
                <a:gd name="T9" fmla="*/ 39 h 159"/>
                <a:gd name="T10" fmla="*/ 47 w 54"/>
                <a:gd name="T11" fmla="*/ 41 h 159"/>
                <a:gd name="T12" fmla="*/ 47 w 54"/>
                <a:gd name="T13" fmla="*/ 44 h 159"/>
                <a:gd name="T14" fmla="*/ 47 w 54"/>
                <a:gd name="T15" fmla="*/ 45 h 159"/>
                <a:gd name="T16" fmla="*/ 48 w 54"/>
                <a:gd name="T17" fmla="*/ 48 h 159"/>
                <a:gd name="T18" fmla="*/ 49 w 54"/>
                <a:gd name="T19" fmla="*/ 50 h 159"/>
                <a:gd name="T20" fmla="*/ 51 w 54"/>
                <a:gd name="T21" fmla="*/ 55 h 159"/>
                <a:gd name="T22" fmla="*/ 53 w 54"/>
                <a:gd name="T23" fmla="*/ 64 h 159"/>
                <a:gd name="T24" fmla="*/ 53 w 54"/>
                <a:gd name="T25" fmla="*/ 79 h 159"/>
                <a:gd name="T26" fmla="*/ 50 w 54"/>
                <a:gd name="T27" fmla="*/ 96 h 159"/>
                <a:gd name="T28" fmla="*/ 47 w 54"/>
                <a:gd name="T29" fmla="*/ 115 h 159"/>
                <a:gd name="T30" fmla="*/ 46 w 54"/>
                <a:gd name="T31" fmla="*/ 125 h 159"/>
                <a:gd name="T32" fmla="*/ 46 w 54"/>
                <a:gd name="T33" fmla="*/ 126 h 159"/>
                <a:gd name="T34" fmla="*/ 46 w 54"/>
                <a:gd name="T35" fmla="*/ 129 h 159"/>
                <a:gd name="T36" fmla="*/ 46 w 54"/>
                <a:gd name="T37" fmla="*/ 130 h 159"/>
                <a:gd name="T38" fmla="*/ 45 w 54"/>
                <a:gd name="T39" fmla="*/ 131 h 159"/>
                <a:gd name="T40" fmla="*/ 43 w 54"/>
                <a:gd name="T41" fmla="*/ 133 h 159"/>
                <a:gd name="T42" fmla="*/ 44 w 54"/>
                <a:gd name="T43" fmla="*/ 135 h 159"/>
                <a:gd name="T44" fmla="*/ 43 w 54"/>
                <a:gd name="T45" fmla="*/ 137 h 159"/>
                <a:gd name="T46" fmla="*/ 41 w 54"/>
                <a:gd name="T47" fmla="*/ 141 h 159"/>
                <a:gd name="T48" fmla="*/ 41 w 54"/>
                <a:gd name="T49" fmla="*/ 143 h 159"/>
                <a:gd name="T50" fmla="*/ 40 w 54"/>
                <a:gd name="T51" fmla="*/ 147 h 159"/>
                <a:gd name="T52" fmla="*/ 35 w 54"/>
                <a:gd name="T53" fmla="*/ 152 h 159"/>
                <a:gd name="T54" fmla="*/ 29 w 54"/>
                <a:gd name="T55" fmla="*/ 156 h 159"/>
                <a:gd name="T56" fmla="*/ 25 w 54"/>
                <a:gd name="T57" fmla="*/ 156 h 159"/>
                <a:gd name="T58" fmla="*/ 20 w 54"/>
                <a:gd name="T59" fmla="*/ 152 h 159"/>
                <a:gd name="T60" fmla="*/ 16 w 54"/>
                <a:gd name="T61" fmla="*/ 146 h 159"/>
                <a:gd name="T62" fmla="*/ 11 w 54"/>
                <a:gd name="T63" fmla="*/ 142 h 159"/>
                <a:gd name="T64" fmla="*/ 13 w 54"/>
                <a:gd name="T65" fmla="*/ 134 h 159"/>
                <a:gd name="T66" fmla="*/ 18 w 54"/>
                <a:gd name="T67" fmla="*/ 123 h 159"/>
                <a:gd name="T68" fmla="*/ 21 w 54"/>
                <a:gd name="T69" fmla="*/ 112 h 159"/>
                <a:gd name="T70" fmla="*/ 20 w 54"/>
                <a:gd name="T71" fmla="*/ 101 h 159"/>
                <a:gd name="T72" fmla="*/ 19 w 54"/>
                <a:gd name="T73" fmla="*/ 91 h 159"/>
                <a:gd name="T74" fmla="*/ 15 w 54"/>
                <a:gd name="T75" fmla="*/ 84 h 159"/>
                <a:gd name="T76" fmla="*/ 10 w 54"/>
                <a:gd name="T77" fmla="*/ 77 h 159"/>
                <a:gd name="T78" fmla="*/ 6 w 54"/>
                <a:gd name="T79" fmla="*/ 71 h 159"/>
                <a:gd name="T80" fmla="*/ 3 w 54"/>
                <a:gd name="T81" fmla="*/ 64 h 159"/>
                <a:gd name="T82" fmla="*/ 3 w 54"/>
                <a:gd name="T83" fmla="*/ 59 h 159"/>
                <a:gd name="T84" fmla="*/ 4 w 54"/>
                <a:gd name="T85" fmla="*/ 53 h 159"/>
                <a:gd name="T86" fmla="*/ 3 w 54"/>
                <a:gd name="T87" fmla="*/ 49 h 159"/>
                <a:gd name="T88" fmla="*/ 1 w 54"/>
                <a:gd name="T89" fmla="*/ 40 h 159"/>
                <a:gd name="T90" fmla="*/ 3 w 54"/>
                <a:gd name="T91" fmla="*/ 26 h 159"/>
                <a:gd name="T92" fmla="*/ 3 w 54"/>
                <a:gd name="T93" fmla="*/ 16 h 159"/>
                <a:gd name="T94" fmla="*/ 5 w 54"/>
                <a:gd name="T95" fmla="*/ 11 h 159"/>
                <a:gd name="T96" fmla="*/ 8 w 54"/>
                <a:gd name="T97" fmla="*/ 6 h 159"/>
                <a:gd name="T98" fmla="*/ 13 w 54"/>
                <a:gd name="T99" fmla="*/ 2 h 159"/>
                <a:gd name="T100" fmla="*/ 20 w 54"/>
                <a:gd name="T101" fmla="*/ 0 h 159"/>
                <a:gd name="T102" fmla="*/ 27 w 54"/>
                <a:gd name="T103" fmla="*/ 3 h 159"/>
                <a:gd name="T104" fmla="*/ 34 w 54"/>
                <a:gd name="T105" fmla="*/ 8 h 159"/>
                <a:gd name="T106" fmla="*/ 38 w 54"/>
                <a:gd name="T107" fmla="*/ 1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159">
                  <a:moveTo>
                    <a:pt x="40" y="16"/>
                  </a:moveTo>
                  <a:lnTo>
                    <a:pt x="41" y="18"/>
                  </a:lnTo>
                  <a:lnTo>
                    <a:pt x="43" y="19"/>
                  </a:lnTo>
                  <a:lnTo>
                    <a:pt x="44" y="21"/>
                  </a:lnTo>
                  <a:lnTo>
                    <a:pt x="44" y="22"/>
                  </a:lnTo>
                  <a:lnTo>
                    <a:pt x="44" y="26"/>
                  </a:lnTo>
                  <a:lnTo>
                    <a:pt x="44" y="30"/>
                  </a:lnTo>
                  <a:lnTo>
                    <a:pt x="44" y="33"/>
                  </a:lnTo>
                  <a:lnTo>
                    <a:pt x="45" y="36"/>
                  </a:lnTo>
                  <a:lnTo>
                    <a:pt x="45" y="39"/>
                  </a:lnTo>
                  <a:lnTo>
                    <a:pt x="46" y="40"/>
                  </a:lnTo>
                  <a:lnTo>
                    <a:pt x="47" y="41"/>
                  </a:lnTo>
                  <a:lnTo>
                    <a:pt x="48" y="43"/>
                  </a:lnTo>
                  <a:lnTo>
                    <a:pt x="47" y="44"/>
                  </a:lnTo>
                  <a:lnTo>
                    <a:pt x="47" y="44"/>
                  </a:lnTo>
                  <a:lnTo>
                    <a:pt x="47" y="45"/>
                  </a:lnTo>
                  <a:lnTo>
                    <a:pt x="48" y="46"/>
                  </a:lnTo>
                  <a:lnTo>
                    <a:pt x="48" y="48"/>
                  </a:lnTo>
                  <a:lnTo>
                    <a:pt x="49" y="49"/>
                  </a:lnTo>
                  <a:lnTo>
                    <a:pt x="49" y="50"/>
                  </a:lnTo>
                  <a:lnTo>
                    <a:pt x="49" y="51"/>
                  </a:lnTo>
                  <a:lnTo>
                    <a:pt x="51" y="55"/>
                  </a:lnTo>
                  <a:lnTo>
                    <a:pt x="53" y="60"/>
                  </a:lnTo>
                  <a:lnTo>
                    <a:pt x="53" y="64"/>
                  </a:lnTo>
                  <a:lnTo>
                    <a:pt x="54" y="69"/>
                  </a:lnTo>
                  <a:lnTo>
                    <a:pt x="53" y="79"/>
                  </a:lnTo>
                  <a:lnTo>
                    <a:pt x="53" y="87"/>
                  </a:lnTo>
                  <a:lnTo>
                    <a:pt x="50" y="96"/>
                  </a:lnTo>
                  <a:lnTo>
                    <a:pt x="49" y="106"/>
                  </a:lnTo>
                  <a:lnTo>
                    <a:pt x="47" y="115"/>
                  </a:lnTo>
                  <a:lnTo>
                    <a:pt x="47" y="125"/>
                  </a:lnTo>
                  <a:lnTo>
                    <a:pt x="46" y="125"/>
                  </a:lnTo>
                  <a:lnTo>
                    <a:pt x="46" y="125"/>
                  </a:lnTo>
                  <a:lnTo>
                    <a:pt x="46" y="126"/>
                  </a:lnTo>
                  <a:lnTo>
                    <a:pt x="46" y="126"/>
                  </a:lnTo>
                  <a:lnTo>
                    <a:pt x="46" y="129"/>
                  </a:lnTo>
                  <a:lnTo>
                    <a:pt x="46" y="129"/>
                  </a:lnTo>
                  <a:lnTo>
                    <a:pt x="46" y="130"/>
                  </a:lnTo>
                  <a:lnTo>
                    <a:pt x="46" y="130"/>
                  </a:lnTo>
                  <a:lnTo>
                    <a:pt x="45" y="131"/>
                  </a:lnTo>
                  <a:lnTo>
                    <a:pt x="44" y="132"/>
                  </a:lnTo>
                  <a:lnTo>
                    <a:pt x="43" y="133"/>
                  </a:lnTo>
                  <a:lnTo>
                    <a:pt x="43" y="134"/>
                  </a:lnTo>
                  <a:lnTo>
                    <a:pt x="44" y="135"/>
                  </a:lnTo>
                  <a:lnTo>
                    <a:pt x="43" y="136"/>
                  </a:lnTo>
                  <a:lnTo>
                    <a:pt x="43" y="137"/>
                  </a:lnTo>
                  <a:lnTo>
                    <a:pt x="41" y="139"/>
                  </a:lnTo>
                  <a:lnTo>
                    <a:pt x="41" y="141"/>
                  </a:lnTo>
                  <a:lnTo>
                    <a:pt x="41" y="142"/>
                  </a:lnTo>
                  <a:lnTo>
                    <a:pt x="41" y="143"/>
                  </a:lnTo>
                  <a:lnTo>
                    <a:pt x="41" y="145"/>
                  </a:lnTo>
                  <a:lnTo>
                    <a:pt x="40" y="147"/>
                  </a:lnTo>
                  <a:lnTo>
                    <a:pt x="37" y="150"/>
                  </a:lnTo>
                  <a:lnTo>
                    <a:pt x="35" y="152"/>
                  </a:lnTo>
                  <a:lnTo>
                    <a:pt x="33" y="154"/>
                  </a:lnTo>
                  <a:lnTo>
                    <a:pt x="29" y="156"/>
                  </a:lnTo>
                  <a:lnTo>
                    <a:pt x="27" y="159"/>
                  </a:lnTo>
                  <a:lnTo>
                    <a:pt x="25" y="156"/>
                  </a:lnTo>
                  <a:lnTo>
                    <a:pt x="23" y="154"/>
                  </a:lnTo>
                  <a:lnTo>
                    <a:pt x="20" y="152"/>
                  </a:lnTo>
                  <a:lnTo>
                    <a:pt x="18" y="149"/>
                  </a:lnTo>
                  <a:lnTo>
                    <a:pt x="16" y="146"/>
                  </a:lnTo>
                  <a:lnTo>
                    <a:pt x="14" y="144"/>
                  </a:lnTo>
                  <a:lnTo>
                    <a:pt x="11" y="142"/>
                  </a:lnTo>
                  <a:lnTo>
                    <a:pt x="10" y="139"/>
                  </a:lnTo>
                  <a:lnTo>
                    <a:pt x="13" y="134"/>
                  </a:lnTo>
                  <a:lnTo>
                    <a:pt x="16" y="130"/>
                  </a:lnTo>
                  <a:lnTo>
                    <a:pt x="18" y="123"/>
                  </a:lnTo>
                  <a:lnTo>
                    <a:pt x="20" y="119"/>
                  </a:lnTo>
                  <a:lnTo>
                    <a:pt x="21" y="112"/>
                  </a:lnTo>
                  <a:lnTo>
                    <a:pt x="21" y="106"/>
                  </a:lnTo>
                  <a:lnTo>
                    <a:pt x="20" y="101"/>
                  </a:lnTo>
                  <a:lnTo>
                    <a:pt x="19" y="95"/>
                  </a:lnTo>
                  <a:lnTo>
                    <a:pt x="19" y="91"/>
                  </a:lnTo>
                  <a:lnTo>
                    <a:pt x="17" y="87"/>
                  </a:lnTo>
                  <a:lnTo>
                    <a:pt x="15" y="84"/>
                  </a:lnTo>
                  <a:lnTo>
                    <a:pt x="13" y="81"/>
                  </a:lnTo>
                  <a:lnTo>
                    <a:pt x="10" y="77"/>
                  </a:lnTo>
                  <a:lnTo>
                    <a:pt x="8" y="74"/>
                  </a:lnTo>
                  <a:lnTo>
                    <a:pt x="6" y="71"/>
                  </a:lnTo>
                  <a:lnTo>
                    <a:pt x="4" y="66"/>
                  </a:lnTo>
                  <a:lnTo>
                    <a:pt x="3" y="64"/>
                  </a:lnTo>
                  <a:lnTo>
                    <a:pt x="3" y="62"/>
                  </a:lnTo>
                  <a:lnTo>
                    <a:pt x="3" y="59"/>
                  </a:lnTo>
                  <a:lnTo>
                    <a:pt x="3" y="55"/>
                  </a:lnTo>
                  <a:lnTo>
                    <a:pt x="4" y="53"/>
                  </a:lnTo>
                  <a:lnTo>
                    <a:pt x="4" y="51"/>
                  </a:lnTo>
                  <a:lnTo>
                    <a:pt x="3" y="49"/>
                  </a:lnTo>
                  <a:lnTo>
                    <a:pt x="0" y="45"/>
                  </a:lnTo>
                  <a:lnTo>
                    <a:pt x="1" y="40"/>
                  </a:lnTo>
                  <a:lnTo>
                    <a:pt x="3" y="33"/>
                  </a:lnTo>
                  <a:lnTo>
                    <a:pt x="3" y="26"/>
                  </a:lnTo>
                  <a:lnTo>
                    <a:pt x="3" y="20"/>
                  </a:lnTo>
                  <a:lnTo>
                    <a:pt x="3" y="16"/>
                  </a:lnTo>
                  <a:lnTo>
                    <a:pt x="4" y="14"/>
                  </a:lnTo>
                  <a:lnTo>
                    <a:pt x="5" y="11"/>
                  </a:lnTo>
                  <a:lnTo>
                    <a:pt x="6" y="9"/>
                  </a:lnTo>
                  <a:lnTo>
                    <a:pt x="8" y="6"/>
                  </a:lnTo>
                  <a:lnTo>
                    <a:pt x="10" y="4"/>
                  </a:lnTo>
                  <a:lnTo>
                    <a:pt x="13" y="2"/>
                  </a:lnTo>
                  <a:lnTo>
                    <a:pt x="16" y="0"/>
                  </a:lnTo>
                  <a:lnTo>
                    <a:pt x="20" y="0"/>
                  </a:lnTo>
                  <a:lnTo>
                    <a:pt x="24" y="1"/>
                  </a:lnTo>
                  <a:lnTo>
                    <a:pt x="27" y="3"/>
                  </a:lnTo>
                  <a:lnTo>
                    <a:pt x="30" y="5"/>
                  </a:lnTo>
                  <a:lnTo>
                    <a:pt x="34" y="8"/>
                  </a:lnTo>
                  <a:lnTo>
                    <a:pt x="36" y="10"/>
                  </a:lnTo>
                  <a:lnTo>
                    <a:pt x="38" y="13"/>
                  </a:lnTo>
                  <a:lnTo>
                    <a:pt x="40" y="16"/>
                  </a:lnTo>
                  <a:close/>
                </a:path>
              </a:pathLst>
            </a:custGeom>
            <a:solidFill>
              <a:srgbClr val="D1B0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2" name="Freeform 146">
              <a:extLst>
                <a:ext uri="{FF2B5EF4-FFF2-40B4-BE49-F238E27FC236}">
                  <a16:creationId xmlns:a16="http://schemas.microsoft.com/office/drawing/2014/main" id="{C7EAC8CF-9D8F-4647-AE54-9063233A2200}"/>
                </a:ext>
              </a:extLst>
            </p:cNvPr>
            <p:cNvSpPr>
              <a:spLocks/>
            </p:cNvSpPr>
            <p:nvPr/>
          </p:nvSpPr>
          <p:spPr bwMode="auto">
            <a:xfrm>
              <a:off x="4065" y="3746"/>
              <a:ext cx="369" cy="111"/>
            </a:xfrm>
            <a:custGeom>
              <a:avLst/>
              <a:gdLst>
                <a:gd name="T0" fmla="*/ 465 w 739"/>
                <a:gd name="T1" fmla="*/ 14 h 222"/>
                <a:gd name="T2" fmla="*/ 508 w 739"/>
                <a:gd name="T3" fmla="*/ 20 h 222"/>
                <a:gd name="T4" fmla="*/ 574 w 739"/>
                <a:gd name="T5" fmla="*/ 16 h 222"/>
                <a:gd name="T6" fmla="*/ 596 w 739"/>
                <a:gd name="T7" fmla="*/ 12 h 222"/>
                <a:gd name="T8" fmla="*/ 681 w 739"/>
                <a:gd name="T9" fmla="*/ 6 h 222"/>
                <a:gd name="T10" fmla="*/ 736 w 739"/>
                <a:gd name="T11" fmla="*/ 21 h 222"/>
                <a:gd name="T12" fmla="*/ 739 w 739"/>
                <a:gd name="T13" fmla="*/ 50 h 222"/>
                <a:gd name="T14" fmla="*/ 732 w 739"/>
                <a:gd name="T15" fmla="*/ 63 h 222"/>
                <a:gd name="T16" fmla="*/ 726 w 739"/>
                <a:gd name="T17" fmla="*/ 31 h 222"/>
                <a:gd name="T18" fmla="*/ 714 w 739"/>
                <a:gd name="T19" fmla="*/ 24 h 222"/>
                <a:gd name="T20" fmla="*/ 701 w 739"/>
                <a:gd name="T21" fmla="*/ 22 h 222"/>
                <a:gd name="T22" fmla="*/ 681 w 739"/>
                <a:gd name="T23" fmla="*/ 22 h 222"/>
                <a:gd name="T24" fmla="*/ 568 w 739"/>
                <a:gd name="T25" fmla="*/ 33 h 222"/>
                <a:gd name="T26" fmla="*/ 500 w 739"/>
                <a:gd name="T27" fmla="*/ 29 h 222"/>
                <a:gd name="T28" fmla="*/ 483 w 739"/>
                <a:gd name="T29" fmla="*/ 29 h 222"/>
                <a:gd name="T30" fmla="*/ 478 w 739"/>
                <a:gd name="T31" fmla="*/ 41 h 222"/>
                <a:gd name="T32" fmla="*/ 486 w 739"/>
                <a:gd name="T33" fmla="*/ 70 h 222"/>
                <a:gd name="T34" fmla="*/ 479 w 739"/>
                <a:gd name="T35" fmla="*/ 62 h 222"/>
                <a:gd name="T36" fmla="*/ 469 w 739"/>
                <a:gd name="T37" fmla="*/ 41 h 222"/>
                <a:gd name="T38" fmla="*/ 449 w 739"/>
                <a:gd name="T39" fmla="*/ 17 h 222"/>
                <a:gd name="T40" fmla="*/ 413 w 739"/>
                <a:gd name="T41" fmla="*/ 11 h 222"/>
                <a:gd name="T42" fmla="*/ 362 w 739"/>
                <a:gd name="T43" fmla="*/ 14 h 222"/>
                <a:gd name="T44" fmla="*/ 324 w 739"/>
                <a:gd name="T45" fmla="*/ 29 h 222"/>
                <a:gd name="T46" fmla="*/ 316 w 739"/>
                <a:gd name="T47" fmla="*/ 44 h 222"/>
                <a:gd name="T48" fmla="*/ 313 w 739"/>
                <a:gd name="T49" fmla="*/ 66 h 222"/>
                <a:gd name="T50" fmla="*/ 305 w 739"/>
                <a:gd name="T51" fmla="*/ 80 h 222"/>
                <a:gd name="T52" fmla="*/ 302 w 739"/>
                <a:gd name="T53" fmla="*/ 59 h 222"/>
                <a:gd name="T54" fmla="*/ 302 w 739"/>
                <a:gd name="T55" fmla="*/ 40 h 222"/>
                <a:gd name="T56" fmla="*/ 290 w 739"/>
                <a:gd name="T57" fmla="*/ 32 h 222"/>
                <a:gd name="T58" fmla="*/ 82 w 739"/>
                <a:gd name="T59" fmla="*/ 36 h 222"/>
                <a:gd name="T60" fmla="*/ 39 w 739"/>
                <a:gd name="T61" fmla="*/ 59 h 222"/>
                <a:gd name="T62" fmla="*/ 33 w 739"/>
                <a:gd name="T63" fmla="*/ 93 h 222"/>
                <a:gd name="T64" fmla="*/ 39 w 739"/>
                <a:gd name="T65" fmla="*/ 160 h 222"/>
                <a:gd name="T66" fmla="*/ 61 w 739"/>
                <a:gd name="T67" fmla="*/ 192 h 222"/>
                <a:gd name="T68" fmla="*/ 135 w 739"/>
                <a:gd name="T69" fmla="*/ 205 h 222"/>
                <a:gd name="T70" fmla="*/ 212 w 739"/>
                <a:gd name="T71" fmla="*/ 207 h 222"/>
                <a:gd name="T72" fmla="*/ 250 w 739"/>
                <a:gd name="T73" fmla="*/ 198 h 222"/>
                <a:gd name="T74" fmla="*/ 274 w 739"/>
                <a:gd name="T75" fmla="*/ 178 h 222"/>
                <a:gd name="T76" fmla="*/ 282 w 739"/>
                <a:gd name="T77" fmla="*/ 166 h 222"/>
                <a:gd name="T78" fmla="*/ 285 w 739"/>
                <a:gd name="T79" fmla="*/ 176 h 222"/>
                <a:gd name="T80" fmla="*/ 269 w 739"/>
                <a:gd name="T81" fmla="*/ 202 h 222"/>
                <a:gd name="T82" fmla="*/ 252 w 739"/>
                <a:gd name="T83" fmla="*/ 212 h 222"/>
                <a:gd name="T84" fmla="*/ 235 w 739"/>
                <a:gd name="T85" fmla="*/ 215 h 222"/>
                <a:gd name="T86" fmla="*/ 213 w 739"/>
                <a:gd name="T87" fmla="*/ 222 h 222"/>
                <a:gd name="T88" fmla="*/ 111 w 739"/>
                <a:gd name="T89" fmla="*/ 220 h 222"/>
                <a:gd name="T90" fmla="*/ 39 w 739"/>
                <a:gd name="T91" fmla="*/ 208 h 222"/>
                <a:gd name="T92" fmla="*/ 18 w 739"/>
                <a:gd name="T93" fmla="*/ 188 h 222"/>
                <a:gd name="T94" fmla="*/ 11 w 739"/>
                <a:gd name="T95" fmla="*/ 168 h 222"/>
                <a:gd name="T96" fmla="*/ 4 w 739"/>
                <a:gd name="T97" fmla="*/ 142 h 222"/>
                <a:gd name="T98" fmla="*/ 0 w 739"/>
                <a:gd name="T99" fmla="*/ 64 h 222"/>
                <a:gd name="T100" fmla="*/ 14 w 739"/>
                <a:gd name="T101" fmla="*/ 35 h 222"/>
                <a:gd name="T102" fmla="*/ 51 w 739"/>
                <a:gd name="T103" fmla="*/ 24 h 222"/>
                <a:gd name="T104" fmla="*/ 148 w 739"/>
                <a:gd name="T105" fmla="*/ 16 h 222"/>
                <a:gd name="T106" fmla="*/ 245 w 739"/>
                <a:gd name="T107" fmla="*/ 14 h 222"/>
                <a:gd name="T108" fmla="*/ 316 w 739"/>
                <a:gd name="T109" fmla="*/ 22 h 222"/>
                <a:gd name="T110" fmla="*/ 321 w 739"/>
                <a:gd name="T111" fmla="*/ 13 h 222"/>
                <a:gd name="T112" fmla="*/ 360 w 739"/>
                <a:gd name="T113" fmla="*/ 3 h 222"/>
                <a:gd name="T114" fmla="*/ 442 w 739"/>
                <a:gd name="T115"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9" h="222">
                  <a:moveTo>
                    <a:pt x="458" y="7"/>
                  </a:moveTo>
                  <a:lnTo>
                    <a:pt x="459" y="10"/>
                  </a:lnTo>
                  <a:lnTo>
                    <a:pt x="460" y="12"/>
                  </a:lnTo>
                  <a:lnTo>
                    <a:pt x="461" y="12"/>
                  </a:lnTo>
                  <a:lnTo>
                    <a:pt x="463" y="13"/>
                  </a:lnTo>
                  <a:lnTo>
                    <a:pt x="465" y="14"/>
                  </a:lnTo>
                  <a:lnTo>
                    <a:pt x="466" y="14"/>
                  </a:lnTo>
                  <a:lnTo>
                    <a:pt x="469" y="15"/>
                  </a:lnTo>
                  <a:lnTo>
                    <a:pt x="471" y="15"/>
                  </a:lnTo>
                  <a:lnTo>
                    <a:pt x="482" y="17"/>
                  </a:lnTo>
                  <a:lnTo>
                    <a:pt x="495" y="19"/>
                  </a:lnTo>
                  <a:lnTo>
                    <a:pt x="508" y="20"/>
                  </a:lnTo>
                  <a:lnTo>
                    <a:pt x="521" y="21"/>
                  </a:lnTo>
                  <a:lnTo>
                    <a:pt x="533" y="21"/>
                  </a:lnTo>
                  <a:lnTo>
                    <a:pt x="546" y="20"/>
                  </a:lnTo>
                  <a:lnTo>
                    <a:pt x="559" y="19"/>
                  </a:lnTo>
                  <a:lnTo>
                    <a:pt x="570" y="17"/>
                  </a:lnTo>
                  <a:lnTo>
                    <a:pt x="574" y="16"/>
                  </a:lnTo>
                  <a:lnTo>
                    <a:pt x="578" y="15"/>
                  </a:lnTo>
                  <a:lnTo>
                    <a:pt x="581" y="14"/>
                  </a:lnTo>
                  <a:lnTo>
                    <a:pt x="585" y="14"/>
                  </a:lnTo>
                  <a:lnTo>
                    <a:pt x="589" y="13"/>
                  </a:lnTo>
                  <a:lnTo>
                    <a:pt x="592" y="13"/>
                  </a:lnTo>
                  <a:lnTo>
                    <a:pt x="596" y="12"/>
                  </a:lnTo>
                  <a:lnTo>
                    <a:pt x="600" y="12"/>
                  </a:lnTo>
                  <a:lnTo>
                    <a:pt x="615" y="11"/>
                  </a:lnTo>
                  <a:lnTo>
                    <a:pt x="632" y="9"/>
                  </a:lnTo>
                  <a:lnTo>
                    <a:pt x="648" y="7"/>
                  </a:lnTo>
                  <a:lnTo>
                    <a:pt x="664" y="6"/>
                  </a:lnTo>
                  <a:lnTo>
                    <a:pt x="681" y="6"/>
                  </a:lnTo>
                  <a:lnTo>
                    <a:pt x="698" y="6"/>
                  </a:lnTo>
                  <a:lnTo>
                    <a:pt x="713" y="7"/>
                  </a:lnTo>
                  <a:lnTo>
                    <a:pt x="729" y="10"/>
                  </a:lnTo>
                  <a:lnTo>
                    <a:pt x="732" y="13"/>
                  </a:lnTo>
                  <a:lnTo>
                    <a:pt x="734" y="16"/>
                  </a:lnTo>
                  <a:lnTo>
                    <a:pt x="736" y="21"/>
                  </a:lnTo>
                  <a:lnTo>
                    <a:pt x="738" y="25"/>
                  </a:lnTo>
                  <a:lnTo>
                    <a:pt x="738" y="29"/>
                  </a:lnTo>
                  <a:lnTo>
                    <a:pt x="739" y="33"/>
                  </a:lnTo>
                  <a:lnTo>
                    <a:pt x="739" y="37"/>
                  </a:lnTo>
                  <a:lnTo>
                    <a:pt x="739" y="41"/>
                  </a:lnTo>
                  <a:lnTo>
                    <a:pt x="739" y="50"/>
                  </a:lnTo>
                  <a:lnTo>
                    <a:pt x="738" y="59"/>
                  </a:lnTo>
                  <a:lnTo>
                    <a:pt x="736" y="67"/>
                  </a:lnTo>
                  <a:lnTo>
                    <a:pt x="736" y="76"/>
                  </a:lnTo>
                  <a:lnTo>
                    <a:pt x="733" y="76"/>
                  </a:lnTo>
                  <a:lnTo>
                    <a:pt x="732" y="70"/>
                  </a:lnTo>
                  <a:lnTo>
                    <a:pt x="732" y="63"/>
                  </a:lnTo>
                  <a:lnTo>
                    <a:pt x="732" y="56"/>
                  </a:lnTo>
                  <a:lnTo>
                    <a:pt x="732" y="49"/>
                  </a:lnTo>
                  <a:lnTo>
                    <a:pt x="731" y="42"/>
                  </a:lnTo>
                  <a:lnTo>
                    <a:pt x="729" y="36"/>
                  </a:lnTo>
                  <a:lnTo>
                    <a:pt x="728" y="33"/>
                  </a:lnTo>
                  <a:lnTo>
                    <a:pt x="726" y="31"/>
                  </a:lnTo>
                  <a:lnTo>
                    <a:pt x="724" y="27"/>
                  </a:lnTo>
                  <a:lnTo>
                    <a:pt x="721" y="25"/>
                  </a:lnTo>
                  <a:lnTo>
                    <a:pt x="719" y="25"/>
                  </a:lnTo>
                  <a:lnTo>
                    <a:pt x="718" y="25"/>
                  </a:lnTo>
                  <a:lnTo>
                    <a:pt x="716" y="24"/>
                  </a:lnTo>
                  <a:lnTo>
                    <a:pt x="714" y="24"/>
                  </a:lnTo>
                  <a:lnTo>
                    <a:pt x="713" y="24"/>
                  </a:lnTo>
                  <a:lnTo>
                    <a:pt x="711" y="23"/>
                  </a:lnTo>
                  <a:lnTo>
                    <a:pt x="710" y="23"/>
                  </a:lnTo>
                  <a:lnTo>
                    <a:pt x="709" y="22"/>
                  </a:lnTo>
                  <a:lnTo>
                    <a:pt x="704" y="22"/>
                  </a:lnTo>
                  <a:lnTo>
                    <a:pt x="701" y="22"/>
                  </a:lnTo>
                  <a:lnTo>
                    <a:pt x="698" y="22"/>
                  </a:lnTo>
                  <a:lnTo>
                    <a:pt x="694" y="22"/>
                  </a:lnTo>
                  <a:lnTo>
                    <a:pt x="691" y="23"/>
                  </a:lnTo>
                  <a:lnTo>
                    <a:pt x="688" y="23"/>
                  </a:lnTo>
                  <a:lnTo>
                    <a:pt x="684" y="23"/>
                  </a:lnTo>
                  <a:lnTo>
                    <a:pt x="681" y="22"/>
                  </a:lnTo>
                  <a:lnTo>
                    <a:pt x="676" y="25"/>
                  </a:lnTo>
                  <a:lnTo>
                    <a:pt x="654" y="25"/>
                  </a:lnTo>
                  <a:lnTo>
                    <a:pt x="632" y="27"/>
                  </a:lnTo>
                  <a:lnTo>
                    <a:pt x="611" y="29"/>
                  </a:lnTo>
                  <a:lnTo>
                    <a:pt x="589" y="31"/>
                  </a:lnTo>
                  <a:lnTo>
                    <a:pt x="568" y="33"/>
                  </a:lnTo>
                  <a:lnTo>
                    <a:pt x="545" y="33"/>
                  </a:lnTo>
                  <a:lnTo>
                    <a:pt x="535" y="33"/>
                  </a:lnTo>
                  <a:lnTo>
                    <a:pt x="524" y="32"/>
                  </a:lnTo>
                  <a:lnTo>
                    <a:pt x="513" y="30"/>
                  </a:lnTo>
                  <a:lnTo>
                    <a:pt x="503" y="29"/>
                  </a:lnTo>
                  <a:lnTo>
                    <a:pt x="500" y="29"/>
                  </a:lnTo>
                  <a:lnTo>
                    <a:pt x="498" y="29"/>
                  </a:lnTo>
                  <a:lnTo>
                    <a:pt x="494" y="29"/>
                  </a:lnTo>
                  <a:lnTo>
                    <a:pt x="490" y="27"/>
                  </a:lnTo>
                  <a:lnTo>
                    <a:pt x="488" y="27"/>
                  </a:lnTo>
                  <a:lnTo>
                    <a:pt x="484" y="27"/>
                  </a:lnTo>
                  <a:lnTo>
                    <a:pt x="483" y="29"/>
                  </a:lnTo>
                  <a:lnTo>
                    <a:pt x="482" y="30"/>
                  </a:lnTo>
                  <a:lnTo>
                    <a:pt x="481" y="31"/>
                  </a:lnTo>
                  <a:lnTo>
                    <a:pt x="480" y="34"/>
                  </a:lnTo>
                  <a:lnTo>
                    <a:pt x="479" y="36"/>
                  </a:lnTo>
                  <a:lnTo>
                    <a:pt x="479" y="39"/>
                  </a:lnTo>
                  <a:lnTo>
                    <a:pt x="478" y="41"/>
                  </a:lnTo>
                  <a:lnTo>
                    <a:pt x="478" y="44"/>
                  </a:lnTo>
                  <a:lnTo>
                    <a:pt x="479" y="50"/>
                  </a:lnTo>
                  <a:lnTo>
                    <a:pt x="480" y="54"/>
                  </a:lnTo>
                  <a:lnTo>
                    <a:pt x="483" y="60"/>
                  </a:lnTo>
                  <a:lnTo>
                    <a:pt x="484" y="65"/>
                  </a:lnTo>
                  <a:lnTo>
                    <a:pt x="486" y="70"/>
                  </a:lnTo>
                  <a:lnTo>
                    <a:pt x="488" y="75"/>
                  </a:lnTo>
                  <a:lnTo>
                    <a:pt x="484" y="73"/>
                  </a:lnTo>
                  <a:lnTo>
                    <a:pt x="482" y="71"/>
                  </a:lnTo>
                  <a:lnTo>
                    <a:pt x="481" y="69"/>
                  </a:lnTo>
                  <a:lnTo>
                    <a:pt x="480" y="65"/>
                  </a:lnTo>
                  <a:lnTo>
                    <a:pt x="479" y="62"/>
                  </a:lnTo>
                  <a:lnTo>
                    <a:pt x="478" y="60"/>
                  </a:lnTo>
                  <a:lnTo>
                    <a:pt x="475" y="57"/>
                  </a:lnTo>
                  <a:lnTo>
                    <a:pt x="473" y="55"/>
                  </a:lnTo>
                  <a:lnTo>
                    <a:pt x="472" y="51"/>
                  </a:lnTo>
                  <a:lnTo>
                    <a:pt x="471" y="46"/>
                  </a:lnTo>
                  <a:lnTo>
                    <a:pt x="469" y="41"/>
                  </a:lnTo>
                  <a:lnTo>
                    <a:pt x="466" y="37"/>
                  </a:lnTo>
                  <a:lnTo>
                    <a:pt x="464" y="33"/>
                  </a:lnTo>
                  <a:lnTo>
                    <a:pt x="461" y="29"/>
                  </a:lnTo>
                  <a:lnTo>
                    <a:pt x="459" y="24"/>
                  </a:lnTo>
                  <a:lnTo>
                    <a:pt x="454" y="21"/>
                  </a:lnTo>
                  <a:lnTo>
                    <a:pt x="449" y="17"/>
                  </a:lnTo>
                  <a:lnTo>
                    <a:pt x="443" y="16"/>
                  </a:lnTo>
                  <a:lnTo>
                    <a:pt x="438" y="14"/>
                  </a:lnTo>
                  <a:lnTo>
                    <a:pt x="431" y="13"/>
                  </a:lnTo>
                  <a:lnTo>
                    <a:pt x="425" y="12"/>
                  </a:lnTo>
                  <a:lnTo>
                    <a:pt x="419" y="12"/>
                  </a:lnTo>
                  <a:lnTo>
                    <a:pt x="413" y="11"/>
                  </a:lnTo>
                  <a:lnTo>
                    <a:pt x="406" y="10"/>
                  </a:lnTo>
                  <a:lnTo>
                    <a:pt x="403" y="12"/>
                  </a:lnTo>
                  <a:lnTo>
                    <a:pt x="392" y="12"/>
                  </a:lnTo>
                  <a:lnTo>
                    <a:pt x="382" y="13"/>
                  </a:lnTo>
                  <a:lnTo>
                    <a:pt x="372" y="13"/>
                  </a:lnTo>
                  <a:lnTo>
                    <a:pt x="362" y="14"/>
                  </a:lnTo>
                  <a:lnTo>
                    <a:pt x="352" y="15"/>
                  </a:lnTo>
                  <a:lnTo>
                    <a:pt x="342" y="19"/>
                  </a:lnTo>
                  <a:lnTo>
                    <a:pt x="338" y="21"/>
                  </a:lnTo>
                  <a:lnTo>
                    <a:pt x="334" y="23"/>
                  </a:lnTo>
                  <a:lnTo>
                    <a:pt x="329" y="25"/>
                  </a:lnTo>
                  <a:lnTo>
                    <a:pt x="324" y="29"/>
                  </a:lnTo>
                  <a:lnTo>
                    <a:pt x="323" y="30"/>
                  </a:lnTo>
                  <a:lnTo>
                    <a:pt x="321" y="31"/>
                  </a:lnTo>
                  <a:lnTo>
                    <a:pt x="319" y="33"/>
                  </a:lnTo>
                  <a:lnTo>
                    <a:pt x="319" y="35"/>
                  </a:lnTo>
                  <a:lnTo>
                    <a:pt x="316" y="40"/>
                  </a:lnTo>
                  <a:lnTo>
                    <a:pt x="316" y="44"/>
                  </a:lnTo>
                  <a:lnTo>
                    <a:pt x="315" y="49"/>
                  </a:lnTo>
                  <a:lnTo>
                    <a:pt x="315" y="53"/>
                  </a:lnTo>
                  <a:lnTo>
                    <a:pt x="314" y="57"/>
                  </a:lnTo>
                  <a:lnTo>
                    <a:pt x="313" y="61"/>
                  </a:lnTo>
                  <a:lnTo>
                    <a:pt x="313" y="64"/>
                  </a:lnTo>
                  <a:lnTo>
                    <a:pt x="313" y="66"/>
                  </a:lnTo>
                  <a:lnTo>
                    <a:pt x="313" y="70"/>
                  </a:lnTo>
                  <a:lnTo>
                    <a:pt x="312" y="72"/>
                  </a:lnTo>
                  <a:lnTo>
                    <a:pt x="311" y="74"/>
                  </a:lnTo>
                  <a:lnTo>
                    <a:pt x="309" y="76"/>
                  </a:lnTo>
                  <a:lnTo>
                    <a:pt x="308" y="79"/>
                  </a:lnTo>
                  <a:lnTo>
                    <a:pt x="305" y="80"/>
                  </a:lnTo>
                  <a:lnTo>
                    <a:pt x="302" y="80"/>
                  </a:lnTo>
                  <a:lnTo>
                    <a:pt x="303" y="75"/>
                  </a:lnTo>
                  <a:lnTo>
                    <a:pt x="303" y="72"/>
                  </a:lnTo>
                  <a:lnTo>
                    <a:pt x="303" y="67"/>
                  </a:lnTo>
                  <a:lnTo>
                    <a:pt x="303" y="63"/>
                  </a:lnTo>
                  <a:lnTo>
                    <a:pt x="302" y="59"/>
                  </a:lnTo>
                  <a:lnTo>
                    <a:pt x="302" y="53"/>
                  </a:lnTo>
                  <a:lnTo>
                    <a:pt x="301" y="49"/>
                  </a:lnTo>
                  <a:lnTo>
                    <a:pt x="301" y="44"/>
                  </a:lnTo>
                  <a:lnTo>
                    <a:pt x="302" y="43"/>
                  </a:lnTo>
                  <a:lnTo>
                    <a:pt x="302" y="41"/>
                  </a:lnTo>
                  <a:lnTo>
                    <a:pt x="302" y="40"/>
                  </a:lnTo>
                  <a:lnTo>
                    <a:pt x="301" y="39"/>
                  </a:lnTo>
                  <a:lnTo>
                    <a:pt x="300" y="37"/>
                  </a:lnTo>
                  <a:lnTo>
                    <a:pt x="298" y="35"/>
                  </a:lnTo>
                  <a:lnTo>
                    <a:pt x="295" y="34"/>
                  </a:lnTo>
                  <a:lnTo>
                    <a:pt x="292" y="33"/>
                  </a:lnTo>
                  <a:lnTo>
                    <a:pt x="290" y="32"/>
                  </a:lnTo>
                  <a:lnTo>
                    <a:pt x="289" y="31"/>
                  </a:lnTo>
                  <a:lnTo>
                    <a:pt x="123" y="31"/>
                  </a:lnTo>
                  <a:lnTo>
                    <a:pt x="113" y="33"/>
                  </a:lnTo>
                  <a:lnTo>
                    <a:pt x="103" y="34"/>
                  </a:lnTo>
                  <a:lnTo>
                    <a:pt x="92" y="35"/>
                  </a:lnTo>
                  <a:lnTo>
                    <a:pt x="82" y="36"/>
                  </a:lnTo>
                  <a:lnTo>
                    <a:pt x="73" y="39"/>
                  </a:lnTo>
                  <a:lnTo>
                    <a:pt x="63" y="42"/>
                  </a:lnTo>
                  <a:lnTo>
                    <a:pt x="54" y="45"/>
                  </a:lnTo>
                  <a:lnTo>
                    <a:pt x="45" y="50"/>
                  </a:lnTo>
                  <a:lnTo>
                    <a:pt x="42" y="53"/>
                  </a:lnTo>
                  <a:lnTo>
                    <a:pt x="39" y="59"/>
                  </a:lnTo>
                  <a:lnTo>
                    <a:pt x="35" y="64"/>
                  </a:lnTo>
                  <a:lnTo>
                    <a:pt x="33" y="70"/>
                  </a:lnTo>
                  <a:lnTo>
                    <a:pt x="32" y="75"/>
                  </a:lnTo>
                  <a:lnTo>
                    <a:pt x="31" y="81"/>
                  </a:lnTo>
                  <a:lnTo>
                    <a:pt x="32" y="86"/>
                  </a:lnTo>
                  <a:lnTo>
                    <a:pt x="33" y="93"/>
                  </a:lnTo>
                  <a:lnTo>
                    <a:pt x="34" y="106"/>
                  </a:lnTo>
                  <a:lnTo>
                    <a:pt x="34" y="120"/>
                  </a:lnTo>
                  <a:lnTo>
                    <a:pt x="34" y="133"/>
                  </a:lnTo>
                  <a:lnTo>
                    <a:pt x="35" y="146"/>
                  </a:lnTo>
                  <a:lnTo>
                    <a:pt x="36" y="153"/>
                  </a:lnTo>
                  <a:lnTo>
                    <a:pt x="39" y="160"/>
                  </a:lnTo>
                  <a:lnTo>
                    <a:pt x="40" y="165"/>
                  </a:lnTo>
                  <a:lnTo>
                    <a:pt x="43" y="172"/>
                  </a:lnTo>
                  <a:lnTo>
                    <a:pt x="45" y="177"/>
                  </a:lnTo>
                  <a:lnTo>
                    <a:pt x="50" y="183"/>
                  </a:lnTo>
                  <a:lnTo>
                    <a:pt x="55" y="187"/>
                  </a:lnTo>
                  <a:lnTo>
                    <a:pt x="61" y="192"/>
                  </a:lnTo>
                  <a:lnTo>
                    <a:pt x="73" y="195"/>
                  </a:lnTo>
                  <a:lnTo>
                    <a:pt x="85" y="197"/>
                  </a:lnTo>
                  <a:lnTo>
                    <a:pt x="98" y="200"/>
                  </a:lnTo>
                  <a:lnTo>
                    <a:pt x="110" y="202"/>
                  </a:lnTo>
                  <a:lnTo>
                    <a:pt x="122" y="203"/>
                  </a:lnTo>
                  <a:lnTo>
                    <a:pt x="135" y="205"/>
                  </a:lnTo>
                  <a:lnTo>
                    <a:pt x="148" y="206"/>
                  </a:lnTo>
                  <a:lnTo>
                    <a:pt x="161" y="207"/>
                  </a:lnTo>
                  <a:lnTo>
                    <a:pt x="173" y="206"/>
                  </a:lnTo>
                  <a:lnTo>
                    <a:pt x="185" y="206"/>
                  </a:lnTo>
                  <a:lnTo>
                    <a:pt x="199" y="207"/>
                  </a:lnTo>
                  <a:lnTo>
                    <a:pt x="212" y="207"/>
                  </a:lnTo>
                  <a:lnTo>
                    <a:pt x="219" y="207"/>
                  </a:lnTo>
                  <a:lnTo>
                    <a:pt x="225" y="206"/>
                  </a:lnTo>
                  <a:lnTo>
                    <a:pt x="232" y="205"/>
                  </a:lnTo>
                  <a:lnTo>
                    <a:pt x="238" y="204"/>
                  </a:lnTo>
                  <a:lnTo>
                    <a:pt x="244" y="202"/>
                  </a:lnTo>
                  <a:lnTo>
                    <a:pt x="250" y="198"/>
                  </a:lnTo>
                  <a:lnTo>
                    <a:pt x="255" y="195"/>
                  </a:lnTo>
                  <a:lnTo>
                    <a:pt x="260" y="191"/>
                  </a:lnTo>
                  <a:lnTo>
                    <a:pt x="264" y="187"/>
                  </a:lnTo>
                  <a:lnTo>
                    <a:pt x="268" y="184"/>
                  </a:lnTo>
                  <a:lnTo>
                    <a:pt x="271" y="181"/>
                  </a:lnTo>
                  <a:lnTo>
                    <a:pt x="274" y="178"/>
                  </a:lnTo>
                  <a:lnTo>
                    <a:pt x="278" y="175"/>
                  </a:lnTo>
                  <a:lnTo>
                    <a:pt x="280" y="172"/>
                  </a:lnTo>
                  <a:lnTo>
                    <a:pt x="281" y="167"/>
                  </a:lnTo>
                  <a:lnTo>
                    <a:pt x="282" y="162"/>
                  </a:lnTo>
                  <a:lnTo>
                    <a:pt x="282" y="164"/>
                  </a:lnTo>
                  <a:lnTo>
                    <a:pt x="282" y="166"/>
                  </a:lnTo>
                  <a:lnTo>
                    <a:pt x="284" y="167"/>
                  </a:lnTo>
                  <a:lnTo>
                    <a:pt x="285" y="168"/>
                  </a:lnTo>
                  <a:lnTo>
                    <a:pt x="286" y="171"/>
                  </a:lnTo>
                  <a:lnTo>
                    <a:pt x="288" y="172"/>
                  </a:lnTo>
                  <a:lnTo>
                    <a:pt x="288" y="174"/>
                  </a:lnTo>
                  <a:lnTo>
                    <a:pt x="285" y="176"/>
                  </a:lnTo>
                  <a:lnTo>
                    <a:pt x="283" y="181"/>
                  </a:lnTo>
                  <a:lnTo>
                    <a:pt x="281" y="185"/>
                  </a:lnTo>
                  <a:lnTo>
                    <a:pt x="279" y="190"/>
                  </a:lnTo>
                  <a:lnTo>
                    <a:pt x="275" y="194"/>
                  </a:lnTo>
                  <a:lnTo>
                    <a:pt x="272" y="197"/>
                  </a:lnTo>
                  <a:lnTo>
                    <a:pt x="269" y="202"/>
                  </a:lnTo>
                  <a:lnTo>
                    <a:pt x="265" y="206"/>
                  </a:lnTo>
                  <a:lnTo>
                    <a:pt x="261" y="210"/>
                  </a:lnTo>
                  <a:lnTo>
                    <a:pt x="259" y="210"/>
                  </a:lnTo>
                  <a:lnTo>
                    <a:pt x="256" y="211"/>
                  </a:lnTo>
                  <a:lnTo>
                    <a:pt x="254" y="211"/>
                  </a:lnTo>
                  <a:lnTo>
                    <a:pt x="252" y="212"/>
                  </a:lnTo>
                  <a:lnTo>
                    <a:pt x="250" y="213"/>
                  </a:lnTo>
                  <a:lnTo>
                    <a:pt x="248" y="213"/>
                  </a:lnTo>
                  <a:lnTo>
                    <a:pt x="245" y="213"/>
                  </a:lnTo>
                  <a:lnTo>
                    <a:pt x="243" y="213"/>
                  </a:lnTo>
                  <a:lnTo>
                    <a:pt x="239" y="214"/>
                  </a:lnTo>
                  <a:lnTo>
                    <a:pt x="235" y="215"/>
                  </a:lnTo>
                  <a:lnTo>
                    <a:pt x="232" y="216"/>
                  </a:lnTo>
                  <a:lnTo>
                    <a:pt x="228" y="217"/>
                  </a:lnTo>
                  <a:lnTo>
                    <a:pt x="224" y="218"/>
                  </a:lnTo>
                  <a:lnTo>
                    <a:pt x="220" y="220"/>
                  </a:lnTo>
                  <a:lnTo>
                    <a:pt x="216" y="221"/>
                  </a:lnTo>
                  <a:lnTo>
                    <a:pt x="213" y="222"/>
                  </a:lnTo>
                  <a:lnTo>
                    <a:pt x="195" y="222"/>
                  </a:lnTo>
                  <a:lnTo>
                    <a:pt x="179" y="222"/>
                  </a:lnTo>
                  <a:lnTo>
                    <a:pt x="161" y="221"/>
                  </a:lnTo>
                  <a:lnTo>
                    <a:pt x="144" y="221"/>
                  </a:lnTo>
                  <a:lnTo>
                    <a:pt x="128" y="221"/>
                  </a:lnTo>
                  <a:lnTo>
                    <a:pt x="111" y="220"/>
                  </a:lnTo>
                  <a:lnTo>
                    <a:pt x="93" y="220"/>
                  </a:lnTo>
                  <a:lnTo>
                    <a:pt x="76" y="218"/>
                  </a:lnTo>
                  <a:lnTo>
                    <a:pt x="66" y="217"/>
                  </a:lnTo>
                  <a:lnTo>
                    <a:pt x="56" y="215"/>
                  </a:lnTo>
                  <a:lnTo>
                    <a:pt x="48" y="212"/>
                  </a:lnTo>
                  <a:lnTo>
                    <a:pt x="39" y="208"/>
                  </a:lnTo>
                  <a:lnTo>
                    <a:pt x="34" y="205"/>
                  </a:lnTo>
                  <a:lnTo>
                    <a:pt x="31" y="203"/>
                  </a:lnTo>
                  <a:lnTo>
                    <a:pt x="28" y="200"/>
                  </a:lnTo>
                  <a:lnTo>
                    <a:pt x="23" y="196"/>
                  </a:lnTo>
                  <a:lnTo>
                    <a:pt x="21" y="193"/>
                  </a:lnTo>
                  <a:lnTo>
                    <a:pt x="18" y="188"/>
                  </a:lnTo>
                  <a:lnTo>
                    <a:pt x="15" y="185"/>
                  </a:lnTo>
                  <a:lnTo>
                    <a:pt x="13" y="180"/>
                  </a:lnTo>
                  <a:lnTo>
                    <a:pt x="13" y="177"/>
                  </a:lnTo>
                  <a:lnTo>
                    <a:pt x="12" y="174"/>
                  </a:lnTo>
                  <a:lnTo>
                    <a:pt x="11" y="172"/>
                  </a:lnTo>
                  <a:lnTo>
                    <a:pt x="11" y="168"/>
                  </a:lnTo>
                  <a:lnTo>
                    <a:pt x="10" y="165"/>
                  </a:lnTo>
                  <a:lnTo>
                    <a:pt x="9" y="163"/>
                  </a:lnTo>
                  <a:lnTo>
                    <a:pt x="9" y="160"/>
                  </a:lnTo>
                  <a:lnTo>
                    <a:pt x="9" y="157"/>
                  </a:lnTo>
                  <a:lnTo>
                    <a:pt x="6" y="154"/>
                  </a:lnTo>
                  <a:lnTo>
                    <a:pt x="4" y="142"/>
                  </a:lnTo>
                  <a:lnTo>
                    <a:pt x="1" y="128"/>
                  </a:lnTo>
                  <a:lnTo>
                    <a:pt x="0" y="116"/>
                  </a:lnTo>
                  <a:lnTo>
                    <a:pt x="0" y="104"/>
                  </a:lnTo>
                  <a:lnTo>
                    <a:pt x="0" y="91"/>
                  </a:lnTo>
                  <a:lnTo>
                    <a:pt x="0" y="77"/>
                  </a:lnTo>
                  <a:lnTo>
                    <a:pt x="0" y="64"/>
                  </a:lnTo>
                  <a:lnTo>
                    <a:pt x="1" y="51"/>
                  </a:lnTo>
                  <a:lnTo>
                    <a:pt x="2" y="47"/>
                  </a:lnTo>
                  <a:lnTo>
                    <a:pt x="5" y="43"/>
                  </a:lnTo>
                  <a:lnTo>
                    <a:pt x="8" y="40"/>
                  </a:lnTo>
                  <a:lnTo>
                    <a:pt x="11" y="37"/>
                  </a:lnTo>
                  <a:lnTo>
                    <a:pt x="14" y="35"/>
                  </a:lnTo>
                  <a:lnTo>
                    <a:pt x="18" y="33"/>
                  </a:lnTo>
                  <a:lnTo>
                    <a:pt x="21" y="31"/>
                  </a:lnTo>
                  <a:lnTo>
                    <a:pt x="25" y="30"/>
                  </a:lnTo>
                  <a:lnTo>
                    <a:pt x="34" y="27"/>
                  </a:lnTo>
                  <a:lnTo>
                    <a:pt x="42" y="26"/>
                  </a:lnTo>
                  <a:lnTo>
                    <a:pt x="51" y="24"/>
                  </a:lnTo>
                  <a:lnTo>
                    <a:pt x="59" y="22"/>
                  </a:lnTo>
                  <a:lnTo>
                    <a:pt x="76" y="20"/>
                  </a:lnTo>
                  <a:lnTo>
                    <a:pt x="95" y="17"/>
                  </a:lnTo>
                  <a:lnTo>
                    <a:pt x="112" y="17"/>
                  </a:lnTo>
                  <a:lnTo>
                    <a:pt x="130" y="17"/>
                  </a:lnTo>
                  <a:lnTo>
                    <a:pt x="148" y="16"/>
                  </a:lnTo>
                  <a:lnTo>
                    <a:pt x="165" y="16"/>
                  </a:lnTo>
                  <a:lnTo>
                    <a:pt x="183" y="15"/>
                  </a:lnTo>
                  <a:lnTo>
                    <a:pt x="201" y="14"/>
                  </a:lnTo>
                  <a:lnTo>
                    <a:pt x="215" y="13"/>
                  </a:lnTo>
                  <a:lnTo>
                    <a:pt x="230" y="13"/>
                  </a:lnTo>
                  <a:lnTo>
                    <a:pt x="245" y="14"/>
                  </a:lnTo>
                  <a:lnTo>
                    <a:pt x="260" y="15"/>
                  </a:lnTo>
                  <a:lnTo>
                    <a:pt x="273" y="17"/>
                  </a:lnTo>
                  <a:lnTo>
                    <a:pt x="288" y="19"/>
                  </a:lnTo>
                  <a:lnTo>
                    <a:pt x="302" y="20"/>
                  </a:lnTo>
                  <a:lnTo>
                    <a:pt x="315" y="21"/>
                  </a:lnTo>
                  <a:lnTo>
                    <a:pt x="316" y="22"/>
                  </a:lnTo>
                  <a:lnTo>
                    <a:pt x="316" y="20"/>
                  </a:lnTo>
                  <a:lnTo>
                    <a:pt x="316" y="17"/>
                  </a:lnTo>
                  <a:lnTo>
                    <a:pt x="316" y="16"/>
                  </a:lnTo>
                  <a:lnTo>
                    <a:pt x="316" y="15"/>
                  </a:lnTo>
                  <a:lnTo>
                    <a:pt x="319" y="14"/>
                  </a:lnTo>
                  <a:lnTo>
                    <a:pt x="321" y="13"/>
                  </a:lnTo>
                  <a:lnTo>
                    <a:pt x="325" y="12"/>
                  </a:lnTo>
                  <a:lnTo>
                    <a:pt x="328" y="11"/>
                  </a:lnTo>
                  <a:lnTo>
                    <a:pt x="331" y="11"/>
                  </a:lnTo>
                  <a:lnTo>
                    <a:pt x="334" y="9"/>
                  </a:lnTo>
                  <a:lnTo>
                    <a:pt x="346" y="5"/>
                  </a:lnTo>
                  <a:lnTo>
                    <a:pt x="360" y="3"/>
                  </a:lnTo>
                  <a:lnTo>
                    <a:pt x="374" y="2"/>
                  </a:lnTo>
                  <a:lnTo>
                    <a:pt x="388" y="1"/>
                  </a:lnTo>
                  <a:lnTo>
                    <a:pt x="402" y="0"/>
                  </a:lnTo>
                  <a:lnTo>
                    <a:pt x="416" y="0"/>
                  </a:lnTo>
                  <a:lnTo>
                    <a:pt x="429" y="1"/>
                  </a:lnTo>
                  <a:lnTo>
                    <a:pt x="442" y="3"/>
                  </a:lnTo>
                  <a:lnTo>
                    <a:pt x="458" y="7"/>
                  </a:lnTo>
                  <a:close/>
                </a:path>
              </a:pathLst>
            </a:custGeom>
            <a:solidFill>
              <a:srgbClr val="66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3" name="Freeform 147">
              <a:extLst>
                <a:ext uri="{FF2B5EF4-FFF2-40B4-BE49-F238E27FC236}">
                  <a16:creationId xmlns:a16="http://schemas.microsoft.com/office/drawing/2014/main" id="{E2935F7A-95D6-4E21-8D26-B0007FA53560}"/>
                </a:ext>
              </a:extLst>
            </p:cNvPr>
            <p:cNvSpPr>
              <a:spLocks/>
            </p:cNvSpPr>
            <p:nvPr/>
          </p:nvSpPr>
          <p:spPr bwMode="auto">
            <a:xfrm>
              <a:off x="4228" y="3757"/>
              <a:ext cx="61" cy="14"/>
            </a:xfrm>
            <a:custGeom>
              <a:avLst/>
              <a:gdLst>
                <a:gd name="T0" fmla="*/ 110 w 122"/>
                <a:gd name="T1" fmla="*/ 7 h 29"/>
                <a:gd name="T2" fmla="*/ 114 w 122"/>
                <a:gd name="T3" fmla="*/ 7 h 29"/>
                <a:gd name="T4" fmla="*/ 117 w 122"/>
                <a:gd name="T5" fmla="*/ 8 h 29"/>
                <a:gd name="T6" fmla="*/ 120 w 122"/>
                <a:gd name="T7" fmla="*/ 11 h 29"/>
                <a:gd name="T8" fmla="*/ 122 w 122"/>
                <a:gd name="T9" fmla="*/ 13 h 29"/>
                <a:gd name="T10" fmla="*/ 112 w 122"/>
                <a:gd name="T11" fmla="*/ 13 h 29"/>
                <a:gd name="T12" fmla="*/ 102 w 122"/>
                <a:gd name="T13" fmla="*/ 12 h 29"/>
                <a:gd name="T14" fmla="*/ 92 w 122"/>
                <a:gd name="T15" fmla="*/ 11 h 29"/>
                <a:gd name="T16" fmla="*/ 83 w 122"/>
                <a:gd name="T17" fmla="*/ 8 h 29"/>
                <a:gd name="T18" fmla="*/ 77 w 122"/>
                <a:gd name="T19" fmla="*/ 9 h 29"/>
                <a:gd name="T20" fmla="*/ 70 w 122"/>
                <a:gd name="T21" fmla="*/ 9 h 29"/>
                <a:gd name="T22" fmla="*/ 64 w 122"/>
                <a:gd name="T23" fmla="*/ 9 h 29"/>
                <a:gd name="T24" fmla="*/ 58 w 122"/>
                <a:gd name="T25" fmla="*/ 11 h 29"/>
                <a:gd name="T26" fmla="*/ 55 w 122"/>
                <a:gd name="T27" fmla="*/ 9 h 29"/>
                <a:gd name="T28" fmla="*/ 50 w 122"/>
                <a:gd name="T29" fmla="*/ 9 h 29"/>
                <a:gd name="T30" fmla="*/ 44 w 122"/>
                <a:gd name="T31" fmla="*/ 12 h 29"/>
                <a:gd name="T32" fmla="*/ 36 w 122"/>
                <a:gd name="T33" fmla="*/ 14 h 29"/>
                <a:gd name="T34" fmla="*/ 32 w 122"/>
                <a:gd name="T35" fmla="*/ 15 h 29"/>
                <a:gd name="T36" fmla="*/ 27 w 122"/>
                <a:gd name="T37" fmla="*/ 14 h 29"/>
                <a:gd name="T38" fmla="*/ 20 w 122"/>
                <a:gd name="T39" fmla="*/ 17 h 29"/>
                <a:gd name="T40" fmla="*/ 14 w 122"/>
                <a:gd name="T41" fmla="*/ 20 h 29"/>
                <a:gd name="T42" fmla="*/ 7 w 122"/>
                <a:gd name="T43" fmla="*/ 24 h 29"/>
                <a:gd name="T44" fmla="*/ 0 w 122"/>
                <a:gd name="T45" fmla="*/ 29 h 29"/>
                <a:gd name="T46" fmla="*/ 0 w 122"/>
                <a:gd name="T47" fmla="*/ 24 h 29"/>
                <a:gd name="T48" fmla="*/ 3 w 122"/>
                <a:gd name="T49" fmla="*/ 20 h 29"/>
                <a:gd name="T50" fmla="*/ 8 w 122"/>
                <a:gd name="T51" fmla="*/ 14 h 29"/>
                <a:gd name="T52" fmla="*/ 16 w 122"/>
                <a:gd name="T53" fmla="*/ 9 h 29"/>
                <a:gd name="T54" fmla="*/ 24 w 122"/>
                <a:gd name="T55" fmla="*/ 5 h 29"/>
                <a:gd name="T56" fmla="*/ 27 w 122"/>
                <a:gd name="T57" fmla="*/ 5 h 29"/>
                <a:gd name="T58" fmla="*/ 32 w 122"/>
                <a:gd name="T59" fmla="*/ 3 h 29"/>
                <a:gd name="T60" fmla="*/ 35 w 122"/>
                <a:gd name="T61" fmla="*/ 2 h 29"/>
                <a:gd name="T62" fmla="*/ 38 w 122"/>
                <a:gd name="T63" fmla="*/ 1 h 29"/>
                <a:gd name="T64" fmla="*/ 43 w 122"/>
                <a:gd name="T65" fmla="*/ 2 h 29"/>
                <a:gd name="T66" fmla="*/ 47 w 122"/>
                <a:gd name="T67" fmla="*/ 2 h 29"/>
                <a:gd name="T68" fmla="*/ 53 w 122"/>
                <a:gd name="T69" fmla="*/ 1 h 29"/>
                <a:gd name="T70" fmla="*/ 58 w 122"/>
                <a:gd name="T71" fmla="*/ 1 h 29"/>
                <a:gd name="T72" fmla="*/ 70 w 122"/>
                <a:gd name="T73" fmla="*/ 0 h 29"/>
                <a:gd name="T74" fmla="*/ 83 w 122"/>
                <a:gd name="T75" fmla="*/ 0 h 29"/>
                <a:gd name="T76" fmla="*/ 95 w 122"/>
                <a:gd name="T77" fmla="*/ 2 h 29"/>
                <a:gd name="T78" fmla="*/ 107 w 122"/>
                <a:gd name="T7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29">
                  <a:moveTo>
                    <a:pt x="107" y="7"/>
                  </a:moveTo>
                  <a:lnTo>
                    <a:pt x="110" y="7"/>
                  </a:lnTo>
                  <a:lnTo>
                    <a:pt x="112" y="7"/>
                  </a:lnTo>
                  <a:lnTo>
                    <a:pt x="114" y="7"/>
                  </a:lnTo>
                  <a:lnTo>
                    <a:pt x="116" y="8"/>
                  </a:lnTo>
                  <a:lnTo>
                    <a:pt x="117" y="8"/>
                  </a:lnTo>
                  <a:lnTo>
                    <a:pt x="118" y="9"/>
                  </a:lnTo>
                  <a:lnTo>
                    <a:pt x="120" y="11"/>
                  </a:lnTo>
                  <a:lnTo>
                    <a:pt x="122" y="12"/>
                  </a:lnTo>
                  <a:lnTo>
                    <a:pt x="122" y="13"/>
                  </a:lnTo>
                  <a:lnTo>
                    <a:pt x="117" y="13"/>
                  </a:lnTo>
                  <a:lnTo>
                    <a:pt x="112" y="13"/>
                  </a:lnTo>
                  <a:lnTo>
                    <a:pt x="107" y="12"/>
                  </a:lnTo>
                  <a:lnTo>
                    <a:pt x="102" y="12"/>
                  </a:lnTo>
                  <a:lnTo>
                    <a:pt x="96" y="12"/>
                  </a:lnTo>
                  <a:lnTo>
                    <a:pt x="92" y="11"/>
                  </a:lnTo>
                  <a:lnTo>
                    <a:pt x="87" y="9"/>
                  </a:lnTo>
                  <a:lnTo>
                    <a:pt x="83" y="8"/>
                  </a:lnTo>
                  <a:lnTo>
                    <a:pt x="80" y="8"/>
                  </a:lnTo>
                  <a:lnTo>
                    <a:pt x="77" y="9"/>
                  </a:lnTo>
                  <a:lnTo>
                    <a:pt x="74" y="9"/>
                  </a:lnTo>
                  <a:lnTo>
                    <a:pt x="70" y="9"/>
                  </a:lnTo>
                  <a:lnTo>
                    <a:pt x="67" y="9"/>
                  </a:lnTo>
                  <a:lnTo>
                    <a:pt x="64" y="9"/>
                  </a:lnTo>
                  <a:lnTo>
                    <a:pt x="60" y="9"/>
                  </a:lnTo>
                  <a:lnTo>
                    <a:pt x="58" y="11"/>
                  </a:lnTo>
                  <a:lnTo>
                    <a:pt x="56" y="10"/>
                  </a:lnTo>
                  <a:lnTo>
                    <a:pt x="55" y="9"/>
                  </a:lnTo>
                  <a:lnTo>
                    <a:pt x="53" y="9"/>
                  </a:lnTo>
                  <a:lnTo>
                    <a:pt x="50" y="9"/>
                  </a:lnTo>
                  <a:lnTo>
                    <a:pt x="47" y="10"/>
                  </a:lnTo>
                  <a:lnTo>
                    <a:pt x="44" y="12"/>
                  </a:lnTo>
                  <a:lnTo>
                    <a:pt x="39" y="13"/>
                  </a:lnTo>
                  <a:lnTo>
                    <a:pt x="36" y="14"/>
                  </a:lnTo>
                  <a:lnTo>
                    <a:pt x="34" y="15"/>
                  </a:lnTo>
                  <a:lnTo>
                    <a:pt x="32" y="15"/>
                  </a:lnTo>
                  <a:lnTo>
                    <a:pt x="29" y="15"/>
                  </a:lnTo>
                  <a:lnTo>
                    <a:pt x="27" y="14"/>
                  </a:lnTo>
                  <a:lnTo>
                    <a:pt x="24" y="15"/>
                  </a:lnTo>
                  <a:lnTo>
                    <a:pt x="20" y="17"/>
                  </a:lnTo>
                  <a:lnTo>
                    <a:pt x="16" y="18"/>
                  </a:lnTo>
                  <a:lnTo>
                    <a:pt x="14" y="20"/>
                  </a:lnTo>
                  <a:lnTo>
                    <a:pt x="10" y="21"/>
                  </a:lnTo>
                  <a:lnTo>
                    <a:pt x="7" y="24"/>
                  </a:lnTo>
                  <a:lnTo>
                    <a:pt x="4" y="27"/>
                  </a:lnTo>
                  <a:lnTo>
                    <a:pt x="0" y="29"/>
                  </a:lnTo>
                  <a:lnTo>
                    <a:pt x="0" y="27"/>
                  </a:lnTo>
                  <a:lnTo>
                    <a:pt x="0" y="24"/>
                  </a:lnTo>
                  <a:lnTo>
                    <a:pt x="2" y="22"/>
                  </a:lnTo>
                  <a:lnTo>
                    <a:pt x="3" y="20"/>
                  </a:lnTo>
                  <a:lnTo>
                    <a:pt x="5" y="17"/>
                  </a:lnTo>
                  <a:lnTo>
                    <a:pt x="8" y="14"/>
                  </a:lnTo>
                  <a:lnTo>
                    <a:pt x="12" y="12"/>
                  </a:lnTo>
                  <a:lnTo>
                    <a:pt x="16" y="9"/>
                  </a:lnTo>
                  <a:lnTo>
                    <a:pt x="20" y="8"/>
                  </a:lnTo>
                  <a:lnTo>
                    <a:pt x="24" y="5"/>
                  </a:lnTo>
                  <a:lnTo>
                    <a:pt x="25" y="5"/>
                  </a:lnTo>
                  <a:lnTo>
                    <a:pt x="27" y="5"/>
                  </a:lnTo>
                  <a:lnTo>
                    <a:pt x="29" y="4"/>
                  </a:lnTo>
                  <a:lnTo>
                    <a:pt x="32" y="3"/>
                  </a:lnTo>
                  <a:lnTo>
                    <a:pt x="33" y="3"/>
                  </a:lnTo>
                  <a:lnTo>
                    <a:pt x="35" y="2"/>
                  </a:lnTo>
                  <a:lnTo>
                    <a:pt x="36" y="1"/>
                  </a:lnTo>
                  <a:lnTo>
                    <a:pt x="38" y="1"/>
                  </a:lnTo>
                  <a:lnTo>
                    <a:pt x="39" y="2"/>
                  </a:lnTo>
                  <a:lnTo>
                    <a:pt x="43" y="2"/>
                  </a:lnTo>
                  <a:lnTo>
                    <a:pt x="45" y="2"/>
                  </a:lnTo>
                  <a:lnTo>
                    <a:pt x="47" y="2"/>
                  </a:lnTo>
                  <a:lnTo>
                    <a:pt x="50" y="2"/>
                  </a:lnTo>
                  <a:lnTo>
                    <a:pt x="53" y="1"/>
                  </a:lnTo>
                  <a:lnTo>
                    <a:pt x="56" y="1"/>
                  </a:lnTo>
                  <a:lnTo>
                    <a:pt x="58" y="1"/>
                  </a:lnTo>
                  <a:lnTo>
                    <a:pt x="65" y="0"/>
                  </a:lnTo>
                  <a:lnTo>
                    <a:pt x="70" y="0"/>
                  </a:lnTo>
                  <a:lnTo>
                    <a:pt x="77" y="0"/>
                  </a:lnTo>
                  <a:lnTo>
                    <a:pt x="83" y="0"/>
                  </a:lnTo>
                  <a:lnTo>
                    <a:pt x="89" y="1"/>
                  </a:lnTo>
                  <a:lnTo>
                    <a:pt x="95" y="2"/>
                  </a:lnTo>
                  <a:lnTo>
                    <a:pt x="102" y="4"/>
                  </a:lnTo>
                  <a:lnTo>
                    <a:pt x="107" y="7"/>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4" name="Freeform 148">
              <a:extLst>
                <a:ext uri="{FF2B5EF4-FFF2-40B4-BE49-F238E27FC236}">
                  <a16:creationId xmlns:a16="http://schemas.microsoft.com/office/drawing/2014/main" id="{44F519A7-2C35-4748-85D9-0776A40F9603}"/>
                </a:ext>
              </a:extLst>
            </p:cNvPr>
            <p:cNvSpPr>
              <a:spLocks/>
            </p:cNvSpPr>
            <p:nvPr/>
          </p:nvSpPr>
          <p:spPr bwMode="auto">
            <a:xfrm>
              <a:off x="4311" y="3762"/>
              <a:ext cx="116" cy="74"/>
            </a:xfrm>
            <a:custGeom>
              <a:avLst/>
              <a:gdLst>
                <a:gd name="T0" fmla="*/ 228 w 231"/>
                <a:gd name="T1" fmla="*/ 16 h 147"/>
                <a:gd name="T2" fmla="*/ 230 w 231"/>
                <a:gd name="T3" fmla="*/ 27 h 147"/>
                <a:gd name="T4" fmla="*/ 231 w 231"/>
                <a:gd name="T5" fmla="*/ 41 h 147"/>
                <a:gd name="T6" fmla="*/ 229 w 231"/>
                <a:gd name="T7" fmla="*/ 61 h 147"/>
                <a:gd name="T8" fmla="*/ 226 w 231"/>
                <a:gd name="T9" fmla="*/ 82 h 147"/>
                <a:gd name="T10" fmla="*/ 222 w 231"/>
                <a:gd name="T11" fmla="*/ 98 h 147"/>
                <a:gd name="T12" fmla="*/ 217 w 231"/>
                <a:gd name="T13" fmla="*/ 108 h 147"/>
                <a:gd name="T14" fmla="*/ 210 w 231"/>
                <a:gd name="T15" fmla="*/ 117 h 147"/>
                <a:gd name="T16" fmla="*/ 201 w 231"/>
                <a:gd name="T17" fmla="*/ 124 h 147"/>
                <a:gd name="T18" fmla="*/ 192 w 231"/>
                <a:gd name="T19" fmla="*/ 130 h 147"/>
                <a:gd name="T20" fmla="*/ 181 w 231"/>
                <a:gd name="T21" fmla="*/ 134 h 147"/>
                <a:gd name="T22" fmla="*/ 170 w 231"/>
                <a:gd name="T23" fmla="*/ 139 h 147"/>
                <a:gd name="T24" fmla="*/ 160 w 231"/>
                <a:gd name="T25" fmla="*/ 141 h 147"/>
                <a:gd name="T26" fmla="*/ 152 w 231"/>
                <a:gd name="T27" fmla="*/ 142 h 147"/>
                <a:gd name="T28" fmla="*/ 150 w 231"/>
                <a:gd name="T29" fmla="*/ 142 h 147"/>
                <a:gd name="T30" fmla="*/ 147 w 231"/>
                <a:gd name="T31" fmla="*/ 143 h 147"/>
                <a:gd name="T32" fmla="*/ 144 w 231"/>
                <a:gd name="T33" fmla="*/ 142 h 147"/>
                <a:gd name="T34" fmla="*/ 141 w 231"/>
                <a:gd name="T35" fmla="*/ 143 h 147"/>
                <a:gd name="T36" fmla="*/ 137 w 231"/>
                <a:gd name="T37" fmla="*/ 144 h 147"/>
                <a:gd name="T38" fmla="*/ 132 w 231"/>
                <a:gd name="T39" fmla="*/ 144 h 147"/>
                <a:gd name="T40" fmla="*/ 128 w 231"/>
                <a:gd name="T41" fmla="*/ 145 h 147"/>
                <a:gd name="T42" fmla="*/ 116 w 231"/>
                <a:gd name="T43" fmla="*/ 145 h 147"/>
                <a:gd name="T44" fmla="*/ 96 w 231"/>
                <a:gd name="T45" fmla="*/ 147 h 147"/>
                <a:gd name="T46" fmla="*/ 76 w 231"/>
                <a:gd name="T47" fmla="*/ 147 h 147"/>
                <a:gd name="T48" fmla="*/ 56 w 231"/>
                <a:gd name="T49" fmla="*/ 145 h 147"/>
                <a:gd name="T50" fmla="*/ 42 w 231"/>
                <a:gd name="T51" fmla="*/ 144 h 147"/>
                <a:gd name="T52" fmla="*/ 37 w 231"/>
                <a:gd name="T53" fmla="*/ 140 h 147"/>
                <a:gd name="T54" fmla="*/ 32 w 231"/>
                <a:gd name="T55" fmla="*/ 134 h 147"/>
                <a:gd name="T56" fmla="*/ 29 w 231"/>
                <a:gd name="T57" fmla="*/ 129 h 147"/>
                <a:gd name="T58" fmla="*/ 30 w 231"/>
                <a:gd name="T59" fmla="*/ 123 h 147"/>
                <a:gd name="T60" fmla="*/ 36 w 231"/>
                <a:gd name="T61" fmla="*/ 119 h 147"/>
                <a:gd name="T62" fmla="*/ 40 w 231"/>
                <a:gd name="T63" fmla="*/ 112 h 147"/>
                <a:gd name="T64" fmla="*/ 43 w 231"/>
                <a:gd name="T65" fmla="*/ 107 h 147"/>
                <a:gd name="T66" fmla="*/ 47 w 231"/>
                <a:gd name="T67" fmla="*/ 97 h 147"/>
                <a:gd name="T68" fmla="*/ 47 w 231"/>
                <a:gd name="T69" fmla="*/ 87 h 147"/>
                <a:gd name="T70" fmla="*/ 44 w 231"/>
                <a:gd name="T71" fmla="*/ 75 h 147"/>
                <a:gd name="T72" fmla="*/ 40 w 231"/>
                <a:gd name="T73" fmla="*/ 65 h 147"/>
                <a:gd name="T74" fmla="*/ 33 w 231"/>
                <a:gd name="T75" fmla="*/ 58 h 147"/>
                <a:gd name="T76" fmla="*/ 27 w 231"/>
                <a:gd name="T77" fmla="*/ 52 h 147"/>
                <a:gd name="T78" fmla="*/ 19 w 231"/>
                <a:gd name="T79" fmla="*/ 49 h 147"/>
                <a:gd name="T80" fmla="*/ 11 w 231"/>
                <a:gd name="T81" fmla="*/ 47 h 147"/>
                <a:gd name="T82" fmla="*/ 9 w 231"/>
                <a:gd name="T83" fmla="*/ 42 h 147"/>
                <a:gd name="T84" fmla="*/ 8 w 231"/>
                <a:gd name="T85" fmla="*/ 40 h 147"/>
                <a:gd name="T86" fmla="*/ 7 w 231"/>
                <a:gd name="T87" fmla="*/ 38 h 147"/>
                <a:gd name="T88" fmla="*/ 4 w 231"/>
                <a:gd name="T89" fmla="*/ 36 h 147"/>
                <a:gd name="T90" fmla="*/ 3 w 231"/>
                <a:gd name="T91" fmla="*/ 31 h 147"/>
                <a:gd name="T92" fmla="*/ 2 w 231"/>
                <a:gd name="T93" fmla="*/ 26 h 147"/>
                <a:gd name="T94" fmla="*/ 1 w 231"/>
                <a:gd name="T95" fmla="*/ 18 h 147"/>
                <a:gd name="T96" fmla="*/ 1 w 231"/>
                <a:gd name="T97" fmla="*/ 12 h 147"/>
                <a:gd name="T98" fmla="*/ 12 w 231"/>
                <a:gd name="T99" fmla="*/ 9 h 147"/>
                <a:gd name="T100" fmla="*/ 33 w 231"/>
                <a:gd name="T101" fmla="*/ 10 h 147"/>
                <a:gd name="T102" fmla="*/ 56 w 231"/>
                <a:gd name="T103" fmla="*/ 12 h 147"/>
                <a:gd name="T104" fmla="*/ 78 w 231"/>
                <a:gd name="T105" fmla="*/ 10 h 147"/>
                <a:gd name="T106" fmla="*/ 103 w 231"/>
                <a:gd name="T107" fmla="*/ 8 h 147"/>
                <a:gd name="T108" fmla="*/ 131 w 231"/>
                <a:gd name="T109" fmla="*/ 6 h 147"/>
                <a:gd name="T110" fmla="*/ 159 w 231"/>
                <a:gd name="T111" fmla="*/ 3 h 147"/>
                <a:gd name="T112" fmla="*/ 187 w 231"/>
                <a:gd name="T113" fmla="*/ 1 h 147"/>
                <a:gd name="T114" fmla="*/ 203 w 231"/>
                <a:gd name="T115" fmla="*/ 0 h 147"/>
                <a:gd name="T116" fmla="*/ 211 w 231"/>
                <a:gd name="T117" fmla="*/ 1 h 147"/>
                <a:gd name="T118" fmla="*/ 219 w 231"/>
                <a:gd name="T119" fmla="*/ 2 h 147"/>
                <a:gd name="T120" fmla="*/ 224 w 231"/>
                <a:gd name="T1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1" h="147">
                  <a:moveTo>
                    <a:pt x="226" y="10"/>
                  </a:moveTo>
                  <a:lnTo>
                    <a:pt x="228" y="16"/>
                  </a:lnTo>
                  <a:lnTo>
                    <a:pt x="229" y="21"/>
                  </a:lnTo>
                  <a:lnTo>
                    <a:pt x="230" y="27"/>
                  </a:lnTo>
                  <a:lnTo>
                    <a:pt x="231" y="31"/>
                  </a:lnTo>
                  <a:lnTo>
                    <a:pt x="231" y="41"/>
                  </a:lnTo>
                  <a:lnTo>
                    <a:pt x="230" y="51"/>
                  </a:lnTo>
                  <a:lnTo>
                    <a:pt x="229" y="61"/>
                  </a:lnTo>
                  <a:lnTo>
                    <a:pt x="227" y="71"/>
                  </a:lnTo>
                  <a:lnTo>
                    <a:pt x="226" y="82"/>
                  </a:lnTo>
                  <a:lnTo>
                    <a:pt x="223" y="92"/>
                  </a:lnTo>
                  <a:lnTo>
                    <a:pt x="222" y="98"/>
                  </a:lnTo>
                  <a:lnTo>
                    <a:pt x="220" y="103"/>
                  </a:lnTo>
                  <a:lnTo>
                    <a:pt x="217" y="108"/>
                  </a:lnTo>
                  <a:lnTo>
                    <a:pt x="213" y="112"/>
                  </a:lnTo>
                  <a:lnTo>
                    <a:pt x="210" y="117"/>
                  </a:lnTo>
                  <a:lnTo>
                    <a:pt x="206" y="121"/>
                  </a:lnTo>
                  <a:lnTo>
                    <a:pt x="201" y="124"/>
                  </a:lnTo>
                  <a:lnTo>
                    <a:pt x="197" y="128"/>
                  </a:lnTo>
                  <a:lnTo>
                    <a:pt x="192" y="130"/>
                  </a:lnTo>
                  <a:lnTo>
                    <a:pt x="187" y="132"/>
                  </a:lnTo>
                  <a:lnTo>
                    <a:pt x="181" y="134"/>
                  </a:lnTo>
                  <a:lnTo>
                    <a:pt x="177" y="137"/>
                  </a:lnTo>
                  <a:lnTo>
                    <a:pt x="170" y="139"/>
                  </a:lnTo>
                  <a:lnTo>
                    <a:pt x="166" y="140"/>
                  </a:lnTo>
                  <a:lnTo>
                    <a:pt x="160" y="141"/>
                  </a:lnTo>
                  <a:lnTo>
                    <a:pt x="153" y="141"/>
                  </a:lnTo>
                  <a:lnTo>
                    <a:pt x="152" y="142"/>
                  </a:lnTo>
                  <a:lnTo>
                    <a:pt x="151" y="142"/>
                  </a:lnTo>
                  <a:lnTo>
                    <a:pt x="150" y="142"/>
                  </a:lnTo>
                  <a:lnTo>
                    <a:pt x="149" y="143"/>
                  </a:lnTo>
                  <a:lnTo>
                    <a:pt x="147" y="143"/>
                  </a:lnTo>
                  <a:lnTo>
                    <a:pt x="146" y="143"/>
                  </a:lnTo>
                  <a:lnTo>
                    <a:pt x="144" y="142"/>
                  </a:lnTo>
                  <a:lnTo>
                    <a:pt x="142" y="142"/>
                  </a:lnTo>
                  <a:lnTo>
                    <a:pt x="141" y="143"/>
                  </a:lnTo>
                  <a:lnTo>
                    <a:pt x="139" y="144"/>
                  </a:lnTo>
                  <a:lnTo>
                    <a:pt x="137" y="144"/>
                  </a:lnTo>
                  <a:lnTo>
                    <a:pt x="134" y="144"/>
                  </a:lnTo>
                  <a:lnTo>
                    <a:pt x="132" y="144"/>
                  </a:lnTo>
                  <a:lnTo>
                    <a:pt x="129" y="145"/>
                  </a:lnTo>
                  <a:lnTo>
                    <a:pt x="128" y="145"/>
                  </a:lnTo>
                  <a:lnTo>
                    <a:pt x="124" y="145"/>
                  </a:lnTo>
                  <a:lnTo>
                    <a:pt x="116" y="145"/>
                  </a:lnTo>
                  <a:lnTo>
                    <a:pt x="106" y="147"/>
                  </a:lnTo>
                  <a:lnTo>
                    <a:pt x="96" y="147"/>
                  </a:lnTo>
                  <a:lnTo>
                    <a:pt x="86" y="147"/>
                  </a:lnTo>
                  <a:lnTo>
                    <a:pt x="76" y="147"/>
                  </a:lnTo>
                  <a:lnTo>
                    <a:pt x="66" y="147"/>
                  </a:lnTo>
                  <a:lnTo>
                    <a:pt x="56" y="145"/>
                  </a:lnTo>
                  <a:lnTo>
                    <a:pt x="46" y="145"/>
                  </a:lnTo>
                  <a:lnTo>
                    <a:pt x="42" y="144"/>
                  </a:lnTo>
                  <a:lnTo>
                    <a:pt x="40" y="142"/>
                  </a:lnTo>
                  <a:lnTo>
                    <a:pt x="37" y="140"/>
                  </a:lnTo>
                  <a:lnTo>
                    <a:pt x="34" y="138"/>
                  </a:lnTo>
                  <a:lnTo>
                    <a:pt x="32" y="134"/>
                  </a:lnTo>
                  <a:lnTo>
                    <a:pt x="30" y="132"/>
                  </a:lnTo>
                  <a:lnTo>
                    <a:pt x="29" y="129"/>
                  </a:lnTo>
                  <a:lnTo>
                    <a:pt x="28" y="127"/>
                  </a:lnTo>
                  <a:lnTo>
                    <a:pt x="30" y="123"/>
                  </a:lnTo>
                  <a:lnTo>
                    <a:pt x="32" y="121"/>
                  </a:lnTo>
                  <a:lnTo>
                    <a:pt x="36" y="119"/>
                  </a:lnTo>
                  <a:lnTo>
                    <a:pt x="38" y="115"/>
                  </a:lnTo>
                  <a:lnTo>
                    <a:pt x="40" y="112"/>
                  </a:lnTo>
                  <a:lnTo>
                    <a:pt x="42" y="109"/>
                  </a:lnTo>
                  <a:lnTo>
                    <a:pt x="43" y="107"/>
                  </a:lnTo>
                  <a:lnTo>
                    <a:pt x="44" y="102"/>
                  </a:lnTo>
                  <a:lnTo>
                    <a:pt x="47" y="97"/>
                  </a:lnTo>
                  <a:lnTo>
                    <a:pt x="47" y="92"/>
                  </a:lnTo>
                  <a:lnTo>
                    <a:pt x="47" y="87"/>
                  </a:lnTo>
                  <a:lnTo>
                    <a:pt x="47" y="81"/>
                  </a:lnTo>
                  <a:lnTo>
                    <a:pt x="44" y="75"/>
                  </a:lnTo>
                  <a:lnTo>
                    <a:pt x="42" y="71"/>
                  </a:lnTo>
                  <a:lnTo>
                    <a:pt x="40" y="65"/>
                  </a:lnTo>
                  <a:lnTo>
                    <a:pt x="37" y="62"/>
                  </a:lnTo>
                  <a:lnTo>
                    <a:pt x="33" y="58"/>
                  </a:lnTo>
                  <a:lnTo>
                    <a:pt x="31" y="54"/>
                  </a:lnTo>
                  <a:lnTo>
                    <a:pt x="27" y="52"/>
                  </a:lnTo>
                  <a:lnTo>
                    <a:pt x="23" y="51"/>
                  </a:lnTo>
                  <a:lnTo>
                    <a:pt x="19" y="49"/>
                  </a:lnTo>
                  <a:lnTo>
                    <a:pt x="16" y="48"/>
                  </a:lnTo>
                  <a:lnTo>
                    <a:pt x="11" y="47"/>
                  </a:lnTo>
                  <a:lnTo>
                    <a:pt x="8" y="43"/>
                  </a:lnTo>
                  <a:lnTo>
                    <a:pt x="9" y="42"/>
                  </a:lnTo>
                  <a:lnTo>
                    <a:pt x="9" y="41"/>
                  </a:lnTo>
                  <a:lnTo>
                    <a:pt x="8" y="40"/>
                  </a:lnTo>
                  <a:lnTo>
                    <a:pt x="8" y="39"/>
                  </a:lnTo>
                  <a:lnTo>
                    <a:pt x="7" y="38"/>
                  </a:lnTo>
                  <a:lnTo>
                    <a:pt x="6" y="37"/>
                  </a:lnTo>
                  <a:lnTo>
                    <a:pt x="4" y="36"/>
                  </a:lnTo>
                  <a:lnTo>
                    <a:pt x="4" y="34"/>
                  </a:lnTo>
                  <a:lnTo>
                    <a:pt x="3" y="31"/>
                  </a:lnTo>
                  <a:lnTo>
                    <a:pt x="2" y="28"/>
                  </a:lnTo>
                  <a:lnTo>
                    <a:pt x="2" y="26"/>
                  </a:lnTo>
                  <a:lnTo>
                    <a:pt x="2" y="21"/>
                  </a:lnTo>
                  <a:lnTo>
                    <a:pt x="1" y="18"/>
                  </a:lnTo>
                  <a:lnTo>
                    <a:pt x="1" y="16"/>
                  </a:lnTo>
                  <a:lnTo>
                    <a:pt x="1" y="12"/>
                  </a:lnTo>
                  <a:lnTo>
                    <a:pt x="0" y="8"/>
                  </a:lnTo>
                  <a:lnTo>
                    <a:pt x="12" y="9"/>
                  </a:lnTo>
                  <a:lnTo>
                    <a:pt x="22" y="10"/>
                  </a:lnTo>
                  <a:lnTo>
                    <a:pt x="33" y="10"/>
                  </a:lnTo>
                  <a:lnTo>
                    <a:pt x="44" y="11"/>
                  </a:lnTo>
                  <a:lnTo>
                    <a:pt x="56" y="12"/>
                  </a:lnTo>
                  <a:lnTo>
                    <a:pt x="66" y="11"/>
                  </a:lnTo>
                  <a:lnTo>
                    <a:pt x="78" y="10"/>
                  </a:lnTo>
                  <a:lnTo>
                    <a:pt x="89" y="8"/>
                  </a:lnTo>
                  <a:lnTo>
                    <a:pt x="103" y="8"/>
                  </a:lnTo>
                  <a:lnTo>
                    <a:pt x="117" y="7"/>
                  </a:lnTo>
                  <a:lnTo>
                    <a:pt x="131" y="6"/>
                  </a:lnTo>
                  <a:lnTo>
                    <a:pt x="144" y="4"/>
                  </a:lnTo>
                  <a:lnTo>
                    <a:pt x="159" y="3"/>
                  </a:lnTo>
                  <a:lnTo>
                    <a:pt x="172" y="2"/>
                  </a:lnTo>
                  <a:lnTo>
                    <a:pt x="187" y="1"/>
                  </a:lnTo>
                  <a:lnTo>
                    <a:pt x="200" y="0"/>
                  </a:lnTo>
                  <a:lnTo>
                    <a:pt x="203" y="0"/>
                  </a:lnTo>
                  <a:lnTo>
                    <a:pt x="208" y="0"/>
                  </a:lnTo>
                  <a:lnTo>
                    <a:pt x="211" y="1"/>
                  </a:lnTo>
                  <a:lnTo>
                    <a:pt x="214" y="1"/>
                  </a:lnTo>
                  <a:lnTo>
                    <a:pt x="219" y="2"/>
                  </a:lnTo>
                  <a:lnTo>
                    <a:pt x="221" y="4"/>
                  </a:lnTo>
                  <a:lnTo>
                    <a:pt x="224" y="7"/>
                  </a:lnTo>
                  <a:lnTo>
                    <a:pt x="226" y="10"/>
                  </a:lnTo>
                  <a:close/>
                </a:path>
              </a:pathLst>
            </a:custGeom>
            <a:solidFill>
              <a:srgbClr val="FFE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5" name="Freeform 149">
              <a:extLst>
                <a:ext uri="{FF2B5EF4-FFF2-40B4-BE49-F238E27FC236}">
                  <a16:creationId xmlns:a16="http://schemas.microsoft.com/office/drawing/2014/main" id="{FAA6B3A8-86E0-4E07-9A54-2FF267591A32}"/>
                </a:ext>
              </a:extLst>
            </p:cNvPr>
            <p:cNvSpPr>
              <a:spLocks/>
            </p:cNvSpPr>
            <p:nvPr/>
          </p:nvSpPr>
          <p:spPr bwMode="auto">
            <a:xfrm>
              <a:off x="4086" y="3766"/>
              <a:ext cx="124" cy="78"/>
            </a:xfrm>
            <a:custGeom>
              <a:avLst/>
              <a:gdLst>
                <a:gd name="T0" fmla="*/ 243 w 249"/>
                <a:gd name="T1" fmla="*/ 2 h 154"/>
                <a:gd name="T2" fmla="*/ 247 w 249"/>
                <a:gd name="T3" fmla="*/ 5 h 154"/>
                <a:gd name="T4" fmla="*/ 249 w 249"/>
                <a:gd name="T5" fmla="*/ 11 h 154"/>
                <a:gd name="T6" fmla="*/ 249 w 249"/>
                <a:gd name="T7" fmla="*/ 22 h 154"/>
                <a:gd name="T8" fmla="*/ 248 w 249"/>
                <a:gd name="T9" fmla="*/ 31 h 154"/>
                <a:gd name="T10" fmla="*/ 248 w 249"/>
                <a:gd name="T11" fmla="*/ 39 h 154"/>
                <a:gd name="T12" fmla="*/ 246 w 249"/>
                <a:gd name="T13" fmla="*/ 43 h 154"/>
                <a:gd name="T14" fmla="*/ 239 w 249"/>
                <a:gd name="T15" fmla="*/ 50 h 154"/>
                <a:gd name="T16" fmla="*/ 230 w 249"/>
                <a:gd name="T17" fmla="*/ 56 h 154"/>
                <a:gd name="T18" fmla="*/ 224 w 249"/>
                <a:gd name="T19" fmla="*/ 63 h 154"/>
                <a:gd name="T20" fmla="*/ 221 w 249"/>
                <a:gd name="T21" fmla="*/ 69 h 154"/>
                <a:gd name="T22" fmla="*/ 218 w 249"/>
                <a:gd name="T23" fmla="*/ 75 h 154"/>
                <a:gd name="T24" fmla="*/ 217 w 249"/>
                <a:gd name="T25" fmla="*/ 84 h 154"/>
                <a:gd name="T26" fmla="*/ 217 w 249"/>
                <a:gd name="T27" fmla="*/ 92 h 154"/>
                <a:gd name="T28" fmla="*/ 218 w 249"/>
                <a:gd name="T29" fmla="*/ 101 h 154"/>
                <a:gd name="T30" fmla="*/ 220 w 249"/>
                <a:gd name="T31" fmla="*/ 107 h 154"/>
                <a:gd name="T32" fmla="*/ 226 w 249"/>
                <a:gd name="T33" fmla="*/ 111 h 154"/>
                <a:gd name="T34" fmla="*/ 230 w 249"/>
                <a:gd name="T35" fmla="*/ 115 h 154"/>
                <a:gd name="T36" fmla="*/ 231 w 249"/>
                <a:gd name="T37" fmla="*/ 119 h 154"/>
                <a:gd name="T38" fmla="*/ 230 w 249"/>
                <a:gd name="T39" fmla="*/ 122 h 154"/>
                <a:gd name="T40" fmla="*/ 227 w 249"/>
                <a:gd name="T41" fmla="*/ 125 h 154"/>
                <a:gd name="T42" fmla="*/ 222 w 249"/>
                <a:gd name="T43" fmla="*/ 131 h 154"/>
                <a:gd name="T44" fmla="*/ 218 w 249"/>
                <a:gd name="T45" fmla="*/ 136 h 154"/>
                <a:gd name="T46" fmla="*/ 213 w 249"/>
                <a:gd name="T47" fmla="*/ 140 h 154"/>
                <a:gd name="T48" fmla="*/ 207 w 249"/>
                <a:gd name="T49" fmla="*/ 144 h 154"/>
                <a:gd name="T50" fmla="*/ 199 w 249"/>
                <a:gd name="T51" fmla="*/ 149 h 154"/>
                <a:gd name="T52" fmla="*/ 191 w 249"/>
                <a:gd name="T53" fmla="*/ 151 h 154"/>
                <a:gd name="T54" fmla="*/ 182 w 249"/>
                <a:gd name="T55" fmla="*/ 153 h 154"/>
                <a:gd name="T56" fmla="*/ 117 w 249"/>
                <a:gd name="T57" fmla="*/ 154 h 154"/>
                <a:gd name="T58" fmla="*/ 103 w 249"/>
                <a:gd name="T59" fmla="*/ 151 h 154"/>
                <a:gd name="T60" fmla="*/ 79 w 249"/>
                <a:gd name="T61" fmla="*/ 150 h 154"/>
                <a:gd name="T62" fmla="*/ 57 w 249"/>
                <a:gd name="T63" fmla="*/ 147 h 154"/>
                <a:gd name="T64" fmla="*/ 33 w 249"/>
                <a:gd name="T65" fmla="*/ 143 h 154"/>
                <a:gd name="T66" fmla="*/ 19 w 249"/>
                <a:gd name="T67" fmla="*/ 136 h 154"/>
                <a:gd name="T68" fmla="*/ 12 w 249"/>
                <a:gd name="T69" fmla="*/ 129 h 154"/>
                <a:gd name="T70" fmla="*/ 8 w 249"/>
                <a:gd name="T71" fmla="*/ 120 h 154"/>
                <a:gd name="T72" fmla="*/ 4 w 249"/>
                <a:gd name="T73" fmla="*/ 110 h 154"/>
                <a:gd name="T74" fmla="*/ 2 w 249"/>
                <a:gd name="T75" fmla="*/ 94 h 154"/>
                <a:gd name="T76" fmla="*/ 1 w 249"/>
                <a:gd name="T77" fmla="*/ 73 h 154"/>
                <a:gd name="T78" fmla="*/ 0 w 249"/>
                <a:gd name="T79" fmla="*/ 53 h 154"/>
                <a:gd name="T80" fmla="*/ 2 w 249"/>
                <a:gd name="T81" fmla="*/ 33 h 154"/>
                <a:gd name="T82" fmla="*/ 6 w 249"/>
                <a:gd name="T83" fmla="*/ 20 h 154"/>
                <a:gd name="T84" fmla="*/ 11 w 249"/>
                <a:gd name="T85" fmla="*/ 16 h 154"/>
                <a:gd name="T86" fmla="*/ 16 w 249"/>
                <a:gd name="T87" fmla="*/ 13 h 154"/>
                <a:gd name="T88" fmla="*/ 21 w 249"/>
                <a:gd name="T89" fmla="*/ 11 h 154"/>
                <a:gd name="T90" fmla="*/ 37 w 249"/>
                <a:gd name="T91" fmla="*/ 6 h 154"/>
                <a:gd name="T92" fmla="*/ 62 w 249"/>
                <a:gd name="T93" fmla="*/ 2 h 154"/>
                <a:gd name="T94" fmla="*/ 89 w 249"/>
                <a:gd name="T95" fmla="*/ 0 h 154"/>
                <a:gd name="T96" fmla="*/ 114 w 249"/>
                <a:gd name="T97" fmla="*/ 0 h 154"/>
                <a:gd name="T98" fmla="*/ 134 w 249"/>
                <a:gd name="T9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 h="154">
                  <a:moveTo>
                    <a:pt x="241" y="0"/>
                  </a:moveTo>
                  <a:lnTo>
                    <a:pt x="243" y="2"/>
                  </a:lnTo>
                  <a:lnTo>
                    <a:pt x="244" y="3"/>
                  </a:lnTo>
                  <a:lnTo>
                    <a:pt x="247" y="5"/>
                  </a:lnTo>
                  <a:lnTo>
                    <a:pt x="248" y="8"/>
                  </a:lnTo>
                  <a:lnTo>
                    <a:pt x="249" y="11"/>
                  </a:lnTo>
                  <a:lnTo>
                    <a:pt x="249" y="16"/>
                  </a:lnTo>
                  <a:lnTo>
                    <a:pt x="249" y="22"/>
                  </a:lnTo>
                  <a:lnTo>
                    <a:pt x="248" y="26"/>
                  </a:lnTo>
                  <a:lnTo>
                    <a:pt x="248" y="31"/>
                  </a:lnTo>
                  <a:lnTo>
                    <a:pt x="249" y="35"/>
                  </a:lnTo>
                  <a:lnTo>
                    <a:pt x="248" y="39"/>
                  </a:lnTo>
                  <a:lnTo>
                    <a:pt x="247" y="41"/>
                  </a:lnTo>
                  <a:lnTo>
                    <a:pt x="246" y="43"/>
                  </a:lnTo>
                  <a:lnTo>
                    <a:pt x="243" y="45"/>
                  </a:lnTo>
                  <a:lnTo>
                    <a:pt x="239" y="50"/>
                  </a:lnTo>
                  <a:lnTo>
                    <a:pt x="234" y="53"/>
                  </a:lnTo>
                  <a:lnTo>
                    <a:pt x="230" y="56"/>
                  </a:lnTo>
                  <a:lnTo>
                    <a:pt x="226" y="61"/>
                  </a:lnTo>
                  <a:lnTo>
                    <a:pt x="224" y="63"/>
                  </a:lnTo>
                  <a:lnTo>
                    <a:pt x="222" y="66"/>
                  </a:lnTo>
                  <a:lnTo>
                    <a:pt x="221" y="69"/>
                  </a:lnTo>
                  <a:lnTo>
                    <a:pt x="220" y="72"/>
                  </a:lnTo>
                  <a:lnTo>
                    <a:pt x="218" y="75"/>
                  </a:lnTo>
                  <a:lnTo>
                    <a:pt x="217" y="80"/>
                  </a:lnTo>
                  <a:lnTo>
                    <a:pt x="217" y="84"/>
                  </a:lnTo>
                  <a:lnTo>
                    <a:pt x="217" y="89"/>
                  </a:lnTo>
                  <a:lnTo>
                    <a:pt x="217" y="92"/>
                  </a:lnTo>
                  <a:lnTo>
                    <a:pt x="218" y="97"/>
                  </a:lnTo>
                  <a:lnTo>
                    <a:pt x="218" y="101"/>
                  </a:lnTo>
                  <a:lnTo>
                    <a:pt x="219" y="105"/>
                  </a:lnTo>
                  <a:lnTo>
                    <a:pt x="220" y="107"/>
                  </a:lnTo>
                  <a:lnTo>
                    <a:pt x="222" y="110"/>
                  </a:lnTo>
                  <a:lnTo>
                    <a:pt x="226" y="111"/>
                  </a:lnTo>
                  <a:lnTo>
                    <a:pt x="228" y="113"/>
                  </a:lnTo>
                  <a:lnTo>
                    <a:pt x="230" y="115"/>
                  </a:lnTo>
                  <a:lnTo>
                    <a:pt x="231" y="117"/>
                  </a:lnTo>
                  <a:lnTo>
                    <a:pt x="231" y="119"/>
                  </a:lnTo>
                  <a:lnTo>
                    <a:pt x="230" y="120"/>
                  </a:lnTo>
                  <a:lnTo>
                    <a:pt x="230" y="122"/>
                  </a:lnTo>
                  <a:lnTo>
                    <a:pt x="228" y="123"/>
                  </a:lnTo>
                  <a:lnTo>
                    <a:pt x="227" y="125"/>
                  </a:lnTo>
                  <a:lnTo>
                    <a:pt x="224" y="127"/>
                  </a:lnTo>
                  <a:lnTo>
                    <a:pt x="222" y="131"/>
                  </a:lnTo>
                  <a:lnTo>
                    <a:pt x="220" y="134"/>
                  </a:lnTo>
                  <a:lnTo>
                    <a:pt x="218" y="136"/>
                  </a:lnTo>
                  <a:lnTo>
                    <a:pt x="216" y="139"/>
                  </a:lnTo>
                  <a:lnTo>
                    <a:pt x="213" y="140"/>
                  </a:lnTo>
                  <a:lnTo>
                    <a:pt x="210" y="141"/>
                  </a:lnTo>
                  <a:lnTo>
                    <a:pt x="207" y="144"/>
                  </a:lnTo>
                  <a:lnTo>
                    <a:pt x="203" y="146"/>
                  </a:lnTo>
                  <a:lnTo>
                    <a:pt x="199" y="149"/>
                  </a:lnTo>
                  <a:lnTo>
                    <a:pt x="194" y="150"/>
                  </a:lnTo>
                  <a:lnTo>
                    <a:pt x="191" y="151"/>
                  </a:lnTo>
                  <a:lnTo>
                    <a:pt x="187" y="153"/>
                  </a:lnTo>
                  <a:lnTo>
                    <a:pt x="182" y="153"/>
                  </a:lnTo>
                  <a:lnTo>
                    <a:pt x="178" y="153"/>
                  </a:lnTo>
                  <a:lnTo>
                    <a:pt x="117" y="154"/>
                  </a:lnTo>
                  <a:lnTo>
                    <a:pt x="116" y="152"/>
                  </a:lnTo>
                  <a:lnTo>
                    <a:pt x="103" y="151"/>
                  </a:lnTo>
                  <a:lnTo>
                    <a:pt x="91" y="151"/>
                  </a:lnTo>
                  <a:lnTo>
                    <a:pt x="79" y="150"/>
                  </a:lnTo>
                  <a:lnTo>
                    <a:pt x="68" y="149"/>
                  </a:lnTo>
                  <a:lnTo>
                    <a:pt x="57" y="147"/>
                  </a:lnTo>
                  <a:lnTo>
                    <a:pt x="44" y="145"/>
                  </a:lnTo>
                  <a:lnTo>
                    <a:pt x="33" y="143"/>
                  </a:lnTo>
                  <a:lnTo>
                    <a:pt x="22" y="140"/>
                  </a:lnTo>
                  <a:lnTo>
                    <a:pt x="19" y="136"/>
                  </a:lnTo>
                  <a:lnTo>
                    <a:pt x="14" y="133"/>
                  </a:lnTo>
                  <a:lnTo>
                    <a:pt x="12" y="129"/>
                  </a:lnTo>
                  <a:lnTo>
                    <a:pt x="10" y="124"/>
                  </a:lnTo>
                  <a:lnTo>
                    <a:pt x="8" y="120"/>
                  </a:lnTo>
                  <a:lnTo>
                    <a:pt x="6" y="114"/>
                  </a:lnTo>
                  <a:lnTo>
                    <a:pt x="4" y="110"/>
                  </a:lnTo>
                  <a:lnTo>
                    <a:pt x="2" y="105"/>
                  </a:lnTo>
                  <a:lnTo>
                    <a:pt x="2" y="94"/>
                  </a:lnTo>
                  <a:lnTo>
                    <a:pt x="1" y="84"/>
                  </a:lnTo>
                  <a:lnTo>
                    <a:pt x="1" y="73"/>
                  </a:lnTo>
                  <a:lnTo>
                    <a:pt x="0" y="63"/>
                  </a:lnTo>
                  <a:lnTo>
                    <a:pt x="0" y="53"/>
                  </a:lnTo>
                  <a:lnTo>
                    <a:pt x="1" y="43"/>
                  </a:lnTo>
                  <a:lnTo>
                    <a:pt x="2" y="33"/>
                  </a:lnTo>
                  <a:lnTo>
                    <a:pt x="4" y="23"/>
                  </a:lnTo>
                  <a:lnTo>
                    <a:pt x="6" y="20"/>
                  </a:lnTo>
                  <a:lnTo>
                    <a:pt x="9" y="18"/>
                  </a:lnTo>
                  <a:lnTo>
                    <a:pt x="11" y="16"/>
                  </a:lnTo>
                  <a:lnTo>
                    <a:pt x="13" y="15"/>
                  </a:lnTo>
                  <a:lnTo>
                    <a:pt x="16" y="13"/>
                  </a:lnTo>
                  <a:lnTo>
                    <a:pt x="19" y="12"/>
                  </a:lnTo>
                  <a:lnTo>
                    <a:pt x="21" y="11"/>
                  </a:lnTo>
                  <a:lnTo>
                    <a:pt x="24" y="10"/>
                  </a:lnTo>
                  <a:lnTo>
                    <a:pt x="37" y="6"/>
                  </a:lnTo>
                  <a:lnTo>
                    <a:pt x="49" y="4"/>
                  </a:lnTo>
                  <a:lnTo>
                    <a:pt x="62" y="2"/>
                  </a:lnTo>
                  <a:lnTo>
                    <a:pt x="76" y="0"/>
                  </a:lnTo>
                  <a:lnTo>
                    <a:pt x="89" y="0"/>
                  </a:lnTo>
                  <a:lnTo>
                    <a:pt x="102" y="0"/>
                  </a:lnTo>
                  <a:lnTo>
                    <a:pt x="114" y="0"/>
                  </a:lnTo>
                  <a:lnTo>
                    <a:pt x="127" y="1"/>
                  </a:lnTo>
                  <a:lnTo>
                    <a:pt x="134" y="0"/>
                  </a:lnTo>
                  <a:lnTo>
                    <a:pt x="241" y="0"/>
                  </a:lnTo>
                  <a:close/>
                </a:path>
              </a:pathLst>
            </a:custGeom>
            <a:solidFill>
              <a:srgbClr val="FFE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6" name="Freeform 150">
              <a:extLst>
                <a:ext uri="{FF2B5EF4-FFF2-40B4-BE49-F238E27FC236}">
                  <a16:creationId xmlns:a16="http://schemas.microsoft.com/office/drawing/2014/main" id="{8AE1C876-0C99-475E-9071-59BD422BBA8B}"/>
                </a:ext>
              </a:extLst>
            </p:cNvPr>
            <p:cNvSpPr>
              <a:spLocks/>
            </p:cNvSpPr>
            <p:nvPr/>
          </p:nvSpPr>
          <p:spPr bwMode="auto">
            <a:xfrm>
              <a:off x="4230" y="3767"/>
              <a:ext cx="27" cy="10"/>
            </a:xfrm>
            <a:custGeom>
              <a:avLst/>
              <a:gdLst>
                <a:gd name="T0" fmla="*/ 53 w 53"/>
                <a:gd name="T1" fmla="*/ 0 h 20"/>
                <a:gd name="T2" fmla="*/ 46 w 53"/>
                <a:gd name="T3" fmla="*/ 4 h 20"/>
                <a:gd name="T4" fmla="*/ 41 w 53"/>
                <a:gd name="T5" fmla="*/ 7 h 20"/>
                <a:gd name="T6" fmla="*/ 33 w 53"/>
                <a:gd name="T7" fmla="*/ 9 h 20"/>
                <a:gd name="T8" fmla="*/ 26 w 53"/>
                <a:gd name="T9" fmla="*/ 10 h 20"/>
                <a:gd name="T10" fmla="*/ 20 w 53"/>
                <a:gd name="T11" fmla="*/ 13 h 20"/>
                <a:gd name="T12" fmla="*/ 13 w 53"/>
                <a:gd name="T13" fmla="*/ 14 h 20"/>
                <a:gd name="T14" fmla="*/ 6 w 53"/>
                <a:gd name="T15" fmla="*/ 17 h 20"/>
                <a:gd name="T16" fmla="*/ 0 w 53"/>
                <a:gd name="T17" fmla="*/ 20 h 20"/>
                <a:gd name="T18" fmla="*/ 2 w 53"/>
                <a:gd name="T19" fmla="*/ 17 h 20"/>
                <a:gd name="T20" fmla="*/ 5 w 53"/>
                <a:gd name="T21" fmla="*/ 14 h 20"/>
                <a:gd name="T22" fmla="*/ 8 w 53"/>
                <a:gd name="T23" fmla="*/ 12 h 20"/>
                <a:gd name="T24" fmla="*/ 11 w 53"/>
                <a:gd name="T25" fmla="*/ 10 h 20"/>
                <a:gd name="T26" fmla="*/ 18 w 53"/>
                <a:gd name="T27" fmla="*/ 8 h 20"/>
                <a:gd name="T28" fmla="*/ 23 w 53"/>
                <a:gd name="T29" fmla="*/ 6 h 20"/>
                <a:gd name="T30" fmla="*/ 31 w 53"/>
                <a:gd name="T31" fmla="*/ 4 h 20"/>
                <a:gd name="T32" fmla="*/ 39 w 53"/>
                <a:gd name="T33" fmla="*/ 3 h 20"/>
                <a:gd name="T34" fmla="*/ 45 w 53"/>
                <a:gd name="T35" fmla="*/ 2 h 20"/>
                <a:gd name="T36" fmla="*/ 53 w 53"/>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0">
                  <a:moveTo>
                    <a:pt x="53" y="0"/>
                  </a:moveTo>
                  <a:lnTo>
                    <a:pt x="46" y="4"/>
                  </a:lnTo>
                  <a:lnTo>
                    <a:pt x="41" y="7"/>
                  </a:lnTo>
                  <a:lnTo>
                    <a:pt x="33" y="9"/>
                  </a:lnTo>
                  <a:lnTo>
                    <a:pt x="26" y="10"/>
                  </a:lnTo>
                  <a:lnTo>
                    <a:pt x="20" y="13"/>
                  </a:lnTo>
                  <a:lnTo>
                    <a:pt x="13" y="14"/>
                  </a:lnTo>
                  <a:lnTo>
                    <a:pt x="6" y="17"/>
                  </a:lnTo>
                  <a:lnTo>
                    <a:pt x="0" y="20"/>
                  </a:lnTo>
                  <a:lnTo>
                    <a:pt x="2" y="17"/>
                  </a:lnTo>
                  <a:lnTo>
                    <a:pt x="5" y="14"/>
                  </a:lnTo>
                  <a:lnTo>
                    <a:pt x="8" y="12"/>
                  </a:lnTo>
                  <a:lnTo>
                    <a:pt x="11" y="10"/>
                  </a:lnTo>
                  <a:lnTo>
                    <a:pt x="18" y="8"/>
                  </a:lnTo>
                  <a:lnTo>
                    <a:pt x="23" y="6"/>
                  </a:lnTo>
                  <a:lnTo>
                    <a:pt x="31" y="4"/>
                  </a:lnTo>
                  <a:lnTo>
                    <a:pt x="39" y="3"/>
                  </a:lnTo>
                  <a:lnTo>
                    <a:pt x="45" y="2"/>
                  </a:lnTo>
                  <a:lnTo>
                    <a:pt x="53" y="0"/>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7" name="Freeform 151">
              <a:extLst>
                <a:ext uri="{FF2B5EF4-FFF2-40B4-BE49-F238E27FC236}">
                  <a16:creationId xmlns:a16="http://schemas.microsoft.com/office/drawing/2014/main" id="{9551DDC6-AF0D-4B43-A2B7-1F24D4651188}"/>
                </a:ext>
              </a:extLst>
            </p:cNvPr>
            <p:cNvSpPr>
              <a:spLocks/>
            </p:cNvSpPr>
            <p:nvPr/>
          </p:nvSpPr>
          <p:spPr bwMode="auto">
            <a:xfrm>
              <a:off x="4286" y="3768"/>
              <a:ext cx="8" cy="4"/>
            </a:xfrm>
            <a:custGeom>
              <a:avLst/>
              <a:gdLst>
                <a:gd name="T0" fmla="*/ 16 w 16"/>
                <a:gd name="T1" fmla="*/ 7 h 9"/>
                <a:gd name="T2" fmla="*/ 16 w 16"/>
                <a:gd name="T3" fmla="*/ 9 h 9"/>
                <a:gd name="T4" fmla="*/ 13 w 16"/>
                <a:gd name="T5" fmla="*/ 9 h 9"/>
                <a:gd name="T6" fmla="*/ 11 w 16"/>
                <a:gd name="T7" fmla="*/ 9 h 9"/>
                <a:gd name="T8" fmla="*/ 10 w 16"/>
                <a:gd name="T9" fmla="*/ 9 h 9"/>
                <a:gd name="T10" fmla="*/ 8 w 16"/>
                <a:gd name="T11" fmla="*/ 9 h 9"/>
                <a:gd name="T12" fmla="*/ 6 w 16"/>
                <a:gd name="T13" fmla="*/ 8 h 9"/>
                <a:gd name="T14" fmla="*/ 3 w 16"/>
                <a:gd name="T15" fmla="*/ 7 h 9"/>
                <a:gd name="T16" fmla="*/ 2 w 16"/>
                <a:gd name="T17" fmla="*/ 6 h 9"/>
                <a:gd name="T18" fmla="*/ 0 w 16"/>
                <a:gd name="T19" fmla="*/ 5 h 9"/>
                <a:gd name="T20" fmla="*/ 1 w 16"/>
                <a:gd name="T21" fmla="*/ 0 h 9"/>
                <a:gd name="T22" fmla="*/ 3 w 16"/>
                <a:gd name="T23" fmla="*/ 1 h 9"/>
                <a:gd name="T24" fmla="*/ 6 w 16"/>
                <a:gd name="T25" fmla="*/ 1 h 9"/>
                <a:gd name="T26" fmla="*/ 8 w 16"/>
                <a:gd name="T27" fmla="*/ 1 h 9"/>
                <a:gd name="T28" fmla="*/ 10 w 16"/>
                <a:gd name="T29" fmla="*/ 1 h 9"/>
                <a:gd name="T30" fmla="*/ 11 w 16"/>
                <a:gd name="T31" fmla="*/ 2 h 9"/>
                <a:gd name="T32" fmla="*/ 13 w 16"/>
                <a:gd name="T33" fmla="*/ 3 h 9"/>
                <a:gd name="T34" fmla="*/ 14 w 16"/>
                <a:gd name="T35" fmla="*/ 5 h 9"/>
                <a:gd name="T36" fmla="*/ 16 w 16"/>
                <a:gd name="T3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9">
                  <a:moveTo>
                    <a:pt x="16" y="7"/>
                  </a:moveTo>
                  <a:lnTo>
                    <a:pt x="16" y="9"/>
                  </a:lnTo>
                  <a:lnTo>
                    <a:pt x="13" y="9"/>
                  </a:lnTo>
                  <a:lnTo>
                    <a:pt x="11" y="9"/>
                  </a:lnTo>
                  <a:lnTo>
                    <a:pt x="10" y="9"/>
                  </a:lnTo>
                  <a:lnTo>
                    <a:pt x="8" y="9"/>
                  </a:lnTo>
                  <a:lnTo>
                    <a:pt x="6" y="8"/>
                  </a:lnTo>
                  <a:lnTo>
                    <a:pt x="3" y="7"/>
                  </a:lnTo>
                  <a:lnTo>
                    <a:pt x="2" y="6"/>
                  </a:lnTo>
                  <a:lnTo>
                    <a:pt x="0" y="5"/>
                  </a:lnTo>
                  <a:lnTo>
                    <a:pt x="1" y="0"/>
                  </a:lnTo>
                  <a:lnTo>
                    <a:pt x="3" y="1"/>
                  </a:lnTo>
                  <a:lnTo>
                    <a:pt x="6" y="1"/>
                  </a:lnTo>
                  <a:lnTo>
                    <a:pt x="8" y="1"/>
                  </a:lnTo>
                  <a:lnTo>
                    <a:pt x="10" y="1"/>
                  </a:lnTo>
                  <a:lnTo>
                    <a:pt x="11" y="2"/>
                  </a:lnTo>
                  <a:lnTo>
                    <a:pt x="13" y="3"/>
                  </a:lnTo>
                  <a:lnTo>
                    <a:pt x="14" y="5"/>
                  </a:lnTo>
                  <a:lnTo>
                    <a:pt x="16" y="7"/>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8" name="Freeform 152">
              <a:extLst>
                <a:ext uri="{FF2B5EF4-FFF2-40B4-BE49-F238E27FC236}">
                  <a16:creationId xmlns:a16="http://schemas.microsoft.com/office/drawing/2014/main" id="{87439AC4-5C82-4BC9-B43C-777D4C25D10B}"/>
                </a:ext>
              </a:extLst>
            </p:cNvPr>
            <p:cNvSpPr>
              <a:spLocks/>
            </p:cNvSpPr>
            <p:nvPr/>
          </p:nvSpPr>
          <p:spPr bwMode="auto">
            <a:xfrm>
              <a:off x="4199" y="3771"/>
              <a:ext cx="130" cy="72"/>
            </a:xfrm>
            <a:custGeom>
              <a:avLst/>
              <a:gdLst>
                <a:gd name="T0" fmla="*/ 177 w 261"/>
                <a:gd name="T1" fmla="*/ 9 h 143"/>
                <a:gd name="T2" fmla="*/ 188 w 261"/>
                <a:gd name="T3" fmla="*/ 13 h 143"/>
                <a:gd name="T4" fmla="*/ 198 w 261"/>
                <a:gd name="T5" fmla="*/ 21 h 143"/>
                <a:gd name="T6" fmla="*/ 208 w 261"/>
                <a:gd name="T7" fmla="*/ 30 h 143"/>
                <a:gd name="T8" fmla="*/ 220 w 261"/>
                <a:gd name="T9" fmla="*/ 35 h 143"/>
                <a:gd name="T10" fmla="*/ 232 w 261"/>
                <a:gd name="T11" fmla="*/ 39 h 143"/>
                <a:gd name="T12" fmla="*/ 244 w 261"/>
                <a:gd name="T13" fmla="*/ 44 h 143"/>
                <a:gd name="T14" fmla="*/ 252 w 261"/>
                <a:gd name="T15" fmla="*/ 51 h 143"/>
                <a:gd name="T16" fmla="*/ 256 w 261"/>
                <a:gd name="T17" fmla="*/ 55 h 143"/>
                <a:gd name="T18" fmla="*/ 260 w 261"/>
                <a:gd name="T19" fmla="*/ 61 h 143"/>
                <a:gd name="T20" fmla="*/ 261 w 261"/>
                <a:gd name="T21" fmla="*/ 66 h 143"/>
                <a:gd name="T22" fmla="*/ 261 w 261"/>
                <a:gd name="T23" fmla="*/ 74 h 143"/>
                <a:gd name="T24" fmla="*/ 257 w 261"/>
                <a:gd name="T25" fmla="*/ 84 h 143"/>
                <a:gd name="T26" fmla="*/ 252 w 261"/>
                <a:gd name="T27" fmla="*/ 93 h 143"/>
                <a:gd name="T28" fmla="*/ 245 w 261"/>
                <a:gd name="T29" fmla="*/ 100 h 143"/>
                <a:gd name="T30" fmla="*/ 238 w 261"/>
                <a:gd name="T31" fmla="*/ 103 h 143"/>
                <a:gd name="T32" fmla="*/ 231 w 261"/>
                <a:gd name="T33" fmla="*/ 106 h 143"/>
                <a:gd name="T34" fmla="*/ 223 w 261"/>
                <a:gd name="T35" fmla="*/ 109 h 143"/>
                <a:gd name="T36" fmla="*/ 211 w 261"/>
                <a:gd name="T37" fmla="*/ 114 h 143"/>
                <a:gd name="T38" fmla="*/ 194 w 261"/>
                <a:gd name="T39" fmla="*/ 124 h 143"/>
                <a:gd name="T40" fmla="*/ 176 w 261"/>
                <a:gd name="T41" fmla="*/ 132 h 143"/>
                <a:gd name="T42" fmla="*/ 157 w 261"/>
                <a:gd name="T43" fmla="*/ 137 h 143"/>
                <a:gd name="T44" fmla="*/ 138 w 261"/>
                <a:gd name="T45" fmla="*/ 141 h 143"/>
                <a:gd name="T46" fmla="*/ 120 w 261"/>
                <a:gd name="T47" fmla="*/ 143 h 143"/>
                <a:gd name="T48" fmla="*/ 101 w 261"/>
                <a:gd name="T49" fmla="*/ 141 h 143"/>
                <a:gd name="T50" fmla="*/ 82 w 261"/>
                <a:gd name="T51" fmla="*/ 136 h 143"/>
                <a:gd name="T52" fmla="*/ 68 w 261"/>
                <a:gd name="T53" fmla="*/ 129 h 143"/>
                <a:gd name="T54" fmla="*/ 58 w 261"/>
                <a:gd name="T55" fmla="*/ 122 h 143"/>
                <a:gd name="T56" fmla="*/ 42 w 261"/>
                <a:gd name="T57" fmla="*/ 114 h 143"/>
                <a:gd name="T58" fmla="*/ 25 w 261"/>
                <a:gd name="T59" fmla="*/ 109 h 143"/>
                <a:gd name="T60" fmla="*/ 15 w 261"/>
                <a:gd name="T61" fmla="*/ 103 h 143"/>
                <a:gd name="T62" fmla="*/ 7 w 261"/>
                <a:gd name="T63" fmla="*/ 95 h 143"/>
                <a:gd name="T64" fmla="*/ 1 w 261"/>
                <a:gd name="T65" fmla="*/ 85 h 143"/>
                <a:gd name="T66" fmla="*/ 1 w 261"/>
                <a:gd name="T67" fmla="*/ 74 h 143"/>
                <a:gd name="T68" fmla="*/ 4 w 261"/>
                <a:gd name="T69" fmla="*/ 64 h 143"/>
                <a:gd name="T70" fmla="*/ 10 w 261"/>
                <a:gd name="T71" fmla="*/ 55 h 143"/>
                <a:gd name="T72" fmla="*/ 16 w 261"/>
                <a:gd name="T73" fmla="*/ 47 h 143"/>
                <a:gd name="T74" fmla="*/ 23 w 261"/>
                <a:gd name="T75" fmla="*/ 44 h 143"/>
                <a:gd name="T76" fmla="*/ 28 w 261"/>
                <a:gd name="T77" fmla="*/ 41 h 143"/>
                <a:gd name="T78" fmla="*/ 35 w 261"/>
                <a:gd name="T79" fmla="*/ 40 h 143"/>
                <a:gd name="T80" fmla="*/ 43 w 261"/>
                <a:gd name="T81" fmla="*/ 37 h 143"/>
                <a:gd name="T82" fmla="*/ 48 w 261"/>
                <a:gd name="T83" fmla="*/ 34 h 143"/>
                <a:gd name="T84" fmla="*/ 55 w 261"/>
                <a:gd name="T85" fmla="*/ 29 h 143"/>
                <a:gd name="T86" fmla="*/ 65 w 261"/>
                <a:gd name="T87" fmla="*/ 22 h 143"/>
                <a:gd name="T88" fmla="*/ 81 w 261"/>
                <a:gd name="T89" fmla="*/ 16 h 143"/>
                <a:gd name="T90" fmla="*/ 95 w 261"/>
                <a:gd name="T91" fmla="*/ 11 h 143"/>
                <a:gd name="T92" fmla="*/ 112 w 261"/>
                <a:gd name="T93" fmla="*/ 5 h 143"/>
                <a:gd name="T94" fmla="*/ 128 w 261"/>
                <a:gd name="T95" fmla="*/ 1 h 143"/>
                <a:gd name="T96" fmla="*/ 146 w 261"/>
                <a:gd name="T97" fmla="*/ 0 h 143"/>
                <a:gd name="T98" fmla="*/ 160 w 261"/>
                <a:gd name="T99" fmla="*/ 2 h 143"/>
                <a:gd name="T100" fmla="*/ 167 w 261"/>
                <a:gd name="T101"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1" h="143">
                  <a:moveTo>
                    <a:pt x="172" y="8"/>
                  </a:moveTo>
                  <a:lnTo>
                    <a:pt x="177" y="9"/>
                  </a:lnTo>
                  <a:lnTo>
                    <a:pt x="183" y="10"/>
                  </a:lnTo>
                  <a:lnTo>
                    <a:pt x="188" y="13"/>
                  </a:lnTo>
                  <a:lnTo>
                    <a:pt x="194" y="16"/>
                  </a:lnTo>
                  <a:lnTo>
                    <a:pt x="198" y="21"/>
                  </a:lnTo>
                  <a:lnTo>
                    <a:pt x="204" y="25"/>
                  </a:lnTo>
                  <a:lnTo>
                    <a:pt x="208" y="30"/>
                  </a:lnTo>
                  <a:lnTo>
                    <a:pt x="214" y="34"/>
                  </a:lnTo>
                  <a:lnTo>
                    <a:pt x="220" y="35"/>
                  </a:lnTo>
                  <a:lnTo>
                    <a:pt x="226" y="36"/>
                  </a:lnTo>
                  <a:lnTo>
                    <a:pt x="232" y="39"/>
                  </a:lnTo>
                  <a:lnTo>
                    <a:pt x="238" y="41"/>
                  </a:lnTo>
                  <a:lnTo>
                    <a:pt x="244" y="44"/>
                  </a:lnTo>
                  <a:lnTo>
                    <a:pt x="250" y="47"/>
                  </a:lnTo>
                  <a:lnTo>
                    <a:pt x="252" y="51"/>
                  </a:lnTo>
                  <a:lnTo>
                    <a:pt x="254" y="53"/>
                  </a:lnTo>
                  <a:lnTo>
                    <a:pt x="256" y="55"/>
                  </a:lnTo>
                  <a:lnTo>
                    <a:pt x="257" y="59"/>
                  </a:lnTo>
                  <a:lnTo>
                    <a:pt x="260" y="61"/>
                  </a:lnTo>
                  <a:lnTo>
                    <a:pt x="260" y="64"/>
                  </a:lnTo>
                  <a:lnTo>
                    <a:pt x="261" y="66"/>
                  </a:lnTo>
                  <a:lnTo>
                    <a:pt x="261" y="69"/>
                  </a:lnTo>
                  <a:lnTo>
                    <a:pt x="261" y="74"/>
                  </a:lnTo>
                  <a:lnTo>
                    <a:pt x="260" y="79"/>
                  </a:lnTo>
                  <a:lnTo>
                    <a:pt x="257" y="84"/>
                  </a:lnTo>
                  <a:lnTo>
                    <a:pt x="255" y="89"/>
                  </a:lnTo>
                  <a:lnTo>
                    <a:pt x="252" y="93"/>
                  </a:lnTo>
                  <a:lnTo>
                    <a:pt x="250" y="97"/>
                  </a:lnTo>
                  <a:lnTo>
                    <a:pt x="245" y="100"/>
                  </a:lnTo>
                  <a:lnTo>
                    <a:pt x="242" y="101"/>
                  </a:lnTo>
                  <a:lnTo>
                    <a:pt x="238" y="103"/>
                  </a:lnTo>
                  <a:lnTo>
                    <a:pt x="234" y="105"/>
                  </a:lnTo>
                  <a:lnTo>
                    <a:pt x="231" y="106"/>
                  </a:lnTo>
                  <a:lnTo>
                    <a:pt x="227" y="109"/>
                  </a:lnTo>
                  <a:lnTo>
                    <a:pt x="223" y="109"/>
                  </a:lnTo>
                  <a:lnTo>
                    <a:pt x="220" y="110"/>
                  </a:lnTo>
                  <a:lnTo>
                    <a:pt x="211" y="114"/>
                  </a:lnTo>
                  <a:lnTo>
                    <a:pt x="203" y="120"/>
                  </a:lnTo>
                  <a:lnTo>
                    <a:pt x="194" y="124"/>
                  </a:lnTo>
                  <a:lnTo>
                    <a:pt x="185" y="127"/>
                  </a:lnTo>
                  <a:lnTo>
                    <a:pt x="176" y="132"/>
                  </a:lnTo>
                  <a:lnTo>
                    <a:pt x="166" y="135"/>
                  </a:lnTo>
                  <a:lnTo>
                    <a:pt x="157" y="137"/>
                  </a:lnTo>
                  <a:lnTo>
                    <a:pt x="148" y="140"/>
                  </a:lnTo>
                  <a:lnTo>
                    <a:pt x="138" y="141"/>
                  </a:lnTo>
                  <a:lnTo>
                    <a:pt x="128" y="143"/>
                  </a:lnTo>
                  <a:lnTo>
                    <a:pt x="120" y="143"/>
                  </a:lnTo>
                  <a:lnTo>
                    <a:pt x="110" y="143"/>
                  </a:lnTo>
                  <a:lnTo>
                    <a:pt x="101" y="141"/>
                  </a:lnTo>
                  <a:lnTo>
                    <a:pt x="91" y="140"/>
                  </a:lnTo>
                  <a:lnTo>
                    <a:pt x="82" y="136"/>
                  </a:lnTo>
                  <a:lnTo>
                    <a:pt x="72" y="133"/>
                  </a:lnTo>
                  <a:lnTo>
                    <a:pt x="68" y="129"/>
                  </a:lnTo>
                  <a:lnTo>
                    <a:pt x="63" y="125"/>
                  </a:lnTo>
                  <a:lnTo>
                    <a:pt x="58" y="122"/>
                  </a:lnTo>
                  <a:lnTo>
                    <a:pt x="53" y="120"/>
                  </a:lnTo>
                  <a:lnTo>
                    <a:pt x="42" y="114"/>
                  </a:lnTo>
                  <a:lnTo>
                    <a:pt x="31" y="111"/>
                  </a:lnTo>
                  <a:lnTo>
                    <a:pt x="25" y="109"/>
                  </a:lnTo>
                  <a:lnTo>
                    <a:pt x="21" y="105"/>
                  </a:lnTo>
                  <a:lnTo>
                    <a:pt x="15" y="103"/>
                  </a:lnTo>
                  <a:lnTo>
                    <a:pt x="11" y="100"/>
                  </a:lnTo>
                  <a:lnTo>
                    <a:pt x="7" y="95"/>
                  </a:lnTo>
                  <a:lnTo>
                    <a:pt x="4" y="91"/>
                  </a:lnTo>
                  <a:lnTo>
                    <a:pt x="1" y="85"/>
                  </a:lnTo>
                  <a:lnTo>
                    <a:pt x="0" y="79"/>
                  </a:lnTo>
                  <a:lnTo>
                    <a:pt x="1" y="74"/>
                  </a:lnTo>
                  <a:lnTo>
                    <a:pt x="2" y="69"/>
                  </a:lnTo>
                  <a:lnTo>
                    <a:pt x="4" y="64"/>
                  </a:lnTo>
                  <a:lnTo>
                    <a:pt x="6" y="59"/>
                  </a:lnTo>
                  <a:lnTo>
                    <a:pt x="10" y="55"/>
                  </a:lnTo>
                  <a:lnTo>
                    <a:pt x="13" y="52"/>
                  </a:lnTo>
                  <a:lnTo>
                    <a:pt x="16" y="47"/>
                  </a:lnTo>
                  <a:lnTo>
                    <a:pt x="22" y="45"/>
                  </a:lnTo>
                  <a:lnTo>
                    <a:pt x="23" y="44"/>
                  </a:lnTo>
                  <a:lnTo>
                    <a:pt x="26" y="42"/>
                  </a:lnTo>
                  <a:lnTo>
                    <a:pt x="28" y="41"/>
                  </a:lnTo>
                  <a:lnTo>
                    <a:pt x="32" y="40"/>
                  </a:lnTo>
                  <a:lnTo>
                    <a:pt x="35" y="40"/>
                  </a:lnTo>
                  <a:lnTo>
                    <a:pt x="38" y="39"/>
                  </a:lnTo>
                  <a:lnTo>
                    <a:pt x="43" y="37"/>
                  </a:lnTo>
                  <a:lnTo>
                    <a:pt x="46" y="37"/>
                  </a:lnTo>
                  <a:lnTo>
                    <a:pt x="48" y="34"/>
                  </a:lnTo>
                  <a:lnTo>
                    <a:pt x="52" y="31"/>
                  </a:lnTo>
                  <a:lnTo>
                    <a:pt x="55" y="29"/>
                  </a:lnTo>
                  <a:lnTo>
                    <a:pt x="58" y="25"/>
                  </a:lnTo>
                  <a:lnTo>
                    <a:pt x="65" y="22"/>
                  </a:lnTo>
                  <a:lnTo>
                    <a:pt x="73" y="19"/>
                  </a:lnTo>
                  <a:lnTo>
                    <a:pt x="81" y="16"/>
                  </a:lnTo>
                  <a:lnTo>
                    <a:pt x="88" y="13"/>
                  </a:lnTo>
                  <a:lnTo>
                    <a:pt x="95" y="11"/>
                  </a:lnTo>
                  <a:lnTo>
                    <a:pt x="103" y="9"/>
                  </a:lnTo>
                  <a:lnTo>
                    <a:pt x="112" y="5"/>
                  </a:lnTo>
                  <a:lnTo>
                    <a:pt x="120" y="2"/>
                  </a:lnTo>
                  <a:lnTo>
                    <a:pt x="128" y="1"/>
                  </a:lnTo>
                  <a:lnTo>
                    <a:pt x="137" y="0"/>
                  </a:lnTo>
                  <a:lnTo>
                    <a:pt x="146" y="0"/>
                  </a:lnTo>
                  <a:lnTo>
                    <a:pt x="155" y="1"/>
                  </a:lnTo>
                  <a:lnTo>
                    <a:pt x="160" y="2"/>
                  </a:lnTo>
                  <a:lnTo>
                    <a:pt x="163" y="3"/>
                  </a:lnTo>
                  <a:lnTo>
                    <a:pt x="167" y="5"/>
                  </a:lnTo>
                  <a:lnTo>
                    <a:pt x="172" y="8"/>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9" name="Freeform 153">
              <a:extLst>
                <a:ext uri="{FF2B5EF4-FFF2-40B4-BE49-F238E27FC236}">
                  <a16:creationId xmlns:a16="http://schemas.microsoft.com/office/drawing/2014/main" id="{3BD67B45-99E5-428F-831F-5839816F1EFF}"/>
                </a:ext>
              </a:extLst>
            </p:cNvPr>
            <p:cNvSpPr>
              <a:spLocks/>
            </p:cNvSpPr>
            <p:nvPr/>
          </p:nvSpPr>
          <p:spPr bwMode="auto">
            <a:xfrm>
              <a:off x="4313" y="3829"/>
              <a:ext cx="102" cy="19"/>
            </a:xfrm>
            <a:custGeom>
              <a:avLst/>
              <a:gdLst>
                <a:gd name="T0" fmla="*/ 20 w 206"/>
                <a:gd name="T1" fmla="*/ 10 h 38"/>
                <a:gd name="T2" fmla="*/ 25 w 206"/>
                <a:gd name="T3" fmla="*/ 14 h 38"/>
                <a:gd name="T4" fmla="*/ 28 w 206"/>
                <a:gd name="T5" fmla="*/ 18 h 38"/>
                <a:gd name="T6" fmla="*/ 34 w 206"/>
                <a:gd name="T7" fmla="*/ 21 h 38"/>
                <a:gd name="T8" fmla="*/ 50 w 206"/>
                <a:gd name="T9" fmla="*/ 26 h 38"/>
                <a:gd name="T10" fmla="*/ 79 w 206"/>
                <a:gd name="T11" fmla="*/ 26 h 38"/>
                <a:gd name="T12" fmla="*/ 107 w 206"/>
                <a:gd name="T13" fmla="*/ 25 h 38"/>
                <a:gd name="T14" fmla="*/ 135 w 206"/>
                <a:gd name="T15" fmla="*/ 21 h 38"/>
                <a:gd name="T16" fmla="*/ 161 w 206"/>
                <a:gd name="T17" fmla="*/ 17 h 38"/>
                <a:gd name="T18" fmla="*/ 169 w 206"/>
                <a:gd name="T19" fmla="*/ 17 h 38"/>
                <a:gd name="T20" fmla="*/ 175 w 206"/>
                <a:gd name="T21" fmla="*/ 15 h 38"/>
                <a:gd name="T22" fmla="*/ 183 w 206"/>
                <a:gd name="T23" fmla="*/ 11 h 38"/>
                <a:gd name="T24" fmla="*/ 188 w 206"/>
                <a:gd name="T25" fmla="*/ 8 h 38"/>
                <a:gd name="T26" fmla="*/ 194 w 206"/>
                <a:gd name="T27" fmla="*/ 7 h 38"/>
                <a:gd name="T28" fmla="*/ 198 w 206"/>
                <a:gd name="T29" fmla="*/ 6 h 38"/>
                <a:gd name="T30" fmla="*/ 203 w 206"/>
                <a:gd name="T31" fmla="*/ 4 h 38"/>
                <a:gd name="T32" fmla="*/ 206 w 206"/>
                <a:gd name="T33" fmla="*/ 1 h 38"/>
                <a:gd name="T34" fmla="*/ 199 w 206"/>
                <a:gd name="T35" fmla="*/ 10 h 38"/>
                <a:gd name="T36" fmla="*/ 191 w 206"/>
                <a:gd name="T37" fmla="*/ 18 h 38"/>
                <a:gd name="T38" fmla="*/ 183 w 206"/>
                <a:gd name="T39" fmla="*/ 24 h 38"/>
                <a:gd name="T40" fmla="*/ 173 w 206"/>
                <a:gd name="T41" fmla="*/ 28 h 38"/>
                <a:gd name="T42" fmla="*/ 151 w 206"/>
                <a:gd name="T43" fmla="*/ 32 h 38"/>
                <a:gd name="T44" fmla="*/ 130 w 206"/>
                <a:gd name="T45" fmla="*/ 35 h 38"/>
                <a:gd name="T46" fmla="*/ 114 w 206"/>
                <a:gd name="T47" fmla="*/ 38 h 38"/>
                <a:gd name="T48" fmla="*/ 89 w 206"/>
                <a:gd name="T49" fmla="*/ 37 h 38"/>
                <a:gd name="T50" fmla="*/ 63 w 206"/>
                <a:gd name="T51" fmla="*/ 36 h 38"/>
                <a:gd name="T52" fmla="*/ 37 w 206"/>
                <a:gd name="T53" fmla="*/ 34 h 38"/>
                <a:gd name="T54" fmla="*/ 19 w 206"/>
                <a:gd name="T55" fmla="*/ 30 h 38"/>
                <a:gd name="T56" fmla="*/ 13 w 206"/>
                <a:gd name="T57" fmla="*/ 25 h 38"/>
                <a:gd name="T58" fmla="*/ 7 w 206"/>
                <a:gd name="T59" fmla="*/ 17 h 38"/>
                <a:gd name="T60" fmla="*/ 3 w 206"/>
                <a:gd name="T61" fmla="*/ 9 h 38"/>
                <a:gd name="T62" fmla="*/ 0 w 206"/>
                <a:gd name="T63" fmla="*/ 6 h 38"/>
                <a:gd name="T64" fmla="*/ 5 w 206"/>
                <a:gd name="T65" fmla="*/ 2 h 38"/>
                <a:gd name="T66" fmla="*/ 11 w 206"/>
                <a:gd name="T67" fmla="*/ 0 h 38"/>
                <a:gd name="T68" fmla="*/ 16 w 206"/>
                <a:gd name="T69" fmla="*/ 1 h 38"/>
                <a:gd name="T70" fmla="*/ 18 w 206"/>
                <a:gd name="T71" fmla="*/ 5 h 38"/>
                <a:gd name="T72" fmla="*/ 19 w 206"/>
                <a:gd name="T7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38">
                  <a:moveTo>
                    <a:pt x="19" y="8"/>
                  </a:moveTo>
                  <a:lnTo>
                    <a:pt x="20" y="10"/>
                  </a:lnTo>
                  <a:lnTo>
                    <a:pt x="23" y="12"/>
                  </a:lnTo>
                  <a:lnTo>
                    <a:pt x="25" y="14"/>
                  </a:lnTo>
                  <a:lnTo>
                    <a:pt x="26" y="17"/>
                  </a:lnTo>
                  <a:lnTo>
                    <a:pt x="28" y="18"/>
                  </a:lnTo>
                  <a:lnTo>
                    <a:pt x="30" y="20"/>
                  </a:lnTo>
                  <a:lnTo>
                    <a:pt x="34" y="21"/>
                  </a:lnTo>
                  <a:lnTo>
                    <a:pt x="36" y="22"/>
                  </a:lnTo>
                  <a:lnTo>
                    <a:pt x="50" y="26"/>
                  </a:lnTo>
                  <a:lnTo>
                    <a:pt x="65" y="26"/>
                  </a:lnTo>
                  <a:lnTo>
                    <a:pt x="79" y="26"/>
                  </a:lnTo>
                  <a:lnTo>
                    <a:pt x="93" y="26"/>
                  </a:lnTo>
                  <a:lnTo>
                    <a:pt x="107" y="25"/>
                  </a:lnTo>
                  <a:lnTo>
                    <a:pt x="120" y="24"/>
                  </a:lnTo>
                  <a:lnTo>
                    <a:pt x="135" y="21"/>
                  </a:lnTo>
                  <a:lnTo>
                    <a:pt x="148" y="19"/>
                  </a:lnTo>
                  <a:lnTo>
                    <a:pt x="161" y="17"/>
                  </a:lnTo>
                  <a:lnTo>
                    <a:pt x="165" y="17"/>
                  </a:lnTo>
                  <a:lnTo>
                    <a:pt x="169" y="17"/>
                  </a:lnTo>
                  <a:lnTo>
                    <a:pt x="173" y="16"/>
                  </a:lnTo>
                  <a:lnTo>
                    <a:pt x="175" y="15"/>
                  </a:lnTo>
                  <a:lnTo>
                    <a:pt x="178" y="14"/>
                  </a:lnTo>
                  <a:lnTo>
                    <a:pt x="183" y="11"/>
                  </a:lnTo>
                  <a:lnTo>
                    <a:pt x="185" y="10"/>
                  </a:lnTo>
                  <a:lnTo>
                    <a:pt x="188" y="8"/>
                  </a:lnTo>
                  <a:lnTo>
                    <a:pt x="191" y="8"/>
                  </a:lnTo>
                  <a:lnTo>
                    <a:pt x="194" y="7"/>
                  </a:lnTo>
                  <a:lnTo>
                    <a:pt x="196" y="7"/>
                  </a:lnTo>
                  <a:lnTo>
                    <a:pt x="198" y="6"/>
                  </a:lnTo>
                  <a:lnTo>
                    <a:pt x="200" y="5"/>
                  </a:lnTo>
                  <a:lnTo>
                    <a:pt x="203" y="4"/>
                  </a:lnTo>
                  <a:lnTo>
                    <a:pt x="205" y="2"/>
                  </a:lnTo>
                  <a:lnTo>
                    <a:pt x="206" y="1"/>
                  </a:lnTo>
                  <a:lnTo>
                    <a:pt x="204" y="6"/>
                  </a:lnTo>
                  <a:lnTo>
                    <a:pt x="199" y="10"/>
                  </a:lnTo>
                  <a:lnTo>
                    <a:pt x="196" y="15"/>
                  </a:lnTo>
                  <a:lnTo>
                    <a:pt x="191" y="18"/>
                  </a:lnTo>
                  <a:lnTo>
                    <a:pt x="187" y="21"/>
                  </a:lnTo>
                  <a:lnTo>
                    <a:pt x="183" y="24"/>
                  </a:lnTo>
                  <a:lnTo>
                    <a:pt x="177" y="26"/>
                  </a:lnTo>
                  <a:lnTo>
                    <a:pt x="173" y="28"/>
                  </a:lnTo>
                  <a:lnTo>
                    <a:pt x="161" y="30"/>
                  </a:lnTo>
                  <a:lnTo>
                    <a:pt x="151" y="32"/>
                  </a:lnTo>
                  <a:lnTo>
                    <a:pt x="140" y="34"/>
                  </a:lnTo>
                  <a:lnTo>
                    <a:pt x="130" y="35"/>
                  </a:lnTo>
                  <a:lnTo>
                    <a:pt x="125" y="37"/>
                  </a:lnTo>
                  <a:lnTo>
                    <a:pt x="114" y="38"/>
                  </a:lnTo>
                  <a:lnTo>
                    <a:pt x="101" y="38"/>
                  </a:lnTo>
                  <a:lnTo>
                    <a:pt x="89" y="37"/>
                  </a:lnTo>
                  <a:lnTo>
                    <a:pt x="76" y="37"/>
                  </a:lnTo>
                  <a:lnTo>
                    <a:pt x="63" y="36"/>
                  </a:lnTo>
                  <a:lnTo>
                    <a:pt x="49" y="35"/>
                  </a:lnTo>
                  <a:lnTo>
                    <a:pt x="37" y="34"/>
                  </a:lnTo>
                  <a:lnTo>
                    <a:pt x="24" y="31"/>
                  </a:lnTo>
                  <a:lnTo>
                    <a:pt x="19" y="30"/>
                  </a:lnTo>
                  <a:lnTo>
                    <a:pt x="16" y="28"/>
                  </a:lnTo>
                  <a:lnTo>
                    <a:pt x="13" y="25"/>
                  </a:lnTo>
                  <a:lnTo>
                    <a:pt x="9" y="21"/>
                  </a:lnTo>
                  <a:lnTo>
                    <a:pt x="7" y="17"/>
                  </a:lnTo>
                  <a:lnTo>
                    <a:pt x="5" y="14"/>
                  </a:lnTo>
                  <a:lnTo>
                    <a:pt x="3" y="9"/>
                  </a:lnTo>
                  <a:lnTo>
                    <a:pt x="1" y="6"/>
                  </a:lnTo>
                  <a:lnTo>
                    <a:pt x="0" y="6"/>
                  </a:lnTo>
                  <a:lnTo>
                    <a:pt x="3" y="5"/>
                  </a:lnTo>
                  <a:lnTo>
                    <a:pt x="5" y="2"/>
                  </a:lnTo>
                  <a:lnTo>
                    <a:pt x="8" y="1"/>
                  </a:lnTo>
                  <a:lnTo>
                    <a:pt x="11" y="0"/>
                  </a:lnTo>
                  <a:lnTo>
                    <a:pt x="14" y="0"/>
                  </a:lnTo>
                  <a:lnTo>
                    <a:pt x="16" y="1"/>
                  </a:lnTo>
                  <a:lnTo>
                    <a:pt x="17" y="2"/>
                  </a:lnTo>
                  <a:lnTo>
                    <a:pt x="18" y="5"/>
                  </a:lnTo>
                  <a:lnTo>
                    <a:pt x="18" y="6"/>
                  </a:lnTo>
                  <a:lnTo>
                    <a:pt x="19" y="8"/>
                  </a:lnTo>
                  <a:close/>
                </a:path>
              </a:pathLst>
            </a:custGeom>
            <a:solidFill>
              <a:srgbClr val="66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0" name="Freeform 154">
              <a:extLst>
                <a:ext uri="{FF2B5EF4-FFF2-40B4-BE49-F238E27FC236}">
                  <a16:creationId xmlns:a16="http://schemas.microsoft.com/office/drawing/2014/main" id="{2D31EC3F-BCA7-4383-B1CE-FFC3C92F29F1}"/>
                </a:ext>
              </a:extLst>
            </p:cNvPr>
            <p:cNvSpPr>
              <a:spLocks/>
            </p:cNvSpPr>
            <p:nvPr/>
          </p:nvSpPr>
          <p:spPr bwMode="auto">
            <a:xfrm>
              <a:off x="4212" y="3879"/>
              <a:ext cx="112" cy="18"/>
            </a:xfrm>
            <a:custGeom>
              <a:avLst/>
              <a:gdLst>
                <a:gd name="T0" fmla="*/ 220 w 225"/>
                <a:gd name="T1" fmla="*/ 3 h 36"/>
                <a:gd name="T2" fmla="*/ 215 w 225"/>
                <a:gd name="T3" fmla="*/ 9 h 36"/>
                <a:gd name="T4" fmla="*/ 208 w 225"/>
                <a:gd name="T5" fmla="*/ 12 h 36"/>
                <a:gd name="T6" fmla="*/ 179 w 225"/>
                <a:gd name="T7" fmla="*/ 21 h 36"/>
                <a:gd name="T8" fmla="*/ 178 w 225"/>
                <a:gd name="T9" fmla="*/ 16 h 36"/>
                <a:gd name="T10" fmla="*/ 172 w 225"/>
                <a:gd name="T11" fmla="*/ 13 h 36"/>
                <a:gd name="T12" fmla="*/ 169 w 225"/>
                <a:gd name="T13" fmla="*/ 16 h 36"/>
                <a:gd name="T14" fmla="*/ 169 w 225"/>
                <a:gd name="T15" fmla="*/ 21 h 36"/>
                <a:gd name="T16" fmla="*/ 170 w 225"/>
                <a:gd name="T17" fmla="*/ 26 h 36"/>
                <a:gd name="T18" fmla="*/ 161 w 225"/>
                <a:gd name="T19" fmla="*/ 28 h 36"/>
                <a:gd name="T20" fmla="*/ 152 w 225"/>
                <a:gd name="T21" fmla="*/ 30 h 36"/>
                <a:gd name="T22" fmla="*/ 147 w 225"/>
                <a:gd name="T23" fmla="*/ 29 h 36"/>
                <a:gd name="T24" fmla="*/ 148 w 225"/>
                <a:gd name="T25" fmla="*/ 25 h 36"/>
                <a:gd name="T26" fmla="*/ 148 w 225"/>
                <a:gd name="T27" fmla="*/ 20 h 36"/>
                <a:gd name="T28" fmla="*/ 146 w 225"/>
                <a:gd name="T29" fmla="*/ 17 h 36"/>
                <a:gd name="T30" fmla="*/ 143 w 225"/>
                <a:gd name="T31" fmla="*/ 15 h 36"/>
                <a:gd name="T32" fmla="*/ 140 w 225"/>
                <a:gd name="T33" fmla="*/ 15 h 36"/>
                <a:gd name="T34" fmla="*/ 137 w 225"/>
                <a:gd name="T35" fmla="*/ 21 h 36"/>
                <a:gd name="T36" fmla="*/ 138 w 225"/>
                <a:gd name="T37" fmla="*/ 27 h 36"/>
                <a:gd name="T38" fmla="*/ 136 w 225"/>
                <a:gd name="T39" fmla="*/ 32 h 36"/>
                <a:gd name="T40" fmla="*/ 126 w 225"/>
                <a:gd name="T41" fmla="*/ 33 h 36"/>
                <a:gd name="T42" fmla="*/ 116 w 225"/>
                <a:gd name="T43" fmla="*/ 36 h 36"/>
                <a:gd name="T44" fmla="*/ 112 w 225"/>
                <a:gd name="T45" fmla="*/ 30 h 36"/>
                <a:gd name="T46" fmla="*/ 113 w 225"/>
                <a:gd name="T47" fmla="*/ 23 h 36"/>
                <a:gd name="T48" fmla="*/ 108 w 225"/>
                <a:gd name="T49" fmla="*/ 20 h 36"/>
                <a:gd name="T50" fmla="*/ 103 w 225"/>
                <a:gd name="T51" fmla="*/ 21 h 36"/>
                <a:gd name="T52" fmla="*/ 102 w 225"/>
                <a:gd name="T53" fmla="*/ 25 h 36"/>
                <a:gd name="T54" fmla="*/ 103 w 225"/>
                <a:gd name="T55" fmla="*/ 28 h 36"/>
                <a:gd name="T56" fmla="*/ 105 w 225"/>
                <a:gd name="T57" fmla="*/ 31 h 36"/>
                <a:gd name="T58" fmla="*/ 105 w 225"/>
                <a:gd name="T59" fmla="*/ 35 h 36"/>
                <a:gd name="T60" fmla="*/ 91 w 225"/>
                <a:gd name="T61" fmla="*/ 35 h 36"/>
                <a:gd name="T62" fmla="*/ 70 w 225"/>
                <a:gd name="T63" fmla="*/ 35 h 36"/>
                <a:gd name="T64" fmla="*/ 49 w 225"/>
                <a:gd name="T65" fmla="*/ 32 h 36"/>
                <a:gd name="T66" fmla="*/ 50 w 225"/>
                <a:gd name="T67" fmla="*/ 28 h 36"/>
                <a:gd name="T68" fmla="*/ 50 w 225"/>
                <a:gd name="T69" fmla="*/ 23 h 36"/>
                <a:gd name="T70" fmla="*/ 46 w 225"/>
                <a:gd name="T71" fmla="*/ 22 h 36"/>
                <a:gd name="T72" fmla="*/ 43 w 225"/>
                <a:gd name="T73" fmla="*/ 21 h 36"/>
                <a:gd name="T74" fmla="*/ 41 w 225"/>
                <a:gd name="T75" fmla="*/ 22 h 36"/>
                <a:gd name="T76" fmla="*/ 39 w 225"/>
                <a:gd name="T77" fmla="*/ 27 h 36"/>
                <a:gd name="T78" fmla="*/ 42 w 225"/>
                <a:gd name="T79" fmla="*/ 29 h 36"/>
                <a:gd name="T80" fmla="*/ 43 w 225"/>
                <a:gd name="T81" fmla="*/ 32 h 36"/>
                <a:gd name="T82" fmla="*/ 27 w 225"/>
                <a:gd name="T83" fmla="*/ 28 h 36"/>
                <a:gd name="T84" fmla="*/ 11 w 225"/>
                <a:gd name="T85" fmla="*/ 23 h 36"/>
                <a:gd name="T86" fmla="*/ 9 w 225"/>
                <a:gd name="T87" fmla="*/ 20 h 36"/>
                <a:gd name="T88" fmla="*/ 41 w 225"/>
                <a:gd name="T89" fmla="*/ 20 h 36"/>
                <a:gd name="T90" fmla="*/ 72 w 225"/>
                <a:gd name="T91" fmla="*/ 17 h 36"/>
                <a:gd name="T92" fmla="*/ 100 w 225"/>
                <a:gd name="T93" fmla="*/ 17 h 36"/>
                <a:gd name="T94" fmla="*/ 125 w 225"/>
                <a:gd name="T95" fmla="*/ 15 h 36"/>
                <a:gd name="T96" fmla="*/ 149 w 225"/>
                <a:gd name="T97" fmla="*/ 12 h 36"/>
                <a:gd name="T98" fmla="*/ 177 w 225"/>
                <a:gd name="T99" fmla="*/ 9 h 36"/>
                <a:gd name="T100" fmla="*/ 205 w 225"/>
                <a:gd name="T101"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5" h="36">
                  <a:moveTo>
                    <a:pt x="225" y="0"/>
                  </a:moveTo>
                  <a:lnTo>
                    <a:pt x="222" y="2"/>
                  </a:lnTo>
                  <a:lnTo>
                    <a:pt x="220" y="3"/>
                  </a:lnTo>
                  <a:lnTo>
                    <a:pt x="219" y="6"/>
                  </a:lnTo>
                  <a:lnTo>
                    <a:pt x="217" y="8"/>
                  </a:lnTo>
                  <a:lnTo>
                    <a:pt x="215" y="9"/>
                  </a:lnTo>
                  <a:lnTo>
                    <a:pt x="212" y="10"/>
                  </a:lnTo>
                  <a:lnTo>
                    <a:pt x="210" y="11"/>
                  </a:lnTo>
                  <a:lnTo>
                    <a:pt x="208" y="12"/>
                  </a:lnTo>
                  <a:lnTo>
                    <a:pt x="180" y="23"/>
                  </a:lnTo>
                  <a:lnTo>
                    <a:pt x="179" y="22"/>
                  </a:lnTo>
                  <a:lnTo>
                    <a:pt x="179" y="21"/>
                  </a:lnTo>
                  <a:lnTo>
                    <a:pt x="178" y="20"/>
                  </a:lnTo>
                  <a:lnTo>
                    <a:pt x="178" y="18"/>
                  </a:lnTo>
                  <a:lnTo>
                    <a:pt x="178" y="16"/>
                  </a:lnTo>
                  <a:lnTo>
                    <a:pt x="176" y="15"/>
                  </a:lnTo>
                  <a:lnTo>
                    <a:pt x="175" y="13"/>
                  </a:lnTo>
                  <a:lnTo>
                    <a:pt x="172" y="13"/>
                  </a:lnTo>
                  <a:lnTo>
                    <a:pt x="169" y="13"/>
                  </a:lnTo>
                  <a:lnTo>
                    <a:pt x="169" y="15"/>
                  </a:lnTo>
                  <a:lnTo>
                    <a:pt x="169" y="16"/>
                  </a:lnTo>
                  <a:lnTo>
                    <a:pt x="169" y="18"/>
                  </a:lnTo>
                  <a:lnTo>
                    <a:pt x="169" y="20"/>
                  </a:lnTo>
                  <a:lnTo>
                    <a:pt x="169" y="21"/>
                  </a:lnTo>
                  <a:lnTo>
                    <a:pt x="169" y="22"/>
                  </a:lnTo>
                  <a:lnTo>
                    <a:pt x="170" y="25"/>
                  </a:lnTo>
                  <a:lnTo>
                    <a:pt x="170" y="26"/>
                  </a:lnTo>
                  <a:lnTo>
                    <a:pt x="168" y="26"/>
                  </a:lnTo>
                  <a:lnTo>
                    <a:pt x="165" y="27"/>
                  </a:lnTo>
                  <a:lnTo>
                    <a:pt x="161" y="28"/>
                  </a:lnTo>
                  <a:lnTo>
                    <a:pt x="159" y="29"/>
                  </a:lnTo>
                  <a:lnTo>
                    <a:pt x="156" y="29"/>
                  </a:lnTo>
                  <a:lnTo>
                    <a:pt x="152" y="30"/>
                  </a:lnTo>
                  <a:lnTo>
                    <a:pt x="150" y="30"/>
                  </a:lnTo>
                  <a:lnTo>
                    <a:pt x="147" y="31"/>
                  </a:lnTo>
                  <a:lnTo>
                    <a:pt x="147" y="29"/>
                  </a:lnTo>
                  <a:lnTo>
                    <a:pt x="148" y="28"/>
                  </a:lnTo>
                  <a:lnTo>
                    <a:pt x="148" y="26"/>
                  </a:lnTo>
                  <a:lnTo>
                    <a:pt x="148" y="25"/>
                  </a:lnTo>
                  <a:lnTo>
                    <a:pt x="148" y="22"/>
                  </a:lnTo>
                  <a:lnTo>
                    <a:pt x="148" y="21"/>
                  </a:lnTo>
                  <a:lnTo>
                    <a:pt x="148" y="20"/>
                  </a:lnTo>
                  <a:lnTo>
                    <a:pt x="148" y="18"/>
                  </a:lnTo>
                  <a:lnTo>
                    <a:pt x="147" y="17"/>
                  </a:lnTo>
                  <a:lnTo>
                    <a:pt x="146" y="17"/>
                  </a:lnTo>
                  <a:lnTo>
                    <a:pt x="145" y="16"/>
                  </a:lnTo>
                  <a:lnTo>
                    <a:pt x="145" y="16"/>
                  </a:lnTo>
                  <a:lnTo>
                    <a:pt x="143" y="15"/>
                  </a:lnTo>
                  <a:lnTo>
                    <a:pt x="141" y="15"/>
                  </a:lnTo>
                  <a:lnTo>
                    <a:pt x="141" y="15"/>
                  </a:lnTo>
                  <a:lnTo>
                    <a:pt x="140" y="15"/>
                  </a:lnTo>
                  <a:lnTo>
                    <a:pt x="138" y="17"/>
                  </a:lnTo>
                  <a:lnTo>
                    <a:pt x="137" y="18"/>
                  </a:lnTo>
                  <a:lnTo>
                    <a:pt x="137" y="21"/>
                  </a:lnTo>
                  <a:lnTo>
                    <a:pt x="137" y="23"/>
                  </a:lnTo>
                  <a:lnTo>
                    <a:pt x="138" y="26"/>
                  </a:lnTo>
                  <a:lnTo>
                    <a:pt x="138" y="27"/>
                  </a:lnTo>
                  <a:lnTo>
                    <a:pt x="139" y="29"/>
                  </a:lnTo>
                  <a:lnTo>
                    <a:pt x="140" y="32"/>
                  </a:lnTo>
                  <a:lnTo>
                    <a:pt x="136" y="32"/>
                  </a:lnTo>
                  <a:lnTo>
                    <a:pt x="132" y="32"/>
                  </a:lnTo>
                  <a:lnTo>
                    <a:pt x="129" y="33"/>
                  </a:lnTo>
                  <a:lnTo>
                    <a:pt x="126" y="33"/>
                  </a:lnTo>
                  <a:lnTo>
                    <a:pt x="122" y="35"/>
                  </a:lnTo>
                  <a:lnTo>
                    <a:pt x="119" y="35"/>
                  </a:lnTo>
                  <a:lnTo>
                    <a:pt x="116" y="36"/>
                  </a:lnTo>
                  <a:lnTo>
                    <a:pt x="112" y="35"/>
                  </a:lnTo>
                  <a:lnTo>
                    <a:pt x="111" y="32"/>
                  </a:lnTo>
                  <a:lnTo>
                    <a:pt x="112" y="30"/>
                  </a:lnTo>
                  <a:lnTo>
                    <a:pt x="112" y="28"/>
                  </a:lnTo>
                  <a:lnTo>
                    <a:pt x="112" y="26"/>
                  </a:lnTo>
                  <a:lnTo>
                    <a:pt x="113" y="23"/>
                  </a:lnTo>
                  <a:lnTo>
                    <a:pt x="112" y="21"/>
                  </a:lnTo>
                  <a:lnTo>
                    <a:pt x="111" y="20"/>
                  </a:lnTo>
                  <a:lnTo>
                    <a:pt x="108" y="20"/>
                  </a:lnTo>
                  <a:lnTo>
                    <a:pt x="106" y="20"/>
                  </a:lnTo>
                  <a:lnTo>
                    <a:pt x="105" y="20"/>
                  </a:lnTo>
                  <a:lnTo>
                    <a:pt x="103" y="21"/>
                  </a:lnTo>
                  <a:lnTo>
                    <a:pt x="102" y="22"/>
                  </a:lnTo>
                  <a:lnTo>
                    <a:pt x="102" y="23"/>
                  </a:lnTo>
                  <a:lnTo>
                    <a:pt x="102" y="25"/>
                  </a:lnTo>
                  <a:lnTo>
                    <a:pt x="102" y="26"/>
                  </a:lnTo>
                  <a:lnTo>
                    <a:pt x="102" y="28"/>
                  </a:lnTo>
                  <a:lnTo>
                    <a:pt x="103" y="28"/>
                  </a:lnTo>
                  <a:lnTo>
                    <a:pt x="103" y="29"/>
                  </a:lnTo>
                  <a:lnTo>
                    <a:pt x="105" y="30"/>
                  </a:lnTo>
                  <a:lnTo>
                    <a:pt x="105" y="31"/>
                  </a:lnTo>
                  <a:lnTo>
                    <a:pt x="105" y="32"/>
                  </a:lnTo>
                  <a:lnTo>
                    <a:pt x="105" y="33"/>
                  </a:lnTo>
                  <a:lnTo>
                    <a:pt x="105" y="35"/>
                  </a:lnTo>
                  <a:lnTo>
                    <a:pt x="105" y="36"/>
                  </a:lnTo>
                  <a:lnTo>
                    <a:pt x="98" y="35"/>
                  </a:lnTo>
                  <a:lnTo>
                    <a:pt x="91" y="35"/>
                  </a:lnTo>
                  <a:lnTo>
                    <a:pt x="83" y="35"/>
                  </a:lnTo>
                  <a:lnTo>
                    <a:pt x="77" y="35"/>
                  </a:lnTo>
                  <a:lnTo>
                    <a:pt x="70" y="35"/>
                  </a:lnTo>
                  <a:lnTo>
                    <a:pt x="63" y="35"/>
                  </a:lnTo>
                  <a:lnTo>
                    <a:pt x="57" y="33"/>
                  </a:lnTo>
                  <a:lnTo>
                    <a:pt x="49" y="32"/>
                  </a:lnTo>
                  <a:lnTo>
                    <a:pt x="50" y="31"/>
                  </a:lnTo>
                  <a:lnTo>
                    <a:pt x="50" y="29"/>
                  </a:lnTo>
                  <a:lnTo>
                    <a:pt x="50" y="28"/>
                  </a:lnTo>
                  <a:lnTo>
                    <a:pt x="51" y="26"/>
                  </a:lnTo>
                  <a:lnTo>
                    <a:pt x="51" y="25"/>
                  </a:lnTo>
                  <a:lnTo>
                    <a:pt x="50" y="23"/>
                  </a:lnTo>
                  <a:lnTo>
                    <a:pt x="49" y="22"/>
                  </a:lnTo>
                  <a:lnTo>
                    <a:pt x="47" y="22"/>
                  </a:lnTo>
                  <a:lnTo>
                    <a:pt x="46" y="22"/>
                  </a:lnTo>
                  <a:lnTo>
                    <a:pt x="45" y="21"/>
                  </a:lnTo>
                  <a:lnTo>
                    <a:pt x="45" y="21"/>
                  </a:lnTo>
                  <a:lnTo>
                    <a:pt x="43" y="21"/>
                  </a:lnTo>
                  <a:lnTo>
                    <a:pt x="42" y="21"/>
                  </a:lnTo>
                  <a:lnTo>
                    <a:pt x="41" y="22"/>
                  </a:lnTo>
                  <a:lnTo>
                    <a:pt x="41" y="22"/>
                  </a:lnTo>
                  <a:lnTo>
                    <a:pt x="39" y="23"/>
                  </a:lnTo>
                  <a:lnTo>
                    <a:pt x="39" y="26"/>
                  </a:lnTo>
                  <a:lnTo>
                    <a:pt x="39" y="27"/>
                  </a:lnTo>
                  <a:lnTo>
                    <a:pt x="40" y="28"/>
                  </a:lnTo>
                  <a:lnTo>
                    <a:pt x="41" y="28"/>
                  </a:lnTo>
                  <a:lnTo>
                    <a:pt x="42" y="29"/>
                  </a:lnTo>
                  <a:lnTo>
                    <a:pt x="42" y="30"/>
                  </a:lnTo>
                  <a:lnTo>
                    <a:pt x="43" y="31"/>
                  </a:lnTo>
                  <a:lnTo>
                    <a:pt x="43" y="32"/>
                  </a:lnTo>
                  <a:lnTo>
                    <a:pt x="38" y="31"/>
                  </a:lnTo>
                  <a:lnTo>
                    <a:pt x="32" y="30"/>
                  </a:lnTo>
                  <a:lnTo>
                    <a:pt x="27" y="28"/>
                  </a:lnTo>
                  <a:lnTo>
                    <a:pt x="21" y="27"/>
                  </a:lnTo>
                  <a:lnTo>
                    <a:pt x="16" y="26"/>
                  </a:lnTo>
                  <a:lnTo>
                    <a:pt x="11" y="23"/>
                  </a:lnTo>
                  <a:lnTo>
                    <a:pt x="6" y="22"/>
                  </a:lnTo>
                  <a:lnTo>
                    <a:pt x="0" y="21"/>
                  </a:lnTo>
                  <a:lnTo>
                    <a:pt x="9" y="20"/>
                  </a:lnTo>
                  <a:lnTo>
                    <a:pt x="19" y="20"/>
                  </a:lnTo>
                  <a:lnTo>
                    <a:pt x="30" y="20"/>
                  </a:lnTo>
                  <a:lnTo>
                    <a:pt x="41" y="20"/>
                  </a:lnTo>
                  <a:lnTo>
                    <a:pt x="52" y="19"/>
                  </a:lnTo>
                  <a:lnTo>
                    <a:pt x="62" y="18"/>
                  </a:lnTo>
                  <a:lnTo>
                    <a:pt x="72" y="17"/>
                  </a:lnTo>
                  <a:lnTo>
                    <a:pt x="82" y="16"/>
                  </a:lnTo>
                  <a:lnTo>
                    <a:pt x="91" y="17"/>
                  </a:lnTo>
                  <a:lnTo>
                    <a:pt x="100" y="17"/>
                  </a:lnTo>
                  <a:lnTo>
                    <a:pt x="108" y="17"/>
                  </a:lnTo>
                  <a:lnTo>
                    <a:pt x="116" y="16"/>
                  </a:lnTo>
                  <a:lnTo>
                    <a:pt x="125" y="15"/>
                  </a:lnTo>
                  <a:lnTo>
                    <a:pt x="132" y="15"/>
                  </a:lnTo>
                  <a:lnTo>
                    <a:pt x="140" y="13"/>
                  </a:lnTo>
                  <a:lnTo>
                    <a:pt x="149" y="12"/>
                  </a:lnTo>
                  <a:lnTo>
                    <a:pt x="158" y="11"/>
                  </a:lnTo>
                  <a:lnTo>
                    <a:pt x="168" y="10"/>
                  </a:lnTo>
                  <a:lnTo>
                    <a:pt x="177" y="9"/>
                  </a:lnTo>
                  <a:lnTo>
                    <a:pt x="186" y="6"/>
                  </a:lnTo>
                  <a:lnTo>
                    <a:pt x="196" y="5"/>
                  </a:lnTo>
                  <a:lnTo>
                    <a:pt x="205" y="2"/>
                  </a:lnTo>
                  <a:lnTo>
                    <a:pt x="215" y="1"/>
                  </a:lnTo>
                  <a:lnTo>
                    <a:pt x="2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1" name="Freeform 155">
              <a:extLst>
                <a:ext uri="{FF2B5EF4-FFF2-40B4-BE49-F238E27FC236}">
                  <a16:creationId xmlns:a16="http://schemas.microsoft.com/office/drawing/2014/main" id="{B2812EEB-E451-4EED-BF49-BEE3C0A0A413}"/>
                </a:ext>
              </a:extLst>
            </p:cNvPr>
            <p:cNvSpPr>
              <a:spLocks/>
            </p:cNvSpPr>
            <p:nvPr/>
          </p:nvSpPr>
          <p:spPr bwMode="auto">
            <a:xfrm>
              <a:off x="4244" y="3890"/>
              <a:ext cx="6" cy="5"/>
            </a:xfrm>
            <a:custGeom>
              <a:avLst/>
              <a:gdLst>
                <a:gd name="T0" fmla="*/ 10 w 11"/>
                <a:gd name="T1" fmla="*/ 4 h 11"/>
                <a:gd name="T2" fmla="*/ 10 w 11"/>
                <a:gd name="T3" fmla="*/ 5 h 11"/>
                <a:gd name="T4" fmla="*/ 10 w 11"/>
                <a:gd name="T5" fmla="*/ 6 h 11"/>
                <a:gd name="T6" fmla="*/ 10 w 11"/>
                <a:gd name="T7" fmla="*/ 6 h 11"/>
                <a:gd name="T8" fmla="*/ 10 w 11"/>
                <a:gd name="T9" fmla="*/ 7 h 11"/>
                <a:gd name="T10" fmla="*/ 10 w 11"/>
                <a:gd name="T11" fmla="*/ 8 h 11"/>
                <a:gd name="T12" fmla="*/ 10 w 11"/>
                <a:gd name="T13" fmla="*/ 9 h 11"/>
                <a:gd name="T14" fmla="*/ 10 w 11"/>
                <a:gd name="T15" fmla="*/ 10 h 11"/>
                <a:gd name="T16" fmla="*/ 11 w 11"/>
                <a:gd name="T17" fmla="*/ 11 h 11"/>
                <a:gd name="T18" fmla="*/ 10 w 11"/>
                <a:gd name="T19" fmla="*/ 11 h 11"/>
                <a:gd name="T20" fmla="*/ 7 w 11"/>
                <a:gd name="T21" fmla="*/ 11 h 11"/>
                <a:gd name="T22" fmla="*/ 7 w 11"/>
                <a:gd name="T23" fmla="*/ 11 h 11"/>
                <a:gd name="T24" fmla="*/ 6 w 11"/>
                <a:gd name="T25" fmla="*/ 11 h 11"/>
                <a:gd name="T26" fmla="*/ 5 w 11"/>
                <a:gd name="T27" fmla="*/ 11 h 11"/>
                <a:gd name="T28" fmla="*/ 4 w 11"/>
                <a:gd name="T29" fmla="*/ 11 h 11"/>
                <a:gd name="T30" fmla="*/ 3 w 11"/>
                <a:gd name="T31" fmla="*/ 11 h 11"/>
                <a:gd name="T32" fmla="*/ 2 w 11"/>
                <a:gd name="T33" fmla="*/ 11 h 11"/>
                <a:gd name="T34" fmla="*/ 2 w 11"/>
                <a:gd name="T35" fmla="*/ 10 h 11"/>
                <a:gd name="T36" fmla="*/ 2 w 11"/>
                <a:gd name="T37" fmla="*/ 9 h 11"/>
                <a:gd name="T38" fmla="*/ 1 w 11"/>
                <a:gd name="T39" fmla="*/ 8 h 11"/>
                <a:gd name="T40" fmla="*/ 1 w 11"/>
                <a:gd name="T41" fmla="*/ 7 h 11"/>
                <a:gd name="T42" fmla="*/ 1 w 11"/>
                <a:gd name="T43" fmla="*/ 6 h 11"/>
                <a:gd name="T44" fmla="*/ 1 w 11"/>
                <a:gd name="T45" fmla="*/ 5 h 11"/>
                <a:gd name="T46" fmla="*/ 0 w 11"/>
                <a:gd name="T47" fmla="*/ 4 h 11"/>
                <a:gd name="T48" fmla="*/ 1 w 11"/>
                <a:gd name="T49" fmla="*/ 2 h 11"/>
                <a:gd name="T50" fmla="*/ 2 w 11"/>
                <a:gd name="T51" fmla="*/ 2 h 11"/>
                <a:gd name="T52" fmla="*/ 3 w 11"/>
                <a:gd name="T53" fmla="*/ 1 h 11"/>
                <a:gd name="T54" fmla="*/ 4 w 11"/>
                <a:gd name="T55" fmla="*/ 0 h 11"/>
                <a:gd name="T56" fmla="*/ 5 w 11"/>
                <a:gd name="T57" fmla="*/ 0 h 11"/>
                <a:gd name="T58" fmla="*/ 6 w 11"/>
                <a:gd name="T59" fmla="*/ 0 h 11"/>
                <a:gd name="T60" fmla="*/ 7 w 11"/>
                <a:gd name="T61" fmla="*/ 0 h 11"/>
                <a:gd name="T62" fmla="*/ 9 w 11"/>
                <a:gd name="T63" fmla="*/ 1 h 11"/>
                <a:gd name="T64" fmla="*/ 10 w 11"/>
                <a:gd name="T6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 h="11">
                  <a:moveTo>
                    <a:pt x="10" y="4"/>
                  </a:moveTo>
                  <a:lnTo>
                    <a:pt x="10" y="5"/>
                  </a:lnTo>
                  <a:lnTo>
                    <a:pt x="10" y="6"/>
                  </a:lnTo>
                  <a:lnTo>
                    <a:pt x="10" y="6"/>
                  </a:lnTo>
                  <a:lnTo>
                    <a:pt x="10" y="7"/>
                  </a:lnTo>
                  <a:lnTo>
                    <a:pt x="10" y="8"/>
                  </a:lnTo>
                  <a:lnTo>
                    <a:pt x="10" y="9"/>
                  </a:lnTo>
                  <a:lnTo>
                    <a:pt x="10" y="10"/>
                  </a:lnTo>
                  <a:lnTo>
                    <a:pt x="11" y="11"/>
                  </a:lnTo>
                  <a:lnTo>
                    <a:pt x="10" y="11"/>
                  </a:lnTo>
                  <a:lnTo>
                    <a:pt x="7" y="11"/>
                  </a:lnTo>
                  <a:lnTo>
                    <a:pt x="7" y="11"/>
                  </a:lnTo>
                  <a:lnTo>
                    <a:pt x="6" y="11"/>
                  </a:lnTo>
                  <a:lnTo>
                    <a:pt x="5" y="11"/>
                  </a:lnTo>
                  <a:lnTo>
                    <a:pt x="4" y="11"/>
                  </a:lnTo>
                  <a:lnTo>
                    <a:pt x="3" y="11"/>
                  </a:lnTo>
                  <a:lnTo>
                    <a:pt x="2" y="11"/>
                  </a:lnTo>
                  <a:lnTo>
                    <a:pt x="2" y="10"/>
                  </a:lnTo>
                  <a:lnTo>
                    <a:pt x="2" y="9"/>
                  </a:lnTo>
                  <a:lnTo>
                    <a:pt x="1" y="8"/>
                  </a:lnTo>
                  <a:lnTo>
                    <a:pt x="1" y="7"/>
                  </a:lnTo>
                  <a:lnTo>
                    <a:pt x="1" y="6"/>
                  </a:lnTo>
                  <a:lnTo>
                    <a:pt x="1" y="5"/>
                  </a:lnTo>
                  <a:lnTo>
                    <a:pt x="0" y="4"/>
                  </a:lnTo>
                  <a:lnTo>
                    <a:pt x="1" y="2"/>
                  </a:lnTo>
                  <a:lnTo>
                    <a:pt x="2" y="2"/>
                  </a:lnTo>
                  <a:lnTo>
                    <a:pt x="3" y="1"/>
                  </a:lnTo>
                  <a:lnTo>
                    <a:pt x="4" y="0"/>
                  </a:lnTo>
                  <a:lnTo>
                    <a:pt x="5" y="0"/>
                  </a:lnTo>
                  <a:lnTo>
                    <a:pt x="6" y="0"/>
                  </a:lnTo>
                  <a:lnTo>
                    <a:pt x="7" y="0"/>
                  </a:lnTo>
                  <a:lnTo>
                    <a:pt x="9" y="1"/>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2" name="Freeform 156">
              <a:extLst>
                <a:ext uri="{FF2B5EF4-FFF2-40B4-BE49-F238E27FC236}">
                  <a16:creationId xmlns:a16="http://schemas.microsoft.com/office/drawing/2014/main" id="{8D6F31B0-89AA-455A-960B-F1F1315BDCFC}"/>
                </a:ext>
              </a:extLst>
            </p:cNvPr>
            <p:cNvSpPr>
              <a:spLocks/>
            </p:cNvSpPr>
            <p:nvPr/>
          </p:nvSpPr>
          <p:spPr bwMode="auto">
            <a:xfrm>
              <a:off x="4224" y="3896"/>
              <a:ext cx="85" cy="19"/>
            </a:xfrm>
            <a:custGeom>
              <a:avLst/>
              <a:gdLst>
                <a:gd name="T0" fmla="*/ 167 w 169"/>
                <a:gd name="T1" fmla="*/ 6 h 39"/>
                <a:gd name="T2" fmla="*/ 167 w 169"/>
                <a:gd name="T3" fmla="*/ 8 h 39"/>
                <a:gd name="T4" fmla="*/ 169 w 169"/>
                <a:gd name="T5" fmla="*/ 10 h 39"/>
                <a:gd name="T6" fmla="*/ 167 w 169"/>
                <a:gd name="T7" fmla="*/ 12 h 39"/>
                <a:gd name="T8" fmla="*/ 167 w 169"/>
                <a:gd name="T9" fmla="*/ 14 h 39"/>
                <a:gd name="T10" fmla="*/ 167 w 169"/>
                <a:gd name="T11" fmla="*/ 15 h 39"/>
                <a:gd name="T12" fmla="*/ 166 w 169"/>
                <a:gd name="T13" fmla="*/ 16 h 39"/>
                <a:gd name="T14" fmla="*/ 165 w 169"/>
                <a:gd name="T15" fmla="*/ 18 h 39"/>
                <a:gd name="T16" fmla="*/ 165 w 169"/>
                <a:gd name="T17" fmla="*/ 19 h 39"/>
                <a:gd name="T18" fmla="*/ 161 w 169"/>
                <a:gd name="T19" fmla="*/ 23 h 39"/>
                <a:gd name="T20" fmla="*/ 156 w 169"/>
                <a:gd name="T21" fmla="*/ 25 h 39"/>
                <a:gd name="T22" fmla="*/ 153 w 169"/>
                <a:gd name="T23" fmla="*/ 26 h 39"/>
                <a:gd name="T24" fmla="*/ 149 w 169"/>
                <a:gd name="T25" fmla="*/ 27 h 39"/>
                <a:gd name="T26" fmla="*/ 140 w 169"/>
                <a:gd name="T27" fmla="*/ 30 h 39"/>
                <a:gd name="T28" fmla="*/ 131 w 169"/>
                <a:gd name="T29" fmla="*/ 32 h 39"/>
                <a:gd name="T30" fmla="*/ 122 w 169"/>
                <a:gd name="T31" fmla="*/ 34 h 39"/>
                <a:gd name="T32" fmla="*/ 113 w 169"/>
                <a:gd name="T33" fmla="*/ 35 h 39"/>
                <a:gd name="T34" fmla="*/ 104 w 169"/>
                <a:gd name="T35" fmla="*/ 37 h 39"/>
                <a:gd name="T36" fmla="*/ 95 w 169"/>
                <a:gd name="T37" fmla="*/ 39 h 39"/>
                <a:gd name="T38" fmla="*/ 83 w 169"/>
                <a:gd name="T39" fmla="*/ 38 h 39"/>
                <a:gd name="T40" fmla="*/ 70 w 169"/>
                <a:gd name="T41" fmla="*/ 38 h 39"/>
                <a:gd name="T42" fmla="*/ 59 w 169"/>
                <a:gd name="T43" fmla="*/ 38 h 39"/>
                <a:gd name="T44" fmla="*/ 46 w 169"/>
                <a:gd name="T45" fmla="*/ 38 h 39"/>
                <a:gd name="T46" fmla="*/ 35 w 169"/>
                <a:gd name="T47" fmla="*/ 38 h 39"/>
                <a:gd name="T48" fmla="*/ 23 w 169"/>
                <a:gd name="T49" fmla="*/ 36 h 39"/>
                <a:gd name="T50" fmla="*/ 17 w 169"/>
                <a:gd name="T51" fmla="*/ 35 h 39"/>
                <a:gd name="T52" fmla="*/ 12 w 169"/>
                <a:gd name="T53" fmla="*/ 34 h 39"/>
                <a:gd name="T54" fmla="*/ 6 w 169"/>
                <a:gd name="T55" fmla="*/ 33 h 39"/>
                <a:gd name="T56" fmla="*/ 0 w 169"/>
                <a:gd name="T57" fmla="*/ 29 h 39"/>
                <a:gd name="T58" fmla="*/ 1 w 169"/>
                <a:gd name="T59" fmla="*/ 28 h 39"/>
                <a:gd name="T60" fmla="*/ 1 w 169"/>
                <a:gd name="T61" fmla="*/ 27 h 39"/>
                <a:gd name="T62" fmla="*/ 2 w 169"/>
                <a:gd name="T63" fmla="*/ 26 h 39"/>
                <a:gd name="T64" fmla="*/ 2 w 169"/>
                <a:gd name="T65" fmla="*/ 24 h 39"/>
                <a:gd name="T66" fmla="*/ 2 w 169"/>
                <a:gd name="T67" fmla="*/ 23 h 39"/>
                <a:gd name="T68" fmla="*/ 2 w 169"/>
                <a:gd name="T69" fmla="*/ 22 h 39"/>
                <a:gd name="T70" fmla="*/ 2 w 169"/>
                <a:gd name="T71" fmla="*/ 19 h 39"/>
                <a:gd name="T72" fmla="*/ 3 w 169"/>
                <a:gd name="T73" fmla="*/ 18 h 39"/>
                <a:gd name="T74" fmla="*/ 12 w 169"/>
                <a:gd name="T75" fmla="*/ 10 h 39"/>
                <a:gd name="T76" fmla="*/ 17 w 169"/>
                <a:gd name="T77" fmla="*/ 13 h 39"/>
                <a:gd name="T78" fmla="*/ 24 w 169"/>
                <a:gd name="T79" fmla="*/ 14 h 39"/>
                <a:gd name="T80" fmla="*/ 31 w 169"/>
                <a:gd name="T81" fmla="*/ 14 h 39"/>
                <a:gd name="T82" fmla="*/ 39 w 169"/>
                <a:gd name="T83" fmla="*/ 14 h 39"/>
                <a:gd name="T84" fmla="*/ 45 w 169"/>
                <a:gd name="T85" fmla="*/ 14 h 39"/>
                <a:gd name="T86" fmla="*/ 52 w 169"/>
                <a:gd name="T87" fmla="*/ 14 h 39"/>
                <a:gd name="T88" fmla="*/ 59 w 169"/>
                <a:gd name="T89" fmla="*/ 14 h 39"/>
                <a:gd name="T90" fmla="*/ 66 w 169"/>
                <a:gd name="T91" fmla="*/ 16 h 39"/>
                <a:gd name="T92" fmla="*/ 79 w 169"/>
                <a:gd name="T93" fmla="*/ 15 h 39"/>
                <a:gd name="T94" fmla="*/ 91 w 169"/>
                <a:gd name="T95" fmla="*/ 14 h 39"/>
                <a:gd name="T96" fmla="*/ 104 w 169"/>
                <a:gd name="T97" fmla="*/ 13 h 39"/>
                <a:gd name="T98" fmla="*/ 116 w 169"/>
                <a:gd name="T99" fmla="*/ 12 h 39"/>
                <a:gd name="T100" fmla="*/ 129 w 169"/>
                <a:gd name="T101" fmla="*/ 9 h 39"/>
                <a:gd name="T102" fmla="*/ 141 w 169"/>
                <a:gd name="T103" fmla="*/ 7 h 39"/>
                <a:gd name="T104" fmla="*/ 152 w 169"/>
                <a:gd name="T105" fmla="*/ 4 h 39"/>
                <a:gd name="T106" fmla="*/ 163 w 169"/>
                <a:gd name="T107" fmla="*/ 0 h 39"/>
                <a:gd name="T108" fmla="*/ 167 w 169"/>
                <a:gd name="T10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39">
                  <a:moveTo>
                    <a:pt x="167" y="6"/>
                  </a:moveTo>
                  <a:lnTo>
                    <a:pt x="167" y="8"/>
                  </a:lnTo>
                  <a:lnTo>
                    <a:pt x="169" y="10"/>
                  </a:lnTo>
                  <a:lnTo>
                    <a:pt x="167" y="12"/>
                  </a:lnTo>
                  <a:lnTo>
                    <a:pt x="167" y="14"/>
                  </a:lnTo>
                  <a:lnTo>
                    <a:pt x="167" y="15"/>
                  </a:lnTo>
                  <a:lnTo>
                    <a:pt x="166" y="16"/>
                  </a:lnTo>
                  <a:lnTo>
                    <a:pt x="165" y="18"/>
                  </a:lnTo>
                  <a:lnTo>
                    <a:pt x="165" y="19"/>
                  </a:lnTo>
                  <a:lnTo>
                    <a:pt x="161" y="23"/>
                  </a:lnTo>
                  <a:lnTo>
                    <a:pt x="156" y="25"/>
                  </a:lnTo>
                  <a:lnTo>
                    <a:pt x="153" y="26"/>
                  </a:lnTo>
                  <a:lnTo>
                    <a:pt x="149" y="27"/>
                  </a:lnTo>
                  <a:lnTo>
                    <a:pt x="140" y="30"/>
                  </a:lnTo>
                  <a:lnTo>
                    <a:pt x="131" y="32"/>
                  </a:lnTo>
                  <a:lnTo>
                    <a:pt x="122" y="34"/>
                  </a:lnTo>
                  <a:lnTo>
                    <a:pt x="113" y="35"/>
                  </a:lnTo>
                  <a:lnTo>
                    <a:pt x="104" y="37"/>
                  </a:lnTo>
                  <a:lnTo>
                    <a:pt x="95" y="39"/>
                  </a:lnTo>
                  <a:lnTo>
                    <a:pt x="83" y="38"/>
                  </a:lnTo>
                  <a:lnTo>
                    <a:pt x="70" y="38"/>
                  </a:lnTo>
                  <a:lnTo>
                    <a:pt x="59" y="38"/>
                  </a:lnTo>
                  <a:lnTo>
                    <a:pt x="46" y="38"/>
                  </a:lnTo>
                  <a:lnTo>
                    <a:pt x="35" y="38"/>
                  </a:lnTo>
                  <a:lnTo>
                    <a:pt x="23" y="36"/>
                  </a:lnTo>
                  <a:lnTo>
                    <a:pt x="17" y="35"/>
                  </a:lnTo>
                  <a:lnTo>
                    <a:pt x="12" y="34"/>
                  </a:lnTo>
                  <a:lnTo>
                    <a:pt x="6" y="33"/>
                  </a:lnTo>
                  <a:lnTo>
                    <a:pt x="0" y="29"/>
                  </a:lnTo>
                  <a:lnTo>
                    <a:pt x="1" y="28"/>
                  </a:lnTo>
                  <a:lnTo>
                    <a:pt x="1" y="27"/>
                  </a:lnTo>
                  <a:lnTo>
                    <a:pt x="2" y="26"/>
                  </a:lnTo>
                  <a:lnTo>
                    <a:pt x="2" y="24"/>
                  </a:lnTo>
                  <a:lnTo>
                    <a:pt x="2" y="23"/>
                  </a:lnTo>
                  <a:lnTo>
                    <a:pt x="2" y="22"/>
                  </a:lnTo>
                  <a:lnTo>
                    <a:pt x="2" y="19"/>
                  </a:lnTo>
                  <a:lnTo>
                    <a:pt x="3" y="18"/>
                  </a:lnTo>
                  <a:lnTo>
                    <a:pt x="12" y="10"/>
                  </a:lnTo>
                  <a:lnTo>
                    <a:pt x="17" y="13"/>
                  </a:lnTo>
                  <a:lnTo>
                    <a:pt x="24" y="14"/>
                  </a:lnTo>
                  <a:lnTo>
                    <a:pt x="31" y="14"/>
                  </a:lnTo>
                  <a:lnTo>
                    <a:pt x="39" y="14"/>
                  </a:lnTo>
                  <a:lnTo>
                    <a:pt x="45" y="14"/>
                  </a:lnTo>
                  <a:lnTo>
                    <a:pt x="52" y="14"/>
                  </a:lnTo>
                  <a:lnTo>
                    <a:pt x="59" y="14"/>
                  </a:lnTo>
                  <a:lnTo>
                    <a:pt x="66" y="16"/>
                  </a:lnTo>
                  <a:lnTo>
                    <a:pt x="79" y="15"/>
                  </a:lnTo>
                  <a:lnTo>
                    <a:pt x="91" y="14"/>
                  </a:lnTo>
                  <a:lnTo>
                    <a:pt x="104" y="13"/>
                  </a:lnTo>
                  <a:lnTo>
                    <a:pt x="116" y="12"/>
                  </a:lnTo>
                  <a:lnTo>
                    <a:pt x="129" y="9"/>
                  </a:lnTo>
                  <a:lnTo>
                    <a:pt x="141" y="7"/>
                  </a:lnTo>
                  <a:lnTo>
                    <a:pt x="152" y="4"/>
                  </a:lnTo>
                  <a:lnTo>
                    <a:pt x="163" y="0"/>
                  </a:lnTo>
                  <a:lnTo>
                    <a:pt x="167" y="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3" name="Freeform 157">
              <a:extLst>
                <a:ext uri="{FF2B5EF4-FFF2-40B4-BE49-F238E27FC236}">
                  <a16:creationId xmlns:a16="http://schemas.microsoft.com/office/drawing/2014/main" id="{C508244B-311D-480B-B9BB-9F4DDD8855FA}"/>
                </a:ext>
              </a:extLst>
            </p:cNvPr>
            <p:cNvSpPr>
              <a:spLocks/>
            </p:cNvSpPr>
            <p:nvPr/>
          </p:nvSpPr>
          <p:spPr bwMode="auto">
            <a:xfrm>
              <a:off x="4237" y="3922"/>
              <a:ext cx="72" cy="17"/>
            </a:xfrm>
            <a:custGeom>
              <a:avLst/>
              <a:gdLst>
                <a:gd name="T0" fmla="*/ 146 w 146"/>
                <a:gd name="T1" fmla="*/ 6 h 34"/>
                <a:gd name="T2" fmla="*/ 139 w 146"/>
                <a:gd name="T3" fmla="*/ 10 h 34"/>
                <a:gd name="T4" fmla="*/ 132 w 146"/>
                <a:gd name="T5" fmla="*/ 13 h 34"/>
                <a:gd name="T6" fmla="*/ 126 w 146"/>
                <a:gd name="T7" fmla="*/ 16 h 34"/>
                <a:gd name="T8" fmla="*/ 120 w 146"/>
                <a:gd name="T9" fmla="*/ 19 h 34"/>
                <a:gd name="T10" fmla="*/ 112 w 146"/>
                <a:gd name="T11" fmla="*/ 21 h 34"/>
                <a:gd name="T12" fmla="*/ 107 w 146"/>
                <a:gd name="T13" fmla="*/ 23 h 34"/>
                <a:gd name="T14" fmla="*/ 99 w 146"/>
                <a:gd name="T15" fmla="*/ 26 h 34"/>
                <a:gd name="T16" fmla="*/ 92 w 146"/>
                <a:gd name="T17" fmla="*/ 27 h 34"/>
                <a:gd name="T18" fmla="*/ 81 w 146"/>
                <a:gd name="T19" fmla="*/ 31 h 34"/>
                <a:gd name="T20" fmla="*/ 71 w 146"/>
                <a:gd name="T21" fmla="*/ 32 h 34"/>
                <a:gd name="T22" fmla="*/ 60 w 146"/>
                <a:gd name="T23" fmla="*/ 33 h 34"/>
                <a:gd name="T24" fmla="*/ 49 w 146"/>
                <a:gd name="T25" fmla="*/ 33 h 34"/>
                <a:gd name="T26" fmla="*/ 38 w 146"/>
                <a:gd name="T27" fmla="*/ 34 h 34"/>
                <a:gd name="T28" fmla="*/ 27 w 146"/>
                <a:gd name="T29" fmla="*/ 33 h 34"/>
                <a:gd name="T30" fmla="*/ 16 w 146"/>
                <a:gd name="T31" fmla="*/ 33 h 34"/>
                <a:gd name="T32" fmla="*/ 3 w 146"/>
                <a:gd name="T33" fmla="*/ 33 h 34"/>
                <a:gd name="T34" fmla="*/ 2 w 146"/>
                <a:gd name="T35" fmla="*/ 32 h 34"/>
                <a:gd name="T36" fmla="*/ 2 w 146"/>
                <a:gd name="T37" fmla="*/ 31 h 34"/>
                <a:gd name="T38" fmla="*/ 1 w 146"/>
                <a:gd name="T39" fmla="*/ 30 h 34"/>
                <a:gd name="T40" fmla="*/ 1 w 146"/>
                <a:gd name="T41" fmla="*/ 29 h 34"/>
                <a:gd name="T42" fmla="*/ 2 w 146"/>
                <a:gd name="T43" fmla="*/ 27 h 34"/>
                <a:gd name="T44" fmla="*/ 1 w 146"/>
                <a:gd name="T45" fmla="*/ 27 h 34"/>
                <a:gd name="T46" fmla="*/ 1 w 146"/>
                <a:gd name="T47" fmla="*/ 26 h 34"/>
                <a:gd name="T48" fmla="*/ 0 w 146"/>
                <a:gd name="T49" fmla="*/ 24 h 34"/>
                <a:gd name="T50" fmla="*/ 5 w 146"/>
                <a:gd name="T51" fmla="*/ 23 h 34"/>
                <a:gd name="T52" fmla="*/ 9 w 146"/>
                <a:gd name="T53" fmla="*/ 23 h 34"/>
                <a:gd name="T54" fmla="*/ 12 w 146"/>
                <a:gd name="T55" fmla="*/ 23 h 34"/>
                <a:gd name="T56" fmla="*/ 17 w 146"/>
                <a:gd name="T57" fmla="*/ 23 h 34"/>
                <a:gd name="T58" fmla="*/ 20 w 146"/>
                <a:gd name="T59" fmla="*/ 23 h 34"/>
                <a:gd name="T60" fmla="*/ 23 w 146"/>
                <a:gd name="T61" fmla="*/ 24 h 34"/>
                <a:gd name="T62" fmla="*/ 28 w 146"/>
                <a:gd name="T63" fmla="*/ 24 h 34"/>
                <a:gd name="T64" fmla="*/ 32 w 146"/>
                <a:gd name="T65" fmla="*/ 24 h 34"/>
                <a:gd name="T66" fmla="*/ 43 w 146"/>
                <a:gd name="T67" fmla="*/ 24 h 34"/>
                <a:gd name="T68" fmla="*/ 56 w 146"/>
                <a:gd name="T69" fmla="*/ 23 h 34"/>
                <a:gd name="T70" fmla="*/ 67 w 146"/>
                <a:gd name="T71" fmla="*/ 22 h 34"/>
                <a:gd name="T72" fmla="*/ 79 w 146"/>
                <a:gd name="T73" fmla="*/ 21 h 34"/>
                <a:gd name="T74" fmla="*/ 90 w 146"/>
                <a:gd name="T75" fmla="*/ 19 h 34"/>
                <a:gd name="T76" fmla="*/ 101 w 146"/>
                <a:gd name="T77" fmla="*/ 16 h 34"/>
                <a:gd name="T78" fmla="*/ 113 w 146"/>
                <a:gd name="T79" fmla="*/ 13 h 34"/>
                <a:gd name="T80" fmla="*/ 125 w 146"/>
                <a:gd name="T81" fmla="*/ 9 h 34"/>
                <a:gd name="T82" fmla="*/ 128 w 146"/>
                <a:gd name="T83" fmla="*/ 7 h 34"/>
                <a:gd name="T84" fmla="*/ 131 w 146"/>
                <a:gd name="T85" fmla="*/ 6 h 34"/>
                <a:gd name="T86" fmla="*/ 133 w 146"/>
                <a:gd name="T87" fmla="*/ 4 h 34"/>
                <a:gd name="T88" fmla="*/ 137 w 146"/>
                <a:gd name="T89" fmla="*/ 1 h 34"/>
                <a:gd name="T90" fmla="*/ 141 w 146"/>
                <a:gd name="T91" fmla="*/ 0 h 34"/>
                <a:gd name="T92" fmla="*/ 143 w 146"/>
                <a:gd name="T93" fmla="*/ 0 h 34"/>
                <a:gd name="T94" fmla="*/ 143 w 146"/>
                <a:gd name="T95" fmla="*/ 1 h 34"/>
                <a:gd name="T96" fmla="*/ 145 w 146"/>
                <a:gd name="T97" fmla="*/ 2 h 34"/>
                <a:gd name="T98" fmla="*/ 145 w 146"/>
                <a:gd name="T99" fmla="*/ 4 h 34"/>
                <a:gd name="T100" fmla="*/ 146 w 146"/>
                <a:gd name="T10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6" h="34">
                  <a:moveTo>
                    <a:pt x="146" y="6"/>
                  </a:moveTo>
                  <a:lnTo>
                    <a:pt x="139" y="10"/>
                  </a:lnTo>
                  <a:lnTo>
                    <a:pt x="132" y="13"/>
                  </a:lnTo>
                  <a:lnTo>
                    <a:pt x="126" y="16"/>
                  </a:lnTo>
                  <a:lnTo>
                    <a:pt x="120" y="19"/>
                  </a:lnTo>
                  <a:lnTo>
                    <a:pt x="112" y="21"/>
                  </a:lnTo>
                  <a:lnTo>
                    <a:pt x="107" y="23"/>
                  </a:lnTo>
                  <a:lnTo>
                    <a:pt x="99" y="26"/>
                  </a:lnTo>
                  <a:lnTo>
                    <a:pt x="92" y="27"/>
                  </a:lnTo>
                  <a:lnTo>
                    <a:pt x="81" y="31"/>
                  </a:lnTo>
                  <a:lnTo>
                    <a:pt x="71" y="32"/>
                  </a:lnTo>
                  <a:lnTo>
                    <a:pt x="60" y="33"/>
                  </a:lnTo>
                  <a:lnTo>
                    <a:pt x="49" y="33"/>
                  </a:lnTo>
                  <a:lnTo>
                    <a:pt x="38" y="34"/>
                  </a:lnTo>
                  <a:lnTo>
                    <a:pt x="27" y="33"/>
                  </a:lnTo>
                  <a:lnTo>
                    <a:pt x="16" y="33"/>
                  </a:lnTo>
                  <a:lnTo>
                    <a:pt x="3" y="33"/>
                  </a:lnTo>
                  <a:lnTo>
                    <a:pt x="2" y="32"/>
                  </a:lnTo>
                  <a:lnTo>
                    <a:pt x="2" y="31"/>
                  </a:lnTo>
                  <a:lnTo>
                    <a:pt x="1" y="30"/>
                  </a:lnTo>
                  <a:lnTo>
                    <a:pt x="1" y="29"/>
                  </a:lnTo>
                  <a:lnTo>
                    <a:pt x="2" y="27"/>
                  </a:lnTo>
                  <a:lnTo>
                    <a:pt x="1" y="27"/>
                  </a:lnTo>
                  <a:lnTo>
                    <a:pt x="1" y="26"/>
                  </a:lnTo>
                  <a:lnTo>
                    <a:pt x="0" y="24"/>
                  </a:lnTo>
                  <a:lnTo>
                    <a:pt x="5" y="23"/>
                  </a:lnTo>
                  <a:lnTo>
                    <a:pt x="9" y="23"/>
                  </a:lnTo>
                  <a:lnTo>
                    <a:pt x="12" y="23"/>
                  </a:lnTo>
                  <a:lnTo>
                    <a:pt x="17" y="23"/>
                  </a:lnTo>
                  <a:lnTo>
                    <a:pt x="20" y="23"/>
                  </a:lnTo>
                  <a:lnTo>
                    <a:pt x="23" y="24"/>
                  </a:lnTo>
                  <a:lnTo>
                    <a:pt x="28" y="24"/>
                  </a:lnTo>
                  <a:lnTo>
                    <a:pt x="32" y="24"/>
                  </a:lnTo>
                  <a:lnTo>
                    <a:pt x="43" y="24"/>
                  </a:lnTo>
                  <a:lnTo>
                    <a:pt x="56" y="23"/>
                  </a:lnTo>
                  <a:lnTo>
                    <a:pt x="67" y="22"/>
                  </a:lnTo>
                  <a:lnTo>
                    <a:pt x="79" y="21"/>
                  </a:lnTo>
                  <a:lnTo>
                    <a:pt x="90" y="19"/>
                  </a:lnTo>
                  <a:lnTo>
                    <a:pt x="101" y="16"/>
                  </a:lnTo>
                  <a:lnTo>
                    <a:pt x="113" y="13"/>
                  </a:lnTo>
                  <a:lnTo>
                    <a:pt x="125" y="9"/>
                  </a:lnTo>
                  <a:lnTo>
                    <a:pt x="128" y="7"/>
                  </a:lnTo>
                  <a:lnTo>
                    <a:pt x="131" y="6"/>
                  </a:lnTo>
                  <a:lnTo>
                    <a:pt x="133" y="4"/>
                  </a:lnTo>
                  <a:lnTo>
                    <a:pt x="137" y="1"/>
                  </a:lnTo>
                  <a:lnTo>
                    <a:pt x="141" y="0"/>
                  </a:lnTo>
                  <a:lnTo>
                    <a:pt x="143" y="0"/>
                  </a:lnTo>
                  <a:lnTo>
                    <a:pt x="143" y="1"/>
                  </a:lnTo>
                  <a:lnTo>
                    <a:pt x="145" y="2"/>
                  </a:lnTo>
                  <a:lnTo>
                    <a:pt x="145" y="4"/>
                  </a:lnTo>
                  <a:lnTo>
                    <a:pt x="1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4" name="Freeform 158">
              <a:extLst>
                <a:ext uri="{FF2B5EF4-FFF2-40B4-BE49-F238E27FC236}">
                  <a16:creationId xmlns:a16="http://schemas.microsoft.com/office/drawing/2014/main" id="{C020521C-101A-46EC-B86F-463D745EC063}"/>
                </a:ext>
              </a:extLst>
            </p:cNvPr>
            <p:cNvSpPr>
              <a:spLocks/>
            </p:cNvSpPr>
            <p:nvPr/>
          </p:nvSpPr>
          <p:spPr bwMode="auto">
            <a:xfrm>
              <a:off x="4138" y="3408"/>
              <a:ext cx="238" cy="109"/>
            </a:xfrm>
            <a:custGeom>
              <a:avLst/>
              <a:gdLst>
                <a:gd name="T0" fmla="*/ 263 w 476"/>
                <a:gd name="T1" fmla="*/ 0 h 216"/>
                <a:gd name="T2" fmla="*/ 308 w 476"/>
                <a:gd name="T3" fmla="*/ 4 h 216"/>
                <a:gd name="T4" fmla="*/ 352 w 476"/>
                <a:gd name="T5" fmla="*/ 13 h 216"/>
                <a:gd name="T6" fmla="*/ 380 w 476"/>
                <a:gd name="T7" fmla="*/ 21 h 216"/>
                <a:gd name="T8" fmla="*/ 398 w 476"/>
                <a:gd name="T9" fmla="*/ 27 h 216"/>
                <a:gd name="T10" fmla="*/ 414 w 476"/>
                <a:gd name="T11" fmla="*/ 35 h 216"/>
                <a:gd name="T12" fmla="*/ 429 w 476"/>
                <a:gd name="T13" fmla="*/ 43 h 216"/>
                <a:gd name="T14" fmla="*/ 442 w 476"/>
                <a:gd name="T15" fmla="*/ 52 h 216"/>
                <a:gd name="T16" fmla="*/ 453 w 476"/>
                <a:gd name="T17" fmla="*/ 61 h 216"/>
                <a:gd name="T18" fmla="*/ 462 w 476"/>
                <a:gd name="T19" fmla="*/ 71 h 216"/>
                <a:gd name="T20" fmla="*/ 468 w 476"/>
                <a:gd name="T21" fmla="*/ 81 h 216"/>
                <a:gd name="T22" fmla="*/ 474 w 476"/>
                <a:gd name="T23" fmla="*/ 92 h 216"/>
                <a:gd name="T24" fmla="*/ 476 w 476"/>
                <a:gd name="T25" fmla="*/ 102 h 216"/>
                <a:gd name="T26" fmla="*/ 476 w 476"/>
                <a:gd name="T27" fmla="*/ 114 h 216"/>
                <a:gd name="T28" fmla="*/ 474 w 476"/>
                <a:gd name="T29" fmla="*/ 124 h 216"/>
                <a:gd name="T30" fmla="*/ 468 w 476"/>
                <a:gd name="T31" fmla="*/ 135 h 216"/>
                <a:gd name="T32" fmla="*/ 462 w 476"/>
                <a:gd name="T33" fmla="*/ 145 h 216"/>
                <a:gd name="T34" fmla="*/ 453 w 476"/>
                <a:gd name="T35" fmla="*/ 154 h 216"/>
                <a:gd name="T36" fmla="*/ 442 w 476"/>
                <a:gd name="T37" fmla="*/ 164 h 216"/>
                <a:gd name="T38" fmla="*/ 429 w 476"/>
                <a:gd name="T39" fmla="*/ 173 h 216"/>
                <a:gd name="T40" fmla="*/ 414 w 476"/>
                <a:gd name="T41" fmla="*/ 181 h 216"/>
                <a:gd name="T42" fmla="*/ 398 w 476"/>
                <a:gd name="T43" fmla="*/ 187 h 216"/>
                <a:gd name="T44" fmla="*/ 380 w 476"/>
                <a:gd name="T45" fmla="*/ 195 h 216"/>
                <a:gd name="T46" fmla="*/ 352 w 476"/>
                <a:gd name="T47" fmla="*/ 203 h 216"/>
                <a:gd name="T48" fmla="*/ 308 w 476"/>
                <a:gd name="T49" fmla="*/ 211 h 216"/>
                <a:gd name="T50" fmla="*/ 263 w 476"/>
                <a:gd name="T51" fmla="*/ 216 h 216"/>
                <a:gd name="T52" fmla="*/ 214 w 476"/>
                <a:gd name="T53" fmla="*/ 216 h 216"/>
                <a:gd name="T54" fmla="*/ 168 w 476"/>
                <a:gd name="T55" fmla="*/ 211 h 216"/>
                <a:gd name="T56" fmla="*/ 125 w 476"/>
                <a:gd name="T57" fmla="*/ 203 h 216"/>
                <a:gd name="T58" fmla="*/ 96 w 476"/>
                <a:gd name="T59" fmla="*/ 195 h 216"/>
                <a:gd name="T60" fmla="*/ 78 w 476"/>
                <a:gd name="T61" fmla="*/ 187 h 216"/>
                <a:gd name="T62" fmla="*/ 63 w 476"/>
                <a:gd name="T63" fmla="*/ 181 h 216"/>
                <a:gd name="T64" fmla="*/ 48 w 476"/>
                <a:gd name="T65" fmla="*/ 173 h 216"/>
                <a:gd name="T66" fmla="*/ 35 w 476"/>
                <a:gd name="T67" fmla="*/ 164 h 216"/>
                <a:gd name="T68" fmla="*/ 24 w 476"/>
                <a:gd name="T69" fmla="*/ 154 h 216"/>
                <a:gd name="T70" fmla="*/ 15 w 476"/>
                <a:gd name="T71" fmla="*/ 145 h 216"/>
                <a:gd name="T72" fmla="*/ 8 w 476"/>
                <a:gd name="T73" fmla="*/ 135 h 216"/>
                <a:gd name="T74" fmla="*/ 3 w 476"/>
                <a:gd name="T75" fmla="*/ 124 h 216"/>
                <a:gd name="T76" fmla="*/ 0 w 476"/>
                <a:gd name="T77" fmla="*/ 114 h 216"/>
                <a:gd name="T78" fmla="*/ 0 w 476"/>
                <a:gd name="T79" fmla="*/ 102 h 216"/>
                <a:gd name="T80" fmla="*/ 3 w 476"/>
                <a:gd name="T81" fmla="*/ 92 h 216"/>
                <a:gd name="T82" fmla="*/ 8 w 476"/>
                <a:gd name="T83" fmla="*/ 81 h 216"/>
                <a:gd name="T84" fmla="*/ 15 w 476"/>
                <a:gd name="T85" fmla="*/ 71 h 216"/>
                <a:gd name="T86" fmla="*/ 24 w 476"/>
                <a:gd name="T87" fmla="*/ 61 h 216"/>
                <a:gd name="T88" fmla="*/ 35 w 476"/>
                <a:gd name="T89" fmla="*/ 52 h 216"/>
                <a:gd name="T90" fmla="*/ 48 w 476"/>
                <a:gd name="T91" fmla="*/ 43 h 216"/>
                <a:gd name="T92" fmla="*/ 63 w 476"/>
                <a:gd name="T93" fmla="*/ 35 h 216"/>
                <a:gd name="T94" fmla="*/ 78 w 476"/>
                <a:gd name="T95" fmla="*/ 27 h 216"/>
                <a:gd name="T96" fmla="*/ 96 w 476"/>
                <a:gd name="T97" fmla="*/ 21 h 216"/>
                <a:gd name="T98" fmla="*/ 125 w 476"/>
                <a:gd name="T99" fmla="*/ 13 h 216"/>
                <a:gd name="T100" fmla="*/ 168 w 476"/>
                <a:gd name="T101" fmla="*/ 4 h 216"/>
                <a:gd name="T102" fmla="*/ 214 w 476"/>
                <a:gd name="T10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6" h="216">
                  <a:moveTo>
                    <a:pt x="238" y="0"/>
                  </a:moveTo>
                  <a:lnTo>
                    <a:pt x="263" y="0"/>
                  </a:lnTo>
                  <a:lnTo>
                    <a:pt x="286" y="2"/>
                  </a:lnTo>
                  <a:lnTo>
                    <a:pt x="308" y="4"/>
                  </a:lnTo>
                  <a:lnTo>
                    <a:pt x="330" y="8"/>
                  </a:lnTo>
                  <a:lnTo>
                    <a:pt x="352" y="13"/>
                  </a:lnTo>
                  <a:lnTo>
                    <a:pt x="372" y="18"/>
                  </a:lnTo>
                  <a:lnTo>
                    <a:pt x="380" y="21"/>
                  </a:lnTo>
                  <a:lnTo>
                    <a:pt x="389" y="24"/>
                  </a:lnTo>
                  <a:lnTo>
                    <a:pt x="398" y="27"/>
                  </a:lnTo>
                  <a:lnTo>
                    <a:pt x="406" y="32"/>
                  </a:lnTo>
                  <a:lnTo>
                    <a:pt x="414" y="35"/>
                  </a:lnTo>
                  <a:lnTo>
                    <a:pt x="422" y="38"/>
                  </a:lnTo>
                  <a:lnTo>
                    <a:pt x="429" y="43"/>
                  </a:lnTo>
                  <a:lnTo>
                    <a:pt x="435" y="47"/>
                  </a:lnTo>
                  <a:lnTo>
                    <a:pt x="442" y="52"/>
                  </a:lnTo>
                  <a:lnTo>
                    <a:pt x="447" y="56"/>
                  </a:lnTo>
                  <a:lnTo>
                    <a:pt x="453" y="61"/>
                  </a:lnTo>
                  <a:lnTo>
                    <a:pt x="457" y="66"/>
                  </a:lnTo>
                  <a:lnTo>
                    <a:pt x="462" y="71"/>
                  </a:lnTo>
                  <a:lnTo>
                    <a:pt x="465" y="76"/>
                  </a:lnTo>
                  <a:lnTo>
                    <a:pt x="468" y="81"/>
                  </a:lnTo>
                  <a:lnTo>
                    <a:pt x="470" y="86"/>
                  </a:lnTo>
                  <a:lnTo>
                    <a:pt x="474" y="92"/>
                  </a:lnTo>
                  <a:lnTo>
                    <a:pt x="475" y="96"/>
                  </a:lnTo>
                  <a:lnTo>
                    <a:pt x="476" y="102"/>
                  </a:lnTo>
                  <a:lnTo>
                    <a:pt x="476" y="107"/>
                  </a:lnTo>
                  <a:lnTo>
                    <a:pt x="476" y="114"/>
                  </a:lnTo>
                  <a:lnTo>
                    <a:pt x="475" y="118"/>
                  </a:lnTo>
                  <a:lnTo>
                    <a:pt x="474" y="124"/>
                  </a:lnTo>
                  <a:lnTo>
                    <a:pt x="470" y="130"/>
                  </a:lnTo>
                  <a:lnTo>
                    <a:pt x="468" y="135"/>
                  </a:lnTo>
                  <a:lnTo>
                    <a:pt x="465" y="139"/>
                  </a:lnTo>
                  <a:lnTo>
                    <a:pt x="462" y="145"/>
                  </a:lnTo>
                  <a:lnTo>
                    <a:pt x="457" y="149"/>
                  </a:lnTo>
                  <a:lnTo>
                    <a:pt x="453" y="154"/>
                  </a:lnTo>
                  <a:lnTo>
                    <a:pt x="447" y="159"/>
                  </a:lnTo>
                  <a:lnTo>
                    <a:pt x="442" y="164"/>
                  </a:lnTo>
                  <a:lnTo>
                    <a:pt x="435" y="168"/>
                  </a:lnTo>
                  <a:lnTo>
                    <a:pt x="429" y="173"/>
                  </a:lnTo>
                  <a:lnTo>
                    <a:pt x="422" y="176"/>
                  </a:lnTo>
                  <a:lnTo>
                    <a:pt x="414" y="181"/>
                  </a:lnTo>
                  <a:lnTo>
                    <a:pt x="406" y="184"/>
                  </a:lnTo>
                  <a:lnTo>
                    <a:pt x="398" y="187"/>
                  </a:lnTo>
                  <a:lnTo>
                    <a:pt x="389" y="192"/>
                  </a:lnTo>
                  <a:lnTo>
                    <a:pt x="380" y="195"/>
                  </a:lnTo>
                  <a:lnTo>
                    <a:pt x="372" y="197"/>
                  </a:lnTo>
                  <a:lnTo>
                    <a:pt x="352" y="203"/>
                  </a:lnTo>
                  <a:lnTo>
                    <a:pt x="330" y="207"/>
                  </a:lnTo>
                  <a:lnTo>
                    <a:pt x="308" y="211"/>
                  </a:lnTo>
                  <a:lnTo>
                    <a:pt x="286" y="214"/>
                  </a:lnTo>
                  <a:lnTo>
                    <a:pt x="263" y="216"/>
                  </a:lnTo>
                  <a:lnTo>
                    <a:pt x="238" y="216"/>
                  </a:lnTo>
                  <a:lnTo>
                    <a:pt x="214" y="216"/>
                  </a:lnTo>
                  <a:lnTo>
                    <a:pt x="190" y="214"/>
                  </a:lnTo>
                  <a:lnTo>
                    <a:pt x="168" y="211"/>
                  </a:lnTo>
                  <a:lnTo>
                    <a:pt x="146" y="207"/>
                  </a:lnTo>
                  <a:lnTo>
                    <a:pt x="125" y="203"/>
                  </a:lnTo>
                  <a:lnTo>
                    <a:pt x="105" y="197"/>
                  </a:lnTo>
                  <a:lnTo>
                    <a:pt x="96" y="195"/>
                  </a:lnTo>
                  <a:lnTo>
                    <a:pt x="87" y="192"/>
                  </a:lnTo>
                  <a:lnTo>
                    <a:pt x="78" y="187"/>
                  </a:lnTo>
                  <a:lnTo>
                    <a:pt x="70" y="184"/>
                  </a:lnTo>
                  <a:lnTo>
                    <a:pt x="63" y="181"/>
                  </a:lnTo>
                  <a:lnTo>
                    <a:pt x="55" y="176"/>
                  </a:lnTo>
                  <a:lnTo>
                    <a:pt x="48" y="173"/>
                  </a:lnTo>
                  <a:lnTo>
                    <a:pt x="42" y="168"/>
                  </a:lnTo>
                  <a:lnTo>
                    <a:pt x="35" y="164"/>
                  </a:lnTo>
                  <a:lnTo>
                    <a:pt x="29" y="159"/>
                  </a:lnTo>
                  <a:lnTo>
                    <a:pt x="24" y="154"/>
                  </a:lnTo>
                  <a:lnTo>
                    <a:pt x="19" y="149"/>
                  </a:lnTo>
                  <a:lnTo>
                    <a:pt x="15" y="145"/>
                  </a:lnTo>
                  <a:lnTo>
                    <a:pt x="12" y="139"/>
                  </a:lnTo>
                  <a:lnTo>
                    <a:pt x="8" y="135"/>
                  </a:lnTo>
                  <a:lnTo>
                    <a:pt x="6" y="130"/>
                  </a:lnTo>
                  <a:lnTo>
                    <a:pt x="3" y="124"/>
                  </a:lnTo>
                  <a:lnTo>
                    <a:pt x="2" y="118"/>
                  </a:lnTo>
                  <a:lnTo>
                    <a:pt x="0" y="114"/>
                  </a:lnTo>
                  <a:lnTo>
                    <a:pt x="0" y="107"/>
                  </a:lnTo>
                  <a:lnTo>
                    <a:pt x="0" y="102"/>
                  </a:lnTo>
                  <a:lnTo>
                    <a:pt x="2" y="96"/>
                  </a:lnTo>
                  <a:lnTo>
                    <a:pt x="3" y="92"/>
                  </a:lnTo>
                  <a:lnTo>
                    <a:pt x="6" y="86"/>
                  </a:lnTo>
                  <a:lnTo>
                    <a:pt x="8" y="81"/>
                  </a:lnTo>
                  <a:lnTo>
                    <a:pt x="12" y="76"/>
                  </a:lnTo>
                  <a:lnTo>
                    <a:pt x="15" y="71"/>
                  </a:lnTo>
                  <a:lnTo>
                    <a:pt x="19" y="66"/>
                  </a:lnTo>
                  <a:lnTo>
                    <a:pt x="24" y="61"/>
                  </a:lnTo>
                  <a:lnTo>
                    <a:pt x="29" y="56"/>
                  </a:lnTo>
                  <a:lnTo>
                    <a:pt x="35" y="52"/>
                  </a:lnTo>
                  <a:lnTo>
                    <a:pt x="42" y="47"/>
                  </a:lnTo>
                  <a:lnTo>
                    <a:pt x="48" y="43"/>
                  </a:lnTo>
                  <a:lnTo>
                    <a:pt x="55" y="38"/>
                  </a:lnTo>
                  <a:lnTo>
                    <a:pt x="63" y="35"/>
                  </a:lnTo>
                  <a:lnTo>
                    <a:pt x="70" y="32"/>
                  </a:lnTo>
                  <a:lnTo>
                    <a:pt x="78" y="27"/>
                  </a:lnTo>
                  <a:lnTo>
                    <a:pt x="87" y="24"/>
                  </a:lnTo>
                  <a:lnTo>
                    <a:pt x="96" y="21"/>
                  </a:lnTo>
                  <a:lnTo>
                    <a:pt x="105" y="18"/>
                  </a:lnTo>
                  <a:lnTo>
                    <a:pt x="125" y="13"/>
                  </a:lnTo>
                  <a:lnTo>
                    <a:pt x="146" y="8"/>
                  </a:lnTo>
                  <a:lnTo>
                    <a:pt x="168" y="4"/>
                  </a:lnTo>
                  <a:lnTo>
                    <a:pt x="190" y="2"/>
                  </a:lnTo>
                  <a:lnTo>
                    <a:pt x="214" y="0"/>
                  </a:lnTo>
                  <a:lnTo>
                    <a:pt x="238" y="0"/>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5" name="Freeform 159">
              <a:extLst>
                <a:ext uri="{FF2B5EF4-FFF2-40B4-BE49-F238E27FC236}">
                  <a16:creationId xmlns:a16="http://schemas.microsoft.com/office/drawing/2014/main" id="{18FCBF57-B572-462C-A286-ADF928937EC9}"/>
                </a:ext>
              </a:extLst>
            </p:cNvPr>
            <p:cNvSpPr>
              <a:spLocks/>
            </p:cNvSpPr>
            <p:nvPr/>
          </p:nvSpPr>
          <p:spPr bwMode="auto">
            <a:xfrm>
              <a:off x="4144" y="3409"/>
              <a:ext cx="227" cy="104"/>
            </a:xfrm>
            <a:custGeom>
              <a:avLst/>
              <a:gdLst>
                <a:gd name="T0" fmla="*/ 250 w 454"/>
                <a:gd name="T1" fmla="*/ 0 h 207"/>
                <a:gd name="T2" fmla="*/ 294 w 454"/>
                <a:gd name="T3" fmla="*/ 4 h 207"/>
                <a:gd name="T4" fmla="*/ 335 w 454"/>
                <a:gd name="T5" fmla="*/ 12 h 207"/>
                <a:gd name="T6" fmla="*/ 371 w 454"/>
                <a:gd name="T7" fmla="*/ 23 h 207"/>
                <a:gd name="T8" fmla="*/ 395 w 454"/>
                <a:gd name="T9" fmla="*/ 34 h 207"/>
                <a:gd name="T10" fmla="*/ 408 w 454"/>
                <a:gd name="T11" fmla="*/ 42 h 207"/>
                <a:gd name="T12" fmla="*/ 421 w 454"/>
                <a:gd name="T13" fmla="*/ 50 h 207"/>
                <a:gd name="T14" fmla="*/ 431 w 454"/>
                <a:gd name="T15" fmla="*/ 59 h 207"/>
                <a:gd name="T16" fmla="*/ 440 w 454"/>
                <a:gd name="T17" fmla="*/ 68 h 207"/>
                <a:gd name="T18" fmla="*/ 446 w 454"/>
                <a:gd name="T19" fmla="*/ 78 h 207"/>
                <a:gd name="T20" fmla="*/ 451 w 454"/>
                <a:gd name="T21" fmla="*/ 89 h 207"/>
                <a:gd name="T22" fmla="*/ 453 w 454"/>
                <a:gd name="T23" fmla="*/ 99 h 207"/>
                <a:gd name="T24" fmla="*/ 453 w 454"/>
                <a:gd name="T25" fmla="*/ 110 h 207"/>
                <a:gd name="T26" fmla="*/ 451 w 454"/>
                <a:gd name="T27" fmla="*/ 120 h 207"/>
                <a:gd name="T28" fmla="*/ 446 w 454"/>
                <a:gd name="T29" fmla="*/ 130 h 207"/>
                <a:gd name="T30" fmla="*/ 440 w 454"/>
                <a:gd name="T31" fmla="*/ 140 h 207"/>
                <a:gd name="T32" fmla="*/ 431 w 454"/>
                <a:gd name="T33" fmla="*/ 149 h 207"/>
                <a:gd name="T34" fmla="*/ 421 w 454"/>
                <a:gd name="T35" fmla="*/ 157 h 207"/>
                <a:gd name="T36" fmla="*/ 408 w 454"/>
                <a:gd name="T37" fmla="*/ 166 h 207"/>
                <a:gd name="T38" fmla="*/ 395 w 454"/>
                <a:gd name="T39" fmla="*/ 173 h 207"/>
                <a:gd name="T40" fmla="*/ 371 w 454"/>
                <a:gd name="T41" fmla="*/ 184 h 207"/>
                <a:gd name="T42" fmla="*/ 335 w 454"/>
                <a:gd name="T43" fmla="*/ 195 h 207"/>
                <a:gd name="T44" fmla="*/ 294 w 454"/>
                <a:gd name="T45" fmla="*/ 203 h 207"/>
                <a:gd name="T46" fmla="*/ 250 w 454"/>
                <a:gd name="T47" fmla="*/ 207 h 207"/>
                <a:gd name="T48" fmla="*/ 203 w 454"/>
                <a:gd name="T49" fmla="*/ 207 h 207"/>
                <a:gd name="T50" fmla="*/ 158 w 454"/>
                <a:gd name="T51" fmla="*/ 203 h 207"/>
                <a:gd name="T52" fmla="*/ 117 w 454"/>
                <a:gd name="T53" fmla="*/ 195 h 207"/>
                <a:gd name="T54" fmla="*/ 82 w 454"/>
                <a:gd name="T55" fmla="*/ 184 h 207"/>
                <a:gd name="T56" fmla="*/ 58 w 454"/>
                <a:gd name="T57" fmla="*/ 173 h 207"/>
                <a:gd name="T58" fmla="*/ 44 w 454"/>
                <a:gd name="T59" fmla="*/ 166 h 207"/>
                <a:gd name="T60" fmla="*/ 32 w 454"/>
                <a:gd name="T61" fmla="*/ 157 h 207"/>
                <a:gd name="T62" fmla="*/ 22 w 454"/>
                <a:gd name="T63" fmla="*/ 149 h 207"/>
                <a:gd name="T64" fmla="*/ 13 w 454"/>
                <a:gd name="T65" fmla="*/ 140 h 207"/>
                <a:gd name="T66" fmla="*/ 6 w 454"/>
                <a:gd name="T67" fmla="*/ 130 h 207"/>
                <a:gd name="T68" fmla="*/ 2 w 454"/>
                <a:gd name="T69" fmla="*/ 120 h 207"/>
                <a:gd name="T70" fmla="*/ 0 w 454"/>
                <a:gd name="T71" fmla="*/ 110 h 207"/>
                <a:gd name="T72" fmla="*/ 0 w 454"/>
                <a:gd name="T73" fmla="*/ 99 h 207"/>
                <a:gd name="T74" fmla="*/ 2 w 454"/>
                <a:gd name="T75" fmla="*/ 89 h 207"/>
                <a:gd name="T76" fmla="*/ 6 w 454"/>
                <a:gd name="T77" fmla="*/ 78 h 207"/>
                <a:gd name="T78" fmla="*/ 13 w 454"/>
                <a:gd name="T79" fmla="*/ 68 h 207"/>
                <a:gd name="T80" fmla="*/ 22 w 454"/>
                <a:gd name="T81" fmla="*/ 59 h 207"/>
                <a:gd name="T82" fmla="*/ 32 w 454"/>
                <a:gd name="T83" fmla="*/ 50 h 207"/>
                <a:gd name="T84" fmla="*/ 44 w 454"/>
                <a:gd name="T85" fmla="*/ 42 h 207"/>
                <a:gd name="T86" fmla="*/ 58 w 454"/>
                <a:gd name="T87" fmla="*/ 34 h 207"/>
                <a:gd name="T88" fmla="*/ 82 w 454"/>
                <a:gd name="T89" fmla="*/ 23 h 207"/>
                <a:gd name="T90" fmla="*/ 117 w 454"/>
                <a:gd name="T91" fmla="*/ 12 h 207"/>
                <a:gd name="T92" fmla="*/ 158 w 454"/>
                <a:gd name="T93" fmla="*/ 4 h 207"/>
                <a:gd name="T94" fmla="*/ 203 w 454"/>
                <a:gd name="T9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4" h="207">
                  <a:moveTo>
                    <a:pt x="226" y="0"/>
                  </a:moveTo>
                  <a:lnTo>
                    <a:pt x="250" y="0"/>
                  </a:lnTo>
                  <a:lnTo>
                    <a:pt x="272" y="2"/>
                  </a:lnTo>
                  <a:lnTo>
                    <a:pt x="294" y="4"/>
                  </a:lnTo>
                  <a:lnTo>
                    <a:pt x="315" y="8"/>
                  </a:lnTo>
                  <a:lnTo>
                    <a:pt x="335" y="12"/>
                  </a:lnTo>
                  <a:lnTo>
                    <a:pt x="353" y="18"/>
                  </a:lnTo>
                  <a:lnTo>
                    <a:pt x="371" y="23"/>
                  </a:lnTo>
                  <a:lnTo>
                    <a:pt x="387" y="31"/>
                  </a:lnTo>
                  <a:lnTo>
                    <a:pt x="395" y="34"/>
                  </a:lnTo>
                  <a:lnTo>
                    <a:pt x="402" y="38"/>
                  </a:lnTo>
                  <a:lnTo>
                    <a:pt x="408" y="42"/>
                  </a:lnTo>
                  <a:lnTo>
                    <a:pt x="415" y="45"/>
                  </a:lnTo>
                  <a:lnTo>
                    <a:pt x="421" y="50"/>
                  </a:lnTo>
                  <a:lnTo>
                    <a:pt x="426" y="54"/>
                  </a:lnTo>
                  <a:lnTo>
                    <a:pt x="431" y="59"/>
                  </a:lnTo>
                  <a:lnTo>
                    <a:pt x="435" y="63"/>
                  </a:lnTo>
                  <a:lnTo>
                    <a:pt x="440" y="68"/>
                  </a:lnTo>
                  <a:lnTo>
                    <a:pt x="443" y="73"/>
                  </a:lnTo>
                  <a:lnTo>
                    <a:pt x="446" y="78"/>
                  </a:lnTo>
                  <a:lnTo>
                    <a:pt x="450" y="83"/>
                  </a:lnTo>
                  <a:lnTo>
                    <a:pt x="451" y="89"/>
                  </a:lnTo>
                  <a:lnTo>
                    <a:pt x="453" y="93"/>
                  </a:lnTo>
                  <a:lnTo>
                    <a:pt x="453" y="99"/>
                  </a:lnTo>
                  <a:lnTo>
                    <a:pt x="454" y="104"/>
                  </a:lnTo>
                  <a:lnTo>
                    <a:pt x="453" y="110"/>
                  </a:lnTo>
                  <a:lnTo>
                    <a:pt x="453" y="114"/>
                  </a:lnTo>
                  <a:lnTo>
                    <a:pt x="451" y="120"/>
                  </a:lnTo>
                  <a:lnTo>
                    <a:pt x="450" y="124"/>
                  </a:lnTo>
                  <a:lnTo>
                    <a:pt x="446" y="130"/>
                  </a:lnTo>
                  <a:lnTo>
                    <a:pt x="443" y="135"/>
                  </a:lnTo>
                  <a:lnTo>
                    <a:pt x="440" y="140"/>
                  </a:lnTo>
                  <a:lnTo>
                    <a:pt x="435" y="144"/>
                  </a:lnTo>
                  <a:lnTo>
                    <a:pt x="431" y="149"/>
                  </a:lnTo>
                  <a:lnTo>
                    <a:pt x="426" y="153"/>
                  </a:lnTo>
                  <a:lnTo>
                    <a:pt x="421" y="157"/>
                  </a:lnTo>
                  <a:lnTo>
                    <a:pt x="415" y="162"/>
                  </a:lnTo>
                  <a:lnTo>
                    <a:pt x="408" y="166"/>
                  </a:lnTo>
                  <a:lnTo>
                    <a:pt x="402" y="170"/>
                  </a:lnTo>
                  <a:lnTo>
                    <a:pt x="395" y="173"/>
                  </a:lnTo>
                  <a:lnTo>
                    <a:pt x="387" y="177"/>
                  </a:lnTo>
                  <a:lnTo>
                    <a:pt x="371" y="184"/>
                  </a:lnTo>
                  <a:lnTo>
                    <a:pt x="353" y="190"/>
                  </a:lnTo>
                  <a:lnTo>
                    <a:pt x="335" y="195"/>
                  </a:lnTo>
                  <a:lnTo>
                    <a:pt x="315" y="200"/>
                  </a:lnTo>
                  <a:lnTo>
                    <a:pt x="294" y="203"/>
                  </a:lnTo>
                  <a:lnTo>
                    <a:pt x="272" y="205"/>
                  </a:lnTo>
                  <a:lnTo>
                    <a:pt x="250" y="207"/>
                  </a:lnTo>
                  <a:lnTo>
                    <a:pt x="226" y="207"/>
                  </a:lnTo>
                  <a:lnTo>
                    <a:pt x="203" y="207"/>
                  </a:lnTo>
                  <a:lnTo>
                    <a:pt x="181" y="205"/>
                  </a:lnTo>
                  <a:lnTo>
                    <a:pt x="158" y="203"/>
                  </a:lnTo>
                  <a:lnTo>
                    <a:pt x="137" y="200"/>
                  </a:lnTo>
                  <a:lnTo>
                    <a:pt x="117" y="195"/>
                  </a:lnTo>
                  <a:lnTo>
                    <a:pt x="100" y="190"/>
                  </a:lnTo>
                  <a:lnTo>
                    <a:pt x="82" y="184"/>
                  </a:lnTo>
                  <a:lnTo>
                    <a:pt x="66" y="177"/>
                  </a:lnTo>
                  <a:lnTo>
                    <a:pt x="58" y="173"/>
                  </a:lnTo>
                  <a:lnTo>
                    <a:pt x="52" y="170"/>
                  </a:lnTo>
                  <a:lnTo>
                    <a:pt x="44" y="166"/>
                  </a:lnTo>
                  <a:lnTo>
                    <a:pt x="37" y="162"/>
                  </a:lnTo>
                  <a:lnTo>
                    <a:pt x="32" y="157"/>
                  </a:lnTo>
                  <a:lnTo>
                    <a:pt x="26" y="153"/>
                  </a:lnTo>
                  <a:lnTo>
                    <a:pt x="22" y="149"/>
                  </a:lnTo>
                  <a:lnTo>
                    <a:pt x="17" y="144"/>
                  </a:lnTo>
                  <a:lnTo>
                    <a:pt x="13" y="140"/>
                  </a:lnTo>
                  <a:lnTo>
                    <a:pt x="10" y="135"/>
                  </a:lnTo>
                  <a:lnTo>
                    <a:pt x="6" y="130"/>
                  </a:lnTo>
                  <a:lnTo>
                    <a:pt x="3" y="124"/>
                  </a:lnTo>
                  <a:lnTo>
                    <a:pt x="2" y="120"/>
                  </a:lnTo>
                  <a:lnTo>
                    <a:pt x="1" y="114"/>
                  </a:lnTo>
                  <a:lnTo>
                    <a:pt x="0" y="110"/>
                  </a:lnTo>
                  <a:lnTo>
                    <a:pt x="0" y="104"/>
                  </a:lnTo>
                  <a:lnTo>
                    <a:pt x="0" y="99"/>
                  </a:lnTo>
                  <a:lnTo>
                    <a:pt x="1" y="93"/>
                  </a:lnTo>
                  <a:lnTo>
                    <a:pt x="2" y="89"/>
                  </a:lnTo>
                  <a:lnTo>
                    <a:pt x="3" y="83"/>
                  </a:lnTo>
                  <a:lnTo>
                    <a:pt x="6" y="78"/>
                  </a:lnTo>
                  <a:lnTo>
                    <a:pt x="10" y="73"/>
                  </a:lnTo>
                  <a:lnTo>
                    <a:pt x="13" y="68"/>
                  </a:lnTo>
                  <a:lnTo>
                    <a:pt x="17" y="63"/>
                  </a:lnTo>
                  <a:lnTo>
                    <a:pt x="22" y="59"/>
                  </a:lnTo>
                  <a:lnTo>
                    <a:pt x="26" y="54"/>
                  </a:lnTo>
                  <a:lnTo>
                    <a:pt x="32" y="50"/>
                  </a:lnTo>
                  <a:lnTo>
                    <a:pt x="37" y="45"/>
                  </a:lnTo>
                  <a:lnTo>
                    <a:pt x="44" y="42"/>
                  </a:lnTo>
                  <a:lnTo>
                    <a:pt x="52" y="38"/>
                  </a:lnTo>
                  <a:lnTo>
                    <a:pt x="58" y="34"/>
                  </a:lnTo>
                  <a:lnTo>
                    <a:pt x="66" y="31"/>
                  </a:lnTo>
                  <a:lnTo>
                    <a:pt x="82" y="23"/>
                  </a:lnTo>
                  <a:lnTo>
                    <a:pt x="100" y="18"/>
                  </a:lnTo>
                  <a:lnTo>
                    <a:pt x="117" y="12"/>
                  </a:lnTo>
                  <a:lnTo>
                    <a:pt x="137" y="8"/>
                  </a:lnTo>
                  <a:lnTo>
                    <a:pt x="158" y="4"/>
                  </a:lnTo>
                  <a:lnTo>
                    <a:pt x="181" y="2"/>
                  </a:lnTo>
                  <a:lnTo>
                    <a:pt x="203" y="0"/>
                  </a:lnTo>
                  <a:lnTo>
                    <a:pt x="226" y="0"/>
                  </a:lnTo>
                  <a:close/>
                </a:path>
              </a:pathLst>
            </a:custGeom>
            <a:solidFill>
              <a:srgbClr val="FFD9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6" name="Freeform 160">
              <a:extLst>
                <a:ext uri="{FF2B5EF4-FFF2-40B4-BE49-F238E27FC236}">
                  <a16:creationId xmlns:a16="http://schemas.microsoft.com/office/drawing/2014/main" id="{FC05F26E-5EAC-493B-908D-2BA9CC77B309}"/>
                </a:ext>
              </a:extLst>
            </p:cNvPr>
            <p:cNvSpPr>
              <a:spLocks/>
            </p:cNvSpPr>
            <p:nvPr/>
          </p:nvSpPr>
          <p:spPr bwMode="auto">
            <a:xfrm>
              <a:off x="4149" y="3411"/>
              <a:ext cx="216" cy="99"/>
            </a:xfrm>
            <a:custGeom>
              <a:avLst/>
              <a:gdLst>
                <a:gd name="T0" fmla="*/ 238 w 433"/>
                <a:gd name="T1" fmla="*/ 0 h 200"/>
                <a:gd name="T2" fmla="*/ 281 w 433"/>
                <a:gd name="T3" fmla="*/ 4 h 200"/>
                <a:gd name="T4" fmla="*/ 320 w 433"/>
                <a:gd name="T5" fmla="*/ 12 h 200"/>
                <a:gd name="T6" fmla="*/ 354 w 433"/>
                <a:gd name="T7" fmla="*/ 22 h 200"/>
                <a:gd name="T8" fmla="*/ 376 w 433"/>
                <a:gd name="T9" fmla="*/ 32 h 200"/>
                <a:gd name="T10" fmla="*/ 390 w 433"/>
                <a:gd name="T11" fmla="*/ 40 h 200"/>
                <a:gd name="T12" fmla="*/ 402 w 433"/>
                <a:gd name="T13" fmla="*/ 49 h 200"/>
                <a:gd name="T14" fmla="*/ 412 w 433"/>
                <a:gd name="T15" fmla="*/ 57 h 200"/>
                <a:gd name="T16" fmla="*/ 420 w 433"/>
                <a:gd name="T17" fmla="*/ 66 h 200"/>
                <a:gd name="T18" fmla="*/ 426 w 433"/>
                <a:gd name="T19" fmla="*/ 76 h 200"/>
                <a:gd name="T20" fmla="*/ 431 w 433"/>
                <a:gd name="T21" fmla="*/ 84 h 200"/>
                <a:gd name="T22" fmla="*/ 433 w 433"/>
                <a:gd name="T23" fmla="*/ 94 h 200"/>
                <a:gd name="T24" fmla="*/ 433 w 433"/>
                <a:gd name="T25" fmla="*/ 104 h 200"/>
                <a:gd name="T26" fmla="*/ 431 w 433"/>
                <a:gd name="T27" fmla="*/ 114 h 200"/>
                <a:gd name="T28" fmla="*/ 426 w 433"/>
                <a:gd name="T29" fmla="*/ 124 h 200"/>
                <a:gd name="T30" fmla="*/ 420 w 433"/>
                <a:gd name="T31" fmla="*/ 134 h 200"/>
                <a:gd name="T32" fmla="*/ 412 w 433"/>
                <a:gd name="T33" fmla="*/ 143 h 200"/>
                <a:gd name="T34" fmla="*/ 402 w 433"/>
                <a:gd name="T35" fmla="*/ 151 h 200"/>
                <a:gd name="T36" fmla="*/ 390 w 433"/>
                <a:gd name="T37" fmla="*/ 159 h 200"/>
                <a:gd name="T38" fmla="*/ 376 w 433"/>
                <a:gd name="T39" fmla="*/ 167 h 200"/>
                <a:gd name="T40" fmla="*/ 354 w 433"/>
                <a:gd name="T41" fmla="*/ 177 h 200"/>
                <a:gd name="T42" fmla="*/ 320 w 433"/>
                <a:gd name="T43" fmla="*/ 188 h 200"/>
                <a:gd name="T44" fmla="*/ 281 w 433"/>
                <a:gd name="T45" fmla="*/ 194 h 200"/>
                <a:gd name="T46" fmla="*/ 238 w 433"/>
                <a:gd name="T47" fmla="*/ 199 h 200"/>
                <a:gd name="T48" fmla="*/ 194 w 433"/>
                <a:gd name="T49" fmla="*/ 199 h 200"/>
                <a:gd name="T50" fmla="*/ 152 w 433"/>
                <a:gd name="T51" fmla="*/ 194 h 200"/>
                <a:gd name="T52" fmla="*/ 113 w 433"/>
                <a:gd name="T53" fmla="*/ 188 h 200"/>
                <a:gd name="T54" fmla="*/ 78 w 433"/>
                <a:gd name="T55" fmla="*/ 177 h 200"/>
                <a:gd name="T56" fmla="*/ 56 w 433"/>
                <a:gd name="T57" fmla="*/ 167 h 200"/>
                <a:gd name="T58" fmla="*/ 43 w 433"/>
                <a:gd name="T59" fmla="*/ 159 h 200"/>
                <a:gd name="T60" fmla="*/ 31 w 433"/>
                <a:gd name="T61" fmla="*/ 151 h 200"/>
                <a:gd name="T62" fmla="*/ 21 w 433"/>
                <a:gd name="T63" fmla="*/ 143 h 200"/>
                <a:gd name="T64" fmla="*/ 13 w 433"/>
                <a:gd name="T65" fmla="*/ 134 h 200"/>
                <a:gd name="T66" fmla="*/ 6 w 433"/>
                <a:gd name="T67" fmla="*/ 124 h 200"/>
                <a:gd name="T68" fmla="*/ 2 w 433"/>
                <a:gd name="T69" fmla="*/ 114 h 200"/>
                <a:gd name="T70" fmla="*/ 0 w 433"/>
                <a:gd name="T71" fmla="*/ 104 h 200"/>
                <a:gd name="T72" fmla="*/ 0 w 433"/>
                <a:gd name="T73" fmla="*/ 94 h 200"/>
                <a:gd name="T74" fmla="*/ 2 w 433"/>
                <a:gd name="T75" fmla="*/ 84 h 200"/>
                <a:gd name="T76" fmla="*/ 6 w 433"/>
                <a:gd name="T77" fmla="*/ 76 h 200"/>
                <a:gd name="T78" fmla="*/ 13 w 433"/>
                <a:gd name="T79" fmla="*/ 66 h 200"/>
                <a:gd name="T80" fmla="*/ 21 w 433"/>
                <a:gd name="T81" fmla="*/ 57 h 200"/>
                <a:gd name="T82" fmla="*/ 31 w 433"/>
                <a:gd name="T83" fmla="*/ 49 h 200"/>
                <a:gd name="T84" fmla="*/ 43 w 433"/>
                <a:gd name="T85" fmla="*/ 40 h 200"/>
                <a:gd name="T86" fmla="*/ 56 w 433"/>
                <a:gd name="T87" fmla="*/ 32 h 200"/>
                <a:gd name="T88" fmla="*/ 78 w 433"/>
                <a:gd name="T89" fmla="*/ 22 h 200"/>
                <a:gd name="T90" fmla="*/ 113 w 433"/>
                <a:gd name="T91" fmla="*/ 12 h 200"/>
                <a:gd name="T92" fmla="*/ 152 w 433"/>
                <a:gd name="T93" fmla="*/ 4 h 200"/>
                <a:gd name="T94" fmla="*/ 194 w 433"/>
                <a:gd name="T9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3" h="200">
                  <a:moveTo>
                    <a:pt x="216" y="0"/>
                  </a:moveTo>
                  <a:lnTo>
                    <a:pt x="238" y="0"/>
                  </a:lnTo>
                  <a:lnTo>
                    <a:pt x="260" y="2"/>
                  </a:lnTo>
                  <a:lnTo>
                    <a:pt x="281" y="4"/>
                  </a:lnTo>
                  <a:lnTo>
                    <a:pt x="301" y="8"/>
                  </a:lnTo>
                  <a:lnTo>
                    <a:pt x="320" y="12"/>
                  </a:lnTo>
                  <a:lnTo>
                    <a:pt x="337" y="18"/>
                  </a:lnTo>
                  <a:lnTo>
                    <a:pt x="354" y="22"/>
                  </a:lnTo>
                  <a:lnTo>
                    <a:pt x="370" y="29"/>
                  </a:lnTo>
                  <a:lnTo>
                    <a:pt x="376" y="32"/>
                  </a:lnTo>
                  <a:lnTo>
                    <a:pt x="384" y="37"/>
                  </a:lnTo>
                  <a:lnTo>
                    <a:pt x="390" y="40"/>
                  </a:lnTo>
                  <a:lnTo>
                    <a:pt x="396" y="44"/>
                  </a:lnTo>
                  <a:lnTo>
                    <a:pt x="402" y="49"/>
                  </a:lnTo>
                  <a:lnTo>
                    <a:pt x="407" y="52"/>
                  </a:lnTo>
                  <a:lnTo>
                    <a:pt x="412" y="57"/>
                  </a:lnTo>
                  <a:lnTo>
                    <a:pt x="416" y="61"/>
                  </a:lnTo>
                  <a:lnTo>
                    <a:pt x="420" y="66"/>
                  </a:lnTo>
                  <a:lnTo>
                    <a:pt x="423" y="70"/>
                  </a:lnTo>
                  <a:lnTo>
                    <a:pt x="426" y="76"/>
                  </a:lnTo>
                  <a:lnTo>
                    <a:pt x="428" y="80"/>
                  </a:lnTo>
                  <a:lnTo>
                    <a:pt x="431" y="84"/>
                  </a:lnTo>
                  <a:lnTo>
                    <a:pt x="432" y="90"/>
                  </a:lnTo>
                  <a:lnTo>
                    <a:pt x="433" y="94"/>
                  </a:lnTo>
                  <a:lnTo>
                    <a:pt x="433" y="100"/>
                  </a:lnTo>
                  <a:lnTo>
                    <a:pt x="433" y="104"/>
                  </a:lnTo>
                  <a:lnTo>
                    <a:pt x="432" y="110"/>
                  </a:lnTo>
                  <a:lnTo>
                    <a:pt x="431" y="114"/>
                  </a:lnTo>
                  <a:lnTo>
                    <a:pt x="428" y="120"/>
                  </a:lnTo>
                  <a:lnTo>
                    <a:pt x="426" y="124"/>
                  </a:lnTo>
                  <a:lnTo>
                    <a:pt x="423" y="130"/>
                  </a:lnTo>
                  <a:lnTo>
                    <a:pt x="420" y="134"/>
                  </a:lnTo>
                  <a:lnTo>
                    <a:pt x="416" y="139"/>
                  </a:lnTo>
                  <a:lnTo>
                    <a:pt x="412" y="143"/>
                  </a:lnTo>
                  <a:lnTo>
                    <a:pt x="407" y="148"/>
                  </a:lnTo>
                  <a:lnTo>
                    <a:pt x="402" y="151"/>
                  </a:lnTo>
                  <a:lnTo>
                    <a:pt x="396" y="155"/>
                  </a:lnTo>
                  <a:lnTo>
                    <a:pt x="390" y="159"/>
                  </a:lnTo>
                  <a:lnTo>
                    <a:pt x="384" y="163"/>
                  </a:lnTo>
                  <a:lnTo>
                    <a:pt x="376" y="167"/>
                  </a:lnTo>
                  <a:lnTo>
                    <a:pt x="370" y="170"/>
                  </a:lnTo>
                  <a:lnTo>
                    <a:pt x="354" y="177"/>
                  </a:lnTo>
                  <a:lnTo>
                    <a:pt x="337" y="182"/>
                  </a:lnTo>
                  <a:lnTo>
                    <a:pt x="320" y="188"/>
                  </a:lnTo>
                  <a:lnTo>
                    <a:pt x="301" y="192"/>
                  </a:lnTo>
                  <a:lnTo>
                    <a:pt x="281" y="194"/>
                  </a:lnTo>
                  <a:lnTo>
                    <a:pt x="260" y="198"/>
                  </a:lnTo>
                  <a:lnTo>
                    <a:pt x="238" y="199"/>
                  </a:lnTo>
                  <a:lnTo>
                    <a:pt x="216" y="200"/>
                  </a:lnTo>
                  <a:lnTo>
                    <a:pt x="194" y="199"/>
                  </a:lnTo>
                  <a:lnTo>
                    <a:pt x="173" y="198"/>
                  </a:lnTo>
                  <a:lnTo>
                    <a:pt x="152" y="194"/>
                  </a:lnTo>
                  <a:lnTo>
                    <a:pt x="132" y="192"/>
                  </a:lnTo>
                  <a:lnTo>
                    <a:pt x="113" y="188"/>
                  </a:lnTo>
                  <a:lnTo>
                    <a:pt x="95" y="182"/>
                  </a:lnTo>
                  <a:lnTo>
                    <a:pt x="78" y="177"/>
                  </a:lnTo>
                  <a:lnTo>
                    <a:pt x="63" y="170"/>
                  </a:lnTo>
                  <a:lnTo>
                    <a:pt x="56" y="167"/>
                  </a:lnTo>
                  <a:lnTo>
                    <a:pt x="48" y="163"/>
                  </a:lnTo>
                  <a:lnTo>
                    <a:pt x="43" y="159"/>
                  </a:lnTo>
                  <a:lnTo>
                    <a:pt x="36" y="155"/>
                  </a:lnTo>
                  <a:lnTo>
                    <a:pt x="31" y="151"/>
                  </a:lnTo>
                  <a:lnTo>
                    <a:pt x="25" y="148"/>
                  </a:lnTo>
                  <a:lnTo>
                    <a:pt x="21" y="143"/>
                  </a:lnTo>
                  <a:lnTo>
                    <a:pt x="16" y="139"/>
                  </a:lnTo>
                  <a:lnTo>
                    <a:pt x="13" y="134"/>
                  </a:lnTo>
                  <a:lnTo>
                    <a:pt x="10" y="130"/>
                  </a:lnTo>
                  <a:lnTo>
                    <a:pt x="6" y="124"/>
                  </a:lnTo>
                  <a:lnTo>
                    <a:pt x="4" y="120"/>
                  </a:lnTo>
                  <a:lnTo>
                    <a:pt x="2" y="114"/>
                  </a:lnTo>
                  <a:lnTo>
                    <a:pt x="1" y="110"/>
                  </a:lnTo>
                  <a:lnTo>
                    <a:pt x="0" y="104"/>
                  </a:lnTo>
                  <a:lnTo>
                    <a:pt x="0" y="100"/>
                  </a:lnTo>
                  <a:lnTo>
                    <a:pt x="0" y="94"/>
                  </a:lnTo>
                  <a:lnTo>
                    <a:pt x="1" y="90"/>
                  </a:lnTo>
                  <a:lnTo>
                    <a:pt x="2" y="84"/>
                  </a:lnTo>
                  <a:lnTo>
                    <a:pt x="4" y="80"/>
                  </a:lnTo>
                  <a:lnTo>
                    <a:pt x="6" y="76"/>
                  </a:lnTo>
                  <a:lnTo>
                    <a:pt x="10" y="70"/>
                  </a:lnTo>
                  <a:lnTo>
                    <a:pt x="13" y="66"/>
                  </a:lnTo>
                  <a:lnTo>
                    <a:pt x="16" y="61"/>
                  </a:lnTo>
                  <a:lnTo>
                    <a:pt x="21" y="57"/>
                  </a:lnTo>
                  <a:lnTo>
                    <a:pt x="25" y="52"/>
                  </a:lnTo>
                  <a:lnTo>
                    <a:pt x="31" y="49"/>
                  </a:lnTo>
                  <a:lnTo>
                    <a:pt x="36" y="44"/>
                  </a:lnTo>
                  <a:lnTo>
                    <a:pt x="43" y="40"/>
                  </a:lnTo>
                  <a:lnTo>
                    <a:pt x="48" y="37"/>
                  </a:lnTo>
                  <a:lnTo>
                    <a:pt x="56" y="32"/>
                  </a:lnTo>
                  <a:lnTo>
                    <a:pt x="63" y="29"/>
                  </a:lnTo>
                  <a:lnTo>
                    <a:pt x="78" y="22"/>
                  </a:lnTo>
                  <a:lnTo>
                    <a:pt x="95" y="18"/>
                  </a:lnTo>
                  <a:lnTo>
                    <a:pt x="113" y="12"/>
                  </a:lnTo>
                  <a:lnTo>
                    <a:pt x="132" y="8"/>
                  </a:lnTo>
                  <a:lnTo>
                    <a:pt x="152" y="4"/>
                  </a:lnTo>
                  <a:lnTo>
                    <a:pt x="173" y="2"/>
                  </a:lnTo>
                  <a:lnTo>
                    <a:pt x="194" y="0"/>
                  </a:lnTo>
                  <a:lnTo>
                    <a:pt x="216" y="0"/>
                  </a:lnTo>
                  <a:close/>
                </a:path>
              </a:pathLst>
            </a:custGeom>
            <a:solidFill>
              <a:srgbClr val="FFDB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7" name="Freeform 161">
              <a:extLst>
                <a:ext uri="{FF2B5EF4-FFF2-40B4-BE49-F238E27FC236}">
                  <a16:creationId xmlns:a16="http://schemas.microsoft.com/office/drawing/2014/main" id="{1CB3C407-877F-47EB-B024-BCB28BF850EE}"/>
                </a:ext>
              </a:extLst>
            </p:cNvPr>
            <p:cNvSpPr>
              <a:spLocks/>
            </p:cNvSpPr>
            <p:nvPr/>
          </p:nvSpPr>
          <p:spPr bwMode="auto">
            <a:xfrm>
              <a:off x="4154" y="3412"/>
              <a:ext cx="206" cy="95"/>
            </a:xfrm>
            <a:custGeom>
              <a:avLst/>
              <a:gdLst>
                <a:gd name="T0" fmla="*/ 227 w 413"/>
                <a:gd name="T1" fmla="*/ 1 h 191"/>
                <a:gd name="T2" fmla="*/ 267 w 413"/>
                <a:gd name="T3" fmla="*/ 5 h 191"/>
                <a:gd name="T4" fmla="*/ 305 w 413"/>
                <a:gd name="T5" fmla="*/ 12 h 191"/>
                <a:gd name="T6" fmla="*/ 337 w 413"/>
                <a:gd name="T7" fmla="*/ 22 h 191"/>
                <a:gd name="T8" fmla="*/ 358 w 413"/>
                <a:gd name="T9" fmla="*/ 31 h 191"/>
                <a:gd name="T10" fmla="*/ 372 w 413"/>
                <a:gd name="T11" fmla="*/ 39 h 191"/>
                <a:gd name="T12" fmla="*/ 383 w 413"/>
                <a:gd name="T13" fmla="*/ 47 h 191"/>
                <a:gd name="T14" fmla="*/ 392 w 413"/>
                <a:gd name="T15" fmla="*/ 55 h 191"/>
                <a:gd name="T16" fmla="*/ 401 w 413"/>
                <a:gd name="T17" fmla="*/ 64 h 191"/>
                <a:gd name="T18" fmla="*/ 406 w 413"/>
                <a:gd name="T19" fmla="*/ 72 h 191"/>
                <a:gd name="T20" fmla="*/ 411 w 413"/>
                <a:gd name="T21" fmla="*/ 81 h 191"/>
                <a:gd name="T22" fmla="*/ 413 w 413"/>
                <a:gd name="T23" fmla="*/ 90 h 191"/>
                <a:gd name="T24" fmla="*/ 413 w 413"/>
                <a:gd name="T25" fmla="*/ 100 h 191"/>
                <a:gd name="T26" fmla="*/ 411 w 413"/>
                <a:gd name="T27" fmla="*/ 110 h 191"/>
                <a:gd name="T28" fmla="*/ 406 w 413"/>
                <a:gd name="T29" fmla="*/ 120 h 191"/>
                <a:gd name="T30" fmla="*/ 401 w 413"/>
                <a:gd name="T31" fmla="*/ 129 h 191"/>
                <a:gd name="T32" fmla="*/ 392 w 413"/>
                <a:gd name="T33" fmla="*/ 137 h 191"/>
                <a:gd name="T34" fmla="*/ 383 w 413"/>
                <a:gd name="T35" fmla="*/ 146 h 191"/>
                <a:gd name="T36" fmla="*/ 372 w 413"/>
                <a:gd name="T37" fmla="*/ 153 h 191"/>
                <a:gd name="T38" fmla="*/ 358 w 413"/>
                <a:gd name="T39" fmla="*/ 160 h 191"/>
                <a:gd name="T40" fmla="*/ 337 w 413"/>
                <a:gd name="T41" fmla="*/ 169 h 191"/>
                <a:gd name="T42" fmla="*/ 305 w 413"/>
                <a:gd name="T43" fmla="*/ 180 h 191"/>
                <a:gd name="T44" fmla="*/ 267 w 413"/>
                <a:gd name="T45" fmla="*/ 187 h 191"/>
                <a:gd name="T46" fmla="*/ 227 w 413"/>
                <a:gd name="T47" fmla="*/ 191 h 191"/>
                <a:gd name="T48" fmla="*/ 185 w 413"/>
                <a:gd name="T49" fmla="*/ 191 h 191"/>
                <a:gd name="T50" fmla="*/ 145 w 413"/>
                <a:gd name="T51" fmla="*/ 187 h 191"/>
                <a:gd name="T52" fmla="*/ 107 w 413"/>
                <a:gd name="T53" fmla="*/ 180 h 191"/>
                <a:gd name="T54" fmla="*/ 75 w 413"/>
                <a:gd name="T55" fmla="*/ 169 h 191"/>
                <a:gd name="T56" fmla="*/ 54 w 413"/>
                <a:gd name="T57" fmla="*/ 160 h 191"/>
                <a:gd name="T58" fmla="*/ 41 w 413"/>
                <a:gd name="T59" fmla="*/ 153 h 191"/>
                <a:gd name="T60" fmla="*/ 30 w 413"/>
                <a:gd name="T61" fmla="*/ 146 h 191"/>
                <a:gd name="T62" fmla="*/ 21 w 413"/>
                <a:gd name="T63" fmla="*/ 137 h 191"/>
                <a:gd name="T64" fmla="*/ 13 w 413"/>
                <a:gd name="T65" fmla="*/ 129 h 191"/>
                <a:gd name="T66" fmla="*/ 6 w 413"/>
                <a:gd name="T67" fmla="*/ 120 h 191"/>
                <a:gd name="T68" fmla="*/ 2 w 413"/>
                <a:gd name="T69" fmla="*/ 110 h 191"/>
                <a:gd name="T70" fmla="*/ 1 w 413"/>
                <a:gd name="T71" fmla="*/ 100 h 191"/>
                <a:gd name="T72" fmla="*/ 1 w 413"/>
                <a:gd name="T73" fmla="*/ 90 h 191"/>
                <a:gd name="T74" fmla="*/ 2 w 413"/>
                <a:gd name="T75" fmla="*/ 81 h 191"/>
                <a:gd name="T76" fmla="*/ 6 w 413"/>
                <a:gd name="T77" fmla="*/ 72 h 191"/>
                <a:gd name="T78" fmla="*/ 13 w 413"/>
                <a:gd name="T79" fmla="*/ 64 h 191"/>
                <a:gd name="T80" fmla="*/ 21 w 413"/>
                <a:gd name="T81" fmla="*/ 55 h 191"/>
                <a:gd name="T82" fmla="*/ 30 w 413"/>
                <a:gd name="T83" fmla="*/ 47 h 191"/>
                <a:gd name="T84" fmla="*/ 41 w 413"/>
                <a:gd name="T85" fmla="*/ 39 h 191"/>
                <a:gd name="T86" fmla="*/ 54 w 413"/>
                <a:gd name="T87" fmla="*/ 31 h 191"/>
                <a:gd name="T88" fmla="*/ 75 w 413"/>
                <a:gd name="T89" fmla="*/ 22 h 191"/>
                <a:gd name="T90" fmla="*/ 107 w 413"/>
                <a:gd name="T91" fmla="*/ 12 h 191"/>
                <a:gd name="T92" fmla="*/ 145 w 413"/>
                <a:gd name="T93" fmla="*/ 5 h 191"/>
                <a:gd name="T94" fmla="*/ 185 w 413"/>
                <a:gd name="T95" fmla="*/ 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191">
                  <a:moveTo>
                    <a:pt x="206" y="0"/>
                  </a:moveTo>
                  <a:lnTo>
                    <a:pt x="227" y="1"/>
                  </a:lnTo>
                  <a:lnTo>
                    <a:pt x="248" y="2"/>
                  </a:lnTo>
                  <a:lnTo>
                    <a:pt x="267" y="5"/>
                  </a:lnTo>
                  <a:lnTo>
                    <a:pt x="286" y="8"/>
                  </a:lnTo>
                  <a:lnTo>
                    <a:pt x="305" y="12"/>
                  </a:lnTo>
                  <a:lnTo>
                    <a:pt x="322" y="17"/>
                  </a:lnTo>
                  <a:lnTo>
                    <a:pt x="337" y="22"/>
                  </a:lnTo>
                  <a:lnTo>
                    <a:pt x="352" y="28"/>
                  </a:lnTo>
                  <a:lnTo>
                    <a:pt x="358" y="31"/>
                  </a:lnTo>
                  <a:lnTo>
                    <a:pt x="365" y="36"/>
                  </a:lnTo>
                  <a:lnTo>
                    <a:pt x="372" y="39"/>
                  </a:lnTo>
                  <a:lnTo>
                    <a:pt x="377" y="42"/>
                  </a:lnTo>
                  <a:lnTo>
                    <a:pt x="383" y="47"/>
                  </a:lnTo>
                  <a:lnTo>
                    <a:pt x="387" y="50"/>
                  </a:lnTo>
                  <a:lnTo>
                    <a:pt x="392" y="55"/>
                  </a:lnTo>
                  <a:lnTo>
                    <a:pt x="396" y="59"/>
                  </a:lnTo>
                  <a:lnTo>
                    <a:pt x="401" y="64"/>
                  </a:lnTo>
                  <a:lnTo>
                    <a:pt x="403" y="67"/>
                  </a:lnTo>
                  <a:lnTo>
                    <a:pt x="406" y="72"/>
                  </a:lnTo>
                  <a:lnTo>
                    <a:pt x="408" y="77"/>
                  </a:lnTo>
                  <a:lnTo>
                    <a:pt x="411" y="81"/>
                  </a:lnTo>
                  <a:lnTo>
                    <a:pt x="412" y="86"/>
                  </a:lnTo>
                  <a:lnTo>
                    <a:pt x="413" y="90"/>
                  </a:lnTo>
                  <a:lnTo>
                    <a:pt x="413" y="96"/>
                  </a:lnTo>
                  <a:lnTo>
                    <a:pt x="413" y="100"/>
                  </a:lnTo>
                  <a:lnTo>
                    <a:pt x="412" y="106"/>
                  </a:lnTo>
                  <a:lnTo>
                    <a:pt x="411" y="110"/>
                  </a:lnTo>
                  <a:lnTo>
                    <a:pt x="408" y="115"/>
                  </a:lnTo>
                  <a:lnTo>
                    <a:pt x="406" y="120"/>
                  </a:lnTo>
                  <a:lnTo>
                    <a:pt x="403" y="124"/>
                  </a:lnTo>
                  <a:lnTo>
                    <a:pt x="401" y="129"/>
                  </a:lnTo>
                  <a:lnTo>
                    <a:pt x="396" y="132"/>
                  </a:lnTo>
                  <a:lnTo>
                    <a:pt x="392" y="137"/>
                  </a:lnTo>
                  <a:lnTo>
                    <a:pt x="387" y="141"/>
                  </a:lnTo>
                  <a:lnTo>
                    <a:pt x="383" y="146"/>
                  </a:lnTo>
                  <a:lnTo>
                    <a:pt x="377" y="149"/>
                  </a:lnTo>
                  <a:lnTo>
                    <a:pt x="372" y="153"/>
                  </a:lnTo>
                  <a:lnTo>
                    <a:pt x="365" y="157"/>
                  </a:lnTo>
                  <a:lnTo>
                    <a:pt x="358" y="160"/>
                  </a:lnTo>
                  <a:lnTo>
                    <a:pt x="352" y="163"/>
                  </a:lnTo>
                  <a:lnTo>
                    <a:pt x="337" y="169"/>
                  </a:lnTo>
                  <a:lnTo>
                    <a:pt x="322" y="175"/>
                  </a:lnTo>
                  <a:lnTo>
                    <a:pt x="305" y="180"/>
                  </a:lnTo>
                  <a:lnTo>
                    <a:pt x="286" y="183"/>
                  </a:lnTo>
                  <a:lnTo>
                    <a:pt x="267" y="187"/>
                  </a:lnTo>
                  <a:lnTo>
                    <a:pt x="248" y="189"/>
                  </a:lnTo>
                  <a:lnTo>
                    <a:pt x="227" y="191"/>
                  </a:lnTo>
                  <a:lnTo>
                    <a:pt x="206" y="191"/>
                  </a:lnTo>
                  <a:lnTo>
                    <a:pt x="185" y="191"/>
                  </a:lnTo>
                  <a:lnTo>
                    <a:pt x="165" y="189"/>
                  </a:lnTo>
                  <a:lnTo>
                    <a:pt x="145" y="187"/>
                  </a:lnTo>
                  <a:lnTo>
                    <a:pt x="126" y="183"/>
                  </a:lnTo>
                  <a:lnTo>
                    <a:pt x="107" y="180"/>
                  </a:lnTo>
                  <a:lnTo>
                    <a:pt x="91" y="175"/>
                  </a:lnTo>
                  <a:lnTo>
                    <a:pt x="75" y="169"/>
                  </a:lnTo>
                  <a:lnTo>
                    <a:pt x="61" y="163"/>
                  </a:lnTo>
                  <a:lnTo>
                    <a:pt x="54" y="160"/>
                  </a:lnTo>
                  <a:lnTo>
                    <a:pt x="47" y="157"/>
                  </a:lnTo>
                  <a:lnTo>
                    <a:pt x="41" y="153"/>
                  </a:lnTo>
                  <a:lnTo>
                    <a:pt x="35" y="149"/>
                  </a:lnTo>
                  <a:lnTo>
                    <a:pt x="30" y="146"/>
                  </a:lnTo>
                  <a:lnTo>
                    <a:pt x="25" y="141"/>
                  </a:lnTo>
                  <a:lnTo>
                    <a:pt x="21" y="137"/>
                  </a:lnTo>
                  <a:lnTo>
                    <a:pt x="16" y="132"/>
                  </a:lnTo>
                  <a:lnTo>
                    <a:pt x="13" y="129"/>
                  </a:lnTo>
                  <a:lnTo>
                    <a:pt x="10" y="124"/>
                  </a:lnTo>
                  <a:lnTo>
                    <a:pt x="6" y="120"/>
                  </a:lnTo>
                  <a:lnTo>
                    <a:pt x="4" y="115"/>
                  </a:lnTo>
                  <a:lnTo>
                    <a:pt x="2" y="110"/>
                  </a:lnTo>
                  <a:lnTo>
                    <a:pt x="1" y="106"/>
                  </a:lnTo>
                  <a:lnTo>
                    <a:pt x="1" y="100"/>
                  </a:lnTo>
                  <a:lnTo>
                    <a:pt x="0" y="96"/>
                  </a:lnTo>
                  <a:lnTo>
                    <a:pt x="1" y="90"/>
                  </a:lnTo>
                  <a:lnTo>
                    <a:pt x="1" y="86"/>
                  </a:lnTo>
                  <a:lnTo>
                    <a:pt x="2" y="81"/>
                  </a:lnTo>
                  <a:lnTo>
                    <a:pt x="4" y="77"/>
                  </a:lnTo>
                  <a:lnTo>
                    <a:pt x="6" y="72"/>
                  </a:lnTo>
                  <a:lnTo>
                    <a:pt x="10" y="67"/>
                  </a:lnTo>
                  <a:lnTo>
                    <a:pt x="13" y="64"/>
                  </a:lnTo>
                  <a:lnTo>
                    <a:pt x="16" y="59"/>
                  </a:lnTo>
                  <a:lnTo>
                    <a:pt x="21" y="55"/>
                  </a:lnTo>
                  <a:lnTo>
                    <a:pt x="25" y="50"/>
                  </a:lnTo>
                  <a:lnTo>
                    <a:pt x="30" y="47"/>
                  </a:lnTo>
                  <a:lnTo>
                    <a:pt x="35" y="42"/>
                  </a:lnTo>
                  <a:lnTo>
                    <a:pt x="41" y="39"/>
                  </a:lnTo>
                  <a:lnTo>
                    <a:pt x="47" y="36"/>
                  </a:lnTo>
                  <a:lnTo>
                    <a:pt x="54" y="31"/>
                  </a:lnTo>
                  <a:lnTo>
                    <a:pt x="61" y="28"/>
                  </a:lnTo>
                  <a:lnTo>
                    <a:pt x="75" y="22"/>
                  </a:lnTo>
                  <a:lnTo>
                    <a:pt x="91" y="17"/>
                  </a:lnTo>
                  <a:lnTo>
                    <a:pt x="107" y="12"/>
                  </a:lnTo>
                  <a:lnTo>
                    <a:pt x="126" y="8"/>
                  </a:lnTo>
                  <a:lnTo>
                    <a:pt x="145" y="5"/>
                  </a:lnTo>
                  <a:lnTo>
                    <a:pt x="165" y="2"/>
                  </a:lnTo>
                  <a:lnTo>
                    <a:pt x="185" y="1"/>
                  </a:lnTo>
                  <a:lnTo>
                    <a:pt x="206" y="0"/>
                  </a:lnTo>
                  <a:close/>
                </a:path>
              </a:pathLst>
            </a:custGeom>
            <a:solidFill>
              <a:srgbClr val="FFD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8" name="Freeform 162">
              <a:extLst>
                <a:ext uri="{FF2B5EF4-FFF2-40B4-BE49-F238E27FC236}">
                  <a16:creationId xmlns:a16="http://schemas.microsoft.com/office/drawing/2014/main" id="{0D9665B7-BE0F-4B20-B31D-696ADF8AD01C}"/>
                </a:ext>
              </a:extLst>
            </p:cNvPr>
            <p:cNvSpPr>
              <a:spLocks/>
            </p:cNvSpPr>
            <p:nvPr/>
          </p:nvSpPr>
          <p:spPr bwMode="auto">
            <a:xfrm>
              <a:off x="4159" y="3413"/>
              <a:ext cx="196" cy="91"/>
            </a:xfrm>
            <a:custGeom>
              <a:avLst/>
              <a:gdLst>
                <a:gd name="T0" fmla="*/ 215 w 391"/>
                <a:gd name="T1" fmla="*/ 2 h 184"/>
                <a:gd name="T2" fmla="*/ 253 w 391"/>
                <a:gd name="T3" fmla="*/ 5 h 184"/>
                <a:gd name="T4" fmla="*/ 289 w 391"/>
                <a:gd name="T5" fmla="*/ 12 h 184"/>
                <a:gd name="T6" fmla="*/ 320 w 391"/>
                <a:gd name="T7" fmla="*/ 22 h 184"/>
                <a:gd name="T8" fmla="*/ 346 w 391"/>
                <a:gd name="T9" fmla="*/ 34 h 184"/>
                <a:gd name="T10" fmla="*/ 363 w 391"/>
                <a:gd name="T11" fmla="*/ 45 h 184"/>
                <a:gd name="T12" fmla="*/ 372 w 391"/>
                <a:gd name="T13" fmla="*/ 53 h 184"/>
                <a:gd name="T14" fmla="*/ 380 w 391"/>
                <a:gd name="T15" fmla="*/ 60 h 184"/>
                <a:gd name="T16" fmla="*/ 385 w 391"/>
                <a:gd name="T17" fmla="*/ 69 h 184"/>
                <a:gd name="T18" fmla="*/ 390 w 391"/>
                <a:gd name="T19" fmla="*/ 78 h 184"/>
                <a:gd name="T20" fmla="*/ 391 w 391"/>
                <a:gd name="T21" fmla="*/ 87 h 184"/>
                <a:gd name="T22" fmla="*/ 391 w 391"/>
                <a:gd name="T23" fmla="*/ 96 h 184"/>
                <a:gd name="T24" fmla="*/ 390 w 391"/>
                <a:gd name="T25" fmla="*/ 106 h 184"/>
                <a:gd name="T26" fmla="*/ 385 w 391"/>
                <a:gd name="T27" fmla="*/ 115 h 184"/>
                <a:gd name="T28" fmla="*/ 380 w 391"/>
                <a:gd name="T29" fmla="*/ 123 h 184"/>
                <a:gd name="T30" fmla="*/ 372 w 391"/>
                <a:gd name="T31" fmla="*/ 131 h 184"/>
                <a:gd name="T32" fmla="*/ 363 w 391"/>
                <a:gd name="T33" fmla="*/ 139 h 184"/>
                <a:gd name="T34" fmla="*/ 346 w 391"/>
                <a:gd name="T35" fmla="*/ 150 h 184"/>
                <a:gd name="T36" fmla="*/ 320 w 391"/>
                <a:gd name="T37" fmla="*/ 163 h 184"/>
                <a:gd name="T38" fmla="*/ 289 w 391"/>
                <a:gd name="T39" fmla="*/ 173 h 184"/>
                <a:gd name="T40" fmla="*/ 253 w 391"/>
                <a:gd name="T41" fmla="*/ 179 h 184"/>
                <a:gd name="T42" fmla="*/ 215 w 391"/>
                <a:gd name="T43" fmla="*/ 183 h 184"/>
                <a:gd name="T44" fmla="*/ 175 w 391"/>
                <a:gd name="T45" fmla="*/ 183 h 184"/>
                <a:gd name="T46" fmla="*/ 137 w 391"/>
                <a:gd name="T47" fmla="*/ 179 h 184"/>
                <a:gd name="T48" fmla="*/ 102 w 391"/>
                <a:gd name="T49" fmla="*/ 173 h 184"/>
                <a:gd name="T50" fmla="*/ 71 w 391"/>
                <a:gd name="T51" fmla="*/ 163 h 184"/>
                <a:gd name="T52" fmla="*/ 44 w 391"/>
                <a:gd name="T53" fmla="*/ 150 h 184"/>
                <a:gd name="T54" fmla="*/ 27 w 391"/>
                <a:gd name="T55" fmla="*/ 139 h 184"/>
                <a:gd name="T56" fmla="*/ 19 w 391"/>
                <a:gd name="T57" fmla="*/ 131 h 184"/>
                <a:gd name="T58" fmla="*/ 11 w 391"/>
                <a:gd name="T59" fmla="*/ 123 h 184"/>
                <a:gd name="T60" fmla="*/ 5 w 391"/>
                <a:gd name="T61" fmla="*/ 115 h 184"/>
                <a:gd name="T62" fmla="*/ 2 w 391"/>
                <a:gd name="T63" fmla="*/ 106 h 184"/>
                <a:gd name="T64" fmla="*/ 0 w 391"/>
                <a:gd name="T65" fmla="*/ 96 h 184"/>
                <a:gd name="T66" fmla="*/ 0 w 391"/>
                <a:gd name="T67" fmla="*/ 87 h 184"/>
                <a:gd name="T68" fmla="*/ 2 w 391"/>
                <a:gd name="T69" fmla="*/ 78 h 184"/>
                <a:gd name="T70" fmla="*/ 5 w 391"/>
                <a:gd name="T71" fmla="*/ 69 h 184"/>
                <a:gd name="T72" fmla="*/ 11 w 391"/>
                <a:gd name="T73" fmla="*/ 60 h 184"/>
                <a:gd name="T74" fmla="*/ 19 w 391"/>
                <a:gd name="T75" fmla="*/ 53 h 184"/>
                <a:gd name="T76" fmla="*/ 27 w 391"/>
                <a:gd name="T77" fmla="*/ 45 h 184"/>
                <a:gd name="T78" fmla="*/ 44 w 391"/>
                <a:gd name="T79" fmla="*/ 34 h 184"/>
                <a:gd name="T80" fmla="*/ 71 w 391"/>
                <a:gd name="T81" fmla="*/ 22 h 184"/>
                <a:gd name="T82" fmla="*/ 102 w 391"/>
                <a:gd name="T83" fmla="*/ 12 h 184"/>
                <a:gd name="T84" fmla="*/ 137 w 391"/>
                <a:gd name="T85" fmla="*/ 5 h 184"/>
                <a:gd name="T86" fmla="*/ 175 w 391"/>
                <a:gd name="T87"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184">
                  <a:moveTo>
                    <a:pt x="195" y="0"/>
                  </a:moveTo>
                  <a:lnTo>
                    <a:pt x="215" y="2"/>
                  </a:lnTo>
                  <a:lnTo>
                    <a:pt x="234" y="3"/>
                  </a:lnTo>
                  <a:lnTo>
                    <a:pt x="253" y="5"/>
                  </a:lnTo>
                  <a:lnTo>
                    <a:pt x="272" y="8"/>
                  </a:lnTo>
                  <a:lnTo>
                    <a:pt x="289" y="12"/>
                  </a:lnTo>
                  <a:lnTo>
                    <a:pt x="305" y="16"/>
                  </a:lnTo>
                  <a:lnTo>
                    <a:pt x="320" y="22"/>
                  </a:lnTo>
                  <a:lnTo>
                    <a:pt x="334" y="27"/>
                  </a:lnTo>
                  <a:lnTo>
                    <a:pt x="346" y="34"/>
                  </a:lnTo>
                  <a:lnTo>
                    <a:pt x="357" y="40"/>
                  </a:lnTo>
                  <a:lnTo>
                    <a:pt x="363" y="45"/>
                  </a:lnTo>
                  <a:lnTo>
                    <a:pt x="367" y="48"/>
                  </a:lnTo>
                  <a:lnTo>
                    <a:pt x="372" y="53"/>
                  </a:lnTo>
                  <a:lnTo>
                    <a:pt x="376" y="57"/>
                  </a:lnTo>
                  <a:lnTo>
                    <a:pt x="380" y="60"/>
                  </a:lnTo>
                  <a:lnTo>
                    <a:pt x="382" y="65"/>
                  </a:lnTo>
                  <a:lnTo>
                    <a:pt x="385" y="69"/>
                  </a:lnTo>
                  <a:lnTo>
                    <a:pt x="387" y="74"/>
                  </a:lnTo>
                  <a:lnTo>
                    <a:pt x="390" y="78"/>
                  </a:lnTo>
                  <a:lnTo>
                    <a:pt x="391" y="83"/>
                  </a:lnTo>
                  <a:lnTo>
                    <a:pt x="391" y="87"/>
                  </a:lnTo>
                  <a:lnTo>
                    <a:pt x="391" y="92"/>
                  </a:lnTo>
                  <a:lnTo>
                    <a:pt x="391" y="96"/>
                  </a:lnTo>
                  <a:lnTo>
                    <a:pt x="391" y="100"/>
                  </a:lnTo>
                  <a:lnTo>
                    <a:pt x="390" y="106"/>
                  </a:lnTo>
                  <a:lnTo>
                    <a:pt x="387" y="110"/>
                  </a:lnTo>
                  <a:lnTo>
                    <a:pt x="385" y="115"/>
                  </a:lnTo>
                  <a:lnTo>
                    <a:pt x="382" y="119"/>
                  </a:lnTo>
                  <a:lnTo>
                    <a:pt x="380" y="123"/>
                  </a:lnTo>
                  <a:lnTo>
                    <a:pt x="376" y="127"/>
                  </a:lnTo>
                  <a:lnTo>
                    <a:pt x="372" y="131"/>
                  </a:lnTo>
                  <a:lnTo>
                    <a:pt x="367" y="135"/>
                  </a:lnTo>
                  <a:lnTo>
                    <a:pt x="363" y="139"/>
                  </a:lnTo>
                  <a:lnTo>
                    <a:pt x="357" y="143"/>
                  </a:lnTo>
                  <a:lnTo>
                    <a:pt x="346" y="150"/>
                  </a:lnTo>
                  <a:lnTo>
                    <a:pt x="334" y="156"/>
                  </a:lnTo>
                  <a:lnTo>
                    <a:pt x="320" y="163"/>
                  </a:lnTo>
                  <a:lnTo>
                    <a:pt x="305" y="167"/>
                  </a:lnTo>
                  <a:lnTo>
                    <a:pt x="289" y="173"/>
                  </a:lnTo>
                  <a:lnTo>
                    <a:pt x="272" y="176"/>
                  </a:lnTo>
                  <a:lnTo>
                    <a:pt x="253" y="179"/>
                  </a:lnTo>
                  <a:lnTo>
                    <a:pt x="234" y="181"/>
                  </a:lnTo>
                  <a:lnTo>
                    <a:pt x="215" y="183"/>
                  </a:lnTo>
                  <a:lnTo>
                    <a:pt x="195" y="184"/>
                  </a:lnTo>
                  <a:lnTo>
                    <a:pt x="175" y="183"/>
                  </a:lnTo>
                  <a:lnTo>
                    <a:pt x="156" y="181"/>
                  </a:lnTo>
                  <a:lnTo>
                    <a:pt x="137" y="179"/>
                  </a:lnTo>
                  <a:lnTo>
                    <a:pt x="119" y="176"/>
                  </a:lnTo>
                  <a:lnTo>
                    <a:pt x="102" y="173"/>
                  </a:lnTo>
                  <a:lnTo>
                    <a:pt x="85" y="167"/>
                  </a:lnTo>
                  <a:lnTo>
                    <a:pt x="71" y="163"/>
                  </a:lnTo>
                  <a:lnTo>
                    <a:pt x="56" y="156"/>
                  </a:lnTo>
                  <a:lnTo>
                    <a:pt x="44" y="150"/>
                  </a:lnTo>
                  <a:lnTo>
                    <a:pt x="33" y="143"/>
                  </a:lnTo>
                  <a:lnTo>
                    <a:pt x="27" y="139"/>
                  </a:lnTo>
                  <a:lnTo>
                    <a:pt x="23" y="135"/>
                  </a:lnTo>
                  <a:lnTo>
                    <a:pt x="19" y="131"/>
                  </a:lnTo>
                  <a:lnTo>
                    <a:pt x="14" y="127"/>
                  </a:lnTo>
                  <a:lnTo>
                    <a:pt x="11" y="123"/>
                  </a:lnTo>
                  <a:lnTo>
                    <a:pt x="9" y="119"/>
                  </a:lnTo>
                  <a:lnTo>
                    <a:pt x="5" y="115"/>
                  </a:lnTo>
                  <a:lnTo>
                    <a:pt x="3" y="110"/>
                  </a:lnTo>
                  <a:lnTo>
                    <a:pt x="2" y="106"/>
                  </a:lnTo>
                  <a:lnTo>
                    <a:pt x="1" y="100"/>
                  </a:lnTo>
                  <a:lnTo>
                    <a:pt x="0" y="96"/>
                  </a:lnTo>
                  <a:lnTo>
                    <a:pt x="0" y="92"/>
                  </a:lnTo>
                  <a:lnTo>
                    <a:pt x="0" y="87"/>
                  </a:lnTo>
                  <a:lnTo>
                    <a:pt x="1" y="83"/>
                  </a:lnTo>
                  <a:lnTo>
                    <a:pt x="2" y="78"/>
                  </a:lnTo>
                  <a:lnTo>
                    <a:pt x="3" y="74"/>
                  </a:lnTo>
                  <a:lnTo>
                    <a:pt x="5" y="69"/>
                  </a:lnTo>
                  <a:lnTo>
                    <a:pt x="9" y="65"/>
                  </a:lnTo>
                  <a:lnTo>
                    <a:pt x="11" y="60"/>
                  </a:lnTo>
                  <a:lnTo>
                    <a:pt x="14" y="57"/>
                  </a:lnTo>
                  <a:lnTo>
                    <a:pt x="19" y="53"/>
                  </a:lnTo>
                  <a:lnTo>
                    <a:pt x="23" y="48"/>
                  </a:lnTo>
                  <a:lnTo>
                    <a:pt x="27" y="45"/>
                  </a:lnTo>
                  <a:lnTo>
                    <a:pt x="33" y="40"/>
                  </a:lnTo>
                  <a:lnTo>
                    <a:pt x="44" y="34"/>
                  </a:lnTo>
                  <a:lnTo>
                    <a:pt x="56" y="27"/>
                  </a:lnTo>
                  <a:lnTo>
                    <a:pt x="71" y="22"/>
                  </a:lnTo>
                  <a:lnTo>
                    <a:pt x="85" y="16"/>
                  </a:lnTo>
                  <a:lnTo>
                    <a:pt x="102" y="12"/>
                  </a:lnTo>
                  <a:lnTo>
                    <a:pt x="119" y="8"/>
                  </a:lnTo>
                  <a:lnTo>
                    <a:pt x="137" y="5"/>
                  </a:lnTo>
                  <a:lnTo>
                    <a:pt x="156" y="3"/>
                  </a:lnTo>
                  <a:lnTo>
                    <a:pt x="175" y="2"/>
                  </a:lnTo>
                  <a:lnTo>
                    <a:pt x="195" y="0"/>
                  </a:lnTo>
                  <a:close/>
                </a:path>
              </a:pathLst>
            </a:custGeom>
            <a:solidFill>
              <a:srgbClr val="FFE0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9" name="Freeform 163">
              <a:extLst>
                <a:ext uri="{FF2B5EF4-FFF2-40B4-BE49-F238E27FC236}">
                  <a16:creationId xmlns:a16="http://schemas.microsoft.com/office/drawing/2014/main" id="{551E87E0-54ED-428C-AE90-47E3CFAA2A78}"/>
                </a:ext>
              </a:extLst>
            </p:cNvPr>
            <p:cNvSpPr>
              <a:spLocks/>
            </p:cNvSpPr>
            <p:nvPr/>
          </p:nvSpPr>
          <p:spPr bwMode="auto">
            <a:xfrm>
              <a:off x="4164" y="3414"/>
              <a:ext cx="186" cy="87"/>
            </a:xfrm>
            <a:custGeom>
              <a:avLst/>
              <a:gdLst>
                <a:gd name="T0" fmla="*/ 204 w 371"/>
                <a:gd name="T1" fmla="*/ 1 h 174"/>
                <a:gd name="T2" fmla="*/ 241 w 371"/>
                <a:gd name="T3" fmla="*/ 4 h 174"/>
                <a:gd name="T4" fmla="*/ 274 w 371"/>
                <a:gd name="T5" fmla="*/ 11 h 174"/>
                <a:gd name="T6" fmla="*/ 303 w 371"/>
                <a:gd name="T7" fmla="*/ 20 h 174"/>
                <a:gd name="T8" fmla="*/ 329 w 371"/>
                <a:gd name="T9" fmla="*/ 32 h 174"/>
                <a:gd name="T10" fmla="*/ 344 w 371"/>
                <a:gd name="T11" fmla="*/ 42 h 174"/>
                <a:gd name="T12" fmla="*/ 353 w 371"/>
                <a:gd name="T13" fmla="*/ 50 h 174"/>
                <a:gd name="T14" fmla="*/ 360 w 371"/>
                <a:gd name="T15" fmla="*/ 57 h 174"/>
                <a:gd name="T16" fmla="*/ 365 w 371"/>
                <a:gd name="T17" fmla="*/ 65 h 174"/>
                <a:gd name="T18" fmla="*/ 369 w 371"/>
                <a:gd name="T19" fmla="*/ 73 h 174"/>
                <a:gd name="T20" fmla="*/ 371 w 371"/>
                <a:gd name="T21" fmla="*/ 82 h 174"/>
                <a:gd name="T22" fmla="*/ 371 w 371"/>
                <a:gd name="T23" fmla="*/ 92 h 174"/>
                <a:gd name="T24" fmla="*/ 369 w 371"/>
                <a:gd name="T25" fmla="*/ 101 h 174"/>
                <a:gd name="T26" fmla="*/ 365 w 371"/>
                <a:gd name="T27" fmla="*/ 109 h 174"/>
                <a:gd name="T28" fmla="*/ 360 w 371"/>
                <a:gd name="T29" fmla="*/ 116 h 174"/>
                <a:gd name="T30" fmla="*/ 353 w 371"/>
                <a:gd name="T31" fmla="*/ 125 h 174"/>
                <a:gd name="T32" fmla="*/ 344 w 371"/>
                <a:gd name="T33" fmla="*/ 132 h 174"/>
                <a:gd name="T34" fmla="*/ 329 w 371"/>
                <a:gd name="T35" fmla="*/ 142 h 174"/>
                <a:gd name="T36" fmla="*/ 303 w 371"/>
                <a:gd name="T37" fmla="*/ 154 h 174"/>
                <a:gd name="T38" fmla="*/ 274 w 371"/>
                <a:gd name="T39" fmla="*/ 163 h 174"/>
                <a:gd name="T40" fmla="*/ 241 w 371"/>
                <a:gd name="T41" fmla="*/ 170 h 174"/>
                <a:gd name="T42" fmla="*/ 204 w 371"/>
                <a:gd name="T43" fmla="*/ 173 h 174"/>
                <a:gd name="T44" fmla="*/ 166 w 371"/>
                <a:gd name="T45" fmla="*/ 173 h 174"/>
                <a:gd name="T46" fmla="*/ 130 w 371"/>
                <a:gd name="T47" fmla="*/ 170 h 174"/>
                <a:gd name="T48" fmla="*/ 96 w 371"/>
                <a:gd name="T49" fmla="*/ 163 h 174"/>
                <a:gd name="T50" fmla="*/ 67 w 371"/>
                <a:gd name="T51" fmla="*/ 154 h 174"/>
                <a:gd name="T52" fmla="*/ 42 w 371"/>
                <a:gd name="T53" fmla="*/ 142 h 174"/>
                <a:gd name="T54" fmla="*/ 26 w 371"/>
                <a:gd name="T55" fmla="*/ 132 h 174"/>
                <a:gd name="T56" fmla="*/ 17 w 371"/>
                <a:gd name="T57" fmla="*/ 125 h 174"/>
                <a:gd name="T58" fmla="*/ 11 w 371"/>
                <a:gd name="T59" fmla="*/ 116 h 174"/>
                <a:gd name="T60" fmla="*/ 5 w 371"/>
                <a:gd name="T61" fmla="*/ 109 h 174"/>
                <a:gd name="T62" fmla="*/ 2 w 371"/>
                <a:gd name="T63" fmla="*/ 101 h 174"/>
                <a:gd name="T64" fmla="*/ 0 w 371"/>
                <a:gd name="T65" fmla="*/ 92 h 174"/>
                <a:gd name="T66" fmla="*/ 0 w 371"/>
                <a:gd name="T67" fmla="*/ 82 h 174"/>
                <a:gd name="T68" fmla="*/ 2 w 371"/>
                <a:gd name="T69" fmla="*/ 73 h 174"/>
                <a:gd name="T70" fmla="*/ 5 w 371"/>
                <a:gd name="T71" fmla="*/ 65 h 174"/>
                <a:gd name="T72" fmla="*/ 11 w 371"/>
                <a:gd name="T73" fmla="*/ 57 h 174"/>
                <a:gd name="T74" fmla="*/ 17 w 371"/>
                <a:gd name="T75" fmla="*/ 50 h 174"/>
                <a:gd name="T76" fmla="*/ 26 w 371"/>
                <a:gd name="T77" fmla="*/ 42 h 174"/>
                <a:gd name="T78" fmla="*/ 42 w 371"/>
                <a:gd name="T79" fmla="*/ 32 h 174"/>
                <a:gd name="T80" fmla="*/ 67 w 371"/>
                <a:gd name="T81" fmla="*/ 20 h 174"/>
                <a:gd name="T82" fmla="*/ 96 w 371"/>
                <a:gd name="T83" fmla="*/ 11 h 174"/>
                <a:gd name="T84" fmla="*/ 130 w 371"/>
                <a:gd name="T85" fmla="*/ 4 h 174"/>
                <a:gd name="T86" fmla="*/ 166 w 371"/>
                <a:gd name="T87" fmla="*/ 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174">
                  <a:moveTo>
                    <a:pt x="185" y="0"/>
                  </a:moveTo>
                  <a:lnTo>
                    <a:pt x="204" y="1"/>
                  </a:lnTo>
                  <a:lnTo>
                    <a:pt x="223" y="2"/>
                  </a:lnTo>
                  <a:lnTo>
                    <a:pt x="241" y="4"/>
                  </a:lnTo>
                  <a:lnTo>
                    <a:pt x="257" y="7"/>
                  </a:lnTo>
                  <a:lnTo>
                    <a:pt x="274" y="11"/>
                  </a:lnTo>
                  <a:lnTo>
                    <a:pt x="289" y="15"/>
                  </a:lnTo>
                  <a:lnTo>
                    <a:pt x="303" y="20"/>
                  </a:lnTo>
                  <a:lnTo>
                    <a:pt x="316" y="25"/>
                  </a:lnTo>
                  <a:lnTo>
                    <a:pt x="329" y="32"/>
                  </a:lnTo>
                  <a:lnTo>
                    <a:pt x="340" y="39"/>
                  </a:lnTo>
                  <a:lnTo>
                    <a:pt x="344" y="42"/>
                  </a:lnTo>
                  <a:lnTo>
                    <a:pt x="349" y="45"/>
                  </a:lnTo>
                  <a:lnTo>
                    <a:pt x="353" y="50"/>
                  </a:lnTo>
                  <a:lnTo>
                    <a:pt x="356" y="53"/>
                  </a:lnTo>
                  <a:lnTo>
                    <a:pt x="360" y="57"/>
                  </a:lnTo>
                  <a:lnTo>
                    <a:pt x="363" y="61"/>
                  </a:lnTo>
                  <a:lnTo>
                    <a:pt x="365" y="65"/>
                  </a:lnTo>
                  <a:lnTo>
                    <a:pt x="367" y="70"/>
                  </a:lnTo>
                  <a:lnTo>
                    <a:pt x="369" y="73"/>
                  </a:lnTo>
                  <a:lnTo>
                    <a:pt x="370" y="79"/>
                  </a:lnTo>
                  <a:lnTo>
                    <a:pt x="371" y="82"/>
                  </a:lnTo>
                  <a:lnTo>
                    <a:pt x="371" y="86"/>
                  </a:lnTo>
                  <a:lnTo>
                    <a:pt x="371" y="92"/>
                  </a:lnTo>
                  <a:lnTo>
                    <a:pt x="370" y="95"/>
                  </a:lnTo>
                  <a:lnTo>
                    <a:pt x="369" y="101"/>
                  </a:lnTo>
                  <a:lnTo>
                    <a:pt x="367" y="104"/>
                  </a:lnTo>
                  <a:lnTo>
                    <a:pt x="365" y="109"/>
                  </a:lnTo>
                  <a:lnTo>
                    <a:pt x="363" y="113"/>
                  </a:lnTo>
                  <a:lnTo>
                    <a:pt x="360" y="116"/>
                  </a:lnTo>
                  <a:lnTo>
                    <a:pt x="356" y="121"/>
                  </a:lnTo>
                  <a:lnTo>
                    <a:pt x="353" y="125"/>
                  </a:lnTo>
                  <a:lnTo>
                    <a:pt x="349" y="128"/>
                  </a:lnTo>
                  <a:lnTo>
                    <a:pt x="344" y="132"/>
                  </a:lnTo>
                  <a:lnTo>
                    <a:pt x="340" y="135"/>
                  </a:lnTo>
                  <a:lnTo>
                    <a:pt x="329" y="142"/>
                  </a:lnTo>
                  <a:lnTo>
                    <a:pt x="316" y="148"/>
                  </a:lnTo>
                  <a:lnTo>
                    <a:pt x="303" y="154"/>
                  </a:lnTo>
                  <a:lnTo>
                    <a:pt x="289" y="160"/>
                  </a:lnTo>
                  <a:lnTo>
                    <a:pt x="274" y="163"/>
                  </a:lnTo>
                  <a:lnTo>
                    <a:pt x="257" y="166"/>
                  </a:lnTo>
                  <a:lnTo>
                    <a:pt x="241" y="170"/>
                  </a:lnTo>
                  <a:lnTo>
                    <a:pt x="223" y="172"/>
                  </a:lnTo>
                  <a:lnTo>
                    <a:pt x="204" y="173"/>
                  </a:lnTo>
                  <a:lnTo>
                    <a:pt x="185" y="174"/>
                  </a:lnTo>
                  <a:lnTo>
                    <a:pt x="166" y="173"/>
                  </a:lnTo>
                  <a:lnTo>
                    <a:pt x="149" y="172"/>
                  </a:lnTo>
                  <a:lnTo>
                    <a:pt x="130" y="170"/>
                  </a:lnTo>
                  <a:lnTo>
                    <a:pt x="113" y="166"/>
                  </a:lnTo>
                  <a:lnTo>
                    <a:pt x="96" y="163"/>
                  </a:lnTo>
                  <a:lnTo>
                    <a:pt x="82" y="160"/>
                  </a:lnTo>
                  <a:lnTo>
                    <a:pt x="67" y="154"/>
                  </a:lnTo>
                  <a:lnTo>
                    <a:pt x="54" y="148"/>
                  </a:lnTo>
                  <a:lnTo>
                    <a:pt x="42" y="142"/>
                  </a:lnTo>
                  <a:lnTo>
                    <a:pt x="31" y="135"/>
                  </a:lnTo>
                  <a:lnTo>
                    <a:pt x="26" y="132"/>
                  </a:lnTo>
                  <a:lnTo>
                    <a:pt x="22" y="128"/>
                  </a:lnTo>
                  <a:lnTo>
                    <a:pt x="17" y="125"/>
                  </a:lnTo>
                  <a:lnTo>
                    <a:pt x="14" y="121"/>
                  </a:lnTo>
                  <a:lnTo>
                    <a:pt x="11" y="116"/>
                  </a:lnTo>
                  <a:lnTo>
                    <a:pt x="7" y="113"/>
                  </a:lnTo>
                  <a:lnTo>
                    <a:pt x="5" y="109"/>
                  </a:lnTo>
                  <a:lnTo>
                    <a:pt x="3" y="104"/>
                  </a:lnTo>
                  <a:lnTo>
                    <a:pt x="2" y="101"/>
                  </a:lnTo>
                  <a:lnTo>
                    <a:pt x="1" y="95"/>
                  </a:lnTo>
                  <a:lnTo>
                    <a:pt x="0" y="92"/>
                  </a:lnTo>
                  <a:lnTo>
                    <a:pt x="0" y="86"/>
                  </a:lnTo>
                  <a:lnTo>
                    <a:pt x="0" y="82"/>
                  </a:lnTo>
                  <a:lnTo>
                    <a:pt x="1" y="79"/>
                  </a:lnTo>
                  <a:lnTo>
                    <a:pt x="2" y="73"/>
                  </a:lnTo>
                  <a:lnTo>
                    <a:pt x="3" y="70"/>
                  </a:lnTo>
                  <a:lnTo>
                    <a:pt x="5" y="65"/>
                  </a:lnTo>
                  <a:lnTo>
                    <a:pt x="7" y="61"/>
                  </a:lnTo>
                  <a:lnTo>
                    <a:pt x="11" y="57"/>
                  </a:lnTo>
                  <a:lnTo>
                    <a:pt x="14" y="53"/>
                  </a:lnTo>
                  <a:lnTo>
                    <a:pt x="17" y="50"/>
                  </a:lnTo>
                  <a:lnTo>
                    <a:pt x="22" y="45"/>
                  </a:lnTo>
                  <a:lnTo>
                    <a:pt x="26" y="42"/>
                  </a:lnTo>
                  <a:lnTo>
                    <a:pt x="31" y="39"/>
                  </a:lnTo>
                  <a:lnTo>
                    <a:pt x="42" y="32"/>
                  </a:lnTo>
                  <a:lnTo>
                    <a:pt x="54" y="25"/>
                  </a:lnTo>
                  <a:lnTo>
                    <a:pt x="67" y="20"/>
                  </a:lnTo>
                  <a:lnTo>
                    <a:pt x="82" y="15"/>
                  </a:lnTo>
                  <a:lnTo>
                    <a:pt x="96" y="11"/>
                  </a:lnTo>
                  <a:lnTo>
                    <a:pt x="113" y="7"/>
                  </a:lnTo>
                  <a:lnTo>
                    <a:pt x="130" y="4"/>
                  </a:lnTo>
                  <a:lnTo>
                    <a:pt x="149" y="2"/>
                  </a:lnTo>
                  <a:lnTo>
                    <a:pt x="166" y="1"/>
                  </a:lnTo>
                  <a:lnTo>
                    <a:pt x="185" y="0"/>
                  </a:lnTo>
                  <a:close/>
                </a:path>
              </a:pathLst>
            </a:custGeom>
            <a:solidFill>
              <a:srgbClr val="FFE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0" name="Freeform 164">
              <a:extLst>
                <a:ext uri="{FF2B5EF4-FFF2-40B4-BE49-F238E27FC236}">
                  <a16:creationId xmlns:a16="http://schemas.microsoft.com/office/drawing/2014/main" id="{B564EDDA-746F-4CB5-91E1-C03680CBAC38}"/>
                </a:ext>
              </a:extLst>
            </p:cNvPr>
            <p:cNvSpPr>
              <a:spLocks/>
            </p:cNvSpPr>
            <p:nvPr/>
          </p:nvSpPr>
          <p:spPr bwMode="auto">
            <a:xfrm>
              <a:off x="4170" y="3415"/>
              <a:ext cx="175" cy="83"/>
            </a:xfrm>
            <a:custGeom>
              <a:avLst/>
              <a:gdLst>
                <a:gd name="T0" fmla="*/ 192 w 350"/>
                <a:gd name="T1" fmla="*/ 1 h 165"/>
                <a:gd name="T2" fmla="*/ 226 w 350"/>
                <a:gd name="T3" fmla="*/ 3 h 165"/>
                <a:gd name="T4" fmla="*/ 258 w 350"/>
                <a:gd name="T5" fmla="*/ 10 h 165"/>
                <a:gd name="T6" fmla="*/ 285 w 350"/>
                <a:gd name="T7" fmla="*/ 20 h 165"/>
                <a:gd name="T8" fmla="*/ 310 w 350"/>
                <a:gd name="T9" fmla="*/ 31 h 165"/>
                <a:gd name="T10" fmla="*/ 324 w 350"/>
                <a:gd name="T11" fmla="*/ 40 h 165"/>
                <a:gd name="T12" fmla="*/ 332 w 350"/>
                <a:gd name="T13" fmla="*/ 47 h 165"/>
                <a:gd name="T14" fmla="*/ 340 w 350"/>
                <a:gd name="T15" fmla="*/ 54 h 165"/>
                <a:gd name="T16" fmla="*/ 344 w 350"/>
                <a:gd name="T17" fmla="*/ 62 h 165"/>
                <a:gd name="T18" fmla="*/ 348 w 350"/>
                <a:gd name="T19" fmla="*/ 70 h 165"/>
                <a:gd name="T20" fmla="*/ 349 w 350"/>
                <a:gd name="T21" fmla="*/ 79 h 165"/>
                <a:gd name="T22" fmla="*/ 349 w 350"/>
                <a:gd name="T23" fmla="*/ 88 h 165"/>
                <a:gd name="T24" fmla="*/ 348 w 350"/>
                <a:gd name="T25" fmla="*/ 95 h 165"/>
                <a:gd name="T26" fmla="*/ 344 w 350"/>
                <a:gd name="T27" fmla="*/ 103 h 165"/>
                <a:gd name="T28" fmla="*/ 340 w 350"/>
                <a:gd name="T29" fmla="*/ 111 h 165"/>
                <a:gd name="T30" fmla="*/ 332 w 350"/>
                <a:gd name="T31" fmla="*/ 119 h 165"/>
                <a:gd name="T32" fmla="*/ 324 w 350"/>
                <a:gd name="T33" fmla="*/ 125 h 165"/>
                <a:gd name="T34" fmla="*/ 310 w 350"/>
                <a:gd name="T35" fmla="*/ 135 h 165"/>
                <a:gd name="T36" fmla="*/ 285 w 350"/>
                <a:gd name="T37" fmla="*/ 146 h 165"/>
                <a:gd name="T38" fmla="*/ 258 w 350"/>
                <a:gd name="T39" fmla="*/ 155 h 165"/>
                <a:gd name="T40" fmla="*/ 226 w 350"/>
                <a:gd name="T41" fmla="*/ 162 h 165"/>
                <a:gd name="T42" fmla="*/ 192 w 350"/>
                <a:gd name="T43" fmla="*/ 165 h 165"/>
                <a:gd name="T44" fmla="*/ 156 w 350"/>
                <a:gd name="T45" fmla="*/ 165 h 165"/>
                <a:gd name="T46" fmla="*/ 122 w 350"/>
                <a:gd name="T47" fmla="*/ 162 h 165"/>
                <a:gd name="T48" fmla="*/ 91 w 350"/>
                <a:gd name="T49" fmla="*/ 155 h 165"/>
                <a:gd name="T50" fmla="*/ 63 w 350"/>
                <a:gd name="T51" fmla="*/ 146 h 165"/>
                <a:gd name="T52" fmla="*/ 39 w 350"/>
                <a:gd name="T53" fmla="*/ 135 h 165"/>
                <a:gd name="T54" fmla="*/ 24 w 350"/>
                <a:gd name="T55" fmla="*/ 125 h 165"/>
                <a:gd name="T56" fmla="*/ 16 w 350"/>
                <a:gd name="T57" fmla="*/ 119 h 165"/>
                <a:gd name="T58" fmla="*/ 10 w 350"/>
                <a:gd name="T59" fmla="*/ 111 h 165"/>
                <a:gd name="T60" fmla="*/ 4 w 350"/>
                <a:gd name="T61" fmla="*/ 103 h 165"/>
                <a:gd name="T62" fmla="*/ 1 w 350"/>
                <a:gd name="T63" fmla="*/ 95 h 165"/>
                <a:gd name="T64" fmla="*/ 0 w 350"/>
                <a:gd name="T65" fmla="*/ 88 h 165"/>
                <a:gd name="T66" fmla="*/ 0 w 350"/>
                <a:gd name="T67" fmla="*/ 79 h 165"/>
                <a:gd name="T68" fmla="*/ 1 w 350"/>
                <a:gd name="T69" fmla="*/ 70 h 165"/>
                <a:gd name="T70" fmla="*/ 4 w 350"/>
                <a:gd name="T71" fmla="*/ 62 h 165"/>
                <a:gd name="T72" fmla="*/ 10 w 350"/>
                <a:gd name="T73" fmla="*/ 54 h 165"/>
                <a:gd name="T74" fmla="*/ 16 w 350"/>
                <a:gd name="T75" fmla="*/ 47 h 165"/>
                <a:gd name="T76" fmla="*/ 24 w 350"/>
                <a:gd name="T77" fmla="*/ 40 h 165"/>
                <a:gd name="T78" fmla="*/ 39 w 350"/>
                <a:gd name="T79" fmla="*/ 31 h 165"/>
                <a:gd name="T80" fmla="*/ 63 w 350"/>
                <a:gd name="T81" fmla="*/ 20 h 165"/>
                <a:gd name="T82" fmla="*/ 91 w 350"/>
                <a:gd name="T83" fmla="*/ 10 h 165"/>
                <a:gd name="T84" fmla="*/ 122 w 350"/>
                <a:gd name="T85" fmla="*/ 3 h 165"/>
                <a:gd name="T86" fmla="*/ 156 w 350"/>
                <a:gd name="T87"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0" h="165">
                  <a:moveTo>
                    <a:pt x="174" y="0"/>
                  </a:moveTo>
                  <a:lnTo>
                    <a:pt x="192" y="1"/>
                  </a:lnTo>
                  <a:lnTo>
                    <a:pt x="210" y="2"/>
                  </a:lnTo>
                  <a:lnTo>
                    <a:pt x="226" y="3"/>
                  </a:lnTo>
                  <a:lnTo>
                    <a:pt x="242" y="7"/>
                  </a:lnTo>
                  <a:lnTo>
                    <a:pt x="258" y="10"/>
                  </a:lnTo>
                  <a:lnTo>
                    <a:pt x="272" y="14"/>
                  </a:lnTo>
                  <a:lnTo>
                    <a:pt x="285" y="20"/>
                  </a:lnTo>
                  <a:lnTo>
                    <a:pt x="299" y="24"/>
                  </a:lnTo>
                  <a:lnTo>
                    <a:pt x="310" y="31"/>
                  </a:lnTo>
                  <a:lnTo>
                    <a:pt x="320" y="37"/>
                  </a:lnTo>
                  <a:lnTo>
                    <a:pt x="324" y="40"/>
                  </a:lnTo>
                  <a:lnTo>
                    <a:pt x="329" y="43"/>
                  </a:lnTo>
                  <a:lnTo>
                    <a:pt x="332" y="47"/>
                  </a:lnTo>
                  <a:lnTo>
                    <a:pt x="335" y="51"/>
                  </a:lnTo>
                  <a:lnTo>
                    <a:pt x="340" y="54"/>
                  </a:lnTo>
                  <a:lnTo>
                    <a:pt x="342" y="59"/>
                  </a:lnTo>
                  <a:lnTo>
                    <a:pt x="344" y="62"/>
                  </a:lnTo>
                  <a:lnTo>
                    <a:pt x="346" y="67"/>
                  </a:lnTo>
                  <a:lnTo>
                    <a:pt x="348" y="70"/>
                  </a:lnTo>
                  <a:lnTo>
                    <a:pt x="349" y="74"/>
                  </a:lnTo>
                  <a:lnTo>
                    <a:pt x="349" y="79"/>
                  </a:lnTo>
                  <a:lnTo>
                    <a:pt x="350" y="83"/>
                  </a:lnTo>
                  <a:lnTo>
                    <a:pt x="349" y="88"/>
                  </a:lnTo>
                  <a:lnTo>
                    <a:pt x="349" y="91"/>
                  </a:lnTo>
                  <a:lnTo>
                    <a:pt x="348" y="95"/>
                  </a:lnTo>
                  <a:lnTo>
                    <a:pt x="346" y="100"/>
                  </a:lnTo>
                  <a:lnTo>
                    <a:pt x="344" y="103"/>
                  </a:lnTo>
                  <a:lnTo>
                    <a:pt x="342" y="108"/>
                  </a:lnTo>
                  <a:lnTo>
                    <a:pt x="340" y="111"/>
                  </a:lnTo>
                  <a:lnTo>
                    <a:pt x="335" y="115"/>
                  </a:lnTo>
                  <a:lnTo>
                    <a:pt x="332" y="119"/>
                  </a:lnTo>
                  <a:lnTo>
                    <a:pt x="329" y="122"/>
                  </a:lnTo>
                  <a:lnTo>
                    <a:pt x="324" y="125"/>
                  </a:lnTo>
                  <a:lnTo>
                    <a:pt x="320" y="129"/>
                  </a:lnTo>
                  <a:lnTo>
                    <a:pt x="310" y="135"/>
                  </a:lnTo>
                  <a:lnTo>
                    <a:pt x="299" y="141"/>
                  </a:lnTo>
                  <a:lnTo>
                    <a:pt x="285" y="146"/>
                  </a:lnTo>
                  <a:lnTo>
                    <a:pt x="272" y="151"/>
                  </a:lnTo>
                  <a:lnTo>
                    <a:pt x="258" y="155"/>
                  </a:lnTo>
                  <a:lnTo>
                    <a:pt x="242" y="159"/>
                  </a:lnTo>
                  <a:lnTo>
                    <a:pt x="226" y="162"/>
                  </a:lnTo>
                  <a:lnTo>
                    <a:pt x="210" y="163"/>
                  </a:lnTo>
                  <a:lnTo>
                    <a:pt x="192" y="165"/>
                  </a:lnTo>
                  <a:lnTo>
                    <a:pt x="174" y="165"/>
                  </a:lnTo>
                  <a:lnTo>
                    <a:pt x="156" y="165"/>
                  </a:lnTo>
                  <a:lnTo>
                    <a:pt x="139" y="163"/>
                  </a:lnTo>
                  <a:lnTo>
                    <a:pt x="122" y="162"/>
                  </a:lnTo>
                  <a:lnTo>
                    <a:pt x="106" y="159"/>
                  </a:lnTo>
                  <a:lnTo>
                    <a:pt x="91" y="155"/>
                  </a:lnTo>
                  <a:lnTo>
                    <a:pt x="76" y="151"/>
                  </a:lnTo>
                  <a:lnTo>
                    <a:pt x="63" y="146"/>
                  </a:lnTo>
                  <a:lnTo>
                    <a:pt x="51" y="141"/>
                  </a:lnTo>
                  <a:lnTo>
                    <a:pt x="39" y="135"/>
                  </a:lnTo>
                  <a:lnTo>
                    <a:pt x="29" y="129"/>
                  </a:lnTo>
                  <a:lnTo>
                    <a:pt x="24" y="125"/>
                  </a:lnTo>
                  <a:lnTo>
                    <a:pt x="20" y="122"/>
                  </a:lnTo>
                  <a:lnTo>
                    <a:pt x="16" y="119"/>
                  </a:lnTo>
                  <a:lnTo>
                    <a:pt x="13" y="115"/>
                  </a:lnTo>
                  <a:lnTo>
                    <a:pt x="10" y="111"/>
                  </a:lnTo>
                  <a:lnTo>
                    <a:pt x="6" y="108"/>
                  </a:lnTo>
                  <a:lnTo>
                    <a:pt x="4" y="103"/>
                  </a:lnTo>
                  <a:lnTo>
                    <a:pt x="3" y="100"/>
                  </a:lnTo>
                  <a:lnTo>
                    <a:pt x="1" y="95"/>
                  </a:lnTo>
                  <a:lnTo>
                    <a:pt x="0" y="91"/>
                  </a:lnTo>
                  <a:lnTo>
                    <a:pt x="0" y="88"/>
                  </a:lnTo>
                  <a:lnTo>
                    <a:pt x="0" y="83"/>
                  </a:lnTo>
                  <a:lnTo>
                    <a:pt x="0" y="79"/>
                  </a:lnTo>
                  <a:lnTo>
                    <a:pt x="0" y="74"/>
                  </a:lnTo>
                  <a:lnTo>
                    <a:pt x="1" y="70"/>
                  </a:lnTo>
                  <a:lnTo>
                    <a:pt x="3" y="67"/>
                  </a:lnTo>
                  <a:lnTo>
                    <a:pt x="4" y="62"/>
                  </a:lnTo>
                  <a:lnTo>
                    <a:pt x="6" y="59"/>
                  </a:lnTo>
                  <a:lnTo>
                    <a:pt x="10" y="54"/>
                  </a:lnTo>
                  <a:lnTo>
                    <a:pt x="13" y="51"/>
                  </a:lnTo>
                  <a:lnTo>
                    <a:pt x="16" y="47"/>
                  </a:lnTo>
                  <a:lnTo>
                    <a:pt x="20" y="43"/>
                  </a:lnTo>
                  <a:lnTo>
                    <a:pt x="24" y="40"/>
                  </a:lnTo>
                  <a:lnTo>
                    <a:pt x="29" y="37"/>
                  </a:lnTo>
                  <a:lnTo>
                    <a:pt x="39" y="31"/>
                  </a:lnTo>
                  <a:lnTo>
                    <a:pt x="51" y="24"/>
                  </a:lnTo>
                  <a:lnTo>
                    <a:pt x="63" y="20"/>
                  </a:lnTo>
                  <a:lnTo>
                    <a:pt x="76" y="14"/>
                  </a:lnTo>
                  <a:lnTo>
                    <a:pt x="91" y="10"/>
                  </a:lnTo>
                  <a:lnTo>
                    <a:pt x="106" y="7"/>
                  </a:lnTo>
                  <a:lnTo>
                    <a:pt x="122" y="3"/>
                  </a:lnTo>
                  <a:lnTo>
                    <a:pt x="139" y="2"/>
                  </a:lnTo>
                  <a:lnTo>
                    <a:pt x="156" y="1"/>
                  </a:lnTo>
                  <a:lnTo>
                    <a:pt x="174" y="0"/>
                  </a:lnTo>
                  <a:close/>
                </a:path>
              </a:pathLst>
            </a:custGeom>
            <a:solidFill>
              <a:srgbClr val="FFE5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1" name="Freeform 165">
              <a:extLst>
                <a:ext uri="{FF2B5EF4-FFF2-40B4-BE49-F238E27FC236}">
                  <a16:creationId xmlns:a16="http://schemas.microsoft.com/office/drawing/2014/main" id="{21E3A822-CDAB-49ED-B750-092C53DE4CF6}"/>
                </a:ext>
              </a:extLst>
            </p:cNvPr>
            <p:cNvSpPr>
              <a:spLocks/>
            </p:cNvSpPr>
            <p:nvPr/>
          </p:nvSpPr>
          <p:spPr bwMode="auto">
            <a:xfrm>
              <a:off x="4174" y="3416"/>
              <a:ext cx="166" cy="79"/>
            </a:xfrm>
            <a:custGeom>
              <a:avLst/>
              <a:gdLst>
                <a:gd name="T0" fmla="*/ 182 w 331"/>
                <a:gd name="T1" fmla="*/ 1 h 158"/>
                <a:gd name="T2" fmla="*/ 214 w 331"/>
                <a:gd name="T3" fmla="*/ 5 h 158"/>
                <a:gd name="T4" fmla="*/ 244 w 331"/>
                <a:gd name="T5" fmla="*/ 10 h 158"/>
                <a:gd name="T6" fmla="*/ 270 w 331"/>
                <a:gd name="T7" fmla="*/ 19 h 158"/>
                <a:gd name="T8" fmla="*/ 292 w 331"/>
                <a:gd name="T9" fmla="*/ 29 h 158"/>
                <a:gd name="T10" fmla="*/ 311 w 331"/>
                <a:gd name="T11" fmla="*/ 41 h 158"/>
                <a:gd name="T12" fmla="*/ 321 w 331"/>
                <a:gd name="T13" fmla="*/ 52 h 158"/>
                <a:gd name="T14" fmla="*/ 325 w 331"/>
                <a:gd name="T15" fmla="*/ 59 h 158"/>
                <a:gd name="T16" fmla="*/ 329 w 331"/>
                <a:gd name="T17" fmla="*/ 67 h 158"/>
                <a:gd name="T18" fmla="*/ 331 w 331"/>
                <a:gd name="T19" fmla="*/ 75 h 158"/>
                <a:gd name="T20" fmla="*/ 331 w 331"/>
                <a:gd name="T21" fmla="*/ 82 h 158"/>
                <a:gd name="T22" fmla="*/ 329 w 331"/>
                <a:gd name="T23" fmla="*/ 91 h 158"/>
                <a:gd name="T24" fmla="*/ 325 w 331"/>
                <a:gd name="T25" fmla="*/ 99 h 158"/>
                <a:gd name="T26" fmla="*/ 321 w 331"/>
                <a:gd name="T27" fmla="*/ 106 h 158"/>
                <a:gd name="T28" fmla="*/ 311 w 331"/>
                <a:gd name="T29" fmla="*/ 116 h 158"/>
                <a:gd name="T30" fmla="*/ 292 w 331"/>
                <a:gd name="T31" fmla="*/ 129 h 158"/>
                <a:gd name="T32" fmla="*/ 270 w 331"/>
                <a:gd name="T33" fmla="*/ 139 h 158"/>
                <a:gd name="T34" fmla="*/ 244 w 331"/>
                <a:gd name="T35" fmla="*/ 148 h 158"/>
                <a:gd name="T36" fmla="*/ 214 w 331"/>
                <a:gd name="T37" fmla="*/ 154 h 158"/>
                <a:gd name="T38" fmla="*/ 182 w 331"/>
                <a:gd name="T39" fmla="*/ 157 h 158"/>
                <a:gd name="T40" fmla="*/ 149 w 331"/>
                <a:gd name="T41" fmla="*/ 157 h 158"/>
                <a:gd name="T42" fmla="*/ 116 w 331"/>
                <a:gd name="T43" fmla="*/ 154 h 158"/>
                <a:gd name="T44" fmla="*/ 86 w 331"/>
                <a:gd name="T45" fmla="*/ 148 h 158"/>
                <a:gd name="T46" fmla="*/ 61 w 331"/>
                <a:gd name="T47" fmla="*/ 139 h 158"/>
                <a:gd name="T48" fmla="*/ 39 w 331"/>
                <a:gd name="T49" fmla="*/ 129 h 158"/>
                <a:gd name="T50" fmla="*/ 21 w 331"/>
                <a:gd name="T51" fmla="*/ 116 h 158"/>
                <a:gd name="T52" fmla="*/ 11 w 331"/>
                <a:gd name="T53" fmla="*/ 106 h 158"/>
                <a:gd name="T54" fmla="*/ 5 w 331"/>
                <a:gd name="T55" fmla="*/ 99 h 158"/>
                <a:gd name="T56" fmla="*/ 3 w 331"/>
                <a:gd name="T57" fmla="*/ 91 h 158"/>
                <a:gd name="T58" fmla="*/ 1 w 331"/>
                <a:gd name="T59" fmla="*/ 82 h 158"/>
                <a:gd name="T60" fmla="*/ 1 w 331"/>
                <a:gd name="T61" fmla="*/ 75 h 158"/>
                <a:gd name="T62" fmla="*/ 3 w 331"/>
                <a:gd name="T63" fmla="*/ 67 h 158"/>
                <a:gd name="T64" fmla="*/ 5 w 331"/>
                <a:gd name="T65" fmla="*/ 59 h 158"/>
                <a:gd name="T66" fmla="*/ 11 w 331"/>
                <a:gd name="T67" fmla="*/ 52 h 158"/>
                <a:gd name="T68" fmla="*/ 21 w 331"/>
                <a:gd name="T69" fmla="*/ 41 h 158"/>
                <a:gd name="T70" fmla="*/ 39 w 331"/>
                <a:gd name="T71" fmla="*/ 29 h 158"/>
                <a:gd name="T72" fmla="*/ 61 w 331"/>
                <a:gd name="T73" fmla="*/ 19 h 158"/>
                <a:gd name="T74" fmla="*/ 86 w 331"/>
                <a:gd name="T75" fmla="*/ 10 h 158"/>
                <a:gd name="T76" fmla="*/ 116 w 331"/>
                <a:gd name="T77" fmla="*/ 5 h 158"/>
                <a:gd name="T78" fmla="*/ 149 w 331"/>
                <a:gd name="T79" fmla="*/ 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1" h="158">
                  <a:moveTo>
                    <a:pt x="165" y="0"/>
                  </a:moveTo>
                  <a:lnTo>
                    <a:pt x="182" y="1"/>
                  </a:lnTo>
                  <a:lnTo>
                    <a:pt x="199" y="2"/>
                  </a:lnTo>
                  <a:lnTo>
                    <a:pt x="214" y="5"/>
                  </a:lnTo>
                  <a:lnTo>
                    <a:pt x="230" y="7"/>
                  </a:lnTo>
                  <a:lnTo>
                    <a:pt x="244" y="10"/>
                  </a:lnTo>
                  <a:lnTo>
                    <a:pt x="257" y="13"/>
                  </a:lnTo>
                  <a:lnTo>
                    <a:pt x="270" y="19"/>
                  </a:lnTo>
                  <a:lnTo>
                    <a:pt x="282" y="23"/>
                  </a:lnTo>
                  <a:lnTo>
                    <a:pt x="292" y="29"/>
                  </a:lnTo>
                  <a:lnTo>
                    <a:pt x="302" y="35"/>
                  </a:lnTo>
                  <a:lnTo>
                    <a:pt x="311" y="41"/>
                  </a:lnTo>
                  <a:lnTo>
                    <a:pt x="317" y="48"/>
                  </a:lnTo>
                  <a:lnTo>
                    <a:pt x="321" y="52"/>
                  </a:lnTo>
                  <a:lnTo>
                    <a:pt x="323" y="56"/>
                  </a:lnTo>
                  <a:lnTo>
                    <a:pt x="325" y="59"/>
                  </a:lnTo>
                  <a:lnTo>
                    <a:pt x="326" y="63"/>
                  </a:lnTo>
                  <a:lnTo>
                    <a:pt x="329" y="67"/>
                  </a:lnTo>
                  <a:lnTo>
                    <a:pt x="330" y="71"/>
                  </a:lnTo>
                  <a:lnTo>
                    <a:pt x="331" y="75"/>
                  </a:lnTo>
                  <a:lnTo>
                    <a:pt x="331" y="79"/>
                  </a:lnTo>
                  <a:lnTo>
                    <a:pt x="331" y="82"/>
                  </a:lnTo>
                  <a:lnTo>
                    <a:pt x="330" y="87"/>
                  </a:lnTo>
                  <a:lnTo>
                    <a:pt x="329" y="91"/>
                  </a:lnTo>
                  <a:lnTo>
                    <a:pt x="326" y="95"/>
                  </a:lnTo>
                  <a:lnTo>
                    <a:pt x="325" y="99"/>
                  </a:lnTo>
                  <a:lnTo>
                    <a:pt x="323" y="102"/>
                  </a:lnTo>
                  <a:lnTo>
                    <a:pt x="321" y="106"/>
                  </a:lnTo>
                  <a:lnTo>
                    <a:pt x="317" y="110"/>
                  </a:lnTo>
                  <a:lnTo>
                    <a:pt x="311" y="116"/>
                  </a:lnTo>
                  <a:lnTo>
                    <a:pt x="302" y="122"/>
                  </a:lnTo>
                  <a:lnTo>
                    <a:pt x="292" y="129"/>
                  </a:lnTo>
                  <a:lnTo>
                    <a:pt x="282" y="134"/>
                  </a:lnTo>
                  <a:lnTo>
                    <a:pt x="270" y="139"/>
                  </a:lnTo>
                  <a:lnTo>
                    <a:pt x="257" y="144"/>
                  </a:lnTo>
                  <a:lnTo>
                    <a:pt x="244" y="148"/>
                  </a:lnTo>
                  <a:lnTo>
                    <a:pt x="230" y="151"/>
                  </a:lnTo>
                  <a:lnTo>
                    <a:pt x="214" y="154"/>
                  </a:lnTo>
                  <a:lnTo>
                    <a:pt x="199" y="156"/>
                  </a:lnTo>
                  <a:lnTo>
                    <a:pt x="182" y="157"/>
                  </a:lnTo>
                  <a:lnTo>
                    <a:pt x="165" y="158"/>
                  </a:lnTo>
                  <a:lnTo>
                    <a:pt x="149" y="157"/>
                  </a:lnTo>
                  <a:lnTo>
                    <a:pt x="132" y="156"/>
                  </a:lnTo>
                  <a:lnTo>
                    <a:pt x="116" y="154"/>
                  </a:lnTo>
                  <a:lnTo>
                    <a:pt x="101" y="151"/>
                  </a:lnTo>
                  <a:lnTo>
                    <a:pt x="86" y="148"/>
                  </a:lnTo>
                  <a:lnTo>
                    <a:pt x="73" y="144"/>
                  </a:lnTo>
                  <a:lnTo>
                    <a:pt x="61" y="139"/>
                  </a:lnTo>
                  <a:lnTo>
                    <a:pt x="49" y="134"/>
                  </a:lnTo>
                  <a:lnTo>
                    <a:pt x="39" y="129"/>
                  </a:lnTo>
                  <a:lnTo>
                    <a:pt x="29" y="122"/>
                  </a:lnTo>
                  <a:lnTo>
                    <a:pt x="21" y="116"/>
                  </a:lnTo>
                  <a:lnTo>
                    <a:pt x="14" y="110"/>
                  </a:lnTo>
                  <a:lnTo>
                    <a:pt x="11" y="106"/>
                  </a:lnTo>
                  <a:lnTo>
                    <a:pt x="7" y="102"/>
                  </a:lnTo>
                  <a:lnTo>
                    <a:pt x="5" y="99"/>
                  </a:lnTo>
                  <a:lnTo>
                    <a:pt x="4" y="95"/>
                  </a:lnTo>
                  <a:lnTo>
                    <a:pt x="3" y="91"/>
                  </a:lnTo>
                  <a:lnTo>
                    <a:pt x="2" y="87"/>
                  </a:lnTo>
                  <a:lnTo>
                    <a:pt x="1" y="82"/>
                  </a:lnTo>
                  <a:lnTo>
                    <a:pt x="0" y="79"/>
                  </a:lnTo>
                  <a:lnTo>
                    <a:pt x="1" y="75"/>
                  </a:lnTo>
                  <a:lnTo>
                    <a:pt x="2" y="71"/>
                  </a:lnTo>
                  <a:lnTo>
                    <a:pt x="3" y="67"/>
                  </a:lnTo>
                  <a:lnTo>
                    <a:pt x="4" y="63"/>
                  </a:lnTo>
                  <a:lnTo>
                    <a:pt x="5" y="59"/>
                  </a:lnTo>
                  <a:lnTo>
                    <a:pt x="7" y="56"/>
                  </a:lnTo>
                  <a:lnTo>
                    <a:pt x="11" y="52"/>
                  </a:lnTo>
                  <a:lnTo>
                    <a:pt x="14" y="48"/>
                  </a:lnTo>
                  <a:lnTo>
                    <a:pt x="21" y="41"/>
                  </a:lnTo>
                  <a:lnTo>
                    <a:pt x="29" y="35"/>
                  </a:lnTo>
                  <a:lnTo>
                    <a:pt x="39" y="29"/>
                  </a:lnTo>
                  <a:lnTo>
                    <a:pt x="49" y="23"/>
                  </a:lnTo>
                  <a:lnTo>
                    <a:pt x="61" y="19"/>
                  </a:lnTo>
                  <a:lnTo>
                    <a:pt x="73" y="13"/>
                  </a:lnTo>
                  <a:lnTo>
                    <a:pt x="86" y="10"/>
                  </a:lnTo>
                  <a:lnTo>
                    <a:pt x="101" y="7"/>
                  </a:lnTo>
                  <a:lnTo>
                    <a:pt x="116" y="5"/>
                  </a:lnTo>
                  <a:lnTo>
                    <a:pt x="132" y="2"/>
                  </a:lnTo>
                  <a:lnTo>
                    <a:pt x="149" y="1"/>
                  </a:lnTo>
                  <a:lnTo>
                    <a:pt x="165" y="0"/>
                  </a:lnTo>
                  <a:close/>
                </a:path>
              </a:pathLst>
            </a:custGeom>
            <a:solidFill>
              <a:srgbClr val="FFE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2" name="Freeform 166">
              <a:extLst>
                <a:ext uri="{FF2B5EF4-FFF2-40B4-BE49-F238E27FC236}">
                  <a16:creationId xmlns:a16="http://schemas.microsoft.com/office/drawing/2014/main" id="{B9309469-0B3A-4B68-AE15-9C09BA2310B2}"/>
                </a:ext>
              </a:extLst>
            </p:cNvPr>
            <p:cNvSpPr>
              <a:spLocks/>
            </p:cNvSpPr>
            <p:nvPr/>
          </p:nvSpPr>
          <p:spPr bwMode="auto">
            <a:xfrm>
              <a:off x="4180" y="3418"/>
              <a:ext cx="154" cy="74"/>
            </a:xfrm>
            <a:custGeom>
              <a:avLst/>
              <a:gdLst>
                <a:gd name="T0" fmla="*/ 170 w 309"/>
                <a:gd name="T1" fmla="*/ 0 h 148"/>
                <a:gd name="T2" fmla="*/ 200 w 309"/>
                <a:gd name="T3" fmla="*/ 4 h 148"/>
                <a:gd name="T4" fmla="*/ 229 w 309"/>
                <a:gd name="T5" fmla="*/ 8 h 148"/>
                <a:gd name="T6" fmla="*/ 253 w 309"/>
                <a:gd name="T7" fmla="*/ 17 h 148"/>
                <a:gd name="T8" fmla="*/ 274 w 309"/>
                <a:gd name="T9" fmla="*/ 27 h 148"/>
                <a:gd name="T10" fmla="*/ 290 w 309"/>
                <a:gd name="T11" fmla="*/ 39 h 148"/>
                <a:gd name="T12" fmla="*/ 300 w 309"/>
                <a:gd name="T13" fmla="*/ 48 h 148"/>
                <a:gd name="T14" fmla="*/ 304 w 309"/>
                <a:gd name="T15" fmla="*/ 55 h 148"/>
                <a:gd name="T16" fmla="*/ 306 w 309"/>
                <a:gd name="T17" fmla="*/ 63 h 148"/>
                <a:gd name="T18" fmla="*/ 309 w 309"/>
                <a:gd name="T19" fmla="*/ 70 h 148"/>
                <a:gd name="T20" fmla="*/ 309 w 309"/>
                <a:gd name="T21" fmla="*/ 77 h 148"/>
                <a:gd name="T22" fmla="*/ 306 w 309"/>
                <a:gd name="T23" fmla="*/ 85 h 148"/>
                <a:gd name="T24" fmla="*/ 304 w 309"/>
                <a:gd name="T25" fmla="*/ 93 h 148"/>
                <a:gd name="T26" fmla="*/ 300 w 309"/>
                <a:gd name="T27" fmla="*/ 99 h 148"/>
                <a:gd name="T28" fmla="*/ 290 w 309"/>
                <a:gd name="T29" fmla="*/ 109 h 148"/>
                <a:gd name="T30" fmla="*/ 274 w 309"/>
                <a:gd name="T31" fmla="*/ 121 h 148"/>
                <a:gd name="T32" fmla="*/ 253 w 309"/>
                <a:gd name="T33" fmla="*/ 131 h 148"/>
                <a:gd name="T34" fmla="*/ 229 w 309"/>
                <a:gd name="T35" fmla="*/ 139 h 148"/>
                <a:gd name="T36" fmla="*/ 200 w 309"/>
                <a:gd name="T37" fmla="*/ 145 h 148"/>
                <a:gd name="T38" fmla="*/ 170 w 309"/>
                <a:gd name="T39" fmla="*/ 147 h 148"/>
                <a:gd name="T40" fmla="*/ 139 w 309"/>
                <a:gd name="T41" fmla="*/ 147 h 148"/>
                <a:gd name="T42" fmla="*/ 109 w 309"/>
                <a:gd name="T43" fmla="*/ 145 h 148"/>
                <a:gd name="T44" fmla="*/ 81 w 309"/>
                <a:gd name="T45" fmla="*/ 139 h 148"/>
                <a:gd name="T46" fmla="*/ 56 w 309"/>
                <a:gd name="T47" fmla="*/ 131 h 148"/>
                <a:gd name="T48" fmla="*/ 35 w 309"/>
                <a:gd name="T49" fmla="*/ 121 h 148"/>
                <a:gd name="T50" fmla="*/ 19 w 309"/>
                <a:gd name="T51" fmla="*/ 109 h 148"/>
                <a:gd name="T52" fmla="*/ 9 w 309"/>
                <a:gd name="T53" fmla="*/ 99 h 148"/>
                <a:gd name="T54" fmla="*/ 5 w 309"/>
                <a:gd name="T55" fmla="*/ 93 h 148"/>
                <a:gd name="T56" fmla="*/ 2 w 309"/>
                <a:gd name="T57" fmla="*/ 85 h 148"/>
                <a:gd name="T58" fmla="*/ 0 w 309"/>
                <a:gd name="T59" fmla="*/ 77 h 148"/>
                <a:gd name="T60" fmla="*/ 0 w 309"/>
                <a:gd name="T61" fmla="*/ 70 h 148"/>
                <a:gd name="T62" fmla="*/ 2 w 309"/>
                <a:gd name="T63" fmla="*/ 63 h 148"/>
                <a:gd name="T64" fmla="*/ 5 w 309"/>
                <a:gd name="T65" fmla="*/ 55 h 148"/>
                <a:gd name="T66" fmla="*/ 9 w 309"/>
                <a:gd name="T67" fmla="*/ 48 h 148"/>
                <a:gd name="T68" fmla="*/ 19 w 309"/>
                <a:gd name="T69" fmla="*/ 39 h 148"/>
                <a:gd name="T70" fmla="*/ 35 w 309"/>
                <a:gd name="T71" fmla="*/ 27 h 148"/>
                <a:gd name="T72" fmla="*/ 56 w 309"/>
                <a:gd name="T73" fmla="*/ 17 h 148"/>
                <a:gd name="T74" fmla="*/ 81 w 309"/>
                <a:gd name="T75" fmla="*/ 8 h 148"/>
                <a:gd name="T76" fmla="*/ 109 w 309"/>
                <a:gd name="T77" fmla="*/ 4 h 148"/>
                <a:gd name="T78" fmla="*/ 139 w 309"/>
                <a:gd name="T7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48">
                  <a:moveTo>
                    <a:pt x="154" y="0"/>
                  </a:moveTo>
                  <a:lnTo>
                    <a:pt x="170" y="0"/>
                  </a:lnTo>
                  <a:lnTo>
                    <a:pt x="185" y="2"/>
                  </a:lnTo>
                  <a:lnTo>
                    <a:pt x="200" y="4"/>
                  </a:lnTo>
                  <a:lnTo>
                    <a:pt x="214" y="6"/>
                  </a:lnTo>
                  <a:lnTo>
                    <a:pt x="229" y="8"/>
                  </a:lnTo>
                  <a:lnTo>
                    <a:pt x="241" y="13"/>
                  </a:lnTo>
                  <a:lnTo>
                    <a:pt x="253" y="17"/>
                  </a:lnTo>
                  <a:lnTo>
                    <a:pt x="264" y="22"/>
                  </a:lnTo>
                  <a:lnTo>
                    <a:pt x="274" y="27"/>
                  </a:lnTo>
                  <a:lnTo>
                    <a:pt x="282" y="33"/>
                  </a:lnTo>
                  <a:lnTo>
                    <a:pt x="290" y="39"/>
                  </a:lnTo>
                  <a:lnTo>
                    <a:pt x="296" y="45"/>
                  </a:lnTo>
                  <a:lnTo>
                    <a:pt x="300" y="48"/>
                  </a:lnTo>
                  <a:lnTo>
                    <a:pt x="302" y="52"/>
                  </a:lnTo>
                  <a:lnTo>
                    <a:pt x="304" y="55"/>
                  </a:lnTo>
                  <a:lnTo>
                    <a:pt x="305" y="59"/>
                  </a:lnTo>
                  <a:lnTo>
                    <a:pt x="306" y="63"/>
                  </a:lnTo>
                  <a:lnTo>
                    <a:pt x="309" y="66"/>
                  </a:lnTo>
                  <a:lnTo>
                    <a:pt x="309" y="70"/>
                  </a:lnTo>
                  <a:lnTo>
                    <a:pt x="309" y="74"/>
                  </a:lnTo>
                  <a:lnTo>
                    <a:pt x="309" y="77"/>
                  </a:lnTo>
                  <a:lnTo>
                    <a:pt x="309" y="82"/>
                  </a:lnTo>
                  <a:lnTo>
                    <a:pt x="306" y="85"/>
                  </a:lnTo>
                  <a:lnTo>
                    <a:pt x="305" y="88"/>
                  </a:lnTo>
                  <a:lnTo>
                    <a:pt x="304" y="93"/>
                  </a:lnTo>
                  <a:lnTo>
                    <a:pt x="302" y="96"/>
                  </a:lnTo>
                  <a:lnTo>
                    <a:pt x="300" y="99"/>
                  </a:lnTo>
                  <a:lnTo>
                    <a:pt x="296" y="103"/>
                  </a:lnTo>
                  <a:lnTo>
                    <a:pt x="290" y="109"/>
                  </a:lnTo>
                  <a:lnTo>
                    <a:pt x="282" y="116"/>
                  </a:lnTo>
                  <a:lnTo>
                    <a:pt x="274" y="121"/>
                  </a:lnTo>
                  <a:lnTo>
                    <a:pt x="264" y="127"/>
                  </a:lnTo>
                  <a:lnTo>
                    <a:pt x="253" y="131"/>
                  </a:lnTo>
                  <a:lnTo>
                    <a:pt x="241" y="135"/>
                  </a:lnTo>
                  <a:lnTo>
                    <a:pt x="229" y="139"/>
                  </a:lnTo>
                  <a:lnTo>
                    <a:pt x="214" y="143"/>
                  </a:lnTo>
                  <a:lnTo>
                    <a:pt x="200" y="145"/>
                  </a:lnTo>
                  <a:lnTo>
                    <a:pt x="185" y="146"/>
                  </a:lnTo>
                  <a:lnTo>
                    <a:pt x="170" y="147"/>
                  </a:lnTo>
                  <a:lnTo>
                    <a:pt x="154" y="148"/>
                  </a:lnTo>
                  <a:lnTo>
                    <a:pt x="139" y="147"/>
                  </a:lnTo>
                  <a:lnTo>
                    <a:pt x="123" y="146"/>
                  </a:lnTo>
                  <a:lnTo>
                    <a:pt x="109" y="145"/>
                  </a:lnTo>
                  <a:lnTo>
                    <a:pt x="94" y="143"/>
                  </a:lnTo>
                  <a:lnTo>
                    <a:pt x="81" y="139"/>
                  </a:lnTo>
                  <a:lnTo>
                    <a:pt x="68" y="135"/>
                  </a:lnTo>
                  <a:lnTo>
                    <a:pt x="56" y="131"/>
                  </a:lnTo>
                  <a:lnTo>
                    <a:pt x="45" y="127"/>
                  </a:lnTo>
                  <a:lnTo>
                    <a:pt x="35" y="121"/>
                  </a:lnTo>
                  <a:lnTo>
                    <a:pt x="26" y="116"/>
                  </a:lnTo>
                  <a:lnTo>
                    <a:pt x="19" y="109"/>
                  </a:lnTo>
                  <a:lnTo>
                    <a:pt x="12" y="103"/>
                  </a:lnTo>
                  <a:lnTo>
                    <a:pt x="9" y="99"/>
                  </a:lnTo>
                  <a:lnTo>
                    <a:pt x="6" y="96"/>
                  </a:lnTo>
                  <a:lnTo>
                    <a:pt x="5" y="93"/>
                  </a:lnTo>
                  <a:lnTo>
                    <a:pt x="3" y="88"/>
                  </a:lnTo>
                  <a:lnTo>
                    <a:pt x="2" y="85"/>
                  </a:lnTo>
                  <a:lnTo>
                    <a:pt x="1" y="82"/>
                  </a:lnTo>
                  <a:lnTo>
                    <a:pt x="0" y="77"/>
                  </a:lnTo>
                  <a:lnTo>
                    <a:pt x="0" y="74"/>
                  </a:lnTo>
                  <a:lnTo>
                    <a:pt x="0" y="70"/>
                  </a:lnTo>
                  <a:lnTo>
                    <a:pt x="1" y="66"/>
                  </a:lnTo>
                  <a:lnTo>
                    <a:pt x="2" y="63"/>
                  </a:lnTo>
                  <a:lnTo>
                    <a:pt x="3" y="59"/>
                  </a:lnTo>
                  <a:lnTo>
                    <a:pt x="5" y="55"/>
                  </a:lnTo>
                  <a:lnTo>
                    <a:pt x="6" y="52"/>
                  </a:lnTo>
                  <a:lnTo>
                    <a:pt x="9" y="48"/>
                  </a:lnTo>
                  <a:lnTo>
                    <a:pt x="12" y="45"/>
                  </a:lnTo>
                  <a:lnTo>
                    <a:pt x="19" y="39"/>
                  </a:lnTo>
                  <a:lnTo>
                    <a:pt x="26" y="33"/>
                  </a:lnTo>
                  <a:lnTo>
                    <a:pt x="35" y="27"/>
                  </a:lnTo>
                  <a:lnTo>
                    <a:pt x="45" y="22"/>
                  </a:lnTo>
                  <a:lnTo>
                    <a:pt x="56" y="17"/>
                  </a:lnTo>
                  <a:lnTo>
                    <a:pt x="68" y="13"/>
                  </a:lnTo>
                  <a:lnTo>
                    <a:pt x="81" y="8"/>
                  </a:lnTo>
                  <a:lnTo>
                    <a:pt x="94" y="6"/>
                  </a:lnTo>
                  <a:lnTo>
                    <a:pt x="109" y="4"/>
                  </a:lnTo>
                  <a:lnTo>
                    <a:pt x="123" y="2"/>
                  </a:lnTo>
                  <a:lnTo>
                    <a:pt x="139" y="0"/>
                  </a:lnTo>
                  <a:lnTo>
                    <a:pt x="154" y="0"/>
                  </a:lnTo>
                  <a:close/>
                </a:path>
              </a:pathLst>
            </a:custGeom>
            <a:solidFill>
              <a:srgbClr val="FFE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3" name="Freeform 167">
              <a:extLst>
                <a:ext uri="{FF2B5EF4-FFF2-40B4-BE49-F238E27FC236}">
                  <a16:creationId xmlns:a16="http://schemas.microsoft.com/office/drawing/2014/main" id="{80A82DF4-F541-4BB6-8A7B-0B3F627F342F}"/>
                </a:ext>
              </a:extLst>
            </p:cNvPr>
            <p:cNvSpPr>
              <a:spLocks/>
            </p:cNvSpPr>
            <p:nvPr/>
          </p:nvSpPr>
          <p:spPr bwMode="auto">
            <a:xfrm>
              <a:off x="4185" y="3419"/>
              <a:ext cx="144" cy="69"/>
            </a:xfrm>
            <a:custGeom>
              <a:avLst/>
              <a:gdLst>
                <a:gd name="T0" fmla="*/ 159 w 289"/>
                <a:gd name="T1" fmla="*/ 0 h 138"/>
                <a:gd name="T2" fmla="*/ 188 w 289"/>
                <a:gd name="T3" fmla="*/ 2 h 138"/>
                <a:gd name="T4" fmla="*/ 213 w 289"/>
                <a:gd name="T5" fmla="*/ 7 h 138"/>
                <a:gd name="T6" fmla="*/ 235 w 289"/>
                <a:gd name="T7" fmla="*/ 15 h 138"/>
                <a:gd name="T8" fmla="*/ 255 w 289"/>
                <a:gd name="T9" fmla="*/ 25 h 138"/>
                <a:gd name="T10" fmla="*/ 271 w 289"/>
                <a:gd name="T11" fmla="*/ 36 h 138"/>
                <a:gd name="T12" fmla="*/ 280 w 289"/>
                <a:gd name="T13" fmla="*/ 45 h 138"/>
                <a:gd name="T14" fmla="*/ 284 w 289"/>
                <a:gd name="T15" fmla="*/ 52 h 138"/>
                <a:gd name="T16" fmla="*/ 288 w 289"/>
                <a:gd name="T17" fmla="*/ 59 h 138"/>
                <a:gd name="T18" fmla="*/ 289 w 289"/>
                <a:gd name="T19" fmla="*/ 65 h 138"/>
                <a:gd name="T20" fmla="*/ 289 w 289"/>
                <a:gd name="T21" fmla="*/ 73 h 138"/>
                <a:gd name="T22" fmla="*/ 288 w 289"/>
                <a:gd name="T23" fmla="*/ 80 h 138"/>
                <a:gd name="T24" fmla="*/ 284 w 289"/>
                <a:gd name="T25" fmla="*/ 86 h 138"/>
                <a:gd name="T26" fmla="*/ 280 w 289"/>
                <a:gd name="T27" fmla="*/ 93 h 138"/>
                <a:gd name="T28" fmla="*/ 271 w 289"/>
                <a:gd name="T29" fmla="*/ 103 h 138"/>
                <a:gd name="T30" fmla="*/ 255 w 289"/>
                <a:gd name="T31" fmla="*/ 114 h 138"/>
                <a:gd name="T32" fmla="*/ 235 w 289"/>
                <a:gd name="T33" fmla="*/ 123 h 138"/>
                <a:gd name="T34" fmla="*/ 213 w 289"/>
                <a:gd name="T35" fmla="*/ 131 h 138"/>
                <a:gd name="T36" fmla="*/ 188 w 289"/>
                <a:gd name="T37" fmla="*/ 136 h 138"/>
                <a:gd name="T38" fmla="*/ 159 w 289"/>
                <a:gd name="T39" fmla="*/ 138 h 138"/>
                <a:gd name="T40" fmla="*/ 130 w 289"/>
                <a:gd name="T41" fmla="*/ 138 h 138"/>
                <a:gd name="T42" fmla="*/ 101 w 289"/>
                <a:gd name="T43" fmla="*/ 136 h 138"/>
                <a:gd name="T44" fmla="*/ 75 w 289"/>
                <a:gd name="T45" fmla="*/ 131 h 138"/>
                <a:gd name="T46" fmla="*/ 53 w 289"/>
                <a:gd name="T47" fmla="*/ 123 h 138"/>
                <a:gd name="T48" fmla="*/ 33 w 289"/>
                <a:gd name="T49" fmla="*/ 114 h 138"/>
                <a:gd name="T50" fmla="*/ 18 w 289"/>
                <a:gd name="T51" fmla="*/ 103 h 138"/>
                <a:gd name="T52" fmla="*/ 9 w 289"/>
                <a:gd name="T53" fmla="*/ 93 h 138"/>
                <a:gd name="T54" fmla="*/ 5 w 289"/>
                <a:gd name="T55" fmla="*/ 86 h 138"/>
                <a:gd name="T56" fmla="*/ 2 w 289"/>
                <a:gd name="T57" fmla="*/ 80 h 138"/>
                <a:gd name="T58" fmla="*/ 0 w 289"/>
                <a:gd name="T59" fmla="*/ 73 h 138"/>
                <a:gd name="T60" fmla="*/ 0 w 289"/>
                <a:gd name="T61" fmla="*/ 65 h 138"/>
                <a:gd name="T62" fmla="*/ 2 w 289"/>
                <a:gd name="T63" fmla="*/ 59 h 138"/>
                <a:gd name="T64" fmla="*/ 5 w 289"/>
                <a:gd name="T65" fmla="*/ 52 h 138"/>
                <a:gd name="T66" fmla="*/ 9 w 289"/>
                <a:gd name="T67" fmla="*/ 45 h 138"/>
                <a:gd name="T68" fmla="*/ 18 w 289"/>
                <a:gd name="T69" fmla="*/ 36 h 138"/>
                <a:gd name="T70" fmla="*/ 33 w 289"/>
                <a:gd name="T71" fmla="*/ 25 h 138"/>
                <a:gd name="T72" fmla="*/ 53 w 289"/>
                <a:gd name="T73" fmla="*/ 15 h 138"/>
                <a:gd name="T74" fmla="*/ 75 w 289"/>
                <a:gd name="T75" fmla="*/ 7 h 138"/>
                <a:gd name="T76" fmla="*/ 101 w 289"/>
                <a:gd name="T77" fmla="*/ 2 h 138"/>
                <a:gd name="T78" fmla="*/ 130 w 289"/>
                <a:gd name="T7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9" h="138">
                  <a:moveTo>
                    <a:pt x="144" y="0"/>
                  </a:moveTo>
                  <a:lnTo>
                    <a:pt x="159" y="0"/>
                  </a:lnTo>
                  <a:lnTo>
                    <a:pt x="173" y="1"/>
                  </a:lnTo>
                  <a:lnTo>
                    <a:pt x="188" y="2"/>
                  </a:lnTo>
                  <a:lnTo>
                    <a:pt x="201" y="4"/>
                  </a:lnTo>
                  <a:lnTo>
                    <a:pt x="213" y="7"/>
                  </a:lnTo>
                  <a:lnTo>
                    <a:pt x="224" y="11"/>
                  </a:lnTo>
                  <a:lnTo>
                    <a:pt x="235" y="15"/>
                  </a:lnTo>
                  <a:lnTo>
                    <a:pt x="246" y="20"/>
                  </a:lnTo>
                  <a:lnTo>
                    <a:pt x="255" y="25"/>
                  </a:lnTo>
                  <a:lnTo>
                    <a:pt x="264" y="30"/>
                  </a:lnTo>
                  <a:lnTo>
                    <a:pt x="271" y="36"/>
                  </a:lnTo>
                  <a:lnTo>
                    <a:pt x="278" y="42"/>
                  </a:lnTo>
                  <a:lnTo>
                    <a:pt x="280" y="45"/>
                  </a:lnTo>
                  <a:lnTo>
                    <a:pt x="282" y="49"/>
                  </a:lnTo>
                  <a:lnTo>
                    <a:pt x="284" y="52"/>
                  </a:lnTo>
                  <a:lnTo>
                    <a:pt x="285" y="55"/>
                  </a:lnTo>
                  <a:lnTo>
                    <a:pt x="288" y="59"/>
                  </a:lnTo>
                  <a:lnTo>
                    <a:pt x="288" y="62"/>
                  </a:lnTo>
                  <a:lnTo>
                    <a:pt x="289" y="65"/>
                  </a:lnTo>
                  <a:lnTo>
                    <a:pt x="289" y="70"/>
                  </a:lnTo>
                  <a:lnTo>
                    <a:pt x="289" y="73"/>
                  </a:lnTo>
                  <a:lnTo>
                    <a:pt x="288" y="76"/>
                  </a:lnTo>
                  <a:lnTo>
                    <a:pt x="288" y="80"/>
                  </a:lnTo>
                  <a:lnTo>
                    <a:pt x="285" y="83"/>
                  </a:lnTo>
                  <a:lnTo>
                    <a:pt x="284" y="86"/>
                  </a:lnTo>
                  <a:lnTo>
                    <a:pt x="282" y="90"/>
                  </a:lnTo>
                  <a:lnTo>
                    <a:pt x="280" y="93"/>
                  </a:lnTo>
                  <a:lnTo>
                    <a:pt x="278" y="96"/>
                  </a:lnTo>
                  <a:lnTo>
                    <a:pt x="271" y="103"/>
                  </a:lnTo>
                  <a:lnTo>
                    <a:pt x="264" y="107"/>
                  </a:lnTo>
                  <a:lnTo>
                    <a:pt x="255" y="114"/>
                  </a:lnTo>
                  <a:lnTo>
                    <a:pt x="246" y="118"/>
                  </a:lnTo>
                  <a:lnTo>
                    <a:pt x="235" y="123"/>
                  </a:lnTo>
                  <a:lnTo>
                    <a:pt x="224" y="127"/>
                  </a:lnTo>
                  <a:lnTo>
                    <a:pt x="213" y="131"/>
                  </a:lnTo>
                  <a:lnTo>
                    <a:pt x="201" y="133"/>
                  </a:lnTo>
                  <a:lnTo>
                    <a:pt x="188" y="136"/>
                  </a:lnTo>
                  <a:lnTo>
                    <a:pt x="173" y="137"/>
                  </a:lnTo>
                  <a:lnTo>
                    <a:pt x="159" y="138"/>
                  </a:lnTo>
                  <a:lnTo>
                    <a:pt x="144" y="138"/>
                  </a:lnTo>
                  <a:lnTo>
                    <a:pt x="130" y="138"/>
                  </a:lnTo>
                  <a:lnTo>
                    <a:pt x="115" y="137"/>
                  </a:lnTo>
                  <a:lnTo>
                    <a:pt x="101" y="136"/>
                  </a:lnTo>
                  <a:lnTo>
                    <a:pt x="89" y="133"/>
                  </a:lnTo>
                  <a:lnTo>
                    <a:pt x="75" y="131"/>
                  </a:lnTo>
                  <a:lnTo>
                    <a:pt x="64" y="127"/>
                  </a:lnTo>
                  <a:lnTo>
                    <a:pt x="53" y="123"/>
                  </a:lnTo>
                  <a:lnTo>
                    <a:pt x="42" y="118"/>
                  </a:lnTo>
                  <a:lnTo>
                    <a:pt x="33" y="114"/>
                  </a:lnTo>
                  <a:lnTo>
                    <a:pt x="24" y="107"/>
                  </a:lnTo>
                  <a:lnTo>
                    <a:pt x="18" y="103"/>
                  </a:lnTo>
                  <a:lnTo>
                    <a:pt x="11" y="96"/>
                  </a:lnTo>
                  <a:lnTo>
                    <a:pt x="9" y="93"/>
                  </a:lnTo>
                  <a:lnTo>
                    <a:pt x="6" y="90"/>
                  </a:lnTo>
                  <a:lnTo>
                    <a:pt x="5" y="86"/>
                  </a:lnTo>
                  <a:lnTo>
                    <a:pt x="3" y="83"/>
                  </a:lnTo>
                  <a:lnTo>
                    <a:pt x="2" y="80"/>
                  </a:lnTo>
                  <a:lnTo>
                    <a:pt x="1" y="76"/>
                  </a:lnTo>
                  <a:lnTo>
                    <a:pt x="0" y="73"/>
                  </a:lnTo>
                  <a:lnTo>
                    <a:pt x="0" y="70"/>
                  </a:lnTo>
                  <a:lnTo>
                    <a:pt x="0" y="65"/>
                  </a:lnTo>
                  <a:lnTo>
                    <a:pt x="1" y="62"/>
                  </a:lnTo>
                  <a:lnTo>
                    <a:pt x="2" y="59"/>
                  </a:lnTo>
                  <a:lnTo>
                    <a:pt x="3" y="55"/>
                  </a:lnTo>
                  <a:lnTo>
                    <a:pt x="5" y="52"/>
                  </a:lnTo>
                  <a:lnTo>
                    <a:pt x="6" y="49"/>
                  </a:lnTo>
                  <a:lnTo>
                    <a:pt x="9" y="45"/>
                  </a:lnTo>
                  <a:lnTo>
                    <a:pt x="11" y="42"/>
                  </a:lnTo>
                  <a:lnTo>
                    <a:pt x="18" y="36"/>
                  </a:lnTo>
                  <a:lnTo>
                    <a:pt x="24" y="30"/>
                  </a:lnTo>
                  <a:lnTo>
                    <a:pt x="33" y="25"/>
                  </a:lnTo>
                  <a:lnTo>
                    <a:pt x="42" y="20"/>
                  </a:lnTo>
                  <a:lnTo>
                    <a:pt x="53" y="15"/>
                  </a:lnTo>
                  <a:lnTo>
                    <a:pt x="64" y="11"/>
                  </a:lnTo>
                  <a:lnTo>
                    <a:pt x="75" y="7"/>
                  </a:lnTo>
                  <a:lnTo>
                    <a:pt x="89" y="4"/>
                  </a:lnTo>
                  <a:lnTo>
                    <a:pt x="101" y="2"/>
                  </a:lnTo>
                  <a:lnTo>
                    <a:pt x="115" y="1"/>
                  </a:lnTo>
                  <a:lnTo>
                    <a:pt x="130" y="0"/>
                  </a:lnTo>
                  <a:lnTo>
                    <a:pt x="144" y="0"/>
                  </a:lnTo>
                  <a:close/>
                </a:path>
              </a:pathLst>
            </a:custGeom>
            <a:solidFill>
              <a:srgbClr val="FFE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4" name="Freeform 168">
              <a:extLst>
                <a:ext uri="{FF2B5EF4-FFF2-40B4-BE49-F238E27FC236}">
                  <a16:creationId xmlns:a16="http://schemas.microsoft.com/office/drawing/2014/main" id="{1643B359-9F69-4A9A-B7C5-A6B1DCEB9A26}"/>
                </a:ext>
              </a:extLst>
            </p:cNvPr>
            <p:cNvSpPr>
              <a:spLocks/>
            </p:cNvSpPr>
            <p:nvPr/>
          </p:nvSpPr>
          <p:spPr bwMode="auto">
            <a:xfrm>
              <a:off x="4190" y="3420"/>
              <a:ext cx="134" cy="65"/>
            </a:xfrm>
            <a:custGeom>
              <a:avLst/>
              <a:gdLst>
                <a:gd name="T0" fmla="*/ 147 w 268"/>
                <a:gd name="T1" fmla="*/ 0 h 130"/>
                <a:gd name="T2" fmla="*/ 173 w 268"/>
                <a:gd name="T3" fmla="*/ 2 h 130"/>
                <a:gd name="T4" fmla="*/ 198 w 268"/>
                <a:gd name="T5" fmla="*/ 8 h 130"/>
                <a:gd name="T6" fmla="*/ 218 w 268"/>
                <a:gd name="T7" fmla="*/ 14 h 130"/>
                <a:gd name="T8" fmla="*/ 237 w 268"/>
                <a:gd name="T9" fmla="*/ 23 h 130"/>
                <a:gd name="T10" fmla="*/ 251 w 268"/>
                <a:gd name="T11" fmla="*/ 34 h 130"/>
                <a:gd name="T12" fmla="*/ 261 w 268"/>
                <a:gd name="T13" fmla="*/ 45 h 130"/>
                <a:gd name="T14" fmla="*/ 265 w 268"/>
                <a:gd name="T15" fmla="*/ 55 h 130"/>
                <a:gd name="T16" fmla="*/ 267 w 268"/>
                <a:gd name="T17" fmla="*/ 61 h 130"/>
                <a:gd name="T18" fmla="*/ 267 w 268"/>
                <a:gd name="T19" fmla="*/ 69 h 130"/>
                <a:gd name="T20" fmla="*/ 265 w 268"/>
                <a:gd name="T21" fmla="*/ 74 h 130"/>
                <a:gd name="T22" fmla="*/ 261 w 268"/>
                <a:gd name="T23" fmla="*/ 84 h 130"/>
                <a:gd name="T24" fmla="*/ 251 w 268"/>
                <a:gd name="T25" fmla="*/ 97 h 130"/>
                <a:gd name="T26" fmla="*/ 237 w 268"/>
                <a:gd name="T27" fmla="*/ 107 h 130"/>
                <a:gd name="T28" fmla="*/ 218 w 268"/>
                <a:gd name="T29" fmla="*/ 115 h 130"/>
                <a:gd name="T30" fmla="*/ 198 w 268"/>
                <a:gd name="T31" fmla="*/ 123 h 130"/>
                <a:gd name="T32" fmla="*/ 173 w 268"/>
                <a:gd name="T33" fmla="*/ 128 h 130"/>
                <a:gd name="T34" fmla="*/ 147 w 268"/>
                <a:gd name="T35" fmla="*/ 130 h 130"/>
                <a:gd name="T36" fmla="*/ 120 w 268"/>
                <a:gd name="T37" fmla="*/ 130 h 130"/>
                <a:gd name="T38" fmla="*/ 94 w 268"/>
                <a:gd name="T39" fmla="*/ 128 h 130"/>
                <a:gd name="T40" fmla="*/ 70 w 268"/>
                <a:gd name="T41" fmla="*/ 123 h 130"/>
                <a:gd name="T42" fmla="*/ 49 w 268"/>
                <a:gd name="T43" fmla="*/ 115 h 130"/>
                <a:gd name="T44" fmla="*/ 30 w 268"/>
                <a:gd name="T45" fmla="*/ 107 h 130"/>
                <a:gd name="T46" fmla="*/ 15 w 268"/>
                <a:gd name="T47" fmla="*/ 97 h 130"/>
                <a:gd name="T48" fmla="*/ 5 w 268"/>
                <a:gd name="T49" fmla="*/ 84 h 130"/>
                <a:gd name="T50" fmla="*/ 1 w 268"/>
                <a:gd name="T51" fmla="*/ 74 h 130"/>
                <a:gd name="T52" fmla="*/ 0 w 268"/>
                <a:gd name="T53" fmla="*/ 69 h 130"/>
                <a:gd name="T54" fmla="*/ 0 w 268"/>
                <a:gd name="T55" fmla="*/ 61 h 130"/>
                <a:gd name="T56" fmla="*/ 1 w 268"/>
                <a:gd name="T57" fmla="*/ 55 h 130"/>
                <a:gd name="T58" fmla="*/ 5 w 268"/>
                <a:gd name="T59" fmla="*/ 45 h 130"/>
                <a:gd name="T60" fmla="*/ 15 w 268"/>
                <a:gd name="T61" fmla="*/ 34 h 130"/>
                <a:gd name="T62" fmla="*/ 30 w 268"/>
                <a:gd name="T63" fmla="*/ 23 h 130"/>
                <a:gd name="T64" fmla="*/ 49 w 268"/>
                <a:gd name="T65" fmla="*/ 14 h 130"/>
                <a:gd name="T66" fmla="*/ 70 w 268"/>
                <a:gd name="T67" fmla="*/ 8 h 130"/>
                <a:gd name="T68" fmla="*/ 94 w 268"/>
                <a:gd name="T69" fmla="*/ 2 h 130"/>
                <a:gd name="T70" fmla="*/ 120 w 268"/>
                <a:gd name="T7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8" h="130">
                  <a:moveTo>
                    <a:pt x="133" y="0"/>
                  </a:moveTo>
                  <a:lnTo>
                    <a:pt x="147" y="0"/>
                  </a:lnTo>
                  <a:lnTo>
                    <a:pt x="160" y="1"/>
                  </a:lnTo>
                  <a:lnTo>
                    <a:pt x="173" y="2"/>
                  </a:lnTo>
                  <a:lnTo>
                    <a:pt x="185" y="4"/>
                  </a:lnTo>
                  <a:lnTo>
                    <a:pt x="198" y="8"/>
                  </a:lnTo>
                  <a:lnTo>
                    <a:pt x="209" y="11"/>
                  </a:lnTo>
                  <a:lnTo>
                    <a:pt x="218" y="14"/>
                  </a:lnTo>
                  <a:lnTo>
                    <a:pt x="228" y="19"/>
                  </a:lnTo>
                  <a:lnTo>
                    <a:pt x="237" y="23"/>
                  </a:lnTo>
                  <a:lnTo>
                    <a:pt x="244" y="28"/>
                  </a:lnTo>
                  <a:lnTo>
                    <a:pt x="251" y="34"/>
                  </a:lnTo>
                  <a:lnTo>
                    <a:pt x="257" y="40"/>
                  </a:lnTo>
                  <a:lnTo>
                    <a:pt x="261" y="45"/>
                  </a:lnTo>
                  <a:lnTo>
                    <a:pt x="264" y="52"/>
                  </a:lnTo>
                  <a:lnTo>
                    <a:pt x="265" y="55"/>
                  </a:lnTo>
                  <a:lnTo>
                    <a:pt x="267" y="59"/>
                  </a:lnTo>
                  <a:lnTo>
                    <a:pt x="267" y="61"/>
                  </a:lnTo>
                  <a:lnTo>
                    <a:pt x="268" y="65"/>
                  </a:lnTo>
                  <a:lnTo>
                    <a:pt x="267" y="69"/>
                  </a:lnTo>
                  <a:lnTo>
                    <a:pt x="267" y="72"/>
                  </a:lnTo>
                  <a:lnTo>
                    <a:pt x="265" y="74"/>
                  </a:lnTo>
                  <a:lnTo>
                    <a:pt x="264" y="79"/>
                  </a:lnTo>
                  <a:lnTo>
                    <a:pt x="261" y="84"/>
                  </a:lnTo>
                  <a:lnTo>
                    <a:pt x="257" y="91"/>
                  </a:lnTo>
                  <a:lnTo>
                    <a:pt x="251" y="97"/>
                  </a:lnTo>
                  <a:lnTo>
                    <a:pt x="244" y="102"/>
                  </a:lnTo>
                  <a:lnTo>
                    <a:pt x="237" y="107"/>
                  </a:lnTo>
                  <a:lnTo>
                    <a:pt x="228" y="112"/>
                  </a:lnTo>
                  <a:lnTo>
                    <a:pt x="218" y="115"/>
                  </a:lnTo>
                  <a:lnTo>
                    <a:pt x="209" y="119"/>
                  </a:lnTo>
                  <a:lnTo>
                    <a:pt x="198" y="123"/>
                  </a:lnTo>
                  <a:lnTo>
                    <a:pt x="185" y="125"/>
                  </a:lnTo>
                  <a:lnTo>
                    <a:pt x="173" y="128"/>
                  </a:lnTo>
                  <a:lnTo>
                    <a:pt x="160" y="129"/>
                  </a:lnTo>
                  <a:lnTo>
                    <a:pt x="147" y="130"/>
                  </a:lnTo>
                  <a:lnTo>
                    <a:pt x="133" y="130"/>
                  </a:lnTo>
                  <a:lnTo>
                    <a:pt x="120" y="130"/>
                  </a:lnTo>
                  <a:lnTo>
                    <a:pt x="107" y="129"/>
                  </a:lnTo>
                  <a:lnTo>
                    <a:pt x="94" y="128"/>
                  </a:lnTo>
                  <a:lnTo>
                    <a:pt x="81" y="125"/>
                  </a:lnTo>
                  <a:lnTo>
                    <a:pt x="70" y="123"/>
                  </a:lnTo>
                  <a:lnTo>
                    <a:pt x="59" y="119"/>
                  </a:lnTo>
                  <a:lnTo>
                    <a:pt x="49" y="115"/>
                  </a:lnTo>
                  <a:lnTo>
                    <a:pt x="39" y="112"/>
                  </a:lnTo>
                  <a:lnTo>
                    <a:pt x="30" y="107"/>
                  </a:lnTo>
                  <a:lnTo>
                    <a:pt x="22" y="102"/>
                  </a:lnTo>
                  <a:lnTo>
                    <a:pt x="15" y="97"/>
                  </a:lnTo>
                  <a:lnTo>
                    <a:pt x="10" y="91"/>
                  </a:lnTo>
                  <a:lnTo>
                    <a:pt x="5" y="84"/>
                  </a:lnTo>
                  <a:lnTo>
                    <a:pt x="2" y="79"/>
                  </a:lnTo>
                  <a:lnTo>
                    <a:pt x="1" y="74"/>
                  </a:lnTo>
                  <a:lnTo>
                    <a:pt x="0" y="72"/>
                  </a:lnTo>
                  <a:lnTo>
                    <a:pt x="0" y="69"/>
                  </a:lnTo>
                  <a:lnTo>
                    <a:pt x="0" y="65"/>
                  </a:lnTo>
                  <a:lnTo>
                    <a:pt x="0" y="61"/>
                  </a:lnTo>
                  <a:lnTo>
                    <a:pt x="0" y="59"/>
                  </a:lnTo>
                  <a:lnTo>
                    <a:pt x="1" y="55"/>
                  </a:lnTo>
                  <a:lnTo>
                    <a:pt x="2" y="52"/>
                  </a:lnTo>
                  <a:lnTo>
                    <a:pt x="5" y="45"/>
                  </a:lnTo>
                  <a:lnTo>
                    <a:pt x="10" y="40"/>
                  </a:lnTo>
                  <a:lnTo>
                    <a:pt x="15" y="34"/>
                  </a:lnTo>
                  <a:lnTo>
                    <a:pt x="22" y="28"/>
                  </a:lnTo>
                  <a:lnTo>
                    <a:pt x="30" y="23"/>
                  </a:lnTo>
                  <a:lnTo>
                    <a:pt x="39" y="19"/>
                  </a:lnTo>
                  <a:lnTo>
                    <a:pt x="49" y="14"/>
                  </a:lnTo>
                  <a:lnTo>
                    <a:pt x="59" y="11"/>
                  </a:lnTo>
                  <a:lnTo>
                    <a:pt x="70" y="8"/>
                  </a:lnTo>
                  <a:lnTo>
                    <a:pt x="81" y="4"/>
                  </a:lnTo>
                  <a:lnTo>
                    <a:pt x="94" y="2"/>
                  </a:lnTo>
                  <a:lnTo>
                    <a:pt x="107" y="1"/>
                  </a:lnTo>
                  <a:lnTo>
                    <a:pt x="120" y="0"/>
                  </a:lnTo>
                  <a:lnTo>
                    <a:pt x="133" y="0"/>
                  </a:lnTo>
                  <a:close/>
                </a:path>
              </a:pathLst>
            </a:custGeom>
            <a:solidFill>
              <a:srgbClr val="FFF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5" name="Freeform 169">
              <a:extLst>
                <a:ext uri="{FF2B5EF4-FFF2-40B4-BE49-F238E27FC236}">
                  <a16:creationId xmlns:a16="http://schemas.microsoft.com/office/drawing/2014/main" id="{7386D594-2CFB-4F98-AAD4-9B31DA2FD144}"/>
                </a:ext>
              </a:extLst>
            </p:cNvPr>
            <p:cNvSpPr>
              <a:spLocks/>
            </p:cNvSpPr>
            <p:nvPr/>
          </p:nvSpPr>
          <p:spPr bwMode="auto">
            <a:xfrm>
              <a:off x="4195" y="3421"/>
              <a:ext cx="124" cy="61"/>
            </a:xfrm>
            <a:custGeom>
              <a:avLst/>
              <a:gdLst>
                <a:gd name="T0" fmla="*/ 135 w 247"/>
                <a:gd name="T1" fmla="*/ 0 h 122"/>
                <a:gd name="T2" fmla="*/ 160 w 247"/>
                <a:gd name="T3" fmla="*/ 2 h 122"/>
                <a:gd name="T4" fmla="*/ 182 w 247"/>
                <a:gd name="T5" fmla="*/ 8 h 122"/>
                <a:gd name="T6" fmla="*/ 202 w 247"/>
                <a:gd name="T7" fmla="*/ 13 h 122"/>
                <a:gd name="T8" fmla="*/ 218 w 247"/>
                <a:gd name="T9" fmla="*/ 22 h 122"/>
                <a:gd name="T10" fmla="*/ 232 w 247"/>
                <a:gd name="T11" fmla="*/ 32 h 122"/>
                <a:gd name="T12" fmla="*/ 241 w 247"/>
                <a:gd name="T13" fmla="*/ 43 h 122"/>
                <a:gd name="T14" fmla="*/ 245 w 247"/>
                <a:gd name="T15" fmla="*/ 52 h 122"/>
                <a:gd name="T16" fmla="*/ 247 w 247"/>
                <a:gd name="T17" fmla="*/ 58 h 122"/>
                <a:gd name="T18" fmla="*/ 247 w 247"/>
                <a:gd name="T19" fmla="*/ 65 h 122"/>
                <a:gd name="T20" fmla="*/ 245 w 247"/>
                <a:gd name="T21" fmla="*/ 70 h 122"/>
                <a:gd name="T22" fmla="*/ 241 w 247"/>
                <a:gd name="T23" fmla="*/ 79 h 122"/>
                <a:gd name="T24" fmla="*/ 232 w 247"/>
                <a:gd name="T25" fmla="*/ 90 h 122"/>
                <a:gd name="T26" fmla="*/ 218 w 247"/>
                <a:gd name="T27" fmla="*/ 100 h 122"/>
                <a:gd name="T28" fmla="*/ 202 w 247"/>
                <a:gd name="T29" fmla="*/ 109 h 122"/>
                <a:gd name="T30" fmla="*/ 182 w 247"/>
                <a:gd name="T31" fmla="*/ 114 h 122"/>
                <a:gd name="T32" fmla="*/ 160 w 247"/>
                <a:gd name="T33" fmla="*/ 120 h 122"/>
                <a:gd name="T34" fmla="*/ 135 w 247"/>
                <a:gd name="T35" fmla="*/ 122 h 122"/>
                <a:gd name="T36" fmla="*/ 111 w 247"/>
                <a:gd name="T37" fmla="*/ 122 h 122"/>
                <a:gd name="T38" fmla="*/ 87 w 247"/>
                <a:gd name="T39" fmla="*/ 120 h 122"/>
                <a:gd name="T40" fmla="*/ 64 w 247"/>
                <a:gd name="T41" fmla="*/ 114 h 122"/>
                <a:gd name="T42" fmla="*/ 45 w 247"/>
                <a:gd name="T43" fmla="*/ 109 h 122"/>
                <a:gd name="T44" fmla="*/ 29 w 247"/>
                <a:gd name="T45" fmla="*/ 100 h 122"/>
                <a:gd name="T46" fmla="*/ 14 w 247"/>
                <a:gd name="T47" fmla="*/ 90 h 122"/>
                <a:gd name="T48" fmla="*/ 5 w 247"/>
                <a:gd name="T49" fmla="*/ 79 h 122"/>
                <a:gd name="T50" fmla="*/ 1 w 247"/>
                <a:gd name="T51" fmla="*/ 70 h 122"/>
                <a:gd name="T52" fmla="*/ 0 w 247"/>
                <a:gd name="T53" fmla="*/ 65 h 122"/>
                <a:gd name="T54" fmla="*/ 0 w 247"/>
                <a:gd name="T55" fmla="*/ 58 h 122"/>
                <a:gd name="T56" fmla="*/ 1 w 247"/>
                <a:gd name="T57" fmla="*/ 52 h 122"/>
                <a:gd name="T58" fmla="*/ 5 w 247"/>
                <a:gd name="T59" fmla="*/ 43 h 122"/>
                <a:gd name="T60" fmla="*/ 14 w 247"/>
                <a:gd name="T61" fmla="*/ 32 h 122"/>
                <a:gd name="T62" fmla="*/ 29 w 247"/>
                <a:gd name="T63" fmla="*/ 22 h 122"/>
                <a:gd name="T64" fmla="*/ 45 w 247"/>
                <a:gd name="T65" fmla="*/ 13 h 122"/>
                <a:gd name="T66" fmla="*/ 64 w 247"/>
                <a:gd name="T67" fmla="*/ 8 h 122"/>
                <a:gd name="T68" fmla="*/ 87 w 247"/>
                <a:gd name="T69" fmla="*/ 2 h 122"/>
                <a:gd name="T70" fmla="*/ 111 w 247"/>
                <a:gd name="T7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122">
                  <a:moveTo>
                    <a:pt x="123" y="0"/>
                  </a:moveTo>
                  <a:lnTo>
                    <a:pt x="135" y="0"/>
                  </a:lnTo>
                  <a:lnTo>
                    <a:pt x="148" y="1"/>
                  </a:lnTo>
                  <a:lnTo>
                    <a:pt x="160" y="2"/>
                  </a:lnTo>
                  <a:lnTo>
                    <a:pt x="171" y="5"/>
                  </a:lnTo>
                  <a:lnTo>
                    <a:pt x="182" y="8"/>
                  </a:lnTo>
                  <a:lnTo>
                    <a:pt x="192" y="10"/>
                  </a:lnTo>
                  <a:lnTo>
                    <a:pt x="202" y="13"/>
                  </a:lnTo>
                  <a:lnTo>
                    <a:pt x="211" y="18"/>
                  </a:lnTo>
                  <a:lnTo>
                    <a:pt x="218" y="22"/>
                  </a:lnTo>
                  <a:lnTo>
                    <a:pt x="225" y="27"/>
                  </a:lnTo>
                  <a:lnTo>
                    <a:pt x="232" y="32"/>
                  </a:lnTo>
                  <a:lnTo>
                    <a:pt x="237" y="37"/>
                  </a:lnTo>
                  <a:lnTo>
                    <a:pt x="241" y="43"/>
                  </a:lnTo>
                  <a:lnTo>
                    <a:pt x="244" y="49"/>
                  </a:lnTo>
                  <a:lnTo>
                    <a:pt x="245" y="52"/>
                  </a:lnTo>
                  <a:lnTo>
                    <a:pt x="247" y="55"/>
                  </a:lnTo>
                  <a:lnTo>
                    <a:pt x="247" y="58"/>
                  </a:lnTo>
                  <a:lnTo>
                    <a:pt x="247" y="61"/>
                  </a:lnTo>
                  <a:lnTo>
                    <a:pt x="247" y="65"/>
                  </a:lnTo>
                  <a:lnTo>
                    <a:pt x="247" y="68"/>
                  </a:lnTo>
                  <a:lnTo>
                    <a:pt x="245" y="70"/>
                  </a:lnTo>
                  <a:lnTo>
                    <a:pt x="244" y="73"/>
                  </a:lnTo>
                  <a:lnTo>
                    <a:pt x="241" y="79"/>
                  </a:lnTo>
                  <a:lnTo>
                    <a:pt x="237" y="86"/>
                  </a:lnTo>
                  <a:lnTo>
                    <a:pt x="232" y="90"/>
                  </a:lnTo>
                  <a:lnTo>
                    <a:pt x="225" y="95"/>
                  </a:lnTo>
                  <a:lnTo>
                    <a:pt x="218" y="100"/>
                  </a:lnTo>
                  <a:lnTo>
                    <a:pt x="211" y="105"/>
                  </a:lnTo>
                  <a:lnTo>
                    <a:pt x="202" y="109"/>
                  </a:lnTo>
                  <a:lnTo>
                    <a:pt x="192" y="112"/>
                  </a:lnTo>
                  <a:lnTo>
                    <a:pt x="182" y="114"/>
                  </a:lnTo>
                  <a:lnTo>
                    <a:pt x="171" y="118"/>
                  </a:lnTo>
                  <a:lnTo>
                    <a:pt x="160" y="120"/>
                  </a:lnTo>
                  <a:lnTo>
                    <a:pt x="148" y="121"/>
                  </a:lnTo>
                  <a:lnTo>
                    <a:pt x="135" y="122"/>
                  </a:lnTo>
                  <a:lnTo>
                    <a:pt x="123" y="122"/>
                  </a:lnTo>
                  <a:lnTo>
                    <a:pt x="111" y="122"/>
                  </a:lnTo>
                  <a:lnTo>
                    <a:pt x="99" y="121"/>
                  </a:lnTo>
                  <a:lnTo>
                    <a:pt x="87" y="120"/>
                  </a:lnTo>
                  <a:lnTo>
                    <a:pt x="75" y="118"/>
                  </a:lnTo>
                  <a:lnTo>
                    <a:pt x="64" y="114"/>
                  </a:lnTo>
                  <a:lnTo>
                    <a:pt x="54" y="112"/>
                  </a:lnTo>
                  <a:lnTo>
                    <a:pt x="45" y="109"/>
                  </a:lnTo>
                  <a:lnTo>
                    <a:pt x="37" y="105"/>
                  </a:lnTo>
                  <a:lnTo>
                    <a:pt x="29" y="100"/>
                  </a:lnTo>
                  <a:lnTo>
                    <a:pt x="21" y="95"/>
                  </a:lnTo>
                  <a:lnTo>
                    <a:pt x="14" y="90"/>
                  </a:lnTo>
                  <a:lnTo>
                    <a:pt x="10" y="86"/>
                  </a:lnTo>
                  <a:lnTo>
                    <a:pt x="5" y="79"/>
                  </a:lnTo>
                  <a:lnTo>
                    <a:pt x="2" y="73"/>
                  </a:lnTo>
                  <a:lnTo>
                    <a:pt x="1" y="70"/>
                  </a:lnTo>
                  <a:lnTo>
                    <a:pt x="1" y="68"/>
                  </a:lnTo>
                  <a:lnTo>
                    <a:pt x="0" y="65"/>
                  </a:lnTo>
                  <a:lnTo>
                    <a:pt x="0" y="61"/>
                  </a:lnTo>
                  <a:lnTo>
                    <a:pt x="0" y="58"/>
                  </a:lnTo>
                  <a:lnTo>
                    <a:pt x="1" y="55"/>
                  </a:lnTo>
                  <a:lnTo>
                    <a:pt x="1" y="52"/>
                  </a:lnTo>
                  <a:lnTo>
                    <a:pt x="2" y="49"/>
                  </a:lnTo>
                  <a:lnTo>
                    <a:pt x="5" y="43"/>
                  </a:lnTo>
                  <a:lnTo>
                    <a:pt x="10" y="37"/>
                  </a:lnTo>
                  <a:lnTo>
                    <a:pt x="14" y="32"/>
                  </a:lnTo>
                  <a:lnTo>
                    <a:pt x="21" y="27"/>
                  </a:lnTo>
                  <a:lnTo>
                    <a:pt x="29" y="22"/>
                  </a:lnTo>
                  <a:lnTo>
                    <a:pt x="37" y="18"/>
                  </a:lnTo>
                  <a:lnTo>
                    <a:pt x="45" y="13"/>
                  </a:lnTo>
                  <a:lnTo>
                    <a:pt x="54" y="10"/>
                  </a:lnTo>
                  <a:lnTo>
                    <a:pt x="64" y="8"/>
                  </a:lnTo>
                  <a:lnTo>
                    <a:pt x="75" y="5"/>
                  </a:lnTo>
                  <a:lnTo>
                    <a:pt x="87" y="2"/>
                  </a:lnTo>
                  <a:lnTo>
                    <a:pt x="99" y="1"/>
                  </a:lnTo>
                  <a:lnTo>
                    <a:pt x="111" y="0"/>
                  </a:lnTo>
                  <a:lnTo>
                    <a:pt x="123" y="0"/>
                  </a:lnTo>
                  <a:close/>
                </a:path>
              </a:pathLst>
            </a:custGeom>
            <a:solidFill>
              <a:srgbClr val="FFF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6" name="Freeform 170">
              <a:extLst>
                <a:ext uri="{FF2B5EF4-FFF2-40B4-BE49-F238E27FC236}">
                  <a16:creationId xmlns:a16="http://schemas.microsoft.com/office/drawing/2014/main" id="{09A16007-203F-459D-B541-A6C2C721F5DE}"/>
                </a:ext>
              </a:extLst>
            </p:cNvPr>
            <p:cNvSpPr>
              <a:spLocks/>
            </p:cNvSpPr>
            <p:nvPr/>
          </p:nvSpPr>
          <p:spPr bwMode="auto">
            <a:xfrm>
              <a:off x="4200" y="3422"/>
              <a:ext cx="114" cy="57"/>
            </a:xfrm>
            <a:custGeom>
              <a:avLst/>
              <a:gdLst>
                <a:gd name="T0" fmla="*/ 124 w 227"/>
                <a:gd name="T1" fmla="*/ 0 h 114"/>
                <a:gd name="T2" fmla="*/ 147 w 227"/>
                <a:gd name="T3" fmla="*/ 3 h 114"/>
                <a:gd name="T4" fmla="*/ 168 w 227"/>
                <a:gd name="T5" fmla="*/ 7 h 114"/>
                <a:gd name="T6" fmla="*/ 185 w 227"/>
                <a:gd name="T7" fmla="*/ 13 h 114"/>
                <a:gd name="T8" fmla="*/ 201 w 227"/>
                <a:gd name="T9" fmla="*/ 20 h 114"/>
                <a:gd name="T10" fmla="*/ 213 w 227"/>
                <a:gd name="T11" fmla="*/ 30 h 114"/>
                <a:gd name="T12" fmla="*/ 221 w 227"/>
                <a:gd name="T13" fmla="*/ 40 h 114"/>
                <a:gd name="T14" fmla="*/ 225 w 227"/>
                <a:gd name="T15" fmla="*/ 51 h 114"/>
                <a:gd name="T16" fmla="*/ 225 w 227"/>
                <a:gd name="T17" fmla="*/ 63 h 114"/>
                <a:gd name="T18" fmla="*/ 221 w 227"/>
                <a:gd name="T19" fmla="*/ 74 h 114"/>
                <a:gd name="T20" fmla="*/ 213 w 227"/>
                <a:gd name="T21" fmla="*/ 85 h 114"/>
                <a:gd name="T22" fmla="*/ 201 w 227"/>
                <a:gd name="T23" fmla="*/ 93 h 114"/>
                <a:gd name="T24" fmla="*/ 185 w 227"/>
                <a:gd name="T25" fmla="*/ 101 h 114"/>
                <a:gd name="T26" fmla="*/ 168 w 227"/>
                <a:gd name="T27" fmla="*/ 107 h 114"/>
                <a:gd name="T28" fmla="*/ 147 w 227"/>
                <a:gd name="T29" fmla="*/ 111 h 114"/>
                <a:gd name="T30" fmla="*/ 124 w 227"/>
                <a:gd name="T31" fmla="*/ 114 h 114"/>
                <a:gd name="T32" fmla="*/ 102 w 227"/>
                <a:gd name="T33" fmla="*/ 114 h 114"/>
                <a:gd name="T34" fmla="*/ 80 w 227"/>
                <a:gd name="T35" fmla="*/ 111 h 114"/>
                <a:gd name="T36" fmla="*/ 60 w 227"/>
                <a:gd name="T37" fmla="*/ 107 h 114"/>
                <a:gd name="T38" fmla="*/ 42 w 227"/>
                <a:gd name="T39" fmla="*/ 101 h 114"/>
                <a:gd name="T40" fmla="*/ 27 w 227"/>
                <a:gd name="T41" fmla="*/ 93 h 114"/>
                <a:gd name="T42" fmla="*/ 14 w 227"/>
                <a:gd name="T43" fmla="*/ 85 h 114"/>
                <a:gd name="T44" fmla="*/ 5 w 227"/>
                <a:gd name="T45" fmla="*/ 74 h 114"/>
                <a:gd name="T46" fmla="*/ 1 w 227"/>
                <a:gd name="T47" fmla="*/ 63 h 114"/>
                <a:gd name="T48" fmla="*/ 1 w 227"/>
                <a:gd name="T49" fmla="*/ 51 h 114"/>
                <a:gd name="T50" fmla="*/ 5 w 227"/>
                <a:gd name="T51" fmla="*/ 40 h 114"/>
                <a:gd name="T52" fmla="*/ 14 w 227"/>
                <a:gd name="T53" fmla="*/ 30 h 114"/>
                <a:gd name="T54" fmla="*/ 27 w 227"/>
                <a:gd name="T55" fmla="*/ 20 h 114"/>
                <a:gd name="T56" fmla="*/ 42 w 227"/>
                <a:gd name="T57" fmla="*/ 13 h 114"/>
                <a:gd name="T58" fmla="*/ 60 w 227"/>
                <a:gd name="T59" fmla="*/ 7 h 114"/>
                <a:gd name="T60" fmla="*/ 80 w 227"/>
                <a:gd name="T61" fmla="*/ 3 h 114"/>
                <a:gd name="T62" fmla="*/ 102 w 227"/>
                <a:gd name="T6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14">
                  <a:moveTo>
                    <a:pt x="113" y="0"/>
                  </a:moveTo>
                  <a:lnTo>
                    <a:pt x="124" y="0"/>
                  </a:lnTo>
                  <a:lnTo>
                    <a:pt x="137" y="1"/>
                  </a:lnTo>
                  <a:lnTo>
                    <a:pt x="147" y="3"/>
                  </a:lnTo>
                  <a:lnTo>
                    <a:pt x="158" y="5"/>
                  </a:lnTo>
                  <a:lnTo>
                    <a:pt x="168" y="7"/>
                  </a:lnTo>
                  <a:lnTo>
                    <a:pt x="177" y="10"/>
                  </a:lnTo>
                  <a:lnTo>
                    <a:pt x="185" y="13"/>
                  </a:lnTo>
                  <a:lnTo>
                    <a:pt x="193" y="17"/>
                  </a:lnTo>
                  <a:lnTo>
                    <a:pt x="201" y="20"/>
                  </a:lnTo>
                  <a:lnTo>
                    <a:pt x="207" y="26"/>
                  </a:lnTo>
                  <a:lnTo>
                    <a:pt x="213" y="30"/>
                  </a:lnTo>
                  <a:lnTo>
                    <a:pt x="218" y="35"/>
                  </a:lnTo>
                  <a:lnTo>
                    <a:pt x="221" y="40"/>
                  </a:lnTo>
                  <a:lnTo>
                    <a:pt x="224" y="46"/>
                  </a:lnTo>
                  <a:lnTo>
                    <a:pt x="225" y="51"/>
                  </a:lnTo>
                  <a:lnTo>
                    <a:pt x="227" y="57"/>
                  </a:lnTo>
                  <a:lnTo>
                    <a:pt x="225" y="63"/>
                  </a:lnTo>
                  <a:lnTo>
                    <a:pt x="224" y="68"/>
                  </a:lnTo>
                  <a:lnTo>
                    <a:pt x="221" y="74"/>
                  </a:lnTo>
                  <a:lnTo>
                    <a:pt x="218" y="79"/>
                  </a:lnTo>
                  <a:lnTo>
                    <a:pt x="213" y="85"/>
                  </a:lnTo>
                  <a:lnTo>
                    <a:pt x="207" y="89"/>
                  </a:lnTo>
                  <a:lnTo>
                    <a:pt x="201" y="93"/>
                  </a:lnTo>
                  <a:lnTo>
                    <a:pt x="193" y="97"/>
                  </a:lnTo>
                  <a:lnTo>
                    <a:pt x="185" y="101"/>
                  </a:lnTo>
                  <a:lnTo>
                    <a:pt x="177" y="104"/>
                  </a:lnTo>
                  <a:lnTo>
                    <a:pt x="168" y="107"/>
                  </a:lnTo>
                  <a:lnTo>
                    <a:pt x="158" y="109"/>
                  </a:lnTo>
                  <a:lnTo>
                    <a:pt x="147" y="111"/>
                  </a:lnTo>
                  <a:lnTo>
                    <a:pt x="137" y="112"/>
                  </a:lnTo>
                  <a:lnTo>
                    <a:pt x="124" y="114"/>
                  </a:lnTo>
                  <a:lnTo>
                    <a:pt x="113" y="114"/>
                  </a:lnTo>
                  <a:lnTo>
                    <a:pt x="102" y="114"/>
                  </a:lnTo>
                  <a:lnTo>
                    <a:pt x="91" y="112"/>
                  </a:lnTo>
                  <a:lnTo>
                    <a:pt x="80" y="111"/>
                  </a:lnTo>
                  <a:lnTo>
                    <a:pt x="70" y="109"/>
                  </a:lnTo>
                  <a:lnTo>
                    <a:pt x="60" y="107"/>
                  </a:lnTo>
                  <a:lnTo>
                    <a:pt x="50" y="104"/>
                  </a:lnTo>
                  <a:lnTo>
                    <a:pt x="42" y="101"/>
                  </a:lnTo>
                  <a:lnTo>
                    <a:pt x="33" y="97"/>
                  </a:lnTo>
                  <a:lnTo>
                    <a:pt x="27" y="93"/>
                  </a:lnTo>
                  <a:lnTo>
                    <a:pt x="20" y="89"/>
                  </a:lnTo>
                  <a:lnTo>
                    <a:pt x="14" y="85"/>
                  </a:lnTo>
                  <a:lnTo>
                    <a:pt x="10" y="79"/>
                  </a:lnTo>
                  <a:lnTo>
                    <a:pt x="5" y="74"/>
                  </a:lnTo>
                  <a:lnTo>
                    <a:pt x="2" y="68"/>
                  </a:lnTo>
                  <a:lnTo>
                    <a:pt x="1" y="63"/>
                  </a:lnTo>
                  <a:lnTo>
                    <a:pt x="0" y="57"/>
                  </a:lnTo>
                  <a:lnTo>
                    <a:pt x="1" y="51"/>
                  </a:lnTo>
                  <a:lnTo>
                    <a:pt x="2" y="46"/>
                  </a:lnTo>
                  <a:lnTo>
                    <a:pt x="5" y="40"/>
                  </a:lnTo>
                  <a:lnTo>
                    <a:pt x="10" y="35"/>
                  </a:lnTo>
                  <a:lnTo>
                    <a:pt x="14" y="30"/>
                  </a:lnTo>
                  <a:lnTo>
                    <a:pt x="20" y="26"/>
                  </a:lnTo>
                  <a:lnTo>
                    <a:pt x="27" y="20"/>
                  </a:lnTo>
                  <a:lnTo>
                    <a:pt x="33" y="17"/>
                  </a:lnTo>
                  <a:lnTo>
                    <a:pt x="42" y="13"/>
                  </a:lnTo>
                  <a:lnTo>
                    <a:pt x="50" y="10"/>
                  </a:lnTo>
                  <a:lnTo>
                    <a:pt x="60" y="7"/>
                  </a:lnTo>
                  <a:lnTo>
                    <a:pt x="70" y="5"/>
                  </a:lnTo>
                  <a:lnTo>
                    <a:pt x="80" y="3"/>
                  </a:lnTo>
                  <a:lnTo>
                    <a:pt x="91" y="1"/>
                  </a:lnTo>
                  <a:lnTo>
                    <a:pt x="102" y="0"/>
                  </a:lnTo>
                  <a:lnTo>
                    <a:pt x="113" y="0"/>
                  </a:lnTo>
                  <a:close/>
                </a:path>
              </a:pathLst>
            </a:custGeom>
            <a:solidFill>
              <a:srgbClr val="FFF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7" name="Freeform 171">
              <a:extLst>
                <a:ext uri="{FF2B5EF4-FFF2-40B4-BE49-F238E27FC236}">
                  <a16:creationId xmlns:a16="http://schemas.microsoft.com/office/drawing/2014/main" id="{64288796-33E2-4E36-8953-47DDA5A53520}"/>
                </a:ext>
              </a:extLst>
            </p:cNvPr>
            <p:cNvSpPr>
              <a:spLocks/>
            </p:cNvSpPr>
            <p:nvPr/>
          </p:nvSpPr>
          <p:spPr bwMode="auto">
            <a:xfrm>
              <a:off x="4206" y="3423"/>
              <a:ext cx="102" cy="53"/>
            </a:xfrm>
            <a:custGeom>
              <a:avLst/>
              <a:gdLst>
                <a:gd name="T0" fmla="*/ 113 w 204"/>
                <a:gd name="T1" fmla="*/ 0 h 105"/>
                <a:gd name="T2" fmla="*/ 133 w 204"/>
                <a:gd name="T3" fmla="*/ 2 h 105"/>
                <a:gd name="T4" fmla="*/ 151 w 204"/>
                <a:gd name="T5" fmla="*/ 6 h 105"/>
                <a:gd name="T6" fmla="*/ 168 w 204"/>
                <a:gd name="T7" fmla="*/ 12 h 105"/>
                <a:gd name="T8" fmla="*/ 181 w 204"/>
                <a:gd name="T9" fmla="*/ 18 h 105"/>
                <a:gd name="T10" fmla="*/ 192 w 204"/>
                <a:gd name="T11" fmla="*/ 27 h 105"/>
                <a:gd name="T12" fmla="*/ 200 w 204"/>
                <a:gd name="T13" fmla="*/ 36 h 105"/>
                <a:gd name="T14" fmla="*/ 204 w 204"/>
                <a:gd name="T15" fmla="*/ 47 h 105"/>
                <a:gd name="T16" fmla="*/ 204 w 204"/>
                <a:gd name="T17" fmla="*/ 57 h 105"/>
                <a:gd name="T18" fmla="*/ 200 w 204"/>
                <a:gd name="T19" fmla="*/ 67 h 105"/>
                <a:gd name="T20" fmla="*/ 192 w 204"/>
                <a:gd name="T21" fmla="*/ 77 h 105"/>
                <a:gd name="T22" fmla="*/ 181 w 204"/>
                <a:gd name="T23" fmla="*/ 85 h 105"/>
                <a:gd name="T24" fmla="*/ 168 w 204"/>
                <a:gd name="T25" fmla="*/ 93 h 105"/>
                <a:gd name="T26" fmla="*/ 151 w 204"/>
                <a:gd name="T27" fmla="*/ 98 h 105"/>
                <a:gd name="T28" fmla="*/ 133 w 204"/>
                <a:gd name="T29" fmla="*/ 102 h 105"/>
                <a:gd name="T30" fmla="*/ 113 w 204"/>
                <a:gd name="T31" fmla="*/ 105 h 105"/>
                <a:gd name="T32" fmla="*/ 92 w 204"/>
                <a:gd name="T33" fmla="*/ 105 h 105"/>
                <a:gd name="T34" fmla="*/ 72 w 204"/>
                <a:gd name="T35" fmla="*/ 102 h 105"/>
                <a:gd name="T36" fmla="*/ 53 w 204"/>
                <a:gd name="T37" fmla="*/ 98 h 105"/>
                <a:gd name="T38" fmla="*/ 37 w 204"/>
                <a:gd name="T39" fmla="*/ 93 h 105"/>
                <a:gd name="T40" fmla="*/ 23 w 204"/>
                <a:gd name="T41" fmla="*/ 85 h 105"/>
                <a:gd name="T42" fmla="*/ 12 w 204"/>
                <a:gd name="T43" fmla="*/ 77 h 105"/>
                <a:gd name="T44" fmla="*/ 4 w 204"/>
                <a:gd name="T45" fmla="*/ 67 h 105"/>
                <a:gd name="T46" fmla="*/ 0 w 204"/>
                <a:gd name="T47" fmla="*/ 57 h 105"/>
                <a:gd name="T48" fmla="*/ 0 w 204"/>
                <a:gd name="T49" fmla="*/ 47 h 105"/>
                <a:gd name="T50" fmla="*/ 4 w 204"/>
                <a:gd name="T51" fmla="*/ 36 h 105"/>
                <a:gd name="T52" fmla="*/ 12 w 204"/>
                <a:gd name="T53" fmla="*/ 27 h 105"/>
                <a:gd name="T54" fmla="*/ 23 w 204"/>
                <a:gd name="T55" fmla="*/ 18 h 105"/>
                <a:gd name="T56" fmla="*/ 37 w 204"/>
                <a:gd name="T57" fmla="*/ 12 h 105"/>
                <a:gd name="T58" fmla="*/ 53 w 204"/>
                <a:gd name="T59" fmla="*/ 6 h 105"/>
                <a:gd name="T60" fmla="*/ 72 w 204"/>
                <a:gd name="T61" fmla="*/ 2 h 105"/>
                <a:gd name="T62" fmla="*/ 92 w 204"/>
                <a:gd name="T6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 h="105">
                  <a:moveTo>
                    <a:pt x="102" y="0"/>
                  </a:moveTo>
                  <a:lnTo>
                    <a:pt x="113" y="0"/>
                  </a:lnTo>
                  <a:lnTo>
                    <a:pt x="123" y="1"/>
                  </a:lnTo>
                  <a:lnTo>
                    <a:pt x="133" y="2"/>
                  </a:lnTo>
                  <a:lnTo>
                    <a:pt x="142" y="4"/>
                  </a:lnTo>
                  <a:lnTo>
                    <a:pt x="151" y="6"/>
                  </a:lnTo>
                  <a:lnTo>
                    <a:pt x="160" y="8"/>
                  </a:lnTo>
                  <a:lnTo>
                    <a:pt x="168" y="12"/>
                  </a:lnTo>
                  <a:lnTo>
                    <a:pt x="174" y="15"/>
                  </a:lnTo>
                  <a:lnTo>
                    <a:pt x="181" y="18"/>
                  </a:lnTo>
                  <a:lnTo>
                    <a:pt x="187" y="23"/>
                  </a:lnTo>
                  <a:lnTo>
                    <a:pt x="192" y="27"/>
                  </a:lnTo>
                  <a:lnTo>
                    <a:pt x="197" y="32"/>
                  </a:lnTo>
                  <a:lnTo>
                    <a:pt x="200" y="36"/>
                  </a:lnTo>
                  <a:lnTo>
                    <a:pt x="203" y="42"/>
                  </a:lnTo>
                  <a:lnTo>
                    <a:pt x="204" y="47"/>
                  </a:lnTo>
                  <a:lnTo>
                    <a:pt x="204" y="52"/>
                  </a:lnTo>
                  <a:lnTo>
                    <a:pt x="204" y="57"/>
                  </a:lnTo>
                  <a:lnTo>
                    <a:pt x="203" y="63"/>
                  </a:lnTo>
                  <a:lnTo>
                    <a:pt x="200" y="67"/>
                  </a:lnTo>
                  <a:lnTo>
                    <a:pt x="197" y="73"/>
                  </a:lnTo>
                  <a:lnTo>
                    <a:pt x="192" y="77"/>
                  </a:lnTo>
                  <a:lnTo>
                    <a:pt x="187" y="82"/>
                  </a:lnTo>
                  <a:lnTo>
                    <a:pt x="181" y="85"/>
                  </a:lnTo>
                  <a:lnTo>
                    <a:pt x="174" y="90"/>
                  </a:lnTo>
                  <a:lnTo>
                    <a:pt x="168" y="93"/>
                  </a:lnTo>
                  <a:lnTo>
                    <a:pt x="160" y="96"/>
                  </a:lnTo>
                  <a:lnTo>
                    <a:pt x="151" y="98"/>
                  </a:lnTo>
                  <a:lnTo>
                    <a:pt x="142" y="101"/>
                  </a:lnTo>
                  <a:lnTo>
                    <a:pt x="133" y="102"/>
                  </a:lnTo>
                  <a:lnTo>
                    <a:pt x="123" y="104"/>
                  </a:lnTo>
                  <a:lnTo>
                    <a:pt x="113" y="105"/>
                  </a:lnTo>
                  <a:lnTo>
                    <a:pt x="102" y="105"/>
                  </a:lnTo>
                  <a:lnTo>
                    <a:pt x="92" y="105"/>
                  </a:lnTo>
                  <a:lnTo>
                    <a:pt x="81" y="104"/>
                  </a:lnTo>
                  <a:lnTo>
                    <a:pt x="72" y="102"/>
                  </a:lnTo>
                  <a:lnTo>
                    <a:pt x="62" y="101"/>
                  </a:lnTo>
                  <a:lnTo>
                    <a:pt x="53" y="98"/>
                  </a:lnTo>
                  <a:lnTo>
                    <a:pt x="46" y="96"/>
                  </a:lnTo>
                  <a:lnTo>
                    <a:pt x="37" y="93"/>
                  </a:lnTo>
                  <a:lnTo>
                    <a:pt x="30" y="90"/>
                  </a:lnTo>
                  <a:lnTo>
                    <a:pt x="23" y="85"/>
                  </a:lnTo>
                  <a:lnTo>
                    <a:pt x="18" y="82"/>
                  </a:lnTo>
                  <a:lnTo>
                    <a:pt x="12" y="77"/>
                  </a:lnTo>
                  <a:lnTo>
                    <a:pt x="8" y="73"/>
                  </a:lnTo>
                  <a:lnTo>
                    <a:pt x="4" y="67"/>
                  </a:lnTo>
                  <a:lnTo>
                    <a:pt x="2" y="63"/>
                  </a:lnTo>
                  <a:lnTo>
                    <a:pt x="0" y="57"/>
                  </a:lnTo>
                  <a:lnTo>
                    <a:pt x="0" y="52"/>
                  </a:lnTo>
                  <a:lnTo>
                    <a:pt x="0" y="47"/>
                  </a:lnTo>
                  <a:lnTo>
                    <a:pt x="2" y="42"/>
                  </a:lnTo>
                  <a:lnTo>
                    <a:pt x="4" y="36"/>
                  </a:lnTo>
                  <a:lnTo>
                    <a:pt x="8" y="32"/>
                  </a:lnTo>
                  <a:lnTo>
                    <a:pt x="12" y="27"/>
                  </a:lnTo>
                  <a:lnTo>
                    <a:pt x="18" y="23"/>
                  </a:lnTo>
                  <a:lnTo>
                    <a:pt x="23" y="18"/>
                  </a:lnTo>
                  <a:lnTo>
                    <a:pt x="30" y="15"/>
                  </a:lnTo>
                  <a:lnTo>
                    <a:pt x="37" y="12"/>
                  </a:lnTo>
                  <a:lnTo>
                    <a:pt x="46" y="8"/>
                  </a:lnTo>
                  <a:lnTo>
                    <a:pt x="53" y="6"/>
                  </a:lnTo>
                  <a:lnTo>
                    <a:pt x="62" y="4"/>
                  </a:lnTo>
                  <a:lnTo>
                    <a:pt x="72" y="2"/>
                  </a:lnTo>
                  <a:lnTo>
                    <a:pt x="81" y="1"/>
                  </a:lnTo>
                  <a:lnTo>
                    <a:pt x="92" y="0"/>
                  </a:lnTo>
                  <a:lnTo>
                    <a:pt x="102" y="0"/>
                  </a:lnTo>
                  <a:close/>
                </a:path>
              </a:pathLst>
            </a:custGeom>
            <a:solidFill>
              <a:srgbClr val="FFF7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8" name="Freeform 172">
              <a:extLst>
                <a:ext uri="{FF2B5EF4-FFF2-40B4-BE49-F238E27FC236}">
                  <a16:creationId xmlns:a16="http://schemas.microsoft.com/office/drawing/2014/main" id="{66865DB3-8EBC-43D8-B3D8-8566F3F2732B}"/>
                </a:ext>
              </a:extLst>
            </p:cNvPr>
            <p:cNvSpPr>
              <a:spLocks/>
            </p:cNvSpPr>
            <p:nvPr/>
          </p:nvSpPr>
          <p:spPr bwMode="auto">
            <a:xfrm>
              <a:off x="4211" y="3424"/>
              <a:ext cx="92" cy="49"/>
            </a:xfrm>
            <a:custGeom>
              <a:avLst/>
              <a:gdLst>
                <a:gd name="T0" fmla="*/ 102 w 184"/>
                <a:gd name="T1" fmla="*/ 0 h 96"/>
                <a:gd name="T2" fmla="*/ 119 w 184"/>
                <a:gd name="T3" fmla="*/ 2 h 96"/>
                <a:gd name="T4" fmla="*/ 137 w 184"/>
                <a:gd name="T5" fmla="*/ 5 h 96"/>
                <a:gd name="T6" fmla="*/ 151 w 184"/>
                <a:gd name="T7" fmla="*/ 11 h 96"/>
                <a:gd name="T8" fmla="*/ 163 w 184"/>
                <a:gd name="T9" fmla="*/ 18 h 96"/>
                <a:gd name="T10" fmla="*/ 173 w 184"/>
                <a:gd name="T11" fmla="*/ 25 h 96"/>
                <a:gd name="T12" fmla="*/ 180 w 184"/>
                <a:gd name="T13" fmla="*/ 34 h 96"/>
                <a:gd name="T14" fmla="*/ 184 w 184"/>
                <a:gd name="T15" fmla="*/ 43 h 96"/>
                <a:gd name="T16" fmla="*/ 184 w 184"/>
                <a:gd name="T17" fmla="*/ 53 h 96"/>
                <a:gd name="T18" fmla="*/ 180 w 184"/>
                <a:gd name="T19" fmla="*/ 62 h 96"/>
                <a:gd name="T20" fmla="*/ 173 w 184"/>
                <a:gd name="T21" fmla="*/ 71 h 96"/>
                <a:gd name="T22" fmla="*/ 163 w 184"/>
                <a:gd name="T23" fmla="*/ 79 h 96"/>
                <a:gd name="T24" fmla="*/ 151 w 184"/>
                <a:gd name="T25" fmla="*/ 85 h 96"/>
                <a:gd name="T26" fmla="*/ 137 w 184"/>
                <a:gd name="T27" fmla="*/ 91 h 96"/>
                <a:gd name="T28" fmla="*/ 119 w 184"/>
                <a:gd name="T29" fmla="*/ 94 h 96"/>
                <a:gd name="T30" fmla="*/ 102 w 184"/>
                <a:gd name="T31" fmla="*/ 96 h 96"/>
                <a:gd name="T32" fmla="*/ 83 w 184"/>
                <a:gd name="T33" fmla="*/ 96 h 96"/>
                <a:gd name="T34" fmla="*/ 66 w 184"/>
                <a:gd name="T35" fmla="*/ 94 h 96"/>
                <a:gd name="T36" fmla="*/ 49 w 184"/>
                <a:gd name="T37" fmla="*/ 91 h 96"/>
                <a:gd name="T38" fmla="*/ 33 w 184"/>
                <a:gd name="T39" fmla="*/ 85 h 96"/>
                <a:gd name="T40" fmla="*/ 21 w 184"/>
                <a:gd name="T41" fmla="*/ 79 h 96"/>
                <a:gd name="T42" fmla="*/ 11 w 184"/>
                <a:gd name="T43" fmla="*/ 71 h 96"/>
                <a:gd name="T44" fmla="*/ 4 w 184"/>
                <a:gd name="T45" fmla="*/ 62 h 96"/>
                <a:gd name="T46" fmla="*/ 1 w 184"/>
                <a:gd name="T47" fmla="*/ 53 h 96"/>
                <a:gd name="T48" fmla="*/ 1 w 184"/>
                <a:gd name="T49" fmla="*/ 43 h 96"/>
                <a:gd name="T50" fmla="*/ 4 w 184"/>
                <a:gd name="T51" fmla="*/ 34 h 96"/>
                <a:gd name="T52" fmla="*/ 11 w 184"/>
                <a:gd name="T53" fmla="*/ 25 h 96"/>
                <a:gd name="T54" fmla="*/ 21 w 184"/>
                <a:gd name="T55" fmla="*/ 18 h 96"/>
                <a:gd name="T56" fmla="*/ 33 w 184"/>
                <a:gd name="T57" fmla="*/ 11 h 96"/>
                <a:gd name="T58" fmla="*/ 49 w 184"/>
                <a:gd name="T59" fmla="*/ 5 h 96"/>
                <a:gd name="T60" fmla="*/ 66 w 184"/>
                <a:gd name="T61" fmla="*/ 2 h 96"/>
                <a:gd name="T62" fmla="*/ 83 w 184"/>
                <a:gd name="T6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96">
                  <a:moveTo>
                    <a:pt x="92" y="0"/>
                  </a:moveTo>
                  <a:lnTo>
                    <a:pt x="102" y="0"/>
                  </a:lnTo>
                  <a:lnTo>
                    <a:pt x="111" y="1"/>
                  </a:lnTo>
                  <a:lnTo>
                    <a:pt x="119" y="2"/>
                  </a:lnTo>
                  <a:lnTo>
                    <a:pt x="128" y="3"/>
                  </a:lnTo>
                  <a:lnTo>
                    <a:pt x="137" y="5"/>
                  </a:lnTo>
                  <a:lnTo>
                    <a:pt x="144" y="8"/>
                  </a:lnTo>
                  <a:lnTo>
                    <a:pt x="151" y="11"/>
                  </a:lnTo>
                  <a:lnTo>
                    <a:pt x="158" y="14"/>
                  </a:lnTo>
                  <a:lnTo>
                    <a:pt x="163" y="18"/>
                  </a:lnTo>
                  <a:lnTo>
                    <a:pt x="169" y="21"/>
                  </a:lnTo>
                  <a:lnTo>
                    <a:pt x="173" y="25"/>
                  </a:lnTo>
                  <a:lnTo>
                    <a:pt x="177" y="29"/>
                  </a:lnTo>
                  <a:lnTo>
                    <a:pt x="180" y="34"/>
                  </a:lnTo>
                  <a:lnTo>
                    <a:pt x="182" y="39"/>
                  </a:lnTo>
                  <a:lnTo>
                    <a:pt x="184" y="43"/>
                  </a:lnTo>
                  <a:lnTo>
                    <a:pt x="184" y="49"/>
                  </a:lnTo>
                  <a:lnTo>
                    <a:pt x="184" y="53"/>
                  </a:lnTo>
                  <a:lnTo>
                    <a:pt x="182" y="58"/>
                  </a:lnTo>
                  <a:lnTo>
                    <a:pt x="180" y="62"/>
                  </a:lnTo>
                  <a:lnTo>
                    <a:pt x="177" y="68"/>
                  </a:lnTo>
                  <a:lnTo>
                    <a:pt x="173" y="71"/>
                  </a:lnTo>
                  <a:lnTo>
                    <a:pt x="169" y="75"/>
                  </a:lnTo>
                  <a:lnTo>
                    <a:pt x="163" y="79"/>
                  </a:lnTo>
                  <a:lnTo>
                    <a:pt x="158" y="82"/>
                  </a:lnTo>
                  <a:lnTo>
                    <a:pt x="151" y="85"/>
                  </a:lnTo>
                  <a:lnTo>
                    <a:pt x="144" y="88"/>
                  </a:lnTo>
                  <a:lnTo>
                    <a:pt x="137" y="91"/>
                  </a:lnTo>
                  <a:lnTo>
                    <a:pt x="128" y="93"/>
                  </a:lnTo>
                  <a:lnTo>
                    <a:pt x="119" y="94"/>
                  </a:lnTo>
                  <a:lnTo>
                    <a:pt x="111" y="95"/>
                  </a:lnTo>
                  <a:lnTo>
                    <a:pt x="102" y="96"/>
                  </a:lnTo>
                  <a:lnTo>
                    <a:pt x="92" y="96"/>
                  </a:lnTo>
                  <a:lnTo>
                    <a:pt x="83" y="96"/>
                  </a:lnTo>
                  <a:lnTo>
                    <a:pt x="73" y="95"/>
                  </a:lnTo>
                  <a:lnTo>
                    <a:pt x="66" y="94"/>
                  </a:lnTo>
                  <a:lnTo>
                    <a:pt x="57" y="93"/>
                  </a:lnTo>
                  <a:lnTo>
                    <a:pt x="49" y="91"/>
                  </a:lnTo>
                  <a:lnTo>
                    <a:pt x="41" y="88"/>
                  </a:lnTo>
                  <a:lnTo>
                    <a:pt x="33" y="85"/>
                  </a:lnTo>
                  <a:lnTo>
                    <a:pt x="27" y="82"/>
                  </a:lnTo>
                  <a:lnTo>
                    <a:pt x="21" y="79"/>
                  </a:lnTo>
                  <a:lnTo>
                    <a:pt x="16" y="75"/>
                  </a:lnTo>
                  <a:lnTo>
                    <a:pt x="11" y="71"/>
                  </a:lnTo>
                  <a:lnTo>
                    <a:pt x="8" y="68"/>
                  </a:lnTo>
                  <a:lnTo>
                    <a:pt x="4" y="62"/>
                  </a:lnTo>
                  <a:lnTo>
                    <a:pt x="2" y="58"/>
                  </a:lnTo>
                  <a:lnTo>
                    <a:pt x="1" y="53"/>
                  </a:lnTo>
                  <a:lnTo>
                    <a:pt x="0" y="49"/>
                  </a:lnTo>
                  <a:lnTo>
                    <a:pt x="1" y="43"/>
                  </a:lnTo>
                  <a:lnTo>
                    <a:pt x="2" y="39"/>
                  </a:lnTo>
                  <a:lnTo>
                    <a:pt x="4" y="34"/>
                  </a:lnTo>
                  <a:lnTo>
                    <a:pt x="8" y="29"/>
                  </a:lnTo>
                  <a:lnTo>
                    <a:pt x="11" y="25"/>
                  </a:lnTo>
                  <a:lnTo>
                    <a:pt x="16" y="21"/>
                  </a:lnTo>
                  <a:lnTo>
                    <a:pt x="21" y="18"/>
                  </a:lnTo>
                  <a:lnTo>
                    <a:pt x="27" y="14"/>
                  </a:lnTo>
                  <a:lnTo>
                    <a:pt x="33" y="11"/>
                  </a:lnTo>
                  <a:lnTo>
                    <a:pt x="41" y="8"/>
                  </a:lnTo>
                  <a:lnTo>
                    <a:pt x="49" y="5"/>
                  </a:lnTo>
                  <a:lnTo>
                    <a:pt x="57" y="3"/>
                  </a:lnTo>
                  <a:lnTo>
                    <a:pt x="66" y="2"/>
                  </a:lnTo>
                  <a:lnTo>
                    <a:pt x="73" y="1"/>
                  </a:lnTo>
                  <a:lnTo>
                    <a:pt x="83" y="0"/>
                  </a:lnTo>
                  <a:lnTo>
                    <a:pt x="92" y="0"/>
                  </a:lnTo>
                  <a:close/>
                </a:path>
              </a:pathLst>
            </a:custGeom>
            <a:solidFill>
              <a:srgbClr val="FF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9" name="Freeform 173">
              <a:extLst>
                <a:ext uri="{FF2B5EF4-FFF2-40B4-BE49-F238E27FC236}">
                  <a16:creationId xmlns:a16="http://schemas.microsoft.com/office/drawing/2014/main" id="{AAE1E8BA-C1E2-470F-8D54-9BF0FEECEAD9}"/>
                </a:ext>
              </a:extLst>
            </p:cNvPr>
            <p:cNvSpPr>
              <a:spLocks/>
            </p:cNvSpPr>
            <p:nvPr/>
          </p:nvSpPr>
          <p:spPr bwMode="auto">
            <a:xfrm>
              <a:off x="4217" y="3426"/>
              <a:ext cx="81" cy="44"/>
            </a:xfrm>
            <a:custGeom>
              <a:avLst/>
              <a:gdLst>
                <a:gd name="T0" fmla="*/ 90 w 163"/>
                <a:gd name="T1" fmla="*/ 0 h 89"/>
                <a:gd name="T2" fmla="*/ 106 w 163"/>
                <a:gd name="T3" fmla="*/ 2 h 89"/>
                <a:gd name="T4" fmla="*/ 120 w 163"/>
                <a:gd name="T5" fmla="*/ 6 h 89"/>
                <a:gd name="T6" fmla="*/ 133 w 163"/>
                <a:gd name="T7" fmla="*/ 10 h 89"/>
                <a:gd name="T8" fmla="*/ 145 w 163"/>
                <a:gd name="T9" fmla="*/ 16 h 89"/>
                <a:gd name="T10" fmla="*/ 153 w 163"/>
                <a:gd name="T11" fmla="*/ 23 h 89"/>
                <a:gd name="T12" fmla="*/ 159 w 163"/>
                <a:gd name="T13" fmla="*/ 31 h 89"/>
                <a:gd name="T14" fmla="*/ 162 w 163"/>
                <a:gd name="T15" fmla="*/ 40 h 89"/>
                <a:gd name="T16" fmla="*/ 162 w 163"/>
                <a:gd name="T17" fmla="*/ 49 h 89"/>
                <a:gd name="T18" fmla="*/ 159 w 163"/>
                <a:gd name="T19" fmla="*/ 58 h 89"/>
                <a:gd name="T20" fmla="*/ 153 w 163"/>
                <a:gd name="T21" fmla="*/ 66 h 89"/>
                <a:gd name="T22" fmla="*/ 145 w 163"/>
                <a:gd name="T23" fmla="*/ 72 h 89"/>
                <a:gd name="T24" fmla="*/ 133 w 163"/>
                <a:gd name="T25" fmla="*/ 79 h 89"/>
                <a:gd name="T26" fmla="*/ 120 w 163"/>
                <a:gd name="T27" fmla="*/ 83 h 89"/>
                <a:gd name="T28" fmla="*/ 106 w 163"/>
                <a:gd name="T29" fmla="*/ 87 h 89"/>
                <a:gd name="T30" fmla="*/ 90 w 163"/>
                <a:gd name="T31" fmla="*/ 89 h 89"/>
                <a:gd name="T32" fmla="*/ 72 w 163"/>
                <a:gd name="T33" fmla="*/ 89 h 89"/>
                <a:gd name="T34" fmla="*/ 57 w 163"/>
                <a:gd name="T35" fmla="*/ 87 h 89"/>
                <a:gd name="T36" fmla="*/ 42 w 163"/>
                <a:gd name="T37" fmla="*/ 83 h 89"/>
                <a:gd name="T38" fmla="*/ 29 w 163"/>
                <a:gd name="T39" fmla="*/ 79 h 89"/>
                <a:gd name="T40" fmla="*/ 18 w 163"/>
                <a:gd name="T41" fmla="*/ 72 h 89"/>
                <a:gd name="T42" fmla="*/ 10 w 163"/>
                <a:gd name="T43" fmla="*/ 66 h 89"/>
                <a:gd name="T44" fmla="*/ 3 w 163"/>
                <a:gd name="T45" fmla="*/ 58 h 89"/>
                <a:gd name="T46" fmla="*/ 0 w 163"/>
                <a:gd name="T47" fmla="*/ 49 h 89"/>
                <a:gd name="T48" fmla="*/ 0 w 163"/>
                <a:gd name="T49" fmla="*/ 40 h 89"/>
                <a:gd name="T50" fmla="*/ 3 w 163"/>
                <a:gd name="T51" fmla="*/ 31 h 89"/>
                <a:gd name="T52" fmla="*/ 10 w 163"/>
                <a:gd name="T53" fmla="*/ 23 h 89"/>
                <a:gd name="T54" fmla="*/ 18 w 163"/>
                <a:gd name="T55" fmla="*/ 16 h 89"/>
                <a:gd name="T56" fmla="*/ 29 w 163"/>
                <a:gd name="T57" fmla="*/ 10 h 89"/>
                <a:gd name="T58" fmla="*/ 42 w 163"/>
                <a:gd name="T59" fmla="*/ 6 h 89"/>
                <a:gd name="T60" fmla="*/ 57 w 163"/>
                <a:gd name="T61" fmla="*/ 2 h 89"/>
                <a:gd name="T62" fmla="*/ 72 w 163"/>
                <a:gd name="T6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89">
                  <a:moveTo>
                    <a:pt x="81" y="0"/>
                  </a:moveTo>
                  <a:lnTo>
                    <a:pt x="90" y="0"/>
                  </a:lnTo>
                  <a:lnTo>
                    <a:pt x="98" y="1"/>
                  </a:lnTo>
                  <a:lnTo>
                    <a:pt x="106" y="2"/>
                  </a:lnTo>
                  <a:lnTo>
                    <a:pt x="113" y="3"/>
                  </a:lnTo>
                  <a:lnTo>
                    <a:pt x="120" y="6"/>
                  </a:lnTo>
                  <a:lnTo>
                    <a:pt x="127" y="8"/>
                  </a:lnTo>
                  <a:lnTo>
                    <a:pt x="133" y="10"/>
                  </a:lnTo>
                  <a:lnTo>
                    <a:pt x="139" y="13"/>
                  </a:lnTo>
                  <a:lnTo>
                    <a:pt x="145" y="16"/>
                  </a:lnTo>
                  <a:lnTo>
                    <a:pt x="149" y="20"/>
                  </a:lnTo>
                  <a:lnTo>
                    <a:pt x="153" y="23"/>
                  </a:lnTo>
                  <a:lnTo>
                    <a:pt x="157" y="27"/>
                  </a:lnTo>
                  <a:lnTo>
                    <a:pt x="159" y="31"/>
                  </a:lnTo>
                  <a:lnTo>
                    <a:pt x="161" y="36"/>
                  </a:lnTo>
                  <a:lnTo>
                    <a:pt x="162" y="40"/>
                  </a:lnTo>
                  <a:lnTo>
                    <a:pt x="163" y="44"/>
                  </a:lnTo>
                  <a:lnTo>
                    <a:pt x="162" y="49"/>
                  </a:lnTo>
                  <a:lnTo>
                    <a:pt x="161" y="53"/>
                  </a:lnTo>
                  <a:lnTo>
                    <a:pt x="159" y="58"/>
                  </a:lnTo>
                  <a:lnTo>
                    <a:pt x="157" y="61"/>
                  </a:lnTo>
                  <a:lnTo>
                    <a:pt x="153" y="66"/>
                  </a:lnTo>
                  <a:lnTo>
                    <a:pt x="149" y="69"/>
                  </a:lnTo>
                  <a:lnTo>
                    <a:pt x="145" y="72"/>
                  </a:lnTo>
                  <a:lnTo>
                    <a:pt x="139" y="76"/>
                  </a:lnTo>
                  <a:lnTo>
                    <a:pt x="133" y="79"/>
                  </a:lnTo>
                  <a:lnTo>
                    <a:pt x="127" y="81"/>
                  </a:lnTo>
                  <a:lnTo>
                    <a:pt x="120" y="83"/>
                  </a:lnTo>
                  <a:lnTo>
                    <a:pt x="113" y="84"/>
                  </a:lnTo>
                  <a:lnTo>
                    <a:pt x="106" y="87"/>
                  </a:lnTo>
                  <a:lnTo>
                    <a:pt x="98" y="87"/>
                  </a:lnTo>
                  <a:lnTo>
                    <a:pt x="90" y="89"/>
                  </a:lnTo>
                  <a:lnTo>
                    <a:pt x="81" y="89"/>
                  </a:lnTo>
                  <a:lnTo>
                    <a:pt x="72" y="89"/>
                  </a:lnTo>
                  <a:lnTo>
                    <a:pt x="66" y="87"/>
                  </a:lnTo>
                  <a:lnTo>
                    <a:pt x="57" y="87"/>
                  </a:lnTo>
                  <a:lnTo>
                    <a:pt x="49" y="84"/>
                  </a:lnTo>
                  <a:lnTo>
                    <a:pt x="42" y="83"/>
                  </a:lnTo>
                  <a:lnTo>
                    <a:pt x="36" y="81"/>
                  </a:lnTo>
                  <a:lnTo>
                    <a:pt x="29" y="79"/>
                  </a:lnTo>
                  <a:lnTo>
                    <a:pt x="23" y="76"/>
                  </a:lnTo>
                  <a:lnTo>
                    <a:pt x="18" y="72"/>
                  </a:lnTo>
                  <a:lnTo>
                    <a:pt x="13" y="69"/>
                  </a:lnTo>
                  <a:lnTo>
                    <a:pt x="10" y="66"/>
                  </a:lnTo>
                  <a:lnTo>
                    <a:pt x="6" y="61"/>
                  </a:lnTo>
                  <a:lnTo>
                    <a:pt x="3" y="58"/>
                  </a:lnTo>
                  <a:lnTo>
                    <a:pt x="1" y="53"/>
                  </a:lnTo>
                  <a:lnTo>
                    <a:pt x="0" y="49"/>
                  </a:lnTo>
                  <a:lnTo>
                    <a:pt x="0" y="44"/>
                  </a:lnTo>
                  <a:lnTo>
                    <a:pt x="0" y="40"/>
                  </a:lnTo>
                  <a:lnTo>
                    <a:pt x="1" y="36"/>
                  </a:lnTo>
                  <a:lnTo>
                    <a:pt x="3" y="31"/>
                  </a:lnTo>
                  <a:lnTo>
                    <a:pt x="6" y="27"/>
                  </a:lnTo>
                  <a:lnTo>
                    <a:pt x="10" y="23"/>
                  </a:lnTo>
                  <a:lnTo>
                    <a:pt x="13" y="20"/>
                  </a:lnTo>
                  <a:lnTo>
                    <a:pt x="18" y="16"/>
                  </a:lnTo>
                  <a:lnTo>
                    <a:pt x="23" y="13"/>
                  </a:lnTo>
                  <a:lnTo>
                    <a:pt x="29" y="10"/>
                  </a:lnTo>
                  <a:lnTo>
                    <a:pt x="36" y="8"/>
                  </a:lnTo>
                  <a:lnTo>
                    <a:pt x="42" y="6"/>
                  </a:lnTo>
                  <a:lnTo>
                    <a:pt x="49" y="3"/>
                  </a:lnTo>
                  <a:lnTo>
                    <a:pt x="57" y="2"/>
                  </a:lnTo>
                  <a:lnTo>
                    <a:pt x="66" y="1"/>
                  </a:lnTo>
                  <a:lnTo>
                    <a:pt x="72" y="0"/>
                  </a:lnTo>
                  <a:lnTo>
                    <a:pt x="81" y="0"/>
                  </a:lnTo>
                  <a:close/>
                </a:path>
              </a:pathLst>
            </a:custGeom>
            <a:solidFill>
              <a:srgbClr val="FFFC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0" name="Freeform 174">
              <a:extLst>
                <a:ext uri="{FF2B5EF4-FFF2-40B4-BE49-F238E27FC236}">
                  <a16:creationId xmlns:a16="http://schemas.microsoft.com/office/drawing/2014/main" id="{D286D5DB-7AEE-4C81-90E9-C8B2D6B8CAC1}"/>
                </a:ext>
              </a:extLst>
            </p:cNvPr>
            <p:cNvSpPr>
              <a:spLocks/>
            </p:cNvSpPr>
            <p:nvPr/>
          </p:nvSpPr>
          <p:spPr bwMode="auto">
            <a:xfrm>
              <a:off x="4222" y="3427"/>
              <a:ext cx="71" cy="40"/>
            </a:xfrm>
            <a:custGeom>
              <a:avLst/>
              <a:gdLst>
                <a:gd name="T0" fmla="*/ 79 w 142"/>
                <a:gd name="T1" fmla="*/ 0 h 80"/>
                <a:gd name="T2" fmla="*/ 92 w 142"/>
                <a:gd name="T3" fmla="*/ 2 h 80"/>
                <a:gd name="T4" fmla="*/ 106 w 142"/>
                <a:gd name="T5" fmla="*/ 6 h 80"/>
                <a:gd name="T6" fmla="*/ 117 w 142"/>
                <a:gd name="T7" fmla="*/ 9 h 80"/>
                <a:gd name="T8" fmla="*/ 127 w 142"/>
                <a:gd name="T9" fmla="*/ 15 h 80"/>
                <a:gd name="T10" fmla="*/ 135 w 142"/>
                <a:gd name="T11" fmla="*/ 21 h 80"/>
                <a:gd name="T12" fmla="*/ 139 w 142"/>
                <a:gd name="T13" fmla="*/ 29 h 80"/>
                <a:gd name="T14" fmla="*/ 142 w 142"/>
                <a:gd name="T15" fmla="*/ 36 h 80"/>
                <a:gd name="T16" fmla="*/ 142 w 142"/>
                <a:gd name="T17" fmla="*/ 45 h 80"/>
                <a:gd name="T18" fmla="*/ 139 w 142"/>
                <a:gd name="T19" fmla="*/ 52 h 80"/>
                <a:gd name="T20" fmla="*/ 135 w 142"/>
                <a:gd name="T21" fmla="*/ 59 h 80"/>
                <a:gd name="T22" fmla="*/ 127 w 142"/>
                <a:gd name="T23" fmla="*/ 66 h 80"/>
                <a:gd name="T24" fmla="*/ 117 w 142"/>
                <a:gd name="T25" fmla="*/ 71 h 80"/>
                <a:gd name="T26" fmla="*/ 106 w 142"/>
                <a:gd name="T27" fmla="*/ 76 h 80"/>
                <a:gd name="T28" fmla="*/ 92 w 142"/>
                <a:gd name="T29" fmla="*/ 78 h 80"/>
                <a:gd name="T30" fmla="*/ 79 w 142"/>
                <a:gd name="T31" fmla="*/ 80 h 80"/>
                <a:gd name="T32" fmla="*/ 63 w 142"/>
                <a:gd name="T33" fmla="*/ 80 h 80"/>
                <a:gd name="T34" fmla="*/ 50 w 142"/>
                <a:gd name="T35" fmla="*/ 78 h 80"/>
                <a:gd name="T36" fmla="*/ 38 w 142"/>
                <a:gd name="T37" fmla="*/ 76 h 80"/>
                <a:gd name="T38" fmla="*/ 26 w 142"/>
                <a:gd name="T39" fmla="*/ 71 h 80"/>
                <a:gd name="T40" fmla="*/ 17 w 142"/>
                <a:gd name="T41" fmla="*/ 66 h 80"/>
                <a:gd name="T42" fmla="*/ 8 w 142"/>
                <a:gd name="T43" fmla="*/ 59 h 80"/>
                <a:gd name="T44" fmla="*/ 3 w 142"/>
                <a:gd name="T45" fmla="*/ 52 h 80"/>
                <a:gd name="T46" fmla="*/ 0 w 142"/>
                <a:gd name="T47" fmla="*/ 45 h 80"/>
                <a:gd name="T48" fmla="*/ 0 w 142"/>
                <a:gd name="T49" fmla="*/ 36 h 80"/>
                <a:gd name="T50" fmla="*/ 3 w 142"/>
                <a:gd name="T51" fmla="*/ 29 h 80"/>
                <a:gd name="T52" fmla="*/ 8 w 142"/>
                <a:gd name="T53" fmla="*/ 21 h 80"/>
                <a:gd name="T54" fmla="*/ 17 w 142"/>
                <a:gd name="T55" fmla="*/ 15 h 80"/>
                <a:gd name="T56" fmla="*/ 26 w 142"/>
                <a:gd name="T57" fmla="*/ 9 h 80"/>
                <a:gd name="T58" fmla="*/ 38 w 142"/>
                <a:gd name="T59" fmla="*/ 6 h 80"/>
                <a:gd name="T60" fmla="*/ 50 w 142"/>
                <a:gd name="T61" fmla="*/ 2 h 80"/>
                <a:gd name="T62" fmla="*/ 63 w 14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80">
                  <a:moveTo>
                    <a:pt x="71" y="0"/>
                  </a:moveTo>
                  <a:lnTo>
                    <a:pt x="79" y="0"/>
                  </a:lnTo>
                  <a:lnTo>
                    <a:pt x="86" y="1"/>
                  </a:lnTo>
                  <a:lnTo>
                    <a:pt x="92" y="2"/>
                  </a:lnTo>
                  <a:lnTo>
                    <a:pt x="99" y="4"/>
                  </a:lnTo>
                  <a:lnTo>
                    <a:pt x="106" y="6"/>
                  </a:lnTo>
                  <a:lnTo>
                    <a:pt x="111" y="7"/>
                  </a:lnTo>
                  <a:lnTo>
                    <a:pt x="117" y="9"/>
                  </a:lnTo>
                  <a:lnTo>
                    <a:pt x="121" y="12"/>
                  </a:lnTo>
                  <a:lnTo>
                    <a:pt x="127" y="15"/>
                  </a:lnTo>
                  <a:lnTo>
                    <a:pt x="130" y="18"/>
                  </a:lnTo>
                  <a:lnTo>
                    <a:pt x="135" y="21"/>
                  </a:lnTo>
                  <a:lnTo>
                    <a:pt x="137" y="25"/>
                  </a:lnTo>
                  <a:lnTo>
                    <a:pt x="139" y="29"/>
                  </a:lnTo>
                  <a:lnTo>
                    <a:pt x="141" y="32"/>
                  </a:lnTo>
                  <a:lnTo>
                    <a:pt x="142" y="36"/>
                  </a:lnTo>
                  <a:lnTo>
                    <a:pt x="142" y="40"/>
                  </a:lnTo>
                  <a:lnTo>
                    <a:pt x="142" y="45"/>
                  </a:lnTo>
                  <a:lnTo>
                    <a:pt x="141" y="48"/>
                  </a:lnTo>
                  <a:lnTo>
                    <a:pt x="139" y="52"/>
                  </a:lnTo>
                  <a:lnTo>
                    <a:pt x="137" y="56"/>
                  </a:lnTo>
                  <a:lnTo>
                    <a:pt x="135" y="59"/>
                  </a:lnTo>
                  <a:lnTo>
                    <a:pt x="130" y="62"/>
                  </a:lnTo>
                  <a:lnTo>
                    <a:pt x="127" y="66"/>
                  </a:lnTo>
                  <a:lnTo>
                    <a:pt x="121" y="68"/>
                  </a:lnTo>
                  <a:lnTo>
                    <a:pt x="117" y="71"/>
                  </a:lnTo>
                  <a:lnTo>
                    <a:pt x="111" y="74"/>
                  </a:lnTo>
                  <a:lnTo>
                    <a:pt x="106" y="76"/>
                  </a:lnTo>
                  <a:lnTo>
                    <a:pt x="99" y="77"/>
                  </a:lnTo>
                  <a:lnTo>
                    <a:pt x="92" y="78"/>
                  </a:lnTo>
                  <a:lnTo>
                    <a:pt x="86" y="79"/>
                  </a:lnTo>
                  <a:lnTo>
                    <a:pt x="79" y="80"/>
                  </a:lnTo>
                  <a:lnTo>
                    <a:pt x="71" y="80"/>
                  </a:lnTo>
                  <a:lnTo>
                    <a:pt x="63" y="80"/>
                  </a:lnTo>
                  <a:lnTo>
                    <a:pt x="57" y="79"/>
                  </a:lnTo>
                  <a:lnTo>
                    <a:pt x="50" y="78"/>
                  </a:lnTo>
                  <a:lnTo>
                    <a:pt x="43" y="77"/>
                  </a:lnTo>
                  <a:lnTo>
                    <a:pt x="38" y="76"/>
                  </a:lnTo>
                  <a:lnTo>
                    <a:pt x="31" y="74"/>
                  </a:lnTo>
                  <a:lnTo>
                    <a:pt x="26" y="71"/>
                  </a:lnTo>
                  <a:lnTo>
                    <a:pt x="21" y="68"/>
                  </a:lnTo>
                  <a:lnTo>
                    <a:pt x="17" y="66"/>
                  </a:lnTo>
                  <a:lnTo>
                    <a:pt x="12" y="62"/>
                  </a:lnTo>
                  <a:lnTo>
                    <a:pt x="8" y="59"/>
                  </a:lnTo>
                  <a:lnTo>
                    <a:pt x="6" y="56"/>
                  </a:lnTo>
                  <a:lnTo>
                    <a:pt x="3" y="52"/>
                  </a:lnTo>
                  <a:lnTo>
                    <a:pt x="1" y="48"/>
                  </a:lnTo>
                  <a:lnTo>
                    <a:pt x="0" y="45"/>
                  </a:lnTo>
                  <a:lnTo>
                    <a:pt x="0" y="40"/>
                  </a:lnTo>
                  <a:lnTo>
                    <a:pt x="0" y="36"/>
                  </a:lnTo>
                  <a:lnTo>
                    <a:pt x="1" y="32"/>
                  </a:lnTo>
                  <a:lnTo>
                    <a:pt x="3" y="29"/>
                  </a:lnTo>
                  <a:lnTo>
                    <a:pt x="6" y="25"/>
                  </a:lnTo>
                  <a:lnTo>
                    <a:pt x="8" y="21"/>
                  </a:lnTo>
                  <a:lnTo>
                    <a:pt x="12" y="18"/>
                  </a:lnTo>
                  <a:lnTo>
                    <a:pt x="17" y="15"/>
                  </a:lnTo>
                  <a:lnTo>
                    <a:pt x="21" y="12"/>
                  </a:lnTo>
                  <a:lnTo>
                    <a:pt x="26" y="9"/>
                  </a:lnTo>
                  <a:lnTo>
                    <a:pt x="31" y="7"/>
                  </a:lnTo>
                  <a:lnTo>
                    <a:pt x="38" y="6"/>
                  </a:lnTo>
                  <a:lnTo>
                    <a:pt x="43" y="4"/>
                  </a:lnTo>
                  <a:lnTo>
                    <a:pt x="50" y="2"/>
                  </a:lnTo>
                  <a:lnTo>
                    <a:pt x="57" y="1"/>
                  </a:lnTo>
                  <a:lnTo>
                    <a:pt x="63" y="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1" name="Freeform 175">
              <a:extLst>
                <a:ext uri="{FF2B5EF4-FFF2-40B4-BE49-F238E27FC236}">
                  <a16:creationId xmlns:a16="http://schemas.microsoft.com/office/drawing/2014/main" id="{1DE72A40-AAC7-4643-AC99-BBDFE4ED699E}"/>
                </a:ext>
              </a:extLst>
            </p:cNvPr>
            <p:cNvSpPr>
              <a:spLocks/>
            </p:cNvSpPr>
            <p:nvPr/>
          </p:nvSpPr>
          <p:spPr bwMode="auto">
            <a:xfrm>
              <a:off x="4223" y="3778"/>
              <a:ext cx="84" cy="60"/>
            </a:xfrm>
            <a:custGeom>
              <a:avLst/>
              <a:gdLst>
                <a:gd name="T0" fmla="*/ 93 w 167"/>
                <a:gd name="T1" fmla="*/ 0 h 120"/>
                <a:gd name="T2" fmla="*/ 109 w 167"/>
                <a:gd name="T3" fmla="*/ 2 h 120"/>
                <a:gd name="T4" fmla="*/ 124 w 167"/>
                <a:gd name="T5" fmla="*/ 7 h 120"/>
                <a:gd name="T6" fmla="*/ 137 w 167"/>
                <a:gd name="T7" fmla="*/ 13 h 120"/>
                <a:gd name="T8" fmla="*/ 148 w 167"/>
                <a:gd name="T9" fmla="*/ 21 h 120"/>
                <a:gd name="T10" fmla="*/ 157 w 167"/>
                <a:gd name="T11" fmla="*/ 31 h 120"/>
                <a:gd name="T12" fmla="*/ 164 w 167"/>
                <a:gd name="T13" fmla="*/ 42 h 120"/>
                <a:gd name="T14" fmla="*/ 167 w 167"/>
                <a:gd name="T15" fmla="*/ 54 h 120"/>
                <a:gd name="T16" fmla="*/ 167 w 167"/>
                <a:gd name="T17" fmla="*/ 67 h 120"/>
                <a:gd name="T18" fmla="*/ 164 w 167"/>
                <a:gd name="T19" fmla="*/ 78 h 120"/>
                <a:gd name="T20" fmla="*/ 157 w 167"/>
                <a:gd name="T21" fmla="*/ 89 h 120"/>
                <a:gd name="T22" fmla="*/ 148 w 167"/>
                <a:gd name="T23" fmla="*/ 99 h 120"/>
                <a:gd name="T24" fmla="*/ 137 w 167"/>
                <a:gd name="T25" fmla="*/ 107 h 120"/>
                <a:gd name="T26" fmla="*/ 124 w 167"/>
                <a:gd name="T27" fmla="*/ 113 h 120"/>
                <a:gd name="T28" fmla="*/ 109 w 167"/>
                <a:gd name="T29" fmla="*/ 118 h 120"/>
                <a:gd name="T30" fmla="*/ 93 w 167"/>
                <a:gd name="T31" fmla="*/ 120 h 120"/>
                <a:gd name="T32" fmla="*/ 76 w 167"/>
                <a:gd name="T33" fmla="*/ 120 h 120"/>
                <a:gd name="T34" fmla="*/ 59 w 167"/>
                <a:gd name="T35" fmla="*/ 118 h 120"/>
                <a:gd name="T36" fmla="*/ 45 w 167"/>
                <a:gd name="T37" fmla="*/ 113 h 120"/>
                <a:gd name="T38" fmla="*/ 32 w 167"/>
                <a:gd name="T39" fmla="*/ 107 h 120"/>
                <a:gd name="T40" fmla="*/ 20 w 167"/>
                <a:gd name="T41" fmla="*/ 99 h 120"/>
                <a:gd name="T42" fmla="*/ 12 w 167"/>
                <a:gd name="T43" fmla="*/ 89 h 120"/>
                <a:gd name="T44" fmla="*/ 5 w 167"/>
                <a:gd name="T45" fmla="*/ 78 h 120"/>
                <a:gd name="T46" fmla="*/ 2 w 167"/>
                <a:gd name="T47" fmla="*/ 67 h 120"/>
                <a:gd name="T48" fmla="*/ 2 w 167"/>
                <a:gd name="T49" fmla="*/ 54 h 120"/>
                <a:gd name="T50" fmla="*/ 5 w 167"/>
                <a:gd name="T51" fmla="*/ 42 h 120"/>
                <a:gd name="T52" fmla="*/ 12 w 167"/>
                <a:gd name="T53" fmla="*/ 31 h 120"/>
                <a:gd name="T54" fmla="*/ 20 w 167"/>
                <a:gd name="T55" fmla="*/ 21 h 120"/>
                <a:gd name="T56" fmla="*/ 32 w 167"/>
                <a:gd name="T57" fmla="*/ 13 h 120"/>
                <a:gd name="T58" fmla="*/ 45 w 167"/>
                <a:gd name="T59" fmla="*/ 7 h 120"/>
                <a:gd name="T60" fmla="*/ 59 w 167"/>
                <a:gd name="T61" fmla="*/ 2 h 120"/>
                <a:gd name="T62" fmla="*/ 76 w 167"/>
                <a:gd name="T6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 h="120">
                  <a:moveTo>
                    <a:pt x="84" y="0"/>
                  </a:moveTo>
                  <a:lnTo>
                    <a:pt x="93" y="0"/>
                  </a:lnTo>
                  <a:lnTo>
                    <a:pt x="100" y="1"/>
                  </a:lnTo>
                  <a:lnTo>
                    <a:pt x="109" y="2"/>
                  </a:lnTo>
                  <a:lnTo>
                    <a:pt x="116" y="5"/>
                  </a:lnTo>
                  <a:lnTo>
                    <a:pt x="124" y="7"/>
                  </a:lnTo>
                  <a:lnTo>
                    <a:pt x="130" y="10"/>
                  </a:lnTo>
                  <a:lnTo>
                    <a:pt x="137" y="13"/>
                  </a:lnTo>
                  <a:lnTo>
                    <a:pt x="143" y="18"/>
                  </a:lnTo>
                  <a:lnTo>
                    <a:pt x="148" y="21"/>
                  </a:lnTo>
                  <a:lnTo>
                    <a:pt x="153" y="27"/>
                  </a:lnTo>
                  <a:lnTo>
                    <a:pt x="157" y="31"/>
                  </a:lnTo>
                  <a:lnTo>
                    <a:pt x="160" y="37"/>
                  </a:lnTo>
                  <a:lnTo>
                    <a:pt x="164" y="42"/>
                  </a:lnTo>
                  <a:lnTo>
                    <a:pt x="166" y="48"/>
                  </a:lnTo>
                  <a:lnTo>
                    <a:pt x="167" y="54"/>
                  </a:lnTo>
                  <a:lnTo>
                    <a:pt x="167" y="60"/>
                  </a:lnTo>
                  <a:lnTo>
                    <a:pt x="167" y="67"/>
                  </a:lnTo>
                  <a:lnTo>
                    <a:pt x="166" y="72"/>
                  </a:lnTo>
                  <a:lnTo>
                    <a:pt x="164" y="78"/>
                  </a:lnTo>
                  <a:lnTo>
                    <a:pt x="160" y="83"/>
                  </a:lnTo>
                  <a:lnTo>
                    <a:pt x="157" y="89"/>
                  </a:lnTo>
                  <a:lnTo>
                    <a:pt x="153" y="93"/>
                  </a:lnTo>
                  <a:lnTo>
                    <a:pt x="148" y="99"/>
                  </a:lnTo>
                  <a:lnTo>
                    <a:pt x="143" y="102"/>
                  </a:lnTo>
                  <a:lnTo>
                    <a:pt x="137" y="107"/>
                  </a:lnTo>
                  <a:lnTo>
                    <a:pt x="130" y="110"/>
                  </a:lnTo>
                  <a:lnTo>
                    <a:pt x="124" y="113"/>
                  </a:lnTo>
                  <a:lnTo>
                    <a:pt x="116" y="116"/>
                  </a:lnTo>
                  <a:lnTo>
                    <a:pt x="109" y="118"/>
                  </a:lnTo>
                  <a:lnTo>
                    <a:pt x="100" y="119"/>
                  </a:lnTo>
                  <a:lnTo>
                    <a:pt x="93" y="120"/>
                  </a:lnTo>
                  <a:lnTo>
                    <a:pt x="84" y="120"/>
                  </a:lnTo>
                  <a:lnTo>
                    <a:pt x="76" y="120"/>
                  </a:lnTo>
                  <a:lnTo>
                    <a:pt x="67" y="119"/>
                  </a:lnTo>
                  <a:lnTo>
                    <a:pt x="59" y="118"/>
                  </a:lnTo>
                  <a:lnTo>
                    <a:pt x="52" y="116"/>
                  </a:lnTo>
                  <a:lnTo>
                    <a:pt x="45" y="113"/>
                  </a:lnTo>
                  <a:lnTo>
                    <a:pt x="37" y="110"/>
                  </a:lnTo>
                  <a:lnTo>
                    <a:pt x="32" y="107"/>
                  </a:lnTo>
                  <a:lnTo>
                    <a:pt x="25" y="102"/>
                  </a:lnTo>
                  <a:lnTo>
                    <a:pt x="20" y="99"/>
                  </a:lnTo>
                  <a:lnTo>
                    <a:pt x="15" y="93"/>
                  </a:lnTo>
                  <a:lnTo>
                    <a:pt x="12" y="89"/>
                  </a:lnTo>
                  <a:lnTo>
                    <a:pt x="8" y="83"/>
                  </a:lnTo>
                  <a:lnTo>
                    <a:pt x="5" y="78"/>
                  </a:lnTo>
                  <a:lnTo>
                    <a:pt x="3" y="72"/>
                  </a:lnTo>
                  <a:lnTo>
                    <a:pt x="2" y="67"/>
                  </a:lnTo>
                  <a:lnTo>
                    <a:pt x="0" y="60"/>
                  </a:lnTo>
                  <a:lnTo>
                    <a:pt x="2" y="54"/>
                  </a:lnTo>
                  <a:lnTo>
                    <a:pt x="3" y="48"/>
                  </a:lnTo>
                  <a:lnTo>
                    <a:pt x="5" y="42"/>
                  </a:lnTo>
                  <a:lnTo>
                    <a:pt x="8" y="37"/>
                  </a:lnTo>
                  <a:lnTo>
                    <a:pt x="12" y="31"/>
                  </a:lnTo>
                  <a:lnTo>
                    <a:pt x="15" y="27"/>
                  </a:lnTo>
                  <a:lnTo>
                    <a:pt x="20" y="21"/>
                  </a:lnTo>
                  <a:lnTo>
                    <a:pt x="25" y="18"/>
                  </a:lnTo>
                  <a:lnTo>
                    <a:pt x="32" y="13"/>
                  </a:lnTo>
                  <a:lnTo>
                    <a:pt x="37" y="10"/>
                  </a:lnTo>
                  <a:lnTo>
                    <a:pt x="45" y="7"/>
                  </a:lnTo>
                  <a:lnTo>
                    <a:pt x="52" y="5"/>
                  </a:lnTo>
                  <a:lnTo>
                    <a:pt x="59" y="2"/>
                  </a:lnTo>
                  <a:lnTo>
                    <a:pt x="67" y="1"/>
                  </a:lnTo>
                  <a:lnTo>
                    <a:pt x="76" y="0"/>
                  </a:lnTo>
                  <a:lnTo>
                    <a:pt x="84" y="0"/>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2" name="Freeform 176">
              <a:extLst>
                <a:ext uri="{FF2B5EF4-FFF2-40B4-BE49-F238E27FC236}">
                  <a16:creationId xmlns:a16="http://schemas.microsoft.com/office/drawing/2014/main" id="{9CF12740-8AB7-4B0D-BE71-CB1034184C56}"/>
                </a:ext>
              </a:extLst>
            </p:cNvPr>
            <p:cNvSpPr>
              <a:spLocks/>
            </p:cNvSpPr>
            <p:nvPr/>
          </p:nvSpPr>
          <p:spPr bwMode="auto">
            <a:xfrm>
              <a:off x="4225" y="3779"/>
              <a:ext cx="80" cy="58"/>
            </a:xfrm>
            <a:custGeom>
              <a:avLst/>
              <a:gdLst>
                <a:gd name="T0" fmla="*/ 88 w 159"/>
                <a:gd name="T1" fmla="*/ 1 h 116"/>
                <a:gd name="T2" fmla="*/ 102 w 159"/>
                <a:gd name="T3" fmla="*/ 4 h 116"/>
                <a:gd name="T4" fmla="*/ 117 w 159"/>
                <a:gd name="T5" fmla="*/ 7 h 116"/>
                <a:gd name="T6" fmla="*/ 130 w 159"/>
                <a:gd name="T7" fmla="*/ 14 h 116"/>
                <a:gd name="T8" fmla="*/ 141 w 159"/>
                <a:gd name="T9" fmla="*/ 21 h 116"/>
                <a:gd name="T10" fmla="*/ 149 w 159"/>
                <a:gd name="T11" fmla="*/ 30 h 116"/>
                <a:gd name="T12" fmla="*/ 155 w 159"/>
                <a:gd name="T13" fmla="*/ 41 h 116"/>
                <a:gd name="T14" fmla="*/ 158 w 159"/>
                <a:gd name="T15" fmla="*/ 52 h 116"/>
                <a:gd name="T16" fmla="*/ 158 w 159"/>
                <a:gd name="T17" fmla="*/ 64 h 116"/>
                <a:gd name="T18" fmla="*/ 155 w 159"/>
                <a:gd name="T19" fmla="*/ 75 h 116"/>
                <a:gd name="T20" fmla="*/ 149 w 159"/>
                <a:gd name="T21" fmla="*/ 86 h 116"/>
                <a:gd name="T22" fmla="*/ 141 w 159"/>
                <a:gd name="T23" fmla="*/ 95 h 116"/>
                <a:gd name="T24" fmla="*/ 130 w 159"/>
                <a:gd name="T25" fmla="*/ 102 h 116"/>
                <a:gd name="T26" fmla="*/ 117 w 159"/>
                <a:gd name="T27" fmla="*/ 109 h 116"/>
                <a:gd name="T28" fmla="*/ 102 w 159"/>
                <a:gd name="T29" fmla="*/ 112 h 116"/>
                <a:gd name="T30" fmla="*/ 88 w 159"/>
                <a:gd name="T31" fmla="*/ 115 h 116"/>
                <a:gd name="T32" fmla="*/ 71 w 159"/>
                <a:gd name="T33" fmla="*/ 115 h 116"/>
                <a:gd name="T34" fmla="*/ 55 w 159"/>
                <a:gd name="T35" fmla="*/ 112 h 116"/>
                <a:gd name="T36" fmla="*/ 41 w 159"/>
                <a:gd name="T37" fmla="*/ 109 h 116"/>
                <a:gd name="T38" fmla="*/ 29 w 159"/>
                <a:gd name="T39" fmla="*/ 102 h 116"/>
                <a:gd name="T40" fmla="*/ 18 w 159"/>
                <a:gd name="T41" fmla="*/ 95 h 116"/>
                <a:gd name="T42" fmla="*/ 9 w 159"/>
                <a:gd name="T43" fmla="*/ 86 h 116"/>
                <a:gd name="T44" fmla="*/ 3 w 159"/>
                <a:gd name="T45" fmla="*/ 75 h 116"/>
                <a:gd name="T46" fmla="*/ 0 w 159"/>
                <a:gd name="T47" fmla="*/ 64 h 116"/>
                <a:gd name="T48" fmla="*/ 0 w 159"/>
                <a:gd name="T49" fmla="*/ 52 h 116"/>
                <a:gd name="T50" fmla="*/ 3 w 159"/>
                <a:gd name="T51" fmla="*/ 41 h 116"/>
                <a:gd name="T52" fmla="*/ 9 w 159"/>
                <a:gd name="T53" fmla="*/ 30 h 116"/>
                <a:gd name="T54" fmla="*/ 18 w 159"/>
                <a:gd name="T55" fmla="*/ 21 h 116"/>
                <a:gd name="T56" fmla="*/ 29 w 159"/>
                <a:gd name="T57" fmla="*/ 14 h 116"/>
                <a:gd name="T58" fmla="*/ 41 w 159"/>
                <a:gd name="T59" fmla="*/ 7 h 116"/>
                <a:gd name="T60" fmla="*/ 55 w 159"/>
                <a:gd name="T61" fmla="*/ 4 h 116"/>
                <a:gd name="T62" fmla="*/ 71 w 159"/>
                <a:gd name="T63"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116">
                  <a:moveTo>
                    <a:pt x="79" y="0"/>
                  </a:moveTo>
                  <a:lnTo>
                    <a:pt x="88" y="1"/>
                  </a:lnTo>
                  <a:lnTo>
                    <a:pt x="95" y="1"/>
                  </a:lnTo>
                  <a:lnTo>
                    <a:pt x="102" y="4"/>
                  </a:lnTo>
                  <a:lnTo>
                    <a:pt x="110" y="5"/>
                  </a:lnTo>
                  <a:lnTo>
                    <a:pt x="117" y="7"/>
                  </a:lnTo>
                  <a:lnTo>
                    <a:pt x="123" y="10"/>
                  </a:lnTo>
                  <a:lnTo>
                    <a:pt x="130" y="14"/>
                  </a:lnTo>
                  <a:lnTo>
                    <a:pt x="135" y="17"/>
                  </a:lnTo>
                  <a:lnTo>
                    <a:pt x="141" y="21"/>
                  </a:lnTo>
                  <a:lnTo>
                    <a:pt x="144" y="26"/>
                  </a:lnTo>
                  <a:lnTo>
                    <a:pt x="149" y="30"/>
                  </a:lnTo>
                  <a:lnTo>
                    <a:pt x="152" y="36"/>
                  </a:lnTo>
                  <a:lnTo>
                    <a:pt x="155" y="41"/>
                  </a:lnTo>
                  <a:lnTo>
                    <a:pt x="157" y="46"/>
                  </a:lnTo>
                  <a:lnTo>
                    <a:pt x="158" y="52"/>
                  </a:lnTo>
                  <a:lnTo>
                    <a:pt x="159" y="58"/>
                  </a:lnTo>
                  <a:lnTo>
                    <a:pt x="158" y="64"/>
                  </a:lnTo>
                  <a:lnTo>
                    <a:pt x="157" y="70"/>
                  </a:lnTo>
                  <a:lnTo>
                    <a:pt x="155" y="75"/>
                  </a:lnTo>
                  <a:lnTo>
                    <a:pt x="152" y="80"/>
                  </a:lnTo>
                  <a:lnTo>
                    <a:pt x="149" y="86"/>
                  </a:lnTo>
                  <a:lnTo>
                    <a:pt x="144" y="90"/>
                  </a:lnTo>
                  <a:lnTo>
                    <a:pt x="141" y="95"/>
                  </a:lnTo>
                  <a:lnTo>
                    <a:pt x="135" y="99"/>
                  </a:lnTo>
                  <a:lnTo>
                    <a:pt x="130" y="102"/>
                  </a:lnTo>
                  <a:lnTo>
                    <a:pt x="123" y="106"/>
                  </a:lnTo>
                  <a:lnTo>
                    <a:pt x="117" y="109"/>
                  </a:lnTo>
                  <a:lnTo>
                    <a:pt x="110" y="111"/>
                  </a:lnTo>
                  <a:lnTo>
                    <a:pt x="102" y="112"/>
                  </a:lnTo>
                  <a:lnTo>
                    <a:pt x="95" y="115"/>
                  </a:lnTo>
                  <a:lnTo>
                    <a:pt x="88" y="115"/>
                  </a:lnTo>
                  <a:lnTo>
                    <a:pt x="79" y="116"/>
                  </a:lnTo>
                  <a:lnTo>
                    <a:pt x="71" y="115"/>
                  </a:lnTo>
                  <a:lnTo>
                    <a:pt x="63" y="115"/>
                  </a:lnTo>
                  <a:lnTo>
                    <a:pt x="55" y="112"/>
                  </a:lnTo>
                  <a:lnTo>
                    <a:pt x="49" y="111"/>
                  </a:lnTo>
                  <a:lnTo>
                    <a:pt x="41" y="109"/>
                  </a:lnTo>
                  <a:lnTo>
                    <a:pt x="35" y="106"/>
                  </a:lnTo>
                  <a:lnTo>
                    <a:pt x="29" y="102"/>
                  </a:lnTo>
                  <a:lnTo>
                    <a:pt x="23" y="99"/>
                  </a:lnTo>
                  <a:lnTo>
                    <a:pt x="18" y="95"/>
                  </a:lnTo>
                  <a:lnTo>
                    <a:pt x="13" y="90"/>
                  </a:lnTo>
                  <a:lnTo>
                    <a:pt x="9" y="86"/>
                  </a:lnTo>
                  <a:lnTo>
                    <a:pt x="5" y="80"/>
                  </a:lnTo>
                  <a:lnTo>
                    <a:pt x="3" y="75"/>
                  </a:lnTo>
                  <a:lnTo>
                    <a:pt x="1" y="70"/>
                  </a:lnTo>
                  <a:lnTo>
                    <a:pt x="0" y="64"/>
                  </a:lnTo>
                  <a:lnTo>
                    <a:pt x="0" y="58"/>
                  </a:lnTo>
                  <a:lnTo>
                    <a:pt x="0" y="52"/>
                  </a:lnTo>
                  <a:lnTo>
                    <a:pt x="1" y="46"/>
                  </a:lnTo>
                  <a:lnTo>
                    <a:pt x="3" y="41"/>
                  </a:lnTo>
                  <a:lnTo>
                    <a:pt x="5" y="36"/>
                  </a:lnTo>
                  <a:lnTo>
                    <a:pt x="9" y="30"/>
                  </a:lnTo>
                  <a:lnTo>
                    <a:pt x="13" y="26"/>
                  </a:lnTo>
                  <a:lnTo>
                    <a:pt x="18" y="21"/>
                  </a:lnTo>
                  <a:lnTo>
                    <a:pt x="23" y="17"/>
                  </a:lnTo>
                  <a:lnTo>
                    <a:pt x="29" y="14"/>
                  </a:lnTo>
                  <a:lnTo>
                    <a:pt x="35" y="10"/>
                  </a:lnTo>
                  <a:lnTo>
                    <a:pt x="41" y="7"/>
                  </a:lnTo>
                  <a:lnTo>
                    <a:pt x="49" y="5"/>
                  </a:lnTo>
                  <a:lnTo>
                    <a:pt x="55" y="4"/>
                  </a:lnTo>
                  <a:lnTo>
                    <a:pt x="63" y="1"/>
                  </a:lnTo>
                  <a:lnTo>
                    <a:pt x="71" y="1"/>
                  </a:lnTo>
                  <a:lnTo>
                    <a:pt x="79" y="0"/>
                  </a:lnTo>
                  <a:close/>
                </a:path>
              </a:pathLst>
            </a:custGeom>
            <a:solidFill>
              <a:srgbClr val="FFD9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3" name="Freeform 177">
              <a:extLst>
                <a:ext uri="{FF2B5EF4-FFF2-40B4-BE49-F238E27FC236}">
                  <a16:creationId xmlns:a16="http://schemas.microsoft.com/office/drawing/2014/main" id="{5C3B3C19-F261-49AF-8E9A-BCBC5477AAC3}"/>
                </a:ext>
              </a:extLst>
            </p:cNvPr>
            <p:cNvSpPr>
              <a:spLocks/>
            </p:cNvSpPr>
            <p:nvPr/>
          </p:nvSpPr>
          <p:spPr bwMode="auto">
            <a:xfrm>
              <a:off x="4227" y="3781"/>
              <a:ext cx="76" cy="54"/>
            </a:xfrm>
            <a:custGeom>
              <a:avLst/>
              <a:gdLst>
                <a:gd name="T0" fmla="*/ 84 w 151"/>
                <a:gd name="T1" fmla="*/ 0 h 108"/>
                <a:gd name="T2" fmla="*/ 98 w 151"/>
                <a:gd name="T3" fmla="*/ 2 h 108"/>
                <a:gd name="T4" fmla="*/ 112 w 151"/>
                <a:gd name="T5" fmla="*/ 5 h 108"/>
                <a:gd name="T6" fmla="*/ 125 w 151"/>
                <a:gd name="T7" fmla="*/ 12 h 108"/>
                <a:gd name="T8" fmla="*/ 135 w 151"/>
                <a:gd name="T9" fmla="*/ 18 h 108"/>
                <a:gd name="T10" fmla="*/ 142 w 151"/>
                <a:gd name="T11" fmla="*/ 27 h 108"/>
                <a:gd name="T12" fmla="*/ 149 w 151"/>
                <a:gd name="T13" fmla="*/ 37 h 108"/>
                <a:gd name="T14" fmla="*/ 151 w 151"/>
                <a:gd name="T15" fmla="*/ 48 h 108"/>
                <a:gd name="T16" fmla="*/ 151 w 151"/>
                <a:gd name="T17" fmla="*/ 60 h 108"/>
                <a:gd name="T18" fmla="*/ 149 w 151"/>
                <a:gd name="T19" fmla="*/ 71 h 108"/>
                <a:gd name="T20" fmla="*/ 142 w 151"/>
                <a:gd name="T21" fmla="*/ 81 h 108"/>
                <a:gd name="T22" fmla="*/ 135 w 151"/>
                <a:gd name="T23" fmla="*/ 90 h 108"/>
                <a:gd name="T24" fmla="*/ 125 w 151"/>
                <a:gd name="T25" fmla="*/ 96 h 108"/>
                <a:gd name="T26" fmla="*/ 112 w 151"/>
                <a:gd name="T27" fmla="*/ 103 h 108"/>
                <a:gd name="T28" fmla="*/ 98 w 151"/>
                <a:gd name="T29" fmla="*/ 106 h 108"/>
                <a:gd name="T30" fmla="*/ 84 w 151"/>
                <a:gd name="T31" fmla="*/ 108 h 108"/>
                <a:gd name="T32" fmla="*/ 68 w 151"/>
                <a:gd name="T33" fmla="*/ 108 h 108"/>
                <a:gd name="T34" fmla="*/ 54 w 151"/>
                <a:gd name="T35" fmla="*/ 106 h 108"/>
                <a:gd name="T36" fmla="*/ 40 w 151"/>
                <a:gd name="T37" fmla="*/ 103 h 108"/>
                <a:gd name="T38" fmla="*/ 28 w 151"/>
                <a:gd name="T39" fmla="*/ 96 h 108"/>
                <a:gd name="T40" fmla="*/ 18 w 151"/>
                <a:gd name="T41" fmla="*/ 90 h 108"/>
                <a:gd name="T42" fmla="*/ 10 w 151"/>
                <a:gd name="T43" fmla="*/ 81 h 108"/>
                <a:gd name="T44" fmla="*/ 4 w 151"/>
                <a:gd name="T45" fmla="*/ 71 h 108"/>
                <a:gd name="T46" fmla="*/ 1 w 151"/>
                <a:gd name="T47" fmla="*/ 60 h 108"/>
                <a:gd name="T48" fmla="*/ 1 w 151"/>
                <a:gd name="T49" fmla="*/ 48 h 108"/>
                <a:gd name="T50" fmla="*/ 4 w 151"/>
                <a:gd name="T51" fmla="*/ 37 h 108"/>
                <a:gd name="T52" fmla="*/ 10 w 151"/>
                <a:gd name="T53" fmla="*/ 27 h 108"/>
                <a:gd name="T54" fmla="*/ 18 w 151"/>
                <a:gd name="T55" fmla="*/ 18 h 108"/>
                <a:gd name="T56" fmla="*/ 28 w 151"/>
                <a:gd name="T57" fmla="*/ 12 h 108"/>
                <a:gd name="T58" fmla="*/ 40 w 151"/>
                <a:gd name="T59" fmla="*/ 5 h 108"/>
                <a:gd name="T60" fmla="*/ 54 w 151"/>
                <a:gd name="T61" fmla="*/ 2 h 108"/>
                <a:gd name="T62" fmla="*/ 68 w 151"/>
                <a:gd name="T6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108">
                  <a:moveTo>
                    <a:pt x="76" y="0"/>
                  </a:moveTo>
                  <a:lnTo>
                    <a:pt x="84" y="0"/>
                  </a:lnTo>
                  <a:lnTo>
                    <a:pt x="91" y="1"/>
                  </a:lnTo>
                  <a:lnTo>
                    <a:pt x="98" y="2"/>
                  </a:lnTo>
                  <a:lnTo>
                    <a:pt x="106" y="3"/>
                  </a:lnTo>
                  <a:lnTo>
                    <a:pt x="112" y="5"/>
                  </a:lnTo>
                  <a:lnTo>
                    <a:pt x="118" y="9"/>
                  </a:lnTo>
                  <a:lnTo>
                    <a:pt x="125" y="12"/>
                  </a:lnTo>
                  <a:lnTo>
                    <a:pt x="129" y="15"/>
                  </a:lnTo>
                  <a:lnTo>
                    <a:pt x="135" y="18"/>
                  </a:lnTo>
                  <a:lnTo>
                    <a:pt x="139" y="23"/>
                  </a:lnTo>
                  <a:lnTo>
                    <a:pt x="142" y="27"/>
                  </a:lnTo>
                  <a:lnTo>
                    <a:pt x="146" y="33"/>
                  </a:lnTo>
                  <a:lnTo>
                    <a:pt x="149" y="37"/>
                  </a:lnTo>
                  <a:lnTo>
                    <a:pt x="150" y="43"/>
                  </a:lnTo>
                  <a:lnTo>
                    <a:pt x="151" y="48"/>
                  </a:lnTo>
                  <a:lnTo>
                    <a:pt x="151" y="54"/>
                  </a:lnTo>
                  <a:lnTo>
                    <a:pt x="151" y="60"/>
                  </a:lnTo>
                  <a:lnTo>
                    <a:pt x="150" y="65"/>
                  </a:lnTo>
                  <a:lnTo>
                    <a:pt x="149" y="71"/>
                  </a:lnTo>
                  <a:lnTo>
                    <a:pt x="146" y="75"/>
                  </a:lnTo>
                  <a:lnTo>
                    <a:pt x="142" y="81"/>
                  </a:lnTo>
                  <a:lnTo>
                    <a:pt x="139" y="85"/>
                  </a:lnTo>
                  <a:lnTo>
                    <a:pt x="135" y="90"/>
                  </a:lnTo>
                  <a:lnTo>
                    <a:pt x="129" y="93"/>
                  </a:lnTo>
                  <a:lnTo>
                    <a:pt x="125" y="96"/>
                  </a:lnTo>
                  <a:lnTo>
                    <a:pt x="118" y="100"/>
                  </a:lnTo>
                  <a:lnTo>
                    <a:pt x="112" y="103"/>
                  </a:lnTo>
                  <a:lnTo>
                    <a:pt x="106" y="105"/>
                  </a:lnTo>
                  <a:lnTo>
                    <a:pt x="98" y="106"/>
                  </a:lnTo>
                  <a:lnTo>
                    <a:pt x="91" y="107"/>
                  </a:lnTo>
                  <a:lnTo>
                    <a:pt x="84" y="108"/>
                  </a:lnTo>
                  <a:lnTo>
                    <a:pt x="76" y="108"/>
                  </a:lnTo>
                  <a:lnTo>
                    <a:pt x="68" y="108"/>
                  </a:lnTo>
                  <a:lnTo>
                    <a:pt x="61" y="107"/>
                  </a:lnTo>
                  <a:lnTo>
                    <a:pt x="54" y="106"/>
                  </a:lnTo>
                  <a:lnTo>
                    <a:pt x="47" y="105"/>
                  </a:lnTo>
                  <a:lnTo>
                    <a:pt x="40" y="103"/>
                  </a:lnTo>
                  <a:lnTo>
                    <a:pt x="34" y="100"/>
                  </a:lnTo>
                  <a:lnTo>
                    <a:pt x="28" y="96"/>
                  </a:lnTo>
                  <a:lnTo>
                    <a:pt x="22" y="93"/>
                  </a:lnTo>
                  <a:lnTo>
                    <a:pt x="18" y="90"/>
                  </a:lnTo>
                  <a:lnTo>
                    <a:pt x="14" y="85"/>
                  </a:lnTo>
                  <a:lnTo>
                    <a:pt x="10" y="81"/>
                  </a:lnTo>
                  <a:lnTo>
                    <a:pt x="6" y="75"/>
                  </a:lnTo>
                  <a:lnTo>
                    <a:pt x="4" y="71"/>
                  </a:lnTo>
                  <a:lnTo>
                    <a:pt x="1" y="65"/>
                  </a:lnTo>
                  <a:lnTo>
                    <a:pt x="1" y="60"/>
                  </a:lnTo>
                  <a:lnTo>
                    <a:pt x="0" y="54"/>
                  </a:lnTo>
                  <a:lnTo>
                    <a:pt x="1" y="48"/>
                  </a:lnTo>
                  <a:lnTo>
                    <a:pt x="1" y="43"/>
                  </a:lnTo>
                  <a:lnTo>
                    <a:pt x="4" y="37"/>
                  </a:lnTo>
                  <a:lnTo>
                    <a:pt x="6" y="33"/>
                  </a:lnTo>
                  <a:lnTo>
                    <a:pt x="10" y="27"/>
                  </a:lnTo>
                  <a:lnTo>
                    <a:pt x="14" y="23"/>
                  </a:lnTo>
                  <a:lnTo>
                    <a:pt x="18" y="18"/>
                  </a:lnTo>
                  <a:lnTo>
                    <a:pt x="22" y="15"/>
                  </a:lnTo>
                  <a:lnTo>
                    <a:pt x="28" y="12"/>
                  </a:lnTo>
                  <a:lnTo>
                    <a:pt x="34" y="9"/>
                  </a:lnTo>
                  <a:lnTo>
                    <a:pt x="40" y="5"/>
                  </a:lnTo>
                  <a:lnTo>
                    <a:pt x="47" y="3"/>
                  </a:lnTo>
                  <a:lnTo>
                    <a:pt x="54" y="2"/>
                  </a:lnTo>
                  <a:lnTo>
                    <a:pt x="61" y="1"/>
                  </a:lnTo>
                  <a:lnTo>
                    <a:pt x="68" y="0"/>
                  </a:lnTo>
                  <a:lnTo>
                    <a:pt x="76" y="0"/>
                  </a:lnTo>
                  <a:close/>
                </a:path>
              </a:pathLst>
            </a:custGeom>
            <a:solidFill>
              <a:srgbClr val="FFDB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4" name="Freeform 178">
              <a:extLst>
                <a:ext uri="{FF2B5EF4-FFF2-40B4-BE49-F238E27FC236}">
                  <a16:creationId xmlns:a16="http://schemas.microsoft.com/office/drawing/2014/main" id="{DBA15749-01BB-4AB5-9592-DF326C5436CB}"/>
                </a:ext>
              </a:extLst>
            </p:cNvPr>
            <p:cNvSpPr>
              <a:spLocks/>
            </p:cNvSpPr>
            <p:nvPr/>
          </p:nvSpPr>
          <p:spPr bwMode="auto">
            <a:xfrm>
              <a:off x="4229" y="3782"/>
              <a:ext cx="72" cy="52"/>
            </a:xfrm>
            <a:custGeom>
              <a:avLst/>
              <a:gdLst>
                <a:gd name="T0" fmla="*/ 80 w 144"/>
                <a:gd name="T1" fmla="*/ 0 h 104"/>
                <a:gd name="T2" fmla="*/ 93 w 144"/>
                <a:gd name="T3" fmla="*/ 2 h 104"/>
                <a:gd name="T4" fmla="*/ 106 w 144"/>
                <a:gd name="T5" fmla="*/ 5 h 104"/>
                <a:gd name="T6" fmla="*/ 117 w 144"/>
                <a:gd name="T7" fmla="*/ 12 h 104"/>
                <a:gd name="T8" fmla="*/ 127 w 144"/>
                <a:gd name="T9" fmla="*/ 19 h 104"/>
                <a:gd name="T10" fmla="*/ 135 w 144"/>
                <a:gd name="T11" fmla="*/ 26 h 104"/>
                <a:gd name="T12" fmla="*/ 141 w 144"/>
                <a:gd name="T13" fmla="*/ 36 h 104"/>
                <a:gd name="T14" fmla="*/ 144 w 144"/>
                <a:gd name="T15" fmla="*/ 46 h 104"/>
                <a:gd name="T16" fmla="*/ 144 w 144"/>
                <a:gd name="T17" fmla="*/ 58 h 104"/>
                <a:gd name="T18" fmla="*/ 141 w 144"/>
                <a:gd name="T19" fmla="*/ 68 h 104"/>
                <a:gd name="T20" fmla="*/ 135 w 144"/>
                <a:gd name="T21" fmla="*/ 78 h 104"/>
                <a:gd name="T22" fmla="*/ 127 w 144"/>
                <a:gd name="T23" fmla="*/ 85 h 104"/>
                <a:gd name="T24" fmla="*/ 117 w 144"/>
                <a:gd name="T25" fmla="*/ 92 h 104"/>
                <a:gd name="T26" fmla="*/ 106 w 144"/>
                <a:gd name="T27" fmla="*/ 99 h 104"/>
                <a:gd name="T28" fmla="*/ 93 w 144"/>
                <a:gd name="T29" fmla="*/ 102 h 104"/>
                <a:gd name="T30" fmla="*/ 80 w 144"/>
                <a:gd name="T31" fmla="*/ 104 h 104"/>
                <a:gd name="T32" fmla="*/ 65 w 144"/>
                <a:gd name="T33" fmla="*/ 104 h 104"/>
                <a:gd name="T34" fmla="*/ 51 w 144"/>
                <a:gd name="T35" fmla="*/ 102 h 104"/>
                <a:gd name="T36" fmla="*/ 37 w 144"/>
                <a:gd name="T37" fmla="*/ 99 h 104"/>
                <a:gd name="T38" fmla="*/ 26 w 144"/>
                <a:gd name="T39" fmla="*/ 92 h 104"/>
                <a:gd name="T40" fmla="*/ 16 w 144"/>
                <a:gd name="T41" fmla="*/ 85 h 104"/>
                <a:gd name="T42" fmla="*/ 8 w 144"/>
                <a:gd name="T43" fmla="*/ 78 h 104"/>
                <a:gd name="T44" fmla="*/ 3 w 144"/>
                <a:gd name="T45" fmla="*/ 68 h 104"/>
                <a:gd name="T46" fmla="*/ 1 w 144"/>
                <a:gd name="T47" fmla="*/ 58 h 104"/>
                <a:gd name="T48" fmla="*/ 1 w 144"/>
                <a:gd name="T49" fmla="*/ 46 h 104"/>
                <a:gd name="T50" fmla="*/ 3 w 144"/>
                <a:gd name="T51" fmla="*/ 36 h 104"/>
                <a:gd name="T52" fmla="*/ 8 w 144"/>
                <a:gd name="T53" fmla="*/ 26 h 104"/>
                <a:gd name="T54" fmla="*/ 16 w 144"/>
                <a:gd name="T55" fmla="*/ 19 h 104"/>
                <a:gd name="T56" fmla="*/ 26 w 144"/>
                <a:gd name="T57" fmla="*/ 12 h 104"/>
                <a:gd name="T58" fmla="*/ 37 w 144"/>
                <a:gd name="T59" fmla="*/ 5 h 104"/>
                <a:gd name="T60" fmla="*/ 51 w 144"/>
                <a:gd name="T61" fmla="*/ 2 h 104"/>
                <a:gd name="T62" fmla="*/ 65 w 144"/>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04">
                  <a:moveTo>
                    <a:pt x="72" y="0"/>
                  </a:moveTo>
                  <a:lnTo>
                    <a:pt x="80" y="0"/>
                  </a:lnTo>
                  <a:lnTo>
                    <a:pt x="87" y="1"/>
                  </a:lnTo>
                  <a:lnTo>
                    <a:pt x="93" y="2"/>
                  </a:lnTo>
                  <a:lnTo>
                    <a:pt x="101" y="3"/>
                  </a:lnTo>
                  <a:lnTo>
                    <a:pt x="106" y="5"/>
                  </a:lnTo>
                  <a:lnTo>
                    <a:pt x="113" y="9"/>
                  </a:lnTo>
                  <a:lnTo>
                    <a:pt x="117" y="12"/>
                  </a:lnTo>
                  <a:lnTo>
                    <a:pt x="123" y="15"/>
                  </a:lnTo>
                  <a:lnTo>
                    <a:pt x="127" y="19"/>
                  </a:lnTo>
                  <a:lnTo>
                    <a:pt x="132" y="23"/>
                  </a:lnTo>
                  <a:lnTo>
                    <a:pt x="135" y="26"/>
                  </a:lnTo>
                  <a:lnTo>
                    <a:pt x="138" y="32"/>
                  </a:lnTo>
                  <a:lnTo>
                    <a:pt x="141" y="36"/>
                  </a:lnTo>
                  <a:lnTo>
                    <a:pt x="143" y="42"/>
                  </a:lnTo>
                  <a:lnTo>
                    <a:pt x="144" y="46"/>
                  </a:lnTo>
                  <a:lnTo>
                    <a:pt x="144" y="52"/>
                  </a:lnTo>
                  <a:lnTo>
                    <a:pt x="144" y="58"/>
                  </a:lnTo>
                  <a:lnTo>
                    <a:pt x="143" y="62"/>
                  </a:lnTo>
                  <a:lnTo>
                    <a:pt x="141" y="68"/>
                  </a:lnTo>
                  <a:lnTo>
                    <a:pt x="138" y="72"/>
                  </a:lnTo>
                  <a:lnTo>
                    <a:pt x="135" y="78"/>
                  </a:lnTo>
                  <a:lnTo>
                    <a:pt x="132" y="81"/>
                  </a:lnTo>
                  <a:lnTo>
                    <a:pt x="127" y="85"/>
                  </a:lnTo>
                  <a:lnTo>
                    <a:pt x="123" y="90"/>
                  </a:lnTo>
                  <a:lnTo>
                    <a:pt x="117" y="92"/>
                  </a:lnTo>
                  <a:lnTo>
                    <a:pt x="113" y="95"/>
                  </a:lnTo>
                  <a:lnTo>
                    <a:pt x="106" y="99"/>
                  </a:lnTo>
                  <a:lnTo>
                    <a:pt x="101" y="101"/>
                  </a:lnTo>
                  <a:lnTo>
                    <a:pt x="93" y="102"/>
                  </a:lnTo>
                  <a:lnTo>
                    <a:pt x="87" y="103"/>
                  </a:lnTo>
                  <a:lnTo>
                    <a:pt x="80" y="104"/>
                  </a:lnTo>
                  <a:lnTo>
                    <a:pt x="72" y="104"/>
                  </a:lnTo>
                  <a:lnTo>
                    <a:pt x="65" y="104"/>
                  </a:lnTo>
                  <a:lnTo>
                    <a:pt x="57" y="103"/>
                  </a:lnTo>
                  <a:lnTo>
                    <a:pt x="51" y="102"/>
                  </a:lnTo>
                  <a:lnTo>
                    <a:pt x="44" y="101"/>
                  </a:lnTo>
                  <a:lnTo>
                    <a:pt x="37" y="99"/>
                  </a:lnTo>
                  <a:lnTo>
                    <a:pt x="32" y="95"/>
                  </a:lnTo>
                  <a:lnTo>
                    <a:pt x="26" y="92"/>
                  </a:lnTo>
                  <a:lnTo>
                    <a:pt x="21" y="90"/>
                  </a:lnTo>
                  <a:lnTo>
                    <a:pt x="16" y="85"/>
                  </a:lnTo>
                  <a:lnTo>
                    <a:pt x="12" y="81"/>
                  </a:lnTo>
                  <a:lnTo>
                    <a:pt x="8" y="78"/>
                  </a:lnTo>
                  <a:lnTo>
                    <a:pt x="6" y="72"/>
                  </a:lnTo>
                  <a:lnTo>
                    <a:pt x="3" y="68"/>
                  </a:lnTo>
                  <a:lnTo>
                    <a:pt x="2" y="62"/>
                  </a:lnTo>
                  <a:lnTo>
                    <a:pt x="1" y="58"/>
                  </a:lnTo>
                  <a:lnTo>
                    <a:pt x="0" y="52"/>
                  </a:lnTo>
                  <a:lnTo>
                    <a:pt x="1" y="46"/>
                  </a:lnTo>
                  <a:lnTo>
                    <a:pt x="2" y="42"/>
                  </a:lnTo>
                  <a:lnTo>
                    <a:pt x="3" y="36"/>
                  </a:lnTo>
                  <a:lnTo>
                    <a:pt x="6" y="32"/>
                  </a:lnTo>
                  <a:lnTo>
                    <a:pt x="8" y="26"/>
                  </a:lnTo>
                  <a:lnTo>
                    <a:pt x="12" y="23"/>
                  </a:lnTo>
                  <a:lnTo>
                    <a:pt x="16" y="19"/>
                  </a:lnTo>
                  <a:lnTo>
                    <a:pt x="21" y="15"/>
                  </a:lnTo>
                  <a:lnTo>
                    <a:pt x="26" y="12"/>
                  </a:lnTo>
                  <a:lnTo>
                    <a:pt x="32" y="9"/>
                  </a:lnTo>
                  <a:lnTo>
                    <a:pt x="37" y="5"/>
                  </a:lnTo>
                  <a:lnTo>
                    <a:pt x="44" y="3"/>
                  </a:lnTo>
                  <a:lnTo>
                    <a:pt x="51" y="2"/>
                  </a:lnTo>
                  <a:lnTo>
                    <a:pt x="57" y="1"/>
                  </a:lnTo>
                  <a:lnTo>
                    <a:pt x="65" y="0"/>
                  </a:lnTo>
                  <a:lnTo>
                    <a:pt x="72" y="0"/>
                  </a:lnTo>
                  <a:close/>
                </a:path>
              </a:pathLst>
            </a:custGeom>
            <a:solidFill>
              <a:srgbClr val="FFD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5" name="Freeform 179">
              <a:extLst>
                <a:ext uri="{FF2B5EF4-FFF2-40B4-BE49-F238E27FC236}">
                  <a16:creationId xmlns:a16="http://schemas.microsoft.com/office/drawing/2014/main" id="{CA26FC4B-6A13-4532-9EBC-1ECE0CF11B7B}"/>
                </a:ext>
              </a:extLst>
            </p:cNvPr>
            <p:cNvSpPr>
              <a:spLocks/>
            </p:cNvSpPr>
            <p:nvPr/>
          </p:nvSpPr>
          <p:spPr bwMode="auto">
            <a:xfrm>
              <a:off x="4230" y="3783"/>
              <a:ext cx="69" cy="50"/>
            </a:xfrm>
            <a:custGeom>
              <a:avLst/>
              <a:gdLst>
                <a:gd name="T0" fmla="*/ 77 w 138"/>
                <a:gd name="T1" fmla="*/ 0 h 100"/>
                <a:gd name="T2" fmla="*/ 89 w 138"/>
                <a:gd name="T3" fmla="*/ 2 h 100"/>
                <a:gd name="T4" fmla="*/ 102 w 138"/>
                <a:gd name="T5" fmla="*/ 7 h 100"/>
                <a:gd name="T6" fmla="*/ 112 w 138"/>
                <a:gd name="T7" fmla="*/ 11 h 100"/>
                <a:gd name="T8" fmla="*/ 122 w 138"/>
                <a:gd name="T9" fmla="*/ 19 h 100"/>
                <a:gd name="T10" fmla="*/ 130 w 138"/>
                <a:gd name="T11" fmla="*/ 26 h 100"/>
                <a:gd name="T12" fmla="*/ 134 w 138"/>
                <a:gd name="T13" fmla="*/ 36 h 100"/>
                <a:gd name="T14" fmla="*/ 137 w 138"/>
                <a:gd name="T15" fmla="*/ 44 h 100"/>
                <a:gd name="T16" fmla="*/ 137 w 138"/>
                <a:gd name="T17" fmla="*/ 56 h 100"/>
                <a:gd name="T18" fmla="*/ 134 w 138"/>
                <a:gd name="T19" fmla="*/ 64 h 100"/>
                <a:gd name="T20" fmla="*/ 130 w 138"/>
                <a:gd name="T21" fmla="*/ 74 h 100"/>
                <a:gd name="T22" fmla="*/ 122 w 138"/>
                <a:gd name="T23" fmla="*/ 81 h 100"/>
                <a:gd name="T24" fmla="*/ 112 w 138"/>
                <a:gd name="T25" fmla="*/ 89 h 100"/>
                <a:gd name="T26" fmla="*/ 102 w 138"/>
                <a:gd name="T27" fmla="*/ 93 h 100"/>
                <a:gd name="T28" fmla="*/ 89 w 138"/>
                <a:gd name="T29" fmla="*/ 98 h 100"/>
                <a:gd name="T30" fmla="*/ 77 w 138"/>
                <a:gd name="T31" fmla="*/ 100 h 100"/>
                <a:gd name="T32" fmla="*/ 62 w 138"/>
                <a:gd name="T33" fmla="*/ 100 h 100"/>
                <a:gd name="T34" fmla="*/ 49 w 138"/>
                <a:gd name="T35" fmla="*/ 98 h 100"/>
                <a:gd name="T36" fmla="*/ 37 w 138"/>
                <a:gd name="T37" fmla="*/ 93 h 100"/>
                <a:gd name="T38" fmla="*/ 25 w 138"/>
                <a:gd name="T39" fmla="*/ 89 h 100"/>
                <a:gd name="T40" fmla="*/ 17 w 138"/>
                <a:gd name="T41" fmla="*/ 81 h 100"/>
                <a:gd name="T42" fmla="*/ 9 w 138"/>
                <a:gd name="T43" fmla="*/ 74 h 100"/>
                <a:gd name="T44" fmla="*/ 4 w 138"/>
                <a:gd name="T45" fmla="*/ 64 h 100"/>
                <a:gd name="T46" fmla="*/ 1 w 138"/>
                <a:gd name="T47" fmla="*/ 56 h 100"/>
                <a:gd name="T48" fmla="*/ 1 w 138"/>
                <a:gd name="T49" fmla="*/ 44 h 100"/>
                <a:gd name="T50" fmla="*/ 4 w 138"/>
                <a:gd name="T51" fmla="*/ 36 h 100"/>
                <a:gd name="T52" fmla="*/ 9 w 138"/>
                <a:gd name="T53" fmla="*/ 26 h 100"/>
                <a:gd name="T54" fmla="*/ 17 w 138"/>
                <a:gd name="T55" fmla="*/ 19 h 100"/>
                <a:gd name="T56" fmla="*/ 25 w 138"/>
                <a:gd name="T57" fmla="*/ 11 h 100"/>
                <a:gd name="T58" fmla="*/ 37 w 138"/>
                <a:gd name="T59" fmla="*/ 7 h 100"/>
                <a:gd name="T60" fmla="*/ 49 w 138"/>
                <a:gd name="T61" fmla="*/ 2 h 100"/>
                <a:gd name="T62" fmla="*/ 62 w 138"/>
                <a:gd name="T6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00">
                  <a:moveTo>
                    <a:pt x="69" y="0"/>
                  </a:moveTo>
                  <a:lnTo>
                    <a:pt x="77" y="0"/>
                  </a:lnTo>
                  <a:lnTo>
                    <a:pt x="83" y="1"/>
                  </a:lnTo>
                  <a:lnTo>
                    <a:pt x="89" y="2"/>
                  </a:lnTo>
                  <a:lnTo>
                    <a:pt x="95" y="3"/>
                  </a:lnTo>
                  <a:lnTo>
                    <a:pt x="102" y="7"/>
                  </a:lnTo>
                  <a:lnTo>
                    <a:pt x="108" y="9"/>
                  </a:lnTo>
                  <a:lnTo>
                    <a:pt x="112" y="11"/>
                  </a:lnTo>
                  <a:lnTo>
                    <a:pt x="118" y="14"/>
                  </a:lnTo>
                  <a:lnTo>
                    <a:pt x="122" y="19"/>
                  </a:lnTo>
                  <a:lnTo>
                    <a:pt x="125" y="22"/>
                  </a:lnTo>
                  <a:lnTo>
                    <a:pt x="130" y="26"/>
                  </a:lnTo>
                  <a:lnTo>
                    <a:pt x="132" y="31"/>
                  </a:lnTo>
                  <a:lnTo>
                    <a:pt x="134" y="36"/>
                  </a:lnTo>
                  <a:lnTo>
                    <a:pt x="137" y="40"/>
                  </a:lnTo>
                  <a:lnTo>
                    <a:pt x="137" y="44"/>
                  </a:lnTo>
                  <a:lnTo>
                    <a:pt x="138" y="50"/>
                  </a:lnTo>
                  <a:lnTo>
                    <a:pt x="137" y="56"/>
                  </a:lnTo>
                  <a:lnTo>
                    <a:pt x="137" y="60"/>
                  </a:lnTo>
                  <a:lnTo>
                    <a:pt x="134" y="64"/>
                  </a:lnTo>
                  <a:lnTo>
                    <a:pt x="132" y="69"/>
                  </a:lnTo>
                  <a:lnTo>
                    <a:pt x="130" y="74"/>
                  </a:lnTo>
                  <a:lnTo>
                    <a:pt x="125" y="78"/>
                  </a:lnTo>
                  <a:lnTo>
                    <a:pt x="122" y="81"/>
                  </a:lnTo>
                  <a:lnTo>
                    <a:pt x="118" y="86"/>
                  </a:lnTo>
                  <a:lnTo>
                    <a:pt x="112" y="89"/>
                  </a:lnTo>
                  <a:lnTo>
                    <a:pt x="108" y="91"/>
                  </a:lnTo>
                  <a:lnTo>
                    <a:pt x="102" y="93"/>
                  </a:lnTo>
                  <a:lnTo>
                    <a:pt x="95" y="97"/>
                  </a:lnTo>
                  <a:lnTo>
                    <a:pt x="89" y="98"/>
                  </a:lnTo>
                  <a:lnTo>
                    <a:pt x="83" y="99"/>
                  </a:lnTo>
                  <a:lnTo>
                    <a:pt x="77" y="100"/>
                  </a:lnTo>
                  <a:lnTo>
                    <a:pt x="69" y="100"/>
                  </a:lnTo>
                  <a:lnTo>
                    <a:pt x="62" y="100"/>
                  </a:lnTo>
                  <a:lnTo>
                    <a:pt x="55" y="99"/>
                  </a:lnTo>
                  <a:lnTo>
                    <a:pt x="49" y="98"/>
                  </a:lnTo>
                  <a:lnTo>
                    <a:pt x="42" y="97"/>
                  </a:lnTo>
                  <a:lnTo>
                    <a:pt x="37" y="93"/>
                  </a:lnTo>
                  <a:lnTo>
                    <a:pt x="31" y="91"/>
                  </a:lnTo>
                  <a:lnTo>
                    <a:pt x="25" y="89"/>
                  </a:lnTo>
                  <a:lnTo>
                    <a:pt x="21" y="86"/>
                  </a:lnTo>
                  <a:lnTo>
                    <a:pt x="17" y="81"/>
                  </a:lnTo>
                  <a:lnTo>
                    <a:pt x="12" y="78"/>
                  </a:lnTo>
                  <a:lnTo>
                    <a:pt x="9" y="74"/>
                  </a:lnTo>
                  <a:lnTo>
                    <a:pt x="7" y="69"/>
                  </a:lnTo>
                  <a:lnTo>
                    <a:pt x="4" y="64"/>
                  </a:lnTo>
                  <a:lnTo>
                    <a:pt x="2" y="60"/>
                  </a:lnTo>
                  <a:lnTo>
                    <a:pt x="1" y="56"/>
                  </a:lnTo>
                  <a:lnTo>
                    <a:pt x="0" y="50"/>
                  </a:lnTo>
                  <a:lnTo>
                    <a:pt x="1" y="44"/>
                  </a:lnTo>
                  <a:lnTo>
                    <a:pt x="2" y="40"/>
                  </a:lnTo>
                  <a:lnTo>
                    <a:pt x="4" y="36"/>
                  </a:lnTo>
                  <a:lnTo>
                    <a:pt x="7" y="31"/>
                  </a:lnTo>
                  <a:lnTo>
                    <a:pt x="9" y="26"/>
                  </a:lnTo>
                  <a:lnTo>
                    <a:pt x="12" y="22"/>
                  </a:lnTo>
                  <a:lnTo>
                    <a:pt x="17" y="19"/>
                  </a:lnTo>
                  <a:lnTo>
                    <a:pt x="21" y="14"/>
                  </a:lnTo>
                  <a:lnTo>
                    <a:pt x="25" y="11"/>
                  </a:lnTo>
                  <a:lnTo>
                    <a:pt x="31" y="9"/>
                  </a:lnTo>
                  <a:lnTo>
                    <a:pt x="37" y="7"/>
                  </a:lnTo>
                  <a:lnTo>
                    <a:pt x="42" y="3"/>
                  </a:lnTo>
                  <a:lnTo>
                    <a:pt x="49" y="2"/>
                  </a:lnTo>
                  <a:lnTo>
                    <a:pt x="55" y="1"/>
                  </a:lnTo>
                  <a:lnTo>
                    <a:pt x="62" y="0"/>
                  </a:lnTo>
                  <a:lnTo>
                    <a:pt x="69" y="0"/>
                  </a:lnTo>
                  <a:close/>
                </a:path>
              </a:pathLst>
            </a:custGeom>
            <a:solidFill>
              <a:srgbClr val="FFE0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6" name="Freeform 180">
              <a:extLst>
                <a:ext uri="{FF2B5EF4-FFF2-40B4-BE49-F238E27FC236}">
                  <a16:creationId xmlns:a16="http://schemas.microsoft.com/office/drawing/2014/main" id="{7BC82CF4-083C-4D50-823D-6E066FC5ED75}"/>
                </a:ext>
              </a:extLst>
            </p:cNvPr>
            <p:cNvSpPr>
              <a:spLocks/>
            </p:cNvSpPr>
            <p:nvPr/>
          </p:nvSpPr>
          <p:spPr bwMode="auto">
            <a:xfrm>
              <a:off x="4233" y="3784"/>
              <a:ext cx="65" cy="48"/>
            </a:xfrm>
            <a:custGeom>
              <a:avLst/>
              <a:gdLst>
                <a:gd name="T0" fmla="*/ 71 w 130"/>
                <a:gd name="T1" fmla="*/ 1 h 96"/>
                <a:gd name="T2" fmla="*/ 85 w 130"/>
                <a:gd name="T3" fmla="*/ 4 h 96"/>
                <a:gd name="T4" fmla="*/ 96 w 130"/>
                <a:gd name="T5" fmla="*/ 7 h 96"/>
                <a:gd name="T6" fmla="*/ 106 w 130"/>
                <a:gd name="T7" fmla="*/ 11 h 96"/>
                <a:gd name="T8" fmla="*/ 115 w 130"/>
                <a:gd name="T9" fmla="*/ 18 h 96"/>
                <a:gd name="T10" fmla="*/ 121 w 130"/>
                <a:gd name="T11" fmla="*/ 26 h 96"/>
                <a:gd name="T12" fmla="*/ 127 w 130"/>
                <a:gd name="T13" fmla="*/ 34 h 96"/>
                <a:gd name="T14" fmla="*/ 129 w 130"/>
                <a:gd name="T15" fmla="*/ 44 h 96"/>
                <a:gd name="T16" fmla="*/ 129 w 130"/>
                <a:gd name="T17" fmla="*/ 52 h 96"/>
                <a:gd name="T18" fmla="*/ 127 w 130"/>
                <a:gd name="T19" fmla="*/ 62 h 96"/>
                <a:gd name="T20" fmla="*/ 121 w 130"/>
                <a:gd name="T21" fmla="*/ 70 h 96"/>
                <a:gd name="T22" fmla="*/ 115 w 130"/>
                <a:gd name="T23" fmla="*/ 78 h 96"/>
                <a:gd name="T24" fmla="*/ 106 w 130"/>
                <a:gd name="T25" fmla="*/ 85 h 96"/>
                <a:gd name="T26" fmla="*/ 96 w 130"/>
                <a:gd name="T27" fmla="*/ 89 h 96"/>
                <a:gd name="T28" fmla="*/ 85 w 130"/>
                <a:gd name="T29" fmla="*/ 92 h 96"/>
                <a:gd name="T30" fmla="*/ 71 w 130"/>
                <a:gd name="T31" fmla="*/ 95 h 96"/>
                <a:gd name="T32" fmla="*/ 58 w 130"/>
                <a:gd name="T33" fmla="*/ 95 h 96"/>
                <a:gd name="T34" fmla="*/ 46 w 130"/>
                <a:gd name="T35" fmla="*/ 92 h 96"/>
                <a:gd name="T36" fmla="*/ 35 w 130"/>
                <a:gd name="T37" fmla="*/ 89 h 96"/>
                <a:gd name="T38" fmla="*/ 24 w 130"/>
                <a:gd name="T39" fmla="*/ 85 h 96"/>
                <a:gd name="T40" fmla="*/ 15 w 130"/>
                <a:gd name="T41" fmla="*/ 78 h 96"/>
                <a:gd name="T42" fmla="*/ 8 w 130"/>
                <a:gd name="T43" fmla="*/ 70 h 96"/>
                <a:gd name="T44" fmla="*/ 4 w 130"/>
                <a:gd name="T45" fmla="*/ 62 h 96"/>
                <a:gd name="T46" fmla="*/ 0 w 130"/>
                <a:gd name="T47" fmla="*/ 52 h 96"/>
                <a:gd name="T48" fmla="*/ 0 w 130"/>
                <a:gd name="T49" fmla="*/ 44 h 96"/>
                <a:gd name="T50" fmla="*/ 4 w 130"/>
                <a:gd name="T51" fmla="*/ 34 h 96"/>
                <a:gd name="T52" fmla="*/ 8 w 130"/>
                <a:gd name="T53" fmla="*/ 26 h 96"/>
                <a:gd name="T54" fmla="*/ 15 w 130"/>
                <a:gd name="T55" fmla="*/ 18 h 96"/>
                <a:gd name="T56" fmla="*/ 24 w 130"/>
                <a:gd name="T57" fmla="*/ 11 h 96"/>
                <a:gd name="T58" fmla="*/ 35 w 130"/>
                <a:gd name="T59" fmla="*/ 7 h 96"/>
                <a:gd name="T60" fmla="*/ 46 w 130"/>
                <a:gd name="T61" fmla="*/ 4 h 96"/>
                <a:gd name="T62" fmla="*/ 58 w 130"/>
                <a:gd name="T63"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96">
                  <a:moveTo>
                    <a:pt x="65" y="0"/>
                  </a:moveTo>
                  <a:lnTo>
                    <a:pt x="71" y="1"/>
                  </a:lnTo>
                  <a:lnTo>
                    <a:pt x="78" y="1"/>
                  </a:lnTo>
                  <a:lnTo>
                    <a:pt x="85" y="4"/>
                  </a:lnTo>
                  <a:lnTo>
                    <a:pt x="90" y="5"/>
                  </a:lnTo>
                  <a:lnTo>
                    <a:pt x="96" y="7"/>
                  </a:lnTo>
                  <a:lnTo>
                    <a:pt x="101" y="9"/>
                  </a:lnTo>
                  <a:lnTo>
                    <a:pt x="106" y="11"/>
                  </a:lnTo>
                  <a:lnTo>
                    <a:pt x="110" y="15"/>
                  </a:lnTo>
                  <a:lnTo>
                    <a:pt x="115" y="18"/>
                  </a:lnTo>
                  <a:lnTo>
                    <a:pt x="119" y="21"/>
                  </a:lnTo>
                  <a:lnTo>
                    <a:pt x="121" y="26"/>
                  </a:lnTo>
                  <a:lnTo>
                    <a:pt x="125" y="30"/>
                  </a:lnTo>
                  <a:lnTo>
                    <a:pt x="127" y="34"/>
                  </a:lnTo>
                  <a:lnTo>
                    <a:pt x="129" y="39"/>
                  </a:lnTo>
                  <a:lnTo>
                    <a:pt x="129" y="44"/>
                  </a:lnTo>
                  <a:lnTo>
                    <a:pt x="130" y="48"/>
                  </a:lnTo>
                  <a:lnTo>
                    <a:pt x="129" y="52"/>
                  </a:lnTo>
                  <a:lnTo>
                    <a:pt x="129" y="57"/>
                  </a:lnTo>
                  <a:lnTo>
                    <a:pt x="127" y="62"/>
                  </a:lnTo>
                  <a:lnTo>
                    <a:pt x="125" y="66"/>
                  </a:lnTo>
                  <a:lnTo>
                    <a:pt x="121" y="70"/>
                  </a:lnTo>
                  <a:lnTo>
                    <a:pt x="119" y="75"/>
                  </a:lnTo>
                  <a:lnTo>
                    <a:pt x="115" y="78"/>
                  </a:lnTo>
                  <a:lnTo>
                    <a:pt x="110" y="81"/>
                  </a:lnTo>
                  <a:lnTo>
                    <a:pt x="106" y="85"/>
                  </a:lnTo>
                  <a:lnTo>
                    <a:pt x="101" y="87"/>
                  </a:lnTo>
                  <a:lnTo>
                    <a:pt x="96" y="89"/>
                  </a:lnTo>
                  <a:lnTo>
                    <a:pt x="90" y="91"/>
                  </a:lnTo>
                  <a:lnTo>
                    <a:pt x="85" y="92"/>
                  </a:lnTo>
                  <a:lnTo>
                    <a:pt x="78" y="95"/>
                  </a:lnTo>
                  <a:lnTo>
                    <a:pt x="71" y="95"/>
                  </a:lnTo>
                  <a:lnTo>
                    <a:pt x="65" y="96"/>
                  </a:lnTo>
                  <a:lnTo>
                    <a:pt x="58" y="95"/>
                  </a:lnTo>
                  <a:lnTo>
                    <a:pt x="51" y="95"/>
                  </a:lnTo>
                  <a:lnTo>
                    <a:pt x="46" y="92"/>
                  </a:lnTo>
                  <a:lnTo>
                    <a:pt x="39" y="91"/>
                  </a:lnTo>
                  <a:lnTo>
                    <a:pt x="35" y="89"/>
                  </a:lnTo>
                  <a:lnTo>
                    <a:pt x="29" y="87"/>
                  </a:lnTo>
                  <a:lnTo>
                    <a:pt x="24" y="85"/>
                  </a:lnTo>
                  <a:lnTo>
                    <a:pt x="19" y="81"/>
                  </a:lnTo>
                  <a:lnTo>
                    <a:pt x="15" y="78"/>
                  </a:lnTo>
                  <a:lnTo>
                    <a:pt x="11" y="75"/>
                  </a:lnTo>
                  <a:lnTo>
                    <a:pt x="8" y="70"/>
                  </a:lnTo>
                  <a:lnTo>
                    <a:pt x="5" y="66"/>
                  </a:lnTo>
                  <a:lnTo>
                    <a:pt x="4" y="62"/>
                  </a:lnTo>
                  <a:lnTo>
                    <a:pt x="1" y="57"/>
                  </a:lnTo>
                  <a:lnTo>
                    <a:pt x="0" y="52"/>
                  </a:lnTo>
                  <a:lnTo>
                    <a:pt x="0" y="48"/>
                  </a:lnTo>
                  <a:lnTo>
                    <a:pt x="0" y="44"/>
                  </a:lnTo>
                  <a:lnTo>
                    <a:pt x="1" y="39"/>
                  </a:lnTo>
                  <a:lnTo>
                    <a:pt x="4" y="34"/>
                  </a:lnTo>
                  <a:lnTo>
                    <a:pt x="5" y="30"/>
                  </a:lnTo>
                  <a:lnTo>
                    <a:pt x="8" y="26"/>
                  </a:lnTo>
                  <a:lnTo>
                    <a:pt x="11" y="21"/>
                  </a:lnTo>
                  <a:lnTo>
                    <a:pt x="15" y="18"/>
                  </a:lnTo>
                  <a:lnTo>
                    <a:pt x="19" y="15"/>
                  </a:lnTo>
                  <a:lnTo>
                    <a:pt x="24" y="11"/>
                  </a:lnTo>
                  <a:lnTo>
                    <a:pt x="29" y="9"/>
                  </a:lnTo>
                  <a:lnTo>
                    <a:pt x="35" y="7"/>
                  </a:lnTo>
                  <a:lnTo>
                    <a:pt x="39" y="5"/>
                  </a:lnTo>
                  <a:lnTo>
                    <a:pt x="46" y="4"/>
                  </a:lnTo>
                  <a:lnTo>
                    <a:pt x="51" y="1"/>
                  </a:lnTo>
                  <a:lnTo>
                    <a:pt x="58" y="1"/>
                  </a:lnTo>
                  <a:lnTo>
                    <a:pt x="65" y="0"/>
                  </a:lnTo>
                  <a:close/>
                </a:path>
              </a:pathLst>
            </a:custGeom>
            <a:solidFill>
              <a:srgbClr val="FFE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7" name="Freeform 181">
              <a:extLst>
                <a:ext uri="{FF2B5EF4-FFF2-40B4-BE49-F238E27FC236}">
                  <a16:creationId xmlns:a16="http://schemas.microsoft.com/office/drawing/2014/main" id="{F36A09CE-79E6-4275-A0FB-2AF4DC1FE0F5}"/>
                </a:ext>
              </a:extLst>
            </p:cNvPr>
            <p:cNvSpPr>
              <a:spLocks/>
            </p:cNvSpPr>
            <p:nvPr/>
          </p:nvSpPr>
          <p:spPr bwMode="auto">
            <a:xfrm>
              <a:off x="4234" y="3786"/>
              <a:ext cx="62" cy="44"/>
            </a:xfrm>
            <a:custGeom>
              <a:avLst/>
              <a:gdLst>
                <a:gd name="T0" fmla="*/ 67 w 123"/>
                <a:gd name="T1" fmla="*/ 0 h 88"/>
                <a:gd name="T2" fmla="*/ 80 w 123"/>
                <a:gd name="T3" fmla="*/ 2 h 88"/>
                <a:gd name="T4" fmla="*/ 91 w 123"/>
                <a:gd name="T5" fmla="*/ 5 h 88"/>
                <a:gd name="T6" fmla="*/ 100 w 123"/>
                <a:gd name="T7" fmla="*/ 10 h 88"/>
                <a:gd name="T8" fmla="*/ 109 w 123"/>
                <a:gd name="T9" fmla="*/ 16 h 88"/>
                <a:gd name="T10" fmla="*/ 115 w 123"/>
                <a:gd name="T11" fmla="*/ 23 h 88"/>
                <a:gd name="T12" fmla="*/ 120 w 123"/>
                <a:gd name="T13" fmla="*/ 31 h 88"/>
                <a:gd name="T14" fmla="*/ 122 w 123"/>
                <a:gd name="T15" fmla="*/ 40 h 88"/>
                <a:gd name="T16" fmla="*/ 122 w 123"/>
                <a:gd name="T17" fmla="*/ 48 h 88"/>
                <a:gd name="T18" fmla="*/ 120 w 123"/>
                <a:gd name="T19" fmla="*/ 57 h 88"/>
                <a:gd name="T20" fmla="*/ 115 w 123"/>
                <a:gd name="T21" fmla="*/ 65 h 88"/>
                <a:gd name="T22" fmla="*/ 109 w 123"/>
                <a:gd name="T23" fmla="*/ 73 h 88"/>
                <a:gd name="T24" fmla="*/ 100 w 123"/>
                <a:gd name="T25" fmla="*/ 78 h 88"/>
                <a:gd name="T26" fmla="*/ 91 w 123"/>
                <a:gd name="T27" fmla="*/ 83 h 88"/>
                <a:gd name="T28" fmla="*/ 80 w 123"/>
                <a:gd name="T29" fmla="*/ 86 h 88"/>
                <a:gd name="T30" fmla="*/ 67 w 123"/>
                <a:gd name="T31" fmla="*/ 88 h 88"/>
                <a:gd name="T32" fmla="*/ 55 w 123"/>
                <a:gd name="T33" fmla="*/ 88 h 88"/>
                <a:gd name="T34" fmla="*/ 43 w 123"/>
                <a:gd name="T35" fmla="*/ 86 h 88"/>
                <a:gd name="T36" fmla="*/ 32 w 123"/>
                <a:gd name="T37" fmla="*/ 83 h 88"/>
                <a:gd name="T38" fmla="*/ 22 w 123"/>
                <a:gd name="T39" fmla="*/ 78 h 88"/>
                <a:gd name="T40" fmla="*/ 14 w 123"/>
                <a:gd name="T41" fmla="*/ 73 h 88"/>
                <a:gd name="T42" fmla="*/ 7 w 123"/>
                <a:gd name="T43" fmla="*/ 65 h 88"/>
                <a:gd name="T44" fmla="*/ 2 w 123"/>
                <a:gd name="T45" fmla="*/ 57 h 88"/>
                <a:gd name="T46" fmla="*/ 0 w 123"/>
                <a:gd name="T47" fmla="*/ 48 h 88"/>
                <a:gd name="T48" fmla="*/ 0 w 123"/>
                <a:gd name="T49" fmla="*/ 40 h 88"/>
                <a:gd name="T50" fmla="*/ 2 w 123"/>
                <a:gd name="T51" fmla="*/ 31 h 88"/>
                <a:gd name="T52" fmla="*/ 7 w 123"/>
                <a:gd name="T53" fmla="*/ 23 h 88"/>
                <a:gd name="T54" fmla="*/ 14 w 123"/>
                <a:gd name="T55" fmla="*/ 16 h 88"/>
                <a:gd name="T56" fmla="*/ 22 w 123"/>
                <a:gd name="T57" fmla="*/ 10 h 88"/>
                <a:gd name="T58" fmla="*/ 32 w 123"/>
                <a:gd name="T59" fmla="*/ 5 h 88"/>
                <a:gd name="T60" fmla="*/ 43 w 123"/>
                <a:gd name="T61" fmla="*/ 2 h 88"/>
                <a:gd name="T62" fmla="*/ 55 w 123"/>
                <a:gd name="T6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3" h="88">
                  <a:moveTo>
                    <a:pt x="61" y="0"/>
                  </a:moveTo>
                  <a:lnTo>
                    <a:pt x="67" y="0"/>
                  </a:lnTo>
                  <a:lnTo>
                    <a:pt x="73" y="1"/>
                  </a:lnTo>
                  <a:lnTo>
                    <a:pt x="80" y="2"/>
                  </a:lnTo>
                  <a:lnTo>
                    <a:pt x="84" y="3"/>
                  </a:lnTo>
                  <a:lnTo>
                    <a:pt x="91" y="5"/>
                  </a:lnTo>
                  <a:lnTo>
                    <a:pt x="95" y="7"/>
                  </a:lnTo>
                  <a:lnTo>
                    <a:pt x="100" y="10"/>
                  </a:lnTo>
                  <a:lnTo>
                    <a:pt x="104" y="13"/>
                  </a:lnTo>
                  <a:lnTo>
                    <a:pt x="109" y="16"/>
                  </a:lnTo>
                  <a:lnTo>
                    <a:pt x="112" y="18"/>
                  </a:lnTo>
                  <a:lnTo>
                    <a:pt x="115" y="23"/>
                  </a:lnTo>
                  <a:lnTo>
                    <a:pt x="117" y="26"/>
                  </a:lnTo>
                  <a:lnTo>
                    <a:pt x="120" y="31"/>
                  </a:lnTo>
                  <a:lnTo>
                    <a:pt x="121" y="35"/>
                  </a:lnTo>
                  <a:lnTo>
                    <a:pt x="122" y="40"/>
                  </a:lnTo>
                  <a:lnTo>
                    <a:pt x="123" y="44"/>
                  </a:lnTo>
                  <a:lnTo>
                    <a:pt x="122" y="48"/>
                  </a:lnTo>
                  <a:lnTo>
                    <a:pt x="121" y="53"/>
                  </a:lnTo>
                  <a:lnTo>
                    <a:pt x="120" y="57"/>
                  </a:lnTo>
                  <a:lnTo>
                    <a:pt x="117" y="62"/>
                  </a:lnTo>
                  <a:lnTo>
                    <a:pt x="115" y="65"/>
                  </a:lnTo>
                  <a:lnTo>
                    <a:pt x="112" y="70"/>
                  </a:lnTo>
                  <a:lnTo>
                    <a:pt x="109" y="73"/>
                  </a:lnTo>
                  <a:lnTo>
                    <a:pt x="104" y="75"/>
                  </a:lnTo>
                  <a:lnTo>
                    <a:pt x="100" y="78"/>
                  </a:lnTo>
                  <a:lnTo>
                    <a:pt x="95" y="81"/>
                  </a:lnTo>
                  <a:lnTo>
                    <a:pt x="91" y="83"/>
                  </a:lnTo>
                  <a:lnTo>
                    <a:pt x="84" y="85"/>
                  </a:lnTo>
                  <a:lnTo>
                    <a:pt x="80" y="86"/>
                  </a:lnTo>
                  <a:lnTo>
                    <a:pt x="73" y="87"/>
                  </a:lnTo>
                  <a:lnTo>
                    <a:pt x="67" y="88"/>
                  </a:lnTo>
                  <a:lnTo>
                    <a:pt x="61" y="88"/>
                  </a:lnTo>
                  <a:lnTo>
                    <a:pt x="55" y="88"/>
                  </a:lnTo>
                  <a:lnTo>
                    <a:pt x="49" y="87"/>
                  </a:lnTo>
                  <a:lnTo>
                    <a:pt x="43" y="86"/>
                  </a:lnTo>
                  <a:lnTo>
                    <a:pt x="37" y="85"/>
                  </a:lnTo>
                  <a:lnTo>
                    <a:pt x="32" y="83"/>
                  </a:lnTo>
                  <a:lnTo>
                    <a:pt x="26" y="81"/>
                  </a:lnTo>
                  <a:lnTo>
                    <a:pt x="22" y="78"/>
                  </a:lnTo>
                  <a:lnTo>
                    <a:pt x="19" y="75"/>
                  </a:lnTo>
                  <a:lnTo>
                    <a:pt x="14" y="73"/>
                  </a:lnTo>
                  <a:lnTo>
                    <a:pt x="11" y="70"/>
                  </a:lnTo>
                  <a:lnTo>
                    <a:pt x="7" y="65"/>
                  </a:lnTo>
                  <a:lnTo>
                    <a:pt x="4" y="62"/>
                  </a:lnTo>
                  <a:lnTo>
                    <a:pt x="2" y="57"/>
                  </a:lnTo>
                  <a:lnTo>
                    <a:pt x="1" y="53"/>
                  </a:lnTo>
                  <a:lnTo>
                    <a:pt x="0" y="48"/>
                  </a:lnTo>
                  <a:lnTo>
                    <a:pt x="0" y="44"/>
                  </a:lnTo>
                  <a:lnTo>
                    <a:pt x="0" y="40"/>
                  </a:lnTo>
                  <a:lnTo>
                    <a:pt x="1" y="35"/>
                  </a:lnTo>
                  <a:lnTo>
                    <a:pt x="2" y="31"/>
                  </a:lnTo>
                  <a:lnTo>
                    <a:pt x="4" y="26"/>
                  </a:lnTo>
                  <a:lnTo>
                    <a:pt x="7" y="23"/>
                  </a:lnTo>
                  <a:lnTo>
                    <a:pt x="11" y="18"/>
                  </a:lnTo>
                  <a:lnTo>
                    <a:pt x="14" y="16"/>
                  </a:lnTo>
                  <a:lnTo>
                    <a:pt x="19" y="13"/>
                  </a:lnTo>
                  <a:lnTo>
                    <a:pt x="22" y="10"/>
                  </a:lnTo>
                  <a:lnTo>
                    <a:pt x="26" y="7"/>
                  </a:lnTo>
                  <a:lnTo>
                    <a:pt x="32" y="5"/>
                  </a:lnTo>
                  <a:lnTo>
                    <a:pt x="37" y="3"/>
                  </a:lnTo>
                  <a:lnTo>
                    <a:pt x="43" y="2"/>
                  </a:lnTo>
                  <a:lnTo>
                    <a:pt x="49" y="1"/>
                  </a:lnTo>
                  <a:lnTo>
                    <a:pt x="55" y="0"/>
                  </a:lnTo>
                  <a:lnTo>
                    <a:pt x="61" y="0"/>
                  </a:lnTo>
                  <a:close/>
                </a:path>
              </a:pathLst>
            </a:custGeom>
            <a:solidFill>
              <a:srgbClr val="FFE5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8" name="Freeform 182">
              <a:extLst>
                <a:ext uri="{FF2B5EF4-FFF2-40B4-BE49-F238E27FC236}">
                  <a16:creationId xmlns:a16="http://schemas.microsoft.com/office/drawing/2014/main" id="{79DBEC14-9824-4195-81DC-19382D21FC66}"/>
                </a:ext>
              </a:extLst>
            </p:cNvPr>
            <p:cNvSpPr>
              <a:spLocks/>
            </p:cNvSpPr>
            <p:nvPr/>
          </p:nvSpPr>
          <p:spPr bwMode="auto">
            <a:xfrm>
              <a:off x="4236" y="3787"/>
              <a:ext cx="58" cy="42"/>
            </a:xfrm>
            <a:custGeom>
              <a:avLst/>
              <a:gdLst>
                <a:gd name="T0" fmla="*/ 64 w 116"/>
                <a:gd name="T1" fmla="*/ 1 h 84"/>
                <a:gd name="T2" fmla="*/ 76 w 116"/>
                <a:gd name="T3" fmla="*/ 2 h 84"/>
                <a:gd name="T4" fmla="*/ 86 w 116"/>
                <a:gd name="T5" fmla="*/ 5 h 84"/>
                <a:gd name="T6" fmla="*/ 94 w 116"/>
                <a:gd name="T7" fmla="*/ 10 h 84"/>
                <a:gd name="T8" fmla="*/ 102 w 116"/>
                <a:gd name="T9" fmla="*/ 15 h 84"/>
                <a:gd name="T10" fmla="*/ 109 w 116"/>
                <a:gd name="T11" fmla="*/ 22 h 84"/>
                <a:gd name="T12" fmla="*/ 113 w 116"/>
                <a:gd name="T13" fmla="*/ 30 h 84"/>
                <a:gd name="T14" fmla="*/ 116 w 116"/>
                <a:gd name="T15" fmla="*/ 38 h 84"/>
                <a:gd name="T16" fmla="*/ 116 w 116"/>
                <a:gd name="T17" fmla="*/ 46 h 84"/>
                <a:gd name="T18" fmla="*/ 113 w 116"/>
                <a:gd name="T19" fmla="*/ 54 h 84"/>
                <a:gd name="T20" fmla="*/ 109 w 116"/>
                <a:gd name="T21" fmla="*/ 62 h 84"/>
                <a:gd name="T22" fmla="*/ 102 w 116"/>
                <a:gd name="T23" fmla="*/ 69 h 84"/>
                <a:gd name="T24" fmla="*/ 94 w 116"/>
                <a:gd name="T25" fmla="*/ 74 h 84"/>
                <a:gd name="T26" fmla="*/ 86 w 116"/>
                <a:gd name="T27" fmla="*/ 79 h 84"/>
                <a:gd name="T28" fmla="*/ 76 w 116"/>
                <a:gd name="T29" fmla="*/ 82 h 84"/>
                <a:gd name="T30" fmla="*/ 64 w 116"/>
                <a:gd name="T31" fmla="*/ 83 h 84"/>
                <a:gd name="T32" fmla="*/ 52 w 116"/>
                <a:gd name="T33" fmla="*/ 83 h 84"/>
                <a:gd name="T34" fmla="*/ 41 w 116"/>
                <a:gd name="T35" fmla="*/ 82 h 84"/>
                <a:gd name="T36" fmla="*/ 31 w 116"/>
                <a:gd name="T37" fmla="*/ 79 h 84"/>
                <a:gd name="T38" fmla="*/ 21 w 116"/>
                <a:gd name="T39" fmla="*/ 74 h 84"/>
                <a:gd name="T40" fmla="*/ 14 w 116"/>
                <a:gd name="T41" fmla="*/ 69 h 84"/>
                <a:gd name="T42" fmla="*/ 8 w 116"/>
                <a:gd name="T43" fmla="*/ 62 h 84"/>
                <a:gd name="T44" fmla="*/ 3 w 116"/>
                <a:gd name="T45" fmla="*/ 54 h 84"/>
                <a:gd name="T46" fmla="*/ 0 w 116"/>
                <a:gd name="T47" fmla="*/ 46 h 84"/>
                <a:gd name="T48" fmla="*/ 0 w 116"/>
                <a:gd name="T49" fmla="*/ 38 h 84"/>
                <a:gd name="T50" fmla="*/ 3 w 116"/>
                <a:gd name="T51" fmla="*/ 30 h 84"/>
                <a:gd name="T52" fmla="*/ 8 w 116"/>
                <a:gd name="T53" fmla="*/ 22 h 84"/>
                <a:gd name="T54" fmla="*/ 14 w 116"/>
                <a:gd name="T55" fmla="*/ 15 h 84"/>
                <a:gd name="T56" fmla="*/ 21 w 116"/>
                <a:gd name="T57" fmla="*/ 10 h 84"/>
                <a:gd name="T58" fmla="*/ 31 w 116"/>
                <a:gd name="T59" fmla="*/ 5 h 84"/>
                <a:gd name="T60" fmla="*/ 41 w 116"/>
                <a:gd name="T61" fmla="*/ 2 h 84"/>
                <a:gd name="T62" fmla="*/ 52 w 116"/>
                <a:gd name="T63"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84">
                  <a:moveTo>
                    <a:pt x="58" y="0"/>
                  </a:moveTo>
                  <a:lnTo>
                    <a:pt x="64" y="1"/>
                  </a:lnTo>
                  <a:lnTo>
                    <a:pt x="69" y="1"/>
                  </a:lnTo>
                  <a:lnTo>
                    <a:pt x="76" y="2"/>
                  </a:lnTo>
                  <a:lnTo>
                    <a:pt x="80" y="3"/>
                  </a:lnTo>
                  <a:lnTo>
                    <a:pt x="86" y="5"/>
                  </a:lnTo>
                  <a:lnTo>
                    <a:pt x="90" y="8"/>
                  </a:lnTo>
                  <a:lnTo>
                    <a:pt x="94" y="10"/>
                  </a:lnTo>
                  <a:lnTo>
                    <a:pt x="99" y="12"/>
                  </a:lnTo>
                  <a:lnTo>
                    <a:pt x="102" y="15"/>
                  </a:lnTo>
                  <a:lnTo>
                    <a:pt x="106" y="19"/>
                  </a:lnTo>
                  <a:lnTo>
                    <a:pt x="109" y="22"/>
                  </a:lnTo>
                  <a:lnTo>
                    <a:pt x="111" y="25"/>
                  </a:lnTo>
                  <a:lnTo>
                    <a:pt x="113" y="30"/>
                  </a:lnTo>
                  <a:lnTo>
                    <a:pt x="114" y="34"/>
                  </a:lnTo>
                  <a:lnTo>
                    <a:pt x="116" y="38"/>
                  </a:lnTo>
                  <a:lnTo>
                    <a:pt x="116" y="42"/>
                  </a:lnTo>
                  <a:lnTo>
                    <a:pt x="116" y="46"/>
                  </a:lnTo>
                  <a:lnTo>
                    <a:pt x="114" y="50"/>
                  </a:lnTo>
                  <a:lnTo>
                    <a:pt x="113" y="54"/>
                  </a:lnTo>
                  <a:lnTo>
                    <a:pt x="111" y="59"/>
                  </a:lnTo>
                  <a:lnTo>
                    <a:pt x="109" y="62"/>
                  </a:lnTo>
                  <a:lnTo>
                    <a:pt x="106" y="65"/>
                  </a:lnTo>
                  <a:lnTo>
                    <a:pt x="102" y="69"/>
                  </a:lnTo>
                  <a:lnTo>
                    <a:pt x="99" y="72"/>
                  </a:lnTo>
                  <a:lnTo>
                    <a:pt x="94" y="74"/>
                  </a:lnTo>
                  <a:lnTo>
                    <a:pt x="90" y="78"/>
                  </a:lnTo>
                  <a:lnTo>
                    <a:pt x="86" y="79"/>
                  </a:lnTo>
                  <a:lnTo>
                    <a:pt x="80" y="81"/>
                  </a:lnTo>
                  <a:lnTo>
                    <a:pt x="76" y="82"/>
                  </a:lnTo>
                  <a:lnTo>
                    <a:pt x="69" y="83"/>
                  </a:lnTo>
                  <a:lnTo>
                    <a:pt x="64" y="83"/>
                  </a:lnTo>
                  <a:lnTo>
                    <a:pt x="58" y="84"/>
                  </a:lnTo>
                  <a:lnTo>
                    <a:pt x="52" y="83"/>
                  </a:lnTo>
                  <a:lnTo>
                    <a:pt x="47" y="83"/>
                  </a:lnTo>
                  <a:lnTo>
                    <a:pt x="41" y="82"/>
                  </a:lnTo>
                  <a:lnTo>
                    <a:pt x="36" y="81"/>
                  </a:lnTo>
                  <a:lnTo>
                    <a:pt x="31" y="79"/>
                  </a:lnTo>
                  <a:lnTo>
                    <a:pt x="27" y="78"/>
                  </a:lnTo>
                  <a:lnTo>
                    <a:pt x="21" y="74"/>
                  </a:lnTo>
                  <a:lnTo>
                    <a:pt x="18" y="72"/>
                  </a:lnTo>
                  <a:lnTo>
                    <a:pt x="14" y="69"/>
                  </a:lnTo>
                  <a:lnTo>
                    <a:pt x="10" y="65"/>
                  </a:lnTo>
                  <a:lnTo>
                    <a:pt x="8" y="62"/>
                  </a:lnTo>
                  <a:lnTo>
                    <a:pt x="6" y="59"/>
                  </a:lnTo>
                  <a:lnTo>
                    <a:pt x="3" y="54"/>
                  </a:lnTo>
                  <a:lnTo>
                    <a:pt x="1" y="50"/>
                  </a:lnTo>
                  <a:lnTo>
                    <a:pt x="0" y="46"/>
                  </a:lnTo>
                  <a:lnTo>
                    <a:pt x="0" y="42"/>
                  </a:lnTo>
                  <a:lnTo>
                    <a:pt x="0" y="38"/>
                  </a:lnTo>
                  <a:lnTo>
                    <a:pt x="1" y="34"/>
                  </a:lnTo>
                  <a:lnTo>
                    <a:pt x="3" y="30"/>
                  </a:lnTo>
                  <a:lnTo>
                    <a:pt x="6" y="25"/>
                  </a:lnTo>
                  <a:lnTo>
                    <a:pt x="8" y="22"/>
                  </a:lnTo>
                  <a:lnTo>
                    <a:pt x="10" y="19"/>
                  </a:lnTo>
                  <a:lnTo>
                    <a:pt x="14" y="15"/>
                  </a:lnTo>
                  <a:lnTo>
                    <a:pt x="18" y="12"/>
                  </a:lnTo>
                  <a:lnTo>
                    <a:pt x="21" y="10"/>
                  </a:lnTo>
                  <a:lnTo>
                    <a:pt x="27" y="8"/>
                  </a:lnTo>
                  <a:lnTo>
                    <a:pt x="31" y="5"/>
                  </a:lnTo>
                  <a:lnTo>
                    <a:pt x="36" y="3"/>
                  </a:lnTo>
                  <a:lnTo>
                    <a:pt x="41" y="2"/>
                  </a:lnTo>
                  <a:lnTo>
                    <a:pt x="47" y="1"/>
                  </a:lnTo>
                  <a:lnTo>
                    <a:pt x="52" y="1"/>
                  </a:lnTo>
                  <a:lnTo>
                    <a:pt x="58" y="0"/>
                  </a:lnTo>
                  <a:close/>
                </a:path>
              </a:pathLst>
            </a:custGeom>
            <a:solidFill>
              <a:srgbClr val="FFE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9" name="Freeform 183">
              <a:extLst>
                <a:ext uri="{FF2B5EF4-FFF2-40B4-BE49-F238E27FC236}">
                  <a16:creationId xmlns:a16="http://schemas.microsoft.com/office/drawing/2014/main" id="{1E2310C5-065A-4AD0-B60C-440DE7B557B7}"/>
                </a:ext>
              </a:extLst>
            </p:cNvPr>
            <p:cNvSpPr>
              <a:spLocks/>
            </p:cNvSpPr>
            <p:nvPr/>
          </p:nvSpPr>
          <p:spPr bwMode="auto">
            <a:xfrm>
              <a:off x="4238" y="3789"/>
              <a:ext cx="54" cy="38"/>
            </a:xfrm>
            <a:custGeom>
              <a:avLst/>
              <a:gdLst>
                <a:gd name="T0" fmla="*/ 59 w 108"/>
                <a:gd name="T1" fmla="*/ 0 h 78"/>
                <a:gd name="T2" fmla="*/ 70 w 108"/>
                <a:gd name="T3" fmla="*/ 1 h 78"/>
                <a:gd name="T4" fmla="*/ 80 w 108"/>
                <a:gd name="T5" fmla="*/ 5 h 78"/>
                <a:gd name="T6" fmla="*/ 88 w 108"/>
                <a:gd name="T7" fmla="*/ 9 h 78"/>
                <a:gd name="T8" fmla="*/ 96 w 108"/>
                <a:gd name="T9" fmla="*/ 13 h 78"/>
                <a:gd name="T10" fmla="*/ 102 w 108"/>
                <a:gd name="T11" fmla="*/ 20 h 78"/>
                <a:gd name="T12" fmla="*/ 106 w 108"/>
                <a:gd name="T13" fmla="*/ 27 h 78"/>
                <a:gd name="T14" fmla="*/ 108 w 108"/>
                <a:gd name="T15" fmla="*/ 35 h 78"/>
                <a:gd name="T16" fmla="*/ 108 w 108"/>
                <a:gd name="T17" fmla="*/ 43 h 78"/>
                <a:gd name="T18" fmla="*/ 106 w 108"/>
                <a:gd name="T19" fmla="*/ 51 h 78"/>
                <a:gd name="T20" fmla="*/ 102 w 108"/>
                <a:gd name="T21" fmla="*/ 58 h 78"/>
                <a:gd name="T22" fmla="*/ 96 w 108"/>
                <a:gd name="T23" fmla="*/ 65 h 78"/>
                <a:gd name="T24" fmla="*/ 88 w 108"/>
                <a:gd name="T25" fmla="*/ 69 h 78"/>
                <a:gd name="T26" fmla="*/ 80 w 108"/>
                <a:gd name="T27" fmla="*/ 73 h 78"/>
                <a:gd name="T28" fmla="*/ 70 w 108"/>
                <a:gd name="T29" fmla="*/ 77 h 78"/>
                <a:gd name="T30" fmla="*/ 59 w 108"/>
                <a:gd name="T31" fmla="*/ 78 h 78"/>
                <a:gd name="T32" fmla="*/ 48 w 108"/>
                <a:gd name="T33" fmla="*/ 78 h 78"/>
                <a:gd name="T34" fmla="*/ 38 w 108"/>
                <a:gd name="T35" fmla="*/ 77 h 78"/>
                <a:gd name="T36" fmla="*/ 28 w 108"/>
                <a:gd name="T37" fmla="*/ 73 h 78"/>
                <a:gd name="T38" fmla="*/ 19 w 108"/>
                <a:gd name="T39" fmla="*/ 69 h 78"/>
                <a:gd name="T40" fmla="*/ 13 w 108"/>
                <a:gd name="T41" fmla="*/ 65 h 78"/>
                <a:gd name="T42" fmla="*/ 6 w 108"/>
                <a:gd name="T43" fmla="*/ 58 h 78"/>
                <a:gd name="T44" fmla="*/ 3 w 108"/>
                <a:gd name="T45" fmla="*/ 51 h 78"/>
                <a:gd name="T46" fmla="*/ 0 w 108"/>
                <a:gd name="T47" fmla="*/ 43 h 78"/>
                <a:gd name="T48" fmla="*/ 0 w 108"/>
                <a:gd name="T49" fmla="*/ 35 h 78"/>
                <a:gd name="T50" fmla="*/ 3 w 108"/>
                <a:gd name="T51" fmla="*/ 27 h 78"/>
                <a:gd name="T52" fmla="*/ 6 w 108"/>
                <a:gd name="T53" fmla="*/ 20 h 78"/>
                <a:gd name="T54" fmla="*/ 13 w 108"/>
                <a:gd name="T55" fmla="*/ 13 h 78"/>
                <a:gd name="T56" fmla="*/ 19 w 108"/>
                <a:gd name="T57" fmla="*/ 9 h 78"/>
                <a:gd name="T58" fmla="*/ 28 w 108"/>
                <a:gd name="T59" fmla="*/ 5 h 78"/>
                <a:gd name="T60" fmla="*/ 38 w 108"/>
                <a:gd name="T61" fmla="*/ 1 h 78"/>
                <a:gd name="T62" fmla="*/ 48 w 108"/>
                <a:gd name="T6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78">
                  <a:moveTo>
                    <a:pt x="54" y="0"/>
                  </a:moveTo>
                  <a:lnTo>
                    <a:pt x="59" y="0"/>
                  </a:lnTo>
                  <a:lnTo>
                    <a:pt x="65" y="0"/>
                  </a:lnTo>
                  <a:lnTo>
                    <a:pt x="70" y="1"/>
                  </a:lnTo>
                  <a:lnTo>
                    <a:pt x="75" y="2"/>
                  </a:lnTo>
                  <a:lnTo>
                    <a:pt x="80" y="5"/>
                  </a:lnTo>
                  <a:lnTo>
                    <a:pt x="84" y="7"/>
                  </a:lnTo>
                  <a:lnTo>
                    <a:pt x="88" y="9"/>
                  </a:lnTo>
                  <a:lnTo>
                    <a:pt x="93" y="11"/>
                  </a:lnTo>
                  <a:lnTo>
                    <a:pt x="96" y="13"/>
                  </a:lnTo>
                  <a:lnTo>
                    <a:pt x="98" y="18"/>
                  </a:lnTo>
                  <a:lnTo>
                    <a:pt x="102" y="20"/>
                  </a:lnTo>
                  <a:lnTo>
                    <a:pt x="104" y="23"/>
                  </a:lnTo>
                  <a:lnTo>
                    <a:pt x="106" y="27"/>
                  </a:lnTo>
                  <a:lnTo>
                    <a:pt x="107" y="31"/>
                  </a:lnTo>
                  <a:lnTo>
                    <a:pt x="108" y="35"/>
                  </a:lnTo>
                  <a:lnTo>
                    <a:pt x="108" y="39"/>
                  </a:lnTo>
                  <a:lnTo>
                    <a:pt x="108" y="43"/>
                  </a:lnTo>
                  <a:lnTo>
                    <a:pt x="107" y="47"/>
                  </a:lnTo>
                  <a:lnTo>
                    <a:pt x="106" y="51"/>
                  </a:lnTo>
                  <a:lnTo>
                    <a:pt x="104" y="55"/>
                  </a:lnTo>
                  <a:lnTo>
                    <a:pt x="102" y="58"/>
                  </a:lnTo>
                  <a:lnTo>
                    <a:pt x="98" y="61"/>
                  </a:lnTo>
                  <a:lnTo>
                    <a:pt x="96" y="65"/>
                  </a:lnTo>
                  <a:lnTo>
                    <a:pt x="93" y="67"/>
                  </a:lnTo>
                  <a:lnTo>
                    <a:pt x="88" y="69"/>
                  </a:lnTo>
                  <a:lnTo>
                    <a:pt x="84" y="71"/>
                  </a:lnTo>
                  <a:lnTo>
                    <a:pt x="80" y="73"/>
                  </a:lnTo>
                  <a:lnTo>
                    <a:pt x="75" y="76"/>
                  </a:lnTo>
                  <a:lnTo>
                    <a:pt x="70" y="77"/>
                  </a:lnTo>
                  <a:lnTo>
                    <a:pt x="65" y="78"/>
                  </a:lnTo>
                  <a:lnTo>
                    <a:pt x="59" y="78"/>
                  </a:lnTo>
                  <a:lnTo>
                    <a:pt x="54" y="78"/>
                  </a:lnTo>
                  <a:lnTo>
                    <a:pt x="48" y="78"/>
                  </a:lnTo>
                  <a:lnTo>
                    <a:pt x="43" y="78"/>
                  </a:lnTo>
                  <a:lnTo>
                    <a:pt x="38" y="77"/>
                  </a:lnTo>
                  <a:lnTo>
                    <a:pt x="34" y="76"/>
                  </a:lnTo>
                  <a:lnTo>
                    <a:pt x="28" y="73"/>
                  </a:lnTo>
                  <a:lnTo>
                    <a:pt x="24" y="71"/>
                  </a:lnTo>
                  <a:lnTo>
                    <a:pt x="19" y="69"/>
                  </a:lnTo>
                  <a:lnTo>
                    <a:pt x="16" y="67"/>
                  </a:lnTo>
                  <a:lnTo>
                    <a:pt x="13" y="65"/>
                  </a:lnTo>
                  <a:lnTo>
                    <a:pt x="9" y="61"/>
                  </a:lnTo>
                  <a:lnTo>
                    <a:pt x="6" y="58"/>
                  </a:lnTo>
                  <a:lnTo>
                    <a:pt x="4" y="55"/>
                  </a:lnTo>
                  <a:lnTo>
                    <a:pt x="3" y="51"/>
                  </a:lnTo>
                  <a:lnTo>
                    <a:pt x="2" y="47"/>
                  </a:lnTo>
                  <a:lnTo>
                    <a:pt x="0" y="43"/>
                  </a:lnTo>
                  <a:lnTo>
                    <a:pt x="0" y="39"/>
                  </a:lnTo>
                  <a:lnTo>
                    <a:pt x="0" y="35"/>
                  </a:lnTo>
                  <a:lnTo>
                    <a:pt x="2" y="31"/>
                  </a:lnTo>
                  <a:lnTo>
                    <a:pt x="3" y="27"/>
                  </a:lnTo>
                  <a:lnTo>
                    <a:pt x="4" y="23"/>
                  </a:lnTo>
                  <a:lnTo>
                    <a:pt x="6" y="20"/>
                  </a:lnTo>
                  <a:lnTo>
                    <a:pt x="9" y="18"/>
                  </a:lnTo>
                  <a:lnTo>
                    <a:pt x="13" y="13"/>
                  </a:lnTo>
                  <a:lnTo>
                    <a:pt x="16" y="11"/>
                  </a:lnTo>
                  <a:lnTo>
                    <a:pt x="19" y="9"/>
                  </a:lnTo>
                  <a:lnTo>
                    <a:pt x="24" y="7"/>
                  </a:lnTo>
                  <a:lnTo>
                    <a:pt x="28" y="5"/>
                  </a:lnTo>
                  <a:lnTo>
                    <a:pt x="34" y="2"/>
                  </a:lnTo>
                  <a:lnTo>
                    <a:pt x="38" y="1"/>
                  </a:lnTo>
                  <a:lnTo>
                    <a:pt x="43" y="0"/>
                  </a:lnTo>
                  <a:lnTo>
                    <a:pt x="48" y="0"/>
                  </a:lnTo>
                  <a:lnTo>
                    <a:pt x="54" y="0"/>
                  </a:lnTo>
                  <a:close/>
                </a:path>
              </a:pathLst>
            </a:custGeom>
            <a:solidFill>
              <a:srgbClr val="FFE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0" name="Freeform 184">
              <a:extLst>
                <a:ext uri="{FF2B5EF4-FFF2-40B4-BE49-F238E27FC236}">
                  <a16:creationId xmlns:a16="http://schemas.microsoft.com/office/drawing/2014/main" id="{3466C3D7-2D89-4567-8E3C-C86863AE5692}"/>
                </a:ext>
              </a:extLst>
            </p:cNvPr>
            <p:cNvSpPr>
              <a:spLocks/>
            </p:cNvSpPr>
            <p:nvPr/>
          </p:nvSpPr>
          <p:spPr bwMode="auto">
            <a:xfrm>
              <a:off x="4240" y="3790"/>
              <a:ext cx="50" cy="36"/>
            </a:xfrm>
            <a:custGeom>
              <a:avLst/>
              <a:gdLst>
                <a:gd name="T0" fmla="*/ 55 w 101"/>
                <a:gd name="T1" fmla="*/ 0 h 74"/>
                <a:gd name="T2" fmla="*/ 65 w 101"/>
                <a:gd name="T3" fmla="*/ 1 h 74"/>
                <a:gd name="T4" fmla="*/ 74 w 101"/>
                <a:gd name="T5" fmla="*/ 5 h 74"/>
                <a:gd name="T6" fmla="*/ 82 w 101"/>
                <a:gd name="T7" fmla="*/ 9 h 74"/>
                <a:gd name="T8" fmla="*/ 89 w 101"/>
                <a:gd name="T9" fmla="*/ 14 h 74"/>
                <a:gd name="T10" fmla="*/ 94 w 101"/>
                <a:gd name="T11" fmla="*/ 19 h 74"/>
                <a:gd name="T12" fmla="*/ 99 w 101"/>
                <a:gd name="T13" fmla="*/ 26 h 74"/>
                <a:gd name="T14" fmla="*/ 100 w 101"/>
                <a:gd name="T15" fmla="*/ 34 h 74"/>
                <a:gd name="T16" fmla="*/ 100 w 101"/>
                <a:gd name="T17" fmla="*/ 40 h 74"/>
                <a:gd name="T18" fmla="*/ 99 w 101"/>
                <a:gd name="T19" fmla="*/ 48 h 74"/>
                <a:gd name="T20" fmla="*/ 94 w 101"/>
                <a:gd name="T21" fmla="*/ 55 h 74"/>
                <a:gd name="T22" fmla="*/ 89 w 101"/>
                <a:gd name="T23" fmla="*/ 60 h 74"/>
                <a:gd name="T24" fmla="*/ 82 w 101"/>
                <a:gd name="T25" fmla="*/ 65 h 74"/>
                <a:gd name="T26" fmla="*/ 74 w 101"/>
                <a:gd name="T27" fmla="*/ 69 h 74"/>
                <a:gd name="T28" fmla="*/ 65 w 101"/>
                <a:gd name="T29" fmla="*/ 73 h 74"/>
                <a:gd name="T30" fmla="*/ 55 w 101"/>
                <a:gd name="T31" fmla="*/ 74 h 74"/>
                <a:gd name="T32" fmla="*/ 45 w 101"/>
                <a:gd name="T33" fmla="*/ 74 h 74"/>
                <a:gd name="T34" fmla="*/ 35 w 101"/>
                <a:gd name="T35" fmla="*/ 73 h 74"/>
                <a:gd name="T36" fmla="*/ 26 w 101"/>
                <a:gd name="T37" fmla="*/ 69 h 74"/>
                <a:gd name="T38" fmla="*/ 19 w 101"/>
                <a:gd name="T39" fmla="*/ 65 h 74"/>
                <a:gd name="T40" fmla="*/ 11 w 101"/>
                <a:gd name="T41" fmla="*/ 60 h 74"/>
                <a:gd name="T42" fmla="*/ 6 w 101"/>
                <a:gd name="T43" fmla="*/ 55 h 74"/>
                <a:gd name="T44" fmla="*/ 2 w 101"/>
                <a:gd name="T45" fmla="*/ 48 h 74"/>
                <a:gd name="T46" fmla="*/ 0 w 101"/>
                <a:gd name="T47" fmla="*/ 40 h 74"/>
                <a:gd name="T48" fmla="*/ 0 w 101"/>
                <a:gd name="T49" fmla="*/ 34 h 74"/>
                <a:gd name="T50" fmla="*/ 2 w 101"/>
                <a:gd name="T51" fmla="*/ 26 h 74"/>
                <a:gd name="T52" fmla="*/ 6 w 101"/>
                <a:gd name="T53" fmla="*/ 19 h 74"/>
                <a:gd name="T54" fmla="*/ 11 w 101"/>
                <a:gd name="T55" fmla="*/ 14 h 74"/>
                <a:gd name="T56" fmla="*/ 19 w 101"/>
                <a:gd name="T57" fmla="*/ 9 h 74"/>
                <a:gd name="T58" fmla="*/ 26 w 101"/>
                <a:gd name="T59" fmla="*/ 5 h 74"/>
                <a:gd name="T60" fmla="*/ 35 w 101"/>
                <a:gd name="T61" fmla="*/ 1 h 74"/>
                <a:gd name="T62" fmla="*/ 45 w 101"/>
                <a:gd name="T6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4">
                  <a:moveTo>
                    <a:pt x="50" y="0"/>
                  </a:moveTo>
                  <a:lnTo>
                    <a:pt x="55" y="0"/>
                  </a:lnTo>
                  <a:lnTo>
                    <a:pt x="60" y="1"/>
                  </a:lnTo>
                  <a:lnTo>
                    <a:pt x="65" y="1"/>
                  </a:lnTo>
                  <a:lnTo>
                    <a:pt x="70" y="4"/>
                  </a:lnTo>
                  <a:lnTo>
                    <a:pt x="74" y="5"/>
                  </a:lnTo>
                  <a:lnTo>
                    <a:pt x="79" y="7"/>
                  </a:lnTo>
                  <a:lnTo>
                    <a:pt x="82" y="9"/>
                  </a:lnTo>
                  <a:lnTo>
                    <a:pt x="86" y="11"/>
                  </a:lnTo>
                  <a:lnTo>
                    <a:pt x="89" y="14"/>
                  </a:lnTo>
                  <a:lnTo>
                    <a:pt x="92" y="17"/>
                  </a:lnTo>
                  <a:lnTo>
                    <a:pt x="94" y="19"/>
                  </a:lnTo>
                  <a:lnTo>
                    <a:pt x="96" y="23"/>
                  </a:lnTo>
                  <a:lnTo>
                    <a:pt x="99" y="26"/>
                  </a:lnTo>
                  <a:lnTo>
                    <a:pt x="100" y="29"/>
                  </a:lnTo>
                  <a:lnTo>
                    <a:pt x="100" y="34"/>
                  </a:lnTo>
                  <a:lnTo>
                    <a:pt x="101" y="37"/>
                  </a:lnTo>
                  <a:lnTo>
                    <a:pt x="100" y="40"/>
                  </a:lnTo>
                  <a:lnTo>
                    <a:pt x="100" y="45"/>
                  </a:lnTo>
                  <a:lnTo>
                    <a:pt x="99" y="48"/>
                  </a:lnTo>
                  <a:lnTo>
                    <a:pt x="96" y="51"/>
                  </a:lnTo>
                  <a:lnTo>
                    <a:pt x="94" y="55"/>
                  </a:lnTo>
                  <a:lnTo>
                    <a:pt x="92" y="57"/>
                  </a:lnTo>
                  <a:lnTo>
                    <a:pt x="89" y="60"/>
                  </a:lnTo>
                  <a:lnTo>
                    <a:pt x="86" y="63"/>
                  </a:lnTo>
                  <a:lnTo>
                    <a:pt x="82" y="65"/>
                  </a:lnTo>
                  <a:lnTo>
                    <a:pt x="79" y="67"/>
                  </a:lnTo>
                  <a:lnTo>
                    <a:pt x="74" y="69"/>
                  </a:lnTo>
                  <a:lnTo>
                    <a:pt x="70" y="70"/>
                  </a:lnTo>
                  <a:lnTo>
                    <a:pt x="65" y="73"/>
                  </a:lnTo>
                  <a:lnTo>
                    <a:pt x="60" y="73"/>
                  </a:lnTo>
                  <a:lnTo>
                    <a:pt x="55" y="74"/>
                  </a:lnTo>
                  <a:lnTo>
                    <a:pt x="50" y="74"/>
                  </a:lnTo>
                  <a:lnTo>
                    <a:pt x="45" y="74"/>
                  </a:lnTo>
                  <a:lnTo>
                    <a:pt x="40" y="73"/>
                  </a:lnTo>
                  <a:lnTo>
                    <a:pt x="35" y="73"/>
                  </a:lnTo>
                  <a:lnTo>
                    <a:pt x="31" y="70"/>
                  </a:lnTo>
                  <a:lnTo>
                    <a:pt x="26" y="69"/>
                  </a:lnTo>
                  <a:lnTo>
                    <a:pt x="22" y="67"/>
                  </a:lnTo>
                  <a:lnTo>
                    <a:pt x="19" y="65"/>
                  </a:lnTo>
                  <a:lnTo>
                    <a:pt x="14" y="63"/>
                  </a:lnTo>
                  <a:lnTo>
                    <a:pt x="11" y="60"/>
                  </a:lnTo>
                  <a:lnTo>
                    <a:pt x="9" y="57"/>
                  </a:lnTo>
                  <a:lnTo>
                    <a:pt x="6" y="55"/>
                  </a:lnTo>
                  <a:lnTo>
                    <a:pt x="3" y="51"/>
                  </a:lnTo>
                  <a:lnTo>
                    <a:pt x="2" y="48"/>
                  </a:lnTo>
                  <a:lnTo>
                    <a:pt x="1" y="45"/>
                  </a:lnTo>
                  <a:lnTo>
                    <a:pt x="0" y="40"/>
                  </a:lnTo>
                  <a:lnTo>
                    <a:pt x="0" y="37"/>
                  </a:lnTo>
                  <a:lnTo>
                    <a:pt x="0" y="34"/>
                  </a:lnTo>
                  <a:lnTo>
                    <a:pt x="1" y="29"/>
                  </a:lnTo>
                  <a:lnTo>
                    <a:pt x="2" y="26"/>
                  </a:lnTo>
                  <a:lnTo>
                    <a:pt x="3" y="23"/>
                  </a:lnTo>
                  <a:lnTo>
                    <a:pt x="6" y="19"/>
                  </a:lnTo>
                  <a:lnTo>
                    <a:pt x="9" y="17"/>
                  </a:lnTo>
                  <a:lnTo>
                    <a:pt x="11" y="14"/>
                  </a:lnTo>
                  <a:lnTo>
                    <a:pt x="14" y="11"/>
                  </a:lnTo>
                  <a:lnTo>
                    <a:pt x="19" y="9"/>
                  </a:lnTo>
                  <a:lnTo>
                    <a:pt x="22" y="7"/>
                  </a:lnTo>
                  <a:lnTo>
                    <a:pt x="26" y="5"/>
                  </a:lnTo>
                  <a:lnTo>
                    <a:pt x="31" y="4"/>
                  </a:lnTo>
                  <a:lnTo>
                    <a:pt x="35" y="1"/>
                  </a:lnTo>
                  <a:lnTo>
                    <a:pt x="40" y="1"/>
                  </a:lnTo>
                  <a:lnTo>
                    <a:pt x="45" y="0"/>
                  </a:lnTo>
                  <a:lnTo>
                    <a:pt x="50" y="0"/>
                  </a:lnTo>
                  <a:close/>
                </a:path>
              </a:pathLst>
            </a:custGeom>
            <a:solidFill>
              <a:srgbClr val="FFE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1" name="Freeform 185">
              <a:extLst>
                <a:ext uri="{FF2B5EF4-FFF2-40B4-BE49-F238E27FC236}">
                  <a16:creationId xmlns:a16="http://schemas.microsoft.com/office/drawing/2014/main" id="{022C0049-BC99-45AA-9CC7-13AB62E7BBEF}"/>
                </a:ext>
              </a:extLst>
            </p:cNvPr>
            <p:cNvSpPr>
              <a:spLocks/>
            </p:cNvSpPr>
            <p:nvPr/>
          </p:nvSpPr>
          <p:spPr bwMode="auto">
            <a:xfrm>
              <a:off x="4242" y="3791"/>
              <a:ext cx="47" cy="34"/>
            </a:xfrm>
            <a:custGeom>
              <a:avLst/>
              <a:gdLst>
                <a:gd name="T0" fmla="*/ 52 w 95"/>
                <a:gd name="T1" fmla="*/ 0 h 66"/>
                <a:gd name="T2" fmla="*/ 61 w 95"/>
                <a:gd name="T3" fmla="*/ 1 h 66"/>
                <a:gd name="T4" fmla="*/ 69 w 95"/>
                <a:gd name="T5" fmla="*/ 3 h 66"/>
                <a:gd name="T6" fmla="*/ 77 w 95"/>
                <a:gd name="T7" fmla="*/ 6 h 66"/>
                <a:gd name="T8" fmla="*/ 83 w 95"/>
                <a:gd name="T9" fmla="*/ 12 h 66"/>
                <a:gd name="T10" fmla="*/ 88 w 95"/>
                <a:gd name="T11" fmla="*/ 16 h 66"/>
                <a:gd name="T12" fmla="*/ 91 w 95"/>
                <a:gd name="T13" fmla="*/ 23 h 66"/>
                <a:gd name="T14" fmla="*/ 93 w 95"/>
                <a:gd name="T15" fmla="*/ 30 h 66"/>
                <a:gd name="T16" fmla="*/ 93 w 95"/>
                <a:gd name="T17" fmla="*/ 36 h 66"/>
                <a:gd name="T18" fmla="*/ 91 w 95"/>
                <a:gd name="T19" fmla="*/ 43 h 66"/>
                <a:gd name="T20" fmla="*/ 88 w 95"/>
                <a:gd name="T21" fmla="*/ 50 h 66"/>
                <a:gd name="T22" fmla="*/ 83 w 95"/>
                <a:gd name="T23" fmla="*/ 54 h 66"/>
                <a:gd name="T24" fmla="*/ 77 w 95"/>
                <a:gd name="T25" fmla="*/ 60 h 66"/>
                <a:gd name="T26" fmla="*/ 69 w 95"/>
                <a:gd name="T27" fmla="*/ 63 h 66"/>
                <a:gd name="T28" fmla="*/ 61 w 95"/>
                <a:gd name="T29" fmla="*/ 65 h 66"/>
                <a:gd name="T30" fmla="*/ 52 w 95"/>
                <a:gd name="T31" fmla="*/ 66 h 66"/>
                <a:gd name="T32" fmla="*/ 42 w 95"/>
                <a:gd name="T33" fmla="*/ 66 h 66"/>
                <a:gd name="T34" fmla="*/ 33 w 95"/>
                <a:gd name="T35" fmla="*/ 65 h 66"/>
                <a:gd name="T36" fmla="*/ 25 w 95"/>
                <a:gd name="T37" fmla="*/ 63 h 66"/>
                <a:gd name="T38" fmla="*/ 18 w 95"/>
                <a:gd name="T39" fmla="*/ 60 h 66"/>
                <a:gd name="T40" fmla="*/ 11 w 95"/>
                <a:gd name="T41" fmla="*/ 54 h 66"/>
                <a:gd name="T42" fmla="*/ 6 w 95"/>
                <a:gd name="T43" fmla="*/ 50 h 66"/>
                <a:gd name="T44" fmla="*/ 2 w 95"/>
                <a:gd name="T45" fmla="*/ 43 h 66"/>
                <a:gd name="T46" fmla="*/ 0 w 95"/>
                <a:gd name="T47" fmla="*/ 36 h 66"/>
                <a:gd name="T48" fmla="*/ 0 w 95"/>
                <a:gd name="T49" fmla="*/ 30 h 66"/>
                <a:gd name="T50" fmla="*/ 2 w 95"/>
                <a:gd name="T51" fmla="*/ 23 h 66"/>
                <a:gd name="T52" fmla="*/ 6 w 95"/>
                <a:gd name="T53" fmla="*/ 16 h 66"/>
                <a:gd name="T54" fmla="*/ 11 w 95"/>
                <a:gd name="T55" fmla="*/ 12 h 66"/>
                <a:gd name="T56" fmla="*/ 18 w 95"/>
                <a:gd name="T57" fmla="*/ 6 h 66"/>
                <a:gd name="T58" fmla="*/ 25 w 95"/>
                <a:gd name="T59" fmla="*/ 3 h 66"/>
                <a:gd name="T60" fmla="*/ 33 w 95"/>
                <a:gd name="T61" fmla="*/ 1 h 66"/>
                <a:gd name="T62" fmla="*/ 42 w 95"/>
                <a:gd name="T6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66">
                  <a:moveTo>
                    <a:pt x="47" y="0"/>
                  </a:moveTo>
                  <a:lnTo>
                    <a:pt x="52" y="0"/>
                  </a:lnTo>
                  <a:lnTo>
                    <a:pt x="57" y="0"/>
                  </a:lnTo>
                  <a:lnTo>
                    <a:pt x="61" y="1"/>
                  </a:lnTo>
                  <a:lnTo>
                    <a:pt x="66" y="2"/>
                  </a:lnTo>
                  <a:lnTo>
                    <a:pt x="69" y="3"/>
                  </a:lnTo>
                  <a:lnTo>
                    <a:pt x="73" y="5"/>
                  </a:lnTo>
                  <a:lnTo>
                    <a:pt x="77" y="6"/>
                  </a:lnTo>
                  <a:lnTo>
                    <a:pt x="80" y="9"/>
                  </a:lnTo>
                  <a:lnTo>
                    <a:pt x="83" y="12"/>
                  </a:lnTo>
                  <a:lnTo>
                    <a:pt x="86" y="14"/>
                  </a:lnTo>
                  <a:lnTo>
                    <a:pt x="88" y="16"/>
                  </a:lnTo>
                  <a:lnTo>
                    <a:pt x="90" y="20"/>
                  </a:lnTo>
                  <a:lnTo>
                    <a:pt x="91" y="23"/>
                  </a:lnTo>
                  <a:lnTo>
                    <a:pt x="92" y="26"/>
                  </a:lnTo>
                  <a:lnTo>
                    <a:pt x="93" y="30"/>
                  </a:lnTo>
                  <a:lnTo>
                    <a:pt x="95" y="33"/>
                  </a:lnTo>
                  <a:lnTo>
                    <a:pt x="93" y="36"/>
                  </a:lnTo>
                  <a:lnTo>
                    <a:pt x="92" y="40"/>
                  </a:lnTo>
                  <a:lnTo>
                    <a:pt x="91" y="43"/>
                  </a:lnTo>
                  <a:lnTo>
                    <a:pt x="90" y="46"/>
                  </a:lnTo>
                  <a:lnTo>
                    <a:pt x="88" y="50"/>
                  </a:lnTo>
                  <a:lnTo>
                    <a:pt x="86" y="52"/>
                  </a:lnTo>
                  <a:lnTo>
                    <a:pt x="83" y="54"/>
                  </a:lnTo>
                  <a:lnTo>
                    <a:pt x="80" y="57"/>
                  </a:lnTo>
                  <a:lnTo>
                    <a:pt x="77" y="60"/>
                  </a:lnTo>
                  <a:lnTo>
                    <a:pt x="73" y="61"/>
                  </a:lnTo>
                  <a:lnTo>
                    <a:pt x="69" y="63"/>
                  </a:lnTo>
                  <a:lnTo>
                    <a:pt x="66" y="64"/>
                  </a:lnTo>
                  <a:lnTo>
                    <a:pt x="61" y="65"/>
                  </a:lnTo>
                  <a:lnTo>
                    <a:pt x="57" y="66"/>
                  </a:lnTo>
                  <a:lnTo>
                    <a:pt x="52" y="66"/>
                  </a:lnTo>
                  <a:lnTo>
                    <a:pt x="47" y="66"/>
                  </a:lnTo>
                  <a:lnTo>
                    <a:pt x="42" y="66"/>
                  </a:lnTo>
                  <a:lnTo>
                    <a:pt x="38" y="66"/>
                  </a:lnTo>
                  <a:lnTo>
                    <a:pt x="33" y="65"/>
                  </a:lnTo>
                  <a:lnTo>
                    <a:pt x="29" y="64"/>
                  </a:lnTo>
                  <a:lnTo>
                    <a:pt x="25" y="63"/>
                  </a:lnTo>
                  <a:lnTo>
                    <a:pt x="21" y="61"/>
                  </a:lnTo>
                  <a:lnTo>
                    <a:pt x="18" y="60"/>
                  </a:lnTo>
                  <a:lnTo>
                    <a:pt x="13" y="57"/>
                  </a:lnTo>
                  <a:lnTo>
                    <a:pt x="11" y="54"/>
                  </a:lnTo>
                  <a:lnTo>
                    <a:pt x="8" y="52"/>
                  </a:lnTo>
                  <a:lnTo>
                    <a:pt x="6" y="50"/>
                  </a:lnTo>
                  <a:lnTo>
                    <a:pt x="5" y="46"/>
                  </a:lnTo>
                  <a:lnTo>
                    <a:pt x="2" y="43"/>
                  </a:lnTo>
                  <a:lnTo>
                    <a:pt x="1" y="40"/>
                  </a:lnTo>
                  <a:lnTo>
                    <a:pt x="0" y="36"/>
                  </a:lnTo>
                  <a:lnTo>
                    <a:pt x="0" y="33"/>
                  </a:lnTo>
                  <a:lnTo>
                    <a:pt x="0" y="30"/>
                  </a:lnTo>
                  <a:lnTo>
                    <a:pt x="1" y="26"/>
                  </a:lnTo>
                  <a:lnTo>
                    <a:pt x="2" y="23"/>
                  </a:lnTo>
                  <a:lnTo>
                    <a:pt x="5" y="20"/>
                  </a:lnTo>
                  <a:lnTo>
                    <a:pt x="6" y="16"/>
                  </a:lnTo>
                  <a:lnTo>
                    <a:pt x="8" y="14"/>
                  </a:lnTo>
                  <a:lnTo>
                    <a:pt x="11" y="12"/>
                  </a:lnTo>
                  <a:lnTo>
                    <a:pt x="13" y="9"/>
                  </a:lnTo>
                  <a:lnTo>
                    <a:pt x="18" y="6"/>
                  </a:lnTo>
                  <a:lnTo>
                    <a:pt x="21" y="5"/>
                  </a:lnTo>
                  <a:lnTo>
                    <a:pt x="25" y="3"/>
                  </a:lnTo>
                  <a:lnTo>
                    <a:pt x="29" y="2"/>
                  </a:lnTo>
                  <a:lnTo>
                    <a:pt x="33" y="1"/>
                  </a:lnTo>
                  <a:lnTo>
                    <a:pt x="38" y="0"/>
                  </a:lnTo>
                  <a:lnTo>
                    <a:pt x="42" y="0"/>
                  </a:lnTo>
                  <a:lnTo>
                    <a:pt x="47" y="0"/>
                  </a:lnTo>
                  <a:close/>
                </a:path>
              </a:pathLst>
            </a:custGeom>
            <a:solidFill>
              <a:srgbClr val="FFF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2" name="Freeform 186">
              <a:extLst>
                <a:ext uri="{FF2B5EF4-FFF2-40B4-BE49-F238E27FC236}">
                  <a16:creationId xmlns:a16="http://schemas.microsoft.com/office/drawing/2014/main" id="{5B7BE013-C5F6-4E70-8080-41EE5AEE1457}"/>
                </a:ext>
              </a:extLst>
            </p:cNvPr>
            <p:cNvSpPr>
              <a:spLocks/>
            </p:cNvSpPr>
            <p:nvPr/>
          </p:nvSpPr>
          <p:spPr bwMode="auto">
            <a:xfrm>
              <a:off x="4244" y="3792"/>
              <a:ext cx="43" cy="32"/>
            </a:xfrm>
            <a:custGeom>
              <a:avLst/>
              <a:gdLst>
                <a:gd name="T0" fmla="*/ 46 w 85"/>
                <a:gd name="T1" fmla="*/ 0 h 62"/>
                <a:gd name="T2" fmla="*/ 55 w 85"/>
                <a:gd name="T3" fmla="*/ 1 h 62"/>
                <a:gd name="T4" fmla="*/ 63 w 85"/>
                <a:gd name="T5" fmla="*/ 3 h 62"/>
                <a:gd name="T6" fmla="*/ 70 w 85"/>
                <a:gd name="T7" fmla="*/ 7 h 62"/>
                <a:gd name="T8" fmla="*/ 75 w 85"/>
                <a:gd name="T9" fmla="*/ 11 h 62"/>
                <a:gd name="T10" fmla="*/ 81 w 85"/>
                <a:gd name="T11" fmla="*/ 17 h 62"/>
                <a:gd name="T12" fmla="*/ 83 w 85"/>
                <a:gd name="T13" fmla="*/ 22 h 62"/>
                <a:gd name="T14" fmla="*/ 85 w 85"/>
                <a:gd name="T15" fmla="*/ 28 h 62"/>
                <a:gd name="T16" fmla="*/ 85 w 85"/>
                <a:gd name="T17" fmla="*/ 34 h 62"/>
                <a:gd name="T18" fmla="*/ 83 w 85"/>
                <a:gd name="T19" fmla="*/ 40 h 62"/>
                <a:gd name="T20" fmla="*/ 81 w 85"/>
                <a:gd name="T21" fmla="*/ 47 h 62"/>
                <a:gd name="T22" fmla="*/ 75 w 85"/>
                <a:gd name="T23" fmla="*/ 51 h 62"/>
                <a:gd name="T24" fmla="*/ 70 w 85"/>
                <a:gd name="T25" fmla="*/ 55 h 62"/>
                <a:gd name="T26" fmla="*/ 63 w 85"/>
                <a:gd name="T27" fmla="*/ 59 h 62"/>
                <a:gd name="T28" fmla="*/ 55 w 85"/>
                <a:gd name="T29" fmla="*/ 61 h 62"/>
                <a:gd name="T30" fmla="*/ 46 w 85"/>
                <a:gd name="T31" fmla="*/ 62 h 62"/>
                <a:gd name="T32" fmla="*/ 37 w 85"/>
                <a:gd name="T33" fmla="*/ 62 h 62"/>
                <a:gd name="T34" fmla="*/ 30 w 85"/>
                <a:gd name="T35" fmla="*/ 61 h 62"/>
                <a:gd name="T36" fmla="*/ 22 w 85"/>
                <a:gd name="T37" fmla="*/ 59 h 62"/>
                <a:gd name="T38" fmla="*/ 15 w 85"/>
                <a:gd name="T39" fmla="*/ 55 h 62"/>
                <a:gd name="T40" fmla="*/ 8 w 85"/>
                <a:gd name="T41" fmla="*/ 51 h 62"/>
                <a:gd name="T42" fmla="*/ 4 w 85"/>
                <a:gd name="T43" fmla="*/ 47 h 62"/>
                <a:gd name="T44" fmla="*/ 1 w 85"/>
                <a:gd name="T45" fmla="*/ 40 h 62"/>
                <a:gd name="T46" fmla="*/ 0 w 85"/>
                <a:gd name="T47" fmla="*/ 34 h 62"/>
                <a:gd name="T48" fmla="*/ 0 w 85"/>
                <a:gd name="T49" fmla="*/ 28 h 62"/>
                <a:gd name="T50" fmla="*/ 1 w 85"/>
                <a:gd name="T51" fmla="*/ 22 h 62"/>
                <a:gd name="T52" fmla="*/ 4 w 85"/>
                <a:gd name="T53" fmla="*/ 17 h 62"/>
                <a:gd name="T54" fmla="*/ 8 w 85"/>
                <a:gd name="T55" fmla="*/ 11 h 62"/>
                <a:gd name="T56" fmla="*/ 15 w 85"/>
                <a:gd name="T57" fmla="*/ 7 h 62"/>
                <a:gd name="T58" fmla="*/ 22 w 85"/>
                <a:gd name="T59" fmla="*/ 3 h 62"/>
                <a:gd name="T60" fmla="*/ 30 w 85"/>
                <a:gd name="T61" fmla="*/ 1 h 62"/>
                <a:gd name="T62" fmla="*/ 37 w 85"/>
                <a:gd name="T6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62">
                  <a:moveTo>
                    <a:pt x="42" y="0"/>
                  </a:moveTo>
                  <a:lnTo>
                    <a:pt x="46" y="0"/>
                  </a:lnTo>
                  <a:lnTo>
                    <a:pt x="51" y="1"/>
                  </a:lnTo>
                  <a:lnTo>
                    <a:pt x="55" y="1"/>
                  </a:lnTo>
                  <a:lnTo>
                    <a:pt x="58" y="2"/>
                  </a:lnTo>
                  <a:lnTo>
                    <a:pt x="63" y="3"/>
                  </a:lnTo>
                  <a:lnTo>
                    <a:pt x="66" y="5"/>
                  </a:lnTo>
                  <a:lnTo>
                    <a:pt x="70" y="7"/>
                  </a:lnTo>
                  <a:lnTo>
                    <a:pt x="73" y="9"/>
                  </a:lnTo>
                  <a:lnTo>
                    <a:pt x="75" y="11"/>
                  </a:lnTo>
                  <a:lnTo>
                    <a:pt x="78" y="13"/>
                  </a:lnTo>
                  <a:lnTo>
                    <a:pt x="81" y="17"/>
                  </a:lnTo>
                  <a:lnTo>
                    <a:pt x="82" y="19"/>
                  </a:lnTo>
                  <a:lnTo>
                    <a:pt x="83" y="22"/>
                  </a:lnTo>
                  <a:lnTo>
                    <a:pt x="84" y="24"/>
                  </a:lnTo>
                  <a:lnTo>
                    <a:pt x="85" y="28"/>
                  </a:lnTo>
                  <a:lnTo>
                    <a:pt x="85" y="31"/>
                  </a:lnTo>
                  <a:lnTo>
                    <a:pt x="85" y="34"/>
                  </a:lnTo>
                  <a:lnTo>
                    <a:pt x="84" y="38"/>
                  </a:lnTo>
                  <a:lnTo>
                    <a:pt x="83" y="40"/>
                  </a:lnTo>
                  <a:lnTo>
                    <a:pt x="82" y="43"/>
                  </a:lnTo>
                  <a:lnTo>
                    <a:pt x="81" y="47"/>
                  </a:lnTo>
                  <a:lnTo>
                    <a:pt x="78" y="49"/>
                  </a:lnTo>
                  <a:lnTo>
                    <a:pt x="75" y="51"/>
                  </a:lnTo>
                  <a:lnTo>
                    <a:pt x="73" y="53"/>
                  </a:lnTo>
                  <a:lnTo>
                    <a:pt x="70" y="55"/>
                  </a:lnTo>
                  <a:lnTo>
                    <a:pt x="66" y="58"/>
                  </a:lnTo>
                  <a:lnTo>
                    <a:pt x="63" y="59"/>
                  </a:lnTo>
                  <a:lnTo>
                    <a:pt x="58" y="60"/>
                  </a:lnTo>
                  <a:lnTo>
                    <a:pt x="55" y="61"/>
                  </a:lnTo>
                  <a:lnTo>
                    <a:pt x="51" y="62"/>
                  </a:lnTo>
                  <a:lnTo>
                    <a:pt x="46" y="62"/>
                  </a:lnTo>
                  <a:lnTo>
                    <a:pt x="42" y="62"/>
                  </a:lnTo>
                  <a:lnTo>
                    <a:pt x="37" y="62"/>
                  </a:lnTo>
                  <a:lnTo>
                    <a:pt x="34" y="62"/>
                  </a:lnTo>
                  <a:lnTo>
                    <a:pt x="30" y="61"/>
                  </a:lnTo>
                  <a:lnTo>
                    <a:pt x="25" y="60"/>
                  </a:lnTo>
                  <a:lnTo>
                    <a:pt x="22" y="59"/>
                  </a:lnTo>
                  <a:lnTo>
                    <a:pt x="17" y="58"/>
                  </a:lnTo>
                  <a:lnTo>
                    <a:pt x="15" y="55"/>
                  </a:lnTo>
                  <a:lnTo>
                    <a:pt x="12" y="53"/>
                  </a:lnTo>
                  <a:lnTo>
                    <a:pt x="8" y="51"/>
                  </a:lnTo>
                  <a:lnTo>
                    <a:pt x="6" y="49"/>
                  </a:lnTo>
                  <a:lnTo>
                    <a:pt x="4" y="47"/>
                  </a:lnTo>
                  <a:lnTo>
                    <a:pt x="3" y="43"/>
                  </a:lnTo>
                  <a:lnTo>
                    <a:pt x="1" y="40"/>
                  </a:lnTo>
                  <a:lnTo>
                    <a:pt x="0" y="38"/>
                  </a:lnTo>
                  <a:lnTo>
                    <a:pt x="0" y="34"/>
                  </a:lnTo>
                  <a:lnTo>
                    <a:pt x="0" y="31"/>
                  </a:lnTo>
                  <a:lnTo>
                    <a:pt x="0" y="28"/>
                  </a:lnTo>
                  <a:lnTo>
                    <a:pt x="0" y="24"/>
                  </a:lnTo>
                  <a:lnTo>
                    <a:pt x="1" y="22"/>
                  </a:lnTo>
                  <a:lnTo>
                    <a:pt x="3" y="19"/>
                  </a:lnTo>
                  <a:lnTo>
                    <a:pt x="4" y="17"/>
                  </a:lnTo>
                  <a:lnTo>
                    <a:pt x="6" y="13"/>
                  </a:lnTo>
                  <a:lnTo>
                    <a:pt x="8" y="11"/>
                  </a:lnTo>
                  <a:lnTo>
                    <a:pt x="12" y="9"/>
                  </a:lnTo>
                  <a:lnTo>
                    <a:pt x="15" y="7"/>
                  </a:lnTo>
                  <a:lnTo>
                    <a:pt x="17" y="5"/>
                  </a:lnTo>
                  <a:lnTo>
                    <a:pt x="22" y="3"/>
                  </a:lnTo>
                  <a:lnTo>
                    <a:pt x="25" y="2"/>
                  </a:lnTo>
                  <a:lnTo>
                    <a:pt x="30" y="1"/>
                  </a:lnTo>
                  <a:lnTo>
                    <a:pt x="34" y="1"/>
                  </a:lnTo>
                  <a:lnTo>
                    <a:pt x="37" y="0"/>
                  </a:lnTo>
                  <a:lnTo>
                    <a:pt x="42" y="0"/>
                  </a:lnTo>
                  <a:close/>
                </a:path>
              </a:pathLst>
            </a:custGeom>
            <a:solidFill>
              <a:srgbClr val="FFF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3" name="Freeform 187">
              <a:extLst>
                <a:ext uri="{FF2B5EF4-FFF2-40B4-BE49-F238E27FC236}">
                  <a16:creationId xmlns:a16="http://schemas.microsoft.com/office/drawing/2014/main" id="{FCD50ADD-1177-47E1-AD29-8C627EA03165}"/>
                </a:ext>
              </a:extLst>
            </p:cNvPr>
            <p:cNvSpPr>
              <a:spLocks/>
            </p:cNvSpPr>
            <p:nvPr/>
          </p:nvSpPr>
          <p:spPr bwMode="auto">
            <a:xfrm>
              <a:off x="4245" y="3794"/>
              <a:ext cx="40" cy="28"/>
            </a:xfrm>
            <a:custGeom>
              <a:avLst/>
              <a:gdLst>
                <a:gd name="T0" fmla="*/ 39 w 79"/>
                <a:gd name="T1" fmla="*/ 0 h 58"/>
                <a:gd name="T2" fmla="*/ 47 w 79"/>
                <a:gd name="T3" fmla="*/ 1 h 58"/>
                <a:gd name="T4" fmla="*/ 54 w 79"/>
                <a:gd name="T5" fmla="*/ 2 h 58"/>
                <a:gd name="T6" fmla="*/ 61 w 79"/>
                <a:gd name="T7" fmla="*/ 5 h 58"/>
                <a:gd name="T8" fmla="*/ 67 w 79"/>
                <a:gd name="T9" fmla="*/ 9 h 58"/>
                <a:gd name="T10" fmla="*/ 70 w 79"/>
                <a:gd name="T11" fmla="*/ 11 h 58"/>
                <a:gd name="T12" fmla="*/ 72 w 79"/>
                <a:gd name="T13" fmla="*/ 13 h 58"/>
                <a:gd name="T14" fmla="*/ 73 w 79"/>
                <a:gd name="T15" fmla="*/ 16 h 58"/>
                <a:gd name="T16" fmla="*/ 75 w 79"/>
                <a:gd name="T17" fmla="*/ 18 h 58"/>
                <a:gd name="T18" fmla="*/ 77 w 79"/>
                <a:gd name="T19" fmla="*/ 20 h 58"/>
                <a:gd name="T20" fmla="*/ 78 w 79"/>
                <a:gd name="T21" fmla="*/ 23 h 58"/>
                <a:gd name="T22" fmla="*/ 79 w 79"/>
                <a:gd name="T23" fmla="*/ 26 h 58"/>
                <a:gd name="T24" fmla="*/ 79 w 79"/>
                <a:gd name="T25" fmla="*/ 29 h 58"/>
                <a:gd name="T26" fmla="*/ 79 w 79"/>
                <a:gd name="T27" fmla="*/ 32 h 58"/>
                <a:gd name="T28" fmla="*/ 78 w 79"/>
                <a:gd name="T29" fmla="*/ 35 h 58"/>
                <a:gd name="T30" fmla="*/ 77 w 79"/>
                <a:gd name="T31" fmla="*/ 38 h 58"/>
                <a:gd name="T32" fmla="*/ 75 w 79"/>
                <a:gd name="T33" fmla="*/ 40 h 58"/>
                <a:gd name="T34" fmla="*/ 73 w 79"/>
                <a:gd name="T35" fmla="*/ 42 h 58"/>
                <a:gd name="T36" fmla="*/ 72 w 79"/>
                <a:gd name="T37" fmla="*/ 45 h 58"/>
                <a:gd name="T38" fmla="*/ 70 w 79"/>
                <a:gd name="T39" fmla="*/ 47 h 58"/>
                <a:gd name="T40" fmla="*/ 67 w 79"/>
                <a:gd name="T41" fmla="*/ 49 h 58"/>
                <a:gd name="T42" fmla="*/ 61 w 79"/>
                <a:gd name="T43" fmla="*/ 53 h 58"/>
                <a:gd name="T44" fmla="*/ 54 w 79"/>
                <a:gd name="T45" fmla="*/ 56 h 58"/>
                <a:gd name="T46" fmla="*/ 47 w 79"/>
                <a:gd name="T47" fmla="*/ 57 h 58"/>
                <a:gd name="T48" fmla="*/ 39 w 79"/>
                <a:gd name="T49" fmla="*/ 58 h 58"/>
                <a:gd name="T50" fmla="*/ 31 w 79"/>
                <a:gd name="T51" fmla="*/ 57 h 58"/>
                <a:gd name="T52" fmla="*/ 23 w 79"/>
                <a:gd name="T53" fmla="*/ 56 h 58"/>
                <a:gd name="T54" fmla="*/ 17 w 79"/>
                <a:gd name="T55" fmla="*/ 53 h 58"/>
                <a:gd name="T56" fmla="*/ 11 w 79"/>
                <a:gd name="T57" fmla="*/ 49 h 58"/>
                <a:gd name="T58" fmla="*/ 9 w 79"/>
                <a:gd name="T59" fmla="*/ 47 h 58"/>
                <a:gd name="T60" fmla="*/ 7 w 79"/>
                <a:gd name="T61" fmla="*/ 45 h 58"/>
                <a:gd name="T62" fmla="*/ 4 w 79"/>
                <a:gd name="T63" fmla="*/ 42 h 58"/>
                <a:gd name="T64" fmla="*/ 2 w 79"/>
                <a:gd name="T65" fmla="*/ 40 h 58"/>
                <a:gd name="T66" fmla="*/ 1 w 79"/>
                <a:gd name="T67" fmla="*/ 38 h 58"/>
                <a:gd name="T68" fmla="*/ 0 w 79"/>
                <a:gd name="T69" fmla="*/ 35 h 58"/>
                <a:gd name="T70" fmla="*/ 0 w 79"/>
                <a:gd name="T71" fmla="*/ 32 h 58"/>
                <a:gd name="T72" fmla="*/ 0 w 79"/>
                <a:gd name="T73" fmla="*/ 29 h 58"/>
                <a:gd name="T74" fmla="*/ 0 w 79"/>
                <a:gd name="T75" fmla="*/ 26 h 58"/>
                <a:gd name="T76" fmla="*/ 0 w 79"/>
                <a:gd name="T77" fmla="*/ 23 h 58"/>
                <a:gd name="T78" fmla="*/ 1 w 79"/>
                <a:gd name="T79" fmla="*/ 20 h 58"/>
                <a:gd name="T80" fmla="*/ 2 w 79"/>
                <a:gd name="T81" fmla="*/ 18 h 58"/>
                <a:gd name="T82" fmla="*/ 4 w 79"/>
                <a:gd name="T83" fmla="*/ 16 h 58"/>
                <a:gd name="T84" fmla="*/ 7 w 79"/>
                <a:gd name="T85" fmla="*/ 13 h 58"/>
                <a:gd name="T86" fmla="*/ 9 w 79"/>
                <a:gd name="T87" fmla="*/ 11 h 58"/>
                <a:gd name="T88" fmla="*/ 11 w 79"/>
                <a:gd name="T89" fmla="*/ 9 h 58"/>
                <a:gd name="T90" fmla="*/ 17 w 79"/>
                <a:gd name="T91" fmla="*/ 5 h 58"/>
                <a:gd name="T92" fmla="*/ 23 w 79"/>
                <a:gd name="T93" fmla="*/ 2 h 58"/>
                <a:gd name="T94" fmla="*/ 31 w 79"/>
                <a:gd name="T95" fmla="*/ 1 h 58"/>
                <a:gd name="T96" fmla="*/ 39 w 79"/>
                <a:gd name="T9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 h="58">
                  <a:moveTo>
                    <a:pt x="39" y="0"/>
                  </a:moveTo>
                  <a:lnTo>
                    <a:pt x="47" y="1"/>
                  </a:lnTo>
                  <a:lnTo>
                    <a:pt x="54" y="2"/>
                  </a:lnTo>
                  <a:lnTo>
                    <a:pt x="61" y="5"/>
                  </a:lnTo>
                  <a:lnTo>
                    <a:pt x="67" y="9"/>
                  </a:lnTo>
                  <a:lnTo>
                    <a:pt x="70" y="11"/>
                  </a:lnTo>
                  <a:lnTo>
                    <a:pt x="72" y="13"/>
                  </a:lnTo>
                  <a:lnTo>
                    <a:pt x="73" y="16"/>
                  </a:lnTo>
                  <a:lnTo>
                    <a:pt x="75" y="18"/>
                  </a:lnTo>
                  <a:lnTo>
                    <a:pt x="77" y="20"/>
                  </a:lnTo>
                  <a:lnTo>
                    <a:pt x="78" y="23"/>
                  </a:lnTo>
                  <a:lnTo>
                    <a:pt x="79" y="26"/>
                  </a:lnTo>
                  <a:lnTo>
                    <a:pt x="79" y="29"/>
                  </a:lnTo>
                  <a:lnTo>
                    <a:pt x="79" y="32"/>
                  </a:lnTo>
                  <a:lnTo>
                    <a:pt x="78" y="35"/>
                  </a:lnTo>
                  <a:lnTo>
                    <a:pt x="77" y="38"/>
                  </a:lnTo>
                  <a:lnTo>
                    <a:pt x="75" y="40"/>
                  </a:lnTo>
                  <a:lnTo>
                    <a:pt x="73" y="42"/>
                  </a:lnTo>
                  <a:lnTo>
                    <a:pt x="72" y="45"/>
                  </a:lnTo>
                  <a:lnTo>
                    <a:pt x="70" y="47"/>
                  </a:lnTo>
                  <a:lnTo>
                    <a:pt x="67" y="49"/>
                  </a:lnTo>
                  <a:lnTo>
                    <a:pt x="61" y="53"/>
                  </a:lnTo>
                  <a:lnTo>
                    <a:pt x="54" y="56"/>
                  </a:lnTo>
                  <a:lnTo>
                    <a:pt x="47" y="57"/>
                  </a:lnTo>
                  <a:lnTo>
                    <a:pt x="39" y="58"/>
                  </a:lnTo>
                  <a:lnTo>
                    <a:pt x="31" y="57"/>
                  </a:lnTo>
                  <a:lnTo>
                    <a:pt x="23" y="56"/>
                  </a:lnTo>
                  <a:lnTo>
                    <a:pt x="17" y="53"/>
                  </a:lnTo>
                  <a:lnTo>
                    <a:pt x="11" y="49"/>
                  </a:lnTo>
                  <a:lnTo>
                    <a:pt x="9" y="47"/>
                  </a:lnTo>
                  <a:lnTo>
                    <a:pt x="7" y="45"/>
                  </a:lnTo>
                  <a:lnTo>
                    <a:pt x="4" y="42"/>
                  </a:lnTo>
                  <a:lnTo>
                    <a:pt x="2" y="40"/>
                  </a:lnTo>
                  <a:lnTo>
                    <a:pt x="1" y="38"/>
                  </a:lnTo>
                  <a:lnTo>
                    <a:pt x="0" y="35"/>
                  </a:lnTo>
                  <a:lnTo>
                    <a:pt x="0" y="32"/>
                  </a:lnTo>
                  <a:lnTo>
                    <a:pt x="0" y="29"/>
                  </a:lnTo>
                  <a:lnTo>
                    <a:pt x="0" y="26"/>
                  </a:lnTo>
                  <a:lnTo>
                    <a:pt x="0" y="23"/>
                  </a:lnTo>
                  <a:lnTo>
                    <a:pt x="1" y="20"/>
                  </a:lnTo>
                  <a:lnTo>
                    <a:pt x="2" y="18"/>
                  </a:lnTo>
                  <a:lnTo>
                    <a:pt x="4" y="16"/>
                  </a:lnTo>
                  <a:lnTo>
                    <a:pt x="7" y="13"/>
                  </a:lnTo>
                  <a:lnTo>
                    <a:pt x="9" y="11"/>
                  </a:lnTo>
                  <a:lnTo>
                    <a:pt x="11" y="9"/>
                  </a:lnTo>
                  <a:lnTo>
                    <a:pt x="17" y="5"/>
                  </a:lnTo>
                  <a:lnTo>
                    <a:pt x="23" y="2"/>
                  </a:lnTo>
                  <a:lnTo>
                    <a:pt x="31" y="1"/>
                  </a:lnTo>
                  <a:lnTo>
                    <a:pt x="39" y="0"/>
                  </a:lnTo>
                  <a:close/>
                </a:path>
              </a:pathLst>
            </a:custGeom>
            <a:solidFill>
              <a:srgbClr val="FFF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4" name="Freeform 188">
              <a:extLst>
                <a:ext uri="{FF2B5EF4-FFF2-40B4-BE49-F238E27FC236}">
                  <a16:creationId xmlns:a16="http://schemas.microsoft.com/office/drawing/2014/main" id="{D5FBC898-0CDE-4D37-AE82-725AFFA0FA61}"/>
                </a:ext>
              </a:extLst>
            </p:cNvPr>
            <p:cNvSpPr>
              <a:spLocks/>
            </p:cNvSpPr>
            <p:nvPr/>
          </p:nvSpPr>
          <p:spPr bwMode="auto">
            <a:xfrm>
              <a:off x="4247" y="3795"/>
              <a:ext cx="36" cy="26"/>
            </a:xfrm>
            <a:custGeom>
              <a:avLst/>
              <a:gdLst>
                <a:gd name="T0" fmla="*/ 36 w 72"/>
                <a:gd name="T1" fmla="*/ 0 h 54"/>
                <a:gd name="T2" fmla="*/ 44 w 72"/>
                <a:gd name="T3" fmla="*/ 1 h 54"/>
                <a:gd name="T4" fmla="*/ 50 w 72"/>
                <a:gd name="T5" fmla="*/ 3 h 54"/>
                <a:gd name="T6" fmla="*/ 56 w 72"/>
                <a:gd name="T7" fmla="*/ 6 h 54"/>
                <a:gd name="T8" fmla="*/ 61 w 72"/>
                <a:gd name="T9" fmla="*/ 9 h 54"/>
                <a:gd name="T10" fmla="*/ 64 w 72"/>
                <a:gd name="T11" fmla="*/ 10 h 54"/>
                <a:gd name="T12" fmla="*/ 66 w 72"/>
                <a:gd name="T13" fmla="*/ 13 h 54"/>
                <a:gd name="T14" fmla="*/ 68 w 72"/>
                <a:gd name="T15" fmla="*/ 15 h 54"/>
                <a:gd name="T16" fmla="*/ 69 w 72"/>
                <a:gd name="T17" fmla="*/ 17 h 54"/>
                <a:gd name="T18" fmla="*/ 70 w 72"/>
                <a:gd name="T19" fmla="*/ 19 h 54"/>
                <a:gd name="T20" fmla="*/ 71 w 72"/>
                <a:gd name="T21" fmla="*/ 21 h 54"/>
                <a:gd name="T22" fmla="*/ 72 w 72"/>
                <a:gd name="T23" fmla="*/ 25 h 54"/>
                <a:gd name="T24" fmla="*/ 72 w 72"/>
                <a:gd name="T25" fmla="*/ 27 h 54"/>
                <a:gd name="T26" fmla="*/ 72 w 72"/>
                <a:gd name="T27" fmla="*/ 30 h 54"/>
                <a:gd name="T28" fmla="*/ 71 w 72"/>
                <a:gd name="T29" fmla="*/ 33 h 54"/>
                <a:gd name="T30" fmla="*/ 70 w 72"/>
                <a:gd name="T31" fmla="*/ 35 h 54"/>
                <a:gd name="T32" fmla="*/ 69 w 72"/>
                <a:gd name="T33" fmla="*/ 37 h 54"/>
                <a:gd name="T34" fmla="*/ 68 w 72"/>
                <a:gd name="T35" fmla="*/ 39 h 54"/>
                <a:gd name="T36" fmla="*/ 66 w 72"/>
                <a:gd name="T37" fmla="*/ 41 h 54"/>
                <a:gd name="T38" fmla="*/ 64 w 72"/>
                <a:gd name="T39" fmla="*/ 44 h 54"/>
                <a:gd name="T40" fmla="*/ 61 w 72"/>
                <a:gd name="T41" fmla="*/ 46 h 54"/>
                <a:gd name="T42" fmla="*/ 56 w 72"/>
                <a:gd name="T43" fmla="*/ 48 h 54"/>
                <a:gd name="T44" fmla="*/ 50 w 72"/>
                <a:gd name="T45" fmla="*/ 51 h 54"/>
                <a:gd name="T46" fmla="*/ 44 w 72"/>
                <a:gd name="T47" fmla="*/ 53 h 54"/>
                <a:gd name="T48" fmla="*/ 36 w 72"/>
                <a:gd name="T49" fmla="*/ 54 h 54"/>
                <a:gd name="T50" fmla="*/ 29 w 72"/>
                <a:gd name="T51" fmla="*/ 53 h 54"/>
                <a:gd name="T52" fmla="*/ 22 w 72"/>
                <a:gd name="T53" fmla="*/ 51 h 54"/>
                <a:gd name="T54" fmla="*/ 16 w 72"/>
                <a:gd name="T55" fmla="*/ 48 h 54"/>
                <a:gd name="T56" fmla="*/ 10 w 72"/>
                <a:gd name="T57" fmla="*/ 46 h 54"/>
                <a:gd name="T58" fmla="*/ 8 w 72"/>
                <a:gd name="T59" fmla="*/ 44 h 54"/>
                <a:gd name="T60" fmla="*/ 7 w 72"/>
                <a:gd name="T61" fmla="*/ 41 h 54"/>
                <a:gd name="T62" fmla="*/ 5 w 72"/>
                <a:gd name="T63" fmla="*/ 39 h 54"/>
                <a:gd name="T64" fmla="*/ 2 w 72"/>
                <a:gd name="T65" fmla="*/ 37 h 54"/>
                <a:gd name="T66" fmla="*/ 1 w 72"/>
                <a:gd name="T67" fmla="*/ 35 h 54"/>
                <a:gd name="T68" fmla="*/ 1 w 72"/>
                <a:gd name="T69" fmla="*/ 33 h 54"/>
                <a:gd name="T70" fmla="*/ 0 w 72"/>
                <a:gd name="T71" fmla="*/ 30 h 54"/>
                <a:gd name="T72" fmla="*/ 0 w 72"/>
                <a:gd name="T73" fmla="*/ 27 h 54"/>
                <a:gd name="T74" fmla="*/ 0 w 72"/>
                <a:gd name="T75" fmla="*/ 25 h 54"/>
                <a:gd name="T76" fmla="*/ 1 w 72"/>
                <a:gd name="T77" fmla="*/ 21 h 54"/>
                <a:gd name="T78" fmla="*/ 1 w 72"/>
                <a:gd name="T79" fmla="*/ 19 h 54"/>
                <a:gd name="T80" fmla="*/ 2 w 72"/>
                <a:gd name="T81" fmla="*/ 17 h 54"/>
                <a:gd name="T82" fmla="*/ 5 w 72"/>
                <a:gd name="T83" fmla="*/ 15 h 54"/>
                <a:gd name="T84" fmla="*/ 7 w 72"/>
                <a:gd name="T85" fmla="*/ 13 h 54"/>
                <a:gd name="T86" fmla="*/ 8 w 72"/>
                <a:gd name="T87" fmla="*/ 10 h 54"/>
                <a:gd name="T88" fmla="*/ 10 w 72"/>
                <a:gd name="T89" fmla="*/ 9 h 54"/>
                <a:gd name="T90" fmla="*/ 16 w 72"/>
                <a:gd name="T91" fmla="*/ 6 h 54"/>
                <a:gd name="T92" fmla="*/ 22 w 72"/>
                <a:gd name="T93" fmla="*/ 3 h 54"/>
                <a:gd name="T94" fmla="*/ 29 w 72"/>
                <a:gd name="T95" fmla="*/ 1 h 54"/>
                <a:gd name="T96" fmla="*/ 36 w 72"/>
                <a:gd name="T9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54">
                  <a:moveTo>
                    <a:pt x="36" y="0"/>
                  </a:moveTo>
                  <a:lnTo>
                    <a:pt x="44" y="1"/>
                  </a:lnTo>
                  <a:lnTo>
                    <a:pt x="50" y="3"/>
                  </a:lnTo>
                  <a:lnTo>
                    <a:pt x="56" y="6"/>
                  </a:lnTo>
                  <a:lnTo>
                    <a:pt x="61" y="9"/>
                  </a:lnTo>
                  <a:lnTo>
                    <a:pt x="64" y="10"/>
                  </a:lnTo>
                  <a:lnTo>
                    <a:pt x="66" y="13"/>
                  </a:lnTo>
                  <a:lnTo>
                    <a:pt x="68" y="15"/>
                  </a:lnTo>
                  <a:lnTo>
                    <a:pt x="69" y="17"/>
                  </a:lnTo>
                  <a:lnTo>
                    <a:pt x="70" y="19"/>
                  </a:lnTo>
                  <a:lnTo>
                    <a:pt x="71" y="21"/>
                  </a:lnTo>
                  <a:lnTo>
                    <a:pt x="72" y="25"/>
                  </a:lnTo>
                  <a:lnTo>
                    <a:pt x="72" y="27"/>
                  </a:lnTo>
                  <a:lnTo>
                    <a:pt x="72" y="30"/>
                  </a:lnTo>
                  <a:lnTo>
                    <a:pt x="71" y="33"/>
                  </a:lnTo>
                  <a:lnTo>
                    <a:pt x="70" y="35"/>
                  </a:lnTo>
                  <a:lnTo>
                    <a:pt x="69" y="37"/>
                  </a:lnTo>
                  <a:lnTo>
                    <a:pt x="68" y="39"/>
                  </a:lnTo>
                  <a:lnTo>
                    <a:pt x="66" y="41"/>
                  </a:lnTo>
                  <a:lnTo>
                    <a:pt x="64" y="44"/>
                  </a:lnTo>
                  <a:lnTo>
                    <a:pt x="61" y="46"/>
                  </a:lnTo>
                  <a:lnTo>
                    <a:pt x="56" y="48"/>
                  </a:lnTo>
                  <a:lnTo>
                    <a:pt x="50" y="51"/>
                  </a:lnTo>
                  <a:lnTo>
                    <a:pt x="44" y="53"/>
                  </a:lnTo>
                  <a:lnTo>
                    <a:pt x="36" y="54"/>
                  </a:lnTo>
                  <a:lnTo>
                    <a:pt x="29" y="53"/>
                  </a:lnTo>
                  <a:lnTo>
                    <a:pt x="22" y="51"/>
                  </a:lnTo>
                  <a:lnTo>
                    <a:pt x="16" y="48"/>
                  </a:lnTo>
                  <a:lnTo>
                    <a:pt x="10" y="46"/>
                  </a:lnTo>
                  <a:lnTo>
                    <a:pt x="8" y="44"/>
                  </a:lnTo>
                  <a:lnTo>
                    <a:pt x="7" y="41"/>
                  </a:lnTo>
                  <a:lnTo>
                    <a:pt x="5" y="39"/>
                  </a:lnTo>
                  <a:lnTo>
                    <a:pt x="2" y="37"/>
                  </a:lnTo>
                  <a:lnTo>
                    <a:pt x="1" y="35"/>
                  </a:lnTo>
                  <a:lnTo>
                    <a:pt x="1" y="33"/>
                  </a:lnTo>
                  <a:lnTo>
                    <a:pt x="0" y="30"/>
                  </a:lnTo>
                  <a:lnTo>
                    <a:pt x="0" y="27"/>
                  </a:lnTo>
                  <a:lnTo>
                    <a:pt x="0" y="25"/>
                  </a:lnTo>
                  <a:lnTo>
                    <a:pt x="1" y="21"/>
                  </a:lnTo>
                  <a:lnTo>
                    <a:pt x="1" y="19"/>
                  </a:lnTo>
                  <a:lnTo>
                    <a:pt x="2" y="17"/>
                  </a:lnTo>
                  <a:lnTo>
                    <a:pt x="5" y="15"/>
                  </a:lnTo>
                  <a:lnTo>
                    <a:pt x="7" y="13"/>
                  </a:lnTo>
                  <a:lnTo>
                    <a:pt x="8" y="10"/>
                  </a:lnTo>
                  <a:lnTo>
                    <a:pt x="10" y="9"/>
                  </a:lnTo>
                  <a:lnTo>
                    <a:pt x="16" y="6"/>
                  </a:lnTo>
                  <a:lnTo>
                    <a:pt x="22" y="3"/>
                  </a:lnTo>
                  <a:lnTo>
                    <a:pt x="29" y="1"/>
                  </a:lnTo>
                  <a:lnTo>
                    <a:pt x="36" y="0"/>
                  </a:lnTo>
                  <a:close/>
                </a:path>
              </a:pathLst>
            </a:custGeom>
            <a:solidFill>
              <a:srgbClr val="FFF7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5" name="Freeform 189">
              <a:extLst>
                <a:ext uri="{FF2B5EF4-FFF2-40B4-BE49-F238E27FC236}">
                  <a16:creationId xmlns:a16="http://schemas.microsoft.com/office/drawing/2014/main" id="{4A94C628-9FEE-475A-8D96-185C913C7592}"/>
                </a:ext>
              </a:extLst>
            </p:cNvPr>
            <p:cNvSpPr>
              <a:spLocks/>
            </p:cNvSpPr>
            <p:nvPr/>
          </p:nvSpPr>
          <p:spPr bwMode="auto">
            <a:xfrm>
              <a:off x="4249" y="3796"/>
              <a:ext cx="32" cy="24"/>
            </a:xfrm>
            <a:custGeom>
              <a:avLst/>
              <a:gdLst>
                <a:gd name="T0" fmla="*/ 31 w 63"/>
                <a:gd name="T1" fmla="*/ 0 h 46"/>
                <a:gd name="T2" fmla="*/ 37 w 63"/>
                <a:gd name="T3" fmla="*/ 1 h 46"/>
                <a:gd name="T4" fmla="*/ 43 w 63"/>
                <a:gd name="T5" fmla="*/ 2 h 46"/>
                <a:gd name="T6" fmla="*/ 49 w 63"/>
                <a:gd name="T7" fmla="*/ 4 h 46"/>
                <a:gd name="T8" fmla="*/ 54 w 63"/>
                <a:gd name="T9" fmla="*/ 6 h 46"/>
                <a:gd name="T10" fmla="*/ 57 w 63"/>
                <a:gd name="T11" fmla="*/ 10 h 46"/>
                <a:gd name="T12" fmla="*/ 61 w 63"/>
                <a:gd name="T13" fmla="*/ 14 h 46"/>
                <a:gd name="T14" fmla="*/ 62 w 63"/>
                <a:gd name="T15" fmla="*/ 16 h 46"/>
                <a:gd name="T16" fmla="*/ 63 w 63"/>
                <a:gd name="T17" fmla="*/ 19 h 46"/>
                <a:gd name="T18" fmla="*/ 63 w 63"/>
                <a:gd name="T19" fmla="*/ 21 h 46"/>
                <a:gd name="T20" fmla="*/ 63 w 63"/>
                <a:gd name="T21" fmla="*/ 23 h 46"/>
                <a:gd name="T22" fmla="*/ 63 w 63"/>
                <a:gd name="T23" fmla="*/ 25 h 46"/>
                <a:gd name="T24" fmla="*/ 63 w 63"/>
                <a:gd name="T25" fmla="*/ 27 h 46"/>
                <a:gd name="T26" fmla="*/ 62 w 63"/>
                <a:gd name="T27" fmla="*/ 30 h 46"/>
                <a:gd name="T28" fmla="*/ 61 w 63"/>
                <a:gd name="T29" fmla="*/ 32 h 46"/>
                <a:gd name="T30" fmla="*/ 57 w 63"/>
                <a:gd name="T31" fmla="*/ 36 h 46"/>
                <a:gd name="T32" fmla="*/ 54 w 63"/>
                <a:gd name="T33" fmla="*/ 40 h 46"/>
                <a:gd name="T34" fmla="*/ 49 w 63"/>
                <a:gd name="T35" fmla="*/ 42 h 46"/>
                <a:gd name="T36" fmla="*/ 43 w 63"/>
                <a:gd name="T37" fmla="*/ 44 h 46"/>
                <a:gd name="T38" fmla="*/ 37 w 63"/>
                <a:gd name="T39" fmla="*/ 45 h 46"/>
                <a:gd name="T40" fmla="*/ 31 w 63"/>
                <a:gd name="T41" fmla="*/ 46 h 46"/>
                <a:gd name="T42" fmla="*/ 25 w 63"/>
                <a:gd name="T43" fmla="*/ 45 h 46"/>
                <a:gd name="T44" fmla="*/ 19 w 63"/>
                <a:gd name="T45" fmla="*/ 44 h 46"/>
                <a:gd name="T46" fmla="*/ 13 w 63"/>
                <a:gd name="T47" fmla="*/ 42 h 46"/>
                <a:gd name="T48" fmla="*/ 9 w 63"/>
                <a:gd name="T49" fmla="*/ 40 h 46"/>
                <a:gd name="T50" fmla="*/ 4 w 63"/>
                <a:gd name="T51" fmla="*/ 36 h 46"/>
                <a:gd name="T52" fmla="*/ 2 w 63"/>
                <a:gd name="T53" fmla="*/ 32 h 46"/>
                <a:gd name="T54" fmla="*/ 1 w 63"/>
                <a:gd name="T55" fmla="*/ 30 h 46"/>
                <a:gd name="T56" fmla="*/ 0 w 63"/>
                <a:gd name="T57" fmla="*/ 27 h 46"/>
                <a:gd name="T58" fmla="*/ 0 w 63"/>
                <a:gd name="T59" fmla="*/ 25 h 46"/>
                <a:gd name="T60" fmla="*/ 0 w 63"/>
                <a:gd name="T61" fmla="*/ 23 h 46"/>
                <a:gd name="T62" fmla="*/ 0 w 63"/>
                <a:gd name="T63" fmla="*/ 21 h 46"/>
                <a:gd name="T64" fmla="*/ 0 w 63"/>
                <a:gd name="T65" fmla="*/ 19 h 46"/>
                <a:gd name="T66" fmla="*/ 1 w 63"/>
                <a:gd name="T67" fmla="*/ 16 h 46"/>
                <a:gd name="T68" fmla="*/ 2 w 63"/>
                <a:gd name="T69" fmla="*/ 14 h 46"/>
                <a:gd name="T70" fmla="*/ 4 w 63"/>
                <a:gd name="T71" fmla="*/ 10 h 46"/>
                <a:gd name="T72" fmla="*/ 9 w 63"/>
                <a:gd name="T73" fmla="*/ 6 h 46"/>
                <a:gd name="T74" fmla="*/ 13 w 63"/>
                <a:gd name="T75" fmla="*/ 4 h 46"/>
                <a:gd name="T76" fmla="*/ 19 w 63"/>
                <a:gd name="T77" fmla="*/ 2 h 46"/>
                <a:gd name="T78" fmla="*/ 25 w 63"/>
                <a:gd name="T79" fmla="*/ 1 h 46"/>
                <a:gd name="T80" fmla="*/ 31 w 63"/>
                <a:gd name="T8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46">
                  <a:moveTo>
                    <a:pt x="31" y="0"/>
                  </a:moveTo>
                  <a:lnTo>
                    <a:pt x="37" y="1"/>
                  </a:lnTo>
                  <a:lnTo>
                    <a:pt x="43" y="2"/>
                  </a:lnTo>
                  <a:lnTo>
                    <a:pt x="49" y="4"/>
                  </a:lnTo>
                  <a:lnTo>
                    <a:pt x="54" y="6"/>
                  </a:lnTo>
                  <a:lnTo>
                    <a:pt x="57" y="10"/>
                  </a:lnTo>
                  <a:lnTo>
                    <a:pt x="61" y="14"/>
                  </a:lnTo>
                  <a:lnTo>
                    <a:pt x="62" y="16"/>
                  </a:lnTo>
                  <a:lnTo>
                    <a:pt x="63" y="19"/>
                  </a:lnTo>
                  <a:lnTo>
                    <a:pt x="63" y="21"/>
                  </a:lnTo>
                  <a:lnTo>
                    <a:pt x="63" y="23"/>
                  </a:lnTo>
                  <a:lnTo>
                    <a:pt x="63" y="25"/>
                  </a:lnTo>
                  <a:lnTo>
                    <a:pt x="63" y="27"/>
                  </a:lnTo>
                  <a:lnTo>
                    <a:pt x="62" y="30"/>
                  </a:lnTo>
                  <a:lnTo>
                    <a:pt x="61" y="32"/>
                  </a:lnTo>
                  <a:lnTo>
                    <a:pt x="57" y="36"/>
                  </a:lnTo>
                  <a:lnTo>
                    <a:pt x="54" y="40"/>
                  </a:lnTo>
                  <a:lnTo>
                    <a:pt x="49" y="42"/>
                  </a:lnTo>
                  <a:lnTo>
                    <a:pt x="43" y="44"/>
                  </a:lnTo>
                  <a:lnTo>
                    <a:pt x="37" y="45"/>
                  </a:lnTo>
                  <a:lnTo>
                    <a:pt x="31" y="46"/>
                  </a:lnTo>
                  <a:lnTo>
                    <a:pt x="25" y="45"/>
                  </a:lnTo>
                  <a:lnTo>
                    <a:pt x="19" y="44"/>
                  </a:lnTo>
                  <a:lnTo>
                    <a:pt x="13" y="42"/>
                  </a:lnTo>
                  <a:lnTo>
                    <a:pt x="9" y="40"/>
                  </a:lnTo>
                  <a:lnTo>
                    <a:pt x="4" y="36"/>
                  </a:lnTo>
                  <a:lnTo>
                    <a:pt x="2" y="32"/>
                  </a:lnTo>
                  <a:lnTo>
                    <a:pt x="1" y="30"/>
                  </a:lnTo>
                  <a:lnTo>
                    <a:pt x="0" y="27"/>
                  </a:lnTo>
                  <a:lnTo>
                    <a:pt x="0" y="25"/>
                  </a:lnTo>
                  <a:lnTo>
                    <a:pt x="0" y="23"/>
                  </a:lnTo>
                  <a:lnTo>
                    <a:pt x="0" y="21"/>
                  </a:lnTo>
                  <a:lnTo>
                    <a:pt x="0" y="19"/>
                  </a:lnTo>
                  <a:lnTo>
                    <a:pt x="1" y="16"/>
                  </a:lnTo>
                  <a:lnTo>
                    <a:pt x="2" y="14"/>
                  </a:lnTo>
                  <a:lnTo>
                    <a:pt x="4" y="10"/>
                  </a:lnTo>
                  <a:lnTo>
                    <a:pt x="9" y="6"/>
                  </a:lnTo>
                  <a:lnTo>
                    <a:pt x="13" y="4"/>
                  </a:lnTo>
                  <a:lnTo>
                    <a:pt x="19" y="2"/>
                  </a:lnTo>
                  <a:lnTo>
                    <a:pt x="25" y="1"/>
                  </a:lnTo>
                  <a:lnTo>
                    <a:pt x="31" y="0"/>
                  </a:lnTo>
                  <a:close/>
                </a:path>
              </a:pathLst>
            </a:custGeom>
            <a:solidFill>
              <a:srgbClr val="FF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6" name="Freeform 190">
              <a:extLst>
                <a:ext uri="{FF2B5EF4-FFF2-40B4-BE49-F238E27FC236}">
                  <a16:creationId xmlns:a16="http://schemas.microsoft.com/office/drawing/2014/main" id="{47C90CD3-DAC1-4817-B595-1FBCAB74A0F1}"/>
                </a:ext>
              </a:extLst>
            </p:cNvPr>
            <p:cNvSpPr>
              <a:spLocks/>
            </p:cNvSpPr>
            <p:nvPr/>
          </p:nvSpPr>
          <p:spPr bwMode="auto">
            <a:xfrm>
              <a:off x="4251" y="3798"/>
              <a:ext cx="28" cy="21"/>
            </a:xfrm>
            <a:custGeom>
              <a:avLst/>
              <a:gdLst>
                <a:gd name="T0" fmla="*/ 28 w 57"/>
                <a:gd name="T1" fmla="*/ 0 h 41"/>
                <a:gd name="T2" fmla="*/ 33 w 57"/>
                <a:gd name="T3" fmla="*/ 0 h 41"/>
                <a:gd name="T4" fmla="*/ 39 w 57"/>
                <a:gd name="T5" fmla="*/ 1 h 41"/>
                <a:gd name="T6" fmla="*/ 44 w 57"/>
                <a:gd name="T7" fmla="*/ 3 h 41"/>
                <a:gd name="T8" fmla="*/ 48 w 57"/>
                <a:gd name="T9" fmla="*/ 6 h 41"/>
                <a:gd name="T10" fmla="*/ 51 w 57"/>
                <a:gd name="T11" fmla="*/ 8 h 41"/>
                <a:gd name="T12" fmla="*/ 54 w 57"/>
                <a:gd name="T13" fmla="*/ 12 h 41"/>
                <a:gd name="T14" fmla="*/ 57 w 57"/>
                <a:gd name="T15" fmla="*/ 16 h 41"/>
                <a:gd name="T16" fmla="*/ 57 w 57"/>
                <a:gd name="T17" fmla="*/ 20 h 41"/>
                <a:gd name="T18" fmla="*/ 57 w 57"/>
                <a:gd name="T19" fmla="*/ 24 h 41"/>
                <a:gd name="T20" fmla="*/ 54 w 57"/>
                <a:gd name="T21" fmla="*/ 28 h 41"/>
                <a:gd name="T22" fmla="*/ 51 w 57"/>
                <a:gd name="T23" fmla="*/ 32 h 41"/>
                <a:gd name="T24" fmla="*/ 48 w 57"/>
                <a:gd name="T25" fmla="*/ 34 h 41"/>
                <a:gd name="T26" fmla="*/ 44 w 57"/>
                <a:gd name="T27" fmla="*/ 38 h 41"/>
                <a:gd name="T28" fmla="*/ 39 w 57"/>
                <a:gd name="T29" fmla="*/ 39 h 41"/>
                <a:gd name="T30" fmla="*/ 33 w 57"/>
                <a:gd name="T31" fmla="*/ 40 h 41"/>
                <a:gd name="T32" fmla="*/ 28 w 57"/>
                <a:gd name="T33" fmla="*/ 41 h 41"/>
                <a:gd name="T34" fmla="*/ 22 w 57"/>
                <a:gd name="T35" fmla="*/ 40 h 41"/>
                <a:gd name="T36" fmla="*/ 17 w 57"/>
                <a:gd name="T37" fmla="*/ 39 h 41"/>
                <a:gd name="T38" fmla="*/ 12 w 57"/>
                <a:gd name="T39" fmla="*/ 38 h 41"/>
                <a:gd name="T40" fmla="*/ 8 w 57"/>
                <a:gd name="T41" fmla="*/ 34 h 41"/>
                <a:gd name="T42" fmla="*/ 4 w 57"/>
                <a:gd name="T43" fmla="*/ 32 h 41"/>
                <a:gd name="T44" fmla="*/ 2 w 57"/>
                <a:gd name="T45" fmla="*/ 28 h 41"/>
                <a:gd name="T46" fmla="*/ 0 w 57"/>
                <a:gd name="T47" fmla="*/ 24 h 41"/>
                <a:gd name="T48" fmla="*/ 0 w 57"/>
                <a:gd name="T49" fmla="*/ 20 h 41"/>
                <a:gd name="T50" fmla="*/ 0 w 57"/>
                <a:gd name="T51" fmla="*/ 16 h 41"/>
                <a:gd name="T52" fmla="*/ 2 w 57"/>
                <a:gd name="T53" fmla="*/ 12 h 41"/>
                <a:gd name="T54" fmla="*/ 4 w 57"/>
                <a:gd name="T55" fmla="*/ 8 h 41"/>
                <a:gd name="T56" fmla="*/ 8 w 57"/>
                <a:gd name="T57" fmla="*/ 6 h 41"/>
                <a:gd name="T58" fmla="*/ 12 w 57"/>
                <a:gd name="T59" fmla="*/ 3 h 41"/>
                <a:gd name="T60" fmla="*/ 17 w 57"/>
                <a:gd name="T61" fmla="*/ 1 h 41"/>
                <a:gd name="T62" fmla="*/ 22 w 57"/>
                <a:gd name="T63" fmla="*/ 0 h 41"/>
                <a:gd name="T64" fmla="*/ 28 w 57"/>
                <a:gd name="T6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41">
                  <a:moveTo>
                    <a:pt x="28" y="0"/>
                  </a:moveTo>
                  <a:lnTo>
                    <a:pt x="33" y="0"/>
                  </a:lnTo>
                  <a:lnTo>
                    <a:pt x="39" y="1"/>
                  </a:lnTo>
                  <a:lnTo>
                    <a:pt x="44" y="3"/>
                  </a:lnTo>
                  <a:lnTo>
                    <a:pt x="48" y="6"/>
                  </a:lnTo>
                  <a:lnTo>
                    <a:pt x="51" y="8"/>
                  </a:lnTo>
                  <a:lnTo>
                    <a:pt x="54" y="12"/>
                  </a:lnTo>
                  <a:lnTo>
                    <a:pt x="57" y="16"/>
                  </a:lnTo>
                  <a:lnTo>
                    <a:pt x="57" y="20"/>
                  </a:lnTo>
                  <a:lnTo>
                    <a:pt x="57" y="24"/>
                  </a:lnTo>
                  <a:lnTo>
                    <a:pt x="54" y="28"/>
                  </a:lnTo>
                  <a:lnTo>
                    <a:pt x="51" y="32"/>
                  </a:lnTo>
                  <a:lnTo>
                    <a:pt x="48" y="34"/>
                  </a:lnTo>
                  <a:lnTo>
                    <a:pt x="44" y="38"/>
                  </a:lnTo>
                  <a:lnTo>
                    <a:pt x="39" y="39"/>
                  </a:lnTo>
                  <a:lnTo>
                    <a:pt x="33" y="40"/>
                  </a:lnTo>
                  <a:lnTo>
                    <a:pt x="28" y="41"/>
                  </a:lnTo>
                  <a:lnTo>
                    <a:pt x="22" y="40"/>
                  </a:lnTo>
                  <a:lnTo>
                    <a:pt x="17" y="39"/>
                  </a:lnTo>
                  <a:lnTo>
                    <a:pt x="12" y="38"/>
                  </a:lnTo>
                  <a:lnTo>
                    <a:pt x="8" y="34"/>
                  </a:lnTo>
                  <a:lnTo>
                    <a:pt x="4" y="32"/>
                  </a:lnTo>
                  <a:lnTo>
                    <a:pt x="2" y="28"/>
                  </a:lnTo>
                  <a:lnTo>
                    <a:pt x="0" y="24"/>
                  </a:lnTo>
                  <a:lnTo>
                    <a:pt x="0" y="20"/>
                  </a:lnTo>
                  <a:lnTo>
                    <a:pt x="0" y="16"/>
                  </a:lnTo>
                  <a:lnTo>
                    <a:pt x="2" y="12"/>
                  </a:lnTo>
                  <a:lnTo>
                    <a:pt x="4" y="8"/>
                  </a:lnTo>
                  <a:lnTo>
                    <a:pt x="8" y="6"/>
                  </a:lnTo>
                  <a:lnTo>
                    <a:pt x="12" y="3"/>
                  </a:lnTo>
                  <a:lnTo>
                    <a:pt x="17" y="1"/>
                  </a:lnTo>
                  <a:lnTo>
                    <a:pt x="22" y="0"/>
                  </a:lnTo>
                  <a:lnTo>
                    <a:pt x="28" y="0"/>
                  </a:lnTo>
                  <a:close/>
                </a:path>
              </a:pathLst>
            </a:custGeom>
            <a:solidFill>
              <a:srgbClr val="FFFC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7" name="Freeform 191">
              <a:extLst>
                <a:ext uri="{FF2B5EF4-FFF2-40B4-BE49-F238E27FC236}">
                  <a16:creationId xmlns:a16="http://schemas.microsoft.com/office/drawing/2014/main" id="{C1A54215-9DB5-41DD-B5E6-7D4930C0BAAA}"/>
                </a:ext>
              </a:extLst>
            </p:cNvPr>
            <p:cNvSpPr>
              <a:spLocks/>
            </p:cNvSpPr>
            <p:nvPr/>
          </p:nvSpPr>
          <p:spPr bwMode="auto">
            <a:xfrm>
              <a:off x="4253" y="3799"/>
              <a:ext cx="25" cy="18"/>
            </a:xfrm>
            <a:custGeom>
              <a:avLst/>
              <a:gdLst>
                <a:gd name="T0" fmla="*/ 25 w 50"/>
                <a:gd name="T1" fmla="*/ 0 h 36"/>
                <a:gd name="T2" fmla="*/ 30 w 50"/>
                <a:gd name="T3" fmla="*/ 0 h 36"/>
                <a:gd name="T4" fmla="*/ 35 w 50"/>
                <a:gd name="T5" fmla="*/ 1 h 36"/>
                <a:gd name="T6" fmla="*/ 39 w 50"/>
                <a:gd name="T7" fmla="*/ 2 h 36"/>
                <a:gd name="T8" fmla="*/ 43 w 50"/>
                <a:gd name="T9" fmla="*/ 5 h 36"/>
                <a:gd name="T10" fmla="*/ 46 w 50"/>
                <a:gd name="T11" fmla="*/ 8 h 36"/>
                <a:gd name="T12" fmla="*/ 48 w 50"/>
                <a:gd name="T13" fmla="*/ 11 h 36"/>
                <a:gd name="T14" fmla="*/ 49 w 50"/>
                <a:gd name="T15" fmla="*/ 15 h 36"/>
                <a:gd name="T16" fmla="*/ 50 w 50"/>
                <a:gd name="T17" fmla="*/ 18 h 36"/>
                <a:gd name="T18" fmla="*/ 49 w 50"/>
                <a:gd name="T19" fmla="*/ 21 h 36"/>
                <a:gd name="T20" fmla="*/ 48 w 50"/>
                <a:gd name="T21" fmla="*/ 25 h 36"/>
                <a:gd name="T22" fmla="*/ 46 w 50"/>
                <a:gd name="T23" fmla="*/ 28 h 36"/>
                <a:gd name="T24" fmla="*/ 43 w 50"/>
                <a:gd name="T25" fmla="*/ 31 h 36"/>
                <a:gd name="T26" fmla="*/ 39 w 50"/>
                <a:gd name="T27" fmla="*/ 34 h 36"/>
                <a:gd name="T28" fmla="*/ 35 w 50"/>
                <a:gd name="T29" fmla="*/ 35 h 36"/>
                <a:gd name="T30" fmla="*/ 30 w 50"/>
                <a:gd name="T31" fmla="*/ 36 h 36"/>
                <a:gd name="T32" fmla="*/ 25 w 50"/>
                <a:gd name="T33" fmla="*/ 36 h 36"/>
                <a:gd name="T34" fmla="*/ 20 w 50"/>
                <a:gd name="T35" fmla="*/ 36 h 36"/>
                <a:gd name="T36" fmla="*/ 16 w 50"/>
                <a:gd name="T37" fmla="*/ 35 h 36"/>
                <a:gd name="T38" fmla="*/ 11 w 50"/>
                <a:gd name="T39" fmla="*/ 34 h 36"/>
                <a:gd name="T40" fmla="*/ 7 w 50"/>
                <a:gd name="T41" fmla="*/ 31 h 36"/>
                <a:gd name="T42" fmla="*/ 5 w 50"/>
                <a:gd name="T43" fmla="*/ 28 h 36"/>
                <a:gd name="T44" fmla="*/ 1 w 50"/>
                <a:gd name="T45" fmla="*/ 25 h 36"/>
                <a:gd name="T46" fmla="*/ 0 w 50"/>
                <a:gd name="T47" fmla="*/ 21 h 36"/>
                <a:gd name="T48" fmla="*/ 0 w 50"/>
                <a:gd name="T49" fmla="*/ 18 h 36"/>
                <a:gd name="T50" fmla="*/ 0 w 50"/>
                <a:gd name="T51" fmla="*/ 15 h 36"/>
                <a:gd name="T52" fmla="*/ 1 w 50"/>
                <a:gd name="T53" fmla="*/ 11 h 36"/>
                <a:gd name="T54" fmla="*/ 5 w 50"/>
                <a:gd name="T55" fmla="*/ 8 h 36"/>
                <a:gd name="T56" fmla="*/ 7 w 50"/>
                <a:gd name="T57" fmla="*/ 5 h 36"/>
                <a:gd name="T58" fmla="*/ 11 w 50"/>
                <a:gd name="T59" fmla="*/ 2 h 36"/>
                <a:gd name="T60" fmla="*/ 16 w 50"/>
                <a:gd name="T61" fmla="*/ 1 h 36"/>
                <a:gd name="T62" fmla="*/ 20 w 50"/>
                <a:gd name="T63" fmla="*/ 0 h 36"/>
                <a:gd name="T64" fmla="*/ 25 w 50"/>
                <a:gd name="T6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6">
                  <a:moveTo>
                    <a:pt x="25" y="0"/>
                  </a:moveTo>
                  <a:lnTo>
                    <a:pt x="30" y="0"/>
                  </a:lnTo>
                  <a:lnTo>
                    <a:pt x="35" y="1"/>
                  </a:lnTo>
                  <a:lnTo>
                    <a:pt x="39" y="2"/>
                  </a:lnTo>
                  <a:lnTo>
                    <a:pt x="43" y="5"/>
                  </a:lnTo>
                  <a:lnTo>
                    <a:pt x="46" y="8"/>
                  </a:lnTo>
                  <a:lnTo>
                    <a:pt x="48" y="11"/>
                  </a:lnTo>
                  <a:lnTo>
                    <a:pt x="49" y="15"/>
                  </a:lnTo>
                  <a:lnTo>
                    <a:pt x="50" y="18"/>
                  </a:lnTo>
                  <a:lnTo>
                    <a:pt x="49" y="21"/>
                  </a:lnTo>
                  <a:lnTo>
                    <a:pt x="48" y="25"/>
                  </a:lnTo>
                  <a:lnTo>
                    <a:pt x="46" y="28"/>
                  </a:lnTo>
                  <a:lnTo>
                    <a:pt x="43" y="31"/>
                  </a:lnTo>
                  <a:lnTo>
                    <a:pt x="39" y="34"/>
                  </a:lnTo>
                  <a:lnTo>
                    <a:pt x="35" y="35"/>
                  </a:lnTo>
                  <a:lnTo>
                    <a:pt x="30" y="36"/>
                  </a:lnTo>
                  <a:lnTo>
                    <a:pt x="25" y="36"/>
                  </a:lnTo>
                  <a:lnTo>
                    <a:pt x="20" y="36"/>
                  </a:lnTo>
                  <a:lnTo>
                    <a:pt x="16" y="35"/>
                  </a:lnTo>
                  <a:lnTo>
                    <a:pt x="11" y="34"/>
                  </a:lnTo>
                  <a:lnTo>
                    <a:pt x="7" y="31"/>
                  </a:lnTo>
                  <a:lnTo>
                    <a:pt x="5" y="28"/>
                  </a:lnTo>
                  <a:lnTo>
                    <a:pt x="1" y="25"/>
                  </a:lnTo>
                  <a:lnTo>
                    <a:pt x="0" y="21"/>
                  </a:lnTo>
                  <a:lnTo>
                    <a:pt x="0" y="18"/>
                  </a:lnTo>
                  <a:lnTo>
                    <a:pt x="0" y="15"/>
                  </a:lnTo>
                  <a:lnTo>
                    <a:pt x="1" y="11"/>
                  </a:lnTo>
                  <a:lnTo>
                    <a:pt x="5" y="8"/>
                  </a:lnTo>
                  <a:lnTo>
                    <a:pt x="7" y="5"/>
                  </a:lnTo>
                  <a:lnTo>
                    <a:pt x="11" y="2"/>
                  </a:lnTo>
                  <a:lnTo>
                    <a:pt x="16" y="1"/>
                  </a:lnTo>
                  <a:lnTo>
                    <a:pt x="20" y="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8" name="Freeform 192">
              <a:extLst>
                <a:ext uri="{FF2B5EF4-FFF2-40B4-BE49-F238E27FC236}">
                  <a16:creationId xmlns:a16="http://schemas.microsoft.com/office/drawing/2014/main" id="{239DEFB7-A99E-412E-9D97-AF8F5E09995A}"/>
                </a:ext>
              </a:extLst>
            </p:cNvPr>
            <p:cNvSpPr>
              <a:spLocks/>
            </p:cNvSpPr>
            <p:nvPr/>
          </p:nvSpPr>
          <p:spPr bwMode="auto">
            <a:xfrm>
              <a:off x="4227" y="3759"/>
              <a:ext cx="68" cy="19"/>
            </a:xfrm>
            <a:custGeom>
              <a:avLst/>
              <a:gdLst>
                <a:gd name="T0" fmla="*/ 2 w 137"/>
                <a:gd name="T1" fmla="*/ 24 h 39"/>
                <a:gd name="T2" fmla="*/ 1 w 137"/>
                <a:gd name="T3" fmla="*/ 31 h 39"/>
                <a:gd name="T4" fmla="*/ 0 w 137"/>
                <a:gd name="T5" fmla="*/ 39 h 39"/>
                <a:gd name="T6" fmla="*/ 2 w 137"/>
                <a:gd name="T7" fmla="*/ 39 h 39"/>
                <a:gd name="T8" fmla="*/ 6 w 137"/>
                <a:gd name="T9" fmla="*/ 39 h 39"/>
                <a:gd name="T10" fmla="*/ 8 w 137"/>
                <a:gd name="T11" fmla="*/ 39 h 39"/>
                <a:gd name="T12" fmla="*/ 10 w 137"/>
                <a:gd name="T13" fmla="*/ 37 h 39"/>
                <a:gd name="T14" fmla="*/ 14 w 137"/>
                <a:gd name="T15" fmla="*/ 35 h 39"/>
                <a:gd name="T16" fmla="*/ 16 w 137"/>
                <a:gd name="T17" fmla="*/ 32 h 39"/>
                <a:gd name="T18" fmla="*/ 19 w 137"/>
                <a:gd name="T19" fmla="*/ 32 h 39"/>
                <a:gd name="T20" fmla="*/ 24 w 137"/>
                <a:gd name="T21" fmla="*/ 32 h 39"/>
                <a:gd name="T22" fmla="*/ 25 w 137"/>
                <a:gd name="T23" fmla="*/ 31 h 39"/>
                <a:gd name="T24" fmla="*/ 26 w 137"/>
                <a:gd name="T25" fmla="*/ 31 h 39"/>
                <a:gd name="T26" fmla="*/ 27 w 137"/>
                <a:gd name="T27" fmla="*/ 31 h 39"/>
                <a:gd name="T28" fmla="*/ 29 w 137"/>
                <a:gd name="T29" fmla="*/ 30 h 39"/>
                <a:gd name="T30" fmla="*/ 31 w 137"/>
                <a:gd name="T31" fmla="*/ 29 h 39"/>
                <a:gd name="T32" fmla="*/ 32 w 137"/>
                <a:gd name="T33" fmla="*/ 28 h 39"/>
                <a:gd name="T34" fmla="*/ 40 w 137"/>
                <a:gd name="T35" fmla="*/ 26 h 39"/>
                <a:gd name="T36" fmla="*/ 49 w 137"/>
                <a:gd name="T37" fmla="*/ 24 h 39"/>
                <a:gd name="T38" fmla="*/ 59 w 137"/>
                <a:gd name="T39" fmla="*/ 21 h 39"/>
                <a:gd name="T40" fmla="*/ 65 w 137"/>
                <a:gd name="T41" fmla="*/ 19 h 39"/>
                <a:gd name="T42" fmla="*/ 77 w 137"/>
                <a:gd name="T43" fmla="*/ 17 h 39"/>
                <a:gd name="T44" fmla="*/ 89 w 137"/>
                <a:gd name="T45" fmla="*/ 17 h 39"/>
                <a:gd name="T46" fmla="*/ 92 w 137"/>
                <a:gd name="T47" fmla="*/ 19 h 39"/>
                <a:gd name="T48" fmla="*/ 94 w 137"/>
                <a:gd name="T49" fmla="*/ 19 h 39"/>
                <a:gd name="T50" fmla="*/ 96 w 137"/>
                <a:gd name="T51" fmla="*/ 20 h 39"/>
                <a:gd name="T52" fmla="*/ 98 w 137"/>
                <a:gd name="T53" fmla="*/ 20 h 39"/>
                <a:gd name="T54" fmla="*/ 105 w 137"/>
                <a:gd name="T55" fmla="*/ 20 h 39"/>
                <a:gd name="T56" fmla="*/ 108 w 137"/>
                <a:gd name="T57" fmla="*/ 21 h 39"/>
                <a:gd name="T58" fmla="*/ 137 w 137"/>
                <a:gd name="T59" fmla="*/ 31 h 39"/>
                <a:gd name="T60" fmla="*/ 137 w 137"/>
                <a:gd name="T61" fmla="*/ 31 h 39"/>
                <a:gd name="T62" fmla="*/ 136 w 137"/>
                <a:gd name="T63" fmla="*/ 31 h 39"/>
                <a:gd name="T64" fmla="*/ 136 w 137"/>
                <a:gd name="T65" fmla="*/ 30 h 39"/>
                <a:gd name="T66" fmla="*/ 135 w 137"/>
                <a:gd name="T67" fmla="*/ 29 h 39"/>
                <a:gd name="T68" fmla="*/ 134 w 137"/>
                <a:gd name="T69" fmla="*/ 29 h 39"/>
                <a:gd name="T70" fmla="*/ 132 w 137"/>
                <a:gd name="T71" fmla="*/ 26 h 39"/>
                <a:gd name="T72" fmla="*/ 130 w 137"/>
                <a:gd name="T73" fmla="*/ 22 h 39"/>
                <a:gd name="T74" fmla="*/ 129 w 137"/>
                <a:gd name="T75" fmla="*/ 20 h 39"/>
                <a:gd name="T76" fmla="*/ 128 w 137"/>
                <a:gd name="T77" fmla="*/ 17 h 39"/>
                <a:gd name="T78" fmla="*/ 127 w 137"/>
                <a:gd name="T79" fmla="*/ 14 h 39"/>
                <a:gd name="T80" fmla="*/ 126 w 137"/>
                <a:gd name="T81" fmla="*/ 12 h 39"/>
                <a:gd name="T82" fmla="*/ 126 w 137"/>
                <a:gd name="T83" fmla="*/ 11 h 39"/>
                <a:gd name="T84" fmla="*/ 124 w 137"/>
                <a:gd name="T85" fmla="*/ 10 h 39"/>
                <a:gd name="T86" fmla="*/ 122 w 137"/>
                <a:gd name="T87" fmla="*/ 9 h 39"/>
                <a:gd name="T88" fmla="*/ 120 w 137"/>
                <a:gd name="T89" fmla="*/ 8 h 39"/>
                <a:gd name="T90" fmla="*/ 119 w 137"/>
                <a:gd name="T91" fmla="*/ 6 h 39"/>
                <a:gd name="T92" fmla="*/ 94 w 137"/>
                <a:gd name="T93" fmla="*/ 2 h 39"/>
                <a:gd name="T94" fmla="*/ 67 w 137"/>
                <a:gd name="T95" fmla="*/ 0 h 39"/>
                <a:gd name="T96" fmla="*/ 55 w 137"/>
                <a:gd name="T97" fmla="*/ 2 h 39"/>
                <a:gd name="T98" fmla="*/ 49 w 137"/>
                <a:gd name="T99" fmla="*/ 6 h 39"/>
                <a:gd name="T100" fmla="*/ 39 w 137"/>
                <a:gd name="T101" fmla="*/ 6 h 39"/>
                <a:gd name="T102" fmla="*/ 28 w 137"/>
                <a:gd name="T103" fmla="*/ 6 h 39"/>
                <a:gd name="T104" fmla="*/ 22 w 137"/>
                <a:gd name="T105" fmla="*/ 8 h 39"/>
                <a:gd name="T106" fmla="*/ 16 w 137"/>
                <a:gd name="T107" fmla="*/ 10 h 39"/>
                <a:gd name="T108" fmla="*/ 12 w 137"/>
                <a:gd name="T109" fmla="*/ 14 h 39"/>
                <a:gd name="T110" fmla="*/ 10 w 137"/>
                <a:gd name="T111" fmla="*/ 14 h 39"/>
                <a:gd name="T112" fmla="*/ 9 w 137"/>
                <a:gd name="T113" fmla="*/ 14 h 39"/>
                <a:gd name="T114" fmla="*/ 8 w 137"/>
                <a:gd name="T115" fmla="*/ 15 h 39"/>
                <a:gd name="T116" fmla="*/ 7 w 137"/>
                <a:gd name="T117" fmla="*/ 16 h 39"/>
                <a:gd name="T118" fmla="*/ 6 w 137"/>
                <a:gd name="T119" fmla="*/ 17 h 39"/>
                <a:gd name="T120" fmla="*/ 5 w 137"/>
                <a:gd name="T121" fmla="*/ 19 h 39"/>
                <a:gd name="T122" fmla="*/ 2 w 137"/>
                <a:gd name="T1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9">
                  <a:moveTo>
                    <a:pt x="4" y="18"/>
                  </a:moveTo>
                  <a:lnTo>
                    <a:pt x="2" y="21"/>
                  </a:lnTo>
                  <a:lnTo>
                    <a:pt x="2" y="24"/>
                  </a:lnTo>
                  <a:lnTo>
                    <a:pt x="1" y="26"/>
                  </a:lnTo>
                  <a:lnTo>
                    <a:pt x="1" y="28"/>
                  </a:lnTo>
                  <a:lnTo>
                    <a:pt x="1" y="31"/>
                  </a:lnTo>
                  <a:lnTo>
                    <a:pt x="0" y="34"/>
                  </a:lnTo>
                  <a:lnTo>
                    <a:pt x="0" y="37"/>
                  </a:lnTo>
                  <a:lnTo>
                    <a:pt x="0" y="39"/>
                  </a:lnTo>
                  <a:lnTo>
                    <a:pt x="1" y="39"/>
                  </a:lnTo>
                  <a:lnTo>
                    <a:pt x="1" y="39"/>
                  </a:lnTo>
                  <a:lnTo>
                    <a:pt x="2" y="39"/>
                  </a:lnTo>
                  <a:lnTo>
                    <a:pt x="4" y="39"/>
                  </a:lnTo>
                  <a:lnTo>
                    <a:pt x="5" y="39"/>
                  </a:lnTo>
                  <a:lnTo>
                    <a:pt x="6" y="39"/>
                  </a:lnTo>
                  <a:lnTo>
                    <a:pt x="7" y="39"/>
                  </a:lnTo>
                  <a:lnTo>
                    <a:pt x="8" y="39"/>
                  </a:lnTo>
                  <a:lnTo>
                    <a:pt x="8" y="39"/>
                  </a:lnTo>
                  <a:lnTo>
                    <a:pt x="9" y="38"/>
                  </a:lnTo>
                  <a:lnTo>
                    <a:pt x="10" y="37"/>
                  </a:lnTo>
                  <a:lnTo>
                    <a:pt x="10" y="37"/>
                  </a:lnTo>
                  <a:lnTo>
                    <a:pt x="11" y="36"/>
                  </a:lnTo>
                  <a:lnTo>
                    <a:pt x="12" y="35"/>
                  </a:lnTo>
                  <a:lnTo>
                    <a:pt x="14" y="35"/>
                  </a:lnTo>
                  <a:lnTo>
                    <a:pt x="15" y="34"/>
                  </a:lnTo>
                  <a:lnTo>
                    <a:pt x="16" y="32"/>
                  </a:lnTo>
                  <a:lnTo>
                    <a:pt x="16" y="32"/>
                  </a:lnTo>
                  <a:lnTo>
                    <a:pt x="17" y="32"/>
                  </a:lnTo>
                  <a:lnTo>
                    <a:pt x="18" y="32"/>
                  </a:lnTo>
                  <a:lnTo>
                    <a:pt x="19" y="32"/>
                  </a:lnTo>
                  <a:lnTo>
                    <a:pt x="21" y="32"/>
                  </a:lnTo>
                  <a:lnTo>
                    <a:pt x="22" y="32"/>
                  </a:lnTo>
                  <a:lnTo>
                    <a:pt x="24" y="32"/>
                  </a:lnTo>
                  <a:lnTo>
                    <a:pt x="24" y="32"/>
                  </a:lnTo>
                  <a:lnTo>
                    <a:pt x="24" y="31"/>
                  </a:lnTo>
                  <a:lnTo>
                    <a:pt x="25" y="31"/>
                  </a:lnTo>
                  <a:lnTo>
                    <a:pt x="25" y="31"/>
                  </a:lnTo>
                  <a:lnTo>
                    <a:pt x="26" y="31"/>
                  </a:lnTo>
                  <a:lnTo>
                    <a:pt x="26" y="31"/>
                  </a:lnTo>
                  <a:lnTo>
                    <a:pt x="27" y="31"/>
                  </a:lnTo>
                  <a:lnTo>
                    <a:pt x="27" y="31"/>
                  </a:lnTo>
                  <a:lnTo>
                    <a:pt x="27" y="31"/>
                  </a:lnTo>
                  <a:lnTo>
                    <a:pt x="27" y="30"/>
                  </a:lnTo>
                  <a:lnTo>
                    <a:pt x="28" y="30"/>
                  </a:lnTo>
                  <a:lnTo>
                    <a:pt x="29" y="30"/>
                  </a:lnTo>
                  <a:lnTo>
                    <a:pt x="29" y="29"/>
                  </a:lnTo>
                  <a:lnTo>
                    <a:pt x="30" y="29"/>
                  </a:lnTo>
                  <a:lnTo>
                    <a:pt x="31" y="29"/>
                  </a:lnTo>
                  <a:lnTo>
                    <a:pt x="31" y="29"/>
                  </a:lnTo>
                  <a:lnTo>
                    <a:pt x="32" y="29"/>
                  </a:lnTo>
                  <a:lnTo>
                    <a:pt x="32" y="28"/>
                  </a:lnTo>
                  <a:lnTo>
                    <a:pt x="35" y="28"/>
                  </a:lnTo>
                  <a:lnTo>
                    <a:pt x="37" y="27"/>
                  </a:lnTo>
                  <a:lnTo>
                    <a:pt x="40" y="26"/>
                  </a:lnTo>
                  <a:lnTo>
                    <a:pt x="42" y="25"/>
                  </a:lnTo>
                  <a:lnTo>
                    <a:pt x="46" y="25"/>
                  </a:lnTo>
                  <a:lnTo>
                    <a:pt x="49" y="24"/>
                  </a:lnTo>
                  <a:lnTo>
                    <a:pt x="52" y="24"/>
                  </a:lnTo>
                  <a:lnTo>
                    <a:pt x="56" y="22"/>
                  </a:lnTo>
                  <a:lnTo>
                    <a:pt x="59" y="21"/>
                  </a:lnTo>
                  <a:lnTo>
                    <a:pt x="62" y="21"/>
                  </a:lnTo>
                  <a:lnTo>
                    <a:pt x="62" y="20"/>
                  </a:lnTo>
                  <a:lnTo>
                    <a:pt x="65" y="19"/>
                  </a:lnTo>
                  <a:lnTo>
                    <a:pt x="68" y="18"/>
                  </a:lnTo>
                  <a:lnTo>
                    <a:pt x="72" y="17"/>
                  </a:lnTo>
                  <a:lnTo>
                    <a:pt x="77" y="17"/>
                  </a:lnTo>
                  <a:lnTo>
                    <a:pt x="81" y="17"/>
                  </a:lnTo>
                  <a:lnTo>
                    <a:pt x="86" y="17"/>
                  </a:lnTo>
                  <a:lnTo>
                    <a:pt x="89" y="17"/>
                  </a:lnTo>
                  <a:lnTo>
                    <a:pt x="91" y="18"/>
                  </a:lnTo>
                  <a:lnTo>
                    <a:pt x="91" y="19"/>
                  </a:lnTo>
                  <a:lnTo>
                    <a:pt x="92" y="19"/>
                  </a:lnTo>
                  <a:lnTo>
                    <a:pt x="92" y="19"/>
                  </a:lnTo>
                  <a:lnTo>
                    <a:pt x="94" y="19"/>
                  </a:lnTo>
                  <a:lnTo>
                    <a:pt x="94" y="19"/>
                  </a:lnTo>
                  <a:lnTo>
                    <a:pt x="95" y="19"/>
                  </a:lnTo>
                  <a:lnTo>
                    <a:pt x="95" y="19"/>
                  </a:lnTo>
                  <a:lnTo>
                    <a:pt x="96" y="20"/>
                  </a:lnTo>
                  <a:lnTo>
                    <a:pt x="96" y="20"/>
                  </a:lnTo>
                  <a:lnTo>
                    <a:pt x="97" y="20"/>
                  </a:lnTo>
                  <a:lnTo>
                    <a:pt x="98" y="20"/>
                  </a:lnTo>
                  <a:lnTo>
                    <a:pt x="100" y="20"/>
                  </a:lnTo>
                  <a:lnTo>
                    <a:pt x="102" y="20"/>
                  </a:lnTo>
                  <a:lnTo>
                    <a:pt x="105" y="20"/>
                  </a:lnTo>
                  <a:lnTo>
                    <a:pt x="106" y="21"/>
                  </a:lnTo>
                  <a:lnTo>
                    <a:pt x="107" y="21"/>
                  </a:lnTo>
                  <a:lnTo>
                    <a:pt x="108" y="21"/>
                  </a:lnTo>
                  <a:lnTo>
                    <a:pt x="111" y="21"/>
                  </a:lnTo>
                  <a:lnTo>
                    <a:pt x="137" y="32"/>
                  </a:lnTo>
                  <a:lnTo>
                    <a:pt x="137" y="31"/>
                  </a:lnTo>
                  <a:lnTo>
                    <a:pt x="137" y="31"/>
                  </a:lnTo>
                  <a:lnTo>
                    <a:pt x="137" y="31"/>
                  </a:lnTo>
                  <a:lnTo>
                    <a:pt x="137" y="31"/>
                  </a:lnTo>
                  <a:lnTo>
                    <a:pt x="137" y="31"/>
                  </a:lnTo>
                  <a:lnTo>
                    <a:pt x="137" y="31"/>
                  </a:lnTo>
                  <a:lnTo>
                    <a:pt x="136" y="31"/>
                  </a:lnTo>
                  <a:lnTo>
                    <a:pt x="136" y="30"/>
                  </a:lnTo>
                  <a:lnTo>
                    <a:pt x="136" y="30"/>
                  </a:lnTo>
                  <a:lnTo>
                    <a:pt x="136" y="30"/>
                  </a:lnTo>
                  <a:lnTo>
                    <a:pt x="136" y="30"/>
                  </a:lnTo>
                  <a:lnTo>
                    <a:pt x="135" y="29"/>
                  </a:lnTo>
                  <a:lnTo>
                    <a:pt x="135" y="29"/>
                  </a:lnTo>
                  <a:lnTo>
                    <a:pt x="135" y="29"/>
                  </a:lnTo>
                  <a:lnTo>
                    <a:pt x="134" y="29"/>
                  </a:lnTo>
                  <a:lnTo>
                    <a:pt x="134" y="29"/>
                  </a:lnTo>
                  <a:lnTo>
                    <a:pt x="134" y="28"/>
                  </a:lnTo>
                  <a:lnTo>
                    <a:pt x="132" y="27"/>
                  </a:lnTo>
                  <a:lnTo>
                    <a:pt x="132" y="26"/>
                  </a:lnTo>
                  <a:lnTo>
                    <a:pt x="131" y="25"/>
                  </a:lnTo>
                  <a:lnTo>
                    <a:pt x="131" y="24"/>
                  </a:lnTo>
                  <a:lnTo>
                    <a:pt x="130" y="22"/>
                  </a:lnTo>
                  <a:lnTo>
                    <a:pt x="129" y="21"/>
                  </a:lnTo>
                  <a:lnTo>
                    <a:pt x="129" y="21"/>
                  </a:lnTo>
                  <a:lnTo>
                    <a:pt x="129" y="20"/>
                  </a:lnTo>
                  <a:lnTo>
                    <a:pt x="129" y="19"/>
                  </a:lnTo>
                  <a:lnTo>
                    <a:pt x="129" y="18"/>
                  </a:lnTo>
                  <a:lnTo>
                    <a:pt x="128" y="17"/>
                  </a:lnTo>
                  <a:lnTo>
                    <a:pt x="128" y="16"/>
                  </a:lnTo>
                  <a:lnTo>
                    <a:pt x="127" y="15"/>
                  </a:lnTo>
                  <a:lnTo>
                    <a:pt x="127" y="14"/>
                  </a:lnTo>
                  <a:lnTo>
                    <a:pt x="127" y="14"/>
                  </a:lnTo>
                  <a:lnTo>
                    <a:pt x="126" y="14"/>
                  </a:lnTo>
                  <a:lnTo>
                    <a:pt x="126" y="12"/>
                  </a:lnTo>
                  <a:lnTo>
                    <a:pt x="126" y="12"/>
                  </a:lnTo>
                  <a:lnTo>
                    <a:pt x="126" y="12"/>
                  </a:lnTo>
                  <a:lnTo>
                    <a:pt x="126" y="11"/>
                  </a:lnTo>
                  <a:lnTo>
                    <a:pt x="125" y="11"/>
                  </a:lnTo>
                  <a:lnTo>
                    <a:pt x="125" y="11"/>
                  </a:lnTo>
                  <a:lnTo>
                    <a:pt x="124" y="10"/>
                  </a:lnTo>
                  <a:lnTo>
                    <a:pt x="124" y="10"/>
                  </a:lnTo>
                  <a:lnTo>
                    <a:pt x="124" y="10"/>
                  </a:lnTo>
                  <a:lnTo>
                    <a:pt x="122" y="9"/>
                  </a:lnTo>
                  <a:lnTo>
                    <a:pt x="121" y="9"/>
                  </a:lnTo>
                  <a:lnTo>
                    <a:pt x="121" y="9"/>
                  </a:lnTo>
                  <a:lnTo>
                    <a:pt x="120" y="8"/>
                  </a:lnTo>
                  <a:lnTo>
                    <a:pt x="119" y="8"/>
                  </a:lnTo>
                  <a:lnTo>
                    <a:pt x="119" y="7"/>
                  </a:lnTo>
                  <a:lnTo>
                    <a:pt x="119" y="6"/>
                  </a:lnTo>
                  <a:lnTo>
                    <a:pt x="111" y="6"/>
                  </a:lnTo>
                  <a:lnTo>
                    <a:pt x="102" y="5"/>
                  </a:lnTo>
                  <a:lnTo>
                    <a:pt x="94" y="2"/>
                  </a:lnTo>
                  <a:lnTo>
                    <a:pt x="85" y="1"/>
                  </a:lnTo>
                  <a:lnTo>
                    <a:pt x="75" y="0"/>
                  </a:lnTo>
                  <a:lnTo>
                    <a:pt x="67" y="0"/>
                  </a:lnTo>
                  <a:lnTo>
                    <a:pt x="62" y="1"/>
                  </a:lnTo>
                  <a:lnTo>
                    <a:pt x="58" y="1"/>
                  </a:lnTo>
                  <a:lnTo>
                    <a:pt x="55" y="2"/>
                  </a:lnTo>
                  <a:lnTo>
                    <a:pt x="51" y="5"/>
                  </a:lnTo>
                  <a:lnTo>
                    <a:pt x="51" y="5"/>
                  </a:lnTo>
                  <a:lnTo>
                    <a:pt x="49" y="6"/>
                  </a:lnTo>
                  <a:lnTo>
                    <a:pt x="47" y="6"/>
                  </a:lnTo>
                  <a:lnTo>
                    <a:pt x="44" y="6"/>
                  </a:lnTo>
                  <a:lnTo>
                    <a:pt x="39" y="6"/>
                  </a:lnTo>
                  <a:lnTo>
                    <a:pt x="36" y="6"/>
                  </a:lnTo>
                  <a:lnTo>
                    <a:pt x="31" y="6"/>
                  </a:lnTo>
                  <a:lnTo>
                    <a:pt x="28" y="6"/>
                  </a:lnTo>
                  <a:lnTo>
                    <a:pt x="26" y="6"/>
                  </a:lnTo>
                  <a:lnTo>
                    <a:pt x="25" y="7"/>
                  </a:lnTo>
                  <a:lnTo>
                    <a:pt x="22" y="8"/>
                  </a:lnTo>
                  <a:lnTo>
                    <a:pt x="20" y="8"/>
                  </a:lnTo>
                  <a:lnTo>
                    <a:pt x="18" y="9"/>
                  </a:lnTo>
                  <a:lnTo>
                    <a:pt x="16" y="10"/>
                  </a:lnTo>
                  <a:lnTo>
                    <a:pt x="14" y="11"/>
                  </a:lnTo>
                  <a:lnTo>
                    <a:pt x="12" y="12"/>
                  </a:lnTo>
                  <a:lnTo>
                    <a:pt x="12" y="14"/>
                  </a:lnTo>
                  <a:lnTo>
                    <a:pt x="11" y="14"/>
                  </a:lnTo>
                  <a:lnTo>
                    <a:pt x="10" y="14"/>
                  </a:lnTo>
                  <a:lnTo>
                    <a:pt x="10" y="14"/>
                  </a:lnTo>
                  <a:lnTo>
                    <a:pt x="10" y="14"/>
                  </a:lnTo>
                  <a:lnTo>
                    <a:pt x="10" y="14"/>
                  </a:lnTo>
                  <a:lnTo>
                    <a:pt x="9" y="14"/>
                  </a:lnTo>
                  <a:lnTo>
                    <a:pt x="9" y="15"/>
                  </a:lnTo>
                  <a:lnTo>
                    <a:pt x="8" y="15"/>
                  </a:lnTo>
                  <a:lnTo>
                    <a:pt x="8" y="15"/>
                  </a:lnTo>
                  <a:lnTo>
                    <a:pt x="8" y="16"/>
                  </a:lnTo>
                  <a:lnTo>
                    <a:pt x="8" y="16"/>
                  </a:lnTo>
                  <a:lnTo>
                    <a:pt x="7" y="16"/>
                  </a:lnTo>
                  <a:lnTo>
                    <a:pt x="7" y="17"/>
                  </a:lnTo>
                  <a:lnTo>
                    <a:pt x="6" y="17"/>
                  </a:lnTo>
                  <a:lnTo>
                    <a:pt x="6" y="17"/>
                  </a:lnTo>
                  <a:lnTo>
                    <a:pt x="6" y="18"/>
                  </a:lnTo>
                  <a:lnTo>
                    <a:pt x="5" y="18"/>
                  </a:lnTo>
                  <a:lnTo>
                    <a:pt x="5" y="19"/>
                  </a:lnTo>
                  <a:lnTo>
                    <a:pt x="4" y="20"/>
                  </a:lnTo>
                  <a:lnTo>
                    <a:pt x="4" y="20"/>
                  </a:lnTo>
                  <a:lnTo>
                    <a:pt x="2" y="21"/>
                  </a:lnTo>
                  <a:lnTo>
                    <a:pt x="4" y="18"/>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9" name="Freeform 193">
              <a:extLst>
                <a:ext uri="{FF2B5EF4-FFF2-40B4-BE49-F238E27FC236}">
                  <a16:creationId xmlns:a16="http://schemas.microsoft.com/office/drawing/2014/main" id="{BFB44248-3A11-4205-B7FA-1FB410FC22C3}"/>
                </a:ext>
              </a:extLst>
            </p:cNvPr>
            <p:cNvSpPr>
              <a:spLocks/>
            </p:cNvSpPr>
            <p:nvPr/>
          </p:nvSpPr>
          <p:spPr bwMode="auto">
            <a:xfrm>
              <a:off x="4189" y="3577"/>
              <a:ext cx="104" cy="164"/>
            </a:xfrm>
            <a:custGeom>
              <a:avLst/>
              <a:gdLst>
                <a:gd name="T0" fmla="*/ 84 w 207"/>
                <a:gd name="T1" fmla="*/ 7 h 329"/>
                <a:gd name="T2" fmla="*/ 57 w 207"/>
                <a:gd name="T3" fmla="*/ 15 h 329"/>
                <a:gd name="T4" fmla="*/ 35 w 207"/>
                <a:gd name="T5" fmla="*/ 23 h 329"/>
                <a:gd name="T6" fmla="*/ 21 w 207"/>
                <a:gd name="T7" fmla="*/ 32 h 329"/>
                <a:gd name="T8" fmla="*/ 10 w 207"/>
                <a:gd name="T9" fmla="*/ 41 h 329"/>
                <a:gd name="T10" fmla="*/ 3 w 207"/>
                <a:gd name="T11" fmla="*/ 50 h 329"/>
                <a:gd name="T12" fmla="*/ 0 w 207"/>
                <a:gd name="T13" fmla="*/ 59 h 329"/>
                <a:gd name="T14" fmla="*/ 0 w 207"/>
                <a:gd name="T15" fmla="*/ 68 h 329"/>
                <a:gd name="T16" fmla="*/ 2 w 207"/>
                <a:gd name="T17" fmla="*/ 78 h 329"/>
                <a:gd name="T18" fmla="*/ 7 w 207"/>
                <a:gd name="T19" fmla="*/ 87 h 329"/>
                <a:gd name="T20" fmla="*/ 16 w 207"/>
                <a:gd name="T21" fmla="*/ 99 h 329"/>
                <a:gd name="T22" fmla="*/ 38 w 207"/>
                <a:gd name="T23" fmla="*/ 119 h 329"/>
                <a:gd name="T24" fmla="*/ 52 w 207"/>
                <a:gd name="T25" fmla="*/ 133 h 329"/>
                <a:gd name="T26" fmla="*/ 57 w 207"/>
                <a:gd name="T27" fmla="*/ 146 h 329"/>
                <a:gd name="T28" fmla="*/ 61 w 207"/>
                <a:gd name="T29" fmla="*/ 161 h 329"/>
                <a:gd name="T30" fmla="*/ 63 w 207"/>
                <a:gd name="T31" fmla="*/ 178 h 329"/>
                <a:gd name="T32" fmla="*/ 64 w 207"/>
                <a:gd name="T33" fmla="*/ 206 h 329"/>
                <a:gd name="T34" fmla="*/ 66 w 207"/>
                <a:gd name="T35" fmla="*/ 244 h 329"/>
                <a:gd name="T36" fmla="*/ 70 w 207"/>
                <a:gd name="T37" fmla="*/ 271 h 329"/>
                <a:gd name="T38" fmla="*/ 74 w 207"/>
                <a:gd name="T39" fmla="*/ 288 h 329"/>
                <a:gd name="T40" fmla="*/ 81 w 207"/>
                <a:gd name="T41" fmla="*/ 302 h 329"/>
                <a:gd name="T42" fmla="*/ 92 w 207"/>
                <a:gd name="T43" fmla="*/ 314 h 329"/>
                <a:gd name="T44" fmla="*/ 101 w 207"/>
                <a:gd name="T45" fmla="*/ 321 h 329"/>
                <a:gd name="T46" fmla="*/ 108 w 207"/>
                <a:gd name="T47" fmla="*/ 324 h 329"/>
                <a:gd name="T48" fmla="*/ 117 w 207"/>
                <a:gd name="T49" fmla="*/ 327 h 329"/>
                <a:gd name="T50" fmla="*/ 127 w 207"/>
                <a:gd name="T51" fmla="*/ 329 h 329"/>
                <a:gd name="T52" fmla="*/ 144 w 207"/>
                <a:gd name="T53" fmla="*/ 329 h 329"/>
                <a:gd name="T54" fmla="*/ 171 w 207"/>
                <a:gd name="T55" fmla="*/ 324 h 329"/>
                <a:gd name="T56" fmla="*/ 188 w 207"/>
                <a:gd name="T57" fmla="*/ 319 h 329"/>
                <a:gd name="T58" fmla="*/ 193 w 207"/>
                <a:gd name="T59" fmla="*/ 313 h 329"/>
                <a:gd name="T60" fmla="*/ 196 w 207"/>
                <a:gd name="T61" fmla="*/ 299 h 329"/>
                <a:gd name="T62" fmla="*/ 201 w 207"/>
                <a:gd name="T63" fmla="*/ 273 h 329"/>
                <a:gd name="T64" fmla="*/ 202 w 207"/>
                <a:gd name="T65" fmla="*/ 242 h 329"/>
                <a:gd name="T66" fmla="*/ 202 w 207"/>
                <a:gd name="T67" fmla="*/ 191 h 329"/>
                <a:gd name="T68" fmla="*/ 203 w 207"/>
                <a:gd name="T69" fmla="*/ 143 h 329"/>
                <a:gd name="T70" fmla="*/ 204 w 207"/>
                <a:gd name="T71" fmla="*/ 120 h 329"/>
                <a:gd name="T72" fmla="*/ 206 w 207"/>
                <a:gd name="T73" fmla="*/ 107 h 329"/>
                <a:gd name="T74" fmla="*/ 207 w 207"/>
                <a:gd name="T75" fmla="*/ 96 h 329"/>
                <a:gd name="T76" fmla="*/ 206 w 207"/>
                <a:gd name="T77" fmla="*/ 86 h 329"/>
                <a:gd name="T78" fmla="*/ 205 w 207"/>
                <a:gd name="T79" fmla="*/ 75 h 329"/>
                <a:gd name="T80" fmla="*/ 201 w 207"/>
                <a:gd name="T81" fmla="*/ 63 h 329"/>
                <a:gd name="T82" fmla="*/ 196 w 207"/>
                <a:gd name="T83" fmla="*/ 53 h 329"/>
                <a:gd name="T84" fmla="*/ 191 w 207"/>
                <a:gd name="T85" fmla="*/ 43 h 329"/>
                <a:gd name="T86" fmla="*/ 183 w 207"/>
                <a:gd name="T87" fmla="*/ 35 h 329"/>
                <a:gd name="T88" fmla="*/ 175 w 207"/>
                <a:gd name="T89" fmla="*/ 26 h 329"/>
                <a:gd name="T90" fmla="*/ 167 w 207"/>
                <a:gd name="T91" fmla="*/ 18 h 329"/>
                <a:gd name="T92" fmla="*/ 157 w 207"/>
                <a:gd name="T93" fmla="*/ 11 h 329"/>
                <a:gd name="T94" fmla="*/ 147 w 207"/>
                <a:gd name="T95" fmla="*/ 7 h 329"/>
                <a:gd name="T96" fmla="*/ 137 w 207"/>
                <a:gd name="T97" fmla="*/ 3 h 329"/>
                <a:gd name="T98" fmla="*/ 126 w 207"/>
                <a:gd name="T99" fmla="*/ 0 h 329"/>
                <a:gd name="T100" fmla="*/ 116 w 207"/>
                <a:gd name="T101" fmla="*/ 0 h 329"/>
                <a:gd name="T102" fmla="*/ 105 w 207"/>
                <a:gd name="T103" fmla="*/ 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7" h="329">
                  <a:moveTo>
                    <a:pt x="100" y="3"/>
                  </a:moveTo>
                  <a:lnTo>
                    <a:pt x="84" y="7"/>
                  </a:lnTo>
                  <a:lnTo>
                    <a:pt x="70" y="10"/>
                  </a:lnTo>
                  <a:lnTo>
                    <a:pt x="57" y="15"/>
                  </a:lnTo>
                  <a:lnTo>
                    <a:pt x="45" y="19"/>
                  </a:lnTo>
                  <a:lnTo>
                    <a:pt x="35" y="23"/>
                  </a:lnTo>
                  <a:lnTo>
                    <a:pt x="27" y="28"/>
                  </a:lnTo>
                  <a:lnTo>
                    <a:pt x="21" y="32"/>
                  </a:lnTo>
                  <a:lnTo>
                    <a:pt x="14" y="36"/>
                  </a:lnTo>
                  <a:lnTo>
                    <a:pt x="10" y="41"/>
                  </a:lnTo>
                  <a:lnTo>
                    <a:pt x="5" y="46"/>
                  </a:lnTo>
                  <a:lnTo>
                    <a:pt x="3" y="50"/>
                  </a:lnTo>
                  <a:lnTo>
                    <a:pt x="1" y="55"/>
                  </a:lnTo>
                  <a:lnTo>
                    <a:pt x="0" y="59"/>
                  </a:lnTo>
                  <a:lnTo>
                    <a:pt x="0" y="65"/>
                  </a:lnTo>
                  <a:lnTo>
                    <a:pt x="0" y="68"/>
                  </a:lnTo>
                  <a:lnTo>
                    <a:pt x="1" y="73"/>
                  </a:lnTo>
                  <a:lnTo>
                    <a:pt x="2" y="78"/>
                  </a:lnTo>
                  <a:lnTo>
                    <a:pt x="4" y="81"/>
                  </a:lnTo>
                  <a:lnTo>
                    <a:pt x="7" y="87"/>
                  </a:lnTo>
                  <a:lnTo>
                    <a:pt x="11" y="90"/>
                  </a:lnTo>
                  <a:lnTo>
                    <a:pt x="16" y="99"/>
                  </a:lnTo>
                  <a:lnTo>
                    <a:pt x="24" y="107"/>
                  </a:lnTo>
                  <a:lnTo>
                    <a:pt x="38" y="119"/>
                  </a:lnTo>
                  <a:lnTo>
                    <a:pt x="47" y="128"/>
                  </a:lnTo>
                  <a:lnTo>
                    <a:pt x="52" y="133"/>
                  </a:lnTo>
                  <a:lnTo>
                    <a:pt x="55" y="139"/>
                  </a:lnTo>
                  <a:lnTo>
                    <a:pt x="57" y="146"/>
                  </a:lnTo>
                  <a:lnTo>
                    <a:pt x="58" y="153"/>
                  </a:lnTo>
                  <a:lnTo>
                    <a:pt x="61" y="161"/>
                  </a:lnTo>
                  <a:lnTo>
                    <a:pt x="61" y="169"/>
                  </a:lnTo>
                  <a:lnTo>
                    <a:pt x="63" y="178"/>
                  </a:lnTo>
                  <a:lnTo>
                    <a:pt x="63" y="187"/>
                  </a:lnTo>
                  <a:lnTo>
                    <a:pt x="64" y="206"/>
                  </a:lnTo>
                  <a:lnTo>
                    <a:pt x="65" y="224"/>
                  </a:lnTo>
                  <a:lnTo>
                    <a:pt x="66" y="244"/>
                  </a:lnTo>
                  <a:lnTo>
                    <a:pt x="67" y="262"/>
                  </a:lnTo>
                  <a:lnTo>
                    <a:pt x="70" y="271"/>
                  </a:lnTo>
                  <a:lnTo>
                    <a:pt x="72" y="280"/>
                  </a:lnTo>
                  <a:lnTo>
                    <a:pt x="74" y="288"/>
                  </a:lnTo>
                  <a:lnTo>
                    <a:pt x="77" y="295"/>
                  </a:lnTo>
                  <a:lnTo>
                    <a:pt x="81" y="302"/>
                  </a:lnTo>
                  <a:lnTo>
                    <a:pt x="86" y="309"/>
                  </a:lnTo>
                  <a:lnTo>
                    <a:pt x="92" y="314"/>
                  </a:lnTo>
                  <a:lnTo>
                    <a:pt x="97" y="319"/>
                  </a:lnTo>
                  <a:lnTo>
                    <a:pt x="101" y="321"/>
                  </a:lnTo>
                  <a:lnTo>
                    <a:pt x="104" y="322"/>
                  </a:lnTo>
                  <a:lnTo>
                    <a:pt x="108" y="324"/>
                  </a:lnTo>
                  <a:lnTo>
                    <a:pt x="113" y="327"/>
                  </a:lnTo>
                  <a:lnTo>
                    <a:pt x="117" y="327"/>
                  </a:lnTo>
                  <a:lnTo>
                    <a:pt x="122" y="328"/>
                  </a:lnTo>
                  <a:lnTo>
                    <a:pt x="127" y="329"/>
                  </a:lnTo>
                  <a:lnTo>
                    <a:pt x="133" y="329"/>
                  </a:lnTo>
                  <a:lnTo>
                    <a:pt x="144" y="329"/>
                  </a:lnTo>
                  <a:lnTo>
                    <a:pt x="157" y="328"/>
                  </a:lnTo>
                  <a:lnTo>
                    <a:pt x="171" y="324"/>
                  </a:lnTo>
                  <a:lnTo>
                    <a:pt x="186" y="321"/>
                  </a:lnTo>
                  <a:lnTo>
                    <a:pt x="188" y="319"/>
                  </a:lnTo>
                  <a:lnTo>
                    <a:pt x="191" y="317"/>
                  </a:lnTo>
                  <a:lnTo>
                    <a:pt x="193" y="313"/>
                  </a:lnTo>
                  <a:lnTo>
                    <a:pt x="194" y="309"/>
                  </a:lnTo>
                  <a:lnTo>
                    <a:pt x="196" y="299"/>
                  </a:lnTo>
                  <a:lnTo>
                    <a:pt x="198" y="287"/>
                  </a:lnTo>
                  <a:lnTo>
                    <a:pt x="201" y="273"/>
                  </a:lnTo>
                  <a:lnTo>
                    <a:pt x="201" y="259"/>
                  </a:lnTo>
                  <a:lnTo>
                    <a:pt x="202" y="242"/>
                  </a:lnTo>
                  <a:lnTo>
                    <a:pt x="202" y="226"/>
                  </a:lnTo>
                  <a:lnTo>
                    <a:pt x="202" y="191"/>
                  </a:lnTo>
                  <a:lnTo>
                    <a:pt x="202" y="158"/>
                  </a:lnTo>
                  <a:lnTo>
                    <a:pt x="203" y="143"/>
                  </a:lnTo>
                  <a:lnTo>
                    <a:pt x="203" y="131"/>
                  </a:lnTo>
                  <a:lnTo>
                    <a:pt x="204" y="120"/>
                  </a:lnTo>
                  <a:lnTo>
                    <a:pt x="205" y="111"/>
                  </a:lnTo>
                  <a:lnTo>
                    <a:pt x="206" y="107"/>
                  </a:lnTo>
                  <a:lnTo>
                    <a:pt x="207" y="101"/>
                  </a:lnTo>
                  <a:lnTo>
                    <a:pt x="207" y="96"/>
                  </a:lnTo>
                  <a:lnTo>
                    <a:pt x="207" y="90"/>
                  </a:lnTo>
                  <a:lnTo>
                    <a:pt x="206" y="86"/>
                  </a:lnTo>
                  <a:lnTo>
                    <a:pt x="206" y="80"/>
                  </a:lnTo>
                  <a:lnTo>
                    <a:pt x="205" y="75"/>
                  </a:lnTo>
                  <a:lnTo>
                    <a:pt x="203" y="69"/>
                  </a:lnTo>
                  <a:lnTo>
                    <a:pt x="201" y="63"/>
                  </a:lnTo>
                  <a:lnTo>
                    <a:pt x="200" y="58"/>
                  </a:lnTo>
                  <a:lnTo>
                    <a:pt x="196" y="53"/>
                  </a:lnTo>
                  <a:lnTo>
                    <a:pt x="193" y="48"/>
                  </a:lnTo>
                  <a:lnTo>
                    <a:pt x="191" y="43"/>
                  </a:lnTo>
                  <a:lnTo>
                    <a:pt x="186" y="39"/>
                  </a:lnTo>
                  <a:lnTo>
                    <a:pt x="183" y="35"/>
                  </a:lnTo>
                  <a:lnTo>
                    <a:pt x="180" y="30"/>
                  </a:lnTo>
                  <a:lnTo>
                    <a:pt x="175" y="26"/>
                  </a:lnTo>
                  <a:lnTo>
                    <a:pt x="171" y="22"/>
                  </a:lnTo>
                  <a:lnTo>
                    <a:pt x="167" y="18"/>
                  </a:lnTo>
                  <a:lnTo>
                    <a:pt x="162" y="16"/>
                  </a:lnTo>
                  <a:lnTo>
                    <a:pt x="157" y="11"/>
                  </a:lnTo>
                  <a:lnTo>
                    <a:pt x="153" y="9"/>
                  </a:lnTo>
                  <a:lnTo>
                    <a:pt x="147" y="7"/>
                  </a:lnTo>
                  <a:lnTo>
                    <a:pt x="143" y="5"/>
                  </a:lnTo>
                  <a:lnTo>
                    <a:pt x="137" y="3"/>
                  </a:lnTo>
                  <a:lnTo>
                    <a:pt x="133" y="1"/>
                  </a:lnTo>
                  <a:lnTo>
                    <a:pt x="126" y="0"/>
                  </a:lnTo>
                  <a:lnTo>
                    <a:pt x="122" y="0"/>
                  </a:lnTo>
                  <a:lnTo>
                    <a:pt x="116" y="0"/>
                  </a:lnTo>
                  <a:lnTo>
                    <a:pt x="111" y="0"/>
                  </a:lnTo>
                  <a:lnTo>
                    <a:pt x="105" y="1"/>
                  </a:lnTo>
                  <a:lnTo>
                    <a:pt x="100" y="3"/>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0" name="Freeform 194">
              <a:extLst>
                <a:ext uri="{FF2B5EF4-FFF2-40B4-BE49-F238E27FC236}">
                  <a16:creationId xmlns:a16="http://schemas.microsoft.com/office/drawing/2014/main" id="{41AA83C8-9B83-47EB-B2B7-B4DBC48529C9}"/>
                </a:ext>
              </a:extLst>
            </p:cNvPr>
            <p:cNvSpPr>
              <a:spLocks/>
            </p:cNvSpPr>
            <p:nvPr/>
          </p:nvSpPr>
          <p:spPr bwMode="auto">
            <a:xfrm>
              <a:off x="4192" y="3583"/>
              <a:ext cx="99" cy="158"/>
            </a:xfrm>
            <a:custGeom>
              <a:avLst/>
              <a:gdLst>
                <a:gd name="T0" fmla="*/ 80 w 198"/>
                <a:gd name="T1" fmla="*/ 7 h 316"/>
                <a:gd name="T2" fmla="*/ 55 w 198"/>
                <a:gd name="T3" fmla="*/ 15 h 316"/>
                <a:gd name="T4" fmla="*/ 35 w 198"/>
                <a:gd name="T5" fmla="*/ 23 h 316"/>
                <a:gd name="T6" fmla="*/ 19 w 198"/>
                <a:gd name="T7" fmla="*/ 31 h 316"/>
                <a:gd name="T8" fmla="*/ 9 w 198"/>
                <a:gd name="T9" fmla="*/ 40 h 316"/>
                <a:gd name="T10" fmla="*/ 4 w 198"/>
                <a:gd name="T11" fmla="*/ 50 h 316"/>
                <a:gd name="T12" fmla="*/ 0 w 198"/>
                <a:gd name="T13" fmla="*/ 58 h 316"/>
                <a:gd name="T14" fmla="*/ 0 w 198"/>
                <a:gd name="T15" fmla="*/ 67 h 316"/>
                <a:gd name="T16" fmla="*/ 4 w 198"/>
                <a:gd name="T17" fmla="*/ 77 h 316"/>
                <a:gd name="T18" fmla="*/ 7 w 198"/>
                <a:gd name="T19" fmla="*/ 85 h 316"/>
                <a:gd name="T20" fmla="*/ 17 w 198"/>
                <a:gd name="T21" fmla="*/ 97 h 316"/>
                <a:gd name="T22" fmla="*/ 37 w 198"/>
                <a:gd name="T23" fmla="*/ 118 h 316"/>
                <a:gd name="T24" fmla="*/ 49 w 198"/>
                <a:gd name="T25" fmla="*/ 132 h 316"/>
                <a:gd name="T26" fmla="*/ 55 w 198"/>
                <a:gd name="T27" fmla="*/ 145 h 316"/>
                <a:gd name="T28" fmla="*/ 59 w 198"/>
                <a:gd name="T29" fmla="*/ 158 h 316"/>
                <a:gd name="T30" fmla="*/ 62 w 198"/>
                <a:gd name="T31" fmla="*/ 174 h 316"/>
                <a:gd name="T32" fmla="*/ 64 w 198"/>
                <a:gd name="T33" fmla="*/ 191 h 316"/>
                <a:gd name="T34" fmla="*/ 65 w 198"/>
                <a:gd name="T35" fmla="*/ 209 h 316"/>
                <a:gd name="T36" fmla="*/ 65 w 198"/>
                <a:gd name="T37" fmla="*/ 227 h 316"/>
                <a:gd name="T38" fmla="*/ 67 w 198"/>
                <a:gd name="T39" fmla="*/ 245 h 316"/>
                <a:gd name="T40" fmla="*/ 70 w 198"/>
                <a:gd name="T41" fmla="*/ 261 h 316"/>
                <a:gd name="T42" fmla="*/ 74 w 198"/>
                <a:gd name="T43" fmla="*/ 277 h 316"/>
                <a:gd name="T44" fmla="*/ 81 w 198"/>
                <a:gd name="T45" fmla="*/ 290 h 316"/>
                <a:gd name="T46" fmla="*/ 90 w 198"/>
                <a:gd name="T47" fmla="*/ 301 h 316"/>
                <a:gd name="T48" fmla="*/ 99 w 198"/>
                <a:gd name="T49" fmla="*/ 308 h 316"/>
                <a:gd name="T50" fmla="*/ 107 w 198"/>
                <a:gd name="T51" fmla="*/ 311 h 316"/>
                <a:gd name="T52" fmla="*/ 119 w 198"/>
                <a:gd name="T53" fmla="*/ 315 h 316"/>
                <a:gd name="T54" fmla="*/ 140 w 198"/>
                <a:gd name="T55" fmla="*/ 316 h 316"/>
                <a:gd name="T56" fmla="*/ 165 w 198"/>
                <a:gd name="T57" fmla="*/ 311 h 316"/>
                <a:gd name="T58" fmla="*/ 181 w 198"/>
                <a:gd name="T59" fmla="*/ 306 h 316"/>
                <a:gd name="T60" fmla="*/ 186 w 198"/>
                <a:gd name="T61" fmla="*/ 299 h 316"/>
                <a:gd name="T62" fmla="*/ 189 w 198"/>
                <a:gd name="T63" fmla="*/ 286 h 316"/>
                <a:gd name="T64" fmla="*/ 191 w 198"/>
                <a:gd name="T65" fmla="*/ 260 h 316"/>
                <a:gd name="T66" fmla="*/ 194 w 198"/>
                <a:gd name="T67" fmla="*/ 229 h 316"/>
                <a:gd name="T68" fmla="*/ 194 w 198"/>
                <a:gd name="T69" fmla="*/ 196 h 316"/>
                <a:gd name="T70" fmla="*/ 194 w 198"/>
                <a:gd name="T71" fmla="*/ 165 h 316"/>
                <a:gd name="T72" fmla="*/ 194 w 198"/>
                <a:gd name="T73" fmla="*/ 136 h 316"/>
                <a:gd name="T74" fmla="*/ 196 w 198"/>
                <a:gd name="T75" fmla="*/ 114 h 316"/>
                <a:gd name="T76" fmla="*/ 198 w 198"/>
                <a:gd name="T77" fmla="*/ 101 h 316"/>
                <a:gd name="T78" fmla="*/ 198 w 198"/>
                <a:gd name="T79" fmla="*/ 91 h 316"/>
                <a:gd name="T80" fmla="*/ 198 w 198"/>
                <a:gd name="T81" fmla="*/ 80 h 316"/>
                <a:gd name="T82" fmla="*/ 196 w 198"/>
                <a:gd name="T83" fmla="*/ 70 h 316"/>
                <a:gd name="T84" fmla="*/ 190 w 198"/>
                <a:gd name="T85" fmla="*/ 56 h 316"/>
                <a:gd name="T86" fmla="*/ 179 w 198"/>
                <a:gd name="T87" fmla="*/ 38 h 316"/>
                <a:gd name="T88" fmla="*/ 168 w 198"/>
                <a:gd name="T89" fmla="*/ 26 h 316"/>
                <a:gd name="T90" fmla="*/ 160 w 198"/>
                <a:gd name="T91" fmla="*/ 18 h 316"/>
                <a:gd name="T92" fmla="*/ 151 w 198"/>
                <a:gd name="T93" fmla="*/ 11 h 316"/>
                <a:gd name="T94" fmla="*/ 141 w 198"/>
                <a:gd name="T95" fmla="*/ 7 h 316"/>
                <a:gd name="T96" fmla="*/ 131 w 198"/>
                <a:gd name="T97" fmla="*/ 4 h 316"/>
                <a:gd name="T98" fmla="*/ 120 w 198"/>
                <a:gd name="T99" fmla="*/ 0 h 316"/>
                <a:gd name="T100" fmla="*/ 110 w 198"/>
                <a:gd name="T101" fmla="*/ 0 h 316"/>
                <a:gd name="T102" fmla="*/ 100 w 198"/>
                <a:gd name="T103" fmla="*/ 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316">
                  <a:moveTo>
                    <a:pt x="95" y="4"/>
                  </a:moveTo>
                  <a:lnTo>
                    <a:pt x="80" y="7"/>
                  </a:lnTo>
                  <a:lnTo>
                    <a:pt x="66" y="11"/>
                  </a:lnTo>
                  <a:lnTo>
                    <a:pt x="55" y="15"/>
                  </a:lnTo>
                  <a:lnTo>
                    <a:pt x="44" y="19"/>
                  </a:lnTo>
                  <a:lnTo>
                    <a:pt x="35" y="23"/>
                  </a:lnTo>
                  <a:lnTo>
                    <a:pt x="27" y="28"/>
                  </a:lnTo>
                  <a:lnTo>
                    <a:pt x="19" y="31"/>
                  </a:lnTo>
                  <a:lnTo>
                    <a:pt x="15" y="36"/>
                  </a:lnTo>
                  <a:lnTo>
                    <a:pt x="9" y="40"/>
                  </a:lnTo>
                  <a:lnTo>
                    <a:pt x="6" y="45"/>
                  </a:lnTo>
                  <a:lnTo>
                    <a:pt x="4" y="50"/>
                  </a:lnTo>
                  <a:lnTo>
                    <a:pt x="1" y="54"/>
                  </a:lnTo>
                  <a:lnTo>
                    <a:pt x="0" y="58"/>
                  </a:lnTo>
                  <a:lnTo>
                    <a:pt x="0" y="64"/>
                  </a:lnTo>
                  <a:lnTo>
                    <a:pt x="0" y="67"/>
                  </a:lnTo>
                  <a:lnTo>
                    <a:pt x="1" y="73"/>
                  </a:lnTo>
                  <a:lnTo>
                    <a:pt x="4" y="77"/>
                  </a:lnTo>
                  <a:lnTo>
                    <a:pt x="5" y="80"/>
                  </a:lnTo>
                  <a:lnTo>
                    <a:pt x="7" y="85"/>
                  </a:lnTo>
                  <a:lnTo>
                    <a:pt x="10" y="89"/>
                  </a:lnTo>
                  <a:lnTo>
                    <a:pt x="17" y="97"/>
                  </a:lnTo>
                  <a:lnTo>
                    <a:pt x="24" y="105"/>
                  </a:lnTo>
                  <a:lnTo>
                    <a:pt x="37" y="118"/>
                  </a:lnTo>
                  <a:lnTo>
                    <a:pt x="46" y="127"/>
                  </a:lnTo>
                  <a:lnTo>
                    <a:pt x="49" y="132"/>
                  </a:lnTo>
                  <a:lnTo>
                    <a:pt x="52" y="138"/>
                  </a:lnTo>
                  <a:lnTo>
                    <a:pt x="55" y="145"/>
                  </a:lnTo>
                  <a:lnTo>
                    <a:pt x="57" y="151"/>
                  </a:lnTo>
                  <a:lnTo>
                    <a:pt x="59" y="158"/>
                  </a:lnTo>
                  <a:lnTo>
                    <a:pt x="60" y="167"/>
                  </a:lnTo>
                  <a:lnTo>
                    <a:pt x="62" y="174"/>
                  </a:lnTo>
                  <a:lnTo>
                    <a:pt x="64" y="182"/>
                  </a:lnTo>
                  <a:lnTo>
                    <a:pt x="64" y="191"/>
                  </a:lnTo>
                  <a:lnTo>
                    <a:pt x="64" y="200"/>
                  </a:lnTo>
                  <a:lnTo>
                    <a:pt x="65" y="209"/>
                  </a:lnTo>
                  <a:lnTo>
                    <a:pt x="65" y="218"/>
                  </a:lnTo>
                  <a:lnTo>
                    <a:pt x="65" y="227"/>
                  </a:lnTo>
                  <a:lnTo>
                    <a:pt x="66" y="236"/>
                  </a:lnTo>
                  <a:lnTo>
                    <a:pt x="67" y="245"/>
                  </a:lnTo>
                  <a:lnTo>
                    <a:pt x="68" y="252"/>
                  </a:lnTo>
                  <a:lnTo>
                    <a:pt x="70" y="261"/>
                  </a:lnTo>
                  <a:lnTo>
                    <a:pt x="71" y="269"/>
                  </a:lnTo>
                  <a:lnTo>
                    <a:pt x="74" y="277"/>
                  </a:lnTo>
                  <a:lnTo>
                    <a:pt x="77" y="283"/>
                  </a:lnTo>
                  <a:lnTo>
                    <a:pt x="81" y="290"/>
                  </a:lnTo>
                  <a:lnTo>
                    <a:pt x="85" y="297"/>
                  </a:lnTo>
                  <a:lnTo>
                    <a:pt x="90" y="301"/>
                  </a:lnTo>
                  <a:lnTo>
                    <a:pt x="96" y="306"/>
                  </a:lnTo>
                  <a:lnTo>
                    <a:pt x="99" y="308"/>
                  </a:lnTo>
                  <a:lnTo>
                    <a:pt x="102" y="309"/>
                  </a:lnTo>
                  <a:lnTo>
                    <a:pt x="107" y="311"/>
                  </a:lnTo>
                  <a:lnTo>
                    <a:pt x="110" y="312"/>
                  </a:lnTo>
                  <a:lnTo>
                    <a:pt x="119" y="315"/>
                  </a:lnTo>
                  <a:lnTo>
                    <a:pt x="129" y="316"/>
                  </a:lnTo>
                  <a:lnTo>
                    <a:pt x="140" y="316"/>
                  </a:lnTo>
                  <a:lnTo>
                    <a:pt x="151" y="313"/>
                  </a:lnTo>
                  <a:lnTo>
                    <a:pt x="165" y="311"/>
                  </a:lnTo>
                  <a:lnTo>
                    <a:pt x="179" y="307"/>
                  </a:lnTo>
                  <a:lnTo>
                    <a:pt x="181" y="306"/>
                  </a:lnTo>
                  <a:lnTo>
                    <a:pt x="184" y="303"/>
                  </a:lnTo>
                  <a:lnTo>
                    <a:pt x="186" y="299"/>
                  </a:lnTo>
                  <a:lnTo>
                    <a:pt x="187" y="296"/>
                  </a:lnTo>
                  <a:lnTo>
                    <a:pt x="189" y="286"/>
                  </a:lnTo>
                  <a:lnTo>
                    <a:pt x="190" y="273"/>
                  </a:lnTo>
                  <a:lnTo>
                    <a:pt x="191" y="260"/>
                  </a:lnTo>
                  <a:lnTo>
                    <a:pt x="192" y="245"/>
                  </a:lnTo>
                  <a:lnTo>
                    <a:pt x="194" y="229"/>
                  </a:lnTo>
                  <a:lnTo>
                    <a:pt x="194" y="212"/>
                  </a:lnTo>
                  <a:lnTo>
                    <a:pt x="194" y="196"/>
                  </a:lnTo>
                  <a:lnTo>
                    <a:pt x="194" y="180"/>
                  </a:lnTo>
                  <a:lnTo>
                    <a:pt x="194" y="165"/>
                  </a:lnTo>
                  <a:lnTo>
                    <a:pt x="194" y="149"/>
                  </a:lnTo>
                  <a:lnTo>
                    <a:pt x="194" y="136"/>
                  </a:lnTo>
                  <a:lnTo>
                    <a:pt x="195" y="124"/>
                  </a:lnTo>
                  <a:lnTo>
                    <a:pt x="196" y="114"/>
                  </a:lnTo>
                  <a:lnTo>
                    <a:pt x="197" y="106"/>
                  </a:lnTo>
                  <a:lnTo>
                    <a:pt x="198" y="101"/>
                  </a:lnTo>
                  <a:lnTo>
                    <a:pt x="198" y="96"/>
                  </a:lnTo>
                  <a:lnTo>
                    <a:pt x="198" y="91"/>
                  </a:lnTo>
                  <a:lnTo>
                    <a:pt x="198" y="86"/>
                  </a:lnTo>
                  <a:lnTo>
                    <a:pt x="198" y="80"/>
                  </a:lnTo>
                  <a:lnTo>
                    <a:pt x="197" y="76"/>
                  </a:lnTo>
                  <a:lnTo>
                    <a:pt x="196" y="70"/>
                  </a:lnTo>
                  <a:lnTo>
                    <a:pt x="195" y="66"/>
                  </a:lnTo>
                  <a:lnTo>
                    <a:pt x="190" y="56"/>
                  </a:lnTo>
                  <a:lnTo>
                    <a:pt x="185" y="46"/>
                  </a:lnTo>
                  <a:lnTo>
                    <a:pt x="179" y="38"/>
                  </a:lnTo>
                  <a:lnTo>
                    <a:pt x="172" y="29"/>
                  </a:lnTo>
                  <a:lnTo>
                    <a:pt x="168" y="26"/>
                  </a:lnTo>
                  <a:lnTo>
                    <a:pt x="164" y="21"/>
                  </a:lnTo>
                  <a:lnTo>
                    <a:pt x="160" y="18"/>
                  </a:lnTo>
                  <a:lnTo>
                    <a:pt x="155" y="15"/>
                  </a:lnTo>
                  <a:lnTo>
                    <a:pt x="151" y="11"/>
                  </a:lnTo>
                  <a:lnTo>
                    <a:pt x="146" y="9"/>
                  </a:lnTo>
                  <a:lnTo>
                    <a:pt x="141" y="7"/>
                  </a:lnTo>
                  <a:lnTo>
                    <a:pt x="137" y="5"/>
                  </a:lnTo>
                  <a:lnTo>
                    <a:pt x="131" y="4"/>
                  </a:lnTo>
                  <a:lnTo>
                    <a:pt x="126" y="3"/>
                  </a:lnTo>
                  <a:lnTo>
                    <a:pt x="120" y="0"/>
                  </a:lnTo>
                  <a:lnTo>
                    <a:pt x="116" y="0"/>
                  </a:lnTo>
                  <a:lnTo>
                    <a:pt x="110" y="0"/>
                  </a:lnTo>
                  <a:lnTo>
                    <a:pt x="106" y="1"/>
                  </a:lnTo>
                  <a:lnTo>
                    <a:pt x="100" y="3"/>
                  </a:lnTo>
                  <a:lnTo>
                    <a:pt x="95" y="4"/>
                  </a:ln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1" name="Freeform 195">
              <a:extLst>
                <a:ext uri="{FF2B5EF4-FFF2-40B4-BE49-F238E27FC236}">
                  <a16:creationId xmlns:a16="http://schemas.microsoft.com/office/drawing/2014/main" id="{9E255EED-98EF-4F63-8771-A226795CBB24}"/>
                </a:ext>
              </a:extLst>
            </p:cNvPr>
            <p:cNvSpPr>
              <a:spLocks/>
            </p:cNvSpPr>
            <p:nvPr/>
          </p:nvSpPr>
          <p:spPr bwMode="auto">
            <a:xfrm>
              <a:off x="4195" y="3589"/>
              <a:ext cx="95" cy="151"/>
            </a:xfrm>
            <a:custGeom>
              <a:avLst/>
              <a:gdLst>
                <a:gd name="T0" fmla="*/ 75 w 189"/>
                <a:gd name="T1" fmla="*/ 7 h 300"/>
                <a:gd name="T2" fmla="*/ 51 w 189"/>
                <a:gd name="T3" fmla="*/ 14 h 300"/>
                <a:gd name="T4" fmla="*/ 32 w 189"/>
                <a:gd name="T5" fmla="*/ 22 h 300"/>
                <a:gd name="T6" fmla="*/ 19 w 189"/>
                <a:gd name="T7" fmla="*/ 31 h 300"/>
                <a:gd name="T8" fmla="*/ 9 w 189"/>
                <a:gd name="T9" fmla="*/ 40 h 300"/>
                <a:gd name="T10" fmla="*/ 2 w 189"/>
                <a:gd name="T11" fmla="*/ 48 h 300"/>
                <a:gd name="T12" fmla="*/ 0 w 189"/>
                <a:gd name="T13" fmla="*/ 56 h 300"/>
                <a:gd name="T14" fmla="*/ 0 w 189"/>
                <a:gd name="T15" fmla="*/ 65 h 300"/>
                <a:gd name="T16" fmla="*/ 2 w 189"/>
                <a:gd name="T17" fmla="*/ 74 h 300"/>
                <a:gd name="T18" fmla="*/ 7 w 189"/>
                <a:gd name="T19" fmla="*/ 83 h 300"/>
                <a:gd name="T20" fmla="*/ 15 w 189"/>
                <a:gd name="T21" fmla="*/ 95 h 300"/>
                <a:gd name="T22" fmla="*/ 34 w 189"/>
                <a:gd name="T23" fmla="*/ 115 h 300"/>
                <a:gd name="T24" fmla="*/ 45 w 189"/>
                <a:gd name="T25" fmla="*/ 129 h 300"/>
                <a:gd name="T26" fmla="*/ 52 w 189"/>
                <a:gd name="T27" fmla="*/ 142 h 300"/>
                <a:gd name="T28" fmla="*/ 57 w 189"/>
                <a:gd name="T29" fmla="*/ 155 h 300"/>
                <a:gd name="T30" fmla="*/ 60 w 189"/>
                <a:gd name="T31" fmla="*/ 169 h 300"/>
                <a:gd name="T32" fmla="*/ 63 w 189"/>
                <a:gd name="T33" fmla="*/ 186 h 300"/>
                <a:gd name="T34" fmla="*/ 63 w 189"/>
                <a:gd name="T35" fmla="*/ 202 h 300"/>
                <a:gd name="T36" fmla="*/ 64 w 189"/>
                <a:gd name="T37" fmla="*/ 219 h 300"/>
                <a:gd name="T38" fmla="*/ 67 w 189"/>
                <a:gd name="T39" fmla="*/ 235 h 300"/>
                <a:gd name="T40" fmla="*/ 69 w 189"/>
                <a:gd name="T41" fmla="*/ 250 h 300"/>
                <a:gd name="T42" fmla="*/ 73 w 189"/>
                <a:gd name="T43" fmla="*/ 265 h 300"/>
                <a:gd name="T44" fmla="*/ 79 w 189"/>
                <a:gd name="T45" fmla="*/ 278 h 300"/>
                <a:gd name="T46" fmla="*/ 88 w 189"/>
                <a:gd name="T47" fmla="*/ 288 h 300"/>
                <a:gd name="T48" fmla="*/ 100 w 189"/>
                <a:gd name="T49" fmla="*/ 296 h 300"/>
                <a:gd name="T50" fmla="*/ 115 w 189"/>
                <a:gd name="T51" fmla="*/ 300 h 300"/>
                <a:gd name="T52" fmla="*/ 134 w 189"/>
                <a:gd name="T53" fmla="*/ 300 h 300"/>
                <a:gd name="T54" fmla="*/ 158 w 189"/>
                <a:gd name="T55" fmla="*/ 297 h 300"/>
                <a:gd name="T56" fmla="*/ 173 w 189"/>
                <a:gd name="T57" fmla="*/ 292 h 300"/>
                <a:gd name="T58" fmla="*/ 178 w 189"/>
                <a:gd name="T59" fmla="*/ 285 h 300"/>
                <a:gd name="T60" fmla="*/ 181 w 189"/>
                <a:gd name="T61" fmla="*/ 270 h 300"/>
                <a:gd name="T62" fmla="*/ 183 w 189"/>
                <a:gd name="T63" fmla="*/ 245 h 300"/>
                <a:gd name="T64" fmla="*/ 183 w 189"/>
                <a:gd name="T65" fmla="*/ 215 h 300"/>
                <a:gd name="T66" fmla="*/ 183 w 189"/>
                <a:gd name="T67" fmla="*/ 183 h 300"/>
                <a:gd name="T68" fmla="*/ 183 w 189"/>
                <a:gd name="T69" fmla="*/ 154 h 300"/>
                <a:gd name="T70" fmla="*/ 183 w 189"/>
                <a:gd name="T71" fmla="*/ 127 h 300"/>
                <a:gd name="T72" fmla="*/ 185 w 189"/>
                <a:gd name="T73" fmla="*/ 107 h 300"/>
                <a:gd name="T74" fmla="*/ 188 w 189"/>
                <a:gd name="T75" fmla="*/ 95 h 300"/>
                <a:gd name="T76" fmla="*/ 189 w 189"/>
                <a:gd name="T77" fmla="*/ 85 h 300"/>
                <a:gd name="T78" fmla="*/ 188 w 189"/>
                <a:gd name="T79" fmla="*/ 76 h 300"/>
                <a:gd name="T80" fmla="*/ 185 w 189"/>
                <a:gd name="T81" fmla="*/ 66 h 300"/>
                <a:gd name="T82" fmla="*/ 180 w 189"/>
                <a:gd name="T83" fmla="*/ 53 h 300"/>
                <a:gd name="T84" fmla="*/ 170 w 189"/>
                <a:gd name="T85" fmla="*/ 35 h 300"/>
                <a:gd name="T86" fmla="*/ 160 w 189"/>
                <a:gd name="T87" fmla="*/ 23 h 300"/>
                <a:gd name="T88" fmla="*/ 151 w 189"/>
                <a:gd name="T89" fmla="*/ 16 h 300"/>
                <a:gd name="T90" fmla="*/ 143 w 189"/>
                <a:gd name="T91" fmla="*/ 11 h 300"/>
                <a:gd name="T92" fmla="*/ 133 w 189"/>
                <a:gd name="T93" fmla="*/ 6 h 300"/>
                <a:gd name="T94" fmla="*/ 124 w 189"/>
                <a:gd name="T95" fmla="*/ 3 h 300"/>
                <a:gd name="T96" fmla="*/ 114 w 189"/>
                <a:gd name="T97" fmla="*/ 1 h 300"/>
                <a:gd name="T98" fmla="*/ 103 w 189"/>
                <a:gd name="T99" fmla="*/ 0 h 300"/>
                <a:gd name="T100" fmla="*/ 94 w 189"/>
                <a:gd name="T101" fmla="*/ 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9" h="300">
                  <a:moveTo>
                    <a:pt x="89" y="3"/>
                  </a:moveTo>
                  <a:lnTo>
                    <a:pt x="75" y="7"/>
                  </a:lnTo>
                  <a:lnTo>
                    <a:pt x="62" y="11"/>
                  </a:lnTo>
                  <a:lnTo>
                    <a:pt x="51" y="14"/>
                  </a:lnTo>
                  <a:lnTo>
                    <a:pt x="41" y="18"/>
                  </a:lnTo>
                  <a:lnTo>
                    <a:pt x="32" y="22"/>
                  </a:lnTo>
                  <a:lnTo>
                    <a:pt x="24" y="26"/>
                  </a:lnTo>
                  <a:lnTo>
                    <a:pt x="19" y="31"/>
                  </a:lnTo>
                  <a:lnTo>
                    <a:pt x="13" y="35"/>
                  </a:lnTo>
                  <a:lnTo>
                    <a:pt x="9" y="40"/>
                  </a:lnTo>
                  <a:lnTo>
                    <a:pt x="5" y="44"/>
                  </a:lnTo>
                  <a:lnTo>
                    <a:pt x="2" y="48"/>
                  </a:lnTo>
                  <a:lnTo>
                    <a:pt x="1" y="53"/>
                  </a:lnTo>
                  <a:lnTo>
                    <a:pt x="0" y="56"/>
                  </a:lnTo>
                  <a:lnTo>
                    <a:pt x="0" y="62"/>
                  </a:lnTo>
                  <a:lnTo>
                    <a:pt x="0" y="65"/>
                  </a:lnTo>
                  <a:lnTo>
                    <a:pt x="1" y="71"/>
                  </a:lnTo>
                  <a:lnTo>
                    <a:pt x="2" y="74"/>
                  </a:lnTo>
                  <a:lnTo>
                    <a:pt x="4" y="78"/>
                  </a:lnTo>
                  <a:lnTo>
                    <a:pt x="7" y="83"/>
                  </a:lnTo>
                  <a:lnTo>
                    <a:pt x="9" y="87"/>
                  </a:lnTo>
                  <a:lnTo>
                    <a:pt x="15" y="95"/>
                  </a:lnTo>
                  <a:lnTo>
                    <a:pt x="22" y="102"/>
                  </a:lnTo>
                  <a:lnTo>
                    <a:pt x="34" y="115"/>
                  </a:lnTo>
                  <a:lnTo>
                    <a:pt x="43" y="124"/>
                  </a:lnTo>
                  <a:lnTo>
                    <a:pt x="45" y="129"/>
                  </a:lnTo>
                  <a:lnTo>
                    <a:pt x="50" y="135"/>
                  </a:lnTo>
                  <a:lnTo>
                    <a:pt x="52" y="142"/>
                  </a:lnTo>
                  <a:lnTo>
                    <a:pt x="54" y="148"/>
                  </a:lnTo>
                  <a:lnTo>
                    <a:pt x="57" y="155"/>
                  </a:lnTo>
                  <a:lnTo>
                    <a:pt x="59" y="163"/>
                  </a:lnTo>
                  <a:lnTo>
                    <a:pt x="60" y="169"/>
                  </a:lnTo>
                  <a:lnTo>
                    <a:pt x="62" y="177"/>
                  </a:lnTo>
                  <a:lnTo>
                    <a:pt x="63" y="186"/>
                  </a:lnTo>
                  <a:lnTo>
                    <a:pt x="63" y="194"/>
                  </a:lnTo>
                  <a:lnTo>
                    <a:pt x="63" y="202"/>
                  </a:lnTo>
                  <a:lnTo>
                    <a:pt x="64" y="211"/>
                  </a:lnTo>
                  <a:lnTo>
                    <a:pt x="64" y="219"/>
                  </a:lnTo>
                  <a:lnTo>
                    <a:pt x="65" y="227"/>
                  </a:lnTo>
                  <a:lnTo>
                    <a:pt x="67" y="235"/>
                  </a:lnTo>
                  <a:lnTo>
                    <a:pt x="68" y="243"/>
                  </a:lnTo>
                  <a:lnTo>
                    <a:pt x="69" y="250"/>
                  </a:lnTo>
                  <a:lnTo>
                    <a:pt x="70" y="258"/>
                  </a:lnTo>
                  <a:lnTo>
                    <a:pt x="73" y="265"/>
                  </a:lnTo>
                  <a:lnTo>
                    <a:pt x="75" y="272"/>
                  </a:lnTo>
                  <a:lnTo>
                    <a:pt x="79" y="278"/>
                  </a:lnTo>
                  <a:lnTo>
                    <a:pt x="83" y="283"/>
                  </a:lnTo>
                  <a:lnTo>
                    <a:pt x="88" y="288"/>
                  </a:lnTo>
                  <a:lnTo>
                    <a:pt x="93" y="293"/>
                  </a:lnTo>
                  <a:lnTo>
                    <a:pt x="100" y="296"/>
                  </a:lnTo>
                  <a:lnTo>
                    <a:pt x="108" y="298"/>
                  </a:lnTo>
                  <a:lnTo>
                    <a:pt x="115" y="300"/>
                  </a:lnTo>
                  <a:lnTo>
                    <a:pt x="124" y="300"/>
                  </a:lnTo>
                  <a:lnTo>
                    <a:pt x="134" y="300"/>
                  </a:lnTo>
                  <a:lnTo>
                    <a:pt x="145" y="299"/>
                  </a:lnTo>
                  <a:lnTo>
                    <a:pt x="158" y="297"/>
                  </a:lnTo>
                  <a:lnTo>
                    <a:pt x="171" y="293"/>
                  </a:lnTo>
                  <a:lnTo>
                    <a:pt x="173" y="292"/>
                  </a:lnTo>
                  <a:lnTo>
                    <a:pt x="175" y="288"/>
                  </a:lnTo>
                  <a:lnTo>
                    <a:pt x="178" y="285"/>
                  </a:lnTo>
                  <a:lnTo>
                    <a:pt x="179" y="280"/>
                  </a:lnTo>
                  <a:lnTo>
                    <a:pt x="181" y="270"/>
                  </a:lnTo>
                  <a:lnTo>
                    <a:pt x="182" y="258"/>
                  </a:lnTo>
                  <a:lnTo>
                    <a:pt x="183" y="245"/>
                  </a:lnTo>
                  <a:lnTo>
                    <a:pt x="183" y="229"/>
                  </a:lnTo>
                  <a:lnTo>
                    <a:pt x="183" y="215"/>
                  </a:lnTo>
                  <a:lnTo>
                    <a:pt x="183" y="198"/>
                  </a:lnTo>
                  <a:lnTo>
                    <a:pt x="183" y="183"/>
                  </a:lnTo>
                  <a:lnTo>
                    <a:pt x="183" y="168"/>
                  </a:lnTo>
                  <a:lnTo>
                    <a:pt x="183" y="154"/>
                  </a:lnTo>
                  <a:lnTo>
                    <a:pt x="183" y="141"/>
                  </a:lnTo>
                  <a:lnTo>
                    <a:pt x="183" y="127"/>
                  </a:lnTo>
                  <a:lnTo>
                    <a:pt x="184" y="116"/>
                  </a:lnTo>
                  <a:lnTo>
                    <a:pt x="185" y="107"/>
                  </a:lnTo>
                  <a:lnTo>
                    <a:pt x="187" y="99"/>
                  </a:lnTo>
                  <a:lnTo>
                    <a:pt x="188" y="95"/>
                  </a:lnTo>
                  <a:lnTo>
                    <a:pt x="188" y="89"/>
                  </a:lnTo>
                  <a:lnTo>
                    <a:pt x="189" y="85"/>
                  </a:lnTo>
                  <a:lnTo>
                    <a:pt x="188" y="81"/>
                  </a:lnTo>
                  <a:lnTo>
                    <a:pt x="188" y="76"/>
                  </a:lnTo>
                  <a:lnTo>
                    <a:pt x="187" y="72"/>
                  </a:lnTo>
                  <a:lnTo>
                    <a:pt x="185" y="66"/>
                  </a:lnTo>
                  <a:lnTo>
                    <a:pt x="183" y="62"/>
                  </a:lnTo>
                  <a:lnTo>
                    <a:pt x="180" y="53"/>
                  </a:lnTo>
                  <a:lnTo>
                    <a:pt x="175" y="43"/>
                  </a:lnTo>
                  <a:lnTo>
                    <a:pt x="170" y="35"/>
                  </a:lnTo>
                  <a:lnTo>
                    <a:pt x="163" y="27"/>
                  </a:lnTo>
                  <a:lnTo>
                    <a:pt x="160" y="23"/>
                  </a:lnTo>
                  <a:lnTo>
                    <a:pt x="155" y="20"/>
                  </a:lnTo>
                  <a:lnTo>
                    <a:pt x="151" y="16"/>
                  </a:lnTo>
                  <a:lnTo>
                    <a:pt x="148" y="13"/>
                  </a:lnTo>
                  <a:lnTo>
                    <a:pt x="143" y="11"/>
                  </a:lnTo>
                  <a:lnTo>
                    <a:pt x="138" y="7"/>
                  </a:lnTo>
                  <a:lnTo>
                    <a:pt x="133" y="6"/>
                  </a:lnTo>
                  <a:lnTo>
                    <a:pt x="129" y="4"/>
                  </a:lnTo>
                  <a:lnTo>
                    <a:pt x="124" y="3"/>
                  </a:lnTo>
                  <a:lnTo>
                    <a:pt x="119" y="2"/>
                  </a:lnTo>
                  <a:lnTo>
                    <a:pt x="114" y="1"/>
                  </a:lnTo>
                  <a:lnTo>
                    <a:pt x="109" y="0"/>
                  </a:lnTo>
                  <a:lnTo>
                    <a:pt x="103" y="0"/>
                  </a:lnTo>
                  <a:lnTo>
                    <a:pt x="99" y="1"/>
                  </a:lnTo>
                  <a:lnTo>
                    <a:pt x="94" y="2"/>
                  </a:lnTo>
                  <a:lnTo>
                    <a:pt x="89" y="3"/>
                  </a:lnTo>
                  <a:close/>
                </a:path>
              </a:pathLst>
            </a:custGeom>
            <a:solidFill>
              <a:srgbClr val="FBD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2" name="Freeform 196">
              <a:extLst>
                <a:ext uri="{FF2B5EF4-FFF2-40B4-BE49-F238E27FC236}">
                  <a16:creationId xmlns:a16="http://schemas.microsoft.com/office/drawing/2014/main" id="{DFEF57FF-9590-444C-99B7-7A2DA57127D4}"/>
                </a:ext>
              </a:extLst>
            </p:cNvPr>
            <p:cNvSpPr>
              <a:spLocks/>
            </p:cNvSpPr>
            <p:nvPr/>
          </p:nvSpPr>
          <p:spPr bwMode="auto">
            <a:xfrm>
              <a:off x="4199" y="3596"/>
              <a:ext cx="89" cy="143"/>
            </a:xfrm>
            <a:custGeom>
              <a:avLst/>
              <a:gdLst>
                <a:gd name="T0" fmla="*/ 71 w 177"/>
                <a:gd name="T1" fmla="*/ 7 h 286"/>
                <a:gd name="T2" fmla="*/ 47 w 177"/>
                <a:gd name="T3" fmla="*/ 13 h 286"/>
                <a:gd name="T4" fmla="*/ 30 w 177"/>
                <a:gd name="T5" fmla="*/ 21 h 286"/>
                <a:gd name="T6" fmla="*/ 17 w 177"/>
                <a:gd name="T7" fmla="*/ 29 h 286"/>
                <a:gd name="T8" fmla="*/ 7 w 177"/>
                <a:gd name="T9" fmla="*/ 38 h 286"/>
                <a:gd name="T10" fmla="*/ 3 w 177"/>
                <a:gd name="T11" fmla="*/ 47 h 286"/>
                <a:gd name="T12" fmla="*/ 0 w 177"/>
                <a:gd name="T13" fmla="*/ 55 h 286"/>
                <a:gd name="T14" fmla="*/ 0 w 177"/>
                <a:gd name="T15" fmla="*/ 63 h 286"/>
                <a:gd name="T16" fmla="*/ 2 w 177"/>
                <a:gd name="T17" fmla="*/ 72 h 286"/>
                <a:gd name="T18" fmla="*/ 6 w 177"/>
                <a:gd name="T19" fmla="*/ 81 h 286"/>
                <a:gd name="T20" fmla="*/ 14 w 177"/>
                <a:gd name="T21" fmla="*/ 93 h 286"/>
                <a:gd name="T22" fmla="*/ 32 w 177"/>
                <a:gd name="T23" fmla="*/ 112 h 286"/>
                <a:gd name="T24" fmla="*/ 43 w 177"/>
                <a:gd name="T25" fmla="*/ 128 h 286"/>
                <a:gd name="T26" fmla="*/ 48 w 177"/>
                <a:gd name="T27" fmla="*/ 140 h 286"/>
                <a:gd name="T28" fmla="*/ 55 w 177"/>
                <a:gd name="T29" fmla="*/ 152 h 286"/>
                <a:gd name="T30" fmla="*/ 60 w 177"/>
                <a:gd name="T31" fmla="*/ 165 h 286"/>
                <a:gd name="T32" fmla="*/ 62 w 177"/>
                <a:gd name="T33" fmla="*/ 180 h 286"/>
                <a:gd name="T34" fmla="*/ 63 w 177"/>
                <a:gd name="T35" fmla="*/ 195 h 286"/>
                <a:gd name="T36" fmla="*/ 64 w 177"/>
                <a:gd name="T37" fmla="*/ 211 h 286"/>
                <a:gd name="T38" fmla="*/ 66 w 177"/>
                <a:gd name="T39" fmla="*/ 225 h 286"/>
                <a:gd name="T40" fmla="*/ 68 w 177"/>
                <a:gd name="T41" fmla="*/ 241 h 286"/>
                <a:gd name="T42" fmla="*/ 72 w 177"/>
                <a:gd name="T43" fmla="*/ 254 h 286"/>
                <a:gd name="T44" fmla="*/ 77 w 177"/>
                <a:gd name="T45" fmla="*/ 265 h 286"/>
                <a:gd name="T46" fmla="*/ 86 w 177"/>
                <a:gd name="T47" fmla="*/ 275 h 286"/>
                <a:gd name="T48" fmla="*/ 96 w 177"/>
                <a:gd name="T49" fmla="*/ 282 h 286"/>
                <a:gd name="T50" fmla="*/ 112 w 177"/>
                <a:gd name="T51" fmla="*/ 285 h 286"/>
                <a:gd name="T52" fmla="*/ 128 w 177"/>
                <a:gd name="T53" fmla="*/ 285 h 286"/>
                <a:gd name="T54" fmla="*/ 151 w 177"/>
                <a:gd name="T55" fmla="*/ 282 h 286"/>
                <a:gd name="T56" fmla="*/ 165 w 177"/>
                <a:gd name="T57" fmla="*/ 276 h 286"/>
                <a:gd name="T58" fmla="*/ 170 w 177"/>
                <a:gd name="T59" fmla="*/ 270 h 286"/>
                <a:gd name="T60" fmla="*/ 172 w 177"/>
                <a:gd name="T61" fmla="*/ 255 h 286"/>
                <a:gd name="T62" fmla="*/ 174 w 177"/>
                <a:gd name="T63" fmla="*/ 230 h 286"/>
                <a:gd name="T64" fmla="*/ 174 w 177"/>
                <a:gd name="T65" fmla="*/ 200 h 286"/>
                <a:gd name="T66" fmla="*/ 174 w 177"/>
                <a:gd name="T67" fmla="*/ 171 h 286"/>
                <a:gd name="T68" fmla="*/ 174 w 177"/>
                <a:gd name="T69" fmla="*/ 143 h 286"/>
                <a:gd name="T70" fmla="*/ 174 w 177"/>
                <a:gd name="T71" fmla="*/ 119 h 286"/>
                <a:gd name="T72" fmla="*/ 175 w 177"/>
                <a:gd name="T73" fmla="*/ 100 h 286"/>
                <a:gd name="T74" fmla="*/ 177 w 177"/>
                <a:gd name="T75" fmla="*/ 89 h 286"/>
                <a:gd name="T76" fmla="*/ 177 w 177"/>
                <a:gd name="T77" fmla="*/ 80 h 286"/>
                <a:gd name="T78" fmla="*/ 176 w 177"/>
                <a:gd name="T79" fmla="*/ 67 h 286"/>
                <a:gd name="T80" fmla="*/ 171 w 177"/>
                <a:gd name="T81" fmla="*/ 49 h 286"/>
                <a:gd name="T82" fmla="*/ 161 w 177"/>
                <a:gd name="T83" fmla="*/ 32 h 286"/>
                <a:gd name="T84" fmla="*/ 151 w 177"/>
                <a:gd name="T85" fmla="*/ 21 h 286"/>
                <a:gd name="T86" fmla="*/ 143 w 177"/>
                <a:gd name="T87" fmla="*/ 14 h 286"/>
                <a:gd name="T88" fmla="*/ 135 w 177"/>
                <a:gd name="T89" fmla="*/ 9 h 286"/>
                <a:gd name="T90" fmla="*/ 126 w 177"/>
                <a:gd name="T91" fmla="*/ 4 h 286"/>
                <a:gd name="T92" fmla="*/ 116 w 177"/>
                <a:gd name="T93" fmla="*/ 2 h 286"/>
                <a:gd name="T94" fmla="*/ 107 w 177"/>
                <a:gd name="T95" fmla="*/ 0 h 286"/>
                <a:gd name="T96" fmla="*/ 97 w 177"/>
                <a:gd name="T97" fmla="*/ 0 h 286"/>
                <a:gd name="T98" fmla="*/ 88 w 177"/>
                <a:gd name="T99" fmla="*/ 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 h="286">
                  <a:moveTo>
                    <a:pt x="84" y="3"/>
                  </a:moveTo>
                  <a:lnTo>
                    <a:pt x="71" y="7"/>
                  </a:lnTo>
                  <a:lnTo>
                    <a:pt x="58" y="10"/>
                  </a:lnTo>
                  <a:lnTo>
                    <a:pt x="47" y="13"/>
                  </a:lnTo>
                  <a:lnTo>
                    <a:pt x="38" y="18"/>
                  </a:lnTo>
                  <a:lnTo>
                    <a:pt x="30" y="21"/>
                  </a:lnTo>
                  <a:lnTo>
                    <a:pt x="23" y="25"/>
                  </a:lnTo>
                  <a:lnTo>
                    <a:pt x="17" y="29"/>
                  </a:lnTo>
                  <a:lnTo>
                    <a:pt x="12" y="34"/>
                  </a:lnTo>
                  <a:lnTo>
                    <a:pt x="7" y="38"/>
                  </a:lnTo>
                  <a:lnTo>
                    <a:pt x="5" y="42"/>
                  </a:lnTo>
                  <a:lnTo>
                    <a:pt x="3" y="47"/>
                  </a:lnTo>
                  <a:lnTo>
                    <a:pt x="1" y="51"/>
                  </a:lnTo>
                  <a:lnTo>
                    <a:pt x="0" y="55"/>
                  </a:lnTo>
                  <a:lnTo>
                    <a:pt x="0" y="60"/>
                  </a:lnTo>
                  <a:lnTo>
                    <a:pt x="0" y="63"/>
                  </a:lnTo>
                  <a:lnTo>
                    <a:pt x="1" y="69"/>
                  </a:lnTo>
                  <a:lnTo>
                    <a:pt x="2" y="72"/>
                  </a:lnTo>
                  <a:lnTo>
                    <a:pt x="4" y="76"/>
                  </a:lnTo>
                  <a:lnTo>
                    <a:pt x="6" y="81"/>
                  </a:lnTo>
                  <a:lnTo>
                    <a:pt x="8" y="84"/>
                  </a:lnTo>
                  <a:lnTo>
                    <a:pt x="14" y="93"/>
                  </a:lnTo>
                  <a:lnTo>
                    <a:pt x="21" y="100"/>
                  </a:lnTo>
                  <a:lnTo>
                    <a:pt x="32" y="112"/>
                  </a:lnTo>
                  <a:lnTo>
                    <a:pt x="40" y="122"/>
                  </a:lnTo>
                  <a:lnTo>
                    <a:pt x="43" y="128"/>
                  </a:lnTo>
                  <a:lnTo>
                    <a:pt x="46" y="133"/>
                  </a:lnTo>
                  <a:lnTo>
                    <a:pt x="48" y="140"/>
                  </a:lnTo>
                  <a:lnTo>
                    <a:pt x="52" y="145"/>
                  </a:lnTo>
                  <a:lnTo>
                    <a:pt x="55" y="152"/>
                  </a:lnTo>
                  <a:lnTo>
                    <a:pt x="57" y="159"/>
                  </a:lnTo>
                  <a:lnTo>
                    <a:pt x="60" y="165"/>
                  </a:lnTo>
                  <a:lnTo>
                    <a:pt x="62" y="173"/>
                  </a:lnTo>
                  <a:lnTo>
                    <a:pt x="62" y="180"/>
                  </a:lnTo>
                  <a:lnTo>
                    <a:pt x="62" y="188"/>
                  </a:lnTo>
                  <a:lnTo>
                    <a:pt x="63" y="195"/>
                  </a:lnTo>
                  <a:lnTo>
                    <a:pt x="63" y="203"/>
                  </a:lnTo>
                  <a:lnTo>
                    <a:pt x="64" y="211"/>
                  </a:lnTo>
                  <a:lnTo>
                    <a:pt x="64" y="219"/>
                  </a:lnTo>
                  <a:lnTo>
                    <a:pt x="66" y="225"/>
                  </a:lnTo>
                  <a:lnTo>
                    <a:pt x="66" y="233"/>
                  </a:lnTo>
                  <a:lnTo>
                    <a:pt x="68" y="241"/>
                  </a:lnTo>
                  <a:lnTo>
                    <a:pt x="70" y="246"/>
                  </a:lnTo>
                  <a:lnTo>
                    <a:pt x="72" y="254"/>
                  </a:lnTo>
                  <a:lnTo>
                    <a:pt x="74" y="260"/>
                  </a:lnTo>
                  <a:lnTo>
                    <a:pt x="77" y="265"/>
                  </a:lnTo>
                  <a:lnTo>
                    <a:pt x="82" y="270"/>
                  </a:lnTo>
                  <a:lnTo>
                    <a:pt x="86" y="275"/>
                  </a:lnTo>
                  <a:lnTo>
                    <a:pt x="91" y="279"/>
                  </a:lnTo>
                  <a:lnTo>
                    <a:pt x="96" y="282"/>
                  </a:lnTo>
                  <a:lnTo>
                    <a:pt x="104" y="284"/>
                  </a:lnTo>
                  <a:lnTo>
                    <a:pt x="112" y="285"/>
                  </a:lnTo>
                  <a:lnTo>
                    <a:pt x="120" y="286"/>
                  </a:lnTo>
                  <a:lnTo>
                    <a:pt x="128" y="285"/>
                  </a:lnTo>
                  <a:lnTo>
                    <a:pt x="140" y="284"/>
                  </a:lnTo>
                  <a:lnTo>
                    <a:pt x="151" y="282"/>
                  </a:lnTo>
                  <a:lnTo>
                    <a:pt x="163" y="279"/>
                  </a:lnTo>
                  <a:lnTo>
                    <a:pt x="165" y="276"/>
                  </a:lnTo>
                  <a:lnTo>
                    <a:pt x="167" y="273"/>
                  </a:lnTo>
                  <a:lnTo>
                    <a:pt x="170" y="270"/>
                  </a:lnTo>
                  <a:lnTo>
                    <a:pt x="171" y="266"/>
                  </a:lnTo>
                  <a:lnTo>
                    <a:pt x="172" y="255"/>
                  </a:lnTo>
                  <a:lnTo>
                    <a:pt x="173" y="243"/>
                  </a:lnTo>
                  <a:lnTo>
                    <a:pt x="174" y="230"/>
                  </a:lnTo>
                  <a:lnTo>
                    <a:pt x="174" y="215"/>
                  </a:lnTo>
                  <a:lnTo>
                    <a:pt x="174" y="200"/>
                  </a:lnTo>
                  <a:lnTo>
                    <a:pt x="173" y="185"/>
                  </a:lnTo>
                  <a:lnTo>
                    <a:pt x="174" y="171"/>
                  </a:lnTo>
                  <a:lnTo>
                    <a:pt x="174" y="156"/>
                  </a:lnTo>
                  <a:lnTo>
                    <a:pt x="174" y="143"/>
                  </a:lnTo>
                  <a:lnTo>
                    <a:pt x="174" y="131"/>
                  </a:lnTo>
                  <a:lnTo>
                    <a:pt x="174" y="119"/>
                  </a:lnTo>
                  <a:lnTo>
                    <a:pt x="174" y="109"/>
                  </a:lnTo>
                  <a:lnTo>
                    <a:pt x="175" y="100"/>
                  </a:lnTo>
                  <a:lnTo>
                    <a:pt x="176" y="93"/>
                  </a:lnTo>
                  <a:lnTo>
                    <a:pt x="177" y="89"/>
                  </a:lnTo>
                  <a:lnTo>
                    <a:pt x="177" y="84"/>
                  </a:lnTo>
                  <a:lnTo>
                    <a:pt x="177" y="80"/>
                  </a:lnTo>
                  <a:lnTo>
                    <a:pt x="177" y="75"/>
                  </a:lnTo>
                  <a:lnTo>
                    <a:pt x="176" y="67"/>
                  </a:lnTo>
                  <a:lnTo>
                    <a:pt x="174" y="58"/>
                  </a:lnTo>
                  <a:lnTo>
                    <a:pt x="171" y="49"/>
                  </a:lnTo>
                  <a:lnTo>
                    <a:pt x="165" y="41"/>
                  </a:lnTo>
                  <a:lnTo>
                    <a:pt x="161" y="32"/>
                  </a:lnTo>
                  <a:lnTo>
                    <a:pt x="154" y="25"/>
                  </a:lnTo>
                  <a:lnTo>
                    <a:pt x="151" y="21"/>
                  </a:lnTo>
                  <a:lnTo>
                    <a:pt x="147" y="18"/>
                  </a:lnTo>
                  <a:lnTo>
                    <a:pt x="143" y="14"/>
                  </a:lnTo>
                  <a:lnTo>
                    <a:pt x="140" y="12"/>
                  </a:lnTo>
                  <a:lnTo>
                    <a:pt x="135" y="9"/>
                  </a:lnTo>
                  <a:lnTo>
                    <a:pt x="131" y="7"/>
                  </a:lnTo>
                  <a:lnTo>
                    <a:pt x="126" y="4"/>
                  </a:lnTo>
                  <a:lnTo>
                    <a:pt x="121" y="3"/>
                  </a:lnTo>
                  <a:lnTo>
                    <a:pt x="116" y="2"/>
                  </a:lnTo>
                  <a:lnTo>
                    <a:pt x="112" y="1"/>
                  </a:lnTo>
                  <a:lnTo>
                    <a:pt x="107" y="0"/>
                  </a:lnTo>
                  <a:lnTo>
                    <a:pt x="102" y="0"/>
                  </a:lnTo>
                  <a:lnTo>
                    <a:pt x="97" y="0"/>
                  </a:lnTo>
                  <a:lnTo>
                    <a:pt x="93" y="1"/>
                  </a:lnTo>
                  <a:lnTo>
                    <a:pt x="88" y="2"/>
                  </a:lnTo>
                  <a:lnTo>
                    <a:pt x="84" y="3"/>
                  </a:lnTo>
                  <a:close/>
                </a:path>
              </a:pathLst>
            </a:custGeom>
            <a:solidFill>
              <a:srgbClr val="F9D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3" name="Freeform 197">
              <a:extLst>
                <a:ext uri="{FF2B5EF4-FFF2-40B4-BE49-F238E27FC236}">
                  <a16:creationId xmlns:a16="http://schemas.microsoft.com/office/drawing/2014/main" id="{9DC567BD-545C-439E-975D-1460E2A8D3BB}"/>
                </a:ext>
              </a:extLst>
            </p:cNvPr>
            <p:cNvSpPr>
              <a:spLocks/>
            </p:cNvSpPr>
            <p:nvPr/>
          </p:nvSpPr>
          <p:spPr bwMode="auto">
            <a:xfrm>
              <a:off x="4202" y="3602"/>
              <a:ext cx="85" cy="136"/>
            </a:xfrm>
            <a:custGeom>
              <a:avLst/>
              <a:gdLst>
                <a:gd name="T0" fmla="*/ 67 w 169"/>
                <a:gd name="T1" fmla="*/ 7 h 272"/>
                <a:gd name="T2" fmla="*/ 46 w 169"/>
                <a:gd name="T3" fmla="*/ 13 h 272"/>
                <a:gd name="T4" fmla="*/ 29 w 169"/>
                <a:gd name="T5" fmla="*/ 21 h 272"/>
                <a:gd name="T6" fmla="*/ 17 w 169"/>
                <a:gd name="T7" fmla="*/ 29 h 272"/>
                <a:gd name="T8" fmla="*/ 8 w 169"/>
                <a:gd name="T9" fmla="*/ 38 h 272"/>
                <a:gd name="T10" fmla="*/ 4 w 169"/>
                <a:gd name="T11" fmla="*/ 46 h 272"/>
                <a:gd name="T12" fmla="*/ 0 w 169"/>
                <a:gd name="T13" fmla="*/ 55 h 272"/>
                <a:gd name="T14" fmla="*/ 0 w 169"/>
                <a:gd name="T15" fmla="*/ 62 h 272"/>
                <a:gd name="T16" fmla="*/ 2 w 169"/>
                <a:gd name="T17" fmla="*/ 71 h 272"/>
                <a:gd name="T18" fmla="*/ 6 w 169"/>
                <a:gd name="T19" fmla="*/ 80 h 272"/>
                <a:gd name="T20" fmla="*/ 14 w 169"/>
                <a:gd name="T21" fmla="*/ 91 h 272"/>
                <a:gd name="T22" fmla="*/ 30 w 169"/>
                <a:gd name="T23" fmla="*/ 111 h 272"/>
                <a:gd name="T24" fmla="*/ 40 w 169"/>
                <a:gd name="T25" fmla="*/ 127 h 272"/>
                <a:gd name="T26" fmla="*/ 47 w 169"/>
                <a:gd name="T27" fmla="*/ 138 h 272"/>
                <a:gd name="T28" fmla="*/ 52 w 169"/>
                <a:gd name="T29" fmla="*/ 150 h 272"/>
                <a:gd name="T30" fmla="*/ 59 w 169"/>
                <a:gd name="T31" fmla="*/ 162 h 272"/>
                <a:gd name="T32" fmla="*/ 62 w 169"/>
                <a:gd name="T33" fmla="*/ 176 h 272"/>
                <a:gd name="T34" fmla="*/ 64 w 169"/>
                <a:gd name="T35" fmla="*/ 189 h 272"/>
                <a:gd name="T36" fmla="*/ 65 w 169"/>
                <a:gd name="T37" fmla="*/ 203 h 272"/>
                <a:gd name="T38" fmla="*/ 66 w 169"/>
                <a:gd name="T39" fmla="*/ 218 h 272"/>
                <a:gd name="T40" fmla="*/ 68 w 169"/>
                <a:gd name="T41" fmla="*/ 231 h 272"/>
                <a:gd name="T42" fmla="*/ 71 w 169"/>
                <a:gd name="T43" fmla="*/ 243 h 272"/>
                <a:gd name="T44" fmla="*/ 77 w 169"/>
                <a:gd name="T45" fmla="*/ 253 h 272"/>
                <a:gd name="T46" fmla="*/ 85 w 169"/>
                <a:gd name="T47" fmla="*/ 262 h 272"/>
                <a:gd name="T48" fmla="*/ 95 w 169"/>
                <a:gd name="T49" fmla="*/ 269 h 272"/>
                <a:gd name="T50" fmla="*/ 108 w 169"/>
                <a:gd name="T51" fmla="*/ 272 h 272"/>
                <a:gd name="T52" fmla="*/ 125 w 169"/>
                <a:gd name="T53" fmla="*/ 272 h 272"/>
                <a:gd name="T54" fmla="*/ 145 w 169"/>
                <a:gd name="T55" fmla="*/ 269 h 272"/>
                <a:gd name="T56" fmla="*/ 158 w 169"/>
                <a:gd name="T57" fmla="*/ 263 h 272"/>
                <a:gd name="T58" fmla="*/ 162 w 169"/>
                <a:gd name="T59" fmla="*/ 257 h 272"/>
                <a:gd name="T60" fmla="*/ 165 w 169"/>
                <a:gd name="T61" fmla="*/ 242 h 272"/>
                <a:gd name="T62" fmla="*/ 166 w 169"/>
                <a:gd name="T63" fmla="*/ 216 h 272"/>
                <a:gd name="T64" fmla="*/ 166 w 169"/>
                <a:gd name="T65" fmla="*/ 187 h 272"/>
                <a:gd name="T66" fmla="*/ 165 w 169"/>
                <a:gd name="T67" fmla="*/ 160 h 272"/>
                <a:gd name="T68" fmla="*/ 165 w 169"/>
                <a:gd name="T69" fmla="*/ 134 h 272"/>
                <a:gd name="T70" fmla="*/ 165 w 169"/>
                <a:gd name="T71" fmla="*/ 111 h 272"/>
                <a:gd name="T72" fmla="*/ 166 w 169"/>
                <a:gd name="T73" fmla="*/ 93 h 272"/>
                <a:gd name="T74" fmla="*/ 168 w 169"/>
                <a:gd name="T75" fmla="*/ 83 h 272"/>
                <a:gd name="T76" fmla="*/ 169 w 169"/>
                <a:gd name="T77" fmla="*/ 76 h 272"/>
                <a:gd name="T78" fmla="*/ 167 w 169"/>
                <a:gd name="T79" fmla="*/ 62 h 272"/>
                <a:gd name="T80" fmla="*/ 161 w 169"/>
                <a:gd name="T81" fmla="*/ 47 h 272"/>
                <a:gd name="T82" fmla="*/ 152 w 169"/>
                <a:gd name="T83" fmla="*/ 31 h 272"/>
                <a:gd name="T84" fmla="*/ 144 w 169"/>
                <a:gd name="T85" fmla="*/ 20 h 272"/>
                <a:gd name="T86" fmla="*/ 136 w 169"/>
                <a:gd name="T87" fmla="*/ 15 h 272"/>
                <a:gd name="T88" fmla="*/ 128 w 169"/>
                <a:gd name="T89" fmla="*/ 9 h 272"/>
                <a:gd name="T90" fmla="*/ 119 w 169"/>
                <a:gd name="T91" fmla="*/ 5 h 272"/>
                <a:gd name="T92" fmla="*/ 110 w 169"/>
                <a:gd name="T93" fmla="*/ 2 h 272"/>
                <a:gd name="T94" fmla="*/ 101 w 169"/>
                <a:gd name="T95" fmla="*/ 0 h 272"/>
                <a:gd name="T96" fmla="*/ 91 w 169"/>
                <a:gd name="T97" fmla="*/ 0 h 272"/>
                <a:gd name="T98" fmla="*/ 84 w 169"/>
                <a:gd name="T99" fmla="*/ 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9" h="272">
                  <a:moveTo>
                    <a:pt x="79" y="3"/>
                  </a:moveTo>
                  <a:lnTo>
                    <a:pt x="67" y="7"/>
                  </a:lnTo>
                  <a:lnTo>
                    <a:pt x="56" y="10"/>
                  </a:lnTo>
                  <a:lnTo>
                    <a:pt x="46" y="13"/>
                  </a:lnTo>
                  <a:lnTo>
                    <a:pt x="37" y="18"/>
                  </a:lnTo>
                  <a:lnTo>
                    <a:pt x="29" y="21"/>
                  </a:lnTo>
                  <a:lnTo>
                    <a:pt x="22" y="26"/>
                  </a:lnTo>
                  <a:lnTo>
                    <a:pt x="17" y="29"/>
                  </a:lnTo>
                  <a:lnTo>
                    <a:pt x="11" y="33"/>
                  </a:lnTo>
                  <a:lnTo>
                    <a:pt x="8" y="38"/>
                  </a:lnTo>
                  <a:lnTo>
                    <a:pt x="6" y="41"/>
                  </a:lnTo>
                  <a:lnTo>
                    <a:pt x="4" y="46"/>
                  </a:lnTo>
                  <a:lnTo>
                    <a:pt x="1" y="50"/>
                  </a:lnTo>
                  <a:lnTo>
                    <a:pt x="0" y="55"/>
                  </a:lnTo>
                  <a:lnTo>
                    <a:pt x="0" y="59"/>
                  </a:lnTo>
                  <a:lnTo>
                    <a:pt x="0" y="62"/>
                  </a:lnTo>
                  <a:lnTo>
                    <a:pt x="1" y="67"/>
                  </a:lnTo>
                  <a:lnTo>
                    <a:pt x="2" y="71"/>
                  </a:lnTo>
                  <a:lnTo>
                    <a:pt x="5" y="76"/>
                  </a:lnTo>
                  <a:lnTo>
                    <a:pt x="6" y="80"/>
                  </a:lnTo>
                  <a:lnTo>
                    <a:pt x="8" y="83"/>
                  </a:lnTo>
                  <a:lnTo>
                    <a:pt x="14" y="91"/>
                  </a:lnTo>
                  <a:lnTo>
                    <a:pt x="19" y="98"/>
                  </a:lnTo>
                  <a:lnTo>
                    <a:pt x="30" y="111"/>
                  </a:lnTo>
                  <a:lnTo>
                    <a:pt x="38" y="120"/>
                  </a:lnTo>
                  <a:lnTo>
                    <a:pt x="40" y="127"/>
                  </a:lnTo>
                  <a:lnTo>
                    <a:pt x="44" y="132"/>
                  </a:lnTo>
                  <a:lnTo>
                    <a:pt x="47" y="138"/>
                  </a:lnTo>
                  <a:lnTo>
                    <a:pt x="50" y="143"/>
                  </a:lnTo>
                  <a:lnTo>
                    <a:pt x="52" y="150"/>
                  </a:lnTo>
                  <a:lnTo>
                    <a:pt x="56" y="157"/>
                  </a:lnTo>
                  <a:lnTo>
                    <a:pt x="59" y="162"/>
                  </a:lnTo>
                  <a:lnTo>
                    <a:pt x="62" y="168"/>
                  </a:lnTo>
                  <a:lnTo>
                    <a:pt x="62" y="176"/>
                  </a:lnTo>
                  <a:lnTo>
                    <a:pt x="62" y="182"/>
                  </a:lnTo>
                  <a:lnTo>
                    <a:pt x="64" y="189"/>
                  </a:lnTo>
                  <a:lnTo>
                    <a:pt x="64" y="197"/>
                  </a:lnTo>
                  <a:lnTo>
                    <a:pt x="65" y="203"/>
                  </a:lnTo>
                  <a:lnTo>
                    <a:pt x="65" y="210"/>
                  </a:lnTo>
                  <a:lnTo>
                    <a:pt x="66" y="218"/>
                  </a:lnTo>
                  <a:lnTo>
                    <a:pt x="67" y="223"/>
                  </a:lnTo>
                  <a:lnTo>
                    <a:pt x="68" y="231"/>
                  </a:lnTo>
                  <a:lnTo>
                    <a:pt x="69" y="237"/>
                  </a:lnTo>
                  <a:lnTo>
                    <a:pt x="71" y="243"/>
                  </a:lnTo>
                  <a:lnTo>
                    <a:pt x="75" y="248"/>
                  </a:lnTo>
                  <a:lnTo>
                    <a:pt x="77" y="253"/>
                  </a:lnTo>
                  <a:lnTo>
                    <a:pt x="80" y="258"/>
                  </a:lnTo>
                  <a:lnTo>
                    <a:pt x="85" y="262"/>
                  </a:lnTo>
                  <a:lnTo>
                    <a:pt x="89" y="265"/>
                  </a:lnTo>
                  <a:lnTo>
                    <a:pt x="95" y="269"/>
                  </a:lnTo>
                  <a:lnTo>
                    <a:pt x="101" y="270"/>
                  </a:lnTo>
                  <a:lnTo>
                    <a:pt x="108" y="272"/>
                  </a:lnTo>
                  <a:lnTo>
                    <a:pt x="116" y="272"/>
                  </a:lnTo>
                  <a:lnTo>
                    <a:pt x="125" y="272"/>
                  </a:lnTo>
                  <a:lnTo>
                    <a:pt x="135" y="271"/>
                  </a:lnTo>
                  <a:lnTo>
                    <a:pt x="145" y="269"/>
                  </a:lnTo>
                  <a:lnTo>
                    <a:pt x="157" y="265"/>
                  </a:lnTo>
                  <a:lnTo>
                    <a:pt x="158" y="263"/>
                  </a:lnTo>
                  <a:lnTo>
                    <a:pt x="160" y="260"/>
                  </a:lnTo>
                  <a:lnTo>
                    <a:pt x="162" y="257"/>
                  </a:lnTo>
                  <a:lnTo>
                    <a:pt x="164" y="252"/>
                  </a:lnTo>
                  <a:lnTo>
                    <a:pt x="165" y="242"/>
                  </a:lnTo>
                  <a:lnTo>
                    <a:pt x="166" y="230"/>
                  </a:lnTo>
                  <a:lnTo>
                    <a:pt x="166" y="216"/>
                  </a:lnTo>
                  <a:lnTo>
                    <a:pt x="166" y="202"/>
                  </a:lnTo>
                  <a:lnTo>
                    <a:pt x="166" y="187"/>
                  </a:lnTo>
                  <a:lnTo>
                    <a:pt x="165" y="172"/>
                  </a:lnTo>
                  <a:lnTo>
                    <a:pt x="165" y="160"/>
                  </a:lnTo>
                  <a:lnTo>
                    <a:pt x="165" y="147"/>
                  </a:lnTo>
                  <a:lnTo>
                    <a:pt x="165" y="134"/>
                  </a:lnTo>
                  <a:lnTo>
                    <a:pt x="165" y="122"/>
                  </a:lnTo>
                  <a:lnTo>
                    <a:pt x="165" y="111"/>
                  </a:lnTo>
                  <a:lnTo>
                    <a:pt x="166" y="101"/>
                  </a:lnTo>
                  <a:lnTo>
                    <a:pt x="166" y="93"/>
                  </a:lnTo>
                  <a:lnTo>
                    <a:pt x="167" y="87"/>
                  </a:lnTo>
                  <a:lnTo>
                    <a:pt x="168" y="83"/>
                  </a:lnTo>
                  <a:lnTo>
                    <a:pt x="168" y="80"/>
                  </a:lnTo>
                  <a:lnTo>
                    <a:pt x="169" y="76"/>
                  </a:lnTo>
                  <a:lnTo>
                    <a:pt x="168" y="71"/>
                  </a:lnTo>
                  <a:lnTo>
                    <a:pt x="167" y="62"/>
                  </a:lnTo>
                  <a:lnTo>
                    <a:pt x="165" y="55"/>
                  </a:lnTo>
                  <a:lnTo>
                    <a:pt x="161" y="47"/>
                  </a:lnTo>
                  <a:lnTo>
                    <a:pt x="157" y="39"/>
                  </a:lnTo>
                  <a:lnTo>
                    <a:pt x="152" y="31"/>
                  </a:lnTo>
                  <a:lnTo>
                    <a:pt x="147" y="25"/>
                  </a:lnTo>
                  <a:lnTo>
                    <a:pt x="144" y="20"/>
                  </a:lnTo>
                  <a:lnTo>
                    <a:pt x="140" y="17"/>
                  </a:lnTo>
                  <a:lnTo>
                    <a:pt x="136" y="15"/>
                  </a:lnTo>
                  <a:lnTo>
                    <a:pt x="132" y="11"/>
                  </a:lnTo>
                  <a:lnTo>
                    <a:pt x="128" y="9"/>
                  </a:lnTo>
                  <a:lnTo>
                    <a:pt x="124" y="7"/>
                  </a:lnTo>
                  <a:lnTo>
                    <a:pt x="119" y="5"/>
                  </a:lnTo>
                  <a:lnTo>
                    <a:pt x="115" y="3"/>
                  </a:lnTo>
                  <a:lnTo>
                    <a:pt x="110" y="2"/>
                  </a:lnTo>
                  <a:lnTo>
                    <a:pt x="106" y="1"/>
                  </a:lnTo>
                  <a:lnTo>
                    <a:pt x="101" y="0"/>
                  </a:lnTo>
                  <a:lnTo>
                    <a:pt x="97" y="0"/>
                  </a:lnTo>
                  <a:lnTo>
                    <a:pt x="91" y="0"/>
                  </a:lnTo>
                  <a:lnTo>
                    <a:pt x="87" y="1"/>
                  </a:lnTo>
                  <a:lnTo>
                    <a:pt x="84" y="2"/>
                  </a:lnTo>
                  <a:lnTo>
                    <a:pt x="79" y="3"/>
                  </a:lnTo>
                  <a:close/>
                </a:path>
              </a:pathLst>
            </a:custGeom>
            <a:solidFill>
              <a:srgbClr val="F6C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4" name="Freeform 198">
              <a:extLst>
                <a:ext uri="{FF2B5EF4-FFF2-40B4-BE49-F238E27FC236}">
                  <a16:creationId xmlns:a16="http://schemas.microsoft.com/office/drawing/2014/main" id="{62FD4DC4-661E-4772-AE15-BD4F9EB05BF3}"/>
                </a:ext>
              </a:extLst>
            </p:cNvPr>
            <p:cNvSpPr>
              <a:spLocks/>
            </p:cNvSpPr>
            <p:nvPr/>
          </p:nvSpPr>
          <p:spPr bwMode="auto">
            <a:xfrm>
              <a:off x="4205" y="3608"/>
              <a:ext cx="80" cy="130"/>
            </a:xfrm>
            <a:custGeom>
              <a:avLst/>
              <a:gdLst>
                <a:gd name="T0" fmla="*/ 61 w 159"/>
                <a:gd name="T1" fmla="*/ 7 h 259"/>
                <a:gd name="T2" fmla="*/ 42 w 159"/>
                <a:gd name="T3" fmla="*/ 14 h 259"/>
                <a:gd name="T4" fmla="*/ 27 w 159"/>
                <a:gd name="T5" fmla="*/ 21 h 259"/>
                <a:gd name="T6" fmla="*/ 15 w 159"/>
                <a:gd name="T7" fmla="*/ 29 h 259"/>
                <a:gd name="T8" fmla="*/ 8 w 159"/>
                <a:gd name="T9" fmla="*/ 37 h 259"/>
                <a:gd name="T10" fmla="*/ 2 w 159"/>
                <a:gd name="T11" fmla="*/ 46 h 259"/>
                <a:gd name="T12" fmla="*/ 0 w 159"/>
                <a:gd name="T13" fmla="*/ 54 h 259"/>
                <a:gd name="T14" fmla="*/ 0 w 159"/>
                <a:gd name="T15" fmla="*/ 61 h 259"/>
                <a:gd name="T16" fmla="*/ 2 w 159"/>
                <a:gd name="T17" fmla="*/ 70 h 259"/>
                <a:gd name="T18" fmla="*/ 5 w 159"/>
                <a:gd name="T19" fmla="*/ 79 h 259"/>
                <a:gd name="T20" fmla="*/ 12 w 159"/>
                <a:gd name="T21" fmla="*/ 89 h 259"/>
                <a:gd name="T22" fmla="*/ 28 w 159"/>
                <a:gd name="T23" fmla="*/ 109 h 259"/>
                <a:gd name="T24" fmla="*/ 38 w 159"/>
                <a:gd name="T25" fmla="*/ 125 h 259"/>
                <a:gd name="T26" fmla="*/ 44 w 159"/>
                <a:gd name="T27" fmla="*/ 137 h 259"/>
                <a:gd name="T28" fmla="*/ 50 w 159"/>
                <a:gd name="T29" fmla="*/ 148 h 259"/>
                <a:gd name="T30" fmla="*/ 58 w 159"/>
                <a:gd name="T31" fmla="*/ 159 h 259"/>
                <a:gd name="T32" fmla="*/ 61 w 159"/>
                <a:gd name="T33" fmla="*/ 171 h 259"/>
                <a:gd name="T34" fmla="*/ 62 w 159"/>
                <a:gd name="T35" fmla="*/ 184 h 259"/>
                <a:gd name="T36" fmla="*/ 64 w 159"/>
                <a:gd name="T37" fmla="*/ 196 h 259"/>
                <a:gd name="T38" fmla="*/ 65 w 159"/>
                <a:gd name="T39" fmla="*/ 209 h 259"/>
                <a:gd name="T40" fmla="*/ 68 w 159"/>
                <a:gd name="T41" fmla="*/ 221 h 259"/>
                <a:gd name="T42" fmla="*/ 71 w 159"/>
                <a:gd name="T43" fmla="*/ 232 h 259"/>
                <a:gd name="T44" fmla="*/ 75 w 159"/>
                <a:gd name="T45" fmla="*/ 242 h 259"/>
                <a:gd name="T46" fmla="*/ 82 w 159"/>
                <a:gd name="T47" fmla="*/ 249 h 259"/>
                <a:gd name="T48" fmla="*/ 92 w 159"/>
                <a:gd name="T49" fmla="*/ 256 h 259"/>
                <a:gd name="T50" fmla="*/ 104 w 159"/>
                <a:gd name="T51" fmla="*/ 258 h 259"/>
                <a:gd name="T52" fmla="*/ 119 w 159"/>
                <a:gd name="T53" fmla="*/ 259 h 259"/>
                <a:gd name="T54" fmla="*/ 138 w 159"/>
                <a:gd name="T55" fmla="*/ 256 h 259"/>
                <a:gd name="T56" fmla="*/ 150 w 159"/>
                <a:gd name="T57" fmla="*/ 250 h 259"/>
                <a:gd name="T58" fmla="*/ 153 w 159"/>
                <a:gd name="T59" fmla="*/ 242 h 259"/>
                <a:gd name="T60" fmla="*/ 157 w 159"/>
                <a:gd name="T61" fmla="*/ 228 h 259"/>
                <a:gd name="T62" fmla="*/ 158 w 159"/>
                <a:gd name="T63" fmla="*/ 202 h 259"/>
                <a:gd name="T64" fmla="*/ 157 w 159"/>
                <a:gd name="T65" fmla="*/ 174 h 259"/>
                <a:gd name="T66" fmla="*/ 155 w 159"/>
                <a:gd name="T67" fmla="*/ 148 h 259"/>
                <a:gd name="T68" fmla="*/ 155 w 159"/>
                <a:gd name="T69" fmla="*/ 125 h 259"/>
                <a:gd name="T70" fmla="*/ 155 w 159"/>
                <a:gd name="T71" fmla="*/ 104 h 259"/>
                <a:gd name="T72" fmla="*/ 157 w 159"/>
                <a:gd name="T73" fmla="*/ 87 h 259"/>
                <a:gd name="T74" fmla="*/ 158 w 159"/>
                <a:gd name="T75" fmla="*/ 78 h 259"/>
                <a:gd name="T76" fmla="*/ 159 w 159"/>
                <a:gd name="T77" fmla="*/ 70 h 259"/>
                <a:gd name="T78" fmla="*/ 157 w 159"/>
                <a:gd name="T79" fmla="*/ 59 h 259"/>
                <a:gd name="T80" fmla="*/ 151 w 159"/>
                <a:gd name="T81" fmla="*/ 44 h 259"/>
                <a:gd name="T82" fmla="*/ 142 w 159"/>
                <a:gd name="T83" fmla="*/ 29 h 259"/>
                <a:gd name="T84" fmla="*/ 135 w 159"/>
                <a:gd name="T85" fmla="*/ 19 h 259"/>
                <a:gd name="T86" fmla="*/ 128 w 159"/>
                <a:gd name="T87" fmla="*/ 14 h 259"/>
                <a:gd name="T88" fmla="*/ 121 w 159"/>
                <a:gd name="T89" fmla="*/ 8 h 259"/>
                <a:gd name="T90" fmla="*/ 112 w 159"/>
                <a:gd name="T91" fmla="*/ 5 h 259"/>
                <a:gd name="T92" fmla="*/ 103 w 159"/>
                <a:gd name="T93" fmla="*/ 3 h 259"/>
                <a:gd name="T94" fmla="*/ 94 w 159"/>
                <a:gd name="T95" fmla="*/ 1 h 259"/>
                <a:gd name="T96" fmla="*/ 85 w 159"/>
                <a:gd name="T97" fmla="*/ 1 h 259"/>
                <a:gd name="T98" fmla="*/ 77 w 159"/>
                <a:gd name="T99" fmla="*/ 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259">
                  <a:moveTo>
                    <a:pt x="73" y="4"/>
                  </a:moveTo>
                  <a:lnTo>
                    <a:pt x="61" y="7"/>
                  </a:lnTo>
                  <a:lnTo>
                    <a:pt x="51" y="10"/>
                  </a:lnTo>
                  <a:lnTo>
                    <a:pt x="42" y="14"/>
                  </a:lnTo>
                  <a:lnTo>
                    <a:pt x="34" y="17"/>
                  </a:lnTo>
                  <a:lnTo>
                    <a:pt x="27" y="21"/>
                  </a:lnTo>
                  <a:lnTo>
                    <a:pt x="21" y="25"/>
                  </a:lnTo>
                  <a:lnTo>
                    <a:pt x="15" y="29"/>
                  </a:lnTo>
                  <a:lnTo>
                    <a:pt x="11" y="34"/>
                  </a:lnTo>
                  <a:lnTo>
                    <a:pt x="8" y="37"/>
                  </a:lnTo>
                  <a:lnTo>
                    <a:pt x="4" y="41"/>
                  </a:lnTo>
                  <a:lnTo>
                    <a:pt x="2" y="46"/>
                  </a:lnTo>
                  <a:lnTo>
                    <a:pt x="1" y="49"/>
                  </a:lnTo>
                  <a:lnTo>
                    <a:pt x="0" y="54"/>
                  </a:lnTo>
                  <a:lnTo>
                    <a:pt x="0" y="58"/>
                  </a:lnTo>
                  <a:lnTo>
                    <a:pt x="0" y="61"/>
                  </a:lnTo>
                  <a:lnTo>
                    <a:pt x="1" y="66"/>
                  </a:lnTo>
                  <a:lnTo>
                    <a:pt x="2" y="70"/>
                  </a:lnTo>
                  <a:lnTo>
                    <a:pt x="3" y="75"/>
                  </a:lnTo>
                  <a:lnTo>
                    <a:pt x="5" y="79"/>
                  </a:lnTo>
                  <a:lnTo>
                    <a:pt x="8" y="82"/>
                  </a:lnTo>
                  <a:lnTo>
                    <a:pt x="12" y="89"/>
                  </a:lnTo>
                  <a:lnTo>
                    <a:pt x="18" y="97"/>
                  </a:lnTo>
                  <a:lnTo>
                    <a:pt x="28" y="109"/>
                  </a:lnTo>
                  <a:lnTo>
                    <a:pt x="34" y="119"/>
                  </a:lnTo>
                  <a:lnTo>
                    <a:pt x="38" y="125"/>
                  </a:lnTo>
                  <a:lnTo>
                    <a:pt x="40" y="130"/>
                  </a:lnTo>
                  <a:lnTo>
                    <a:pt x="44" y="137"/>
                  </a:lnTo>
                  <a:lnTo>
                    <a:pt x="48" y="142"/>
                  </a:lnTo>
                  <a:lnTo>
                    <a:pt x="50" y="148"/>
                  </a:lnTo>
                  <a:lnTo>
                    <a:pt x="54" y="154"/>
                  </a:lnTo>
                  <a:lnTo>
                    <a:pt x="58" y="159"/>
                  </a:lnTo>
                  <a:lnTo>
                    <a:pt x="61" y="165"/>
                  </a:lnTo>
                  <a:lnTo>
                    <a:pt x="61" y="171"/>
                  </a:lnTo>
                  <a:lnTo>
                    <a:pt x="62" y="177"/>
                  </a:lnTo>
                  <a:lnTo>
                    <a:pt x="62" y="184"/>
                  </a:lnTo>
                  <a:lnTo>
                    <a:pt x="63" y="189"/>
                  </a:lnTo>
                  <a:lnTo>
                    <a:pt x="64" y="196"/>
                  </a:lnTo>
                  <a:lnTo>
                    <a:pt x="64" y="202"/>
                  </a:lnTo>
                  <a:lnTo>
                    <a:pt x="65" y="209"/>
                  </a:lnTo>
                  <a:lnTo>
                    <a:pt x="67" y="215"/>
                  </a:lnTo>
                  <a:lnTo>
                    <a:pt x="68" y="221"/>
                  </a:lnTo>
                  <a:lnTo>
                    <a:pt x="69" y="227"/>
                  </a:lnTo>
                  <a:lnTo>
                    <a:pt x="71" y="232"/>
                  </a:lnTo>
                  <a:lnTo>
                    <a:pt x="72" y="237"/>
                  </a:lnTo>
                  <a:lnTo>
                    <a:pt x="75" y="242"/>
                  </a:lnTo>
                  <a:lnTo>
                    <a:pt x="79" y="246"/>
                  </a:lnTo>
                  <a:lnTo>
                    <a:pt x="82" y="249"/>
                  </a:lnTo>
                  <a:lnTo>
                    <a:pt x="88" y="253"/>
                  </a:lnTo>
                  <a:lnTo>
                    <a:pt x="92" y="256"/>
                  </a:lnTo>
                  <a:lnTo>
                    <a:pt x="98" y="257"/>
                  </a:lnTo>
                  <a:lnTo>
                    <a:pt x="104" y="258"/>
                  </a:lnTo>
                  <a:lnTo>
                    <a:pt x="111" y="259"/>
                  </a:lnTo>
                  <a:lnTo>
                    <a:pt x="119" y="259"/>
                  </a:lnTo>
                  <a:lnTo>
                    <a:pt x="128" y="258"/>
                  </a:lnTo>
                  <a:lnTo>
                    <a:pt x="138" y="256"/>
                  </a:lnTo>
                  <a:lnTo>
                    <a:pt x="149" y="252"/>
                  </a:lnTo>
                  <a:lnTo>
                    <a:pt x="150" y="250"/>
                  </a:lnTo>
                  <a:lnTo>
                    <a:pt x="152" y="247"/>
                  </a:lnTo>
                  <a:lnTo>
                    <a:pt x="153" y="242"/>
                  </a:lnTo>
                  <a:lnTo>
                    <a:pt x="155" y="238"/>
                  </a:lnTo>
                  <a:lnTo>
                    <a:pt x="157" y="228"/>
                  </a:lnTo>
                  <a:lnTo>
                    <a:pt x="158" y="216"/>
                  </a:lnTo>
                  <a:lnTo>
                    <a:pt x="158" y="202"/>
                  </a:lnTo>
                  <a:lnTo>
                    <a:pt x="157" y="188"/>
                  </a:lnTo>
                  <a:lnTo>
                    <a:pt x="157" y="174"/>
                  </a:lnTo>
                  <a:lnTo>
                    <a:pt x="155" y="160"/>
                  </a:lnTo>
                  <a:lnTo>
                    <a:pt x="155" y="148"/>
                  </a:lnTo>
                  <a:lnTo>
                    <a:pt x="155" y="137"/>
                  </a:lnTo>
                  <a:lnTo>
                    <a:pt x="155" y="125"/>
                  </a:lnTo>
                  <a:lnTo>
                    <a:pt x="155" y="114"/>
                  </a:lnTo>
                  <a:lnTo>
                    <a:pt x="155" y="104"/>
                  </a:lnTo>
                  <a:lnTo>
                    <a:pt x="155" y="95"/>
                  </a:lnTo>
                  <a:lnTo>
                    <a:pt x="157" y="87"/>
                  </a:lnTo>
                  <a:lnTo>
                    <a:pt x="158" y="81"/>
                  </a:lnTo>
                  <a:lnTo>
                    <a:pt x="158" y="78"/>
                  </a:lnTo>
                  <a:lnTo>
                    <a:pt x="159" y="75"/>
                  </a:lnTo>
                  <a:lnTo>
                    <a:pt x="159" y="70"/>
                  </a:lnTo>
                  <a:lnTo>
                    <a:pt x="159" y="67"/>
                  </a:lnTo>
                  <a:lnTo>
                    <a:pt x="157" y="59"/>
                  </a:lnTo>
                  <a:lnTo>
                    <a:pt x="155" y="51"/>
                  </a:lnTo>
                  <a:lnTo>
                    <a:pt x="151" y="44"/>
                  </a:lnTo>
                  <a:lnTo>
                    <a:pt x="148" y="37"/>
                  </a:lnTo>
                  <a:lnTo>
                    <a:pt x="142" y="29"/>
                  </a:lnTo>
                  <a:lnTo>
                    <a:pt x="138" y="24"/>
                  </a:lnTo>
                  <a:lnTo>
                    <a:pt x="135" y="19"/>
                  </a:lnTo>
                  <a:lnTo>
                    <a:pt x="131" y="17"/>
                  </a:lnTo>
                  <a:lnTo>
                    <a:pt x="128" y="14"/>
                  </a:lnTo>
                  <a:lnTo>
                    <a:pt x="124" y="11"/>
                  </a:lnTo>
                  <a:lnTo>
                    <a:pt x="121" y="8"/>
                  </a:lnTo>
                  <a:lnTo>
                    <a:pt x="117" y="6"/>
                  </a:lnTo>
                  <a:lnTo>
                    <a:pt x="112" y="5"/>
                  </a:lnTo>
                  <a:lnTo>
                    <a:pt x="108" y="4"/>
                  </a:lnTo>
                  <a:lnTo>
                    <a:pt x="103" y="3"/>
                  </a:lnTo>
                  <a:lnTo>
                    <a:pt x="99" y="1"/>
                  </a:lnTo>
                  <a:lnTo>
                    <a:pt x="94" y="1"/>
                  </a:lnTo>
                  <a:lnTo>
                    <a:pt x="90" y="0"/>
                  </a:lnTo>
                  <a:lnTo>
                    <a:pt x="85" y="1"/>
                  </a:lnTo>
                  <a:lnTo>
                    <a:pt x="81" y="1"/>
                  </a:lnTo>
                  <a:lnTo>
                    <a:pt x="77" y="3"/>
                  </a:lnTo>
                  <a:lnTo>
                    <a:pt x="73" y="4"/>
                  </a:lnTo>
                  <a:close/>
                </a:path>
              </a:pathLst>
            </a:custGeom>
            <a:solidFill>
              <a:srgbClr val="F4C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5" name="Freeform 199">
              <a:extLst>
                <a:ext uri="{FF2B5EF4-FFF2-40B4-BE49-F238E27FC236}">
                  <a16:creationId xmlns:a16="http://schemas.microsoft.com/office/drawing/2014/main" id="{54E864C6-D7DB-46A2-935A-8E2D03B89393}"/>
                </a:ext>
              </a:extLst>
            </p:cNvPr>
            <p:cNvSpPr>
              <a:spLocks/>
            </p:cNvSpPr>
            <p:nvPr/>
          </p:nvSpPr>
          <p:spPr bwMode="auto">
            <a:xfrm>
              <a:off x="4209" y="3615"/>
              <a:ext cx="74" cy="121"/>
            </a:xfrm>
            <a:custGeom>
              <a:avLst/>
              <a:gdLst>
                <a:gd name="T0" fmla="*/ 57 w 148"/>
                <a:gd name="T1" fmla="*/ 5 h 243"/>
                <a:gd name="T2" fmla="*/ 38 w 148"/>
                <a:gd name="T3" fmla="*/ 12 h 243"/>
                <a:gd name="T4" fmla="*/ 25 w 148"/>
                <a:gd name="T5" fmla="*/ 20 h 243"/>
                <a:gd name="T6" fmla="*/ 14 w 148"/>
                <a:gd name="T7" fmla="*/ 26 h 243"/>
                <a:gd name="T8" fmla="*/ 6 w 148"/>
                <a:gd name="T9" fmla="*/ 34 h 243"/>
                <a:gd name="T10" fmla="*/ 2 w 148"/>
                <a:gd name="T11" fmla="*/ 43 h 243"/>
                <a:gd name="T12" fmla="*/ 1 w 148"/>
                <a:gd name="T13" fmla="*/ 51 h 243"/>
                <a:gd name="T14" fmla="*/ 1 w 148"/>
                <a:gd name="T15" fmla="*/ 58 h 243"/>
                <a:gd name="T16" fmla="*/ 3 w 148"/>
                <a:gd name="T17" fmla="*/ 71 h 243"/>
                <a:gd name="T18" fmla="*/ 12 w 148"/>
                <a:gd name="T19" fmla="*/ 86 h 243"/>
                <a:gd name="T20" fmla="*/ 25 w 148"/>
                <a:gd name="T21" fmla="*/ 106 h 243"/>
                <a:gd name="T22" fmla="*/ 34 w 148"/>
                <a:gd name="T23" fmla="*/ 121 h 243"/>
                <a:gd name="T24" fmla="*/ 41 w 148"/>
                <a:gd name="T25" fmla="*/ 133 h 243"/>
                <a:gd name="T26" fmla="*/ 48 w 148"/>
                <a:gd name="T27" fmla="*/ 144 h 243"/>
                <a:gd name="T28" fmla="*/ 56 w 148"/>
                <a:gd name="T29" fmla="*/ 154 h 243"/>
                <a:gd name="T30" fmla="*/ 61 w 148"/>
                <a:gd name="T31" fmla="*/ 164 h 243"/>
                <a:gd name="T32" fmla="*/ 62 w 148"/>
                <a:gd name="T33" fmla="*/ 175 h 243"/>
                <a:gd name="T34" fmla="*/ 63 w 148"/>
                <a:gd name="T35" fmla="*/ 186 h 243"/>
                <a:gd name="T36" fmla="*/ 64 w 148"/>
                <a:gd name="T37" fmla="*/ 198 h 243"/>
                <a:gd name="T38" fmla="*/ 66 w 148"/>
                <a:gd name="T39" fmla="*/ 209 h 243"/>
                <a:gd name="T40" fmla="*/ 70 w 148"/>
                <a:gd name="T41" fmla="*/ 219 h 243"/>
                <a:gd name="T42" fmla="*/ 74 w 148"/>
                <a:gd name="T43" fmla="*/ 228 h 243"/>
                <a:gd name="T44" fmla="*/ 81 w 148"/>
                <a:gd name="T45" fmla="*/ 235 h 243"/>
                <a:gd name="T46" fmla="*/ 88 w 148"/>
                <a:gd name="T47" fmla="*/ 241 h 243"/>
                <a:gd name="T48" fmla="*/ 100 w 148"/>
                <a:gd name="T49" fmla="*/ 243 h 243"/>
                <a:gd name="T50" fmla="*/ 114 w 148"/>
                <a:gd name="T51" fmla="*/ 243 h 243"/>
                <a:gd name="T52" fmla="*/ 131 w 148"/>
                <a:gd name="T53" fmla="*/ 241 h 243"/>
                <a:gd name="T54" fmla="*/ 143 w 148"/>
                <a:gd name="T55" fmla="*/ 234 h 243"/>
                <a:gd name="T56" fmla="*/ 145 w 148"/>
                <a:gd name="T57" fmla="*/ 227 h 243"/>
                <a:gd name="T58" fmla="*/ 148 w 148"/>
                <a:gd name="T59" fmla="*/ 212 h 243"/>
                <a:gd name="T60" fmla="*/ 148 w 148"/>
                <a:gd name="T61" fmla="*/ 186 h 243"/>
                <a:gd name="T62" fmla="*/ 146 w 148"/>
                <a:gd name="T63" fmla="*/ 158 h 243"/>
                <a:gd name="T64" fmla="*/ 145 w 148"/>
                <a:gd name="T65" fmla="*/ 135 h 243"/>
                <a:gd name="T66" fmla="*/ 145 w 148"/>
                <a:gd name="T67" fmla="*/ 113 h 243"/>
                <a:gd name="T68" fmla="*/ 145 w 148"/>
                <a:gd name="T69" fmla="*/ 94 h 243"/>
                <a:gd name="T70" fmla="*/ 146 w 148"/>
                <a:gd name="T71" fmla="*/ 80 h 243"/>
                <a:gd name="T72" fmla="*/ 148 w 148"/>
                <a:gd name="T73" fmla="*/ 71 h 243"/>
                <a:gd name="T74" fmla="*/ 148 w 148"/>
                <a:gd name="T75" fmla="*/ 64 h 243"/>
                <a:gd name="T76" fmla="*/ 146 w 148"/>
                <a:gd name="T77" fmla="*/ 54 h 243"/>
                <a:gd name="T78" fmla="*/ 142 w 148"/>
                <a:gd name="T79" fmla="*/ 40 h 243"/>
                <a:gd name="T80" fmla="*/ 134 w 148"/>
                <a:gd name="T81" fmla="*/ 26 h 243"/>
                <a:gd name="T82" fmla="*/ 126 w 148"/>
                <a:gd name="T83" fmla="*/ 17 h 243"/>
                <a:gd name="T84" fmla="*/ 120 w 148"/>
                <a:gd name="T85" fmla="*/ 11 h 243"/>
                <a:gd name="T86" fmla="*/ 113 w 148"/>
                <a:gd name="T87" fmla="*/ 6 h 243"/>
                <a:gd name="T88" fmla="*/ 104 w 148"/>
                <a:gd name="T89" fmla="*/ 3 h 243"/>
                <a:gd name="T90" fmla="*/ 96 w 148"/>
                <a:gd name="T91" fmla="*/ 1 h 243"/>
                <a:gd name="T92" fmla="*/ 87 w 148"/>
                <a:gd name="T93" fmla="*/ 0 h 243"/>
                <a:gd name="T94" fmla="*/ 78 w 148"/>
                <a:gd name="T95" fmla="*/ 0 h 243"/>
                <a:gd name="T96" fmla="*/ 71 w 148"/>
                <a:gd name="T97" fmla="*/ 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243">
                  <a:moveTo>
                    <a:pt x="67" y="3"/>
                  </a:moveTo>
                  <a:lnTo>
                    <a:pt x="57" y="5"/>
                  </a:lnTo>
                  <a:lnTo>
                    <a:pt x="47" y="10"/>
                  </a:lnTo>
                  <a:lnTo>
                    <a:pt x="38" y="12"/>
                  </a:lnTo>
                  <a:lnTo>
                    <a:pt x="31" y="15"/>
                  </a:lnTo>
                  <a:lnTo>
                    <a:pt x="25" y="20"/>
                  </a:lnTo>
                  <a:lnTo>
                    <a:pt x="18" y="23"/>
                  </a:lnTo>
                  <a:lnTo>
                    <a:pt x="14" y="26"/>
                  </a:lnTo>
                  <a:lnTo>
                    <a:pt x="10" y="31"/>
                  </a:lnTo>
                  <a:lnTo>
                    <a:pt x="6" y="34"/>
                  </a:lnTo>
                  <a:lnTo>
                    <a:pt x="4" y="38"/>
                  </a:lnTo>
                  <a:lnTo>
                    <a:pt x="2" y="43"/>
                  </a:lnTo>
                  <a:lnTo>
                    <a:pt x="1" y="46"/>
                  </a:lnTo>
                  <a:lnTo>
                    <a:pt x="1" y="51"/>
                  </a:lnTo>
                  <a:lnTo>
                    <a:pt x="0" y="55"/>
                  </a:lnTo>
                  <a:lnTo>
                    <a:pt x="1" y="58"/>
                  </a:lnTo>
                  <a:lnTo>
                    <a:pt x="1" y="63"/>
                  </a:lnTo>
                  <a:lnTo>
                    <a:pt x="3" y="71"/>
                  </a:lnTo>
                  <a:lnTo>
                    <a:pt x="6" y="80"/>
                  </a:lnTo>
                  <a:lnTo>
                    <a:pt x="12" y="86"/>
                  </a:lnTo>
                  <a:lnTo>
                    <a:pt x="16" y="94"/>
                  </a:lnTo>
                  <a:lnTo>
                    <a:pt x="25" y="106"/>
                  </a:lnTo>
                  <a:lnTo>
                    <a:pt x="32" y="116"/>
                  </a:lnTo>
                  <a:lnTo>
                    <a:pt x="34" y="121"/>
                  </a:lnTo>
                  <a:lnTo>
                    <a:pt x="37" y="127"/>
                  </a:lnTo>
                  <a:lnTo>
                    <a:pt x="41" y="133"/>
                  </a:lnTo>
                  <a:lnTo>
                    <a:pt x="44" y="138"/>
                  </a:lnTo>
                  <a:lnTo>
                    <a:pt x="48" y="144"/>
                  </a:lnTo>
                  <a:lnTo>
                    <a:pt x="52" y="148"/>
                  </a:lnTo>
                  <a:lnTo>
                    <a:pt x="56" y="154"/>
                  </a:lnTo>
                  <a:lnTo>
                    <a:pt x="61" y="158"/>
                  </a:lnTo>
                  <a:lnTo>
                    <a:pt x="61" y="164"/>
                  </a:lnTo>
                  <a:lnTo>
                    <a:pt x="61" y="170"/>
                  </a:lnTo>
                  <a:lnTo>
                    <a:pt x="62" y="175"/>
                  </a:lnTo>
                  <a:lnTo>
                    <a:pt x="62" y="182"/>
                  </a:lnTo>
                  <a:lnTo>
                    <a:pt x="63" y="186"/>
                  </a:lnTo>
                  <a:lnTo>
                    <a:pt x="63" y="193"/>
                  </a:lnTo>
                  <a:lnTo>
                    <a:pt x="64" y="198"/>
                  </a:lnTo>
                  <a:lnTo>
                    <a:pt x="65" y="204"/>
                  </a:lnTo>
                  <a:lnTo>
                    <a:pt x="66" y="209"/>
                  </a:lnTo>
                  <a:lnTo>
                    <a:pt x="68" y="215"/>
                  </a:lnTo>
                  <a:lnTo>
                    <a:pt x="70" y="219"/>
                  </a:lnTo>
                  <a:lnTo>
                    <a:pt x="72" y="224"/>
                  </a:lnTo>
                  <a:lnTo>
                    <a:pt x="74" y="228"/>
                  </a:lnTo>
                  <a:lnTo>
                    <a:pt x="77" y="232"/>
                  </a:lnTo>
                  <a:lnTo>
                    <a:pt x="81" y="235"/>
                  </a:lnTo>
                  <a:lnTo>
                    <a:pt x="84" y="238"/>
                  </a:lnTo>
                  <a:lnTo>
                    <a:pt x="88" y="241"/>
                  </a:lnTo>
                  <a:lnTo>
                    <a:pt x="94" y="242"/>
                  </a:lnTo>
                  <a:lnTo>
                    <a:pt x="100" y="243"/>
                  </a:lnTo>
                  <a:lnTo>
                    <a:pt x="106" y="243"/>
                  </a:lnTo>
                  <a:lnTo>
                    <a:pt x="114" y="243"/>
                  </a:lnTo>
                  <a:lnTo>
                    <a:pt x="122" y="242"/>
                  </a:lnTo>
                  <a:lnTo>
                    <a:pt x="131" y="241"/>
                  </a:lnTo>
                  <a:lnTo>
                    <a:pt x="141" y="237"/>
                  </a:lnTo>
                  <a:lnTo>
                    <a:pt x="143" y="234"/>
                  </a:lnTo>
                  <a:lnTo>
                    <a:pt x="144" y="231"/>
                  </a:lnTo>
                  <a:lnTo>
                    <a:pt x="145" y="227"/>
                  </a:lnTo>
                  <a:lnTo>
                    <a:pt x="146" y="223"/>
                  </a:lnTo>
                  <a:lnTo>
                    <a:pt x="148" y="212"/>
                  </a:lnTo>
                  <a:lnTo>
                    <a:pt x="148" y="199"/>
                  </a:lnTo>
                  <a:lnTo>
                    <a:pt x="148" y="186"/>
                  </a:lnTo>
                  <a:lnTo>
                    <a:pt x="147" y="173"/>
                  </a:lnTo>
                  <a:lnTo>
                    <a:pt x="146" y="158"/>
                  </a:lnTo>
                  <a:lnTo>
                    <a:pt x="145" y="145"/>
                  </a:lnTo>
                  <a:lnTo>
                    <a:pt x="145" y="135"/>
                  </a:lnTo>
                  <a:lnTo>
                    <a:pt x="145" y="124"/>
                  </a:lnTo>
                  <a:lnTo>
                    <a:pt x="145" y="113"/>
                  </a:lnTo>
                  <a:lnTo>
                    <a:pt x="145" y="103"/>
                  </a:lnTo>
                  <a:lnTo>
                    <a:pt x="145" y="94"/>
                  </a:lnTo>
                  <a:lnTo>
                    <a:pt x="145" y="86"/>
                  </a:lnTo>
                  <a:lnTo>
                    <a:pt x="146" y="80"/>
                  </a:lnTo>
                  <a:lnTo>
                    <a:pt x="147" y="74"/>
                  </a:lnTo>
                  <a:lnTo>
                    <a:pt x="148" y="71"/>
                  </a:lnTo>
                  <a:lnTo>
                    <a:pt x="148" y="67"/>
                  </a:lnTo>
                  <a:lnTo>
                    <a:pt x="148" y="64"/>
                  </a:lnTo>
                  <a:lnTo>
                    <a:pt x="148" y="61"/>
                  </a:lnTo>
                  <a:lnTo>
                    <a:pt x="146" y="54"/>
                  </a:lnTo>
                  <a:lnTo>
                    <a:pt x="144" y="46"/>
                  </a:lnTo>
                  <a:lnTo>
                    <a:pt x="142" y="40"/>
                  </a:lnTo>
                  <a:lnTo>
                    <a:pt x="138" y="33"/>
                  </a:lnTo>
                  <a:lnTo>
                    <a:pt x="134" y="26"/>
                  </a:lnTo>
                  <a:lnTo>
                    <a:pt x="130" y="21"/>
                  </a:lnTo>
                  <a:lnTo>
                    <a:pt x="126" y="17"/>
                  </a:lnTo>
                  <a:lnTo>
                    <a:pt x="123" y="14"/>
                  </a:lnTo>
                  <a:lnTo>
                    <a:pt x="120" y="11"/>
                  </a:lnTo>
                  <a:lnTo>
                    <a:pt x="116" y="9"/>
                  </a:lnTo>
                  <a:lnTo>
                    <a:pt x="113" y="6"/>
                  </a:lnTo>
                  <a:lnTo>
                    <a:pt x="108" y="4"/>
                  </a:lnTo>
                  <a:lnTo>
                    <a:pt x="104" y="3"/>
                  </a:lnTo>
                  <a:lnTo>
                    <a:pt x="100" y="1"/>
                  </a:lnTo>
                  <a:lnTo>
                    <a:pt x="96" y="1"/>
                  </a:lnTo>
                  <a:lnTo>
                    <a:pt x="92" y="0"/>
                  </a:lnTo>
                  <a:lnTo>
                    <a:pt x="87" y="0"/>
                  </a:lnTo>
                  <a:lnTo>
                    <a:pt x="83" y="0"/>
                  </a:lnTo>
                  <a:lnTo>
                    <a:pt x="78" y="0"/>
                  </a:lnTo>
                  <a:lnTo>
                    <a:pt x="75" y="1"/>
                  </a:lnTo>
                  <a:lnTo>
                    <a:pt x="71" y="2"/>
                  </a:lnTo>
                  <a:lnTo>
                    <a:pt x="67" y="3"/>
                  </a:lnTo>
                  <a:close/>
                </a:path>
              </a:pathLst>
            </a:custGeom>
            <a:solidFill>
              <a:srgbClr val="F2C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6" name="Freeform 200">
              <a:extLst>
                <a:ext uri="{FF2B5EF4-FFF2-40B4-BE49-F238E27FC236}">
                  <a16:creationId xmlns:a16="http://schemas.microsoft.com/office/drawing/2014/main" id="{9A8B4CF0-E07C-467E-AE8E-EC75E460AB81}"/>
                </a:ext>
              </a:extLst>
            </p:cNvPr>
            <p:cNvSpPr>
              <a:spLocks/>
            </p:cNvSpPr>
            <p:nvPr/>
          </p:nvSpPr>
          <p:spPr bwMode="auto">
            <a:xfrm>
              <a:off x="4212" y="3621"/>
              <a:ext cx="70" cy="115"/>
            </a:xfrm>
            <a:custGeom>
              <a:avLst/>
              <a:gdLst>
                <a:gd name="T0" fmla="*/ 54 w 140"/>
                <a:gd name="T1" fmla="*/ 7 h 230"/>
                <a:gd name="T2" fmla="*/ 36 w 140"/>
                <a:gd name="T3" fmla="*/ 12 h 230"/>
                <a:gd name="T4" fmla="*/ 24 w 140"/>
                <a:gd name="T5" fmla="*/ 20 h 230"/>
                <a:gd name="T6" fmla="*/ 14 w 140"/>
                <a:gd name="T7" fmla="*/ 26 h 230"/>
                <a:gd name="T8" fmla="*/ 7 w 140"/>
                <a:gd name="T9" fmla="*/ 34 h 230"/>
                <a:gd name="T10" fmla="*/ 2 w 140"/>
                <a:gd name="T11" fmla="*/ 42 h 230"/>
                <a:gd name="T12" fmla="*/ 0 w 140"/>
                <a:gd name="T13" fmla="*/ 50 h 230"/>
                <a:gd name="T14" fmla="*/ 0 w 140"/>
                <a:gd name="T15" fmla="*/ 58 h 230"/>
                <a:gd name="T16" fmla="*/ 4 w 140"/>
                <a:gd name="T17" fmla="*/ 70 h 230"/>
                <a:gd name="T18" fmla="*/ 10 w 140"/>
                <a:gd name="T19" fmla="*/ 85 h 230"/>
                <a:gd name="T20" fmla="*/ 24 w 140"/>
                <a:gd name="T21" fmla="*/ 104 h 230"/>
                <a:gd name="T22" fmla="*/ 32 w 140"/>
                <a:gd name="T23" fmla="*/ 120 h 230"/>
                <a:gd name="T24" fmla="*/ 39 w 140"/>
                <a:gd name="T25" fmla="*/ 131 h 230"/>
                <a:gd name="T26" fmla="*/ 47 w 140"/>
                <a:gd name="T27" fmla="*/ 142 h 230"/>
                <a:gd name="T28" fmla="*/ 56 w 140"/>
                <a:gd name="T29" fmla="*/ 151 h 230"/>
                <a:gd name="T30" fmla="*/ 60 w 140"/>
                <a:gd name="T31" fmla="*/ 160 h 230"/>
                <a:gd name="T32" fmla="*/ 62 w 140"/>
                <a:gd name="T33" fmla="*/ 170 h 230"/>
                <a:gd name="T34" fmla="*/ 64 w 140"/>
                <a:gd name="T35" fmla="*/ 180 h 230"/>
                <a:gd name="T36" fmla="*/ 65 w 140"/>
                <a:gd name="T37" fmla="*/ 190 h 230"/>
                <a:gd name="T38" fmla="*/ 67 w 140"/>
                <a:gd name="T39" fmla="*/ 200 h 230"/>
                <a:gd name="T40" fmla="*/ 69 w 140"/>
                <a:gd name="T41" fmla="*/ 209 h 230"/>
                <a:gd name="T42" fmla="*/ 74 w 140"/>
                <a:gd name="T43" fmla="*/ 216 h 230"/>
                <a:gd name="T44" fmla="*/ 79 w 140"/>
                <a:gd name="T45" fmla="*/ 223 h 230"/>
                <a:gd name="T46" fmla="*/ 87 w 140"/>
                <a:gd name="T47" fmla="*/ 227 h 230"/>
                <a:gd name="T48" fmla="*/ 97 w 140"/>
                <a:gd name="T49" fmla="*/ 230 h 230"/>
                <a:gd name="T50" fmla="*/ 110 w 140"/>
                <a:gd name="T51" fmla="*/ 230 h 230"/>
                <a:gd name="T52" fmla="*/ 125 w 140"/>
                <a:gd name="T53" fmla="*/ 226 h 230"/>
                <a:gd name="T54" fmla="*/ 136 w 140"/>
                <a:gd name="T55" fmla="*/ 221 h 230"/>
                <a:gd name="T56" fmla="*/ 138 w 140"/>
                <a:gd name="T57" fmla="*/ 214 h 230"/>
                <a:gd name="T58" fmla="*/ 140 w 140"/>
                <a:gd name="T59" fmla="*/ 197 h 230"/>
                <a:gd name="T60" fmla="*/ 140 w 140"/>
                <a:gd name="T61" fmla="*/ 173 h 230"/>
                <a:gd name="T62" fmla="*/ 138 w 140"/>
                <a:gd name="T63" fmla="*/ 145 h 230"/>
                <a:gd name="T64" fmla="*/ 137 w 140"/>
                <a:gd name="T65" fmla="*/ 123 h 230"/>
                <a:gd name="T66" fmla="*/ 136 w 140"/>
                <a:gd name="T67" fmla="*/ 104 h 230"/>
                <a:gd name="T68" fmla="*/ 137 w 140"/>
                <a:gd name="T69" fmla="*/ 86 h 230"/>
                <a:gd name="T70" fmla="*/ 137 w 140"/>
                <a:gd name="T71" fmla="*/ 73 h 230"/>
                <a:gd name="T72" fmla="*/ 139 w 140"/>
                <a:gd name="T73" fmla="*/ 62 h 230"/>
                <a:gd name="T74" fmla="*/ 138 w 140"/>
                <a:gd name="T75" fmla="*/ 50 h 230"/>
                <a:gd name="T76" fmla="*/ 132 w 140"/>
                <a:gd name="T77" fmla="*/ 36 h 230"/>
                <a:gd name="T78" fmla="*/ 126 w 140"/>
                <a:gd name="T79" fmla="*/ 25 h 230"/>
                <a:gd name="T80" fmla="*/ 119 w 140"/>
                <a:gd name="T81" fmla="*/ 17 h 230"/>
                <a:gd name="T82" fmla="*/ 112 w 140"/>
                <a:gd name="T83" fmla="*/ 11 h 230"/>
                <a:gd name="T84" fmla="*/ 106 w 140"/>
                <a:gd name="T85" fmla="*/ 5 h 230"/>
                <a:gd name="T86" fmla="*/ 98 w 140"/>
                <a:gd name="T87" fmla="*/ 2 h 230"/>
                <a:gd name="T88" fmla="*/ 89 w 140"/>
                <a:gd name="T89" fmla="*/ 1 h 230"/>
                <a:gd name="T90" fmla="*/ 81 w 140"/>
                <a:gd name="T91" fmla="*/ 0 h 230"/>
                <a:gd name="T92" fmla="*/ 72 w 140"/>
                <a:gd name="T93" fmla="*/ 0 h 230"/>
                <a:gd name="T94" fmla="*/ 66 w 140"/>
                <a:gd name="T95" fmla="*/ 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 h="230">
                  <a:moveTo>
                    <a:pt x="62" y="3"/>
                  </a:moveTo>
                  <a:lnTo>
                    <a:pt x="54" y="7"/>
                  </a:lnTo>
                  <a:lnTo>
                    <a:pt x="45" y="10"/>
                  </a:lnTo>
                  <a:lnTo>
                    <a:pt x="36" y="12"/>
                  </a:lnTo>
                  <a:lnTo>
                    <a:pt x="29" y="15"/>
                  </a:lnTo>
                  <a:lnTo>
                    <a:pt x="24" y="20"/>
                  </a:lnTo>
                  <a:lnTo>
                    <a:pt x="18" y="23"/>
                  </a:lnTo>
                  <a:lnTo>
                    <a:pt x="14" y="26"/>
                  </a:lnTo>
                  <a:lnTo>
                    <a:pt x="10" y="31"/>
                  </a:lnTo>
                  <a:lnTo>
                    <a:pt x="7" y="34"/>
                  </a:lnTo>
                  <a:lnTo>
                    <a:pt x="5" y="38"/>
                  </a:lnTo>
                  <a:lnTo>
                    <a:pt x="2" y="42"/>
                  </a:lnTo>
                  <a:lnTo>
                    <a:pt x="1" y="46"/>
                  </a:lnTo>
                  <a:lnTo>
                    <a:pt x="0" y="50"/>
                  </a:lnTo>
                  <a:lnTo>
                    <a:pt x="0" y="54"/>
                  </a:lnTo>
                  <a:lnTo>
                    <a:pt x="0" y="58"/>
                  </a:lnTo>
                  <a:lnTo>
                    <a:pt x="1" y="62"/>
                  </a:lnTo>
                  <a:lnTo>
                    <a:pt x="4" y="70"/>
                  </a:lnTo>
                  <a:lnTo>
                    <a:pt x="7" y="78"/>
                  </a:lnTo>
                  <a:lnTo>
                    <a:pt x="10" y="85"/>
                  </a:lnTo>
                  <a:lnTo>
                    <a:pt x="15" y="92"/>
                  </a:lnTo>
                  <a:lnTo>
                    <a:pt x="24" y="104"/>
                  </a:lnTo>
                  <a:lnTo>
                    <a:pt x="29" y="114"/>
                  </a:lnTo>
                  <a:lnTo>
                    <a:pt x="32" y="120"/>
                  </a:lnTo>
                  <a:lnTo>
                    <a:pt x="35" y="126"/>
                  </a:lnTo>
                  <a:lnTo>
                    <a:pt x="39" y="131"/>
                  </a:lnTo>
                  <a:lnTo>
                    <a:pt x="42" y="136"/>
                  </a:lnTo>
                  <a:lnTo>
                    <a:pt x="47" y="142"/>
                  </a:lnTo>
                  <a:lnTo>
                    <a:pt x="51" y="146"/>
                  </a:lnTo>
                  <a:lnTo>
                    <a:pt x="56" y="151"/>
                  </a:lnTo>
                  <a:lnTo>
                    <a:pt x="60" y="154"/>
                  </a:lnTo>
                  <a:lnTo>
                    <a:pt x="60" y="160"/>
                  </a:lnTo>
                  <a:lnTo>
                    <a:pt x="61" y="164"/>
                  </a:lnTo>
                  <a:lnTo>
                    <a:pt x="62" y="170"/>
                  </a:lnTo>
                  <a:lnTo>
                    <a:pt x="62" y="174"/>
                  </a:lnTo>
                  <a:lnTo>
                    <a:pt x="64" y="180"/>
                  </a:lnTo>
                  <a:lnTo>
                    <a:pt x="64" y="184"/>
                  </a:lnTo>
                  <a:lnTo>
                    <a:pt x="65" y="190"/>
                  </a:lnTo>
                  <a:lnTo>
                    <a:pt x="66" y="194"/>
                  </a:lnTo>
                  <a:lnTo>
                    <a:pt x="67" y="200"/>
                  </a:lnTo>
                  <a:lnTo>
                    <a:pt x="68" y="204"/>
                  </a:lnTo>
                  <a:lnTo>
                    <a:pt x="69" y="209"/>
                  </a:lnTo>
                  <a:lnTo>
                    <a:pt x="71" y="212"/>
                  </a:lnTo>
                  <a:lnTo>
                    <a:pt x="74" y="216"/>
                  </a:lnTo>
                  <a:lnTo>
                    <a:pt x="76" y="220"/>
                  </a:lnTo>
                  <a:lnTo>
                    <a:pt x="79" y="223"/>
                  </a:lnTo>
                  <a:lnTo>
                    <a:pt x="82" y="225"/>
                  </a:lnTo>
                  <a:lnTo>
                    <a:pt x="87" y="227"/>
                  </a:lnTo>
                  <a:lnTo>
                    <a:pt x="91" y="229"/>
                  </a:lnTo>
                  <a:lnTo>
                    <a:pt x="97" y="230"/>
                  </a:lnTo>
                  <a:lnTo>
                    <a:pt x="102" y="230"/>
                  </a:lnTo>
                  <a:lnTo>
                    <a:pt x="110" y="230"/>
                  </a:lnTo>
                  <a:lnTo>
                    <a:pt x="117" y="229"/>
                  </a:lnTo>
                  <a:lnTo>
                    <a:pt x="125" y="226"/>
                  </a:lnTo>
                  <a:lnTo>
                    <a:pt x="134" y="224"/>
                  </a:lnTo>
                  <a:lnTo>
                    <a:pt x="136" y="221"/>
                  </a:lnTo>
                  <a:lnTo>
                    <a:pt x="137" y="217"/>
                  </a:lnTo>
                  <a:lnTo>
                    <a:pt x="138" y="214"/>
                  </a:lnTo>
                  <a:lnTo>
                    <a:pt x="139" y="209"/>
                  </a:lnTo>
                  <a:lnTo>
                    <a:pt x="140" y="197"/>
                  </a:lnTo>
                  <a:lnTo>
                    <a:pt x="140" y="185"/>
                  </a:lnTo>
                  <a:lnTo>
                    <a:pt x="140" y="173"/>
                  </a:lnTo>
                  <a:lnTo>
                    <a:pt x="139" y="159"/>
                  </a:lnTo>
                  <a:lnTo>
                    <a:pt x="138" y="145"/>
                  </a:lnTo>
                  <a:lnTo>
                    <a:pt x="137" y="132"/>
                  </a:lnTo>
                  <a:lnTo>
                    <a:pt x="137" y="123"/>
                  </a:lnTo>
                  <a:lnTo>
                    <a:pt x="137" y="113"/>
                  </a:lnTo>
                  <a:lnTo>
                    <a:pt x="136" y="104"/>
                  </a:lnTo>
                  <a:lnTo>
                    <a:pt x="136" y="94"/>
                  </a:lnTo>
                  <a:lnTo>
                    <a:pt x="137" y="86"/>
                  </a:lnTo>
                  <a:lnTo>
                    <a:pt x="137" y="80"/>
                  </a:lnTo>
                  <a:lnTo>
                    <a:pt x="137" y="73"/>
                  </a:lnTo>
                  <a:lnTo>
                    <a:pt x="138" y="69"/>
                  </a:lnTo>
                  <a:lnTo>
                    <a:pt x="139" y="62"/>
                  </a:lnTo>
                  <a:lnTo>
                    <a:pt x="139" y="56"/>
                  </a:lnTo>
                  <a:lnTo>
                    <a:pt x="138" y="50"/>
                  </a:lnTo>
                  <a:lnTo>
                    <a:pt x="136" y="43"/>
                  </a:lnTo>
                  <a:lnTo>
                    <a:pt x="132" y="36"/>
                  </a:lnTo>
                  <a:lnTo>
                    <a:pt x="129" y="31"/>
                  </a:lnTo>
                  <a:lnTo>
                    <a:pt x="126" y="25"/>
                  </a:lnTo>
                  <a:lnTo>
                    <a:pt x="121" y="20"/>
                  </a:lnTo>
                  <a:lnTo>
                    <a:pt x="119" y="17"/>
                  </a:lnTo>
                  <a:lnTo>
                    <a:pt x="116" y="13"/>
                  </a:lnTo>
                  <a:lnTo>
                    <a:pt x="112" y="11"/>
                  </a:lnTo>
                  <a:lnTo>
                    <a:pt x="110" y="9"/>
                  </a:lnTo>
                  <a:lnTo>
                    <a:pt x="106" y="5"/>
                  </a:lnTo>
                  <a:lnTo>
                    <a:pt x="101" y="4"/>
                  </a:lnTo>
                  <a:lnTo>
                    <a:pt x="98" y="2"/>
                  </a:lnTo>
                  <a:lnTo>
                    <a:pt x="94" y="1"/>
                  </a:lnTo>
                  <a:lnTo>
                    <a:pt x="89" y="1"/>
                  </a:lnTo>
                  <a:lnTo>
                    <a:pt x="86" y="0"/>
                  </a:lnTo>
                  <a:lnTo>
                    <a:pt x="81" y="0"/>
                  </a:lnTo>
                  <a:lnTo>
                    <a:pt x="77" y="0"/>
                  </a:lnTo>
                  <a:lnTo>
                    <a:pt x="72" y="0"/>
                  </a:lnTo>
                  <a:lnTo>
                    <a:pt x="69" y="1"/>
                  </a:lnTo>
                  <a:lnTo>
                    <a:pt x="66" y="2"/>
                  </a:lnTo>
                  <a:lnTo>
                    <a:pt x="62" y="3"/>
                  </a:lnTo>
                  <a:close/>
                </a:path>
              </a:pathLst>
            </a:custGeom>
            <a:solidFill>
              <a:srgbClr val="F0C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7" name="Freeform 201">
              <a:extLst>
                <a:ext uri="{FF2B5EF4-FFF2-40B4-BE49-F238E27FC236}">
                  <a16:creationId xmlns:a16="http://schemas.microsoft.com/office/drawing/2014/main" id="{974F99EC-7251-44AE-929A-28EBF8DFE9E6}"/>
                </a:ext>
              </a:extLst>
            </p:cNvPr>
            <p:cNvSpPr>
              <a:spLocks/>
            </p:cNvSpPr>
            <p:nvPr/>
          </p:nvSpPr>
          <p:spPr bwMode="auto">
            <a:xfrm>
              <a:off x="4216" y="3627"/>
              <a:ext cx="66" cy="108"/>
            </a:xfrm>
            <a:custGeom>
              <a:avLst/>
              <a:gdLst>
                <a:gd name="T0" fmla="*/ 47 w 131"/>
                <a:gd name="T1" fmla="*/ 7 h 217"/>
                <a:gd name="T2" fmla="*/ 32 w 131"/>
                <a:gd name="T3" fmla="*/ 12 h 217"/>
                <a:gd name="T4" fmla="*/ 20 w 131"/>
                <a:gd name="T5" fmla="*/ 19 h 217"/>
                <a:gd name="T6" fmla="*/ 11 w 131"/>
                <a:gd name="T7" fmla="*/ 26 h 217"/>
                <a:gd name="T8" fmla="*/ 6 w 131"/>
                <a:gd name="T9" fmla="*/ 33 h 217"/>
                <a:gd name="T10" fmla="*/ 1 w 131"/>
                <a:gd name="T11" fmla="*/ 41 h 217"/>
                <a:gd name="T12" fmla="*/ 0 w 131"/>
                <a:gd name="T13" fmla="*/ 49 h 217"/>
                <a:gd name="T14" fmla="*/ 0 w 131"/>
                <a:gd name="T15" fmla="*/ 57 h 217"/>
                <a:gd name="T16" fmla="*/ 2 w 131"/>
                <a:gd name="T17" fmla="*/ 69 h 217"/>
                <a:gd name="T18" fmla="*/ 9 w 131"/>
                <a:gd name="T19" fmla="*/ 83 h 217"/>
                <a:gd name="T20" fmla="*/ 20 w 131"/>
                <a:gd name="T21" fmla="*/ 103 h 217"/>
                <a:gd name="T22" fmla="*/ 28 w 131"/>
                <a:gd name="T23" fmla="*/ 119 h 217"/>
                <a:gd name="T24" fmla="*/ 34 w 131"/>
                <a:gd name="T25" fmla="*/ 130 h 217"/>
                <a:gd name="T26" fmla="*/ 43 w 131"/>
                <a:gd name="T27" fmla="*/ 139 h 217"/>
                <a:gd name="T28" fmla="*/ 53 w 131"/>
                <a:gd name="T29" fmla="*/ 147 h 217"/>
                <a:gd name="T30" fmla="*/ 59 w 131"/>
                <a:gd name="T31" fmla="*/ 154 h 217"/>
                <a:gd name="T32" fmla="*/ 60 w 131"/>
                <a:gd name="T33" fmla="*/ 163 h 217"/>
                <a:gd name="T34" fmla="*/ 61 w 131"/>
                <a:gd name="T35" fmla="*/ 172 h 217"/>
                <a:gd name="T36" fmla="*/ 62 w 131"/>
                <a:gd name="T37" fmla="*/ 181 h 217"/>
                <a:gd name="T38" fmla="*/ 64 w 131"/>
                <a:gd name="T39" fmla="*/ 190 h 217"/>
                <a:gd name="T40" fmla="*/ 68 w 131"/>
                <a:gd name="T41" fmla="*/ 198 h 217"/>
                <a:gd name="T42" fmla="*/ 71 w 131"/>
                <a:gd name="T43" fmla="*/ 204 h 217"/>
                <a:gd name="T44" fmla="*/ 76 w 131"/>
                <a:gd name="T45" fmla="*/ 210 h 217"/>
                <a:gd name="T46" fmla="*/ 83 w 131"/>
                <a:gd name="T47" fmla="*/ 214 h 217"/>
                <a:gd name="T48" fmla="*/ 92 w 131"/>
                <a:gd name="T49" fmla="*/ 217 h 217"/>
                <a:gd name="T50" fmla="*/ 103 w 131"/>
                <a:gd name="T51" fmla="*/ 215 h 217"/>
                <a:gd name="T52" fmla="*/ 117 w 131"/>
                <a:gd name="T53" fmla="*/ 213 h 217"/>
                <a:gd name="T54" fmla="*/ 127 w 131"/>
                <a:gd name="T55" fmla="*/ 208 h 217"/>
                <a:gd name="T56" fmla="*/ 129 w 131"/>
                <a:gd name="T57" fmla="*/ 200 h 217"/>
                <a:gd name="T58" fmla="*/ 131 w 131"/>
                <a:gd name="T59" fmla="*/ 184 h 217"/>
                <a:gd name="T60" fmla="*/ 130 w 131"/>
                <a:gd name="T61" fmla="*/ 159 h 217"/>
                <a:gd name="T62" fmla="*/ 128 w 131"/>
                <a:gd name="T63" fmla="*/ 132 h 217"/>
                <a:gd name="T64" fmla="*/ 126 w 131"/>
                <a:gd name="T65" fmla="*/ 111 h 217"/>
                <a:gd name="T66" fmla="*/ 126 w 131"/>
                <a:gd name="T67" fmla="*/ 94 h 217"/>
                <a:gd name="T68" fmla="*/ 126 w 131"/>
                <a:gd name="T69" fmla="*/ 79 h 217"/>
                <a:gd name="T70" fmla="*/ 127 w 131"/>
                <a:gd name="T71" fmla="*/ 68 h 217"/>
                <a:gd name="T72" fmla="*/ 128 w 131"/>
                <a:gd name="T73" fmla="*/ 58 h 217"/>
                <a:gd name="T74" fmla="*/ 127 w 131"/>
                <a:gd name="T75" fmla="*/ 46 h 217"/>
                <a:gd name="T76" fmla="*/ 121 w 131"/>
                <a:gd name="T77" fmla="*/ 34 h 217"/>
                <a:gd name="T78" fmla="*/ 116 w 131"/>
                <a:gd name="T79" fmla="*/ 23 h 217"/>
                <a:gd name="T80" fmla="*/ 109 w 131"/>
                <a:gd name="T81" fmla="*/ 16 h 217"/>
                <a:gd name="T82" fmla="*/ 104 w 131"/>
                <a:gd name="T83" fmla="*/ 10 h 217"/>
                <a:gd name="T84" fmla="*/ 97 w 131"/>
                <a:gd name="T85" fmla="*/ 6 h 217"/>
                <a:gd name="T86" fmla="*/ 90 w 131"/>
                <a:gd name="T87" fmla="*/ 2 h 217"/>
                <a:gd name="T88" fmla="*/ 81 w 131"/>
                <a:gd name="T89" fmla="*/ 1 h 217"/>
                <a:gd name="T90" fmla="*/ 73 w 131"/>
                <a:gd name="T91" fmla="*/ 0 h 217"/>
                <a:gd name="T92" fmla="*/ 66 w 131"/>
                <a:gd name="T93" fmla="*/ 1 h 217"/>
                <a:gd name="T94" fmla="*/ 59 w 131"/>
                <a:gd name="T95"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217">
                  <a:moveTo>
                    <a:pt x="57" y="3"/>
                  </a:moveTo>
                  <a:lnTo>
                    <a:pt x="47" y="7"/>
                  </a:lnTo>
                  <a:lnTo>
                    <a:pt x="39" y="10"/>
                  </a:lnTo>
                  <a:lnTo>
                    <a:pt x="32" y="12"/>
                  </a:lnTo>
                  <a:lnTo>
                    <a:pt x="26" y="16"/>
                  </a:lnTo>
                  <a:lnTo>
                    <a:pt x="20" y="19"/>
                  </a:lnTo>
                  <a:lnTo>
                    <a:pt x="16" y="22"/>
                  </a:lnTo>
                  <a:lnTo>
                    <a:pt x="11" y="26"/>
                  </a:lnTo>
                  <a:lnTo>
                    <a:pt x="8" y="30"/>
                  </a:lnTo>
                  <a:lnTo>
                    <a:pt x="6" y="33"/>
                  </a:lnTo>
                  <a:lnTo>
                    <a:pt x="3" y="38"/>
                  </a:lnTo>
                  <a:lnTo>
                    <a:pt x="1" y="41"/>
                  </a:lnTo>
                  <a:lnTo>
                    <a:pt x="0" y="46"/>
                  </a:lnTo>
                  <a:lnTo>
                    <a:pt x="0" y="49"/>
                  </a:lnTo>
                  <a:lnTo>
                    <a:pt x="0" y="53"/>
                  </a:lnTo>
                  <a:lnTo>
                    <a:pt x="0" y="57"/>
                  </a:lnTo>
                  <a:lnTo>
                    <a:pt x="0" y="61"/>
                  </a:lnTo>
                  <a:lnTo>
                    <a:pt x="2" y="69"/>
                  </a:lnTo>
                  <a:lnTo>
                    <a:pt x="4" y="77"/>
                  </a:lnTo>
                  <a:lnTo>
                    <a:pt x="9" y="83"/>
                  </a:lnTo>
                  <a:lnTo>
                    <a:pt x="12" y="91"/>
                  </a:lnTo>
                  <a:lnTo>
                    <a:pt x="20" y="103"/>
                  </a:lnTo>
                  <a:lnTo>
                    <a:pt x="26" y="113"/>
                  </a:lnTo>
                  <a:lnTo>
                    <a:pt x="28" y="119"/>
                  </a:lnTo>
                  <a:lnTo>
                    <a:pt x="31" y="124"/>
                  </a:lnTo>
                  <a:lnTo>
                    <a:pt x="34" y="130"/>
                  </a:lnTo>
                  <a:lnTo>
                    <a:pt x="39" y="136"/>
                  </a:lnTo>
                  <a:lnTo>
                    <a:pt x="43" y="139"/>
                  </a:lnTo>
                  <a:lnTo>
                    <a:pt x="49" y="143"/>
                  </a:lnTo>
                  <a:lnTo>
                    <a:pt x="53" y="147"/>
                  </a:lnTo>
                  <a:lnTo>
                    <a:pt x="59" y="150"/>
                  </a:lnTo>
                  <a:lnTo>
                    <a:pt x="59" y="154"/>
                  </a:lnTo>
                  <a:lnTo>
                    <a:pt x="60" y="159"/>
                  </a:lnTo>
                  <a:lnTo>
                    <a:pt x="60" y="163"/>
                  </a:lnTo>
                  <a:lnTo>
                    <a:pt x="61" y="168"/>
                  </a:lnTo>
                  <a:lnTo>
                    <a:pt x="61" y="172"/>
                  </a:lnTo>
                  <a:lnTo>
                    <a:pt x="62" y="177"/>
                  </a:lnTo>
                  <a:lnTo>
                    <a:pt x="62" y="181"/>
                  </a:lnTo>
                  <a:lnTo>
                    <a:pt x="63" y="185"/>
                  </a:lnTo>
                  <a:lnTo>
                    <a:pt x="64" y="190"/>
                  </a:lnTo>
                  <a:lnTo>
                    <a:pt x="66" y="194"/>
                  </a:lnTo>
                  <a:lnTo>
                    <a:pt x="68" y="198"/>
                  </a:lnTo>
                  <a:lnTo>
                    <a:pt x="69" y="202"/>
                  </a:lnTo>
                  <a:lnTo>
                    <a:pt x="71" y="204"/>
                  </a:lnTo>
                  <a:lnTo>
                    <a:pt x="73" y="208"/>
                  </a:lnTo>
                  <a:lnTo>
                    <a:pt x="76" y="210"/>
                  </a:lnTo>
                  <a:lnTo>
                    <a:pt x="80" y="212"/>
                  </a:lnTo>
                  <a:lnTo>
                    <a:pt x="83" y="214"/>
                  </a:lnTo>
                  <a:lnTo>
                    <a:pt x="87" y="215"/>
                  </a:lnTo>
                  <a:lnTo>
                    <a:pt x="92" y="217"/>
                  </a:lnTo>
                  <a:lnTo>
                    <a:pt x="97" y="217"/>
                  </a:lnTo>
                  <a:lnTo>
                    <a:pt x="103" y="215"/>
                  </a:lnTo>
                  <a:lnTo>
                    <a:pt x="110" y="215"/>
                  </a:lnTo>
                  <a:lnTo>
                    <a:pt x="117" y="213"/>
                  </a:lnTo>
                  <a:lnTo>
                    <a:pt x="124" y="211"/>
                  </a:lnTo>
                  <a:lnTo>
                    <a:pt x="127" y="208"/>
                  </a:lnTo>
                  <a:lnTo>
                    <a:pt x="128" y="204"/>
                  </a:lnTo>
                  <a:lnTo>
                    <a:pt x="129" y="200"/>
                  </a:lnTo>
                  <a:lnTo>
                    <a:pt x="130" y="194"/>
                  </a:lnTo>
                  <a:lnTo>
                    <a:pt x="131" y="184"/>
                  </a:lnTo>
                  <a:lnTo>
                    <a:pt x="131" y="172"/>
                  </a:lnTo>
                  <a:lnTo>
                    <a:pt x="130" y="159"/>
                  </a:lnTo>
                  <a:lnTo>
                    <a:pt x="129" y="146"/>
                  </a:lnTo>
                  <a:lnTo>
                    <a:pt x="128" y="132"/>
                  </a:lnTo>
                  <a:lnTo>
                    <a:pt x="126" y="120"/>
                  </a:lnTo>
                  <a:lnTo>
                    <a:pt x="126" y="111"/>
                  </a:lnTo>
                  <a:lnTo>
                    <a:pt x="126" y="102"/>
                  </a:lnTo>
                  <a:lnTo>
                    <a:pt x="126" y="94"/>
                  </a:lnTo>
                  <a:lnTo>
                    <a:pt x="126" y="87"/>
                  </a:lnTo>
                  <a:lnTo>
                    <a:pt x="126" y="79"/>
                  </a:lnTo>
                  <a:lnTo>
                    <a:pt x="126" y="72"/>
                  </a:lnTo>
                  <a:lnTo>
                    <a:pt x="127" y="68"/>
                  </a:lnTo>
                  <a:lnTo>
                    <a:pt x="127" y="62"/>
                  </a:lnTo>
                  <a:lnTo>
                    <a:pt x="128" y="58"/>
                  </a:lnTo>
                  <a:lnTo>
                    <a:pt x="128" y="51"/>
                  </a:lnTo>
                  <a:lnTo>
                    <a:pt x="127" y="46"/>
                  </a:lnTo>
                  <a:lnTo>
                    <a:pt x="124" y="40"/>
                  </a:lnTo>
                  <a:lnTo>
                    <a:pt x="121" y="34"/>
                  </a:lnTo>
                  <a:lnTo>
                    <a:pt x="119" y="29"/>
                  </a:lnTo>
                  <a:lnTo>
                    <a:pt x="116" y="23"/>
                  </a:lnTo>
                  <a:lnTo>
                    <a:pt x="112" y="19"/>
                  </a:lnTo>
                  <a:lnTo>
                    <a:pt x="109" y="16"/>
                  </a:lnTo>
                  <a:lnTo>
                    <a:pt x="107" y="12"/>
                  </a:lnTo>
                  <a:lnTo>
                    <a:pt x="104" y="10"/>
                  </a:lnTo>
                  <a:lnTo>
                    <a:pt x="101" y="8"/>
                  </a:lnTo>
                  <a:lnTo>
                    <a:pt x="97" y="6"/>
                  </a:lnTo>
                  <a:lnTo>
                    <a:pt x="93" y="3"/>
                  </a:lnTo>
                  <a:lnTo>
                    <a:pt x="90" y="2"/>
                  </a:lnTo>
                  <a:lnTo>
                    <a:pt x="86" y="1"/>
                  </a:lnTo>
                  <a:lnTo>
                    <a:pt x="81" y="1"/>
                  </a:lnTo>
                  <a:lnTo>
                    <a:pt x="78" y="0"/>
                  </a:lnTo>
                  <a:lnTo>
                    <a:pt x="73" y="0"/>
                  </a:lnTo>
                  <a:lnTo>
                    <a:pt x="69" y="0"/>
                  </a:lnTo>
                  <a:lnTo>
                    <a:pt x="66" y="1"/>
                  </a:lnTo>
                  <a:lnTo>
                    <a:pt x="62" y="1"/>
                  </a:lnTo>
                  <a:lnTo>
                    <a:pt x="59" y="2"/>
                  </a:lnTo>
                  <a:lnTo>
                    <a:pt x="57" y="3"/>
                  </a:lnTo>
                  <a:close/>
                </a:path>
              </a:pathLst>
            </a:custGeom>
            <a:solidFill>
              <a:srgbClr val="EDC7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8" name="Freeform 202">
              <a:extLst>
                <a:ext uri="{FF2B5EF4-FFF2-40B4-BE49-F238E27FC236}">
                  <a16:creationId xmlns:a16="http://schemas.microsoft.com/office/drawing/2014/main" id="{6E612676-EE93-4FA0-A824-2A2FC6FCD012}"/>
                </a:ext>
              </a:extLst>
            </p:cNvPr>
            <p:cNvSpPr>
              <a:spLocks/>
            </p:cNvSpPr>
            <p:nvPr/>
          </p:nvSpPr>
          <p:spPr bwMode="auto">
            <a:xfrm>
              <a:off x="4219" y="3633"/>
              <a:ext cx="61" cy="101"/>
            </a:xfrm>
            <a:custGeom>
              <a:avLst/>
              <a:gdLst>
                <a:gd name="T0" fmla="*/ 43 w 123"/>
                <a:gd name="T1" fmla="*/ 7 h 202"/>
                <a:gd name="T2" fmla="*/ 30 w 123"/>
                <a:gd name="T3" fmla="*/ 12 h 202"/>
                <a:gd name="T4" fmla="*/ 20 w 123"/>
                <a:gd name="T5" fmla="*/ 19 h 202"/>
                <a:gd name="T6" fmla="*/ 11 w 123"/>
                <a:gd name="T7" fmla="*/ 26 h 202"/>
                <a:gd name="T8" fmla="*/ 5 w 123"/>
                <a:gd name="T9" fmla="*/ 34 h 202"/>
                <a:gd name="T10" fmla="*/ 2 w 123"/>
                <a:gd name="T11" fmla="*/ 41 h 202"/>
                <a:gd name="T12" fmla="*/ 0 w 123"/>
                <a:gd name="T13" fmla="*/ 48 h 202"/>
                <a:gd name="T14" fmla="*/ 0 w 123"/>
                <a:gd name="T15" fmla="*/ 56 h 202"/>
                <a:gd name="T16" fmla="*/ 3 w 123"/>
                <a:gd name="T17" fmla="*/ 68 h 202"/>
                <a:gd name="T18" fmla="*/ 8 w 123"/>
                <a:gd name="T19" fmla="*/ 82 h 202"/>
                <a:gd name="T20" fmla="*/ 18 w 123"/>
                <a:gd name="T21" fmla="*/ 102 h 202"/>
                <a:gd name="T22" fmla="*/ 26 w 123"/>
                <a:gd name="T23" fmla="*/ 117 h 202"/>
                <a:gd name="T24" fmla="*/ 33 w 123"/>
                <a:gd name="T25" fmla="*/ 128 h 202"/>
                <a:gd name="T26" fmla="*/ 42 w 123"/>
                <a:gd name="T27" fmla="*/ 137 h 202"/>
                <a:gd name="T28" fmla="*/ 53 w 123"/>
                <a:gd name="T29" fmla="*/ 144 h 202"/>
                <a:gd name="T30" fmla="*/ 60 w 123"/>
                <a:gd name="T31" fmla="*/ 150 h 202"/>
                <a:gd name="T32" fmla="*/ 61 w 123"/>
                <a:gd name="T33" fmla="*/ 158 h 202"/>
                <a:gd name="T34" fmla="*/ 62 w 123"/>
                <a:gd name="T35" fmla="*/ 165 h 202"/>
                <a:gd name="T36" fmla="*/ 63 w 123"/>
                <a:gd name="T37" fmla="*/ 172 h 202"/>
                <a:gd name="T38" fmla="*/ 65 w 123"/>
                <a:gd name="T39" fmla="*/ 180 h 202"/>
                <a:gd name="T40" fmla="*/ 67 w 123"/>
                <a:gd name="T41" fmla="*/ 187 h 202"/>
                <a:gd name="T42" fmla="*/ 70 w 123"/>
                <a:gd name="T43" fmla="*/ 193 h 202"/>
                <a:gd name="T44" fmla="*/ 75 w 123"/>
                <a:gd name="T45" fmla="*/ 198 h 202"/>
                <a:gd name="T46" fmla="*/ 81 w 123"/>
                <a:gd name="T47" fmla="*/ 201 h 202"/>
                <a:gd name="T48" fmla="*/ 90 w 123"/>
                <a:gd name="T49" fmla="*/ 202 h 202"/>
                <a:gd name="T50" fmla="*/ 98 w 123"/>
                <a:gd name="T51" fmla="*/ 202 h 202"/>
                <a:gd name="T52" fmla="*/ 111 w 123"/>
                <a:gd name="T53" fmla="*/ 199 h 202"/>
                <a:gd name="T54" fmla="*/ 120 w 123"/>
                <a:gd name="T55" fmla="*/ 195 h 202"/>
                <a:gd name="T56" fmla="*/ 122 w 123"/>
                <a:gd name="T57" fmla="*/ 186 h 202"/>
                <a:gd name="T58" fmla="*/ 123 w 123"/>
                <a:gd name="T59" fmla="*/ 170 h 202"/>
                <a:gd name="T60" fmla="*/ 122 w 123"/>
                <a:gd name="T61" fmla="*/ 145 h 202"/>
                <a:gd name="T62" fmla="*/ 120 w 123"/>
                <a:gd name="T63" fmla="*/ 119 h 202"/>
                <a:gd name="T64" fmla="*/ 117 w 123"/>
                <a:gd name="T65" fmla="*/ 100 h 202"/>
                <a:gd name="T66" fmla="*/ 117 w 123"/>
                <a:gd name="T67" fmla="*/ 85 h 202"/>
                <a:gd name="T68" fmla="*/ 117 w 123"/>
                <a:gd name="T69" fmla="*/ 71 h 202"/>
                <a:gd name="T70" fmla="*/ 117 w 123"/>
                <a:gd name="T71" fmla="*/ 61 h 202"/>
                <a:gd name="T72" fmla="*/ 118 w 123"/>
                <a:gd name="T73" fmla="*/ 52 h 202"/>
                <a:gd name="T74" fmla="*/ 117 w 123"/>
                <a:gd name="T75" fmla="*/ 42 h 202"/>
                <a:gd name="T76" fmla="*/ 113 w 123"/>
                <a:gd name="T77" fmla="*/ 31 h 202"/>
                <a:gd name="T78" fmla="*/ 107 w 123"/>
                <a:gd name="T79" fmla="*/ 22 h 202"/>
                <a:gd name="T80" fmla="*/ 102 w 123"/>
                <a:gd name="T81" fmla="*/ 15 h 202"/>
                <a:gd name="T82" fmla="*/ 97 w 123"/>
                <a:gd name="T83" fmla="*/ 9 h 202"/>
                <a:gd name="T84" fmla="*/ 90 w 123"/>
                <a:gd name="T85" fmla="*/ 5 h 202"/>
                <a:gd name="T86" fmla="*/ 83 w 123"/>
                <a:gd name="T87" fmla="*/ 2 h 202"/>
                <a:gd name="T88" fmla="*/ 75 w 123"/>
                <a:gd name="T89" fmla="*/ 1 h 202"/>
                <a:gd name="T90" fmla="*/ 67 w 123"/>
                <a:gd name="T91" fmla="*/ 0 h 202"/>
                <a:gd name="T92" fmla="*/ 61 w 123"/>
                <a:gd name="T93" fmla="*/ 1 h 202"/>
                <a:gd name="T94" fmla="*/ 54 w 123"/>
                <a:gd name="T95" fmla="*/ 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202">
                  <a:moveTo>
                    <a:pt x="52" y="5"/>
                  </a:moveTo>
                  <a:lnTo>
                    <a:pt x="43" y="7"/>
                  </a:lnTo>
                  <a:lnTo>
                    <a:pt x="36" y="10"/>
                  </a:lnTo>
                  <a:lnTo>
                    <a:pt x="30" y="12"/>
                  </a:lnTo>
                  <a:lnTo>
                    <a:pt x="24" y="16"/>
                  </a:lnTo>
                  <a:lnTo>
                    <a:pt x="20" y="19"/>
                  </a:lnTo>
                  <a:lnTo>
                    <a:pt x="15" y="22"/>
                  </a:lnTo>
                  <a:lnTo>
                    <a:pt x="11" y="26"/>
                  </a:lnTo>
                  <a:lnTo>
                    <a:pt x="8" y="30"/>
                  </a:lnTo>
                  <a:lnTo>
                    <a:pt x="5" y="34"/>
                  </a:lnTo>
                  <a:lnTo>
                    <a:pt x="4" y="37"/>
                  </a:lnTo>
                  <a:lnTo>
                    <a:pt x="2" y="41"/>
                  </a:lnTo>
                  <a:lnTo>
                    <a:pt x="1" y="45"/>
                  </a:lnTo>
                  <a:lnTo>
                    <a:pt x="0" y="48"/>
                  </a:lnTo>
                  <a:lnTo>
                    <a:pt x="0" y="52"/>
                  </a:lnTo>
                  <a:lnTo>
                    <a:pt x="0" y="56"/>
                  </a:lnTo>
                  <a:lnTo>
                    <a:pt x="1" y="60"/>
                  </a:lnTo>
                  <a:lnTo>
                    <a:pt x="3" y="68"/>
                  </a:lnTo>
                  <a:lnTo>
                    <a:pt x="5" y="76"/>
                  </a:lnTo>
                  <a:lnTo>
                    <a:pt x="8" y="82"/>
                  </a:lnTo>
                  <a:lnTo>
                    <a:pt x="12" y="90"/>
                  </a:lnTo>
                  <a:lnTo>
                    <a:pt x="18" y="102"/>
                  </a:lnTo>
                  <a:lnTo>
                    <a:pt x="23" y="111"/>
                  </a:lnTo>
                  <a:lnTo>
                    <a:pt x="26" y="117"/>
                  </a:lnTo>
                  <a:lnTo>
                    <a:pt x="28" y="124"/>
                  </a:lnTo>
                  <a:lnTo>
                    <a:pt x="33" y="128"/>
                  </a:lnTo>
                  <a:lnTo>
                    <a:pt x="37" y="134"/>
                  </a:lnTo>
                  <a:lnTo>
                    <a:pt x="42" y="137"/>
                  </a:lnTo>
                  <a:lnTo>
                    <a:pt x="48" y="140"/>
                  </a:lnTo>
                  <a:lnTo>
                    <a:pt x="53" y="144"/>
                  </a:lnTo>
                  <a:lnTo>
                    <a:pt x="58" y="146"/>
                  </a:lnTo>
                  <a:lnTo>
                    <a:pt x="60" y="150"/>
                  </a:lnTo>
                  <a:lnTo>
                    <a:pt x="61" y="154"/>
                  </a:lnTo>
                  <a:lnTo>
                    <a:pt x="61" y="158"/>
                  </a:lnTo>
                  <a:lnTo>
                    <a:pt x="62" y="161"/>
                  </a:lnTo>
                  <a:lnTo>
                    <a:pt x="62" y="165"/>
                  </a:lnTo>
                  <a:lnTo>
                    <a:pt x="63" y="169"/>
                  </a:lnTo>
                  <a:lnTo>
                    <a:pt x="63" y="172"/>
                  </a:lnTo>
                  <a:lnTo>
                    <a:pt x="64" y="176"/>
                  </a:lnTo>
                  <a:lnTo>
                    <a:pt x="65" y="180"/>
                  </a:lnTo>
                  <a:lnTo>
                    <a:pt x="65" y="183"/>
                  </a:lnTo>
                  <a:lnTo>
                    <a:pt x="67" y="187"/>
                  </a:lnTo>
                  <a:lnTo>
                    <a:pt x="68" y="190"/>
                  </a:lnTo>
                  <a:lnTo>
                    <a:pt x="70" y="193"/>
                  </a:lnTo>
                  <a:lnTo>
                    <a:pt x="73" y="196"/>
                  </a:lnTo>
                  <a:lnTo>
                    <a:pt x="75" y="198"/>
                  </a:lnTo>
                  <a:lnTo>
                    <a:pt x="77" y="199"/>
                  </a:lnTo>
                  <a:lnTo>
                    <a:pt x="81" y="201"/>
                  </a:lnTo>
                  <a:lnTo>
                    <a:pt x="85" y="202"/>
                  </a:lnTo>
                  <a:lnTo>
                    <a:pt x="90" y="202"/>
                  </a:lnTo>
                  <a:lnTo>
                    <a:pt x="94" y="202"/>
                  </a:lnTo>
                  <a:lnTo>
                    <a:pt x="98" y="202"/>
                  </a:lnTo>
                  <a:lnTo>
                    <a:pt x="104" y="201"/>
                  </a:lnTo>
                  <a:lnTo>
                    <a:pt x="111" y="199"/>
                  </a:lnTo>
                  <a:lnTo>
                    <a:pt x="117" y="198"/>
                  </a:lnTo>
                  <a:lnTo>
                    <a:pt x="120" y="195"/>
                  </a:lnTo>
                  <a:lnTo>
                    <a:pt x="121" y="191"/>
                  </a:lnTo>
                  <a:lnTo>
                    <a:pt x="122" y="186"/>
                  </a:lnTo>
                  <a:lnTo>
                    <a:pt x="123" y="181"/>
                  </a:lnTo>
                  <a:lnTo>
                    <a:pt x="123" y="170"/>
                  </a:lnTo>
                  <a:lnTo>
                    <a:pt x="123" y="158"/>
                  </a:lnTo>
                  <a:lnTo>
                    <a:pt x="122" y="145"/>
                  </a:lnTo>
                  <a:lnTo>
                    <a:pt x="121" y="132"/>
                  </a:lnTo>
                  <a:lnTo>
                    <a:pt x="120" y="119"/>
                  </a:lnTo>
                  <a:lnTo>
                    <a:pt x="117" y="107"/>
                  </a:lnTo>
                  <a:lnTo>
                    <a:pt x="117" y="100"/>
                  </a:lnTo>
                  <a:lnTo>
                    <a:pt x="117" y="92"/>
                  </a:lnTo>
                  <a:lnTo>
                    <a:pt x="117" y="85"/>
                  </a:lnTo>
                  <a:lnTo>
                    <a:pt x="117" y="78"/>
                  </a:lnTo>
                  <a:lnTo>
                    <a:pt x="117" y="71"/>
                  </a:lnTo>
                  <a:lnTo>
                    <a:pt x="117" y="66"/>
                  </a:lnTo>
                  <a:lnTo>
                    <a:pt x="117" y="61"/>
                  </a:lnTo>
                  <a:lnTo>
                    <a:pt x="118" y="57"/>
                  </a:lnTo>
                  <a:lnTo>
                    <a:pt x="118" y="52"/>
                  </a:lnTo>
                  <a:lnTo>
                    <a:pt x="118" y="47"/>
                  </a:lnTo>
                  <a:lnTo>
                    <a:pt x="117" y="42"/>
                  </a:lnTo>
                  <a:lnTo>
                    <a:pt x="115" y="37"/>
                  </a:lnTo>
                  <a:lnTo>
                    <a:pt x="113" y="31"/>
                  </a:lnTo>
                  <a:lnTo>
                    <a:pt x="111" y="27"/>
                  </a:lnTo>
                  <a:lnTo>
                    <a:pt x="107" y="22"/>
                  </a:lnTo>
                  <a:lnTo>
                    <a:pt x="104" y="18"/>
                  </a:lnTo>
                  <a:lnTo>
                    <a:pt x="102" y="15"/>
                  </a:lnTo>
                  <a:lnTo>
                    <a:pt x="100" y="12"/>
                  </a:lnTo>
                  <a:lnTo>
                    <a:pt x="97" y="9"/>
                  </a:lnTo>
                  <a:lnTo>
                    <a:pt x="94" y="8"/>
                  </a:lnTo>
                  <a:lnTo>
                    <a:pt x="90" y="5"/>
                  </a:lnTo>
                  <a:lnTo>
                    <a:pt x="86" y="4"/>
                  </a:lnTo>
                  <a:lnTo>
                    <a:pt x="83" y="2"/>
                  </a:lnTo>
                  <a:lnTo>
                    <a:pt x="78" y="1"/>
                  </a:lnTo>
                  <a:lnTo>
                    <a:pt x="75" y="1"/>
                  </a:lnTo>
                  <a:lnTo>
                    <a:pt x="71" y="0"/>
                  </a:lnTo>
                  <a:lnTo>
                    <a:pt x="67" y="0"/>
                  </a:lnTo>
                  <a:lnTo>
                    <a:pt x="63" y="0"/>
                  </a:lnTo>
                  <a:lnTo>
                    <a:pt x="61" y="1"/>
                  </a:lnTo>
                  <a:lnTo>
                    <a:pt x="56" y="2"/>
                  </a:lnTo>
                  <a:lnTo>
                    <a:pt x="54" y="4"/>
                  </a:lnTo>
                  <a:lnTo>
                    <a:pt x="52" y="5"/>
                  </a:lnTo>
                  <a:close/>
                </a:path>
              </a:pathLst>
            </a:custGeom>
            <a:solidFill>
              <a:srgbClr val="EBC5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9" name="Freeform 203">
              <a:extLst>
                <a:ext uri="{FF2B5EF4-FFF2-40B4-BE49-F238E27FC236}">
                  <a16:creationId xmlns:a16="http://schemas.microsoft.com/office/drawing/2014/main" id="{245B349B-A70B-448C-AD9B-303CF5A8995C}"/>
                </a:ext>
              </a:extLst>
            </p:cNvPr>
            <p:cNvSpPr>
              <a:spLocks/>
            </p:cNvSpPr>
            <p:nvPr/>
          </p:nvSpPr>
          <p:spPr bwMode="auto">
            <a:xfrm>
              <a:off x="4223" y="3639"/>
              <a:ext cx="57" cy="95"/>
            </a:xfrm>
            <a:custGeom>
              <a:avLst/>
              <a:gdLst>
                <a:gd name="T0" fmla="*/ 38 w 115"/>
                <a:gd name="T1" fmla="*/ 8 h 189"/>
                <a:gd name="T2" fmla="*/ 26 w 115"/>
                <a:gd name="T3" fmla="*/ 13 h 189"/>
                <a:gd name="T4" fmla="*/ 17 w 115"/>
                <a:gd name="T5" fmla="*/ 19 h 189"/>
                <a:gd name="T6" fmla="*/ 10 w 115"/>
                <a:gd name="T7" fmla="*/ 26 h 189"/>
                <a:gd name="T8" fmla="*/ 5 w 115"/>
                <a:gd name="T9" fmla="*/ 33 h 189"/>
                <a:gd name="T10" fmla="*/ 1 w 115"/>
                <a:gd name="T11" fmla="*/ 40 h 189"/>
                <a:gd name="T12" fmla="*/ 0 w 115"/>
                <a:gd name="T13" fmla="*/ 47 h 189"/>
                <a:gd name="T14" fmla="*/ 0 w 115"/>
                <a:gd name="T15" fmla="*/ 55 h 189"/>
                <a:gd name="T16" fmla="*/ 1 w 115"/>
                <a:gd name="T17" fmla="*/ 67 h 189"/>
                <a:gd name="T18" fmla="*/ 7 w 115"/>
                <a:gd name="T19" fmla="*/ 82 h 189"/>
                <a:gd name="T20" fmla="*/ 16 w 115"/>
                <a:gd name="T21" fmla="*/ 100 h 189"/>
                <a:gd name="T22" fmla="*/ 23 w 115"/>
                <a:gd name="T23" fmla="*/ 116 h 189"/>
                <a:gd name="T24" fmla="*/ 30 w 115"/>
                <a:gd name="T25" fmla="*/ 127 h 189"/>
                <a:gd name="T26" fmla="*/ 39 w 115"/>
                <a:gd name="T27" fmla="*/ 135 h 189"/>
                <a:gd name="T28" fmla="*/ 51 w 115"/>
                <a:gd name="T29" fmla="*/ 140 h 189"/>
                <a:gd name="T30" fmla="*/ 58 w 115"/>
                <a:gd name="T31" fmla="*/ 145 h 189"/>
                <a:gd name="T32" fmla="*/ 59 w 115"/>
                <a:gd name="T33" fmla="*/ 151 h 189"/>
                <a:gd name="T34" fmla="*/ 61 w 115"/>
                <a:gd name="T35" fmla="*/ 158 h 189"/>
                <a:gd name="T36" fmla="*/ 63 w 115"/>
                <a:gd name="T37" fmla="*/ 164 h 189"/>
                <a:gd name="T38" fmla="*/ 65 w 115"/>
                <a:gd name="T39" fmla="*/ 174 h 189"/>
                <a:gd name="T40" fmla="*/ 69 w 115"/>
                <a:gd name="T41" fmla="*/ 181 h 189"/>
                <a:gd name="T42" fmla="*/ 73 w 115"/>
                <a:gd name="T43" fmla="*/ 185 h 189"/>
                <a:gd name="T44" fmla="*/ 78 w 115"/>
                <a:gd name="T45" fmla="*/ 188 h 189"/>
                <a:gd name="T46" fmla="*/ 85 w 115"/>
                <a:gd name="T47" fmla="*/ 189 h 189"/>
                <a:gd name="T48" fmla="*/ 94 w 115"/>
                <a:gd name="T49" fmla="*/ 189 h 189"/>
                <a:gd name="T50" fmla="*/ 104 w 115"/>
                <a:gd name="T51" fmla="*/ 186 h 189"/>
                <a:gd name="T52" fmla="*/ 111 w 115"/>
                <a:gd name="T53" fmla="*/ 181 h 189"/>
                <a:gd name="T54" fmla="*/ 114 w 115"/>
                <a:gd name="T55" fmla="*/ 173 h 189"/>
                <a:gd name="T56" fmla="*/ 115 w 115"/>
                <a:gd name="T57" fmla="*/ 156 h 189"/>
                <a:gd name="T58" fmla="*/ 114 w 115"/>
                <a:gd name="T59" fmla="*/ 130 h 189"/>
                <a:gd name="T60" fmla="*/ 109 w 115"/>
                <a:gd name="T61" fmla="*/ 106 h 189"/>
                <a:gd name="T62" fmla="*/ 107 w 115"/>
                <a:gd name="T63" fmla="*/ 88 h 189"/>
                <a:gd name="T64" fmla="*/ 107 w 115"/>
                <a:gd name="T65" fmla="*/ 76 h 189"/>
                <a:gd name="T66" fmla="*/ 107 w 115"/>
                <a:gd name="T67" fmla="*/ 64 h 189"/>
                <a:gd name="T68" fmla="*/ 107 w 115"/>
                <a:gd name="T69" fmla="*/ 55 h 189"/>
                <a:gd name="T70" fmla="*/ 108 w 115"/>
                <a:gd name="T71" fmla="*/ 47 h 189"/>
                <a:gd name="T72" fmla="*/ 107 w 115"/>
                <a:gd name="T73" fmla="*/ 38 h 189"/>
                <a:gd name="T74" fmla="*/ 104 w 115"/>
                <a:gd name="T75" fmla="*/ 29 h 189"/>
                <a:gd name="T76" fmla="*/ 98 w 115"/>
                <a:gd name="T77" fmla="*/ 20 h 189"/>
                <a:gd name="T78" fmla="*/ 94 w 115"/>
                <a:gd name="T79" fmla="*/ 14 h 189"/>
                <a:gd name="T80" fmla="*/ 89 w 115"/>
                <a:gd name="T81" fmla="*/ 9 h 189"/>
                <a:gd name="T82" fmla="*/ 83 w 115"/>
                <a:gd name="T83" fmla="*/ 6 h 189"/>
                <a:gd name="T84" fmla="*/ 76 w 115"/>
                <a:gd name="T85" fmla="*/ 3 h 189"/>
                <a:gd name="T86" fmla="*/ 64 w 115"/>
                <a:gd name="T87" fmla="*/ 0 h 189"/>
                <a:gd name="T88" fmla="*/ 54 w 115"/>
                <a:gd name="T89" fmla="*/ 2 h 189"/>
                <a:gd name="T90" fmla="*/ 48 w 115"/>
                <a:gd name="T91" fmla="*/ 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189">
                  <a:moveTo>
                    <a:pt x="46" y="6"/>
                  </a:moveTo>
                  <a:lnTo>
                    <a:pt x="38" y="8"/>
                  </a:lnTo>
                  <a:lnTo>
                    <a:pt x="33" y="10"/>
                  </a:lnTo>
                  <a:lnTo>
                    <a:pt x="26" y="13"/>
                  </a:lnTo>
                  <a:lnTo>
                    <a:pt x="21" y="16"/>
                  </a:lnTo>
                  <a:lnTo>
                    <a:pt x="17" y="19"/>
                  </a:lnTo>
                  <a:lnTo>
                    <a:pt x="13" y="23"/>
                  </a:lnTo>
                  <a:lnTo>
                    <a:pt x="10" y="26"/>
                  </a:lnTo>
                  <a:lnTo>
                    <a:pt x="7" y="29"/>
                  </a:lnTo>
                  <a:lnTo>
                    <a:pt x="5" y="33"/>
                  </a:lnTo>
                  <a:lnTo>
                    <a:pt x="3" y="36"/>
                  </a:lnTo>
                  <a:lnTo>
                    <a:pt x="1" y="40"/>
                  </a:lnTo>
                  <a:lnTo>
                    <a:pt x="0" y="44"/>
                  </a:lnTo>
                  <a:lnTo>
                    <a:pt x="0" y="47"/>
                  </a:lnTo>
                  <a:lnTo>
                    <a:pt x="0" y="52"/>
                  </a:lnTo>
                  <a:lnTo>
                    <a:pt x="0" y="55"/>
                  </a:lnTo>
                  <a:lnTo>
                    <a:pt x="0" y="59"/>
                  </a:lnTo>
                  <a:lnTo>
                    <a:pt x="1" y="67"/>
                  </a:lnTo>
                  <a:lnTo>
                    <a:pt x="4" y="75"/>
                  </a:lnTo>
                  <a:lnTo>
                    <a:pt x="7" y="82"/>
                  </a:lnTo>
                  <a:lnTo>
                    <a:pt x="10" y="88"/>
                  </a:lnTo>
                  <a:lnTo>
                    <a:pt x="16" y="100"/>
                  </a:lnTo>
                  <a:lnTo>
                    <a:pt x="20" y="110"/>
                  </a:lnTo>
                  <a:lnTo>
                    <a:pt x="23" y="116"/>
                  </a:lnTo>
                  <a:lnTo>
                    <a:pt x="26" y="122"/>
                  </a:lnTo>
                  <a:lnTo>
                    <a:pt x="30" y="127"/>
                  </a:lnTo>
                  <a:lnTo>
                    <a:pt x="35" y="132"/>
                  </a:lnTo>
                  <a:lnTo>
                    <a:pt x="39" y="135"/>
                  </a:lnTo>
                  <a:lnTo>
                    <a:pt x="46" y="138"/>
                  </a:lnTo>
                  <a:lnTo>
                    <a:pt x="51" y="140"/>
                  </a:lnTo>
                  <a:lnTo>
                    <a:pt x="58" y="142"/>
                  </a:lnTo>
                  <a:lnTo>
                    <a:pt x="58" y="145"/>
                  </a:lnTo>
                  <a:lnTo>
                    <a:pt x="59" y="148"/>
                  </a:lnTo>
                  <a:lnTo>
                    <a:pt x="59" y="151"/>
                  </a:lnTo>
                  <a:lnTo>
                    <a:pt x="60" y="155"/>
                  </a:lnTo>
                  <a:lnTo>
                    <a:pt x="61" y="158"/>
                  </a:lnTo>
                  <a:lnTo>
                    <a:pt x="61" y="160"/>
                  </a:lnTo>
                  <a:lnTo>
                    <a:pt x="63" y="164"/>
                  </a:lnTo>
                  <a:lnTo>
                    <a:pt x="63" y="167"/>
                  </a:lnTo>
                  <a:lnTo>
                    <a:pt x="65" y="174"/>
                  </a:lnTo>
                  <a:lnTo>
                    <a:pt x="67" y="179"/>
                  </a:lnTo>
                  <a:lnTo>
                    <a:pt x="69" y="181"/>
                  </a:lnTo>
                  <a:lnTo>
                    <a:pt x="70" y="184"/>
                  </a:lnTo>
                  <a:lnTo>
                    <a:pt x="73" y="185"/>
                  </a:lnTo>
                  <a:lnTo>
                    <a:pt x="76" y="187"/>
                  </a:lnTo>
                  <a:lnTo>
                    <a:pt x="78" y="188"/>
                  </a:lnTo>
                  <a:lnTo>
                    <a:pt x="81" y="189"/>
                  </a:lnTo>
                  <a:lnTo>
                    <a:pt x="85" y="189"/>
                  </a:lnTo>
                  <a:lnTo>
                    <a:pt x="89" y="189"/>
                  </a:lnTo>
                  <a:lnTo>
                    <a:pt x="94" y="189"/>
                  </a:lnTo>
                  <a:lnTo>
                    <a:pt x="99" y="187"/>
                  </a:lnTo>
                  <a:lnTo>
                    <a:pt x="104" y="186"/>
                  </a:lnTo>
                  <a:lnTo>
                    <a:pt x="110" y="185"/>
                  </a:lnTo>
                  <a:lnTo>
                    <a:pt x="111" y="181"/>
                  </a:lnTo>
                  <a:lnTo>
                    <a:pt x="113" y="177"/>
                  </a:lnTo>
                  <a:lnTo>
                    <a:pt x="114" y="173"/>
                  </a:lnTo>
                  <a:lnTo>
                    <a:pt x="115" y="167"/>
                  </a:lnTo>
                  <a:lnTo>
                    <a:pt x="115" y="156"/>
                  </a:lnTo>
                  <a:lnTo>
                    <a:pt x="115" y="144"/>
                  </a:lnTo>
                  <a:lnTo>
                    <a:pt x="114" y="130"/>
                  </a:lnTo>
                  <a:lnTo>
                    <a:pt x="111" y="118"/>
                  </a:lnTo>
                  <a:lnTo>
                    <a:pt x="109" y="106"/>
                  </a:lnTo>
                  <a:lnTo>
                    <a:pt x="107" y="95"/>
                  </a:lnTo>
                  <a:lnTo>
                    <a:pt x="107" y="88"/>
                  </a:lnTo>
                  <a:lnTo>
                    <a:pt x="107" y="82"/>
                  </a:lnTo>
                  <a:lnTo>
                    <a:pt x="107" y="76"/>
                  </a:lnTo>
                  <a:lnTo>
                    <a:pt x="107" y="69"/>
                  </a:lnTo>
                  <a:lnTo>
                    <a:pt x="107" y="64"/>
                  </a:lnTo>
                  <a:lnTo>
                    <a:pt x="107" y="59"/>
                  </a:lnTo>
                  <a:lnTo>
                    <a:pt x="107" y="55"/>
                  </a:lnTo>
                  <a:lnTo>
                    <a:pt x="108" y="53"/>
                  </a:lnTo>
                  <a:lnTo>
                    <a:pt x="108" y="47"/>
                  </a:lnTo>
                  <a:lnTo>
                    <a:pt x="108" y="44"/>
                  </a:lnTo>
                  <a:lnTo>
                    <a:pt x="107" y="38"/>
                  </a:lnTo>
                  <a:lnTo>
                    <a:pt x="105" y="34"/>
                  </a:lnTo>
                  <a:lnTo>
                    <a:pt x="104" y="29"/>
                  </a:lnTo>
                  <a:lnTo>
                    <a:pt x="100" y="25"/>
                  </a:lnTo>
                  <a:lnTo>
                    <a:pt x="98" y="20"/>
                  </a:lnTo>
                  <a:lnTo>
                    <a:pt x="95" y="17"/>
                  </a:lnTo>
                  <a:lnTo>
                    <a:pt x="94" y="14"/>
                  </a:lnTo>
                  <a:lnTo>
                    <a:pt x="91" y="12"/>
                  </a:lnTo>
                  <a:lnTo>
                    <a:pt x="89" y="9"/>
                  </a:lnTo>
                  <a:lnTo>
                    <a:pt x="86" y="7"/>
                  </a:lnTo>
                  <a:lnTo>
                    <a:pt x="83" y="6"/>
                  </a:lnTo>
                  <a:lnTo>
                    <a:pt x="79" y="4"/>
                  </a:lnTo>
                  <a:lnTo>
                    <a:pt x="76" y="3"/>
                  </a:lnTo>
                  <a:lnTo>
                    <a:pt x="71" y="2"/>
                  </a:lnTo>
                  <a:lnTo>
                    <a:pt x="64" y="0"/>
                  </a:lnTo>
                  <a:lnTo>
                    <a:pt x="57" y="2"/>
                  </a:lnTo>
                  <a:lnTo>
                    <a:pt x="54" y="2"/>
                  </a:lnTo>
                  <a:lnTo>
                    <a:pt x="50" y="3"/>
                  </a:lnTo>
                  <a:lnTo>
                    <a:pt x="48" y="4"/>
                  </a:lnTo>
                  <a:lnTo>
                    <a:pt x="46" y="6"/>
                  </a:lnTo>
                  <a:close/>
                </a:path>
              </a:pathLst>
            </a:custGeom>
            <a:solidFill>
              <a:srgbClr val="E9C3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0" name="Freeform 204">
              <a:extLst>
                <a:ext uri="{FF2B5EF4-FFF2-40B4-BE49-F238E27FC236}">
                  <a16:creationId xmlns:a16="http://schemas.microsoft.com/office/drawing/2014/main" id="{4495955E-E93E-4917-BD66-4274C6AFE9A5}"/>
                </a:ext>
              </a:extLst>
            </p:cNvPr>
            <p:cNvSpPr>
              <a:spLocks/>
            </p:cNvSpPr>
            <p:nvPr/>
          </p:nvSpPr>
          <p:spPr bwMode="auto">
            <a:xfrm>
              <a:off x="4225" y="3645"/>
              <a:ext cx="54" cy="88"/>
            </a:xfrm>
            <a:custGeom>
              <a:avLst/>
              <a:gdLst>
                <a:gd name="T0" fmla="*/ 34 w 108"/>
                <a:gd name="T1" fmla="*/ 7 h 174"/>
                <a:gd name="T2" fmla="*/ 24 w 108"/>
                <a:gd name="T3" fmla="*/ 12 h 174"/>
                <a:gd name="T4" fmla="*/ 15 w 108"/>
                <a:gd name="T5" fmla="*/ 19 h 174"/>
                <a:gd name="T6" fmla="*/ 9 w 108"/>
                <a:gd name="T7" fmla="*/ 24 h 174"/>
                <a:gd name="T8" fmla="*/ 5 w 108"/>
                <a:gd name="T9" fmla="*/ 32 h 174"/>
                <a:gd name="T10" fmla="*/ 2 w 108"/>
                <a:gd name="T11" fmla="*/ 39 h 174"/>
                <a:gd name="T12" fmla="*/ 0 w 108"/>
                <a:gd name="T13" fmla="*/ 50 h 174"/>
                <a:gd name="T14" fmla="*/ 2 w 108"/>
                <a:gd name="T15" fmla="*/ 65 h 174"/>
                <a:gd name="T16" fmla="*/ 7 w 108"/>
                <a:gd name="T17" fmla="*/ 79 h 174"/>
                <a:gd name="T18" fmla="*/ 14 w 108"/>
                <a:gd name="T19" fmla="*/ 99 h 174"/>
                <a:gd name="T20" fmla="*/ 19 w 108"/>
                <a:gd name="T21" fmla="*/ 111 h 174"/>
                <a:gd name="T22" fmla="*/ 21 w 108"/>
                <a:gd name="T23" fmla="*/ 116 h 174"/>
                <a:gd name="T24" fmla="*/ 28 w 108"/>
                <a:gd name="T25" fmla="*/ 124 h 174"/>
                <a:gd name="T26" fmla="*/ 39 w 108"/>
                <a:gd name="T27" fmla="*/ 132 h 174"/>
                <a:gd name="T28" fmla="*/ 51 w 108"/>
                <a:gd name="T29" fmla="*/ 136 h 174"/>
                <a:gd name="T30" fmla="*/ 59 w 108"/>
                <a:gd name="T31" fmla="*/ 140 h 174"/>
                <a:gd name="T32" fmla="*/ 60 w 108"/>
                <a:gd name="T33" fmla="*/ 145 h 174"/>
                <a:gd name="T34" fmla="*/ 61 w 108"/>
                <a:gd name="T35" fmla="*/ 150 h 174"/>
                <a:gd name="T36" fmla="*/ 62 w 108"/>
                <a:gd name="T37" fmla="*/ 155 h 174"/>
                <a:gd name="T38" fmla="*/ 64 w 108"/>
                <a:gd name="T39" fmla="*/ 162 h 174"/>
                <a:gd name="T40" fmla="*/ 68 w 108"/>
                <a:gd name="T41" fmla="*/ 168 h 174"/>
                <a:gd name="T42" fmla="*/ 72 w 108"/>
                <a:gd name="T43" fmla="*/ 172 h 174"/>
                <a:gd name="T44" fmla="*/ 77 w 108"/>
                <a:gd name="T45" fmla="*/ 174 h 174"/>
                <a:gd name="T46" fmla="*/ 82 w 108"/>
                <a:gd name="T47" fmla="*/ 174 h 174"/>
                <a:gd name="T48" fmla="*/ 93 w 108"/>
                <a:gd name="T49" fmla="*/ 173 h 174"/>
                <a:gd name="T50" fmla="*/ 104 w 108"/>
                <a:gd name="T51" fmla="*/ 167 h 174"/>
                <a:gd name="T52" fmla="*/ 107 w 108"/>
                <a:gd name="T53" fmla="*/ 157 h 174"/>
                <a:gd name="T54" fmla="*/ 108 w 108"/>
                <a:gd name="T55" fmla="*/ 142 h 174"/>
                <a:gd name="T56" fmla="*/ 105 w 108"/>
                <a:gd name="T57" fmla="*/ 116 h 174"/>
                <a:gd name="T58" fmla="*/ 101 w 108"/>
                <a:gd name="T59" fmla="*/ 92 h 174"/>
                <a:gd name="T60" fmla="*/ 99 w 108"/>
                <a:gd name="T61" fmla="*/ 75 h 174"/>
                <a:gd name="T62" fmla="*/ 98 w 108"/>
                <a:gd name="T63" fmla="*/ 65 h 174"/>
                <a:gd name="T64" fmla="*/ 98 w 108"/>
                <a:gd name="T65" fmla="*/ 55 h 174"/>
                <a:gd name="T66" fmla="*/ 99 w 108"/>
                <a:gd name="T67" fmla="*/ 47 h 174"/>
                <a:gd name="T68" fmla="*/ 99 w 108"/>
                <a:gd name="T69" fmla="*/ 42 h 174"/>
                <a:gd name="T70" fmla="*/ 98 w 108"/>
                <a:gd name="T71" fmla="*/ 34 h 174"/>
                <a:gd name="T72" fmla="*/ 94 w 108"/>
                <a:gd name="T73" fmla="*/ 25 h 174"/>
                <a:gd name="T74" fmla="*/ 90 w 108"/>
                <a:gd name="T75" fmla="*/ 19 h 174"/>
                <a:gd name="T76" fmla="*/ 85 w 108"/>
                <a:gd name="T77" fmla="*/ 12 h 174"/>
                <a:gd name="T78" fmla="*/ 82 w 108"/>
                <a:gd name="T79" fmla="*/ 7 h 174"/>
                <a:gd name="T80" fmla="*/ 75 w 108"/>
                <a:gd name="T81" fmla="*/ 4 h 174"/>
                <a:gd name="T82" fmla="*/ 69 w 108"/>
                <a:gd name="T83" fmla="*/ 2 h 174"/>
                <a:gd name="T84" fmla="*/ 58 w 108"/>
                <a:gd name="T85" fmla="*/ 0 h 174"/>
                <a:gd name="T86" fmla="*/ 48 w 108"/>
                <a:gd name="T87" fmla="*/ 1 h 174"/>
                <a:gd name="T88" fmla="*/ 42 w 108"/>
                <a:gd name="T89" fmla="*/ 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174">
                  <a:moveTo>
                    <a:pt x="41" y="5"/>
                  </a:moveTo>
                  <a:lnTo>
                    <a:pt x="34" y="7"/>
                  </a:lnTo>
                  <a:lnTo>
                    <a:pt x="29" y="10"/>
                  </a:lnTo>
                  <a:lnTo>
                    <a:pt x="24" y="12"/>
                  </a:lnTo>
                  <a:lnTo>
                    <a:pt x="20" y="15"/>
                  </a:lnTo>
                  <a:lnTo>
                    <a:pt x="15" y="19"/>
                  </a:lnTo>
                  <a:lnTo>
                    <a:pt x="12" y="22"/>
                  </a:lnTo>
                  <a:lnTo>
                    <a:pt x="9" y="24"/>
                  </a:lnTo>
                  <a:lnTo>
                    <a:pt x="7" y="29"/>
                  </a:lnTo>
                  <a:lnTo>
                    <a:pt x="5" y="32"/>
                  </a:lnTo>
                  <a:lnTo>
                    <a:pt x="3" y="35"/>
                  </a:lnTo>
                  <a:lnTo>
                    <a:pt x="2" y="39"/>
                  </a:lnTo>
                  <a:lnTo>
                    <a:pt x="1" y="42"/>
                  </a:lnTo>
                  <a:lnTo>
                    <a:pt x="0" y="50"/>
                  </a:lnTo>
                  <a:lnTo>
                    <a:pt x="1" y="57"/>
                  </a:lnTo>
                  <a:lnTo>
                    <a:pt x="2" y="65"/>
                  </a:lnTo>
                  <a:lnTo>
                    <a:pt x="4" y="72"/>
                  </a:lnTo>
                  <a:lnTo>
                    <a:pt x="7" y="79"/>
                  </a:lnTo>
                  <a:lnTo>
                    <a:pt x="9" y="86"/>
                  </a:lnTo>
                  <a:lnTo>
                    <a:pt x="14" y="99"/>
                  </a:lnTo>
                  <a:lnTo>
                    <a:pt x="18" y="107"/>
                  </a:lnTo>
                  <a:lnTo>
                    <a:pt x="19" y="111"/>
                  </a:lnTo>
                  <a:lnTo>
                    <a:pt x="20" y="114"/>
                  </a:lnTo>
                  <a:lnTo>
                    <a:pt x="21" y="116"/>
                  </a:lnTo>
                  <a:lnTo>
                    <a:pt x="24" y="120"/>
                  </a:lnTo>
                  <a:lnTo>
                    <a:pt x="28" y="124"/>
                  </a:lnTo>
                  <a:lnTo>
                    <a:pt x="33" y="129"/>
                  </a:lnTo>
                  <a:lnTo>
                    <a:pt x="39" y="132"/>
                  </a:lnTo>
                  <a:lnTo>
                    <a:pt x="44" y="134"/>
                  </a:lnTo>
                  <a:lnTo>
                    <a:pt x="51" y="136"/>
                  </a:lnTo>
                  <a:lnTo>
                    <a:pt x="59" y="136"/>
                  </a:lnTo>
                  <a:lnTo>
                    <a:pt x="59" y="140"/>
                  </a:lnTo>
                  <a:lnTo>
                    <a:pt x="60" y="142"/>
                  </a:lnTo>
                  <a:lnTo>
                    <a:pt x="60" y="145"/>
                  </a:lnTo>
                  <a:lnTo>
                    <a:pt x="61" y="147"/>
                  </a:lnTo>
                  <a:lnTo>
                    <a:pt x="61" y="150"/>
                  </a:lnTo>
                  <a:lnTo>
                    <a:pt x="62" y="152"/>
                  </a:lnTo>
                  <a:lnTo>
                    <a:pt x="62" y="155"/>
                  </a:lnTo>
                  <a:lnTo>
                    <a:pt x="63" y="157"/>
                  </a:lnTo>
                  <a:lnTo>
                    <a:pt x="64" y="162"/>
                  </a:lnTo>
                  <a:lnTo>
                    <a:pt x="67" y="167"/>
                  </a:lnTo>
                  <a:lnTo>
                    <a:pt x="68" y="168"/>
                  </a:lnTo>
                  <a:lnTo>
                    <a:pt x="70" y="171"/>
                  </a:lnTo>
                  <a:lnTo>
                    <a:pt x="72" y="172"/>
                  </a:lnTo>
                  <a:lnTo>
                    <a:pt x="74" y="173"/>
                  </a:lnTo>
                  <a:lnTo>
                    <a:pt x="77" y="174"/>
                  </a:lnTo>
                  <a:lnTo>
                    <a:pt x="79" y="174"/>
                  </a:lnTo>
                  <a:lnTo>
                    <a:pt x="82" y="174"/>
                  </a:lnTo>
                  <a:lnTo>
                    <a:pt x="85" y="174"/>
                  </a:lnTo>
                  <a:lnTo>
                    <a:pt x="93" y="173"/>
                  </a:lnTo>
                  <a:lnTo>
                    <a:pt x="102" y="171"/>
                  </a:lnTo>
                  <a:lnTo>
                    <a:pt x="104" y="167"/>
                  </a:lnTo>
                  <a:lnTo>
                    <a:pt x="105" y="162"/>
                  </a:lnTo>
                  <a:lnTo>
                    <a:pt x="107" y="157"/>
                  </a:lnTo>
                  <a:lnTo>
                    <a:pt x="108" y="152"/>
                  </a:lnTo>
                  <a:lnTo>
                    <a:pt x="108" y="142"/>
                  </a:lnTo>
                  <a:lnTo>
                    <a:pt x="107" y="129"/>
                  </a:lnTo>
                  <a:lnTo>
                    <a:pt x="105" y="116"/>
                  </a:lnTo>
                  <a:lnTo>
                    <a:pt x="103" y="103"/>
                  </a:lnTo>
                  <a:lnTo>
                    <a:pt x="101" y="92"/>
                  </a:lnTo>
                  <a:lnTo>
                    <a:pt x="99" y="81"/>
                  </a:lnTo>
                  <a:lnTo>
                    <a:pt x="99" y="75"/>
                  </a:lnTo>
                  <a:lnTo>
                    <a:pt x="98" y="70"/>
                  </a:lnTo>
                  <a:lnTo>
                    <a:pt x="98" y="65"/>
                  </a:lnTo>
                  <a:lnTo>
                    <a:pt x="98" y="60"/>
                  </a:lnTo>
                  <a:lnTo>
                    <a:pt x="98" y="55"/>
                  </a:lnTo>
                  <a:lnTo>
                    <a:pt x="98" y="52"/>
                  </a:lnTo>
                  <a:lnTo>
                    <a:pt x="99" y="47"/>
                  </a:lnTo>
                  <a:lnTo>
                    <a:pt x="99" y="45"/>
                  </a:lnTo>
                  <a:lnTo>
                    <a:pt x="99" y="42"/>
                  </a:lnTo>
                  <a:lnTo>
                    <a:pt x="99" y="39"/>
                  </a:lnTo>
                  <a:lnTo>
                    <a:pt x="98" y="34"/>
                  </a:lnTo>
                  <a:lnTo>
                    <a:pt x="97" y="30"/>
                  </a:lnTo>
                  <a:lnTo>
                    <a:pt x="94" y="25"/>
                  </a:lnTo>
                  <a:lnTo>
                    <a:pt x="92" y="22"/>
                  </a:lnTo>
                  <a:lnTo>
                    <a:pt x="90" y="19"/>
                  </a:lnTo>
                  <a:lnTo>
                    <a:pt x="88" y="15"/>
                  </a:lnTo>
                  <a:lnTo>
                    <a:pt x="85" y="12"/>
                  </a:lnTo>
                  <a:lnTo>
                    <a:pt x="84" y="10"/>
                  </a:lnTo>
                  <a:lnTo>
                    <a:pt x="82" y="7"/>
                  </a:lnTo>
                  <a:lnTo>
                    <a:pt x="79" y="5"/>
                  </a:lnTo>
                  <a:lnTo>
                    <a:pt x="75" y="4"/>
                  </a:lnTo>
                  <a:lnTo>
                    <a:pt x="72" y="2"/>
                  </a:lnTo>
                  <a:lnTo>
                    <a:pt x="69" y="2"/>
                  </a:lnTo>
                  <a:lnTo>
                    <a:pt x="64" y="1"/>
                  </a:lnTo>
                  <a:lnTo>
                    <a:pt x="58" y="0"/>
                  </a:lnTo>
                  <a:lnTo>
                    <a:pt x="51" y="1"/>
                  </a:lnTo>
                  <a:lnTo>
                    <a:pt x="48" y="1"/>
                  </a:lnTo>
                  <a:lnTo>
                    <a:pt x="44" y="2"/>
                  </a:lnTo>
                  <a:lnTo>
                    <a:pt x="42" y="4"/>
                  </a:lnTo>
                  <a:lnTo>
                    <a:pt x="41" y="5"/>
                  </a:lnTo>
                  <a:close/>
                </a:path>
              </a:pathLst>
            </a:custGeom>
            <a:solidFill>
              <a:srgbClr val="E7C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1" name="Freeform 205">
              <a:extLst>
                <a:ext uri="{FF2B5EF4-FFF2-40B4-BE49-F238E27FC236}">
                  <a16:creationId xmlns:a16="http://schemas.microsoft.com/office/drawing/2014/main" id="{2A4E1CF5-60B7-40CB-A45F-C2E59C0534F8}"/>
                </a:ext>
              </a:extLst>
            </p:cNvPr>
            <p:cNvSpPr>
              <a:spLocks/>
            </p:cNvSpPr>
            <p:nvPr/>
          </p:nvSpPr>
          <p:spPr bwMode="auto">
            <a:xfrm>
              <a:off x="4229" y="3651"/>
              <a:ext cx="50" cy="81"/>
            </a:xfrm>
            <a:custGeom>
              <a:avLst/>
              <a:gdLst>
                <a:gd name="T0" fmla="*/ 29 w 99"/>
                <a:gd name="T1" fmla="*/ 8 h 161"/>
                <a:gd name="T2" fmla="*/ 20 w 99"/>
                <a:gd name="T3" fmla="*/ 12 h 161"/>
                <a:gd name="T4" fmla="*/ 12 w 99"/>
                <a:gd name="T5" fmla="*/ 19 h 161"/>
                <a:gd name="T6" fmla="*/ 7 w 99"/>
                <a:gd name="T7" fmla="*/ 24 h 161"/>
                <a:gd name="T8" fmla="*/ 3 w 99"/>
                <a:gd name="T9" fmla="*/ 31 h 161"/>
                <a:gd name="T10" fmla="*/ 1 w 99"/>
                <a:gd name="T11" fmla="*/ 39 h 161"/>
                <a:gd name="T12" fmla="*/ 0 w 99"/>
                <a:gd name="T13" fmla="*/ 49 h 161"/>
                <a:gd name="T14" fmla="*/ 1 w 99"/>
                <a:gd name="T15" fmla="*/ 63 h 161"/>
                <a:gd name="T16" fmla="*/ 4 w 99"/>
                <a:gd name="T17" fmla="*/ 78 h 161"/>
                <a:gd name="T18" fmla="*/ 11 w 99"/>
                <a:gd name="T19" fmla="*/ 97 h 161"/>
                <a:gd name="T20" fmla="*/ 14 w 99"/>
                <a:gd name="T21" fmla="*/ 110 h 161"/>
                <a:gd name="T22" fmla="*/ 17 w 99"/>
                <a:gd name="T23" fmla="*/ 115 h 161"/>
                <a:gd name="T24" fmla="*/ 22 w 99"/>
                <a:gd name="T25" fmla="*/ 121 h 161"/>
                <a:gd name="T26" fmla="*/ 26 w 99"/>
                <a:gd name="T27" fmla="*/ 125 h 161"/>
                <a:gd name="T28" fmla="*/ 35 w 99"/>
                <a:gd name="T29" fmla="*/ 130 h 161"/>
                <a:gd name="T30" fmla="*/ 49 w 99"/>
                <a:gd name="T31" fmla="*/ 133 h 161"/>
                <a:gd name="T32" fmla="*/ 57 w 99"/>
                <a:gd name="T33" fmla="*/ 134 h 161"/>
                <a:gd name="T34" fmla="*/ 59 w 99"/>
                <a:gd name="T35" fmla="*/ 139 h 161"/>
                <a:gd name="T36" fmla="*/ 60 w 99"/>
                <a:gd name="T37" fmla="*/ 142 h 161"/>
                <a:gd name="T38" fmla="*/ 61 w 99"/>
                <a:gd name="T39" fmla="*/ 146 h 161"/>
                <a:gd name="T40" fmla="*/ 63 w 99"/>
                <a:gd name="T41" fmla="*/ 152 h 161"/>
                <a:gd name="T42" fmla="*/ 67 w 99"/>
                <a:gd name="T43" fmla="*/ 159 h 161"/>
                <a:gd name="T44" fmla="*/ 75 w 99"/>
                <a:gd name="T45" fmla="*/ 161 h 161"/>
                <a:gd name="T46" fmla="*/ 86 w 99"/>
                <a:gd name="T47" fmla="*/ 160 h 161"/>
                <a:gd name="T48" fmla="*/ 95 w 99"/>
                <a:gd name="T49" fmla="*/ 153 h 161"/>
                <a:gd name="T50" fmla="*/ 97 w 99"/>
                <a:gd name="T51" fmla="*/ 144 h 161"/>
                <a:gd name="T52" fmla="*/ 99 w 99"/>
                <a:gd name="T53" fmla="*/ 128 h 161"/>
                <a:gd name="T54" fmla="*/ 95 w 99"/>
                <a:gd name="T55" fmla="*/ 102 h 161"/>
                <a:gd name="T56" fmla="*/ 91 w 99"/>
                <a:gd name="T57" fmla="*/ 79 h 161"/>
                <a:gd name="T58" fmla="*/ 87 w 99"/>
                <a:gd name="T59" fmla="*/ 64 h 161"/>
                <a:gd name="T60" fmla="*/ 87 w 99"/>
                <a:gd name="T61" fmla="*/ 55 h 161"/>
                <a:gd name="T62" fmla="*/ 87 w 99"/>
                <a:gd name="T63" fmla="*/ 48 h 161"/>
                <a:gd name="T64" fmla="*/ 87 w 99"/>
                <a:gd name="T65" fmla="*/ 42 h 161"/>
                <a:gd name="T66" fmla="*/ 89 w 99"/>
                <a:gd name="T67" fmla="*/ 37 h 161"/>
                <a:gd name="T68" fmla="*/ 86 w 99"/>
                <a:gd name="T69" fmla="*/ 30 h 161"/>
                <a:gd name="T70" fmla="*/ 83 w 99"/>
                <a:gd name="T71" fmla="*/ 23 h 161"/>
                <a:gd name="T72" fmla="*/ 80 w 99"/>
                <a:gd name="T73" fmla="*/ 17 h 161"/>
                <a:gd name="T74" fmla="*/ 76 w 99"/>
                <a:gd name="T75" fmla="*/ 11 h 161"/>
                <a:gd name="T76" fmla="*/ 73 w 99"/>
                <a:gd name="T77" fmla="*/ 7 h 161"/>
                <a:gd name="T78" fmla="*/ 66 w 99"/>
                <a:gd name="T79" fmla="*/ 4 h 161"/>
                <a:gd name="T80" fmla="*/ 60 w 99"/>
                <a:gd name="T81" fmla="*/ 1 h 161"/>
                <a:gd name="T82" fmla="*/ 50 w 99"/>
                <a:gd name="T83" fmla="*/ 0 h 161"/>
                <a:gd name="T84" fmla="*/ 41 w 99"/>
                <a:gd name="T85" fmla="*/ 2 h 161"/>
                <a:gd name="T86" fmla="*/ 35 w 99"/>
                <a:gd name="T87"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 h="161">
                  <a:moveTo>
                    <a:pt x="34" y="5"/>
                  </a:moveTo>
                  <a:lnTo>
                    <a:pt x="29" y="8"/>
                  </a:lnTo>
                  <a:lnTo>
                    <a:pt x="24" y="10"/>
                  </a:lnTo>
                  <a:lnTo>
                    <a:pt x="20" y="12"/>
                  </a:lnTo>
                  <a:lnTo>
                    <a:pt x="16" y="15"/>
                  </a:lnTo>
                  <a:lnTo>
                    <a:pt x="12" y="19"/>
                  </a:lnTo>
                  <a:lnTo>
                    <a:pt x="10" y="21"/>
                  </a:lnTo>
                  <a:lnTo>
                    <a:pt x="7" y="24"/>
                  </a:lnTo>
                  <a:lnTo>
                    <a:pt x="5" y="28"/>
                  </a:lnTo>
                  <a:lnTo>
                    <a:pt x="3" y="31"/>
                  </a:lnTo>
                  <a:lnTo>
                    <a:pt x="2" y="34"/>
                  </a:lnTo>
                  <a:lnTo>
                    <a:pt x="1" y="39"/>
                  </a:lnTo>
                  <a:lnTo>
                    <a:pt x="0" y="42"/>
                  </a:lnTo>
                  <a:lnTo>
                    <a:pt x="0" y="49"/>
                  </a:lnTo>
                  <a:lnTo>
                    <a:pt x="0" y="57"/>
                  </a:lnTo>
                  <a:lnTo>
                    <a:pt x="1" y="63"/>
                  </a:lnTo>
                  <a:lnTo>
                    <a:pt x="2" y="71"/>
                  </a:lnTo>
                  <a:lnTo>
                    <a:pt x="4" y="78"/>
                  </a:lnTo>
                  <a:lnTo>
                    <a:pt x="6" y="84"/>
                  </a:lnTo>
                  <a:lnTo>
                    <a:pt x="11" y="97"/>
                  </a:lnTo>
                  <a:lnTo>
                    <a:pt x="14" y="107"/>
                  </a:lnTo>
                  <a:lnTo>
                    <a:pt x="14" y="110"/>
                  </a:lnTo>
                  <a:lnTo>
                    <a:pt x="16" y="113"/>
                  </a:lnTo>
                  <a:lnTo>
                    <a:pt x="17" y="115"/>
                  </a:lnTo>
                  <a:lnTo>
                    <a:pt x="20" y="119"/>
                  </a:lnTo>
                  <a:lnTo>
                    <a:pt x="22" y="121"/>
                  </a:lnTo>
                  <a:lnTo>
                    <a:pt x="24" y="123"/>
                  </a:lnTo>
                  <a:lnTo>
                    <a:pt x="26" y="125"/>
                  </a:lnTo>
                  <a:lnTo>
                    <a:pt x="30" y="126"/>
                  </a:lnTo>
                  <a:lnTo>
                    <a:pt x="35" y="130"/>
                  </a:lnTo>
                  <a:lnTo>
                    <a:pt x="42" y="132"/>
                  </a:lnTo>
                  <a:lnTo>
                    <a:pt x="49" y="133"/>
                  </a:lnTo>
                  <a:lnTo>
                    <a:pt x="56" y="133"/>
                  </a:lnTo>
                  <a:lnTo>
                    <a:pt x="57" y="134"/>
                  </a:lnTo>
                  <a:lnTo>
                    <a:pt x="57" y="136"/>
                  </a:lnTo>
                  <a:lnTo>
                    <a:pt x="59" y="139"/>
                  </a:lnTo>
                  <a:lnTo>
                    <a:pt x="59" y="140"/>
                  </a:lnTo>
                  <a:lnTo>
                    <a:pt x="60" y="142"/>
                  </a:lnTo>
                  <a:lnTo>
                    <a:pt x="60" y="144"/>
                  </a:lnTo>
                  <a:lnTo>
                    <a:pt x="61" y="146"/>
                  </a:lnTo>
                  <a:lnTo>
                    <a:pt x="62" y="148"/>
                  </a:lnTo>
                  <a:lnTo>
                    <a:pt x="63" y="152"/>
                  </a:lnTo>
                  <a:lnTo>
                    <a:pt x="64" y="155"/>
                  </a:lnTo>
                  <a:lnTo>
                    <a:pt x="67" y="159"/>
                  </a:lnTo>
                  <a:lnTo>
                    <a:pt x="71" y="160"/>
                  </a:lnTo>
                  <a:lnTo>
                    <a:pt x="75" y="161"/>
                  </a:lnTo>
                  <a:lnTo>
                    <a:pt x="80" y="161"/>
                  </a:lnTo>
                  <a:lnTo>
                    <a:pt x="86" y="160"/>
                  </a:lnTo>
                  <a:lnTo>
                    <a:pt x="93" y="158"/>
                  </a:lnTo>
                  <a:lnTo>
                    <a:pt x="95" y="153"/>
                  </a:lnTo>
                  <a:lnTo>
                    <a:pt x="96" y="149"/>
                  </a:lnTo>
                  <a:lnTo>
                    <a:pt x="97" y="144"/>
                  </a:lnTo>
                  <a:lnTo>
                    <a:pt x="97" y="139"/>
                  </a:lnTo>
                  <a:lnTo>
                    <a:pt x="99" y="128"/>
                  </a:lnTo>
                  <a:lnTo>
                    <a:pt x="97" y="115"/>
                  </a:lnTo>
                  <a:lnTo>
                    <a:pt x="95" y="102"/>
                  </a:lnTo>
                  <a:lnTo>
                    <a:pt x="93" y="90"/>
                  </a:lnTo>
                  <a:lnTo>
                    <a:pt x="91" y="79"/>
                  </a:lnTo>
                  <a:lnTo>
                    <a:pt x="87" y="68"/>
                  </a:lnTo>
                  <a:lnTo>
                    <a:pt x="87" y="64"/>
                  </a:lnTo>
                  <a:lnTo>
                    <a:pt x="87" y="60"/>
                  </a:lnTo>
                  <a:lnTo>
                    <a:pt x="87" y="55"/>
                  </a:lnTo>
                  <a:lnTo>
                    <a:pt x="87" y="52"/>
                  </a:lnTo>
                  <a:lnTo>
                    <a:pt x="87" y="48"/>
                  </a:lnTo>
                  <a:lnTo>
                    <a:pt x="87" y="44"/>
                  </a:lnTo>
                  <a:lnTo>
                    <a:pt x="87" y="42"/>
                  </a:lnTo>
                  <a:lnTo>
                    <a:pt x="87" y="40"/>
                  </a:lnTo>
                  <a:lnTo>
                    <a:pt x="89" y="37"/>
                  </a:lnTo>
                  <a:lnTo>
                    <a:pt x="87" y="33"/>
                  </a:lnTo>
                  <a:lnTo>
                    <a:pt x="86" y="30"/>
                  </a:lnTo>
                  <a:lnTo>
                    <a:pt x="85" y="27"/>
                  </a:lnTo>
                  <a:lnTo>
                    <a:pt x="83" y="23"/>
                  </a:lnTo>
                  <a:lnTo>
                    <a:pt x="82" y="20"/>
                  </a:lnTo>
                  <a:lnTo>
                    <a:pt x="80" y="17"/>
                  </a:lnTo>
                  <a:lnTo>
                    <a:pt x="77" y="14"/>
                  </a:lnTo>
                  <a:lnTo>
                    <a:pt x="76" y="11"/>
                  </a:lnTo>
                  <a:lnTo>
                    <a:pt x="75" y="9"/>
                  </a:lnTo>
                  <a:lnTo>
                    <a:pt x="73" y="7"/>
                  </a:lnTo>
                  <a:lnTo>
                    <a:pt x="70" y="5"/>
                  </a:lnTo>
                  <a:lnTo>
                    <a:pt x="66" y="4"/>
                  </a:lnTo>
                  <a:lnTo>
                    <a:pt x="64" y="2"/>
                  </a:lnTo>
                  <a:lnTo>
                    <a:pt x="60" y="1"/>
                  </a:lnTo>
                  <a:lnTo>
                    <a:pt x="56" y="1"/>
                  </a:lnTo>
                  <a:lnTo>
                    <a:pt x="50" y="0"/>
                  </a:lnTo>
                  <a:lnTo>
                    <a:pt x="43" y="1"/>
                  </a:lnTo>
                  <a:lnTo>
                    <a:pt x="41" y="2"/>
                  </a:lnTo>
                  <a:lnTo>
                    <a:pt x="37" y="2"/>
                  </a:lnTo>
                  <a:lnTo>
                    <a:pt x="35" y="4"/>
                  </a:lnTo>
                  <a:lnTo>
                    <a:pt x="34" y="5"/>
                  </a:lnTo>
                  <a:close/>
                </a:path>
              </a:pathLst>
            </a:custGeom>
            <a:solidFill>
              <a:srgbClr val="E4BF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2" name="Freeform 206">
              <a:extLst>
                <a:ext uri="{FF2B5EF4-FFF2-40B4-BE49-F238E27FC236}">
                  <a16:creationId xmlns:a16="http://schemas.microsoft.com/office/drawing/2014/main" id="{8EA90504-44E6-4B73-8FCB-EEED54C80C22}"/>
                </a:ext>
              </a:extLst>
            </p:cNvPr>
            <p:cNvSpPr>
              <a:spLocks/>
            </p:cNvSpPr>
            <p:nvPr/>
          </p:nvSpPr>
          <p:spPr bwMode="auto">
            <a:xfrm>
              <a:off x="4233" y="3658"/>
              <a:ext cx="45" cy="73"/>
            </a:xfrm>
            <a:custGeom>
              <a:avLst/>
              <a:gdLst>
                <a:gd name="T0" fmla="*/ 25 w 90"/>
                <a:gd name="T1" fmla="*/ 7 h 147"/>
                <a:gd name="T2" fmla="*/ 17 w 90"/>
                <a:gd name="T3" fmla="*/ 11 h 147"/>
                <a:gd name="T4" fmla="*/ 11 w 90"/>
                <a:gd name="T5" fmla="*/ 17 h 147"/>
                <a:gd name="T6" fmla="*/ 7 w 90"/>
                <a:gd name="T7" fmla="*/ 24 h 147"/>
                <a:gd name="T8" fmla="*/ 3 w 90"/>
                <a:gd name="T9" fmla="*/ 32 h 147"/>
                <a:gd name="T10" fmla="*/ 0 w 90"/>
                <a:gd name="T11" fmla="*/ 47 h 147"/>
                <a:gd name="T12" fmla="*/ 1 w 90"/>
                <a:gd name="T13" fmla="*/ 61 h 147"/>
                <a:gd name="T14" fmla="*/ 4 w 90"/>
                <a:gd name="T15" fmla="*/ 76 h 147"/>
                <a:gd name="T16" fmla="*/ 9 w 90"/>
                <a:gd name="T17" fmla="*/ 95 h 147"/>
                <a:gd name="T18" fmla="*/ 13 w 90"/>
                <a:gd name="T19" fmla="*/ 108 h 147"/>
                <a:gd name="T20" fmla="*/ 15 w 90"/>
                <a:gd name="T21" fmla="*/ 113 h 147"/>
                <a:gd name="T22" fmla="*/ 19 w 90"/>
                <a:gd name="T23" fmla="*/ 118 h 147"/>
                <a:gd name="T24" fmla="*/ 25 w 90"/>
                <a:gd name="T25" fmla="*/ 122 h 147"/>
                <a:gd name="T26" fmla="*/ 30 w 90"/>
                <a:gd name="T27" fmla="*/ 126 h 147"/>
                <a:gd name="T28" fmla="*/ 37 w 90"/>
                <a:gd name="T29" fmla="*/ 127 h 147"/>
                <a:gd name="T30" fmla="*/ 49 w 90"/>
                <a:gd name="T31" fmla="*/ 129 h 147"/>
                <a:gd name="T32" fmla="*/ 57 w 90"/>
                <a:gd name="T33" fmla="*/ 129 h 147"/>
                <a:gd name="T34" fmla="*/ 58 w 90"/>
                <a:gd name="T35" fmla="*/ 132 h 147"/>
                <a:gd name="T36" fmla="*/ 60 w 90"/>
                <a:gd name="T37" fmla="*/ 135 h 147"/>
                <a:gd name="T38" fmla="*/ 61 w 90"/>
                <a:gd name="T39" fmla="*/ 137 h 147"/>
                <a:gd name="T40" fmla="*/ 63 w 90"/>
                <a:gd name="T41" fmla="*/ 141 h 147"/>
                <a:gd name="T42" fmla="*/ 67 w 90"/>
                <a:gd name="T43" fmla="*/ 146 h 147"/>
                <a:gd name="T44" fmla="*/ 73 w 90"/>
                <a:gd name="T45" fmla="*/ 147 h 147"/>
                <a:gd name="T46" fmla="*/ 81 w 90"/>
                <a:gd name="T47" fmla="*/ 145 h 147"/>
                <a:gd name="T48" fmla="*/ 88 w 90"/>
                <a:gd name="T49" fmla="*/ 139 h 147"/>
                <a:gd name="T50" fmla="*/ 90 w 90"/>
                <a:gd name="T51" fmla="*/ 129 h 147"/>
                <a:gd name="T52" fmla="*/ 90 w 90"/>
                <a:gd name="T53" fmla="*/ 112 h 147"/>
                <a:gd name="T54" fmla="*/ 87 w 90"/>
                <a:gd name="T55" fmla="*/ 88 h 147"/>
                <a:gd name="T56" fmla="*/ 83 w 90"/>
                <a:gd name="T57" fmla="*/ 65 h 147"/>
                <a:gd name="T58" fmla="*/ 79 w 90"/>
                <a:gd name="T59" fmla="*/ 51 h 147"/>
                <a:gd name="T60" fmla="*/ 79 w 90"/>
                <a:gd name="T61" fmla="*/ 45 h 147"/>
                <a:gd name="T62" fmla="*/ 78 w 90"/>
                <a:gd name="T63" fmla="*/ 39 h 147"/>
                <a:gd name="T64" fmla="*/ 79 w 90"/>
                <a:gd name="T65" fmla="*/ 35 h 147"/>
                <a:gd name="T66" fmla="*/ 79 w 90"/>
                <a:gd name="T67" fmla="*/ 31 h 147"/>
                <a:gd name="T68" fmla="*/ 77 w 90"/>
                <a:gd name="T69" fmla="*/ 26 h 147"/>
                <a:gd name="T70" fmla="*/ 75 w 90"/>
                <a:gd name="T71" fmla="*/ 19 h 147"/>
                <a:gd name="T72" fmla="*/ 71 w 90"/>
                <a:gd name="T73" fmla="*/ 15 h 147"/>
                <a:gd name="T74" fmla="*/ 69 w 90"/>
                <a:gd name="T75" fmla="*/ 9 h 147"/>
                <a:gd name="T76" fmla="*/ 65 w 90"/>
                <a:gd name="T77" fmla="*/ 6 h 147"/>
                <a:gd name="T78" fmla="*/ 60 w 90"/>
                <a:gd name="T79" fmla="*/ 2 h 147"/>
                <a:gd name="T80" fmla="*/ 54 w 90"/>
                <a:gd name="T81" fmla="*/ 0 h 147"/>
                <a:gd name="T82" fmla="*/ 43 w 90"/>
                <a:gd name="T83" fmla="*/ 0 h 147"/>
                <a:gd name="T84" fmla="*/ 35 w 90"/>
                <a:gd name="T85" fmla="*/ 1 h 147"/>
                <a:gd name="T86" fmla="*/ 30 w 90"/>
                <a:gd name="T87" fmla="*/ 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47">
                  <a:moveTo>
                    <a:pt x="29" y="6"/>
                  </a:moveTo>
                  <a:lnTo>
                    <a:pt x="25" y="7"/>
                  </a:lnTo>
                  <a:lnTo>
                    <a:pt x="21" y="9"/>
                  </a:lnTo>
                  <a:lnTo>
                    <a:pt x="17" y="11"/>
                  </a:lnTo>
                  <a:lnTo>
                    <a:pt x="14" y="15"/>
                  </a:lnTo>
                  <a:lnTo>
                    <a:pt x="11" y="17"/>
                  </a:lnTo>
                  <a:lnTo>
                    <a:pt x="8" y="20"/>
                  </a:lnTo>
                  <a:lnTo>
                    <a:pt x="7" y="24"/>
                  </a:lnTo>
                  <a:lnTo>
                    <a:pt x="5" y="27"/>
                  </a:lnTo>
                  <a:lnTo>
                    <a:pt x="3" y="32"/>
                  </a:lnTo>
                  <a:lnTo>
                    <a:pt x="0" y="40"/>
                  </a:lnTo>
                  <a:lnTo>
                    <a:pt x="0" y="47"/>
                  </a:lnTo>
                  <a:lnTo>
                    <a:pt x="0" y="55"/>
                  </a:lnTo>
                  <a:lnTo>
                    <a:pt x="1" y="61"/>
                  </a:lnTo>
                  <a:lnTo>
                    <a:pt x="3" y="68"/>
                  </a:lnTo>
                  <a:lnTo>
                    <a:pt x="4" y="76"/>
                  </a:lnTo>
                  <a:lnTo>
                    <a:pt x="6" y="82"/>
                  </a:lnTo>
                  <a:lnTo>
                    <a:pt x="9" y="95"/>
                  </a:lnTo>
                  <a:lnTo>
                    <a:pt x="11" y="104"/>
                  </a:lnTo>
                  <a:lnTo>
                    <a:pt x="13" y="108"/>
                  </a:lnTo>
                  <a:lnTo>
                    <a:pt x="14" y="110"/>
                  </a:lnTo>
                  <a:lnTo>
                    <a:pt x="15" y="113"/>
                  </a:lnTo>
                  <a:lnTo>
                    <a:pt x="17" y="116"/>
                  </a:lnTo>
                  <a:lnTo>
                    <a:pt x="19" y="118"/>
                  </a:lnTo>
                  <a:lnTo>
                    <a:pt x="23" y="120"/>
                  </a:lnTo>
                  <a:lnTo>
                    <a:pt x="25" y="122"/>
                  </a:lnTo>
                  <a:lnTo>
                    <a:pt x="27" y="123"/>
                  </a:lnTo>
                  <a:lnTo>
                    <a:pt x="30" y="126"/>
                  </a:lnTo>
                  <a:lnTo>
                    <a:pt x="34" y="127"/>
                  </a:lnTo>
                  <a:lnTo>
                    <a:pt x="37" y="127"/>
                  </a:lnTo>
                  <a:lnTo>
                    <a:pt x="41" y="128"/>
                  </a:lnTo>
                  <a:lnTo>
                    <a:pt x="49" y="129"/>
                  </a:lnTo>
                  <a:lnTo>
                    <a:pt x="57" y="127"/>
                  </a:lnTo>
                  <a:lnTo>
                    <a:pt x="57" y="129"/>
                  </a:lnTo>
                  <a:lnTo>
                    <a:pt x="58" y="130"/>
                  </a:lnTo>
                  <a:lnTo>
                    <a:pt x="58" y="132"/>
                  </a:lnTo>
                  <a:lnTo>
                    <a:pt x="59" y="133"/>
                  </a:lnTo>
                  <a:lnTo>
                    <a:pt x="60" y="135"/>
                  </a:lnTo>
                  <a:lnTo>
                    <a:pt x="60" y="136"/>
                  </a:lnTo>
                  <a:lnTo>
                    <a:pt x="61" y="137"/>
                  </a:lnTo>
                  <a:lnTo>
                    <a:pt x="61" y="138"/>
                  </a:lnTo>
                  <a:lnTo>
                    <a:pt x="63" y="141"/>
                  </a:lnTo>
                  <a:lnTo>
                    <a:pt x="64" y="143"/>
                  </a:lnTo>
                  <a:lnTo>
                    <a:pt x="67" y="146"/>
                  </a:lnTo>
                  <a:lnTo>
                    <a:pt x="69" y="146"/>
                  </a:lnTo>
                  <a:lnTo>
                    <a:pt x="73" y="147"/>
                  </a:lnTo>
                  <a:lnTo>
                    <a:pt x="76" y="146"/>
                  </a:lnTo>
                  <a:lnTo>
                    <a:pt x="81" y="145"/>
                  </a:lnTo>
                  <a:lnTo>
                    <a:pt x="87" y="143"/>
                  </a:lnTo>
                  <a:lnTo>
                    <a:pt x="88" y="139"/>
                  </a:lnTo>
                  <a:lnTo>
                    <a:pt x="89" y="135"/>
                  </a:lnTo>
                  <a:lnTo>
                    <a:pt x="90" y="129"/>
                  </a:lnTo>
                  <a:lnTo>
                    <a:pt x="90" y="123"/>
                  </a:lnTo>
                  <a:lnTo>
                    <a:pt x="90" y="112"/>
                  </a:lnTo>
                  <a:lnTo>
                    <a:pt x="89" y="100"/>
                  </a:lnTo>
                  <a:lnTo>
                    <a:pt x="87" y="88"/>
                  </a:lnTo>
                  <a:lnTo>
                    <a:pt x="85" y="76"/>
                  </a:lnTo>
                  <a:lnTo>
                    <a:pt x="83" y="65"/>
                  </a:lnTo>
                  <a:lnTo>
                    <a:pt x="79" y="55"/>
                  </a:lnTo>
                  <a:lnTo>
                    <a:pt x="79" y="51"/>
                  </a:lnTo>
                  <a:lnTo>
                    <a:pt x="79" y="48"/>
                  </a:lnTo>
                  <a:lnTo>
                    <a:pt x="79" y="45"/>
                  </a:lnTo>
                  <a:lnTo>
                    <a:pt x="78" y="42"/>
                  </a:lnTo>
                  <a:lnTo>
                    <a:pt x="78" y="39"/>
                  </a:lnTo>
                  <a:lnTo>
                    <a:pt x="78" y="37"/>
                  </a:lnTo>
                  <a:lnTo>
                    <a:pt x="79" y="35"/>
                  </a:lnTo>
                  <a:lnTo>
                    <a:pt x="79" y="34"/>
                  </a:lnTo>
                  <a:lnTo>
                    <a:pt x="79" y="31"/>
                  </a:lnTo>
                  <a:lnTo>
                    <a:pt x="78" y="28"/>
                  </a:lnTo>
                  <a:lnTo>
                    <a:pt x="77" y="26"/>
                  </a:lnTo>
                  <a:lnTo>
                    <a:pt x="76" y="22"/>
                  </a:lnTo>
                  <a:lnTo>
                    <a:pt x="75" y="19"/>
                  </a:lnTo>
                  <a:lnTo>
                    <a:pt x="73" y="17"/>
                  </a:lnTo>
                  <a:lnTo>
                    <a:pt x="71" y="15"/>
                  </a:lnTo>
                  <a:lnTo>
                    <a:pt x="70" y="12"/>
                  </a:lnTo>
                  <a:lnTo>
                    <a:pt x="69" y="9"/>
                  </a:lnTo>
                  <a:lnTo>
                    <a:pt x="67" y="7"/>
                  </a:lnTo>
                  <a:lnTo>
                    <a:pt x="65" y="6"/>
                  </a:lnTo>
                  <a:lnTo>
                    <a:pt x="63" y="4"/>
                  </a:lnTo>
                  <a:lnTo>
                    <a:pt x="60" y="2"/>
                  </a:lnTo>
                  <a:lnTo>
                    <a:pt x="57" y="1"/>
                  </a:lnTo>
                  <a:lnTo>
                    <a:pt x="54" y="0"/>
                  </a:lnTo>
                  <a:lnTo>
                    <a:pt x="50" y="0"/>
                  </a:lnTo>
                  <a:lnTo>
                    <a:pt x="43" y="0"/>
                  </a:lnTo>
                  <a:lnTo>
                    <a:pt x="37" y="0"/>
                  </a:lnTo>
                  <a:lnTo>
                    <a:pt x="35" y="1"/>
                  </a:lnTo>
                  <a:lnTo>
                    <a:pt x="33" y="2"/>
                  </a:lnTo>
                  <a:lnTo>
                    <a:pt x="30" y="4"/>
                  </a:lnTo>
                  <a:lnTo>
                    <a:pt x="29" y="6"/>
                  </a:lnTo>
                  <a:close/>
                </a:path>
              </a:pathLst>
            </a:custGeom>
            <a:solidFill>
              <a:srgbClr val="E2BD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3" name="Freeform 207">
              <a:extLst>
                <a:ext uri="{FF2B5EF4-FFF2-40B4-BE49-F238E27FC236}">
                  <a16:creationId xmlns:a16="http://schemas.microsoft.com/office/drawing/2014/main" id="{E0D07444-EDE8-4FE4-9973-34F151CDC1F9}"/>
                </a:ext>
              </a:extLst>
            </p:cNvPr>
            <p:cNvSpPr>
              <a:spLocks/>
            </p:cNvSpPr>
            <p:nvPr/>
          </p:nvSpPr>
          <p:spPr bwMode="auto">
            <a:xfrm>
              <a:off x="4236" y="3664"/>
              <a:ext cx="41" cy="67"/>
            </a:xfrm>
            <a:custGeom>
              <a:avLst/>
              <a:gdLst>
                <a:gd name="T0" fmla="*/ 20 w 82"/>
                <a:gd name="T1" fmla="*/ 8 h 134"/>
                <a:gd name="T2" fmla="*/ 14 w 82"/>
                <a:gd name="T3" fmla="*/ 12 h 134"/>
                <a:gd name="T4" fmla="*/ 9 w 82"/>
                <a:gd name="T5" fmla="*/ 17 h 134"/>
                <a:gd name="T6" fmla="*/ 6 w 82"/>
                <a:gd name="T7" fmla="*/ 23 h 134"/>
                <a:gd name="T8" fmla="*/ 1 w 82"/>
                <a:gd name="T9" fmla="*/ 33 h 134"/>
                <a:gd name="T10" fmla="*/ 0 w 82"/>
                <a:gd name="T11" fmla="*/ 46 h 134"/>
                <a:gd name="T12" fmla="*/ 0 w 82"/>
                <a:gd name="T13" fmla="*/ 60 h 134"/>
                <a:gd name="T14" fmla="*/ 3 w 82"/>
                <a:gd name="T15" fmla="*/ 75 h 134"/>
                <a:gd name="T16" fmla="*/ 7 w 82"/>
                <a:gd name="T17" fmla="*/ 93 h 134"/>
                <a:gd name="T18" fmla="*/ 9 w 82"/>
                <a:gd name="T19" fmla="*/ 106 h 134"/>
                <a:gd name="T20" fmla="*/ 12 w 82"/>
                <a:gd name="T21" fmla="*/ 111 h 134"/>
                <a:gd name="T22" fmla="*/ 17 w 82"/>
                <a:gd name="T23" fmla="*/ 117 h 134"/>
                <a:gd name="T24" fmla="*/ 21 w 82"/>
                <a:gd name="T25" fmla="*/ 120 h 134"/>
                <a:gd name="T26" fmla="*/ 28 w 82"/>
                <a:gd name="T27" fmla="*/ 124 h 134"/>
                <a:gd name="T28" fmla="*/ 36 w 82"/>
                <a:gd name="T29" fmla="*/ 125 h 134"/>
                <a:gd name="T30" fmla="*/ 43 w 82"/>
                <a:gd name="T31" fmla="*/ 125 h 134"/>
                <a:gd name="T32" fmla="*/ 52 w 82"/>
                <a:gd name="T33" fmla="*/ 125 h 134"/>
                <a:gd name="T34" fmla="*/ 57 w 82"/>
                <a:gd name="T35" fmla="*/ 125 h 134"/>
                <a:gd name="T36" fmla="*/ 58 w 82"/>
                <a:gd name="T37" fmla="*/ 126 h 134"/>
                <a:gd name="T38" fmla="*/ 60 w 82"/>
                <a:gd name="T39" fmla="*/ 127 h 134"/>
                <a:gd name="T40" fmla="*/ 61 w 82"/>
                <a:gd name="T41" fmla="*/ 128 h 134"/>
                <a:gd name="T42" fmla="*/ 62 w 82"/>
                <a:gd name="T43" fmla="*/ 130 h 134"/>
                <a:gd name="T44" fmla="*/ 64 w 82"/>
                <a:gd name="T45" fmla="*/ 133 h 134"/>
                <a:gd name="T46" fmla="*/ 69 w 82"/>
                <a:gd name="T47" fmla="*/ 134 h 134"/>
                <a:gd name="T48" fmla="*/ 76 w 82"/>
                <a:gd name="T49" fmla="*/ 131 h 134"/>
                <a:gd name="T50" fmla="*/ 80 w 82"/>
                <a:gd name="T51" fmla="*/ 125 h 134"/>
                <a:gd name="T52" fmla="*/ 82 w 82"/>
                <a:gd name="T53" fmla="*/ 116 h 134"/>
                <a:gd name="T54" fmla="*/ 82 w 82"/>
                <a:gd name="T55" fmla="*/ 98 h 134"/>
                <a:gd name="T56" fmla="*/ 79 w 82"/>
                <a:gd name="T57" fmla="*/ 74 h 134"/>
                <a:gd name="T58" fmla="*/ 72 w 82"/>
                <a:gd name="T59" fmla="*/ 52 h 134"/>
                <a:gd name="T60" fmla="*/ 69 w 82"/>
                <a:gd name="T61" fmla="*/ 40 h 134"/>
                <a:gd name="T62" fmla="*/ 69 w 82"/>
                <a:gd name="T63" fmla="*/ 36 h 134"/>
                <a:gd name="T64" fmla="*/ 68 w 82"/>
                <a:gd name="T65" fmla="*/ 32 h 134"/>
                <a:gd name="T66" fmla="*/ 68 w 82"/>
                <a:gd name="T67" fmla="*/ 29 h 134"/>
                <a:gd name="T68" fmla="*/ 69 w 82"/>
                <a:gd name="T69" fmla="*/ 26 h 134"/>
                <a:gd name="T70" fmla="*/ 67 w 82"/>
                <a:gd name="T71" fmla="*/ 22 h 134"/>
                <a:gd name="T72" fmla="*/ 64 w 82"/>
                <a:gd name="T73" fmla="*/ 17 h 134"/>
                <a:gd name="T74" fmla="*/ 62 w 82"/>
                <a:gd name="T75" fmla="*/ 13 h 134"/>
                <a:gd name="T76" fmla="*/ 60 w 82"/>
                <a:gd name="T77" fmla="*/ 8 h 134"/>
                <a:gd name="T78" fmla="*/ 57 w 82"/>
                <a:gd name="T79" fmla="*/ 5 h 134"/>
                <a:gd name="T80" fmla="*/ 52 w 82"/>
                <a:gd name="T81" fmla="*/ 3 h 134"/>
                <a:gd name="T82" fmla="*/ 46 w 82"/>
                <a:gd name="T83" fmla="*/ 0 h 134"/>
                <a:gd name="T84" fmla="*/ 36 w 82"/>
                <a:gd name="T85" fmla="*/ 0 h 134"/>
                <a:gd name="T86" fmla="*/ 28 w 82"/>
                <a:gd name="T87" fmla="*/ 3 h 134"/>
                <a:gd name="T88" fmla="*/ 24 w 82"/>
                <a:gd name="T89" fmla="*/ 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134">
                  <a:moveTo>
                    <a:pt x="23" y="6"/>
                  </a:moveTo>
                  <a:lnTo>
                    <a:pt x="20" y="8"/>
                  </a:lnTo>
                  <a:lnTo>
                    <a:pt x="17" y="9"/>
                  </a:lnTo>
                  <a:lnTo>
                    <a:pt x="14" y="12"/>
                  </a:lnTo>
                  <a:lnTo>
                    <a:pt x="11" y="15"/>
                  </a:lnTo>
                  <a:lnTo>
                    <a:pt x="9" y="17"/>
                  </a:lnTo>
                  <a:lnTo>
                    <a:pt x="7" y="20"/>
                  </a:lnTo>
                  <a:lnTo>
                    <a:pt x="6" y="23"/>
                  </a:lnTo>
                  <a:lnTo>
                    <a:pt x="4" y="26"/>
                  </a:lnTo>
                  <a:lnTo>
                    <a:pt x="1" y="33"/>
                  </a:lnTo>
                  <a:lnTo>
                    <a:pt x="0" y="39"/>
                  </a:lnTo>
                  <a:lnTo>
                    <a:pt x="0" y="46"/>
                  </a:lnTo>
                  <a:lnTo>
                    <a:pt x="0" y="53"/>
                  </a:lnTo>
                  <a:lnTo>
                    <a:pt x="0" y="60"/>
                  </a:lnTo>
                  <a:lnTo>
                    <a:pt x="1" y="67"/>
                  </a:lnTo>
                  <a:lnTo>
                    <a:pt x="3" y="75"/>
                  </a:lnTo>
                  <a:lnTo>
                    <a:pt x="4" y="80"/>
                  </a:lnTo>
                  <a:lnTo>
                    <a:pt x="7" y="93"/>
                  </a:lnTo>
                  <a:lnTo>
                    <a:pt x="9" y="103"/>
                  </a:lnTo>
                  <a:lnTo>
                    <a:pt x="9" y="106"/>
                  </a:lnTo>
                  <a:lnTo>
                    <a:pt x="10" y="109"/>
                  </a:lnTo>
                  <a:lnTo>
                    <a:pt x="12" y="111"/>
                  </a:lnTo>
                  <a:lnTo>
                    <a:pt x="14" y="115"/>
                  </a:lnTo>
                  <a:lnTo>
                    <a:pt x="17" y="117"/>
                  </a:lnTo>
                  <a:lnTo>
                    <a:pt x="19" y="119"/>
                  </a:lnTo>
                  <a:lnTo>
                    <a:pt x="21" y="120"/>
                  </a:lnTo>
                  <a:lnTo>
                    <a:pt x="24" y="123"/>
                  </a:lnTo>
                  <a:lnTo>
                    <a:pt x="28" y="124"/>
                  </a:lnTo>
                  <a:lnTo>
                    <a:pt x="31" y="125"/>
                  </a:lnTo>
                  <a:lnTo>
                    <a:pt x="36" y="125"/>
                  </a:lnTo>
                  <a:lnTo>
                    <a:pt x="39" y="125"/>
                  </a:lnTo>
                  <a:lnTo>
                    <a:pt x="43" y="125"/>
                  </a:lnTo>
                  <a:lnTo>
                    <a:pt x="47" y="125"/>
                  </a:lnTo>
                  <a:lnTo>
                    <a:pt x="52" y="125"/>
                  </a:lnTo>
                  <a:lnTo>
                    <a:pt x="56" y="124"/>
                  </a:lnTo>
                  <a:lnTo>
                    <a:pt x="57" y="125"/>
                  </a:lnTo>
                  <a:lnTo>
                    <a:pt x="57" y="125"/>
                  </a:lnTo>
                  <a:lnTo>
                    <a:pt x="58" y="126"/>
                  </a:lnTo>
                  <a:lnTo>
                    <a:pt x="59" y="126"/>
                  </a:lnTo>
                  <a:lnTo>
                    <a:pt x="60" y="127"/>
                  </a:lnTo>
                  <a:lnTo>
                    <a:pt x="60" y="128"/>
                  </a:lnTo>
                  <a:lnTo>
                    <a:pt x="61" y="128"/>
                  </a:lnTo>
                  <a:lnTo>
                    <a:pt x="61" y="129"/>
                  </a:lnTo>
                  <a:lnTo>
                    <a:pt x="62" y="130"/>
                  </a:lnTo>
                  <a:lnTo>
                    <a:pt x="63" y="133"/>
                  </a:lnTo>
                  <a:lnTo>
                    <a:pt x="64" y="133"/>
                  </a:lnTo>
                  <a:lnTo>
                    <a:pt x="67" y="134"/>
                  </a:lnTo>
                  <a:lnTo>
                    <a:pt x="69" y="134"/>
                  </a:lnTo>
                  <a:lnTo>
                    <a:pt x="72" y="133"/>
                  </a:lnTo>
                  <a:lnTo>
                    <a:pt x="76" y="131"/>
                  </a:lnTo>
                  <a:lnTo>
                    <a:pt x="79" y="130"/>
                  </a:lnTo>
                  <a:lnTo>
                    <a:pt x="80" y="125"/>
                  </a:lnTo>
                  <a:lnTo>
                    <a:pt x="81" y="120"/>
                  </a:lnTo>
                  <a:lnTo>
                    <a:pt x="82" y="116"/>
                  </a:lnTo>
                  <a:lnTo>
                    <a:pt x="82" y="110"/>
                  </a:lnTo>
                  <a:lnTo>
                    <a:pt x="82" y="98"/>
                  </a:lnTo>
                  <a:lnTo>
                    <a:pt x="81" y="86"/>
                  </a:lnTo>
                  <a:lnTo>
                    <a:pt x="79" y="74"/>
                  </a:lnTo>
                  <a:lnTo>
                    <a:pt x="76" y="62"/>
                  </a:lnTo>
                  <a:lnTo>
                    <a:pt x="72" y="52"/>
                  </a:lnTo>
                  <a:lnTo>
                    <a:pt x="69" y="42"/>
                  </a:lnTo>
                  <a:lnTo>
                    <a:pt x="69" y="40"/>
                  </a:lnTo>
                  <a:lnTo>
                    <a:pt x="69" y="38"/>
                  </a:lnTo>
                  <a:lnTo>
                    <a:pt x="69" y="36"/>
                  </a:lnTo>
                  <a:lnTo>
                    <a:pt x="69" y="34"/>
                  </a:lnTo>
                  <a:lnTo>
                    <a:pt x="68" y="32"/>
                  </a:lnTo>
                  <a:lnTo>
                    <a:pt x="68" y="30"/>
                  </a:lnTo>
                  <a:lnTo>
                    <a:pt x="68" y="29"/>
                  </a:lnTo>
                  <a:lnTo>
                    <a:pt x="69" y="28"/>
                  </a:lnTo>
                  <a:lnTo>
                    <a:pt x="69" y="26"/>
                  </a:lnTo>
                  <a:lnTo>
                    <a:pt x="68" y="24"/>
                  </a:lnTo>
                  <a:lnTo>
                    <a:pt x="67" y="22"/>
                  </a:lnTo>
                  <a:lnTo>
                    <a:pt x="66" y="19"/>
                  </a:lnTo>
                  <a:lnTo>
                    <a:pt x="64" y="17"/>
                  </a:lnTo>
                  <a:lnTo>
                    <a:pt x="63" y="15"/>
                  </a:lnTo>
                  <a:lnTo>
                    <a:pt x="62" y="13"/>
                  </a:lnTo>
                  <a:lnTo>
                    <a:pt x="61" y="12"/>
                  </a:lnTo>
                  <a:lnTo>
                    <a:pt x="60" y="8"/>
                  </a:lnTo>
                  <a:lnTo>
                    <a:pt x="59" y="7"/>
                  </a:lnTo>
                  <a:lnTo>
                    <a:pt x="57" y="5"/>
                  </a:lnTo>
                  <a:lnTo>
                    <a:pt x="54" y="4"/>
                  </a:lnTo>
                  <a:lnTo>
                    <a:pt x="52" y="3"/>
                  </a:lnTo>
                  <a:lnTo>
                    <a:pt x="49" y="2"/>
                  </a:lnTo>
                  <a:lnTo>
                    <a:pt x="46" y="0"/>
                  </a:lnTo>
                  <a:lnTo>
                    <a:pt x="42" y="0"/>
                  </a:lnTo>
                  <a:lnTo>
                    <a:pt x="36" y="0"/>
                  </a:lnTo>
                  <a:lnTo>
                    <a:pt x="30" y="2"/>
                  </a:lnTo>
                  <a:lnTo>
                    <a:pt x="28" y="3"/>
                  </a:lnTo>
                  <a:lnTo>
                    <a:pt x="27" y="4"/>
                  </a:lnTo>
                  <a:lnTo>
                    <a:pt x="24" y="5"/>
                  </a:lnTo>
                  <a:lnTo>
                    <a:pt x="23" y="6"/>
                  </a:lnTo>
                  <a:close/>
                </a:path>
              </a:pathLst>
            </a:custGeom>
            <a:solidFill>
              <a:srgbClr val="E0B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4" name="Freeform 208">
              <a:extLst>
                <a:ext uri="{FF2B5EF4-FFF2-40B4-BE49-F238E27FC236}">
                  <a16:creationId xmlns:a16="http://schemas.microsoft.com/office/drawing/2014/main" id="{25B7527E-51FE-4001-B582-ED1465B35900}"/>
                </a:ext>
              </a:extLst>
            </p:cNvPr>
            <p:cNvSpPr>
              <a:spLocks/>
            </p:cNvSpPr>
            <p:nvPr/>
          </p:nvSpPr>
          <p:spPr bwMode="auto">
            <a:xfrm>
              <a:off x="4239" y="3670"/>
              <a:ext cx="38" cy="61"/>
            </a:xfrm>
            <a:custGeom>
              <a:avLst/>
              <a:gdLst>
                <a:gd name="T0" fmla="*/ 15 w 74"/>
                <a:gd name="T1" fmla="*/ 8 h 123"/>
                <a:gd name="T2" fmla="*/ 11 w 74"/>
                <a:gd name="T3" fmla="*/ 13 h 123"/>
                <a:gd name="T4" fmla="*/ 5 w 74"/>
                <a:gd name="T5" fmla="*/ 20 h 123"/>
                <a:gd name="T6" fmla="*/ 1 w 74"/>
                <a:gd name="T7" fmla="*/ 32 h 123"/>
                <a:gd name="T8" fmla="*/ 0 w 74"/>
                <a:gd name="T9" fmla="*/ 45 h 123"/>
                <a:gd name="T10" fmla="*/ 1 w 74"/>
                <a:gd name="T11" fmla="*/ 66 h 123"/>
                <a:gd name="T12" fmla="*/ 4 w 74"/>
                <a:gd name="T13" fmla="*/ 92 h 123"/>
                <a:gd name="T14" fmla="*/ 6 w 74"/>
                <a:gd name="T15" fmla="*/ 105 h 123"/>
                <a:gd name="T16" fmla="*/ 9 w 74"/>
                <a:gd name="T17" fmla="*/ 111 h 123"/>
                <a:gd name="T18" fmla="*/ 13 w 74"/>
                <a:gd name="T19" fmla="*/ 116 h 123"/>
                <a:gd name="T20" fmla="*/ 19 w 74"/>
                <a:gd name="T21" fmla="*/ 119 h 123"/>
                <a:gd name="T22" fmla="*/ 25 w 74"/>
                <a:gd name="T23" fmla="*/ 122 h 123"/>
                <a:gd name="T24" fmla="*/ 33 w 74"/>
                <a:gd name="T25" fmla="*/ 123 h 123"/>
                <a:gd name="T26" fmla="*/ 42 w 74"/>
                <a:gd name="T27" fmla="*/ 123 h 123"/>
                <a:gd name="T28" fmla="*/ 51 w 74"/>
                <a:gd name="T29" fmla="*/ 121 h 123"/>
                <a:gd name="T30" fmla="*/ 55 w 74"/>
                <a:gd name="T31" fmla="*/ 119 h 123"/>
                <a:gd name="T32" fmla="*/ 57 w 74"/>
                <a:gd name="T33" fmla="*/ 119 h 123"/>
                <a:gd name="T34" fmla="*/ 59 w 74"/>
                <a:gd name="T35" fmla="*/ 119 h 123"/>
                <a:gd name="T36" fmla="*/ 60 w 74"/>
                <a:gd name="T37" fmla="*/ 119 h 123"/>
                <a:gd name="T38" fmla="*/ 61 w 74"/>
                <a:gd name="T39" fmla="*/ 121 h 123"/>
                <a:gd name="T40" fmla="*/ 62 w 74"/>
                <a:gd name="T41" fmla="*/ 121 h 123"/>
                <a:gd name="T42" fmla="*/ 65 w 74"/>
                <a:gd name="T43" fmla="*/ 121 h 123"/>
                <a:gd name="T44" fmla="*/ 69 w 74"/>
                <a:gd name="T45" fmla="*/ 118 h 123"/>
                <a:gd name="T46" fmla="*/ 72 w 74"/>
                <a:gd name="T47" fmla="*/ 112 h 123"/>
                <a:gd name="T48" fmla="*/ 74 w 74"/>
                <a:gd name="T49" fmla="*/ 102 h 123"/>
                <a:gd name="T50" fmla="*/ 73 w 74"/>
                <a:gd name="T51" fmla="*/ 85 h 123"/>
                <a:gd name="T52" fmla="*/ 70 w 74"/>
                <a:gd name="T53" fmla="*/ 60 h 123"/>
                <a:gd name="T54" fmla="*/ 63 w 74"/>
                <a:gd name="T55" fmla="*/ 38 h 123"/>
                <a:gd name="T56" fmla="*/ 59 w 74"/>
                <a:gd name="T57" fmla="*/ 28 h 123"/>
                <a:gd name="T58" fmla="*/ 59 w 74"/>
                <a:gd name="T59" fmla="*/ 26 h 123"/>
                <a:gd name="T60" fmla="*/ 59 w 74"/>
                <a:gd name="T61" fmla="*/ 24 h 123"/>
                <a:gd name="T62" fmla="*/ 59 w 74"/>
                <a:gd name="T63" fmla="*/ 23 h 123"/>
                <a:gd name="T64" fmla="*/ 59 w 74"/>
                <a:gd name="T65" fmla="*/ 21 h 123"/>
                <a:gd name="T66" fmla="*/ 57 w 74"/>
                <a:gd name="T67" fmla="*/ 18 h 123"/>
                <a:gd name="T68" fmla="*/ 55 w 74"/>
                <a:gd name="T69" fmla="*/ 15 h 123"/>
                <a:gd name="T70" fmla="*/ 53 w 74"/>
                <a:gd name="T71" fmla="*/ 12 h 123"/>
                <a:gd name="T72" fmla="*/ 52 w 74"/>
                <a:gd name="T73" fmla="*/ 8 h 123"/>
                <a:gd name="T74" fmla="*/ 49 w 74"/>
                <a:gd name="T75" fmla="*/ 4 h 123"/>
                <a:gd name="T76" fmla="*/ 44 w 74"/>
                <a:gd name="T77" fmla="*/ 2 h 123"/>
                <a:gd name="T78" fmla="*/ 39 w 74"/>
                <a:gd name="T79" fmla="*/ 1 h 123"/>
                <a:gd name="T80" fmla="*/ 29 w 74"/>
                <a:gd name="T81" fmla="*/ 1 h 123"/>
                <a:gd name="T82" fmla="*/ 22 w 74"/>
                <a:gd name="T83" fmla="*/ 3 h 123"/>
                <a:gd name="T84" fmla="*/ 19 w 74"/>
                <a:gd name="T85" fmla="*/ 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123">
                  <a:moveTo>
                    <a:pt x="17" y="6"/>
                  </a:moveTo>
                  <a:lnTo>
                    <a:pt x="15" y="8"/>
                  </a:lnTo>
                  <a:lnTo>
                    <a:pt x="13" y="10"/>
                  </a:lnTo>
                  <a:lnTo>
                    <a:pt x="11" y="13"/>
                  </a:lnTo>
                  <a:lnTo>
                    <a:pt x="9" y="15"/>
                  </a:lnTo>
                  <a:lnTo>
                    <a:pt x="5" y="20"/>
                  </a:lnTo>
                  <a:lnTo>
                    <a:pt x="3" y="26"/>
                  </a:lnTo>
                  <a:lnTo>
                    <a:pt x="1" y="32"/>
                  </a:lnTo>
                  <a:lnTo>
                    <a:pt x="0" y="38"/>
                  </a:lnTo>
                  <a:lnTo>
                    <a:pt x="0" y="45"/>
                  </a:lnTo>
                  <a:lnTo>
                    <a:pt x="0" y="52"/>
                  </a:lnTo>
                  <a:lnTo>
                    <a:pt x="1" y="66"/>
                  </a:lnTo>
                  <a:lnTo>
                    <a:pt x="2" y="80"/>
                  </a:lnTo>
                  <a:lnTo>
                    <a:pt x="4" y="92"/>
                  </a:lnTo>
                  <a:lnTo>
                    <a:pt x="5" y="101"/>
                  </a:lnTo>
                  <a:lnTo>
                    <a:pt x="6" y="105"/>
                  </a:lnTo>
                  <a:lnTo>
                    <a:pt x="7" y="108"/>
                  </a:lnTo>
                  <a:lnTo>
                    <a:pt x="9" y="111"/>
                  </a:lnTo>
                  <a:lnTo>
                    <a:pt x="11" y="113"/>
                  </a:lnTo>
                  <a:lnTo>
                    <a:pt x="13" y="116"/>
                  </a:lnTo>
                  <a:lnTo>
                    <a:pt x="15" y="117"/>
                  </a:lnTo>
                  <a:lnTo>
                    <a:pt x="19" y="119"/>
                  </a:lnTo>
                  <a:lnTo>
                    <a:pt x="22" y="121"/>
                  </a:lnTo>
                  <a:lnTo>
                    <a:pt x="25" y="122"/>
                  </a:lnTo>
                  <a:lnTo>
                    <a:pt x="29" y="122"/>
                  </a:lnTo>
                  <a:lnTo>
                    <a:pt x="33" y="123"/>
                  </a:lnTo>
                  <a:lnTo>
                    <a:pt x="37" y="123"/>
                  </a:lnTo>
                  <a:lnTo>
                    <a:pt x="42" y="123"/>
                  </a:lnTo>
                  <a:lnTo>
                    <a:pt x="46" y="122"/>
                  </a:lnTo>
                  <a:lnTo>
                    <a:pt x="51" y="121"/>
                  </a:lnTo>
                  <a:lnTo>
                    <a:pt x="55" y="119"/>
                  </a:lnTo>
                  <a:lnTo>
                    <a:pt x="55" y="119"/>
                  </a:lnTo>
                  <a:lnTo>
                    <a:pt x="56" y="119"/>
                  </a:lnTo>
                  <a:lnTo>
                    <a:pt x="57" y="119"/>
                  </a:lnTo>
                  <a:lnTo>
                    <a:pt x="57" y="119"/>
                  </a:lnTo>
                  <a:lnTo>
                    <a:pt x="59" y="119"/>
                  </a:lnTo>
                  <a:lnTo>
                    <a:pt x="60" y="119"/>
                  </a:lnTo>
                  <a:lnTo>
                    <a:pt x="60" y="119"/>
                  </a:lnTo>
                  <a:lnTo>
                    <a:pt x="60" y="119"/>
                  </a:lnTo>
                  <a:lnTo>
                    <a:pt x="61" y="121"/>
                  </a:lnTo>
                  <a:lnTo>
                    <a:pt x="62" y="121"/>
                  </a:lnTo>
                  <a:lnTo>
                    <a:pt x="62" y="121"/>
                  </a:lnTo>
                  <a:lnTo>
                    <a:pt x="64" y="121"/>
                  </a:lnTo>
                  <a:lnTo>
                    <a:pt x="65" y="121"/>
                  </a:lnTo>
                  <a:lnTo>
                    <a:pt x="67" y="119"/>
                  </a:lnTo>
                  <a:lnTo>
                    <a:pt x="69" y="118"/>
                  </a:lnTo>
                  <a:lnTo>
                    <a:pt x="71" y="117"/>
                  </a:lnTo>
                  <a:lnTo>
                    <a:pt x="72" y="112"/>
                  </a:lnTo>
                  <a:lnTo>
                    <a:pt x="73" y="107"/>
                  </a:lnTo>
                  <a:lnTo>
                    <a:pt x="74" y="102"/>
                  </a:lnTo>
                  <a:lnTo>
                    <a:pt x="74" y="96"/>
                  </a:lnTo>
                  <a:lnTo>
                    <a:pt x="73" y="85"/>
                  </a:lnTo>
                  <a:lnTo>
                    <a:pt x="72" y="73"/>
                  </a:lnTo>
                  <a:lnTo>
                    <a:pt x="70" y="60"/>
                  </a:lnTo>
                  <a:lnTo>
                    <a:pt x="66" y="48"/>
                  </a:lnTo>
                  <a:lnTo>
                    <a:pt x="63" y="38"/>
                  </a:lnTo>
                  <a:lnTo>
                    <a:pt x="60" y="30"/>
                  </a:lnTo>
                  <a:lnTo>
                    <a:pt x="59" y="28"/>
                  </a:lnTo>
                  <a:lnTo>
                    <a:pt x="59" y="27"/>
                  </a:lnTo>
                  <a:lnTo>
                    <a:pt x="59" y="26"/>
                  </a:lnTo>
                  <a:lnTo>
                    <a:pt x="59" y="25"/>
                  </a:lnTo>
                  <a:lnTo>
                    <a:pt x="59" y="24"/>
                  </a:lnTo>
                  <a:lnTo>
                    <a:pt x="59" y="24"/>
                  </a:lnTo>
                  <a:lnTo>
                    <a:pt x="59" y="23"/>
                  </a:lnTo>
                  <a:lnTo>
                    <a:pt x="59" y="22"/>
                  </a:lnTo>
                  <a:lnTo>
                    <a:pt x="59" y="21"/>
                  </a:lnTo>
                  <a:lnTo>
                    <a:pt x="57" y="20"/>
                  </a:lnTo>
                  <a:lnTo>
                    <a:pt x="57" y="18"/>
                  </a:lnTo>
                  <a:lnTo>
                    <a:pt x="56" y="16"/>
                  </a:lnTo>
                  <a:lnTo>
                    <a:pt x="55" y="15"/>
                  </a:lnTo>
                  <a:lnTo>
                    <a:pt x="54" y="13"/>
                  </a:lnTo>
                  <a:lnTo>
                    <a:pt x="53" y="12"/>
                  </a:lnTo>
                  <a:lnTo>
                    <a:pt x="53" y="11"/>
                  </a:lnTo>
                  <a:lnTo>
                    <a:pt x="52" y="8"/>
                  </a:lnTo>
                  <a:lnTo>
                    <a:pt x="51" y="6"/>
                  </a:lnTo>
                  <a:lnTo>
                    <a:pt x="49" y="4"/>
                  </a:lnTo>
                  <a:lnTo>
                    <a:pt x="46" y="3"/>
                  </a:lnTo>
                  <a:lnTo>
                    <a:pt x="44" y="2"/>
                  </a:lnTo>
                  <a:lnTo>
                    <a:pt x="42" y="2"/>
                  </a:lnTo>
                  <a:lnTo>
                    <a:pt x="39" y="1"/>
                  </a:lnTo>
                  <a:lnTo>
                    <a:pt x="35" y="0"/>
                  </a:lnTo>
                  <a:lnTo>
                    <a:pt x="29" y="1"/>
                  </a:lnTo>
                  <a:lnTo>
                    <a:pt x="24" y="2"/>
                  </a:lnTo>
                  <a:lnTo>
                    <a:pt x="22" y="3"/>
                  </a:lnTo>
                  <a:lnTo>
                    <a:pt x="20" y="4"/>
                  </a:lnTo>
                  <a:lnTo>
                    <a:pt x="19" y="5"/>
                  </a:lnTo>
                  <a:lnTo>
                    <a:pt x="17" y="6"/>
                  </a:lnTo>
                  <a:close/>
                </a:path>
              </a:pathLst>
            </a:custGeom>
            <a:solidFill>
              <a:srgbClr val="DEB9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5" name="Freeform 209">
              <a:extLst>
                <a:ext uri="{FF2B5EF4-FFF2-40B4-BE49-F238E27FC236}">
                  <a16:creationId xmlns:a16="http://schemas.microsoft.com/office/drawing/2014/main" id="{F53A982D-0C6A-47DD-8056-77C2B44295D1}"/>
                </a:ext>
              </a:extLst>
            </p:cNvPr>
            <p:cNvSpPr>
              <a:spLocks/>
            </p:cNvSpPr>
            <p:nvPr/>
          </p:nvSpPr>
          <p:spPr bwMode="auto">
            <a:xfrm>
              <a:off x="4243" y="3676"/>
              <a:ext cx="33" cy="60"/>
            </a:xfrm>
            <a:custGeom>
              <a:avLst/>
              <a:gdLst>
                <a:gd name="T0" fmla="*/ 9 w 67"/>
                <a:gd name="T1" fmla="*/ 10 h 119"/>
                <a:gd name="T2" fmla="*/ 5 w 67"/>
                <a:gd name="T3" fmla="*/ 19 h 119"/>
                <a:gd name="T4" fmla="*/ 1 w 67"/>
                <a:gd name="T5" fmla="*/ 30 h 119"/>
                <a:gd name="T6" fmla="*/ 0 w 67"/>
                <a:gd name="T7" fmla="*/ 43 h 119"/>
                <a:gd name="T8" fmla="*/ 0 w 67"/>
                <a:gd name="T9" fmla="*/ 64 h 119"/>
                <a:gd name="T10" fmla="*/ 3 w 67"/>
                <a:gd name="T11" fmla="*/ 89 h 119"/>
                <a:gd name="T12" fmla="*/ 4 w 67"/>
                <a:gd name="T13" fmla="*/ 102 h 119"/>
                <a:gd name="T14" fmla="*/ 7 w 67"/>
                <a:gd name="T15" fmla="*/ 109 h 119"/>
                <a:gd name="T16" fmla="*/ 10 w 67"/>
                <a:gd name="T17" fmla="*/ 113 h 119"/>
                <a:gd name="T18" fmla="*/ 17 w 67"/>
                <a:gd name="T19" fmla="*/ 116 h 119"/>
                <a:gd name="T20" fmla="*/ 25 w 67"/>
                <a:gd name="T21" fmla="*/ 119 h 119"/>
                <a:gd name="T22" fmla="*/ 33 w 67"/>
                <a:gd name="T23" fmla="*/ 119 h 119"/>
                <a:gd name="T24" fmla="*/ 41 w 67"/>
                <a:gd name="T25" fmla="*/ 119 h 119"/>
                <a:gd name="T26" fmla="*/ 50 w 67"/>
                <a:gd name="T27" fmla="*/ 116 h 119"/>
                <a:gd name="T28" fmla="*/ 56 w 67"/>
                <a:gd name="T29" fmla="*/ 114 h 119"/>
                <a:gd name="T30" fmla="*/ 57 w 67"/>
                <a:gd name="T31" fmla="*/ 113 h 119"/>
                <a:gd name="T32" fmla="*/ 59 w 67"/>
                <a:gd name="T33" fmla="*/ 111 h 119"/>
                <a:gd name="T34" fmla="*/ 60 w 67"/>
                <a:gd name="T35" fmla="*/ 110 h 119"/>
                <a:gd name="T36" fmla="*/ 60 w 67"/>
                <a:gd name="T37" fmla="*/ 110 h 119"/>
                <a:gd name="T38" fmla="*/ 61 w 67"/>
                <a:gd name="T39" fmla="*/ 108 h 119"/>
                <a:gd name="T40" fmla="*/ 63 w 67"/>
                <a:gd name="T41" fmla="*/ 105 h 119"/>
                <a:gd name="T42" fmla="*/ 64 w 67"/>
                <a:gd name="T43" fmla="*/ 103 h 119"/>
                <a:gd name="T44" fmla="*/ 65 w 67"/>
                <a:gd name="T45" fmla="*/ 98 h 119"/>
                <a:gd name="T46" fmla="*/ 67 w 67"/>
                <a:gd name="T47" fmla="*/ 88 h 119"/>
                <a:gd name="T48" fmla="*/ 66 w 67"/>
                <a:gd name="T49" fmla="*/ 70 h 119"/>
                <a:gd name="T50" fmla="*/ 61 w 67"/>
                <a:gd name="T51" fmla="*/ 45 h 119"/>
                <a:gd name="T52" fmla="*/ 55 w 67"/>
                <a:gd name="T53" fmla="*/ 24 h 119"/>
                <a:gd name="T54" fmla="*/ 49 w 67"/>
                <a:gd name="T55" fmla="*/ 15 h 119"/>
                <a:gd name="T56" fmla="*/ 49 w 67"/>
                <a:gd name="T57" fmla="*/ 14 h 119"/>
                <a:gd name="T58" fmla="*/ 47 w 67"/>
                <a:gd name="T59" fmla="*/ 12 h 119"/>
                <a:gd name="T60" fmla="*/ 45 w 67"/>
                <a:gd name="T61" fmla="*/ 10 h 119"/>
                <a:gd name="T62" fmla="*/ 45 w 67"/>
                <a:gd name="T63" fmla="*/ 9 h 119"/>
                <a:gd name="T64" fmla="*/ 44 w 67"/>
                <a:gd name="T65" fmla="*/ 4 h 119"/>
                <a:gd name="T66" fmla="*/ 40 w 67"/>
                <a:gd name="T67" fmla="*/ 2 h 119"/>
                <a:gd name="T68" fmla="*/ 35 w 67"/>
                <a:gd name="T69" fmla="*/ 0 h 119"/>
                <a:gd name="T70" fmla="*/ 29 w 67"/>
                <a:gd name="T71" fmla="*/ 0 h 119"/>
                <a:gd name="T72" fmla="*/ 18 w 67"/>
                <a:gd name="T73" fmla="*/ 1 h 119"/>
                <a:gd name="T74" fmla="*/ 15 w 67"/>
                <a:gd name="T75" fmla="*/ 3 h 119"/>
                <a:gd name="T76" fmla="*/ 14 w 67"/>
                <a:gd name="T77"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119">
                  <a:moveTo>
                    <a:pt x="14" y="7"/>
                  </a:moveTo>
                  <a:lnTo>
                    <a:pt x="9" y="10"/>
                  </a:lnTo>
                  <a:lnTo>
                    <a:pt x="7" y="14"/>
                  </a:lnTo>
                  <a:lnTo>
                    <a:pt x="5" y="19"/>
                  </a:lnTo>
                  <a:lnTo>
                    <a:pt x="3" y="24"/>
                  </a:lnTo>
                  <a:lnTo>
                    <a:pt x="1" y="30"/>
                  </a:lnTo>
                  <a:lnTo>
                    <a:pt x="1" y="37"/>
                  </a:lnTo>
                  <a:lnTo>
                    <a:pt x="0" y="43"/>
                  </a:lnTo>
                  <a:lnTo>
                    <a:pt x="0" y="50"/>
                  </a:lnTo>
                  <a:lnTo>
                    <a:pt x="0" y="64"/>
                  </a:lnTo>
                  <a:lnTo>
                    <a:pt x="1" y="76"/>
                  </a:lnTo>
                  <a:lnTo>
                    <a:pt x="3" y="89"/>
                  </a:lnTo>
                  <a:lnTo>
                    <a:pt x="4" y="99"/>
                  </a:lnTo>
                  <a:lnTo>
                    <a:pt x="4" y="102"/>
                  </a:lnTo>
                  <a:lnTo>
                    <a:pt x="5" y="105"/>
                  </a:lnTo>
                  <a:lnTo>
                    <a:pt x="7" y="109"/>
                  </a:lnTo>
                  <a:lnTo>
                    <a:pt x="8" y="111"/>
                  </a:lnTo>
                  <a:lnTo>
                    <a:pt x="10" y="113"/>
                  </a:lnTo>
                  <a:lnTo>
                    <a:pt x="14" y="115"/>
                  </a:lnTo>
                  <a:lnTo>
                    <a:pt x="17" y="116"/>
                  </a:lnTo>
                  <a:lnTo>
                    <a:pt x="20" y="118"/>
                  </a:lnTo>
                  <a:lnTo>
                    <a:pt x="25" y="119"/>
                  </a:lnTo>
                  <a:lnTo>
                    <a:pt x="28" y="119"/>
                  </a:lnTo>
                  <a:lnTo>
                    <a:pt x="33" y="119"/>
                  </a:lnTo>
                  <a:lnTo>
                    <a:pt x="37" y="119"/>
                  </a:lnTo>
                  <a:lnTo>
                    <a:pt x="41" y="119"/>
                  </a:lnTo>
                  <a:lnTo>
                    <a:pt x="46" y="118"/>
                  </a:lnTo>
                  <a:lnTo>
                    <a:pt x="50" y="116"/>
                  </a:lnTo>
                  <a:lnTo>
                    <a:pt x="55" y="114"/>
                  </a:lnTo>
                  <a:lnTo>
                    <a:pt x="56" y="114"/>
                  </a:lnTo>
                  <a:lnTo>
                    <a:pt x="56" y="114"/>
                  </a:lnTo>
                  <a:lnTo>
                    <a:pt x="57" y="113"/>
                  </a:lnTo>
                  <a:lnTo>
                    <a:pt x="58" y="112"/>
                  </a:lnTo>
                  <a:lnTo>
                    <a:pt x="59" y="111"/>
                  </a:lnTo>
                  <a:lnTo>
                    <a:pt x="59" y="111"/>
                  </a:lnTo>
                  <a:lnTo>
                    <a:pt x="60" y="110"/>
                  </a:lnTo>
                  <a:lnTo>
                    <a:pt x="60" y="110"/>
                  </a:lnTo>
                  <a:lnTo>
                    <a:pt x="60" y="110"/>
                  </a:lnTo>
                  <a:lnTo>
                    <a:pt x="61" y="109"/>
                  </a:lnTo>
                  <a:lnTo>
                    <a:pt x="61" y="108"/>
                  </a:lnTo>
                  <a:lnTo>
                    <a:pt x="63" y="106"/>
                  </a:lnTo>
                  <a:lnTo>
                    <a:pt x="63" y="105"/>
                  </a:lnTo>
                  <a:lnTo>
                    <a:pt x="64" y="104"/>
                  </a:lnTo>
                  <a:lnTo>
                    <a:pt x="64" y="103"/>
                  </a:lnTo>
                  <a:lnTo>
                    <a:pt x="64" y="103"/>
                  </a:lnTo>
                  <a:lnTo>
                    <a:pt x="65" y="98"/>
                  </a:lnTo>
                  <a:lnTo>
                    <a:pt x="66" y="93"/>
                  </a:lnTo>
                  <a:lnTo>
                    <a:pt x="67" y="88"/>
                  </a:lnTo>
                  <a:lnTo>
                    <a:pt x="67" y="82"/>
                  </a:lnTo>
                  <a:lnTo>
                    <a:pt x="66" y="70"/>
                  </a:lnTo>
                  <a:lnTo>
                    <a:pt x="65" y="58"/>
                  </a:lnTo>
                  <a:lnTo>
                    <a:pt x="61" y="45"/>
                  </a:lnTo>
                  <a:lnTo>
                    <a:pt x="58" y="34"/>
                  </a:lnTo>
                  <a:lnTo>
                    <a:pt x="55" y="24"/>
                  </a:lnTo>
                  <a:lnTo>
                    <a:pt x="50" y="15"/>
                  </a:lnTo>
                  <a:lnTo>
                    <a:pt x="49" y="15"/>
                  </a:lnTo>
                  <a:lnTo>
                    <a:pt x="49" y="15"/>
                  </a:lnTo>
                  <a:lnTo>
                    <a:pt x="49" y="14"/>
                  </a:lnTo>
                  <a:lnTo>
                    <a:pt x="48" y="13"/>
                  </a:lnTo>
                  <a:lnTo>
                    <a:pt x="47" y="12"/>
                  </a:lnTo>
                  <a:lnTo>
                    <a:pt x="46" y="11"/>
                  </a:lnTo>
                  <a:lnTo>
                    <a:pt x="45" y="10"/>
                  </a:lnTo>
                  <a:lnTo>
                    <a:pt x="45" y="9"/>
                  </a:lnTo>
                  <a:lnTo>
                    <a:pt x="45" y="9"/>
                  </a:lnTo>
                  <a:lnTo>
                    <a:pt x="44" y="7"/>
                  </a:lnTo>
                  <a:lnTo>
                    <a:pt x="44" y="4"/>
                  </a:lnTo>
                  <a:lnTo>
                    <a:pt x="41" y="3"/>
                  </a:lnTo>
                  <a:lnTo>
                    <a:pt x="40" y="2"/>
                  </a:lnTo>
                  <a:lnTo>
                    <a:pt x="38" y="1"/>
                  </a:lnTo>
                  <a:lnTo>
                    <a:pt x="35" y="0"/>
                  </a:lnTo>
                  <a:lnTo>
                    <a:pt x="31" y="0"/>
                  </a:lnTo>
                  <a:lnTo>
                    <a:pt x="29" y="0"/>
                  </a:lnTo>
                  <a:lnTo>
                    <a:pt x="23" y="0"/>
                  </a:lnTo>
                  <a:lnTo>
                    <a:pt x="18" y="1"/>
                  </a:lnTo>
                  <a:lnTo>
                    <a:pt x="16" y="2"/>
                  </a:lnTo>
                  <a:lnTo>
                    <a:pt x="15" y="3"/>
                  </a:lnTo>
                  <a:lnTo>
                    <a:pt x="14" y="4"/>
                  </a:lnTo>
                  <a:lnTo>
                    <a:pt x="14" y="7"/>
                  </a:lnTo>
                  <a:close/>
                </a:path>
              </a:pathLst>
            </a:custGeom>
            <a:solidFill>
              <a:srgbClr val="DBB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6" name="Freeform 210">
              <a:extLst>
                <a:ext uri="{FF2B5EF4-FFF2-40B4-BE49-F238E27FC236}">
                  <a16:creationId xmlns:a16="http://schemas.microsoft.com/office/drawing/2014/main" id="{F8120F31-C327-4708-AD29-5C6E5DFF7C3E}"/>
                </a:ext>
              </a:extLst>
            </p:cNvPr>
            <p:cNvSpPr>
              <a:spLocks/>
            </p:cNvSpPr>
            <p:nvPr/>
          </p:nvSpPr>
          <p:spPr bwMode="auto">
            <a:xfrm>
              <a:off x="4439" y="3644"/>
              <a:ext cx="80" cy="59"/>
            </a:xfrm>
            <a:custGeom>
              <a:avLst/>
              <a:gdLst>
                <a:gd name="T0" fmla="*/ 7 w 160"/>
                <a:gd name="T1" fmla="*/ 110 h 118"/>
                <a:gd name="T2" fmla="*/ 21 w 160"/>
                <a:gd name="T3" fmla="*/ 90 h 118"/>
                <a:gd name="T4" fmla="*/ 34 w 160"/>
                <a:gd name="T5" fmla="*/ 70 h 118"/>
                <a:gd name="T6" fmla="*/ 41 w 160"/>
                <a:gd name="T7" fmla="*/ 57 h 118"/>
                <a:gd name="T8" fmla="*/ 43 w 160"/>
                <a:gd name="T9" fmla="*/ 50 h 118"/>
                <a:gd name="T10" fmla="*/ 45 w 160"/>
                <a:gd name="T11" fmla="*/ 47 h 118"/>
                <a:gd name="T12" fmla="*/ 51 w 160"/>
                <a:gd name="T13" fmla="*/ 44 h 118"/>
                <a:gd name="T14" fmla="*/ 56 w 160"/>
                <a:gd name="T15" fmla="*/ 38 h 118"/>
                <a:gd name="T16" fmla="*/ 61 w 160"/>
                <a:gd name="T17" fmla="*/ 34 h 118"/>
                <a:gd name="T18" fmla="*/ 70 w 160"/>
                <a:gd name="T19" fmla="*/ 31 h 118"/>
                <a:gd name="T20" fmla="*/ 85 w 160"/>
                <a:gd name="T21" fmla="*/ 27 h 118"/>
                <a:gd name="T22" fmla="*/ 102 w 160"/>
                <a:gd name="T23" fmla="*/ 23 h 118"/>
                <a:gd name="T24" fmla="*/ 114 w 160"/>
                <a:gd name="T25" fmla="*/ 23 h 118"/>
                <a:gd name="T26" fmla="*/ 121 w 160"/>
                <a:gd name="T27" fmla="*/ 24 h 118"/>
                <a:gd name="T28" fmla="*/ 124 w 160"/>
                <a:gd name="T29" fmla="*/ 28 h 118"/>
                <a:gd name="T30" fmla="*/ 131 w 160"/>
                <a:gd name="T31" fmla="*/ 30 h 118"/>
                <a:gd name="T32" fmla="*/ 132 w 160"/>
                <a:gd name="T33" fmla="*/ 31 h 118"/>
                <a:gd name="T34" fmla="*/ 133 w 160"/>
                <a:gd name="T35" fmla="*/ 31 h 118"/>
                <a:gd name="T36" fmla="*/ 134 w 160"/>
                <a:gd name="T37" fmla="*/ 33 h 118"/>
                <a:gd name="T38" fmla="*/ 136 w 160"/>
                <a:gd name="T39" fmla="*/ 35 h 118"/>
                <a:gd name="T40" fmla="*/ 141 w 160"/>
                <a:gd name="T41" fmla="*/ 37 h 118"/>
                <a:gd name="T42" fmla="*/ 144 w 160"/>
                <a:gd name="T43" fmla="*/ 39 h 118"/>
                <a:gd name="T44" fmla="*/ 149 w 160"/>
                <a:gd name="T45" fmla="*/ 40 h 118"/>
                <a:gd name="T46" fmla="*/ 156 w 160"/>
                <a:gd name="T47" fmla="*/ 40 h 118"/>
                <a:gd name="T48" fmla="*/ 159 w 160"/>
                <a:gd name="T49" fmla="*/ 35 h 118"/>
                <a:gd name="T50" fmla="*/ 155 w 160"/>
                <a:gd name="T51" fmla="*/ 26 h 118"/>
                <a:gd name="T52" fmla="*/ 149 w 160"/>
                <a:gd name="T53" fmla="*/ 18 h 118"/>
                <a:gd name="T54" fmla="*/ 142 w 160"/>
                <a:gd name="T55" fmla="*/ 11 h 118"/>
                <a:gd name="T56" fmla="*/ 133 w 160"/>
                <a:gd name="T57" fmla="*/ 6 h 118"/>
                <a:gd name="T58" fmla="*/ 122 w 160"/>
                <a:gd name="T59" fmla="*/ 4 h 118"/>
                <a:gd name="T60" fmla="*/ 111 w 160"/>
                <a:gd name="T61" fmla="*/ 3 h 118"/>
                <a:gd name="T62" fmla="*/ 100 w 160"/>
                <a:gd name="T63" fmla="*/ 1 h 118"/>
                <a:gd name="T64" fmla="*/ 91 w 160"/>
                <a:gd name="T65" fmla="*/ 0 h 118"/>
                <a:gd name="T66" fmla="*/ 83 w 160"/>
                <a:gd name="T67" fmla="*/ 3 h 118"/>
                <a:gd name="T68" fmla="*/ 76 w 160"/>
                <a:gd name="T69" fmla="*/ 5 h 118"/>
                <a:gd name="T70" fmla="*/ 69 w 160"/>
                <a:gd name="T71" fmla="*/ 7 h 118"/>
                <a:gd name="T72" fmla="*/ 60 w 160"/>
                <a:gd name="T73" fmla="*/ 13 h 118"/>
                <a:gd name="T74" fmla="*/ 49 w 160"/>
                <a:gd name="T75" fmla="*/ 20 h 118"/>
                <a:gd name="T76" fmla="*/ 36 w 160"/>
                <a:gd name="T77" fmla="*/ 27 h 118"/>
                <a:gd name="T78" fmla="*/ 26 w 160"/>
                <a:gd name="T79" fmla="*/ 36 h 118"/>
                <a:gd name="T80" fmla="*/ 20 w 160"/>
                <a:gd name="T81" fmla="*/ 44 h 118"/>
                <a:gd name="T82" fmla="*/ 16 w 160"/>
                <a:gd name="T83" fmla="*/ 48 h 118"/>
                <a:gd name="T84" fmla="*/ 14 w 160"/>
                <a:gd name="T85" fmla="*/ 55 h 118"/>
                <a:gd name="T86" fmla="*/ 12 w 160"/>
                <a:gd name="T87" fmla="*/ 59 h 118"/>
                <a:gd name="T88" fmla="*/ 7 w 160"/>
                <a:gd name="T89" fmla="*/ 68 h 118"/>
                <a:gd name="T90" fmla="*/ 3 w 160"/>
                <a:gd name="T91" fmla="*/ 80 h 118"/>
                <a:gd name="T92" fmla="*/ 1 w 160"/>
                <a:gd name="T93" fmla="*/ 93 h 118"/>
                <a:gd name="T94" fmla="*/ 0 w 160"/>
                <a:gd name="T95" fmla="*/ 105 h 118"/>
                <a:gd name="T96" fmla="*/ 0 w 160"/>
                <a:gd name="T97" fmla="*/ 113 h 118"/>
                <a:gd name="T98" fmla="*/ 0 w 160"/>
                <a:gd name="T99" fmla="*/ 115 h 118"/>
                <a:gd name="T100" fmla="*/ 1 w 160"/>
                <a:gd name="T101" fmla="*/ 116 h 118"/>
                <a:gd name="T102" fmla="*/ 1 w 160"/>
                <a:gd name="T103"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 h="118">
                  <a:moveTo>
                    <a:pt x="2" y="118"/>
                  </a:moveTo>
                  <a:lnTo>
                    <a:pt x="7" y="110"/>
                  </a:lnTo>
                  <a:lnTo>
                    <a:pt x="14" y="101"/>
                  </a:lnTo>
                  <a:lnTo>
                    <a:pt x="21" y="90"/>
                  </a:lnTo>
                  <a:lnTo>
                    <a:pt x="29" y="80"/>
                  </a:lnTo>
                  <a:lnTo>
                    <a:pt x="34" y="70"/>
                  </a:lnTo>
                  <a:lnTo>
                    <a:pt x="40" y="60"/>
                  </a:lnTo>
                  <a:lnTo>
                    <a:pt x="41" y="57"/>
                  </a:lnTo>
                  <a:lnTo>
                    <a:pt x="43" y="53"/>
                  </a:lnTo>
                  <a:lnTo>
                    <a:pt x="43" y="50"/>
                  </a:lnTo>
                  <a:lnTo>
                    <a:pt x="44" y="48"/>
                  </a:lnTo>
                  <a:lnTo>
                    <a:pt x="45" y="47"/>
                  </a:lnTo>
                  <a:lnTo>
                    <a:pt x="47" y="46"/>
                  </a:lnTo>
                  <a:lnTo>
                    <a:pt x="51" y="44"/>
                  </a:lnTo>
                  <a:lnTo>
                    <a:pt x="53" y="40"/>
                  </a:lnTo>
                  <a:lnTo>
                    <a:pt x="56" y="38"/>
                  </a:lnTo>
                  <a:lnTo>
                    <a:pt x="59" y="36"/>
                  </a:lnTo>
                  <a:lnTo>
                    <a:pt x="61" y="34"/>
                  </a:lnTo>
                  <a:lnTo>
                    <a:pt x="63" y="31"/>
                  </a:lnTo>
                  <a:lnTo>
                    <a:pt x="70" y="31"/>
                  </a:lnTo>
                  <a:lnTo>
                    <a:pt x="77" y="29"/>
                  </a:lnTo>
                  <a:lnTo>
                    <a:pt x="85" y="27"/>
                  </a:lnTo>
                  <a:lnTo>
                    <a:pt x="93" y="25"/>
                  </a:lnTo>
                  <a:lnTo>
                    <a:pt x="102" y="23"/>
                  </a:lnTo>
                  <a:lnTo>
                    <a:pt x="110" y="23"/>
                  </a:lnTo>
                  <a:lnTo>
                    <a:pt x="114" y="23"/>
                  </a:lnTo>
                  <a:lnTo>
                    <a:pt x="117" y="23"/>
                  </a:lnTo>
                  <a:lnTo>
                    <a:pt x="121" y="24"/>
                  </a:lnTo>
                  <a:lnTo>
                    <a:pt x="124" y="25"/>
                  </a:lnTo>
                  <a:lnTo>
                    <a:pt x="124" y="28"/>
                  </a:lnTo>
                  <a:lnTo>
                    <a:pt x="131" y="28"/>
                  </a:lnTo>
                  <a:lnTo>
                    <a:pt x="131" y="30"/>
                  </a:lnTo>
                  <a:lnTo>
                    <a:pt x="131" y="31"/>
                  </a:lnTo>
                  <a:lnTo>
                    <a:pt x="132" y="31"/>
                  </a:lnTo>
                  <a:lnTo>
                    <a:pt x="132" y="31"/>
                  </a:lnTo>
                  <a:lnTo>
                    <a:pt x="133" y="31"/>
                  </a:lnTo>
                  <a:lnTo>
                    <a:pt x="133" y="33"/>
                  </a:lnTo>
                  <a:lnTo>
                    <a:pt x="134" y="33"/>
                  </a:lnTo>
                  <a:lnTo>
                    <a:pt x="134" y="35"/>
                  </a:lnTo>
                  <a:lnTo>
                    <a:pt x="136" y="35"/>
                  </a:lnTo>
                  <a:lnTo>
                    <a:pt x="140" y="35"/>
                  </a:lnTo>
                  <a:lnTo>
                    <a:pt x="141" y="37"/>
                  </a:lnTo>
                  <a:lnTo>
                    <a:pt x="142" y="38"/>
                  </a:lnTo>
                  <a:lnTo>
                    <a:pt x="144" y="39"/>
                  </a:lnTo>
                  <a:lnTo>
                    <a:pt x="146" y="39"/>
                  </a:lnTo>
                  <a:lnTo>
                    <a:pt x="149" y="40"/>
                  </a:lnTo>
                  <a:lnTo>
                    <a:pt x="153" y="40"/>
                  </a:lnTo>
                  <a:lnTo>
                    <a:pt x="156" y="40"/>
                  </a:lnTo>
                  <a:lnTo>
                    <a:pt x="160" y="40"/>
                  </a:lnTo>
                  <a:lnTo>
                    <a:pt x="159" y="35"/>
                  </a:lnTo>
                  <a:lnTo>
                    <a:pt x="157" y="30"/>
                  </a:lnTo>
                  <a:lnTo>
                    <a:pt x="155" y="26"/>
                  </a:lnTo>
                  <a:lnTo>
                    <a:pt x="152" y="21"/>
                  </a:lnTo>
                  <a:lnTo>
                    <a:pt x="149" y="18"/>
                  </a:lnTo>
                  <a:lnTo>
                    <a:pt x="145" y="14"/>
                  </a:lnTo>
                  <a:lnTo>
                    <a:pt x="142" y="11"/>
                  </a:lnTo>
                  <a:lnTo>
                    <a:pt x="137" y="8"/>
                  </a:lnTo>
                  <a:lnTo>
                    <a:pt x="133" y="6"/>
                  </a:lnTo>
                  <a:lnTo>
                    <a:pt x="127" y="5"/>
                  </a:lnTo>
                  <a:lnTo>
                    <a:pt x="122" y="4"/>
                  </a:lnTo>
                  <a:lnTo>
                    <a:pt x="116" y="3"/>
                  </a:lnTo>
                  <a:lnTo>
                    <a:pt x="111" y="3"/>
                  </a:lnTo>
                  <a:lnTo>
                    <a:pt x="105" y="1"/>
                  </a:lnTo>
                  <a:lnTo>
                    <a:pt x="100" y="1"/>
                  </a:lnTo>
                  <a:lnTo>
                    <a:pt x="94" y="0"/>
                  </a:lnTo>
                  <a:lnTo>
                    <a:pt x="91" y="0"/>
                  </a:lnTo>
                  <a:lnTo>
                    <a:pt x="87" y="1"/>
                  </a:lnTo>
                  <a:lnTo>
                    <a:pt x="83" y="3"/>
                  </a:lnTo>
                  <a:lnTo>
                    <a:pt x="80" y="4"/>
                  </a:lnTo>
                  <a:lnTo>
                    <a:pt x="76" y="5"/>
                  </a:lnTo>
                  <a:lnTo>
                    <a:pt x="72" y="6"/>
                  </a:lnTo>
                  <a:lnTo>
                    <a:pt x="69" y="7"/>
                  </a:lnTo>
                  <a:lnTo>
                    <a:pt x="65" y="8"/>
                  </a:lnTo>
                  <a:lnTo>
                    <a:pt x="60" y="13"/>
                  </a:lnTo>
                  <a:lnTo>
                    <a:pt x="54" y="16"/>
                  </a:lnTo>
                  <a:lnTo>
                    <a:pt x="49" y="20"/>
                  </a:lnTo>
                  <a:lnTo>
                    <a:pt x="43" y="24"/>
                  </a:lnTo>
                  <a:lnTo>
                    <a:pt x="36" y="27"/>
                  </a:lnTo>
                  <a:lnTo>
                    <a:pt x="32" y="31"/>
                  </a:lnTo>
                  <a:lnTo>
                    <a:pt x="26" y="36"/>
                  </a:lnTo>
                  <a:lnTo>
                    <a:pt x="22" y="40"/>
                  </a:lnTo>
                  <a:lnTo>
                    <a:pt x="20" y="44"/>
                  </a:lnTo>
                  <a:lnTo>
                    <a:pt x="17" y="46"/>
                  </a:lnTo>
                  <a:lnTo>
                    <a:pt x="16" y="48"/>
                  </a:lnTo>
                  <a:lnTo>
                    <a:pt x="15" y="51"/>
                  </a:lnTo>
                  <a:lnTo>
                    <a:pt x="14" y="55"/>
                  </a:lnTo>
                  <a:lnTo>
                    <a:pt x="13" y="57"/>
                  </a:lnTo>
                  <a:lnTo>
                    <a:pt x="12" y="59"/>
                  </a:lnTo>
                  <a:lnTo>
                    <a:pt x="10" y="63"/>
                  </a:lnTo>
                  <a:lnTo>
                    <a:pt x="7" y="68"/>
                  </a:lnTo>
                  <a:lnTo>
                    <a:pt x="5" y="74"/>
                  </a:lnTo>
                  <a:lnTo>
                    <a:pt x="3" y="80"/>
                  </a:lnTo>
                  <a:lnTo>
                    <a:pt x="2" y="86"/>
                  </a:lnTo>
                  <a:lnTo>
                    <a:pt x="1" y="93"/>
                  </a:lnTo>
                  <a:lnTo>
                    <a:pt x="0" y="98"/>
                  </a:lnTo>
                  <a:lnTo>
                    <a:pt x="0" y="105"/>
                  </a:lnTo>
                  <a:lnTo>
                    <a:pt x="0" y="113"/>
                  </a:lnTo>
                  <a:lnTo>
                    <a:pt x="0" y="113"/>
                  </a:lnTo>
                  <a:lnTo>
                    <a:pt x="0" y="114"/>
                  </a:lnTo>
                  <a:lnTo>
                    <a:pt x="0" y="115"/>
                  </a:lnTo>
                  <a:lnTo>
                    <a:pt x="1" y="115"/>
                  </a:lnTo>
                  <a:lnTo>
                    <a:pt x="1" y="116"/>
                  </a:lnTo>
                  <a:lnTo>
                    <a:pt x="1" y="116"/>
                  </a:lnTo>
                  <a:lnTo>
                    <a:pt x="1" y="117"/>
                  </a:lnTo>
                  <a:lnTo>
                    <a:pt x="2" y="118"/>
                  </a:lnTo>
                  <a:close/>
                </a:path>
              </a:pathLst>
            </a:custGeom>
            <a:solidFill>
              <a:srgbClr val="FFE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7" name="Freeform 211">
              <a:extLst>
                <a:ext uri="{FF2B5EF4-FFF2-40B4-BE49-F238E27FC236}">
                  <a16:creationId xmlns:a16="http://schemas.microsoft.com/office/drawing/2014/main" id="{D851E7CE-5D83-4B6E-AB3A-27621D1432CB}"/>
                </a:ext>
              </a:extLst>
            </p:cNvPr>
            <p:cNvSpPr>
              <a:spLocks/>
            </p:cNvSpPr>
            <p:nvPr/>
          </p:nvSpPr>
          <p:spPr bwMode="auto">
            <a:xfrm>
              <a:off x="3955" y="3640"/>
              <a:ext cx="72" cy="68"/>
            </a:xfrm>
            <a:custGeom>
              <a:avLst/>
              <a:gdLst>
                <a:gd name="T0" fmla="*/ 3 w 142"/>
                <a:gd name="T1" fmla="*/ 52 h 135"/>
                <a:gd name="T2" fmla="*/ 11 w 142"/>
                <a:gd name="T3" fmla="*/ 51 h 135"/>
                <a:gd name="T4" fmla="*/ 19 w 142"/>
                <a:gd name="T5" fmla="*/ 50 h 135"/>
                <a:gd name="T6" fmla="*/ 23 w 142"/>
                <a:gd name="T7" fmla="*/ 50 h 135"/>
                <a:gd name="T8" fmla="*/ 25 w 142"/>
                <a:gd name="T9" fmla="*/ 45 h 135"/>
                <a:gd name="T10" fmla="*/ 34 w 142"/>
                <a:gd name="T11" fmla="*/ 42 h 135"/>
                <a:gd name="T12" fmla="*/ 44 w 142"/>
                <a:gd name="T13" fmla="*/ 42 h 135"/>
                <a:gd name="T14" fmla="*/ 54 w 142"/>
                <a:gd name="T15" fmla="*/ 44 h 135"/>
                <a:gd name="T16" fmla="*/ 64 w 142"/>
                <a:gd name="T17" fmla="*/ 48 h 135"/>
                <a:gd name="T18" fmla="*/ 84 w 142"/>
                <a:gd name="T19" fmla="*/ 56 h 135"/>
                <a:gd name="T20" fmla="*/ 92 w 142"/>
                <a:gd name="T21" fmla="*/ 60 h 135"/>
                <a:gd name="T22" fmla="*/ 100 w 142"/>
                <a:gd name="T23" fmla="*/ 62 h 135"/>
                <a:gd name="T24" fmla="*/ 101 w 142"/>
                <a:gd name="T25" fmla="*/ 66 h 135"/>
                <a:gd name="T26" fmla="*/ 104 w 142"/>
                <a:gd name="T27" fmla="*/ 73 h 135"/>
                <a:gd name="T28" fmla="*/ 107 w 142"/>
                <a:gd name="T29" fmla="*/ 80 h 135"/>
                <a:gd name="T30" fmla="*/ 109 w 142"/>
                <a:gd name="T31" fmla="*/ 87 h 135"/>
                <a:gd name="T32" fmla="*/ 115 w 142"/>
                <a:gd name="T33" fmla="*/ 103 h 135"/>
                <a:gd name="T34" fmla="*/ 119 w 142"/>
                <a:gd name="T35" fmla="*/ 104 h 135"/>
                <a:gd name="T36" fmla="*/ 122 w 142"/>
                <a:gd name="T37" fmla="*/ 111 h 135"/>
                <a:gd name="T38" fmla="*/ 125 w 142"/>
                <a:gd name="T39" fmla="*/ 117 h 135"/>
                <a:gd name="T40" fmla="*/ 128 w 142"/>
                <a:gd name="T41" fmla="*/ 124 h 135"/>
                <a:gd name="T42" fmla="*/ 132 w 142"/>
                <a:gd name="T43" fmla="*/ 128 h 135"/>
                <a:gd name="T44" fmla="*/ 133 w 142"/>
                <a:gd name="T45" fmla="*/ 130 h 135"/>
                <a:gd name="T46" fmla="*/ 135 w 142"/>
                <a:gd name="T47" fmla="*/ 132 h 135"/>
                <a:gd name="T48" fmla="*/ 138 w 142"/>
                <a:gd name="T49" fmla="*/ 133 h 135"/>
                <a:gd name="T50" fmla="*/ 141 w 142"/>
                <a:gd name="T51" fmla="*/ 135 h 135"/>
                <a:gd name="T52" fmla="*/ 141 w 142"/>
                <a:gd name="T53" fmla="*/ 134 h 135"/>
                <a:gd name="T54" fmla="*/ 142 w 142"/>
                <a:gd name="T55" fmla="*/ 133 h 135"/>
                <a:gd name="T56" fmla="*/ 142 w 142"/>
                <a:gd name="T57" fmla="*/ 132 h 135"/>
                <a:gd name="T58" fmla="*/ 142 w 142"/>
                <a:gd name="T59" fmla="*/ 130 h 135"/>
                <a:gd name="T60" fmla="*/ 141 w 142"/>
                <a:gd name="T61" fmla="*/ 107 h 135"/>
                <a:gd name="T62" fmla="*/ 140 w 142"/>
                <a:gd name="T63" fmla="*/ 85 h 135"/>
                <a:gd name="T64" fmla="*/ 135 w 142"/>
                <a:gd name="T65" fmla="*/ 63 h 135"/>
                <a:gd name="T66" fmla="*/ 129 w 142"/>
                <a:gd name="T67" fmla="*/ 42 h 135"/>
                <a:gd name="T68" fmla="*/ 121 w 142"/>
                <a:gd name="T69" fmla="*/ 30 h 135"/>
                <a:gd name="T70" fmla="*/ 111 w 142"/>
                <a:gd name="T71" fmla="*/ 18 h 135"/>
                <a:gd name="T72" fmla="*/ 100 w 142"/>
                <a:gd name="T73" fmla="*/ 10 h 135"/>
                <a:gd name="T74" fmla="*/ 88 w 142"/>
                <a:gd name="T75" fmla="*/ 2 h 135"/>
                <a:gd name="T76" fmla="*/ 77 w 142"/>
                <a:gd name="T77" fmla="*/ 0 h 135"/>
                <a:gd name="T78" fmla="*/ 65 w 142"/>
                <a:gd name="T79" fmla="*/ 1 h 135"/>
                <a:gd name="T80" fmla="*/ 55 w 142"/>
                <a:gd name="T81" fmla="*/ 3 h 135"/>
                <a:gd name="T82" fmla="*/ 47 w 142"/>
                <a:gd name="T83" fmla="*/ 6 h 135"/>
                <a:gd name="T84" fmla="*/ 28 w 142"/>
                <a:gd name="T85" fmla="*/ 16 h 135"/>
                <a:gd name="T86" fmla="*/ 11 w 142"/>
                <a:gd name="T87" fmla="*/ 27 h 135"/>
                <a:gd name="T88" fmla="*/ 8 w 142"/>
                <a:gd name="T89" fmla="*/ 33 h 135"/>
                <a:gd name="T90" fmla="*/ 4 w 142"/>
                <a:gd name="T91" fmla="*/ 40 h 135"/>
                <a:gd name="T92" fmla="*/ 2 w 142"/>
                <a:gd name="T93" fmla="*/ 45 h 135"/>
                <a:gd name="T94" fmla="*/ 0 w 142"/>
                <a:gd name="T95" fmla="*/ 5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35">
                  <a:moveTo>
                    <a:pt x="0" y="52"/>
                  </a:moveTo>
                  <a:lnTo>
                    <a:pt x="3" y="52"/>
                  </a:lnTo>
                  <a:lnTo>
                    <a:pt x="8" y="51"/>
                  </a:lnTo>
                  <a:lnTo>
                    <a:pt x="11" y="51"/>
                  </a:lnTo>
                  <a:lnTo>
                    <a:pt x="14" y="51"/>
                  </a:lnTo>
                  <a:lnTo>
                    <a:pt x="19" y="50"/>
                  </a:lnTo>
                  <a:lnTo>
                    <a:pt x="21" y="50"/>
                  </a:lnTo>
                  <a:lnTo>
                    <a:pt x="23" y="50"/>
                  </a:lnTo>
                  <a:lnTo>
                    <a:pt x="25" y="48"/>
                  </a:lnTo>
                  <a:lnTo>
                    <a:pt x="25" y="45"/>
                  </a:lnTo>
                  <a:lnTo>
                    <a:pt x="30" y="43"/>
                  </a:lnTo>
                  <a:lnTo>
                    <a:pt x="34" y="42"/>
                  </a:lnTo>
                  <a:lnTo>
                    <a:pt x="39" y="42"/>
                  </a:lnTo>
                  <a:lnTo>
                    <a:pt x="44" y="42"/>
                  </a:lnTo>
                  <a:lnTo>
                    <a:pt x="49" y="43"/>
                  </a:lnTo>
                  <a:lnTo>
                    <a:pt x="54" y="44"/>
                  </a:lnTo>
                  <a:lnTo>
                    <a:pt x="60" y="46"/>
                  </a:lnTo>
                  <a:lnTo>
                    <a:pt x="64" y="48"/>
                  </a:lnTo>
                  <a:lnTo>
                    <a:pt x="75" y="53"/>
                  </a:lnTo>
                  <a:lnTo>
                    <a:pt x="84" y="56"/>
                  </a:lnTo>
                  <a:lnTo>
                    <a:pt x="89" y="58"/>
                  </a:lnTo>
                  <a:lnTo>
                    <a:pt x="92" y="60"/>
                  </a:lnTo>
                  <a:lnTo>
                    <a:pt x="95" y="61"/>
                  </a:lnTo>
                  <a:lnTo>
                    <a:pt x="100" y="62"/>
                  </a:lnTo>
                  <a:lnTo>
                    <a:pt x="100" y="64"/>
                  </a:lnTo>
                  <a:lnTo>
                    <a:pt x="101" y="66"/>
                  </a:lnTo>
                  <a:lnTo>
                    <a:pt x="102" y="70"/>
                  </a:lnTo>
                  <a:lnTo>
                    <a:pt x="104" y="73"/>
                  </a:lnTo>
                  <a:lnTo>
                    <a:pt x="105" y="76"/>
                  </a:lnTo>
                  <a:lnTo>
                    <a:pt x="107" y="80"/>
                  </a:lnTo>
                  <a:lnTo>
                    <a:pt x="108" y="83"/>
                  </a:lnTo>
                  <a:lnTo>
                    <a:pt x="109" y="87"/>
                  </a:lnTo>
                  <a:lnTo>
                    <a:pt x="115" y="93"/>
                  </a:lnTo>
                  <a:lnTo>
                    <a:pt x="115" y="103"/>
                  </a:lnTo>
                  <a:lnTo>
                    <a:pt x="119" y="103"/>
                  </a:lnTo>
                  <a:lnTo>
                    <a:pt x="119" y="104"/>
                  </a:lnTo>
                  <a:lnTo>
                    <a:pt x="120" y="107"/>
                  </a:lnTo>
                  <a:lnTo>
                    <a:pt x="122" y="111"/>
                  </a:lnTo>
                  <a:lnTo>
                    <a:pt x="123" y="114"/>
                  </a:lnTo>
                  <a:lnTo>
                    <a:pt x="125" y="117"/>
                  </a:lnTo>
                  <a:lnTo>
                    <a:pt x="127" y="121"/>
                  </a:lnTo>
                  <a:lnTo>
                    <a:pt x="128" y="124"/>
                  </a:lnTo>
                  <a:lnTo>
                    <a:pt x="128" y="125"/>
                  </a:lnTo>
                  <a:lnTo>
                    <a:pt x="132" y="128"/>
                  </a:lnTo>
                  <a:lnTo>
                    <a:pt x="132" y="128"/>
                  </a:lnTo>
                  <a:lnTo>
                    <a:pt x="133" y="130"/>
                  </a:lnTo>
                  <a:lnTo>
                    <a:pt x="134" y="131"/>
                  </a:lnTo>
                  <a:lnTo>
                    <a:pt x="135" y="132"/>
                  </a:lnTo>
                  <a:lnTo>
                    <a:pt x="137" y="133"/>
                  </a:lnTo>
                  <a:lnTo>
                    <a:pt x="138" y="133"/>
                  </a:lnTo>
                  <a:lnTo>
                    <a:pt x="140" y="134"/>
                  </a:lnTo>
                  <a:lnTo>
                    <a:pt x="141" y="135"/>
                  </a:lnTo>
                  <a:lnTo>
                    <a:pt x="141" y="134"/>
                  </a:lnTo>
                  <a:lnTo>
                    <a:pt x="141" y="134"/>
                  </a:lnTo>
                  <a:lnTo>
                    <a:pt x="141" y="133"/>
                  </a:lnTo>
                  <a:lnTo>
                    <a:pt x="142" y="133"/>
                  </a:lnTo>
                  <a:lnTo>
                    <a:pt x="142" y="132"/>
                  </a:lnTo>
                  <a:lnTo>
                    <a:pt x="142" y="132"/>
                  </a:lnTo>
                  <a:lnTo>
                    <a:pt x="142" y="131"/>
                  </a:lnTo>
                  <a:lnTo>
                    <a:pt x="142" y="130"/>
                  </a:lnTo>
                  <a:lnTo>
                    <a:pt x="142" y="120"/>
                  </a:lnTo>
                  <a:lnTo>
                    <a:pt x="141" y="107"/>
                  </a:lnTo>
                  <a:lnTo>
                    <a:pt x="141" y="96"/>
                  </a:lnTo>
                  <a:lnTo>
                    <a:pt x="140" y="85"/>
                  </a:lnTo>
                  <a:lnTo>
                    <a:pt x="138" y="74"/>
                  </a:lnTo>
                  <a:lnTo>
                    <a:pt x="135" y="63"/>
                  </a:lnTo>
                  <a:lnTo>
                    <a:pt x="133" y="52"/>
                  </a:lnTo>
                  <a:lnTo>
                    <a:pt x="129" y="42"/>
                  </a:lnTo>
                  <a:lnTo>
                    <a:pt x="125" y="35"/>
                  </a:lnTo>
                  <a:lnTo>
                    <a:pt x="121" y="30"/>
                  </a:lnTo>
                  <a:lnTo>
                    <a:pt x="117" y="23"/>
                  </a:lnTo>
                  <a:lnTo>
                    <a:pt x="111" y="18"/>
                  </a:lnTo>
                  <a:lnTo>
                    <a:pt x="105" y="13"/>
                  </a:lnTo>
                  <a:lnTo>
                    <a:pt x="100" y="10"/>
                  </a:lnTo>
                  <a:lnTo>
                    <a:pt x="93" y="5"/>
                  </a:lnTo>
                  <a:lnTo>
                    <a:pt x="88" y="2"/>
                  </a:lnTo>
                  <a:lnTo>
                    <a:pt x="81" y="1"/>
                  </a:lnTo>
                  <a:lnTo>
                    <a:pt x="77" y="0"/>
                  </a:lnTo>
                  <a:lnTo>
                    <a:pt x="71" y="0"/>
                  </a:lnTo>
                  <a:lnTo>
                    <a:pt x="65" y="1"/>
                  </a:lnTo>
                  <a:lnTo>
                    <a:pt x="61" y="2"/>
                  </a:lnTo>
                  <a:lnTo>
                    <a:pt x="55" y="3"/>
                  </a:lnTo>
                  <a:lnTo>
                    <a:pt x="51" y="5"/>
                  </a:lnTo>
                  <a:lnTo>
                    <a:pt x="47" y="6"/>
                  </a:lnTo>
                  <a:lnTo>
                    <a:pt x="37" y="11"/>
                  </a:lnTo>
                  <a:lnTo>
                    <a:pt x="28" y="16"/>
                  </a:lnTo>
                  <a:lnTo>
                    <a:pt x="20" y="22"/>
                  </a:lnTo>
                  <a:lnTo>
                    <a:pt x="11" y="27"/>
                  </a:lnTo>
                  <a:lnTo>
                    <a:pt x="9" y="30"/>
                  </a:lnTo>
                  <a:lnTo>
                    <a:pt x="8" y="33"/>
                  </a:lnTo>
                  <a:lnTo>
                    <a:pt x="5" y="36"/>
                  </a:lnTo>
                  <a:lnTo>
                    <a:pt x="4" y="40"/>
                  </a:lnTo>
                  <a:lnTo>
                    <a:pt x="3" y="42"/>
                  </a:lnTo>
                  <a:lnTo>
                    <a:pt x="2" y="45"/>
                  </a:lnTo>
                  <a:lnTo>
                    <a:pt x="1" y="48"/>
                  </a:lnTo>
                  <a:lnTo>
                    <a:pt x="0" y="52"/>
                  </a:lnTo>
                  <a:close/>
                </a:path>
              </a:pathLst>
            </a:custGeom>
            <a:solidFill>
              <a:srgbClr val="FFE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8" name="Freeform 212">
              <a:extLst>
                <a:ext uri="{FF2B5EF4-FFF2-40B4-BE49-F238E27FC236}">
                  <a16:creationId xmlns:a16="http://schemas.microsoft.com/office/drawing/2014/main" id="{394298AF-A859-4371-A627-767810112E9D}"/>
                </a:ext>
              </a:extLst>
            </p:cNvPr>
            <p:cNvSpPr>
              <a:spLocks noEditPoints="1"/>
            </p:cNvSpPr>
            <p:nvPr/>
          </p:nvSpPr>
          <p:spPr bwMode="auto">
            <a:xfrm>
              <a:off x="3948" y="3366"/>
              <a:ext cx="557" cy="259"/>
            </a:xfrm>
            <a:custGeom>
              <a:avLst/>
              <a:gdLst>
                <a:gd name="T0" fmla="*/ 143 w 1114"/>
                <a:gd name="T1" fmla="*/ 459 h 519"/>
                <a:gd name="T2" fmla="*/ 137 w 1114"/>
                <a:gd name="T3" fmla="*/ 442 h 519"/>
                <a:gd name="T4" fmla="*/ 173 w 1114"/>
                <a:gd name="T5" fmla="*/ 367 h 519"/>
                <a:gd name="T6" fmla="*/ 170 w 1114"/>
                <a:gd name="T7" fmla="*/ 322 h 519"/>
                <a:gd name="T8" fmla="*/ 226 w 1114"/>
                <a:gd name="T9" fmla="*/ 260 h 519"/>
                <a:gd name="T10" fmla="*/ 275 w 1114"/>
                <a:gd name="T11" fmla="*/ 214 h 519"/>
                <a:gd name="T12" fmla="*/ 355 w 1114"/>
                <a:gd name="T13" fmla="*/ 126 h 519"/>
                <a:gd name="T14" fmla="*/ 455 w 1114"/>
                <a:gd name="T15" fmla="*/ 97 h 519"/>
                <a:gd name="T16" fmla="*/ 468 w 1114"/>
                <a:gd name="T17" fmla="*/ 88 h 519"/>
                <a:gd name="T18" fmla="*/ 512 w 1114"/>
                <a:gd name="T19" fmla="*/ 71 h 519"/>
                <a:gd name="T20" fmla="*/ 616 w 1114"/>
                <a:gd name="T21" fmla="*/ 20 h 519"/>
                <a:gd name="T22" fmla="*/ 693 w 1114"/>
                <a:gd name="T23" fmla="*/ 52 h 519"/>
                <a:gd name="T24" fmla="*/ 716 w 1114"/>
                <a:gd name="T25" fmla="*/ 70 h 519"/>
                <a:gd name="T26" fmla="*/ 762 w 1114"/>
                <a:gd name="T27" fmla="*/ 78 h 519"/>
                <a:gd name="T28" fmla="*/ 844 w 1114"/>
                <a:gd name="T29" fmla="*/ 101 h 519"/>
                <a:gd name="T30" fmla="*/ 877 w 1114"/>
                <a:gd name="T31" fmla="*/ 113 h 519"/>
                <a:gd name="T32" fmla="*/ 787 w 1114"/>
                <a:gd name="T33" fmla="*/ 72 h 519"/>
                <a:gd name="T34" fmla="*/ 762 w 1114"/>
                <a:gd name="T35" fmla="*/ 59 h 519"/>
                <a:gd name="T36" fmla="*/ 713 w 1114"/>
                <a:gd name="T37" fmla="*/ 45 h 519"/>
                <a:gd name="T38" fmla="*/ 653 w 1114"/>
                <a:gd name="T39" fmla="*/ 29 h 519"/>
                <a:gd name="T40" fmla="*/ 617 w 1114"/>
                <a:gd name="T41" fmla="*/ 11 h 519"/>
                <a:gd name="T42" fmla="*/ 557 w 1114"/>
                <a:gd name="T43" fmla="*/ 27 h 519"/>
                <a:gd name="T44" fmla="*/ 503 w 1114"/>
                <a:gd name="T45" fmla="*/ 47 h 519"/>
                <a:gd name="T46" fmla="*/ 463 w 1114"/>
                <a:gd name="T47" fmla="*/ 72 h 519"/>
                <a:gd name="T48" fmla="*/ 383 w 1114"/>
                <a:gd name="T49" fmla="*/ 97 h 519"/>
                <a:gd name="T50" fmla="*/ 325 w 1114"/>
                <a:gd name="T51" fmla="*/ 136 h 519"/>
                <a:gd name="T52" fmla="*/ 253 w 1114"/>
                <a:gd name="T53" fmla="*/ 137 h 519"/>
                <a:gd name="T54" fmla="*/ 238 w 1114"/>
                <a:gd name="T55" fmla="*/ 192 h 519"/>
                <a:gd name="T56" fmla="*/ 238 w 1114"/>
                <a:gd name="T57" fmla="*/ 227 h 519"/>
                <a:gd name="T58" fmla="*/ 188 w 1114"/>
                <a:gd name="T59" fmla="*/ 229 h 519"/>
                <a:gd name="T60" fmla="*/ 176 w 1114"/>
                <a:gd name="T61" fmla="*/ 265 h 519"/>
                <a:gd name="T62" fmla="*/ 158 w 1114"/>
                <a:gd name="T63" fmla="*/ 281 h 519"/>
                <a:gd name="T64" fmla="*/ 136 w 1114"/>
                <a:gd name="T65" fmla="*/ 329 h 519"/>
                <a:gd name="T66" fmla="*/ 136 w 1114"/>
                <a:gd name="T67" fmla="*/ 352 h 519"/>
                <a:gd name="T68" fmla="*/ 77 w 1114"/>
                <a:gd name="T69" fmla="*/ 378 h 519"/>
                <a:gd name="T70" fmla="*/ 90 w 1114"/>
                <a:gd name="T71" fmla="*/ 399 h 519"/>
                <a:gd name="T72" fmla="*/ 79 w 1114"/>
                <a:gd name="T73" fmla="*/ 420 h 519"/>
                <a:gd name="T74" fmla="*/ 19 w 1114"/>
                <a:gd name="T75" fmla="*/ 508 h 519"/>
                <a:gd name="T76" fmla="*/ 898 w 1114"/>
                <a:gd name="T77" fmla="*/ 144 h 519"/>
                <a:gd name="T78" fmla="*/ 997 w 1114"/>
                <a:gd name="T79" fmla="*/ 182 h 519"/>
                <a:gd name="T80" fmla="*/ 1025 w 1114"/>
                <a:gd name="T81" fmla="*/ 238 h 519"/>
                <a:gd name="T82" fmla="*/ 1032 w 1114"/>
                <a:gd name="T83" fmla="*/ 334 h 519"/>
                <a:gd name="T84" fmla="*/ 1040 w 1114"/>
                <a:gd name="T85" fmla="*/ 413 h 519"/>
                <a:gd name="T86" fmla="*/ 1082 w 1114"/>
                <a:gd name="T87" fmla="*/ 489 h 519"/>
                <a:gd name="T88" fmla="*/ 1108 w 1114"/>
                <a:gd name="T89" fmla="*/ 479 h 519"/>
                <a:gd name="T90" fmla="*/ 1092 w 1114"/>
                <a:gd name="T91" fmla="*/ 455 h 519"/>
                <a:gd name="T92" fmla="*/ 1107 w 1114"/>
                <a:gd name="T93" fmla="*/ 434 h 519"/>
                <a:gd name="T94" fmla="*/ 1077 w 1114"/>
                <a:gd name="T95" fmla="*/ 399 h 519"/>
                <a:gd name="T96" fmla="*/ 1088 w 1114"/>
                <a:gd name="T97" fmla="*/ 373 h 519"/>
                <a:gd name="T98" fmla="*/ 1084 w 1114"/>
                <a:gd name="T99" fmla="*/ 358 h 519"/>
                <a:gd name="T100" fmla="*/ 1059 w 1114"/>
                <a:gd name="T101" fmla="*/ 342 h 519"/>
                <a:gd name="T102" fmla="*/ 1085 w 1114"/>
                <a:gd name="T103" fmla="*/ 325 h 519"/>
                <a:gd name="T104" fmla="*/ 1049 w 1114"/>
                <a:gd name="T105" fmla="*/ 297 h 519"/>
                <a:gd name="T106" fmla="*/ 1060 w 1114"/>
                <a:gd name="T107" fmla="*/ 251 h 519"/>
                <a:gd name="T108" fmla="*/ 1054 w 1114"/>
                <a:gd name="T109" fmla="*/ 213 h 519"/>
                <a:gd name="T110" fmla="*/ 1006 w 1114"/>
                <a:gd name="T111" fmla="*/ 170 h 519"/>
                <a:gd name="T112" fmla="*/ 984 w 1114"/>
                <a:gd name="T113" fmla="*/ 127 h 519"/>
                <a:gd name="T114" fmla="*/ 903 w 1114"/>
                <a:gd name="T115" fmla="*/ 127 h 519"/>
                <a:gd name="T116" fmla="*/ 893 w 1114"/>
                <a:gd name="T117" fmla="*/ 128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4" h="519">
                  <a:moveTo>
                    <a:pt x="36" y="500"/>
                  </a:moveTo>
                  <a:lnTo>
                    <a:pt x="50" y="494"/>
                  </a:lnTo>
                  <a:lnTo>
                    <a:pt x="67" y="488"/>
                  </a:lnTo>
                  <a:lnTo>
                    <a:pt x="84" y="481"/>
                  </a:lnTo>
                  <a:lnTo>
                    <a:pt x="100" y="475"/>
                  </a:lnTo>
                  <a:lnTo>
                    <a:pt x="115" y="470"/>
                  </a:lnTo>
                  <a:lnTo>
                    <a:pt x="127" y="465"/>
                  </a:lnTo>
                  <a:lnTo>
                    <a:pt x="133" y="464"/>
                  </a:lnTo>
                  <a:lnTo>
                    <a:pt x="136" y="462"/>
                  </a:lnTo>
                  <a:lnTo>
                    <a:pt x="138" y="461"/>
                  </a:lnTo>
                  <a:lnTo>
                    <a:pt x="140" y="459"/>
                  </a:lnTo>
                  <a:lnTo>
                    <a:pt x="142" y="459"/>
                  </a:lnTo>
                  <a:lnTo>
                    <a:pt x="143" y="459"/>
                  </a:lnTo>
                  <a:lnTo>
                    <a:pt x="144" y="458"/>
                  </a:lnTo>
                  <a:lnTo>
                    <a:pt x="145" y="458"/>
                  </a:lnTo>
                  <a:lnTo>
                    <a:pt x="146" y="456"/>
                  </a:lnTo>
                  <a:lnTo>
                    <a:pt x="147" y="456"/>
                  </a:lnTo>
                  <a:lnTo>
                    <a:pt x="148" y="456"/>
                  </a:lnTo>
                  <a:lnTo>
                    <a:pt x="149" y="456"/>
                  </a:lnTo>
                  <a:lnTo>
                    <a:pt x="147" y="456"/>
                  </a:lnTo>
                  <a:lnTo>
                    <a:pt x="143" y="456"/>
                  </a:lnTo>
                  <a:lnTo>
                    <a:pt x="143" y="453"/>
                  </a:lnTo>
                  <a:lnTo>
                    <a:pt x="142" y="450"/>
                  </a:lnTo>
                  <a:lnTo>
                    <a:pt x="140" y="446"/>
                  </a:lnTo>
                  <a:lnTo>
                    <a:pt x="138" y="444"/>
                  </a:lnTo>
                  <a:lnTo>
                    <a:pt x="137" y="442"/>
                  </a:lnTo>
                  <a:lnTo>
                    <a:pt x="135" y="440"/>
                  </a:lnTo>
                  <a:lnTo>
                    <a:pt x="134" y="438"/>
                  </a:lnTo>
                  <a:lnTo>
                    <a:pt x="134" y="433"/>
                  </a:lnTo>
                  <a:lnTo>
                    <a:pt x="124" y="424"/>
                  </a:lnTo>
                  <a:lnTo>
                    <a:pt x="124" y="408"/>
                  </a:lnTo>
                  <a:lnTo>
                    <a:pt x="130" y="404"/>
                  </a:lnTo>
                  <a:lnTo>
                    <a:pt x="137" y="400"/>
                  </a:lnTo>
                  <a:lnTo>
                    <a:pt x="144" y="395"/>
                  </a:lnTo>
                  <a:lnTo>
                    <a:pt x="150" y="391"/>
                  </a:lnTo>
                  <a:lnTo>
                    <a:pt x="156" y="385"/>
                  </a:lnTo>
                  <a:lnTo>
                    <a:pt x="163" y="379"/>
                  </a:lnTo>
                  <a:lnTo>
                    <a:pt x="167" y="373"/>
                  </a:lnTo>
                  <a:lnTo>
                    <a:pt x="173" y="367"/>
                  </a:lnTo>
                  <a:lnTo>
                    <a:pt x="172" y="362"/>
                  </a:lnTo>
                  <a:lnTo>
                    <a:pt x="170" y="358"/>
                  </a:lnTo>
                  <a:lnTo>
                    <a:pt x="168" y="353"/>
                  </a:lnTo>
                  <a:lnTo>
                    <a:pt x="167" y="349"/>
                  </a:lnTo>
                  <a:lnTo>
                    <a:pt x="165" y="343"/>
                  </a:lnTo>
                  <a:lnTo>
                    <a:pt x="164" y="339"/>
                  </a:lnTo>
                  <a:lnTo>
                    <a:pt x="163" y="335"/>
                  </a:lnTo>
                  <a:lnTo>
                    <a:pt x="163" y="331"/>
                  </a:lnTo>
                  <a:lnTo>
                    <a:pt x="164" y="330"/>
                  </a:lnTo>
                  <a:lnTo>
                    <a:pt x="165" y="328"/>
                  </a:lnTo>
                  <a:lnTo>
                    <a:pt x="167" y="327"/>
                  </a:lnTo>
                  <a:lnTo>
                    <a:pt x="168" y="324"/>
                  </a:lnTo>
                  <a:lnTo>
                    <a:pt x="170" y="322"/>
                  </a:lnTo>
                  <a:lnTo>
                    <a:pt x="172" y="320"/>
                  </a:lnTo>
                  <a:lnTo>
                    <a:pt x="172" y="318"/>
                  </a:lnTo>
                  <a:lnTo>
                    <a:pt x="173" y="315"/>
                  </a:lnTo>
                  <a:lnTo>
                    <a:pt x="178" y="310"/>
                  </a:lnTo>
                  <a:lnTo>
                    <a:pt x="185" y="305"/>
                  </a:lnTo>
                  <a:lnTo>
                    <a:pt x="192" y="299"/>
                  </a:lnTo>
                  <a:lnTo>
                    <a:pt x="198" y="292"/>
                  </a:lnTo>
                  <a:lnTo>
                    <a:pt x="205" y="284"/>
                  </a:lnTo>
                  <a:lnTo>
                    <a:pt x="209" y="278"/>
                  </a:lnTo>
                  <a:lnTo>
                    <a:pt x="214" y="270"/>
                  </a:lnTo>
                  <a:lnTo>
                    <a:pt x="217" y="263"/>
                  </a:lnTo>
                  <a:lnTo>
                    <a:pt x="220" y="262"/>
                  </a:lnTo>
                  <a:lnTo>
                    <a:pt x="226" y="260"/>
                  </a:lnTo>
                  <a:lnTo>
                    <a:pt x="233" y="257"/>
                  </a:lnTo>
                  <a:lnTo>
                    <a:pt x="239" y="252"/>
                  </a:lnTo>
                  <a:lnTo>
                    <a:pt x="246" y="248"/>
                  </a:lnTo>
                  <a:lnTo>
                    <a:pt x="253" y="243"/>
                  </a:lnTo>
                  <a:lnTo>
                    <a:pt x="258" y="240"/>
                  </a:lnTo>
                  <a:lnTo>
                    <a:pt x="263" y="238"/>
                  </a:lnTo>
                  <a:lnTo>
                    <a:pt x="263" y="235"/>
                  </a:lnTo>
                  <a:lnTo>
                    <a:pt x="264" y="233"/>
                  </a:lnTo>
                  <a:lnTo>
                    <a:pt x="266" y="229"/>
                  </a:lnTo>
                  <a:lnTo>
                    <a:pt x="268" y="225"/>
                  </a:lnTo>
                  <a:lnTo>
                    <a:pt x="270" y="221"/>
                  </a:lnTo>
                  <a:lnTo>
                    <a:pt x="273" y="217"/>
                  </a:lnTo>
                  <a:lnTo>
                    <a:pt x="275" y="214"/>
                  </a:lnTo>
                  <a:lnTo>
                    <a:pt x="275" y="212"/>
                  </a:lnTo>
                  <a:lnTo>
                    <a:pt x="278" y="204"/>
                  </a:lnTo>
                  <a:lnTo>
                    <a:pt x="282" y="198"/>
                  </a:lnTo>
                  <a:lnTo>
                    <a:pt x="287" y="190"/>
                  </a:lnTo>
                  <a:lnTo>
                    <a:pt x="293" y="181"/>
                  </a:lnTo>
                  <a:lnTo>
                    <a:pt x="299" y="174"/>
                  </a:lnTo>
                  <a:lnTo>
                    <a:pt x="307" y="167"/>
                  </a:lnTo>
                  <a:lnTo>
                    <a:pt x="314" y="159"/>
                  </a:lnTo>
                  <a:lnTo>
                    <a:pt x="323" y="151"/>
                  </a:lnTo>
                  <a:lnTo>
                    <a:pt x="330" y="144"/>
                  </a:lnTo>
                  <a:lnTo>
                    <a:pt x="338" y="138"/>
                  </a:lnTo>
                  <a:lnTo>
                    <a:pt x="347" y="131"/>
                  </a:lnTo>
                  <a:lnTo>
                    <a:pt x="355" y="126"/>
                  </a:lnTo>
                  <a:lnTo>
                    <a:pt x="364" y="120"/>
                  </a:lnTo>
                  <a:lnTo>
                    <a:pt x="370" y="117"/>
                  </a:lnTo>
                  <a:lnTo>
                    <a:pt x="378" y="112"/>
                  </a:lnTo>
                  <a:lnTo>
                    <a:pt x="384" y="110"/>
                  </a:lnTo>
                  <a:lnTo>
                    <a:pt x="384" y="107"/>
                  </a:lnTo>
                  <a:lnTo>
                    <a:pt x="393" y="104"/>
                  </a:lnTo>
                  <a:lnTo>
                    <a:pt x="402" y="102"/>
                  </a:lnTo>
                  <a:lnTo>
                    <a:pt x="410" y="100"/>
                  </a:lnTo>
                  <a:lnTo>
                    <a:pt x="418" y="99"/>
                  </a:lnTo>
                  <a:lnTo>
                    <a:pt x="426" y="98"/>
                  </a:lnTo>
                  <a:lnTo>
                    <a:pt x="435" y="98"/>
                  </a:lnTo>
                  <a:lnTo>
                    <a:pt x="445" y="97"/>
                  </a:lnTo>
                  <a:lnTo>
                    <a:pt x="455" y="97"/>
                  </a:lnTo>
                  <a:lnTo>
                    <a:pt x="455" y="96"/>
                  </a:lnTo>
                  <a:lnTo>
                    <a:pt x="456" y="94"/>
                  </a:lnTo>
                  <a:lnTo>
                    <a:pt x="456" y="94"/>
                  </a:lnTo>
                  <a:lnTo>
                    <a:pt x="457" y="94"/>
                  </a:lnTo>
                  <a:lnTo>
                    <a:pt x="458" y="93"/>
                  </a:lnTo>
                  <a:lnTo>
                    <a:pt x="459" y="93"/>
                  </a:lnTo>
                  <a:lnTo>
                    <a:pt x="460" y="93"/>
                  </a:lnTo>
                  <a:lnTo>
                    <a:pt x="462" y="93"/>
                  </a:lnTo>
                  <a:lnTo>
                    <a:pt x="463" y="92"/>
                  </a:lnTo>
                  <a:lnTo>
                    <a:pt x="464" y="91"/>
                  </a:lnTo>
                  <a:lnTo>
                    <a:pt x="465" y="90"/>
                  </a:lnTo>
                  <a:lnTo>
                    <a:pt x="467" y="89"/>
                  </a:lnTo>
                  <a:lnTo>
                    <a:pt x="468" y="88"/>
                  </a:lnTo>
                  <a:lnTo>
                    <a:pt x="469" y="88"/>
                  </a:lnTo>
                  <a:lnTo>
                    <a:pt x="472" y="87"/>
                  </a:lnTo>
                  <a:lnTo>
                    <a:pt x="474" y="87"/>
                  </a:lnTo>
                  <a:lnTo>
                    <a:pt x="477" y="80"/>
                  </a:lnTo>
                  <a:lnTo>
                    <a:pt x="480" y="80"/>
                  </a:lnTo>
                  <a:lnTo>
                    <a:pt x="484" y="79"/>
                  </a:lnTo>
                  <a:lnTo>
                    <a:pt x="488" y="78"/>
                  </a:lnTo>
                  <a:lnTo>
                    <a:pt x="493" y="77"/>
                  </a:lnTo>
                  <a:lnTo>
                    <a:pt x="496" y="76"/>
                  </a:lnTo>
                  <a:lnTo>
                    <a:pt x="500" y="73"/>
                  </a:lnTo>
                  <a:lnTo>
                    <a:pt x="503" y="72"/>
                  </a:lnTo>
                  <a:lnTo>
                    <a:pt x="503" y="71"/>
                  </a:lnTo>
                  <a:lnTo>
                    <a:pt x="512" y="71"/>
                  </a:lnTo>
                  <a:lnTo>
                    <a:pt x="519" y="70"/>
                  </a:lnTo>
                  <a:lnTo>
                    <a:pt x="527" y="69"/>
                  </a:lnTo>
                  <a:lnTo>
                    <a:pt x="536" y="67"/>
                  </a:lnTo>
                  <a:lnTo>
                    <a:pt x="543" y="65"/>
                  </a:lnTo>
                  <a:lnTo>
                    <a:pt x="550" y="62"/>
                  </a:lnTo>
                  <a:lnTo>
                    <a:pt x="558" y="60"/>
                  </a:lnTo>
                  <a:lnTo>
                    <a:pt x="565" y="56"/>
                  </a:lnTo>
                  <a:lnTo>
                    <a:pt x="573" y="52"/>
                  </a:lnTo>
                  <a:lnTo>
                    <a:pt x="579" y="49"/>
                  </a:lnTo>
                  <a:lnTo>
                    <a:pt x="586" y="45"/>
                  </a:lnTo>
                  <a:lnTo>
                    <a:pt x="593" y="40"/>
                  </a:lnTo>
                  <a:lnTo>
                    <a:pt x="604" y="30"/>
                  </a:lnTo>
                  <a:lnTo>
                    <a:pt x="616" y="20"/>
                  </a:lnTo>
                  <a:lnTo>
                    <a:pt x="618" y="20"/>
                  </a:lnTo>
                  <a:lnTo>
                    <a:pt x="626" y="28"/>
                  </a:lnTo>
                  <a:lnTo>
                    <a:pt x="634" y="36"/>
                  </a:lnTo>
                  <a:lnTo>
                    <a:pt x="642" y="42"/>
                  </a:lnTo>
                  <a:lnTo>
                    <a:pt x="650" y="49"/>
                  </a:lnTo>
                  <a:lnTo>
                    <a:pt x="655" y="51"/>
                  </a:lnTo>
                  <a:lnTo>
                    <a:pt x="660" y="53"/>
                  </a:lnTo>
                  <a:lnTo>
                    <a:pt x="665" y="56"/>
                  </a:lnTo>
                  <a:lnTo>
                    <a:pt x="670" y="56"/>
                  </a:lnTo>
                  <a:lnTo>
                    <a:pt x="676" y="57"/>
                  </a:lnTo>
                  <a:lnTo>
                    <a:pt x="682" y="56"/>
                  </a:lnTo>
                  <a:lnTo>
                    <a:pt x="687" y="55"/>
                  </a:lnTo>
                  <a:lnTo>
                    <a:pt x="693" y="52"/>
                  </a:lnTo>
                  <a:lnTo>
                    <a:pt x="695" y="52"/>
                  </a:lnTo>
                  <a:lnTo>
                    <a:pt x="696" y="52"/>
                  </a:lnTo>
                  <a:lnTo>
                    <a:pt x="699" y="53"/>
                  </a:lnTo>
                  <a:lnTo>
                    <a:pt x="702" y="55"/>
                  </a:lnTo>
                  <a:lnTo>
                    <a:pt x="705" y="56"/>
                  </a:lnTo>
                  <a:lnTo>
                    <a:pt x="708" y="57"/>
                  </a:lnTo>
                  <a:lnTo>
                    <a:pt x="710" y="58"/>
                  </a:lnTo>
                  <a:lnTo>
                    <a:pt x="712" y="59"/>
                  </a:lnTo>
                  <a:lnTo>
                    <a:pt x="712" y="60"/>
                  </a:lnTo>
                  <a:lnTo>
                    <a:pt x="713" y="62"/>
                  </a:lnTo>
                  <a:lnTo>
                    <a:pt x="714" y="65"/>
                  </a:lnTo>
                  <a:lnTo>
                    <a:pt x="715" y="68"/>
                  </a:lnTo>
                  <a:lnTo>
                    <a:pt x="716" y="70"/>
                  </a:lnTo>
                  <a:lnTo>
                    <a:pt x="717" y="73"/>
                  </a:lnTo>
                  <a:lnTo>
                    <a:pt x="718" y="76"/>
                  </a:lnTo>
                  <a:lnTo>
                    <a:pt x="720" y="78"/>
                  </a:lnTo>
                  <a:lnTo>
                    <a:pt x="722" y="78"/>
                  </a:lnTo>
                  <a:lnTo>
                    <a:pt x="724" y="78"/>
                  </a:lnTo>
                  <a:lnTo>
                    <a:pt x="727" y="78"/>
                  </a:lnTo>
                  <a:lnTo>
                    <a:pt x="728" y="79"/>
                  </a:lnTo>
                  <a:lnTo>
                    <a:pt x="730" y="79"/>
                  </a:lnTo>
                  <a:lnTo>
                    <a:pt x="733" y="79"/>
                  </a:lnTo>
                  <a:lnTo>
                    <a:pt x="735" y="80"/>
                  </a:lnTo>
                  <a:lnTo>
                    <a:pt x="737" y="80"/>
                  </a:lnTo>
                  <a:lnTo>
                    <a:pt x="750" y="79"/>
                  </a:lnTo>
                  <a:lnTo>
                    <a:pt x="762" y="78"/>
                  </a:lnTo>
                  <a:lnTo>
                    <a:pt x="774" y="77"/>
                  </a:lnTo>
                  <a:lnTo>
                    <a:pt x="785" y="76"/>
                  </a:lnTo>
                  <a:lnTo>
                    <a:pt x="797" y="74"/>
                  </a:lnTo>
                  <a:lnTo>
                    <a:pt x="810" y="76"/>
                  </a:lnTo>
                  <a:lnTo>
                    <a:pt x="816" y="77"/>
                  </a:lnTo>
                  <a:lnTo>
                    <a:pt x="823" y="77"/>
                  </a:lnTo>
                  <a:lnTo>
                    <a:pt x="830" y="79"/>
                  </a:lnTo>
                  <a:lnTo>
                    <a:pt x="837" y="80"/>
                  </a:lnTo>
                  <a:lnTo>
                    <a:pt x="837" y="93"/>
                  </a:lnTo>
                  <a:lnTo>
                    <a:pt x="838" y="96"/>
                  </a:lnTo>
                  <a:lnTo>
                    <a:pt x="840" y="97"/>
                  </a:lnTo>
                  <a:lnTo>
                    <a:pt x="842" y="99"/>
                  </a:lnTo>
                  <a:lnTo>
                    <a:pt x="844" y="101"/>
                  </a:lnTo>
                  <a:lnTo>
                    <a:pt x="845" y="104"/>
                  </a:lnTo>
                  <a:lnTo>
                    <a:pt x="846" y="107"/>
                  </a:lnTo>
                  <a:lnTo>
                    <a:pt x="846" y="108"/>
                  </a:lnTo>
                  <a:lnTo>
                    <a:pt x="847" y="110"/>
                  </a:lnTo>
                  <a:lnTo>
                    <a:pt x="850" y="110"/>
                  </a:lnTo>
                  <a:lnTo>
                    <a:pt x="856" y="111"/>
                  </a:lnTo>
                  <a:lnTo>
                    <a:pt x="860" y="112"/>
                  </a:lnTo>
                  <a:lnTo>
                    <a:pt x="865" y="113"/>
                  </a:lnTo>
                  <a:lnTo>
                    <a:pt x="869" y="114"/>
                  </a:lnTo>
                  <a:lnTo>
                    <a:pt x="874" y="117"/>
                  </a:lnTo>
                  <a:lnTo>
                    <a:pt x="878" y="118"/>
                  </a:lnTo>
                  <a:lnTo>
                    <a:pt x="883" y="119"/>
                  </a:lnTo>
                  <a:lnTo>
                    <a:pt x="877" y="113"/>
                  </a:lnTo>
                  <a:lnTo>
                    <a:pt x="870" y="109"/>
                  </a:lnTo>
                  <a:lnTo>
                    <a:pt x="865" y="103"/>
                  </a:lnTo>
                  <a:lnTo>
                    <a:pt x="859" y="98"/>
                  </a:lnTo>
                  <a:lnTo>
                    <a:pt x="854" y="92"/>
                  </a:lnTo>
                  <a:lnTo>
                    <a:pt x="848" y="87"/>
                  </a:lnTo>
                  <a:lnTo>
                    <a:pt x="844" y="80"/>
                  </a:lnTo>
                  <a:lnTo>
                    <a:pt x="839" y="74"/>
                  </a:lnTo>
                  <a:lnTo>
                    <a:pt x="816" y="74"/>
                  </a:lnTo>
                  <a:lnTo>
                    <a:pt x="810" y="73"/>
                  </a:lnTo>
                  <a:lnTo>
                    <a:pt x="805" y="73"/>
                  </a:lnTo>
                  <a:lnTo>
                    <a:pt x="799" y="73"/>
                  </a:lnTo>
                  <a:lnTo>
                    <a:pt x="793" y="73"/>
                  </a:lnTo>
                  <a:lnTo>
                    <a:pt x="787" y="72"/>
                  </a:lnTo>
                  <a:lnTo>
                    <a:pt x="782" y="71"/>
                  </a:lnTo>
                  <a:lnTo>
                    <a:pt x="779" y="70"/>
                  </a:lnTo>
                  <a:lnTo>
                    <a:pt x="777" y="68"/>
                  </a:lnTo>
                  <a:lnTo>
                    <a:pt x="775" y="67"/>
                  </a:lnTo>
                  <a:lnTo>
                    <a:pt x="773" y="65"/>
                  </a:lnTo>
                  <a:lnTo>
                    <a:pt x="772" y="63"/>
                  </a:lnTo>
                  <a:lnTo>
                    <a:pt x="769" y="62"/>
                  </a:lnTo>
                  <a:lnTo>
                    <a:pt x="768" y="60"/>
                  </a:lnTo>
                  <a:lnTo>
                    <a:pt x="767" y="59"/>
                  </a:lnTo>
                  <a:lnTo>
                    <a:pt x="766" y="58"/>
                  </a:lnTo>
                  <a:lnTo>
                    <a:pt x="765" y="57"/>
                  </a:lnTo>
                  <a:lnTo>
                    <a:pt x="763" y="57"/>
                  </a:lnTo>
                  <a:lnTo>
                    <a:pt x="762" y="59"/>
                  </a:lnTo>
                  <a:lnTo>
                    <a:pt x="758" y="59"/>
                  </a:lnTo>
                  <a:lnTo>
                    <a:pt x="755" y="59"/>
                  </a:lnTo>
                  <a:lnTo>
                    <a:pt x="753" y="60"/>
                  </a:lnTo>
                  <a:lnTo>
                    <a:pt x="749" y="59"/>
                  </a:lnTo>
                  <a:lnTo>
                    <a:pt x="746" y="59"/>
                  </a:lnTo>
                  <a:lnTo>
                    <a:pt x="744" y="58"/>
                  </a:lnTo>
                  <a:lnTo>
                    <a:pt x="742" y="56"/>
                  </a:lnTo>
                  <a:lnTo>
                    <a:pt x="740" y="53"/>
                  </a:lnTo>
                  <a:lnTo>
                    <a:pt x="735" y="53"/>
                  </a:lnTo>
                  <a:lnTo>
                    <a:pt x="730" y="52"/>
                  </a:lnTo>
                  <a:lnTo>
                    <a:pt x="725" y="51"/>
                  </a:lnTo>
                  <a:lnTo>
                    <a:pt x="722" y="50"/>
                  </a:lnTo>
                  <a:lnTo>
                    <a:pt x="713" y="45"/>
                  </a:lnTo>
                  <a:lnTo>
                    <a:pt x="705" y="40"/>
                  </a:lnTo>
                  <a:lnTo>
                    <a:pt x="697" y="33"/>
                  </a:lnTo>
                  <a:lnTo>
                    <a:pt x="689" y="28"/>
                  </a:lnTo>
                  <a:lnTo>
                    <a:pt x="682" y="21"/>
                  </a:lnTo>
                  <a:lnTo>
                    <a:pt x="674" y="17"/>
                  </a:lnTo>
                  <a:lnTo>
                    <a:pt x="672" y="18"/>
                  </a:lnTo>
                  <a:lnTo>
                    <a:pt x="668" y="19"/>
                  </a:lnTo>
                  <a:lnTo>
                    <a:pt x="665" y="20"/>
                  </a:lnTo>
                  <a:lnTo>
                    <a:pt x="663" y="21"/>
                  </a:lnTo>
                  <a:lnTo>
                    <a:pt x="659" y="22"/>
                  </a:lnTo>
                  <a:lnTo>
                    <a:pt x="657" y="25"/>
                  </a:lnTo>
                  <a:lnTo>
                    <a:pt x="655" y="27"/>
                  </a:lnTo>
                  <a:lnTo>
                    <a:pt x="653" y="29"/>
                  </a:lnTo>
                  <a:lnTo>
                    <a:pt x="650" y="29"/>
                  </a:lnTo>
                  <a:lnTo>
                    <a:pt x="649" y="30"/>
                  </a:lnTo>
                  <a:lnTo>
                    <a:pt x="647" y="30"/>
                  </a:lnTo>
                  <a:lnTo>
                    <a:pt x="646" y="29"/>
                  </a:lnTo>
                  <a:lnTo>
                    <a:pt x="643" y="28"/>
                  </a:lnTo>
                  <a:lnTo>
                    <a:pt x="640" y="26"/>
                  </a:lnTo>
                  <a:lnTo>
                    <a:pt x="638" y="23"/>
                  </a:lnTo>
                  <a:lnTo>
                    <a:pt x="637" y="20"/>
                  </a:lnTo>
                  <a:lnTo>
                    <a:pt x="634" y="18"/>
                  </a:lnTo>
                  <a:lnTo>
                    <a:pt x="632" y="16"/>
                  </a:lnTo>
                  <a:lnTo>
                    <a:pt x="627" y="16"/>
                  </a:lnTo>
                  <a:lnTo>
                    <a:pt x="622" y="13"/>
                  </a:lnTo>
                  <a:lnTo>
                    <a:pt x="617" y="11"/>
                  </a:lnTo>
                  <a:lnTo>
                    <a:pt x="613" y="8"/>
                  </a:lnTo>
                  <a:lnTo>
                    <a:pt x="608" y="6"/>
                  </a:lnTo>
                  <a:lnTo>
                    <a:pt x="604" y="3"/>
                  </a:lnTo>
                  <a:lnTo>
                    <a:pt x="598" y="1"/>
                  </a:lnTo>
                  <a:lnTo>
                    <a:pt x="594" y="0"/>
                  </a:lnTo>
                  <a:lnTo>
                    <a:pt x="584" y="11"/>
                  </a:lnTo>
                  <a:lnTo>
                    <a:pt x="582" y="16"/>
                  </a:lnTo>
                  <a:lnTo>
                    <a:pt x="580" y="19"/>
                  </a:lnTo>
                  <a:lnTo>
                    <a:pt x="577" y="21"/>
                  </a:lnTo>
                  <a:lnTo>
                    <a:pt x="575" y="22"/>
                  </a:lnTo>
                  <a:lnTo>
                    <a:pt x="569" y="25"/>
                  </a:lnTo>
                  <a:lnTo>
                    <a:pt x="563" y="26"/>
                  </a:lnTo>
                  <a:lnTo>
                    <a:pt x="557" y="27"/>
                  </a:lnTo>
                  <a:lnTo>
                    <a:pt x="550" y="28"/>
                  </a:lnTo>
                  <a:lnTo>
                    <a:pt x="548" y="29"/>
                  </a:lnTo>
                  <a:lnTo>
                    <a:pt x="546" y="31"/>
                  </a:lnTo>
                  <a:lnTo>
                    <a:pt x="544" y="33"/>
                  </a:lnTo>
                  <a:lnTo>
                    <a:pt x="542" y="37"/>
                  </a:lnTo>
                  <a:lnTo>
                    <a:pt x="538" y="41"/>
                  </a:lnTo>
                  <a:lnTo>
                    <a:pt x="534" y="43"/>
                  </a:lnTo>
                  <a:lnTo>
                    <a:pt x="529" y="47"/>
                  </a:lnTo>
                  <a:lnTo>
                    <a:pt x="525" y="48"/>
                  </a:lnTo>
                  <a:lnTo>
                    <a:pt x="519" y="49"/>
                  </a:lnTo>
                  <a:lnTo>
                    <a:pt x="514" y="49"/>
                  </a:lnTo>
                  <a:lnTo>
                    <a:pt x="508" y="48"/>
                  </a:lnTo>
                  <a:lnTo>
                    <a:pt x="503" y="47"/>
                  </a:lnTo>
                  <a:lnTo>
                    <a:pt x="500" y="46"/>
                  </a:lnTo>
                  <a:lnTo>
                    <a:pt x="497" y="45"/>
                  </a:lnTo>
                  <a:lnTo>
                    <a:pt x="495" y="45"/>
                  </a:lnTo>
                  <a:lnTo>
                    <a:pt x="493" y="46"/>
                  </a:lnTo>
                  <a:lnTo>
                    <a:pt x="488" y="48"/>
                  </a:lnTo>
                  <a:lnTo>
                    <a:pt x="485" y="51"/>
                  </a:lnTo>
                  <a:lnTo>
                    <a:pt x="482" y="55"/>
                  </a:lnTo>
                  <a:lnTo>
                    <a:pt x="478" y="59"/>
                  </a:lnTo>
                  <a:lnTo>
                    <a:pt x="474" y="62"/>
                  </a:lnTo>
                  <a:lnTo>
                    <a:pt x="469" y="66"/>
                  </a:lnTo>
                  <a:lnTo>
                    <a:pt x="468" y="68"/>
                  </a:lnTo>
                  <a:lnTo>
                    <a:pt x="466" y="70"/>
                  </a:lnTo>
                  <a:lnTo>
                    <a:pt x="463" y="72"/>
                  </a:lnTo>
                  <a:lnTo>
                    <a:pt x="460" y="73"/>
                  </a:lnTo>
                  <a:lnTo>
                    <a:pt x="456" y="74"/>
                  </a:lnTo>
                  <a:lnTo>
                    <a:pt x="449" y="74"/>
                  </a:lnTo>
                  <a:lnTo>
                    <a:pt x="444" y="74"/>
                  </a:lnTo>
                  <a:lnTo>
                    <a:pt x="438" y="74"/>
                  </a:lnTo>
                  <a:lnTo>
                    <a:pt x="433" y="73"/>
                  </a:lnTo>
                  <a:lnTo>
                    <a:pt x="427" y="74"/>
                  </a:lnTo>
                  <a:lnTo>
                    <a:pt x="406" y="98"/>
                  </a:lnTo>
                  <a:lnTo>
                    <a:pt x="402" y="99"/>
                  </a:lnTo>
                  <a:lnTo>
                    <a:pt x="397" y="99"/>
                  </a:lnTo>
                  <a:lnTo>
                    <a:pt x="392" y="99"/>
                  </a:lnTo>
                  <a:lnTo>
                    <a:pt x="387" y="98"/>
                  </a:lnTo>
                  <a:lnTo>
                    <a:pt x="383" y="97"/>
                  </a:lnTo>
                  <a:lnTo>
                    <a:pt x="378" y="94"/>
                  </a:lnTo>
                  <a:lnTo>
                    <a:pt x="375" y="93"/>
                  </a:lnTo>
                  <a:lnTo>
                    <a:pt x="370" y="91"/>
                  </a:lnTo>
                  <a:lnTo>
                    <a:pt x="367" y="96"/>
                  </a:lnTo>
                  <a:lnTo>
                    <a:pt x="360" y="98"/>
                  </a:lnTo>
                  <a:lnTo>
                    <a:pt x="355" y="101"/>
                  </a:lnTo>
                  <a:lnTo>
                    <a:pt x="349" y="106"/>
                  </a:lnTo>
                  <a:lnTo>
                    <a:pt x="344" y="111"/>
                  </a:lnTo>
                  <a:lnTo>
                    <a:pt x="338" y="116"/>
                  </a:lnTo>
                  <a:lnTo>
                    <a:pt x="334" y="121"/>
                  </a:lnTo>
                  <a:lnTo>
                    <a:pt x="329" y="128"/>
                  </a:lnTo>
                  <a:lnTo>
                    <a:pt x="326" y="133"/>
                  </a:lnTo>
                  <a:lnTo>
                    <a:pt x="325" y="136"/>
                  </a:lnTo>
                  <a:lnTo>
                    <a:pt x="323" y="138"/>
                  </a:lnTo>
                  <a:lnTo>
                    <a:pt x="320" y="140"/>
                  </a:lnTo>
                  <a:lnTo>
                    <a:pt x="319" y="140"/>
                  </a:lnTo>
                  <a:lnTo>
                    <a:pt x="316" y="141"/>
                  </a:lnTo>
                  <a:lnTo>
                    <a:pt x="314" y="140"/>
                  </a:lnTo>
                  <a:lnTo>
                    <a:pt x="312" y="139"/>
                  </a:lnTo>
                  <a:lnTo>
                    <a:pt x="310" y="137"/>
                  </a:lnTo>
                  <a:lnTo>
                    <a:pt x="300" y="137"/>
                  </a:lnTo>
                  <a:lnTo>
                    <a:pt x="292" y="137"/>
                  </a:lnTo>
                  <a:lnTo>
                    <a:pt x="282" y="137"/>
                  </a:lnTo>
                  <a:lnTo>
                    <a:pt x="273" y="136"/>
                  </a:lnTo>
                  <a:lnTo>
                    <a:pt x="263" y="136"/>
                  </a:lnTo>
                  <a:lnTo>
                    <a:pt x="253" y="137"/>
                  </a:lnTo>
                  <a:lnTo>
                    <a:pt x="243" y="138"/>
                  </a:lnTo>
                  <a:lnTo>
                    <a:pt x="234" y="140"/>
                  </a:lnTo>
                  <a:lnTo>
                    <a:pt x="234" y="143"/>
                  </a:lnTo>
                  <a:lnTo>
                    <a:pt x="234" y="148"/>
                  </a:lnTo>
                  <a:lnTo>
                    <a:pt x="235" y="152"/>
                  </a:lnTo>
                  <a:lnTo>
                    <a:pt x="235" y="157"/>
                  </a:lnTo>
                  <a:lnTo>
                    <a:pt x="235" y="162"/>
                  </a:lnTo>
                  <a:lnTo>
                    <a:pt x="236" y="167"/>
                  </a:lnTo>
                  <a:lnTo>
                    <a:pt x="236" y="171"/>
                  </a:lnTo>
                  <a:lnTo>
                    <a:pt x="238" y="176"/>
                  </a:lnTo>
                  <a:lnTo>
                    <a:pt x="238" y="180"/>
                  </a:lnTo>
                  <a:lnTo>
                    <a:pt x="239" y="187"/>
                  </a:lnTo>
                  <a:lnTo>
                    <a:pt x="238" y="192"/>
                  </a:lnTo>
                  <a:lnTo>
                    <a:pt x="238" y="198"/>
                  </a:lnTo>
                  <a:lnTo>
                    <a:pt x="238" y="203"/>
                  </a:lnTo>
                  <a:lnTo>
                    <a:pt x="239" y="210"/>
                  </a:lnTo>
                  <a:lnTo>
                    <a:pt x="240" y="212"/>
                  </a:lnTo>
                  <a:lnTo>
                    <a:pt x="240" y="214"/>
                  </a:lnTo>
                  <a:lnTo>
                    <a:pt x="242" y="217"/>
                  </a:lnTo>
                  <a:lnTo>
                    <a:pt x="244" y="220"/>
                  </a:lnTo>
                  <a:lnTo>
                    <a:pt x="243" y="221"/>
                  </a:lnTo>
                  <a:lnTo>
                    <a:pt x="242" y="222"/>
                  </a:lnTo>
                  <a:lnTo>
                    <a:pt x="242" y="223"/>
                  </a:lnTo>
                  <a:lnTo>
                    <a:pt x="240" y="224"/>
                  </a:lnTo>
                  <a:lnTo>
                    <a:pt x="239" y="225"/>
                  </a:lnTo>
                  <a:lnTo>
                    <a:pt x="238" y="227"/>
                  </a:lnTo>
                  <a:lnTo>
                    <a:pt x="236" y="227"/>
                  </a:lnTo>
                  <a:lnTo>
                    <a:pt x="235" y="227"/>
                  </a:lnTo>
                  <a:lnTo>
                    <a:pt x="232" y="225"/>
                  </a:lnTo>
                  <a:lnTo>
                    <a:pt x="229" y="224"/>
                  </a:lnTo>
                  <a:lnTo>
                    <a:pt x="227" y="223"/>
                  </a:lnTo>
                  <a:lnTo>
                    <a:pt x="224" y="223"/>
                  </a:lnTo>
                  <a:lnTo>
                    <a:pt x="218" y="223"/>
                  </a:lnTo>
                  <a:lnTo>
                    <a:pt x="213" y="223"/>
                  </a:lnTo>
                  <a:lnTo>
                    <a:pt x="207" y="225"/>
                  </a:lnTo>
                  <a:lnTo>
                    <a:pt x="202" y="227"/>
                  </a:lnTo>
                  <a:lnTo>
                    <a:pt x="196" y="228"/>
                  </a:lnTo>
                  <a:lnTo>
                    <a:pt x="190" y="229"/>
                  </a:lnTo>
                  <a:lnTo>
                    <a:pt x="188" y="229"/>
                  </a:lnTo>
                  <a:lnTo>
                    <a:pt x="186" y="230"/>
                  </a:lnTo>
                  <a:lnTo>
                    <a:pt x="184" y="231"/>
                  </a:lnTo>
                  <a:lnTo>
                    <a:pt x="182" y="233"/>
                  </a:lnTo>
                  <a:lnTo>
                    <a:pt x="180" y="234"/>
                  </a:lnTo>
                  <a:lnTo>
                    <a:pt x="179" y="237"/>
                  </a:lnTo>
                  <a:lnTo>
                    <a:pt x="179" y="239"/>
                  </a:lnTo>
                  <a:lnTo>
                    <a:pt x="178" y="241"/>
                  </a:lnTo>
                  <a:lnTo>
                    <a:pt x="178" y="247"/>
                  </a:lnTo>
                  <a:lnTo>
                    <a:pt x="178" y="251"/>
                  </a:lnTo>
                  <a:lnTo>
                    <a:pt x="178" y="257"/>
                  </a:lnTo>
                  <a:lnTo>
                    <a:pt x="177" y="261"/>
                  </a:lnTo>
                  <a:lnTo>
                    <a:pt x="177" y="263"/>
                  </a:lnTo>
                  <a:lnTo>
                    <a:pt x="176" y="265"/>
                  </a:lnTo>
                  <a:lnTo>
                    <a:pt x="175" y="268"/>
                  </a:lnTo>
                  <a:lnTo>
                    <a:pt x="174" y="269"/>
                  </a:lnTo>
                  <a:lnTo>
                    <a:pt x="173" y="271"/>
                  </a:lnTo>
                  <a:lnTo>
                    <a:pt x="172" y="273"/>
                  </a:lnTo>
                  <a:lnTo>
                    <a:pt x="172" y="274"/>
                  </a:lnTo>
                  <a:lnTo>
                    <a:pt x="172" y="278"/>
                  </a:lnTo>
                  <a:lnTo>
                    <a:pt x="170" y="279"/>
                  </a:lnTo>
                  <a:lnTo>
                    <a:pt x="168" y="281"/>
                  </a:lnTo>
                  <a:lnTo>
                    <a:pt x="167" y="281"/>
                  </a:lnTo>
                  <a:lnTo>
                    <a:pt x="165" y="281"/>
                  </a:lnTo>
                  <a:lnTo>
                    <a:pt x="163" y="281"/>
                  </a:lnTo>
                  <a:lnTo>
                    <a:pt x="160" y="281"/>
                  </a:lnTo>
                  <a:lnTo>
                    <a:pt x="158" y="281"/>
                  </a:lnTo>
                  <a:lnTo>
                    <a:pt x="156" y="281"/>
                  </a:lnTo>
                  <a:lnTo>
                    <a:pt x="150" y="282"/>
                  </a:lnTo>
                  <a:lnTo>
                    <a:pt x="146" y="283"/>
                  </a:lnTo>
                  <a:lnTo>
                    <a:pt x="143" y="284"/>
                  </a:lnTo>
                  <a:lnTo>
                    <a:pt x="140" y="288"/>
                  </a:lnTo>
                  <a:lnTo>
                    <a:pt x="138" y="291"/>
                  </a:lnTo>
                  <a:lnTo>
                    <a:pt x="137" y="294"/>
                  </a:lnTo>
                  <a:lnTo>
                    <a:pt x="136" y="298"/>
                  </a:lnTo>
                  <a:lnTo>
                    <a:pt x="136" y="302"/>
                  </a:lnTo>
                  <a:lnTo>
                    <a:pt x="136" y="311"/>
                  </a:lnTo>
                  <a:lnTo>
                    <a:pt x="136" y="320"/>
                  </a:lnTo>
                  <a:lnTo>
                    <a:pt x="136" y="324"/>
                  </a:lnTo>
                  <a:lnTo>
                    <a:pt x="136" y="329"/>
                  </a:lnTo>
                  <a:lnTo>
                    <a:pt x="135" y="332"/>
                  </a:lnTo>
                  <a:lnTo>
                    <a:pt x="134" y="337"/>
                  </a:lnTo>
                  <a:lnTo>
                    <a:pt x="134" y="338"/>
                  </a:lnTo>
                  <a:lnTo>
                    <a:pt x="134" y="340"/>
                  </a:lnTo>
                  <a:lnTo>
                    <a:pt x="135" y="341"/>
                  </a:lnTo>
                  <a:lnTo>
                    <a:pt x="136" y="342"/>
                  </a:lnTo>
                  <a:lnTo>
                    <a:pt x="137" y="343"/>
                  </a:lnTo>
                  <a:lnTo>
                    <a:pt x="137" y="345"/>
                  </a:lnTo>
                  <a:lnTo>
                    <a:pt x="137" y="347"/>
                  </a:lnTo>
                  <a:lnTo>
                    <a:pt x="137" y="349"/>
                  </a:lnTo>
                  <a:lnTo>
                    <a:pt x="137" y="350"/>
                  </a:lnTo>
                  <a:lnTo>
                    <a:pt x="137" y="351"/>
                  </a:lnTo>
                  <a:lnTo>
                    <a:pt x="136" y="352"/>
                  </a:lnTo>
                  <a:lnTo>
                    <a:pt x="136" y="353"/>
                  </a:lnTo>
                  <a:lnTo>
                    <a:pt x="136" y="354"/>
                  </a:lnTo>
                  <a:lnTo>
                    <a:pt x="135" y="354"/>
                  </a:lnTo>
                  <a:lnTo>
                    <a:pt x="134" y="355"/>
                  </a:lnTo>
                  <a:lnTo>
                    <a:pt x="133" y="357"/>
                  </a:lnTo>
                  <a:lnTo>
                    <a:pt x="127" y="357"/>
                  </a:lnTo>
                  <a:lnTo>
                    <a:pt x="123" y="358"/>
                  </a:lnTo>
                  <a:lnTo>
                    <a:pt x="117" y="358"/>
                  </a:lnTo>
                  <a:lnTo>
                    <a:pt x="113" y="359"/>
                  </a:lnTo>
                  <a:lnTo>
                    <a:pt x="104" y="362"/>
                  </a:lnTo>
                  <a:lnTo>
                    <a:pt x="95" y="367"/>
                  </a:lnTo>
                  <a:lnTo>
                    <a:pt x="86" y="372"/>
                  </a:lnTo>
                  <a:lnTo>
                    <a:pt x="77" y="378"/>
                  </a:lnTo>
                  <a:lnTo>
                    <a:pt x="69" y="384"/>
                  </a:lnTo>
                  <a:lnTo>
                    <a:pt x="63" y="391"/>
                  </a:lnTo>
                  <a:lnTo>
                    <a:pt x="65" y="391"/>
                  </a:lnTo>
                  <a:lnTo>
                    <a:pt x="68" y="392"/>
                  </a:lnTo>
                  <a:lnTo>
                    <a:pt x="70" y="392"/>
                  </a:lnTo>
                  <a:lnTo>
                    <a:pt x="73" y="393"/>
                  </a:lnTo>
                  <a:lnTo>
                    <a:pt x="76" y="394"/>
                  </a:lnTo>
                  <a:lnTo>
                    <a:pt x="78" y="394"/>
                  </a:lnTo>
                  <a:lnTo>
                    <a:pt x="82" y="395"/>
                  </a:lnTo>
                  <a:lnTo>
                    <a:pt x="84" y="395"/>
                  </a:lnTo>
                  <a:lnTo>
                    <a:pt x="86" y="396"/>
                  </a:lnTo>
                  <a:lnTo>
                    <a:pt x="88" y="396"/>
                  </a:lnTo>
                  <a:lnTo>
                    <a:pt x="90" y="399"/>
                  </a:lnTo>
                  <a:lnTo>
                    <a:pt x="92" y="400"/>
                  </a:lnTo>
                  <a:lnTo>
                    <a:pt x="93" y="402"/>
                  </a:lnTo>
                  <a:lnTo>
                    <a:pt x="94" y="404"/>
                  </a:lnTo>
                  <a:lnTo>
                    <a:pt x="93" y="406"/>
                  </a:lnTo>
                  <a:lnTo>
                    <a:pt x="93" y="409"/>
                  </a:lnTo>
                  <a:lnTo>
                    <a:pt x="90" y="410"/>
                  </a:lnTo>
                  <a:lnTo>
                    <a:pt x="89" y="412"/>
                  </a:lnTo>
                  <a:lnTo>
                    <a:pt x="87" y="413"/>
                  </a:lnTo>
                  <a:lnTo>
                    <a:pt x="86" y="415"/>
                  </a:lnTo>
                  <a:lnTo>
                    <a:pt x="85" y="416"/>
                  </a:lnTo>
                  <a:lnTo>
                    <a:pt x="83" y="418"/>
                  </a:lnTo>
                  <a:lnTo>
                    <a:pt x="82" y="419"/>
                  </a:lnTo>
                  <a:lnTo>
                    <a:pt x="79" y="420"/>
                  </a:lnTo>
                  <a:lnTo>
                    <a:pt x="68" y="431"/>
                  </a:lnTo>
                  <a:lnTo>
                    <a:pt x="57" y="442"/>
                  </a:lnTo>
                  <a:lnTo>
                    <a:pt x="46" y="454"/>
                  </a:lnTo>
                  <a:lnTo>
                    <a:pt x="35" y="466"/>
                  </a:lnTo>
                  <a:lnTo>
                    <a:pt x="25" y="479"/>
                  </a:lnTo>
                  <a:lnTo>
                    <a:pt x="16" y="491"/>
                  </a:lnTo>
                  <a:lnTo>
                    <a:pt x="12" y="499"/>
                  </a:lnTo>
                  <a:lnTo>
                    <a:pt x="7" y="504"/>
                  </a:lnTo>
                  <a:lnTo>
                    <a:pt x="4" y="512"/>
                  </a:lnTo>
                  <a:lnTo>
                    <a:pt x="0" y="519"/>
                  </a:lnTo>
                  <a:lnTo>
                    <a:pt x="14" y="511"/>
                  </a:lnTo>
                  <a:lnTo>
                    <a:pt x="16" y="510"/>
                  </a:lnTo>
                  <a:lnTo>
                    <a:pt x="19" y="508"/>
                  </a:lnTo>
                  <a:lnTo>
                    <a:pt x="23" y="505"/>
                  </a:lnTo>
                  <a:lnTo>
                    <a:pt x="25" y="504"/>
                  </a:lnTo>
                  <a:lnTo>
                    <a:pt x="28" y="502"/>
                  </a:lnTo>
                  <a:lnTo>
                    <a:pt x="30" y="501"/>
                  </a:lnTo>
                  <a:lnTo>
                    <a:pt x="34" y="501"/>
                  </a:lnTo>
                  <a:lnTo>
                    <a:pt x="36" y="500"/>
                  </a:lnTo>
                  <a:close/>
                  <a:moveTo>
                    <a:pt x="893" y="128"/>
                  </a:moveTo>
                  <a:lnTo>
                    <a:pt x="894" y="131"/>
                  </a:lnTo>
                  <a:lnTo>
                    <a:pt x="895" y="133"/>
                  </a:lnTo>
                  <a:lnTo>
                    <a:pt x="895" y="136"/>
                  </a:lnTo>
                  <a:lnTo>
                    <a:pt x="896" y="139"/>
                  </a:lnTo>
                  <a:lnTo>
                    <a:pt x="897" y="142"/>
                  </a:lnTo>
                  <a:lnTo>
                    <a:pt x="898" y="144"/>
                  </a:lnTo>
                  <a:lnTo>
                    <a:pt x="898" y="146"/>
                  </a:lnTo>
                  <a:lnTo>
                    <a:pt x="898" y="148"/>
                  </a:lnTo>
                  <a:lnTo>
                    <a:pt x="910" y="148"/>
                  </a:lnTo>
                  <a:lnTo>
                    <a:pt x="924" y="150"/>
                  </a:lnTo>
                  <a:lnTo>
                    <a:pt x="937" y="152"/>
                  </a:lnTo>
                  <a:lnTo>
                    <a:pt x="950" y="156"/>
                  </a:lnTo>
                  <a:lnTo>
                    <a:pt x="964" y="159"/>
                  </a:lnTo>
                  <a:lnTo>
                    <a:pt x="976" y="164"/>
                  </a:lnTo>
                  <a:lnTo>
                    <a:pt x="982" y="167"/>
                  </a:lnTo>
                  <a:lnTo>
                    <a:pt x="988" y="170"/>
                  </a:lnTo>
                  <a:lnTo>
                    <a:pt x="993" y="173"/>
                  </a:lnTo>
                  <a:lnTo>
                    <a:pt x="997" y="177"/>
                  </a:lnTo>
                  <a:lnTo>
                    <a:pt x="997" y="182"/>
                  </a:lnTo>
                  <a:lnTo>
                    <a:pt x="997" y="187"/>
                  </a:lnTo>
                  <a:lnTo>
                    <a:pt x="997" y="192"/>
                  </a:lnTo>
                  <a:lnTo>
                    <a:pt x="996" y="198"/>
                  </a:lnTo>
                  <a:lnTo>
                    <a:pt x="996" y="203"/>
                  </a:lnTo>
                  <a:lnTo>
                    <a:pt x="995" y="209"/>
                  </a:lnTo>
                  <a:lnTo>
                    <a:pt x="995" y="213"/>
                  </a:lnTo>
                  <a:lnTo>
                    <a:pt x="995" y="219"/>
                  </a:lnTo>
                  <a:lnTo>
                    <a:pt x="998" y="222"/>
                  </a:lnTo>
                  <a:lnTo>
                    <a:pt x="1004" y="225"/>
                  </a:lnTo>
                  <a:lnTo>
                    <a:pt x="1008" y="228"/>
                  </a:lnTo>
                  <a:lnTo>
                    <a:pt x="1014" y="232"/>
                  </a:lnTo>
                  <a:lnTo>
                    <a:pt x="1019" y="234"/>
                  </a:lnTo>
                  <a:lnTo>
                    <a:pt x="1025" y="238"/>
                  </a:lnTo>
                  <a:lnTo>
                    <a:pt x="1029" y="241"/>
                  </a:lnTo>
                  <a:lnTo>
                    <a:pt x="1034" y="244"/>
                  </a:lnTo>
                  <a:lnTo>
                    <a:pt x="1034" y="252"/>
                  </a:lnTo>
                  <a:lnTo>
                    <a:pt x="1032" y="260"/>
                  </a:lnTo>
                  <a:lnTo>
                    <a:pt x="1032" y="268"/>
                  </a:lnTo>
                  <a:lnTo>
                    <a:pt x="1030" y="275"/>
                  </a:lnTo>
                  <a:lnTo>
                    <a:pt x="1028" y="290"/>
                  </a:lnTo>
                  <a:lnTo>
                    <a:pt x="1026" y="302"/>
                  </a:lnTo>
                  <a:lnTo>
                    <a:pt x="1026" y="309"/>
                  </a:lnTo>
                  <a:lnTo>
                    <a:pt x="1026" y="315"/>
                  </a:lnTo>
                  <a:lnTo>
                    <a:pt x="1027" y="321"/>
                  </a:lnTo>
                  <a:lnTo>
                    <a:pt x="1029" y="328"/>
                  </a:lnTo>
                  <a:lnTo>
                    <a:pt x="1032" y="334"/>
                  </a:lnTo>
                  <a:lnTo>
                    <a:pt x="1036" y="340"/>
                  </a:lnTo>
                  <a:lnTo>
                    <a:pt x="1040" y="347"/>
                  </a:lnTo>
                  <a:lnTo>
                    <a:pt x="1046" y="353"/>
                  </a:lnTo>
                  <a:lnTo>
                    <a:pt x="1046" y="359"/>
                  </a:lnTo>
                  <a:lnTo>
                    <a:pt x="1044" y="363"/>
                  </a:lnTo>
                  <a:lnTo>
                    <a:pt x="1042" y="368"/>
                  </a:lnTo>
                  <a:lnTo>
                    <a:pt x="1039" y="373"/>
                  </a:lnTo>
                  <a:lnTo>
                    <a:pt x="1037" y="378"/>
                  </a:lnTo>
                  <a:lnTo>
                    <a:pt x="1035" y="382"/>
                  </a:lnTo>
                  <a:lnTo>
                    <a:pt x="1034" y="386"/>
                  </a:lnTo>
                  <a:lnTo>
                    <a:pt x="1034" y="392"/>
                  </a:lnTo>
                  <a:lnTo>
                    <a:pt x="1037" y="401"/>
                  </a:lnTo>
                  <a:lnTo>
                    <a:pt x="1040" y="413"/>
                  </a:lnTo>
                  <a:lnTo>
                    <a:pt x="1043" y="426"/>
                  </a:lnTo>
                  <a:lnTo>
                    <a:pt x="1047" y="440"/>
                  </a:lnTo>
                  <a:lnTo>
                    <a:pt x="1050" y="452"/>
                  </a:lnTo>
                  <a:lnTo>
                    <a:pt x="1055" y="464"/>
                  </a:lnTo>
                  <a:lnTo>
                    <a:pt x="1057" y="469"/>
                  </a:lnTo>
                  <a:lnTo>
                    <a:pt x="1059" y="474"/>
                  </a:lnTo>
                  <a:lnTo>
                    <a:pt x="1063" y="479"/>
                  </a:lnTo>
                  <a:lnTo>
                    <a:pt x="1065" y="482"/>
                  </a:lnTo>
                  <a:lnTo>
                    <a:pt x="1067" y="482"/>
                  </a:lnTo>
                  <a:lnTo>
                    <a:pt x="1070" y="483"/>
                  </a:lnTo>
                  <a:lnTo>
                    <a:pt x="1074" y="484"/>
                  </a:lnTo>
                  <a:lnTo>
                    <a:pt x="1077" y="486"/>
                  </a:lnTo>
                  <a:lnTo>
                    <a:pt x="1082" y="489"/>
                  </a:lnTo>
                  <a:lnTo>
                    <a:pt x="1086" y="491"/>
                  </a:lnTo>
                  <a:lnTo>
                    <a:pt x="1090" y="493"/>
                  </a:lnTo>
                  <a:lnTo>
                    <a:pt x="1095" y="496"/>
                  </a:lnTo>
                  <a:lnTo>
                    <a:pt x="1097" y="495"/>
                  </a:lnTo>
                  <a:lnTo>
                    <a:pt x="1098" y="493"/>
                  </a:lnTo>
                  <a:lnTo>
                    <a:pt x="1100" y="491"/>
                  </a:lnTo>
                  <a:lnTo>
                    <a:pt x="1103" y="489"/>
                  </a:lnTo>
                  <a:lnTo>
                    <a:pt x="1104" y="488"/>
                  </a:lnTo>
                  <a:lnTo>
                    <a:pt x="1106" y="485"/>
                  </a:lnTo>
                  <a:lnTo>
                    <a:pt x="1107" y="484"/>
                  </a:lnTo>
                  <a:lnTo>
                    <a:pt x="1109" y="482"/>
                  </a:lnTo>
                  <a:lnTo>
                    <a:pt x="1108" y="480"/>
                  </a:lnTo>
                  <a:lnTo>
                    <a:pt x="1108" y="479"/>
                  </a:lnTo>
                  <a:lnTo>
                    <a:pt x="1107" y="478"/>
                  </a:lnTo>
                  <a:lnTo>
                    <a:pt x="1107" y="475"/>
                  </a:lnTo>
                  <a:lnTo>
                    <a:pt x="1106" y="474"/>
                  </a:lnTo>
                  <a:lnTo>
                    <a:pt x="1105" y="473"/>
                  </a:lnTo>
                  <a:lnTo>
                    <a:pt x="1104" y="472"/>
                  </a:lnTo>
                  <a:lnTo>
                    <a:pt x="1103" y="471"/>
                  </a:lnTo>
                  <a:lnTo>
                    <a:pt x="1103" y="468"/>
                  </a:lnTo>
                  <a:lnTo>
                    <a:pt x="1100" y="465"/>
                  </a:lnTo>
                  <a:lnTo>
                    <a:pt x="1098" y="463"/>
                  </a:lnTo>
                  <a:lnTo>
                    <a:pt x="1097" y="462"/>
                  </a:lnTo>
                  <a:lnTo>
                    <a:pt x="1095" y="460"/>
                  </a:lnTo>
                  <a:lnTo>
                    <a:pt x="1093" y="458"/>
                  </a:lnTo>
                  <a:lnTo>
                    <a:pt x="1092" y="455"/>
                  </a:lnTo>
                  <a:lnTo>
                    <a:pt x="1090" y="452"/>
                  </a:lnTo>
                  <a:lnTo>
                    <a:pt x="1093" y="450"/>
                  </a:lnTo>
                  <a:lnTo>
                    <a:pt x="1095" y="446"/>
                  </a:lnTo>
                  <a:lnTo>
                    <a:pt x="1097" y="445"/>
                  </a:lnTo>
                  <a:lnTo>
                    <a:pt x="1100" y="445"/>
                  </a:lnTo>
                  <a:lnTo>
                    <a:pt x="1104" y="444"/>
                  </a:lnTo>
                  <a:lnTo>
                    <a:pt x="1107" y="444"/>
                  </a:lnTo>
                  <a:lnTo>
                    <a:pt x="1110" y="443"/>
                  </a:lnTo>
                  <a:lnTo>
                    <a:pt x="1114" y="442"/>
                  </a:lnTo>
                  <a:lnTo>
                    <a:pt x="1109" y="440"/>
                  </a:lnTo>
                  <a:lnTo>
                    <a:pt x="1109" y="438"/>
                  </a:lnTo>
                  <a:lnTo>
                    <a:pt x="1108" y="436"/>
                  </a:lnTo>
                  <a:lnTo>
                    <a:pt x="1107" y="434"/>
                  </a:lnTo>
                  <a:lnTo>
                    <a:pt x="1105" y="434"/>
                  </a:lnTo>
                  <a:lnTo>
                    <a:pt x="1104" y="433"/>
                  </a:lnTo>
                  <a:lnTo>
                    <a:pt x="1103" y="432"/>
                  </a:lnTo>
                  <a:lnTo>
                    <a:pt x="1100" y="431"/>
                  </a:lnTo>
                  <a:lnTo>
                    <a:pt x="1100" y="429"/>
                  </a:lnTo>
                  <a:lnTo>
                    <a:pt x="1097" y="424"/>
                  </a:lnTo>
                  <a:lnTo>
                    <a:pt x="1093" y="422"/>
                  </a:lnTo>
                  <a:lnTo>
                    <a:pt x="1090" y="419"/>
                  </a:lnTo>
                  <a:lnTo>
                    <a:pt x="1086" y="415"/>
                  </a:lnTo>
                  <a:lnTo>
                    <a:pt x="1084" y="411"/>
                  </a:lnTo>
                  <a:lnTo>
                    <a:pt x="1082" y="408"/>
                  </a:lnTo>
                  <a:lnTo>
                    <a:pt x="1079" y="403"/>
                  </a:lnTo>
                  <a:lnTo>
                    <a:pt x="1077" y="399"/>
                  </a:lnTo>
                  <a:lnTo>
                    <a:pt x="1076" y="396"/>
                  </a:lnTo>
                  <a:lnTo>
                    <a:pt x="1075" y="394"/>
                  </a:lnTo>
                  <a:lnTo>
                    <a:pt x="1075" y="392"/>
                  </a:lnTo>
                  <a:lnTo>
                    <a:pt x="1076" y="390"/>
                  </a:lnTo>
                  <a:lnTo>
                    <a:pt x="1077" y="388"/>
                  </a:lnTo>
                  <a:lnTo>
                    <a:pt x="1080" y="386"/>
                  </a:lnTo>
                  <a:lnTo>
                    <a:pt x="1084" y="384"/>
                  </a:lnTo>
                  <a:lnTo>
                    <a:pt x="1086" y="382"/>
                  </a:lnTo>
                  <a:lnTo>
                    <a:pt x="1087" y="381"/>
                  </a:lnTo>
                  <a:lnTo>
                    <a:pt x="1088" y="379"/>
                  </a:lnTo>
                  <a:lnTo>
                    <a:pt x="1088" y="377"/>
                  </a:lnTo>
                  <a:lnTo>
                    <a:pt x="1087" y="374"/>
                  </a:lnTo>
                  <a:lnTo>
                    <a:pt x="1088" y="373"/>
                  </a:lnTo>
                  <a:lnTo>
                    <a:pt x="1089" y="372"/>
                  </a:lnTo>
                  <a:lnTo>
                    <a:pt x="1090" y="370"/>
                  </a:lnTo>
                  <a:lnTo>
                    <a:pt x="1090" y="369"/>
                  </a:lnTo>
                  <a:lnTo>
                    <a:pt x="1090" y="367"/>
                  </a:lnTo>
                  <a:lnTo>
                    <a:pt x="1092" y="365"/>
                  </a:lnTo>
                  <a:lnTo>
                    <a:pt x="1092" y="364"/>
                  </a:lnTo>
                  <a:lnTo>
                    <a:pt x="1093" y="363"/>
                  </a:lnTo>
                  <a:lnTo>
                    <a:pt x="1093" y="361"/>
                  </a:lnTo>
                  <a:lnTo>
                    <a:pt x="1093" y="360"/>
                  </a:lnTo>
                  <a:lnTo>
                    <a:pt x="1092" y="359"/>
                  </a:lnTo>
                  <a:lnTo>
                    <a:pt x="1088" y="359"/>
                  </a:lnTo>
                  <a:lnTo>
                    <a:pt x="1086" y="358"/>
                  </a:lnTo>
                  <a:lnTo>
                    <a:pt x="1084" y="358"/>
                  </a:lnTo>
                  <a:lnTo>
                    <a:pt x="1082" y="357"/>
                  </a:lnTo>
                  <a:lnTo>
                    <a:pt x="1080" y="357"/>
                  </a:lnTo>
                  <a:lnTo>
                    <a:pt x="1077" y="354"/>
                  </a:lnTo>
                  <a:lnTo>
                    <a:pt x="1074" y="353"/>
                  </a:lnTo>
                  <a:lnTo>
                    <a:pt x="1070" y="353"/>
                  </a:lnTo>
                  <a:lnTo>
                    <a:pt x="1067" y="352"/>
                  </a:lnTo>
                  <a:lnTo>
                    <a:pt x="1064" y="352"/>
                  </a:lnTo>
                  <a:lnTo>
                    <a:pt x="1062" y="350"/>
                  </a:lnTo>
                  <a:lnTo>
                    <a:pt x="1060" y="349"/>
                  </a:lnTo>
                  <a:lnTo>
                    <a:pt x="1059" y="348"/>
                  </a:lnTo>
                  <a:lnTo>
                    <a:pt x="1059" y="345"/>
                  </a:lnTo>
                  <a:lnTo>
                    <a:pt x="1059" y="343"/>
                  </a:lnTo>
                  <a:lnTo>
                    <a:pt x="1059" y="342"/>
                  </a:lnTo>
                  <a:lnTo>
                    <a:pt x="1060" y="340"/>
                  </a:lnTo>
                  <a:lnTo>
                    <a:pt x="1062" y="339"/>
                  </a:lnTo>
                  <a:lnTo>
                    <a:pt x="1063" y="338"/>
                  </a:lnTo>
                  <a:lnTo>
                    <a:pt x="1064" y="335"/>
                  </a:lnTo>
                  <a:lnTo>
                    <a:pt x="1065" y="335"/>
                  </a:lnTo>
                  <a:lnTo>
                    <a:pt x="1066" y="334"/>
                  </a:lnTo>
                  <a:lnTo>
                    <a:pt x="1068" y="334"/>
                  </a:lnTo>
                  <a:lnTo>
                    <a:pt x="1070" y="332"/>
                  </a:lnTo>
                  <a:lnTo>
                    <a:pt x="1074" y="330"/>
                  </a:lnTo>
                  <a:lnTo>
                    <a:pt x="1076" y="329"/>
                  </a:lnTo>
                  <a:lnTo>
                    <a:pt x="1079" y="328"/>
                  </a:lnTo>
                  <a:lnTo>
                    <a:pt x="1083" y="327"/>
                  </a:lnTo>
                  <a:lnTo>
                    <a:pt x="1085" y="325"/>
                  </a:lnTo>
                  <a:lnTo>
                    <a:pt x="1087" y="323"/>
                  </a:lnTo>
                  <a:lnTo>
                    <a:pt x="1088" y="320"/>
                  </a:lnTo>
                  <a:lnTo>
                    <a:pt x="1085" y="319"/>
                  </a:lnTo>
                  <a:lnTo>
                    <a:pt x="1082" y="317"/>
                  </a:lnTo>
                  <a:lnTo>
                    <a:pt x="1079" y="314"/>
                  </a:lnTo>
                  <a:lnTo>
                    <a:pt x="1075" y="311"/>
                  </a:lnTo>
                  <a:lnTo>
                    <a:pt x="1072" y="309"/>
                  </a:lnTo>
                  <a:lnTo>
                    <a:pt x="1069" y="305"/>
                  </a:lnTo>
                  <a:lnTo>
                    <a:pt x="1065" y="303"/>
                  </a:lnTo>
                  <a:lnTo>
                    <a:pt x="1062" y="301"/>
                  </a:lnTo>
                  <a:lnTo>
                    <a:pt x="1058" y="300"/>
                  </a:lnTo>
                  <a:lnTo>
                    <a:pt x="1054" y="298"/>
                  </a:lnTo>
                  <a:lnTo>
                    <a:pt x="1049" y="297"/>
                  </a:lnTo>
                  <a:lnTo>
                    <a:pt x="1045" y="295"/>
                  </a:lnTo>
                  <a:lnTo>
                    <a:pt x="1042" y="294"/>
                  </a:lnTo>
                  <a:lnTo>
                    <a:pt x="1038" y="292"/>
                  </a:lnTo>
                  <a:lnTo>
                    <a:pt x="1037" y="291"/>
                  </a:lnTo>
                  <a:lnTo>
                    <a:pt x="1036" y="289"/>
                  </a:lnTo>
                  <a:lnTo>
                    <a:pt x="1035" y="287"/>
                  </a:lnTo>
                  <a:lnTo>
                    <a:pt x="1035" y="284"/>
                  </a:lnTo>
                  <a:lnTo>
                    <a:pt x="1039" y="280"/>
                  </a:lnTo>
                  <a:lnTo>
                    <a:pt x="1044" y="274"/>
                  </a:lnTo>
                  <a:lnTo>
                    <a:pt x="1049" y="269"/>
                  </a:lnTo>
                  <a:lnTo>
                    <a:pt x="1054" y="263"/>
                  </a:lnTo>
                  <a:lnTo>
                    <a:pt x="1057" y="258"/>
                  </a:lnTo>
                  <a:lnTo>
                    <a:pt x="1060" y="251"/>
                  </a:lnTo>
                  <a:lnTo>
                    <a:pt x="1060" y="248"/>
                  </a:lnTo>
                  <a:lnTo>
                    <a:pt x="1062" y="244"/>
                  </a:lnTo>
                  <a:lnTo>
                    <a:pt x="1062" y="241"/>
                  </a:lnTo>
                  <a:lnTo>
                    <a:pt x="1062" y="238"/>
                  </a:lnTo>
                  <a:lnTo>
                    <a:pt x="1062" y="233"/>
                  </a:lnTo>
                  <a:lnTo>
                    <a:pt x="1062" y="229"/>
                  </a:lnTo>
                  <a:lnTo>
                    <a:pt x="1062" y="225"/>
                  </a:lnTo>
                  <a:lnTo>
                    <a:pt x="1062" y="221"/>
                  </a:lnTo>
                  <a:lnTo>
                    <a:pt x="1060" y="218"/>
                  </a:lnTo>
                  <a:lnTo>
                    <a:pt x="1059" y="214"/>
                  </a:lnTo>
                  <a:lnTo>
                    <a:pt x="1057" y="213"/>
                  </a:lnTo>
                  <a:lnTo>
                    <a:pt x="1055" y="213"/>
                  </a:lnTo>
                  <a:lnTo>
                    <a:pt x="1054" y="213"/>
                  </a:lnTo>
                  <a:lnTo>
                    <a:pt x="1052" y="213"/>
                  </a:lnTo>
                  <a:lnTo>
                    <a:pt x="1046" y="209"/>
                  </a:lnTo>
                  <a:lnTo>
                    <a:pt x="1039" y="204"/>
                  </a:lnTo>
                  <a:lnTo>
                    <a:pt x="1035" y="201"/>
                  </a:lnTo>
                  <a:lnTo>
                    <a:pt x="1028" y="197"/>
                  </a:lnTo>
                  <a:lnTo>
                    <a:pt x="1024" y="193"/>
                  </a:lnTo>
                  <a:lnTo>
                    <a:pt x="1017" y="189"/>
                  </a:lnTo>
                  <a:lnTo>
                    <a:pt x="1013" y="184"/>
                  </a:lnTo>
                  <a:lnTo>
                    <a:pt x="1007" y="179"/>
                  </a:lnTo>
                  <a:lnTo>
                    <a:pt x="1006" y="177"/>
                  </a:lnTo>
                  <a:lnTo>
                    <a:pt x="1006" y="174"/>
                  </a:lnTo>
                  <a:lnTo>
                    <a:pt x="1006" y="172"/>
                  </a:lnTo>
                  <a:lnTo>
                    <a:pt x="1006" y="170"/>
                  </a:lnTo>
                  <a:lnTo>
                    <a:pt x="1007" y="167"/>
                  </a:lnTo>
                  <a:lnTo>
                    <a:pt x="1010" y="162"/>
                  </a:lnTo>
                  <a:lnTo>
                    <a:pt x="1013" y="159"/>
                  </a:lnTo>
                  <a:lnTo>
                    <a:pt x="1015" y="154"/>
                  </a:lnTo>
                  <a:lnTo>
                    <a:pt x="1016" y="152"/>
                  </a:lnTo>
                  <a:lnTo>
                    <a:pt x="1016" y="149"/>
                  </a:lnTo>
                  <a:lnTo>
                    <a:pt x="1017" y="147"/>
                  </a:lnTo>
                  <a:lnTo>
                    <a:pt x="1016" y="144"/>
                  </a:lnTo>
                  <a:lnTo>
                    <a:pt x="1010" y="140"/>
                  </a:lnTo>
                  <a:lnTo>
                    <a:pt x="1005" y="136"/>
                  </a:lnTo>
                  <a:lnTo>
                    <a:pt x="998" y="132"/>
                  </a:lnTo>
                  <a:lnTo>
                    <a:pt x="992" y="129"/>
                  </a:lnTo>
                  <a:lnTo>
                    <a:pt x="984" y="127"/>
                  </a:lnTo>
                  <a:lnTo>
                    <a:pt x="977" y="124"/>
                  </a:lnTo>
                  <a:lnTo>
                    <a:pt x="970" y="122"/>
                  </a:lnTo>
                  <a:lnTo>
                    <a:pt x="963" y="121"/>
                  </a:lnTo>
                  <a:lnTo>
                    <a:pt x="956" y="120"/>
                  </a:lnTo>
                  <a:lnTo>
                    <a:pt x="948" y="120"/>
                  </a:lnTo>
                  <a:lnTo>
                    <a:pt x="940" y="120"/>
                  </a:lnTo>
                  <a:lnTo>
                    <a:pt x="934" y="120"/>
                  </a:lnTo>
                  <a:lnTo>
                    <a:pt x="926" y="121"/>
                  </a:lnTo>
                  <a:lnTo>
                    <a:pt x="918" y="121"/>
                  </a:lnTo>
                  <a:lnTo>
                    <a:pt x="912" y="123"/>
                  </a:lnTo>
                  <a:lnTo>
                    <a:pt x="905" y="124"/>
                  </a:lnTo>
                  <a:lnTo>
                    <a:pt x="904" y="126"/>
                  </a:lnTo>
                  <a:lnTo>
                    <a:pt x="903" y="127"/>
                  </a:lnTo>
                  <a:lnTo>
                    <a:pt x="902" y="128"/>
                  </a:lnTo>
                  <a:lnTo>
                    <a:pt x="900" y="128"/>
                  </a:lnTo>
                  <a:lnTo>
                    <a:pt x="899" y="129"/>
                  </a:lnTo>
                  <a:lnTo>
                    <a:pt x="897" y="129"/>
                  </a:lnTo>
                  <a:lnTo>
                    <a:pt x="896" y="129"/>
                  </a:lnTo>
                  <a:lnTo>
                    <a:pt x="895" y="129"/>
                  </a:lnTo>
                  <a:lnTo>
                    <a:pt x="894" y="129"/>
                  </a:lnTo>
                  <a:lnTo>
                    <a:pt x="894" y="129"/>
                  </a:lnTo>
                  <a:lnTo>
                    <a:pt x="894" y="129"/>
                  </a:lnTo>
                  <a:lnTo>
                    <a:pt x="894" y="129"/>
                  </a:lnTo>
                  <a:lnTo>
                    <a:pt x="893" y="129"/>
                  </a:lnTo>
                  <a:lnTo>
                    <a:pt x="893" y="128"/>
                  </a:lnTo>
                  <a:lnTo>
                    <a:pt x="893" y="128"/>
                  </a:lnTo>
                  <a:lnTo>
                    <a:pt x="893" y="128"/>
                  </a:lnTo>
                  <a:close/>
                </a:path>
              </a:pathLst>
            </a:custGeom>
            <a:solidFill>
              <a:srgbClr val="FF9E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9" name="Freeform 213">
              <a:extLst>
                <a:ext uri="{FF2B5EF4-FFF2-40B4-BE49-F238E27FC236}">
                  <a16:creationId xmlns:a16="http://schemas.microsoft.com/office/drawing/2014/main" id="{070B747B-EF05-4B5A-9A32-73C9581B271D}"/>
                </a:ext>
              </a:extLst>
            </p:cNvPr>
            <p:cNvSpPr>
              <a:spLocks noEditPoints="1"/>
            </p:cNvSpPr>
            <p:nvPr/>
          </p:nvSpPr>
          <p:spPr bwMode="auto">
            <a:xfrm>
              <a:off x="3968" y="3626"/>
              <a:ext cx="559" cy="229"/>
            </a:xfrm>
            <a:custGeom>
              <a:avLst/>
              <a:gdLst>
                <a:gd name="T0" fmla="*/ 1004 w 1118"/>
                <a:gd name="T1" fmla="*/ 28 h 457"/>
                <a:gd name="T2" fmla="*/ 970 w 1118"/>
                <a:gd name="T3" fmla="*/ 4 h 457"/>
                <a:gd name="T4" fmla="*/ 960 w 1118"/>
                <a:gd name="T5" fmla="*/ 25 h 457"/>
                <a:gd name="T6" fmla="*/ 951 w 1118"/>
                <a:gd name="T7" fmla="*/ 43 h 457"/>
                <a:gd name="T8" fmla="*/ 933 w 1118"/>
                <a:gd name="T9" fmla="*/ 63 h 457"/>
                <a:gd name="T10" fmla="*/ 925 w 1118"/>
                <a:gd name="T11" fmla="*/ 89 h 457"/>
                <a:gd name="T12" fmla="*/ 930 w 1118"/>
                <a:gd name="T13" fmla="*/ 166 h 457"/>
                <a:gd name="T14" fmla="*/ 947 w 1118"/>
                <a:gd name="T15" fmla="*/ 200 h 457"/>
                <a:gd name="T16" fmla="*/ 940 w 1118"/>
                <a:gd name="T17" fmla="*/ 219 h 457"/>
                <a:gd name="T18" fmla="*/ 934 w 1118"/>
                <a:gd name="T19" fmla="*/ 222 h 457"/>
                <a:gd name="T20" fmla="*/ 978 w 1118"/>
                <a:gd name="T21" fmla="*/ 265 h 457"/>
                <a:gd name="T22" fmla="*/ 990 w 1118"/>
                <a:gd name="T23" fmla="*/ 385 h 457"/>
                <a:gd name="T24" fmla="*/ 1001 w 1118"/>
                <a:gd name="T25" fmla="*/ 417 h 457"/>
                <a:gd name="T26" fmla="*/ 1044 w 1118"/>
                <a:gd name="T27" fmla="*/ 435 h 457"/>
                <a:gd name="T28" fmla="*/ 1099 w 1118"/>
                <a:gd name="T29" fmla="*/ 417 h 457"/>
                <a:gd name="T30" fmla="*/ 1070 w 1118"/>
                <a:gd name="T31" fmla="*/ 396 h 457"/>
                <a:gd name="T32" fmla="*/ 1058 w 1118"/>
                <a:gd name="T33" fmla="*/ 382 h 457"/>
                <a:gd name="T34" fmla="*/ 1100 w 1118"/>
                <a:gd name="T35" fmla="*/ 366 h 457"/>
                <a:gd name="T36" fmla="*/ 1087 w 1118"/>
                <a:gd name="T37" fmla="*/ 340 h 457"/>
                <a:gd name="T38" fmla="*/ 1059 w 1118"/>
                <a:gd name="T39" fmla="*/ 311 h 457"/>
                <a:gd name="T40" fmla="*/ 1068 w 1118"/>
                <a:gd name="T41" fmla="*/ 302 h 457"/>
                <a:gd name="T42" fmla="*/ 1091 w 1118"/>
                <a:gd name="T43" fmla="*/ 300 h 457"/>
                <a:gd name="T44" fmla="*/ 1059 w 1118"/>
                <a:gd name="T45" fmla="*/ 284 h 457"/>
                <a:gd name="T46" fmla="*/ 1045 w 1118"/>
                <a:gd name="T47" fmla="*/ 285 h 457"/>
                <a:gd name="T48" fmla="*/ 1064 w 1118"/>
                <a:gd name="T49" fmla="*/ 265 h 457"/>
                <a:gd name="T50" fmla="*/ 1067 w 1118"/>
                <a:gd name="T51" fmla="*/ 247 h 457"/>
                <a:gd name="T52" fmla="*/ 1044 w 1118"/>
                <a:gd name="T53" fmla="*/ 247 h 457"/>
                <a:gd name="T54" fmla="*/ 1001 w 1118"/>
                <a:gd name="T55" fmla="*/ 215 h 457"/>
                <a:gd name="T56" fmla="*/ 935 w 1118"/>
                <a:gd name="T57" fmla="*/ 155 h 457"/>
                <a:gd name="T58" fmla="*/ 944 w 1118"/>
                <a:gd name="T59" fmla="*/ 92 h 457"/>
                <a:gd name="T60" fmla="*/ 963 w 1118"/>
                <a:gd name="T61" fmla="*/ 62 h 457"/>
                <a:gd name="T62" fmla="*/ 1000 w 1118"/>
                <a:gd name="T63" fmla="*/ 35 h 457"/>
                <a:gd name="T64" fmla="*/ 206 w 1118"/>
                <a:gd name="T65" fmla="*/ 187 h 457"/>
                <a:gd name="T66" fmla="*/ 178 w 1118"/>
                <a:gd name="T67" fmla="*/ 154 h 457"/>
                <a:gd name="T68" fmla="*/ 148 w 1118"/>
                <a:gd name="T69" fmla="*/ 120 h 457"/>
                <a:gd name="T70" fmla="*/ 145 w 1118"/>
                <a:gd name="T71" fmla="*/ 95 h 457"/>
                <a:gd name="T72" fmla="*/ 131 w 1118"/>
                <a:gd name="T73" fmla="*/ 64 h 457"/>
                <a:gd name="T74" fmla="*/ 125 w 1118"/>
                <a:gd name="T75" fmla="*/ 95 h 457"/>
                <a:gd name="T76" fmla="*/ 125 w 1118"/>
                <a:gd name="T77" fmla="*/ 170 h 457"/>
                <a:gd name="T78" fmla="*/ 116 w 1118"/>
                <a:gd name="T79" fmla="*/ 205 h 457"/>
                <a:gd name="T80" fmla="*/ 36 w 1118"/>
                <a:gd name="T81" fmla="*/ 270 h 457"/>
                <a:gd name="T82" fmla="*/ 0 w 1118"/>
                <a:gd name="T83" fmla="*/ 364 h 457"/>
                <a:gd name="T84" fmla="*/ 53 w 1118"/>
                <a:gd name="T85" fmla="*/ 341 h 457"/>
                <a:gd name="T86" fmla="*/ 68 w 1118"/>
                <a:gd name="T87" fmla="*/ 354 h 457"/>
                <a:gd name="T88" fmla="*/ 49 w 1118"/>
                <a:gd name="T89" fmla="*/ 447 h 457"/>
                <a:gd name="T90" fmla="*/ 100 w 1118"/>
                <a:gd name="T91" fmla="*/ 386 h 457"/>
                <a:gd name="T92" fmla="*/ 105 w 1118"/>
                <a:gd name="T93" fmla="*/ 366 h 457"/>
                <a:gd name="T94" fmla="*/ 121 w 1118"/>
                <a:gd name="T95" fmla="*/ 375 h 457"/>
                <a:gd name="T96" fmla="*/ 119 w 1118"/>
                <a:gd name="T97" fmla="*/ 430 h 457"/>
                <a:gd name="T98" fmla="*/ 126 w 1118"/>
                <a:gd name="T99" fmla="*/ 444 h 457"/>
                <a:gd name="T100" fmla="*/ 155 w 1118"/>
                <a:gd name="T101" fmla="*/ 413 h 457"/>
                <a:gd name="T102" fmla="*/ 161 w 1118"/>
                <a:gd name="T103" fmla="*/ 334 h 457"/>
                <a:gd name="T104" fmla="*/ 168 w 1118"/>
                <a:gd name="T105" fmla="*/ 297 h 457"/>
                <a:gd name="T106" fmla="*/ 206 w 1118"/>
                <a:gd name="T107" fmla="*/ 242 h 457"/>
                <a:gd name="T108" fmla="*/ 236 w 1118"/>
                <a:gd name="T109" fmla="*/ 212 h 457"/>
                <a:gd name="T110" fmla="*/ 221 w 1118"/>
                <a:gd name="T111" fmla="*/ 20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8" h="457">
                  <a:moveTo>
                    <a:pt x="1010" y="32"/>
                  </a:moveTo>
                  <a:lnTo>
                    <a:pt x="1009" y="31"/>
                  </a:lnTo>
                  <a:lnTo>
                    <a:pt x="1008" y="30"/>
                  </a:lnTo>
                  <a:lnTo>
                    <a:pt x="1007" y="30"/>
                  </a:lnTo>
                  <a:lnTo>
                    <a:pt x="1007" y="29"/>
                  </a:lnTo>
                  <a:lnTo>
                    <a:pt x="1005" y="29"/>
                  </a:lnTo>
                  <a:lnTo>
                    <a:pt x="1005" y="29"/>
                  </a:lnTo>
                  <a:lnTo>
                    <a:pt x="1004" y="28"/>
                  </a:lnTo>
                  <a:lnTo>
                    <a:pt x="1004" y="28"/>
                  </a:lnTo>
                  <a:lnTo>
                    <a:pt x="985" y="12"/>
                  </a:lnTo>
                  <a:lnTo>
                    <a:pt x="985" y="5"/>
                  </a:lnTo>
                  <a:lnTo>
                    <a:pt x="981" y="5"/>
                  </a:lnTo>
                  <a:lnTo>
                    <a:pt x="981" y="0"/>
                  </a:lnTo>
                  <a:lnTo>
                    <a:pt x="978" y="0"/>
                  </a:lnTo>
                  <a:lnTo>
                    <a:pt x="975" y="0"/>
                  </a:lnTo>
                  <a:lnTo>
                    <a:pt x="974" y="1"/>
                  </a:lnTo>
                  <a:lnTo>
                    <a:pt x="973" y="2"/>
                  </a:lnTo>
                  <a:lnTo>
                    <a:pt x="970" y="4"/>
                  </a:lnTo>
                  <a:lnTo>
                    <a:pt x="969" y="5"/>
                  </a:lnTo>
                  <a:lnTo>
                    <a:pt x="968" y="8"/>
                  </a:lnTo>
                  <a:lnTo>
                    <a:pt x="966" y="10"/>
                  </a:lnTo>
                  <a:lnTo>
                    <a:pt x="965" y="11"/>
                  </a:lnTo>
                  <a:lnTo>
                    <a:pt x="963" y="12"/>
                  </a:lnTo>
                  <a:lnTo>
                    <a:pt x="963" y="14"/>
                  </a:lnTo>
                  <a:lnTo>
                    <a:pt x="961" y="18"/>
                  </a:lnTo>
                  <a:lnTo>
                    <a:pt x="961" y="21"/>
                  </a:lnTo>
                  <a:lnTo>
                    <a:pt x="960" y="25"/>
                  </a:lnTo>
                  <a:lnTo>
                    <a:pt x="959" y="29"/>
                  </a:lnTo>
                  <a:lnTo>
                    <a:pt x="959" y="32"/>
                  </a:lnTo>
                  <a:lnTo>
                    <a:pt x="959" y="35"/>
                  </a:lnTo>
                  <a:lnTo>
                    <a:pt x="958" y="38"/>
                  </a:lnTo>
                  <a:lnTo>
                    <a:pt x="957" y="39"/>
                  </a:lnTo>
                  <a:lnTo>
                    <a:pt x="956" y="40"/>
                  </a:lnTo>
                  <a:lnTo>
                    <a:pt x="955" y="41"/>
                  </a:lnTo>
                  <a:lnTo>
                    <a:pt x="953" y="43"/>
                  </a:lnTo>
                  <a:lnTo>
                    <a:pt x="951" y="43"/>
                  </a:lnTo>
                  <a:lnTo>
                    <a:pt x="950" y="42"/>
                  </a:lnTo>
                  <a:lnTo>
                    <a:pt x="949" y="41"/>
                  </a:lnTo>
                  <a:lnTo>
                    <a:pt x="949" y="38"/>
                  </a:lnTo>
                  <a:lnTo>
                    <a:pt x="947" y="39"/>
                  </a:lnTo>
                  <a:lnTo>
                    <a:pt x="945" y="41"/>
                  </a:lnTo>
                  <a:lnTo>
                    <a:pt x="943" y="44"/>
                  </a:lnTo>
                  <a:lnTo>
                    <a:pt x="940" y="48"/>
                  </a:lnTo>
                  <a:lnTo>
                    <a:pt x="936" y="54"/>
                  </a:lnTo>
                  <a:lnTo>
                    <a:pt x="933" y="63"/>
                  </a:lnTo>
                  <a:lnTo>
                    <a:pt x="930" y="72"/>
                  </a:lnTo>
                  <a:lnTo>
                    <a:pt x="928" y="81"/>
                  </a:lnTo>
                  <a:lnTo>
                    <a:pt x="927" y="89"/>
                  </a:lnTo>
                  <a:lnTo>
                    <a:pt x="927" y="95"/>
                  </a:lnTo>
                  <a:lnTo>
                    <a:pt x="926" y="94"/>
                  </a:lnTo>
                  <a:lnTo>
                    <a:pt x="925" y="93"/>
                  </a:lnTo>
                  <a:lnTo>
                    <a:pt x="925" y="92"/>
                  </a:lnTo>
                  <a:lnTo>
                    <a:pt x="924" y="91"/>
                  </a:lnTo>
                  <a:lnTo>
                    <a:pt x="925" y="89"/>
                  </a:lnTo>
                  <a:lnTo>
                    <a:pt x="925" y="86"/>
                  </a:lnTo>
                  <a:lnTo>
                    <a:pt x="926" y="84"/>
                  </a:lnTo>
                  <a:lnTo>
                    <a:pt x="927" y="83"/>
                  </a:lnTo>
                  <a:lnTo>
                    <a:pt x="927" y="98"/>
                  </a:lnTo>
                  <a:lnTo>
                    <a:pt x="927" y="113"/>
                  </a:lnTo>
                  <a:lnTo>
                    <a:pt x="927" y="126"/>
                  </a:lnTo>
                  <a:lnTo>
                    <a:pt x="927" y="140"/>
                  </a:lnTo>
                  <a:lnTo>
                    <a:pt x="928" y="153"/>
                  </a:lnTo>
                  <a:lnTo>
                    <a:pt x="930" y="166"/>
                  </a:lnTo>
                  <a:lnTo>
                    <a:pt x="933" y="174"/>
                  </a:lnTo>
                  <a:lnTo>
                    <a:pt x="935" y="181"/>
                  </a:lnTo>
                  <a:lnTo>
                    <a:pt x="937" y="187"/>
                  </a:lnTo>
                  <a:lnTo>
                    <a:pt x="939" y="195"/>
                  </a:lnTo>
                  <a:lnTo>
                    <a:pt x="941" y="195"/>
                  </a:lnTo>
                  <a:lnTo>
                    <a:pt x="943" y="196"/>
                  </a:lnTo>
                  <a:lnTo>
                    <a:pt x="944" y="197"/>
                  </a:lnTo>
                  <a:lnTo>
                    <a:pt x="946" y="199"/>
                  </a:lnTo>
                  <a:lnTo>
                    <a:pt x="947" y="200"/>
                  </a:lnTo>
                  <a:lnTo>
                    <a:pt x="949" y="202"/>
                  </a:lnTo>
                  <a:lnTo>
                    <a:pt x="951" y="203"/>
                  </a:lnTo>
                  <a:lnTo>
                    <a:pt x="953" y="205"/>
                  </a:lnTo>
                  <a:lnTo>
                    <a:pt x="953" y="214"/>
                  </a:lnTo>
                  <a:lnTo>
                    <a:pt x="951" y="215"/>
                  </a:lnTo>
                  <a:lnTo>
                    <a:pt x="949" y="215"/>
                  </a:lnTo>
                  <a:lnTo>
                    <a:pt x="946" y="216"/>
                  </a:lnTo>
                  <a:lnTo>
                    <a:pt x="943" y="217"/>
                  </a:lnTo>
                  <a:lnTo>
                    <a:pt x="940" y="219"/>
                  </a:lnTo>
                  <a:lnTo>
                    <a:pt x="937" y="220"/>
                  </a:lnTo>
                  <a:lnTo>
                    <a:pt x="935" y="221"/>
                  </a:lnTo>
                  <a:lnTo>
                    <a:pt x="933" y="221"/>
                  </a:lnTo>
                  <a:lnTo>
                    <a:pt x="933" y="221"/>
                  </a:lnTo>
                  <a:lnTo>
                    <a:pt x="933" y="221"/>
                  </a:lnTo>
                  <a:lnTo>
                    <a:pt x="933" y="222"/>
                  </a:lnTo>
                  <a:lnTo>
                    <a:pt x="933" y="222"/>
                  </a:lnTo>
                  <a:lnTo>
                    <a:pt x="934" y="222"/>
                  </a:lnTo>
                  <a:lnTo>
                    <a:pt x="934" y="222"/>
                  </a:lnTo>
                  <a:lnTo>
                    <a:pt x="934" y="223"/>
                  </a:lnTo>
                  <a:lnTo>
                    <a:pt x="934" y="223"/>
                  </a:lnTo>
                  <a:lnTo>
                    <a:pt x="941" y="229"/>
                  </a:lnTo>
                  <a:lnTo>
                    <a:pt x="948" y="233"/>
                  </a:lnTo>
                  <a:lnTo>
                    <a:pt x="955" y="239"/>
                  </a:lnTo>
                  <a:lnTo>
                    <a:pt x="961" y="244"/>
                  </a:lnTo>
                  <a:lnTo>
                    <a:pt x="967" y="252"/>
                  </a:lnTo>
                  <a:lnTo>
                    <a:pt x="974" y="257"/>
                  </a:lnTo>
                  <a:lnTo>
                    <a:pt x="978" y="265"/>
                  </a:lnTo>
                  <a:lnTo>
                    <a:pt x="983" y="274"/>
                  </a:lnTo>
                  <a:lnTo>
                    <a:pt x="986" y="286"/>
                  </a:lnTo>
                  <a:lnTo>
                    <a:pt x="989" y="301"/>
                  </a:lnTo>
                  <a:lnTo>
                    <a:pt x="991" y="314"/>
                  </a:lnTo>
                  <a:lnTo>
                    <a:pt x="994" y="328"/>
                  </a:lnTo>
                  <a:lnTo>
                    <a:pt x="995" y="343"/>
                  </a:lnTo>
                  <a:lnTo>
                    <a:pt x="994" y="357"/>
                  </a:lnTo>
                  <a:lnTo>
                    <a:pt x="993" y="371"/>
                  </a:lnTo>
                  <a:lnTo>
                    <a:pt x="990" y="385"/>
                  </a:lnTo>
                  <a:lnTo>
                    <a:pt x="991" y="387"/>
                  </a:lnTo>
                  <a:lnTo>
                    <a:pt x="994" y="390"/>
                  </a:lnTo>
                  <a:lnTo>
                    <a:pt x="995" y="392"/>
                  </a:lnTo>
                  <a:lnTo>
                    <a:pt x="996" y="394"/>
                  </a:lnTo>
                  <a:lnTo>
                    <a:pt x="997" y="400"/>
                  </a:lnTo>
                  <a:lnTo>
                    <a:pt x="997" y="405"/>
                  </a:lnTo>
                  <a:lnTo>
                    <a:pt x="998" y="410"/>
                  </a:lnTo>
                  <a:lnTo>
                    <a:pt x="1000" y="415"/>
                  </a:lnTo>
                  <a:lnTo>
                    <a:pt x="1001" y="417"/>
                  </a:lnTo>
                  <a:lnTo>
                    <a:pt x="1003" y="418"/>
                  </a:lnTo>
                  <a:lnTo>
                    <a:pt x="1005" y="421"/>
                  </a:lnTo>
                  <a:lnTo>
                    <a:pt x="1007" y="423"/>
                  </a:lnTo>
                  <a:lnTo>
                    <a:pt x="1011" y="425"/>
                  </a:lnTo>
                  <a:lnTo>
                    <a:pt x="1015" y="427"/>
                  </a:lnTo>
                  <a:lnTo>
                    <a:pt x="1020" y="430"/>
                  </a:lnTo>
                  <a:lnTo>
                    <a:pt x="1025" y="431"/>
                  </a:lnTo>
                  <a:lnTo>
                    <a:pt x="1034" y="434"/>
                  </a:lnTo>
                  <a:lnTo>
                    <a:pt x="1044" y="435"/>
                  </a:lnTo>
                  <a:lnTo>
                    <a:pt x="1054" y="435"/>
                  </a:lnTo>
                  <a:lnTo>
                    <a:pt x="1064" y="434"/>
                  </a:lnTo>
                  <a:lnTo>
                    <a:pt x="1073" y="432"/>
                  </a:lnTo>
                  <a:lnTo>
                    <a:pt x="1083" y="430"/>
                  </a:lnTo>
                  <a:lnTo>
                    <a:pt x="1086" y="427"/>
                  </a:lnTo>
                  <a:lnTo>
                    <a:pt x="1090" y="425"/>
                  </a:lnTo>
                  <a:lnTo>
                    <a:pt x="1094" y="423"/>
                  </a:lnTo>
                  <a:lnTo>
                    <a:pt x="1097" y="421"/>
                  </a:lnTo>
                  <a:lnTo>
                    <a:pt x="1099" y="417"/>
                  </a:lnTo>
                  <a:lnTo>
                    <a:pt x="1103" y="415"/>
                  </a:lnTo>
                  <a:lnTo>
                    <a:pt x="1105" y="412"/>
                  </a:lnTo>
                  <a:lnTo>
                    <a:pt x="1107" y="407"/>
                  </a:lnTo>
                  <a:lnTo>
                    <a:pt x="1097" y="404"/>
                  </a:lnTo>
                  <a:lnTo>
                    <a:pt x="1091" y="403"/>
                  </a:lnTo>
                  <a:lnTo>
                    <a:pt x="1086" y="402"/>
                  </a:lnTo>
                  <a:lnTo>
                    <a:pt x="1080" y="400"/>
                  </a:lnTo>
                  <a:lnTo>
                    <a:pt x="1076" y="397"/>
                  </a:lnTo>
                  <a:lnTo>
                    <a:pt x="1070" y="396"/>
                  </a:lnTo>
                  <a:lnTo>
                    <a:pt x="1066" y="394"/>
                  </a:lnTo>
                  <a:lnTo>
                    <a:pt x="1060" y="392"/>
                  </a:lnTo>
                  <a:lnTo>
                    <a:pt x="1057" y="388"/>
                  </a:lnTo>
                  <a:lnTo>
                    <a:pt x="1056" y="387"/>
                  </a:lnTo>
                  <a:lnTo>
                    <a:pt x="1056" y="386"/>
                  </a:lnTo>
                  <a:lnTo>
                    <a:pt x="1056" y="385"/>
                  </a:lnTo>
                  <a:lnTo>
                    <a:pt x="1056" y="384"/>
                  </a:lnTo>
                  <a:lnTo>
                    <a:pt x="1057" y="383"/>
                  </a:lnTo>
                  <a:lnTo>
                    <a:pt x="1058" y="382"/>
                  </a:lnTo>
                  <a:lnTo>
                    <a:pt x="1058" y="382"/>
                  </a:lnTo>
                  <a:lnTo>
                    <a:pt x="1058" y="381"/>
                  </a:lnTo>
                  <a:lnTo>
                    <a:pt x="1064" y="381"/>
                  </a:lnTo>
                  <a:lnTo>
                    <a:pt x="1067" y="380"/>
                  </a:lnTo>
                  <a:lnTo>
                    <a:pt x="1071" y="380"/>
                  </a:lnTo>
                  <a:lnTo>
                    <a:pt x="1076" y="378"/>
                  </a:lnTo>
                  <a:lnTo>
                    <a:pt x="1084" y="375"/>
                  </a:lnTo>
                  <a:lnTo>
                    <a:pt x="1093" y="371"/>
                  </a:lnTo>
                  <a:lnTo>
                    <a:pt x="1100" y="366"/>
                  </a:lnTo>
                  <a:lnTo>
                    <a:pt x="1107" y="361"/>
                  </a:lnTo>
                  <a:lnTo>
                    <a:pt x="1113" y="354"/>
                  </a:lnTo>
                  <a:lnTo>
                    <a:pt x="1118" y="346"/>
                  </a:lnTo>
                  <a:lnTo>
                    <a:pt x="1113" y="345"/>
                  </a:lnTo>
                  <a:lnTo>
                    <a:pt x="1107" y="344"/>
                  </a:lnTo>
                  <a:lnTo>
                    <a:pt x="1103" y="344"/>
                  </a:lnTo>
                  <a:lnTo>
                    <a:pt x="1098" y="343"/>
                  </a:lnTo>
                  <a:lnTo>
                    <a:pt x="1093" y="342"/>
                  </a:lnTo>
                  <a:lnTo>
                    <a:pt x="1087" y="340"/>
                  </a:lnTo>
                  <a:lnTo>
                    <a:pt x="1081" y="338"/>
                  </a:lnTo>
                  <a:lnTo>
                    <a:pt x="1077" y="337"/>
                  </a:lnTo>
                  <a:lnTo>
                    <a:pt x="1071" y="335"/>
                  </a:lnTo>
                  <a:lnTo>
                    <a:pt x="1068" y="333"/>
                  </a:lnTo>
                  <a:lnTo>
                    <a:pt x="1065" y="328"/>
                  </a:lnTo>
                  <a:lnTo>
                    <a:pt x="1063" y="325"/>
                  </a:lnTo>
                  <a:lnTo>
                    <a:pt x="1060" y="321"/>
                  </a:lnTo>
                  <a:lnTo>
                    <a:pt x="1059" y="316"/>
                  </a:lnTo>
                  <a:lnTo>
                    <a:pt x="1059" y="311"/>
                  </a:lnTo>
                  <a:lnTo>
                    <a:pt x="1058" y="306"/>
                  </a:lnTo>
                  <a:lnTo>
                    <a:pt x="1059" y="305"/>
                  </a:lnTo>
                  <a:lnTo>
                    <a:pt x="1060" y="304"/>
                  </a:lnTo>
                  <a:lnTo>
                    <a:pt x="1061" y="304"/>
                  </a:lnTo>
                  <a:lnTo>
                    <a:pt x="1063" y="303"/>
                  </a:lnTo>
                  <a:lnTo>
                    <a:pt x="1064" y="302"/>
                  </a:lnTo>
                  <a:lnTo>
                    <a:pt x="1065" y="302"/>
                  </a:lnTo>
                  <a:lnTo>
                    <a:pt x="1066" y="302"/>
                  </a:lnTo>
                  <a:lnTo>
                    <a:pt x="1068" y="302"/>
                  </a:lnTo>
                  <a:lnTo>
                    <a:pt x="1070" y="304"/>
                  </a:lnTo>
                  <a:lnTo>
                    <a:pt x="1075" y="305"/>
                  </a:lnTo>
                  <a:lnTo>
                    <a:pt x="1078" y="305"/>
                  </a:lnTo>
                  <a:lnTo>
                    <a:pt x="1081" y="305"/>
                  </a:lnTo>
                  <a:lnTo>
                    <a:pt x="1085" y="304"/>
                  </a:lnTo>
                  <a:lnTo>
                    <a:pt x="1089" y="304"/>
                  </a:lnTo>
                  <a:lnTo>
                    <a:pt x="1093" y="303"/>
                  </a:lnTo>
                  <a:lnTo>
                    <a:pt x="1095" y="302"/>
                  </a:lnTo>
                  <a:lnTo>
                    <a:pt x="1091" y="300"/>
                  </a:lnTo>
                  <a:lnTo>
                    <a:pt x="1088" y="296"/>
                  </a:lnTo>
                  <a:lnTo>
                    <a:pt x="1084" y="293"/>
                  </a:lnTo>
                  <a:lnTo>
                    <a:pt x="1080" y="291"/>
                  </a:lnTo>
                  <a:lnTo>
                    <a:pt x="1076" y="289"/>
                  </a:lnTo>
                  <a:lnTo>
                    <a:pt x="1071" y="286"/>
                  </a:lnTo>
                  <a:lnTo>
                    <a:pt x="1067" y="283"/>
                  </a:lnTo>
                  <a:lnTo>
                    <a:pt x="1063" y="282"/>
                  </a:lnTo>
                  <a:lnTo>
                    <a:pt x="1060" y="283"/>
                  </a:lnTo>
                  <a:lnTo>
                    <a:pt x="1059" y="284"/>
                  </a:lnTo>
                  <a:lnTo>
                    <a:pt x="1057" y="285"/>
                  </a:lnTo>
                  <a:lnTo>
                    <a:pt x="1055" y="285"/>
                  </a:lnTo>
                  <a:lnTo>
                    <a:pt x="1054" y="286"/>
                  </a:lnTo>
                  <a:lnTo>
                    <a:pt x="1051" y="286"/>
                  </a:lnTo>
                  <a:lnTo>
                    <a:pt x="1049" y="287"/>
                  </a:lnTo>
                  <a:lnTo>
                    <a:pt x="1048" y="287"/>
                  </a:lnTo>
                  <a:lnTo>
                    <a:pt x="1047" y="286"/>
                  </a:lnTo>
                  <a:lnTo>
                    <a:pt x="1046" y="286"/>
                  </a:lnTo>
                  <a:lnTo>
                    <a:pt x="1045" y="285"/>
                  </a:lnTo>
                  <a:lnTo>
                    <a:pt x="1044" y="284"/>
                  </a:lnTo>
                  <a:lnTo>
                    <a:pt x="1044" y="283"/>
                  </a:lnTo>
                  <a:lnTo>
                    <a:pt x="1043" y="282"/>
                  </a:lnTo>
                  <a:lnTo>
                    <a:pt x="1043" y="281"/>
                  </a:lnTo>
                  <a:lnTo>
                    <a:pt x="1043" y="280"/>
                  </a:lnTo>
                  <a:lnTo>
                    <a:pt x="1047" y="275"/>
                  </a:lnTo>
                  <a:lnTo>
                    <a:pt x="1053" y="272"/>
                  </a:lnTo>
                  <a:lnTo>
                    <a:pt x="1057" y="269"/>
                  </a:lnTo>
                  <a:lnTo>
                    <a:pt x="1064" y="265"/>
                  </a:lnTo>
                  <a:lnTo>
                    <a:pt x="1068" y="261"/>
                  </a:lnTo>
                  <a:lnTo>
                    <a:pt x="1073" y="256"/>
                  </a:lnTo>
                  <a:lnTo>
                    <a:pt x="1075" y="254"/>
                  </a:lnTo>
                  <a:lnTo>
                    <a:pt x="1076" y="252"/>
                  </a:lnTo>
                  <a:lnTo>
                    <a:pt x="1077" y="249"/>
                  </a:lnTo>
                  <a:lnTo>
                    <a:pt x="1078" y="245"/>
                  </a:lnTo>
                  <a:lnTo>
                    <a:pt x="1075" y="245"/>
                  </a:lnTo>
                  <a:lnTo>
                    <a:pt x="1071" y="246"/>
                  </a:lnTo>
                  <a:lnTo>
                    <a:pt x="1067" y="247"/>
                  </a:lnTo>
                  <a:lnTo>
                    <a:pt x="1064" y="249"/>
                  </a:lnTo>
                  <a:lnTo>
                    <a:pt x="1060" y="249"/>
                  </a:lnTo>
                  <a:lnTo>
                    <a:pt x="1056" y="251"/>
                  </a:lnTo>
                  <a:lnTo>
                    <a:pt x="1053" y="251"/>
                  </a:lnTo>
                  <a:lnTo>
                    <a:pt x="1048" y="250"/>
                  </a:lnTo>
                  <a:lnTo>
                    <a:pt x="1047" y="249"/>
                  </a:lnTo>
                  <a:lnTo>
                    <a:pt x="1046" y="249"/>
                  </a:lnTo>
                  <a:lnTo>
                    <a:pt x="1045" y="249"/>
                  </a:lnTo>
                  <a:lnTo>
                    <a:pt x="1044" y="247"/>
                  </a:lnTo>
                  <a:lnTo>
                    <a:pt x="1043" y="247"/>
                  </a:lnTo>
                  <a:lnTo>
                    <a:pt x="1041" y="246"/>
                  </a:lnTo>
                  <a:lnTo>
                    <a:pt x="1041" y="245"/>
                  </a:lnTo>
                  <a:lnTo>
                    <a:pt x="1041" y="244"/>
                  </a:lnTo>
                  <a:lnTo>
                    <a:pt x="1035" y="239"/>
                  </a:lnTo>
                  <a:lnTo>
                    <a:pt x="1028" y="233"/>
                  </a:lnTo>
                  <a:lnTo>
                    <a:pt x="1021" y="229"/>
                  </a:lnTo>
                  <a:lnTo>
                    <a:pt x="1015" y="223"/>
                  </a:lnTo>
                  <a:lnTo>
                    <a:pt x="1001" y="215"/>
                  </a:lnTo>
                  <a:lnTo>
                    <a:pt x="988" y="206"/>
                  </a:lnTo>
                  <a:lnTo>
                    <a:pt x="975" y="197"/>
                  </a:lnTo>
                  <a:lnTo>
                    <a:pt x="961" y="187"/>
                  </a:lnTo>
                  <a:lnTo>
                    <a:pt x="956" y="183"/>
                  </a:lnTo>
                  <a:lnTo>
                    <a:pt x="949" y="177"/>
                  </a:lnTo>
                  <a:lnTo>
                    <a:pt x="944" y="171"/>
                  </a:lnTo>
                  <a:lnTo>
                    <a:pt x="938" y="164"/>
                  </a:lnTo>
                  <a:lnTo>
                    <a:pt x="936" y="160"/>
                  </a:lnTo>
                  <a:lnTo>
                    <a:pt x="935" y="155"/>
                  </a:lnTo>
                  <a:lnTo>
                    <a:pt x="934" y="151"/>
                  </a:lnTo>
                  <a:lnTo>
                    <a:pt x="933" y="146"/>
                  </a:lnTo>
                  <a:lnTo>
                    <a:pt x="933" y="138"/>
                  </a:lnTo>
                  <a:lnTo>
                    <a:pt x="934" y="130"/>
                  </a:lnTo>
                  <a:lnTo>
                    <a:pt x="935" y="121"/>
                  </a:lnTo>
                  <a:lnTo>
                    <a:pt x="938" y="112"/>
                  </a:lnTo>
                  <a:lnTo>
                    <a:pt x="940" y="103"/>
                  </a:lnTo>
                  <a:lnTo>
                    <a:pt x="944" y="94"/>
                  </a:lnTo>
                  <a:lnTo>
                    <a:pt x="944" y="92"/>
                  </a:lnTo>
                  <a:lnTo>
                    <a:pt x="945" y="89"/>
                  </a:lnTo>
                  <a:lnTo>
                    <a:pt x="946" y="86"/>
                  </a:lnTo>
                  <a:lnTo>
                    <a:pt x="948" y="84"/>
                  </a:lnTo>
                  <a:lnTo>
                    <a:pt x="950" y="81"/>
                  </a:lnTo>
                  <a:lnTo>
                    <a:pt x="951" y="79"/>
                  </a:lnTo>
                  <a:lnTo>
                    <a:pt x="953" y="75"/>
                  </a:lnTo>
                  <a:lnTo>
                    <a:pt x="954" y="72"/>
                  </a:lnTo>
                  <a:lnTo>
                    <a:pt x="957" y="68"/>
                  </a:lnTo>
                  <a:lnTo>
                    <a:pt x="963" y="62"/>
                  </a:lnTo>
                  <a:lnTo>
                    <a:pt x="967" y="59"/>
                  </a:lnTo>
                  <a:lnTo>
                    <a:pt x="974" y="54"/>
                  </a:lnTo>
                  <a:lnTo>
                    <a:pt x="979" y="51"/>
                  </a:lnTo>
                  <a:lnTo>
                    <a:pt x="985" y="48"/>
                  </a:lnTo>
                  <a:lnTo>
                    <a:pt x="990" y="44"/>
                  </a:lnTo>
                  <a:lnTo>
                    <a:pt x="996" y="40"/>
                  </a:lnTo>
                  <a:lnTo>
                    <a:pt x="997" y="38"/>
                  </a:lnTo>
                  <a:lnTo>
                    <a:pt x="998" y="36"/>
                  </a:lnTo>
                  <a:lnTo>
                    <a:pt x="1000" y="35"/>
                  </a:lnTo>
                  <a:lnTo>
                    <a:pt x="1003" y="34"/>
                  </a:lnTo>
                  <a:lnTo>
                    <a:pt x="1004" y="33"/>
                  </a:lnTo>
                  <a:lnTo>
                    <a:pt x="1007" y="33"/>
                  </a:lnTo>
                  <a:lnTo>
                    <a:pt x="1008" y="32"/>
                  </a:lnTo>
                  <a:lnTo>
                    <a:pt x="1010" y="32"/>
                  </a:lnTo>
                  <a:close/>
                  <a:moveTo>
                    <a:pt x="223" y="182"/>
                  </a:moveTo>
                  <a:lnTo>
                    <a:pt x="217" y="183"/>
                  </a:lnTo>
                  <a:lnTo>
                    <a:pt x="211" y="185"/>
                  </a:lnTo>
                  <a:lnTo>
                    <a:pt x="206" y="187"/>
                  </a:lnTo>
                  <a:lnTo>
                    <a:pt x="200" y="190"/>
                  </a:lnTo>
                  <a:lnTo>
                    <a:pt x="195" y="192"/>
                  </a:lnTo>
                  <a:lnTo>
                    <a:pt x="190" y="194"/>
                  </a:lnTo>
                  <a:lnTo>
                    <a:pt x="186" y="196"/>
                  </a:lnTo>
                  <a:lnTo>
                    <a:pt x="181" y="199"/>
                  </a:lnTo>
                  <a:lnTo>
                    <a:pt x="181" y="187"/>
                  </a:lnTo>
                  <a:lnTo>
                    <a:pt x="180" y="177"/>
                  </a:lnTo>
                  <a:lnTo>
                    <a:pt x="179" y="166"/>
                  </a:lnTo>
                  <a:lnTo>
                    <a:pt x="178" y="154"/>
                  </a:lnTo>
                  <a:lnTo>
                    <a:pt x="177" y="142"/>
                  </a:lnTo>
                  <a:lnTo>
                    <a:pt x="176" y="131"/>
                  </a:lnTo>
                  <a:lnTo>
                    <a:pt x="175" y="120"/>
                  </a:lnTo>
                  <a:lnTo>
                    <a:pt x="175" y="109"/>
                  </a:lnTo>
                  <a:lnTo>
                    <a:pt x="170" y="109"/>
                  </a:lnTo>
                  <a:lnTo>
                    <a:pt x="166" y="110"/>
                  </a:lnTo>
                  <a:lnTo>
                    <a:pt x="159" y="113"/>
                  </a:lnTo>
                  <a:lnTo>
                    <a:pt x="154" y="116"/>
                  </a:lnTo>
                  <a:lnTo>
                    <a:pt x="148" y="120"/>
                  </a:lnTo>
                  <a:lnTo>
                    <a:pt x="144" y="123"/>
                  </a:lnTo>
                  <a:lnTo>
                    <a:pt x="143" y="125"/>
                  </a:lnTo>
                  <a:lnTo>
                    <a:pt x="140" y="128"/>
                  </a:lnTo>
                  <a:lnTo>
                    <a:pt x="139" y="129"/>
                  </a:lnTo>
                  <a:lnTo>
                    <a:pt x="139" y="131"/>
                  </a:lnTo>
                  <a:lnTo>
                    <a:pt x="139" y="122"/>
                  </a:lnTo>
                  <a:lnTo>
                    <a:pt x="140" y="113"/>
                  </a:lnTo>
                  <a:lnTo>
                    <a:pt x="143" y="104"/>
                  </a:lnTo>
                  <a:lnTo>
                    <a:pt x="145" y="95"/>
                  </a:lnTo>
                  <a:lnTo>
                    <a:pt x="146" y="86"/>
                  </a:lnTo>
                  <a:lnTo>
                    <a:pt x="147" y="78"/>
                  </a:lnTo>
                  <a:lnTo>
                    <a:pt x="148" y="69"/>
                  </a:lnTo>
                  <a:lnTo>
                    <a:pt x="149" y="60"/>
                  </a:lnTo>
                  <a:lnTo>
                    <a:pt x="146" y="61"/>
                  </a:lnTo>
                  <a:lnTo>
                    <a:pt x="143" y="61"/>
                  </a:lnTo>
                  <a:lnTo>
                    <a:pt x="138" y="62"/>
                  </a:lnTo>
                  <a:lnTo>
                    <a:pt x="135" y="63"/>
                  </a:lnTo>
                  <a:lnTo>
                    <a:pt x="131" y="64"/>
                  </a:lnTo>
                  <a:lnTo>
                    <a:pt x="128" y="65"/>
                  </a:lnTo>
                  <a:lnTo>
                    <a:pt x="126" y="66"/>
                  </a:lnTo>
                  <a:lnTo>
                    <a:pt x="124" y="66"/>
                  </a:lnTo>
                  <a:lnTo>
                    <a:pt x="120" y="70"/>
                  </a:lnTo>
                  <a:lnTo>
                    <a:pt x="118" y="71"/>
                  </a:lnTo>
                  <a:lnTo>
                    <a:pt x="121" y="78"/>
                  </a:lnTo>
                  <a:lnTo>
                    <a:pt x="123" y="83"/>
                  </a:lnTo>
                  <a:lnTo>
                    <a:pt x="124" y="90"/>
                  </a:lnTo>
                  <a:lnTo>
                    <a:pt x="125" y="95"/>
                  </a:lnTo>
                  <a:lnTo>
                    <a:pt x="126" y="102"/>
                  </a:lnTo>
                  <a:lnTo>
                    <a:pt x="127" y="108"/>
                  </a:lnTo>
                  <a:lnTo>
                    <a:pt x="127" y="114"/>
                  </a:lnTo>
                  <a:lnTo>
                    <a:pt x="127" y="120"/>
                  </a:lnTo>
                  <a:lnTo>
                    <a:pt x="128" y="130"/>
                  </a:lnTo>
                  <a:lnTo>
                    <a:pt x="128" y="140"/>
                  </a:lnTo>
                  <a:lnTo>
                    <a:pt x="128" y="150"/>
                  </a:lnTo>
                  <a:lnTo>
                    <a:pt x="127" y="160"/>
                  </a:lnTo>
                  <a:lnTo>
                    <a:pt x="125" y="170"/>
                  </a:lnTo>
                  <a:lnTo>
                    <a:pt x="123" y="179"/>
                  </a:lnTo>
                  <a:lnTo>
                    <a:pt x="119" y="189"/>
                  </a:lnTo>
                  <a:lnTo>
                    <a:pt x="115" y="197"/>
                  </a:lnTo>
                  <a:lnTo>
                    <a:pt x="117" y="199"/>
                  </a:lnTo>
                  <a:lnTo>
                    <a:pt x="117" y="201"/>
                  </a:lnTo>
                  <a:lnTo>
                    <a:pt x="117" y="202"/>
                  </a:lnTo>
                  <a:lnTo>
                    <a:pt x="117" y="203"/>
                  </a:lnTo>
                  <a:lnTo>
                    <a:pt x="117" y="204"/>
                  </a:lnTo>
                  <a:lnTo>
                    <a:pt x="116" y="205"/>
                  </a:lnTo>
                  <a:lnTo>
                    <a:pt x="116" y="206"/>
                  </a:lnTo>
                  <a:lnTo>
                    <a:pt x="116" y="207"/>
                  </a:lnTo>
                  <a:lnTo>
                    <a:pt x="115" y="209"/>
                  </a:lnTo>
                  <a:lnTo>
                    <a:pt x="103" y="219"/>
                  </a:lnTo>
                  <a:lnTo>
                    <a:pt x="89" y="229"/>
                  </a:lnTo>
                  <a:lnTo>
                    <a:pt x="76" y="239"/>
                  </a:lnTo>
                  <a:lnTo>
                    <a:pt x="61" y="249"/>
                  </a:lnTo>
                  <a:lnTo>
                    <a:pt x="49" y="259"/>
                  </a:lnTo>
                  <a:lnTo>
                    <a:pt x="36" y="270"/>
                  </a:lnTo>
                  <a:lnTo>
                    <a:pt x="25" y="282"/>
                  </a:lnTo>
                  <a:lnTo>
                    <a:pt x="14" y="294"/>
                  </a:lnTo>
                  <a:lnTo>
                    <a:pt x="4" y="332"/>
                  </a:lnTo>
                  <a:lnTo>
                    <a:pt x="5" y="337"/>
                  </a:lnTo>
                  <a:lnTo>
                    <a:pt x="4" y="343"/>
                  </a:lnTo>
                  <a:lnTo>
                    <a:pt x="3" y="348"/>
                  </a:lnTo>
                  <a:lnTo>
                    <a:pt x="1" y="354"/>
                  </a:lnTo>
                  <a:lnTo>
                    <a:pt x="0" y="358"/>
                  </a:lnTo>
                  <a:lnTo>
                    <a:pt x="0" y="364"/>
                  </a:lnTo>
                  <a:lnTo>
                    <a:pt x="0" y="370"/>
                  </a:lnTo>
                  <a:lnTo>
                    <a:pt x="0" y="374"/>
                  </a:lnTo>
                  <a:lnTo>
                    <a:pt x="8" y="368"/>
                  </a:lnTo>
                  <a:lnTo>
                    <a:pt x="15" y="363"/>
                  </a:lnTo>
                  <a:lnTo>
                    <a:pt x="23" y="358"/>
                  </a:lnTo>
                  <a:lnTo>
                    <a:pt x="30" y="355"/>
                  </a:lnTo>
                  <a:lnTo>
                    <a:pt x="37" y="350"/>
                  </a:lnTo>
                  <a:lnTo>
                    <a:pt x="45" y="345"/>
                  </a:lnTo>
                  <a:lnTo>
                    <a:pt x="53" y="341"/>
                  </a:lnTo>
                  <a:lnTo>
                    <a:pt x="59" y="336"/>
                  </a:lnTo>
                  <a:lnTo>
                    <a:pt x="66" y="340"/>
                  </a:lnTo>
                  <a:lnTo>
                    <a:pt x="67" y="342"/>
                  </a:lnTo>
                  <a:lnTo>
                    <a:pt x="68" y="344"/>
                  </a:lnTo>
                  <a:lnTo>
                    <a:pt x="68" y="345"/>
                  </a:lnTo>
                  <a:lnTo>
                    <a:pt x="68" y="347"/>
                  </a:lnTo>
                  <a:lnTo>
                    <a:pt x="68" y="350"/>
                  </a:lnTo>
                  <a:lnTo>
                    <a:pt x="68" y="351"/>
                  </a:lnTo>
                  <a:lnTo>
                    <a:pt x="68" y="354"/>
                  </a:lnTo>
                  <a:lnTo>
                    <a:pt x="69" y="356"/>
                  </a:lnTo>
                  <a:lnTo>
                    <a:pt x="66" y="367"/>
                  </a:lnTo>
                  <a:lnTo>
                    <a:pt x="63" y="378"/>
                  </a:lnTo>
                  <a:lnTo>
                    <a:pt x="59" y="390"/>
                  </a:lnTo>
                  <a:lnTo>
                    <a:pt x="57" y="401"/>
                  </a:lnTo>
                  <a:lnTo>
                    <a:pt x="55" y="412"/>
                  </a:lnTo>
                  <a:lnTo>
                    <a:pt x="53" y="424"/>
                  </a:lnTo>
                  <a:lnTo>
                    <a:pt x="51" y="435"/>
                  </a:lnTo>
                  <a:lnTo>
                    <a:pt x="49" y="447"/>
                  </a:lnTo>
                  <a:lnTo>
                    <a:pt x="53" y="447"/>
                  </a:lnTo>
                  <a:lnTo>
                    <a:pt x="60" y="440"/>
                  </a:lnTo>
                  <a:lnTo>
                    <a:pt x="69" y="433"/>
                  </a:lnTo>
                  <a:lnTo>
                    <a:pt x="77" y="425"/>
                  </a:lnTo>
                  <a:lnTo>
                    <a:pt x="85" y="416"/>
                  </a:lnTo>
                  <a:lnTo>
                    <a:pt x="91" y="406"/>
                  </a:lnTo>
                  <a:lnTo>
                    <a:pt x="97" y="397"/>
                  </a:lnTo>
                  <a:lnTo>
                    <a:pt x="99" y="392"/>
                  </a:lnTo>
                  <a:lnTo>
                    <a:pt x="100" y="386"/>
                  </a:lnTo>
                  <a:lnTo>
                    <a:pt x="103" y="382"/>
                  </a:lnTo>
                  <a:lnTo>
                    <a:pt x="104" y="376"/>
                  </a:lnTo>
                  <a:lnTo>
                    <a:pt x="104" y="374"/>
                  </a:lnTo>
                  <a:lnTo>
                    <a:pt x="104" y="373"/>
                  </a:lnTo>
                  <a:lnTo>
                    <a:pt x="105" y="372"/>
                  </a:lnTo>
                  <a:lnTo>
                    <a:pt x="105" y="370"/>
                  </a:lnTo>
                  <a:lnTo>
                    <a:pt x="105" y="368"/>
                  </a:lnTo>
                  <a:lnTo>
                    <a:pt x="105" y="367"/>
                  </a:lnTo>
                  <a:lnTo>
                    <a:pt x="105" y="366"/>
                  </a:lnTo>
                  <a:lnTo>
                    <a:pt x="105" y="365"/>
                  </a:lnTo>
                  <a:lnTo>
                    <a:pt x="113" y="360"/>
                  </a:lnTo>
                  <a:lnTo>
                    <a:pt x="115" y="363"/>
                  </a:lnTo>
                  <a:lnTo>
                    <a:pt x="116" y="365"/>
                  </a:lnTo>
                  <a:lnTo>
                    <a:pt x="117" y="367"/>
                  </a:lnTo>
                  <a:lnTo>
                    <a:pt x="118" y="368"/>
                  </a:lnTo>
                  <a:lnTo>
                    <a:pt x="120" y="371"/>
                  </a:lnTo>
                  <a:lnTo>
                    <a:pt x="121" y="373"/>
                  </a:lnTo>
                  <a:lnTo>
                    <a:pt x="121" y="375"/>
                  </a:lnTo>
                  <a:lnTo>
                    <a:pt x="123" y="377"/>
                  </a:lnTo>
                  <a:lnTo>
                    <a:pt x="123" y="380"/>
                  </a:lnTo>
                  <a:lnTo>
                    <a:pt x="124" y="384"/>
                  </a:lnTo>
                  <a:lnTo>
                    <a:pt x="124" y="390"/>
                  </a:lnTo>
                  <a:lnTo>
                    <a:pt x="125" y="394"/>
                  </a:lnTo>
                  <a:lnTo>
                    <a:pt x="125" y="400"/>
                  </a:lnTo>
                  <a:lnTo>
                    <a:pt x="124" y="410"/>
                  </a:lnTo>
                  <a:lnTo>
                    <a:pt x="123" y="420"/>
                  </a:lnTo>
                  <a:lnTo>
                    <a:pt x="119" y="430"/>
                  </a:lnTo>
                  <a:lnTo>
                    <a:pt x="116" y="438"/>
                  </a:lnTo>
                  <a:lnTo>
                    <a:pt x="111" y="448"/>
                  </a:lnTo>
                  <a:lnTo>
                    <a:pt x="108" y="457"/>
                  </a:lnTo>
                  <a:lnTo>
                    <a:pt x="110" y="454"/>
                  </a:lnTo>
                  <a:lnTo>
                    <a:pt x="114" y="453"/>
                  </a:lnTo>
                  <a:lnTo>
                    <a:pt x="117" y="451"/>
                  </a:lnTo>
                  <a:lnTo>
                    <a:pt x="120" y="448"/>
                  </a:lnTo>
                  <a:lnTo>
                    <a:pt x="123" y="446"/>
                  </a:lnTo>
                  <a:lnTo>
                    <a:pt x="126" y="444"/>
                  </a:lnTo>
                  <a:lnTo>
                    <a:pt x="128" y="441"/>
                  </a:lnTo>
                  <a:lnTo>
                    <a:pt x="131" y="438"/>
                  </a:lnTo>
                  <a:lnTo>
                    <a:pt x="136" y="436"/>
                  </a:lnTo>
                  <a:lnTo>
                    <a:pt x="140" y="434"/>
                  </a:lnTo>
                  <a:lnTo>
                    <a:pt x="144" y="430"/>
                  </a:lnTo>
                  <a:lnTo>
                    <a:pt x="147" y="426"/>
                  </a:lnTo>
                  <a:lnTo>
                    <a:pt x="149" y="421"/>
                  </a:lnTo>
                  <a:lnTo>
                    <a:pt x="151" y="417"/>
                  </a:lnTo>
                  <a:lnTo>
                    <a:pt x="155" y="413"/>
                  </a:lnTo>
                  <a:lnTo>
                    <a:pt x="157" y="407"/>
                  </a:lnTo>
                  <a:lnTo>
                    <a:pt x="157" y="397"/>
                  </a:lnTo>
                  <a:lnTo>
                    <a:pt x="158" y="388"/>
                  </a:lnTo>
                  <a:lnTo>
                    <a:pt x="158" y="380"/>
                  </a:lnTo>
                  <a:lnTo>
                    <a:pt x="158" y="371"/>
                  </a:lnTo>
                  <a:lnTo>
                    <a:pt x="159" y="362"/>
                  </a:lnTo>
                  <a:lnTo>
                    <a:pt x="159" y="352"/>
                  </a:lnTo>
                  <a:lnTo>
                    <a:pt x="160" y="344"/>
                  </a:lnTo>
                  <a:lnTo>
                    <a:pt x="161" y="334"/>
                  </a:lnTo>
                  <a:lnTo>
                    <a:pt x="160" y="331"/>
                  </a:lnTo>
                  <a:lnTo>
                    <a:pt x="160" y="326"/>
                  </a:lnTo>
                  <a:lnTo>
                    <a:pt x="161" y="323"/>
                  </a:lnTo>
                  <a:lnTo>
                    <a:pt x="163" y="320"/>
                  </a:lnTo>
                  <a:lnTo>
                    <a:pt x="164" y="315"/>
                  </a:lnTo>
                  <a:lnTo>
                    <a:pt x="165" y="312"/>
                  </a:lnTo>
                  <a:lnTo>
                    <a:pt x="166" y="309"/>
                  </a:lnTo>
                  <a:lnTo>
                    <a:pt x="167" y="304"/>
                  </a:lnTo>
                  <a:lnTo>
                    <a:pt x="168" y="297"/>
                  </a:lnTo>
                  <a:lnTo>
                    <a:pt x="169" y="292"/>
                  </a:lnTo>
                  <a:lnTo>
                    <a:pt x="171" y="286"/>
                  </a:lnTo>
                  <a:lnTo>
                    <a:pt x="174" y="280"/>
                  </a:lnTo>
                  <a:lnTo>
                    <a:pt x="177" y="275"/>
                  </a:lnTo>
                  <a:lnTo>
                    <a:pt x="180" y="270"/>
                  </a:lnTo>
                  <a:lnTo>
                    <a:pt x="185" y="264"/>
                  </a:lnTo>
                  <a:lnTo>
                    <a:pt x="189" y="260"/>
                  </a:lnTo>
                  <a:lnTo>
                    <a:pt x="197" y="251"/>
                  </a:lnTo>
                  <a:lnTo>
                    <a:pt x="206" y="242"/>
                  </a:lnTo>
                  <a:lnTo>
                    <a:pt x="216" y="233"/>
                  </a:lnTo>
                  <a:lnTo>
                    <a:pt x="225" y="225"/>
                  </a:lnTo>
                  <a:lnTo>
                    <a:pt x="226" y="222"/>
                  </a:lnTo>
                  <a:lnTo>
                    <a:pt x="227" y="221"/>
                  </a:lnTo>
                  <a:lnTo>
                    <a:pt x="228" y="219"/>
                  </a:lnTo>
                  <a:lnTo>
                    <a:pt x="230" y="217"/>
                  </a:lnTo>
                  <a:lnTo>
                    <a:pt x="231" y="215"/>
                  </a:lnTo>
                  <a:lnTo>
                    <a:pt x="234" y="213"/>
                  </a:lnTo>
                  <a:lnTo>
                    <a:pt x="236" y="212"/>
                  </a:lnTo>
                  <a:lnTo>
                    <a:pt x="236" y="210"/>
                  </a:lnTo>
                  <a:lnTo>
                    <a:pt x="235" y="209"/>
                  </a:lnTo>
                  <a:lnTo>
                    <a:pt x="231" y="209"/>
                  </a:lnTo>
                  <a:lnTo>
                    <a:pt x="229" y="209"/>
                  </a:lnTo>
                  <a:lnTo>
                    <a:pt x="228" y="207"/>
                  </a:lnTo>
                  <a:lnTo>
                    <a:pt x="226" y="207"/>
                  </a:lnTo>
                  <a:lnTo>
                    <a:pt x="224" y="206"/>
                  </a:lnTo>
                  <a:lnTo>
                    <a:pt x="223" y="205"/>
                  </a:lnTo>
                  <a:lnTo>
                    <a:pt x="221" y="202"/>
                  </a:lnTo>
                  <a:lnTo>
                    <a:pt x="221" y="200"/>
                  </a:lnTo>
                  <a:lnTo>
                    <a:pt x="223" y="197"/>
                  </a:lnTo>
                  <a:lnTo>
                    <a:pt x="223" y="195"/>
                  </a:lnTo>
                  <a:lnTo>
                    <a:pt x="223" y="193"/>
                  </a:lnTo>
                  <a:lnTo>
                    <a:pt x="223" y="190"/>
                  </a:lnTo>
                  <a:lnTo>
                    <a:pt x="223" y="186"/>
                  </a:lnTo>
                  <a:lnTo>
                    <a:pt x="223" y="184"/>
                  </a:lnTo>
                  <a:lnTo>
                    <a:pt x="223" y="182"/>
                  </a:lnTo>
                  <a:close/>
                </a:path>
              </a:pathLst>
            </a:custGeom>
            <a:solidFill>
              <a:srgbClr val="C4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50" name="Freeform 214">
              <a:extLst>
                <a:ext uri="{FF2B5EF4-FFF2-40B4-BE49-F238E27FC236}">
                  <a16:creationId xmlns:a16="http://schemas.microsoft.com/office/drawing/2014/main" id="{B41C5F8A-5F07-4F4E-882B-F3858E597606}"/>
                </a:ext>
              </a:extLst>
            </p:cNvPr>
            <p:cNvSpPr>
              <a:spLocks/>
            </p:cNvSpPr>
            <p:nvPr/>
          </p:nvSpPr>
          <p:spPr bwMode="auto">
            <a:xfrm>
              <a:off x="4299" y="3678"/>
              <a:ext cx="28" cy="60"/>
            </a:xfrm>
            <a:custGeom>
              <a:avLst/>
              <a:gdLst>
                <a:gd name="T0" fmla="*/ 2 w 55"/>
                <a:gd name="T1" fmla="*/ 14 h 120"/>
                <a:gd name="T2" fmla="*/ 10 w 55"/>
                <a:gd name="T3" fmla="*/ 16 h 120"/>
                <a:gd name="T4" fmla="*/ 10 w 55"/>
                <a:gd name="T5" fmla="*/ 16 h 120"/>
                <a:gd name="T6" fmla="*/ 12 w 55"/>
                <a:gd name="T7" fmla="*/ 17 h 120"/>
                <a:gd name="T8" fmla="*/ 15 w 55"/>
                <a:gd name="T9" fmla="*/ 18 h 120"/>
                <a:gd name="T10" fmla="*/ 16 w 55"/>
                <a:gd name="T11" fmla="*/ 18 h 120"/>
                <a:gd name="T12" fmla="*/ 17 w 55"/>
                <a:gd name="T13" fmla="*/ 20 h 120"/>
                <a:gd name="T14" fmla="*/ 18 w 55"/>
                <a:gd name="T15" fmla="*/ 22 h 120"/>
                <a:gd name="T16" fmla="*/ 20 w 55"/>
                <a:gd name="T17" fmla="*/ 24 h 120"/>
                <a:gd name="T18" fmla="*/ 22 w 55"/>
                <a:gd name="T19" fmla="*/ 25 h 120"/>
                <a:gd name="T20" fmla="*/ 23 w 55"/>
                <a:gd name="T21" fmla="*/ 26 h 120"/>
                <a:gd name="T22" fmla="*/ 26 w 55"/>
                <a:gd name="T23" fmla="*/ 28 h 120"/>
                <a:gd name="T24" fmla="*/ 30 w 55"/>
                <a:gd name="T25" fmla="*/ 31 h 120"/>
                <a:gd name="T26" fmla="*/ 32 w 55"/>
                <a:gd name="T27" fmla="*/ 32 h 120"/>
                <a:gd name="T28" fmla="*/ 33 w 55"/>
                <a:gd name="T29" fmla="*/ 36 h 120"/>
                <a:gd name="T30" fmla="*/ 36 w 55"/>
                <a:gd name="T31" fmla="*/ 41 h 120"/>
                <a:gd name="T32" fmla="*/ 38 w 55"/>
                <a:gd name="T33" fmla="*/ 47 h 120"/>
                <a:gd name="T34" fmla="*/ 41 w 55"/>
                <a:gd name="T35" fmla="*/ 50 h 120"/>
                <a:gd name="T36" fmla="*/ 42 w 55"/>
                <a:gd name="T37" fmla="*/ 59 h 120"/>
                <a:gd name="T38" fmla="*/ 43 w 55"/>
                <a:gd name="T39" fmla="*/ 71 h 120"/>
                <a:gd name="T40" fmla="*/ 42 w 55"/>
                <a:gd name="T41" fmla="*/ 85 h 120"/>
                <a:gd name="T42" fmla="*/ 42 w 55"/>
                <a:gd name="T43" fmla="*/ 93 h 120"/>
                <a:gd name="T44" fmla="*/ 40 w 55"/>
                <a:gd name="T45" fmla="*/ 96 h 120"/>
                <a:gd name="T46" fmla="*/ 37 w 55"/>
                <a:gd name="T47" fmla="*/ 102 h 120"/>
                <a:gd name="T48" fmla="*/ 35 w 55"/>
                <a:gd name="T49" fmla="*/ 109 h 120"/>
                <a:gd name="T50" fmla="*/ 34 w 55"/>
                <a:gd name="T51" fmla="*/ 117 h 120"/>
                <a:gd name="T52" fmla="*/ 36 w 55"/>
                <a:gd name="T53" fmla="*/ 120 h 120"/>
                <a:gd name="T54" fmla="*/ 42 w 55"/>
                <a:gd name="T55" fmla="*/ 119 h 120"/>
                <a:gd name="T56" fmla="*/ 46 w 55"/>
                <a:gd name="T57" fmla="*/ 118 h 120"/>
                <a:gd name="T58" fmla="*/ 52 w 55"/>
                <a:gd name="T59" fmla="*/ 118 h 120"/>
                <a:gd name="T60" fmla="*/ 55 w 55"/>
                <a:gd name="T61" fmla="*/ 106 h 120"/>
                <a:gd name="T62" fmla="*/ 54 w 55"/>
                <a:gd name="T63" fmla="*/ 81 h 120"/>
                <a:gd name="T64" fmla="*/ 52 w 55"/>
                <a:gd name="T65" fmla="*/ 57 h 120"/>
                <a:gd name="T66" fmla="*/ 47 w 55"/>
                <a:gd name="T67" fmla="*/ 39 h 120"/>
                <a:gd name="T68" fmla="*/ 43 w 55"/>
                <a:gd name="T69" fmla="*/ 28 h 120"/>
                <a:gd name="T70" fmla="*/ 38 w 55"/>
                <a:gd name="T71" fmla="*/ 20 h 120"/>
                <a:gd name="T72" fmla="*/ 34 w 55"/>
                <a:gd name="T73" fmla="*/ 15 h 120"/>
                <a:gd name="T74" fmla="*/ 30 w 55"/>
                <a:gd name="T75" fmla="*/ 9 h 120"/>
                <a:gd name="T76" fmla="*/ 25 w 55"/>
                <a:gd name="T77" fmla="*/ 5 h 120"/>
                <a:gd name="T78" fmla="*/ 18 w 55"/>
                <a:gd name="T79" fmla="*/ 2 h 120"/>
                <a:gd name="T80" fmla="*/ 14 w 55"/>
                <a:gd name="T81" fmla="*/ 0 h 120"/>
                <a:gd name="T82" fmla="*/ 8 w 55"/>
                <a:gd name="T83" fmla="*/ 0 h 120"/>
                <a:gd name="T84" fmla="*/ 3 w 55"/>
                <a:gd name="T85" fmla="*/ 1 h 120"/>
                <a:gd name="T86" fmla="*/ 0 w 55"/>
                <a:gd name="T87" fmla="*/ 2 h 120"/>
                <a:gd name="T88" fmla="*/ 0 w 55"/>
                <a:gd name="T89" fmla="*/ 6 h 120"/>
                <a:gd name="T90" fmla="*/ 0 w 55"/>
                <a:gd name="T91" fmla="*/ 9 h 120"/>
                <a:gd name="T92" fmla="*/ 0 w 55"/>
                <a:gd name="T93"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120">
                  <a:moveTo>
                    <a:pt x="0" y="14"/>
                  </a:moveTo>
                  <a:lnTo>
                    <a:pt x="2" y="14"/>
                  </a:lnTo>
                  <a:lnTo>
                    <a:pt x="2" y="15"/>
                  </a:lnTo>
                  <a:lnTo>
                    <a:pt x="10" y="16"/>
                  </a:lnTo>
                  <a:lnTo>
                    <a:pt x="10" y="16"/>
                  </a:lnTo>
                  <a:lnTo>
                    <a:pt x="10" y="16"/>
                  </a:lnTo>
                  <a:lnTo>
                    <a:pt x="11" y="17"/>
                  </a:lnTo>
                  <a:lnTo>
                    <a:pt x="12" y="17"/>
                  </a:lnTo>
                  <a:lnTo>
                    <a:pt x="14" y="18"/>
                  </a:lnTo>
                  <a:lnTo>
                    <a:pt x="15" y="18"/>
                  </a:lnTo>
                  <a:lnTo>
                    <a:pt x="15" y="18"/>
                  </a:lnTo>
                  <a:lnTo>
                    <a:pt x="16" y="18"/>
                  </a:lnTo>
                  <a:lnTo>
                    <a:pt x="16" y="19"/>
                  </a:lnTo>
                  <a:lnTo>
                    <a:pt x="17" y="20"/>
                  </a:lnTo>
                  <a:lnTo>
                    <a:pt x="17" y="21"/>
                  </a:lnTo>
                  <a:lnTo>
                    <a:pt x="18" y="22"/>
                  </a:lnTo>
                  <a:lnTo>
                    <a:pt x="20" y="22"/>
                  </a:lnTo>
                  <a:lnTo>
                    <a:pt x="20" y="24"/>
                  </a:lnTo>
                  <a:lnTo>
                    <a:pt x="21" y="25"/>
                  </a:lnTo>
                  <a:lnTo>
                    <a:pt x="22" y="25"/>
                  </a:lnTo>
                  <a:lnTo>
                    <a:pt x="22" y="25"/>
                  </a:lnTo>
                  <a:lnTo>
                    <a:pt x="23" y="26"/>
                  </a:lnTo>
                  <a:lnTo>
                    <a:pt x="25" y="27"/>
                  </a:lnTo>
                  <a:lnTo>
                    <a:pt x="26" y="28"/>
                  </a:lnTo>
                  <a:lnTo>
                    <a:pt x="27" y="29"/>
                  </a:lnTo>
                  <a:lnTo>
                    <a:pt x="30" y="31"/>
                  </a:lnTo>
                  <a:lnTo>
                    <a:pt x="31" y="31"/>
                  </a:lnTo>
                  <a:lnTo>
                    <a:pt x="32" y="32"/>
                  </a:lnTo>
                  <a:lnTo>
                    <a:pt x="32" y="34"/>
                  </a:lnTo>
                  <a:lnTo>
                    <a:pt x="33" y="36"/>
                  </a:lnTo>
                  <a:lnTo>
                    <a:pt x="34" y="38"/>
                  </a:lnTo>
                  <a:lnTo>
                    <a:pt x="36" y="41"/>
                  </a:lnTo>
                  <a:lnTo>
                    <a:pt x="37" y="45"/>
                  </a:lnTo>
                  <a:lnTo>
                    <a:pt x="38" y="47"/>
                  </a:lnTo>
                  <a:lnTo>
                    <a:pt x="40" y="49"/>
                  </a:lnTo>
                  <a:lnTo>
                    <a:pt x="41" y="50"/>
                  </a:lnTo>
                  <a:lnTo>
                    <a:pt x="42" y="55"/>
                  </a:lnTo>
                  <a:lnTo>
                    <a:pt x="42" y="59"/>
                  </a:lnTo>
                  <a:lnTo>
                    <a:pt x="42" y="66"/>
                  </a:lnTo>
                  <a:lnTo>
                    <a:pt x="43" y="71"/>
                  </a:lnTo>
                  <a:lnTo>
                    <a:pt x="43" y="78"/>
                  </a:lnTo>
                  <a:lnTo>
                    <a:pt x="42" y="85"/>
                  </a:lnTo>
                  <a:lnTo>
                    <a:pt x="42" y="89"/>
                  </a:lnTo>
                  <a:lnTo>
                    <a:pt x="42" y="93"/>
                  </a:lnTo>
                  <a:lnTo>
                    <a:pt x="41" y="93"/>
                  </a:lnTo>
                  <a:lnTo>
                    <a:pt x="40" y="96"/>
                  </a:lnTo>
                  <a:lnTo>
                    <a:pt x="38" y="100"/>
                  </a:lnTo>
                  <a:lnTo>
                    <a:pt x="37" y="102"/>
                  </a:lnTo>
                  <a:lnTo>
                    <a:pt x="36" y="106"/>
                  </a:lnTo>
                  <a:lnTo>
                    <a:pt x="35" y="109"/>
                  </a:lnTo>
                  <a:lnTo>
                    <a:pt x="34" y="113"/>
                  </a:lnTo>
                  <a:lnTo>
                    <a:pt x="34" y="117"/>
                  </a:lnTo>
                  <a:lnTo>
                    <a:pt x="34" y="120"/>
                  </a:lnTo>
                  <a:lnTo>
                    <a:pt x="36" y="120"/>
                  </a:lnTo>
                  <a:lnTo>
                    <a:pt x="40" y="119"/>
                  </a:lnTo>
                  <a:lnTo>
                    <a:pt x="42" y="119"/>
                  </a:lnTo>
                  <a:lnTo>
                    <a:pt x="44" y="119"/>
                  </a:lnTo>
                  <a:lnTo>
                    <a:pt x="46" y="118"/>
                  </a:lnTo>
                  <a:lnTo>
                    <a:pt x="50" y="118"/>
                  </a:lnTo>
                  <a:lnTo>
                    <a:pt x="52" y="118"/>
                  </a:lnTo>
                  <a:lnTo>
                    <a:pt x="55" y="118"/>
                  </a:lnTo>
                  <a:lnTo>
                    <a:pt x="55" y="106"/>
                  </a:lnTo>
                  <a:lnTo>
                    <a:pt x="55" y="93"/>
                  </a:lnTo>
                  <a:lnTo>
                    <a:pt x="54" y="81"/>
                  </a:lnTo>
                  <a:lnTo>
                    <a:pt x="54" y="69"/>
                  </a:lnTo>
                  <a:lnTo>
                    <a:pt x="52" y="57"/>
                  </a:lnTo>
                  <a:lnTo>
                    <a:pt x="50" y="45"/>
                  </a:lnTo>
                  <a:lnTo>
                    <a:pt x="47" y="39"/>
                  </a:lnTo>
                  <a:lnTo>
                    <a:pt x="45" y="34"/>
                  </a:lnTo>
                  <a:lnTo>
                    <a:pt x="43" y="28"/>
                  </a:lnTo>
                  <a:lnTo>
                    <a:pt x="40" y="24"/>
                  </a:lnTo>
                  <a:lnTo>
                    <a:pt x="38" y="20"/>
                  </a:lnTo>
                  <a:lnTo>
                    <a:pt x="36" y="17"/>
                  </a:lnTo>
                  <a:lnTo>
                    <a:pt x="34" y="15"/>
                  </a:lnTo>
                  <a:lnTo>
                    <a:pt x="32" y="11"/>
                  </a:lnTo>
                  <a:lnTo>
                    <a:pt x="30" y="9"/>
                  </a:lnTo>
                  <a:lnTo>
                    <a:pt x="27" y="7"/>
                  </a:lnTo>
                  <a:lnTo>
                    <a:pt x="25" y="5"/>
                  </a:lnTo>
                  <a:lnTo>
                    <a:pt x="21" y="5"/>
                  </a:lnTo>
                  <a:lnTo>
                    <a:pt x="18" y="2"/>
                  </a:lnTo>
                  <a:lnTo>
                    <a:pt x="16" y="1"/>
                  </a:lnTo>
                  <a:lnTo>
                    <a:pt x="14" y="0"/>
                  </a:lnTo>
                  <a:lnTo>
                    <a:pt x="11" y="0"/>
                  </a:lnTo>
                  <a:lnTo>
                    <a:pt x="8" y="0"/>
                  </a:lnTo>
                  <a:lnTo>
                    <a:pt x="5" y="0"/>
                  </a:lnTo>
                  <a:lnTo>
                    <a:pt x="3" y="1"/>
                  </a:lnTo>
                  <a:lnTo>
                    <a:pt x="0" y="1"/>
                  </a:lnTo>
                  <a:lnTo>
                    <a:pt x="0" y="2"/>
                  </a:lnTo>
                  <a:lnTo>
                    <a:pt x="0" y="5"/>
                  </a:lnTo>
                  <a:lnTo>
                    <a:pt x="0" y="6"/>
                  </a:lnTo>
                  <a:lnTo>
                    <a:pt x="0" y="8"/>
                  </a:lnTo>
                  <a:lnTo>
                    <a:pt x="0" y="9"/>
                  </a:lnTo>
                  <a:lnTo>
                    <a:pt x="0" y="10"/>
                  </a:lnTo>
                  <a:lnTo>
                    <a:pt x="0" y="12"/>
                  </a:lnTo>
                  <a:lnTo>
                    <a:pt x="0" y="14"/>
                  </a:lnTo>
                  <a:close/>
                </a:path>
              </a:pathLst>
            </a:custGeom>
            <a:solidFill>
              <a:srgbClr val="547D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51" name="Freeform 215">
              <a:extLst>
                <a:ext uri="{FF2B5EF4-FFF2-40B4-BE49-F238E27FC236}">
                  <a16:creationId xmlns:a16="http://schemas.microsoft.com/office/drawing/2014/main" id="{93EAF571-016D-4305-B4E4-FEDA91F75175}"/>
                </a:ext>
              </a:extLst>
            </p:cNvPr>
            <p:cNvSpPr>
              <a:spLocks/>
            </p:cNvSpPr>
            <p:nvPr/>
          </p:nvSpPr>
          <p:spPr bwMode="auto">
            <a:xfrm>
              <a:off x="4167" y="3677"/>
              <a:ext cx="32" cy="59"/>
            </a:xfrm>
            <a:custGeom>
              <a:avLst/>
              <a:gdLst>
                <a:gd name="T0" fmla="*/ 42 w 64"/>
                <a:gd name="T1" fmla="*/ 113 h 119"/>
                <a:gd name="T2" fmla="*/ 46 w 64"/>
                <a:gd name="T3" fmla="*/ 103 h 119"/>
                <a:gd name="T4" fmla="*/ 47 w 64"/>
                <a:gd name="T5" fmla="*/ 92 h 119"/>
                <a:gd name="T6" fmla="*/ 48 w 64"/>
                <a:gd name="T7" fmla="*/ 81 h 119"/>
                <a:gd name="T8" fmla="*/ 47 w 64"/>
                <a:gd name="T9" fmla="*/ 69 h 119"/>
                <a:gd name="T10" fmla="*/ 46 w 64"/>
                <a:gd name="T11" fmla="*/ 58 h 119"/>
                <a:gd name="T12" fmla="*/ 42 w 64"/>
                <a:gd name="T13" fmla="*/ 47 h 119"/>
                <a:gd name="T14" fmla="*/ 37 w 64"/>
                <a:gd name="T15" fmla="*/ 37 h 119"/>
                <a:gd name="T16" fmla="*/ 32 w 64"/>
                <a:gd name="T17" fmla="*/ 31 h 119"/>
                <a:gd name="T18" fmla="*/ 32 w 64"/>
                <a:gd name="T19" fmla="*/ 30 h 119"/>
                <a:gd name="T20" fmla="*/ 31 w 64"/>
                <a:gd name="T21" fmla="*/ 29 h 119"/>
                <a:gd name="T22" fmla="*/ 30 w 64"/>
                <a:gd name="T23" fmla="*/ 28 h 119"/>
                <a:gd name="T24" fmla="*/ 30 w 64"/>
                <a:gd name="T25" fmla="*/ 28 h 119"/>
                <a:gd name="T26" fmla="*/ 29 w 64"/>
                <a:gd name="T27" fmla="*/ 27 h 119"/>
                <a:gd name="T28" fmla="*/ 28 w 64"/>
                <a:gd name="T29" fmla="*/ 27 h 119"/>
                <a:gd name="T30" fmla="*/ 28 w 64"/>
                <a:gd name="T31" fmla="*/ 26 h 119"/>
                <a:gd name="T32" fmla="*/ 28 w 64"/>
                <a:gd name="T33" fmla="*/ 24 h 119"/>
                <a:gd name="T34" fmla="*/ 22 w 64"/>
                <a:gd name="T35" fmla="*/ 18 h 119"/>
                <a:gd name="T36" fmla="*/ 16 w 64"/>
                <a:gd name="T37" fmla="*/ 13 h 119"/>
                <a:gd name="T38" fmla="*/ 8 w 64"/>
                <a:gd name="T39" fmla="*/ 11 h 119"/>
                <a:gd name="T40" fmla="*/ 0 w 64"/>
                <a:gd name="T41" fmla="*/ 8 h 119"/>
                <a:gd name="T42" fmla="*/ 1 w 64"/>
                <a:gd name="T43" fmla="*/ 7 h 119"/>
                <a:gd name="T44" fmla="*/ 1 w 64"/>
                <a:gd name="T45" fmla="*/ 4 h 119"/>
                <a:gd name="T46" fmla="*/ 2 w 64"/>
                <a:gd name="T47" fmla="*/ 2 h 119"/>
                <a:gd name="T48" fmla="*/ 2 w 64"/>
                <a:gd name="T49" fmla="*/ 0 h 119"/>
                <a:gd name="T50" fmla="*/ 15 w 64"/>
                <a:gd name="T51" fmla="*/ 0 h 119"/>
                <a:gd name="T52" fmla="*/ 26 w 64"/>
                <a:gd name="T53" fmla="*/ 2 h 119"/>
                <a:gd name="T54" fmla="*/ 37 w 64"/>
                <a:gd name="T55" fmla="*/ 9 h 119"/>
                <a:gd name="T56" fmla="*/ 41 w 64"/>
                <a:gd name="T57" fmla="*/ 13 h 119"/>
                <a:gd name="T58" fmla="*/ 45 w 64"/>
                <a:gd name="T59" fmla="*/ 18 h 119"/>
                <a:gd name="T60" fmla="*/ 47 w 64"/>
                <a:gd name="T61" fmla="*/ 23 h 119"/>
                <a:gd name="T62" fmla="*/ 51 w 64"/>
                <a:gd name="T63" fmla="*/ 28 h 119"/>
                <a:gd name="T64" fmla="*/ 52 w 64"/>
                <a:gd name="T65" fmla="*/ 33 h 119"/>
                <a:gd name="T66" fmla="*/ 55 w 64"/>
                <a:gd name="T67" fmla="*/ 39 h 119"/>
                <a:gd name="T68" fmla="*/ 57 w 64"/>
                <a:gd name="T69" fmla="*/ 44 h 119"/>
                <a:gd name="T70" fmla="*/ 59 w 64"/>
                <a:gd name="T71" fmla="*/ 62 h 119"/>
                <a:gd name="T72" fmla="*/ 61 w 64"/>
                <a:gd name="T73" fmla="*/ 81 h 119"/>
                <a:gd name="T74" fmla="*/ 62 w 64"/>
                <a:gd name="T75" fmla="*/ 99 h 119"/>
                <a:gd name="T76" fmla="*/ 64 w 64"/>
                <a:gd name="T77" fmla="*/ 117 h 119"/>
                <a:gd name="T78" fmla="*/ 57 w 64"/>
                <a:gd name="T79" fmla="*/ 119 h 119"/>
                <a:gd name="T80" fmla="*/ 52 w 64"/>
                <a:gd name="T81" fmla="*/ 119 h 119"/>
                <a:gd name="T82" fmla="*/ 47 w 64"/>
                <a:gd name="T83" fmla="*/ 119 h 119"/>
                <a:gd name="T84" fmla="*/ 42 w 64"/>
                <a:gd name="T8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119">
                  <a:moveTo>
                    <a:pt x="40" y="119"/>
                  </a:moveTo>
                  <a:lnTo>
                    <a:pt x="42" y="113"/>
                  </a:lnTo>
                  <a:lnTo>
                    <a:pt x="45" y="108"/>
                  </a:lnTo>
                  <a:lnTo>
                    <a:pt x="46" y="103"/>
                  </a:lnTo>
                  <a:lnTo>
                    <a:pt x="47" y="98"/>
                  </a:lnTo>
                  <a:lnTo>
                    <a:pt x="47" y="92"/>
                  </a:lnTo>
                  <a:lnTo>
                    <a:pt x="48" y="85"/>
                  </a:lnTo>
                  <a:lnTo>
                    <a:pt x="48" y="81"/>
                  </a:lnTo>
                  <a:lnTo>
                    <a:pt x="48" y="74"/>
                  </a:lnTo>
                  <a:lnTo>
                    <a:pt x="47" y="69"/>
                  </a:lnTo>
                  <a:lnTo>
                    <a:pt x="47" y="63"/>
                  </a:lnTo>
                  <a:lnTo>
                    <a:pt x="46" y="58"/>
                  </a:lnTo>
                  <a:lnTo>
                    <a:pt x="44" y="52"/>
                  </a:lnTo>
                  <a:lnTo>
                    <a:pt x="42" y="47"/>
                  </a:lnTo>
                  <a:lnTo>
                    <a:pt x="40" y="42"/>
                  </a:lnTo>
                  <a:lnTo>
                    <a:pt x="37" y="37"/>
                  </a:lnTo>
                  <a:lnTo>
                    <a:pt x="34" y="32"/>
                  </a:lnTo>
                  <a:lnTo>
                    <a:pt x="32" y="31"/>
                  </a:lnTo>
                  <a:lnTo>
                    <a:pt x="32" y="30"/>
                  </a:lnTo>
                  <a:lnTo>
                    <a:pt x="32" y="30"/>
                  </a:lnTo>
                  <a:lnTo>
                    <a:pt x="31" y="30"/>
                  </a:lnTo>
                  <a:lnTo>
                    <a:pt x="31" y="29"/>
                  </a:lnTo>
                  <a:lnTo>
                    <a:pt x="31" y="29"/>
                  </a:lnTo>
                  <a:lnTo>
                    <a:pt x="30" y="28"/>
                  </a:lnTo>
                  <a:lnTo>
                    <a:pt x="30" y="28"/>
                  </a:lnTo>
                  <a:lnTo>
                    <a:pt x="30" y="28"/>
                  </a:lnTo>
                  <a:lnTo>
                    <a:pt x="30" y="28"/>
                  </a:lnTo>
                  <a:lnTo>
                    <a:pt x="29" y="27"/>
                  </a:lnTo>
                  <a:lnTo>
                    <a:pt x="29" y="27"/>
                  </a:lnTo>
                  <a:lnTo>
                    <a:pt x="28" y="27"/>
                  </a:lnTo>
                  <a:lnTo>
                    <a:pt x="28" y="26"/>
                  </a:lnTo>
                  <a:lnTo>
                    <a:pt x="28" y="26"/>
                  </a:lnTo>
                  <a:lnTo>
                    <a:pt x="28" y="24"/>
                  </a:lnTo>
                  <a:lnTo>
                    <a:pt x="28" y="24"/>
                  </a:lnTo>
                  <a:lnTo>
                    <a:pt x="25" y="21"/>
                  </a:lnTo>
                  <a:lnTo>
                    <a:pt x="22" y="18"/>
                  </a:lnTo>
                  <a:lnTo>
                    <a:pt x="19" y="16"/>
                  </a:lnTo>
                  <a:lnTo>
                    <a:pt x="16" y="13"/>
                  </a:lnTo>
                  <a:lnTo>
                    <a:pt x="12" y="12"/>
                  </a:lnTo>
                  <a:lnTo>
                    <a:pt x="8" y="11"/>
                  </a:lnTo>
                  <a:lnTo>
                    <a:pt x="5" y="10"/>
                  </a:lnTo>
                  <a:lnTo>
                    <a:pt x="0" y="8"/>
                  </a:lnTo>
                  <a:lnTo>
                    <a:pt x="1" y="8"/>
                  </a:lnTo>
                  <a:lnTo>
                    <a:pt x="1" y="7"/>
                  </a:lnTo>
                  <a:lnTo>
                    <a:pt x="1" y="6"/>
                  </a:lnTo>
                  <a:lnTo>
                    <a:pt x="1" y="4"/>
                  </a:lnTo>
                  <a:lnTo>
                    <a:pt x="1" y="3"/>
                  </a:lnTo>
                  <a:lnTo>
                    <a:pt x="2" y="2"/>
                  </a:lnTo>
                  <a:lnTo>
                    <a:pt x="2" y="1"/>
                  </a:lnTo>
                  <a:lnTo>
                    <a:pt x="2" y="0"/>
                  </a:lnTo>
                  <a:lnTo>
                    <a:pt x="9" y="0"/>
                  </a:lnTo>
                  <a:lnTo>
                    <a:pt x="15" y="0"/>
                  </a:lnTo>
                  <a:lnTo>
                    <a:pt x="20" y="1"/>
                  </a:lnTo>
                  <a:lnTo>
                    <a:pt x="26" y="2"/>
                  </a:lnTo>
                  <a:lnTo>
                    <a:pt x="31" y="6"/>
                  </a:lnTo>
                  <a:lnTo>
                    <a:pt x="37" y="9"/>
                  </a:lnTo>
                  <a:lnTo>
                    <a:pt x="39" y="11"/>
                  </a:lnTo>
                  <a:lnTo>
                    <a:pt x="41" y="13"/>
                  </a:lnTo>
                  <a:lnTo>
                    <a:pt x="42" y="16"/>
                  </a:lnTo>
                  <a:lnTo>
                    <a:pt x="45" y="18"/>
                  </a:lnTo>
                  <a:lnTo>
                    <a:pt x="48" y="22"/>
                  </a:lnTo>
                  <a:lnTo>
                    <a:pt x="47" y="23"/>
                  </a:lnTo>
                  <a:lnTo>
                    <a:pt x="49" y="26"/>
                  </a:lnTo>
                  <a:lnTo>
                    <a:pt x="51" y="28"/>
                  </a:lnTo>
                  <a:lnTo>
                    <a:pt x="52" y="30"/>
                  </a:lnTo>
                  <a:lnTo>
                    <a:pt x="52" y="33"/>
                  </a:lnTo>
                  <a:lnTo>
                    <a:pt x="54" y="36"/>
                  </a:lnTo>
                  <a:lnTo>
                    <a:pt x="55" y="39"/>
                  </a:lnTo>
                  <a:lnTo>
                    <a:pt x="56" y="41"/>
                  </a:lnTo>
                  <a:lnTo>
                    <a:pt x="57" y="44"/>
                  </a:lnTo>
                  <a:lnTo>
                    <a:pt x="58" y="52"/>
                  </a:lnTo>
                  <a:lnTo>
                    <a:pt x="59" y="62"/>
                  </a:lnTo>
                  <a:lnTo>
                    <a:pt x="60" y="71"/>
                  </a:lnTo>
                  <a:lnTo>
                    <a:pt x="61" y="81"/>
                  </a:lnTo>
                  <a:lnTo>
                    <a:pt x="62" y="89"/>
                  </a:lnTo>
                  <a:lnTo>
                    <a:pt x="62" y="99"/>
                  </a:lnTo>
                  <a:lnTo>
                    <a:pt x="64" y="108"/>
                  </a:lnTo>
                  <a:lnTo>
                    <a:pt x="64" y="117"/>
                  </a:lnTo>
                  <a:lnTo>
                    <a:pt x="59" y="119"/>
                  </a:lnTo>
                  <a:lnTo>
                    <a:pt x="57" y="119"/>
                  </a:lnTo>
                  <a:lnTo>
                    <a:pt x="55" y="119"/>
                  </a:lnTo>
                  <a:lnTo>
                    <a:pt x="52" y="119"/>
                  </a:lnTo>
                  <a:lnTo>
                    <a:pt x="50" y="119"/>
                  </a:lnTo>
                  <a:lnTo>
                    <a:pt x="47" y="119"/>
                  </a:lnTo>
                  <a:lnTo>
                    <a:pt x="45" y="119"/>
                  </a:lnTo>
                  <a:lnTo>
                    <a:pt x="42" y="119"/>
                  </a:lnTo>
                  <a:lnTo>
                    <a:pt x="40" y="119"/>
                  </a:lnTo>
                  <a:close/>
                </a:path>
              </a:pathLst>
            </a:custGeom>
            <a:solidFill>
              <a:srgbClr val="547D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52" name="Freeform 216">
              <a:extLst>
                <a:ext uri="{FF2B5EF4-FFF2-40B4-BE49-F238E27FC236}">
                  <a16:creationId xmlns:a16="http://schemas.microsoft.com/office/drawing/2014/main" id="{8E12E693-8363-42BB-9809-B2EFD6564A33}"/>
                </a:ext>
              </a:extLst>
            </p:cNvPr>
            <p:cNvSpPr>
              <a:spLocks/>
            </p:cNvSpPr>
            <p:nvPr/>
          </p:nvSpPr>
          <p:spPr bwMode="auto">
            <a:xfrm>
              <a:off x="4181" y="3691"/>
              <a:ext cx="11" cy="10"/>
            </a:xfrm>
            <a:custGeom>
              <a:avLst/>
              <a:gdLst>
                <a:gd name="T0" fmla="*/ 11 w 22"/>
                <a:gd name="T1" fmla="*/ 0 h 20"/>
                <a:gd name="T2" fmla="*/ 13 w 22"/>
                <a:gd name="T3" fmla="*/ 0 h 20"/>
                <a:gd name="T4" fmla="*/ 16 w 22"/>
                <a:gd name="T5" fmla="*/ 0 h 20"/>
                <a:gd name="T6" fmla="*/ 17 w 22"/>
                <a:gd name="T7" fmla="*/ 1 h 20"/>
                <a:gd name="T8" fmla="*/ 19 w 22"/>
                <a:gd name="T9" fmla="*/ 2 h 20"/>
                <a:gd name="T10" fmla="*/ 20 w 22"/>
                <a:gd name="T11" fmla="*/ 3 h 20"/>
                <a:gd name="T12" fmla="*/ 21 w 22"/>
                <a:gd name="T13" fmla="*/ 5 h 20"/>
                <a:gd name="T14" fmla="*/ 22 w 22"/>
                <a:gd name="T15" fmla="*/ 8 h 20"/>
                <a:gd name="T16" fmla="*/ 22 w 22"/>
                <a:gd name="T17" fmla="*/ 10 h 20"/>
                <a:gd name="T18" fmla="*/ 22 w 22"/>
                <a:gd name="T19" fmla="*/ 11 h 20"/>
                <a:gd name="T20" fmla="*/ 21 w 22"/>
                <a:gd name="T21" fmla="*/ 13 h 20"/>
                <a:gd name="T22" fmla="*/ 20 w 22"/>
                <a:gd name="T23" fmla="*/ 14 h 20"/>
                <a:gd name="T24" fmla="*/ 19 w 22"/>
                <a:gd name="T25" fmla="*/ 16 h 20"/>
                <a:gd name="T26" fmla="*/ 17 w 22"/>
                <a:gd name="T27" fmla="*/ 18 h 20"/>
                <a:gd name="T28" fmla="*/ 16 w 22"/>
                <a:gd name="T29" fmla="*/ 19 h 20"/>
                <a:gd name="T30" fmla="*/ 13 w 22"/>
                <a:gd name="T31" fmla="*/ 19 h 20"/>
                <a:gd name="T32" fmla="*/ 11 w 22"/>
                <a:gd name="T33" fmla="*/ 20 h 20"/>
                <a:gd name="T34" fmla="*/ 9 w 22"/>
                <a:gd name="T35" fmla="*/ 19 h 20"/>
                <a:gd name="T36" fmla="*/ 7 w 22"/>
                <a:gd name="T37" fmla="*/ 19 h 20"/>
                <a:gd name="T38" fmla="*/ 4 w 22"/>
                <a:gd name="T39" fmla="*/ 18 h 20"/>
                <a:gd name="T40" fmla="*/ 3 w 22"/>
                <a:gd name="T41" fmla="*/ 16 h 20"/>
                <a:gd name="T42" fmla="*/ 1 w 22"/>
                <a:gd name="T43" fmla="*/ 14 h 20"/>
                <a:gd name="T44" fmla="*/ 1 w 22"/>
                <a:gd name="T45" fmla="*/ 13 h 20"/>
                <a:gd name="T46" fmla="*/ 0 w 22"/>
                <a:gd name="T47" fmla="*/ 11 h 20"/>
                <a:gd name="T48" fmla="*/ 0 w 22"/>
                <a:gd name="T49" fmla="*/ 10 h 20"/>
                <a:gd name="T50" fmla="*/ 0 w 22"/>
                <a:gd name="T51" fmla="*/ 8 h 20"/>
                <a:gd name="T52" fmla="*/ 1 w 22"/>
                <a:gd name="T53" fmla="*/ 5 h 20"/>
                <a:gd name="T54" fmla="*/ 1 w 22"/>
                <a:gd name="T55" fmla="*/ 3 h 20"/>
                <a:gd name="T56" fmla="*/ 3 w 22"/>
                <a:gd name="T57" fmla="*/ 2 h 20"/>
                <a:gd name="T58" fmla="*/ 4 w 22"/>
                <a:gd name="T59" fmla="*/ 1 h 20"/>
                <a:gd name="T60" fmla="*/ 7 w 22"/>
                <a:gd name="T61" fmla="*/ 0 h 20"/>
                <a:gd name="T62" fmla="*/ 9 w 22"/>
                <a:gd name="T63" fmla="*/ 0 h 20"/>
                <a:gd name="T64" fmla="*/ 11 w 22"/>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20">
                  <a:moveTo>
                    <a:pt x="11" y="0"/>
                  </a:moveTo>
                  <a:lnTo>
                    <a:pt x="13" y="0"/>
                  </a:lnTo>
                  <a:lnTo>
                    <a:pt x="16" y="0"/>
                  </a:lnTo>
                  <a:lnTo>
                    <a:pt x="17" y="1"/>
                  </a:lnTo>
                  <a:lnTo>
                    <a:pt x="19" y="2"/>
                  </a:lnTo>
                  <a:lnTo>
                    <a:pt x="20" y="3"/>
                  </a:lnTo>
                  <a:lnTo>
                    <a:pt x="21" y="5"/>
                  </a:lnTo>
                  <a:lnTo>
                    <a:pt x="22" y="8"/>
                  </a:lnTo>
                  <a:lnTo>
                    <a:pt x="22" y="10"/>
                  </a:lnTo>
                  <a:lnTo>
                    <a:pt x="22" y="11"/>
                  </a:lnTo>
                  <a:lnTo>
                    <a:pt x="21" y="13"/>
                  </a:lnTo>
                  <a:lnTo>
                    <a:pt x="20" y="14"/>
                  </a:lnTo>
                  <a:lnTo>
                    <a:pt x="19" y="16"/>
                  </a:lnTo>
                  <a:lnTo>
                    <a:pt x="17" y="18"/>
                  </a:lnTo>
                  <a:lnTo>
                    <a:pt x="16" y="19"/>
                  </a:lnTo>
                  <a:lnTo>
                    <a:pt x="13" y="19"/>
                  </a:lnTo>
                  <a:lnTo>
                    <a:pt x="11" y="20"/>
                  </a:lnTo>
                  <a:lnTo>
                    <a:pt x="9" y="19"/>
                  </a:lnTo>
                  <a:lnTo>
                    <a:pt x="7" y="19"/>
                  </a:lnTo>
                  <a:lnTo>
                    <a:pt x="4" y="18"/>
                  </a:lnTo>
                  <a:lnTo>
                    <a:pt x="3" y="16"/>
                  </a:lnTo>
                  <a:lnTo>
                    <a:pt x="1" y="14"/>
                  </a:lnTo>
                  <a:lnTo>
                    <a:pt x="1" y="13"/>
                  </a:lnTo>
                  <a:lnTo>
                    <a:pt x="0" y="11"/>
                  </a:lnTo>
                  <a:lnTo>
                    <a:pt x="0" y="10"/>
                  </a:lnTo>
                  <a:lnTo>
                    <a:pt x="0" y="8"/>
                  </a:lnTo>
                  <a:lnTo>
                    <a:pt x="1" y="5"/>
                  </a:lnTo>
                  <a:lnTo>
                    <a:pt x="1" y="3"/>
                  </a:lnTo>
                  <a:lnTo>
                    <a:pt x="3" y="2"/>
                  </a:lnTo>
                  <a:lnTo>
                    <a:pt x="4" y="1"/>
                  </a:lnTo>
                  <a:lnTo>
                    <a:pt x="7" y="0"/>
                  </a:lnTo>
                  <a:lnTo>
                    <a:pt x="9"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53" name="Freeform 217">
              <a:extLst>
                <a:ext uri="{FF2B5EF4-FFF2-40B4-BE49-F238E27FC236}">
                  <a16:creationId xmlns:a16="http://schemas.microsoft.com/office/drawing/2014/main" id="{3C553313-B513-420D-B177-F4F719CC52F1}"/>
                </a:ext>
              </a:extLst>
            </p:cNvPr>
            <p:cNvSpPr>
              <a:spLocks/>
            </p:cNvSpPr>
            <p:nvPr/>
          </p:nvSpPr>
          <p:spPr bwMode="auto">
            <a:xfrm>
              <a:off x="4313" y="3691"/>
              <a:ext cx="10" cy="8"/>
            </a:xfrm>
            <a:custGeom>
              <a:avLst/>
              <a:gdLst>
                <a:gd name="T0" fmla="*/ 10 w 20"/>
                <a:gd name="T1" fmla="*/ 0 h 15"/>
                <a:gd name="T2" fmla="*/ 12 w 20"/>
                <a:gd name="T3" fmla="*/ 0 h 15"/>
                <a:gd name="T4" fmla="*/ 14 w 20"/>
                <a:gd name="T5" fmla="*/ 1 h 15"/>
                <a:gd name="T6" fmla="*/ 15 w 20"/>
                <a:gd name="T7" fmla="*/ 1 h 15"/>
                <a:gd name="T8" fmla="*/ 17 w 20"/>
                <a:gd name="T9" fmla="*/ 2 h 15"/>
                <a:gd name="T10" fmla="*/ 18 w 20"/>
                <a:gd name="T11" fmla="*/ 4 h 15"/>
                <a:gd name="T12" fmla="*/ 19 w 20"/>
                <a:gd name="T13" fmla="*/ 5 h 15"/>
                <a:gd name="T14" fmla="*/ 20 w 20"/>
                <a:gd name="T15" fmla="*/ 7 h 15"/>
                <a:gd name="T16" fmla="*/ 20 w 20"/>
                <a:gd name="T17" fmla="*/ 8 h 15"/>
                <a:gd name="T18" fmla="*/ 20 w 20"/>
                <a:gd name="T19" fmla="*/ 9 h 15"/>
                <a:gd name="T20" fmla="*/ 19 w 20"/>
                <a:gd name="T21" fmla="*/ 11 h 15"/>
                <a:gd name="T22" fmla="*/ 18 w 20"/>
                <a:gd name="T23" fmla="*/ 12 h 15"/>
                <a:gd name="T24" fmla="*/ 17 w 20"/>
                <a:gd name="T25" fmla="*/ 13 h 15"/>
                <a:gd name="T26" fmla="*/ 15 w 20"/>
                <a:gd name="T27" fmla="*/ 13 h 15"/>
                <a:gd name="T28" fmla="*/ 14 w 20"/>
                <a:gd name="T29" fmla="*/ 15 h 15"/>
                <a:gd name="T30" fmla="*/ 12 w 20"/>
                <a:gd name="T31" fmla="*/ 15 h 15"/>
                <a:gd name="T32" fmla="*/ 10 w 20"/>
                <a:gd name="T33" fmla="*/ 15 h 15"/>
                <a:gd name="T34" fmla="*/ 8 w 20"/>
                <a:gd name="T35" fmla="*/ 15 h 15"/>
                <a:gd name="T36" fmla="*/ 6 w 20"/>
                <a:gd name="T37" fmla="*/ 15 h 15"/>
                <a:gd name="T38" fmla="*/ 5 w 20"/>
                <a:gd name="T39" fmla="*/ 13 h 15"/>
                <a:gd name="T40" fmla="*/ 3 w 20"/>
                <a:gd name="T41" fmla="*/ 13 h 15"/>
                <a:gd name="T42" fmla="*/ 2 w 20"/>
                <a:gd name="T43" fmla="*/ 12 h 15"/>
                <a:gd name="T44" fmla="*/ 0 w 20"/>
                <a:gd name="T45" fmla="*/ 11 h 15"/>
                <a:gd name="T46" fmla="*/ 0 w 20"/>
                <a:gd name="T47" fmla="*/ 9 h 15"/>
                <a:gd name="T48" fmla="*/ 0 w 20"/>
                <a:gd name="T49" fmla="*/ 8 h 15"/>
                <a:gd name="T50" fmla="*/ 0 w 20"/>
                <a:gd name="T51" fmla="*/ 7 h 15"/>
                <a:gd name="T52" fmla="*/ 0 w 20"/>
                <a:gd name="T53" fmla="*/ 5 h 15"/>
                <a:gd name="T54" fmla="*/ 2 w 20"/>
                <a:gd name="T55" fmla="*/ 4 h 15"/>
                <a:gd name="T56" fmla="*/ 3 w 20"/>
                <a:gd name="T57" fmla="*/ 2 h 15"/>
                <a:gd name="T58" fmla="*/ 5 w 20"/>
                <a:gd name="T59" fmla="*/ 1 h 15"/>
                <a:gd name="T60" fmla="*/ 6 w 20"/>
                <a:gd name="T61" fmla="*/ 1 h 15"/>
                <a:gd name="T62" fmla="*/ 8 w 20"/>
                <a:gd name="T63" fmla="*/ 0 h 15"/>
                <a:gd name="T64" fmla="*/ 10 w 20"/>
                <a:gd name="T6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15">
                  <a:moveTo>
                    <a:pt x="10" y="0"/>
                  </a:moveTo>
                  <a:lnTo>
                    <a:pt x="12" y="0"/>
                  </a:lnTo>
                  <a:lnTo>
                    <a:pt x="14" y="1"/>
                  </a:lnTo>
                  <a:lnTo>
                    <a:pt x="15" y="1"/>
                  </a:lnTo>
                  <a:lnTo>
                    <a:pt x="17" y="2"/>
                  </a:lnTo>
                  <a:lnTo>
                    <a:pt x="18" y="4"/>
                  </a:lnTo>
                  <a:lnTo>
                    <a:pt x="19" y="5"/>
                  </a:lnTo>
                  <a:lnTo>
                    <a:pt x="20" y="7"/>
                  </a:lnTo>
                  <a:lnTo>
                    <a:pt x="20" y="8"/>
                  </a:lnTo>
                  <a:lnTo>
                    <a:pt x="20" y="9"/>
                  </a:lnTo>
                  <a:lnTo>
                    <a:pt x="19" y="11"/>
                  </a:lnTo>
                  <a:lnTo>
                    <a:pt x="18" y="12"/>
                  </a:lnTo>
                  <a:lnTo>
                    <a:pt x="17" y="13"/>
                  </a:lnTo>
                  <a:lnTo>
                    <a:pt x="15" y="13"/>
                  </a:lnTo>
                  <a:lnTo>
                    <a:pt x="14" y="15"/>
                  </a:lnTo>
                  <a:lnTo>
                    <a:pt x="12" y="15"/>
                  </a:lnTo>
                  <a:lnTo>
                    <a:pt x="10" y="15"/>
                  </a:lnTo>
                  <a:lnTo>
                    <a:pt x="8" y="15"/>
                  </a:lnTo>
                  <a:lnTo>
                    <a:pt x="6" y="15"/>
                  </a:lnTo>
                  <a:lnTo>
                    <a:pt x="5" y="13"/>
                  </a:lnTo>
                  <a:lnTo>
                    <a:pt x="3" y="13"/>
                  </a:lnTo>
                  <a:lnTo>
                    <a:pt x="2" y="12"/>
                  </a:lnTo>
                  <a:lnTo>
                    <a:pt x="0" y="11"/>
                  </a:lnTo>
                  <a:lnTo>
                    <a:pt x="0" y="9"/>
                  </a:lnTo>
                  <a:lnTo>
                    <a:pt x="0" y="8"/>
                  </a:lnTo>
                  <a:lnTo>
                    <a:pt x="0" y="7"/>
                  </a:lnTo>
                  <a:lnTo>
                    <a:pt x="0" y="5"/>
                  </a:lnTo>
                  <a:lnTo>
                    <a:pt x="2" y="4"/>
                  </a:lnTo>
                  <a:lnTo>
                    <a:pt x="3" y="2"/>
                  </a:lnTo>
                  <a:lnTo>
                    <a:pt x="5" y="1"/>
                  </a:lnTo>
                  <a:lnTo>
                    <a:pt x="6" y="1"/>
                  </a:lnTo>
                  <a:lnTo>
                    <a:pt x="8"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54" name="Freeform 218">
              <a:extLst>
                <a:ext uri="{FF2B5EF4-FFF2-40B4-BE49-F238E27FC236}">
                  <a16:creationId xmlns:a16="http://schemas.microsoft.com/office/drawing/2014/main" id="{9C2426EB-10ED-4FB5-BE14-450AB319CF71}"/>
                </a:ext>
              </a:extLst>
            </p:cNvPr>
            <p:cNvSpPr>
              <a:spLocks/>
            </p:cNvSpPr>
            <p:nvPr/>
          </p:nvSpPr>
          <p:spPr bwMode="auto">
            <a:xfrm>
              <a:off x="4298" y="3651"/>
              <a:ext cx="31" cy="16"/>
            </a:xfrm>
            <a:custGeom>
              <a:avLst/>
              <a:gdLst>
                <a:gd name="T0" fmla="*/ 0 w 62"/>
                <a:gd name="T1" fmla="*/ 15 h 32"/>
                <a:gd name="T2" fmla="*/ 7 w 62"/>
                <a:gd name="T3" fmla="*/ 18 h 32"/>
                <a:gd name="T4" fmla="*/ 14 w 62"/>
                <a:gd name="T5" fmla="*/ 19 h 32"/>
                <a:gd name="T6" fmla="*/ 20 w 62"/>
                <a:gd name="T7" fmla="*/ 19 h 32"/>
                <a:gd name="T8" fmla="*/ 27 w 62"/>
                <a:gd name="T9" fmla="*/ 19 h 32"/>
                <a:gd name="T10" fmla="*/ 34 w 62"/>
                <a:gd name="T11" fmla="*/ 19 h 32"/>
                <a:gd name="T12" fmla="*/ 42 w 62"/>
                <a:gd name="T13" fmla="*/ 20 h 32"/>
                <a:gd name="T14" fmla="*/ 47 w 62"/>
                <a:gd name="T15" fmla="*/ 21 h 32"/>
                <a:gd name="T16" fmla="*/ 54 w 62"/>
                <a:gd name="T17" fmla="*/ 23 h 32"/>
                <a:gd name="T18" fmla="*/ 56 w 62"/>
                <a:gd name="T19" fmla="*/ 24 h 32"/>
                <a:gd name="T20" fmla="*/ 56 w 62"/>
                <a:gd name="T21" fmla="*/ 24 h 32"/>
                <a:gd name="T22" fmla="*/ 57 w 62"/>
                <a:gd name="T23" fmla="*/ 25 h 32"/>
                <a:gd name="T24" fmla="*/ 57 w 62"/>
                <a:gd name="T25" fmla="*/ 28 h 32"/>
                <a:gd name="T26" fmla="*/ 58 w 62"/>
                <a:gd name="T27" fmla="*/ 29 h 32"/>
                <a:gd name="T28" fmla="*/ 58 w 62"/>
                <a:gd name="T29" fmla="*/ 29 h 32"/>
                <a:gd name="T30" fmla="*/ 59 w 62"/>
                <a:gd name="T31" fmla="*/ 30 h 32"/>
                <a:gd name="T32" fmla="*/ 60 w 62"/>
                <a:gd name="T33" fmla="*/ 31 h 32"/>
                <a:gd name="T34" fmla="*/ 62 w 62"/>
                <a:gd name="T35" fmla="*/ 32 h 32"/>
                <a:gd name="T36" fmla="*/ 60 w 62"/>
                <a:gd name="T37" fmla="*/ 29 h 32"/>
                <a:gd name="T38" fmla="*/ 59 w 62"/>
                <a:gd name="T39" fmla="*/ 25 h 32"/>
                <a:gd name="T40" fmla="*/ 59 w 62"/>
                <a:gd name="T41" fmla="*/ 22 h 32"/>
                <a:gd name="T42" fmla="*/ 59 w 62"/>
                <a:gd name="T43" fmla="*/ 19 h 32"/>
                <a:gd name="T44" fmla="*/ 58 w 62"/>
                <a:gd name="T45" fmla="*/ 16 h 32"/>
                <a:gd name="T46" fmla="*/ 58 w 62"/>
                <a:gd name="T47" fmla="*/ 13 h 32"/>
                <a:gd name="T48" fmla="*/ 57 w 62"/>
                <a:gd name="T49" fmla="*/ 10 h 32"/>
                <a:gd name="T50" fmla="*/ 56 w 62"/>
                <a:gd name="T51" fmla="*/ 8 h 32"/>
                <a:gd name="T52" fmla="*/ 56 w 62"/>
                <a:gd name="T53" fmla="*/ 8 h 32"/>
                <a:gd name="T54" fmla="*/ 56 w 62"/>
                <a:gd name="T55" fmla="*/ 8 h 32"/>
                <a:gd name="T56" fmla="*/ 56 w 62"/>
                <a:gd name="T57" fmla="*/ 8 h 32"/>
                <a:gd name="T58" fmla="*/ 56 w 62"/>
                <a:gd name="T59" fmla="*/ 8 h 32"/>
                <a:gd name="T60" fmla="*/ 57 w 62"/>
                <a:gd name="T61" fmla="*/ 6 h 32"/>
                <a:gd name="T62" fmla="*/ 57 w 62"/>
                <a:gd name="T63" fmla="*/ 6 h 32"/>
                <a:gd name="T64" fmla="*/ 57 w 62"/>
                <a:gd name="T65" fmla="*/ 6 h 32"/>
                <a:gd name="T66" fmla="*/ 57 w 62"/>
                <a:gd name="T67" fmla="*/ 6 h 32"/>
                <a:gd name="T68" fmla="*/ 57 w 62"/>
                <a:gd name="T69" fmla="*/ 4 h 32"/>
                <a:gd name="T70" fmla="*/ 56 w 62"/>
                <a:gd name="T71" fmla="*/ 3 h 32"/>
                <a:gd name="T72" fmla="*/ 56 w 62"/>
                <a:gd name="T73" fmla="*/ 1 h 32"/>
                <a:gd name="T74" fmla="*/ 55 w 62"/>
                <a:gd name="T75" fmla="*/ 1 h 32"/>
                <a:gd name="T76" fmla="*/ 54 w 62"/>
                <a:gd name="T77" fmla="*/ 0 h 32"/>
                <a:gd name="T78" fmla="*/ 53 w 62"/>
                <a:gd name="T79" fmla="*/ 0 h 32"/>
                <a:gd name="T80" fmla="*/ 52 w 62"/>
                <a:gd name="T81" fmla="*/ 0 h 32"/>
                <a:gd name="T82" fmla="*/ 50 w 62"/>
                <a:gd name="T83" fmla="*/ 2 h 32"/>
                <a:gd name="T84" fmla="*/ 44 w 62"/>
                <a:gd name="T85" fmla="*/ 2 h 32"/>
                <a:gd name="T86" fmla="*/ 38 w 62"/>
                <a:gd name="T87" fmla="*/ 3 h 32"/>
                <a:gd name="T88" fmla="*/ 32 w 62"/>
                <a:gd name="T89" fmla="*/ 5 h 32"/>
                <a:gd name="T90" fmla="*/ 25 w 62"/>
                <a:gd name="T91" fmla="*/ 6 h 32"/>
                <a:gd name="T92" fmla="*/ 19 w 62"/>
                <a:gd name="T93" fmla="*/ 8 h 32"/>
                <a:gd name="T94" fmla="*/ 13 w 62"/>
                <a:gd name="T95" fmla="*/ 9 h 32"/>
                <a:gd name="T96" fmla="*/ 7 w 62"/>
                <a:gd name="T97" fmla="*/ 9 h 32"/>
                <a:gd name="T98" fmla="*/ 2 w 62"/>
                <a:gd name="T99" fmla="*/ 8 h 32"/>
                <a:gd name="T100" fmla="*/ 0 w 62"/>
                <a:gd name="T101"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32">
                  <a:moveTo>
                    <a:pt x="0" y="15"/>
                  </a:moveTo>
                  <a:lnTo>
                    <a:pt x="7" y="18"/>
                  </a:lnTo>
                  <a:lnTo>
                    <a:pt x="14" y="19"/>
                  </a:lnTo>
                  <a:lnTo>
                    <a:pt x="20" y="19"/>
                  </a:lnTo>
                  <a:lnTo>
                    <a:pt x="27" y="19"/>
                  </a:lnTo>
                  <a:lnTo>
                    <a:pt x="34" y="19"/>
                  </a:lnTo>
                  <a:lnTo>
                    <a:pt x="42" y="20"/>
                  </a:lnTo>
                  <a:lnTo>
                    <a:pt x="47" y="21"/>
                  </a:lnTo>
                  <a:lnTo>
                    <a:pt x="54" y="23"/>
                  </a:lnTo>
                  <a:lnTo>
                    <a:pt x="56" y="24"/>
                  </a:lnTo>
                  <a:lnTo>
                    <a:pt x="56" y="24"/>
                  </a:lnTo>
                  <a:lnTo>
                    <a:pt x="57" y="25"/>
                  </a:lnTo>
                  <a:lnTo>
                    <a:pt x="57" y="28"/>
                  </a:lnTo>
                  <a:lnTo>
                    <a:pt x="58" y="29"/>
                  </a:lnTo>
                  <a:lnTo>
                    <a:pt x="58" y="29"/>
                  </a:lnTo>
                  <a:lnTo>
                    <a:pt x="59" y="30"/>
                  </a:lnTo>
                  <a:lnTo>
                    <a:pt x="60" y="31"/>
                  </a:lnTo>
                  <a:lnTo>
                    <a:pt x="62" y="32"/>
                  </a:lnTo>
                  <a:lnTo>
                    <a:pt x="60" y="29"/>
                  </a:lnTo>
                  <a:lnTo>
                    <a:pt x="59" y="25"/>
                  </a:lnTo>
                  <a:lnTo>
                    <a:pt x="59" y="22"/>
                  </a:lnTo>
                  <a:lnTo>
                    <a:pt x="59" y="19"/>
                  </a:lnTo>
                  <a:lnTo>
                    <a:pt x="58" y="16"/>
                  </a:lnTo>
                  <a:lnTo>
                    <a:pt x="58" y="13"/>
                  </a:lnTo>
                  <a:lnTo>
                    <a:pt x="57" y="10"/>
                  </a:lnTo>
                  <a:lnTo>
                    <a:pt x="56" y="8"/>
                  </a:lnTo>
                  <a:lnTo>
                    <a:pt x="56" y="8"/>
                  </a:lnTo>
                  <a:lnTo>
                    <a:pt x="56" y="8"/>
                  </a:lnTo>
                  <a:lnTo>
                    <a:pt x="56" y="8"/>
                  </a:lnTo>
                  <a:lnTo>
                    <a:pt x="56" y="8"/>
                  </a:lnTo>
                  <a:lnTo>
                    <a:pt x="57" y="6"/>
                  </a:lnTo>
                  <a:lnTo>
                    <a:pt x="57" y="6"/>
                  </a:lnTo>
                  <a:lnTo>
                    <a:pt x="57" y="6"/>
                  </a:lnTo>
                  <a:lnTo>
                    <a:pt x="57" y="6"/>
                  </a:lnTo>
                  <a:lnTo>
                    <a:pt x="57" y="4"/>
                  </a:lnTo>
                  <a:lnTo>
                    <a:pt x="56" y="3"/>
                  </a:lnTo>
                  <a:lnTo>
                    <a:pt x="56" y="1"/>
                  </a:lnTo>
                  <a:lnTo>
                    <a:pt x="55" y="1"/>
                  </a:lnTo>
                  <a:lnTo>
                    <a:pt x="54" y="0"/>
                  </a:lnTo>
                  <a:lnTo>
                    <a:pt x="53" y="0"/>
                  </a:lnTo>
                  <a:lnTo>
                    <a:pt x="52" y="0"/>
                  </a:lnTo>
                  <a:lnTo>
                    <a:pt x="50" y="2"/>
                  </a:lnTo>
                  <a:lnTo>
                    <a:pt x="44" y="2"/>
                  </a:lnTo>
                  <a:lnTo>
                    <a:pt x="38" y="3"/>
                  </a:lnTo>
                  <a:lnTo>
                    <a:pt x="32" y="5"/>
                  </a:lnTo>
                  <a:lnTo>
                    <a:pt x="25" y="6"/>
                  </a:lnTo>
                  <a:lnTo>
                    <a:pt x="19" y="8"/>
                  </a:lnTo>
                  <a:lnTo>
                    <a:pt x="13" y="9"/>
                  </a:lnTo>
                  <a:lnTo>
                    <a:pt x="7" y="9"/>
                  </a:lnTo>
                  <a:lnTo>
                    <a:pt x="2" y="8"/>
                  </a:lnTo>
                  <a:lnTo>
                    <a:pt x="0" y="15"/>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55" name="Freeform 219">
              <a:extLst>
                <a:ext uri="{FF2B5EF4-FFF2-40B4-BE49-F238E27FC236}">
                  <a16:creationId xmlns:a16="http://schemas.microsoft.com/office/drawing/2014/main" id="{800A759D-E844-40B6-9D64-785B34423240}"/>
                </a:ext>
              </a:extLst>
            </p:cNvPr>
            <p:cNvSpPr>
              <a:spLocks/>
            </p:cNvSpPr>
            <p:nvPr/>
          </p:nvSpPr>
          <p:spPr bwMode="auto">
            <a:xfrm>
              <a:off x="4173" y="3653"/>
              <a:ext cx="35" cy="27"/>
            </a:xfrm>
            <a:custGeom>
              <a:avLst/>
              <a:gdLst>
                <a:gd name="T0" fmla="*/ 6 w 70"/>
                <a:gd name="T1" fmla="*/ 11 h 55"/>
                <a:gd name="T2" fmla="*/ 16 w 70"/>
                <a:gd name="T3" fmla="*/ 13 h 55"/>
                <a:gd name="T4" fmla="*/ 28 w 70"/>
                <a:gd name="T5" fmla="*/ 17 h 55"/>
                <a:gd name="T6" fmla="*/ 37 w 70"/>
                <a:gd name="T7" fmla="*/ 20 h 55"/>
                <a:gd name="T8" fmla="*/ 41 w 70"/>
                <a:gd name="T9" fmla="*/ 22 h 55"/>
                <a:gd name="T10" fmla="*/ 44 w 70"/>
                <a:gd name="T11" fmla="*/ 25 h 55"/>
                <a:gd name="T12" fmla="*/ 47 w 70"/>
                <a:gd name="T13" fmla="*/ 26 h 55"/>
                <a:gd name="T14" fmla="*/ 51 w 70"/>
                <a:gd name="T15" fmla="*/ 28 h 55"/>
                <a:gd name="T16" fmla="*/ 55 w 70"/>
                <a:gd name="T17" fmla="*/ 29 h 55"/>
                <a:gd name="T18" fmla="*/ 55 w 70"/>
                <a:gd name="T19" fmla="*/ 30 h 55"/>
                <a:gd name="T20" fmla="*/ 56 w 70"/>
                <a:gd name="T21" fmla="*/ 31 h 55"/>
                <a:gd name="T22" fmla="*/ 57 w 70"/>
                <a:gd name="T23" fmla="*/ 33 h 55"/>
                <a:gd name="T24" fmla="*/ 58 w 70"/>
                <a:gd name="T25" fmla="*/ 33 h 55"/>
                <a:gd name="T26" fmla="*/ 59 w 70"/>
                <a:gd name="T27" fmla="*/ 35 h 55"/>
                <a:gd name="T28" fmla="*/ 59 w 70"/>
                <a:gd name="T29" fmla="*/ 37 h 55"/>
                <a:gd name="T30" fmla="*/ 60 w 70"/>
                <a:gd name="T31" fmla="*/ 39 h 55"/>
                <a:gd name="T32" fmla="*/ 64 w 70"/>
                <a:gd name="T33" fmla="*/ 41 h 55"/>
                <a:gd name="T34" fmla="*/ 65 w 70"/>
                <a:gd name="T35" fmla="*/ 43 h 55"/>
                <a:gd name="T36" fmla="*/ 66 w 70"/>
                <a:gd name="T37" fmla="*/ 46 h 55"/>
                <a:gd name="T38" fmla="*/ 66 w 70"/>
                <a:gd name="T39" fmla="*/ 49 h 55"/>
                <a:gd name="T40" fmla="*/ 68 w 70"/>
                <a:gd name="T41" fmla="*/ 51 h 55"/>
                <a:gd name="T42" fmla="*/ 69 w 70"/>
                <a:gd name="T43" fmla="*/ 53 h 55"/>
                <a:gd name="T44" fmla="*/ 70 w 70"/>
                <a:gd name="T45" fmla="*/ 48 h 55"/>
                <a:gd name="T46" fmla="*/ 68 w 70"/>
                <a:gd name="T47" fmla="*/ 33 h 55"/>
                <a:gd name="T48" fmla="*/ 67 w 70"/>
                <a:gd name="T49" fmla="*/ 20 h 55"/>
                <a:gd name="T50" fmla="*/ 65 w 70"/>
                <a:gd name="T51" fmla="*/ 7 h 55"/>
                <a:gd name="T52" fmla="*/ 60 w 70"/>
                <a:gd name="T53" fmla="*/ 2 h 55"/>
                <a:gd name="T54" fmla="*/ 54 w 70"/>
                <a:gd name="T55" fmla="*/ 5 h 55"/>
                <a:gd name="T56" fmla="*/ 41 w 70"/>
                <a:gd name="T57" fmla="*/ 7 h 55"/>
                <a:gd name="T58" fmla="*/ 26 w 70"/>
                <a:gd name="T59" fmla="*/ 8 h 55"/>
                <a:gd name="T60" fmla="*/ 10 w 70"/>
                <a:gd name="T61" fmla="*/ 7 h 55"/>
                <a:gd name="T62" fmla="*/ 3 w 70"/>
                <a:gd name="T63" fmla="*/ 7 h 55"/>
                <a:gd name="T64" fmla="*/ 1 w 70"/>
                <a:gd name="T65" fmla="*/ 8 h 55"/>
                <a:gd name="T66" fmla="*/ 1 w 70"/>
                <a:gd name="T67" fmla="*/ 9 h 55"/>
                <a:gd name="T68" fmla="*/ 0 w 70"/>
                <a:gd name="T69"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55">
                  <a:moveTo>
                    <a:pt x="0" y="11"/>
                  </a:moveTo>
                  <a:lnTo>
                    <a:pt x="6" y="11"/>
                  </a:lnTo>
                  <a:lnTo>
                    <a:pt x="10" y="12"/>
                  </a:lnTo>
                  <a:lnTo>
                    <a:pt x="16" y="13"/>
                  </a:lnTo>
                  <a:lnTo>
                    <a:pt x="21" y="16"/>
                  </a:lnTo>
                  <a:lnTo>
                    <a:pt x="28" y="17"/>
                  </a:lnTo>
                  <a:lnTo>
                    <a:pt x="33" y="18"/>
                  </a:lnTo>
                  <a:lnTo>
                    <a:pt x="37" y="20"/>
                  </a:lnTo>
                  <a:lnTo>
                    <a:pt x="41" y="21"/>
                  </a:lnTo>
                  <a:lnTo>
                    <a:pt x="41" y="22"/>
                  </a:lnTo>
                  <a:lnTo>
                    <a:pt x="43" y="23"/>
                  </a:lnTo>
                  <a:lnTo>
                    <a:pt x="44" y="25"/>
                  </a:lnTo>
                  <a:lnTo>
                    <a:pt x="46" y="26"/>
                  </a:lnTo>
                  <a:lnTo>
                    <a:pt x="47" y="26"/>
                  </a:lnTo>
                  <a:lnTo>
                    <a:pt x="49" y="27"/>
                  </a:lnTo>
                  <a:lnTo>
                    <a:pt x="51" y="28"/>
                  </a:lnTo>
                  <a:lnTo>
                    <a:pt x="53" y="29"/>
                  </a:lnTo>
                  <a:lnTo>
                    <a:pt x="55" y="29"/>
                  </a:lnTo>
                  <a:lnTo>
                    <a:pt x="55" y="30"/>
                  </a:lnTo>
                  <a:lnTo>
                    <a:pt x="55" y="30"/>
                  </a:lnTo>
                  <a:lnTo>
                    <a:pt x="55" y="31"/>
                  </a:lnTo>
                  <a:lnTo>
                    <a:pt x="56" y="31"/>
                  </a:lnTo>
                  <a:lnTo>
                    <a:pt x="57" y="32"/>
                  </a:lnTo>
                  <a:lnTo>
                    <a:pt x="57" y="33"/>
                  </a:lnTo>
                  <a:lnTo>
                    <a:pt x="58" y="33"/>
                  </a:lnTo>
                  <a:lnTo>
                    <a:pt x="58" y="33"/>
                  </a:lnTo>
                  <a:lnTo>
                    <a:pt x="59" y="33"/>
                  </a:lnTo>
                  <a:lnTo>
                    <a:pt x="59" y="35"/>
                  </a:lnTo>
                  <a:lnTo>
                    <a:pt x="59" y="36"/>
                  </a:lnTo>
                  <a:lnTo>
                    <a:pt x="59" y="37"/>
                  </a:lnTo>
                  <a:lnTo>
                    <a:pt x="60" y="38"/>
                  </a:lnTo>
                  <a:lnTo>
                    <a:pt x="60" y="39"/>
                  </a:lnTo>
                  <a:lnTo>
                    <a:pt x="63" y="40"/>
                  </a:lnTo>
                  <a:lnTo>
                    <a:pt x="64" y="41"/>
                  </a:lnTo>
                  <a:lnTo>
                    <a:pt x="65" y="42"/>
                  </a:lnTo>
                  <a:lnTo>
                    <a:pt x="65" y="43"/>
                  </a:lnTo>
                  <a:lnTo>
                    <a:pt x="66" y="43"/>
                  </a:lnTo>
                  <a:lnTo>
                    <a:pt x="66" y="46"/>
                  </a:lnTo>
                  <a:lnTo>
                    <a:pt x="66" y="48"/>
                  </a:lnTo>
                  <a:lnTo>
                    <a:pt x="66" y="49"/>
                  </a:lnTo>
                  <a:lnTo>
                    <a:pt x="67" y="50"/>
                  </a:lnTo>
                  <a:lnTo>
                    <a:pt x="68" y="51"/>
                  </a:lnTo>
                  <a:lnTo>
                    <a:pt x="68" y="52"/>
                  </a:lnTo>
                  <a:lnTo>
                    <a:pt x="69" y="53"/>
                  </a:lnTo>
                  <a:lnTo>
                    <a:pt x="70" y="55"/>
                  </a:lnTo>
                  <a:lnTo>
                    <a:pt x="70" y="48"/>
                  </a:lnTo>
                  <a:lnTo>
                    <a:pt x="69" y="41"/>
                  </a:lnTo>
                  <a:lnTo>
                    <a:pt x="68" y="33"/>
                  </a:lnTo>
                  <a:lnTo>
                    <a:pt x="67" y="28"/>
                  </a:lnTo>
                  <a:lnTo>
                    <a:pt x="67" y="20"/>
                  </a:lnTo>
                  <a:lnTo>
                    <a:pt x="66" y="13"/>
                  </a:lnTo>
                  <a:lnTo>
                    <a:pt x="65" y="7"/>
                  </a:lnTo>
                  <a:lnTo>
                    <a:pt x="64" y="0"/>
                  </a:lnTo>
                  <a:lnTo>
                    <a:pt x="60" y="2"/>
                  </a:lnTo>
                  <a:lnTo>
                    <a:pt x="57" y="3"/>
                  </a:lnTo>
                  <a:lnTo>
                    <a:pt x="54" y="5"/>
                  </a:lnTo>
                  <a:lnTo>
                    <a:pt x="49" y="6"/>
                  </a:lnTo>
                  <a:lnTo>
                    <a:pt x="41" y="7"/>
                  </a:lnTo>
                  <a:lnTo>
                    <a:pt x="34" y="8"/>
                  </a:lnTo>
                  <a:lnTo>
                    <a:pt x="26" y="8"/>
                  </a:lnTo>
                  <a:lnTo>
                    <a:pt x="18" y="8"/>
                  </a:lnTo>
                  <a:lnTo>
                    <a:pt x="10" y="7"/>
                  </a:lnTo>
                  <a:lnTo>
                    <a:pt x="3" y="6"/>
                  </a:lnTo>
                  <a:lnTo>
                    <a:pt x="3" y="7"/>
                  </a:lnTo>
                  <a:lnTo>
                    <a:pt x="1" y="7"/>
                  </a:lnTo>
                  <a:lnTo>
                    <a:pt x="1" y="8"/>
                  </a:lnTo>
                  <a:lnTo>
                    <a:pt x="1" y="9"/>
                  </a:lnTo>
                  <a:lnTo>
                    <a:pt x="1" y="9"/>
                  </a:lnTo>
                  <a:lnTo>
                    <a:pt x="1" y="10"/>
                  </a:lnTo>
                  <a:lnTo>
                    <a:pt x="0" y="10"/>
                  </a:lnTo>
                  <a:lnTo>
                    <a:pt x="0" y="11"/>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grpSp>
      <p:sp>
        <p:nvSpPr>
          <p:cNvPr id="118" name="TextBox 117">
            <a:extLst>
              <a:ext uri="{FF2B5EF4-FFF2-40B4-BE49-F238E27FC236}">
                <a16:creationId xmlns:a16="http://schemas.microsoft.com/office/drawing/2014/main" id="{008AD9F9-408A-4184-94CF-D8CFA190CAC1}"/>
              </a:ext>
            </a:extLst>
          </p:cNvPr>
          <p:cNvSpPr txBox="1"/>
          <p:nvPr/>
        </p:nvSpPr>
        <p:spPr>
          <a:xfrm>
            <a:off x="6116320" y="7410769"/>
            <a:ext cx="5943600" cy="369332"/>
          </a:xfrm>
          <a:prstGeom prst="rect">
            <a:avLst/>
          </a:prstGeom>
          <a:noFill/>
        </p:spPr>
        <p:txBody>
          <a:bodyPr wrap="square">
            <a:spAutoFit/>
          </a:bodyPr>
          <a:lstStyle/>
          <a:p>
            <a:r>
              <a:rPr lang="en-US" dirty="0">
                <a:hlinkClick r:id="rId6"/>
              </a:rPr>
              <a:t>https://web.stanford.edu/class/msande247s/kchap17.ppt</a:t>
            </a:r>
            <a:r>
              <a:rPr 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6AB6E-D5CD-4FFA-BB67-8F12D71BA3AA}"/>
              </a:ext>
            </a:extLst>
          </p:cNvPr>
          <p:cNvPicPr>
            <a:picLocks noChangeAspect="1"/>
          </p:cNvPicPr>
          <p:nvPr/>
        </p:nvPicPr>
        <p:blipFill>
          <a:blip r:embed="rId2"/>
          <a:stretch>
            <a:fillRect/>
          </a:stretch>
        </p:blipFill>
        <p:spPr>
          <a:xfrm>
            <a:off x="5514754" y="529192"/>
            <a:ext cx="5791200" cy="5353050"/>
          </a:xfrm>
          <a:prstGeom prst="rect">
            <a:avLst/>
          </a:prstGeom>
        </p:spPr>
      </p:pic>
      <p:sp>
        <p:nvSpPr>
          <p:cNvPr id="5" name="TextBox 4">
            <a:extLst>
              <a:ext uri="{FF2B5EF4-FFF2-40B4-BE49-F238E27FC236}">
                <a16:creationId xmlns:a16="http://schemas.microsoft.com/office/drawing/2014/main" id="{CF6CE125-BC07-46EC-8685-4952928822E9}"/>
              </a:ext>
            </a:extLst>
          </p:cNvPr>
          <p:cNvSpPr txBox="1"/>
          <p:nvPr/>
        </p:nvSpPr>
        <p:spPr>
          <a:xfrm>
            <a:off x="297712" y="6018074"/>
            <a:ext cx="11472530" cy="1754326"/>
          </a:xfrm>
          <a:prstGeom prst="rect">
            <a:avLst/>
          </a:prstGeom>
          <a:noFill/>
        </p:spPr>
        <p:txBody>
          <a:bodyPr wrap="square">
            <a:spAutoFit/>
          </a:bodyPr>
          <a:lstStyle/>
          <a:p>
            <a:r>
              <a:rPr lang="en-US" dirty="0"/>
              <a:t>Figure 2.1 Behavior of the conditional distribution Y |X ∼ N ( √ X, 0.052 ) with different distributions of X. The dots (in different colors and shapes) show three different distributions of X (with sample values indicated by colored “rug” ticks on the axes), plus the corresponding regression lines. The solid line is the regression using all three sets of points, and the grey curve is the true regression function. (See Code Example 1 for the code use to make this figure.) Notice how different distributions of X give rise to different slopes, each of which may make sense as a local approximation to the truth.</a:t>
            </a:r>
          </a:p>
        </p:txBody>
      </p:sp>
      <p:sp>
        <p:nvSpPr>
          <p:cNvPr id="7" name="TextBox 6">
            <a:extLst>
              <a:ext uri="{FF2B5EF4-FFF2-40B4-BE49-F238E27FC236}">
                <a16:creationId xmlns:a16="http://schemas.microsoft.com/office/drawing/2014/main" id="{1FFF8DF1-7A59-4214-8C43-66D9A76DE782}"/>
              </a:ext>
            </a:extLst>
          </p:cNvPr>
          <p:cNvSpPr txBox="1"/>
          <p:nvPr/>
        </p:nvSpPr>
        <p:spPr>
          <a:xfrm>
            <a:off x="483782" y="746879"/>
            <a:ext cx="5030972" cy="3693319"/>
          </a:xfrm>
          <a:prstGeom prst="rect">
            <a:avLst/>
          </a:prstGeom>
          <a:noFill/>
        </p:spPr>
        <p:txBody>
          <a:bodyPr wrap="square">
            <a:spAutoFit/>
          </a:bodyPr>
          <a:lstStyle/>
          <a:p>
            <a:r>
              <a:rPr lang="en-US" dirty="0"/>
              <a:t>I said earlier that the best β in linear regression will depend on the distribution of the regressors, unless the conditional mean is exactly linear. Here is an illustration. For simplicity, let’s say that p = 1, so there’s only one regressor. I generated data from Y = √ X + , with  ∼ N (0, 0.052 ) (i.e. the standard deviation of the noise was 0.05). Figure 2.1 shows the lines inferred from samples with three different distributions of X: X ∼ </a:t>
            </a:r>
            <a:r>
              <a:rPr lang="en-US" dirty="0" err="1"/>
              <a:t>Unif</a:t>
            </a:r>
            <a:r>
              <a:rPr lang="en-US" dirty="0"/>
              <a:t>(0, 1), X ∼ N (0.5, 0.01), and X ∼ </a:t>
            </a:r>
            <a:r>
              <a:rPr lang="en-US" dirty="0" err="1"/>
              <a:t>Unif</a:t>
            </a:r>
            <a:r>
              <a:rPr lang="en-US" dirty="0"/>
              <a:t>(2, 3). Some distributions of X lead to similar (and similarly wrong) regression lines; doing one estimate from all three data sets gives yet another answer</a:t>
            </a:r>
          </a:p>
        </p:txBody>
      </p:sp>
      <p:sp>
        <p:nvSpPr>
          <p:cNvPr id="9" name="TextBox 8">
            <a:extLst>
              <a:ext uri="{FF2B5EF4-FFF2-40B4-BE49-F238E27FC236}">
                <a16:creationId xmlns:a16="http://schemas.microsoft.com/office/drawing/2014/main" id="{3EE9033D-43C4-4100-9A6D-ACD2AE992CBA}"/>
              </a:ext>
            </a:extLst>
          </p:cNvPr>
          <p:cNvSpPr txBox="1"/>
          <p:nvPr/>
        </p:nvSpPr>
        <p:spPr>
          <a:xfrm>
            <a:off x="1196163" y="159860"/>
            <a:ext cx="5943600" cy="369332"/>
          </a:xfrm>
          <a:prstGeom prst="rect">
            <a:avLst/>
          </a:prstGeom>
          <a:noFill/>
        </p:spPr>
        <p:txBody>
          <a:bodyPr wrap="square">
            <a:spAutoFit/>
          </a:bodyPr>
          <a:lstStyle/>
          <a:p>
            <a:r>
              <a:rPr lang="en-US" dirty="0">
                <a:hlinkClick r:id="rId3"/>
              </a:rPr>
              <a:t>ADAfaEPoV.pdf (cmu.edu)</a:t>
            </a:r>
            <a:endParaRPr lang="en-US" dirty="0"/>
          </a:p>
        </p:txBody>
      </p:sp>
    </p:spTree>
    <p:extLst>
      <p:ext uri="{BB962C8B-B14F-4D97-AF65-F5344CB8AC3E}">
        <p14:creationId xmlns:p14="http://schemas.microsoft.com/office/powerpoint/2010/main" val="374558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41718A1-1E70-4549-B734-880C703AC4C4}"/>
              </a:ext>
            </a:extLst>
          </p:cNvPr>
          <p:cNvSpPr>
            <a:spLocks noGrp="1" noChangeArrowheads="1"/>
          </p:cNvSpPr>
          <p:nvPr>
            <p:ph type="title"/>
          </p:nvPr>
        </p:nvSpPr>
        <p:spPr>
          <a:xfrm>
            <a:off x="263062" y="-241965"/>
            <a:ext cx="10252710" cy="1502305"/>
          </a:xfrm>
        </p:spPr>
        <p:txBody>
          <a:bodyPr/>
          <a:lstStyle/>
          <a:p>
            <a:r>
              <a:rPr lang="en-US" altLang="en-US" dirty="0"/>
              <a:t>Lurking Variable</a:t>
            </a:r>
          </a:p>
        </p:txBody>
      </p:sp>
      <p:sp>
        <p:nvSpPr>
          <p:cNvPr id="81923" name="Rectangle 3">
            <a:extLst>
              <a:ext uri="{FF2B5EF4-FFF2-40B4-BE49-F238E27FC236}">
                <a16:creationId xmlns:a16="http://schemas.microsoft.com/office/drawing/2014/main" id="{1B6313A8-1C2D-43A0-95D4-26FFC3D7840D}"/>
              </a:ext>
            </a:extLst>
          </p:cNvPr>
          <p:cNvSpPr>
            <a:spLocks noGrp="1" noChangeArrowheads="1"/>
          </p:cNvSpPr>
          <p:nvPr>
            <p:ph type="body" idx="1"/>
          </p:nvPr>
        </p:nvSpPr>
        <p:spPr>
          <a:xfrm>
            <a:off x="817245" y="1191596"/>
            <a:ext cx="10252710" cy="4931516"/>
          </a:xfrm>
        </p:spPr>
        <p:txBody>
          <a:bodyPr/>
          <a:lstStyle/>
          <a:p>
            <a:r>
              <a:rPr lang="en-US" altLang="en-US" dirty="0"/>
              <a:t>Sometimes it is not clear which variable is the explanatory variable and which is the response variable</a:t>
            </a:r>
          </a:p>
          <a:p>
            <a:r>
              <a:rPr lang="en-US" altLang="en-US" dirty="0"/>
              <a:t>Sometimes the two variables are related without either one being an explanatory variable</a:t>
            </a:r>
          </a:p>
          <a:p>
            <a:r>
              <a:rPr lang="en-US" altLang="en-US" dirty="0"/>
              <a:t>Sometimes the two variables are both affected by a third variable, a </a:t>
            </a:r>
            <a:r>
              <a:rPr lang="en-US" altLang="en-US" u="sng" dirty="0">
                <a:solidFill>
                  <a:srgbClr val="FF0000"/>
                </a:solidFill>
              </a:rPr>
              <a:t>lurking</a:t>
            </a:r>
            <a:r>
              <a:rPr lang="en-US" altLang="en-US" dirty="0"/>
              <a:t> </a:t>
            </a:r>
            <a:r>
              <a:rPr lang="en-US" altLang="en-US" u="sng" dirty="0">
                <a:solidFill>
                  <a:srgbClr val="FF0000"/>
                </a:solidFill>
              </a:rPr>
              <a:t>variable</a:t>
            </a:r>
            <a:r>
              <a:rPr lang="en-US" altLang="en-US" dirty="0"/>
              <a:t>, that had not been included in the study</a:t>
            </a:r>
          </a:p>
        </p:txBody>
      </p:sp>
      <p:sp>
        <p:nvSpPr>
          <p:cNvPr id="4" name="TextBox 3">
            <a:extLst>
              <a:ext uri="{FF2B5EF4-FFF2-40B4-BE49-F238E27FC236}">
                <a16:creationId xmlns:a16="http://schemas.microsoft.com/office/drawing/2014/main" id="{C2A91D7A-F29A-4721-9D53-79603355EF84}"/>
              </a:ext>
            </a:extLst>
          </p:cNvPr>
          <p:cNvSpPr txBox="1"/>
          <p:nvPr/>
        </p:nvSpPr>
        <p:spPr>
          <a:xfrm>
            <a:off x="2708738" y="743650"/>
            <a:ext cx="8915400" cy="369332"/>
          </a:xfrm>
          <a:prstGeom prst="rect">
            <a:avLst/>
          </a:prstGeom>
          <a:noFill/>
        </p:spPr>
        <p:txBody>
          <a:bodyPr wrap="square">
            <a:spAutoFit/>
          </a:bodyPr>
          <a:lstStyle/>
          <a:p>
            <a:r>
              <a:rPr lang="en-US" dirty="0">
                <a:hlinkClick r:id="rId2"/>
              </a:rPr>
              <a:t>https://emunix.emich.edu/~schu/MATH_170/Fall09_170/Evening%20session/Unit%203.ppt</a:t>
            </a:r>
            <a:r>
              <a:rPr lang="en-US" dirty="0"/>
              <a:t> </a:t>
            </a:r>
          </a:p>
        </p:txBody>
      </p:sp>
      <p:sp>
        <p:nvSpPr>
          <p:cNvPr id="2" name="TextBox 1">
            <a:extLst>
              <a:ext uri="{FF2B5EF4-FFF2-40B4-BE49-F238E27FC236}">
                <a16:creationId xmlns:a16="http://schemas.microsoft.com/office/drawing/2014/main" id="{3BCDBC23-9D2F-405C-958C-BB85692DA4F9}"/>
              </a:ext>
            </a:extLst>
          </p:cNvPr>
          <p:cNvSpPr txBox="1"/>
          <p:nvPr/>
        </p:nvSpPr>
        <p:spPr>
          <a:xfrm>
            <a:off x="544949" y="4765677"/>
            <a:ext cx="10790326" cy="923330"/>
          </a:xfrm>
          <a:prstGeom prst="rect">
            <a:avLst/>
          </a:prstGeom>
          <a:solidFill>
            <a:srgbClr val="002060"/>
          </a:solidFill>
        </p:spPr>
        <p:txBody>
          <a:bodyPr wrap="none" rtlCol="0">
            <a:spAutoFit/>
          </a:bodyPr>
          <a:lstStyle/>
          <a:p>
            <a:r>
              <a:rPr lang="en-US" sz="5400" dirty="0">
                <a:solidFill>
                  <a:srgbClr val="FFFF00"/>
                </a:solidFill>
              </a:rPr>
              <a:t>Correlation does NOT imply causation</a:t>
            </a:r>
          </a:p>
        </p:txBody>
      </p:sp>
      <p:sp>
        <p:nvSpPr>
          <p:cNvPr id="6" name="TextBox 5">
            <a:extLst>
              <a:ext uri="{FF2B5EF4-FFF2-40B4-BE49-F238E27FC236}">
                <a16:creationId xmlns:a16="http://schemas.microsoft.com/office/drawing/2014/main" id="{3F756DFB-5E8C-4FBE-9EC0-509909C2F0F6}"/>
              </a:ext>
            </a:extLst>
          </p:cNvPr>
          <p:cNvSpPr txBox="1"/>
          <p:nvPr/>
        </p:nvSpPr>
        <p:spPr>
          <a:xfrm>
            <a:off x="655781" y="6079345"/>
            <a:ext cx="10679493" cy="1384995"/>
          </a:xfrm>
          <a:prstGeom prst="rect">
            <a:avLst/>
          </a:prstGeom>
          <a:noFill/>
        </p:spPr>
        <p:txBody>
          <a:bodyPr wrap="square">
            <a:spAutoFit/>
          </a:bodyPr>
          <a:lstStyle/>
          <a:p>
            <a:r>
              <a:rPr lang="en-US" sz="2800" dirty="0"/>
              <a:t>Every time someone thoughtlessly uses regression for causal inference, an angel not only loses its wings, but is cast out of Heaven and falls in </a:t>
            </a:r>
            <a:r>
              <a:rPr lang="en-US" sz="2800" dirty="0" err="1"/>
              <a:t>extremest</a:t>
            </a:r>
            <a:r>
              <a:rPr lang="en-US" sz="2800" dirty="0"/>
              <a:t> agony into the everlasting fire.</a:t>
            </a:r>
          </a:p>
        </p:txBody>
      </p:sp>
      <p:sp>
        <p:nvSpPr>
          <p:cNvPr id="7" name="TextBox 6">
            <a:extLst>
              <a:ext uri="{FF2B5EF4-FFF2-40B4-BE49-F238E27FC236}">
                <a16:creationId xmlns:a16="http://schemas.microsoft.com/office/drawing/2014/main" id="{A9C44A2F-F7C2-431D-921A-1436326351C9}"/>
              </a:ext>
            </a:extLst>
          </p:cNvPr>
          <p:cNvSpPr txBox="1"/>
          <p:nvPr/>
        </p:nvSpPr>
        <p:spPr>
          <a:xfrm>
            <a:off x="7166438" y="7028750"/>
            <a:ext cx="2718532" cy="369332"/>
          </a:xfrm>
          <a:prstGeom prst="rect">
            <a:avLst/>
          </a:prstGeom>
          <a:noFill/>
        </p:spPr>
        <p:txBody>
          <a:bodyPr wrap="square">
            <a:spAutoFit/>
          </a:bodyPr>
          <a:lstStyle/>
          <a:p>
            <a:r>
              <a:rPr lang="en-US" dirty="0">
                <a:hlinkClick r:id="rId3"/>
              </a:rPr>
              <a:t>ADAfaEPoV.pdf (cmu.edu)</a:t>
            </a:r>
            <a:endParaRPr lang="en-US" dirty="0"/>
          </a:p>
        </p:txBody>
      </p:sp>
    </p:spTree>
    <p:extLst>
      <p:ext uri="{BB962C8B-B14F-4D97-AF65-F5344CB8AC3E}">
        <p14:creationId xmlns:p14="http://schemas.microsoft.com/office/powerpoint/2010/main" val="4243624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F48FB3-5618-49C6-A4F2-C39AF29AC02D}"/>
              </a:ext>
            </a:extLst>
          </p:cNvPr>
          <p:cNvPicPr>
            <a:picLocks noChangeAspect="1"/>
          </p:cNvPicPr>
          <p:nvPr/>
        </p:nvPicPr>
        <p:blipFill>
          <a:blip r:embed="rId2"/>
          <a:stretch>
            <a:fillRect/>
          </a:stretch>
        </p:blipFill>
        <p:spPr>
          <a:xfrm>
            <a:off x="2077895" y="602486"/>
            <a:ext cx="7899527" cy="5029200"/>
          </a:xfrm>
          <a:prstGeom prst="rect">
            <a:avLst/>
          </a:prstGeom>
        </p:spPr>
      </p:pic>
      <p:sp>
        <p:nvSpPr>
          <p:cNvPr id="5" name="TextBox 4">
            <a:extLst>
              <a:ext uri="{FF2B5EF4-FFF2-40B4-BE49-F238E27FC236}">
                <a16:creationId xmlns:a16="http://schemas.microsoft.com/office/drawing/2014/main" id="{496FBD4C-F64A-4703-89E6-6302F7DCC316}"/>
              </a:ext>
            </a:extLst>
          </p:cNvPr>
          <p:cNvSpPr txBox="1"/>
          <p:nvPr/>
        </p:nvSpPr>
        <p:spPr>
          <a:xfrm>
            <a:off x="1259957" y="6550784"/>
            <a:ext cx="9117419" cy="369332"/>
          </a:xfrm>
          <a:prstGeom prst="rect">
            <a:avLst/>
          </a:prstGeom>
          <a:noFill/>
        </p:spPr>
        <p:txBody>
          <a:bodyPr wrap="square">
            <a:spAutoFit/>
          </a:bodyPr>
          <a:lstStyle/>
          <a:p>
            <a:r>
              <a:rPr lang="en-US" dirty="0">
                <a:hlinkClick r:id="rId3"/>
              </a:rPr>
              <a:t>http://turing.iimas.unam.mx/~ivanvladimir/slides/rpyaa/02_regression.html#/44</a:t>
            </a:r>
            <a:r>
              <a:rPr lang="en-US" dirty="0"/>
              <a:t> </a:t>
            </a:r>
          </a:p>
        </p:txBody>
      </p:sp>
    </p:spTree>
    <p:extLst>
      <p:ext uri="{BB962C8B-B14F-4D97-AF65-F5344CB8AC3E}">
        <p14:creationId xmlns:p14="http://schemas.microsoft.com/office/powerpoint/2010/main" val="2313440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262" y="2194560"/>
            <a:ext cx="6465642" cy="5303520"/>
          </a:xfrm>
          <a:prstGeom prst="rect">
            <a:avLst/>
          </a:prstGeom>
        </p:spPr>
      </p:pic>
      <p:sp>
        <p:nvSpPr>
          <p:cNvPr id="4" name="TextBox 3">
            <a:extLst>
              <a:ext uri="{FF2B5EF4-FFF2-40B4-BE49-F238E27FC236}">
                <a16:creationId xmlns:a16="http://schemas.microsoft.com/office/drawing/2014/main" id="{1A816309-414A-4340-AD97-3A11F4169849}"/>
              </a:ext>
            </a:extLst>
          </p:cNvPr>
          <p:cNvSpPr txBox="1"/>
          <p:nvPr/>
        </p:nvSpPr>
        <p:spPr>
          <a:xfrm>
            <a:off x="0" y="7403068"/>
            <a:ext cx="5943600" cy="369332"/>
          </a:xfrm>
          <a:prstGeom prst="rect">
            <a:avLst/>
          </a:prstGeom>
          <a:noFill/>
        </p:spPr>
        <p:txBody>
          <a:bodyPr wrap="square">
            <a:spAutoFit/>
          </a:bodyPr>
          <a:lstStyle/>
          <a:p>
            <a:r>
              <a:rPr lang="en-US" dirty="0">
                <a:hlinkClick r:id="rId3"/>
              </a:rPr>
              <a:t>https://botlnec.github.io/islp/sols/chapter2/exercise3/</a:t>
            </a:r>
            <a:r>
              <a:rPr lang="en-US" dirty="0"/>
              <a:t> </a:t>
            </a:r>
          </a:p>
        </p:txBody>
      </p:sp>
      <p:sp>
        <p:nvSpPr>
          <p:cNvPr id="8" name="TextBox 7">
            <a:extLst>
              <a:ext uri="{FF2B5EF4-FFF2-40B4-BE49-F238E27FC236}">
                <a16:creationId xmlns:a16="http://schemas.microsoft.com/office/drawing/2014/main" id="{9BA5700B-07A2-47EB-A523-09785D97207A}"/>
              </a:ext>
            </a:extLst>
          </p:cNvPr>
          <p:cNvSpPr txBox="1"/>
          <p:nvPr/>
        </p:nvSpPr>
        <p:spPr>
          <a:xfrm>
            <a:off x="180753" y="185540"/>
            <a:ext cx="11153554" cy="2308324"/>
          </a:xfrm>
          <a:prstGeom prst="rect">
            <a:avLst/>
          </a:prstGeom>
          <a:noFill/>
        </p:spPr>
        <p:txBody>
          <a:bodyPr wrap="square">
            <a:spAutoFit/>
          </a:bodyPr>
          <a:lstStyle/>
          <a:p>
            <a:r>
              <a:rPr lang="en-US" sz="2400" b="1" dirty="0">
                <a:solidFill>
                  <a:schemeClr val="accent3">
                    <a:lumMod val="50000"/>
                  </a:schemeClr>
                </a:solidFill>
              </a:rPr>
              <a:t>Squared bias.</a:t>
            </a:r>
            <a:r>
              <a:rPr lang="en-US" sz="2400" dirty="0">
                <a:solidFill>
                  <a:schemeClr val="accent3">
                    <a:lumMod val="50000"/>
                  </a:schemeClr>
                </a:solidFill>
              </a:rPr>
              <a:t> </a:t>
            </a:r>
            <a:r>
              <a:rPr lang="en-US" sz="2400" dirty="0"/>
              <a:t>This is the error in our model introduced by the difference of our approximation and the true underlying function. A more flexible model will be increasingly similar, and the squared bias therefore diminishes as the flexibility increases. (It might even reach zero if for example the underlying function is a polynomial and by increasing the flexibility at a certain point we include the polynomials of this degree in our hypothesis space.)</a:t>
            </a:r>
          </a:p>
        </p:txBody>
      </p:sp>
      <p:sp>
        <p:nvSpPr>
          <p:cNvPr id="9" name="TextBox 8">
            <a:extLst>
              <a:ext uri="{FF2B5EF4-FFF2-40B4-BE49-F238E27FC236}">
                <a16:creationId xmlns:a16="http://schemas.microsoft.com/office/drawing/2014/main" id="{5DE6FD07-F10A-48FE-B808-FBEBA443E7F5}"/>
              </a:ext>
            </a:extLst>
          </p:cNvPr>
          <p:cNvSpPr txBox="1"/>
          <p:nvPr/>
        </p:nvSpPr>
        <p:spPr>
          <a:xfrm>
            <a:off x="660412" y="2892054"/>
            <a:ext cx="3785191" cy="3046988"/>
          </a:xfrm>
          <a:prstGeom prst="rect">
            <a:avLst/>
          </a:prstGeom>
          <a:noFill/>
        </p:spPr>
        <p:txBody>
          <a:bodyPr wrap="square" rtlCol="0">
            <a:spAutoFit/>
          </a:bodyPr>
          <a:lstStyle/>
          <a:p>
            <a:pPr algn="l"/>
            <a:r>
              <a:rPr lang="en-US" sz="2400" i="1" dirty="0">
                <a:solidFill>
                  <a:srgbClr val="002060"/>
                </a:solidFill>
              </a:rPr>
              <a:t>Theoretical:</a:t>
            </a:r>
          </a:p>
          <a:p>
            <a:pPr algn="l"/>
            <a:r>
              <a:rPr lang="en-US" sz="2400" b="1" dirty="0">
                <a:solidFill>
                  <a:schemeClr val="accent4">
                    <a:lumMod val="75000"/>
                  </a:schemeClr>
                </a:solidFill>
              </a:rPr>
              <a:t>Squared bias </a:t>
            </a:r>
            <a:r>
              <a:rPr lang="en-US" sz="2400" dirty="0">
                <a:solidFill>
                  <a:srgbClr val="5A2781"/>
                </a:solidFill>
              </a:rPr>
              <a:t>compares the correct function to its approximation.  For example, comparing the error between a function and Taylor series approximations.</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84696D4-D1CD-CC87-FA9F-039CC81046C3}"/>
                  </a:ext>
                </a:extLst>
              </p14:cNvPr>
              <p14:cNvContentPartPr/>
              <p14:nvPr/>
            </p14:nvContentPartPr>
            <p14:xfrm>
              <a:off x="5669404" y="4031617"/>
              <a:ext cx="5257097" cy="2727998"/>
            </p14:xfrm>
          </p:contentPart>
        </mc:Choice>
        <mc:Fallback xmlns="">
          <p:pic>
            <p:nvPicPr>
              <p:cNvPr id="2" name="Ink 1">
                <a:extLst>
                  <a:ext uri="{FF2B5EF4-FFF2-40B4-BE49-F238E27FC236}">
                    <a16:creationId xmlns:a16="http://schemas.microsoft.com/office/drawing/2014/main" id="{E84696D4-D1CD-CC87-FA9F-039CC81046C3}"/>
                  </a:ext>
                </a:extLst>
              </p:cNvPr>
              <p:cNvPicPr/>
              <p:nvPr/>
            </p:nvPicPr>
            <p:blipFill>
              <a:blip r:embed="rId5"/>
              <a:stretch>
                <a:fillRect/>
              </a:stretch>
            </p:blipFill>
            <p:spPr>
              <a:xfrm>
                <a:off x="5653564" y="3968619"/>
                <a:ext cx="5288417" cy="2854354"/>
              </a:xfrm>
              <a:prstGeom prst="rect">
                <a:avLst/>
              </a:prstGeom>
            </p:spPr>
          </p:pic>
        </mc:Fallback>
      </mc:AlternateContent>
    </p:spTree>
    <p:extLst>
      <p:ext uri="{BB962C8B-B14F-4D97-AF65-F5344CB8AC3E}">
        <p14:creationId xmlns:p14="http://schemas.microsoft.com/office/powerpoint/2010/main" val="2589832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419" y="3474720"/>
            <a:ext cx="5239396" cy="4297680"/>
          </a:xfrm>
          <a:prstGeom prst="rect">
            <a:avLst/>
          </a:prstGeom>
        </p:spPr>
      </p:pic>
      <p:sp>
        <p:nvSpPr>
          <p:cNvPr id="4" name="TextBox 3">
            <a:extLst>
              <a:ext uri="{FF2B5EF4-FFF2-40B4-BE49-F238E27FC236}">
                <a16:creationId xmlns:a16="http://schemas.microsoft.com/office/drawing/2014/main" id="{1A816309-414A-4340-AD97-3A11F4169849}"/>
              </a:ext>
            </a:extLst>
          </p:cNvPr>
          <p:cNvSpPr txBox="1"/>
          <p:nvPr/>
        </p:nvSpPr>
        <p:spPr>
          <a:xfrm>
            <a:off x="0" y="7403068"/>
            <a:ext cx="5943600" cy="369332"/>
          </a:xfrm>
          <a:prstGeom prst="rect">
            <a:avLst/>
          </a:prstGeom>
          <a:noFill/>
        </p:spPr>
        <p:txBody>
          <a:bodyPr wrap="square">
            <a:spAutoFit/>
          </a:bodyPr>
          <a:lstStyle/>
          <a:p>
            <a:r>
              <a:rPr lang="en-US" dirty="0">
                <a:hlinkClick r:id="rId3"/>
              </a:rPr>
              <a:t>https://botlnec.github.io/islp/sols/chapter2/exercise3/</a:t>
            </a:r>
            <a:r>
              <a:rPr lang="en-US" dirty="0"/>
              <a:t> </a:t>
            </a:r>
          </a:p>
        </p:txBody>
      </p:sp>
      <p:sp>
        <p:nvSpPr>
          <p:cNvPr id="9" name="TextBox 8">
            <a:extLst>
              <a:ext uri="{FF2B5EF4-FFF2-40B4-BE49-F238E27FC236}">
                <a16:creationId xmlns:a16="http://schemas.microsoft.com/office/drawing/2014/main" id="{5DE6FD07-F10A-48FE-B808-FBEBA443E7F5}"/>
              </a:ext>
            </a:extLst>
          </p:cNvPr>
          <p:cNvSpPr txBox="1"/>
          <p:nvPr/>
        </p:nvSpPr>
        <p:spPr>
          <a:xfrm>
            <a:off x="313692" y="4415548"/>
            <a:ext cx="5055750" cy="2308324"/>
          </a:xfrm>
          <a:prstGeom prst="rect">
            <a:avLst/>
          </a:prstGeom>
          <a:noFill/>
        </p:spPr>
        <p:txBody>
          <a:bodyPr wrap="square" rtlCol="0">
            <a:spAutoFit/>
          </a:bodyPr>
          <a:lstStyle/>
          <a:p>
            <a:pPr algn="l"/>
            <a:r>
              <a:rPr lang="en-US" sz="2400" i="1" dirty="0">
                <a:solidFill>
                  <a:srgbClr val="002060"/>
                </a:solidFill>
              </a:rPr>
              <a:t>Theoretical:</a:t>
            </a:r>
          </a:p>
          <a:p>
            <a:pPr algn="l"/>
            <a:r>
              <a:rPr lang="en-US" sz="2400" b="1" dirty="0">
                <a:solidFill>
                  <a:schemeClr val="accent3">
                    <a:lumMod val="50000"/>
                  </a:schemeClr>
                </a:solidFill>
              </a:rPr>
              <a:t>Squared bias </a:t>
            </a:r>
            <a:r>
              <a:rPr lang="en-US" sz="2400" dirty="0">
                <a:solidFill>
                  <a:srgbClr val="5A2781"/>
                </a:solidFill>
              </a:rPr>
              <a:t>compares the correct function to its approximation.  For example, comparing the error between a function and Taylor series approximations.</a:t>
            </a:r>
          </a:p>
        </p:txBody>
      </p:sp>
      <p:pic>
        <p:nvPicPr>
          <p:cNvPr id="10" name="Picture 9" descr="A picture containing line, diagram, text, screenshot&#10;&#10;Description automatically generated">
            <a:extLst>
              <a:ext uri="{FF2B5EF4-FFF2-40B4-BE49-F238E27FC236}">
                <a16:creationId xmlns:a16="http://schemas.microsoft.com/office/drawing/2014/main" id="{312CEF1C-2BCE-42FA-AF51-DF491E03CF20}"/>
              </a:ext>
            </a:extLst>
          </p:cNvPr>
          <p:cNvPicPr>
            <a:picLocks noChangeAspect="1"/>
          </p:cNvPicPr>
          <p:nvPr/>
        </p:nvPicPr>
        <p:blipFill rotWithShape="1">
          <a:blip r:embed="rId4">
            <a:extLst>
              <a:ext uri="{28A0092B-C50C-407E-A947-70E740481C1C}">
                <a14:useLocalDpi xmlns:a14="http://schemas.microsoft.com/office/drawing/2010/main" val="0"/>
              </a:ext>
            </a:extLst>
          </a:blip>
          <a:srcRect l="10555" t="3035" r="8519" b="6625"/>
          <a:stretch/>
        </p:blipFill>
        <p:spPr>
          <a:xfrm>
            <a:off x="457200" y="404037"/>
            <a:ext cx="8080744" cy="3221665"/>
          </a:xfrm>
          <a:prstGeom prst="rect">
            <a:avLst/>
          </a:prstGeom>
        </p:spPr>
      </p:pic>
      <p:sp>
        <p:nvSpPr>
          <p:cNvPr id="11" name="TextBox 10">
            <a:extLst>
              <a:ext uri="{FF2B5EF4-FFF2-40B4-BE49-F238E27FC236}">
                <a16:creationId xmlns:a16="http://schemas.microsoft.com/office/drawing/2014/main" id="{54DD9A22-1253-45B4-9933-8D15B69F0E26}"/>
              </a:ext>
            </a:extLst>
          </p:cNvPr>
          <p:cNvSpPr txBox="1"/>
          <p:nvPr/>
        </p:nvSpPr>
        <p:spPr>
          <a:xfrm>
            <a:off x="112188" y="59313"/>
            <a:ext cx="9563986" cy="261610"/>
          </a:xfrm>
          <a:prstGeom prst="rect">
            <a:avLst/>
          </a:prstGeom>
          <a:noFill/>
        </p:spPr>
        <p:txBody>
          <a:bodyPr wrap="square">
            <a:spAutoFit/>
          </a:bodyPr>
          <a:lstStyle/>
          <a:p>
            <a:r>
              <a:rPr lang="en-US" sz="1050" dirty="0">
                <a:hlinkClick r:id="rId5"/>
              </a:rPr>
              <a:t>Ivan Meza</a:t>
            </a:r>
            <a:r>
              <a:rPr lang="en-US" sz="1050" dirty="0"/>
              <a:t> </a:t>
            </a:r>
            <a:r>
              <a:rPr lang="en-US" sz="1050" dirty="0">
                <a:hlinkClick r:id="rId6"/>
              </a:rPr>
              <a:t>http://turing.iimas.unam.mx/~ivanvladimir/slides/rpyaa/02_regression.html#/60</a:t>
            </a:r>
            <a:r>
              <a:rPr lang="en-US" sz="1050" dirty="0"/>
              <a:t> </a:t>
            </a:r>
          </a:p>
        </p:txBody>
      </p:sp>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24A7ACF2-C6FA-4A44-AC54-0713753F6F5E}"/>
                  </a:ext>
                </a:extLst>
              </p14:cNvPr>
              <p14:cNvContentPartPr/>
              <p14:nvPr/>
            </p14:nvContentPartPr>
            <p14:xfrm>
              <a:off x="7081920" y="4879440"/>
              <a:ext cx="4376160" cy="2339280"/>
            </p14:xfrm>
          </p:contentPart>
        </mc:Choice>
        <mc:Fallback xmlns="">
          <p:pic>
            <p:nvPicPr>
              <p:cNvPr id="2" name="Ink 1">
                <a:extLst>
                  <a:ext uri="{FF2B5EF4-FFF2-40B4-BE49-F238E27FC236}">
                    <a16:creationId xmlns:a16="http://schemas.microsoft.com/office/drawing/2014/main" id="{24A7ACF2-C6FA-4A44-AC54-0713753F6F5E}"/>
                  </a:ext>
                </a:extLst>
              </p:cNvPr>
              <p:cNvPicPr/>
              <p:nvPr/>
            </p:nvPicPr>
            <p:blipFill>
              <a:blip r:embed="rId8"/>
              <a:stretch>
                <a:fillRect/>
              </a:stretch>
            </p:blipFill>
            <p:spPr>
              <a:xfrm>
                <a:off x="7066080" y="4816080"/>
                <a:ext cx="4407480" cy="2466000"/>
              </a:xfrm>
              <a:prstGeom prst="rect">
                <a:avLst/>
              </a:prstGeom>
            </p:spPr>
          </p:pic>
        </mc:Fallback>
      </mc:AlternateContent>
    </p:spTree>
    <p:extLst>
      <p:ext uri="{BB962C8B-B14F-4D97-AF65-F5344CB8AC3E}">
        <p14:creationId xmlns:p14="http://schemas.microsoft.com/office/powerpoint/2010/main" val="1761470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261" y="2194560"/>
            <a:ext cx="6800073" cy="5577840"/>
          </a:xfrm>
          <a:prstGeom prst="rect">
            <a:avLst/>
          </a:prstGeom>
        </p:spPr>
      </p:pic>
      <p:sp>
        <p:nvSpPr>
          <p:cNvPr id="4" name="TextBox 3">
            <a:extLst>
              <a:ext uri="{FF2B5EF4-FFF2-40B4-BE49-F238E27FC236}">
                <a16:creationId xmlns:a16="http://schemas.microsoft.com/office/drawing/2014/main" id="{1A816309-414A-4340-AD97-3A11F4169849}"/>
              </a:ext>
            </a:extLst>
          </p:cNvPr>
          <p:cNvSpPr txBox="1"/>
          <p:nvPr/>
        </p:nvSpPr>
        <p:spPr>
          <a:xfrm>
            <a:off x="0" y="7403068"/>
            <a:ext cx="5943600" cy="369332"/>
          </a:xfrm>
          <a:prstGeom prst="rect">
            <a:avLst/>
          </a:prstGeom>
          <a:noFill/>
        </p:spPr>
        <p:txBody>
          <a:bodyPr wrap="square">
            <a:spAutoFit/>
          </a:bodyPr>
          <a:lstStyle/>
          <a:p>
            <a:r>
              <a:rPr lang="en-US" dirty="0">
                <a:hlinkClick r:id="rId3"/>
              </a:rPr>
              <a:t>https://botlnec.github.io/islp/sols/chapter2/exercise3/</a:t>
            </a:r>
            <a:r>
              <a:rPr lang="en-US" dirty="0"/>
              <a:t> </a:t>
            </a:r>
          </a:p>
        </p:txBody>
      </p:sp>
      <p:sp>
        <p:nvSpPr>
          <p:cNvPr id="8" name="TextBox 7">
            <a:extLst>
              <a:ext uri="{FF2B5EF4-FFF2-40B4-BE49-F238E27FC236}">
                <a16:creationId xmlns:a16="http://schemas.microsoft.com/office/drawing/2014/main" id="{9BA5700B-07A2-47EB-A523-09785D97207A}"/>
              </a:ext>
            </a:extLst>
          </p:cNvPr>
          <p:cNvSpPr txBox="1"/>
          <p:nvPr/>
        </p:nvSpPr>
        <p:spPr>
          <a:xfrm>
            <a:off x="180753" y="185540"/>
            <a:ext cx="11153554" cy="1938992"/>
          </a:xfrm>
          <a:prstGeom prst="rect">
            <a:avLst/>
          </a:prstGeom>
          <a:noFill/>
        </p:spPr>
        <p:txBody>
          <a:bodyPr wrap="square">
            <a:spAutoFit/>
          </a:bodyPr>
          <a:lstStyle/>
          <a:p>
            <a:r>
              <a:rPr lang="en-US" sz="2400" b="1" dirty="0">
                <a:solidFill>
                  <a:srgbClr val="9B6309"/>
                </a:solidFill>
              </a:rPr>
              <a:t>Variance.</a:t>
            </a:r>
            <a:r>
              <a:rPr lang="en-US" sz="2400" dirty="0">
                <a:solidFill>
                  <a:srgbClr val="9B6309"/>
                </a:solidFill>
              </a:rPr>
              <a:t> </a:t>
            </a:r>
            <a:r>
              <a:rPr lang="en-US" sz="2400" dirty="0"/>
              <a:t>In the limit of a model with no flexibility the variance will be zero, since the model fit will be independent of the data. As the flexibility increases the variance will increase as well since the noise in a particular training set will correspondingly captured by the model. The curve described by the variance is a monotonically increasing function of the flexibility of the model.</a:t>
            </a:r>
          </a:p>
        </p:txBody>
      </p:sp>
      <p:sp>
        <p:nvSpPr>
          <p:cNvPr id="3" name="TextBox 2">
            <a:extLst>
              <a:ext uri="{FF2B5EF4-FFF2-40B4-BE49-F238E27FC236}">
                <a16:creationId xmlns:a16="http://schemas.microsoft.com/office/drawing/2014/main" id="{9336A594-D4FA-4776-940E-CB392352E3BA}"/>
              </a:ext>
            </a:extLst>
          </p:cNvPr>
          <p:cNvSpPr txBox="1"/>
          <p:nvPr/>
        </p:nvSpPr>
        <p:spPr>
          <a:xfrm>
            <a:off x="520995" y="2828260"/>
            <a:ext cx="3285461" cy="1200329"/>
          </a:xfrm>
          <a:prstGeom prst="rect">
            <a:avLst/>
          </a:prstGeom>
          <a:noFill/>
        </p:spPr>
        <p:txBody>
          <a:bodyPr wrap="square" rtlCol="0">
            <a:spAutoFit/>
          </a:bodyPr>
          <a:lstStyle/>
          <a:p>
            <a:pPr algn="l"/>
            <a:r>
              <a:rPr lang="en-US" sz="2400" dirty="0">
                <a:solidFill>
                  <a:srgbClr val="5A2781"/>
                </a:solidFill>
              </a:rPr>
              <a:t>The larger the number of parameters, the larger the effect of noise.</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AE4E152-2F78-4A0E-8D5E-3AD4AF9EF7BE}"/>
                  </a:ext>
                </a:extLst>
              </p14:cNvPr>
              <p14:cNvContentPartPr/>
              <p14:nvPr/>
            </p14:nvContentPartPr>
            <p14:xfrm>
              <a:off x="5635440" y="4044600"/>
              <a:ext cx="5664600" cy="3008520"/>
            </p14:xfrm>
          </p:contentPart>
        </mc:Choice>
        <mc:Fallback xmlns="">
          <p:pic>
            <p:nvPicPr>
              <p:cNvPr id="2" name="Ink 1">
                <a:extLst>
                  <a:ext uri="{FF2B5EF4-FFF2-40B4-BE49-F238E27FC236}">
                    <a16:creationId xmlns:a16="http://schemas.microsoft.com/office/drawing/2014/main" id="{EAE4E152-2F78-4A0E-8D5E-3AD4AF9EF7BE}"/>
                  </a:ext>
                </a:extLst>
              </p:cNvPr>
              <p:cNvPicPr/>
              <p:nvPr/>
            </p:nvPicPr>
            <p:blipFill>
              <a:blip r:embed="rId5"/>
              <a:stretch>
                <a:fillRect/>
              </a:stretch>
            </p:blipFill>
            <p:spPr>
              <a:xfrm>
                <a:off x="5619600" y="3981240"/>
                <a:ext cx="5695920" cy="3135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6A66645-7FAB-C735-6C07-5E9218A5C5AF}"/>
                  </a:ext>
                </a:extLst>
              </p14:cNvPr>
              <p14:cNvContentPartPr/>
              <p14:nvPr/>
            </p14:nvContentPartPr>
            <p14:xfrm>
              <a:off x="8126640" y="6743790"/>
              <a:ext cx="360" cy="360"/>
            </p14:xfrm>
          </p:contentPart>
        </mc:Choice>
        <mc:Fallback xmlns="">
          <p:pic>
            <p:nvPicPr>
              <p:cNvPr id="5" name="Ink 4">
                <a:extLst>
                  <a:ext uri="{FF2B5EF4-FFF2-40B4-BE49-F238E27FC236}">
                    <a16:creationId xmlns:a16="http://schemas.microsoft.com/office/drawing/2014/main" id="{F6A66645-7FAB-C735-6C07-5E9218A5C5AF}"/>
                  </a:ext>
                </a:extLst>
              </p:cNvPr>
              <p:cNvPicPr/>
              <p:nvPr/>
            </p:nvPicPr>
            <p:blipFill>
              <a:blip r:embed="rId7"/>
              <a:stretch>
                <a:fillRect/>
              </a:stretch>
            </p:blipFill>
            <p:spPr>
              <a:xfrm>
                <a:off x="8090640" y="6671790"/>
                <a:ext cx="72000" cy="144000"/>
              </a:xfrm>
              <a:prstGeom prst="rect">
                <a:avLst/>
              </a:prstGeom>
            </p:spPr>
          </p:pic>
        </mc:Fallback>
      </mc:AlternateContent>
    </p:spTree>
    <p:extLst>
      <p:ext uri="{BB962C8B-B14F-4D97-AF65-F5344CB8AC3E}">
        <p14:creationId xmlns:p14="http://schemas.microsoft.com/office/powerpoint/2010/main" val="604206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419" y="3474720"/>
            <a:ext cx="5239396" cy="4297680"/>
          </a:xfrm>
          <a:prstGeom prst="rect">
            <a:avLst/>
          </a:prstGeom>
        </p:spPr>
      </p:pic>
      <p:sp>
        <p:nvSpPr>
          <p:cNvPr id="4" name="TextBox 3">
            <a:extLst>
              <a:ext uri="{FF2B5EF4-FFF2-40B4-BE49-F238E27FC236}">
                <a16:creationId xmlns:a16="http://schemas.microsoft.com/office/drawing/2014/main" id="{1A816309-414A-4340-AD97-3A11F4169849}"/>
              </a:ext>
            </a:extLst>
          </p:cNvPr>
          <p:cNvSpPr txBox="1"/>
          <p:nvPr/>
        </p:nvSpPr>
        <p:spPr>
          <a:xfrm>
            <a:off x="0" y="7403068"/>
            <a:ext cx="5943600" cy="369332"/>
          </a:xfrm>
          <a:prstGeom prst="rect">
            <a:avLst/>
          </a:prstGeom>
          <a:noFill/>
        </p:spPr>
        <p:txBody>
          <a:bodyPr wrap="square">
            <a:spAutoFit/>
          </a:bodyPr>
          <a:lstStyle/>
          <a:p>
            <a:r>
              <a:rPr lang="en-US" dirty="0">
                <a:hlinkClick r:id="rId3"/>
              </a:rPr>
              <a:t>https://botlnec.github.io/islp/sols/chapter2/exercise3/</a:t>
            </a:r>
            <a:r>
              <a:rPr lang="en-US" dirty="0"/>
              <a:t> </a:t>
            </a:r>
          </a:p>
        </p:txBody>
      </p:sp>
      <p:pic>
        <p:nvPicPr>
          <p:cNvPr id="10" name="Picture 9" descr="A picture containing line, diagram, text, screenshot&#10;&#10;Description automatically generated">
            <a:extLst>
              <a:ext uri="{FF2B5EF4-FFF2-40B4-BE49-F238E27FC236}">
                <a16:creationId xmlns:a16="http://schemas.microsoft.com/office/drawing/2014/main" id="{312CEF1C-2BCE-42FA-AF51-DF491E03CF20}"/>
              </a:ext>
            </a:extLst>
          </p:cNvPr>
          <p:cNvPicPr>
            <a:picLocks noChangeAspect="1"/>
          </p:cNvPicPr>
          <p:nvPr/>
        </p:nvPicPr>
        <p:blipFill rotWithShape="1">
          <a:blip r:embed="rId4">
            <a:extLst>
              <a:ext uri="{28A0092B-C50C-407E-A947-70E740481C1C}">
                <a14:useLocalDpi xmlns:a14="http://schemas.microsoft.com/office/drawing/2010/main" val="0"/>
              </a:ext>
            </a:extLst>
          </a:blip>
          <a:srcRect l="10555" t="3035" r="8519" b="6625"/>
          <a:stretch/>
        </p:blipFill>
        <p:spPr>
          <a:xfrm>
            <a:off x="457200" y="404037"/>
            <a:ext cx="8080744" cy="3221665"/>
          </a:xfrm>
          <a:prstGeom prst="rect">
            <a:avLst/>
          </a:prstGeom>
        </p:spPr>
      </p:pic>
      <p:sp>
        <p:nvSpPr>
          <p:cNvPr id="11" name="TextBox 10">
            <a:extLst>
              <a:ext uri="{FF2B5EF4-FFF2-40B4-BE49-F238E27FC236}">
                <a16:creationId xmlns:a16="http://schemas.microsoft.com/office/drawing/2014/main" id="{54DD9A22-1253-45B4-9933-8D15B69F0E26}"/>
              </a:ext>
            </a:extLst>
          </p:cNvPr>
          <p:cNvSpPr txBox="1"/>
          <p:nvPr/>
        </p:nvSpPr>
        <p:spPr>
          <a:xfrm>
            <a:off x="112188" y="59313"/>
            <a:ext cx="9563986" cy="261610"/>
          </a:xfrm>
          <a:prstGeom prst="rect">
            <a:avLst/>
          </a:prstGeom>
          <a:noFill/>
        </p:spPr>
        <p:txBody>
          <a:bodyPr wrap="square">
            <a:spAutoFit/>
          </a:bodyPr>
          <a:lstStyle/>
          <a:p>
            <a:r>
              <a:rPr lang="en-US" sz="1050" dirty="0">
                <a:hlinkClick r:id="rId5"/>
              </a:rPr>
              <a:t>Ivan Meza</a:t>
            </a:r>
            <a:r>
              <a:rPr lang="en-US" sz="1050" dirty="0"/>
              <a:t> </a:t>
            </a:r>
            <a:r>
              <a:rPr lang="en-US" sz="1050" dirty="0">
                <a:hlinkClick r:id="rId6"/>
              </a:rPr>
              <a:t>http://turing.iimas.unam.mx/~ivanvladimir/slides/rpyaa/02_regression.html#/60</a:t>
            </a:r>
            <a:r>
              <a:rPr lang="en-US" sz="1050" dirty="0"/>
              <a:t> </a:t>
            </a:r>
          </a:p>
        </p:txBody>
      </p:sp>
      <p:sp>
        <p:nvSpPr>
          <p:cNvPr id="2" name="TextBox 1">
            <a:extLst>
              <a:ext uri="{FF2B5EF4-FFF2-40B4-BE49-F238E27FC236}">
                <a16:creationId xmlns:a16="http://schemas.microsoft.com/office/drawing/2014/main" id="{46BCD45A-BF32-4599-B37B-3C4B92ABA48B}"/>
              </a:ext>
            </a:extLst>
          </p:cNvPr>
          <p:cNvSpPr txBox="1"/>
          <p:nvPr/>
        </p:nvSpPr>
        <p:spPr>
          <a:xfrm>
            <a:off x="8724900" y="1108869"/>
            <a:ext cx="3006356" cy="1569660"/>
          </a:xfrm>
          <a:prstGeom prst="rect">
            <a:avLst/>
          </a:prstGeom>
          <a:noFill/>
        </p:spPr>
        <p:txBody>
          <a:bodyPr wrap="square" rtlCol="0">
            <a:spAutoFit/>
          </a:bodyPr>
          <a:lstStyle/>
          <a:p>
            <a:pPr algn="l"/>
            <a:r>
              <a:rPr lang="en-US" sz="2400" dirty="0">
                <a:solidFill>
                  <a:srgbClr val="5A2781"/>
                </a:solidFill>
              </a:rPr>
              <a:t>The larger the number of parameters, the larger the effect of noise.</a:t>
            </a:r>
          </a:p>
        </p:txBody>
      </p:sp>
      <p:sp>
        <p:nvSpPr>
          <p:cNvPr id="3" name="TextBox 2">
            <a:extLst>
              <a:ext uri="{FF2B5EF4-FFF2-40B4-BE49-F238E27FC236}">
                <a16:creationId xmlns:a16="http://schemas.microsoft.com/office/drawing/2014/main" id="{8E8D8B8D-21F6-3B15-2CFC-F6EE8D9DB25F}"/>
              </a:ext>
            </a:extLst>
          </p:cNvPr>
          <p:cNvSpPr txBox="1"/>
          <p:nvPr/>
        </p:nvSpPr>
        <p:spPr>
          <a:xfrm>
            <a:off x="432172" y="3886200"/>
            <a:ext cx="5943600" cy="3416320"/>
          </a:xfrm>
          <a:prstGeom prst="rect">
            <a:avLst/>
          </a:prstGeom>
          <a:noFill/>
        </p:spPr>
        <p:txBody>
          <a:bodyPr wrap="square">
            <a:spAutoFit/>
          </a:bodyPr>
          <a:lstStyle/>
          <a:p>
            <a:r>
              <a:rPr lang="en-US" sz="2400" b="1" dirty="0">
                <a:solidFill>
                  <a:srgbClr val="9B6309"/>
                </a:solidFill>
              </a:rPr>
              <a:t>Variance.</a:t>
            </a:r>
            <a:r>
              <a:rPr lang="en-US" sz="2400" dirty="0">
                <a:solidFill>
                  <a:srgbClr val="9B6309"/>
                </a:solidFill>
              </a:rPr>
              <a:t> </a:t>
            </a:r>
            <a:r>
              <a:rPr lang="en-US" sz="2400" dirty="0"/>
              <a:t>In the limit of a model with no flexibility the variance will be zero, since the model fit will be independent of the data. As the flexibility increases the variance will increase as well since the noise in a particular training set will correspondingly be captured by the model. The curve described by the variance is a monotonically increasing function of the flexibility of the model.</a:t>
            </a:r>
          </a:p>
        </p:txBody>
      </p:sp>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4084BCC-B37A-66A1-FAD6-50B17D8E9FF4}"/>
                  </a:ext>
                </a:extLst>
              </p14:cNvPr>
              <p14:cNvContentPartPr/>
              <p14:nvPr/>
            </p14:nvContentPartPr>
            <p14:xfrm>
              <a:off x="7052040" y="4922550"/>
              <a:ext cx="4430520" cy="2244240"/>
            </p14:xfrm>
          </p:contentPart>
        </mc:Choice>
        <mc:Fallback xmlns="">
          <p:pic>
            <p:nvPicPr>
              <p:cNvPr id="8" name="Ink 7">
                <a:extLst>
                  <a:ext uri="{FF2B5EF4-FFF2-40B4-BE49-F238E27FC236}">
                    <a16:creationId xmlns:a16="http://schemas.microsoft.com/office/drawing/2014/main" id="{B4084BCC-B37A-66A1-FAD6-50B17D8E9FF4}"/>
                  </a:ext>
                </a:extLst>
              </p:cNvPr>
              <p:cNvPicPr/>
              <p:nvPr/>
            </p:nvPicPr>
            <p:blipFill>
              <a:blip r:embed="rId8"/>
              <a:stretch>
                <a:fillRect/>
              </a:stretch>
            </p:blipFill>
            <p:spPr>
              <a:xfrm>
                <a:off x="7016400" y="4850550"/>
                <a:ext cx="4502160" cy="2387880"/>
              </a:xfrm>
              <a:prstGeom prst="rect">
                <a:avLst/>
              </a:prstGeom>
            </p:spPr>
          </p:pic>
        </mc:Fallback>
      </mc:AlternateContent>
    </p:spTree>
    <p:extLst>
      <p:ext uri="{BB962C8B-B14F-4D97-AF65-F5344CB8AC3E}">
        <p14:creationId xmlns:p14="http://schemas.microsoft.com/office/powerpoint/2010/main" val="3448656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261" y="2194560"/>
            <a:ext cx="6800073" cy="5577840"/>
          </a:xfrm>
          <a:prstGeom prst="rect">
            <a:avLst/>
          </a:prstGeom>
        </p:spPr>
      </p:pic>
      <p:sp>
        <p:nvSpPr>
          <p:cNvPr id="4" name="TextBox 3">
            <a:extLst>
              <a:ext uri="{FF2B5EF4-FFF2-40B4-BE49-F238E27FC236}">
                <a16:creationId xmlns:a16="http://schemas.microsoft.com/office/drawing/2014/main" id="{1A816309-414A-4340-AD97-3A11F4169849}"/>
              </a:ext>
            </a:extLst>
          </p:cNvPr>
          <p:cNvSpPr txBox="1"/>
          <p:nvPr/>
        </p:nvSpPr>
        <p:spPr>
          <a:xfrm>
            <a:off x="0" y="7403068"/>
            <a:ext cx="5943600" cy="369332"/>
          </a:xfrm>
          <a:prstGeom prst="rect">
            <a:avLst/>
          </a:prstGeom>
          <a:noFill/>
        </p:spPr>
        <p:txBody>
          <a:bodyPr wrap="square">
            <a:spAutoFit/>
          </a:bodyPr>
          <a:lstStyle/>
          <a:p>
            <a:r>
              <a:rPr lang="en-US" dirty="0">
                <a:hlinkClick r:id="rId3"/>
              </a:rPr>
              <a:t>https://botlnec.github.io/islp/sols/chapter2/exercise3/</a:t>
            </a:r>
            <a:r>
              <a:rPr lang="en-US" dirty="0"/>
              <a:t> </a:t>
            </a:r>
          </a:p>
        </p:txBody>
      </p:sp>
      <p:sp>
        <p:nvSpPr>
          <p:cNvPr id="9" name="TextBox 8">
            <a:extLst>
              <a:ext uri="{FF2B5EF4-FFF2-40B4-BE49-F238E27FC236}">
                <a16:creationId xmlns:a16="http://schemas.microsoft.com/office/drawing/2014/main" id="{5DE6FD07-F10A-48FE-B808-FBEBA443E7F5}"/>
              </a:ext>
            </a:extLst>
          </p:cNvPr>
          <p:cNvSpPr txBox="1"/>
          <p:nvPr/>
        </p:nvSpPr>
        <p:spPr>
          <a:xfrm>
            <a:off x="3051544" y="6241312"/>
            <a:ext cx="4603898" cy="461665"/>
          </a:xfrm>
          <a:prstGeom prst="rect">
            <a:avLst/>
          </a:prstGeom>
          <a:solidFill>
            <a:schemeClr val="bg1">
              <a:lumMod val="85000"/>
            </a:schemeClr>
          </a:solidFill>
        </p:spPr>
        <p:txBody>
          <a:bodyPr wrap="square" rtlCol="0">
            <a:spAutoFit/>
          </a:bodyPr>
          <a:lstStyle/>
          <a:p>
            <a:pPr algn="l"/>
            <a:r>
              <a:rPr lang="en-US" sz="2400" dirty="0">
                <a:solidFill>
                  <a:srgbClr val="5A2781"/>
                </a:solidFill>
              </a:rPr>
              <a:t>Note the </a:t>
            </a:r>
            <a:r>
              <a:rPr lang="en-US" sz="2400" b="1" dirty="0">
                <a:solidFill>
                  <a:srgbClr val="5A2781"/>
                </a:solidFill>
              </a:rPr>
              <a:t>bias vs variance trade-off</a:t>
            </a:r>
          </a:p>
        </p:txBody>
      </p:sp>
      <p:sp>
        <p:nvSpPr>
          <p:cNvPr id="3" name="TextBox 2">
            <a:extLst>
              <a:ext uri="{FF2B5EF4-FFF2-40B4-BE49-F238E27FC236}">
                <a16:creationId xmlns:a16="http://schemas.microsoft.com/office/drawing/2014/main" id="{9336A594-D4FA-4776-940E-CB392352E3BA}"/>
              </a:ext>
            </a:extLst>
          </p:cNvPr>
          <p:cNvSpPr txBox="1"/>
          <p:nvPr/>
        </p:nvSpPr>
        <p:spPr>
          <a:xfrm>
            <a:off x="280297" y="1069423"/>
            <a:ext cx="9055088" cy="4154984"/>
          </a:xfrm>
          <a:prstGeom prst="rect">
            <a:avLst/>
          </a:prstGeom>
          <a:noFill/>
        </p:spPr>
        <p:txBody>
          <a:bodyPr wrap="square" rtlCol="0">
            <a:spAutoFit/>
          </a:bodyPr>
          <a:lstStyle/>
          <a:p>
            <a:pPr algn="l"/>
            <a:r>
              <a:rPr lang="en-US" sz="2400" dirty="0">
                <a:solidFill>
                  <a:srgbClr val="9B6309"/>
                </a:solidFill>
              </a:rPr>
              <a:t>The larger the number of parameters, the larger the effect of noise.  </a:t>
            </a:r>
          </a:p>
          <a:p>
            <a:pPr algn="l"/>
            <a:r>
              <a:rPr lang="en-US" sz="2400" dirty="0">
                <a:solidFill>
                  <a:srgbClr val="9B6309"/>
                </a:solidFill>
              </a:rPr>
              <a:t>Thus </a:t>
            </a:r>
            <a:r>
              <a:rPr lang="en-US" sz="2400" b="1" u="sng" dirty="0">
                <a:solidFill>
                  <a:srgbClr val="9B6309"/>
                </a:solidFill>
              </a:rPr>
              <a:t>variance</a:t>
            </a:r>
            <a:r>
              <a:rPr lang="en-US" sz="2400" u="sng" dirty="0">
                <a:solidFill>
                  <a:srgbClr val="9B6309"/>
                </a:solidFill>
              </a:rPr>
              <a:t> increases</a:t>
            </a:r>
            <a:r>
              <a:rPr lang="en-US" sz="2400" dirty="0">
                <a:solidFill>
                  <a:srgbClr val="9B6309"/>
                </a:solidFill>
              </a:rPr>
              <a:t> as the number of parameters increase.</a:t>
            </a:r>
          </a:p>
          <a:p>
            <a:pPr algn="l"/>
            <a:endParaRPr lang="en-US" sz="2400" dirty="0">
              <a:solidFill>
                <a:srgbClr val="5A2781"/>
              </a:solidFill>
            </a:endParaRPr>
          </a:p>
          <a:p>
            <a:r>
              <a:rPr lang="en-US" sz="2400" b="1" dirty="0">
                <a:solidFill>
                  <a:schemeClr val="accent3">
                    <a:lumMod val="50000"/>
                  </a:schemeClr>
                </a:solidFill>
              </a:rPr>
              <a:t>Squared bias </a:t>
            </a:r>
            <a:r>
              <a:rPr lang="en-US" sz="2400" dirty="0">
                <a:solidFill>
                  <a:schemeClr val="accent3">
                    <a:lumMod val="50000"/>
                  </a:schemeClr>
                </a:solidFill>
              </a:rPr>
              <a:t>compares the correct </a:t>
            </a:r>
          </a:p>
          <a:p>
            <a:r>
              <a:rPr lang="en-US" sz="2400" dirty="0">
                <a:solidFill>
                  <a:schemeClr val="accent3">
                    <a:lumMod val="50000"/>
                  </a:schemeClr>
                </a:solidFill>
              </a:rPr>
              <a:t>function to its approximation.  </a:t>
            </a:r>
          </a:p>
          <a:p>
            <a:r>
              <a:rPr lang="en-US" sz="2400" dirty="0">
                <a:solidFill>
                  <a:schemeClr val="accent3">
                    <a:lumMod val="50000"/>
                  </a:schemeClr>
                </a:solidFill>
              </a:rPr>
              <a:t>For example, comparing the error </a:t>
            </a:r>
          </a:p>
          <a:p>
            <a:r>
              <a:rPr lang="en-US" sz="2400" dirty="0">
                <a:solidFill>
                  <a:schemeClr val="accent3">
                    <a:lumMod val="50000"/>
                  </a:schemeClr>
                </a:solidFill>
              </a:rPr>
              <a:t>between a function and its Taylor </a:t>
            </a:r>
          </a:p>
          <a:p>
            <a:r>
              <a:rPr lang="en-US" sz="2400" dirty="0">
                <a:solidFill>
                  <a:schemeClr val="accent3">
                    <a:lumMod val="50000"/>
                  </a:schemeClr>
                </a:solidFill>
              </a:rPr>
              <a:t>series approximations.</a:t>
            </a:r>
          </a:p>
          <a:p>
            <a:r>
              <a:rPr lang="en-US" sz="2400" dirty="0">
                <a:solidFill>
                  <a:schemeClr val="accent3">
                    <a:lumMod val="50000"/>
                  </a:schemeClr>
                </a:solidFill>
              </a:rPr>
              <a:t>Thus </a:t>
            </a:r>
            <a:r>
              <a:rPr lang="en-US" sz="2400" b="1" u="sng" dirty="0">
                <a:solidFill>
                  <a:schemeClr val="accent3">
                    <a:lumMod val="50000"/>
                  </a:schemeClr>
                </a:solidFill>
              </a:rPr>
              <a:t>squared bias </a:t>
            </a:r>
            <a:r>
              <a:rPr lang="en-US" sz="2400" u="sng" dirty="0">
                <a:solidFill>
                  <a:schemeClr val="accent3">
                    <a:lumMod val="50000"/>
                  </a:schemeClr>
                </a:solidFill>
              </a:rPr>
              <a:t>decreases</a:t>
            </a:r>
            <a:r>
              <a:rPr lang="en-US" sz="2400" dirty="0">
                <a:solidFill>
                  <a:schemeClr val="accent3">
                    <a:lumMod val="50000"/>
                  </a:schemeClr>
                </a:solidFill>
              </a:rPr>
              <a:t> as the </a:t>
            </a:r>
          </a:p>
          <a:p>
            <a:r>
              <a:rPr lang="en-US" sz="2400" dirty="0">
                <a:solidFill>
                  <a:schemeClr val="accent3">
                    <a:lumMod val="50000"/>
                  </a:schemeClr>
                </a:solidFill>
              </a:rPr>
              <a:t>number of parameters increase.</a:t>
            </a:r>
          </a:p>
          <a:p>
            <a:pPr algn="l"/>
            <a:endParaRPr lang="en-US" sz="2400" dirty="0">
              <a:solidFill>
                <a:srgbClr val="5A2781"/>
              </a:solidFill>
            </a:endParaRPr>
          </a:p>
        </p:txBody>
      </p:sp>
      <p:sp>
        <p:nvSpPr>
          <p:cNvPr id="11" name="TextBox 10">
            <a:extLst>
              <a:ext uri="{FF2B5EF4-FFF2-40B4-BE49-F238E27FC236}">
                <a16:creationId xmlns:a16="http://schemas.microsoft.com/office/drawing/2014/main" id="{4AB9BDEC-CEAA-4C2C-82AB-C210659178A1}"/>
              </a:ext>
            </a:extLst>
          </p:cNvPr>
          <p:cNvSpPr txBox="1"/>
          <p:nvPr/>
        </p:nvSpPr>
        <p:spPr>
          <a:xfrm>
            <a:off x="2603512" y="180183"/>
            <a:ext cx="5499962" cy="646331"/>
          </a:xfrm>
          <a:prstGeom prst="rect">
            <a:avLst/>
          </a:prstGeom>
          <a:solidFill>
            <a:schemeClr val="bg1">
              <a:lumMod val="85000"/>
            </a:schemeClr>
          </a:solidFill>
        </p:spPr>
        <p:txBody>
          <a:bodyPr wrap="square" rtlCol="0">
            <a:spAutoFit/>
          </a:bodyPr>
          <a:lstStyle/>
          <a:p>
            <a:pPr algn="l"/>
            <a:r>
              <a:rPr lang="en-US" sz="3600" b="1" dirty="0">
                <a:solidFill>
                  <a:srgbClr val="5A2781"/>
                </a:solidFill>
              </a:rPr>
              <a:t>Bias vs Variance trade-off</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FDE221E-C0C2-677C-0579-3F10E52EB912}"/>
                  </a:ext>
                </a:extLst>
              </p14:cNvPr>
              <p14:cNvContentPartPr/>
              <p14:nvPr/>
            </p14:nvContentPartPr>
            <p14:xfrm>
              <a:off x="5635440" y="4044600"/>
              <a:ext cx="5664600" cy="3008520"/>
            </p14:xfrm>
          </p:contentPart>
        </mc:Choice>
        <mc:Fallback xmlns="">
          <p:pic>
            <p:nvPicPr>
              <p:cNvPr id="2" name="Ink 1">
                <a:extLst>
                  <a:ext uri="{FF2B5EF4-FFF2-40B4-BE49-F238E27FC236}">
                    <a16:creationId xmlns:a16="http://schemas.microsoft.com/office/drawing/2014/main" id="{1FDE221E-C0C2-677C-0579-3F10E52EB912}"/>
                  </a:ext>
                </a:extLst>
              </p:cNvPr>
              <p:cNvPicPr/>
              <p:nvPr/>
            </p:nvPicPr>
            <p:blipFill>
              <a:blip r:embed="rId5"/>
              <a:stretch>
                <a:fillRect/>
              </a:stretch>
            </p:blipFill>
            <p:spPr>
              <a:xfrm>
                <a:off x="5619600" y="3981240"/>
                <a:ext cx="5695920" cy="3135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68B5913-C4C1-5465-CD37-E9990DD2F718}"/>
                  </a:ext>
                </a:extLst>
              </p14:cNvPr>
              <p14:cNvContentPartPr/>
              <p14:nvPr/>
            </p14:nvContentPartPr>
            <p14:xfrm>
              <a:off x="5669404" y="4054767"/>
              <a:ext cx="5539698" cy="2961250"/>
            </p14:xfrm>
          </p:contentPart>
        </mc:Choice>
        <mc:Fallback xmlns="">
          <p:pic>
            <p:nvPicPr>
              <p:cNvPr id="5" name="Ink 4">
                <a:extLst>
                  <a:ext uri="{FF2B5EF4-FFF2-40B4-BE49-F238E27FC236}">
                    <a16:creationId xmlns:a16="http://schemas.microsoft.com/office/drawing/2014/main" id="{768B5913-C4C1-5465-CD37-E9990DD2F718}"/>
                  </a:ext>
                </a:extLst>
              </p:cNvPr>
              <p:cNvPicPr/>
              <p:nvPr/>
            </p:nvPicPr>
            <p:blipFill>
              <a:blip r:embed="rId7"/>
              <a:stretch>
                <a:fillRect/>
              </a:stretch>
            </p:blipFill>
            <p:spPr>
              <a:xfrm>
                <a:off x="5653564" y="3991762"/>
                <a:ext cx="5571018" cy="3087981"/>
              </a:xfrm>
              <a:prstGeom prst="rect">
                <a:avLst/>
              </a:prstGeom>
            </p:spPr>
          </p:pic>
        </mc:Fallback>
      </mc:AlternateContent>
    </p:spTree>
    <p:extLst>
      <p:ext uri="{BB962C8B-B14F-4D97-AF65-F5344CB8AC3E}">
        <p14:creationId xmlns:p14="http://schemas.microsoft.com/office/powerpoint/2010/main" val="1865137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A3AE8-0A8D-4999-BE12-10B8C0F55ABD}"/>
              </a:ext>
            </a:extLst>
          </p:cNvPr>
          <p:cNvPicPr>
            <a:picLocks noChangeAspect="1"/>
          </p:cNvPicPr>
          <p:nvPr/>
        </p:nvPicPr>
        <p:blipFill>
          <a:blip r:embed="rId2"/>
          <a:stretch>
            <a:fillRect/>
          </a:stretch>
        </p:blipFill>
        <p:spPr>
          <a:xfrm>
            <a:off x="2889642" y="3534414"/>
            <a:ext cx="6319106" cy="4145686"/>
          </a:xfrm>
          <a:prstGeom prst="rect">
            <a:avLst/>
          </a:prstGeom>
        </p:spPr>
      </p:pic>
      <p:sp>
        <p:nvSpPr>
          <p:cNvPr id="4" name="TextBox 3">
            <a:extLst>
              <a:ext uri="{FF2B5EF4-FFF2-40B4-BE49-F238E27FC236}">
                <a16:creationId xmlns:a16="http://schemas.microsoft.com/office/drawing/2014/main" id="{0E4194D8-34F0-4EB2-B305-74E4D1F42FC5}"/>
              </a:ext>
            </a:extLst>
          </p:cNvPr>
          <p:cNvSpPr txBox="1"/>
          <p:nvPr/>
        </p:nvSpPr>
        <p:spPr>
          <a:xfrm>
            <a:off x="254642" y="441339"/>
            <a:ext cx="11586258" cy="2687531"/>
          </a:xfrm>
          <a:prstGeom prst="rect">
            <a:avLst/>
          </a:prstGeom>
          <a:noFill/>
        </p:spPr>
        <p:txBody>
          <a:bodyPr wrap="square" rtlCol="0">
            <a:spAutoFit/>
          </a:bodyPr>
          <a:lstStyle/>
          <a:p>
            <a:r>
              <a:rPr lang="en-US" sz="2409" b="1" dirty="0"/>
              <a:t>To calculate p-value from scratch </a:t>
            </a:r>
            <a:r>
              <a:rPr lang="en-US" sz="2409" dirty="0"/>
              <a:t>(can alternatively use built-in functions)</a:t>
            </a:r>
          </a:p>
          <a:p>
            <a:pPr marL="457200" indent="-457200">
              <a:buAutoNum type="arabicPeriod"/>
            </a:pPr>
            <a:r>
              <a:rPr lang="en-US" sz="2409" dirty="0"/>
              <a:t>Generate many random datasets.  All datasets will satisfy some properties </a:t>
            </a:r>
          </a:p>
          <a:p>
            <a:pPr marL="914400" lvl="1" indent="-457200">
              <a:buFont typeface="Arial" panose="020B0604020202020204" pitchFamily="34" charset="0"/>
              <a:buChar char="•"/>
            </a:pPr>
            <a:r>
              <a:rPr lang="en-US" sz="2409" dirty="0"/>
              <a:t>For example, dimension, coordinate range, uniformly distributed, etc.</a:t>
            </a:r>
          </a:p>
          <a:p>
            <a:r>
              <a:rPr lang="en-US" sz="2409" dirty="0"/>
              <a:t>2.   Calculate a statistic (such as the F-statistic) for each of the randomly generated datasets.</a:t>
            </a:r>
          </a:p>
          <a:p>
            <a:pPr marL="457200" indent="-457200">
              <a:buAutoNum type="arabicPeriod" startAt="3"/>
            </a:pPr>
            <a:r>
              <a:rPr lang="en-US" sz="2409" dirty="0"/>
              <a:t>Generate a histogram.</a:t>
            </a:r>
          </a:p>
          <a:p>
            <a:pPr marL="457200" indent="-457200">
              <a:buAutoNum type="arabicPeriod" startAt="3"/>
            </a:pPr>
            <a:r>
              <a:rPr lang="en-US" sz="2409" dirty="0"/>
              <a:t>Calculate the statistic for your real data and plot that value along the first coordinate.</a:t>
            </a:r>
          </a:p>
          <a:p>
            <a:pPr marL="914400" lvl="1" indent="-457200">
              <a:buFont typeface="Arial" panose="020B0604020202020204" pitchFamily="34" charset="0"/>
              <a:buChar char="•"/>
            </a:pPr>
            <a:r>
              <a:rPr lang="en-US" sz="2409" dirty="0"/>
              <a:t>The area to the right of this number is your p-value.</a:t>
            </a:r>
          </a:p>
        </p:txBody>
      </p:sp>
      <p:sp>
        <p:nvSpPr>
          <p:cNvPr id="5" name="TextBox 4">
            <a:extLst>
              <a:ext uri="{FF2B5EF4-FFF2-40B4-BE49-F238E27FC236}">
                <a16:creationId xmlns:a16="http://schemas.microsoft.com/office/drawing/2014/main" id="{639289C2-C90D-4B83-8E7A-F1D98CFBDAE4}"/>
              </a:ext>
            </a:extLst>
          </p:cNvPr>
          <p:cNvSpPr txBox="1"/>
          <p:nvPr/>
        </p:nvSpPr>
        <p:spPr>
          <a:xfrm>
            <a:off x="1363786" y="3854597"/>
            <a:ext cx="2203706" cy="3270126"/>
          </a:xfrm>
          <a:prstGeom prst="rect">
            <a:avLst/>
          </a:prstGeom>
          <a:noFill/>
        </p:spPr>
        <p:txBody>
          <a:bodyPr wrap="square" rtlCol="0">
            <a:spAutoFit/>
          </a:bodyPr>
          <a:lstStyle/>
          <a:p>
            <a:r>
              <a:rPr lang="en-US" sz="2065" b="1" dirty="0"/>
              <a:t>True negatives</a:t>
            </a:r>
            <a:r>
              <a:rPr lang="en-US" sz="2065" dirty="0"/>
              <a:t>:</a:t>
            </a:r>
          </a:p>
          <a:p>
            <a:r>
              <a:rPr lang="en-US" sz="2065" dirty="0"/>
              <a:t>There is no relationship between x and y</a:t>
            </a:r>
          </a:p>
          <a:p>
            <a:pPr algn="ctr"/>
            <a:r>
              <a:rPr lang="en-US" sz="2065" dirty="0"/>
              <a:t>and</a:t>
            </a:r>
          </a:p>
          <a:p>
            <a:r>
              <a:rPr lang="en-US" sz="2065" dirty="0"/>
              <a:t>the F-statistic indicates that there is no relationship between x and y</a:t>
            </a:r>
          </a:p>
        </p:txBody>
      </p:sp>
      <p:sp>
        <p:nvSpPr>
          <p:cNvPr id="6" name="TextBox 5">
            <a:extLst>
              <a:ext uri="{FF2B5EF4-FFF2-40B4-BE49-F238E27FC236}">
                <a16:creationId xmlns:a16="http://schemas.microsoft.com/office/drawing/2014/main" id="{F04B5A72-046F-462B-A39E-DCD1F83B2564}"/>
              </a:ext>
            </a:extLst>
          </p:cNvPr>
          <p:cNvSpPr txBox="1"/>
          <p:nvPr/>
        </p:nvSpPr>
        <p:spPr>
          <a:xfrm>
            <a:off x="8997559" y="3940609"/>
            <a:ext cx="2203706" cy="3270126"/>
          </a:xfrm>
          <a:prstGeom prst="rect">
            <a:avLst/>
          </a:prstGeom>
          <a:noFill/>
        </p:spPr>
        <p:txBody>
          <a:bodyPr wrap="square" rtlCol="0">
            <a:spAutoFit/>
          </a:bodyPr>
          <a:lstStyle/>
          <a:p>
            <a:r>
              <a:rPr lang="en-US" sz="2065" b="1" dirty="0"/>
              <a:t>False positive</a:t>
            </a:r>
            <a:r>
              <a:rPr lang="en-US" sz="2065" dirty="0"/>
              <a:t>:</a:t>
            </a:r>
          </a:p>
          <a:p>
            <a:r>
              <a:rPr lang="en-US" sz="2065" dirty="0"/>
              <a:t>There is no relationship between x and y</a:t>
            </a:r>
          </a:p>
          <a:p>
            <a:pPr algn="ctr"/>
            <a:r>
              <a:rPr lang="en-US" sz="2065" dirty="0"/>
              <a:t>and</a:t>
            </a:r>
          </a:p>
          <a:p>
            <a:r>
              <a:rPr lang="en-US" sz="2065" dirty="0"/>
              <a:t>the F-statistic indicates that there is a relationship between x and y</a:t>
            </a:r>
          </a:p>
        </p:txBody>
      </p:sp>
      <p:pic>
        <p:nvPicPr>
          <p:cNvPr id="7" name="Picture 6">
            <a:extLst>
              <a:ext uri="{FF2B5EF4-FFF2-40B4-BE49-F238E27FC236}">
                <a16:creationId xmlns:a16="http://schemas.microsoft.com/office/drawing/2014/main" id="{8988B51B-3061-427D-86B6-2C4E5BD50C85}"/>
              </a:ext>
            </a:extLst>
          </p:cNvPr>
          <p:cNvPicPr>
            <a:picLocks noChangeAspect="1"/>
          </p:cNvPicPr>
          <p:nvPr/>
        </p:nvPicPr>
        <p:blipFill rotWithShape="1">
          <a:blip r:embed="rId3"/>
          <a:srcRect l="2315" t="2376" r="72070" b="49876"/>
          <a:stretch/>
        </p:blipFill>
        <p:spPr>
          <a:xfrm>
            <a:off x="1" y="6541224"/>
            <a:ext cx="1376307" cy="1201960"/>
          </a:xfrm>
          <a:prstGeom prst="rect">
            <a:avLst/>
          </a:prstGeom>
        </p:spPr>
      </p:pic>
    </p:spTree>
    <p:extLst>
      <p:ext uri="{BB962C8B-B14F-4D97-AF65-F5344CB8AC3E}">
        <p14:creationId xmlns:p14="http://schemas.microsoft.com/office/powerpoint/2010/main" val="749440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261" y="2279624"/>
            <a:ext cx="6800073" cy="5577840"/>
          </a:xfrm>
          <a:prstGeom prst="rect">
            <a:avLst/>
          </a:prstGeom>
        </p:spPr>
      </p:pic>
      <p:sp>
        <p:nvSpPr>
          <p:cNvPr id="4" name="TextBox 3">
            <a:extLst>
              <a:ext uri="{FF2B5EF4-FFF2-40B4-BE49-F238E27FC236}">
                <a16:creationId xmlns:a16="http://schemas.microsoft.com/office/drawing/2014/main" id="{1A816309-414A-4340-AD97-3A11F4169849}"/>
              </a:ext>
            </a:extLst>
          </p:cNvPr>
          <p:cNvSpPr txBox="1"/>
          <p:nvPr/>
        </p:nvSpPr>
        <p:spPr>
          <a:xfrm>
            <a:off x="9092609" y="7586663"/>
            <a:ext cx="3770715" cy="246221"/>
          </a:xfrm>
          <a:prstGeom prst="rect">
            <a:avLst/>
          </a:prstGeom>
          <a:noFill/>
        </p:spPr>
        <p:txBody>
          <a:bodyPr wrap="square">
            <a:spAutoFit/>
          </a:bodyPr>
          <a:lstStyle/>
          <a:p>
            <a:r>
              <a:rPr lang="en-US" sz="1000" dirty="0">
                <a:hlinkClick r:id="rId3"/>
              </a:rPr>
              <a:t>https://botlnec.github.io/islp/sols/chapter2/exercise3/</a:t>
            </a:r>
            <a:r>
              <a:rPr lang="en-US" sz="1000" dirty="0"/>
              <a:t> </a:t>
            </a:r>
          </a:p>
        </p:txBody>
      </p:sp>
      <p:sp>
        <p:nvSpPr>
          <p:cNvPr id="8" name="TextBox 7">
            <a:extLst>
              <a:ext uri="{FF2B5EF4-FFF2-40B4-BE49-F238E27FC236}">
                <a16:creationId xmlns:a16="http://schemas.microsoft.com/office/drawing/2014/main" id="{9BA5700B-07A2-47EB-A523-09785D97207A}"/>
              </a:ext>
            </a:extLst>
          </p:cNvPr>
          <p:cNvSpPr txBox="1"/>
          <p:nvPr/>
        </p:nvSpPr>
        <p:spPr>
          <a:xfrm>
            <a:off x="180753" y="185540"/>
            <a:ext cx="11153554" cy="2308324"/>
          </a:xfrm>
          <a:prstGeom prst="rect">
            <a:avLst/>
          </a:prstGeom>
          <a:noFill/>
        </p:spPr>
        <p:txBody>
          <a:bodyPr wrap="square">
            <a:spAutoFit/>
          </a:bodyPr>
          <a:lstStyle/>
          <a:p>
            <a:r>
              <a:rPr lang="en-US" sz="2400" b="1" dirty="0">
                <a:solidFill>
                  <a:srgbClr val="00B050"/>
                </a:solidFill>
              </a:rPr>
              <a:t>Training error.</a:t>
            </a:r>
            <a:r>
              <a:rPr lang="en-US" sz="2400" dirty="0">
                <a:solidFill>
                  <a:srgbClr val="00B050"/>
                </a:solidFill>
              </a:rPr>
              <a:t> </a:t>
            </a:r>
            <a:r>
              <a:rPr lang="en-US" sz="2400" dirty="0"/>
              <a:t>The training error is given by the average (squared) difference between the predictions of the model and the observations. If a model if very </a:t>
            </a:r>
            <a:r>
              <a:rPr lang="en-US" sz="2400" dirty="0" err="1"/>
              <a:t>unflexible</a:t>
            </a:r>
            <a:r>
              <a:rPr lang="en-US" sz="2400" dirty="0"/>
              <a:t> this can be quite high, but as the flexibility increases this difference will decrease. If we consider polynomials for example increasing the flexibility of the model might mean increasing the degree of the polynomial to be fitted. The additional degrees of freedom will decrease the average difference and reduce the training error.</a:t>
            </a:r>
          </a:p>
        </p:txBody>
      </p:sp>
      <p:pic>
        <p:nvPicPr>
          <p:cNvPr id="7" name="Picture 6" descr="A picture containing line, diagram, text, screenshot&#10;&#10;Description automatically generated">
            <a:extLst>
              <a:ext uri="{FF2B5EF4-FFF2-40B4-BE49-F238E27FC236}">
                <a16:creationId xmlns:a16="http://schemas.microsoft.com/office/drawing/2014/main" id="{0ACA75FA-6DAD-4A95-BC86-126C34C3959C}"/>
              </a:ext>
            </a:extLst>
          </p:cNvPr>
          <p:cNvPicPr>
            <a:picLocks noChangeAspect="1"/>
          </p:cNvPicPr>
          <p:nvPr/>
        </p:nvPicPr>
        <p:blipFill rotWithShape="1">
          <a:blip r:embed="rId4">
            <a:extLst>
              <a:ext uri="{28A0092B-C50C-407E-A947-70E740481C1C}">
                <a14:useLocalDpi xmlns:a14="http://schemas.microsoft.com/office/drawing/2010/main" val="0"/>
              </a:ext>
            </a:extLst>
          </a:blip>
          <a:srcRect l="10555" t="3035" r="36275" b="6625"/>
          <a:stretch/>
        </p:blipFill>
        <p:spPr>
          <a:xfrm>
            <a:off x="363279" y="2493864"/>
            <a:ext cx="4369982" cy="2651760"/>
          </a:xfrm>
          <a:prstGeom prst="rect">
            <a:avLst/>
          </a:prstGeom>
        </p:spPr>
      </p:pic>
      <p:pic>
        <p:nvPicPr>
          <p:cNvPr id="9" name="Picture 8" descr="A picture containing line, diagram, text, screenshot&#10;&#10;Description automatically generated">
            <a:extLst>
              <a:ext uri="{FF2B5EF4-FFF2-40B4-BE49-F238E27FC236}">
                <a16:creationId xmlns:a16="http://schemas.microsoft.com/office/drawing/2014/main" id="{2CDEF3AC-6E80-4BB8-AFE9-99E1185561E2}"/>
              </a:ext>
            </a:extLst>
          </p:cNvPr>
          <p:cNvPicPr>
            <a:picLocks noChangeAspect="1"/>
          </p:cNvPicPr>
          <p:nvPr/>
        </p:nvPicPr>
        <p:blipFill rotWithShape="1">
          <a:blip r:embed="rId4">
            <a:extLst>
              <a:ext uri="{28A0092B-C50C-407E-A947-70E740481C1C}">
                <a14:useLocalDpi xmlns:a14="http://schemas.microsoft.com/office/drawing/2010/main" val="0"/>
              </a:ext>
            </a:extLst>
          </a:blip>
          <a:srcRect l="65751" t="3035" r="8519" b="6625"/>
          <a:stretch/>
        </p:blipFill>
        <p:spPr>
          <a:xfrm>
            <a:off x="1672550" y="5120640"/>
            <a:ext cx="2114721" cy="2651760"/>
          </a:xfrm>
          <a:prstGeom prst="rect">
            <a:avLst/>
          </a:prstGeom>
        </p:spPr>
      </p:pic>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A0B85AE4-4FE2-3BEF-9132-C21F995B7B80}"/>
                  </a:ext>
                </a:extLst>
              </p14:cNvPr>
              <p14:cNvContentPartPr/>
              <p14:nvPr/>
            </p14:nvContentPartPr>
            <p14:xfrm>
              <a:off x="5612400" y="3497310"/>
              <a:ext cx="4099680" cy="2721600"/>
            </p14:xfrm>
          </p:contentPart>
        </mc:Choice>
        <mc:Fallback xmlns="">
          <p:pic>
            <p:nvPicPr>
              <p:cNvPr id="15" name="Ink 14">
                <a:extLst>
                  <a:ext uri="{FF2B5EF4-FFF2-40B4-BE49-F238E27FC236}">
                    <a16:creationId xmlns:a16="http://schemas.microsoft.com/office/drawing/2014/main" id="{A0B85AE4-4FE2-3BEF-9132-C21F995B7B80}"/>
                  </a:ext>
                </a:extLst>
              </p:cNvPr>
              <p:cNvPicPr/>
              <p:nvPr/>
            </p:nvPicPr>
            <p:blipFill>
              <a:blip r:embed="rId6"/>
              <a:stretch>
                <a:fillRect/>
              </a:stretch>
            </p:blipFill>
            <p:spPr>
              <a:xfrm>
                <a:off x="5576400" y="3425310"/>
                <a:ext cx="4171320" cy="2865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B7927175-E427-2D9A-8CFC-FB5F3D211AD0}"/>
                  </a:ext>
                </a:extLst>
              </p14:cNvPr>
              <p14:cNvContentPartPr/>
              <p14:nvPr/>
            </p14:nvContentPartPr>
            <p14:xfrm>
              <a:off x="9136800" y="6054750"/>
              <a:ext cx="2213640" cy="621360"/>
            </p14:xfrm>
          </p:contentPart>
        </mc:Choice>
        <mc:Fallback xmlns="">
          <p:pic>
            <p:nvPicPr>
              <p:cNvPr id="16" name="Ink 15">
                <a:extLst>
                  <a:ext uri="{FF2B5EF4-FFF2-40B4-BE49-F238E27FC236}">
                    <a16:creationId xmlns:a16="http://schemas.microsoft.com/office/drawing/2014/main" id="{B7927175-E427-2D9A-8CFC-FB5F3D211AD0}"/>
                  </a:ext>
                </a:extLst>
              </p:cNvPr>
              <p:cNvPicPr/>
              <p:nvPr/>
            </p:nvPicPr>
            <p:blipFill>
              <a:blip r:embed="rId8"/>
              <a:stretch>
                <a:fillRect/>
              </a:stretch>
            </p:blipFill>
            <p:spPr>
              <a:xfrm>
                <a:off x="9100800" y="5982750"/>
                <a:ext cx="2285280" cy="765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E06BADD7-E4D4-693C-A000-861B9681A98F}"/>
                  </a:ext>
                </a:extLst>
              </p14:cNvPr>
              <p14:cNvContentPartPr/>
              <p14:nvPr/>
            </p14:nvContentPartPr>
            <p14:xfrm>
              <a:off x="9738000" y="6228990"/>
              <a:ext cx="193680" cy="12600"/>
            </p14:xfrm>
          </p:contentPart>
        </mc:Choice>
        <mc:Fallback xmlns="">
          <p:pic>
            <p:nvPicPr>
              <p:cNvPr id="17" name="Ink 16">
                <a:extLst>
                  <a:ext uri="{FF2B5EF4-FFF2-40B4-BE49-F238E27FC236}">
                    <a16:creationId xmlns:a16="http://schemas.microsoft.com/office/drawing/2014/main" id="{E06BADD7-E4D4-693C-A000-861B9681A98F}"/>
                  </a:ext>
                </a:extLst>
              </p:cNvPr>
              <p:cNvPicPr/>
              <p:nvPr/>
            </p:nvPicPr>
            <p:blipFill>
              <a:blip r:embed="rId10"/>
              <a:stretch>
                <a:fillRect/>
              </a:stretch>
            </p:blipFill>
            <p:spPr>
              <a:xfrm>
                <a:off x="9702360" y="6157350"/>
                <a:ext cx="2653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A6F80E47-0091-7379-C7E5-819A7A188A04}"/>
                  </a:ext>
                </a:extLst>
              </p14:cNvPr>
              <p14:cNvContentPartPr/>
              <p14:nvPr/>
            </p14:nvContentPartPr>
            <p14:xfrm>
              <a:off x="9015120" y="5981310"/>
              <a:ext cx="151920" cy="65520"/>
            </p14:xfrm>
          </p:contentPart>
        </mc:Choice>
        <mc:Fallback xmlns="">
          <p:pic>
            <p:nvPicPr>
              <p:cNvPr id="18" name="Ink 17">
                <a:extLst>
                  <a:ext uri="{FF2B5EF4-FFF2-40B4-BE49-F238E27FC236}">
                    <a16:creationId xmlns:a16="http://schemas.microsoft.com/office/drawing/2014/main" id="{A6F80E47-0091-7379-C7E5-819A7A188A04}"/>
                  </a:ext>
                </a:extLst>
              </p:cNvPr>
              <p:cNvPicPr/>
              <p:nvPr/>
            </p:nvPicPr>
            <p:blipFill>
              <a:blip r:embed="rId12"/>
              <a:stretch>
                <a:fillRect/>
              </a:stretch>
            </p:blipFill>
            <p:spPr>
              <a:xfrm>
                <a:off x="8979480" y="5909310"/>
                <a:ext cx="223560" cy="209160"/>
              </a:xfrm>
              <a:prstGeom prst="rect">
                <a:avLst/>
              </a:prstGeom>
            </p:spPr>
          </p:pic>
        </mc:Fallback>
      </mc:AlternateContent>
      <p:cxnSp>
        <p:nvCxnSpPr>
          <p:cNvPr id="22" name="Straight Connector 21">
            <a:extLst>
              <a:ext uri="{FF2B5EF4-FFF2-40B4-BE49-F238E27FC236}">
                <a16:creationId xmlns:a16="http://schemas.microsoft.com/office/drawing/2014/main" id="{2AEE2AF7-3D26-DB10-D129-C83499C47B26}"/>
              </a:ext>
            </a:extLst>
          </p:cNvPr>
          <p:cNvCxnSpPr/>
          <p:nvPr/>
        </p:nvCxnSpPr>
        <p:spPr>
          <a:xfrm>
            <a:off x="5798916" y="4155311"/>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767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9815" y="2194560"/>
            <a:ext cx="6800073" cy="5577840"/>
          </a:xfrm>
          <a:prstGeom prst="rect">
            <a:avLst/>
          </a:prstGeom>
        </p:spPr>
      </p:pic>
      <p:sp>
        <p:nvSpPr>
          <p:cNvPr id="4" name="TextBox 3">
            <a:extLst>
              <a:ext uri="{FF2B5EF4-FFF2-40B4-BE49-F238E27FC236}">
                <a16:creationId xmlns:a16="http://schemas.microsoft.com/office/drawing/2014/main" id="{1A816309-414A-4340-AD97-3A11F4169849}"/>
              </a:ext>
            </a:extLst>
          </p:cNvPr>
          <p:cNvSpPr txBox="1"/>
          <p:nvPr/>
        </p:nvSpPr>
        <p:spPr>
          <a:xfrm>
            <a:off x="0" y="7403068"/>
            <a:ext cx="5943600" cy="369332"/>
          </a:xfrm>
          <a:prstGeom prst="rect">
            <a:avLst/>
          </a:prstGeom>
          <a:noFill/>
        </p:spPr>
        <p:txBody>
          <a:bodyPr wrap="square">
            <a:spAutoFit/>
          </a:bodyPr>
          <a:lstStyle/>
          <a:p>
            <a:r>
              <a:rPr lang="en-US" dirty="0">
                <a:hlinkClick r:id="rId3"/>
              </a:rPr>
              <a:t>https://botlnec.github.io/islp/sols/chapter2/exercise3/</a:t>
            </a:r>
            <a:r>
              <a:rPr lang="en-US" dirty="0"/>
              <a:t> </a:t>
            </a:r>
          </a:p>
        </p:txBody>
      </p:sp>
      <p:sp>
        <p:nvSpPr>
          <p:cNvPr id="8" name="TextBox 7">
            <a:extLst>
              <a:ext uri="{FF2B5EF4-FFF2-40B4-BE49-F238E27FC236}">
                <a16:creationId xmlns:a16="http://schemas.microsoft.com/office/drawing/2014/main" id="{9BA5700B-07A2-47EB-A523-09785D97207A}"/>
              </a:ext>
            </a:extLst>
          </p:cNvPr>
          <p:cNvSpPr txBox="1"/>
          <p:nvPr/>
        </p:nvSpPr>
        <p:spPr>
          <a:xfrm>
            <a:off x="180753" y="185540"/>
            <a:ext cx="11153554" cy="6001643"/>
          </a:xfrm>
          <a:prstGeom prst="rect">
            <a:avLst/>
          </a:prstGeom>
          <a:noFill/>
        </p:spPr>
        <p:txBody>
          <a:bodyPr wrap="square">
            <a:spAutoFit/>
          </a:bodyPr>
          <a:lstStyle/>
          <a:p>
            <a:r>
              <a:rPr lang="en-US" sz="2400" b="1" dirty="0">
                <a:solidFill>
                  <a:srgbClr val="C00000"/>
                </a:solidFill>
              </a:rPr>
              <a:t>Test error.</a:t>
            </a:r>
            <a:r>
              <a:rPr lang="en-US" sz="2400" dirty="0">
                <a:solidFill>
                  <a:srgbClr val="C00000"/>
                </a:solidFill>
              </a:rPr>
              <a:t> </a:t>
            </a:r>
            <a:r>
              <a:rPr lang="en-US" sz="2400" dirty="0"/>
              <a:t>The expected test error is given by the formula: Variance + Bias + Bayes error, all of which are non-negative. The Bayes error is constant and a lower bound for the test error. The test error has a minimum at an intermediate level of flexibility: not too flexible, so that the variance does not dominate, and not too </a:t>
            </a:r>
            <a:r>
              <a:rPr lang="en-US" sz="2400" dirty="0" err="1"/>
              <a:t>unflexible</a:t>
            </a:r>
            <a:r>
              <a:rPr lang="en-US" sz="2400" dirty="0"/>
              <a:t>, so that the squared bias is not too high. </a:t>
            </a:r>
          </a:p>
          <a:p>
            <a:r>
              <a:rPr lang="en-US" sz="2400" dirty="0"/>
              <a:t>The plot of the test error thus resembles </a:t>
            </a:r>
          </a:p>
          <a:p>
            <a:r>
              <a:rPr lang="en-US" sz="2400" dirty="0"/>
              <a:t>sort of an upward (deformed) parabola: </a:t>
            </a:r>
          </a:p>
          <a:p>
            <a:r>
              <a:rPr lang="en-US" sz="2400" dirty="0"/>
              <a:t>high for </a:t>
            </a:r>
            <a:r>
              <a:rPr lang="en-US" sz="2400" dirty="0" err="1"/>
              <a:t>unflexible</a:t>
            </a:r>
            <a:r>
              <a:rPr lang="en-US" sz="2400" dirty="0"/>
              <a:t> models, </a:t>
            </a:r>
          </a:p>
          <a:p>
            <a:r>
              <a:rPr lang="en-US" sz="2400" dirty="0"/>
              <a:t>decreasing as flexibility increases </a:t>
            </a:r>
          </a:p>
          <a:p>
            <a:r>
              <a:rPr lang="en-US" sz="2400" dirty="0"/>
              <a:t>until it reaches a minimum. </a:t>
            </a:r>
          </a:p>
          <a:p>
            <a:r>
              <a:rPr lang="en-US" sz="2400" dirty="0"/>
              <a:t>Then the variance starts to dominate </a:t>
            </a:r>
          </a:p>
          <a:p>
            <a:r>
              <a:rPr lang="en-US" sz="2400" dirty="0"/>
              <a:t>and the test error starts increasing. </a:t>
            </a:r>
          </a:p>
          <a:p>
            <a:r>
              <a:rPr lang="en-US" sz="2400" dirty="0"/>
              <a:t>The distance between this minimum </a:t>
            </a:r>
          </a:p>
          <a:p>
            <a:r>
              <a:rPr lang="en-US" sz="2400" dirty="0"/>
              <a:t>and the Bayes irreducible error gives </a:t>
            </a:r>
          </a:p>
          <a:p>
            <a:r>
              <a:rPr lang="en-US" sz="2400" dirty="0"/>
              <a:t>us an idea of how well the best </a:t>
            </a:r>
          </a:p>
          <a:p>
            <a:r>
              <a:rPr lang="en-US" sz="2400" dirty="0"/>
              <a:t>function in the hypothesis space will fit.</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4A1A4CF-8DC7-05B3-0762-C822D9353464}"/>
                  </a:ext>
                </a:extLst>
              </p14:cNvPr>
              <p14:cNvContentPartPr/>
              <p14:nvPr/>
            </p14:nvContentPartPr>
            <p14:xfrm>
              <a:off x="5908874" y="2668015"/>
              <a:ext cx="5615047" cy="2173823"/>
            </p14:xfrm>
          </p:contentPart>
        </mc:Choice>
        <mc:Fallback xmlns="">
          <p:pic>
            <p:nvPicPr>
              <p:cNvPr id="2" name="Ink 1">
                <a:extLst>
                  <a:ext uri="{FF2B5EF4-FFF2-40B4-BE49-F238E27FC236}">
                    <a16:creationId xmlns:a16="http://schemas.microsoft.com/office/drawing/2014/main" id="{C4A1A4CF-8DC7-05B3-0762-C822D9353464}"/>
                  </a:ext>
                </a:extLst>
              </p:cNvPr>
              <p:cNvPicPr/>
              <p:nvPr/>
            </p:nvPicPr>
            <p:blipFill>
              <a:blip r:embed="rId5"/>
              <a:stretch>
                <a:fillRect/>
              </a:stretch>
            </p:blipFill>
            <p:spPr>
              <a:xfrm>
                <a:off x="5893034" y="2604651"/>
                <a:ext cx="5646368" cy="2300551"/>
              </a:xfrm>
              <a:prstGeom prst="rect">
                <a:avLst/>
              </a:prstGeom>
            </p:spPr>
          </p:pic>
        </mc:Fallback>
      </mc:AlternateContent>
    </p:spTree>
    <p:extLst>
      <p:ext uri="{BB962C8B-B14F-4D97-AF65-F5344CB8AC3E}">
        <p14:creationId xmlns:p14="http://schemas.microsoft.com/office/powerpoint/2010/main" val="759559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9815" y="2194560"/>
            <a:ext cx="6800073" cy="5577840"/>
          </a:xfrm>
          <a:prstGeom prst="rect">
            <a:avLst/>
          </a:prstGeom>
        </p:spPr>
      </p:pic>
      <p:sp>
        <p:nvSpPr>
          <p:cNvPr id="8" name="TextBox 7">
            <a:extLst>
              <a:ext uri="{FF2B5EF4-FFF2-40B4-BE49-F238E27FC236}">
                <a16:creationId xmlns:a16="http://schemas.microsoft.com/office/drawing/2014/main" id="{9BA5700B-07A2-47EB-A523-09785D97207A}"/>
              </a:ext>
            </a:extLst>
          </p:cNvPr>
          <p:cNvSpPr txBox="1"/>
          <p:nvPr/>
        </p:nvSpPr>
        <p:spPr>
          <a:xfrm>
            <a:off x="95691" y="185540"/>
            <a:ext cx="11153554" cy="1938992"/>
          </a:xfrm>
          <a:prstGeom prst="rect">
            <a:avLst/>
          </a:prstGeom>
          <a:noFill/>
        </p:spPr>
        <p:txBody>
          <a:bodyPr wrap="square">
            <a:spAutoFit/>
          </a:bodyPr>
          <a:lstStyle/>
          <a:p>
            <a:r>
              <a:rPr lang="en-US" sz="2400" b="1" dirty="0"/>
              <a:t>Test error.</a:t>
            </a:r>
            <a:r>
              <a:rPr lang="en-US" sz="2400" dirty="0"/>
              <a:t>  </a:t>
            </a:r>
            <a:r>
              <a:rPr lang="en-US" sz="2400" dirty="0">
                <a:solidFill>
                  <a:srgbClr val="5A2781"/>
                </a:solidFill>
              </a:rPr>
              <a:t>The expected error when measuring the test data set</a:t>
            </a:r>
          </a:p>
          <a:p>
            <a:endParaRPr lang="en-US" sz="2400" dirty="0"/>
          </a:p>
          <a:p>
            <a:r>
              <a:rPr lang="en-US" sz="2400" dirty="0"/>
              <a:t>The test error has a minimum at an intermediate level of flexibility: not too flexible, so that the variance does not dominate, and not too </a:t>
            </a:r>
            <a:r>
              <a:rPr lang="en-US" sz="2400" dirty="0" err="1"/>
              <a:t>unflexible</a:t>
            </a:r>
            <a:r>
              <a:rPr lang="en-US" sz="2400" dirty="0"/>
              <a:t>, so that the squared bias is not too high. </a:t>
            </a:r>
          </a:p>
        </p:txBody>
      </p:sp>
      <p:sp>
        <p:nvSpPr>
          <p:cNvPr id="7" name="TextBox 6">
            <a:extLst>
              <a:ext uri="{FF2B5EF4-FFF2-40B4-BE49-F238E27FC236}">
                <a16:creationId xmlns:a16="http://schemas.microsoft.com/office/drawing/2014/main" id="{6B667064-6718-4B1C-BBFE-320E248E0D41}"/>
              </a:ext>
            </a:extLst>
          </p:cNvPr>
          <p:cNvSpPr txBox="1"/>
          <p:nvPr/>
        </p:nvSpPr>
        <p:spPr>
          <a:xfrm>
            <a:off x="9092609" y="7586663"/>
            <a:ext cx="3770715" cy="246221"/>
          </a:xfrm>
          <a:prstGeom prst="rect">
            <a:avLst/>
          </a:prstGeom>
          <a:noFill/>
        </p:spPr>
        <p:txBody>
          <a:bodyPr wrap="square">
            <a:spAutoFit/>
          </a:bodyPr>
          <a:lstStyle/>
          <a:p>
            <a:r>
              <a:rPr lang="en-US" sz="1000" dirty="0">
                <a:hlinkClick r:id="rId3"/>
              </a:rPr>
              <a:t>https://botlnec.github.io/islp/sols/chapter2/exercise3/</a:t>
            </a:r>
            <a:r>
              <a:rPr lang="en-US" sz="1000" dirty="0"/>
              <a:t> </a:t>
            </a:r>
          </a:p>
        </p:txBody>
      </p:sp>
      <p:pic>
        <p:nvPicPr>
          <p:cNvPr id="9" name="Picture 8" descr="A picture containing line, diagram, text, screenshot&#10;&#10;Description automatically generated">
            <a:extLst>
              <a:ext uri="{FF2B5EF4-FFF2-40B4-BE49-F238E27FC236}">
                <a16:creationId xmlns:a16="http://schemas.microsoft.com/office/drawing/2014/main" id="{3839EB0B-4666-4875-BCFF-9CB90B1C9B66}"/>
              </a:ext>
            </a:extLst>
          </p:cNvPr>
          <p:cNvPicPr>
            <a:picLocks noChangeAspect="1"/>
          </p:cNvPicPr>
          <p:nvPr/>
        </p:nvPicPr>
        <p:blipFill rotWithShape="1">
          <a:blip r:embed="rId4">
            <a:extLst>
              <a:ext uri="{28A0092B-C50C-407E-A947-70E740481C1C}">
                <a14:useLocalDpi xmlns:a14="http://schemas.microsoft.com/office/drawing/2010/main" val="0"/>
              </a:ext>
            </a:extLst>
          </a:blip>
          <a:srcRect l="10555" t="3035" r="36275" b="6625"/>
          <a:stretch/>
        </p:blipFill>
        <p:spPr>
          <a:xfrm>
            <a:off x="363279" y="2493864"/>
            <a:ext cx="4369982" cy="2651760"/>
          </a:xfrm>
          <a:prstGeom prst="rect">
            <a:avLst/>
          </a:prstGeom>
        </p:spPr>
      </p:pic>
      <p:pic>
        <p:nvPicPr>
          <p:cNvPr id="10" name="Picture 9" descr="A picture containing line, diagram, text, screenshot&#10;&#10;Description automatically generated">
            <a:extLst>
              <a:ext uri="{FF2B5EF4-FFF2-40B4-BE49-F238E27FC236}">
                <a16:creationId xmlns:a16="http://schemas.microsoft.com/office/drawing/2014/main" id="{C54C4D82-E692-4E3A-8410-EF7A95340EAB}"/>
              </a:ext>
            </a:extLst>
          </p:cNvPr>
          <p:cNvPicPr>
            <a:picLocks noChangeAspect="1"/>
          </p:cNvPicPr>
          <p:nvPr/>
        </p:nvPicPr>
        <p:blipFill rotWithShape="1">
          <a:blip r:embed="rId4">
            <a:extLst>
              <a:ext uri="{28A0092B-C50C-407E-A947-70E740481C1C}">
                <a14:useLocalDpi xmlns:a14="http://schemas.microsoft.com/office/drawing/2010/main" val="0"/>
              </a:ext>
            </a:extLst>
          </a:blip>
          <a:srcRect l="65751" t="3035" r="8519" b="6625"/>
          <a:stretch/>
        </p:blipFill>
        <p:spPr>
          <a:xfrm>
            <a:off x="1672550" y="5120640"/>
            <a:ext cx="2114721" cy="2651760"/>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8AA521F1-300C-927E-FC4A-C9C7DFB8189F}"/>
                  </a:ext>
                </a:extLst>
              </p14:cNvPr>
              <p14:cNvContentPartPr/>
              <p14:nvPr/>
            </p14:nvContentPartPr>
            <p14:xfrm>
              <a:off x="5908874" y="2668015"/>
              <a:ext cx="5615047" cy="2173823"/>
            </p14:xfrm>
          </p:contentPart>
        </mc:Choice>
        <mc:Fallback xmlns="">
          <p:pic>
            <p:nvPicPr>
              <p:cNvPr id="2" name="Ink 1">
                <a:extLst>
                  <a:ext uri="{FF2B5EF4-FFF2-40B4-BE49-F238E27FC236}">
                    <a16:creationId xmlns:a16="http://schemas.microsoft.com/office/drawing/2014/main" id="{8AA521F1-300C-927E-FC4A-C9C7DFB8189F}"/>
                  </a:ext>
                </a:extLst>
              </p:cNvPr>
              <p:cNvPicPr/>
              <p:nvPr/>
            </p:nvPicPr>
            <p:blipFill>
              <a:blip r:embed="rId6"/>
              <a:stretch>
                <a:fillRect/>
              </a:stretch>
            </p:blipFill>
            <p:spPr>
              <a:xfrm>
                <a:off x="5893034" y="2604651"/>
                <a:ext cx="5646368" cy="2300551"/>
              </a:xfrm>
              <a:prstGeom prst="rect">
                <a:avLst/>
              </a:prstGeom>
            </p:spPr>
          </p:pic>
        </mc:Fallback>
      </mc:AlternateContent>
    </p:spTree>
    <p:extLst>
      <p:ext uri="{BB962C8B-B14F-4D97-AF65-F5344CB8AC3E}">
        <p14:creationId xmlns:p14="http://schemas.microsoft.com/office/powerpoint/2010/main" val="2672939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410" y="535880"/>
            <a:ext cx="5350872" cy="4389120"/>
          </a:xfrm>
          <a:prstGeom prst="rect">
            <a:avLst/>
          </a:prstGeom>
        </p:spPr>
      </p:pic>
      <p:sp>
        <p:nvSpPr>
          <p:cNvPr id="8" name="TextBox 7">
            <a:extLst>
              <a:ext uri="{FF2B5EF4-FFF2-40B4-BE49-F238E27FC236}">
                <a16:creationId xmlns:a16="http://schemas.microsoft.com/office/drawing/2014/main" id="{9BA5700B-07A2-47EB-A523-09785D97207A}"/>
              </a:ext>
            </a:extLst>
          </p:cNvPr>
          <p:cNvSpPr txBox="1"/>
          <p:nvPr/>
        </p:nvSpPr>
        <p:spPr>
          <a:xfrm>
            <a:off x="95691" y="185540"/>
            <a:ext cx="11153554" cy="4570482"/>
          </a:xfrm>
          <a:prstGeom prst="rect">
            <a:avLst/>
          </a:prstGeom>
          <a:noFill/>
        </p:spPr>
        <p:txBody>
          <a:bodyPr wrap="square">
            <a:spAutoFit/>
          </a:bodyPr>
          <a:lstStyle/>
          <a:p>
            <a:r>
              <a:rPr lang="en-US" sz="2400" b="1" dirty="0"/>
              <a:t>Test error.</a:t>
            </a:r>
            <a:r>
              <a:rPr lang="en-US" sz="2400" dirty="0"/>
              <a:t>  </a:t>
            </a:r>
            <a:r>
              <a:rPr lang="en-US" sz="2400" dirty="0">
                <a:solidFill>
                  <a:srgbClr val="5A2781"/>
                </a:solidFill>
              </a:rPr>
              <a:t>The expected error when measuring the test data set</a:t>
            </a:r>
          </a:p>
          <a:p>
            <a:endParaRPr lang="en-US" sz="300" dirty="0"/>
          </a:p>
          <a:p>
            <a:r>
              <a:rPr lang="en-US" sz="2200" dirty="0"/>
              <a:t>The test error has a minimum at an </a:t>
            </a:r>
          </a:p>
          <a:p>
            <a:r>
              <a:rPr lang="en-US" sz="2200" dirty="0"/>
              <a:t>intermediate level of flexibility: not too </a:t>
            </a:r>
          </a:p>
          <a:p>
            <a:r>
              <a:rPr lang="en-US" sz="2200" dirty="0"/>
              <a:t>flexible, so that the variance does not </a:t>
            </a:r>
          </a:p>
          <a:p>
            <a:r>
              <a:rPr lang="en-US" sz="2200" dirty="0"/>
              <a:t>dominate, and not too </a:t>
            </a:r>
            <a:r>
              <a:rPr lang="en-US" sz="2200" dirty="0" err="1"/>
              <a:t>unflexible</a:t>
            </a:r>
            <a:r>
              <a:rPr lang="en-US" sz="2200" dirty="0"/>
              <a:t>, so </a:t>
            </a:r>
          </a:p>
          <a:p>
            <a:r>
              <a:rPr lang="en-US" sz="2200" dirty="0"/>
              <a:t>that the squared bias is not too high. </a:t>
            </a:r>
          </a:p>
          <a:p>
            <a:endParaRPr lang="en-US" sz="2200" dirty="0"/>
          </a:p>
          <a:p>
            <a:r>
              <a:rPr lang="en-US" sz="2200" dirty="0"/>
              <a:t>The plot of the test error thus resembles </a:t>
            </a:r>
          </a:p>
          <a:p>
            <a:r>
              <a:rPr lang="en-US" sz="2200" dirty="0"/>
              <a:t>sort of an upward (deformed) parabola: </a:t>
            </a:r>
          </a:p>
          <a:p>
            <a:r>
              <a:rPr lang="en-US" sz="2200" dirty="0"/>
              <a:t>high for </a:t>
            </a:r>
            <a:r>
              <a:rPr lang="en-US" sz="2200" dirty="0" err="1"/>
              <a:t>unflexible</a:t>
            </a:r>
            <a:r>
              <a:rPr lang="en-US" sz="2200" dirty="0"/>
              <a:t> models, decreasing as </a:t>
            </a:r>
          </a:p>
          <a:p>
            <a:r>
              <a:rPr lang="en-US" sz="2200" dirty="0"/>
              <a:t>flexibility increases until it reaches a minimum. </a:t>
            </a:r>
          </a:p>
          <a:p>
            <a:r>
              <a:rPr lang="en-US" sz="2200" dirty="0"/>
              <a:t>Then the variance starts to dominate and </a:t>
            </a:r>
          </a:p>
          <a:p>
            <a:r>
              <a:rPr lang="en-US" sz="2200" dirty="0"/>
              <a:t>the test error starts increasing. </a:t>
            </a:r>
          </a:p>
        </p:txBody>
      </p:sp>
      <p:sp>
        <p:nvSpPr>
          <p:cNvPr id="7" name="TextBox 6">
            <a:extLst>
              <a:ext uri="{FF2B5EF4-FFF2-40B4-BE49-F238E27FC236}">
                <a16:creationId xmlns:a16="http://schemas.microsoft.com/office/drawing/2014/main" id="{6B667064-6718-4B1C-BBFE-320E248E0D41}"/>
              </a:ext>
            </a:extLst>
          </p:cNvPr>
          <p:cNvSpPr txBox="1"/>
          <p:nvPr/>
        </p:nvSpPr>
        <p:spPr>
          <a:xfrm>
            <a:off x="9092609" y="7586663"/>
            <a:ext cx="3770715" cy="246221"/>
          </a:xfrm>
          <a:prstGeom prst="rect">
            <a:avLst/>
          </a:prstGeom>
          <a:noFill/>
        </p:spPr>
        <p:txBody>
          <a:bodyPr wrap="square">
            <a:spAutoFit/>
          </a:bodyPr>
          <a:lstStyle/>
          <a:p>
            <a:r>
              <a:rPr lang="en-US" sz="1000" dirty="0">
                <a:hlinkClick r:id="rId3"/>
              </a:rPr>
              <a:t>https://botlnec.github.io/islp/sols/chapter2/exercise3/</a:t>
            </a:r>
            <a:r>
              <a:rPr lang="en-US" sz="1000" dirty="0"/>
              <a:t> </a:t>
            </a:r>
          </a:p>
        </p:txBody>
      </p:sp>
      <p:grpSp>
        <p:nvGrpSpPr>
          <p:cNvPr id="2" name="Group 1">
            <a:extLst>
              <a:ext uri="{FF2B5EF4-FFF2-40B4-BE49-F238E27FC236}">
                <a16:creationId xmlns:a16="http://schemas.microsoft.com/office/drawing/2014/main" id="{2CB02C97-EEE0-47A0-9433-586FF8E85EA5}"/>
              </a:ext>
            </a:extLst>
          </p:cNvPr>
          <p:cNvGrpSpPr/>
          <p:nvPr/>
        </p:nvGrpSpPr>
        <p:grpSpPr>
          <a:xfrm>
            <a:off x="5189484" y="4939263"/>
            <a:ext cx="6484703" cy="2651760"/>
            <a:chOff x="-1314888" y="4934903"/>
            <a:chExt cx="6484703" cy="2651760"/>
          </a:xfrm>
        </p:grpSpPr>
        <p:pic>
          <p:nvPicPr>
            <p:cNvPr id="5" name="Picture 4" descr="A picture containing line, diagram, text, screenshot&#10;&#10;Description automatically generated">
              <a:extLst>
                <a:ext uri="{FF2B5EF4-FFF2-40B4-BE49-F238E27FC236}">
                  <a16:creationId xmlns:a16="http://schemas.microsoft.com/office/drawing/2014/main" id="{4113FAF0-DAF0-4F77-BC66-994331420EF5}"/>
                </a:ext>
              </a:extLst>
            </p:cNvPr>
            <p:cNvPicPr>
              <a:picLocks noChangeAspect="1"/>
            </p:cNvPicPr>
            <p:nvPr/>
          </p:nvPicPr>
          <p:blipFill rotWithShape="1">
            <a:blip r:embed="rId4">
              <a:extLst>
                <a:ext uri="{28A0092B-C50C-407E-A947-70E740481C1C}">
                  <a14:useLocalDpi xmlns:a14="http://schemas.microsoft.com/office/drawing/2010/main" val="0"/>
                </a:ext>
              </a:extLst>
            </a:blip>
            <a:srcRect l="65751" t="3035" r="8519" b="6625"/>
            <a:stretch/>
          </p:blipFill>
          <p:spPr>
            <a:xfrm>
              <a:off x="3055094" y="4934903"/>
              <a:ext cx="2114721" cy="2651760"/>
            </a:xfrm>
            <a:prstGeom prst="rect">
              <a:avLst/>
            </a:prstGeom>
          </p:spPr>
        </p:pic>
        <p:pic>
          <p:nvPicPr>
            <p:cNvPr id="9" name="Picture 8" descr="A picture containing line, diagram, text, screenshot&#10;&#10;Description automatically generated">
              <a:extLst>
                <a:ext uri="{FF2B5EF4-FFF2-40B4-BE49-F238E27FC236}">
                  <a16:creationId xmlns:a16="http://schemas.microsoft.com/office/drawing/2014/main" id="{FA39A8C2-5290-4DF1-8D62-F475361083D6}"/>
                </a:ext>
              </a:extLst>
            </p:cNvPr>
            <p:cNvPicPr>
              <a:picLocks noChangeAspect="1"/>
            </p:cNvPicPr>
            <p:nvPr/>
          </p:nvPicPr>
          <p:blipFill rotWithShape="1">
            <a:blip r:embed="rId4">
              <a:extLst>
                <a:ext uri="{28A0092B-C50C-407E-A947-70E740481C1C}">
                  <a14:useLocalDpi xmlns:a14="http://schemas.microsoft.com/office/drawing/2010/main" val="0"/>
                </a:ext>
              </a:extLst>
            </a:blip>
            <a:srcRect l="10555" t="3035" r="36275" b="6625"/>
            <a:stretch/>
          </p:blipFill>
          <p:spPr>
            <a:xfrm>
              <a:off x="-1314888" y="4934903"/>
              <a:ext cx="4369982" cy="2651760"/>
            </a:xfrm>
            <a:prstGeom prst="rect">
              <a:avLst/>
            </a:prstGeom>
          </p:spPr>
        </p:pic>
      </p:gr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EA6931A8-1451-4783-B1FF-3B3EB87B01BB}"/>
                  </a:ext>
                </a:extLst>
              </p14:cNvPr>
              <p14:cNvContentPartPr/>
              <p14:nvPr/>
            </p14:nvContentPartPr>
            <p14:xfrm>
              <a:off x="6182280" y="827640"/>
              <a:ext cx="4527360" cy="1763640"/>
            </p14:xfrm>
          </p:contentPart>
        </mc:Choice>
        <mc:Fallback xmlns="">
          <p:pic>
            <p:nvPicPr>
              <p:cNvPr id="3" name="Ink 2">
                <a:extLst>
                  <a:ext uri="{FF2B5EF4-FFF2-40B4-BE49-F238E27FC236}">
                    <a16:creationId xmlns:a16="http://schemas.microsoft.com/office/drawing/2014/main" id="{EA6931A8-1451-4783-B1FF-3B3EB87B01BB}"/>
                  </a:ext>
                </a:extLst>
              </p:cNvPr>
              <p:cNvPicPr/>
              <p:nvPr/>
            </p:nvPicPr>
            <p:blipFill>
              <a:blip r:embed="rId6"/>
              <a:stretch>
                <a:fillRect/>
              </a:stretch>
            </p:blipFill>
            <p:spPr>
              <a:xfrm>
                <a:off x="6166440" y="764280"/>
                <a:ext cx="4558680" cy="1890360"/>
              </a:xfrm>
              <a:prstGeom prst="rect">
                <a:avLst/>
              </a:prstGeom>
            </p:spPr>
          </p:pic>
        </mc:Fallback>
      </mc:AlternateContent>
    </p:spTree>
    <p:extLst>
      <p:ext uri="{BB962C8B-B14F-4D97-AF65-F5344CB8AC3E}">
        <p14:creationId xmlns:p14="http://schemas.microsoft.com/office/powerpoint/2010/main" val="1756320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ine, diagram, text, screenshot&#10;&#10;Description automatically generated">
            <a:extLst>
              <a:ext uri="{FF2B5EF4-FFF2-40B4-BE49-F238E27FC236}">
                <a16:creationId xmlns:a16="http://schemas.microsoft.com/office/drawing/2014/main" id="{A9118437-F47C-4482-8418-F9A8F6CFF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27" y="381255"/>
            <a:ext cx="11887200" cy="4245429"/>
          </a:xfrm>
          <a:prstGeom prst="rect">
            <a:avLst/>
          </a:prstGeom>
        </p:spPr>
      </p:pic>
      <p:sp>
        <p:nvSpPr>
          <p:cNvPr id="5" name="TextBox 4">
            <a:extLst>
              <a:ext uri="{FF2B5EF4-FFF2-40B4-BE49-F238E27FC236}">
                <a16:creationId xmlns:a16="http://schemas.microsoft.com/office/drawing/2014/main" id="{C18D2579-9F13-48FB-A809-79324C163E1D}"/>
              </a:ext>
            </a:extLst>
          </p:cNvPr>
          <p:cNvSpPr txBox="1"/>
          <p:nvPr/>
        </p:nvSpPr>
        <p:spPr>
          <a:xfrm>
            <a:off x="112188" y="59313"/>
            <a:ext cx="9563986" cy="369332"/>
          </a:xfrm>
          <a:prstGeom prst="rect">
            <a:avLst/>
          </a:prstGeom>
          <a:noFill/>
        </p:spPr>
        <p:txBody>
          <a:bodyPr wrap="square">
            <a:spAutoFit/>
          </a:bodyPr>
          <a:lstStyle/>
          <a:p>
            <a:r>
              <a:rPr lang="en-US" dirty="0">
                <a:hlinkClick r:id="rId3"/>
              </a:rPr>
              <a:t>Ivan Meza</a:t>
            </a:r>
            <a:r>
              <a:rPr lang="en-US" dirty="0"/>
              <a:t> </a:t>
            </a:r>
            <a:r>
              <a:rPr lang="en-US" dirty="0">
                <a:hlinkClick r:id="rId4"/>
              </a:rPr>
              <a:t>http://turing.iimas.unam.mx/~ivanvladimir/slides/rpyaa/02_regression.html#/60</a:t>
            </a:r>
            <a:r>
              <a:rPr lang="en-US" dirty="0"/>
              <a:t> </a:t>
            </a:r>
          </a:p>
        </p:txBody>
      </p:sp>
      <p:sp>
        <p:nvSpPr>
          <p:cNvPr id="14" name="TextBox 13">
            <a:extLst>
              <a:ext uri="{FF2B5EF4-FFF2-40B4-BE49-F238E27FC236}">
                <a16:creationId xmlns:a16="http://schemas.microsoft.com/office/drawing/2014/main" id="{7C7B482B-391F-449D-88DF-DEA6375008EA}"/>
              </a:ext>
            </a:extLst>
          </p:cNvPr>
          <p:cNvSpPr txBox="1"/>
          <p:nvPr/>
        </p:nvSpPr>
        <p:spPr>
          <a:xfrm>
            <a:off x="1244010" y="4659280"/>
            <a:ext cx="5018567" cy="523220"/>
          </a:xfrm>
          <a:prstGeom prst="rect">
            <a:avLst/>
          </a:prstGeom>
          <a:noFill/>
        </p:spPr>
        <p:txBody>
          <a:bodyPr wrap="square" rtlCol="0">
            <a:spAutoFit/>
          </a:bodyPr>
          <a:lstStyle/>
          <a:p>
            <a:r>
              <a:rPr lang="en-US" sz="2800" dirty="0">
                <a:solidFill>
                  <a:srgbClr val="5A2781"/>
                </a:solidFill>
              </a:rPr>
              <a:t>Underfitting versus overfitting</a:t>
            </a:r>
          </a:p>
        </p:txBody>
      </p:sp>
      <p:pic>
        <p:nvPicPr>
          <p:cNvPr id="16" name="Graphic 15">
            <a:extLst>
              <a:ext uri="{FF2B5EF4-FFF2-40B4-BE49-F238E27FC236}">
                <a16:creationId xmlns:a16="http://schemas.microsoft.com/office/drawing/2014/main" id="{F1ACDCE6-59E2-42F8-AB39-DC6F65083D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69819" y="5269600"/>
            <a:ext cx="3166948" cy="9144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5AC33D9-77E2-4D70-8780-DF8387AF777E}"/>
                  </a:ext>
                </a:extLst>
              </p:cNvPr>
              <p:cNvSpPr txBox="1"/>
              <p:nvPr/>
            </p:nvSpPr>
            <p:spPr>
              <a:xfrm>
                <a:off x="916396" y="6501809"/>
                <a:ext cx="5438412"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800" b="0" i="1" dirty="0" smtClean="0">
                          <a:solidFill>
                            <a:srgbClr val="5A2781"/>
                          </a:solidFill>
                          <a:latin typeface="Cambria Math" panose="02040503050406030204" pitchFamily="18" charset="0"/>
                        </a:rPr>
                        <m:t>𝐸𝑥</m:t>
                      </m:r>
                      <m:r>
                        <a:rPr lang="en-US" sz="2800" b="0" i="1" dirty="0" smtClean="0">
                          <a:solidFill>
                            <a:srgbClr val="5A2781"/>
                          </a:solidFill>
                          <a:latin typeface="Cambria Math" panose="02040503050406030204" pitchFamily="18" charset="0"/>
                        </a:rPr>
                        <m:t>:    </m:t>
                      </m:r>
                      <m:r>
                        <a:rPr lang="en-US" sz="2800" i="1" dirty="0" smtClean="0">
                          <a:solidFill>
                            <a:srgbClr val="5A2781"/>
                          </a:solidFill>
                          <a:latin typeface="Cambria Math" panose="02040503050406030204" pitchFamily="18" charset="0"/>
                        </a:rPr>
                        <m:t>𝑓</m:t>
                      </m:r>
                      <m:d>
                        <m:dPr>
                          <m:ctrlPr>
                            <a:rPr lang="en-US" sz="2800" i="1" dirty="0" smtClean="0">
                              <a:solidFill>
                                <a:srgbClr val="5A2781"/>
                              </a:solidFill>
                              <a:latin typeface="Cambria Math" panose="02040503050406030204" pitchFamily="18" charset="0"/>
                            </a:rPr>
                          </m:ctrlPr>
                        </m:dPr>
                        <m:e>
                          <m:r>
                            <a:rPr lang="en-US" sz="2800" i="1" dirty="0" smtClean="0">
                              <a:solidFill>
                                <a:srgbClr val="5A2781"/>
                              </a:solidFill>
                              <a:latin typeface="Cambria Math" panose="02040503050406030204" pitchFamily="18" charset="0"/>
                            </a:rPr>
                            <m:t>𝑥</m:t>
                          </m:r>
                        </m:e>
                      </m:d>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0</m:t>
                          </m:r>
                        </m:sub>
                      </m:sSub>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1</m:t>
                          </m:r>
                        </m:sub>
                      </m:sSub>
                      <m:r>
                        <a:rPr lang="en-US" sz="2800" i="1" dirty="0" smtClean="0">
                          <a:solidFill>
                            <a:srgbClr val="5A2781"/>
                          </a:solidFill>
                          <a:latin typeface="Cambria Math" panose="02040503050406030204" pitchFamily="18" charset="0"/>
                        </a:rPr>
                        <m:t>𝑥</m:t>
                      </m:r>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1" dirty="0" smtClean="0">
                              <a:solidFill>
                                <a:srgbClr val="5A2781"/>
                              </a:solidFill>
                              <a:latin typeface="Cambria Math" panose="02040503050406030204" pitchFamily="18" charset="0"/>
                            </a:rPr>
                            <m:t>𝑛</m:t>
                          </m:r>
                        </m:sub>
                      </m:sSub>
                      <m:sSup>
                        <m:sSupPr>
                          <m:ctrlPr>
                            <a:rPr lang="en-US" sz="2800" i="1" dirty="0" smtClean="0">
                              <a:solidFill>
                                <a:srgbClr val="5A2781"/>
                              </a:solidFill>
                              <a:latin typeface="Cambria Math" panose="02040503050406030204" pitchFamily="18" charset="0"/>
                            </a:rPr>
                          </m:ctrlPr>
                        </m:sSupPr>
                        <m:e>
                          <m:r>
                            <a:rPr lang="en-US" sz="2800" i="1" dirty="0" smtClean="0">
                              <a:solidFill>
                                <a:srgbClr val="5A2781"/>
                              </a:solidFill>
                              <a:latin typeface="Cambria Math" panose="02040503050406030204" pitchFamily="18" charset="0"/>
                            </a:rPr>
                            <m:t>𝑥</m:t>
                          </m:r>
                        </m:e>
                        <m:sup>
                          <m:r>
                            <a:rPr lang="en-US" sz="2800" i="1" dirty="0" smtClean="0">
                              <a:solidFill>
                                <a:srgbClr val="5A2781"/>
                              </a:solidFill>
                              <a:latin typeface="Cambria Math" panose="02040503050406030204" pitchFamily="18" charset="0"/>
                            </a:rPr>
                            <m:t>𝑛</m:t>
                          </m:r>
                        </m:sup>
                      </m:sSup>
                    </m:oMath>
                  </m:oMathPara>
                </a14:m>
                <a:endParaRPr lang="en-US" sz="2800" dirty="0">
                  <a:solidFill>
                    <a:srgbClr val="5A2781"/>
                  </a:solidFill>
                </a:endParaRPr>
              </a:p>
            </p:txBody>
          </p:sp>
        </mc:Choice>
        <mc:Fallback xmlns="">
          <p:sp>
            <p:nvSpPr>
              <p:cNvPr id="3" name="TextBox 2">
                <a:extLst>
                  <a:ext uri="{FF2B5EF4-FFF2-40B4-BE49-F238E27FC236}">
                    <a16:creationId xmlns:a16="http://schemas.microsoft.com/office/drawing/2014/main" id="{15AC33D9-77E2-4D70-8780-DF8387AF777E}"/>
                  </a:ext>
                </a:extLst>
              </p:cNvPr>
              <p:cNvSpPr txBox="1">
                <a:spLocks noRot="1" noChangeAspect="1" noMove="1" noResize="1" noEditPoints="1" noAdjustHandles="1" noChangeArrowheads="1" noChangeShapeType="1" noTextEdit="1"/>
              </p:cNvSpPr>
              <p:nvPr/>
            </p:nvSpPr>
            <p:spPr>
              <a:xfrm>
                <a:off x="916396" y="6501809"/>
                <a:ext cx="5438412" cy="430887"/>
              </a:xfrm>
              <a:prstGeom prst="rect">
                <a:avLst/>
              </a:prstGeom>
              <a:blipFill>
                <a:blip r:embed="rId9"/>
                <a:stretch>
                  <a:fillRect/>
                </a:stretch>
              </a:blipFill>
            </p:spPr>
            <p:txBody>
              <a:bodyPr/>
              <a:lstStyle/>
              <a:p>
                <a:r>
                  <a:rPr lang="en-US">
                    <a:noFill/>
                  </a:rPr>
                  <a:t> </a:t>
                </a:r>
              </a:p>
            </p:txBody>
          </p:sp>
        </mc:Fallback>
      </mc:AlternateContent>
      <p:pic>
        <p:nvPicPr>
          <p:cNvPr id="10" name="Picture 9" descr="A picture containing text, diagram, line, plot&#10;&#10;Description automatically generated">
            <a:extLst>
              <a:ext uri="{FF2B5EF4-FFF2-40B4-BE49-F238E27FC236}">
                <a16:creationId xmlns:a16="http://schemas.microsoft.com/office/drawing/2014/main" id="{1F01961E-D5B9-4DCC-95BF-5E7CCCC520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68745" y="4235053"/>
            <a:ext cx="4236107" cy="3474720"/>
          </a:xfrm>
          <a:prstGeom prst="rect">
            <a:avLst/>
          </a:prstGeom>
        </p:spPr>
      </p:pic>
      <p:sp>
        <p:nvSpPr>
          <p:cNvPr id="12" name="TextBox 11">
            <a:extLst>
              <a:ext uri="{FF2B5EF4-FFF2-40B4-BE49-F238E27FC236}">
                <a16:creationId xmlns:a16="http://schemas.microsoft.com/office/drawing/2014/main" id="{F6B62928-304A-4728-B86C-43B649A93C13}"/>
              </a:ext>
            </a:extLst>
          </p:cNvPr>
          <p:cNvSpPr txBox="1"/>
          <p:nvPr/>
        </p:nvSpPr>
        <p:spPr>
          <a:xfrm>
            <a:off x="9092609" y="7586663"/>
            <a:ext cx="3770715" cy="246221"/>
          </a:xfrm>
          <a:prstGeom prst="rect">
            <a:avLst/>
          </a:prstGeom>
          <a:noFill/>
        </p:spPr>
        <p:txBody>
          <a:bodyPr wrap="square">
            <a:spAutoFit/>
          </a:bodyPr>
          <a:lstStyle/>
          <a:p>
            <a:r>
              <a:rPr lang="en-US" sz="1000" dirty="0">
                <a:hlinkClick r:id="rId11"/>
              </a:rPr>
              <a:t>https://botlnec.github.io/islp/sols/chapter2/exercise3/</a:t>
            </a:r>
            <a:r>
              <a:rPr lang="en-US" sz="1000" dirty="0"/>
              <a:t> </a:t>
            </a:r>
          </a:p>
        </p:txBody>
      </p:sp>
    </p:spTree>
    <p:extLst>
      <p:ext uri="{BB962C8B-B14F-4D97-AF65-F5344CB8AC3E}">
        <p14:creationId xmlns:p14="http://schemas.microsoft.com/office/powerpoint/2010/main" val="2238837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FE31D-70B5-0A18-E6D2-973ECA92B208}"/>
              </a:ext>
            </a:extLst>
          </p:cNvPr>
          <p:cNvPicPr>
            <a:picLocks noChangeAspect="1"/>
          </p:cNvPicPr>
          <p:nvPr/>
        </p:nvPicPr>
        <p:blipFill>
          <a:blip r:embed="rId2"/>
          <a:stretch>
            <a:fillRect/>
          </a:stretch>
        </p:blipFill>
        <p:spPr>
          <a:xfrm>
            <a:off x="1943615" y="145097"/>
            <a:ext cx="8115717" cy="2667137"/>
          </a:xfrm>
          <a:prstGeom prst="rect">
            <a:avLst/>
          </a:prstGeom>
        </p:spPr>
      </p:pic>
      <p:sp>
        <p:nvSpPr>
          <p:cNvPr id="6" name="TextBox 5">
            <a:extLst>
              <a:ext uri="{FF2B5EF4-FFF2-40B4-BE49-F238E27FC236}">
                <a16:creationId xmlns:a16="http://schemas.microsoft.com/office/drawing/2014/main" id="{ECD85CDF-A309-0FA3-1B05-DA2B6B79476A}"/>
              </a:ext>
            </a:extLst>
          </p:cNvPr>
          <p:cNvSpPr txBox="1"/>
          <p:nvPr/>
        </p:nvSpPr>
        <p:spPr>
          <a:xfrm>
            <a:off x="254640" y="3018101"/>
            <a:ext cx="11516810" cy="4524315"/>
          </a:xfrm>
          <a:prstGeom prst="rect">
            <a:avLst/>
          </a:prstGeom>
          <a:noFill/>
        </p:spPr>
        <p:txBody>
          <a:bodyPr wrap="square">
            <a:spAutoFit/>
          </a:bodyPr>
          <a:lstStyle/>
          <a:p>
            <a:r>
              <a:rPr lang="en-US" sz="2400" dirty="0"/>
              <a:t>Two interpretations of variance (equivalent for linear regression):</a:t>
            </a:r>
          </a:p>
          <a:p>
            <a:endParaRPr lang="en-US" sz="2400" dirty="0"/>
          </a:p>
          <a:p>
            <a:pPr marL="285750" indent="-285750">
              <a:buFont typeface="Arial" panose="020B0604020202020204" pitchFamily="34" charset="0"/>
              <a:buChar char="•"/>
            </a:pPr>
            <a:r>
              <a:rPr lang="en-US" sz="2400" dirty="0"/>
              <a:t>Variance:  “provides a measure of randomness of a quantity.”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Variance effect:  “gives the increase in error rate caused by randomness” </a:t>
            </a:r>
          </a:p>
          <a:p>
            <a:endParaRPr lang="en-US" sz="2400" dirty="0"/>
          </a:p>
          <a:p>
            <a:r>
              <a:rPr lang="en-US" sz="2400" dirty="0"/>
              <a:t>Two interpretations of bias (equivalent for linear regression):</a:t>
            </a:r>
          </a:p>
          <a:p>
            <a:endParaRPr lang="en-US" sz="2400" dirty="0"/>
          </a:p>
          <a:p>
            <a:pPr marL="342900" indent="-342900">
              <a:buFont typeface="Arial" panose="020B0604020202020204" pitchFamily="34" charset="0"/>
              <a:buChar char="•"/>
            </a:pPr>
            <a:r>
              <a:rPr lang="en-US" sz="2400" dirty="0"/>
              <a:t>Bias:  “represents the systematic difference between a random variable and a particular value, e.g. the target”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Systematic effect:  “the degree to which that systematic difference contributes to error.” </a:t>
            </a:r>
          </a:p>
        </p:txBody>
      </p:sp>
    </p:spTree>
    <p:extLst>
      <p:ext uri="{BB962C8B-B14F-4D97-AF65-F5344CB8AC3E}">
        <p14:creationId xmlns:p14="http://schemas.microsoft.com/office/powerpoint/2010/main" val="355262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E7C67-53D2-498B-9578-FB45EE399CBF}"/>
              </a:ext>
            </a:extLst>
          </p:cNvPr>
          <p:cNvPicPr>
            <a:picLocks noChangeAspect="1"/>
          </p:cNvPicPr>
          <p:nvPr/>
        </p:nvPicPr>
        <p:blipFill>
          <a:blip r:embed="rId2"/>
          <a:stretch>
            <a:fillRect/>
          </a:stretch>
        </p:blipFill>
        <p:spPr>
          <a:xfrm>
            <a:off x="1052512" y="1109662"/>
            <a:ext cx="9782175" cy="5553075"/>
          </a:xfrm>
          <a:prstGeom prst="rect">
            <a:avLst/>
          </a:prstGeom>
        </p:spPr>
      </p:pic>
      <p:pic>
        <p:nvPicPr>
          <p:cNvPr id="5" name="Picture 4">
            <a:extLst>
              <a:ext uri="{FF2B5EF4-FFF2-40B4-BE49-F238E27FC236}">
                <a16:creationId xmlns:a16="http://schemas.microsoft.com/office/drawing/2014/main" id="{17775923-6960-42B6-99C7-945659B2E4C8}"/>
              </a:ext>
            </a:extLst>
          </p:cNvPr>
          <p:cNvPicPr>
            <a:picLocks noChangeAspect="1"/>
          </p:cNvPicPr>
          <p:nvPr/>
        </p:nvPicPr>
        <p:blipFill>
          <a:blip r:embed="rId3"/>
          <a:stretch>
            <a:fillRect/>
          </a:stretch>
        </p:blipFill>
        <p:spPr>
          <a:xfrm>
            <a:off x="5970820" y="1699533"/>
            <a:ext cx="3505200" cy="4438650"/>
          </a:xfrm>
          <a:prstGeom prst="rect">
            <a:avLst/>
          </a:prstGeom>
        </p:spPr>
      </p:pic>
      <p:sp>
        <p:nvSpPr>
          <p:cNvPr id="7" name="TextBox 6">
            <a:extLst>
              <a:ext uri="{FF2B5EF4-FFF2-40B4-BE49-F238E27FC236}">
                <a16:creationId xmlns:a16="http://schemas.microsoft.com/office/drawing/2014/main" id="{4B8D100F-A8D5-49E0-B8A2-6F2B8BB61F5E}"/>
              </a:ext>
            </a:extLst>
          </p:cNvPr>
          <p:cNvSpPr txBox="1"/>
          <p:nvPr/>
        </p:nvSpPr>
        <p:spPr>
          <a:xfrm>
            <a:off x="129268" y="7403068"/>
            <a:ext cx="9782175" cy="369332"/>
          </a:xfrm>
          <a:prstGeom prst="rect">
            <a:avLst/>
          </a:prstGeom>
          <a:noFill/>
        </p:spPr>
        <p:txBody>
          <a:bodyPr wrap="square">
            <a:spAutoFit/>
          </a:bodyPr>
          <a:lstStyle/>
          <a:p>
            <a:r>
              <a:rPr lang="en-US" dirty="0">
                <a:hlinkClick r:id="rId4"/>
              </a:rPr>
              <a:t>https://www.slideshare.net/ankit_ppt/ml2-train-testsplitsvalidationlinearregression</a:t>
            </a:r>
            <a:r>
              <a:rPr lang="en-US" dirty="0"/>
              <a:t> </a:t>
            </a:r>
          </a:p>
        </p:txBody>
      </p:sp>
      <p:sp>
        <p:nvSpPr>
          <p:cNvPr id="8" name="TextBox 7">
            <a:extLst>
              <a:ext uri="{FF2B5EF4-FFF2-40B4-BE49-F238E27FC236}">
                <a16:creationId xmlns:a16="http://schemas.microsoft.com/office/drawing/2014/main" id="{E0F7542C-8CB8-450C-B2F9-FC20F82D5043}"/>
              </a:ext>
            </a:extLst>
          </p:cNvPr>
          <p:cNvSpPr txBox="1"/>
          <p:nvPr/>
        </p:nvSpPr>
        <p:spPr>
          <a:xfrm flipH="1">
            <a:off x="263457" y="291507"/>
            <a:ext cx="9647986" cy="523220"/>
          </a:xfrm>
          <a:prstGeom prst="rect">
            <a:avLst/>
          </a:prstGeom>
          <a:noFill/>
        </p:spPr>
        <p:txBody>
          <a:bodyPr wrap="square" rtlCol="0">
            <a:spAutoFit/>
          </a:bodyPr>
          <a:lstStyle/>
          <a:p>
            <a:r>
              <a:rPr lang="en-US" sz="2800" dirty="0">
                <a:solidFill>
                  <a:srgbClr val="5A2781"/>
                </a:solidFill>
              </a:rPr>
              <a:t>To avoid overfitting due to too many parameters: </a:t>
            </a:r>
          </a:p>
        </p:txBody>
      </p:sp>
    </p:spTree>
    <p:extLst>
      <p:ext uri="{BB962C8B-B14F-4D97-AF65-F5344CB8AC3E}">
        <p14:creationId xmlns:p14="http://schemas.microsoft.com/office/powerpoint/2010/main" val="466086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90DA27-9EBE-491E-8E62-DFA06167C282}"/>
              </a:ext>
            </a:extLst>
          </p:cNvPr>
          <p:cNvPicPr>
            <a:picLocks noChangeAspect="1"/>
          </p:cNvPicPr>
          <p:nvPr/>
        </p:nvPicPr>
        <p:blipFill>
          <a:blip r:embed="rId2"/>
          <a:stretch>
            <a:fillRect/>
          </a:stretch>
        </p:blipFill>
        <p:spPr>
          <a:xfrm>
            <a:off x="319087" y="931793"/>
            <a:ext cx="11249025" cy="6334125"/>
          </a:xfrm>
          <a:prstGeom prst="rect">
            <a:avLst/>
          </a:prstGeom>
        </p:spPr>
      </p:pic>
      <p:sp>
        <p:nvSpPr>
          <p:cNvPr id="5" name="TextBox 4">
            <a:extLst>
              <a:ext uri="{FF2B5EF4-FFF2-40B4-BE49-F238E27FC236}">
                <a16:creationId xmlns:a16="http://schemas.microsoft.com/office/drawing/2014/main" id="{99984963-8B66-4D5C-9FFB-804F31AC8F41}"/>
              </a:ext>
            </a:extLst>
          </p:cNvPr>
          <p:cNvSpPr txBox="1"/>
          <p:nvPr/>
        </p:nvSpPr>
        <p:spPr>
          <a:xfrm>
            <a:off x="1531938" y="7310735"/>
            <a:ext cx="10036174" cy="461665"/>
          </a:xfrm>
          <a:prstGeom prst="rect">
            <a:avLst/>
          </a:prstGeom>
          <a:noFill/>
        </p:spPr>
        <p:txBody>
          <a:bodyPr wrap="square">
            <a:spAutoFit/>
          </a:bodyPr>
          <a:lstStyle/>
          <a:p>
            <a:pPr algn="l"/>
            <a:r>
              <a:rPr lang="en-US" sz="2400" b="0" i="0" u="none" strike="noStrike" baseline="0" dirty="0">
                <a:latin typeface="AdvTT5ada87cc"/>
              </a:rPr>
              <a:t>An Introduction to Statistical Learning  </a:t>
            </a:r>
            <a:r>
              <a:rPr lang="en-US" sz="2400" dirty="0">
                <a:hlinkClick r:id="rId3"/>
              </a:rPr>
              <a:t>https://www.statlearning.com/</a:t>
            </a:r>
            <a:r>
              <a:rPr lang="en-US" sz="2400" dirty="0"/>
              <a:t> </a:t>
            </a:r>
          </a:p>
        </p:txBody>
      </p:sp>
      <p:sp>
        <p:nvSpPr>
          <p:cNvPr id="6" name="TextBox 5">
            <a:extLst>
              <a:ext uri="{FF2B5EF4-FFF2-40B4-BE49-F238E27FC236}">
                <a16:creationId xmlns:a16="http://schemas.microsoft.com/office/drawing/2014/main" id="{335168ED-2B15-42E7-9396-FB73958AB9FD}"/>
              </a:ext>
            </a:extLst>
          </p:cNvPr>
          <p:cNvSpPr txBox="1"/>
          <p:nvPr/>
        </p:nvSpPr>
        <p:spPr>
          <a:xfrm>
            <a:off x="265814" y="233916"/>
            <a:ext cx="10356112" cy="830997"/>
          </a:xfrm>
          <a:prstGeom prst="rect">
            <a:avLst/>
          </a:prstGeom>
          <a:noFill/>
        </p:spPr>
        <p:txBody>
          <a:bodyPr wrap="square" rtlCol="0">
            <a:spAutoFit/>
          </a:bodyPr>
          <a:lstStyle/>
          <a:p>
            <a:pPr algn="l"/>
            <a:r>
              <a:rPr lang="en-US" sz="2400" dirty="0" err="1">
                <a:solidFill>
                  <a:srgbClr val="5A2781"/>
                </a:solidFill>
              </a:rPr>
              <a:t>Kfold</a:t>
            </a:r>
            <a:r>
              <a:rPr lang="en-US" sz="2400" dirty="0">
                <a:solidFill>
                  <a:srgbClr val="5A2781"/>
                </a:solidFill>
              </a:rPr>
              <a:t> can also be used to compare different machine learning algorithms.</a:t>
            </a:r>
          </a:p>
          <a:p>
            <a:pPr algn="l"/>
            <a:r>
              <a:rPr lang="en-US" sz="2400" dirty="0">
                <a:solidFill>
                  <a:srgbClr val="5A2781"/>
                </a:solidFill>
              </a:rPr>
              <a:t>For example:  logistic regression                         vs             KNN classifier</a:t>
            </a:r>
          </a:p>
        </p:txBody>
      </p:sp>
      <p:sp>
        <p:nvSpPr>
          <p:cNvPr id="11" name="TextBox 10">
            <a:extLst>
              <a:ext uri="{FF2B5EF4-FFF2-40B4-BE49-F238E27FC236}">
                <a16:creationId xmlns:a16="http://schemas.microsoft.com/office/drawing/2014/main" id="{4EC6E0F4-D4C8-4C45-AB7C-338209884795}"/>
              </a:ext>
            </a:extLst>
          </p:cNvPr>
          <p:cNvSpPr txBox="1"/>
          <p:nvPr/>
        </p:nvSpPr>
        <p:spPr>
          <a:xfrm>
            <a:off x="3030279" y="5007934"/>
            <a:ext cx="7921256" cy="400110"/>
          </a:xfrm>
          <a:prstGeom prst="rect">
            <a:avLst/>
          </a:prstGeom>
          <a:noFill/>
        </p:spPr>
        <p:txBody>
          <a:bodyPr wrap="square" rtlCol="0">
            <a:spAutoFit/>
          </a:bodyPr>
          <a:lstStyle/>
          <a:p>
            <a:pPr algn="l"/>
            <a:r>
              <a:rPr lang="en-US" sz="2000" dirty="0"/>
              <a:t>Black curve = average of misclassifications over the 10 tests. </a:t>
            </a:r>
          </a:p>
        </p:txBody>
      </p:sp>
    </p:spTree>
    <p:extLst>
      <p:ext uri="{BB962C8B-B14F-4D97-AF65-F5344CB8AC3E}">
        <p14:creationId xmlns:p14="http://schemas.microsoft.com/office/powerpoint/2010/main" val="807038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F1CFCE-249C-43F8-9B41-464CE1DA6453}"/>
              </a:ext>
            </a:extLst>
          </p:cNvPr>
          <p:cNvPicPr>
            <a:picLocks noChangeAspect="1"/>
          </p:cNvPicPr>
          <p:nvPr/>
        </p:nvPicPr>
        <p:blipFill>
          <a:blip r:embed="rId2"/>
          <a:stretch>
            <a:fillRect/>
          </a:stretch>
        </p:blipFill>
        <p:spPr>
          <a:xfrm>
            <a:off x="266700" y="78637"/>
            <a:ext cx="6893755" cy="7498080"/>
          </a:xfrm>
          <a:prstGeom prst="rect">
            <a:avLst/>
          </a:prstGeom>
        </p:spPr>
      </p:pic>
      <p:sp>
        <p:nvSpPr>
          <p:cNvPr id="5" name="TextBox 4">
            <a:extLst>
              <a:ext uri="{FF2B5EF4-FFF2-40B4-BE49-F238E27FC236}">
                <a16:creationId xmlns:a16="http://schemas.microsoft.com/office/drawing/2014/main" id="{E12E0E9E-1423-44E1-B0BE-5F3957F7FB44}"/>
              </a:ext>
            </a:extLst>
          </p:cNvPr>
          <p:cNvSpPr txBox="1"/>
          <p:nvPr/>
        </p:nvSpPr>
        <p:spPr>
          <a:xfrm>
            <a:off x="7357731" y="328252"/>
            <a:ext cx="3971260" cy="3416320"/>
          </a:xfrm>
          <a:prstGeom prst="rect">
            <a:avLst/>
          </a:prstGeom>
          <a:noFill/>
        </p:spPr>
        <p:txBody>
          <a:bodyPr wrap="square">
            <a:spAutoFit/>
          </a:bodyPr>
          <a:lstStyle/>
          <a:p>
            <a:pPr algn="l"/>
            <a:r>
              <a:rPr lang="en-US" sz="1800" b="0" i="0" u="none" strike="noStrike" baseline="0" dirty="0">
                <a:solidFill>
                  <a:srgbClr val="0080FF"/>
                </a:solidFill>
                <a:latin typeface="CMBX9"/>
              </a:rPr>
              <a:t>FIGURE 5.7. </a:t>
            </a:r>
            <a:r>
              <a:rPr lang="en-US" sz="1800" b="0" i="0" u="none" strike="noStrike" baseline="0" dirty="0">
                <a:solidFill>
                  <a:srgbClr val="000000"/>
                </a:solidFill>
                <a:latin typeface="CMTI9"/>
              </a:rPr>
              <a:t>Logistic regression fits on the two-dimensional classification data</a:t>
            </a:r>
          </a:p>
          <a:p>
            <a:pPr algn="l"/>
            <a:r>
              <a:rPr lang="en-US" sz="1800" b="0" i="0" u="none" strike="noStrike" baseline="0" dirty="0">
                <a:solidFill>
                  <a:srgbClr val="000000"/>
                </a:solidFill>
                <a:latin typeface="CMTI9"/>
              </a:rPr>
              <a:t>displayed in Figure 2.13. The Bayes decision boundary is represented using a purple dashed line. Estimated decision boundaries from linear, quadratic, cubic</a:t>
            </a:r>
          </a:p>
          <a:p>
            <a:pPr algn="l"/>
            <a:r>
              <a:rPr lang="en-US" sz="1800" b="0" i="0" u="none" strike="noStrike" baseline="0" dirty="0">
                <a:solidFill>
                  <a:srgbClr val="000000"/>
                </a:solidFill>
                <a:latin typeface="CMTI9"/>
              </a:rPr>
              <a:t>and quartic (degrees 1–4) logistic regressions are displayed in black. The test error rates for the four logistic regression fits are respectively </a:t>
            </a:r>
            <a:r>
              <a:rPr lang="en-US" sz="1800" b="0" i="0" u="none" strike="noStrike" baseline="0" dirty="0">
                <a:solidFill>
                  <a:srgbClr val="000000"/>
                </a:solidFill>
                <a:latin typeface="CMR9"/>
              </a:rPr>
              <a:t>0</a:t>
            </a:r>
            <a:r>
              <a:rPr lang="en-US" sz="1800" b="0" i="0" u="none" strike="noStrike" baseline="0" dirty="0">
                <a:solidFill>
                  <a:srgbClr val="000000"/>
                </a:solidFill>
                <a:latin typeface="CMMI9"/>
              </a:rPr>
              <a:t>.</a:t>
            </a:r>
            <a:r>
              <a:rPr lang="en-US" sz="1800" b="0" i="0" u="none" strike="noStrike" baseline="0" dirty="0">
                <a:solidFill>
                  <a:srgbClr val="000000"/>
                </a:solidFill>
                <a:latin typeface="CMR9"/>
              </a:rPr>
              <a:t>201</a:t>
            </a:r>
            <a:r>
              <a:rPr lang="en-US" sz="1800" b="0" i="0" u="none" strike="noStrike" baseline="0" dirty="0">
                <a:solidFill>
                  <a:srgbClr val="000000"/>
                </a:solidFill>
                <a:latin typeface="CMTI9"/>
              </a:rPr>
              <a:t>, </a:t>
            </a:r>
            <a:r>
              <a:rPr lang="en-US" sz="1800" b="0" i="0" u="none" strike="noStrike" baseline="0" dirty="0">
                <a:solidFill>
                  <a:srgbClr val="000000"/>
                </a:solidFill>
                <a:latin typeface="CMR9"/>
              </a:rPr>
              <a:t>0</a:t>
            </a:r>
            <a:r>
              <a:rPr lang="en-US" sz="1800" b="0" i="0" u="none" strike="noStrike" baseline="0" dirty="0">
                <a:solidFill>
                  <a:srgbClr val="000000"/>
                </a:solidFill>
                <a:latin typeface="CMMI9"/>
              </a:rPr>
              <a:t>.</a:t>
            </a:r>
            <a:r>
              <a:rPr lang="en-US" sz="1800" b="0" i="0" u="none" strike="noStrike" baseline="0" dirty="0">
                <a:solidFill>
                  <a:srgbClr val="000000"/>
                </a:solidFill>
                <a:latin typeface="CMR9"/>
              </a:rPr>
              <a:t>197</a:t>
            </a:r>
            <a:r>
              <a:rPr lang="en-US" sz="1800" b="0" i="0" u="none" strike="noStrike" baseline="0" dirty="0">
                <a:solidFill>
                  <a:srgbClr val="000000"/>
                </a:solidFill>
                <a:latin typeface="CMTI9"/>
              </a:rPr>
              <a:t>, </a:t>
            </a:r>
            <a:r>
              <a:rPr lang="en-US" sz="1800" b="0" i="0" u="none" strike="noStrike" baseline="0" dirty="0">
                <a:solidFill>
                  <a:srgbClr val="000000"/>
                </a:solidFill>
                <a:latin typeface="CMR9"/>
              </a:rPr>
              <a:t>0</a:t>
            </a:r>
            <a:r>
              <a:rPr lang="en-US" sz="1800" b="0" i="0" u="none" strike="noStrike" baseline="0" dirty="0">
                <a:solidFill>
                  <a:srgbClr val="000000"/>
                </a:solidFill>
                <a:latin typeface="CMMI9"/>
              </a:rPr>
              <a:t>.</a:t>
            </a:r>
            <a:r>
              <a:rPr lang="en-US" sz="1800" b="0" i="0" u="none" strike="noStrike" baseline="0" dirty="0">
                <a:solidFill>
                  <a:srgbClr val="000000"/>
                </a:solidFill>
                <a:latin typeface="CMR9"/>
              </a:rPr>
              <a:t>160</a:t>
            </a:r>
            <a:r>
              <a:rPr lang="en-US" sz="1800" b="0" i="0" u="none" strike="noStrike" baseline="0" dirty="0">
                <a:solidFill>
                  <a:srgbClr val="000000"/>
                </a:solidFill>
                <a:latin typeface="CMTI9"/>
              </a:rPr>
              <a:t>, and </a:t>
            </a:r>
            <a:r>
              <a:rPr lang="en-US" sz="1800" b="0" i="0" u="none" strike="noStrike" baseline="0" dirty="0">
                <a:solidFill>
                  <a:srgbClr val="000000"/>
                </a:solidFill>
                <a:latin typeface="CMR9"/>
              </a:rPr>
              <a:t>0</a:t>
            </a:r>
            <a:r>
              <a:rPr lang="en-US" sz="1800" b="0" i="0" u="none" strike="noStrike" baseline="0" dirty="0">
                <a:solidFill>
                  <a:srgbClr val="000000"/>
                </a:solidFill>
                <a:latin typeface="CMMI9"/>
              </a:rPr>
              <a:t>.</a:t>
            </a:r>
            <a:r>
              <a:rPr lang="en-US" sz="1800" b="0" i="0" u="none" strike="noStrike" baseline="0" dirty="0">
                <a:solidFill>
                  <a:srgbClr val="000000"/>
                </a:solidFill>
                <a:latin typeface="CMR9"/>
              </a:rPr>
              <a:t>162</a:t>
            </a:r>
            <a:r>
              <a:rPr lang="en-US" sz="1800" b="0" i="0" u="none" strike="noStrike" baseline="0" dirty="0">
                <a:solidFill>
                  <a:srgbClr val="000000"/>
                </a:solidFill>
                <a:latin typeface="CMTI9"/>
              </a:rPr>
              <a:t>, while the Bayes error rate is </a:t>
            </a:r>
            <a:r>
              <a:rPr lang="en-US" sz="1800" b="0" i="0" u="none" strike="noStrike" baseline="0" dirty="0">
                <a:solidFill>
                  <a:srgbClr val="000000"/>
                </a:solidFill>
                <a:latin typeface="CMR9"/>
              </a:rPr>
              <a:t>0</a:t>
            </a:r>
            <a:r>
              <a:rPr lang="en-US" sz="1800" b="0" i="0" u="none" strike="noStrike" baseline="0" dirty="0">
                <a:solidFill>
                  <a:srgbClr val="000000"/>
                </a:solidFill>
                <a:latin typeface="CMMI9"/>
              </a:rPr>
              <a:t>.</a:t>
            </a:r>
            <a:r>
              <a:rPr lang="en-US" sz="1800" b="0" i="0" u="none" strike="noStrike" baseline="0" dirty="0">
                <a:solidFill>
                  <a:srgbClr val="000000"/>
                </a:solidFill>
                <a:latin typeface="CMR9"/>
              </a:rPr>
              <a:t>133</a:t>
            </a:r>
            <a:r>
              <a:rPr lang="en-US" sz="1800" b="0" i="0" u="none" strike="noStrike" baseline="0" dirty="0">
                <a:solidFill>
                  <a:srgbClr val="000000"/>
                </a:solidFill>
                <a:latin typeface="CMTI9"/>
              </a:rPr>
              <a:t>.</a:t>
            </a:r>
            <a:endParaRPr lang="en-US" dirty="0"/>
          </a:p>
        </p:txBody>
      </p:sp>
      <p:sp>
        <p:nvSpPr>
          <p:cNvPr id="6" name="TextBox 5">
            <a:extLst>
              <a:ext uri="{FF2B5EF4-FFF2-40B4-BE49-F238E27FC236}">
                <a16:creationId xmlns:a16="http://schemas.microsoft.com/office/drawing/2014/main" id="{E71D5C5C-9BE3-4B10-B139-7A5E1D241DB4}"/>
              </a:ext>
            </a:extLst>
          </p:cNvPr>
          <p:cNvSpPr txBox="1"/>
          <p:nvPr/>
        </p:nvSpPr>
        <p:spPr>
          <a:xfrm>
            <a:off x="7357731" y="6465745"/>
            <a:ext cx="4407657" cy="1200329"/>
          </a:xfrm>
          <a:prstGeom prst="rect">
            <a:avLst/>
          </a:prstGeom>
          <a:noFill/>
        </p:spPr>
        <p:txBody>
          <a:bodyPr wrap="square">
            <a:spAutoFit/>
          </a:bodyPr>
          <a:lstStyle/>
          <a:p>
            <a:pPr algn="l"/>
            <a:r>
              <a:rPr lang="en-US" sz="2400" b="0" i="0" u="none" strike="noStrike" baseline="0" dirty="0">
                <a:latin typeface="AdvTT5ada87cc"/>
              </a:rPr>
              <a:t>An Introduction to Statistical Learning  </a:t>
            </a:r>
            <a:r>
              <a:rPr lang="en-US" sz="2400" dirty="0">
                <a:hlinkClick r:id="rId3"/>
              </a:rPr>
              <a:t>https://www.statlearning.com/</a:t>
            </a:r>
            <a:r>
              <a:rPr lang="en-US" sz="2400" dirty="0"/>
              <a:t> </a:t>
            </a:r>
          </a:p>
        </p:txBody>
      </p:sp>
    </p:spTree>
    <p:extLst>
      <p:ext uri="{BB962C8B-B14F-4D97-AF65-F5344CB8AC3E}">
        <p14:creationId xmlns:p14="http://schemas.microsoft.com/office/powerpoint/2010/main" val="117071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5CAE6E-7626-4B81-9528-E931804F1388}"/>
              </a:ext>
            </a:extLst>
          </p:cNvPr>
          <p:cNvSpPr txBox="1"/>
          <p:nvPr/>
        </p:nvSpPr>
        <p:spPr>
          <a:xfrm>
            <a:off x="1531938" y="7310735"/>
            <a:ext cx="10036174" cy="461665"/>
          </a:xfrm>
          <a:prstGeom prst="rect">
            <a:avLst/>
          </a:prstGeom>
          <a:noFill/>
        </p:spPr>
        <p:txBody>
          <a:bodyPr wrap="square">
            <a:spAutoFit/>
          </a:bodyPr>
          <a:lstStyle/>
          <a:p>
            <a:pPr algn="l"/>
            <a:r>
              <a:rPr lang="en-US" sz="2400" b="0" i="0" u="none" strike="noStrike" baseline="0" dirty="0">
                <a:latin typeface="AdvTT5ada87cc"/>
              </a:rPr>
              <a:t>An Introduction to Statistical Learning  </a:t>
            </a:r>
            <a:r>
              <a:rPr lang="en-US" sz="2400" dirty="0">
                <a:hlinkClick r:id="rId2"/>
              </a:rPr>
              <a:t>https://www.statlearning.com/</a:t>
            </a:r>
            <a:r>
              <a:rPr lang="en-US" sz="2400" dirty="0"/>
              <a:t> </a:t>
            </a:r>
          </a:p>
        </p:txBody>
      </p:sp>
      <p:pic>
        <p:nvPicPr>
          <p:cNvPr id="6" name="Picture 5">
            <a:extLst>
              <a:ext uri="{FF2B5EF4-FFF2-40B4-BE49-F238E27FC236}">
                <a16:creationId xmlns:a16="http://schemas.microsoft.com/office/drawing/2014/main" id="{8B645995-D526-412F-94B4-B1E7EFF613CF}"/>
              </a:ext>
            </a:extLst>
          </p:cNvPr>
          <p:cNvPicPr>
            <a:picLocks noChangeAspect="1"/>
          </p:cNvPicPr>
          <p:nvPr/>
        </p:nvPicPr>
        <p:blipFill>
          <a:blip r:embed="rId3"/>
          <a:stretch>
            <a:fillRect/>
          </a:stretch>
        </p:blipFill>
        <p:spPr>
          <a:xfrm>
            <a:off x="5789649" y="300603"/>
            <a:ext cx="5991225" cy="5343525"/>
          </a:xfrm>
          <a:prstGeom prst="rect">
            <a:avLst/>
          </a:prstGeom>
        </p:spPr>
      </p:pic>
      <p:sp>
        <p:nvSpPr>
          <p:cNvPr id="4" name="TextBox 3">
            <a:extLst>
              <a:ext uri="{FF2B5EF4-FFF2-40B4-BE49-F238E27FC236}">
                <a16:creationId xmlns:a16="http://schemas.microsoft.com/office/drawing/2014/main" id="{4BF1067C-176F-44B6-8101-C3B098D0E257}"/>
              </a:ext>
            </a:extLst>
          </p:cNvPr>
          <p:cNvSpPr txBox="1"/>
          <p:nvPr/>
        </p:nvSpPr>
        <p:spPr>
          <a:xfrm>
            <a:off x="319088" y="300603"/>
            <a:ext cx="10345368" cy="6001643"/>
          </a:xfrm>
          <a:prstGeom prst="rect">
            <a:avLst/>
          </a:prstGeom>
          <a:noFill/>
        </p:spPr>
        <p:txBody>
          <a:bodyPr wrap="square">
            <a:spAutoFit/>
          </a:bodyPr>
          <a:lstStyle/>
          <a:p>
            <a:pPr algn="l"/>
            <a:r>
              <a:rPr lang="en-US" sz="2400" b="1" i="0" u="none" strike="noStrike" baseline="0" dirty="0">
                <a:solidFill>
                  <a:srgbClr val="000000"/>
                </a:solidFill>
                <a:latin typeface="CMR10"/>
              </a:rPr>
              <a:t>The </a:t>
            </a:r>
            <a:r>
              <a:rPr lang="en-US" sz="2400" b="1" i="0" u="none" strike="noStrike" baseline="0" dirty="0">
                <a:solidFill>
                  <a:srgbClr val="000000"/>
                </a:solidFill>
                <a:latin typeface="CMTI10"/>
              </a:rPr>
              <a:t>bootstrap</a:t>
            </a:r>
            <a:endParaRPr lang="en-US" sz="2400" b="1" i="0" u="none" strike="noStrike" baseline="0" dirty="0">
              <a:solidFill>
                <a:srgbClr val="000000"/>
              </a:solidFill>
              <a:latin typeface="CMR10"/>
            </a:endParaRPr>
          </a:p>
          <a:p>
            <a:pPr algn="l"/>
            <a:endParaRPr lang="en-US" sz="2000" dirty="0">
              <a:solidFill>
                <a:srgbClr val="000000"/>
              </a:solidFill>
              <a:latin typeface="CMR10"/>
            </a:endParaRPr>
          </a:p>
          <a:p>
            <a:pPr algn="l"/>
            <a:r>
              <a:rPr lang="en-US" sz="2000" b="0" i="0" u="none" strike="noStrike" baseline="0" dirty="0">
                <a:solidFill>
                  <a:srgbClr val="000000"/>
                </a:solidFill>
                <a:latin typeface="CMR10"/>
              </a:rPr>
              <a:t>The </a:t>
            </a:r>
            <a:r>
              <a:rPr lang="en-US" sz="2000" b="0" i="0" u="none" strike="noStrike" baseline="0" dirty="0">
                <a:solidFill>
                  <a:srgbClr val="000000"/>
                </a:solidFill>
                <a:latin typeface="CMTI10"/>
              </a:rPr>
              <a:t>bootstrap </a:t>
            </a:r>
            <a:r>
              <a:rPr lang="en-US" sz="2000" b="0" i="0" u="none" strike="noStrike" baseline="0" dirty="0">
                <a:solidFill>
                  <a:srgbClr val="000000"/>
                </a:solidFill>
                <a:latin typeface="CMR10"/>
              </a:rPr>
              <a:t>is a widely applicable and extremely </a:t>
            </a:r>
          </a:p>
          <a:p>
            <a:pPr algn="l"/>
            <a:r>
              <a:rPr lang="en-US" sz="2000" b="0" i="0" u="none" strike="noStrike" baseline="0" dirty="0">
                <a:solidFill>
                  <a:srgbClr val="000000"/>
                </a:solidFill>
                <a:latin typeface="CMR10"/>
              </a:rPr>
              <a:t>powerful statistical tool that can be used to quantify</a:t>
            </a:r>
          </a:p>
          <a:p>
            <a:pPr algn="l"/>
            <a:r>
              <a:rPr lang="en-US" sz="2000" b="0" i="0" u="none" strike="noStrike" baseline="0" dirty="0">
                <a:solidFill>
                  <a:srgbClr val="000000"/>
                </a:solidFill>
                <a:latin typeface="CMR10"/>
              </a:rPr>
              <a:t>the uncertainty associated with a given estimator</a:t>
            </a:r>
          </a:p>
          <a:p>
            <a:pPr algn="l"/>
            <a:r>
              <a:rPr lang="en-US" sz="2000" b="0" i="0" u="none" strike="noStrike" baseline="0" dirty="0">
                <a:solidFill>
                  <a:srgbClr val="000000"/>
                </a:solidFill>
                <a:latin typeface="CMR10"/>
              </a:rPr>
              <a:t>or statistical learning method. As a simple example, </a:t>
            </a:r>
          </a:p>
          <a:p>
            <a:pPr algn="l"/>
            <a:r>
              <a:rPr lang="en-US" sz="2000" b="0" i="0" u="none" strike="noStrike" baseline="0" dirty="0">
                <a:solidFill>
                  <a:srgbClr val="000000"/>
                </a:solidFill>
                <a:latin typeface="CMR10"/>
              </a:rPr>
              <a:t>the bootstrap can be used to estimate the standard </a:t>
            </a:r>
          </a:p>
          <a:p>
            <a:pPr algn="l"/>
            <a:r>
              <a:rPr lang="en-US" sz="2000" b="0" i="0" u="none" strike="noStrike" baseline="0" dirty="0">
                <a:solidFill>
                  <a:srgbClr val="000000"/>
                </a:solidFill>
                <a:latin typeface="CMR10"/>
              </a:rPr>
              <a:t>errors of the coefficients from a linear regression fit. </a:t>
            </a:r>
          </a:p>
          <a:p>
            <a:pPr algn="l"/>
            <a:r>
              <a:rPr lang="en-US" sz="2000" b="0" i="0" u="none" strike="noStrike" baseline="0" dirty="0">
                <a:solidFill>
                  <a:srgbClr val="000000"/>
                </a:solidFill>
                <a:latin typeface="CMR10"/>
              </a:rPr>
              <a:t>In the specific case of linear regression, this is </a:t>
            </a:r>
          </a:p>
          <a:p>
            <a:pPr algn="l"/>
            <a:r>
              <a:rPr lang="en-US" sz="2000" b="0" i="0" u="none" strike="noStrike" baseline="0" dirty="0">
                <a:solidFill>
                  <a:srgbClr val="000000"/>
                </a:solidFill>
                <a:latin typeface="CMR10"/>
              </a:rPr>
              <a:t>not particularly useful, since we saw in Chapter 3 </a:t>
            </a:r>
          </a:p>
          <a:p>
            <a:pPr algn="l"/>
            <a:r>
              <a:rPr lang="en-US" sz="2000" b="0" i="0" u="none" strike="noStrike" baseline="0" dirty="0">
                <a:solidFill>
                  <a:srgbClr val="000000"/>
                </a:solidFill>
                <a:latin typeface="CMR10"/>
              </a:rPr>
              <a:t>that standard statistical software such as</a:t>
            </a:r>
          </a:p>
          <a:p>
            <a:pPr algn="l"/>
            <a:r>
              <a:rPr lang="en-US" b="0" i="0" u="none" strike="noStrike" baseline="0" dirty="0">
                <a:solidFill>
                  <a:srgbClr val="8D0000"/>
                </a:solidFill>
                <a:latin typeface="CMTT9"/>
              </a:rPr>
              <a:t>R </a:t>
            </a:r>
            <a:r>
              <a:rPr lang="en-US" sz="2000" b="0" i="0" u="none" strike="noStrike" baseline="0" dirty="0">
                <a:solidFill>
                  <a:srgbClr val="000000"/>
                </a:solidFill>
                <a:latin typeface="CMR10"/>
              </a:rPr>
              <a:t>outputs such standard errors automatically. </a:t>
            </a:r>
          </a:p>
          <a:p>
            <a:pPr algn="l"/>
            <a:endParaRPr lang="en-US" sz="2000" dirty="0">
              <a:solidFill>
                <a:srgbClr val="000000"/>
              </a:solidFill>
              <a:latin typeface="CMR10"/>
            </a:endParaRPr>
          </a:p>
          <a:p>
            <a:pPr algn="l"/>
            <a:r>
              <a:rPr lang="en-US" sz="2000" b="0" i="0" u="none" strike="noStrike" baseline="0" dirty="0">
                <a:solidFill>
                  <a:srgbClr val="000000"/>
                </a:solidFill>
                <a:latin typeface="CMR10"/>
              </a:rPr>
              <a:t>However, the power of the bootstrap lies </a:t>
            </a:r>
          </a:p>
          <a:p>
            <a:pPr algn="l"/>
            <a:r>
              <a:rPr lang="en-US" sz="2000" b="0" i="0" u="none" strike="noStrike" baseline="0" dirty="0">
                <a:solidFill>
                  <a:srgbClr val="000000"/>
                </a:solidFill>
                <a:latin typeface="CMR10"/>
              </a:rPr>
              <a:t>in the fact that it can be easily applied to </a:t>
            </a:r>
          </a:p>
          <a:p>
            <a:pPr algn="l"/>
            <a:r>
              <a:rPr lang="en-US" sz="2000" b="0" i="0" u="none" strike="noStrike" baseline="0" dirty="0">
                <a:solidFill>
                  <a:srgbClr val="000000"/>
                </a:solidFill>
                <a:latin typeface="CMR10"/>
              </a:rPr>
              <a:t>a wide range of statistical learning methods, </a:t>
            </a:r>
          </a:p>
          <a:p>
            <a:pPr algn="l"/>
            <a:r>
              <a:rPr lang="en-US" sz="2000" b="0" i="0" u="none" strike="noStrike" baseline="0" dirty="0">
                <a:solidFill>
                  <a:srgbClr val="000000"/>
                </a:solidFill>
                <a:latin typeface="CMR10"/>
              </a:rPr>
              <a:t>including some for which a measure of variability</a:t>
            </a:r>
          </a:p>
          <a:p>
            <a:pPr algn="l"/>
            <a:r>
              <a:rPr lang="en-US" sz="2000" b="0" i="0" u="none" strike="noStrike" baseline="0" dirty="0">
                <a:solidFill>
                  <a:srgbClr val="000000"/>
                </a:solidFill>
                <a:latin typeface="CMR10"/>
              </a:rPr>
              <a:t>is otherwise difficult to obtain and is not </a:t>
            </a:r>
          </a:p>
          <a:p>
            <a:pPr algn="l"/>
            <a:r>
              <a:rPr lang="en-US" sz="2000" b="0" i="0" u="none" strike="noStrike" baseline="0" dirty="0">
                <a:solidFill>
                  <a:srgbClr val="000000"/>
                </a:solidFill>
                <a:latin typeface="CMR10"/>
              </a:rPr>
              <a:t>automatically output by statistical software.</a:t>
            </a:r>
            <a:endParaRPr lang="en-US" sz="2000" dirty="0"/>
          </a:p>
        </p:txBody>
      </p:sp>
    </p:spTree>
    <p:extLst>
      <p:ext uri="{BB962C8B-B14F-4D97-AF65-F5344CB8AC3E}">
        <p14:creationId xmlns:p14="http://schemas.microsoft.com/office/powerpoint/2010/main" val="164793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F1D4B8-727A-11CC-29A7-2F15BED98286}"/>
              </a:ext>
            </a:extLst>
          </p:cNvPr>
          <p:cNvSpPr txBox="1"/>
          <p:nvPr/>
        </p:nvSpPr>
        <p:spPr>
          <a:xfrm>
            <a:off x="552450" y="368300"/>
            <a:ext cx="10801350" cy="7386638"/>
          </a:xfrm>
          <a:prstGeom prst="rect">
            <a:avLst/>
          </a:prstGeom>
          <a:noFill/>
        </p:spPr>
        <p:txBody>
          <a:bodyPr wrap="square" rtlCol="0">
            <a:spAutoFit/>
          </a:bodyPr>
          <a:lstStyle/>
          <a:p>
            <a:r>
              <a:rPr lang="en-US" sz="2800" dirty="0"/>
              <a:t>When you review presentations, </a:t>
            </a:r>
          </a:p>
          <a:p>
            <a:endParaRPr lang="en-US" sz="2800" dirty="0"/>
          </a:p>
          <a:p>
            <a:pPr marL="514350" indent="-514350">
              <a:buFont typeface="+mj-lt"/>
              <a:buAutoNum type="arabicPeriod"/>
            </a:pPr>
            <a:r>
              <a:rPr lang="en-US" sz="2800" dirty="0"/>
              <a:t>You should give constructive criticism.</a:t>
            </a:r>
          </a:p>
          <a:p>
            <a:pPr marL="514350" indent="-514350">
              <a:buFont typeface="+mj-lt"/>
              <a:buAutoNum type="arabicPeriod"/>
            </a:pPr>
            <a:r>
              <a:rPr lang="en-US" sz="2800" dirty="0"/>
              <a:t>You should describe what is the one (or so things) you learned from the presentation.  </a:t>
            </a:r>
          </a:p>
          <a:p>
            <a:pPr marL="514350" indent="-514350">
              <a:buFont typeface="+mj-lt"/>
              <a:buAutoNum type="arabicPeriod"/>
            </a:pPr>
            <a:r>
              <a:rPr lang="en-US" sz="2800" dirty="0"/>
              <a:t>Reviews will be graded based on completion, but excellent reviews may result in additional points added to other parts of final exam.</a:t>
            </a:r>
          </a:p>
          <a:p>
            <a:endParaRPr lang="en-US" sz="2800" dirty="0"/>
          </a:p>
          <a:p>
            <a:r>
              <a:rPr lang="en-US" sz="2800" b="1" dirty="0"/>
              <a:t>Presenters will be graded on how the 2nd question is answered.  Did you teach one thing?</a:t>
            </a:r>
          </a:p>
          <a:p>
            <a:endParaRPr lang="en-US" sz="2800" dirty="0"/>
          </a:p>
          <a:p>
            <a:r>
              <a:rPr lang="en-US" sz="2800" dirty="0"/>
              <a:t>When presenting, you might want to start with.  </a:t>
            </a:r>
          </a:p>
          <a:p>
            <a:endParaRPr lang="en-US" sz="1600" dirty="0"/>
          </a:p>
          <a:p>
            <a:pPr algn="ctr"/>
            <a:r>
              <a:rPr lang="en-US" sz="2800" dirty="0"/>
              <a:t>“I plan to show/demonstrate/illustrate ….”</a:t>
            </a:r>
          </a:p>
          <a:p>
            <a:endParaRPr lang="en-US" sz="2800" dirty="0"/>
          </a:p>
          <a:p>
            <a:r>
              <a:rPr lang="en-US" sz="2800" dirty="0"/>
              <a:t>And end with </a:t>
            </a:r>
          </a:p>
          <a:p>
            <a:endParaRPr lang="en-US" sz="1000" dirty="0"/>
          </a:p>
          <a:p>
            <a:pPr algn="ctr"/>
            <a:r>
              <a:rPr lang="en-US" sz="2800" dirty="0"/>
              <a:t>“I conclude …”</a:t>
            </a:r>
          </a:p>
        </p:txBody>
      </p:sp>
    </p:spTree>
    <p:extLst>
      <p:ext uri="{BB962C8B-B14F-4D97-AF65-F5344CB8AC3E}">
        <p14:creationId xmlns:p14="http://schemas.microsoft.com/office/powerpoint/2010/main" val="62788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064A9A-8AE6-DDD3-96EE-EDE3F52F0FF9}"/>
              </a:ext>
            </a:extLst>
          </p:cNvPr>
          <p:cNvPicPr>
            <a:picLocks noChangeAspect="1"/>
          </p:cNvPicPr>
          <p:nvPr/>
        </p:nvPicPr>
        <p:blipFill>
          <a:blip r:embed="rId2"/>
          <a:stretch>
            <a:fillRect/>
          </a:stretch>
        </p:blipFill>
        <p:spPr>
          <a:xfrm>
            <a:off x="339568" y="365031"/>
            <a:ext cx="11422065" cy="6858000"/>
          </a:xfrm>
          <a:prstGeom prst="rect">
            <a:avLst/>
          </a:prstGeom>
        </p:spPr>
      </p:pic>
      <p:sp>
        <p:nvSpPr>
          <p:cNvPr id="5" name="TextBox 4">
            <a:extLst>
              <a:ext uri="{FF2B5EF4-FFF2-40B4-BE49-F238E27FC236}">
                <a16:creationId xmlns:a16="http://schemas.microsoft.com/office/drawing/2014/main" id="{7772D836-FD68-1285-02AB-67B71E42BC23}"/>
              </a:ext>
            </a:extLst>
          </p:cNvPr>
          <p:cNvSpPr txBox="1"/>
          <p:nvPr/>
        </p:nvSpPr>
        <p:spPr>
          <a:xfrm>
            <a:off x="2870200" y="5415687"/>
            <a:ext cx="9043833" cy="830997"/>
          </a:xfrm>
          <a:prstGeom prst="rect">
            <a:avLst/>
          </a:prstGeom>
          <a:solidFill>
            <a:schemeClr val="accent6">
              <a:lumMod val="20000"/>
              <a:lumOff val="80000"/>
            </a:schemeClr>
          </a:solidFill>
        </p:spPr>
        <p:txBody>
          <a:bodyPr wrap="square">
            <a:spAutoFit/>
          </a:bodyPr>
          <a:lstStyle/>
          <a:p>
            <a:r>
              <a:rPr lang="en-US" sz="1600" b="0" i="0" dirty="0">
                <a:solidFill>
                  <a:srgbClr val="2D3B45"/>
                </a:solidFill>
                <a:effectLst/>
                <a:latin typeface="Lato Extended"/>
              </a:rPr>
              <a:t>Note your draft should include a description of one or more techniques that you learned in this class.  You do not need to mention your data in this part of your written project.  I just want you to summarize important concepts and </a:t>
            </a:r>
            <a:r>
              <a:rPr lang="en-US" sz="1600" b="1" i="0" dirty="0">
                <a:solidFill>
                  <a:srgbClr val="2D3B45"/>
                </a:solidFill>
                <a:effectLst/>
                <a:latin typeface="Lato Extended"/>
              </a:rPr>
              <a:t>go more in depth on one concept</a:t>
            </a:r>
            <a:r>
              <a:rPr lang="en-US" sz="1600" b="0" i="0" dirty="0">
                <a:solidFill>
                  <a:srgbClr val="2D3B45"/>
                </a:solidFill>
                <a:effectLst/>
                <a:latin typeface="Lato Extended"/>
              </a:rPr>
              <a:t>.  Figures can be helpful.</a:t>
            </a:r>
            <a:endParaRPr lang="en-US" sz="1600" dirty="0"/>
          </a:p>
        </p:txBody>
      </p:sp>
      <p:sp>
        <p:nvSpPr>
          <p:cNvPr id="6" name="TextBox 5">
            <a:extLst>
              <a:ext uri="{FF2B5EF4-FFF2-40B4-BE49-F238E27FC236}">
                <a16:creationId xmlns:a16="http://schemas.microsoft.com/office/drawing/2014/main" id="{AACCECDE-C58F-863D-B00C-D54EA9163E00}"/>
              </a:ext>
            </a:extLst>
          </p:cNvPr>
          <p:cNvSpPr txBox="1"/>
          <p:nvPr/>
        </p:nvSpPr>
        <p:spPr>
          <a:xfrm>
            <a:off x="736600" y="7223031"/>
            <a:ext cx="10922000" cy="584775"/>
          </a:xfrm>
          <a:prstGeom prst="rect">
            <a:avLst/>
          </a:prstGeom>
          <a:solidFill>
            <a:schemeClr val="accent6">
              <a:lumMod val="20000"/>
              <a:lumOff val="80000"/>
            </a:schemeClr>
          </a:solidFill>
        </p:spPr>
        <p:txBody>
          <a:bodyPr wrap="square">
            <a:spAutoFit/>
          </a:bodyPr>
          <a:lstStyle/>
          <a:p>
            <a:r>
              <a:rPr lang="en-US" sz="1600" b="0" i="0" dirty="0">
                <a:solidFill>
                  <a:srgbClr val="2D3B45"/>
                </a:solidFill>
                <a:effectLst/>
                <a:latin typeface="Lato Extended"/>
              </a:rPr>
              <a:t>Include output from your </a:t>
            </a:r>
            <a:r>
              <a:rPr lang="en-US" sz="1600" b="0" i="0" dirty="0" err="1">
                <a:solidFill>
                  <a:srgbClr val="2D3B45"/>
                </a:solidFill>
                <a:effectLst/>
                <a:latin typeface="Lato Extended"/>
              </a:rPr>
              <a:t>jupyter</a:t>
            </a:r>
            <a:r>
              <a:rPr lang="en-US" sz="1600" b="0" i="0" dirty="0">
                <a:solidFill>
                  <a:srgbClr val="2D3B45"/>
                </a:solidFill>
                <a:effectLst/>
                <a:latin typeface="Lato Extended"/>
              </a:rPr>
              <a:t> notebook(s).  You don’t need to include them all.  I would rather you go in depth on one or two. But including multiple results will make up for poor analysis (This is NOT true for the poster presentation)</a:t>
            </a:r>
            <a:endParaRPr lang="en-US" sz="1600" dirty="0"/>
          </a:p>
        </p:txBody>
      </p:sp>
      <p:sp>
        <p:nvSpPr>
          <p:cNvPr id="7" name="TextBox 6">
            <a:extLst>
              <a:ext uri="{FF2B5EF4-FFF2-40B4-BE49-F238E27FC236}">
                <a16:creationId xmlns:a16="http://schemas.microsoft.com/office/drawing/2014/main" id="{3EA95533-434E-7E1F-5FCB-F1060CEAB578}"/>
              </a:ext>
            </a:extLst>
          </p:cNvPr>
          <p:cNvSpPr txBox="1"/>
          <p:nvPr/>
        </p:nvSpPr>
        <p:spPr>
          <a:xfrm>
            <a:off x="6108701" y="133870"/>
            <a:ext cx="3987800" cy="523220"/>
          </a:xfrm>
          <a:prstGeom prst="rect">
            <a:avLst/>
          </a:prstGeom>
          <a:solidFill>
            <a:schemeClr val="accent6">
              <a:lumMod val="20000"/>
              <a:lumOff val="80000"/>
            </a:schemeClr>
          </a:solidFill>
        </p:spPr>
        <p:txBody>
          <a:bodyPr wrap="square">
            <a:spAutoFit/>
          </a:bodyPr>
          <a:lstStyle/>
          <a:p>
            <a:pPr algn="ctr"/>
            <a:r>
              <a:rPr lang="en-US" sz="2800" dirty="0"/>
              <a:t>Written Project</a:t>
            </a:r>
          </a:p>
        </p:txBody>
      </p:sp>
    </p:spTree>
    <p:extLst>
      <p:ext uri="{BB962C8B-B14F-4D97-AF65-F5344CB8AC3E}">
        <p14:creationId xmlns:p14="http://schemas.microsoft.com/office/powerpoint/2010/main" val="3444302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paper&#10;&#10;Description automatically generated">
            <a:extLst>
              <a:ext uri="{FF2B5EF4-FFF2-40B4-BE49-F238E27FC236}">
                <a16:creationId xmlns:a16="http://schemas.microsoft.com/office/drawing/2014/main" id="{95AA7F2D-EF65-1570-5D0A-817D0E5E598E}"/>
              </a:ext>
            </a:extLst>
          </p:cNvPr>
          <p:cNvPicPr>
            <a:picLocks noChangeAspect="1"/>
          </p:cNvPicPr>
          <p:nvPr/>
        </p:nvPicPr>
        <p:blipFill>
          <a:blip r:embed="rId2"/>
          <a:stretch>
            <a:fillRect/>
          </a:stretch>
        </p:blipFill>
        <p:spPr>
          <a:xfrm>
            <a:off x="627380" y="473760"/>
            <a:ext cx="10632439" cy="3827677"/>
          </a:xfrm>
          <a:prstGeom prst="rect">
            <a:avLst/>
          </a:prstGeom>
        </p:spPr>
      </p:pic>
      <p:sp>
        <p:nvSpPr>
          <p:cNvPr id="5" name="TextBox 4">
            <a:extLst>
              <a:ext uri="{FF2B5EF4-FFF2-40B4-BE49-F238E27FC236}">
                <a16:creationId xmlns:a16="http://schemas.microsoft.com/office/drawing/2014/main" id="{6B4C812C-FBDE-0DE8-78D7-5AD8CADD92EB}"/>
              </a:ext>
            </a:extLst>
          </p:cNvPr>
          <p:cNvSpPr txBox="1"/>
          <p:nvPr/>
        </p:nvSpPr>
        <p:spPr>
          <a:xfrm>
            <a:off x="627380" y="5709335"/>
            <a:ext cx="10726420" cy="954107"/>
          </a:xfrm>
          <a:prstGeom prst="rect">
            <a:avLst/>
          </a:prstGeom>
          <a:noFill/>
        </p:spPr>
        <p:txBody>
          <a:bodyPr wrap="square">
            <a:spAutoFit/>
          </a:bodyPr>
          <a:lstStyle/>
          <a:p>
            <a:r>
              <a:rPr lang="en-US" sz="2800" b="0" i="0" dirty="0">
                <a:solidFill>
                  <a:srgbClr val="2D3B45"/>
                </a:solidFill>
                <a:effectLst/>
                <a:latin typeface="Lato Extended"/>
              </a:rPr>
              <a:t>Written Project (30 points) </a:t>
            </a:r>
          </a:p>
          <a:p>
            <a:r>
              <a:rPr lang="en-US" sz="2800" b="0" i="0" dirty="0">
                <a:solidFill>
                  <a:srgbClr val="2D3B45"/>
                </a:solidFill>
                <a:effectLst/>
                <a:latin typeface="Lato Extended"/>
              </a:rPr>
              <a:t>plus correcting your lab 2 - 5 notebooks if needed (10 points).  </a:t>
            </a:r>
            <a:endParaRPr lang="en-US" sz="2800" dirty="0"/>
          </a:p>
        </p:txBody>
      </p:sp>
    </p:spTree>
    <p:extLst>
      <p:ext uri="{BB962C8B-B14F-4D97-AF65-F5344CB8AC3E}">
        <p14:creationId xmlns:p14="http://schemas.microsoft.com/office/powerpoint/2010/main" val="1195233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8E3F92-E5D1-B23C-9E88-FA0CEEB41DF7}"/>
              </a:ext>
            </a:extLst>
          </p:cNvPr>
          <p:cNvSpPr txBox="1"/>
          <p:nvPr/>
        </p:nvSpPr>
        <p:spPr>
          <a:xfrm>
            <a:off x="162044" y="93124"/>
            <a:ext cx="11817751" cy="6124754"/>
          </a:xfrm>
          <a:prstGeom prst="rect">
            <a:avLst/>
          </a:prstGeom>
          <a:noFill/>
        </p:spPr>
        <p:txBody>
          <a:bodyPr wrap="square">
            <a:spAutoFit/>
          </a:bodyPr>
          <a:lstStyle/>
          <a:p>
            <a:r>
              <a:rPr lang="en-US" sz="2200" dirty="0"/>
              <a:t>References: </a:t>
            </a:r>
          </a:p>
          <a:p>
            <a:pPr marL="342900" indent="-342900">
              <a:buFont typeface="Arial" panose="020B0604020202020204" pitchFamily="34" charset="0"/>
              <a:buChar char="•"/>
            </a:pPr>
            <a:r>
              <a:rPr lang="en-US" sz="2200" dirty="0">
                <a:hlinkClick r:id="rId2"/>
              </a:rPr>
              <a:t>https://matplotlib.org/stable/gallery/index.html</a:t>
            </a:r>
            <a:r>
              <a:rPr lang="en-US" sz="2200" dirty="0"/>
              <a:t>, </a:t>
            </a:r>
            <a:r>
              <a:rPr lang="en-US" sz="2200" dirty="0">
                <a:hlinkClick r:id="rId3"/>
              </a:rPr>
              <a:t>https://matplotlib.org/3.3.0/gallery/index.html</a:t>
            </a:r>
            <a:r>
              <a:rPr lang="en-US" sz="2200" dirty="0"/>
              <a:t> </a:t>
            </a:r>
          </a:p>
          <a:p>
            <a:endParaRPr lang="en-US" sz="1000" dirty="0"/>
          </a:p>
          <a:p>
            <a:pPr marL="285750" indent="-285750">
              <a:buFont typeface="Arial" panose="020B0604020202020204" pitchFamily="34" charset="0"/>
              <a:buChar char="•"/>
            </a:pPr>
            <a:r>
              <a:rPr lang="en-US" sz="2200" dirty="0"/>
              <a:t>You may have used some labs from:  </a:t>
            </a:r>
            <a:r>
              <a:rPr lang="en-US" sz="2200" dirty="0">
                <a:hlinkClick r:id="rId4"/>
              </a:rPr>
              <a:t>https://www.science.smith.edu/~jcrouser/SDS293/</a:t>
            </a:r>
            <a:endParaRPr lang="en-US" sz="2200" dirty="0"/>
          </a:p>
          <a:p>
            <a:pPr marL="742950" lvl="1" indent="-285750">
              <a:buFont typeface="Arial" panose="020B0604020202020204" pitchFamily="34" charset="0"/>
              <a:buChar char="•"/>
            </a:pPr>
            <a:r>
              <a:rPr lang="en-US" sz="2200" dirty="0"/>
              <a:t>Also includes lecture notes and assignments.</a:t>
            </a:r>
          </a:p>
          <a:p>
            <a:pPr marL="285750" indent="-285750">
              <a:buFont typeface="Arial" panose="020B0604020202020204" pitchFamily="34" charset="0"/>
              <a:buChar char="•"/>
            </a:pPr>
            <a:r>
              <a:rPr lang="en-US" sz="2200" dirty="0">
                <a:hlinkClick r:id="rId5"/>
              </a:rPr>
              <a:t>http://www.deltanalytics.org/curriculum.html</a:t>
            </a:r>
            <a:r>
              <a:rPr lang="en-US" sz="2200" dirty="0"/>
              <a:t> </a:t>
            </a:r>
          </a:p>
          <a:p>
            <a:pPr marL="285750" indent="-285750">
              <a:buFont typeface="Arial" panose="020B0604020202020204" pitchFamily="34" charset="0"/>
              <a:buChar char="•"/>
            </a:pPr>
            <a:r>
              <a:rPr lang="en-US" sz="2200" dirty="0"/>
              <a:t>Answers to problems in our textbook plus additional references:      </a:t>
            </a:r>
            <a:r>
              <a:rPr lang="en-US" sz="2200" dirty="0">
                <a:hlinkClick r:id="rId6"/>
              </a:rPr>
              <a:t>https://botlnec.github.io/islp/</a:t>
            </a:r>
            <a:endParaRPr lang="en-US" sz="2200" dirty="0"/>
          </a:p>
          <a:p>
            <a:r>
              <a:rPr lang="en-US" sz="1000" dirty="0"/>
              <a:t> </a:t>
            </a:r>
          </a:p>
          <a:p>
            <a:pPr marL="285750" indent="-285750">
              <a:buFont typeface="Arial" panose="020B0604020202020204" pitchFamily="34" charset="0"/>
              <a:buChar char="•"/>
            </a:pPr>
            <a:r>
              <a:rPr lang="en-US" sz="2200" b="1" i="0" dirty="0">
                <a:solidFill>
                  <a:srgbClr val="212529"/>
                </a:solidFill>
                <a:effectLst/>
                <a:latin typeface="Lato" panose="020F0502020204030204" pitchFamily="34" charset="0"/>
              </a:rPr>
              <a:t>O’Reilly Python for Data Analysis, 3E  </a:t>
            </a:r>
            <a:r>
              <a:rPr lang="en-US" sz="2200" dirty="0">
                <a:hlinkClick r:id="rId7"/>
              </a:rPr>
              <a:t>https://wesmckinney.com/book/</a:t>
            </a:r>
            <a:r>
              <a:rPr lang="en-US" sz="2200" dirty="0"/>
              <a:t> </a:t>
            </a:r>
          </a:p>
          <a:p>
            <a:pPr marL="285750" indent="-285750">
              <a:buFont typeface="Arial" panose="020B0604020202020204" pitchFamily="34" charset="0"/>
              <a:buChar char="•"/>
            </a:pPr>
            <a:endParaRPr lang="en-US" sz="1000" dirty="0"/>
          </a:p>
          <a:p>
            <a:pPr marL="342900" indent="-342900" algn="l">
              <a:buFont typeface="Arial" panose="020B0604020202020204" pitchFamily="34" charset="0"/>
              <a:buChar char="•"/>
            </a:pPr>
            <a:r>
              <a:rPr lang="en-US" sz="2200" b="1" i="0" dirty="0">
                <a:solidFill>
                  <a:srgbClr val="000000"/>
                </a:solidFill>
                <a:effectLst/>
                <a:latin typeface="Times New Roman" panose="02020603050405020304" pitchFamily="18" charset="0"/>
              </a:rPr>
              <a:t>Advanced Data Analysis from an Elementary Point of View </a:t>
            </a:r>
            <a:r>
              <a:rPr lang="en-US" sz="2200" b="1" i="1" dirty="0">
                <a:solidFill>
                  <a:srgbClr val="000000"/>
                </a:solidFill>
                <a:effectLst/>
                <a:latin typeface="Times New Roman" panose="02020603050405020304" pitchFamily="18" charset="0"/>
              </a:rPr>
              <a:t>by</a:t>
            </a:r>
            <a:r>
              <a:rPr lang="en-US" sz="2200" b="1" i="0" dirty="0">
                <a:solidFill>
                  <a:srgbClr val="000000"/>
                </a:solidFill>
                <a:effectLst/>
                <a:latin typeface="Times New Roman" panose="02020603050405020304" pitchFamily="18" charset="0"/>
              </a:rPr>
              <a:t> </a:t>
            </a:r>
            <a:r>
              <a:rPr lang="en-US" sz="2200" b="1" i="0" dirty="0" err="1">
                <a:solidFill>
                  <a:srgbClr val="000000"/>
                </a:solidFill>
                <a:effectLst/>
                <a:latin typeface="Times New Roman" panose="02020603050405020304" pitchFamily="18" charset="0"/>
                <a:hlinkClick r:id="rId8"/>
              </a:rPr>
              <a:t>Cosma</a:t>
            </a:r>
            <a:r>
              <a:rPr lang="en-US" sz="2200" b="1" i="0" dirty="0">
                <a:solidFill>
                  <a:srgbClr val="000000"/>
                </a:solidFill>
                <a:effectLst/>
                <a:latin typeface="Times New Roman" panose="02020603050405020304" pitchFamily="18" charset="0"/>
                <a:hlinkClick r:id="rId8"/>
              </a:rPr>
              <a:t> </a:t>
            </a:r>
            <a:r>
              <a:rPr lang="en-US" sz="2200" b="1" i="0" dirty="0" err="1">
                <a:solidFill>
                  <a:srgbClr val="000000"/>
                </a:solidFill>
                <a:effectLst/>
                <a:latin typeface="Times New Roman" panose="02020603050405020304" pitchFamily="18" charset="0"/>
                <a:hlinkClick r:id="rId8"/>
              </a:rPr>
              <a:t>Rohilla</a:t>
            </a:r>
            <a:r>
              <a:rPr lang="en-US" sz="2200" b="1" i="0" dirty="0">
                <a:solidFill>
                  <a:srgbClr val="000000"/>
                </a:solidFill>
                <a:effectLst/>
                <a:latin typeface="Times New Roman" panose="02020603050405020304" pitchFamily="18" charset="0"/>
                <a:hlinkClick r:id="rId8"/>
              </a:rPr>
              <a:t> Shalizi</a:t>
            </a:r>
            <a:endParaRPr lang="en-US" sz="2200" b="1" i="0" dirty="0">
              <a:solidFill>
                <a:srgbClr val="000000"/>
              </a:solidFill>
              <a:effectLst/>
              <a:latin typeface="Times New Roman" panose="02020603050405020304" pitchFamily="18" charset="0"/>
            </a:endParaRPr>
          </a:p>
          <a:p>
            <a:pPr marL="1200150" lvl="2" indent="-285750">
              <a:buFont typeface="Arial" panose="020B0604020202020204" pitchFamily="34" charset="0"/>
              <a:buChar char="•"/>
            </a:pPr>
            <a:r>
              <a:rPr lang="en-US" sz="2200" dirty="0">
                <a:hlinkClick r:id="rId9"/>
              </a:rPr>
              <a:t>https://www.stat.cmu.edu/~cshalizi/ADAfaEPoV/</a:t>
            </a:r>
            <a:r>
              <a:rPr lang="en-US" sz="2200" dirty="0"/>
              <a:t>    (R)</a:t>
            </a:r>
          </a:p>
          <a:p>
            <a:pPr marL="1200150" lvl="2" indent="-285750">
              <a:buFont typeface="Arial" panose="020B0604020202020204" pitchFamily="34" charset="0"/>
              <a:buChar char="•"/>
            </a:pPr>
            <a:r>
              <a:rPr lang="en-US" sz="2200" b="1" i="0" dirty="0">
                <a:solidFill>
                  <a:srgbClr val="000000"/>
                </a:solidFill>
                <a:effectLst/>
                <a:latin typeface="Times New Roman" panose="02020603050405020304" pitchFamily="18" charset="0"/>
              </a:rPr>
              <a:t>The Truth About Linear Regression  </a:t>
            </a:r>
            <a:r>
              <a:rPr lang="en-US" sz="2200" dirty="0">
                <a:hlinkClick r:id="rId10"/>
              </a:rPr>
              <a:t>https://www.stat.cmu.edu/~cshalizi/TALR/</a:t>
            </a:r>
            <a:r>
              <a:rPr lang="en-US" sz="2200" dirty="0"/>
              <a:t> </a:t>
            </a:r>
          </a:p>
          <a:p>
            <a:pPr marL="1200150" lvl="2" indent="-285750">
              <a:buFont typeface="Arial" panose="020B0604020202020204" pitchFamily="34" charset="0"/>
              <a:buChar char="•"/>
            </a:pPr>
            <a:r>
              <a:rPr lang="en-US" sz="2200" dirty="0"/>
              <a:t>See also </a:t>
            </a:r>
            <a:r>
              <a:rPr lang="en-US" sz="2200" dirty="0">
                <a:hlinkClick r:id="rId11"/>
              </a:rPr>
              <a:t>http://bactra.org/teaching/</a:t>
            </a:r>
            <a:r>
              <a:rPr lang="en-US" sz="2200" dirty="0"/>
              <a:t> </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200" b="1" i="0" dirty="0">
                <a:solidFill>
                  <a:srgbClr val="343A40"/>
                </a:solidFill>
                <a:effectLst/>
                <a:latin typeface="Source Sans Pro" panose="020B0503030403020204" pitchFamily="34" charset="0"/>
              </a:rPr>
              <a:t>Open-source scientific/technical publishing system </a:t>
            </a:r>
            <a:r>
              <a:rPr lang="en-US" sz="2200" dirty="0">
                <a:hlinkClick r:id="rId12"/>
              </a:rPr>
              <a:t>https://quarto.org/docs/gallery/</a:t>
            </a:r>
            <a:r>
              <a:rPr lang="en-US" sz="2200" dirty="0"/>
              <a:t>   </a:t>
            </a:r>
          </a:p>
          <a:p>
            <a:pPr marL="285750" indent="-285750">
              <a:buFont typeface="Arial" panose="020B0604020202020204" pitchFamily="34" charset="0"/>
              <a:buChar char="•"/>
            </a:pPr>
            <a:endParaRPr lang="en-US" sz="2200" dirty="0"/>
          </a:p>
          <a:p>
            <a:endParaRPr lang="en-US" sz="2200" dirty="0"/>
          </a:p>
          <a:p>
            <a:endParaRPr lang="en-US" sz="2200" dirty="0"/>
          </a:p>
          <a:p>
            <a:endParaRPr lang="en-US" sz="2200" dirty="0"/>
          </a:p>
        </p:txBody>
      </p:sp>
      <p:pic>
        <p:nvPicPr>
          <p:cNvPr id="5" name="Picture 4">
            <a:extLst>
              <a:ext uri="{FF2B5EF4-FFF2-40B4-BE49-F238E27FC236}">
                <a16:creationId xmlns:a16="http://schemas.microsoft.com/office/drawing/2014/main" id="{A683E026-F250-0F5B-9364-B1A4376AD5EC}"/>
              </a:ext>
            </a:extLst>
          </p:cNvPr>
          <p:cNvPicPr>
            <a:picLocks noChangeAspect="1"/>
          </p:cNvPicPr>
          <p:nvPr/>
        </p:nvPicPr>
        <p:blipFill>
          <a:blip r:embed="rId13"/>
          <a:stretch>
            <a:fillRect/>
          </a:stretch>
        </p:blipFill>
        <p:spPr>
          <a:xfrm>
            <a:off x="8470724" y="5219569"/>
            <a:ext cx="3416476" cy="2552831"/>
          </a:xfrm>
          <a:prstGeom prst="rect">
            <a:avLst/>
          </a:prstGeom>
        </p:spPr>
      </p:pic>
      <p:sp>
        <p:nvSpPr>
          <p:cNvPr id="7" name="TextBox 6">
            <a:extLst>
              <a:ext uri="{FF2B5EF4-FFF2-40B4-BE49-F238E27FC236}">
                <a16:creationId xmlns:a16="http://schemas.microsoft.com/office/drawing/2014/main" id="{44596F06-C137-32EA-E9C8-DF1687473FDC}"/>
              </a:ext>
            </a:extLst>
          </p:cNvPr>
          <p:cNvSpPr txBox="1"/>
          <p:nvPr/>
        </p:nvSpPr>
        <p:spPr>
          <a:xfrm>
            <a:off x="7995212" y="7309944"/>
            <a:ext cx="3810966" cy="369332"/>
          </a:xfrm>
          <a:prstGeom prst="rect">
            <a:avLst/>
          </a:prstGeom>
          <a:solidFill>
            <a:schemeClr val="accent6">
              <a:lumMod val="20000"/>
              <a:lumOff val="80000"/>
            </a:schemeClr>
          </a:solidFill>
        </p:spPr>
        <p:txBody>
          <a:bodyPr wrap="square">
            <a:spAutoFit/>
          </a:bodyPr>
          <a:lstStyle/>
          <a:p>
            <a:r>
              <a:rPr lang="en-US" dirty="0">
                <a:hlinkClick r:id="rId14"/>
              </a:rPr>
              <a:t>https://crsl4.github.io/julia-workshop/</a:t>
            </a:r>
            <a:r>
              <a:rPr lang="en-US" dirty="0"/>
              <a:t>  </a:t>
            </a:r>
          </a:p>
        </p:txBody>
      </p:sp>
      <p:pic>
        <p:nvPicPr>
          <p:cNvPr id="11" name="Picture 10">
            <a:extLst>
              <a:ext uri="{FF2B5EF4-FFF2-40B4-BE49-F238E27FC236}">
                <a16:creationId xmlns:a16="http://schemas.microsoft.com/office/drawing/2014/main" id="{68097303-8FE6-3075-0933-AD087C660503}"/>
              </a:ext>
            </a:extLst>
          </p:cNvPr>
          <p:cNvPicPr>
            <a:picLocks noChangeAspect="1"/>
          </p:cNvPicPr>
          <p:nvPr/>
        </p:nvPicPr>
        <p:blipFill>
          <a:blip r:embed="rId15"/>
          <a:stretch>
            <a:fillRect/>
          </a:stretch>
        </p:blipFill>
        <p:spPr>
          <a:xfrm>
            <a:off x="97280" y="4846927"/>
            <a:ext cx="4020206" cy="2743200"/>
          </a:xfrm>
          <a:prstGeom prst="rect">
            <a:avLst/>
          </a:prstGeom>
        </p:spPr>
      </p:pic>
      <p:sp>
        <p:nvSpPr>
          <p:cNvPr id="13" name="TextBox 12">
            <a:extLst>
              <a:ext uri="{FF2B5EF4-FFF2-40B4-BE49-F238E27FC236}">
                <a16:creationId xmlns:a16="http://schemas.microsoft.com/office/drawing/2014/main" id="{224E1690-90F5-26AE-8ECE-049E642106B8}"/>
              </a:ext>
            </a:extLst>
          </p:cNvPr>
          <p:cNvSpPr txBox="1"/>
          <p:nvPr/>
        </p:nvSpPr>
        <p:spPr>
          <a:xfrm>
            <a:off x="6459147" y="5404764"/>
            <a:ext cx="1715946" cy="1754326"/>
          </a:xfrm>
          <a:prstGeom prst="rect">
            <a:avLst/>
          </a:prstGeom>
          <a:solidFill>
            <a:schemeClr val="accent6">
              <a:lumMod val="20000"/>
              <a:lumOff val="80000"/>
            </a:schemeClr>
          </a:solidFill>
        </p:spPr>
        <p:txBody>
          <a:bodyPr wrap="square">
            <a:spAutoFit/>
          </a:bodyPr>
          <a:lstStyle/>
          <a:p>
            <a:r>
              <a:rPr lang="en-US" dirty="0">
                <a:hlinkClick r:id="rId16"/>
              </a:rPr>
              <a:t>https://jjallaire.github.io/visualization-curriculum/altair_scales_axes_legends.html</a:t>
            </a:r>
            <a:r>
              <a:rPr lang="en-US" dirty="0"/>
              <a:t> </a:t>
            </a:r>
          </a:p>
        </p:txBody>
      </p:sp>
      <p:sp>
        <p:nvSpPr>
          <p:cNvPr id="9" name="TextBox 8">
            <a:extLst>
              <a:ext uri="{FF2B5EF4-FFF2-40B4-BE49-F238E27FC236}">
                <a16:creationId xmlns:a16="http://schemas.microsoft.com/office/drawing/2014/main" id="{150B7700-4A47-FA92-E02B-2A86A195E4DE}"/>
              </a:ext>
            </a:extLst>
          </p:cNvPr>
          <p:cNvSpPr txBox="1"/>
          <p:nvPr/>
        </p:nvSpPr>
        <p:spPr>
          <a:xfrm>
            <a:off x="3973009" y="5327716"/>
            <a:ext cx="1924290" cy="1754326"/>
          </a:xfrm>
          <a:prstGeom prst="rect">
            <a:avLst/>
          </a:prstGeom>
          <a:solidFill>
            <a:schemeClr val="accent6">
              <a:lumMod val="20000"/>
              <a:lumOff val="80000"/>
            </a:schemeClr>
          </a:solidFill>
        </p:spPr>
        <p:txBody>
          <a:bodyPr wrap="square">
            <a:spAutoFit/>
          </a:bodyPr>
          <a:lstStyle/>
          <a:p>
            <a:r>
              <a:rPr lang="en-US" dirty="0">
                <a:hlinkClick r:id="rId17"/>
              </a:rPr>
              <a:t>https://apreshill.github.io/palmerpenguins-useR-2022/#/allison-why-has-it-been-so-popular</a:t>
            </a:r>
            <a:r>
              <a:rPr lang="en-US" dirty="0"/>
              <a:t> </a:t>
            </a:r>
          </a:p>
        </p:txBody>
      </p:sp>
    </p:spTree>
    <p:extLst>
      <p:ext uri="{BB962C8B-B14F-4D97-AF65-F5344CB8AC3E}">
        <p14:creationId xmlns:p14="http://schemas.microsoft.com/office/powerpoint/2010/main" val="2205366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B5A2F3-691A-44FA-8D98-92F508674E25}"/>
              </a:ext>
            </a:extLst>
          </p:cNvPr>
          <p:cNvPicPr>
            <a:picLocks noChangeAspect="1"/>
          </p:cNvPicPr>
          <p:nvPr/>
        </p:nvPicPr>
        <p:blipFill>
          <a:blip r:embed="rId2"/>
          <a:stretch>
            <a:fillRect/>
          </a:stretch>
        </p:blipFill>
        <p:spPr>
          <a:xfrm>
            <a:off x="46512" y="3348548"/>
            <a:ext cx="5494283" cy="3749040"/>
          </a:xfrm>
          <a:prstGeom prst="rect">
            <a:avLst/>
          </a:prstGeom>
        </p:spPr>
      </p:pic>
      <p:sp>
        <p:nvSpPr>
          <p:cNvPr id="2" name="TextBox 1">
            <a:extLst>
              <a:ext uri="{FF2B5EF4-FFF2-40B4-BE49-F238E27FC236}">
                <a16:creationId xmlns:a16="http://schemas.microsoft.com/office/drawing/2014/main" id="{79A7398D-AEA5-99DC-6BC7-F50C6704596F}"/>
              </a:ext>
            </a:extLst>
          </p:cNvPr>
          <p:cNvSpPr txBox="1"/>
          <p:nvPr/>
        </p:nvSpPr>
        <p:spPr>
          <a:xfrm>
            <a:off x="555584" y="300941"/>
            <a:ext cx="4085863" cy="2554545"/>
          </a:xfrm>
          <a:prstGeom prst="rect">
            <a:avLst/>
          </a:prstGeom>
          <a:noFill/>
        </p:spPr>
        <p:txBody>
          <a:bodyPr wrap="square" rtlCol="0">
            <a:spAutoFit/>
          </a:bodyPr>
          <a:lstStyle/>
          <a:p>
            <a:r>
              <a:rPr lang="en-US" sz="3200" dirty="0"/>
              <a:t>I forgot to mention yesterday:</a:t>
            </a:r>
          </a:p>
          <a:p>
            <a:endParaRPr lang="en-US" sz="3200" dirty="0"/>
          </a:p>
          <a:p>
            <a:r>
              <a:rPr lang="en-US" sz="3200" dirty="0"/>
              <a:t>My description of bias is, of course, biased.</a:t>
            </a:r>
          </a:p>
        </p:txBody>
      </p:sp>
      <p:pic>
        <p:nvPicPr>
          <p:cNvPr id="8" name="Picture 7">
            <a:extLst>
              <a:ext uri="{FF2B5EF4-FFF2-40B4-BE49-F238E27FC236}">
                <a16:creationId xmlns:a16="http://schemas.microsoft.com/office/drawing/2014/main" id="{5DF07FAB-4873-EAE4-1BDE-CB4DA6747FAA}"/>
              </a:ext>
            </a:extLst>
          </p:cNvPr>
          <p:cNvPicPr>
            <a:picLocks noChangeAspect="1"/>
          </p:cNvPicPr>
          <p:nvPr/>
        </p:nvPicPr>
        <p:blipFill>
          <a:blip r:embed="rId3"/>
          <a:stretch>
            <a:fillRect/>
          </a:stretch>
        </p:blipFill>
        <p:spPr>
          <a:xfrm>
            <a:off x="6030629" y="3654706"/>
            <a:ext cx="5543835" cy="3581584"/>
          </a:xfrm>
          <a:prstGeom prst="rect">
            <a:avLst/>
          </a:prstGeom>
        </p:spPr>
      </p:pic>
      <p:sp>
        <p:nvSpPr>
          <p:cNvPr id="10" name="TextBox 9">
            <a:extLst>
              <a:ext uri="{FF2B5EF4-FFF2-40B4-BE49-F238E27FC236}">
                <a16:creationId xmlns:a16="http://schemas.microsoft.com/office/drawing/2014/main" id="{7166B4EF-63B4-D02C-597D-CC78E8574D87}"/>
              </a:ext>
            </a:extLst>
          </p:cNvPr>
          <p:cNvSpPr txBox="1"/>
          <p:nvPr/>
        </p:nvSpPr>
        <p:spPr>
          <a:xfrm>
            <a:off x="266431" y="7109160"/>
            <a:ext cx="3923603" cy="523220"/>
          </a:xfrm>
          <a:prstGeom prst="rect">
            <a:avLst/>
          </a:prstGeom>
          <a:solidFill>
            <a:schemeClr val="accent6">
              <a:lumMod val="20000"/>
              <a:lumOff val="80000"/>
            </a:schemeClr>
          </a:solidFill>
        </p:spPr>
        <p:txBody>
          <a:bodyPr wrap="square">
            <a:spAutoFit/>
          </a:bodyPr>
          <a:lstStyle/>
          <a:p>
            <a:r>
              <a:rPr lang="en-US" sz="1400" dirty="0">
                <a:hlinkClick r:id="rId4"/>
              </a:rPr>
              <a:t>https://apreshill.github.io/palmerpenguins-useR-2022/#/allison-why-has-it-been-so-popular</a:t>
            </a:r>
            <a:r>
              <a:rPr lang="en-US" sz="1400" dirty="0"/>
              <a:t> </a:t>
            </a:r>
          </a:p>
        </p:txBody>
      </p:sp>
      <p:sp>
        <p:nvSpPr>
          <p:cNvPr id="12" name="TextBox 11">
            <a:extLst>
              <a:ext uri="{FF2B5EF4-FFF2-40B4-BE49-F238E27FC236}">
                <a16:creationId xmlns:a16="http://schemas.microsoft.com/office/drawing/2014/main" id="{4DDC15E7-0E14-CE1E-4E19-56A41A129C9C}"/>
              </a:ext>
            </a:extLst>
          </p:cNvPr>
          <p:cNvSpPr txBox="1"/>
          <p:nvPr/>
        </p:nvSpPr>
        <p:spPr>
          <a:xfrm>
            <a:off x="6536803" y="7231873"/>
            <a:ext cx="5943600" cy="369332"/>
          </a:xfrm>
          <a:prstGeom prst="rect">
            <a:avLst/>
          </a:prstGeom>
          <a:noFill/>
        </p:spPr>
        <p:txBody>
          <a:bodyPr wrap="square">
            <a:spAutoFit/>
          </a:bodyPr>
          <a:lstStyle/>
          <a:p>
            <a:r>
              <a:rPr lang="en-US" dirty="0">
                <a:hlinkClick r:id="rId5"/>
              </a:rPr>
              <a:t>https://hdsr.mitpress.mit.edu/pub/vu6rc1yv/release/7</a:t>
            </a:r>
            <a:r>
              <a:rPr lang="en-US" dirty="0"/>
              <a:t> </a:t>
            </a:r>
          </a:p>
        </p:txBody>
      </p:sp>
      <p:sp>
        <p:nvSpPr>
          <p:cNvPr id="14" name="TextBox 13">
            <a:extLst>
              <a:ext uri="{FF2B5EF4-FFF2-40B4-BE49-F238E27FC236}">
                <a16:creationId xmlns:a16="http://schemas.microsoft.com/office/drawing/2014/main" id="{B9CBD91A-E942-3F8D-C3A4-1F85B2195642}"/>
              </a:ext>
            </a:extLst>
          </p:cNvPr>
          <p:cNvSpPr txBox="1"/>
          <p:nvPr/>
        </p:nvSpPr>
        <p:spPr>
          <a:xfrm>
            <a:off x="4791922" y="46300"/>
            <a:ext cx="7139500" cy="1200329"/>
          </a:xfrm>
          <a:prstGeom prst="rect">
            <a:avLst/>
          </a:prstGeom>
          <a:noFill/>
        </p:spPr>
        <p:txBody>
          <a:bodyPr wrap="square">
            <a:spAutoFit/>
          </a:bodyPr>
          <a:lstStyle/>
          <a:p>
            <a:pPr algn="l"/>
            <a:r>
              <a:rPr lang="en-US" b="0" i="0" dirty="0">
                <a:solidFill>
                  <a:srgbClr val="000000"/>
                </a:solidFill>
                <a:effectLst/>
                <a:latin typeface="multi-display"/>
              </a:rPr>
              <a:t>Transparency, Statistics, and Justice System Knowledge Is Essential for Science of Risk Assessment</a:t>
            </a:r>
          </a:p>
          <a:p>
            <a:r>
              <a:rPr lang="en-US" b="0" i="1" dirty="0">
                <a:solidFill>
                  <a:srgbClr val="000000"/>
                </a:solidFill>
                <a:effectLst/>
                <a:latin typeface="multi-display"/>
              </a:rPr>
              <a:t>by </a:t>
            </a:r>
            <a:r>
              <a:rPr lang="en-US" b="0" i="1" u="none" strike="noStrike" dirty="0">
                <a:solidFill>
                  <a:srgbClr val="000000"/>
                </a:solidFill>
                <a:effectLst/>
                <a:latin typeface="multi-display"/>
                <a:hlinkClick r:id="rId6"/>
              </a:rPr>
              <a:t>Greg Ridgeway</a:t>
            </a:r>
            <a:r>
              <a:rPr lang="en-US" i="1" u="none" strike="noStrike" dirty="0">
                <a:solidFill>
                  <a:srgbClr val="000000"/>
                </a:solidFill>
                <a:latin typeface="multi-display"/>
              </a:rPr>
              <a:t>       </a:t>
            </a:r>
            <a:r>
              <a:rPr lang="en-US" b="0" i="0" dirty="0">
                <a:solidFill>
                  <a:srgbClr val="000000"/>
                </a:solidFill>
                <a:effectLst/>
                <a:latin typeface="-apple-system"/>
              </a:rPr>
              <a:t>Jan 31, 2020 </a:t>
            </a:r>
            <a:r>
              <a:rPr lang="en-US" i="1" dirty="0"/>
              <a:t>Harvard Data Science Review </a:t>
            </a:r>
            <a:r>
              <a:rPr lang="en-US" dirty="0"/>
              <a:t>(</a:t>
            </a:r>
            <a:r>
              <a:rPr lang="en-US" i="1" dirty="0"/>
              <a:t>HDSR</a:t>
            </a:r>
            <a:r>
              <a:rPr lang="en-US" dirty="0"/>
              <a:t>)</a:t>
            </a:r>
          </a:p>
          <a:p>
            <a:pPr algn="l"/>
            <a:endParaRPr lang="en-US" b="0" i="0" dirty="0">
              <a:solidFill>
                <a:srgbClr val="000000"/>
              </a:solidFill>
              <a:effectLst/>
              <a:latin typeface="-apple-system"/>
            </a:endParaRPr>
          </a:p>
        </p:txBody>
      </p:sp>
      <p:pic>
        <p:nvPicPr>
          <p:cNvPr id="4" name="Picture 3">
            <a:extLst>
              <a:ext uri="{FF2B5EF4-FFF2-40B4-BE49-F238E27FC236}">
                <a16:creationId xmlns:a16="http://schemas.microsoft.com/office/drawing/2014/main" id="{D4889C30-3031-70ED-E669-A491A9A7DB4E}"/>
              </a:ext>
            </a:extLst>
          </p:cNvPr>
          <p:cNvPicPr>
            <a:picLocks noChangeAspect="1"/>
          </p:cNvPicPr>
          <p:nvPr/>
        </p:nvPicPr>
        <p:blipFill>
          <a:blip r:embed="rId7"/>
          <a:stretch>
            <a:fillRect/>
          </a:stretch>
        </p:blipFill>
        <p:spPr>
          <a:xfrm>
            <a:off x="4968773" y="1003768"/>
            <a:ext cx="6777451" cy="2468880"/>
          </a:xfrm>
          <a:prstGeom prst="rect">
            <a:avLst/>
          </a:prstGeom>
        </p:spPr>
      </p:pic>
    </p:spTree>
    <p:extLst>
      <p:ext uri="{BB962C8B-B14F-4D97-AF65-F5344CB8AC3E}">
        <p14:creationId xmlns:p14="http://schemas.microsoft.com/office/powerpoint/2010/main" val="281186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B2934-8456-456C-8DCF-74C5C56FB62F}"/>
              </a:ext>
            </a:extLst>
          </p:cNvPr>
          <p:cNvPicPr>
            <a:picLocks noChangeAspect="1"/>
          </p:cNvPicPr>
          <p:nvPr/>
        </p:nvPicPr>
        <p:blipFill>
          <a:blip r:embed="rId2"/>
          <a:stretch>
            <a:fillRect/>
          </a:stretch>
        </p:blipFill>
        <p:spPr>
          <a:xfrm>
            <a:off x="0" y="721598"/>
            <a:ext cx="11887200" cy="6329203"/>
          </a:xfrm>
          <a:prstGeom prst="rect">
            <a:avLst/>
          </a:prstGeom>
        </p:spPr>
      </p:pic>
      <p:sp>
        <p:nvSpPr>
          <p:cNvPr id="7" name="TextBox 6">
            <a:extLst>
              <a:ext uri="{FF2B5EF4-FFF2-40B4-BE49-F238E27FC236}">
                <a16:creationId xmlns:a16="http://schemas.microsoft.com/office/drawing/2014/main" id="{14E093F3-0D6F-47D9-8109-DC3FF44527E2}"/>
              </a:ext>
            </a:extLst>
          </p:cNvPr>
          <p:cNvSpPr txBox="1"/>
          <p:nvPr/>
        </p:nvSpPr>
        <p:spPr>
          <a:xfrm>
            <a:off x="197285" y="7344993"/>
            <a:ext cx="11689915" cy="338554"/>
          </a:xfrm>
          <a:prstGeom prst="rect">
            <a:avLst/>
          </a:prstGeom>
          <a:noFill/>
        </p:spPr>
        <p:txBody>
          <a:bodyPr wrap="square">
            <a:spAutoFit/>
          </a:bodyPr>
          <a:lstStyle/>
          <a:p>
            <a:r>
              <a:rPr lang="en-US" sz="1600" dirty="0">
                <a:hlinkClick r:id="rId3"/>
              </a:rPr>
              <a:t>https://nbviewer.jupyter.org/github/donnemartin/data-science-ipython-notebooks/blob/master/scikit-learn/scikit-learn-intro.ipynb</a:t>
            </a:r>
            <a:r>
              <a:rPr lang="en-US" sz="1600" dirty="0"/>
              <a:t> </a:t>
            </a:r>
          </a:p>
        </p:txBody>
      </p:sp>
      <p:sp>
        <p:nvSpPr>
          <p:cNvPr id="2" name="TextBox 1">
            <a:extLst>
              <a:ext uri="{FF2B5EF4-FFF2-40B4-BE49-F238E27FC236}">
                <a16:creationId xmlns:a16="http://schemas.microsoft.com/office/drawing/2014/main" id="{8E98DD14-2C25-4199-5D53-4CD8DEDCAF94}"/>
              </a:ext>
            </a:extLst>
          </p:cNvPr>
          <p:cNvSpPr txBox="1"/>
          <p:nvPr/>
        </p:nvSpPr>
        <p:spPr>
          <a:xfrm>
            <a:off x="405114" y="185193"/>
            <a:ext cx="11100121" cy="461665"/>
          </a:xfrm>
          <a:prstGeom prst="rect">
            <a:avLst/>
          </a:prstGeom>
          <a:noFill/>
        </p:spPr>
        <p:txBody>
          <a:bodyPr wrap="square" rtlCol="0">
            <a:spAutoFit/>
          </a:bodyPr>
          <a:lstStyle/>
          <a:p>
            <a:r>
              <a:rPr lang="en-US" sz="2400" dirty="0">
                <a:solidFill>
                  <a:srgbClr val="7030A0"/>
                </a:solidFill>
              </a:rPr>
              <a:t>Python is great/horrible as many people have developed code that you can use/misuse.</a:t>
            </a:r>
          </a:p>
        </p:txBody>
      </p:sp>
    </p:spTree>
    <p:extLst>
      <p:ext uri="{BB962C8B-B14F-4D97-AF65-F5344CB8AC3E}">
        <p14:creationId xmlns:p14="http://schemas.microsoft.com/office/powerpoint/2010/main" val="963802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02813" y="855586"/>
            <a:ext cx="4674408" cy="4389120"/>
          </a:xfrm>
          <a:prstGeom prst="rect">
            <a:avLst/>
          </a:prstGeom>
        </p:spPr>
      </p:pic>
      <p:sp>
        <p:nvSpPr>
          <p:cNvPr id="2" name="TextBox 1"/>
          <p:cNvSpPr txBox="1"/>
          <p:nvPr/>
        </p:nvSpPr>
        <p:spPr>
          <a:xfrm>
            <a:off x="879677" y="287875"/>
            <a:ext cx="9869084" cy="650499"/>
          </a:xfrm>
          <a:prstGeom prst="rect">
            <a:avLst/>
          </a:prstGeom>
          <a:noFill/>
        </p:spPr>
        <p:txBody>
          <a:bodyPr wrap="square" rtlCol="0">
            <a:spAutoFit/>
          </a:bodyPr>
          <a:lstStyle/>
          <a:p>
            <a:r>
              <a:rPr lang="en-US" sz="3627" dirty="0"/>
              <a:t>When to use  Principal component analysis (PCA)</a:t>
            </a:r>
          </a:p>
        </p:txBody>
      </p:sp>
      <p:sp>
        <p:nvSpPr>
          <p:cNvPr id="4" name="Rectangle 3"/>
          <p:cNvSpPr/>
          <p:nvPr/>
        </p:nvSpPr>
        <p:spPr>
          <a:xfrm>
            <a:off x="5691315" y="7267856"/>
            <a:ext cx="7772400" cy="406265"/>
          </a:xfrm>
          <a:prstGeom prst="rect">
            <a:avLst/>
          </a:prstGeom>
        </p:spPr>
        <p:txBody>
          <a:bodyPr wrap="square">
            <a:spAutoFit/>
          </a:bodyPr>
          <a:lstStyle/>
          <a:p>
            <a:r>
              <a:rPr lang="en-US" sz="2040" dirty="0"/>
              <a:t>http://</a:t>
            </a:r>
            <a:r>
              <a:rPr lang="en-US" sz="2040" dirty="0" err="1"/>
              <a:t>en.wikipedia.org</a:t>
            </a:r>
            <a:r>
              <a:rPr lang="en-US" sz="2040" dirty="0"/>
              <a:t>/wiki/</a:t>
            </a:r>
            <a:r>
              <a:rPr lang="en-US" sz="2040" dirty="0" err="1"/>
              <a:t>File:GaussianScatterPCA.png</a:t>
            </a:r>
            <a:endParaRPr lang="en-US" sz="2040" dirty="0"/>
          </a:p>
        </p:txBody>
      </p:sp>
      <p:sp>
        <p:nvSpPr>
          <p:cNvPr id="5" name="TextBox 4">
            <a:extLst>
              <a:ext uri="{FF2B5EF4-FFF2-40B4-BE49-F238E27FC236}">
                <a16:creationId xmlns:a16="http://schemas.microsoft.com/office/drawing/2014/main" id="{C968E157-F9BE-454B-B391-14EE3E87B0BE}"/>
              </a:ext>
            </a:extLst>
          </p:cNvPr>
          <p:cNvSpPr txBox="1"/>
          <p:nvPr/>
        </p:nvSpPr>
        <p:spPr>
          <a:xfrm>
            <a:off x="1484413" y="3885963"/>
            <a:ext cx="5974915" cy="584775"/>
          </a:xfrm>
          <a:prstGeom prst="rect">
            <a:avLst/>
          </a:prstGeom>
          <a:noFill/>
        </p:spPr>
        <p:txBody>
          <a:bodyPr wrap="square" rtlCol="0">
            <a:spAutoFit/>
          </a:bodyPr>
          <a:lstStyle/>
          <a:p>
            <a:r>
              <a:rPr lang="en-US" sz="3200" dirty="0"/>
              <a:t>x</a:t>
            </a:r>
            <a:r>
              <a:rPr lang="en-US" sz="3200" baseline="-25000" dirty="0"/>
              <a:t>i</a:t>
            </a:r>
            <a:r>
              <a:rPr lang="en-US" sz="3200" dirty="0"/>
              <a:t> </a:t>
            </a:r>
            <a:r>
              <a:rPr lang="en-US" sz="3200" dirty="0">
                <a:sym typeface="Wingdings" panose="05000000000000000000" pitchFamily="2" charset="2"/>
              </a:rPr>
              <a:t> </a:t>
            </a:r>
            <a:r>
              <a:rPr lang="en-US" sz="3200" dirty="0" err="1">
                <a:sym typeface="Wingdings" panose="05000000000000000000" pitchFamily="2" charset="2"/>
              </a:rPr>
              <a:t>z</a:t>
            </a:r>
            <a:r>
              <a:rPr lang="en-US" sz="3200" baseline="-25000" dirty="0" err="1">
                <a:sym typeface="Wingdings" panose="05000000000000000000" pitchFamily="2" charset="2"/>
              </a:rPr>
              <a:t>i</a:t>
            </a:r>
            <a:r>
              <a:rPr lang="en-US" sz="3200" dirty="0">
                <a:sym typeface="Wingdings" panose="05000000000000000000" pitchFamily="2" charset="2"/>
              </a:rPr>
              <a:t> = linear combination of </a:t>
            </a:r>
            <a:r>
              <a:rPr lang="en-US" sz="3200" dirty="0"/>
              <a:t>x</a:t>
            </a:r>
            <a:r>
              <a:rPr lang="en-US" sz="3200" baseline="-25000" dirty="0"/>
              <a:t>i</a:t>
            </a:r>
          </a:p>
        </p:txBody>
      </p:sp>
      <p:sp>
        <p:nvSpPr>
          <p:cNvPr id="7" name="TextBox 6">
            <a:extLst>
              <a:ext uri="{FF2B5EF4-FFF2-40B4-BE49-F238E27FC236}">
                <a16:creationId xmlns:a16="http://schemas.microsoft.com/office/drawing/2014/main" id="{F666F24B-4EA8-237F-28E8-67FF846FAF47}"/>
              </a:ext>
            </a:extLst>
          </p:cNvPr>
          <p:cNvSpPr txBox="1"/>
          <p:nvPr/>
        </p:nvSpPr>
        <p:spPr>
          <a:xfrm>
            <a:off x="959213" y="1496533"/>
            <a:ext cx="5943600" cy="2246769"/>
          </a:xfrm>
          <a:prstGeom prst="rect">
            <a:avLst/>
          </a:prstGeom>
          <a:noFill/>
        </p:spPr>
        <p:txBody>
          <a:bodyPr wrap="square">
            <a:spAutoFit/>
          </a:bodyPr>
          <a:lstStyle/>
          <a:p>
            <a:pPr marL="457200" indent="-457200">
              <a:buFont typeface="Arial" panose="020B0604020202020204" pitchFamily="34" charset="0"/>
              <a:buChar char="•"/>
            </a:pPr>
            <a:r>
              <a:rPr lang="en-US" sz="2800" dirty="0"/>
              <a:t>Mainly for visualization.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Can also be used for Dimension Reduction, but only if you are fine with changing your basis.</a:t>
            </a:r>
          </a:p>
        </p:txBody>
      </p:sp>
    </p:spTree>
    <p:extLst>
      <p:ext uri="{BB962C8B-B14F-4D97-AF65-F5344CB8AC3E}">
        <p14:creationId xmlns:p14="http://schemas.microsoft.com/office/powerpoint/2010/main" val="833722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36487</TotalTime>
  <Words>2900</Words>
  <Application>Microsoft Office PowerPoint</Application>
  <PresentationFormat>Custom</PresentationFormat>
  <Paragraphs>237</Paragraphs>
  <Slides>29</Slides>
  <Notes>0</Notes>
  <HiddenSlides>0</HiddenSlides>
  <MMClips>0</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53" baseType="lpstr">
      <vt:lpstr>AdvTT5ada87cc</vt:lpstr>
      <vt:lpstr>-apple-system</vt:lpstr>
      <vt:lpstr>Arial</vt:lpstr>
      <vt:lpstr>Calibri</vt:lpstr>
      <vt:lpstr>Calibri Light</vt:lpstr>
      <vt:lpstr>Cambria Math</vt:lpstr>
      <vt:lpstr>CMBX9</vt:lpstr>
      <vt:lpstr>CMMI9</vt:lpstr>
      <vt:lpstr>CMR10</vt:lpstr>
      <vt:lpstr>CMR9</vt:lpstr>
      <vt:lpstr>CMTI10</vt:lpstr>
      <vt:lpstr>CMTI9</vt:lpstr>
      <vt:lpstr>CMTT9</vt:lpstr>
      <vt:lpstr>Helvetica Neue</vt:lpstr>
      <vt:lpstr>Lato</vt:lpstr>
      <vt:lpstr>Lato Extended</vt:lpstr>
      <vt:lpstr>Linux Libertine</vt:lpstr>
      <vt:lpstr>multi-display</vt:lpstr>
      <vt:lpstr>Source Sans Pro</vt:lpstr>
      <vt:lpstr>Times New Roman</vt:lpstr>
      <vt:lpstr>Wingdings</vt:lpstr>
      <vt:lpstr>Office Theme</vt:lpstr>
      <vt:lpstr>Worksheet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Lurking Variable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Darcy, Isabel K</cp:lastModifiedBy>
  <cp:revision>391</cp:revision>
  <dcterms:created xsi:type="dcterms:W3CDTF">2020-09-07T00:11:40Z</dcterms:created>
  <dcterms:modified xsi:type="dcterms:W3CDTF">2024-05-03T05:46:02Z</dcterms:modified>
</cp:coreProperties>
</file>