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9"/>
  </p:notesMasterIdLst>
  <p:sldIdLst>
    <p:sldId id="256" r:id="rId2"/>
    <p:sldId id="943" r:id="rId3"/>
    <p:sldId id="947" r:id="rId4"/>
    <p:sldId id="951" r:id="rId5"/>
    <p:sldId id="946" r:id="rId6"/>
    <p:sldId id="954" r:id="rId7"/>
    <p:sldId id="952" r:id="rId8"/>
    <p:sldId id="370" r:id="rId9"/>
    <p:sldId id="948" r:id="rId10"/>
    <p:sldId id="955" r:id="rId11"/>
    <p:sldId id="942" r:id="rId12"/>
    <p:sldId id="916" r:id="rId13"/>
    <p:sldId id="881" r:id="rId14"/>
    <p:sldId id="949" r:id="rId15"/>
    <p:sldId id="261" r:id="rId16"/>
    <p:sldId id="903" r:id="rId17"/>
    <p:sldId id="957" r:id="rId18"/>
    <p:sldId id="958" r:id="rId19"/>
    <p:sldId id="262" r:id="rId20"/>
    <p:sldId id="270" r:id="rId21"/>
    <p:sldId id="271" r:id="rId22"/>
    <p:sldId id="297" r:id="rId23"/>
    <p:sldId id="263" r:id="rId24"/>
    <p:sldId id="306" r:id="rId25"/>
    <p:sldId id="307" r:id="rId26"/>
    <p:sldId id="305" r:id="rId27"/>
    <p:sldId id="308" r:id="rId28"/>
    <p:sldId id="917" r:id="rId29"/>
    <p:sldId id="918" r:id="rId30"/>
    <p:sldId id="898" r:id="rId31"/>
    <p:sldId id="964" r:id="rId32"/>
    <p:sldId id="965" r:id="rId33"/>
    <p:sldId id="966" r:id="rId34"/>
    <p:sldId id="960" r:id="rId35"/>
    <p:sldId id="961" r:id="rId36"/>
    <p:sldId id="962" r:id="rId37"/>
    <p:sldId id="963" r:id="rId3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781"/>
    <a:srgbClr val="F3E04B"/>
    <a:srgbClr val="F3DB4B"/>
    <a:srgbClr val="F3F34B"/>
    <a:srgbClr val="1A9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87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0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D5DCFED-329D-49DA-BA79-8E65C1E9B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544B1C-1DF8-4EAD-A57B-C7149546A293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5ECAF71-D4E9-45D2-9EE0-6BC4FC1F8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1939ED0-25C7-4938-9659-8ACB14CF7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2DF759A-B072-4960-AF29-15E619107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25240D-5C0C-49D8-BC83-FCE5373D8A49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2DA0A45-2F74-4768-913F-CE99662B9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A5E53D0-4B69-4B13-A589-AEE26A480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8EB60109-BA79-40CD-9F22-2DA618053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50D849-66CD-41FB-899B-82A5C00D6D9E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F22A4F5-A6CD-4E15-93F8-A1F5A82BFA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17328C7-EDA5-42E1-9C5C-DAD67AC2D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DFC32223-59EF-45C7-84AB-3D1AD9354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33BCD86-8066-4060-898E-E2ACAF60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ED8852E9-A24F-493B-A78D-480EA68BC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4E975A-5807-4D61-890B-CFDF79E26465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F867B769-9235-4901-B483-02B367B51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E714F9DD-0247-46D3-A1FB-1CAF867C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FC2BC6D5-8267-46F9-924F-CD2993AAD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3D053E-CBAE-4B0B-A102-98E365F0F927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9EF332E1-516A-448A-B4FC-28DE983151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43E5ED-3493-4D46-931F-E220323D1F65}" type="slidenum">
              <a:rPr lang="en-US" altLang="en-US" sz="1200"/>
              <a:pPr/>
              <a:t>26</a:t>
            </a:fld>
            <a:endParaRPr lang="en-US" altLang="en-US" sz="1200" dirty="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28EB401-0EBF-43D4-8B40-A915F7FC4B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A5B85EC3-CDCE-4BDE-A265-0E4A6A1AA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BFA0852F-591F-4E17-ACFC-A38D6BC1F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718159AC-23CE-4F9E-9EE2-03C7CE718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F0C534BF-BE3C-4CDF-9762-680712F56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23FE48-821B-4B34-826D-2697D3470C5E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nk2CQITm_eo" TargetMode="External"/><Relationship Id="rId4" Type="http://schemas.openxmlformats.org/officeDocument/2006/relationships/hyperlink" Target="https://www.statlearning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lideshare.net/ankit_ppt/ml2-train-testsplitsvalidationlinearregress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validating-your-machine-learning-model-25b4c8643fb7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ear_regression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stackexchange.com/questions/71946/overfitting-a-logistic-regression-model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lp.stanford.edu/~manning/courses/ling236/handouts/whitehead-logistic-regression.pp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opedia.org/logistic-regression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opedia.org/logistic-regression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opedia.org/logistic-regression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nlp.stanford.edu/~manning/courses/ling236/handouts/whitehead-logistic-regression.pp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.pinimg.com/originals/4d/96/f0/4d96f07215c63818917df1be3ec4b79c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jmg1.psychology.msstate.edu/8803/logisticReg09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hyperlink" Target="https://nlp.stanford.edu/~manning/courses/ling236/handouts/whitehead-logistic-regression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mg1.psychology.msstate.edu/8803/logisticReg09.pp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mg1.psychology.msstate.edu/8803/logisticReg09.pp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jmg1.psychology.msstate.edu/8803/logisticReg09.ppt" TargetMode="Externa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mg1.psychology.msstate.edu/8803/logisticReg09.pp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modules/model_evaluation.html#classification-metrics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fusion_matrix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-score#Formulation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dnuggets.com/2022/10/classification-metrics-walkthrough-logistic-regression-accuracy-precision-recall-roc.htm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dnuggets.com/2022/10/classification-metrics-walkthrough-logistic-regression-accuracy-precision-recall-roc.html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dnuggets.com/2022/10/classification-metrics-walkthrough-logistic-regression-accuracy-precision-recall-roc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nk2CQITm_eo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munix.emich.edu/~schu/MATH_170/Fall09_170/Evening%20session/Unit%203.ppt" TargetMode="External"/><Relationship Id="rId7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wikipedia.org/wiki/Overfitting" TargetMode="External"/><Relationship Id="rId5" Type="http://schemas.openxmlformats.org/officeDocument/2006/relationships/hyperlink" Target="http://turing.iimas.unam.mx/~ivanvladimir/slides/rpyaa/02_regression.html#/60" TargetMode="External"/><Relationship Id="rId10" Type="http://schemas.openxmlformats.org/officeDocument/2006/relationships/image" Target="../media/image20.svg"/><Relationship Id="rId4" Type="http://schemas.openxmlformats.org/officeDocument/2006/relationships/hyperlink" Target="http://ivanvladimir.github.com/" TargetMode="Externa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B95286-9CBF-42F7-8BDB-D5E935D4B01C}"/>
              </a:ext>
            </a:extLst>
          </p:cNvPr>
          <p:cNvSpPr/>
          <p:nvPr/>
        </p:nvSpPr>
        <p:spPr>
          <a:xfrm>
            <a:off x="0" y="-121878"/>
            <a:ext cx="11887200" cy="12520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5" dirty="0"/>
          </a:p>
        </p:txBody>
      </p:sp>
      <p:sp>
        <p:nvSpPr>
          <p:cNvPr id="4" name="Text Box 71">
            <a:extLst>
              <a:ext uri="{FF2B5EF4-FFF2-40B4-BE49-F238E27FC236}">
                <a16:creationId xmlns:a16="http://schemas.microsoft.com/office/drawing/2014/main" id="{094E828E-19A6-4D3A-8921-26A768557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58" y="70556"/>
            <a:ext cx="10180285" cy="42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267" dirty="0">
                <a:solidFill>
                  <a:srgbClr val="F3E04B"/>
                </a:solidFill>
                <a:latin typeface="Arial Black" pitchFamily="8" charset="0"/>
              </a:rPr>
              <a:t>Poster Title</a:t>
            </a:r>
          </a:p>
        </p:txBody>
      </p:sp>
      <p:sp>
        <p:nvSpPr>
          <p:cNvPr id="5" name="Text Box 72">
            <a:extLst>
              <a:ext uri="{FF2B5EF4-FFF2-40B4-BE49-F238E27FC236}">
                <a16:creationId xmlns:a16="http://schemas.microsoft.com/office/drawing/2014/main" id="{CD897EE3-6BB0-4C5E-BCA5-F0D2AF4F4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833" y="427371"/>
            <a:ext cx="9551576" cy="68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89" b="1" dirty="0">
                <a:solidFill>
                  <a:schemeClr val="bg1"/>
                </a:solidFill>
              </a:rPr>
              <a:t>Authors</a:t>
            </a:r>
            <a:endParaRPr lang="en-US" sz="1889" i="1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700" i="1" dirty="0">
                <a:solidFill>
                  <a:schemeClr val="bg1"/>
                </a:solidFill>
              </a:rPr>
              <a:t>Affiliations</a:t>
            </a:r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05BE8621-3884-4137-A112-E3BEAFEA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04" y="-44177"/>
            <a:ext cx="2256262" cy="10966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BF37EB-DC4E-4DB1-840E-6A455182141D}"/>
              </a:ext>
            </a:extLst>
          </p:cNvPr>
          <p:cNvSpPr txBox="1"/>
          <p:nvPr/>
        </p:nvSpPr>
        <p:spPr>
          <a:xfrm>
            <a:off x="747059" y="1155083"/>
            <a:ext cx="1856607" cy="38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89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078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70214ED-7575-4F9D-85B4-AC8378656C6E}"/>
              </a:ext>
            </a:extLst>
          </p:cNvPr>
          <p:cNvSpPr/>
          <p:nvPr/>
        </p:nvSpPr>
        <p:spPr>
          <a:xfrm>
            <a:off x="3582443" y="1130215"/>
            <a:ext cx="4216270" cy="6584950"/>
          </a:xfrm>
          <a:prstGeom prst="roundRect">
            <a:avLst>
              <a:gd name="adj" fmla="val 61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5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71D9F7-C7FC-49D6-88BC-682CD776567D}"/>
              </a:ext>
            </a:extLst>
          </p:cNvPr>
          <p:cNvSpPr txBox="1"/>
          <p:nvPr/>
        </p:nvSpPr>
        <p:spPr>
          <a:xfrm>
            <a:off x="4994146" y="1155083"/>
            <a:ext cx="1406444" cy="38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89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2078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79BD48-8596-4BE2-97B2-228D9F67CA78}"/>
              </a:ext>
            </a:extLst>
          </p:cNvPr>
          <p:cNvSpPr txBox="1"/>
          <p:nvPr/>
        </p:nvSpPr>
        <p:spPr>
          <a:xfrm>
            <a:off x="8587441" y="1155083"/>
            <a:ext cx="1796636" cy="38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89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2078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D4F36E-D7D8-4F26-8063-C3D83D7F2DCF}"/>
              </a:ext>
            </a:extLst>
          </p:cNvPr>
          <p:cNvSpPr txBox="1"/>
          <p:nvPr/>
        </p:nvSpPr>
        <p:spPr>
          <a:xfrm>
            <a:off x="465050" y="1543051"/>
            <a:ext cx="3041650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Include lots of figures and detailed figure captions.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4AA1B4-FABA-416C-B66C-F40A97957CDB}"/>
              </a:ext>
            </a:extLst>
          </p:cNvPr>
          <p:cNvSpPr txBox="1"/>
          <p:nvPr/>
        </p:nvSpPr>
        <p:spPr>
          <a:xfrm>
            <a:off x="3626285" y="1543051"/>
            <a:ext cx="3885765" cy="2874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2397" indent="-202397">
              <a:buFont typeface="Arial" panose="020B0604020202020204" pitchFamily="34" charset="0"/>
              <a:buChar char="■"/>
            </a:pPr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Bullet points are much better than long paragraphs.</a:t>
            </a:r>
          </a:p>
          <a:p>
            <a:pPr marL="202397" indent="-202397">
              <a:buFont typeface="Arial" panose="020B0604020202020204" pitchFamily="34" charset="0"/>
              <a:buChar char="■"/>
            </a:pPr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2397" indent="-202397">
              <a:buFont typeface="Arial" panose="020B0604020202020204" pitchFamily="34" charset="0"/>
              <a:buChar char="■"/>
            </a:pPr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You do not need to use the headings in this sample.</a:t>
            </a:r>
          </a:p>
          <a:p>
            <a:pPr marL="202397" indent="-202397">
              <a:buFont typeface="Arial" panose="020B0604020202020204" pitchFamily="34" charset="0"/>
              <a:buChar char="■"/>
            </a:pPr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2397" indent="-202397">
              <a:buFont typeface="Arial" panose="020B0604020202020204" pitchFamily="34" charset="0"/>
              <a:buChar char="■"/>
            </a:pPr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Teach us one thing.</a:t>
            </a:r>
          </a:p>
          <a:p>
            <a:endParaRPr lang="en-US" sz="9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8287" lvl="2" indent="-202397">
              <a:buFont typeface="Wingdings" panose="05000000000000000000" pitchFamily="2" charset="2"/>
              <a:buChar char="Ø"/>
            </a:pPr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You can do that using your data (</a:t>
            </a:r>
            <a:r>
              <a:rPr lang="en-US" sz="1558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 from written project) or if you have a good artificial data example, you can use that.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6C2FEB-CABB-4793-AD7C-0707CE8237E0}"/>
              </a:ext>
            </a:extLst>
          </p:cNvPr>
          <p:cNvSpPr txBox="1"/>
          <p:nvPr/>
        </p:nvSpPr>
        <p:spPr>
          <a:xfrm>
            <a:off x="7950200" y="1543051"/>
            <a:ext cx="3430956" cy="632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You can easily resize the columns if (for example) a wider middle column better accommodates your figures.</a:t>
            </a: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If you are working in a group: </a:t>
            </a: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Both names should be listed as authors.  However,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You should each turn in a different poster as you will be giving different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8" dirty="0">
                <a:latin typeface="Arial" panose="020B0604020202020204" pitchFamily="34" charset="0"/>
                <a:cs typeface="Arial" panose="020B0604020202020204" pitchFamily="34" charset="0"/>
              </a:rPr>
              <a:t>Posters can be related, but their should be an important difference.  For example, you may each cover a different technique.</a:t>
            </a: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70C71-B05B-40F2-8E31-844DC9FC471E}"/>
              </a:ext>
            </a:extLst>
          </p:cNvPr>
          <p:cNvSpPr txBox="1"/>
          <p:nvPr/>
        </p:nvSpPr>
        <p:spPr>
          <a:xfrm>
            <a:off x="7950200" y="6724073"/>
            <a:ext cx="264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Bullet point is too small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815A6AE-9F59-472A-A662-FBD4B240F523}"/>
              </a:ext>
            </a:extLst>
          </p:cNvPr>
          <p:cNvCxnSpPr>
            <a:cxnSpLocks/>
          </p:cNvCxnSpPr>
          <p:nvPr/>
        </p:nvCxnSpPr>
        <p:spPr>
          <a:xfrm flipV="1">
            <a:off x="8072583" y="5181601"/>
            <a:ext cx="0" cy="15424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92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CC680-0DA2-4431-AD80-E93785C30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6" y="538826"/>
            <a:ext cx="11433105" cy="594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D6BC15-2CCC-4C8C-B553-980D004C2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46" y="2137144"/>
            <a:ext cx="4264593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813DEE-0347-4E54-81EA-08BF063AC1EC}"/>
              </a:ext>
            </a:extLst>
          </p:cNvPr>
          <p:cNvSpPr txBox="1"/>
          <p:nvPr/>
        </p:nvSpPr>
        <p:spPr>
          <a:xfrm>
            <a:off x="369735" y="5337544"/>
            <a:ext cx="3510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https://www.statlearning.com/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63FFE-2E0D-4E63-9B4F-894CB7DBE92E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5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6154F-5857-43C1-B2BF-45C3B34E9565}"/>
              </a:ext>
            </a:extLst>
          </p:cNvPr>
          <p:cNvSpPr txBox="1"/>
          <p:nvPr/>
        </p:nvSpPr>
        <p:spPr>
          <a:xfrm>
            <a:off x="5051310" y="6643466"/>
            <a:ext cx="174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2781"/>
                </a:solidFill>
              </a:rPr>
              <a:t>Overfitting</a:t>
            </a:r>
          </a:p>
        </p:txBody>
      </p:sp>
    </p:spTree>
    <p:extLst>
      <p:ext uri="{BB962C8B-B14F-4D97-AF65-F5344CB8AC3E}">
        <p14:creationId xmlns:p14="http://schemas.microsoft.com/office/powerpoint/2010/main" val="345493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E7C67-53D2-498B-9578-FB45EE399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1109662"/>
            <a:ext cx="9782175" cy="555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775923-6960-42B6-99C7-945659B2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820" y="1699533"/>
            <a:ext cx="3505200" cy="4438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8D100F-A8D5-49E0-B8A2-6F2B8BB61F5E}"/>
              </a:ext>
            </a:extLst>
          </p:cNvPr>
          <p:cNvSpPr txBox="1"/>
          <p:nvPr/>
        </p:nvSpPr>
        <p:spPr>
          <a:xfrm>
            <a:off x="129268" y="7403068"/>
            <a:ext cx="9782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https://www.slideshare.net/ankit_ppt/ml2-train-testsplitsvalidationlinearregression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7542C-8CB8-450C-B2F9-FC20F82D5043}"/>
              </a:ext>
            </a:extLst>
          </p:cNvPr>
          <p:cNvSpPr txBox="1"/>
          <p:nvPr/>
        </p:nvSpPr>
        <p:spPr>
          <a:xfrm flipH="1">
            <a:off x="263457" y="291507"/>
            <a:ext cx="964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2781"/>
                </a:solidFill>
              </a:rPr>
              <a:t>To avoid overfitting due to too many parameters: </a:t>
            </a:r>
          </a:p>
        </p:txBody>
      </p:sp>
    </p:spTree>
    <p:extLst>
      <p:ext uri="{BB962C8B-B14F-4D97-AF65-F5344CB8AC3E}">
        <p14:creationId xmlns:p14="http://schemas.microsoft.com/office/powerpoint/2010/main" val="46608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A240B5-74C7-4799-8A92-EAA7B4815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431"/>
            <a:ext cx="11887200" cy="37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39B27-3B14-4A66-9748-A20194CC212F}"/>
              </a:ext>
            </a:extLst>
          </p:cNvPr>
          <p:cNvSpPr txBox="1"/>
          <p:nvPr/>
        </p:nvSpPr>
        <p:spPr>
          <a:xfrm>
            <a:off x="122582" y="7333278"/>
            <a:ext cx="8829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https://towardsdatascience.com/validating-your-machine-learning-model-25b4c8643fb7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899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4ED63C-916B-4EDB-9790-9E0446429763}"/>
              </a:ext>
            </a:extLst>
          </p:cNvPr>
          <p:cNvGrpSpPr/>
          <p:nvPr/>
        </p:nvGrpSpPr>
        <p:grpSpPr>
          <a:xfrm>
            <a:off x="8160707" y="3194137"/>
            <a:ext cx="3726493" cy="3920196"/>
            <a:chOff x="7033364" y="2698511"/>
            <a:chExt cx="4647157" cy="497657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7033364" y="7359133"/>
              <a:ext cx="4647157" cy="315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3"/>
                </a:rPr>
                <a:t>https://en.wikipedia.org/wiki/Linear_regression</a:t>
              </a:r>
              <a:r>
                <a:rPr lang="en-US" sz="1100" dirty="0"/>
                <a:t>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3BA252-9232-4A56-96CC-C83E74C0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821" y="2371757"/>
            <a:ext cx="2289175" cy="79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2EB71-53F5-4F36-B9CA-4792089A7E0A}"/>
              </a:ext>
            </a:extLst>
          </p:cNvPr>
          <p:cNvSpPr txBox="1"/>
          <p:nvPr/>
        </p:nvSpPr>
        <p:spPr>
          <a:xfrm>
            <a:off x="444673" y="432148"/>
            <a:ext cx="111168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Supervised Learning:  Use labeled data to predict unlabeled data.</a:t>
            </a:r>
          </a:p>
          <a:p>
            <a:endParaRPr lang="en-US" sz="3200" dirty="0"/>
          </a:p>
          <a:p>
            <a:r>
              <a:rPr lang="en-US" sz="3200" dirty="0"/>
              <a:t>2 types of supervised learning: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Regression:  Predict continuous values.</a:t>
            </a:r>
          </a:p>
          <a:p>
            <a:pPr lvl="2"/>
            <a:r>
              <a:rPr lang="en-US" sz="3200" dirty="0"/>
              <a:t> Ex:  Linear regression.</a:t>
            </a:r>
          </a:p>
          <a:p>
            <a:endParaRPr lang="en-US" sz="3200" dirty="0"/>
          </a:p>
          <a:p>
            <a:r>
              <a:rPr lang="en-US" sz="3200" dirty="0"/>
              <a:t>				F(</a:t>
            </a:r>
            <a:r>
              <a:rPr lang="en-US" sz="3200" dirty="0" err="1"/>
              <a:t>x</a:t>
            </a:r>
            <a:r>
              <a:rPr lang="en-US" sz="3200" baseline="-25000" dirty="0" err="1"/>
              <a:t>new</a:t>
            </a:r>
            <a:r>
              <a:rPr lang="en-US" sz="3200" dirty="0"/>
              <a:t>) = b</a:t>
            </a:r>
            <a:r>
              <a:rPr lang="en-US" sz="3200" baseline="-25000" dirty="0"/>
              <a:t>0</a:t>
            </a:r>
            <a:r>
              <a:rPr lang="en-US" sz="3200" dirty="0"/>
              <a:t> + b</a:t>
            </a:r>
            <a:r>
              <a:rPr lang="en-US" sz="3200" baseline="-25000" dirty="0"/>
              <a:t>1</a:t>
            </a:r>
            <a:r>
              <a:rPr lang="en-US" sz="3200" dirty="0"/>
              <a:t>x</a:t>
            </a:r>
            <a:r>
              <a:rPr lang="en-US" sz="3200" baseline="-25000" dirty="0"/>
              <a:t>new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/>
              <a:t>2.  Classification:  Predict discrete values.</a:t>
            </a:r>
          </a:p>
          <a:p>
            <a:pPr lvl="2"/>
            <a:r>
              <a:rPr lang="en-US" sz="3200" dirty="0"/>
              <a:t>Ex: 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419842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diagram, font, handwriting&#10;&#10;Description automatically generated">
            <a:extLst>
              <a:ext uri="{FF2B5EF4-FFF2-40B4-BE49-F238E27FC236}">
                <a16:creationId xmlns:a16="http://schemas.microsoft.com/office/drawing/2014/main" id="{7142D7F8-497E-4BBF-8C47-EFD5888F6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0" y="580804"/>
            <a:ext cx="10976934" cy="5669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0E9075-5F0F-4883-8E1C-931ECB5694A2}"/>
              </a:ext>
            </a:extLst>
          </p:cNvPr>
          <p:cNvSpPr txBox="1"/>
          <p:nvPr/>
        </p:nvSpPr>
        <p:spPr>
          <a:xfrm>
            <a:off x="1478145" y="7403068"/>
            <a:ext cx="896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https://stats.stackexchange.com/questions/71946/overfitting-a-logistic-regression-model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2AC99-9C93-40AE-900E-EF350D3D9E95}"/>
              </a:ext>
            </a:extLst>
          </p:cNvPr>
          <p:cNvSpPr txBox="1"/>
          <p:nvPr/>
        </p:nvSpPr>
        <p:spPr>
          <a:xfrm>
            <a:off x="3615070" y="6434922"/>
            <a:ext cx="501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2781"/>
                </a:solidFill>
              </a:rPr>
              <a:t>Underfitting versus overfitting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5860E-7C79-4002-A448-4CAC975BEE4D}"/>
              </a:ext>
            </a:extLst>
          </p:cNvPr>
          <p:cNvSpPr txBox="1"/>
          <p:nvPr/>
        </p:nvSpPr>
        <p:spPr>
          <a:xfrm>
            <a:off x="854111" y="322448"/>
            <a:ext cx="545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variables (x</a:t>
            </a:r>
            <a:r>
              <a:rPr lang="en-US" sz="2400" baseline="-25000" dirty="0"/>
              <a:t>1</a:t>
            </a:r>
            <a:r>
              <a:rPr lang="en-US" sz="2400" dirty="0"/>
              <a:t>, x</a:t>
            </a:r>
            <a:r>
              <a:rPr lang="en-US" sz="2400" baseline="-25000" dirty="0"/>
              <a:t>2</a:t>
            </a:r>
            <a:r>
              <a:rPr lang="en-US" sz="2400" dirty="0"/>
              <a:t>)and one label (</a:t>
            </a:r>
            <a:r>
              <a:rPr lang="en-US" sz="2400" dirty="0">
                <a:solidFill>
                  <a:srgbClr val="C00000"/>
                </a:solidFill>
              </a:rPr>
              <a:t>x</a:t>
            </a:r>
            <a:r>
              <a:rPr lang="en-US" sz="2400" dirty="0"/>
              <a:t> vs </a:t>
            </a:r>
            <a:r>
              <a:rPr lang="en-US" sz="2400" dirty="0">
                <a:solidFill>
                  <a:srgbClr val="00B0F0"/>
                </a:solidFill>
              </a:rPr>
              <a:t>o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153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5CD46940-8E7F-41F3-B9BA-AE91B2F127D9}"/>
              </a:ext>
            </a:extLst>
          </p:cNvPr>
          <p:cNvGraphicFramePr>
            <a:graphicFrameLocks/>
          </p:cNvGraphicFramePr>
          <p:nvPr/>
        </p:nvGraphicFramePr>
        <p:xfrm>
          <a:off x="762000" y="0"/>
          <a:ext cx="10363200" cy="777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2" imgW="4631934" imgH="3492197" progId="Photohse.Document">
                  <p:embed/>
                </p:oleObj>
              </mc:Choice>
              <mc:Fallback>
                <p:oleObj name="Photo House" r:id="rId2" imgW="4631934" imgH="3492197" progId="Photohse.Document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5CD46940-8E7F-41F3-B9BA-AE91B2F127D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0363200" cy="777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FE425E-E3B7-4D34-9D32-1EBAE6CE838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E6AB274-0361-40FC-83EB-13BB2E0B3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87" y="648746"/>
            <a:ext cx="96012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F3EE6-BB53-45EE-B3BB-738F9F2A3F7F}"/>
              </a:ext>
            </a:extLst>
          </p:cNvPr>
          <p:cNvSpPr txBox="1"/>
          <p:nvPr/>
        </p:nvSpPr>
        <p:spPr>
          <a:xfrm>
            <a:off x="844062" y="6938988"/>
            <a:ext cx="9146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Devopedia</a:t>
            </a:r>
            <a:r>
              <a:rPr lang="en-US" dirty="0"/>
              <a:t>. 2022. "Logistic Regression." Version 10, January 19. Accessed 2023-02-11. </a:t>
            </a:r>
            <a:r>
              <a:rPr lang="en-US" dirty="0">
                <a:hlinkClick r:id="rId3"/>
              </a:rPr>
              <a:t>https://devopedia.org/logistic-regression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E6AB274-0361-40FC-83EB-13BB2E0B3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18"/>
          <a:stretch/>
        </p:blipFill>
        <p:spPr>
          <a:xfrm>
            <a:off x="1162887" y="648746"/>
            <a:ext cx="4866124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F3EE6-BB53-45EE-B3BB-738F9F2A3F7F}"/>
              </a:ext>
            </a:extLst>
          </p:cNvPr>
          <p:cNvSpPr txBox="1"/>
          <p:nvPr/>
        </p:nvSpPr>
        <p:spPr>
          <a:xfrm>
            <a:off x="844062" y="6938988"/>
            <a:ext cx="9146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Devopedia</a:t>
            </a:r>
            <a:r>
              <a:rPr lang="en-US" dirty="0"/>
              <a:t>. 2022. "Logistic Regression." Version 10, January 19. Accessed 2023-02-11. </a:t>
            </a:r>
            <a:r>
              <a:rPr lang="en-US" dirty="0">
                <a:hlinkClick r:id="rId3"/>
              </a:rPr>
              <a:t>https://devopedia.org/logistic-regression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302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E6AB274-0361-40FC-83EB-13BB2E0B3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87" y="648746"/>
            <a:ext cx="9601200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8F3EE6-BB53-45EE-B3BB-738F9F2A3F7F}"/>
              </a:ext>
            </a:extLst>
          </p:cNvPr>
          <p:cNvSpPr txBox="1"/>
          <p:nvPr/>
        </p:nvSpPr>
        <p:spPr>
          <a:xfrm>
            <a:off x="844062" y="6938988"/>
            <a:ext cx="9146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Devopedia</a:t>
            </a:r>
            <a:r>
              <a:rPr lang="en-US" dirty="0"/>
              <a:t>. 2022. "Logistic Regression." Version 10, January 19. Accessed 2023-02-11. </a:t>
            </a:r>
            <a:r>
              <a:rPr lang="en-US" dirty="0">
                <a:hlinkClick r:id="rId3"/>
              </a:rPr>
              <a:t>https://devopedia.org/logistic-regression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9437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42AB66-AAA8-4F10-B1F9-B433B3E21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533" b="1" i="1">
                <a:latin typeface="Arial" panose="020B0604020202020204" pitchFamily="34" charset="0"/>
              </a:rPr>
              <a:t>The Logistic Regression Model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448234-2015-4D53-A6FF-806A1DE47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latin typeface="Benguiat Frisky" pitchFamily="66" charset="0"/>
              </a:rPr>
              <a:t>The "logit" model solves these problems:</a:t>
            </a:r>
            <a:br>
              <a:rPr lang="en-US" altLang="en-US">
                <a:latin typeface="Benguiat Frisky" pitchFamily="66" charset="0"/>
              </a:rPr>
            </a:br>
            <a:br>
              <a:rPr lang="en-US" altLang="en-US">
                <a:latin typeface="Benguiat Frisky" pitchFamily="66" charset="0"/>
              </a:rPr>
            </a:br>
            <a:r>
              <a:rPr lang="en-US" altLang="en-US">
                <a:latin typeface="Benguiat Frisky" pitchFamily="66" charset="0"/>
              </a:rPr>
              <a:t>ln[p/(1-p)] = </a:t>
            </a:r>
            <a:r>
              <a:rPr lang="en-US" altLang="en-US" i="1">
                <a:latin typeface="Benguiat Frisky" pitchFamily="66" charset="0"/>
                <a:sym typeface="Symbol" panose="05050102010706020507" pitchFamily="18" charset="2"/>
              </a:rPr>
              <a:t></a:t>
            </a:r>
            <a:r>
              <a:rPr lang="en-US" altLang="en-US">
                <a:latin typeface="Benguiat Frisky" pitchFamily="66" charset="0"/>
              </a:rPr>
              <a:t> + </a:t>
            </a:r>
            <a:r>
              <a:rPr lang="en-US" altLang="en-US" i="1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>
                <a:latin typeface="Benguiat Frisky" pitchFamily="66" charset="0"/>
              </a:rPr>
              <a:t>X + e</a:t>
            </a:r>
            <a:br>
              <a:rPr lang="en-US" altLang="en-US">
                <a:latin typeface="Benguiat Frisky" pitchFamily="66" charset="0"/>
              </a:rPr>
            </a:br>
            <a:endParaRPr lang="en-US" altLang="en-US"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p is the probability that the event Y occurs, p(Y=1)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p/(1-p) is the "odds ratio"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Benguiat Frisky" pitchFamily="66" charset="0"/>
              </a:rPr>
              <a:t>ln[p/(1-p)] is the log odds ratio, or "logit"</a:t>
            </a:r>
            <a:r>
              <a:rPr lang="en-US" altLang="en-US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0DAF7-1832-44AD-BB97-76A496F4082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2C9DD3-7957-471C-970F-C6E6E24D7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7" y="0"/>
            <a:ext cx="11570284" cy="4023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43585-08D1-4FDC-832D-63AC8708B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10"/>
          <a:stretch/>
        </p:blipFill>
        <p:spPr>
          <a:xfrm>
            <a:off x="738355" y="4023360"/>
            <a:ext cx="10409868" cy="3474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F5B6C2-46F8-48BD-923B-D7260E691ABF}"/>
              </a:ext>
            </a:extLst>
          </p:cNvPr>
          <p:cNvSpPr txBox="1"/>
          <p:nvPr/>
        </p:nvSpPr>
        <p:spPr>
          <a:xfrm>
            <a:off x="6496494" y="7495956"/>
            <a:ext cx="54106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https://i.pinimg.com/originals/4d/96/f0/4d96f07215c63818917df1be3ec4b79c.jpg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779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C9C092F-AC1C-4E5B-8BFD-AEEB167BC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 and Odds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1AF1FF5-C83F-47FB-AB98-B9429E426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240" y="1899920"/>
            <a:ext cx="8808720" cy="500888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On coin flip, p(H) = ½</a:t>
            </a:r>
          </a:p>
          <a:p>
            <a:r>
              <a:rPr lang="en-US" altLang="en-US" dirty="0"/>
              <a:t>On 2 dice roll, p(7) = 6/36 =1/6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43B174B3-A55B-4CBF-A5F9-A05CD24B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-255454"/>
            <a:ext cx="18473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720"/>
          </a:p>
        </p:txBody>
      </p:sp>
      <p:graphicFrame>
        <p:nvGraphicFramePr>
          <p:cNvPr id="38917" name="Object 4">
            <a:extLst>
              <a:ext uri="{FF2B5EF4-FFF2-40B4-BE49-F238E27FC236}">
                <a16:creationId xmlns:a16="http://schemas.microsoft.com/office/drawing/2014/main" id="{A8F47728-0CA1-423D-8813-43F3037FA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5727" y="1986281"/>
          <a:ext cx="4864947" cy="123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033" imgH="393529" progId="Equation.DSMT4">
                  <p:embed/>
                </p:oleObj>
              </mc:Choice>
              <mc:Fallback>
                <p:oleObj name="Equation" r:id="rId3" imgW="1536033" imgH="393529" progId="Equation.DSMT4">
                  <p:embed/>
                  <p:pic>
                    <p:nvPicPr>
                      <p:cNvPr id="38917" name="Object 4">
                        <a:extLst>
                          <a:ext uri="{FF2B5EF4-FFF2-40B4-BE49-F238E27FC236}">
                            <a16:creationId xmlns:a16="http://schemas.microsoft.com/office/drawing/2014/main" id="{A8F47728-0CA1-423D-8813-43F3037FA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5727" y="1986281"/>
                        <a:ext cx="4864947" cy="1234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15B179-DFBB-4E6A-A843-CDE3191C3367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7616B51-91EA-4090-993E-00CB5707B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Odds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7D1144F-69D8-45D4-875B-6FCB93DC4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On coin flip, Odds(H) = 1/1</a:t>
            </a:r>
          </a:p>
          <a:p>
            <a:r>
              <a:rPr lang="en-US" altLang="en-US"/>
              <a:t>Odds are 1 to 1 that your coin flip will be “heads”</a:t>
            </a:r>
          </a:p>
          <a:p>
            <a:endParaRPr lang="en-US" altLang="en-US"/>
          </a:p>
          <a:p>
            <a:r>
              <a:rPr lang="en-US" altLang="en-US"/>
              <a:t>On 2 dice roll, Odds(7) = 6/(30) = 1/5</a:t>
            </a:r>
          </a:p>
          <a:p>
            <a:r>
              <a:rPr lang="en-US" altLang="en-US"/>
              <a:t>Odds(7) = p(7)/[1 - p(7)] = 1/6 </a:t>
            </a:r>
            <a:r>
              <a:rPr lang="en-US" altLang="en-US" b="1"/>
              <a:t>/</a:t>
            </a:r>
            <a:r>
              <a:rPr lang="en-US" altLang="en-US"/>
              <a:t> 5/6 = 1/5</a:t>
            </a:r>
          </a:p>
          <a:p>
            <a:r>
              <a:rPr lang="en-US" altLang="en-US"/>
              <a:t>Odds are “1 to 5” that you will roll “seven”</a:t>
            </a:r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  <p:sp>
        <p:nvSpPr>
          <p:cNvPr id="40964" name="Rectangle 5">
            <a:extLst>
              <a:ext uri="{FF2B5EF4-FFF2-40B4-BE49-F238E27FC236}">
                <a16:creationId xmlns:a16="http://schemas.microsoft.com/office/drawing/2014/main" id="{6E0A0260-90CA-4F6B-997B-C1CABA08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-255454"/>
            <a:ext cx="18473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720"/>
          </a:p>
        </p:txBody>
      </p:sp>
      <p:graphicFrame>
        <p:nvGraphicFramePr>
          <p:cNvPr id="40965" name="Object 4">
            <a:extLst>
              <a:ext uri="{FF2B5EF4-FFF2-40B4-BE49-F238E27FC236}">
                <a16:creationId xmlns:a16="http://schemas.microsoft.com/office/drawing/2014/main" id="{42CDD0A1-AE4A-4421-8B4E-9E6EC4FC55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899921"/>
          <a:ext cx="6995160" cy="112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03500" imgH="419100" progId="Equation.DSMT4">
                  <p:embed/>
                </p:oleObj>
              </mc:Choice>
              <mc:Fallback>
                <p:oleObj name="Equation" r:id="rId3" imgW="2603500" imgH="419100" progId="Equation.DSMT4">
                  <p:embed/>
                  <p:pic>
                    <p:nvPicPr>
                      <p:cNvPr id="40965" name="Object 4">
                        <a:extLst>
                          <a:ext uri="{FF2B5EF4-FFF2-40B4-BE49-F238E27FC236}">
                            <a16:creationId xmlns:a16="http://schemas.microsoft.com/office/drawing/2014/main" id="{42CDD0A1-AE4A-4421-8B4E-9E6EC4FC5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99921"/>
                        <a:ext cx="6995160" cy="1128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F18D05-F648-46C5-A7B8-118DFA7ED795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9EB1C4A5-4503-478D-92AE-885EEF99E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Odds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7D08332-AE1F-4192-AE1A-AEA5A144B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245" y="2049163"/>
            <a:ext cx="10252710" cy="4931516"/>
          </a:xfrm>
        </p:spPr>
        <p:txBody>
          <a:bodyPr/>
          <a:lstStyle/>
          <a:p>
            <a:r>
              <a:rPr lang="en-US" altLang="en-US"/>
              <a:t>Asymmetry</a:t>
            </a:r>
          </a:p>
          <a:p>
            <a:pPr lvl="1"/>
            <a:r>
              <a:rPr lang="en-US" altLang="en-US"/>
              <a:t>Possible range from 0 to “very large” </a:t>
            </a:r>
          </a:p>
          <a:p>
            <a:pPr lvl="2"/>
            <a:r>
              <a:rPr lang="en-US" altLang="en-US"/>
              <a:t>With 1 indicating no difference</a:t>
            </a:r>
          </a:p>
          <a:p>
            <a:r>
              <a:rPr lang="en-US" altLang="en-US"/>
              <a:t>Due to asymmetry</a:t>
            </a:r>
          </a:p>
          <a:p>
            <a:pPr lvl="1"/>
            <a:r>
              <a:rPr lang="en-US" altLang="en-US"/>
              <a:t>The same odds in opposite direction may appear different</a:t>
            </a:r>
          </a:p>
          <a:p>
            <a:pPr lvl="1"/>
            <a:r>
              <a:rPr lang="en-US" altLang="en-US"/>
              <a:t>Odds of 5.0 (5 to 1) of losing are the same as odds of .2 of winning (1 to 5)</a:t>
            </a:r>
          </a:p>
          <a:p>
            <a:pPr lvl="1">
              <a:buFontTx/>
              <a:buNone/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C5BE8-3A7A-47C1-9945-1DAE9B1BA04D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DF81F98-E59D-44EC-87D3-3E8C5420C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153" y="474980"/>
            <a:ext cx="9154160" cy="682244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Benguiat Frisky" pitchFamily="66" charset="0"/>
              </a:rPr>
              <a:t>More:</a:t>
            </a:r>
            <a:endParaRPr lang="en-US" altLang="en-US" dirty="0">
              <a:solidFill>
                <a:schemeClr val="tx2"/>
              </a:solidFill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The logistic distribution constrains the estimated probabilities to lie between 0 and 1.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The estimated probability is:</a:t>
            </a:r>
            <a:br>
              <a:rPr lang="en-US" altLang="en-US" dirty="0">
                <a:latin typeface="Benguiat Frisky" pitchFamily="66" charset="0"/>
              </a:rPr>
            </a:br>
            <a:br>
              <a:rPr lang="en-US" altLang="en-US" dirty="0">
                <a:latin typeface="Benguiat Frisky" pitchFamily="66" charset="0"/>
              </a:rPr>
            </a:br>
            <a:r>
              <a:rPr lang="en-US" altLang="en-US" dirty="0">
                <a:latin typeface="Benguiat Frisky" pitchFamily="66" charset="0"/>
              </a:rPr>
              <a:t>	p = 1/[1 + exp(-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-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X)] </a:t>
            </a:r>
            <a:br>
              <a:rPr lang="en-US" altLang="en-US" dirty="0">
                <a:latin typeface="Benguiat Frisky" pitchFamily="66" charset="0"/>
              </a:rPr>
            </a:br>
            <a:endParaRPr lang="en-US" altLang="en-US" dirty="0">
              <a:latin typeface="Benguiat Frisky" pitchFamily="66" charset="0"/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if you let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=0, then p = .50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as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gets really big, p approaches 1 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enguiat Frisky" pitchFamily="66" charset="0"/>
              </a:rPr>
              <a:t>as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</a:t>
            </a:r>
            <a:r>
              <a:rPr lang="en-US" altLang="en-US" dirty="0">
                <a:latin typeface="Benguiat Frisky" pitchFamily="66" charset="0"/>
              </a:rPr>
              <a:t> + </a:t>
            </a:r>
            <a:r>
              <a:rPr lang="en-US" altLang="en-US" i="1" dirty="0">
                <a:latin typeface="Benguiat Frisky" pitchFamily="66" charset="0"/>
                <a:sym typeface="Symbol" panose="05050102010706020507" pitchFamily="18" charset="2"/>
              </a:rPr>
              <a:t></a:t>
            </a:r>
            <a:r>
              <a:rPr lang="en-US" altLang="en-US" i="1" dirty="0">
                <a:latin typeface="Benguiat Frisky" pitchFamily="66" charset="0"/>
              </a:rPr>
              <a:t> </a:t>
            </a:r>
            <a:r>
              <a:rPr lang="en-US" altLang="en-US" dirty="0">
                <a:latin typeface="Benguiat Frisky" pitchFamily="66" charset="0"/>
              </a:rPr>
              <a:t>X gets really small, p approaches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C7473-1855-40E6-A774-12FE50EFC6BF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FF4C4283-3846-4244-B04C-97E4925867BE}"/>
              </a:ext>
            </a:extLst>
          </p:cNvPr>
          <p:cNvGraphicFramePr>
            <a:graphicFrameLocks/>
          </p:cNvGraphicFramePr>
          <p:nvPr/>
        </p:nvGraphicFramePr>
        <p:xfrm>
          <a:off x="6745356" y="1721458"/>
          <a:ext cx="4373218" cy="273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3" imgW="4631934" imgH="3492197" progId="Photohse.Document">
                  <p:embed/>
                </p:oleObj>
              </mc:Choice>
              <mc:Fallback>
                <p:oleObj name="Photo House" r:id="rId3" imgW="4631934" imgH="3492197" progId="Photohse.Document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FF4C4283-3846-4244-B04C-97E4925867B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356" y="1721458"/>
                        <a:ext cx="4373218" cy="2731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39BAEFA8-398E-4263-9C9A-0576CC862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259080"/>
            <a:ext cx="8808720" cy="1295400"/>
          </a:xfrm>
        </p:spPr>
        <p:txBody>
          <a:bodyPr/>
          <a:lstStyle/>
          <a:p>
            <a:r>
              <a:rPr lang="en-US" altLang="en-US"/>
              <a:t>More Visualizations and Formulas</a:t>
            </a:r>
          </a:p>
        </p:txBody>
      </p:sp>
      <p:pic>
        <p:nvPicPr>
          <p:cNvPr id="61443" name="Picture 7" descr="PPT915.png">
            <a:extLst>
              <a:ext uri="{FF2B5EF4-FFF2-40B4-BE49-F238E27FC236}">
                <a16:creationId xmlns:a16="http://schemas.microsoft.com/office/drawing/2014/main" id="{8CFD05E8-106D-44B0-A45D-EE42A00E2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59473"/>
            <a:ext cx="6973570" cy="584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E31E4-CDB7-4004-B71D-E70CA3FE2769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 descr="PPT916.png">
            <a:extLst>
              <a:ext uri="{FF2B5EF4-FFF2-40B4-BE49-F238E27FC236}">
                <a16:creationId xmlns:a16="http://schemas.microsoft.com/office/drawing/2014/main" id="{3A63CB70-0446-4228-BBCF-453AF8953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59" y="286250"/>
            <a:ext cx="8432695" cy="698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2BCD2-7E27-4CE2-A7F1-F1F104AC19C9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C:\DOCUME~1\MGiesen\LOCALS~1\Temp\PPTA0A.png">
            <a:extLst>
              <a:ext uri="{FF2B5EF4-FFF2-40B4-BE49-F238E27FC236}">
                <a16:creationId xmlns:a16="http://schemas.microsoft.com/office/drawing/2014/main" id="{EFC09261-4F63-4600-AB41-23B9909F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25" y="1930506"/>
            <a:ext cx="5285952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 descr="C:\DOCUME~1\MGiesen\LOCALS~1\Temp\PPTA0B.png">
            <a:extLst>
              <a:ext uri="{FF2B5EF4-FFF2-40B4-BE49-F238E27FC236}">
                <a16:creationId xmlns:a16="http://schemas.microsoft.com/office/drawing/2014/main" id="{43C61935-9045-47A9-AC5F-8AD909DDE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20" y="345441"/>
            <a:ext cx="9067800" cy="67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BB2AC4-76BE-43B1-9090-A7860A308704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2" descr="PPT917.png">
            <a:extLst>
              <a:ext uri="{FF2B5EF4-FFF2-40B4-BE49-F238E27FC236}">
                <a16:creationId xmlns:a16="http://schemas.microsoft.com/office/drawing/2014/main" id="{EEEF363B-6745-47C0-AB86-95D6BA7E6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14" y="690880"/>
            <a:ext cx="8693573" cy="639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A3A70-9AC4-4DBF-8D5D-95BE55EA9C98}"/>
              </a:ext>
            </a:extLst>
          </p:cNvPr>
          <p:cNvSpPr txBox="1"/>
          <p:nvPr/>
        </p:nvSpPr>
        <p:spPr>
          <a:xfrm>
            <a:off x="89452" y="732865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https://jmg1.psychology.msstate.edu/8803/logisticReg09.ppt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D7078E-F01D-4EC8-BF50-82FE93C45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3" y="0"/>
            <a:ext cx="11426453" cy="777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128B61-DAD4-4C3D-AA46-6D3F10A0A782}"/>
              </a:ext>
            </a:extLst>
          </p:cNvPr>
          <p:cNvSpPr txBox="1"/>
          <p:nvPr/>
        </p:nvSpPr>
        <p:spPr>
          <a:xfrm>
            <a:off x="3395869" y="432857"/>
            <a:ext cx="8332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https://scikit-learn.org/stable/modules/model_evaluation.html#classification-metrics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383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B1A5C-B24D-43FD-A321-AEA1B2C7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68"/>
            <a:ext cx="11887200" cy="761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9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0939F-BEAE-409E-8E1D-1C97228CA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475" y="2677724"/>
            <a:ext cx="6055083" cy="4260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65C354-7A3A-4CAB-B066-56544BAFBA14}"/>
              </a:ext>
            </a:extLst>
          </p:cNvPr>
          <p:cNvSpPr txBox="1"/>
          <p:nvPr/>
        </p:nvSpPr>
        <p:spPr>
          <a:xfrm>
            <a:off x="215538" y="623747"/>
            <a:ext cx="11452860" cy="21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" dirty="0"/>
              <a:t>The P value is the probability of obtaining a test statistic at least as extreme as the one that was actually observed, assuming that the null hypothesis is true.</a:t>
            </a:r>
          </a:p>
          <a:p>
            <a:endParaRPr lang="en-US" sz="2730" dirty="0"/>
          </a:p>
          <a:p>
            <a:r>
              <a:rPr lang="en-US" sz="2730" dirty="0">
                <a:solidFill>
                  <a:srgbClr val="3B3835"/>
                </a:solidFill>
                <a:latin typeface="Helvetica Neue"/>
              </a:rPr>
              <a:t>Null hypothesis: the probability that there is no relationship between x and y (i.e. the relationship is null)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86DB4-230B-404D-A25E-2E2EEE06FD7E}"/>
              </a:ext>
            </a:extLst>
          </p:cNvPr>
          <p:cNvSpPr txBox="1"/>
          <p:nvPr/>
        </p:nvSpPr>
        <p:spPr>
          <a:xfrm>
            <a:off x="1148250" y="3328539"/>
            <a:ext cx="2203706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65" b="1" dirty="0"/>
              <a:t>False negatives</a:t>
            </a:r>
            <a:r>
              <a:rPr lang="en-US" sz="2065" dirty="0"/>
              <a:t>:</a:t>
            </a:r>
          </a:p>
          <a:p>
            <a:r>
              <a:rPr lang="en-US" sz="2065" dirty="0"/>
              <a:t>There is a relationship between x and y</a:t>
            </a:r>
          </a:p>
          <a:p>
            <a:pPr algn="ctr"/>
            <a:r>
              <a:rPr lang="en-US" sz="2065" dirty="0"/>
              <a:t>and</a:t>
            </a:r>
          </a:p>
          <a:p>
            <a:r>
              <a:rPr lang="en-US" sz="2065" dirty="0"/>
              <a:t>the F-statistic indicates that there is no relationship between x and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C8F90-F7ED-43F6-94B0-255A3AC95A41}"/>
              </a:ext>
            </a:extLst>
          </p:cNvPr>
          <p:cNvSpPr txBox="1"/>
          <p:nvPr/>
        </p:nvSpPr>
        <p:spPr>
          <a:xfrm>
            <a:off x="8997559" y="3287230"/>
            <a:ext cx="2203706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65" b="1" dirty="0"/>
              <a:t>True positive</a:t>
            </a:r>
            <a:r>
              <a:rPr lang="en-US" sz="2065" dirty="0"/>
              <a:t>:</a:t>
            </a:r>
          </a:p>
          <a:p>
            <a:r>
              <a:rPr lang="en-US" sz="2065" dirty="0"/>
              <a:t>There is a relationship between x and y</a:t>
            </a:r>
          </a:p>
          <a:p>
            <a:pPr algn="ctr"/>
            <a:r>
              <a:rPr lang="en-US" sz="2065" dirty="0"/>
              <a:t>and</a:t>
            </a:r>
          </a:p>
          <a:p>
            <a:r>
              <a:rPr lang="en-US" sz="2065" dirty="0"/>
              <a:t>the F-statistic indicates that there is a relationship between x and 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CF6EE2-B61F-48FD-B109-3CD5EF98D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097" y="2881794"/>
            <a:ext cx="988335" cy="13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20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556CA-E7E1-44B2-9501-39E1F70A6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97" y="1247636"/>
            <a:ext cx="8907206" cy="5277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016244" y="6863170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3"/>
              </a:rPr>
              <a:t>https://en.wikipedia.org/wiki/Confusion_matrix</a:t>
            </a:r>
            <a:r>
              <a:rPr lang="en-US" sz="154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145556" y="760699"/>
            <a:ext cx="5113244" cy="5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53" dirty="0"/>
              <a:t>Confusion  matrix </a:t>
            </a:r>
          </a:p>
        </p:txBody>
      </p:sp>
    </p:spTree>
    <p:extLst>
      <p:ext uri="{BB962C8B-B14F-4D97-AF65-F5344CB8AC3E}">
        <p14:creationId xmlns:p14="http://schemas.microsoft.com/office/powerpoint/2010/main" val="3586356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556CA-E7E1-44B2-9501-39E1F70A6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5" t="4795"/>
          <a:stretch/>
        </p:blipFill>
        <p:spPr>
          <a:xfrm>
            <a:off x="1145511" y="2478795"/>
            <a:ext cx="8816815" cy="5024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90963" y="7444122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3"/>
              </a:rPr>
              <a:t>https://en.wikipedia.org/wiki/Confusion_matrix</a:t>
            </a:r>
            <a:r>
              <a:rPr lang="en-US" sz="154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90963" y="2478795"/>
            <a:ext cx="5113244" cy="5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53" dirty="0"/>
              <a:t>Confusion  matrix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/>
              <p:nvPr/>
            </p:nvSpPr>
            <p:spPr>
              <a:xfrm>
                <a:off x="502415" y="643095"/>
                <a:ext cx="10669889" cy="96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Accuracy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𝑠𝑎𝑚𝑝𝑙𝑒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𝑝𝑜𝑝𝑢𝑙𝑎𝑡𝑖𝑜𝑛</m:t>
                        </m:r>
                      </m:den>
                    </m:f>
                  </m:oMath>
                </a14:m>
                <a:r>
                  <a:rPr lang="en-US" sz="3200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𝑐𝑜𝑟𝑟𝑒𝑐𝑡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𝑝𝑟𝑒𝑑𝑖𝑐𝑡𝑖𝑜𝑛𝑠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#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𝑝𝑟𝑒𝑑𝑖𝑐𝑡𝑖𝑜𝑛𝑠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en-US" sz="3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5" y="643095"/>
                <a:ext cx="10669889" cy="960840"/>
              </a:xfrm>
              <a:prstGeom prst="rect">
                <a:avLst/>
              </a:prstGeom>
              <a:blipFill>
                <a:blip r:embed="rId4"/>
                <a:stretch>
                  <a:fillRect l="-1428" b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A0BE19A-CC31-4B47-96E7-CDCF36D7D856}"/>
              </a:ext>
            </a:extLst>
          </p:cNvPr>
          <p:cNvSpPr/>
          <p:nvPr/>
        </p:nvSpPr>
        <p:spPr>
          <a:xfrm>
            <a:off x="1924874" y="3184634"/>
            <a:ext cx="8122237" cy="4318230"/>
          </a:xfrm>
          <a:custGeom>
            <a:avLst/>
            <a:gdLst>
              <a:gd name="connsiteX0" fmla="*/ 0 w 8122237"/>
              <a:gd name="connsiteY0" fmla="*/ 0 h 4318230"/>
              <a:gd name="connsiteX1" fmla="*/ 498937 w 8122237"/>
              <a:gd name="connsiteY1" fmla="*/ 0 h 4318230"/>
              <a:gd name="connsiteX2" fmla="*/ 835430 w 8122237"/>
              <a:gd name="connsiteY2" fmla="*/ 0 h 4318230"/>
              <a:gd name="connsiteX3" fmla="*/ 1578035 w 8122237"/>
              <a:gd name="connsiteY3" fmla="*/ 0 h 4318230"/>
              <a:gd name="connsiteX4" fmla="*/ 2076972 w 8122237"/>
              <a:gd name="connsiteY4" fmla="*/ 0 h 4318230"/>
              <a:gd name="connsiteX5" fmla="*/ 2575909 w 8122237"/>
              <a:gd name="connsiteY5" fmla="*/ 0 h 4318230"/>
              <a:gd name="connsiteX6" fmla="*/ 3318514 w 8122237"/>
              <a:gd name="connsiteY6" fmla="*/ 0 h 4318230"/>
              <a:gd name="connsiteX7" fmla="*/ 3736229 w 8122237"/>
              <a:gd name="connsiteY7" fmla="*/ 0 h 4318230"/>
              <a:gd name="connsiteX8" fmla="*/ 4478834 w 8122237"/>
              <a:gd name="connsiteY8" fmla="*/ 0 h 4318230"/>
              <a:gd name="connsiteX9" fmla="*/ 5221438 w 8122237"/>
              <a:gd name="connsiteY9" fmla="*/ 0 h 4318230"/>
              <a:gd name="connsiteX10" fmla="*/ 5801598 w 8122237"/>
              <a:gd name="connsiteY10" fmla="*/ 0 h 4318230"/>
              <a:gd name="connsiteX11" fmla="*/ 6544202 w 8122237"/>
              <a:gd name="connsiteY11" fmla="*/ 0 h 4318230"/>
              <a:gd name="connsiteX12" fmla="*/ 7043140 w 8122237"/>
              <a:gd name="connsiteY12" fmla="*/ 0 h 4318230"/>
              <a:gd name="connsiteX13" fmla="*/ 7542077 w 8122237"/>
              <a:gd name="connsiteY13" fmla="*/ 0 h 4318230"/>
              <a:gd name="connsiteX14" fmla="*/ 8122237 w 8122237"/>
              <a:gd name="connsiteY14" fmla="*/ 0 h 4318230"/>
              <a:gd name="connsiteX15" fmla="*/ 8122237 w 8122237"/>
              <a:gd name="connsiteY15" fmla="*/ 496596 h 4318230"/>
              <a:gd name="connsiteX16" fmla="*/ 8122237 w 8122237"/>
              <a:gd name="connsiteY16" fmla="*/ 1036375 h 4318230"/>
              <a:gd name="connsiteX17" fmla="*/ 8122237 w 8122237"/>
              <a:gd name="connsiteY17" fmla="*/ 1619336 h 4318230"/>
              <a:gd name="connsiteX18" fmla="*/ 8122237 w 8122237"/>
              <a:gd name="connsiteY18" fmla="*/ 2202297 h 4318230"/>
              <a:gd name="connsiteX19" fmla="*/ 8122237 w 8122237"/>
              <a:gd name="connsiteY19" fmla="*/ 2785258 h 4318230"/>
              <a:gd name="connsiteX20" fmla="*/ 8122237 w 8122237"/>
              <a:gd name="connsiteY20" fmla="*/ 3195490 h 4318230"/>
              <a:gd name="connsiteX21" fmla="*/ 8122237 w 8122237"/>
              <a:gd name="connsiteY21" fmla="*/ 3648904 h 4318230"/>
              <a:gd name="connsiteX22" fmla="*/ 8122237 w 8122237"/>
              <a:gd name="connsiteY22" fmla="*/ 4318230 h 4318230"/>
              <a:gd name="connsiteX23" fmla="*/ 7623300 w 8122237"/>
              <a:gd name="connsiteY23" fmla="*/ 4318230 h 4318230"/>
              <a:gd name="connsiteX24" fmla="*/ 7043140 w 8122237"/>
              <a:gd name="connsiteY24" fmla="*/ 4318230 h 4318230"/>
              <a:gd name="connsiteX25" fmla="*/ 6706647 w 8122237"/>
              <a:gd name="connsiteY25" fmla="*/ 4318230 h 4318230"/>
              <a:gd name="connsiteX26" fmla="*/ 6370154 w 8122237"/>
              <a:gd name="connsiteY26" fmla="*/ 4318230 h 4318230"/>
              <a:gd name="connsiteX27" fmla="*/ 5789995 w 8122237"/>
              <a:gd name="connsiteY27" fmla="*/ 4318230 h 4318230"/>
              <a:gd name="connsiteX28" fmla="*/ 5372280 w 8122237"/>
              <a:gd name="connsiteY28" fmla="*/ 4318230 h 4318230"/>
              <a:gd name="connsiteX29" fmla="*/ 4710897 w 8122237"/>
              <a:gd name="connsiteY29" fmla="*/ 4318230 h 4318230"/>
              <a:gd name="connsiteX30" fmla="*/ 4293182 w 8122237"/>
              <a:gd name="connsiteY30" fmla="*/ 4318230 h 4318230"/>
              <a:gd name="connsiteX31" fmla="*/ 3631800 w 8122237"/>
              <a:gd name="connsiteY31" fmla="*/ 4318230 h 4318230"/>
              <a:gd name="connsiteX32" fmla="*/ 3295308 w 8122237"/>
              <a:gd name="connsiteY32" fmla="*/ 4318230 h 4318230"/>
              <a:gd name="connsiteX33" fmla="*/ 2633925 w 8122237"/>
              <a:gd name="connsiteY33" fmla="*/ 4318230 h 4318230"/>
              <a:gd name="connsiteX34" fmla="*/ 2216210 w 8122237"/>
              <a:gd name="connsiteY34" fmla="*/ 4318230 h 4318230"/>
              <a:gd name="connsiteX35" fmla="*/ 1879718 w 8122237"/>
              <a:gd name="connsiteY35" fmla="*/ 4318230 h 4318230"/>
              <a:gd name="connsiteX36" fmla="*/ 1462003 w 8122237"/>
              <a:gd name="connsiteY36" fmla="*/ 4318230 h 4318230"/>
              <a:gd name="connsiteX37" fmla="*/ 800621 w 8122237"/>
              <a:gd name="connsiteY37" fmla="*/ 4318230 h 4318230"/>
              <a:gd name="connsiteX38" fmla="*/ 0 w 8122237"/>
              <a:gd name="connsiteY38" fmla="*/ 4318230 h 4318230"/>
              <a:gd name="connsiteX39" fmla="*/ 0 w 8122237"/>
              <a:gd name="connsiteY39" fmla="*/ 3907998 h 4318230"/>
              <a:gd name="connsiteX40" fmla="*/ 0 w 8122237"/>
              <a:gd name="connsiteY40" fmla="*/ 3497766 h 4318230"/>
              <a:gd name="connsiteX41" fmla="*/ 0 w 8122237"/>
              <a:gd name="connsiteY41" fmla="*/ 2914805 h 4318230"/>
              <a:gd name="connsiteX42" fmla="*/ 0 w 8122237"/>
              <a:gd name="connsiteY42" fmla="*/ 2504573 h 4318230"/>
              <a:gd name="connsiteX43" fmla="*/ 0 w 8122237"/>
              <a:gd name="connsiteY43" fmla="*/ 1964795 h 4318230"/>
              <a:gd name="connsiteX44" fmla="*/ 0 w 8122237"/>
              <a:gd name="connsiteY44" fmla="*/ 1511381 h 4318230"/>
              <a:gd name="connsiteX45" fmla="*/ 0 w 8122237"/>
              <a:gd name="connsiteY45" fmla="*/ 971602 h 4318230"/>
              <a:gd name="connsiteX46" fmla="*/ 0 w 8122237"/>
              <a:gd name="connsiteY46" fmla="*/ 0 h 431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122237" h="4318230" extrusionOk="0">
                <a:moveTo>
                  <a:pt x="0" y="0"/>
                </a:moveTo>
                <a:cubicBezTo>
                  <a:pt x="248129" y="-39953"/>
                  <a:pt x="382297" y="35285"/>
                  <a:pt x="498937" y="0"/>
                </a:cubicBezTo>
                <a:cubicBezTo>
                  <a:pt x="615577" y="-35285"/>
                  <a:pt x="743954" y="17283"/>
                  <a:pt x="835430" y="0"/>
                </a:cubicBezTo>
                <a:cubicBezTo>
                  <a:pt x="926906" y="-17283"/>
                  <a:pt x="1406358" y="37699"/>
                  <a:pt x="1578035" y="0"/>
                </a:cubicBezTo>
                <a:cubicBezTo>
                  <a:pt x="1749713" y="-37699"/>
                  <a:pt x="1909483" y="32519"/>
                  <a:pt x="2076972" y="0"/>
                </a:cubicBezTo>
                <a:cubicBezTo>
                  <a:pt x="2244461" y="-32519"/>
                  <a:pt x="2422992" y="23309"/>
                  <a:pt x="2575909" y="0"/>
                </a:cubicBezTo>
                <a:cubicBezTo>
                  <a:pt x="2728826" y="-23309"/>
                  <a:pt x="3016567" y="28056"/>
                  <a:pt x="3318514" y="0"/>
                </a:cubicBezTo>
                <a:cubicBezTo>
                  <a:pt x="3620461" y="-28056"/>
                  <a:pt x="3643877" y="37593"/>
                  <a:pt x="3736229" y="0"/>
                </a:cubicBezTo>
                <a:cubicBezTo>
                  <a:pt x="3828581" y="-37593"/>
                  <a:pt x="4244136" y="29164"/>
                  <a:pt x="4478834" y="0"/>
                </a:cubicBezTo>
                <a:cubicBezTo>
                  <a:pt x="4713533" y="-29164"/>
                  <a:pt x="4866790" y="8010"/>
                  <a:pt x="5221438" y="0"/>
                </a:cubicBezTo>
                <a:cubicBezTo>
                  <a:pt x="5576086" y="-8010"/>
                  <a:pt x="5526120" y="67242"/>
                  <a:pt x="5801598" y="0"/>
                </a:cubicBezTo>
                <a:cubicBezTo>
                  <a:pt x="6077076" y="-67242"/>
                  <a:pt x="6307501" y="73346"/>
                  <a:pt x="6544202" y="0"/>
                </a:cubicBezTo>
                <a:cubicBezTo>
                  <a:pt x="6780903" y="-73346"/>
                  <a:pt x="6888734" y="40674"/>
                  <a:pt x="7043140" y="0"/>
                </a:cubicBezTo>
                <a:cubicBezTo>
                  <a:pt x="7197546" y="-40674"/>
                  <a:pt x="7293403" y="21334"/>
                  <a:pt x="7542077" y="0"/>
                </a:cubicBezTo>
                <a:cubicBezTo>
                  <a:pt x="7790751" y="-21334"/>
                  <a:pt x="7872091" y="65150"/>
                  <a:pt x="8122237" y="0"/>
                </a:cubicBezTo>
                <a:cubicBezTo>
                  <a:pt x="8132033" y="160371"/>
                  <a:pt x="8116167" y="352017"/>
                  <a:pt x="8122237" y="496596"/>
                </a:cubicBezTo>
                <a:cubicBezTo>
                  <a:pt x="8128307" y="641175"/>
                  <a:pt x="8116931" y="773282"/>
                  <a:pt x="8122237" y="1036375"/>
                </a:cubicBezTo>
                <a:cubicBezTo>
                  <a:pt x="8127543" y="1299468"/>
                  <a:pt x="8074762" y="1423058"/>
                  <a:pt x="8122237" y="1619336"/>
                </a:cubicBezTo>
                <a:cubicBezTo>
                  <a:pt x="8169712" y="1815614"/>
                  <a:pt x="8067298" y="2011975"/>
                  <a:pt x="8122237" y="2202297"/>
                </a:cubicBezTo>
                <a:cubicBezTo>
                  <a:pt x="8177176" y="2392619"/>
                  <a:pt x="8080664" y="2550337"/>
                  <a:pt x="8122237" y="2785258"/>
                </a:cubicBezTo>
                <a:cubicBezTo>
                  <a:pt x="8163810" y="3020179"/>
                  <a:pt x="8110712" y="3070556"/>
                  <a:pt x="8122237" y="3195490"/>
                </a:cubicBezTo>
                <a:cubicBezTo>
                  <a:pt x="8133762" y="3320424"/>
                  <a:pt x="8086909" y="3477472"/>
                  <a:pt x="8122237" y="3648904"/>
                </a:cubicBezTo>
                <a:cubicBezTo>
                  <a:pt x="8157565" y="3820336"/>
                  <a:pt x="8118763" y="4110635"/>
                  <a:pt x="8122237" y="4318230"/>
                </a:cubicBezTo>
                <a:cubicBezTo>
                  <a:pt x="7913917" y="4347602"/>
                  <a:pt x="7836537" y="4267376"/>
                  <a:pt x="7623300" y="4318230"/>
                </a:cubicBezTo>
                <a:cubicBezTo>
                  <a:pt x="7410063" y="4369084"/>
                  <a:pt x="7214542" y="4307145"/>
                  <a:pt x="7043140" y="4318230"/>
                </a:cubicBezTo>
                <a:cubicBezTo>
                  <a:pt x="6871738" y="4329315"/>
                  <a:pt x="6853040" y="4306388"/>
                  <a:pt x="6706647" y="4318230"/>
                </a:cubicBezTo>
                <a:cubicBezTo>
                  <a:pt x="6560254" y="4330072"/>
                  <a:pt x="6475255" y="4278452"/>
                  <a:pt x="6370154" y="4318230"/>
                </a:cubicBezTo>
                <a:cubicBezTo>
                  <a:pt x="6265053" y="4358008"/>
                  <a:pt x="6072508" y="4302345"/>
                  <a:pt x="5789995" y="4318230"/>
                </a:cubicBezTo>
                <a:cubicBezTo>
                  <a:pt x="5507482" y="4334115"/>
                  <a:pt x="5530944" y="4269050"/>
                  <a:pt x="5372280" y="4318230"/>
                </a:cubicBezTo>
                <a:cubicBezTo>
                  <a:pt x="5213616" y="4367410"/>
                  <a:pt x="4873952" y="4254538"/>
                  <a:pt x="4710897" y="4318230"/>
                </a:cubicBezTo>
                <a:cubicBezTo>
                  <a:pt x="4547842" y="4381922"/>
                  <a:pt x="4395857" y="4280699"/>
                  <a:pt x="4293182" y="4318230"/>
                </a:cubicBezTo>
                <a:cubicBezTo>
                  <a:pt x="4190507" y="4355761"/>
                  <a:pt x="3826547" y="4261804"/>
                  <a:pt x="3631800" y="4318230"/>
                </a:cubicBezTo>
                <a:cubicBezTo>
                  <a:pt x="3437053" y="4374656"/>
                  <a:pt x="3388072" y="4285653"/>
                  <a:pt x="3295308" y="4318230"/>
                </a:cubicBezTo>
                <a:cubicBezTo>
                  <a:pt x="3202544" y="4350807"/>
                  <a:pt x="2840321" y="4291272"/>
                  <a:pt x="2633925" y="4318230"/>
                </a:cubicBezTo>
                <a:cubicBezTo>
                  <a:pt x="2427529" y="4345188"/>
                  <a:pt x="2352634" y="4278097"/>
                  <a:pt x="2216210" y="4318230"/>
                </a:cubicBezTo>
                <a:cubicBezTo>
                  <a:pt x="2079786" y="4358363"/>
                  <a:pt x="1979460" y="4280989"/>
                  <a:pt x="1879718" y="4318230"/>
                </a:cubicBezTo>
                <a:cubicBezTo>
                  <a:pt x="1779976" y="4355471"/>
                  <a:pt x="1640190" y="4306796"/>
                  <a:pt x="1462003" y="4318230"/>
                </a:cubicBezTo>
                <a:cubicBezTo>
                  <a:pt x="1283817" y="4329664"/>
                  <a:pt x="990248" y="4316943"/>
                  <a:pt x="800621" y="4318230"/>
                </a:cubicBezTo>
                <a:cubicBezTo>
                  <a:pt x="610994" y="4319517"/>
                  <a:pt x="287215" y="4223335"/>
                  <a:pt x="0" y="4318230"/>
                </a:cubicBezTo>
                <a:cubicBezTo>
                  <a:pt x="-37924" y="4157542"/>
                  <a:pt x="11704" y="4107176"/>
                  <a:pt x="0" y="3907998"/>
                </a:cubicBezTo>
                <a:cubicBezTo>
                  <a:pt x="-11704" y="3708820"/>
                  <a:pt x="11278" y="3594884"/>
                  <a:pt x="0" y="3497766"/>
                </a:cubicBezTo>
                <a:cubicBezTo>
                  <a:pt x="-11278" y="3400648"/>
                  <a:pt x="65364" y="3102529"/>
                  <a:pt x="0" y="2914805"/>
                </a:cubicBezTo>
                <a:cubicBezTo>
                  <a:pt x="-65364" y="2727081"/>
                  <a:pt x="46920" y="2630729"/>
                  <a:pt x="0" y="2504573"/>
                </a:cubicBezTo>
                <a:cubicBezTo>
                  <a:pt x="-46920" y="2378417"/>
                  <a:pt x="13091" y="2230977"/>
                  <a:pt x="0" y="1964795"/>
                </a:cubicBezTo>
                <a:cubicBezTo>
                  <a:pt x="-13091" y="1698613"/>
                  <a:pt x="32016" y="1650135"/>
                  <a:pt x="0" y="1511381"/>
                </a:cubicBezTo>
                <a:cubicBezTo>
                  <a:pt x="-32016" y="1372627"/>
                  <a:pt x="56191" y="1182880"/>
                  <a:pt x="0" y="971602"/>
                </a:cubicBezTo>
                <a:cubicBezTo>
                  <a:pt x="-56191" y="760324"/>
                  <a:pt x="34375" y="250776"/>
                  <a:pt x="0" y="0"/>
                </a:cubicBezTo>
                <a:close/>
              </a:path>
            </a:pathLst>
          </a:custGeom>
          <a:noFill/>
          <a:ln w="984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01B641-4885-4A1C-B22E-2FDE003A9F18}"/>
              </a:ext>
            </a:extLst>
          </p:cNvPr>
          <p:cNvSpPr/>
          <p:nvPr/>
        </p:nvSpPr>
        <p:spPr>
          <a:xfrm>
            <a:off x="3972906" y="4682359"/>
            <a:ext cx="2364828" cy="88286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231758-6EB0-4EBC-9AE4-E18761422DC1}"/>
              </a:ext>
            </a:extLst>
          </p:cNvPr>
          <p:cNvSpPr/>
          <p:nvPr/>
        </p:nvSpPr>
        <p:spPr>
          <a:xfrm>
            <a:off x="7136530" y="6300957"/>
            <a:ext cx="2364828" cy="88286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978103-0460-4E17-BA0A-EE5434FA2BB0}"/>
              </a:ext>
            </a:extLst>
          </p:cNvPr>
          <p:cNvCxnSpPr>
            <a:cxnSpLocks/>
          </p:cNvCxnSpPr>
          <p:nvPr/>
        </p:nvCxnSpPr>
        <p:spPr>
          <a:xfrm>
            <a:off x="6085489" y="5391808"/>
            <a:ext cx="1271237" cy="10699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480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556CA-E7E1-44B2-9501-39E1F70A6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5" t="4795"/>
          <a:stretch/>
        </p:blipFill>
        <p:spPr>
          <a:xfrm>
            <a:off x="1145511" y="2478795"/>
            <a:ext cx="8816815" cy="5024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90963" y="7444122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3"/>
              </a:rPr>
              <a:t>https://en.wikipedia.org/wiki/Confusion_matrix</a:t>
            </a:r>
            <a:r>
              <a:rPr lang="en-US" sz="154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90963" y="2478795"/>
            <a:ext cx="5113244" cy="5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53" dirty="0"/>
              <a:t>Confusion  matrix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/>
              <p:nvPr/>
            </p:nvSpPr>
            <p:spPr>
              <a:xfrm>
                <a:off x="190963" y="643095"/>
                <a:ext cx="11696237" cy="878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Precision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en-US" sz="3200" dirty="0"/>
                  <a:t> = proportion of true positives among all positives </a:t>
                </a:r>
                <a:endParaRPr lang="en-US" sz="3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63" y="643095"/>
                <a:ext cx="11696237" cy="878959"/>
              </a:xfrm>
              <a:prstGeom prst="rect">
                <a:avLst/>
              </a:prstGeom>
              <a:blipFill>
                <a:blip r:embed="rId4"/>
                <a:stretch>
                  <a:fillRect l="-1303"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6ADA95D-9F14-48F5-B2FA-80785B5C1294}"/>
              </a:ext>
            </a:extLst>
          </p:cNvPr>
          <p:cNvSpPr/>
          <p:nvPr/>
        </p:nvSpPr>
        <p:spPr>
          <a:xfrm>
            <a:off x="1924874" y="4303986"/>
            <a:ext cx="8122237" cy="1669629"/>
          </a:xfrm>
          <a:custGeom>
            <a:avLst/>
            <a:gdLst>
              <a:gd name="connsiteX0" fmla="*/ 0 w 8122237"/>
              <a:gd name="connsiteY0" fmla="*/ 0 h 1669629"/>
              <a:gd name="connsiteX1" fmla="*/ 498937 w 8122237"/>
              <a:gd name="connsiteY1" fmla="*/ 0 h 1669629"/>
              <a:gd name="connsiteX2" fmla="*/ 835430 w 8122237"/>
              <a:gd name="connsiteY2" fmla="*/ 0 h 1669629"/>
              <a:gd name="connsiteX3" fmla="*/ 1578035 w 8122237"/>
              <a:gd name="connsiteY3" fmla="*/ 0 h 1669629"/>
              <a:gd name="connsiteX4" fmla="*/ 2076972 w 8122237"/>
              <a:gd name="connsiteY4" fmla="*/ 0 h 1669629"/>
              <a:gd name="connsiteX5" fmla="*/ 2575909 w 8122237"/>
              <a:gd name="connsiteY5" fmla="*/ 0 h 1669629"/>
              <a:gd name="connsiteX6" fmla="*/ 3318514 w 8122237"/>
              <a:gd name="connsiteY6" fmla="*/ 0 h 1669629"/>
              <a:gd name="connsiteX7" fmla="*/ 3736229 w 8122237"/>
              <a:gd name="connsiteY7" fmla="*/ 0 h 1669629"/>
              <a:gd name="connsiteX8" fmla="*/ 4478834 w 8122237"/>
              <a:gd name="connsiteY8" fmla="*/ 0 h 1669629"/>
              <a:gd name="connsiteX9" fmla="*/ 5221438 w 8122237"/>
              <a:gd name="connsiteY9" fmla="*/ 0 h 1669629"/>
              <a:gd name="connsiteX10" fmla="*/ 5801598 w 8122237"/>
              <a:gd name="connsiteY10" fmla="*/ 0 h 1669629"/>
              <a:gd name="connsiteX11" fmla="*/ 6544202 w 8122237"/>
              <a:gd name="connsiteY11" fmla="*/ 0 h 1669629"/>
              <a:gd name="connsiteX12" fmla="*/ 7043140 w 8122237"/>
              <a:gd name="connsiteY12" fmla="*/ 0 h 1669629"/>
              <a:gd name="connsiteX13" fmla="*/ 7542077 w 8122237"/>
              <a:gd name="connsiteY13" fmla="*/ 0 h 1669629"/>
              <a:gd name="connsiteX14" fmla="*/ 8122237 w 8122237"/>
              <a:gd name="connsiteY14" fmla="*/ 0 h 1669629"/>
              <a:gd name="connsiteX15" fmla="*/ 8122237 w 8122237"/>
              <a:gd name="connsiteY15" fmla="*/ 539847 h 1669629"/>
              <a:gd name="connsiteX16" fmla="*/ 8122237 w 8122237"/>
              <a:gd name="connsiteY16" fmla="*/ 1096390 h 1669629"/>
              <a:gd name="connsiteX17" fmla="*/ 8122237 w 8122237"/>
              <a:gd name="connsiteY17" fmla="*/ 1669629 h 1669629"/>
              <a:gd name="connsiteX18" fmla="*/ 7460855 w 8122237"/>
              <a:gd name="connsiteY18" fmla="*/ 1669629 h 1669629"/>
              <a:gd name="connsiteX19" fmla="*/ 7124362 w 8122237"/>
              <a:gd name="connsiteY19" fmla="*/ 1669629 h 1669629"/>
              <a:gd name="connsiteX20" fmla="*/ 6706647 w 8122237"/>
              <a:gd name="connsiteY20" fmla="*/ 1669629 h 1669629"/>
              <a:gd name="connsiteX21" fmla="*/ 5964043 w 8122237"/>
              <a:gd name="connsiteY21" fmla="*/ 1669629 h 1669629"/>
              <a:gd name="connsiteX22" fmla="*/ 5383883 w 8122237"/>
              <a:gd name="connsiteY22" fmla="*/ 1669629 h 1669629"/>
              <a:gd name="connsiteX23" fmla="*/ 4966168 w 8122237"/>
              <a:gd name="connsiteY23" fmla="*/ 1669629 h 1669629"/>
              <a:gd name="connsiteX24" fmla="*/ 4386008 w 8122237"/>
              <a:gd name="connsiteY24" fmla="*/ 1669629 h 1669629"/>
              <a:gd name="connsiteX25" fmla="*/ 4049515 w 8122237"/>
              <a:gd name="connsiteY25" fmla="*/ 1669629 h 1669629"/>
              <a:gd name="connsiteX26" fmla="*/ 3713023 w 8122237"/>
              <a:gd name="connsiteY26" fmla="*/ 1669629 h 1669629"/>
              <a:gd name="connsiteX27" fmla="*/ 3132863 w 8122237"/>
              <a:gd name="connsiteY27" fmla="*/ 1669629 h 1669629"/>
              <a:gd name="connsiteX28" fmla="*/ 2715148 w 8122237"/>
              <a:gd name="connsiteY28" fmla="*/ 1669629 h 1669629"/>
              <a:gd name="connsiteX29" fmla="*/ 2053766 w 8122237"/>
              <a:gd name="connsiteY29" fmla="*/ 1669629 h 1669629"/>
              <a:gd name="connsiteX30" fmla="*/ 1636051 w 8122237"/>
              <a:gd name="connsiteY30" fmla="*/ 1669629 h 1669629"/>
              <a:gd name="connsiteX31" fmla="*/ 974668 w 8122237"/>
              <a:gd name="connsiteY31" fmla="*/ 1669629 h 1669629"/>
              <a:gd name="connsiteX32" fmla="*/ 638176 w 8122237"/>
              <a:gd name="connsiteY32" fmla="*/ 1669629 h 1669629"/>
              <a:gd name="connsiteX33" fmla="*/ 0 w 8122237"/>
              <a:gd name="connsiteY33" fmla="*/ 1669629 h 1669629"/>
              <a:gd name="connsiteX34" fmla="*/ 0 w 8122237"/>
              <a:gd name="connsiteY34" fmla="*/ 1146479 h 1669629"/>
              <a:gd name="connsiteX35" fmla="*/ 0 w 8122237"/>
              <a:gd name="connsiteY35" fmla="*/ 556543 h 1669629"/>
              <a:gd name="connsiteX36" fmla="*/ 0 w 8122237"/>
              <a:gd name="connsiteY36" fmla="*/ 0 h 166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122237" h="1669629" extrusionOk="0">
                <a:moveTo>
                  <a:pt x="0" y="0"/>
                </a:moveTo>
                <a:cubicBezTo>
                  <a:pt x="248129" y="-39953"/>
                  <a:pt x="382297" y="35285"/>
                  <a:pt x="498937" y="0"/>
                </a:cubicBezTo>
                <a:cubicBezTo>
                  <a:pt x="615577" y="-35285"/>
                  <a:pt x="743954" y="17283"/>
                  <a:pt x="835430" y="0"/>
                </a:cubicBezTo>
                <a:cubicBezTo>
                  <a:pt x="926906" y="-17283"/>
                  <a:pt x="1406358" y="37699"/>
                  <a:pt x="1578035" y="0"/>
                </a:cubicBezTo>
                <a:cubicBezTo>
                  <a:pt x="1749713" y="-37699"/>
                  <a:pt x="1909483" y="32519"/>
                  <a:pt x="2076972" y="0"/>
                </a:cubicBezTo>
                <a:cubicBezTo>
                  <a:pt x="2244461" y="-32519"/>
                  <a:pt x="2422992" y="23309"/>
                  <a:pt x="2575909" y="0"/>
                </a:cubicBezTo>
                <a:cubicBezTo>
                  <a:pt x="2728826" y="-23309"/>
                  <a:pt x="3016567" y="28056"/>
                  <a:pt x="3318514" y="0"/>
                </a:cubicBezTo>
                <a:cubicBezTo>
                  <a:pt x="3620461" y="-28056"/>
                  <a:pt x="3643877" y="37593"/>
                  <a:pt x="3736229" y="0"/>
                </a:cubicBezTo>
                <a:cubicBezTo>
                  <a:pt x="3828581" y="-37593"/>
                  <a:pt x="4244136" y="29164"/>
                  <a:pt x="4478834" y="0"/>
                </a:cubicBezTo>
                <a:cubicBezTo>
                  <a:pt x="4713533" y="-29164"/>
                  <a:pt x="4866790" y="8010"/>
                  <a:pt x="5221438" y="0"/>
                </a:cubicBezTo>
                <a:cubicBezTo>
                  <a:pt x="5576086" y="-8010"/>
                  <a:pt x="5526120" y="67242"/>
                  <a:pt x="5801598" y="0"/>
                </a:cubicBezTo>
                <a:cubicBezTo>
                  <a:pt x="6077076" y="-67242"/>
                  <a:pt x="6307501" y="73346"/>
                  <a:pt x="6544202" y="0"/>
                </a:cubicBezTo>
                <a:cubicBezTo>
                  <a:pt x="6780903" y="-73346"/>
                  <a:pt x="6888734" y="40674"/>
                  <a:pt x="7043140" y="0"/>
                </a:cubicBezTo>
                <a:cubicBezTo>
                  <a:pt x="7197546" y="-40674"/>
                  <a:pt x="7293403" y="21334"/>
                  <a:pt x="7542077" y="0"/>
                </a:cubicBezTo>
                <a:cubicBezTo>
                  <a:pt x="7790751" y="-21334"/>
                  <a:pt x="7872091" y="65150"/>
                  <a:pt x="8122237" y="0"/>
                </a:cubicBezTo>
                <a:cubicBezTo>
                  <a:pt x="8184565" y="158681"/>
                  <a:pt x="8105324" y="416742"/>
                  <a:pt x="8122237" y="539847"/>
                </a:cubicBezTo>
                <a:cubicBezTo>
                  <a:pt x="8139150" y="662952"/>
                  <a:pt x="8119494" y="930113"/>
                  <a:pt x="8122237" y="1096390"/>
                </a:cubicBezTo>
                <a:cubicBezTo>
                  <a:pt x="8124980" y="1262667"/>
                  <a:pt x="8118121" y="1428130"/>
                  <a:pt x="8122237" y="1669629"/>
                </a:cubicBezTo>
                <a:cubicBezTo>
                  <a:pt x="7812459" y="1689008"/>
                  <a:pt x="7791495" y="1631188"/>
                  <a:pt x="7460855" y="1669629"/>
                </a:cubicBezTo>
                <a:cubicBezTo>
                  <a:pt x="7130215" y="1708070"/>
                  <a:pt x="7261398" y="1636636"/>
                  <a:pt x="7124362" y="1669629"/>
                </a:cubicBezTo>
                <a:cubicBezTo>
                  <a:pt x="6987326" y="1702622"/>
                  <a:pt x="6832793" y="1627740"/>
                  <a:pt x="6706647" y="1669629"/>
                </a:cubicBezTo>
                <a:cubicBezTo>
                  <a:pt x="6580501" y="1711518"/>
                  <a:pt x="6271617" y="1634733"/>
                  <a:pt x="5964043" y="1669629"/>
                </a:cubicBezTo>
                <a:cubicBezTo>
                  <a:pt x="5656469" y="1704525"/>
                  <a:pt x="5583388" y="1604079"/>
                  <a:pt x="5383883" y="1669629"/>
                </a:cubicBezTo>
                <a:cubicBezTo>
                  <a:pt x="5184378" y="1735179"/>
                  <a:pt x="5133775" y="1632710"/>
                  <a:pt x="4966168" y="1669629"/>
                </a:cubicBezTo>
                <a:cubicBezTo>
                  <a:pt x="4798562" y="1706548"/>
                  <a:pt x="4557410" y="1658544"/>
                  <a:pt x="4386008" y="1669629"/>
                </a:cubicBezTo>
                <a:cubicBezTo>
                  <a:pt x="4214606" y="1680714"/>
                  <a:pt x="4195908" y="1657787"/>
                  <a:pt x="4049515" y="1669629"/>
                </a:cubicBezTo>
                <a:cubicBezTo>
                  <a:pt x="3903122" y="1681471"/>
                  <a:pt x="3812859" y="1665546"/>
                  <a:pt x="3713023" y="1669629"/>
                </a:cubicBezTo>
                <a:cubicBezTo>
                  <a:pt x="3613187" y="1673712"/>
                  <a:pt x="3417183" y="1656605"/>
                  <a:pt x="3132863" y="1669629"/>
                </a:cubicBezTo>
                <a:cubicBezTo>
                  <a:pt x="2848543" y="1682653"/>
                  <a:pt x="2873812" y="1620449"/>
                  <a:pt x="2715148" y="1669629"/>
                </a:cubicBezTo>
                <a:cubicBezTo>
                  <a:pt x="2556484" y="1718809"/>
                  <a:pt x="2216077" y="1601252"/>
                  <a:pt x="2053766" y="1669629"/>
                </a:cubicBezTo>
                <a:cubicBezTo>
                  <a:pt x="1891455" y="1738006"/>
                  <a:pt x="1738726" y="1632098"/>
                  <a:pt x="1636051" y="1669629"/>
                </a:cubicBezTo>
                <a:cubicBezTo>
                  <a:pt x="1533376" y="1707160"/>
                  <a:pt x="1169920" y="1616899"/>
                  <a:pt x="974668" y="1669629"/>
                </a:cubicBezTo>
                <a:cubicBezTo>
                  <a:pt x="779416" y="1722359"/>
                  <a:pt x="730940" y="1637052"/>
                  <a:pt x="638176" y="1669629"/>
                </a:cubicBezTo>
                <a:cubicBezTo>
                  <a:pt x="545412" y="1702206"/>
                  <a:pt x="242998" y="1662554"/>
                  <a:pt x="0" y="1669629"/>
                </a:cubicBezTo>
                <a:cubicBezTo>
                  <a:pt x="-58178" y="1536845"/>
                  <a:pt x="38001" y="1279432"/>
                  <a:pt x="0" y="1146479"/>
                </a:cubicBezTo>
                <a:cubicBezTo>
                  <a:pt x="-38001" y="1013526"/>
                  <a:pt x="2943" y="765594"/>
                  <a:pt x="0" y="556543"/>
                </a:cubicBezTo>
                <a:cubicBezTo>
                  <a:pt x="-2943" y="347492"/>
                  <a:pt x="30416" y="246697"/>
                  <a:pt x="0" y="0"/>
                </a:cubicBezTo>
                <a:close/>
              </a:path>
            </a:pathLst>
          </a:custGeom>
          <a:noFill/>
          <a:ln w="984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911CB-5497-4953-8DDE-AD26D89BAD9A}"/>
              </a:ext>
            </a:extLst>
          </p:cNvPr>
          <p:cNvSpPr/>
          <p:nvPr/>
        </p:nvSpPr>
        <p:spPr>
          <a:xfrm>
            <a:off x="3972906" y="4682359"/>
            <a:ext cx="2364828" cy="88286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9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556CA-E7E1-44B2-9501-39E1F70A6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5" t="4795"/>
          <a:stretch/>
        </p:blipFill>
        <p:spPr>
          <a:xfrm>
            <a:off x="1145511" y="2478795"/>
            <a:ext cx="8816815" cy="5024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156834-20F3-4140-8B0E-F1FEA8FDFDA7}"/>
              </a:ext>
            </a:extLst>
          </p:cNvPr>
          <p:cNvSpPr txBox="1"/>
          <p:nvPr/>
        </p:nvSpPr>
        <p:spPr>
          <a:xfrm>
            <a:off x="190963" y="7444122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3"/>
              </a:rPr>
              <a:t>https://en.wikipedia.org/wiki/Confusion_matrix</a:t>
            </a:r>
            <a:r>
              <a:rPr lang="en-US" sz="1548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79FD-D473-485C-91AA-7AC4C9486771}"/>
              </a:ext>
            </a:extLst>
          </p:cNvPr>
          <p:cNvSpPr txBox="1"/>
          <p:nvPr/>
        </p:nvSpPr>
        <p:spPr>
          <a:xfrm>
            <a:off x="190963" y="2478795"/>
            <a:ext cx="5113244" cy="5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53" dirty="0"/>
              <a:t>Confusion  matrix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/>
              <p:nvPr/>
            </p:nvSpPr>
            <p:spPr>
              <a:xfrm>
                <a:off x="317710" y="593218"/>
                <a:ext cx="11251780" cy="878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Recall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3200" dirty="0"/>
                  <a:t> = proportion of actual positives correctly identified </a:t>
                </a:r>
                <a:endParaRPr lang="en-US" sz="3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ACFCF-17E4-409B-ADC8-3D7F4057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10" y="593218"/>
                <a:ext cx="11251780" cy="878959"/>
              </a:xfrm>
              <a:prstGeom prst="rect">
                <a:avLst/>
              </a:prstGeom>
              <a:blipFill>
                <a:blip r:embed="rId4"/>
                <a:stretch>
                  <a:fillRect l="-1354" r="-205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39D7AF7-8F35-4B78-82F3-EE9DB0445FCE}"/>
              </a:ext>
            </a:extLst>
          </p:cNvPr>
          <p:cNvSpPr/>
          <p:nvPr/>
        </p:nvSpPr>
        <p:spPr>
          <a:xfrm>
            <a:off x="3567289" y="3137338"/>
            <a:ext cx="3164587" cy="4365526"/>
          </a:xfrm>
          <a:custGeom>
            <a:avLst/>
            <a:gdLst>
              <a:gd name="connsiteX0" fmla="*/ 0 w 3164587"/>
              <a:gd name="connsiteY0" fmla="*/ 0 h 4365526"/>
              <a:gd name="connsiteX1" fmla="*/ 495785 w 3164587"/>
              <a:gd name="connsiteY1" fmla="*/ 0 h 4365526"/>
              <a:gd name="connsiteX2" fmla="*/ 928279 w 3164587"/>
              <a:gd name="connsiteY2" fmla="*/ 0 h 4365526"/>
              <a:gd name="connsiteX3" fmla="*/ 1519002 w 3164587"/>
              <a:gd name="connsiteY3" fmla="*/ 0 h 4365526"/>
              <a:gd name="connsiteX4" fmla="*/ 2014787 w 3164587"/>
              <a:gd name="connsiteY4" fmla="*/ 0 h 4365526"/>
              <a:gd name="connsiteX5" fmla="*/ 2510572 w 3164587"/>
              <a:gd name="connsiteY5" fmla="*/ 0 h 4365526"/>
              <a:gd name="connsiteX6" fmla="*/ 3164587 w 3164587"/>
              <a:gd name="connsiteY6" fmla="*/ 0 h 4365526"/>
              <a:gd name="connsiteX7" fmla="*/ 3164587 w 3164587"/>
              <a:gd name="connsiteY7" fmla="*/ 458380 h 4365526"/>
              <a:gd name="connsiteX8" fmla="*/ 3164587 w 3164587"/>
              <a:gd name="connsiteY8" fmla="*/ 1004071 h 4365526"/>
              <a:gd name="connsiteX9" fmla="*/ 3164587 w 3164587"/>
              <a:gd name="connsiteY9" fmla="*/ 1462451 h 4365526"/>
              <a:gd name="connsiteX10" fmla="*/ 3164587 w 3164587"/>
              <a:gd name="connsiteY10" fmla="*/ 1920831 h 4365526"/>
              <a:gd name="connsiteX11" fmla="*/ 3164587 w 3164587"/>
              <a:gd name="connsiteY11" fmla="*/ 2466522 h 4365526"/>
              <a:gd name="connsiteX12" fmla="*/ 3164587 w 3164587"/>
              <a:gd name="connsiteY12" fmla="*/ 3055868 h 4365526"/>
              <a:gd name="connsiteX13" fmla="*/ 3164587 w 3164587"/>
              <a:gd name="connsiteY13" fmla="*/ 3470593 h 4365526"/>
              <a:gd name="connsiteX14" fmla="*/ 3164587 w 3164587"/>
              <a:gd name="connsiteY14" fmla="*/ 4365526 h 4365526"/>
              <a:gd name="connsiteX15" fmla="*/ 2637156 w 3164587"/>
              <a:gd name="connsiteY15" fmla="*/ 4365526 h 4365526"/>
              <a:gd name="connsiteX16" fmla="*/ 2109725 w 3164587"/>
              <a:gd name="connsiteY16" fmla="*/ 4365526 h 4365526"/>
              <a:gd name="connsiteX17" fmla="*/ 1519002 w 3164587"/>
              <a:gd name="connsiteY17" fmla="*/ 4365526 h 4365526"/>
              <a:gd name="connsiteX18" fmla="*/ 991571 w 3164587"/>
              <a:gd name="connsiteY18" fmla="*/ 4365526 h 4365526"/>
              <a:gd name="connsiteX19" fmla="*/ 559077 w 3164587"/>
              <a:gd name="connsiteY19" fmla="*/ 4365526 h 4365526"/>
              <a:gd name="connsiteX20" fmla="*/ 0 w 3164587"/>
              <a:gd name="connsiteY20" fmla="*/ 4365526 h 4365526"/>
              <a:gd name="connsiteX21" fmla="*/ 0 w 3164587"/>
              <a:gd name="connsiteY21" fmla="*/ 3732525 h 4365526"/>
              <a:gd name="connsiteX22" fmla="*/ 0 w 3164587"/>
              <a:gd name="connsiteY22" fmla="*/ 3099523 h 4365526"/>
              <a:gd name="connsiteX23" fmla="*/ 0 w 3164587"/>
              <a:gd name="connsiteY23" fmla="*/ 2553833 h 4365526"/>
              <a:gd name="connsiteX24" fmla="*/ 0 w 3164587"/>
              <a:gd name="connsiteY24" fmla="*/ 2051797 h 4365526"/>
              <a:gd name="connsiteX25" fmla="*/ 0 w 3164587"/>
              <a:gd name="connsiteY25" fmla="*/ 1637072 h 4365526"/>
              <a:gd name="connsiteX26" fmla="*/ 0 w 3164587"/>
              <a:gd name="connsiteY26" fmla="*/ 1222347 h 4365526"/>
              <a:gd name="connsiteX27" fmla="*/ 0 w 3164587"/>
              <a:gd name="connsiteY27" fmla="*/ 633001 h 4365526"/>
              <a:gd name="connsiteX28" fmla="*/ 0 w 3164587"/>
              <a:gd name="connsiteY28" fmla="*/ 0 h 436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64587" h="4365526" extrusionOk="0">
                <a:moveTo>
                  <a:pt x="0" y="0"/>
                </a:moveTo>
                <a:cubicBezTo>
                  <a:pt x="246040" y="-37637"/>
                  <a:pt x="340785" y="45992"/>
                  <a:pt x="495785" y="0"/>
                </a:cubicBezTo>
                <a:cubicBezTo>
                  <a:pt x="650786" y="-45992"/>
                  <a:pt x="792560" y="16765"/>
                  <a:pt x="928279" y="0"/>
                </a:cubicBezTo>
                <a:cubicBezTo>
                  <a:pt x="1063998" y="-16765"/>
                  <a:pt x="1308038" y="51711"/>
                  <a:pt x="1519002" y="0"/>
                </a:cubicBezTo>
                <a:cubicBezTo>
                  <a:pt x="1729966" y="-51711"/>
                  <a:pt x="1845198" y="40351"/>
                  <a:pt x="2014787" y="0"/>
                </a:cubicBezTo>
                <a:cubicBezTo>
                  <a:pt x="2184377" y="-40351"/>
                  <a:pt x="2266654" y="47854"/>
                  <a:pt x="2510572" y="0"/>
                </a:cubicBezTo>
                <a:cubicBezTo>
                  <a:pt x="2754490" y="-47854"/>
                  <a:pt x="2906061" y="27087"/>
                  <a:pt x="3164587" y="0"/>
                </a:cubicBezTo>
                <a:cubicBezTo>
                  <a:pt x="3192866" y="210697"/>
                  <a:pt x="3117575" y="229669"/>
                  <a:pt x="3164587" y="458380"/>
                </a:cubicBezTo>
                <a:cubicBezTo>
                  <a:pt x="3211599" y="687091"/>
                  <a:pt x="3105422" y="772843"/>
                  <a:pt x="3164587" y="1004071"/>
                </a:cubicBezTo>
                <a:cubicBezTo>
                  <a:pt x="3223752" y="1235299"/>
                  <a:pt x="3156485" y="1350660"/>
                  <a:pt x="3164587" y="1462451"/>
                </a:cubicBezTo>
                <a:cubicBezTo>
                  <a:pt x="3172689" y="1574242"/>
                  <a:pt x="3118259" y="1737763"/>
                  <a:pt x="3164587" y="1920831"/>
                </a:cubicBezTo>
                <a:cubicBezTo>
                  <a:pt x="3210915" y="2103899"/>
                  <a:pt x="3119574" y="2283992"/>
                  <a:pt x="3164587" y="2466522"/>
                </a:cubicBezTo>
                <a:cubicBezTo>
                  <a:pt x="3209600" y="2649052"/>
                  <a:pt x="3096262" y="2850519"/>
                  <a:pt x="3164587" y="3055868"/>
                </a:cubicBezTo>
                <a:cubicBezTo>
                  <a:pt x="3232912" y="3261217"/>
                  <a:pt x="3149213" y="3363147"/>
                  <a:pt x="3164587" y="3470593"/>
                </a:cubicBezTo>
                <a:cubicBezTo>
                  <a:pt x="3179961" y="3578039"/>
                  <a:pt x="3084087" y="3999499"/>
                  <a:pt x="3164587" y="4365526"/>
                </a:cubicBezTo>
                <a:cubicBezTo>
                  <a:pt x="3030799" y="4374471"/>
                  <a:pt x="2822042" y="4355750"/>
                  <a:pt x="2637156" y="4365526"/>
                </a:cubicBezTo>
                <a:cubicBezTo>
                  <a:pt x="2452270" y="4375302"/>
                  <a:pt x="2335755" y="4346464"/>
                  <a:pt x="2109725" y="4365526"/>
                </a:cubicBezTo>
                <a:cubicBezTo>
                  <a:pt x="1883695" y="4384588"/>
                  <a:pt x="1660329" y="4338868"/>
                  <a:pt x="1519002" y="4365526"/>
                </a:cubicBezTo>
                <a:cubicBezTo>
                  <a:pt x="1377675" y="4392184"/>
                  <a:pt x="1154556" y="4305543"/>
                  <a:pt x="991571" y="4365526"/>
                </a:cubicBezTo>
                <a:cubicBezTo>
                  <a:pt x="828586" y="4425509"/>
                  <a:pt x="761371" y="4348666"/>
                  <a:pt x="559077" y="4365526"/>
                </a:cubicBezTo>
                <a:cubicBezTo>
                  <a:pt x="356783" y="4382386"/>
                  <a:pt x="134174" y="4308152"/>
                  <a:pt x="0" y="4365526"/>
                </a:cubicBezTo>
                <a:cubicBezTo>
                  <a:pt x="-49356" y="4173081"/>
                  <a:pt x="26540" y="4045075"/>
                  <a:pt x="0" y="3732525"/>
                </a:cubicBezTo>
                <a:cubicBezTo>
                  <a:pt x="-26540" y="3419975"/>
                  <a:pt x="47137" y="3292955"/>
                  <a:pt x="0" y="3099523"/>
                </a:cubicBezTo>
                <a:cubicBezTo>
                  <a:pt x="-47137" y="2906091"/>
                  <a:pt x="37355" y="2689089"/>
                  <a:pt x="0" y="2553833"/>
                </a:cubicBezTo>
                <a:cubicBezTo>
                  <a:pt x="-37355" y="2418577"/>
                  <a:pt x="32214" y="2275926"/>
                  <a:pt x="0" y="2051797"/>
                </a:cubicBezTo>
                <a:cubicBezTo>
                  <a:pt x="-32214" y="1827668"/>
                  <a:pt x="12555" y="1737403"/>
                  <a:pt x="0" y="1637072"/>
                </a:cubicBezTo>
                <a:cubicBezTo>
                  <a:pt x="-12555" y="1536742"/>
                  <a:pt x="10799" y="1384673"/>
                  <a:pt x="0" y="1222347"/>
                </a:cubicBezTo>
                <a:cubicBezTo>
                  <a:pt x="-10799" y="1060022"/>
                  <a:pt x="18029" y="877659"/>
                  <a:pt x="0" y="633001"/>
                </a:cubicBezTo>
                <a:cubicBezTo>
                  <a:pt x="-18029" y="388343"/>
                  <a:pt x="63986" y="305999"/>
                  <a:pt x="0" y="0"/>
                </a:cubicBezTo>
                <a:close/>
              </a:path>
            </a:pathLst>
          </a:custGeom>
          <a:noFill/>
          <a:ln w="984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F22E53-ACBE-404C-B001-4E8BF16B7304}"/>
              </a:ext>
            </a:extLst>
          </p:cNvPr>
          <p:cNvSpPr/>
          <p:nvPr/>
        </p:nvSpPr>
        <p:spPr>
          <a:xfrm>
            <a:off x="3972906" y="4682359"/>
            <a:ext cx="2364828" cy="88286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4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C62DF8-57E1-40EB-B599-0D84165AF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833935" cy="7863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E78E4-9DDA-4B1A-8FA2-A0420930BFC8}"/>
              </a:ext>
            </a:extLst>
          </p:cNvPr>
          <p:cNvSpPr txBox="1"/>
          <p:nvPr/>
        </p:nvSpPr>
        <p:spPr>
          <a:xfrm>
            <a:off x="-1" y="749766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https://en.wikipedia.org/wiki/F-score#Formulation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733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DC7D3-A0D5-4942-B0BE-D3A8DC6AC36E}"/>
              </a:ext>
            </a:extLst>
          </p:cNvPr>
          <p:cNvSpPr txBox="1"/>
          <p:nvPr/>
        </p:nvSpPr>
        <p:spPr>
          <a:xfrm>
            <a:off x="0" y="7433846"/>
            <a:ext cx="11525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https://www.kdnuggets.com/2022/10/classification-metrics-walkthrough-logistic-regression-accuracy-precision-recall-roc.html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520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DC7D3-A0D5-4942-B0BE-D3A8DC6AC36E}"/>
              </a:ext>
            </a:extLst>
          </p:cNvPr>
          <p:cNvSpPr txBox="1"/>
          <p:nvPr/>
        </p:nvSpPr>
        <p:spPr>
          <a:xfrm>
            <a:off x="0" y="7433846"/>
            <a:ext cx="11525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https://www.kdnuggets.com/2022/10/classification-metrics-walkthrough-logistic-regression-accuracy-precision-recall-roc.html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917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DC7D3-A0D5-4942-B0BE-D3A8DC6AC36E}"/>
              </a:ext>
            </a:extLst>
          </p:cNvPr>
          <p:cNvSpPr txBox="1"/>
          <p:nvPr/>
        </p:nvSpPr>
        <p:spPr>
          <a:xfrm>
            <a:off x="0" y="7433846"/>
            <a:ext cx="11525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https://www.kdnuggets.com/2022/10/classification-metrics-walkthrough-logistic-regression-accuracy-precision-recall-roc.html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33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78B3F-5282-42F0-B544-9273E548B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24" y="603888"/>
            <a:ext cx="10226488" cy="5581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6F4B77-8628-4767-84D9-9CB4344E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10" y="4276526"/>
            <a:ext cx="8168548" cy="295294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DAC01A-DB2B-4CDD-878B-37CC6E5B81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74" t="3408" r="12856" b="57552"/>
          <a:stretch/>
        </p:blipFill>
        <p:spPr>
          <a:xfrm>
            <a:off x="8014273" y="457648"/>
            <a:ext cx="3064888" cy="2214481"/>
          </a:xfrm>
          <a:prstGeom prst="hexagon">
            <a:avLst>
              <a:gd name="adj" fmla="val 5601"/>
              <a:gd name="vf" fmla="val 115470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3A9DF1-B83F-4BCE-B8F4-F7C3790C5C7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5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479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A3AE8-0A8D-4999-BE12-10B8C0F5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42" y="2782059"/>
            <a:ext cx="6319106" cy="4145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194D8-34F0-4EB2-B305-74E4D1F42FC5}"/>
              </a:ext>
            </a:extLst>
          </p:cNvPr>
          <p:cNvSpPr txBox="1"/>
          <p:nvPr/>
        </p:nvSpPr>
        <p:spPr>
          <a:xfrm>
            <a:off x="1110534" y="742283"/>
            <a:ext cx="9784670" cy="194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9" b="1" dirty="0"/>
              <a:t>Negative:  </a:t>
            </a:r>
            <a:r>
              <a:rPr lang="en-US" sz="2409" dirty="0"/>
              <a:t>x does not predict y.  There is no relationship between x and y.</a:t>
            </a:r>
          </a:p>
          <a:p>
            <a:endParaRPr lang="en-US" sz="2409" dirty="0"/>
          </a:p>
          <a:p>
            <a:r>
              <a:rPr lang="en-US" sz="2409" dirty="0"/>
              <a:t>The data used to generate the histogram below was randomly generated.  </a:t>
            </a:r>
          </a:p>
          <a:p>
            <a:r>
              <a:rPr lang="en-US" sz="2409" dirty="0"/>
              <a:t>Thus there is no relationship between x and y.  Thus the null hypothesis is true for these data 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289C2-C90D-4B83-8E7A-F1D98CFBDAE4}"/>
              </a:ext>
            </a:extLst>
          </p:cNvPr>
          <p:cNvSpPr txBox="1"/>
          <p:nvPr/>
        </p:nvSpPr>
        <p:spPr>
          <a:xfrm>
            <a:off x="1363786" y="3102242"/>
            <a:ext cx="2203706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65" b="1" dirty="0"/>
              <a:t>True negatives</a:t>
            </a:r>
            <a:r>
              <a:rPr lang="en-US" sz="2065" dirty="0"/>
              <a:t>:</a:t>
            </a:r>
          </a:p>
          <a:p>
            <a:r>
              <a:rPr lang="en-US" sz="2065" dirty="0"/>
              <a:t>There is no relationship between x and y</a:t>
            </a:r>
          </a:p>
          <a:p>
            <a:pPr algn="ctr"/>
            <a:r>
              <a:rPr lang="en-US" sz="2065" dirty="0"/>
              <a:t>and</a:t>
            </a:r>
          </a:p>
          <a:p>
            <a:r>
              <a:rPr lang="en-US" sz="2065" dirty="0"/>
              <a:t>the F-statistic indicates that there is no relationship between x and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B5A72-046F-462B-A39E-DCD1F83B2564}"/>
              </a:ext>
            </a:extLst>
          </p:cNvPr>
          <p:cNvSpPr txBox="1"/>
          <p:nvPr/>
        </p:nvSpPr>
        <p:spPr>
          <a:xfrm>
            <a:off x="8997559" y="3060933"/>
            <a:ext cx="2203706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65" b="1" dirty="0"/>
              <a:t>False positive</a:t>
            </a:r>
            <a:r>
              <a:rPr lang="en-US" sz="2065" dirty="0"/>
              <a:t>:</a:t>
            </a:r>
          </a:p>
          <a:p>
            <a:r>
              <a:rPr lang="en-US" sz="2065" dirty="0"/>
              <a:t>There is no relationship between x and y</a:t>
            </a:r>
          </a:p>
          <a:p>
            <a:pPr algn="ctr"/>
            <a:r>
              <a:rPr lang="en-US" sz="2065" dirty="0"/>
              <a:t>and</a:t>
            </a:r>
          </a:p>
          <a:p>
            <a:r>
              <a:rPr lang="en-US" sz="2065" dirty="0"/>
              <a:t>the F-statistic indicates that there is a relationship between x and 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8B51B-3061-427D-86B6-2C4E5BD50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" t="2376" r="72070" b="49876"/>
          <a:stretch/>
        </p:blipFill>
        <p:spPr>
          <a:xfrm>
            <a:off x="1" y="5939341"/>
            <a:ext cx="1376307" cy="120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3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21CEAF34-D00D-494F-92E6-3E544DDA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804-CBCD-4AA0-A2BB-CA1978CFE4F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408F4A-6FE4-4E35-8EEA-F284EB4A3D6A}"/>
              </a:ext>
            </a:extLst>
          </p:cNvPr>
          <p:cNvSpPr txBox="1"/>
          <p:nvPr/>
        </p:nvSpPr>
        <p:spPr>
          <a:xfrm>
            <a:off x="6092191" y="6918366"/>
            <a:ext cx="5113244" cy="32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48" dirty="0">
                <a:hlinkClick r:id="rId2"/>
              </a:rPr>
              <a:t>https://web.stanford.edu/class/msande247s/kchap17.ppt</a:t>
            </a:r>
            <a:r>
              <a:rPr lang="en-US" sz="1548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1AF3D-729A-47B6-BB06-9E4EF54BE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" t="3155" r="3113" b="3836"/>
          <a:stretch/>
        </p:blipFill>
        <p:spPr>
          <a:xfrm>
            <a:off x="1229382" y="753839"/>
            <a:ext cx="9291625" cy="621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3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41718A1-1E70-4549-B734-880C703AC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245" y="25887"/>
            <a:ext cx="10252710" cy="1502305"/>
          </a:xfrm>
        </p:spPr>
        <p:txBody>
          <a:bodyPr/>
          <a:lstStyle/>
          <a:p>
            <a:r>
              <a:rPr lang="en-US" altLang="en-US"/>
              <a:t>Lurking Variable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6313A8-1C2D-43A0-95D4-26FFC3D78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245" y="1681119"/>
            <a:ext cx="10252710" cy="4931516"/>
          </a:xfrm>
        </p:spPr>
        <p:txBody>
          <a:bodyPr/>
          <a:lstStyle/>
          <a:p>
            <a:r>
              <a:rPr lang="en-US" altLang="en-US" dirty="0"/>
              <a:t>Sometimes it is not clear which variable is the explanatory variable and which is the response variable</a:t>
            </a:r>
          </a:p>
          <a:p>
            <a:r>
              <a:rPr lang="en-US" altLang="en-US" dirty="0"/>
              <a:t>Sometimes the two variables are related without either one being an explanatory variable</a:t>
            </a:r>
          </a:p>
          <a:p>
            <a:r>
              <a:rPr lang="en-US" altLang="en-US" dirty="0"/>
              <a:t>Sometimes the two variables are both affected by a third variable, a </a:t>
            </a:r>
            <a:r>
              <a:rPr lang="en-US" altLang="en-US" u="sng" dirty="0">
                <a:solidFill>
                  <a:srgbClr val="FF0000"/>
                </a:solidFill>
              </a:rPr>
              <a:t>lurking</a:t>
            </a:r>
            <a:r>
              <a:rPr lang="en-US" altLang="en-US" dirty="0"/>
              <a:t> </a:t>
            </a:r>
            <a:r>
              <a:rPr lang="en-US" altLang="en-US" u="sng" dirty="0">
                <a:solidFill>
                  <a:srgbClr val="FF0000"/>
                </a:solidFill>
              </a:rPr>
              <a:t>variable</a:t>
            </a:r>
            <a:r>
              <a:rPr lang="en-US" altLang="en-US" dirty="0"/>
              <a:t>, that had not been included in the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91D7A-F29A-4721-9D53-79603355EF84}"/>
              </a:ext>
            </a:extLst>
          </p:cNvPr>
          <p:cNvSpPr txBox="1"/>
          <p:nvPr/>
        </p:nvSpPr>
        <p:spPr>
          <a:xfrm>
            <a:off x="-46972" y="7403068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DBC23-9D2F-405C-958C-BB85692DA4F9}"/>
              </a:ext>
            </a:extLst>
          </p:cNvPr>
          <p:cNvSpPr txBox="1"/>
          <p:nvPr/>
        </p:nvSpPr>
        <p:spPr>
          <a:xfrm>
            <a:off x="544949" y="5689305"/>
            <a:ext cx="10790326" cy="92333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Correlation does NOT imply causation</a:t>
            </a:r>
          </a:p>
        </p:txBody>
      </p:sp>
    </p:spTree>
    <p:extLst>
      <p:ext uri="{BB962C8B-B14F-4D97-AF65-F5344CB8AC3E}">
        <p14:creationId xmlns:p14="http://schemas.microsoft.com/office/powerpoint/2010/main" val="424362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>
            <a:extLst>
              <a:ext uri="{FF2B5EF4-FFF2-40B4-BE49-F238E27FC236}">
                <a16:creationId xmlns:a16="http://schemas.microsoft.com/office/drawing/2014/main" id="{2ED1DA6A-7BF0-4C46-B148-467034613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94481" y="83116"/>
            <a:ext cx="10252710" cy="4931516"/>
          </a:xfrm>
        </p:spPr>
        <p:txBody>
          <a:bodyPr/>
          <a:lstStyle/>
          <a:p>
            <a:r>
              <a:rPr lang="en-US" altLang="en-US"/>
              <a:t>Here shows a residual on the scatter diagram</a:t>
            </a:r>
          </a:p>
        </p:txBody>
      </p:sp>
      <p:pic>
        <p:nvPicPr>
          <p:cNvPr id="130052" name="Picture 4">
            <a:extLst>
              <a:ext uri="{FF2B5EF4-FFF2-40B4-BE49-F238E27FC236}">
                <a16:creationId xmlns:a16="http://schemas.microsoft.com/office/drawing/2014/main" id="{8111DD1B-28A2-4CAB-9C85-E2352AC02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96" y="1092449"/>
            <a:ext cx="4661640" cy="279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433E5BAE-CFFF-4196-BA78-D47CBD1A2E81}"/>
              </a:ext>
            </a:extLst>
          </p:cNvPr>
          <p:cNvGrpSpPr>
            <a:grpSpLocks/>
          </p:cNvGrpSpPr>
          <p:nvPr/>
        </p:nvGrpSpPr>
        <p:grpSpPr bwMode="auto">
          <a:xfrm>
            <a:off x="5899956" y="531109"/>
            <a:ext cx="4318000" cy="2232765"/>
            <a:chOff x="2257" y="1399"/>
            <a:chExt cx="2400" cy="1241"/>
          </a:xfrm>
        </p:grpSpPr>
        <p:sp>
          <p:nvSpPr>
            <p:cNvPr id="130054" name="Line 6">
              <a:extLst>
                <a:ext uri="{FF2B5EF4-FFF2-40B4-BE49-F238E27FC236}">
                  <a16:creationId xmlns:a16="http://schemas.microsoft.com/office/drawing/2014/main" id="{150945DF-23B3-4D41-B418-18015A7E8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1" y="1920"/>
              <a:ext cx="2016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  <p:grpSp>
          <p:nvGrpSpPr>
            <p:cNvPr id="130055" name="Group 7">
              <a:extLst>
                <a:ext uri="{FF2B5EF4-FFF2-40B4-BE49-F238E27FC236}">
                  <a16:creationId xmlns:a16="http://schemas.microsoft.com/office/drawing/2014/main" id="{F1177808-169C-4571-B7BE-3E78436F8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7" y="1399"/>
              <a:ext cx="1373" cy="1001"/>
              <a:chOff x="1392" y="1399"/>
              <a:chExt cx="1373" cy="1001"/>
            </a:xfrm>
          </p:grpSpPr>
          <p:sp>
            <p:nvSpPr>
              <p:cNvPr id="130056" name="Text Box 8">
                <a:extLst>
                  <a:ext uri="{FF2B5EF4-FFF2-40B4-BE49-F238E27FC236}">
                    <a16:creationId xmlns:a16="http://schemas.microsoft.com/office/drawing/2014/main" id="{742FFBF9-3ECC-49DA-8CB0-A4C9BC305E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399"/>
                <a:ext cx="1373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67"/>
                  <a:t>The regression line </a:t>
                </a:r>
              </a:p>
            </p:txBody>
          </p:sp>
          <p:sp>
            <p:nvSpPr>
              <p:cNvPr id="130057" name="Line 9">
                <a:extLst>
                  <a:ext uri="{FF2B5EF4-FFF2-40B4-BE49-F238E27FC236}">
                    <a16:creationId xmlns:a16="http://schemas.microsoft.com/office/drawing/2014/main" id="{8347F5E3-49BD-47A0-85AC-105B4A6AB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1632"/>
                <a:ext cx="192" cy="7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grpSp>
        <p:nvGrpSpPr>
          <p:cNvPr id="130058" name="Group 10">
            <a:extLst>
              <a:ext uri="{FF2B5EF4-FFF2-40B4-BE49-F238E27FC236}">
                <a16:creationId xmlns:a16="http://schemas.microsoft.com/office/drawing/2014/main" id="{251BEC78-BFB9-4CAF-BFD7-88BE68D073D2}"/>
              </a:ext>
            </a:extLst>
          </p:cNvPr>
          <p:cNvGrpSpPr>
            <a:grpSpLocks/>
          </p:cNvGrpSpPr>
          <p:nvPr/>
        </p:nvGrpSpPr>
        <p:grpSpPr bwMode="auto">
          <a:xfrm>
            <a:off x="7245734" y="1986636"/>
            <a:ext cx="2790508" cy="2599796"/>
            <a:chOff x="2160" y="2208"/>
            <a:chExt cx="1551" cy="1445"/>
          </a:xfrm>
        </p:grpSpPr>
        <p:sp>
          <p:nvSpPr>
            <p:cNvPr id="130059" name="Text Box 11">
              <a:extLst>
                <a:ext uri="{FF2B5EF4-FFF2-40B4-BE49-F238E27FC236}">
                  <a16:creationId xmlns:a16="http://schemas.microsoft.com/office/drawing/2014/main" id="{70D6985D-A798-48B0-A6D1-569A6A28A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408"/>
              <a:ext cx="155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67"/>
                <a:t>The x value of interest</a:t>
              </a:r>
            </a:p>
          </p:txBody>
        </p:sp>
        <p:sp>
          <p:nvSpPr>
            <p:cNvPr id="130060" name="Line 12">
              <a:extLst>
                <a:ext uri="{FF2B5EF4-FFF2-40B4-BE49-F238E27FC236}">
                  <a16:creationId xmlns:a16="http://schemas.microsoft.com/office/drawing/2014/main" id="{7095984A-478B-40A2-AA2C-02895E4DF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2208"/>
              <a:ext cx="0" cy="124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</p:grpSp>
      <p:grpSp>
        <p:nvGrpSpPr>
          <p:cNvPr id="130061" name="Group 13">
            <a:extLst>
              <a:ext uri="{FF2B5EF4-FFF2-40B4-BE49-F238E27FC236}">
                <a16:creationId xmlns:a16="http://schemas.microsoft.com/office/drawing/2014/main" id="{0838CD13-4054-480D-A530-66F32BAACFBE}"/>
              </a:ext>
            </a:extLst>
          </p:cNvPr>
          <p:cNvGrpSpPr>
            <a:grpSpLocks/>
          </p:cNvGrpSpPr>
          <p:nvPr/>
        </p:nvGrpSpPr>
        <p:grpSpPr bwMode="auto">
          <a:xfrm>
            <a:off x="2928105" y="1121687"/>
            <a:ext cx="5809510" cy="440796"/>
            <a:chOff x="624" y="1728"/>
            <a:chExt cx="3229" cy="245"/>
          </a:xfrm>
        </p:grpSpPr>
        <p:sp>
          <p:nvSpPr>
            <p:cNvPr id="130062" name="Text Box 14">
              <a:extLst>
                <a:ext uri="{FF2B5EF4-FFF2-40B4-BE49-F238E27FC236}">
                  <a16:creationId xmlns:a16="http://schemas.microsoft.com/office/drawing/2014/main" id="{3491A868-D0E2-4F9F-8C7E-79B40AEFF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728"/>
              <a:ext cx="163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67" dirty="0">
                  <a:solidFill>
                    <a:srgbClr val="33CC33"/>
                  </a:solidFill>
                </a:rPr>
                <a:t>    The observed value y</a:t>
              </a:r>
            </a:p>
          </p:txBody>
        </p:sp>
        <p:sp>
          <p:nvSpPr>
            <p:cNvPr id="130063" name="Line 15">
              <a:extLst>
                <a:ext uri="{FF2B5EF4-FFF2-40B4-BE49-F238E27FC236}">
                  <a16:creationId xmlns:a16="http://schemas.microsoft.com/office/drawing/2014/main" id="{AA4AD08C-78A3-4BA7-ACB5-9454ACD33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872"/>
              <a:ext cx="1597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</p:grpSp>
      <p:grpSp>
        <p:nvGrpSpPr>
          <p:cNvPr id="130064" name="Group 16">
            <a:extLst>
              <a:ext uri="{FF2B5EF4-FFF2-40B4-BE49-F238E27FC236}">
                <a16:creationId xmlns:a16="http://schemas.microsoft.com/office/drawing/2014/main" id="{5C7357BC-73A4-48B2-B153-6D87A5821D06}"/>
              </a:ext>
            </a:extLst>
          </p:cNvPr>
          <p:cNvGrpSpPr>
            <a:grpSpLocks/>
          </p:cNvGrpSpPr>
          <p:nvPr/>
        </p:nvGrpSpPr>
        <p:grpSpPr bwMode="auto">
          <a:xfrm>
            <a:off x="8793017" y="327802"/>
            <a:ext cx="2749127" cy="1642640"/>
            <a:chOff x="3885" y="1286"/>
            <a:chExt cx="1528" cy="913"/>
          </a:xfrm>
        </p:grpSpPr>
        <p:sp>
          <p:nvSpPr>
            <p:cNvPr id="130065" name="Line 17">
              <a:extLst>
                <a:ext uri="{FF2B5EF4-FFF2-40B4-BE49-F238E27FC236}">
                  <a16:creationId xmlns:a16="http://schemas.microsoft.com/office/drawing/2014/main" id="{7DDDB00E-FED4-4699-B6C6-BA2A903F7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5" y="1863"/>
              <a:ext cx="0" cy="336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  <p:grpSp>
          <p:nvGrpSpPr>
            <p:cNvPr id="130066" name="Group 18">
              <a:extLst>
                <a:ext uri="{FF2B5EF4-FFF2-40B4-BE49-F238E27FC236}">
                  <a16:creationId xmlns:a16="http://schemas.microsoft.com/office/drawing/2014/main" id="{6393CC96-8217-43B6-8258-0B0396CBA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86"/>
              <a:ext cx="1525" cy="730"/>
              <a:chOff x="3888" y="1286"/>
              <a:chExt cx="1525" cy="730"/>
            </a:xfrm>
          </p:grpSpPr>
          <p:sp>
            <p:nvSpPr>
              <p:cNvPr id="130067" name="Text Box 19">
                <a:extLst>
                  <a:ext uri="{FF2B5EF4-FFF2-40B4-BE49-F238E27FC236}">
                    <a16:creationId xmlns:a16="http://schemas.microsoft.com/office/drawing/2014/main" id="{B98B7751-CA12-4C56-BEAF-3182CFBC07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286"/>
                <a:ext cx="901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67"/>
                  <a:t>The residual</a:t>
                </a:r>
              </a:p>
            </p:txBody>
          </p:sp>
          <p:sp>
            <p:nvSpPr>
              <p:cNvPr id="130068" name="Line 20">
                <a:extLst>
                  <a:ext uri="{FF2B5EF4-FFF2-40B4-BE49-F238E27FC236}">
                    <a16:creationId xmlns:a16="http://schemas.microsoft.com/office/drawing/2014/main" id="{D05C94E3-AA1B-4415-BFB1-5C53E98A3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1488"/>
                <a:ext cx="1008" cy="528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grpSp>
        <p:nvGrpSpPr>
          <p:cNvPr id="130069" name="Group 21">
            <a:extLst>
              <a:ext uri="{FF2B5EF4-FFF2-40B4-BE49-F238E27FC236}">
                <a16:creationId xmlns:a16="http://schemas.microsoft.com/office/drawing/2014/main" id="{B09A71A9-7E6C-4043-BB6D-2BE527F35F31}"/>
              </a:ext>
            </a:extLst>
          </p:cNvPr>
          <p:cNvGrpSpPr>
            <a:grpSpLocks/>
          </p:cNvGrpSpPr>
          <p:nvPr/>
        </p:nvGrpSpPr>
        <p:grpSpPr bwMode="auto">
          <a:xfrm>
            <a:off x="2927734" y="1750044"/>
            <a:ext cx="5872480" cy="440796"/>
            <a:chOff x="604" y="2064"/>
            <a:chExt cx="3264" cy="245"/>
          </a:xfrm>
        </p:grpSpPr>
        <p:grpSp>
          <p:nvGrpSpPr>
            <p:cNvPr id="130070" name="Group 22">
              <a:extLst>
                <a:ext uri="{FF2B5EF4-FFF2-40B4-BE49-F238E27FC236}">
                  <a16:creationId xmlns:a16="http://schemas.microsoft.com/office/drawing/2014/main" id="{BE0E4F63-0E60-4B59-B825-DA0B2B0C6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" y="2064"/>
              <a:ext cx="3264" cy="245"/>
              <a:chOff x="624" y="2064"/>
              <a:chExt cx="3264" cy="245"/>
            </a:xfrm>
          </p:grpSpPr>
          <p:sp>
            <p:nvSpPr>
              <p:cNvPr id="130071" name="Text Box 23">
                <a:extLst>
                  <a:ext uri="{FF2B5EF4-FFF2-40B4-BE49-F238E27FC236}">
                    <a16:creationId xmlns:a16="http://schemas.microsoft.com/office/drawing/2014/main" id="{0BC707C9-BBEB-4406-B5CF-E0AE4071EB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064"/>
                <a:ext cx="1652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67" dirty="0">
                    <a:solidFill>
                      <a:srgbClr val="33CC33"/>
                    </a:solidFill>
                  </a:rPr>
                  <a:t>    The predicted value y</a:t>
                </a:r>
              </a:p>
            </p:txBody>
          </p:sp>
          <p:sp>
            <p:nvSpPr>
              <p:cNvPr id="130072" name="Line 24">
                <a:extLst>
                  <a:ext uri="{FF2B5EF4-FFF2-40B4-BE49-F238E27FC236}">
                    <a16:creationId xmlns:a16="http://schemas.microsoft.com/office/drawing/2014/main" id="{DB52C612-623B-4CB4-9607-E3B250F61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208"/>
                <a:ext cx="1632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  <p:grpSp>
          <p:nvGrpSpPr>
            <p:cNvPr id="130073" name="Group 25">
              <a:extLst>
                <a:ext uri="{FF2B5EF4-FFF2-40B4-BE49-F238E27FC236}">
                  <a16:creationId xmlns:a16="http://schemas.microsoft.com/office/drawing/2014/main" id="{5C6C5735-4D24-4B39-8A3B-9849D9C39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4" y="2096"/>
              <a:ext cx="96" cy="48"/>
              <a:chOff x="3408" y="3456"/>
              <a:chExt cx="96" cy="48"/>
            </a:xfrm>
          </p:grpSpPr>
          <p:sp>
            <p:nvSpPr>
              <p:cNvPr id="130074" name="Line 26">
                <a:extLst>
                  <a:ext uri="{FF2B5EF4-FFF2-40B4-BE49-F238E27FC236}">
                    <a16:creationId xmlns:a16="http://schemas.microsoft.com/office/drawing/2014/main" id="{C3CFE7FD-4465-478A-8DFB-B51919829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345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30075" name="Line 27">
                <a:extLst>
                  <a:ext uri="{FF2B5EF4-FFF2-40B4-BE49-F238E27FC236}">
                    <a16:creationId xmlns:a16="http://schemas.microsoft.com/office/drawing/2014/main" id="{CA6E2DE0-4D72-4E25-B35D-0BD83077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56" y="345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5F40DF3-D9A2-4419-9EFC-0E916218E8E9}"/>
              </a:ext>
            </a:extLst>
          </p:cNvPr>
          <p:cNvSpPr txBox="1"/>
          <p:nvPr/>
        </p:nvSpPr>
        <p:spPr>
          <a:xfrm>
            <a:off x="6923761" y="-67107"/>
            <a:ext cx="50448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https://emunix.emich.edu/~schu/MATH_170/Fall09_170/Evening%20session/Unit%203.ppt</a:t>
            </a:r>
            <a:r>
              <a:rPr lang="en-US" sz="1000" dirty="0"/>
              <a:t>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DEE135E-6739-460D-B8F6-081DB3931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11" y="5173422"/>
            <a:ext cx="7815785" cy="13439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BF4D96B-5D7E-4C05-8F4D-8516CCFD62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8360" r="10116" b="1"/>
          <a:stretch/>
        </p:blipFill>
        <p:spPr>
          <a:xfrm>
            <a:off x="101219" y="6456602"/>
            <a:ext cx="11684761" cy="832981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DAF86327-4714-419C-98C0-53852A548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0164" y="2943368"/>
            <a:ext cx="316694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ne, diagram, text, screenshot&#10;&#10;Description automatically generated">
            <a:extLst>
              <a:ext uri="{FF2B5EF4-FFF2-40B4-BE49-F238E27FC236}">
                <a16:creationId xmlns:a16="http://schemas.microsoft.com/office/drawing/2014/main" id="{A9118437-F47C-4482-8418-F9A8F6CFF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27" y="381255"/>
            <a:ext cx="11887200" cy="4245429"/>
          </a:xfrm>
          <a:prstGeom prst="rect">
            <a:avLst/>
          </a:prstGeom>
        </p:spPr>
      </p:pic>
      <p:pic>
        <p:nvPicPr>
          <p:cNvPr id="9" name="Picture 8" descr="A picture containing line, diagram, plot, screenshot&#10;&#10;Description automatically generated">
            <a:extLst>
              <a:ext uri="{FF2B5EF4-FFF2-40B4-BE49-F238E27FC236}">
                <a16:creationId xmlns:a16="http://schemas.microsoft.com/office/drawing/2014/main" id="{252DC914-115A-470F-A2A5-779E5F46E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431" y="4550469"/>
            <a:ext cx="4309109" cy="2926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8D2579-9F13-48FB-A809-79324C163E1D}"/>
              </a:ext>
            </a:extLst>
          </p:cNvPr>
          <p:cNvSpPr txBox="1"/>
          <p:nvPr/>
        </p:nvSpPr>
        <p:spPr>
          <a:xfrm>
            <a:off x="112188" y="59313"/>
            <a:ext cx="9563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Ivan Meza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http://turing.iimas.unam.mx/~ivanvladimir/slides/rpyaa/02_regression.html#/60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04E78-DB42-45B3-AD0B-45D2D9757F68}"/>
              </a:ext>
            </a:extLst>
          </p:cNvPr>
          <p:cNvSpPr txBox="1"/>
          <p:nvPr/>
        </p:nvSpPr>
        <p:spPr>
          <a:xfrm>
            <a:off x="7704997" y="7291883"/>
            <a:ext cx="3942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https://it.wikipedia.org/wiki/Overfitting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7B482B-391F-449D-88DF-DEA6375008EA}"/>
              </a:ext>
            </a:extLst>
          </p:cNvPr>
          <p:cNvSpPr txBox="1"/>
          <p:nvPr/>
        </p:nvSpPr>
        <p:spPr>
          <a:xfrm>
            <a:off x="1244009" y="4687016"/>
            <a:ext cx="501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2781"/>
                </a:solidFill>
              </a:rPr>
              <a:t>Underfitting versus overfitting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1ACDCE6-59E2-42F8-AB39-DC6F65083D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9819" y="6152107"/>
            <a:ext cx="3166948" cy="914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DCF0CCF-BCBB-4F7E-90D6-F2F3F72BD2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2703" y="5507459"/>
            <a:ext cx="5669280" cy="4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7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24174</TotalTime>
  <Words>1453</Words>
  <Application>Microsoft Office PowerPoint</Application>
  <PresentationFormat>Custom</PresentationFormat>
  <Paragraphs>166</Paragraphs>
  <Slides>37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Arial Black</vt:lpstr>
      <vt:lpstr>Benguiat Frisky</vt:lpstr>
      <vt:lpstr>Calibri</vt:lpstr>
      <vt:lpstr>Calibri Light</vt:lpstr>
      <vt:lpstr>Cambria Math</vt:lpstr>
      <vt:lpstr>Helvetica Neue</vt:lpstr>
      <vt:lpstr>Roboto</vt:lpstr>
      <vt:lpstr>Times New Roman</vt:lpstr>
      <vt:lpstr>Wingdings</vt:lpstr>
      <vt:lpstr>Office Theme</vt:lpstr>
      <vt:lpstr>Photo House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Lurking Variable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Logistic Regression Model</vt:lpstr>
      <vt:lpstr>Probability and Odds</vt:lpstr>
      <vt:lpstr>Odds</vt:lpstr>
      <vt:lpstr>Problems with Odds</vt:lpstr>
      <vt:lpstr>PowerPoint Presentation</vt:lpstr>
      <vt:lpstr>More Visualizations and Formulas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376</cp:revision>
  <dcterms:created xsi:type="dcterms:W3CDTF">2020-09-07T00:11:40Z</dcterms:created>
  <dcterms:modified xsi:type="dcterms:W3CDTF">2023-04-17T03:10:51Z</dcterms:modified>
</cp:coreProperties>
</file>