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598" r:id="rId2"/>
    <p:sldId id="867" r:id="rId3"/>
    <p:sldId id="600" r:id="rId4"/>
    <p:sldId id="367" r:id="rId5"/>
    <p:sldId id="601" r:id="rId6"/>
    <p:sldId id="871" r:id="rId7"/>
    <p:sldId id="342" r:id="rId8"/>
    <p:sldId id="870" r:id="rId9"/>
    <p:sldId id="872" r:id="rId10"/>
    <p:sldId id="317" r:id="rId11"/>
    <p:sldId id="881" r:id="rId12"/>
    <p:sldId id="880" r:id="rId13"/>
    <p:sldId id="874" r:id="rId14"/>
    <p:sldId id="876" r:id="rId15"/>
    <p:sldId id="875" r:id="rId16"/>
    <p:sldId id="877" r:id="rId17"/>
    <p:sldId id="878" r:id="rId18"/>
    <p:sldId id="879" r:id="rId19"/>
    <p:sldId id="545" r:id="rId20"/>
    <p:sldId id="851" r:id="rId21"/>
    <p:sldId id="548" r:id="rId22"/>
    <p:sldId id="549" r:id="rId23"/>
    <p:sldId id="550" r:id="rId24"/>
    <p:sldId id="551" r:id="rId25"/>
    <p:sldId id="552" r:id="rId26"/>
    <p:sldId id="553" r:id="rId27"/>
    <p:sldId id="555" r:id="rId28"/>
    <p:sldId id="556" r:id="rId29"/>
    <p:sldId id="557" r:id="rId30"/>
    <p:sldId id="558" r:id="rId31"/>
    <p:sldId id="559" r:id="rId32"/>
    <p:sldId id="560" r:id="rId33"/>
    <p:sldId id="561" r:id="rId34"/>
    <p:sldId id="562" r:id="rId35"/>
    <p:sldId id="563" r:id="rId36"/>
    <p:sldId id="564" r:id="rId37"/>
    <p:sldId id="565" r:id="rId38"/>
    <p:sldId id="566" r:id="rId39"/>
    <p:sldId id="567" r:id="rId40"/>
    <p:sldId id="569" r:id="rId41"/>
    <p:sldId id="570" r:id="rId42"/>
    <p:sldId id="571" r:id="rId43"/>
    <p:sldId id="572" r:id="rId44"/>
    <p:sldId id="573" r:id="rId45"/>
    <p:sldId id="574" r:id="rId46"/>
    <p:sldId id="575" r:id="rId47"/>
    <p:sldId id="576" r:id="rId48"/>
    <p:sldId id="579" r:id="rId49"/>
    <p:sldId id="580" r:id="rId50"/>
    <p:sldId id="599" r:id="rId51"/>
    <p:sldId id="868" r:id="rId52"/>
    <p:sldId id="869" r:id="rId53"/>
    <p:sldId id="859" r:id="rId54"/>
    <p:sldId id="261" r:id="rId55"/>
    <p:sldId id="862" r:id="rId56"/>
    <p:sldId id="582" r:id="rId57"/>
    <p:sldId id="58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293315"/>
    <a:srgbClr val="A7DF7D"/>
    <a:srgbClr val="00AE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67" autoAdjust="0"/>
    <p:restoredTop sz="93989" autoAdjust="0"/>
  </p:normalViewPr>
  <p:slideViewPr>
    <p:cSldViewPr snapToGrid="0" snapToObjects="1">
      <p:cViewPr varScale="1">
        <p:scale>
          <a:sx n="92" d="100"/>
          <a:sy n="92" d="100"/>
        </p:scale>
        <p:origin x="245"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1CCC2-F136-9947-8FDB-2D21E7EED5B9}" type="datetimeFigureOut">
              <a:rPr lang="en-US" smtClean="0"/>
              <a:t>4/5/2023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33819-8353-3940-B7D6-4527171C65EB}" type="slidenum">
              <a:rPr lang="en-US" smtClean="0"/>
              <a:t>‹#›</a:t>
            </a:fld>
            <a:endParaRPr lang="en-US"/>
          </a:p>
        </p:txBody>
      </p:sp>
    </p:spTree>
    <p:extLst>
      <p:ext uri="{BB962C8B-B14F-4D97-AF65-F5344CB8AC3E}">
        <p14:creationId xmlns:p14="http://schemas.microsoft.com/office/powerpoint/2010/main" val="2555243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43647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29</a:t>
            </a:fld>
            <a:endParaRPr lang="en-US"/>
          </a:p>
        </p:txBody>
      </p:sp>
    </p:spTree>
    <p:extLst>
      <p:ext uri="{BB962C8B-B14F-4D97-AF65-F5344CB8AC3E}">
        <p14:creationId xmlns:p14="http://schemas.microsoft.com/office/powerpoint/2010/main" val="237770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30</a:t>
            </a:fld>
            <a:endParaRPr lang="en-US"/>
          </a:p>
        </p:txBody>
      </p:sp>
    </p:spTree>
    <p:extLst>
      <p:ext uri="{BB962C8B-B14F-4D97-AF65-F5344CB8AC3E}">
        <p14:creationId xmlns:p14="http://schemas.microsoft.com/office/powerpoint/2010/main" val="218350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31</a:t>
            </a:fld>
            <a:endParaRPr lang="en-US"/>
          </a:p>
        </p:txBody>
      </p:sp>
    </p:spTree>
    <p:extLst>
      <p:ext uri="{BB962C8B-B14F-4D97-AF65-F5344CB8AC3E}">
        <p14:creationId xmlns:p14="http://schemas.microsoft.com/office/powerpoint/2010/main" val="108002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32</a:t>
            </a:fld>
            <a:endParaRPr lang="en-US"/>
          </a:p>
        </p:txBody>
      </p:sp>
    </p:spTree>
    <p:extLst>
      <p:ext uri="{BB962C8B-B14F-4D97-AF65-F5344CB8AC3E}">
        <p14:creationId xmlns:p14="http://schemas.microsoft.com/office/powerpoint/2010/main" val="235440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33</a:t>
            </a:fld>
            <a:endParaRPr lang="en-US"/>
          </a:p>
        </p:txBody>
      </p:sp>
    </p:spTree>
    <p:extLst>
      <p:ext uri="{BB962C8B-B14F-4D97-AF65-F5344CB8AC3E}">
        <p14:creationId xmlns:p14="http://schemas.microsoft.com/office/powerpoint/2010/main" val="76527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34</a:t>
            </a:fld>
            <a:endParaRPr lang="en-US"/>
          </a:p>
        </p:txBody>
      </p:sp>
    </p:spTree>
    <p:extLst>
      <p:ext uri="{BB962C8B-B14F-4D97-AF65-F5344CB8AC3E}">
        <p14:creationId xmlns:p14="http://schemas.microsoft.com/office/powerpoint/2010/main" val="256678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35</a:t>
            </a:fld>
            <a:endParaRPr lang="en-US"/>
          </a:p>
        </p:txBody>
      </p:sp>
    </p:spTree>
    <p:extLst>
      <p:ext uri="{BB962C8B-B14F-4D97-AF65-F5344CB8AC3E}">
        <p14:creationId xmlns:p14="http://schemas.microsoft.com/office/powerpoint/2010/main" val="141985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36</a:t>
            </a:fld>
            <a:endParaRPr lang="en-US"/>
          </a:p>
        </p:txBody>
      </p:sp>
    </p:spTree>
    <p:extLst>
      <p:ext uri="{BB962C8B-B14F-4D97-AF65-F5344CB8AC3E}">
        <p14:creationId xmlns:p14="http://schemas.microsoft.com/office/powerpoint/2010/main" val="301298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37</a:t>
            </a:fld>
            <a:endParaRPr lang="en-US"/>
          </a:p>
        </p:txBody>
      </p:sp>
    </p:spTree>
    <p:extLst>
      <p:ext uri="{BB962C8B-B14F-4D97-AF65-F5344CB8AC3E}">
        <p14:creationId xmlns:p14="http://schemas.microsoft.com/office/powerpoint/2010/main" val="2914850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38</a:t>
            </a:fld>
            <a:endParaRPr lang="en-US"/>
          </a:p>
        </p:txBody>
      </p:sp>
    </p:spTree>
    <p:extLst>
      <p:ext uri="{BB962C8B-B14F-4D97-AF65-F5344CB8AC3E}">
        <p14:creationId xmlns:p14="http://schemas.microsoft.com/office/powerpoint/2010/main" val="311143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21</a:t>
            </a:fld>
            <a:endParaRPr lang="en-US"/>
          </a:p>
        </p:txBody>
      </p:sp>
    </p:spTree>
    <p:extLst>
      <p:ext uri="{BB962C8B-B14F-4D97-AF65-F5344CB8AC3E}">
        <p14:creationId xmlns:p14="http://schemas.microsoft.com/office/powerpoint/2010/main" val="278463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39</a:t>
            </a:fld>
            <a:endParaRPr lang="en-US"/>
          </a:p>
        </p:txBody>
      </p:sp>
    </p:spTree>
    <p:extLst>
      <p:ext uri="{BB962C8B-B14F-4D97-AF65-F5344CB8AC3E}">
        <p14:creationId xmlns:p14="http://schemas.microsoft.com/office/powerpoint/2010/main" val="329820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40</a:t>
            </a:fld>
            <a:endParaRPr lang="en-US"/>
          </a:p>
        </p:txBody>
      </p:sp>
    </p:spTree>
    <p:extLst>
      <p:ext uri="{BB962C8B-B14F-4D97-AF65-F5344CB8AC3E}">
        <p14:creationId xmlns:p14="http://schemas.microsoft.com/office/powerpoint/2010/main" val="139203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22</a:t>
            </a:fld>
            <a:endParaRPr lang="en-US"/>
          </a:p>
        </p:txBody>
      </p:sp>
    </p:spTree>
    <p:extLst>
      <p:ext uri="{BB962C8B-B14F-4D97-AF65-F5344CB8AC3E}">
        <p14:creationId xmlns:p14="http://schemas.microsoft.com/office/powerpoint/2010/main" val="30856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23</a:t>
            </a:fld>
            <a:endParaRPr lang="en-US"/>
          </a:p>
        </p:txBody>
      </p:sp>
    </p:spTree>
    <p:extLst>
      <p:ext uri="{BB962C8B-B14F-4D97-AF65-F5344CB8AC3E}">
        <p14:creationId xmlns:p14="http://schemas.microsoft.com/office/powerpoint/2010/main" val="339057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24</a:t>
            </a:fld>
            <a:endParaRPr lang="en-US"/>
          </a:p>
        </p:txBody>
      </p:sp>
    </p:spTree>
    <p:extLst>
      <p:ext uri="{BB962C8B-B14F-4D97-AF65-F5344CB8AC3E}">
        <p14:creationId xmlns:p14="http://schemas.microsoft.com/office/powerpoint/2010/main" val="14517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25</a:t>
            </a:fld>
            <a:endParaRPr lang="en-US"/>
          </a:p>
        </p:txBody>
      </p:sp>
    </p:spTree>
    <p:extLst>
      <p:ext uri="{BB962C8B-B14F-4D97-AF65-F5344CB8AC3E}">
        <p14:creationId xmlns:p14="http://schemas.microsoft.com/office/powerpoint/2010/main" val="225574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26</a:t>
            </a:fld>
            <a:endParaRPr lang="en-US"/>
          </a:p>
        </p:txBody>
      </p:sp>
    </p:spTree>
    <p:extLst>
      <p:ext uri="{BB962C8B-B14F-4D97-AF65-F5344CB8AC3E}">
        <p14:creationId xmlns:p14="http://schemas.microsoft.com/office/powerpoint/2010/main" val="376609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27</a:t>
            </a:fld>
            <a:endParaRPr lang="en-US"/>
          </a:p>
        </p:txBody>
      </p:sp>
    </p:spTree>
    <p:extLst>
      <p:ext uri="{BB962C8B-B14F-4D97-AF65-F5344CB8AC3E}">
        <p14:creationId xmlns:p14="http://schemas.microsoft.com/office/powerpoint/2010/main" val="414986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28</a:t>
            </a:fld>
            <a:endParaRPr lang="en-US"/>
          </a:p>
        </p:txBody>
      </p:sp>
    </p:spTree>
    <p:extLst>
      <p:ext uri="{BB962C8B-B14F-4D97-AF65-F5344CB8AC3E}">
        <p14:creationId xmlns:p14="http://schemas.microsoft.com/office/powerpoint/2010/main" val="252640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FFB6B-B128-2842-8CC7-E1178F5FF28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256897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04354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40863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79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FFB6B-B128-2842-8CC7-E1178F5FF28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1477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FFB6B-B128-2842-8CC7-E1178F5FF28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7966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FFB6B-B128-2842-8CC7-E1178F5FF28B}"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8379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FFB6B-B128-2842-8CC7-E1178F5FF28B}"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2646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FB6B-B128-2842-8CC7-E1178F5FF28B}"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2481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8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390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FB6B-B128-2842-8CC7-E1178F5FF28B}" type="datetimeFigureOut">
              <a:rPr lang="en-US" smtClean="0"/>
              <a:t>4/5/2023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B616D-AE02-F547-AD6E-006EB4D898A7}" type="slidenum">
              <a:rPr lang="en-US" smtClean="0"/>
              <a:t>‹#›</a:t>
            </a:fld>
            <a:endParaRPr lang="en-US"/>
          </a:p>
        </p:txBody>
      </p:sp>
    </p:spTree>
    <p:extLst>
      <p:ext uri="{BB962C8B-B14F-4D97-AF65-F5344CB8AC3E}">
        <p14:creationId xmlns:p14="http://schemas.microsoft.com/office/powerpoint/2010/main" val="303701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ackerwins.github.io/2019-07-10/cs229a-week8"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pnas.org/content/110/46/18566.full"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ultid.se/genex/hs515.htm"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hyperlink" Target="http://en.wikipedia.org/wiki/File:Hierarchical_clustering_simple_diagram.svg"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tweb.stanford.edu/~tibs/ElemStatLearn/"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tatweb.stanford.edu/~tibs/ElemStatLearn/"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ikit-learn.org/stable/auto_examples/cluster/plot_cluster_comparison.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ics.uci.edu/~eppstein/gina/scot.drysdale.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deeplearning.ai/"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hyperlink" Target="https://en.wikipedia.org/wiki/File:K_Means_Example_Step_1.sv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en.wikipedia.org/wiki/File:K_Means_Example_Step_1.sv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en.wikipedia.org/wiki/File:K_Means_Example_Step_1.sv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hyperlink" Target="https://en.wikipedia.org/wiki/File:K_Means_Example_Step_1.sv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hyperlink" Target="https://en.wikipedia.org/wiki/File:K_Means_Example_Step_1.sv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ieeexplore.ieee.org/author/37267996300" TargetMode="External"/><Relationship Id="rId3" Type="http://schemas.openxmlformats.org/officeDocument/2006/relationships/hyperlink" Target="https://ieeexplore.ieee.org/document/1633722" TargetMode="External"/><Relationship Id="rId7" Type="http://schemas.openxmlformats.org/officeDocument/2006/relationships/hyperlink" Target="https://ieeexplore.ieee.org/author/38184869100"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ieeexplore.ieee.org/author/37296652300" TargetMode="External"/><Relationship Id="rId5" Type="http://schemas.openxmlformats.org/officeDocument/2006/relationships/hyperlink" Target="https://ieeexplore.ieee.org/author/37286472100" TargetMode="External"/><Relationship Id="rId10" Type="http://schemas.openxmlformats.org/officeDocument/2006/relationships/hyperlink" Target="https://raw.githubusercontent.com/ozgyal/Image-Clustering/master/clusteredIm.png" TargetMode="External"/><Relationship Id="rId4" Type="http://schemas.openxmlformats.org/officeDocument/2006/relationships/hyperlink" Target="https://ieeexplore.ieee.org/author/37880349500" TargetMode="External"/><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s://hackerwins.github.io/2019-07-10/cs229a-week8"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hyperlink" Target="https://commons.wikimedia.org/wiki/File:Standard_deviation_diagram.sv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hyperlink" Target="http://sites.northwestern.edu/msia/2016/12/"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nature.com/articles/s41598-020-77286-6"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hyperlink" Target="http://en.wikipedia.org/wiki/File:Clusters.svg" TargetMode="External"/><Relationship Id="rId4" Type="http://schemas.openxmlformats.org/officeDocument/2006/relationships/hyperlink" Target="http://en.wikipedia.org/wiki/File:Hierarchical_clustering_simple_diagram.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89CB4-53E0-4975-A6EF-E59593E8444F}"/>
              </a:ext>
            </a:extLst>
          </p:cNvPr>
          <p:cNvPicPr>
            <a:picLocks noChangeAspect="1"/>
          </p:cNvPicPr>
          <p:nvPr/>
        </p:nvPicPr>
        <p:blipFill>
          <a:blip r:embed="rId2"/>
          <a:stretch>
            <a:fillRect/>
          </a:stretch>
        </p:blipFill>
        <p:spPr>
          <a:xfrm>
            <a:off x="23812" y="1443037"/>
            <a:ext cx="9096375" cy="3971925"/>
          </a:xfrm>
          <a:prstGeom prst="rect">
            <a:avLst/>
          </a:prstGeom>
        </p:spPr>
      </p:pic>
      <p:sp>
        <p:nvSpPr>
          <p:cNvPr id="4" name="TextBox 3">
            <a:extLst>
              <a:ext uri="{FF2B5EF4-FFF2-40B4-BE49-F238E27FC236}">
                <a16:creationId xmlns:a16="http://schemas.microsoft.com/office/drawing/2014/main" id="{65B1F95B-DFD8-4148-A37F-ACE009FF17B8}"/>
              </a:ext>
            </a:extLst>
          </p:cNvPr>
          <p:cNvSpPr txBox="1"/>
          <p:nvPr/>
        </p:nvSpPr>
        <p:spPr>
          <a:xfrm>
            <a:off x="240632" y="6234046"/>
            <a:ext cx="6942221" cy="646331"/>
          </a:xfrm>
          <a:prstGeom prst="rect">
            <a:avLst/>
          </a:prstGeom>
          <a:noFill/>
        </p:spPr>
        <p:txBody>
          <a:bodyPr wrap="square">
            <a:spAutoFit/>
          </a:bodyPr>
          <a:lstStyle/>
          <a:p>
            <a:r>
              <a:rPr lang="en-US" dirty="0">
                <a:hlinkClick r:id="rId3"/>
              </a:rPr>
              <a:t>https://hackerwins.github.io/2019-07-10/cs229a-week8</a:t>
            </a:r>
            <a:r>
              <a:rPr lang="en-US" dirty="0"/>
              <a:t> </a:t>
            </a:r>
          </a:p>
          <a:p>
            <a:r>
              <a:rPr lang="en-US" dirty="0"/>
              <a:t>From Andrew Ng’s Machine Learning course</a:t>
            </a:r>
          </a:p>
        </p:txBody>
      </p:sp>
      <p:sp>
        <p:nvSpPr>
          <p:cNvPr id="5" name="TextBox 4">
            <a:extLst>
              <a:ext uri="{FF2B5EF4-FFF2-40B4-BE49-F238E27FC236}">
                <a16:creationId xmlns:a16="http://schemas.microsoft.com/office/drawing/2014/main" id="{330E9378-7301-4009-A1A1-5F1F1F6D3C79}"/>
              </a:ext>
            </a:extLst>
          </p:cNvPr>
          <p:cNvSpPr txBox="1"/>
          <p:nvPr/>
        </p:nvSpPr>
        <p:spPr>
          <a:xfrm>
            <a:off x="397042" y="324853"/>
            <a:ext cx="6400800" cy="584775"/>
          </a:xfrm>
          <a:prstGeom prst="rect">
            <a:avLst/>
          </a:prstGeom>
          <a:noFill/>
        </p:spPr>
        <p:txBody>
          <a:bodyPr wrap="square" rtlCol="0">
            <a:spAutoFit/>
          </a:bodyPr>
          <a:lstStyle/>
          <a:p>
            <a:r>
              <a:rPr lang="en-US" sz="3200" dirty="0"/>
              <a:t>Clustering:  Grouping “like” objects</a:t>
            </a:r>
          </a:p>
        </p:txBody>
      </p:sp>
    </p:spTree>
    <p:extLst>
      <p:ext uri="{BB962C8B-B14F-4D97-AF65-F5344CB8AC3E}">
        <p14:creationId xmlns:p14="http://schemas.microsoft.com/office/powerpoint/2010/main" val="142124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193764" y="468226"/>
            <a:ext cx="4562134" cy="626364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9" name="Rectangle 8">
            <a:extLst>
              <a:ext uri="{FF2B5EF4-FFF2-40B4-BE49-F238E27FC236}">
                <a16:creationId xmlns:a16="http://schemas.microsoft.com/office/drawing/2014/main" id="{6B855073-2DF0-4779-91A9-7A8A56DCEBF6}"/>
              </a:ext>
            </a:extLst>
          </p:cNvPr>
          <p:cNvSpPr/>
          <p:nvPr/>
        </p:nvSpPr>
        <p:spPr>
          <a:xfrm>
            <a:off x="4341777" y="507798"/>
            <a:ext cx="4800971" cy="369332"/>
          </a:xfrm>
          <a:prstGeom prst="rect">
            <a:avLst/>
          </a:prstGeom>
        </p:spPr>
        <p:txBody>
          <a:bodyPr wrap="square">
            <a:spAutoFit/>
          </a:bodyPr>
          <a:lstStyle/>
          <a:p>
            <a:r>
              <a:rPr lang="en-US" dirty="0">
                <a:hlinkClick r:id="rId5"/>
              </a:rPr>
              <a:t>http://www.pnas.org/content/110/46/18566.full</a:t>
            </a:r>
            <a:r>
              <a:rPr lang="en-US" dirty="0"/>
              <a:t> </a:t>
            </a:r>
          </a:p>
        </p:txBody>
      </p:sp>
      <p:sp>
        <p:nvSpPr>
          <p:cNvPr id="2" name="TextBox 1">
            <a:extLst>
              <a:ext uri="{FF2B5EF4-FFF2-40B4-BE49-F238E27FC236}">
                <a16:creationId xmlns:a16="http://schemas.microsoft.com/office/drawing/2014/main" id="{391F50CC-D1A6-494D-BC09-98766C9ED142}"/>
              </a:ext>
            </a:extLst>
          </p:cNvPr>
          <p:cNvSpPr txBox="1"/>
          <p:nvPr/>
        </p:nvSpPr>
        <p:spPr>
          <a:xfrm>
            <a:off x="5054283" y="1122444"/>
            <a:ext cx="3790080" cy="4955203"/>
          </a:xfrm>
          <a:prstGeom prst="rect">
            <a:avLst/>
          </a:prstGeom>
          <a:noFill/>
        </p:spPr>
        <p:txBody>
          <a:bodyPr wrap="square" rtlCol="0">
            <a:spAutoFit/>
          </a:bodyPr>
          <a:lstStyle/>
          <a:p>
            <a:r>
              <a:rPr lang="en-US" sz="3200" dirty="0"/>
              <a:t>When all vertices born at time 0, length of persistent homology bars for H</a:t>
            </a:r>
            <a:r>
              <a:rPr lang="en-US" sz="3200" baseline="-25000" dirty="0"/>
              <a:t>0</a:t>
            </a:r>
          </a:p>
          <a:p>
            <a:pPr algn="ctr"/>
            <a:r>
              <a:rPr lang="en-US" sz="6000" dirty="0"/>
              <a:t>=</a:t>
            </a:r>
          </a:p>
          <a:p>
            <a:r>
              <a:rPr lang="en-US" sz="3200" dirty="0"/>
              <a:t>Merging heights of single-linkage clustering dendrogram</a:t>
            </a:r>
          </a:p>
        </p:txBody>
      </p:sp>
    </p:spTree>
    <p:extLst>
      <p:ext uri="{BB962C8B-B14F-4D97-AF65-F5344CB8AC3E}">
        <p14:creationId xmlns:p14="http://schemas.microsoft.com/office/powerpoint/2010/main" val="4208919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a:solidFill>
                  <a:srgbClr val="7030A0"/>
                </a:solidFill>
              </a:rPr>
              <a:t>single linkage hierarchical clustering </a:t>
            </a:r>
          </a:p>
        </p:txBody>
      </p:sp>
      <p:grpSp>
        <p:nvGrpSpPr>
          <p:cNvPr id="93" name="Group 92"/>
          <p:cNvGrpSpPr/>
          <p:nvPr/>
        </p:nvGrpSpPr>
        <p:grpSpPr>
          <a:xfrm>
            <a:off x="412862" y="1091006"/>
            <a:ext cx="8264531" cy="1285278"/>
            <a:chOff x="412862" y="1091006"/>
            <a:chExt cx="8264531" cy="1285278"/>
          </a:xfrm>
        </p:grpSpPr>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101"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23" name="Straight Connector 22">
            <a:extLst>
              <a:ext uri="{FF2B5EF4-FFF2-40B4-BE49-F238E27FC236}">
                <a16:creationId xmlns:a16="http://schemas.microsoft.com/office/drawing/2014/main" id="{FBF10231-A647-EC2C-A401-A930D8F029EE}"/>
              </a:ext>
            </a:extLst>
          </p:cNvPr>
          <p:cNvCxnSpPr>
            <a:cxnSpLocks/>
          </p:cNvCxnSpPr>
          <p:nvPr/>
        </p:nvCxnSpPr>
        <p:spPr>
          <a:xfrm>
            <a:off x="911069" y="2984269"/>
            <a:ext cx="3682085"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10348EA-B31E-A7D7-279E-A0F285EF8A61}"/>
              </a:ext>
            </a:extLst>
          </p:cNvPr>
          <p:cNvCxnSpPr>
            <a:cxnSpLocks/>
          </p:cNvCxnSpPr>
          <p:nvPr/>
        </p:nvCxnSpPr>
        <p:spPr>
          <a:xfrm>
            <a:off x="911069" y="3668683"/>
            <a:ext cx="1733858"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065C3C1-44B7-4827-729E-1722316B986A}"/>
              </a:ext>
            </a:extLst>
          </p:cNvPr>
          <p:cNvCxnSpPr>
            <a:cxnSpLocks/>
          </p:cNvCxnSpPr>
          <p:nvPr/>
        </p:nvCxnSpPr>
        <p:spPr>
          <a:xfrm flipV="1">
            <a:off x="911069" y="4256116"/>
            <a:ext cx="5358482"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328171B-3037-7F01-9E30-7E9BF885E752}"/>
              </a:ext>
            </a:extLst>
          </p:cNvPr>
          <p:cNvCxnSpPr>
            <a:cxnSpLocks/>
          </p:cNvCxnSpPr>
          <p:nvPr/>
        </p:nvCxnSpPr>
        <p:spPr>
          <a:xfrm>
            <a:off x="911069" y="5012574"/>
            <a:ext cx="1733858"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1AB25FA-3523-C0A5-C003-807C06E8DB77}"/>
              </a:ext>
            </a:extLst>
          </p:cNvPr>
          <p:cNvCxnSpPr>
            <a:cxnSpLocks/>
          </p:cNvCxnSpPr>
          <p:nvPr/>
        </p:nvCxnSpPr>
        <p:spPr>
          <a:xfrm>
            <a:off x="911069" y="5705302"/>
            <a:ext cx="7292819"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A923CE4-DA2E-FF7C-3DBA-4AAA357CA06F}"/>
              </a:ext>
            </a:extLst>
          </p:cNvPr>
          <p:cNvCxnSpPr>
            <a:cxnSpLocks/>
          </p:cNvCxnSpPr>
          <p:nvPr/>
        </p:nvCxnSpPr>
        <p:spPr>
          <a:xfrm>
            <a:off x="911069" y="6442365"/>
            <a:ext cx="8232930"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13283DBE-0745-910B-43C3-B8A3B178B79E}"/>
              </a:ext>
            </a:extLst>
          </p:cNvPr>
          <p:cNvSpPr txBox="1"/>
          <p:nvPr/>
        </p:nvSpPr>
        <p:spPr>
          <a:xfrm>
            <a:off x="6730916" y="2668197"/>
            <a:ext cx="2290599" cy="1569660"/>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whose distance is less than a given threshold</a:t>
            </a:r>
          </a:p>
        </p:txBody>
      </p:sp>
    </p:spTree>
    <p:extLst>
      <p:ext uri="{BB962C8B-B14F-4D97-AF65-F5344CB8AC3E}">
        <p14:creationId xmlns:p14="http://schemas.microsoft.com/office/powerpoint/2010/main" val="344510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577597" y="5987534"/>
            <a:ext cx="4018088" cy="369332"/>
          </a:xfrm>
          <a:prstGeom prst="rect">
            <a:avLst/>
          </a:prstGeom>
        </p:spPr>
        <p:txBody>
          <a:bodyPr wrap="none">
            <a:spAutoFit/>
          </a:bodyPr>
          <a:lstStyle/>
          <a:p>
            <a:r>
              <a:rPr lang="en-US" dirty="0">
                <a:hlinkClick r:id="rId3"/>
              </a:rPr>
              <a:t>http://www.multid.se/genex/hs515.htm</a:t>
            </a:r>
            <a:r>
              <a:rPr lang="en-US" dirty="0"/>
              <a:t> </a:t>
            </a:r>
          </a:p>
        </p:txBody>
      </p:sp>
      <p:sp>
        <p:nvSpPr>
          <p:cNvPr id="7" name="Rectangle 6"/>
          <p:cNvSpPr/>
          <p:nvPr/>
        </p:nvSpPr>
        <p:spPr>
          <a:xfrm>
            <a:off x="777703" y="470625"/>
            <a:ext cx="7632218" cy="1569660"/>
          </a:xfrm>
          <a:prstGeom prst="rect">
            <a:avLst/>
          </a:prstGeom>
        </p:spPr>
        <p:txBody>
          <a:bodyPr wrap="none">
            <a:spAutoFit/>
          </a:bodyPr>
          <a:lstStyle/>
          <a:p>
            <a:r>
              <a:rPr lang="en-US" sz="3200" dirty="0">
                <a:solidFill>
                  <a:srgbClr val="7030A0"/>
                </a:solidFill>
                <a:latin typeface="Linux Libertine"/>
              </a:rPr>
              <a:t>Different type of h</a:t>
            </a:r>
            <a:r>
              <a:rPr lang="en-US" sz="3200" b="0" i="0" dirty="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a:solidFill>
                  <a:srgbClr val="7030A0"/>
                </a:solidFill>
                <a:effectLst/>
                <a:latin typeface="Linux Libertine"/>
              </a:rPr>
              <a:t>What is the distance between 2 clusters?</a:t>
            </a:r>
          </a:p>
        </p:txBody>
      </p:sp>
      <p:pic>
        <p:nvPicPr>
          <p:cNvPr id="8" name="Picture 4" descr="File:Hierarchical clustering simple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a:hlinkClick r:id="rId5"/>
              </a:rPr>
              <a:t>http://en.wikipedia.org/wiki/File:Hierarchical_clustering_simple_diagram.svg</a:t>
            </a:r>
            <a:r>
              <a:rPr lang="en-US" dirty="0"/>
              <a:t> </a:t>
            </a:r>
          </a:p>
        </p:txBody>
      </p:sp>
    </p:spTree>
    <p:extLst>
      <p:ext uri="{BB962C8B-B14F-4D97-AF65-F5344CB8AC3E}">
        <p14:creationId xmlns:p14="http://schemas.microsoft.com/office/powerpoint/2010/main" val="93610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938992"/>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(or clusters) whose distance is less than a given threshold</a:t>
            </a:r>
          </a:p>
        </p:txBody>
      </p:sp>
      <p:grpSp>
        <p:nvGrpSpPr>
          <p:cNvPr id="3" name="Group 2">
            <a:extLst>
              <a:ext uri="{FF2B5EF4-FFF2-40B4-BE49-F238E27FC236}">
                <a16:creationId xmlns:a16="http://schemas.microsoft.com/office/drawing/2014/main" id="{107CC6C1-7DF7-D997-F48D-53950B048B2D}"/>
              </a:ext>
            </a:extLst>
          </p:cNvPr>
          <p:cNvGrpSpPr/>
          <p:nvPr/>
        </p:nvGrpSpPr>
        <p:grpSpPr>
          <a:xfrm>
            <a:off x="202367" y="869781"/>
            <a:ext cx="8001522" cy="1686393"/>
            <a:chOff x="202366" y="869781"/>
            <a:chExt cx="8679305" cy="1686393"/>
          </a:xfrm>
        </p:grpSpPr>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412862" y="1091006"/>
              <a:ext cx="8264531" cy="1285278"/>
              <a:chOff x="412862" y="1091006"/>
              <a:chExt cx="8264531" cy="1285278"/>
            </a:xfrm>
          </p:grpSpPr>
          <p:pic>
            <p:nvPicPr>
              <p:cNvPr id="93" name="Picture 92"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p14="http://schemas.microsoft.com/office/powerpoint/2010/main" val="261154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425" y="98001"/>
            <a:ext cx="8414766" cy="6424232"/>
          </a:xfrm>
          <a:prstGeom prst="rect">
            <a:avLst/>
          </a:prstGeom>
        </p:spPr>
      </p:pic>
      <p:sp>
        <p:nvSpPr>
          <p:cNvPr id="3" name="Rectangle 2"/>
          <p:cNvSpPr/>
          <p:nvPr/>
        </p:nvSpPr>
        <p:spPr>
          <a:xfrm>
            <a:off x="1967217" y="5530256"/>
            <a:ext cx="6253993" cy="369332"/>
          </a:xfrm>
          <a:prstGeom prst="rect">
            <a:avLst/>
          </a:prstGeom>
        </p:spPr>
        <p:txBody>
          <a:bodyPr wrap="square">
            <a:spAutoFit/>
          </a:bodyPr>
          <a:lstStyle/>
          <a:p>
            <a:r>
              <a:rPr lang="en-US" dirty="0"/>
              <a:t>http://statweb.stanford.edu/~tibs/ElemStatLearn/</a:t>
            </a:r>
          </a:p>
        </p:txBody>
      </p:sp>
      <p:sp>
        <p:nvSpPr>
          <p:cNvPr id="4" name="Rectangle 3"/>
          <p:cNvSpPr/>
          <p:nvPr/>
        </p:nvSpPr>
        <p:spPr>
          <a:xfrm>
            <a:off x="889234" y="6465382"/>
            <a:ext cx="9185945" cy="369332"/>
          </a:xfrm>
          <a:prstGeom prst="rect">
            <a:avLst/>
          </a:prstGeom>
        </p:spPr>
        <p:txBody>
          <a:bodyPr wrap="square">
            <a:spAutoFit/>
          </a:bodyPr>
          <a:lstStyle/>
          <a:p>
            <a:r>
              <a:rPr lang="en-US" b="1" i="0" dirty="0">
                <a:solidFill>
                  <a:srgbClr val="000000"/>
                </a:solidFill>
                <a:effectLst/>
                <a:latin typeface="Times New Roman" panose="02020603050405020304" pitchFamily="18" charset="0"/>
              </a:rPr>
              <a:t>The Elements of Statistical Learning (2nd edition)  </a:t>
            </a:r>
            <a:r>
              <a:rPr lang="en-US" b="0" i="0" dirty="0">
                <a:solidFill>
                  <a:srgbClr val="000000"/>
                </a:solidFill>
                <a:effectLst/>
                <a:latin typeface="Times New Roman" panose="02020603050405020304" pitchFamily="18" charset="0"/>
              </a:rPr>
              <a:t>Hastie, </a:t>
            </a:r>
            <a:r>
              <a:rPr lang="en-US" b="0" i="0" dirty="0" err="1">
                <a:solidFill>
                  <a:srgbClr val="000000"/>
                </a:solidFill>
                <a:effectLst/>
                <a:latin typeface="Times New Roman" panose="02020603050405020304" pitchFamily="18" charset="0"/>
              </a:rPr>
              <a:t>Tibshirani</a:t>
            </a:r>
            <a:r>
              <a:rPr lang="en-US" b="0" i="0" dirty="0">
                <a:solidFill>
                  <a:srgbClr val="000000"/>
                </a:solidFill>
                <a:effectLst/>
                <a:latin typeface="Times New Roman" panose="02020603050405020304" pitchFamily="18" charset="0"/>
              </a:rPr>
              <a:t> and Friedman</a:t>
            </a:r>
            <a:endParaRPr lang="en-US" dirty="0"/>
          </a:p>
        </p:txBody>
      </p:sp>
    </p:spTree>
    <p:extLst>
      <p:ext uri="{BB962C8B-B14F-4D97-AF65-F5344CB8AC3E}">
        <p14:creationId xmlns:p14="http://schemas.microsoft.com/office/powerpoint/2010/main" val="326452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577597" y="5987534"/>
            <a:ext cx="3965188" cy="369332"/>
          </a:xfrm>
          <a:prstGeom prst="rect">
            <a:avLst/>
          </a:prstGeom>
        </p:spPr>
        <p:txBody>
          <a:bodyPr wrap="none">
            <a:spAutoFit/>
          </a:bodyPr>
          <a:lstStyle/>
          <a:p>
            <a:r>
              <a:rPr lang="en-US" dirty="0"/>
              <a:t>http://www.multid.se/genex/hs515.htm</a:t>
            </a:r>
          </a:p>
        </p:txBody>
      </p:sp>
      <p:sp>
        <p:nvSpPr>
          <p:cNvPr id="7" name="Rectangle 6"/>
          <p:cNvSpPr/>
          <p:nvPr/>
        </p:nvSpPr>
        <p:spPr>
          <a:xfrm>
            <a:off x="777703" y="470625"/>
            <a:ext cx="7632218" cy="1569660"/>
          </a:xfrm>
          <a:prstGeom prst="rect">
            <a:avLst/>
          </a:prstGeom>
        </p:spPr>
        <p:txBody>
          <a:bodyPr wrap="none">
            <a:spAutoFit/>
          </a:bodyPr>
          <a:lstStyle/>
          <a:p>
            <a:r>
              <a:rPr lang="en-US" sz="3200" dirty="0">
                <a:solidFill>
                  <a:srgbClr val="7030A0"/>
                </a:solidFill>
                <a:latin typeface="Linux Libertine"/>
              </a:rPr>
              <a:t>Different type of h</a:t>
            </a:r>
            <a:r>
              <a:rPr lang="en-US" sz="3200" b="0" i="0" dirty="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a:solidFill>
                  <a:srgbClr val="7030A0"/>
                </a:solidFill>
                <a:effectLst/>
                <a:latin typeface="Linux Libertine"/>
              </a:rPr>
              <a:t>What is the distance between 2 clusters?</a:t>
            </a:r>
          </a:p>
        </p:txBody>
      </p:sp>
      <p:pic>
        <p:nvPicPr>
          <p:cNvPr id="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a:t>http://en.wikipedia.org/wiki/File:Hierarchical_clustering_simple_diagram.svg</a:t>
            </a:r>
          </a:p>
        </p:txBody>
      </p:sp>
    </p:spTree>
    <p:extLst>
      <p:ext uri="{BB962C8B-B14F-4D97-AF65-F5344CB8AC3E}">
        <p14:creationId xmlns:p14="http://schemas.microsoft.com/office/powerpoint/2010/main" val="106314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F6CDA3C-4D4F-4ED4-95C3-86F04CC53CD3}"/>
              </a:ext>
            </a:extLst>
          </p:cNvPr>
          <p:cNvGrpSpPr>
            <a:grpSpLocks noChangeAspect="1"/>
          </p:cNvGrpSpPr>
          <p:nvPr/>
        </p:nvGrpSpPr>
        <p:grpSpPr>
          <a:xfrm>
            <a:off x="5170430" y="0"/>
            <a:ext cx="4023360" cy="7004875"/>
            <a:chOff x="7672191" y="0"/>
            <a:chExt cx="4023360" cy="7667765"/>
          </a:xfrm>
        </p:grpSpPr>
        <p:pic>
          <p:nvPicPr>
            <p:cNvPr id="26" name="Picture 25">
              <a:extLst>
                <a:ext uri="{FF2B5EF4-FFF2-40B4-BE49-F238E27FC236}">
                  <a16:creationId xmlns:a16="http://schemas.microsoft.com/office/drawing/2014/main" id="{D1AC64D0-2487-45DB-9251-0BC8E17A0CDA}"/>
                </a:ext>
              </a:extLst>
            </p:cNvPr>
            <p:cNvPicPr>
              <a:picLocks noChangeAspect="1"/>
            </p:cNvPicPr>
            <p:nvPr/>
          </p:nvPicPr>
          <p:blipFill rotWithShape="1">
            <a:blip r:embed="rId2"/>
            <a:srcRect l="33275" t="796" r="33955" b="17397"/>
            <a:stretch/>
          </p:blipFill>
          <p:spPr>
            <a:xfrm>
              <a:off x="7672191" y="0"/>
              <a:ext cx="4023360" cy="7667765"/>
            </a:xfrm>
            <a:prstGeom prst="rect">
              <a:avLst/>
            </a:prstGeom>
          </p:spPr>
        </p:pic>
        <p:sp>
          <p:nvSpPr>
            <p:cNvPr id="29" name="TextBox 28">
              <a:extLst>
                <a:ext uri="{FF2B5EF4-FFF2-40B4-BE49-F238E27FC236}">
                  <a16:creationId xmlns:a16="http://schemas.microsoft.com/office/drawing/2014/main" id="{E96B5B9B-26EC-489E-939A-F980277D8199}"/>
                </a:ext>
              </a:extLst>
            </p:cNvPr>
            <p:cNvSpPr txBox="1"/>
            <p:nvPr/>
          </p:nvSpPr>
          <p:spPr>
            <a:xfrm>
              <a:off x="8636694" y="4678472"/>
              <a:ext cx="513567" cy="369332"/>
            </a:xfrm>
            <a:prstGeom prst="rect">
              <a:avLst/>
            </a:prstGeom>
            <a:noFill/>
          </p:spPr>
          <p:txBody>
            <a:bodyPr wrap="square" rtlCol="0">
              <a:spAutoFit/>
            </a:bodyPr>
            <a:lstStyle/>
            <a:p>
              <a:r>
                <a:rPr lang="en-US" dirty="0"/>
                <a:t>a b</a:t>
              </a:r>
            </a:p>
          </p:txBody>
        </p:sp>
        <p:sp>
          <p:nvSpPr>
            <p:cNvPr id="30" name="TextBox 29">
              <a:extLst>
                <a:ext uri="{FF2B5EF4-FFF2-40B4-BE49-F238E27FC236}">
                  <a16:creationId xmlns:a16="http://schemas.microsoft.com/office/drawing/2014/main" id="{76666386-CF2C-49C1-80CB-4D7F7E139FE4}"/>
                </a:ext>
              </a:extLst>
            </p:cNvPr>
            <p:cNvSpPr txBox="1"/>
            <p:nvPr/>
          </p:nvSpPr>
          <p:spPr>
            <a:xfrm>
              <a:off x="9187839" y="5482765"/>
              <a:ext cx="100208" cy="369332"/>
            </a:xfrm>
            <a:prstGeom prst="rect">
              <a:avLst/>
            </a:prstGeom>
            <a:noFill/>
          </p:spPr>
          <p:txBody>
            <a:bodyPr wrap="square" rtlCol="0">
              <a:spAutoFit/>
            </a:bodyPr>
            <a:lstStyle/>
            <a:p>
              <a:r>
                <a:rPr lang="en-US" dirty="0"/>
                <a:t>c</a:t>
              </a:r>
            </a:p>
          </p:txBody>
        </p:sp>
        <p:sp>
          <p:nvSpPr>
            <p:cNvPr id="31" name="TextBox 30">
              <a:extLst>
                <a:ext uri="{FF2B5EF4-FFF2-40B4-BE49-F238E27FC236}">
                  <a16:creationId xmlns:a16="http://schemas.microsoft.com/office/drawing/2014/main" id="{F2943F09-6190-49EF-A338-071C8C2E098D}"/>
                </a:ext>
              </a:extLst>
            </p:cNvPr>
            <p:cNvSpPr txBox="1"/>
            <p:nvPr/>
          </p:nvSpPr>
          <p:spPr>
            <a:xfrm>
              <a:off x="9483454" y="7162086"/>
              <a:ext cx="125261" cy="369332"/>
            </a:xfrm>
            <a:prstGeom prst="rect">
              <a:avLst/>
            </a:prstGeom>
            <a:noFill/>
          </p:spPr>
          <p:txBody>
            <a:bodyPr wrap="square" rtlCol="0">
              <a:spAutoFit/>
            </a:bodyPr>
            <a:lstStyle/>
            <a:p>
              <a:r>
                <a:rPr lang="en-US" dirty="0"/>
                <a:t>d</a:t>
              </a:r>
            </a:p>
          </p:txBody>
        </p:sp>
        <p:sp>
          <p:nvSpPr>
            <p:cNvPr id="34" name="Rectangle 33">
              <a:extLst>
                <a:ext uri="{FF2B5EF4-FFF2-40B4-BE49-F238E27FC236}">
                  <a16:creationId xmlns:a16="http://schemas.microsoft.com/office/drawing/2014/main" id="{71F3B0C6-EA14-4B5B-A832-BB492BEA788E}"/>
                </a:ext>
              </a:extLst>
            </p:cNvPr>
            <p:cNvSpPr/>
            <p:nvPr/>
          </p:nvSpPr>
          <p:spPr>
            <a:xfrm>
              <a:off x="8636694" y="3833882"/>
              <a:ext cx="1220668" cy="378611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BF5F67F-BC39-41F2-8DE0-C86F75F93788}"/>
              </a:ext>
            </a:extLst>
          </p:cNvPr>
          <p:cNvGrpSpPr/>
          <p:nvPr/>
        </p:nvGrpSpPr>
        <p:grpSpPr>
          <a:xfrm>
            <a:off x="1440528" y="485804"/>
            <a:ext cx="2136412" cy="6675120"/>
            <a:chOff x="1440528" y="607724"/>
            <a:chExt cx="2136412" cy="6675120"/>
          </a:xfrm>
        </p:grpSpPr>
        <p:pic>
          <p:nvPicPr>
            <p:cNvPr id="32" name="Picture 31">
              <a:extLst>
                <a:ext uri="{FF2B5EF4-FFF2-40B4-BE49-F238E27FC236}">
                  <a16:creationId xmlns:a16="http://schemas.microsoft.com/office/drawing/2014/main" id="{18721134-3D18-4623-A05B-77C580CB308C}"/>
                </a:ext>
              </a:extLst>
            </p:cNvPr>
            <p:cNvPicPr>
              <a:picLocks noChangeAspect="1"/>
            </p:cNvPicPr>
            <p:nvPr/>
          </p:nvPicPr>
          <p:blipFill rotWithShape="1">
            <a:blip r:embed="rId2"/>
            <a:srcRect l="41063" t="40949" r="48954" b="18193"/>
            <a:stretch/>
          </p:blipFill>
          <p:spPr>
            <a:xfrm>
              <a:off x="1440528" y="607724"/>
              <a:ext cx="2136412" cy="6675120"/>
            </a:xfrm>
            <a:prstGeom prst="rect">
              <a:avLst/>
            </a:prstGeom>
            <a:ln w="76200">
              <a:solidFill>
                <a:srgbClr val="FFFF00"/>
              </a:solidFill>
            </a:ln>
          </p:spPr>
        </p:pic>
        <p:sp>
          <p:nvSpPr>
            <p:cNvPr id="35" name="TextBox 34">
              <a:extLst>
                <a:ext uri="{FF2B5EF4-FFF2-40B4-BE49-F238E27FC236}">
                  <a16:creationId xmlns:a16="http://schemas.microsoft.com/office/drawing/2014/main" id="{5C02A37C-BDCF-49D5-B663-0ADF14A3D15E}"/>
                </a:ext>
              </a:extLst>
            </p:cNvPr>
            <p:cNvSpPr txBox="1"/>
            <p:nvPr/>
          </p:nvSpPr>
          <p:spPr>
            <a:xfrm>
              <a:off x="1623054" y="2314657"/>
              <a:ext cx="513567" cy="369332"/>
            </a:xfrm>
            <a:prstGeom prst="rect">
              <a:avLst/>
            </a:prstGeom>
            <a:noFill/>
          </p:spPr>
          <p:txBody>
            <a:bodyPr wrap="square" rtlCol="0">
              <a:spAutoFit/>
            </a:bodyPr>
            <a:lstStyle/>
            <a:p>
              <a:r>
                <a:rPr lang="en-US" dirty="0"/>
                <a:t>a b</a:t>
              </a:r>
            </a:p>
          </p:txBody>
        </p:sp>
        <p:sp>
          <p:nvSpPr>
            <p:cNvPr id="36" name="TextBox 35">
              <a:extLst>
                <a:ext uri="{FF2B5EF4-FFF2-40B4-BE49-F238E27FC236}">
                  <a16:creationId xmlns:a16="http://schemas.microsoft.com/office/drawing/2014/main" id="{CAC5CCF2-7BC7-4178-9C4B-1C47AA1A433D}"/>
                </a:ext>
              </a:extLst>
            </p:cNvPr>
            <p:cNvSpPr txBox="1"/>
            <p:nvPr/>
          </p:nvSpPr>
          <p:spPr>
            <a:xfrm>
              <a:off x="2524391" y="3773945"/>
              <a:ext cx="100208" cy="369332"/>
            </a:xfrm>
            <a:prstGeom prst="rect">
              <a:avLst/>
            </a:prstGeom>
            <a:noFill/>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B27481C-35CD-4680-9D17-BD209C169445}"/>
                </a:ext>
              </a:extLst>
            </p:cNvPr>
            <p:cNvSpPr txBox="1"/>
            <p:nvPr/>
          </p:nvSpPr>
          <p:spPr>
            <a:xfrm>
              <a:off x="3034018" y="6635543"/>
              <a:ext cx="125261" cy="369332"/>
            </a:xfrm>
            <a:prstGeom prst="rect">
              <a:avLst/>
            </a:prstGeom>
            <a:noFill/>
          </p:spPr>
          <p:txBody>
            <a:bodyPr wrap="square" rtlCol="0">
              <a:spAutoFit/>
            </a:bodyPr>
            <a:lstStyle/>
            <a:p>
              <a:r>
                <a:rPr lang="en-US" dirty="0"/>
                <a:t>d</a:t>
              </a:r>
            </a:p>
          </p:txBody>
        </p:sp>
      </p:grpSp>
      <p:sp>
        <p:nvSpPr>
          <p:cNvPr id="9" name="TextBox 8">
            <a:extLst>
              <a:ext uri="{FF2B5EF4-FFF2-40B4-BE49-F238E27FC236}">
                <a16:creationId xmlns:a16="http://schemas.microsoft.com/office/drawing/2014/main" id="{5AFABEE4-5797-4D58-94CC-1566BD2F600B}"/>
              </a:ext>
            </a:extLst>
          </p:cNvPr>
          <p:cNvSpPr txBox="1"/>
          <p:nvPr/>
        </p:nvSpPr>
        <p:spPr>
          <a:xfrm>
            <a:off x="0" y="38528"/>
            <a:ext cx="5340816" cy="423834"/>
          </a:xfrm>
          <a:prstGeom prst="rect">
            <a:avLst/>
          </a:prstGeom>
          <a:noFill/>
        </p:spPr>
        <p:txBody>
          <a:bodyPr wrap="square" rtlCol="0">
            <a:spAutoFit/>
          </a:bodyPr>
          <a:lstStyle/>
          <a:p>
            <a:r>
              <a:rPr lang="en-US" sz="2154" dirty="0"/>
              <a:t>Which pair is closer:  a and b     OR     c and d?</a:t>
            </a:r>
          </a:p>
        </p:txBody>
      </p:sp>
      <p:sp>
        <p:nvSpPr>
          <p:cNvPr id="3" name="Rectangle 2"/>
          <p:cNvSpPr/>
          <p:nvPr/>
        </p:nvSpPr>
        <p:spPr>
          <a:xfrm>
            <a:off x="6391716" y="6785354"/>
            <a:ext cx="3172520" cy="253916"/>
          </a:xfrm>
          <a:prstGeom prst="rect">
            <a:avLst/>
          </a:prstGeom>
        </p:spPr>
        <p:txBody>
          <a:bodyPr wrap="square">
            <a:spAutoFit/>
          </a:bodyPr>
          <a:lstStyle/>
          <a:p>
            <a:r>
              <a:rPr lang="en-US" sz="1050" dirty="0">
                <a:hlinkClick r:id="rId3"/>
              </a:rPr>
              <a:t>http://statweb.stanford.edu/~tibs/ElemStatLearn/</a:t>
            </a:r>
            <a:r>
              <a:rPr lang="en-US" sz="1050" dirty="0"/>
              <a:t> </a:t>
            </a:r>
          </a:p>
        </p:txBody>
      </p:sp>
    </p:spTree>
    <p:extLst>
      <p:ext uri="{BB962C8B-B14F-4D97-AF65-F5344CB8AC3E}">
        <p14:creationId xmlns:p14="http://schemas.microsoft.com/office/powerpoint/2010/main" val="245421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74D155-4505-45F2-B995-F45CA63C5A59}"/>
              </a:ext>
            </a:extLst>
          </p:cNvPr>
          <p:cNvGrpSpPr>
            <a:grpSpLocks noChangeAspect="1"/>
          </p:cNvGrpSpPr>
          <p:nvPr/>
        </p:nvGrpSpPr>
        <p:grpSpPr>
          <a:xfrm>
            <a:off x="435627" y="1472945"/>
            <a:ext cx="4163117" cy="4290646"/>
            <a:chOff x="9507952" y="3264438"/>
            <a:chExt cx="2249010" cy="2317898"/>
          </a:xfrm>
        </p:grpSpPr>
        <p:pic>
          <p:nvPicPr>
            <p:cNvPr id="10" name="Picture 9">
              <a:extLst>
                <a:ext uri="{FF2B5EF4-FFF2-40B4-BE49-F238E27FC236}">
                  <a16:creationId xmlns:a16="http://schemas.microsoft.com/office/drawing/2014/main" id="{089C6FA0-AF51-408C-A1FD-A22B4F6E5EC3}"/>
                </a:ext>
              </a:extLst>
            </p:cNvPr>
            <p:cNvPicPr>
              <a:picLocks noChangeAspect="1"/>
            </p:cNvPicPr>
            <p:nvPr/>
          </p:nvPicPr>
          <p:blipFill rotWithShape="1">
            <a:blip r:embed="rId2"/>
            <a:srcRect l="81637" t="34913" b="40297"/>
            <a:stretch/>
          </p:blipFill>
          <p:spPr>
            <a:xfrm>
              <a:off x="9507952" y="3264438"/>
              <a:ext cx="2249010" cy="2317898"/>
            </a:xfrm>
            <a:prstGeom prst="rect">
              <a:avLst/>
            </a:prstGeom>
            <a:ln w="76200">
              <a:solidFill>
                <a:srgbClr val="FFFF00"/>
              </a:solidFill>
            </a:ln>
          </p:spPr>
        </p:pic>
        <p:sp>
          <p:nvSpPr>
            <p:cNvPr id="11" name="TextBox 10">
              <a:extLst>
                <a:ext uri="{FF2B5EF4-FFF2-40B4-BE49-F238E27FC236}">
                  <a16:creationId xmlns:a16="http://schemas.microsoft.com/office/drawing/2014/main" id="{66D04F33-4E5A-4F14-A3D7-CF2BC6FDE6DF}"/>
                </a:ext>
              </a:extLst>
            </p:cNvPr>
            <p:cNvSpPr txBox="1"/>
            <p:nvPr/>
          </p:nvSpPr>
          <p:spPr>
            <a:xfrm>
              <a:off x="10290032" y="4808637"/>
              <a:ext cx="513567" cy="165020"/>
            </a:xfrm>
            <a:prstGeom prst="rect">
              <a:avLst/>
            </a:prstGeom>
            <a:noFill/>
          </p:spPr>
          <p:txBody>
            <a:bodyPr wrap="square" rtlCol="0">
              <a:spAutoFit/>
            </a:bodyPr>
            <a:lstStyle/>
            <a:p>
              <a:r>
                <a:rPr lang="en-US" sz="1385" dirty="0"/>
                <a:t>a b</a:t>
              </a:r>
            </a:p>
          </p:txBody>
        </p:sp>
        <p:sp>
          <p:nvSpPr>
            <p:cNvPr id="12" name="TextBox 11">
              <a:extLst>
                <a:ext uri="{FF2B5EF4-FFF2-40B4-BE49-F238E27FC236}">
                  <a16:creationId xmlns:a16="http://schemas.microsoft.com/office/drawing/2014/main" id="{D353288B-8F13-44E5-8CD4-6B0029109499}"/>
                </a:ext>
              </a:extLst>
            </p:cNvPr>
            <p:cNvSpPr txBox="1"/>
            <p:nvPr/>
          </p:nvSpPr>
          <p:spPr>
            <a:xfrm>
              <a:off x="10884380" y="4915686"/>
              <a:ext cx="100208" cy="165020"/>
            </a:xfrm>
            <a:prstGeom prst="rect">
              <a:avLst/>
            </a:prstGeom>
            <a:noFill/>
          </p:spPr>
          <p:txBody>
            <a:bodyPr wrap="square" rtlCol="0">
              <a:spAutoFit/>
            </a:bodyPr>
            <a:lstStyle/>
            <a:p>
              <a:r>
                <a:rPr lang="en-US" sz="1385" dirty="0"/>
                <a:t>c</a:t>
              </a:r>
            </a:p>
          </p:txBody>
        </p:sp>
        <p:sp>
          <p:nvSpPr>
            <p:cNvPr id="13" name="TextBox 12">
              <a:extLst>
                <a:ext uri="{FF2B5EF4-FFF2-40B4-BE49-F238E27FC236}">
                  <a16:creationId xmlns:a16="http://schemas.microsoft.com/office/drawing/2014/main" id="{DE648240-7193-4AD5-B15D-EBD7E6C788E6}"/>
                </a:ext>
              </a:extLst>
            </p:cNvPr>
            <p:cNvSpPr txBox="1"/>
            <p:nvPr/>
          </p:nvSpPr>
          <p:spPr>
            <a:xfrm>
              <a:off x="11001095" y="5202389"/>
              <a:ext cx="125261" cy="165020"/>
            </a:xfrm>
            <a:prstGeom prst="rect">
              <a:avLst/>
            </a:prstGeom>
            <a:noFill/>
          </p:spPr>
          <p:txBody>
            <a:bodyPr wrap="square" rtlCol="0">
              <a:spAutoFit/>
            </a:bodyPr>
            <a:lstStyle/>
            <a:p>
              <a:r>
                <a:rPr lang="en-US" sz="1385" dirty="0"/>
                <a:t>d</a:t>
              </a:r>
            </a:p>
          </p:txBody>
        </p:sp>
      </p:grpSp>
      <p:grpSp>
        <p:nvGrpSpPr>
          <p:cNvPr id="16" name="Group 15">
            <a:extLst>
              <a:ext uri="{FF2B5EF4-FFF2-40B4-BE49-F238E27FC236}">
                <a16:creationId xmlns:a16="http://schemas.microsoft.com/office/drawing/2014/main" id="{815C79C8-DC41-4F46-82F4-F2EEC0265F99}"/>
              </a:ext>
            </a:extLst>
          </p:cNvPr>
          <p:cNvGrpSpPr/>
          <p:nvPr/>
        </p:nvGrpSpPr>
        <p:grpSpPr>
          <a:xfrm>
            <a:off x="5042847" y="0"/>
            <a:ext cx="4206240" cy="7296560"/>
            <a:chOff x="7550722" y="0"/>
            <a:chExt cx="4206240" cy="7735120"/>
          </a:xfrm>
        </p:grpSpPr>
        <p:pic>
          <p:nvPicPr>
            <p:cNvPr id="17" name="Picture 16">
              <a:extLst>
                <a:ext uri="{FF2B5EF4-FFF2-40B4-BE49-F238E27FC236}">
                  <a16:creationId xmlns:a16="http://schemas.microsoft.com/office/drawing/2014/main" id="{FC74222E-F48A-4566-8888-FC890B67A927}"/>
                </a:ext>
              </a:extLst>
            </p:cNvPr>
            <p:cNvPicPr>
              <a:picLocks noChangeAspect="1"/>
            </p:cNvPicPr>
            <p:nvPr/>
          </p:nvPicPr>
          <p:blipFill rotWithShape="1">
            <a:blip r:embed="rId2"/>
            <a:srcRect l="65656" b="17273"/>
            <a:stretch/>
          </p:blipFill>
          <p:spPr>
            <a:xfrm>
              <a:off x="7550722" y="0"/>
              <a:ext cx="4206240" cy="7735120"/>
            </a:xfrm>
            <a:prstGeom prst="rect">
              <a:avLst/>
            </a:prstGeom>
          </p:spPr>
        </p:pic>
        <p:sp>
          <p:nvSpPr>
            <p:cNvPr id="18" name="TextBox 17">
              <a:extLst>
                <a:ext uri="{FF2B5EF4-FFF2-40B4-BE49-F238E27FC236}">
                  <a16:creationId xmlns:a16="http://schemas.microsoft.com/office/drawing/2014/main" id="{01978321-2A4F-4E8C-9DCA-FCFFEFAC3091}"/>
                </a:ext>
              </a:extLst>
            </p:cNvPr>
            <p:cNvSpPr txBox="1"/>
            <p:nvPr/>
          </p:nvSpPr>
          <p:spPr>
            <a:xfrm>
              <a:off x="10158606" y="4741102"/>
              <a:ext cx="513567" cy="369332"/>
            </a:xfrm>
            <a:prstGeom prst="rect">
              <a:avLst/>
            </a:prstGeom>
            <a:noFill/>
          </p:spPr>
          <p:txBody>
            <a:bodyPr wrap="square" rtlCol="0">
              <a:spAutoFit/>
            </a:bodyPr>
            <a:lstStyle/>
            <a:p>
              <a:r>
                <a:rPr lang="en-US" dirty="0"/>
                <a:t>a b</a:t>
              </a:r>
            </a:p>
          </p:txBody>
        </p:sp>
        <p:sp>
          <p:nvSpPr>
            <p:cNvPr id="19" name="TextBox 18">
              <a:extLst>
                <a:ext uri="{FF2B5EF4-FFF2-40B4-BE49-F238E27FC236}">
                  <a16:creationId xmlns:a16="http://schemas.microsoft.com/office/drawing/2014/main" id="{4FA4B4FC-00BB-4D79-A260-2E95E2A6FFB4}"/>
                </a:ext>
              </a:extLst>
            </p:cNvPr>
            <p:cNvSpPr txBox="1"/>
            <p:nvPr/>
          </p:nvSpPr>
          <p:spPr>
            <a:xfrm>
              <a:off x="10835013" y="4812622"/>
              <a:ext cx="100208" cy="369332"/>
            </a:xfrm>
            <a:prstGeom prst="rect">
              <a:avLst/>
            </a:prstGeom>
            <a:noFill/>
          </p:spPr>
          <p:txBody>
            <a:bodyPr wrap="square" rtlCol="0">
              <a:spAutoFit/>
            </a:bodyPr>
            <a:lstStyle/>
            <a:p>
              <a:r>
                <a:rPr lang="en-US" dirty="0"/>
                <a:t>c</a:t>
              </a:r>
            </a:p>
          </p:txBody>
        </p:sp>
        <p:sp>
          <p:nvSpPr>
            <p:cNvPr id="20" name="TextBox 19">
              <a:extLst>
                <a:ext uri="{FF2B5EF4-FFF2-40B4-BE49-F238E27FC236}">
                  <a16:creationId xmlns:a16="http://schemas.microsoft.com/office/drawing/2014/main" id="{081A184C-88FB-46DB-8510-64934DEFADA0}"/>
                </a:ext>
              </a:extLst>
            </p:cNvPr>
            <p:cNvSpPr txBox="1"/>
            <p:nvPr/>
          </p:nvSpPr>
          <p:spPr>
            <a:xfrm>
              <a:off x="10966536" y="5132262"/>
              <a:ext cx="125261" cy="369332"/>
            </a:xfrm>
            <a:prstGeom prst="rect">
              <a:avLst/>
            </a:prstGeom>
            <a:noFill/>
          </p:spPr>
          <p:txBody>
            <a:bodyPr wrap="square" rtlCol="0">
              <a:spAutoFit/>
            </a:bodyPr>
            <a:lstStyle/>
            <a:p>
              <a:r>
                <a:rPr lang="en-US" dirty="0"/>
                <a:t>d</a:t>
              </a:r>
            </a:p>
          </p:txBody>
        </p:sp>
        <p:sp>
          <p:nvSpPr>
            <p:cNvPr id="21" name="Rectangle 20">
              <a:extLst>
                <a:ext uri="{FF2B5EF4-FFF2-40B4-BE49-F238E27FC236}">
                  <a16:creationId xmlns:a16="http://schemas.microsoft.com/office/drawing/2014/main" id="{DCD47647-609C-46BE-9DF1-73B7DD0F0601}"/>
                </a:ext>
              </a:extLst>
            </p:cNvPr>
            <p:cNvSpPr/>
            <p:nvPr/>
          </p:nvSpPr>
          <p:spPr>
            <a:xfrm>
              <a:off x="9457151" y="3225452"/>
              <a:ext cx="1983483" cy="241111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BD49BB5-B294-48DA-B18C-1549BFAFF62B}"/>
              </a:ext>
            </a:extLst>
          </p:cNvPr>
          <p:cNvSpPr txBox="1"/>
          <p:nvPr/>
        </p:nvSpPr>
        <p:spPr>
          <a:xfrm>
            <a:off x="70309" y="117729"/>
            <a:ext cx="5340816" cy="423834"/>
          </a:xfrm>
          <a:prstGeom prst="rect">
            <a:avLst/>
          </a:prstGeom>
          <a:noFill/>
        </p:spPr>
        <p:txBody>
          <a:bodyPr wrap="square" rtlCol="0">
            <a:spAutoFit/>
          </a:bodyPr>
          <a:lstStyle/>
          <a:p>
            <a:r>
              <a:rPr lang="en-US" sz="2154" dirty="0"/>
              <a:t>Which pair is closer:  a and b     OR     c and d?</a:t>
            </a:r>
          </a:p>
        </p:txBody>
      </p:sp>
      <p:sp>
        <p:nvSpPr>
          <p:cNvPr id="3" name="Rectangle 2"/>
          <p:cNvSpPr/>
          <p:nvPr/>
        </p:nvSpPr>
        <p:spPr>
          <a:xfrm>
            <a:off x="-8476" y="6159831"/>
            <a:ext cx="5452199" cy="333809"/>
          </a:xfrm>
          <a:prstGeom prst="rect">
            <a:avLst/>
          </a:prstGeom>
        </p:spPr>
        <p:txBody>
          <a:bodyPr wrap="square">
            <a:spAutoFit/>
          </a:bodyPr>
          <a:lstStyle/>
          <a:p>
            <a:r>
              <a:rPr lang="en-US" sz="1569" dirty="0">
                <a:hlinkClick r:id="rId3"/>
              </a:rPr>
              <a:t>http://statweb.stanford.edu/~tibs/ElemStatLearn/</a:t>
            </a:r>
            <a:r>
              <a:rPr lang="en-US" sz="1569" dirty="0"/>
              <a:t> </a:t>
            </a:r>
          </a:p>
        </p:txBody>
      </p:sp>
      <p:sp>
        <p:nvSpPr>
          <p:cNvPr id="4" name="Rectangle 3"/>
          <p:cNvSpPr/>
          <p:nvPr/>
        </p:nvSpPr>
        <p:spPr>
          <a:xfrm>
            <a:off x="-98674" y="6472343"/>
            <a:ext cx="8008260" cy="333809"/>
          </a:xfrm>
          <a:prstGeom prst="rect">
            <a:avLst/>
          </a:prstGeom>
        </p:spPr>
        <p:txBody>
          <a:bodyPr wrap="square">
            <a:spAutoFit/>
          </a:bodyPr>
          <a:lstStyle/>
          <a:p>
            <a:r>
              <a:rPr lang="en-US" sz="1569" b="1" dirty="0">
                <a:solidFill>
                  <a:srgbClr val="000000"/>
                </a:solidFill>
                <a:latin typeface="Times New Roman" panose="02020603050405020304" pitchFamily="18" charset="0"/>
              </a:rPr>
              <a:t>The Elements of Statistical Learning (2nd edition)  </a:t>
            </a:r>
            <a:r>
              <a:rPr lang="en-US" sz="1569" dirty="0">
                <a:solidFill>
                  <a:srgbClr val="000000"/>
                </a:solidFill>
                <a:latin typeface="Times New Roman" panose="02020603050405020304" pitchFamily="18" charset="0"/>
              </a:rPr>
              <a:t>Hastie, </a:t>
            </a:r>
            <a:r>
              <a:rPr lang="en-US" sz="1569" dirty="0" err="1">
                <a:solidFill>
                  <a:srgbClr val="000000"/>
                </a:solidFill>
                <a:latin typeface="Times New Roman" panose="02020603050405020304" pitchFamily="18" charset="0"/>
              </a:rPr>
              <a:t>Tibshirani</a:t>
            </a:r>
            <a:r>
              <a:rPr lang="en-US" sz="1569" dirty="0">
                <a:solidFill>
                  <a:srgbClr val="000000"/>
                </a:solidFill>
                <a:latin typeface="Times New Roman" panose="02020603050405020304" pitchFamily="18" charset="0"/>
              </a:rPr>
              <a:t> and Friedman</a:t>
            </a:r>
            <a:endParaRPr lang="en-US" sz="1569" dirty="0"/>
          </a:p>
        </p:txBody>
      </p:sp>
    </p:spTree>
    <p:extLst>
      <p:ext uri="{BB962C8B-B14F-4D97-AF65-F5344CB8AC3E}">
        <p14:creationId xmlns:p14="http://schemas.microsoft.com/office/powerpoint/2010/main" val="311728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154" y="463381"/>
            <a:ext cx="7971692" cy="2339976"/>
          </a:xfrm>
          <a:prstGeom prst="rect">
            <a:avLst/>
          </a:prstGeom>
        </p:spPr>
      </p:pic>
      <p:sp>
        <p:nvSpPr>
          <p:cNvPr id="3" name="TextBox 2"/>
          <p:cNvSpPr txBox="1"/>
          <p:nvPr/>
        </p:nvSpPr>
        <p:spPr>
          <a:xfrm>
            <a:off x="723847" y="5495615"/>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4" name="Picture 3"/>
          <p:cNvPicPr>
            <a:picLocks noChangeAspect="1"/>
          </p:cNvPicPr>
          <p:nvPr/>
        </p:nvPicPr>
        <p:blipFill>
          <a:blip r:embed="rId3"/>
          <a:stretch>
            <a:fillRect/>
          </a:stretch>
        </p:blipFill>
        <p:spPr>
          <a:xfrm>
            <a:off x="3023333" y="2978644"/>
            <a:ext cx="3097335" cy="2341685"/>
          </a:xfrm>
          <a:prstGeom prst="rect">
            <a:avLst/>
          </a:prstGeom>
        </p:spPr>
      </p:pic>
      <p:sp>
        <p:nvSpPr>
          <p:cNvPr id="5" name="TextBox 4"/>
          <p:cNvSpPr txBox="1"/>
          <p:nvPr/>
        </p:nvSpPr>
        <p:spPr>
          <a:xfrm>
            <a:off x="723847" y="3342589"/>
            <a:ext cx="2081498" cy="2024016"/>
          </a:xfrm>
          <a:prstGeom prst="rect">
            <a:avLst/>
          </a:prstGeom>
          <a:solidFill>
            <a:schemeClr val="accent6">
              <a:lumMod val="20000"/>
              <a:lumOff val="80000"/>
            </a:schemeClr>
          </a:solidFill>
        </p:spPr>
        <p:txBody>
          <a:bodyPr wrap="square" rtlCol="0">
            <a:spAutoFit/>
          </a:bodyPr>
          <a:lstStyle/>
          <a:p>
            <a:r>
              <a:rPr lang="en-US" sz="2092" dirty="0"/>
              <a:t>If you care about connected components:</a:t>
            </a:r>
          </a:p>
          <a:p>
            <a:pPr lvl="1"/>
            <a:r>
              <a:rPr lang="en-US" sz="2092" dirty="0"/>
              <a:t>Single linkage</a:t>
            </a:r>
          </a:p>
          <a:p>
            <a:pPr lvl="1"/>
            <a:r>
              <a:rPr lang="en-US" sz="2092" dirty="0" err="1"/>
              <a:t>DBscan</a:t>
            </a:r>
            <a:endParaRPr lang="en-US" sz="2092" dirty="0"/>
          </a:p>
        </p:txBody>
      </p:sp>
      <p:sp>
        <p:nvSpPr>
          <p:cNvPr id="6" name="TextBox 5"/>
          <p:cNvSpPr txBox="1"/>
          <p:nvPr/>
        </p:nvSpPr>
        <p:spPr>
          <a:xfrm>
            <a:off x="6225389" y="3181598"/>
            <a:ext cx="2231670" cy="2024016"/>
          </a:xfrm>
          <a:prstGeom prst="rect">
            <a:avLst/>
          </a:prstGeom>
          <a:solidFill>
            <a:schemeClr val="accent6">
              <a:lumMod val="20000"/>
              <a:lumOff val="80000"/>
            </a:schemeClr>
          </a:solidFill>
        </p:spPr>
        <p:txBody>
          <a:bodyPr wrap="square" rtlCol="0">
            <a:spAutoFit/>
          </a:bodyPr>
          <a:lstStyle/>
          <a:p>
            <a:r>
              <a:rPr lang="en-US" sz="2092" dirty="0"/>
              <a:t>If you care about closeness:</a:t>
            </a:r>
          </a:p>
          <a:p>
            <a:r>
              <a:rPr lang="en-US" sz="2092" dirty="0"/>
              <a:t>  Complete linkage</a:t>
            </a:r>
          </a:p>
          <a:p>
            <a:r>
              <a:rPr lang="en-US" sz="2092" dirty="0"/>
              <a:t>  Average linkage</a:t>
            </a:r>
          </a:p>
          <a:p>
            <a:r>
              <a:rPr lang="en-US" sz="2092" dirty="0"/>
              <a:t>  Ward’s linkage</a:t>
            </a:r>
          </a:p>
          <a:p>
            <a:r>
              <a:rPr lang="en-US" sz="2092" dirty="0"/>
              <a:t>  K-means</a:t>
            </a:r>
          </a:p>
        </p:txBody>
      </p:sp>
    </p:spTree>
    <p:extLst>
      <p:ext uri="{BB962C8B-B14F-4D97-AF65-F5344CB8AC3E}">
        <p14:creationId xmlns:p14="http://schemas.microsoft.com/office/powerpoint/2010/main" val="335026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4608" y="717476"/>
            <a:ext cx="5294785" cy="1998047"/>
          </a:xfrm>
          <a:prstGeom prst="rect">
            <a:avLst/>
          </a:prstGeom>
        </p:spPr>
        <p:txBody>
          <a:bodyPr wrap="square">
            <a:spAutoFit/>
          </a:bodyPr>
          <a:lstStyle/>
          <a:p>
            <a:pPr algn="ctr">
              <a:lnSpc>
                <a:spcPct val="150000"/>
              </a:lnSpc>
            </a:pPr>
            <a:r>
              <a:rPr lang="en-US" sz="4400" b="0" dirty="0">
                <a:solidFill>
                  <a:srgbClr val="000000"/>
                </a:solidFill>
                <a:effectLst/>
                <a:latin typeface="Linux Libertine"/>
              </a:rPr>
              <a:t>Background for </a:t>
            </a:r>
          </a:p>
          <a:p>
            <a:pPr algn="ct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p:txBody>
      </p:sp>
      <p:sp>
        <p:nvSpPr>
          <p:cNvPr id="3" name="TextBox 2">
            <a:extLst>
              <a:ext uri="{FF2B5EF4-FFF2-40B4-BE49-F238E27FC236}">
                <a16:creationId xmlns:a16="http://schemas.microsoft.com/office/drawing/2014/main" id="{D51BF277-8BE3-4AEA-B622-F514D4EAA951}"/>
              </a:ext>
            </a:extLst>
          </p:cNvPr>
          <p:cNvSpPr txBox="1"/>
          <p:nvPr/>
        </p:nvSpPr>
        <p:spPr>
          <a:xfrm>
            <a:off x="1792257" y="2979825"/>
            <a:ext cx="5643256" cy="707886"/>
          </a:xfrm>
          <a:prstGeom prst="rect">
            <a:avLst/>
          </a:prstGeom>
          <a:noFill/>
        </p:spPr>
        <p:txBody>
          <a:bodyPr wrap="square" rtlCol="0">
            <a:spAutoFit/>
          </a:bodyPr>
          <a:lstStyle/>
          <a:p>
            <a:r>
              <a:rPr lang="en-US" sz="4000" dirty="0"/>
              <a:t>Creating Voronoi diagrams</a:t>
            </a:r>
          </a:p>
        </p:txBody>
      </p:sp>
      <p:pic>
        <p:nvPicPr>
          <p:cNvPr id="4" name="Picture 2" descr="File:Euclidean Voronoi diagram.svg">
            <a:extLst>
              <a:ext uri="{FF2B5EF4-FFF2-40B4-BE49-F238E27FC236}">
                <a16:creationId xmlns:a16="http://schemas.microsoft.com/office/drawing/2014/main" id="{6A335BCD-9103-41B4-BE06-2C9DC4624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 y="4169841"/>
            <a:ext cx="2651760" cy="265176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BA5687B-6951-4F92-AA73-8A513EECCB04}"/>
              </a:ext>
            </a:extLst>
          </p:cNvPr>
          <p:cNvSpPr/>
          <p:nvPr/>
        </p:nvSpPr>
        <p:spPr>
          <a:xfrm>
            <a:off x="-48531" y="6224255"/>
            <a:ext cx="2048783" cy="646331"/>
          </a:xfrm>
          <a:prstGeom prst="rect">
            <a:avLst/>
          </a:prstGeom>
        </p:spPr>
        <p:txBody>
          <a:bodyPr wrap="square">
            <a:spAutoFit/>
          </a:bodyPr>
          <a:lstStyle/>
          <a:p>
            <a:r>
              <a:rPr lang="en-US" sz="1200" dirty="0"/>
              <a:t>https://commons.wikimedia.org/wiki/File:Euclidean_Voronoi_diagram.svg</a:t>
            </a:r>
          </a:p>
        </p:txBody>
      </p:sp>
    </p:spTree>
    <p:extLst>
      <p:ext uri="{BB962C8B-B14F-4D97-AF65-F5344CB8AC3E}">
        <p14:creationId xmlns:p14="http://schemas.microsoft.com/office/powerpoint/2010/main" val="303818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images/plot_cluster_comparison_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57" y="1155112"/>
            <a:ext cx="7804287" cy="39021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81107" y="5633267"/>
            <a:ext cx="7381787" cy="333809"/>
          </a:xfrm>
          <a:prstGeom prst="rect">
            <a:avLst/>
          </a:prstGeom>
        </p:spPr>
        <p:txBody>
          <a:bodyPr wrap="square">
            <a:spAutoFit/>
          </a:bodyPr>
          <a:lstStyle/>
          <a:p>
            <a:pPr algn="ctr"/>
            <a:r>
              <a:rPr lang="en-US" sz="1569" dirty="0">
                <a:hlinkClick r:id="rId3"/>
              </a:rPr>
              <a:t>http://scikit-learn.org/stable/auto_examples/cluster/plot_cluster_comparison.html</a:t>
            </a:r>
            <a:r>
              <a:rPr lang="en-US" sz="1569" dirty="0"/>
              <a:t> </a:t>
            </a:r>
          </a:p>
        </p:txBody>
      </p:sp>
    </p:spTree>
    <p:extLst>
      <p:ext uri="{BB962C8B-B14F-4D97-AF65-F5344CB8AC3E}">
        <p14:creationId xmlns:p14="http://schemas.microsoft.com/office/powerpoint/2010/main" val="1523460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3B6B67-0094-45DC-BA2B-607D85F2C2DD}"/>
              </a:ext>
            </a:extLst>
          </p:cNvPr>
          <p:cNvSpPr txBox="1"/>
          <p:nvPr/>
        </p:nvSpPr>
        <p:spPr>
          <a:xfrm>
            <a:off x="60158" y="120023"/>
            <a:ext cx="9023684" cy="10269863"/>
          </a:xfrm>
          <a:prstGeom prst="rect">
            <a:avLst/>
          </a:prstGeom>
          <a:noFill/>
        </p:spPr>
        <p:txBody>
          <a:bodyPr wrap="square">
            <a:spAutoFit/>
          </a:bodyPr>
          <a:lstStyle/>
          <a:p>
            <a:r>
              <a:rPr lang="en-US" b="1" dirty="0">
                <a:solidFill>
                  <a:srgbClr val="7030A0"/>
                </a:solidFill>
              </a:rPr>
              <a:t>Applications of Voronoi Diagrams </a:t>
            </a:r>
            <a:r>
              <a:rPr lang="en-US" dirty="0">
                <a:hlinkClick r:id="rId2"/>
              </a:rPr>
              <a:t>https://www.ics.uci.edu/~eppstein/gina/scot.drysdale.html</a:t>
            </a:r>
            <a:endParaRPr lang="en-US" b="1" dirty="0"/>
          </a:p>
          <a:p>
            <a:r>
              <a:rPr lang="en-US" sz="1569" b="1" dirty="0"/>
              <a:t>Anthropology and Archeology </a:t>
            </a:r>
            <a:r>
              <a:rPr lang="en-US" sz="1569" dirty="0"/>
              <a:t>-- Identify the parts of a region under the influence of different </a:t>
            </a:r>
            <a:r>
              <a:rPr lang="en-US" sz="1569" dirty="0" err="1"/>
              <a:t>neolithic</a:t>
            </a:r>
            <a:r>
              <a:rPr lang="en-US" sz="1569" dirty="0"/>
              <a:t> clans, chiefdoms, ceremonial centers, or hill forts.</a:t>
            </a:r>
          </a:p>
          <a:p>
            <a:r>
              <a:rPr lang="en-US" sz="1569" b="1" dirty="0"/>
              <a:t>Astronomy</a:t>
            </a:r>
            <a:r>
              <a:rPr lang="en-US" sz="1569" dirty="0"/>
              <a:t> </a:t>
            </a:r>
            <a:r>
              <a:rPr lang="en-US" sz="1569" dirty="0">
                <a:highlight>
                  <a:srgbClr val="FFFF00"/>
                </a:highlight>
              </a:rPr>
              <a:t>-- Identify clusters </a:t>
            </a:r>
            <a:r>
              <a:rPr lang="en-US" sz="1569" dirty="0"/>
              <a:t>of stars and clusters of galaxies (Here we saw what may be the earliest picture of a Voronoi diagram, drawn by Descartes in 1644, where the regions described the regions of gravitational influence of the sun and other stars.)</a:t>
            </a:r>
          </a:p>
          <a:p>
            <a:r>
              <a:rPr lang="en-US" sz="1569" b="1" dirty="0"/>
              <a:t>Biology, Ecology, Forestry </a:t>
            </a:r>
            <a:r>
              <a:rPr lang="en-US" sz="1569" dirty="0"/>
              <a:t>-- Model and analyze plant competition ("Area potentially available to a tree", "Plant polygons")</a:t>
            </a:r>
          </a:p>
          <a:p>
            <a:r>
              <a:rPr lang="en-US" sz="1569" b="1" dirty="0"/>
              <a:t>Cartography</a:t>
            </a:r>
            <a:r>
              <a:rPr lang="en-US" sz="1569" dirty="0"/>
              <a:t> -- Piece together satellite photographs into large "mosaic" maps</a:t>
            </a:r>
          </a:p>
          <a:p>
            <a:r>
              <a:rPr lang="en-US" sz="1569" b="1" dirty="0"/>
              <a:t>Crystallography and Chemistry </a:t>
            </a:r>
            <a:r>
              <a:rPr lang="en-US" sz="1569" dirty="0"/>
              <a:t>-- Study chemical properties of metallic sodium ("Wigner-Seitz regions"); Modelling alloy structures as sphere packings ("Domain of an atom")</a:t>
            </a:r>
          </a:p>
          <a:p>
            <a:r>
              <a:rPr lang="en-US" sz="1569" b="1" dirty="0"/>
              <a:t>Finite Element Analysis </a:t>
            </a:r>
            <a:r>
              <a:rPr lang="en-US" sz="1569" dirty="0"/>
              <a:t>-- Generating finite element meshes which avoid small angles</a:t>
            </a:r>
          </a:p>
          <a:p>
            <a:r>
              <a:rPr lang="en-US" sz="1569" b="1" dirty="0"/>
              <a:t>Geography</a:t>
            </a:r>
            <a:r>
              <a:rPr lang="en-US" sz="1569" dirty="0"/>
              <a:t> -- Analyzing patterns of urban settlements</a:t>
            </a:r>
          </a:p>
          <a:p>
            <a:r>
              <a:rPr lang="en-US" sz="1569" b="1" dirty="0"/>
              <a:t>Geology</a:t>
            </a:r>
            <a:r>
              <a:rPr lang="en-US" sz="1569" dirty="0"/>
              <a:t> -- Estimation of ore reserves in a deposit using information obtained from bore holes; modelling crack patterns in basalt due to contraction on cooling</a:t>
            </a:r>
          </a:p>
          <a:p>
            <a:r>
              <a:rPr lang="en-US" sz="1569" b="1" dirty="0"/>
              <a:t>Geometric Modeling </a:t>
            </a:r>
            <a:r>
              <a:rPr lang="en-US" sz="1569" dirty="0"/>
              <a:t>-- </a:t>
            </a:r>
            <a:r>
              <a:rPr lang="en-US" sz="1569" dirty="0">
                <a:highlight>
                  <a:srgbClr val="FFFF00"/>
                </a:highlight>
              </a:rPr>
              <a:t>Finding "good" triangulations of 3D surfaces</a:t>
            </a:r>
          </a:p>
          <a:p>
            <a:r>
              <a:rPr lang="en-US" sz="1569" b="1" dirty="0"/>
              <a:t>Marketing</a:t>
            </a:r>
            <a:r>
              <a:rPr lang="en-US" sz="1569" dirty="0"/>
              <a:t> -- Model market of US metropolitan areas; market area extending down to individual retail stores</a:t>
            </a:r>
          </a:p>
          <a:p>
            <a:r>
              <a:rPr lang="en-US" sz="1569" b="1" dirty="0"/>
              <a:t>Mathematic</a:t>
            </a:r>
            <a:r>
              <a:rPr lang="en-US" sz="1569" dirty="0"/>
              <a:t>s -- Study of positive definite quadratic forms ("Dirichlet </a:t>
            </a:r>
            <a:r>
              <a:rPr lang="en-US" sz="1569" dirty="0" err="1"/>
              <a:t>tesselation</a:t>
            </a:r>
            <a:r>
              <a:rPr lang="en-US" sz="1569" dirty="0"/>
              <a:t>", "Voronoi diagram")</a:t>
            </a:r>
          </a:p>
          <a:p>
            <a:r>
              <a:rPr lang="en-US" sz="1569" b="1" dirty="0"/>
              <a:t>Metallurgy</a:t>
            </a:r>
            <a:r>
              <a:rPr lang="en-US" sz="1569" dirty="0"/>
              <a:t> -- Modelling "grain growth" in metal films</a:t>
            </a:r>
          </a:p>
          <a:p>
            <a:r>
              <a:rPr lang="en-US" sz="1569" b="1" dirty="0"/>
              <a:t>Meteorology</a:t>
            </a:r>
            <a:r>
              <a:rPr lang="en-US" sz="1569" dirty="0"/>
              <a:t> -- Estimate regional rainfall averages, given data at discrete rain gauges ("Thiessen polygons")</a:t>
            </a:r>
          </a:p>
          <a:p>
            <a:r>
              <a:rPr lang="en-US" sz="1569" b="1" dirty="0"/>
              <a:t>Pattern Recognition </a:t>
            </a:r>
            <a:r>
              <a:rPr lang="en-US" sz="1569" dirty="0"/>
              <a:t>-- Find simple descriptors for shapes that extract 1D characterizations from 2D shapes ("Medial axis" or "skeleton" of a contour)</a:t>
            </a:r>
          </a:p>
          <a:p>
            <a:r>
              <a:rPr lang="en-US" sz="1569" dirty="0"/>
              <a:t>Physiology -- Analysis of capillary distribution in cross-sections of muscle tissue to compute oxygen transport ("Capillary domains")</a:t>
            </a:r>
          </a:p>
          <a:p>
            <a:r>
              <a:rPr lang="en-US" sz="1569" dirty="0"/>
              <a:t>Robotics -- Path planning in the presence of obstacles</a:t>
            </a:r>
          </a:p>
          <a:p>
            <a:r>
              <a:rPr lang="en-US" sz="1569" dirty="0"/>
              <a:t>Statistics and Data Analysis -- Analyze statistical clustering ("Natural neighbors" interpolation)</a:t>
            </a:r>
          </a:p>
          <a:p>
            <a:r>
              <a:rPr lang="en-US" sz="1569" dirty="0"/>
              <a:t>Zoology -- Model and analyze the territories of animals</a:t>
            </a:r>
          </a:p>
          <a:p>
            <a:r>
              <a:rPr lang="en-US" sz="1569" dirty="0"/>
              <a:t>In addition to all these "real world" applications, Voronoi diagrams have several applications within the field of computer science, in particular, computational geometry.</a:t>
            </a:r>
          </a:p>
          <a:p>
            <a:endParaRPr lang="en-US" sz="1569" dirty="0"/>
          </a:p>
          <a:p>
            <a:r>
              <a:rPr lang="en-US" sz="1569" dirty="0"/>
              <a:t>Knuth's Post Office Problem -- Given a set of locations for post offices, how do you determine the closest post office to a given house? (Apparently, Knuth was ignoring the existence of ZIP codes.)</a:t>
            </a:r>
          </a:p>
          <a:p>
            <a:r>
              <a:rPr lang="en-US" sz="1569" dirty="0"/>
              <a:t>Closest Pair -- Given a set of points, which two are closest together?</a:t>
            </a:r>
          </a:p>
          <a:p>
            <a:r>
              <a:rPr lang="en-US" sz="1569" dirty="0"/>
              <a:t>All Nearest Neighbors -- Given a set of points, find each point's nearest neighbor</a:t>
            </a:r>
          </a:p>
          <a:p>
            <a:r>
              <a:rPr lang="en-US" sz="1569" dirty="0"/>
              <a:t>Euclidean Minimum Spanning Tree</a:t>
            </a:r>
          </a:p>
          <a:p>
            <a:r>
              <a:rPr lang="en-US" sz="1569" dirty="0"/>
              <a:t>Largest Empty Circle, also known as the Toxic Waste Dump Problem</a:t>
            </a:r>
          </a:p>
          <a:p>
            <a:r>
              <a:rPr lang="en-US" sz="1569" dirty="0"/>
              <a:t>Fixed Radius Near Neighbors -- Find all pairs of points closer than a given distance apart.</a:t>
            </a:r>
          </a:p>
          <a:p>
            <a:r>
              <a:rPr lang="en-US" sz="1569" dirty="0"/>
              <a:t>All k Nearest Neighbors -- Find each point's k closest neighbors</a:t>
            </a:r>
          </a:p>
          <a:p>
            <a:r>
              <a:rPr lang="en-US" sz="1569" dirty="0"/>
              <a:t>Enumerating interpoint distances in increasing order -- Find the closest pair, then the next closest pair, then the next closest pair, and so on.</a:t>
            </a:r>
          </a:p>
          <a:p>
            <a:r>
              <a:rPr lang="en-US" sz="1569" dirty="0"/>
              <a:t> </a:t>
            </a:r>
          </a:p>
          <a:p>
            <a:endParaRPr lang="en-US" sz="1569" dirty="0"/>
          </a:p>
        </p:txBody>
      </p:sp>
    </p:spTree>
    <p:extLst>
      <p:ext uri="{BB962C8B-B14F-4D97-AF65-F5344CB8AC3E}">
        <p14:creationId xmlns:p14="http://schemas.microsoft.com/office/powerpoint/2010/main" val="107087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589254" y="478835"/>
            <a:ext cx="4199024" cy="3262432"/>
          </a:xfrm>
          <a:prstGeom prst="rect">
            <a:avLst/>
          </a:prstGeom>
          <a:solidFill>
            <a:schemeClr val="accent6">
              <a:lumMod val="20000"/>
              <a:lumOff val="80000"/>
            </a:schemeClr>
          </a:solidFill>
        </p:spPr>
        <p:txBody>
          <a:bodyPr wrap="square" rtlCol="0">
            <a:spAutoFit/>
          </a:bodyPr>
          <a:lstStyle/>
          <a:p>
            <a:pPr algn="ctr"/>
            <a:r>
              <a:rPr lang="en-US" sz="3200" u="sng" dirty="0" err="1">
                <a:solidFill>
                  <a:srgbClr val="0000FF"/>
                </a:solidFill>
              </a:rPr>
              <a:t>Voronoi</a:t>
            </a:r>
            <a:r>
              <a:rPr lang="en-US" sz="3200" u="sng" dirty="0">
                <a:solidFill>
                  <a:srgbClr val="0000FF"/>
                </a:solidFill>
              </a:rPr>
              <a:t> diagram</a:t>
            </a:r>
            <a:r>
              <a:rPr lang="en-US" sz="3200" dirty="0">
                <a:solidFill>
                  <a:srgbClr val="0000FF"/>
                </a:solidFill>
              </a:rPr>
              <a:t>: </a:t>
            </a:r>
          </a:p>
          <a:p>
            <a:r>
              <a:rPr lang="en-US" sz="3200" dirty="0"/>
              <a:t>Suppose your data points live in R</a:t>
            </a:r>
            <a:r>
              <a:rPr lang="en-US" sz="3200" baseline="30000" dirty="0"/>
              <a:t>n</a:t>
            </a:r>
            <a:r>
              <a:rPr lang="en-US" sz="3200" dirty="0"/>
              <a:t>.</a:t>
            </a:r>
          </a:p>
          <a:p>
            <a:endParaRPr lang="en-US" sz="1400" dirty="0"/>
          </a:p>
          <a:p>
            <a:r>
              <a:rPr lang="en-US" sz="3200" dirty="0"/>
              <a:t>A </a:t>
            </a:r>
            <a:r>
              <a:rPr lang="en-US" sz="3200" dirty="0" err="1">
                <a:solidFill>
                  <a:srgbClr val="FF0000"/>
                </a:solidFill>
              </a:rPr>
              <a:t>Voronoi</a:t>
            </a:r>
            <a:r>
              <a:rPr lang="en-US" sz="3200" dirty="0">
                <a:solidFill>
                  <a:srgbClr val="FF0000"/>
                </a:solidFill>
              </a:rPr>
              <a:t> diagram</a:t>
            </a:r>
            <a:r>
              <a:rPr lang="en-US" sz="3200" dirty="0"/>
              <a:t> is a partition of space into </a:t>
            </a:r>
            <a:r>
              <a:rPr lang="en-US" sz="3200" dirty="0" err="1"/>
              <a:t>Voronoi</a:t>
            </a:r>
            <a:r>
              <a:rPr lang="en-US" sz="3200" dirty="0"/>
              <a:t> cells.</a:t>
            </a:r>
          </a:p>
        </p:txBody>
      </p:sp>
      <p:sp>
        <p:nvSpPr>
          <p:cNvPr id="27" name="Rectangle 26"/>
          <p:cNvSpPr/>
          <p:nvPr/>
        </p:nvSpPr>
        <p:spPr>
          <a:xfrm>
            <a:off x="355723" y="4157000"/>
            <a:ext cx="8432554" cy="2215991"/>
          </a:xfrm>
          <a:prstGeom prst="rect">
            <a:avLst/>
          </a:prstGeom>
          <a:solidFill>
            <a:schemeClr val="accent5">
              <a:lumMod val="20000"/>
              <a:lumOff val="80000"/>
            </a:schemeClr>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endParaRPr lang="en-US" altLang="zh-TW" sz="500" dirty="0">
              <a:ea typeface="新細明體" charset="0"/>
            </a:endParaRPr>
          </a:p>
          <a:p>
            <a:pPr algn="ctr"/>
            <a:r>
              <a:rPr lang="en-US" altLang="zh-TW" sz="3200" dirty="0">
                <a:ea typeface="新細明體" charset="0"/>
              </a:rPr>
              <a:t> </a:t>
            </a:r>
            <a:r>
              <a:rPr lang="en-US" altLang="zh-TW" sz="3200" dirty="0" err="1">
                <a:ea typeface="新細明體" charset="0"/>
              </a:rPr>
              <a:t>C</a:t>
            </a:r>
            <a:r>
              <a:rPr lang="en-US" altLang="zh-TW" sz="3200" baseline="-25000" dirty="0" err="1">
                <a:solidFill>
                  <a:srgbClr val="FF0000"/>
                </a:solidFill>
                <a:ea typeface="新細明體" charset="0"/>
              </a:rPr>
              <a:t>v</a:t>
            </a:r>
            <a:r>
              <a:rPr lang="en-US" altLang="zh-TW" sz="3200" dirty="0">
                <a:ea typeface="新細明體" charset="0"/>
              </a:rPr>
              <a:t>= { x in </a:t>
            </a:r>
            <a:r>
              <a:rPr lang="en-US" sz="3200" dirty="0"/>
              <a:t>R</a:t>
            </a:r>
            <a:r>
              <a:rPr lang="en-US" sz="3200" baseline="30000" dirty="0"/>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for all w ≠ </a:t>
            </a:r>
            <a:r>
              <a:rPr lang="en-US" altLang="zh-TW" sz="3200" dirty="0">
                <a:solidFill>
                  <a:srgbClr val="FF0000"/>
                </a:solidFill>
                <a:ea typeface="新細明體" charset="0"/>
              </a:rPr>
              <a:t>v </a:t>
            </a:r>
            <a:r>
              <a:rPr lang="en-US" altLang="zh-TW" sz="3200" dirty="0">
                <a:ea typeface="新細明體" charset="0"/>
              </a:rPr>
              <a:t>}</a:t>
            </a:r>
          </a:p>
          <a:p>
            <a:pPr algn="ctr"/>
            <a:endParaRPr lang="en-US" altLang="zh-TW" sz="500" dirty="0">
              <a:ea typeface="新細明體" charset="0"/>
            </a:endParaRPr>
          </a:p>
          <a:p>
            <a:r>
              <a:rPr lang="en-US" sz="3200" dirty="0"/>
              <a:t>           =  the set of all points in R</a:t>
            </a:r>
            <a:r>
              <a:rPr lang="en-US" sz="3200" baseline="30000" dirty="0"/>
              <a:t>n </a:t>
            </a:r>
            <a:r>
              <a:rPr lang="en-US" sz="3200" dirty="0"/>
              <a:t>closer </a:t>
            </a:r>
            <a:r>
              <a:rPr lang="en-US" sz="3200" dirty="0">
                <a:solidFill>
                  <a:srgbClr val="FF0000"/>
                </a:solidFill>
              </a:rPr>
              <a:t>v</a:t>
            </a:r>
            <a:r>
              <a:rPr lang="en-US" sz="3200" dirty="0"/>
              <a:t> than to </a:t>
            </a:r>
          </a:p>
          <a:p>
            <a:r>
              <a:rPr lang="en-US" sz="3200" dirty="0"/>
              <a:t>               any of the other points in your data set.</a:t>
            </a:r>
            <a:r>
              <a:rPr lang="en-US" altLang="zh-TW" sz="3200" dirty="0">
                <a:ea typeface="新細明體" charset="0"/>
              </a:rPr>
              <a:t> </a:t>
            </a:r>
          </a:p>
        </p:txBody>
      </p:sp>
    </p:spTree>
    <p:extLst>
      <p:ext uri="{BB962C8B-B14F-4D97-AF65-F5344CB8AC3E}">
        <p14:creationId xmlns:p14="http://schemas.microsoft.com/office/powerpoint/2010/main" val="3922038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30" name="TextBox 29"/>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1" name="Group 30"/>
          <p:cNvGrpSpPr/>
          <p:nvPr/>
        </p:nvGrpSpPr>
        <p:grpSpPr>
          <a:xfrm>
            <a:off x="4862958" y="1751854"/>
            <a:ext cx="4776480" cy="4308872"/>
            <a:chOff x="1974839" y="1663952"/>
            <a:chExt cx="7010427" cy="4308872"/>
          </a:xfrm>
        </p:grpSpPr>
        <p:sp>
          <p:nvSpPr>
            <p:cNvPr id="32" name="TextBox 31"/>
            <p:cNvSpPr txBox="1"/>
            <p:nvPr/>
          </p:nvSpPr>
          <p:spPr>
            <a:xfrm>
              <a:off x="1974839" y="1663952"/>
              <a:ext cx="7010427" cy="4308872"/>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p>
            <a:p>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a:t>
              </a:r>
            </a:p>
            <a:p>
              <a:r>
                <a:rPr lang="en-US" altLang="zh-TW" sz="3200" dirty="0">
                  <a:ea typeface="新細明體" charset="0"/>
                </a:rPr>
                <a:t> </a:t>
              </a:r>
            </a:p>
            <a:p>
              <a:endParaRPr lang="en-US" sz="3200" dirty="0">
                <a:ea typeface="新細明體" charset="0"/>
              </a:endParaRPr>
            </a:p>
            <a:p>
              <a:endParaRPr lang="en-US" sz="3200" dirty="0"/>
            </a:p>
          </p:txBody>
        </p:sp>
        <p:grpSp>
          <p:nvGrpSpPr>
            <p:cNvPr id="33" name="Group 32"/>
            <p:cNvGrpSpPr/>
            <p:nvPr/>
          </p:nvGrpSpPr>
          <p:grpSpPr>
            <a:xfrm>
              <a:off x="3700484" y="3960475"/>
              <a:ext cx="1641943" cy="907858"/>
              <a:chOff x="3700484" y="4152915"/>
              <a:chExt cx="1641943" cy="907858"/>
            </a:xfrm>
          </p:grpSpPr>
          <p:sp>
            <p:nvSpPr>
              <p:cNvPr id="34" name="TextBox 33"/>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5" name="TextBox 34"/>
              <p:cNvSpPr txBox="1"/>
              <p:nvPr/>
            </p:nvSpPr>
            <p:spPr>
              <a:xfrm>
                <a:off x="3700484" y="4475997"/>
                <a:ext cx="164194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 name="Rectangle 2"/>
          <p:cNvSpPr/>
          <p:nvPr/>
        </p:nvSpPr>
        <p:spPr>
          <a:xfrm>
            <a:off x="218536" y="5471186"/>
            <a:ext cx="8767153" cy="1077218"/>
          </a:xfrm>
          <a:prstGeom prst="rect">
            <a:avLst/>
          </a:prstGeom>
        </p:spPr>
        <p:txBody>
          <a:bodyPr wrap="square">
            <a:spAutoFit/>
          </a:bodyPr>
          <a:lstStyle/>
          <a:p>
            <a:r>
              <a:rPr lang="en-US" altLang="zh-TW" sz="3200" dirty="0">
                <a:ea typeface="新細明體" charset="0"/>
              </a:rPr>
              <a:t>Half-plane closer to </a:t>
            </a:r>
            <a:r>
              <a:rPr lang="en-US" altLang="zh-TW" sz="3200" dirty="0">
                <a:solidFill>
                  <a:srgbClr val="FF0000"/>
                </a:solidFill>
                <a:ea typeface="新細明體" charset="0"/>
              </a:rPr>
              <a:t>v</a:t>
            </a:r>
            <a:r>
              <a:rPr lang="en-US" altLang="zh-TW" sz="3200" dirty="0">
                <a:ea typeface="新細明體" charset="0"/>
              </a:rPr>
              <a:t>:   </a:t>
            </a: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a:t>R</a:t>
            </a:r>
            <a:r>
              <a:rPr lang="en-US" sz="3200" baseline="30000" dirty="0"/>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156763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371939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38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chemeClr val="bg2">
              <a:lumMod val="50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50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66812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flipV="1">
            <a:off x="786326" y="-1893134"/>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23489"/>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126971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flipV="1">
            <a:off x="786327" y="-1893135"/>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212884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81687" y="-3585297"/>
            <a:ext cx="12693128" cy="13394539"/>
            <a:chOff x="-1581687" y="-3585297"/>
            <a:chExt cx="12693128" cy="13394539"/>
          </a:xfrm>
        </p:grpSpPr>
        <p:sp>
          <p:nvSpPr>
            <p:cNvPr id="11" name="Rectangle 10"/>
            <p:cNvSpPr/>
            <p:nvPr/>
          </p:nvSpPr>
          <p:spPr>
            <a:xfrm rot="3443326" flipV="1">
              <a:off x="786327" y="-1904637"/>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3" name="Rectangle 12"/>
            <p:cNvSpPr/>
            <p:nvPr/>
          </p:nvSpPr>
          <p:spPr>
            <a:xfrm rot="17817649">
              <a:off x="32152" y="-234095"/>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29" name="Group 28"/>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1" name="Group 30"/>
              <p:cNvGrpSpPr/>
              <p:nvPr/>
            </p:nvGrpSpPr>
            <p:grpSpPr>
              <a:xfrm>
                <a:off x="3700484" y="3960475"/>
                <a:ext cx="2409755" cy="907858"/>
                <a:chOff x="3700484" y="4152915"/>
                <a:chExt cx="2409755"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3" name="TextBox 32"/>
                <p:cNvSpPr txBox="1"/>
                <p:nvPr/>
              </p:nvSpPr>
              <p:spPr>
                <a:xfrm>
                  <a:off x="3700484" y="4475997"/>
                  <a:ext cx="2409755"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grpSp>
      <p:sp>
        <p:nvSpPr>
          <p:cNvPr id="26" name="TextBox 25">
            <a:extLst>
              <a:ext uri="{FF2B5EF4-FFF2-40B4-BE49-F238E27FC236}">
                <a16:creationId xmlns:a16="http://schemas.microsoft.com/office/drawing/2014/main" id="{AD316D00-C50A-4768-AB30-1861A1410B65}"/>
              </a:ext>
            </a:extLst>
          </p:cNvPr>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sp>
        <p:nvSpPr>
          <p:cNvPr id="27" name="Rectangle 26">
            <a:extLst>
              <a:ext uri="{FF2B5EF4-FFF2-40B4-BE49-F238E27FC236}">
                <a16:creationId xmlns:a16="http://schemas.microsoft.com/office/drawing/2014/main" id="{B2CB4506-13BE-43F7-AA7A-AE396134B49B}"/>
              </a:ext>
            </a:extLst>
          </p:cNvPr>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62663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15" name="Oval 14"/>
          <p:cNvSpPr>
            <a:spLocks noChangeAspect="1"/>
          </p:cNvSpPr>
          <p:nvPr/>
        </p:nvSpPr>
        <p:spPr>
          <a:xfrm>
            <a:off x="1111761"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3903200-4146-4329-B125-4F58B75CE054}"/>
              </a:ext>
            </a:extLst>
          </p:cNvPr>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spTree>
    <p:extLst>
      <p:ext uri="{BB962C8B-B14F-4D97-AF65-F5344CB8AC3E}">
        <p14:creationId xmlns:p14="http://schemas.microsoft.com/office/powerpoint/2010/main" val="373690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96884-2388-4D7D-9940-11139CE05755}"/>
              </a:ext>
            </a:extLst>
          </p:cNvPr>
          <p:cNvPicPr>
            <a:picLocks noChangeAspect="1"/>
          </p:cNvPicPr>
          <p:nvPr/>
        </p:nvPicPr>
        <p:blipFill>
          <a:blip r:embed="rId2"/>
          <a:stretch>
            <a:fillRect/>
          </a:stretch>
        </p:blipFill>
        <p:spPr>
          <a:xfrm>
            <a:off x="0" y="925894"/>
            <a:ext cx="9144000" cy="5006212"/>
          </a:xfrm>
          <a:prstGeom prst="rect">
            <a:avLst/>
          </a:prstGeom>
        </p:spPr>
      </p:pic>
      <p:sp>
        <p:nvSpPr>
          <p:cNvPr id="5" name="TextBox 4">
            <a:extLst>
              <a:ext uri="{FF2B5EF4-FFF2-40B4-BE49-F238E27FC236}">
                <a16:creationId xmlns:a16="http://schemas.microsoft.com/office/drawing/2014/main" id="{8DEBDA44-8126-4B2A-B109-D4EEFF0387F4}"/>
              </a:ext>
            </a:extLst>
          </p:cNvPr>
          <p:cNvSpPr txBox="1"/>
          <p:nvPr/>
        </p:nvSpPr>
        <p:spPr>
          <a:xfrm>
            <a:off x="144379" y="6396608"/>
            <a:ext cx="4572000" cy="369332"/>
          </a:xfrm>
          <a:prstGeom prst="rect">
            <a:avLst/>
          </a:prstGeom>
          <a:noFill/>
        </p:spPr>
        <p:txBody>
          <a:bodyPr wrap="square">
            <a:spAutoFit/>
          </a:bodyPr>
          <a:lstStyle/>
          <a:p>
            <a:r>
              <a:rPr lang="en-US" dirty="0">
                <a:hlinkClick r:id="rId3"/>
              </a:rPr>
              <a:t>https://www.deeplearning.ai/</a:t>
            </a:r>
            <a:r>
              <a:rPr lang="en-US" dirty="0"/>
              <a:t> </a:t>
            </a:r>
          </a:p>
        </p:txBody>
      </p:sp>
    </p:spTree>
    <p:extLst>
      <p:ext uri="{BB962C8B-B14F-4D97-AF65-F5344CB8AC3E}">
        <p14:creationId xmlns:p14="http://schemas.microsoft.com/office/powerpoint/2010/main" val="1564483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101218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a:off x="-3856596" y="2580610"/>
            <a:ext cx="9028967" cy="4008701"/>
          </a:xfrm>
          <a:prstGeom prst="rect">
            <a:avLst/>
          </a:prstGeom>
          <a:solidFill>
            <a:schemeClr val="accent3">
              <a:lumMod val="75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4210389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a:off x="-114166" y="2264440"/>
            <a:ext cx="9281160" cy="4617720"/>
          </a:xfrm>
          <a:prstGeom prst="rect">
            <a:avLst/>
          </a:prstGeom>
          <a:solidFill>
            <a:schemeClr val="accent6">
              <a:lumMod val="75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263646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Rectangle 26"/>
          <p:cNvSpPr/>
          <p:nvPr/>
        </p:nvSpPr>
        <p:spPr>
          <a:xfrm rot="3626625">
            <a:off x="-3452855" y="2205042"/>
            <a:ext cx="9482077" cy="4617720"/>
          </a:xfrm>
          <a:prstGeom prst="rect">
            <a:avLst/>
          </a:prstGeom>
          <a:solidFill>
            <a:schemeClr val="accent1">
              <a:lumMod val="60000"/>
              <a:lumOff val="40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399329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a:off x="-3856596" y="2580610"/>
            <a:ext cx="9028967" cy="4008701"/>
          </a:xfrm>
          <a:prstGeom prst="rect">
            <a:avLst/>
          </a:prstGeom>
          <a:solidFill>
            <a:schemeClr val="accent3">
              <a:lumMod val="75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0C00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0C00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a:off x="-114166" y="2264440"/>
            <a:ext cx="9281160" cy="4617720"/>
          </a:xfrm>
          <a:prstGeom prst="rect">
            <a:avLst/>
          </a:prstGeom>
          <a:solidFill>
            <a:schemeClr val="accent6">
              <a:lumMod val="75000"/>
              <a:alpha val="51000"/>
            </a:schemeClr>
          </a:solidFill>
        </p:spPr>
        <p:txBody>
          <a:bodyPr wrap="square" rtlCol="0" anchor="ctr">
            <a:spAutoFit/>
          </a:bodyPr>
          <a:lstStyle/>
          <a:p>
            <a:pPr algn="ctr"/>
            <a:endParaRPr lang="en-US" sz="3200" dirty="0"/>
          </a:p>
        </p:txBody>
      </p:sp>
      <p:sp>
        <p:nvSpPr>
          <p:cNvPr id="27" name="Rectangle 26"/>
          <p:cNvSpPr/>
          <p:nvPr/>
        </p:nvSpPr>
        <p:spPr>
          <a:xfrm rot="3626625">
            <a:off x="-3452855" y="2205042"/>
            <a:ext cx="9482077" cy="4617720"/>
          </a:xfrm>
          <a:prstGeom prst="rect">
            <a:avLst/>
          </a:prstGeom>
          <a:solidFill>
            <a:schemeClr val="accent1">
              <a:lumMod val="60000"/>
              <a:lumOff val="40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588279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flipV="1">
            <a:off x="-114167" y="-404119"/>
            <a:ext cx="9792087" cy="2668559"/>
          </a:xfrm>
          <a:prstGeom prst="rect">
            <a:avLst/>
          </a:prstGeom>
          <a:solidFill>
            <a:schemeClr val="accent6">
              <a:lumMod val="75000"/>
              <a:alpha val="51000"/>
            </a:schemeClr>
          </a:solidFill>
        </p:spPr>
        <p:txBody>
          <a:bodyPr wrap="square" rtlCol="0" anchor="ctr">
            <a:spAutoFit/>
          </a:bodyPr>
          <a:lstStyle/>
          <a:p>
            <a:pPr algn="ctr"/>
            <a:endParaRPr lang="en-US" sz="3200" dirty="0"/>
          </a:p>
        </p:txBody>
      </p:sp>
      <p:sp>
        <p:nvSpPr>
          <p:cNvPr id="22" name="Rectangle 21"/>
          <p:cNvSpPr/>
          <p:nvPr/>
        </p:nvSpPr>
        <p:spPr>
          <a:xfrm rot="17817649" flipV="1">
            <a:off x="-3545498" y="172243"/>
            <a:ext cx="6937674" cy="3336229"/>
          </a:xfrm>
          <a:prstGeom prst="rect">
            <a:avLst/>
          </a:prstGeom>
          <a:solidFill>
            <a:srgbClr val="95B3D7">
              <a:alpha val="51000"/>
            </a:srgbClr>
          </a:solidFill>
        </p:spPr>
        <p:txBody>
          <a:bodyPr wrap="square" rtlCol="0" anchor="ctr">
            <a:spAutoFit/>
          </a:bodyPr>
          <a:lstStyle/>
          <a:p>
            <a:pPr algn="ctr"/>
            <a:endParaRPr lang="en-US" sz="3200" dirty="0"/>
          </a:p>
        </p:txBody>
      </p:sp>
      <p:sp>
        <p:nvSpPr>
          <p:cNvPr id="28" name="Rectangle 27"/>
          <p:cNvSpPr/>
          <p:nvPr/>
        </p:nvSpPr>
        <p:spPr>
          <a:xfrm rot="4886802">
            <a:off x="-3935998" y="1961533"/>
            <a:ext cx="9281160" cy="461772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a:p>
        </p:txBody>
      </p:sp>
      <p:sp>
        <p:nvSpPr>
          <p:cNvPr id="18" name="Oval 17"/>
          <p:cNvSpPr>
            <a:spLocks noChangeAspect="1"/>
          </p:cNvSpPr>
          <p:nvPr/>
        </p:nvSpPr>
        <p:spPr>
          <a:xfrm>
            <a:off x="1128227" y="161762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4862958" y="1751854"/>
            <a:ext cx="4281042" cy="3323987"/>
            <a:chOff x="1974839" y="1663952"/>
            <a:chExt cx="7010427" cy="3323987"/>
          </a:xfrm>
        </p:grpSpPr>
        <p:sp>
          <p:nvSpPr>
            <p:cNvPr id="35" name="TextBox 34"/>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6" name="Group 35"/>
            <p:cNvGrpSpPr/>
            <p:nvPr/>
          </p:nvGrpSpPr>
          <p:grpSpPr>
            <a:xfrm>
              <a:off x="3700484" y="3960475"/>
              <a:ext cx="3417982" cy="907858"/>
              <a:chOff x="3700484" y="4152915"/>
              <a:chExt cx="3417982" cy="907858"/>
            </a:xfrm>
          </p:grpSpPr>
          <p:sp>
            <p:nvSpPr>
              <p:cNvPr id="37" name="TextBox 36"/>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8" name="TextBox 37"/>
              <p:cNvSpPr txBox="1"/>
              <p:nvPr/>
            </p:nvSpPr>
            <p:spPr>
              <a:xfrm>
                <a:off x="3700484" y="4475997"/>
                <a:ext cx="3417982"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391896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8" name="Rectangle 27"/>
          <p:cNvSpPr/>
          <p:nvPr/>
        </p:nvSpPr>
        <p:spPr>
          <a:xfrm rot="4886802" flipV="1">
            <a:off x="1921761" y="126256"/>
            <a:ext cx="8978430" cy="687790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a:p>
        </p:txBody>
      </p:sp>
      <p:sp>
        <p:nvSpPr>
          <p:cNvPr id="27" name="Rectangle 26"/>
          <p:cNvSpPr/>
          <p:nvPr/>
        </p:nvSpPr>
        <p:spPr>
          <a:xfrm rot="3877115" flipV="1">
            <a:off x="2030996" y="-743908"/>
            <a:ext cx="10160493" cy="6611199"/>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29" name="Rectangle 28"/>
          <p:cNvSpPr/>
          <p:nvPr/>
        </p:nvSpPr>
        <p:spPr>
          <a:xfrm rot="3626625" flipV="1">
            <a:off x="2205878" y="-850726"/>
            <a:ext cx="9850469" cy="7259188"/>
          </a:xfrm>
          <a:prstGeom prst="rect">
            <a:avLst/>
          </a:prstGeom>
          <a:solidFill>
            <a:schemeClr val="accent3">
              <a:lumMod val="40000"/>
              <a:lumOff val="60000"/>
              <a:alpha val="23000"/>
            </a:schemeClr>
          </a:solidFill>
        </p:spPr>
        <p:txBody>
          <a:bodyPr wrap="square" rtlCol="0" anchor="ctr">
            <a:spAutoFit/>
          </a:bodyPr>
          <a:lstStyle/>
          <a:p>
            <a:pPr algn="ctr"/>
            <a:endParaRPr lang="en-US" sz="3200" dirty="0"/>
          </a:p>
        </p:txBody>
      </p:sp>
      <p:grpSp>
        <p:nvGrpSpPr>
          <p:cNvPr id="30" name="Group 29"/>
          <p:cNvGrpSpPr/>
          <p:nvPr/>
        </p:nvGrpSpPr>
        <p:grpSpPr>
          <a:xfrm>
            <a:off x="4862958" y="1751854"/>
            <a:ext cx="4281042" cy="3323987"/>
            <a:chOff x="1974839" y="1663952"/>
            <a:chExt cx="7010427" cy="3323987"/>
          </a:xfrm>
        </p:grpSpPr>
        <p:sp>
          <p:nvSpPr>
            <p:cNvPr id="31" name="TextBox 30"/>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2" name="Group 31"/>
            <p:cNvGrpSpPr/>
            <p:nvPr/>
          </p:nvGrpSpPr>
          <p:grpSpPr>
            <a:xfrm>
              <a:off x="3700484" y="3960475"/>
              <a:ext cx="4174154" cy="907858"/>
              <a:chOff x="3700484" y="4152915"/>
              <a:chExt cx="4174154" cy="907858"/>
            </a:xfrm>
          </p:grpSpPr>
          <p:sp>
            <p:nvSpPr>
              <p:cNvPr id="33" name="TextBox 32"/>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4" name="TextBox 33"/>
              <p:cNvSpPr txBox="1"/>
              <p:nvPr/>
            </p:nvSpPr>
            <p:spPr>
              <a:xfrm>
                <a:off x="3700484" y="4475997"/>
                <a:ext cx="4174154"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19" name="Oval 18"/>
          <p:cNvSpPr>
            <a:spLocks noChangeAspect="1"/>
          </p:cNvSpPr>
          <p:nvPr/>
        </p:nvSpPr>
        <p:spPr>
          <a:xfrm>
            <a:off x="3934466" y="124545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091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22" name="Group 21"/>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1" name="Group 30"/>
            <p:cNvGrpSpPr/>
            <p:nvPr/>
          </p:nvGrpSpPr>
          <p:grpSpPr>
            <a:xfrm>
              <a:off x="3700484" y="3960475"/>
              <a:ext cx="4174154" cy="907858"/>
              <a:chOff x="3700484" y="4152915"/>
              <a:chExt cx="4174154"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3" name="TextBox 32"/>
              <p:cNvSpPr txBox="1"/>
              <p:nvPr/>
            </p:nvSpPr>
            <p:spPr>
              <a:xfrm>
                <a:off x="3700484" y="4475997"/>
                <a:ext cx="4174154"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27" name="Rectangle 26"/>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a:ea typeface="新細明體" charset="0"/>
              </a:rPr>
              <a:t> </a:t>
            </a:r>
            <a:r>
              <a:rPr lang="en-US" altLang="zh-TW" sz="3200" dirty="0" err="1">
                <a:ea typeface="新細明體" charset="0"/>
              </a:rPr>
              <a:t>C</a:t>
            </a:r>
            <a:r>
              <a:rPr lang="en-US" altLang="zh-TW" sz="3200" baseline="-25000" dirty="0" err="1">
                <a:solidFill>
                  <a:srgbClr val="FF0000"/>
                </a:solidFill>
                <a:ea typeface="新細明體" charset="0"/>
              </a:rPr>
              <a:t>v</a:t>
            </a:r>
            <a:r>
              <a:rPr lang="en-US" altLang="zh-TW" sz="3200" dirty="0">
                <a:ea typeface="新細明體" charset="0"/>
              </a:rPr>
              <a:t>=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for all w ≠ </a:t>
            </a:r>
            <a:r>
              <a:rPr lang="en-US" altLang="zh-TW" sz="3200" dirty="0">
                <a:solidFill>
                  <a:srgbClr val="FF0000"/>
                </a:solidFill>
                <a:ea typeface="新細明體" charset="0"/>
              </a:rPr>
              <a:t>v </a:t>
            </a:r>
            <a:r>
              <a:rPr lang="en-US" altLang="zh-TW" sz="3200" dirty="0">
                <a:ea typeface="新細明體" charset="0"/>
              </a:rPr>
              <a:t>} </a:t>
            </a:r>
          </a:p>
        </p:txBody>
      </p:sp>
    </p:spTree>
    <p:extLst>
      <p:ext uri="{BB962C8B-B14F-4D97-AF65-F5344CB8AC3E}">
        <p14:creationId xmlns:p14="http://schemas.microsoft.com/office/powerpoint/2010/main" val="3411146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a:solidFill>
                  <a:srgbClr val="0000FF"/>
                </a:solidFill>
              </a:rPr>
              <a:t>A </a:t>
            </a:r>
            <a:r>
              <a:rPr lang="en-US" sz="3200" dirty="0" err="1">
                <a:solidFill>
                  <a:srgbClr val="0000FF"/>
                </a:solidFill>
              </a:rPr>
              <a:t>Voronoi</a:t>
            </a:r>
            <a:r>
              <a:rPr lang="en-US" sz="3200" dirty="0">
                <a:solidFill>
                  <a:srgbClr val="0000FF"/>
                </a:solidFill>
              </a:rPr>
              <a:t> diagram </a:t>
            </a:r>
            <a:r>
              <a:rPr lang="en-US" sz="3200" dirty="0"/>
              <a:t>is a partition of space into </a:t>
            </a:r>
            <a:r>
              <a:rPr lang="en-US" sz="3200" dirty="0" err="1"/>
              <a:t>Voronoi</a:t>
            </a:r>
            <a:r>
              <a:rPr lang="en-US" sz="3200" dirty="0"/>
              <a:t> cells.</a:t>
            </a:r>
            <a:endParaRPr lang="en-US" sz="3200" dirty="0">
              <a:solidFill>
                <a:srgbClr val="0000FF"/>
              </a:solidFill>
            </a:endParaRPr>
          </a:p>
        </p:txBody>
      </p:sp>
    </p:spTree>
    <p:extLst>
      <p:ext uri="{BB962C8B-B14F-4D97-AF65-F5344CB8AC3E}">
        <p14:creationId xmlns:p14="http://schemas.microsoft.com/office/powerpoint/2010/main" val="380527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843718" y="404072"/>
            <a:ext cx="3833703" cy="1569660"/>
          </a:xfrm>
          <a:prstGeom prst="rect">
            <a:avLst/>
          </a:prstGeom>
          <a:noFill/>
        </p:spPr>
        <p:txBody>
          <a:bodyPr wrap="square" rtlCol="0">
            <a:spAutoFit/>
          </a:bodyPr>
          <a:lstStyle/>
          <a:p>
            <a:r>
              <a:rPr lang="en-US" sz="3200" dirty="0">
                <a:solidFill>
                  <a:srgbClr val="0000FF"/>
                </a:solidFill>
              </a:rPr>
              <a:t>A </a:t>
            </a:r>
            <a:r>
              <a:rPr lang="en-US" sz="3200" dirty="0" err="1">
                <a:solidFill>
                  <a:srgbClr val="0000FF"/>
                </a:solidFill>
              </a:rPr>
              <a:t>Voronoi</a:t>
            </a:r>
            <a:r>
              <a:rPr lang="en-US" sz="3200" dirty="0">
                <a:solidFill>
                  <a:srgbClr val="0000FF"/>
                </a:solidFill>
              </a:rPr>
              <a:t> diagram </a:t>
            </a:r>
            <a:r>
              <a:rPr lang="en-US" sz="3200" dirty="0"/>
              <a:t>is a partition of space into </a:t>
            </a:r>
            <a:r>
              <a:rPr lang="en-US" sz="3200" dirty="0" err="1"/>
              <a:t>Voronoi</a:t>
            </a:r>
            <a:r>
              <a:rPr lang="en-US" sz="3200" dirty="0"/>
              <a:t> cells.</a:t>
            </a:r>
            <a:endParaRPr lang="en-US" sz="3200" dirty="0">
              <a:solidFill>
                <a:srgbClr val="0000FF"/>
              </a:solidFill>
            </a:endParaRPr>
          </a:p>
        </p:txBody>
      </p:sp>
    </p:spTree>
    <p:extLst>
      <p:ext uri="{BB962C8B-B14F-4D97-AF65-F5344CB8AC3E}">
        <p14:creationId xmlns:p14="http://schemas.microsoft.com/office/powerpoint/2010/main" val="1129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65" y="97750"/>
            <a:ext cx="3667125" cy="3790950"/>
          </a:xfrm>
          <a:prstGeom prst="rect">
            <a:avLst/>
          </a:prstGeom>
        </p:spPr>
      </p:pic>
      <p:grpSp>
        <p:nvGrpSpPr>
          <p:cNvPr id="3" name="Group 2"/>
          <p:cNvGrpSpPr/>
          <p:nvPr/>
        </p:nvGrpSpPr>
        <p:grpSpPr>
          <a:xfrm>
            <a:off x="412955" y="3472755"/>
            <a:ext cx="5285201" cy="3555266"/>
            <a:chOff x="412955" y="363794"/>
            <a:chExt cx="4232633" cy="3555266"/>
          </a:xfrm>
        </p:grpSpPr>
        <p:sp>
          <p:nvSpPr>
            <p:cNvPr id="2" name="TextBox 1"/>
            <p:cNvSpPr txBox="1"/>
            <p:nvPr/>
          </p:nvSpPr>
          <p:spPr>
            <a:xfrm>
              <a:off x="795412" y="872072"/>
              <a:ext cx="3850176" cy="3046988"/>
            </a:xfrm>
            <a:prstGeom prst="rect">
              <a:avLst/>
            </a:prstGeom>
            <a:noFill/>
          </p:spPr>
          <p:txBody>
            <a:bodyPr wrap="square" rtlCol="0">
              <a:spAutoFit/>
            </a:bodyPr>
            <a:lstStyle/>
            <a:p>
              <a:r>
                <a:rPr lang="fr-FR" sz="2400" dirty="0" err="1"/>
                <a:t>library</a:t>
              </a:r>
              <a:r>
                <a:rPr lang="fr-FR" sz="2400" dirty="0"/>
                <a:t>("TDA") </a:t>
              </a:r>
            </a:p>
            <a:p>
              <a:r>
                <a:rPr lang="fr-FR" sz="2400" dirty="0" err="1"/>
                <a:t>circle</a:t>
              </a:r>
              <a:r>
                <a:rPr lang="fr-FR" sz="2400" dirty="0"/>
                <a:t> = </a:t>
              </a:r>
              <a:r>
                <a:rPr lang="fr-FR" sz="2400" dirty="0" err="1"/>
                <a:t>circleUnif</a:t>
              </a:r>
              <a:r>
                <a:rPr lang="fr-FR" sz="2400" dirty="0"/>
                <a:t>(300, r = 1)  </a:t>
              </a:r>
            </a:p>
            <a:p>
              <a:r>
                <a:rPr lang="fr-FR" sz="2400" dirty="0"/>
                <a:t>plot(</a:t>
              </a:r>
              <a:r>
                <a:rPr lang="fr-FR" sz="2400" dirty="0" err="1"/>
                <a:t>circle</a:t>
              </a:r>
              <a:r>
                <a:rPr lang="fr-FR" sz="2400" dirty="0"/>
                <a:t>, </a:t>
              </a:r>
              <a:r>
                <a:rPr lang="fr-FR" sz="2400" dirty="0" err="1"/>
                <a:t>asp</a:t>
              </a:r>
              <a:r>
                <a:rPr lang="fr-FR" sz="2400" dirty="0"/>
                <a:t> = 1)</a:t>
              </a:r>
            </a:p>
            <a:p>
              <a:r>
                <a:rPr lang="fr-FR" sz="2400" dirty="0"/>
                <a:t>cl &lt;- </a:t>
              </a:r>
              <a:r>
                <a:rPr lang="fr-FR" sz="2400" dirty="0" err="1"/>
                <a:t>kmeans</a:t>
              </a:r>
              <a:r>
                <a:rPr lang="fr-FR" sz="2400" dirty="0"/>
                <a:t>(</a:t>
              </a:r>
              <a:r>
                <a:rPr lang="fr-FR" sz="2400" dirty="0" err="1"/>
                <a:t>circle</a:t>
              </a:r>
              <a:r>
                <a:rPr lang="fr-FR" sz="2400" dirty="0"/>
                <a:t>, 10)</a:t>
              </a:r>
            </a:p>
            <a:p>
              <a:r>
                <a:rPr lang="fr-FR" sz="2400" dirty="0"/>
                <a:t>plot(</a:t>
              </a:r>
              <a:r>
                <a:rPr lang="fr-FR" sz="2400" dirty="0" err="1"/>
                <a:t>circle,col</a:t>
              </a:r>
              <a:r>
                <a:rPr lang="fr-FR" sz="2400" dirty="0"/>
                <a:t>=</a:t>
              </a:r>
              <a:r>
                <a:rPr lang="fr-FR" sz="2400" dirty="0" err="1"/>
                <a:t>cl$cluster</a:t>
              </a:r>
              <a:r>
                <a:rPr lang="fr-FR" sz="2400" dirty="0"/>
                <a:t>)</a:t>
              </a:r>
            </a:p>
            <a:p>
              <a:r>
                <a:rPr lang="fr-FR" sz="2400" dirty="0"/>
                <a:t>points(</a:t>
              </a:r>
              <a:r>
                <a:rPr lang="fr-FR" sz="2400" dirty="0" err="1"/>
                <a:t>cl$centers</a:t>
              </a:r>
              <a:r>
                <a:rPr lang="fr-FR" sz="2400" dirty="0"/>
                <a:t>, </a:t>
              </a:r>
              <a:r>
                <a:rPr lang="fr-FR" sz="2400" dirty="0" err="1"/>
                <a:t>pch</a:t>
              </a:r>
              <a:r>
                <a:rPr lang="fr-FR" sz="2400" dirty="0"/>
                <a:t>=8, </a:t>
              </a:r>
              <a:r>
                <a:rPr lang="fr-FR" sz="2400" dirty="0" err="1"/>
                <a:t>cex</a:t>
              </a:r>
              <a:r>
                <a:rPr lang="fr-FR" sz="2400" dirty="0"/>
                <a:t> = 2)</a:t>
              </a:r>
            </a:p>
            <a:p>
              <a:r>
                <a:rPr lang="fr-FR" sz="2400" dirty="0"/>
                <a:t>plot(</a:t>
              </a:r>
              <a:r>
                <a:rPr lang="fr-FR" sz="2400" dirty="0" err="1"/>
                <a:t>cl$centers</a:t>
              </a:r>
              <a:r>
                <a:rPr lang="fr-FR" sz="2400" dirty="0"/>
                <a:t>, </a:t>
              </a:r>
              <a:r>
                <a:rPr lang="fr-FR" sz="2400" dirty="0" err="1"/>
                <a:t>asp</a:t>
              </a:r>
              <a:r>
                <a:rPr lang="fr-FR" sz="2400" dirty="0"/>
                <a:t> = 1)</a:t>
              </a:r>
              <a:endParaRPr lang="en-US" sz="2400" dirty="0"/>
            </a:p>
          </p:txBody>
        </p:sp>
        <p:sp>
          <p:nvSpPr>
            <p:cNvPr id="9" name="TextBox 8"/>
            <p:cNvSpPr txBox="1"/>
            <p:nvPr/>
          </p:nvSpPr>
          <p:spPr>
            <a:xfrm>
              <a:off x="412955" y="363794"/>
              <a:ext cx="1858297" cy="461665"/>
            </a:xfrm>
            <a:prstGeom prst="rect">
              <a:avLst/>
            </a:prstGeom>
            <a:noFill/>
          </p:spPr>
          <p:txBody>
            <a:bodyPr wrap="square" rtlCol="0">
              <a:spAutoFit/>
            </a:bodyPr>
            <a:lstStyle/>
            <a:p>
              <a:r>
                <a:rPr lang="en-US" sz="2400" dirty="0" err="1"/>
                <a:t>Rstudio</a:t>
              </a:r>
              <a:r>
                <a:rPr lang="en-US" sz="2400" dirty="0"/>
                <a: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3352701"/>
            <a:ext cx="3667125" cy="37909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884" y="126938"/>
            <a:ext cx="3667125" cy="3790950"/>
          </a:xfrm>
          <a:prstGeom prst="rect">
            <a:avLst/>
          </a:prstGeom>
        </p:spPr>
      </p:pic>
      <p:sp>
        <p:nvSpPr>
          <p:cNvPr id="6" name="TextBox 5">
            <a:extLst>
              <a:ext uri="{FF2B5EF4-FFF2-40B4-BE49-F238E27FC236}">
                <a16:creationId xmlns:a16="http://schemas.microsoft.com/office/drawing/2014/main" id="{7C4DBF79-202B-4C1D-B9EF-AD8FC201ADCC}"/>
              </a:ext>
            </a:extLst>
          </p:cNvPr>
          <p:cNvSpPr txBox="1"/>
          <p:nvPr/>
        </p:nvSpPr>
        <p:spPr>
          <a:xfrm>
            <a:off x="312771" y="97750"/>
            <a:ext cx="4042611" cy="584775"/>
          </a:xfrm>
          <a:prstGeom prst="rect">
            <a:avLst/>
          </a:prstGeom>
          <a:noFill/>
        </p:spPr>
        <p:txBody>
          <a:bodyPr wrap="square" rtlCol="0">
            <a:spAutoFit/>
          </a:bodyPr>
          <a:lstStyle/>
          <a:p>
            <a:r>
              <a:rPr lang="en-US" sz="3200" dirty="0"/>
              <a:t>Reduce a data set:</a:t>
            </a:r>
          </a:p>
        </p:txBody>
      </p:sp>
    </p:spTree>
    <p:extLst>
      <p:ext uri="{BB962C8B-B14F-4D97-AF65-F5344CB8AC3E}">
        <p14:creationId xmlns:p14="http://schemas.microsoft.com/office/powerpoint/2010/main" val="2690016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3805604" y="326519"/>
            <a:ext cx="4604657" cy="1938992"/>
          </a:xfrm>
          <a:prstGeom prst="rect">
            <a:avLst/>
          </a:prstGeom>
          <a:solidFill>
            <a:srgbClr val="DAEFC3"/>
          </a:solidFill>
        </p:spPr>
        <p:txBody>
          <a:bodyPr wrap="square" rtlCol="0">
            <a:spAutoFit/>
          </a:bodyPr>
          <a:lstStyle/>
          <a:p>
            <a:pPr algn="ctr"/>
            <a:r>
              <a:rPr lang="en-US" sz="4000" dirty="0">
                <a:solidFill>
                  <a:srgbClr val="000000"/>
                </a:solidFill>
                <a:latin typeface="Linux Libertine"/>
              </a:rPr>
              <a:t>A very basic introduction to</a:t>
            </a:r>
          </a:p>
          <a:p>
            <a:pPr algn="ctr"/>
            <a:r>
              <a:rPr lang="en-US" sz="4000" i="1" dirty="0">
                <a:solidFill>
                  <a:srgbClr val="000000"/>
                </a:solidFill>
                <a:latin typeface="Linux Libertine"/>
              </a:rPr>
              <a:t>k</a:t>
            </a:r>
            <a:r>
              <a:rPr lang="en-US" sz="4000" dirty="0">
                <a:solidFill>
                  <a:srgbClr val="000000"/>
                </a:solidFill>
                <a:latin typeface="Linux Libertine"/>
              </a:rPr>
              <a:t>-means clustering</a:t>
            </a:r>
          </a:p>
        </p:txBody>
      </p:sp>
      <p:pic>
        <p:nvPicPr>
          <p:cNvPr id="8" name="Picture 8" descr="http://upload.wikimedia.org/wikipedia/commons/thumb/5/5e/K_Means_Example_Step_1.svg/500px-K_Means_Example_Step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48787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37" y="3740725"/>
            <a:ext cx="4813068" cy="138499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p:txBody>
      </p:sp>
      <p:sp>
        <p:nvSpPr>
          <p:cNvPr id="8" name="Rectangle 7"/>
          <p:cNvSpPr/>
          <p:nvPr/>
        </p:nvSpPr>
        <p:spPr>
          <a:xfrm>
            <a:off x="3658022" y="193562"/>
            <a:ext cx="5190845" cy="2800767"/>
          </a:xfrm>
          <a:prstGeom prst="rect">
            <a:avLst/>
          </a:prstGeom>
        </p:spPr>
        <p:txBody>
          <a:bodyPr wrap="none">
            <a:spAutoFit/>
          </a:bodyPr>
          <a:lstStyle/>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 = desired number </a:t>
            </a:r>
          </a:p>
          <a:p>
            <a:r>
              <a:rPr lang="en-US" sz="4400" dirty="0">
                <a:solidFill>
                  <a:srgbClr val="000000"/>
                </a:solidFill>
                <a:latin typeface="Linux Libertine"/>
              </a:rPr>
              <a:t>      </a:t>
            </a:r>
            <a:r>
              <a:rPr lang="en-US" sz="4400" b="0" i="0" dirty="0">
                <a:solidFill>
                  <a:srgbClr val="000000"/>
                </a:solidFill>
                <a:effectLst/>
                <a:latin typeface="Linux Libertine"/>
              </a:rPr>
              <a:t>of clusters</a:t>
            </a:r>
          </a:p>
        </p:txBody>
      </p:sp>
      <p:sp>
        <p:nvSpPr>
          <p:cNvPr id="2" name="Rectangle 1"/>
          <p:cNvSpPr/>
          <p:nvPr/>
        </p:nvSpPr>
        <p:spPr>
          <a:xfrm>
            <a:off x="950027" y="193562"/>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10691" y="1757548"/>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3480657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37" y="3218211"/>
            <a:ext cx="4813068" cy="3108543"/>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Step 1:  Randomly choose </a:t>
            </a:r>
          </a:p>
          <a:p>
            <a:r>
              <a:rPr lang="en-US" sz="2800" dirty="0"/>
              <a:t>                      3 points </a:t>
            </a:r>
          </a:p>
          <a:p>
            <a:r>
              <a:rPr lang="en-US" sz="2800" dirty="0"/>
              <a:t> (points need not be in data set)</a:t>
            </a:r>
          </a:p>
          <a:p>
            <a:r>
              <a:rPr lang="en-US" sz="2800" dirty="0"/>
              <a:t> 3 points = colored circle </a:t>
            </a:r>
          </a:p>
        </p:txBody>
      </p:sp>
      <p:sp>
        <p:nvSpPr>
          <p:cNvPr id="8" name="Rectangle 7"/>
          <p:cNvSpPr/>
          <p:nvPr/>
        </p:nvSpPr>
        <p:spPr>
          <a:xfrm>
            <a:off x="3658022" y="193562"/>
            <a:ext cx="5190845" cy="2800767"/>
          </a:xfrm>
          <a:prstGeom prst="rect">
            <a:avLst/>
          </a:prstGeom>
        </p:spPr>
        <p:txBody>
          <a:bodyPr wrap="none">
            <a:spAutoFit/>
          </a:bodyPr>
          <a:lstStyle/>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 = desired number </a:t>
            </a:r>
          </a:p>
          <a:p>
            <a:r>
              <a:rPr lang="en-US" sz="4400" dirty="0">
                <a:solidFill>
                  <a:srgbClr val="000000"/>
                </a:solidFill>
                <a:latin typeface="Linux Libertine"/>
              </a:rPr>
              <a:t>      </a:t>
            </a:r>
            <a:r>
              <a:rPr lang="en-US" sz="4400" b="0" i="0" dirty="0">
                <a:solidFill>
                  <a:srgbClr val="000000"/>
                </a:solidFill>
                <a:effectLst/>
                <a:latin typeface="Linux Libertine"/>
              </a:rPr>
              <a:t>of clusters</a:t>
            </a:r>
          </a:p>
        </p:txBody>
      </p:sp>
      <p:sp>
        <p:nvSpPr>
          <p:cNvPr id="2" name="Rectangle 1"/>
          <p:cNvSpPr/>
          <p:nvPr/>
        </p:nvSpPr>
        <p:spPr>
          <a:xfrm>
            <a:off x="853751" y="6476590"/>
            <a:ext cx="7436499" cy="381410"/>
          </a:xfrm>
          <a:prstGeom prst="rect">
            <a:avLst/>
          </a:prstGeom>
        </p:spPr>
        <p:txBody>
          <a:bodyPr wrap="square">
            <a:spAutoFit/>
          </a:bodyPr>
          <a:lstStyle/>
          <a:p>
            <a:r>
              <a:rPr lang="en-US" dirty="0"/>
              <a:t>Figure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3769794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grpSp>
        <p:nvGrpSpPr>
          <p:cNvPr id="12" name="Group 11"/>
          <p:cNvGrpSpPr/>
          <p:nvPr/>
        </p:nvGrpSpPr>
        <p:grpSpPr>
          <a:xfrm>
            <a:off x="0" y="210892"/>
            <a:ext cx="3292217" cy="3173695"/>
            <a:chOff x="0" y="210892"/>
            <a:chExt cx="3292217" cy="3173695"/>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092530" y="2078182"/>
              <a:ext cx="1460665" cy="970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2553196" y="831274"/>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667899" y="954589"/>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2" name="Group 31"/>
          <p:cNvGrpSpPr/>
          <p:nvPr/>
        </p:nvGrpSpPr>
        <p:grpSpPr>
          <a:xfrm>
            <a:off x="5141010" y="193694"/>
            <a:ext cx="3301340" cy="3197446"/>
            <a:chOff x="5343897" y="282141"/>
            <a:chExt cx="3301340" cy="3197446"/>
          </a:xfrm>
        </p:grpSpPr>
        <p:grpSp>
          <p:nvGrpSpPr>
            <p:cNvPr id="13" name="Group 12"/>
            <p:cNvGrpSpPr/>
            <p:nvPr/>
          </p:nvGrpSpPr>
          <p:grpSpPr>
            <a:xfrm>
              <a:off x="5343897" y="282141"/>
              <a:ext cx="3301340" cy="3197446"/>
              <a:chOff x="5165766" y="190005"/>
              <a:chExt cx="3301340" cy="3197446"/>
            </a:xfrm>
          </p:grpSpPr>
          <p:grpSp>
            <p:nvGrpSpPr>
              <p:cNvPr id="16" name="Group 15"/>
              <p:cNvGrpSpPr/>
              <p:nvPr/>
            </p:nvGrpSpPr>
            <p:grpSpPr>
              <a:xfrm>
                <a:off x="5165766" y="213756"/>
                <a:ext cx="3292217" cy="3173695"/>
                <a:chOff x="0" y="210892"/>
                <a:chExt cx="3292217" cy="3173695"/>
              </a:xfrm>
            </p:grpSpPr>
            <p:pic>
              <p:nvPicPr>
                <p:cNvPr id="17"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Rectangle 17"/>
                <p:cNvSpPr/>
                <p:nvPr/>
              </p:nvSpPr>
              <p:spPr>
                <a:xfrm>
                  <a:off x="1092530" y="2078182"/>
                  <a:ext cx="1460665" cy="970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2553196" y="831274"/>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667899" y="954589"/>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Rectangle 7"/>
              <p:cNvSpPr/>
              <p:nvPr/>
            </p:nvSpPr>
            <p:spPr>
              <a:xfrm>
                <a:off x="5177514" y="1282535"/>
                <a:ext cx="2042683" cy="1754371"/>
              </a:xfrm>
              <a:prstGeom prst="rect">
                <a:avLst/>
              </a:prstGeom>
              <a:solidFill>
                <a:srgbClr val="00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9"/>
              <p:cNvSpPr/>
              <p:nvPr/>
            </p:nvSpPr>
            <p:spPr>
              <a:xfrm>
                <a:off x="5177514" y="190005"/>
                <a:ext cx="3277590" cy="1068779"/>
              </a:xfrm>
              <a:custGeom>
                <a:avLst/>
                <a:gdLst>
                  <a:gd name="connsiteX0" fmla="*/ 35626 w 3277590"/>
                  <a:gd name="connsiteY0" fmla="*/ 1068779 h 1068779"/>
                  <a:gd name="connsiteX1" fmla="*/ 2066306 w 3277590"/>
                  <a:gd name="connsiteY1" fmla="*/ 1033153 h 1068779"/>
                  <a:gd name="connsiteX2" fmla="*/ 3277590 w 3277590"/>
                  <a:gd name="connsiteY2" fmla="*/ 35626 h 1068779"/>
                  <a:gd name="connsiteX3" fmla="*/ 35626 w 3277590"/>
                  <a:gd name="connsiteY3" fmla="*/ 0 h 1068779"/>
                  <a:gd name="connsiteX4" fmla="*/ 0 w 3277590"/>
                  <a:gd name="connsiteY4" fmla="*/ 1033153 h 1068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590" h="1068779">
                    <a:moveTo>
                      <a:pt x="35626" y="1068779"/>
                    </a:moveTo>
                    <a:lnTo>
                      <a:pt x="2066306" y="1033153"/>
                    </a:lnTo>
                    <a:lnTo>
                      <a:pt x="3277590" y="35626"/>
                    </a:lnTo>
                    <a:lnTo>
                      <a:pt x="35626" y="0"/>
                    </a:lnTo>
                    <a:lnTo>
                      <a:pt x="0" y="1033153"/>
                    </a:lnTo>
                  </a:path>
                </a:pathLst>
              </a:cu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255823" y="225631"/>
                <a:ext cx="1211283" cy="2814452"/>
              </a:xfrm>
              <a:custGeom>
                <a:avLst/>
                <a:gdLst>
                  <a:gd name="connsiteX0" fmla="*/ 0 w 1211283"/>
                  <a:gd name="connsiteY0" fmla="*/ 2814452 h 2814452"/>
                  <a:gd name="connsiteX1" fmla="*/ 0 w 1211283"/>
                  <a:gd name="connsiteY1" fmla="*/ 961901 h 2814452"/>
                  <a:gd name="connsiteX2" fmla="*/ 1211283 w 1211283"/>
                  <a:gd name="connsiteY2" fmla="*/ 0 h 2814452"/>
                  <a:gd name="connsiteX3" fmla="*/ 1175658 w 1211283"/>
                  <a:gd name="connsiteY3" fmla="*/ 2778826 h 2814452"/>
                  <a:gd name="connsiteX4" fmla="*/ 1175658 w 1211283"/>
                  <a:gd name="connsiteY4" fmla="*/ 2778826 h 281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283" h="2814452">
                    <a:moveTo>
                      <a:pt x="0" y="2814452"/>
                    </a:moveTo>
                    <a:lnTo>
                      <a:pt x="0" y="961901"/>
                    </a:lnTo>
                    <a:lnTo>
                      <a:pt x="1211283" y="0"/>
                    </a:lnTo>
                    <a:lnTo>
                      <a:pt x="1175658" y="2778826"/>
                    </a:lnTo>
                    <a:lnTo>
                      <a:pt x="1175658" y="2778826"/>
                    </a:lnTo>
                  </a:path>
                </a:pathLst>
              </a:cu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367647" y="329330"/>
              <a:ext cx="3277589" cy="2798728"/>
              <a:chOff x="5367647" y="329330"/>
              <a:chExt cx="3277589" cy="2798728"/>
            </a:xfrm>
          </p:grpSpPr>
          <p:cxnSp>
            <p:nvCxnSpPr>
              <p:cNvPr id="21" name="Straight Connector 20"/>
              <p:cNvCxnSpPr/>
              <p:nvPr/>
            </p:nvCxnSpPr>
            <p:spPr>
              <a:xfrm flipH="1" flipV="1">
                <a:off x="5367647" y="1365662"/>
                <a:ext cx="10029" cy="52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67647" y="1327737"/>
                <a:ext cx="2030680" cy="260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36836" y="1327169"/>
                <a:ext cx="0" cy="180088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398327" y="329330"/>
                <a:ext cx="1246909" cy="10215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Rectangle 23"/>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715298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sp>
        <p:nvSpPr>
          <p:cNvPr id="7" name="Rectangle 6"/>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spTree>
    <p:extLst>
      <p:ext uri="{BB962C8B-B14F-4D97-AF65-F5344CB8AC3E}">
        <p14:creationId xmlns:p14="http://schemas.microsoft.com/office/powerpoint/2010/main" val="1214261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sp>
        <p:nvSpPr>
          <p:cNvPr id="7" name="TextBox 6"/>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8" name="TextBox 7"/>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9" name="TextBox 8"/>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10" name="Rectangle 9"/>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pic>
        <p:nvPicPr>
          <p:cNvPr id="11" name="Picture 8" descr="http://upload.wikimedia.org/wikipedia/commons/thumb/5/5e/K_Means_Example_Step_1.svg/500px-K_Means_Example_Step_1.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06248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656940" y="4289367"/>
            <a:ext cx="5487059" cy="1815882"/>
          </a:xfrm>
          <a:prstGeom prst="rect">
            <a:avLst/>
          </a:prstGeom>
          <a:solidFill>
            <a:srgbClr val="E8D9F3"/>
          </a:solidFill>
          <a:ln>
            <a:solidFill>
              <a:srgbClr val="7030A0"/>
            </a:solidFill>
          </a:ln>
        </p:spPr>
        <p:txBody>
          <a:bodyPr wrap="square" rtlCol="0">
            <a:spAutoFit/>
          </a:bodyPr>
          <a:lstStyle/>
          <a:p>
            <a:r>
              <a:rPr lang="en-US" sz="2800" dirty="0"/>
              <a:t>Repeat the process with </a:t>
            </a:r>
          </a:p>
          <a:p>
            <a:pPr algn="ctr"/>
            <a:r>
              <a:rPr lang="en-US" sz="2800" dirty="0"/>
              <a:t>3 new points:</a:t>
            </a:r>
          </a:p>
          <a:p>
            <a:r>
              <a:rPr lang="en-US" sz="2800" dirty="0"/>
              <a:t>Find the centroids of the data cells in each of the </a:t>
            </a:r>
            <a:r>
              <a:rPr lang="en-US" sz="2800" dirty="0" err="1"/>
              <a:t>voronoi</a:t>
            </a:r>
            <a:r>
              <a:rPr lang="en-US" sz="2800" dirty="0"/>
              <a:t> cells</a:t>
            </a:r>
          </a:p>
        </p:txBody>
      </p:sp>
      <p:sp>
        <p:nvSpPr>
          <p:cNvPr id="3" name="TextBox 2"/>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7" name="TextBox 6"/>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8" name="TextBox 7"/>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9" name="Rectangle 8"/>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pic>
        <p:nvPicPr>
          <p:cNvPr id="10"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7793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656940" y="4289367"/>
            <a:ext cx="5487059" cy="1815882"/>
          </a:xfrm>
          <a:prstGeom prst="rect">
            <a:avLst/>
          </a:prstGeom>
          <a:solidFill>
            <a:srgbClr val="E8D9F3"/>
          </a:solidFill>
          <a:ln>
            <a:solidFill>
              <a:srgbClr val="7030A0"/>
            </a:solidFill>
          </a:ln>
        </p:spPr>
        <p:txBody>
          <a:bodyPr wrap="square" rtlCol="0">
            <a:spAutoFit/>
          </a:bodyPr>
          <a:lstStyle/>
          <a:p>
            <a:r>
              <a:rPr lang="en-US" sz="2800" dirty="0"/>
              <a:t>Repeat the process with </a:t>
            </a:r>
          </a:p>
          <a:p>
            <a:pPr algn="ctr"/>
            <a:r>
              <a:rPr lang="en-US" sz="2800" dirty="0"/>
              <a:t>3 new points:</a:t>
            </a:r>
          </a:p>
          <a:p>
            <a:r>
              <a:rPr lang="en-US" sz="2800" dirty="0"/>
              <a:t>Find the centroids of the data cells in each of the </a:t>
            </a:r>
            <a:r>
              <a:rPr lang="en-US" sz="2800" dirty="0" err="1"/>
              <a:t>voronoi</a:t>
            </a:r>
            <a:r>
              <a:rPr lang="en-US" sz="2800" dirty="0"/>
              <a:t> cells</a:t>
            </a:r>
          </a:p>
        </p:txBody>
      </p:sp>
      <p:sp>
        <p:nvSpPr>
          <p:cNvPr id="8" name="TextBox 7"/>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9" name="TextBox 8"/>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10" name="TextBox 9"/>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11" name="Rectangle 10"/>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pic>
        <p:nvPicPr>
          <p:cNvPr id="12"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http://upload.wikimedia.org/wikipedia/commons/thumb/3/3e/K_Means_Example_Step_3.svg/500px-K_Means_Example_Step_3.svg.png">
            <a:extLst>
              <a:ext uri="{FF2B5EF4-FFF2-40B4-BE49-F238E27FC236}">
                <a16:creationId xmlns:a16="http://schemas.microsoft.com/office/drawing/2014/main" id="{994CFB95-E6CE-4A02-8270-08CC17B81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3283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139" y="3785897"/>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217661" y="2873854"/>
            <a:ext cx="5710208" cy="954107"/>
          </a:xfrm>
          <a:prstGeom prst="rect">
            <a:avLst/>
          </a:prstGeom>
          <a:solidFill>
            <a:schemeClr val="accent4">
              <a:lumMod val="20000"/>
              <a:lumOff val="80000"/>
            </a:schemeClr>
          </a:solidFill>
          <a:ln>
            <a:noFill/>
          </a:ln>
        </p:spPr>
        <p:txBody>
          <a:bodyPr wrap="square" rtlCol="0">
            <a:spAutoFit/>
          </a:bodyPr>
          <a:lstStyle/>
          <a:p>
            <a:r>
              <a:rPr lang="en-US" sz="2800" dirty="0"/>
              <a:t>Re-partition data set into 3 </a:t>
            </a:r>
            <a:r>
              <a:rPr lang="en-US" sz="2800" dirty="0" err="1"/>
              <a:t>voronoi</a:t>
            </a:r>
            <a:r>
              <a:rPr lang="en-US" sz="2800" dirty="0"/>
              <a:t> cells corresponding to the 3 centroids</a:t>
            </a:r>
          </a:p>
        </p:txBody>
      </p:sp>
      <p:sp>
        <p:nvSpPr>
          <p:cNvPr id="9" name="Rectangle 8"/>
          <p:cNvSpPr/>
          <p:nvPr/>
        </p:nvSpPr>
        <p:spPr>
          <a:xfrm>
            <a:off x="318851" y="6574558"/>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grpSp>
        <p:nvGrpSpPr>
          <p:cNvPr id="10" name="Group 9"/>
          <p:cNvGrpSpPr/>
          <p:nvPr/>
        </p:nvGrpSpPr>
        <p:grpSpPr>
          <a:xfrm>
            <a:off x="257905" y="3666975"/>
            <a:ext cx="3292217" cy="3191025"/>
            <a:chOff x="-40820" y="-443250"/>
            <a:chExt cx="3292217" cy="3191025"/>
          </a:xfrm>
        </p:grpSpPr>
        <p:pic>
          <p:nvPicPr>
            <p:cNvPr id="11"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 name="Picture 6" descr="http://upload.wikimedia.org/wikipedia/commons/thumb/3/3e/K_Means_Example_Step_3.svg/500px-K_Means_Example_Step_3.svg.png">
            <a:extLst>
              <a:ext uri="{FF2B5EF4-FFF2-40B4-BE49-F238E27FC236}">
                <a16:creationId xmlns:a16="http://schemas.microsoft.com/office/drawing/2014/main" id="{5AD4D9BD-A5CC-4DF4-B87E-46A9112EB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18831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139" y="3785897"/>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217661" y="2873854"/>
            <a:ext cx="5710208" cy="954107"/>
          </a:xfrm>
          <a:prstGeom prst="rect">
            <a:avLst/>
          </a:prstGeom>
          <a:solidFill>
            <a:schemeClr val="accent4">
              <a:lumMod val="20000"/>
              <a:lumOff val="80000"/>
            </a:schemeClr>
          </a:solidFill>
          <a:ln>
            <a:noFill/>
          </a:ln>
        </p:spPr>
        <p:txBody>
          <a:bodyPr wrap="square" rtlCol="0">
            <a:spAutoFit/>
          </a:bodyPr>
          <a:lstStyle/>
          <a:p>
            <a:r>
              <a:rPr lang="en-US" sz="2800" dirty="0"/>
              <a:t>Re-partition data set into 3 </a:t>
            </a:r>
            <a:r>
              <a:rPr lang="en-US" sz="2800" dirty="0" err="1"/>
              <a:t>voronoi</a:t>
            </a:r>
            <a:r>
              <a:rPr lang="en-US" sz="2800" dirty="0"/>
              <a:t> cells corresponding to the 3 centroids</a:t>
            </a:r>
          </a:p>
        </p:txBody>
      </p:sp>
      <p:sp>
        <p:nvSpPr>
          <p:cNvPr id="8" name="TextBox 7"/>
          <p:cNvSpPr txBox="1"/>
          <p:nvPr/>
        </p:nvSpPr>
        <p:spPr>
          <a:xfrm>
            <a:off x="3470873" y="5967703"/>
            <a:ext cx="1237961" cy="523220"/>
          </a:xfrm>
          <a:prstGeom prst="rect">
            <a:avLst/>
          </a:prstGeom>
          <a:solidFill>
            <a:srgbClr val="FFD9FF"/>
          </a:solidFill>
          <a:ln>
            <a:noFill/>
          </a:ln>
        </p:spPr>
        <p:txBody>
          <a:bodyPr wrap="square" rtlCol="0">
            <a:spAutoFit/>
          </a:bodyPr>
          <a:lstStyle/>
          <a:p>
            <a:r>
              <a:rPr lang="en-US" sz="2800" dirty="0"/>
              <a:t>Repeat</a:t>
            </a:r>
          </a:p>
        </p:txBody>
      </p:sp>
      <p:sp>
        <p:nvSpPr>
          <p:cNvPr id="9" name="Rectangle 8"/>
          <p:cNvSpPr/>
          <p:nvPr/>
        </p:nvSpPr>
        <p:spPr>
          <a:xfrm>
            <a:off x="318851" y="6574558"/>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grpSp>
        <p:nvGrpSpPr>
          <p:cNvPr id="10" name="Group 9"/>
          <p:cNvGrpSpPr/>
          <p:nvPr/>
        </p:nvGrpSpPr>
        <p:grpSpPr>
          <a:xfrm>
            <a:off x="257905" y="3666975"/>
            <a:ext cx="3292217" cy="3191025"/>
            <a:chOff x="-40820" y="-443250"/>
            <a:chExt cx="3292217" cy="3191025"/>
          </a:xfrm>
        </p:grpSpPr>
        <p:pic>
          <p:nvPicPr>
            <p:cNvPr id="11"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 name="Picture 6" descr="http://upload.wikimedia.org/wikipedia/commons/thumb/3/3e/K_Means_Example_Step_3.svg/500px-K_Means_Example_Step_3.svg.png">
            <a:extLst>
              <a:ext uri="{FF2B5EF4-FFF2-40B4-BE49-F238E27FC236}">
                <a16:creationId xmlns:a16="http://schemas.microsoft.com/office/drawing/2014/main" id="{55BD5C29-A2EA-40A8-8CB4-36DE92811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7350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8C009DD-277B-4BDF-8073-CAC6E885EF0B}"/>
              </a:ext>
            </a:extLst>
          </p:cNvPr>
          <p:cNvPicPr>
            <a:picLocks noChangeAspect="1"/>
          </p:cNvPicPr>
          <p:nvPr/>
        </p:nvPicPr>
        <p:blipFill>
          <a:blip r:embed="rId2"/>
          <a:stretch>
            <a:fillRect/>
          </a:stretch>
        </p:blipFill>
        <p:spPr>
          <a:xfrm>
            <a:off x="2417846" y="2995688"/>
            <a:ext cx="4933950" cy="2933700"/>
          </a:xfrm>
          <a:prstGeom prst="rect">
            <a:avLst/>
          </a:prstGeom>
        </p:spPr>
      </p:pic>
      <p:sp>
        <p:nvSpPr>
          <p:cNvPr id="5" name="TextBox 4">
            <a:extLst>
              <a:ext uri="{FF2B5EF4-FFF2-40B4-BE49-F238E27FC236}">
                <a16:creationId xmlns:a16="http://schemas.microsoft.com/office/drawing/2014/main" id="{A358BC7F-CBC0-4576-A7C9-8458012CF01F}"/>
              </a:ext>
            </a:extLst>
          </p:cNvPr>
          <p:cNvSpPr txBox="1"/>
          <p:nvPr/>
        </p:nvSpPr>
        <p:spPr>
          <a:xfrm>
            <a:off x="168443" y="5929388"/>
            <a:ext cx="9246268" cy="923330"/>
          </a:xfrm>
          <a:prstGeom prst="rect">
            <a:avLst/>
          </a:prstGeom>
          <a:noFill/>
        </p:spPr>
        <p:txBody>
          <a:bodyPr wrap="square">
            <a:spAutoFit/>
          </a:bodyPr>
          <a:lstStyle/>
          <a:p>
            <a:r>
              <a:rPr lang="en-US" dirty="0"/>
              <a:t>2006 IEEE Southwest Symposium    </a:t>
            </a:r>
            <a:r>
              <a:rPr lang="en-US" dirty="0">
                <a:hlinkClick r:id="rId3"/>
              </a:rPr>
              <a:t>https://ieeexplore.ieee.org/document/1633722</a:t>
            </a:r>
            <a:r>
              <a:rPr lang="en-US" dirty="0"/>
              <a:t> </a:t>
            </a:r>
          </a:p>
          <a:p>
            <a:r>
              <a:rPr lang="en-US" b="1" dirty="0"/>
              <a:t>Medical Image Segmentation Using K-Means Clustering and Improved Watershed Algorithm</a:t>
            </a:r>
          </a:p>
          <a:p>
            <a:r>
              <a:rPr lang="en-US" dirty="0">
                <a:hlinkClick r:id="rId4"/>
              </a:rPr>
              <a:t>H.P. Ng</a:t>
            </a:r>
            <a:r>
              <a:rPr lang="en-US" dirty="0"/>
              <a:t>; </a:t>
            </a:r>
            <a:r>
              <a:rPr lang="en-US" dirty="0">
                <a:hlinkClick r:id="rId5"/>
              </a:rPr>
              <a:t>S.H. Ong</a:t>
            </a:r>
            <a:r>
              <a:rPr lang="en-US" dirty="0"/>
              <a:t>; </a:t>
            </a:r>
            <a:r>
              <a:rPr lang="en-US" dirty="0">
                <a:hlinkClick r:id="rId6"/>
              </a:rPr>
              <a:t>K.W.C. </a:t>
            </a:r>
            <a:r>
              <a:rPr lang="en-US" dirty="0" err="1">
                <a:hlinkClick r:id="rId6"/>
              </a:rPr>
              <a:t>Foong</a:t>
            </a:r>
            <a:r>
              <a:rPr lang="en-US" dirty="0"/>
              <a:t>; </a:t>
            </a:r>
            <a:r>
              <a:rPr lang="en-US" dirty="0">
                <a:hlinkClick r:id="rId7"/>
              </a:rPr>
              <a:t>P.S. Goh</a:t>
            </a:r>
            <a:r>
              <a:rPr lang="en-US" dirty="0"/>
              <a:t>; </a:t>
            </a:r>
            <a:r>
              <a:rPr lang="en-US" dirty="0">
                <a:hlinkClick r:id="rId8"/>
              </a:rPr>
              <a:t>W.L. </a:t>
            </a:r>
            <a:r>
              <a:rPr lang="en-US" dirty="0" err="1">
                <a:hlinkClick r:id="rId8"/>
              </a:rPr>
              <a:t>Nowinski</a:t>
            </a:r>
            <a:endParaRPr lang="en-US" dirty="0"/>
          </a:p>
        </p:txBody>
      </p:sp>
      <p:pic>
        <p:nvPicPr>
          <p:cNvPr id="7" name="Picture 6" descr="A picture containing text, tree&#10;&#10;Description automatically generated">
            <a:extLst>
              <a:ext uri="{FF2B5EF4-FFF2-40B4-BE49-F238E27FC236}">
                <a16:creationId xmlns:a16="http://schemas.microsoft.com/office/drawing/2014/main" id="{534680BA-AD38-48D0-B36F-BD22BD4D42A4}"/>
              </a:ext>
            </a:extLst>
          </p:cNvPr>
          <p:cNvPicPr>
            <a:picLocks noChangeAspect="1"/>
          </p:cNvPicPr>
          <p:nvPr/>
        </p:nvPicPr>
        <p:blipFill>
          <a:blip r:embed="rId9"/>
          <a:stretch>
            <a:fillRect/>
          </a:stretch>
        </p:blipFill>
        <p:spPr>
          <a:xfrm>
            <a:off x="889083" y="0"/>
            <a:ext cx="7534275" cy="2124075"/>
          </a:xfrm>
          <a:prstGeom prst="rect">
            <a:avLst/>
          </a:prstGeom>
        </p:spPr>
      </p:pic>
      <p:sp>
        <p:nvSpPr>
          <p:cNvPr id="9" name="TextBox 8">
            <a:extLst>
              <a:ext uri="{FF2B5EF4-FFF2-40B4-BE49-F238E27FC236}">
                <a16:creationId xmlns:a16="http://schemas.microsoft.com/office/drawing/2014/main" id="{34222041-F827-44FA-BE59-91F9B7AF5485}"/>
              </a:ext>
            </a:extLst>
          </p:cNvPr>
          <p:cNvSpPr txBox="1"/>
          <p:nvPr/>
        </p:nvSpPr>
        <p:spPr>
          <a:xfrm>
            <a:off x="168443" y="2072358"/>
            <a:ext cx="10034337" cy="369332"/>
          </a:xfrm>
          <a:prstGeom prst="rect">
            <a:avLst/>
          </a:prstGeom>
          <a:noFill/>
        </p:spPr>
        <p:txBody>
          <a:bodyPr wrap="square">
            <a:spAutoFit/>
          </a:bodyPr>
          <a:lstStyle/>
          <a:p>
            <a:r>
              <a:rPr lang="en-US" dirty="0">
                <a:hlinkClick r:id="rId10"/>
              </a:rPr>
              <a:t>https://raw.githubusercontent.com/ozgyal/Image-Clustering/master/clusteredIm.png</a:t>
            </a:r>
            <a:r>
              <a:rPr lang="en-US" dirty="0"/>
              <a:t> </a:t>
            </a:r>
          </a:p>
        </p:txBody>
      </p:sp>
    </p:spTree>
    <p:extLst>
      <p:ext uri="{BB962C8B-B14F-4D97-AF65-F5344CB8AC3E}">
        <p14:creationId xmlns:p14="http://schemas.microsoft.com/office/powerpoint/2010/main" val="2983348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0C596-9D4E-4F89-A6A9-737BF6897D89}"/>
              </a:ext>
            </a:extLst>
          </p:cNvPr>
          <p:cNvPicPr>
            <a:picLocks noChangeAspect="1"/>
          </p:cNvPicPr>
          <p:nvPr/>
        </p:nvPicPr>
        <p:blipFill>
          <a:blip r:embed="rId2"/>
          <a:stretch>
            <a:fillRect/>
          </a:stretch>
        </p:blipFill>
        <p:spPr>
          <a:xfrm>
            <a:off x="3121690" y="852487"/>
            <a:ext cx="6076950" cy="5153025"/>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240632" y="6234046"/>
            <a:ext cx="6942221" cy="646331"/>
          </a:xfrm>
          <a:prstGeom prst="rect">
            <a:avLst/>
          </a:prstGeom>
          <a:noFill/>
        </p:spPr>
        <p:txBody>
          <a:bodyPr wrap="square">
            <a:spAutoFit/>
          </a:bodyPr>
          <a:lstStyle/>
          <a:p>
            <a:r>
              <a:rPr lang="en-US" dirty="0">
                <a:hlinkClick r:id="rId3"/>
              </a:rPr>
              <a:t>https://hackerwins.github.io/2019-07-10/cs229a-week8</a:t>
            </a:r>
            <a:r>
              <a:rPr lang="en-US" dirty="0"/>
              <a:t> </a:t>
            </a:r>
          </a:p>
          <a:p>
            <a:r>
              <a:rPr lang="en-US" dirty="0"/>
              <a:t>From Andrew Ng’s Machine Learning course</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Tree>
    <p:extLst>
      <p:ext uri="{BB962C8B-B14F-4D97-AF65-F5344CB8AC3E}">
        <p14:creationId xmlns:p14="http://schemas.microsoft.com/office/powerpoint/2010/main" val="287489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0C596-9D4E-4F89-A6A9-737BF6897D89}"/>
              </a:ext>
            </a:extLst>
          </p:cNvPr>
          <p:cNvPicPr>
            <a:picLocks noChangeAspect="1"/>
          </p:cNvPicPr>
          <p:nvPr/>
        </p:nvPicPr>
        <p:blipFill>
          <a:blip r:embed="rId2"/>
          <a:stretch>
            <a:fillRect/>
          </a:stretch>
        </p:blipFill>
        <p:spPr>
          <a:xfrm>
            <a:off x="3121690" y="852487"/>
            <a:ext cx="6076950" cy="5153025"/>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
        <p:nvSpPr>
          <p:cNvPr id="2" name="TextBox 1">
            <a:extLst>
              <a:ext uri="{FF2B5EF4-FFF2-40B4-BE49-F238E27FC236}">
                <a16:creationId xmlns:a16="http://schemas.microsoft.com/office/drawing/2014/main" id="{8F407963-70B8-4763-9F61-580E04360DDA}"/>
              </a:ext>
            </a:extLst>
          </p:cNvPr>
          <p:cNvSpPr txBox="1"/>
          <p:nvPr/>
        </p:nvSpPr>
        <p:spPr>
          <a:xfrm>
            <a:off x="240632" y="2394284"/>
            <a:ext cx="2466473" cy="3539430"/>
          </a:xfrm>
          <a:prstGeom prst="rect">
            <a:avLst/>
          </a:prstGeom>
          <a:noFill/>
        </p:spPr>
        <p:txBody>
          <a:bodyPr wrap="square" rtlCol="0">
            <a:spAutoFit/>
          </a:bodyPr>
          <a:lstStyle/>
          <a:p>
            <a:r>
              <a:rPr lang="en-US" sz="3200" dirty="0"/>
              <a:t>In practice run k-means 50 – 1000 times, and then choose optimal clustering</a:t>
            </a:r>
          </a:p>
        </p:txBody>
      </p:sp>
    </p:spTree>
    <p:extLst>
      <p:ext uri="{BB962C8B-B14F-4D97-AF65-F5344CB8AC3E}">
        <p14:creationId xmlns:p14="http://schemas.microsoft.com/office/powerpoint/2010/main" val="276430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CB6031-DBED-4CE4-9868-EEAB187D9D99}"/>
              </a:ext>
            </a:extLst>
          </p:cNvPr>
          <p:cNvPicPr>
            <a:picLocks noChangeAspect="1"/>
          </p:cNvPicPr>
          <p:nvPr/>
        </p:nvPicPr>
        <p:blipFill>
          <a:blip r:embed="rId2"/>
          <a:stretch>
            <a:fillRect/>
          </a:stretch>
        </p:blipFill>
        <p:spPr>
          <a:xfrm>
            <a:off x="2902873" y="1069058"/>
            <a:ext cx="5898225" cy="4977074"/>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
        <p:nvSpPr>
          <p:cNvPr id="2" name="TextBox 1">
            <a:extLst>
              <a:ext uri="{FF2B5EF4-FFF2-40B4-BE49-F238E27FC236}">
                <a16:creationId xmlns:a16="http://schemas.microsoft.com/office/drawing/2014/main" id="{8F407963-70B8-4763-9F61-580E04360DDA}"/>
              </a:ext>
            </a:extLst>
          </p:cNvPr>
          <p:cNvSpPr txBox="1"/>
          <p:nvPr/>
        </p:nvSpPr>
        <p:spPr>
          <a:xfrm>
            <a:off x="240632" y="2394284"/>
            <a:ext cx="2466473" cy="3539430"/>
          </a:xfrm>
          <a:prstGeom prst="rect">
            <a:avLst/>
          </a:prstGeom>
          <a:noFill/>
        </p:spPr>
        <p:txBody>
          <a:bodyPr wrap="square" rtlCol="0">
            <a:spAutoFit/>
          </a:bodyPr>
          <a:lstStyle/>
          <a:p>
            <a:r>
              <a:rPr lang="en-US" sz="3200" dirty="0"/>
              <a:t>In practice run k-means 50 – 1000 times, and then choose optimal clustering</a:t>
            </a:r>
          </a:p>
        </p:txBody>
      </p:sp>
    </p:spTree>
    <p:extLst>
      <p:ext uri="{BB962C8B-B14F-4D97-AF65-F5344CB8AC3E}">
        <p14:creationId xmlns:p14="http://schemas.microsoft.com/office/powerpoint/2010/main" val="1664333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7005C935-A495-4C2D-8519-BC83039D7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72" y="599540"/>
            <a:ext cx="5420566" cy="4101158"/>
          </a:xfrm>
          <a:prstGeom prst="rect">
            <a:avLst/>
          </a:prstGeom>
        </p:spPr>
      </p:pic>
      <p:grpSp>
        <p:nvGrpSpPr>
          <p:cNvPr id="4" name="Group 3">
            <a:extLst>
              <a:ext uri="{FF2B5EF4-FFF2-40B4-BE49-F238E27FC236}">
                <a16:creationId xmlns:a16="http://schemas.microsoft.com/office/drawing/2014/main" id="{44CB5D30-8C2B-402A-940D-B03BB259AEE7}"/>
              </a:ext>
            </a:extLst>
          </p:cNvPr>
          <p:cNvGrpSpPr/>
          <p:nvPr/>
        </p:nvGrpSpPr>
        <p:grpSpPr>
          <a:xfrm>
            <a:off x="5556229" y="4614051"/>
            <a:ext cx="3587772" cy="1764401"/>
            <a:chOff x="504306" y="2413461"/>
            <a:chExt cx="7711440" cy="4872961"/>
          </a:xfrm>
        </p:grpSpPr>
        <p:pic>
          <p:nvPicPr>
            <p:cNvPr id="5" name="Picture 4">
              <a:extLst>
                <a:ext uri="{FF2B5EF4-FFF2-40B4-BE49-F238E27FC236}">
                  <a16:creationId xmlns:a16="http://schemas.microsoft.com/office/drawing/2014/main" id="{085A0F40-886F-4C62-ACE3-F2398F73E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6" y="2413461"/>
              <a:ext cx="7620000" cy="3810000"/>
            </a:xfrm>
            <a:prstGeom prst="rect">
              <a:avLst/>
            </a:prstGeom>
          </p:spPr>
        </p:pic>
        <p:sp>
          <p:nvSpPr>
            <p:cNvPr id="6" name="Rectangle 5">
              <a:extLst>
                <a:ext uri="{FF2B5EF4-FFF2-40B4-BE49-F238E27FC236}">
                  <a16:creationId xmlns:a16="http://schemas.microsoft.com/office/drawing/2014/main" id="{85D780B6-C187-4DE0-BF04-0AE6E974C24B}"/>
                </a:ext>
              </a:extLst>
            </p:cNvPr>
            <p:cNvSpPr/>
            <p:nvPr/>
          </p:nvSpPr>
          <p:spPr>
            <a:xfrm>
              <a:off x="756459" y="5854130"/>
              <a:ext cx="7459287" cy="1432292"/>
            </a:xfrm>
            <a:prstGeom prst="rect">
              <a:avLst/>
            </a:prstGeom>
          </p:spPr>
          <p:txBody>
            <a:bodyPr wrap="square">
              <a:spAutoFit/>
            </a:bodyPr>
            <a:lstStyle/>
            <a:p>
              <a:r>
                <a:rPr lang="en-US" sz="1385" dirty="0">
                  <a:hlinkClick r:id="rId4"/>
                </a:rPr>
                <a:t>https://commons.wikimedia.org/wiki/File:Standard_deviation_diagram.svg</a:t>
              </a:r>
              <a:r>
                <a:rPr lang="en-US" sz="1385" dirty="0"/>
                <a:t> </a:t>
              </a:r>
            </a:p>
          </p:txBody>
        </p:sp>
      </p:grpSp>
      <p:sp>
        <p:nvSpPr>
          <p:cNvPr id="7" name="TextBox 6">
            <a:extLst>
              <a:ext uri="{FF2B5EF4-FFF2-40B4-BE49-F238E27FC236}">
                <a16:creationId xmlns:a16="http://schemas.microsoft.com/office/drawing/2014/main" id="{14B01A8F-9853-48E9-9BBB-B09A8385F91E}"/>
              </a:ext>
            </a:extLst>
          </p:cNvPr>
          <p:cNvSpPr txBox="1"/>
          <p:nvPr/>
        </p:nvSpPr>
        <p:spPr>
          <a:xfrm>
            <a:off x="295626" y="4991228"/>
            <a:ext cx="4556709" cy="1086836"/>
          </a:xfrm>
          <a:prstGeom prst="rect">
            <a:avLst/>
          </a:prstGeom>
          <a:noFill/>
        </p:spPr>
        <p:txBody>
          <a:bodyPr wrap="square" rtlCol="0">
            <a:spAutoFit/>
          </a:bodyPr>
          <a:lstStyle/>
          <a:p>
            <a:r>
              <a:rPr lang="en-US" sz="2154" dirty="0"/>
              <a:t>Many algorithms work best with normal distributions. But often data does NOT follow a normal distribution</a:t>
            </a:r>
          </a:p>
        </p:txBody>
      </p:sp>
    </p:spTree>
    <p:extLst>
      <p:ext uri="{BB962C8B-B14F-4D97-AF65-F5344CB8AC3E}">
        <p14:creationId xmlns:p14="http://schemas.microsoft.com/office/powerpoint/2010/main" val="1219284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2129" y="5462185"/>
            <a:ext cx="6609862" cy="1062892"/>
          </a:xfrm>
          <a:prstGeom prst="rect">
            <a:avLst/>
          </a:prstGeom>
        </p:spPr>
      </p:pic>
      <p:grpSp>
        <p:nvGrpSpPr>
          <p:cNvPr id="5" name="Group 4"/>
          <p:cNvGrpSpPr/>
          <p:nvPr/>
        </p:nvGrpSpPr>
        <p:grpSpPr>
          <a:xfrm>
            <a:off x="398360" y="1217702"/>
            <a:ext cx="5731708" cy="4320657"/>
            <a:chOff x="958468" y="248420"/>
            <a:chExt cx="6574607" cy="495604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68" y="248420"/>
              <a:ext cx="6574607" cy="4956048"/>
            </a:xfrm>
            <a:prstGeom prst="rect">
              <a:avLst/>
            </a:prstGeom>
          </p:spPr>
        </p:pic>
        <p:sp>
          <p:nvSpPr>
            <p:cNvPr id="4" name="Rectangle 3"/>
            <p:cNvSpPr/>
            <p:nvPr/>
          </p:nvSpPr>
          <p:spPr>
            <a:xfrm>
              <a:off x="2692400" y="433755"/>
              <a:ext cx="4572000" cy="659887"/>
            </a:xfrm>
            <a:prstGeom prst="rect">
              <a:avLst/>
            </a:prstGeom>
          </p:spPr>
          <p:txBody>
            <a:bodyPr>
              <a:spAutoFit/>
            </a:bodyPr>
            <a:lstStyle/>
            <a:p>
              <a:r>
                <a:rPr lang="en-US" sz="1569" dirty="0">
                  <a:hlinkClick r:id="rId4"/>
                </a:rPr>
                <a:t>http://sites.northwestern.edu/msia/2016/12/</a:t>
              </a:r>
              <a:endParaRPr lang="en-US" sz="1569" dirty="0"/>
            </a:p>
            <a:p>
              <a:r>
                <a:rPr lang="en-US" sz="1569" u="sng" dirty="0">
                  <a:solidFill>
                    <a:srgbClr val="0070C0"/>
                  </a:solidFill>
                </a:rPr>
                <a:t>08/k-means-</a:t>
              </a:r>
              <a:r>
                <a:rPr lang="en-US" sz="1569" u="sng" dirty="0" err="1">
                  <a:solidFill>
                    <a:srgbClr val="0070C0"/>
                  </a:solidFill>
                </a:rPr>
                <a:t>shouldnt</a:t>
              </a:r>
              <a:r>
                <a:rPr lang="en-US" sz="1569" u="sng" dirty="0">
                  <a:solidFill>
                    <a:srgbClr val="0070C0"/>
                  </a:solidFill>
                </a:rPr>
                <a:t>-be-our-only-choice/ </a:t>
              </a:r>
            </a:p>
          </p:txBody>
        </p:sp>
      </p:grpSp>
      <p:sp>
        <p:nvSpPr>
          <p:cNvPr id="6" name="TextBox 5"/>
          <p:cNvSpPr txBox="1"/>
          <p:nvPr/>
        </p:nvSpPr>
        <p:spPr>
          <a:xfrm>
            <a:off x="1675582" y="59697"/>
            <a:ext cx="2980639" cy="1077218"/>
          </a:xfrm>
          <a:prstGeom prst="rect">
            <a:avLst/>
          </a:prstGeom>
          <a:noFill/>
        </p:spPr>
        <p:txBody>
          <a:bodyPr wrap="square" rtlCol="0">
            <a:spAutoFit/>
          </a:bodyPr>
          <a:lstStyle/>
          <a:p>
            <a:r>
              <a:rPr lang="en-US" sz="3200" dirty="0">
                <a:solidFill>
                  <a:srgbClr val="7030A0"/>
                </a:solidFill>
              </a:rPr>
              <a:t>Choosing k:</a:t>
            </a:r>
          </a:p>
          <a:p>
            <a:r>
              <a:rPr lang="en-US" sz="3200" dirty="0">
                <a:solidFill>
                  <a:srgbClr val="7030A0"/>
                </a:solidFill>
              </a:rPr>
              <a:t>Elbow method</a:t>
            </a:r>
          </a:p>
        </p:txBody>
      </p:sp>
      <p:pic>
        <p:nvPicPr>
          <p:cNvPr id="8" name="Picture 7" descr="Chart, scatter chart&#10;&#10;Description automatically generated">
            <a:extLst>
              <a:ext uri="{FF2B5EF4-FFF2-40B4-BE49-F238E27FC236}">
                <a16:creationId xmlns:a16="http://schemas.microsoft.com/office/drawing/2014/main" id="{EDAA0383-05C1-441C-8E2F-3A01819A4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426" y="402646"/>
            <a:ext cx="2252575" cy="2228675"/>
          </a:xfrm>
          <a:prstGeom prst="rect">
            <a:avLst/>
          </a:prstGeom>
        </p:spPr>
      </p:pic>
    </p:spTree>
    <p:extLst>
      <p:ext uri="{BB962C8B-B14F-4D97-AF65-F5344CB8AC3E}">
        <p14:creationId xmlns:p14="http://schemas.microsoft.com/office/powerpoint/2010/main" val="1552886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89E839AD-B978-4164-A468-24DBDE75CB86}"/>
              </a:ext>
            </a:extLst>
          </p:cNvPr>
          <p:cNvGrpSpPr/>
          <p:nvPr/>
        </p:nvGrpSpPr>
        <p:grpSpPr>
          <a:xfrm>
            <a:off x="888665" y="777790"/>
            <a:ext cx="1195994" cy="1631567"/>
            <a:chOff x="1245296" y="875950"/>
            <a:chExt cx="1554792" cy="2121037"/>
          </a:xfrm>
        </p:grpSpPr>
        <p:grpSp>
          <p:nvGrpSpPr>
            <p:cNvPr id="8" name="Group 7">
              <a:extLst>
                <a:ext uri="{FF2B5EF4-FFF2-40B4-BE49-F238E27FC236}">
                  <a16:creationId xmlns:a16="http://schemas.microsoft.com/office/drawing/2014/main" id="{B7D34E36-1003-4B56-8129-5845FCD790BA}"/>
                </a:ext>
              </a:extLst>
            </p:cNvPr>
            <p:cNvGrpSpPr/>
            <p:nvPr/>
          </p:nvGrpSpPr>
          <p:grpSpPr>
            <a:xfrm>
              <a:off x="1245296" y="1974979"/>
              <a:ext cx="630477" cy="1009104"/>
              <a:chOff x="2329841" y="1277655"/>
              <a:chExt cx="630477" cy="1009104"/>
            </a:xfrm>
          </p:grpSpPr>
          <p:sp>
            <p:nvSpPr>
              <p:cNvPr id="2" name="TextBox 1">
                <a:extLst>
                  <a:ext uri="{FF2B5EF4-FFF2-40B4-BE49-F238E27FC236}">
                    <a16:creationId xmlns:a16="http://schemas.microsoft.com/office/drawing/2014/main" id="{887CE40C-5925-4EBF-91DE-0755BD1ED5D3}"/>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5" name="TextBox 4">
                <a:extLst>
                  <a:ext uri="{FF2B5EF4-FFF2-40B4-BE49-F238E27FC236}">
                    <a16:creationId xmlns:a16="http://schemas.microsoft.com/office/drawing/2014/main" id="{7581B37A-63E4-495C-9C42-4BE79090E17A}"/>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6" name="TextBox 5">
                <a:extLst>
                  <a:ext uri="{FF2B5EF4-FFF2-40B4-BE49-F238E27FC236}">
                    <a16:creationId xmlns:a16="http://schemas.microsoft.com/office/drawing/2014/main" id="{39DE6969-9FCC-4213-8426-296C592FB589}"/>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7" name="TextBox 6">
                <a:extLst>
                  <a:ext uri="{FF2B5EF4-FFF2-40B4-BE49-F238E27FC236}">
                    <a16:creationId xmlns:a16="http://schemas.microsoft.com/office/drawing/2014/main" id="{16BACAF1-D948-46E9-9C6A-592671B14BF8}"/>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2" name="Group 11">
              <a:extLst>
                <a:ext uri="{FF2B5EF4-FFF2-40B4-BE49-F238E27FC236}">
                  <a16:creationId xmlns:a16="http://schemas.microsoft.com/office/drawing/2014/main" id="{B73D41C0-A6BB-4B89-9ED0-6295C3FE3AB4}"/>
                </a:ext>
              </a:extLst>
            </p:cNvPr>
            <p:cNvGrpSpPr/>
            <p:nvPr/>
          </p:nvGrpSpPr>
          <p:grpSpPr>
            <a:xfrm>
              <a:off x="1245296" y="875950"/>
              <a:ext cx="630477" cy="1009104"/>
              <a:chOff x="2329841" y="1277655"/>
              <a:chExt cx="630477" cy="1009104"/>
            </a:xfrm>
          </p:grpSpPr>
          <p:sp>
            <p:nvSpPr>
              <p:cNvPr id="13" name="TextBox 12">
                <a:extLst>
                  <a:ext uri="{FF2B5EF4-FFF2-40B4-BE49-F238E27FC236}">
                    <a16:creationId xmlns:a16="http://schemas.microsoft.com/office/drawing/2014/main" id="{6B7BA099-BAE9-42C1-B958-3742B7E64265}"/>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 name="TextBox 13">
                <a:extLst>
                  <a:ext uri="{FF2B5EF4-FFF2-40B4-BE49-F238E27FC236}">
                    <a16:creationId xmlns:a16="http://schemas.microsoft.com/office/drawing/2014/main" id="{143AA79F-AE65-4AF5-942D-1D146BD10D49}"/>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5" name="TextBox 14">
                <a:extLst>
                  <a:ext uri="{FF2B5EF4-FFF2-40B4-BE49-F238E27FC236}">
                    <a16:creationId xmlns:a16="http://schemas.microsoft.com/office/drawing/2014/main" id="{F50953B8-0248-4A09-8B27-6611D37F543A}"/>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 name="TextBox 15">
                <a:extLst>
                  <a:ext uri="{FF2B5EF4-FFF2-40B4-BE49-F238E27FC236}">
                    <a16:creationId xmlns:a16="http://schemas.microsoft.com/office/drawing/2014/main" id="{115FCEAB-29FA-482A-A21E-E50E35E28EF3}"/>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7" name="Group 16">
              <a:extLst>
                <a:ext uri="{FF2B5EF4-FFF2-40B4-BE49-F238E27FC236}">
                  <a16:creationId xmlns:a16="http://schemas.microsoft.com/office/drawing/2014/main" id="{83F61C33-5645-44EC-AD85-5FC2DDE2DDD8}"/>
                </a:ext>
              </a:extLst>
            </p:cNvPr>
            <p:cNvGrpSpPr/>
            <p:nvPr/>
          </p:nvGrpSpPr>
          <p:grpSpPr>
            <a:xfrm>
              <a:off x="2169611" y="1987883"/>
              <a:ext cx="630477" cy="1009104"/>
              <a:chOff x="2329841" y="1277655"/>
              <a:chExt cx="630477" cy="1009104"/>
            </a:xfrm>
          </p:grpSpPr>
          <p:sp>
            <p:nvSpPr>
              <p:cNvPr id="18" name="TextBox 17">
                <a:extLst>
                  <a:ext uri="{FF2B5EF4-FFF2-40B4-BE49-F238E27FC236}">
                    <a16:creationId xmlns:a16="http://schemas.microsoft.com/office/drawing/2014/main" id="{87E45F4E-95E7-4DB8-A90D-B7FF4602679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9" name="TextBox 18">
                <a:extLst>
                  <a:ext uri="{FF2B5EF4-FFF2-40B4-BE49-F238E27FC236}">
                    <a16:creationId xmlns:a16="http://schemas.microsoft.com/office/drawing/2014/main" id="{46D2C0DB-4BCB-4B42-81F2-44D78C93A566}"/>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20" name="TextBox 19">
                <a:extLst>
                  <a:ext uri="{FF2B5EF4-FFF2-40B4-BE49-F238E27FC236}">
                    <a16:creationId xmlns:a16="http://schemas.microsoft.com/office/drawing/2014/main" id="{48431899-6FC6-46D5-B7DE-AC066B15DC5E}"/>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21" name="TextBox 20">
                <a:extLst>
                  <a:ext uri="{FF2B5EF4-FFF2-40B4-BE49-F238E27FC236}">
                    <a16:creationId xmlns:a16="http://schemas.microsoft.com/office/drawing/2014/main" id="{109CA186-C182-4EA4-8AA1-AF4DD175B699}"/>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22" name="Group 21">
              <a:extLst>
                <a:ext uri="{FF2B5EF4-FFF2-40B4-BE49-F238E27FC236}">
                  <a16:creationId xmlns:a16="http://schemas.microsoft.com/office/drawing/2014/main" id="{C34580B2-0191-4A7B-B933-87F07822371A}"/>
                </a:ext>
              </a:extLst>
            </p:cNvPr>
            <p:cNvGrpSpPr/>
            <p:nvPr/>
          </p:nvGrpSpPr>
          <p:grpSpPr>
            <a:xfrm>
              <a:off x="2163869" y="879164"/>
              <a:ext cx="630477" cy="1009104"/>
              <a:chOff x="2329841" y="1277655"/>
              <a:chExt cx="630477" cy="1009104"/>
            </a:xfrm>
          </p:grpSpPr>
          <p:sp>
            <p:nvSpPr>
              <p:cNvPr id="23" name="TextBox 22">
                <a:extLst>
                  <a:ext uri="{FF2B5EF4-FFF2-40B4-BE49-F238E27FC236}">
                    <a16:creationId xmlns:a16="http://schemas.microsoft.com/office/drawing/2014/main" id="{E3FCF212-3460-4FF1-9E60-C16E34794E9B}"/>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24" name="TextBox 23">
                <a:extLst>
                  <a:ext uri="{FF2B5EF4-FFF2-40B4-BE49-F238E27FC236}">
                    <a16:creationId xmlns:a16="http://schemas.microsoft.com/office/drawing/2014/main" id="{D85B14CB-AA5F-4207-A996-4675A7A6639B}"/>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25" name="TextBox 24">
                <a:extLst>
                  <a:ext uri="{FF2B5EF4-FFF2-40B4-BE49-F238E27FC236}">
                    <a16:creationId xmlns:a16="http://schemas.microsoft.com/office/drawing/2014/main" id="{D9FABDEF-C180-4D5E-8977-6D56F990C0C7}"/>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26" name="TextBox 25">
                <a:extLst>
                  <a:ext uri="{FF2B5EF4-FFF2-40B4-BE49-F238E27FC236}">
                    <a16:creationId xmlns:a16="http://schemas.microsoft.com/office/drawing/2014/main" id="{B23495F0-9F8D-4AD9-BAEA-550F69B8231C}"/>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13" name="Group 112">
            <a:extLst>
              <a:ext uri="{FF2B5EF4-FFF2-40B4-BE49-F238E27FC236}">
                <a16:creationId xmlns:a16="http://schemas.microsoft.com/office/drawing/2014/main" id="{86191B15-4272-4401-977F-A573240A677F}"/>
              </a:ext>
            </a:extLst>
          </p:cNvPr>
          <p:cNvGrpSpPr/>
          <p:nvPr/>
        </p:nvGrpSpPr>
        <p:grpSpPr>
          <a:xfrm>
            <a:off x="895893" y="4292013"/>
            <a:ext cx="1195994" cy="1631567"/>
            <a:chOff x="1245296" y="875950"/>
            <a:chExt cx="1554792" cy="2121037"/>
          </a:xfrm>
        </p:grpSpPr>
        <p:grpSp>
          <p:nvGrpSpPr>
            <p:cNvPr id="114" name="Group 113">
              <a:extLst>
                <a:ext uri="{FF2B5EF4-FFF2-40B4-BE49-F238E27FC236}">
                  <a16:creationId xmlns:a16="http://schemas.microsoft.com/office/drawing/2014/main" id="{76C5EFF7-E54C-4DFD-8953-440C82371BA2}"/>
                </a:ext>
              </a:extLst>
            </p:cNvPr>
            <p:cNvGrpSpPr/>
            <p:nvPr/>
          </p:nvGrpSpPr>
          <p:grpSpPr>
            <a:xfrm>
              <a:off x="1245296" y="1974979"/>
              <a:ext cx="630477" cy="1009104"/>
              <a:chOff x="2329841" y="1277655"/>
              <a:chExt cx="630477" cy="1009104"/>
            </a:xfrm>
          </p:grpSpPr>
          <p:sp>
            <p:nvSpPr>
              <p:cNvPr id="130" name="TextBox 129">
                <a:extLst>
                  <a:ext uri="{FF2B5EF4-FFF2-40B4-BE49-F238E27FC236}">
                    <a16:creationId xmlns:a16="http://schemas.microsoft.com/office/drawing/2014/main" id="{C5925ECC-BB13-4746-B462-93EAF96E6182}"/>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31" name="TextBox 130">
                <a:extLst>
                  <a:ext uri="{FF2B5EF4-FFF2-40B4-BE49-F238E27FC236}">
                    <a16:creationId xmlns:a16="http://schemas.microsoft.com/office/drawing/2014/main" id="{5F0EEA21-D48E-45F9-B0D5-703C7FEBE15D}"/>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32" name="TextBox 131">
                <a:extLst>
                  <a:ext uri="{FF2B5EF4-FFF2-40B4-BE49-F238E27FC236}">
                    <a16:creationId xmlns:a16="http://schemas.microsoft.com/office/drawing/2014/main" id="{ED0A52D0-88D5-46A8-8688-9F884CC008DA}"/>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33" name="TextBox 132">
                <a:extLst>
                  <a:ext uri="{FF2B5EF4-FFF2-40B4-BE49-F238E27FC236}">
                    <a16:creationId xmlns:a16="http://schemas.microsoft.com/office/drawing/2014/main" id="{6605419C-7546-472A-8981-F6A8B1F39D1D}"/>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5" name="Group 114">
              <a:extLst>
                <a:ext uri="{FF2B5EF4-FFF2-40B4-BE49-F238E27FC236}">
                  <a16:creationId xmlns:a16="http://schemas.microsoft.com/office/drawing/2014/main" id="{719DCB88-43FE-4152-97FF-D4FE876F27AA}"/>
                </a:ext>
              </a:extLst>
            </p:cNvPr>
            <p:cNvGrpSpPr/>
            <p:nvPr/>
          </p:nvGrpSpPr>
          <p:grpSpPr>
            <a:xfrm>
              <a:off x="1245296" y="875950"/>
              <a:ext cx="630477" cy="1009104"/>
              <a:chOff x="2329841" y="1277655"/>
              <a:chExt cx="630477" cy="1009104"/>
            </a:xfrm>
          </p:grpSpPr>
          <p:sp>
            <p:nvSpPr>
              <p:cNvPr id="126" name="TextBox 125">
                <a:extLst>
                  <a:ext uri="{FF2B5EF4-FFF2-40B4-BE49-F238E27FC236}">
                    <a16:creationId xmlns:a16="http://schemas.microsoft.com/office/drawing/2014/main" id="{AAC30307-5DE1-4EE2-9A36-DB9EAA263FA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27" name="TextBox 126">
                <a:extLst>
                  <a:ext uri="{FF2B5EF4-FFF2-40B4-BE49-F238E27FC236}">
                    <a16:creationId xmlns:a16="http://schemas.microsoft.com/office/drawing/2014/main" id="{9CFBC2F5-39B2-4130-8FBC-6DFD4496194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8" name="TextBox 127">
                <a:extLst>
                  <a:ext uri="{FF2B5EF4-FFF2-40B4-BE49-F238E27FC236}">
                    <a16:creationId xmlns:a16="http://schemas.microsoft.com/office/drawing/2014/main" id="{A3C3B152-88EB-461D-9861-BC352350F499}"/>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9" name="TextBox 128">
                <a:extLst>
                  <a:ext uri="{FF2B5EF4-FFF2-40B4-BE49-F238E27FC236}">
                    <a16:creationId xmlns:a16="http://schemas.microsoft.com/office/drawing/2014/main" id="{DDB6BF6B-3086-4A1F-A17D-D94A461EECA4}"/>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6" name="Group 115">
              <a:extLst>
                <a:ext uri="{FF2B5EF4-FFF2-40B4-BE49-F238E27FC236}">
                  <a16:creationId xmlns:a16="http://schemas.microsoft.com/office/drawing/2014/main" id="{9DA2544F-E09C-4BA3-A62F-838A70617E56}"/>
                </a:ext>
              </a:extLst>
            </p:cNvPr>
            <p:cNvGrpSpPr/>
            <p:nvPr/>
          </p:nvGrpSpPr>
          <p:grpSpPr>
            <a:xfrm>
              <a:off x="2169611" y="1987883"/>
              <a:ext cx="630477" cy="1009104"/>
              <a:chOff x="2329841" y="1277655"/>
              <a:chExt cx="630477" cy="1009104"/>
            </a:xfrm>
          </p:grpSpPr>
          <p:sp>
            <p:nvSpPr>
              <p:cNvPr id="122" name="TextBox 121">
                <a:extLst>
                  <a:ext uri="{FF2B5EF4-FFF2-40B4-BE49-F238E27FC236}">
                    <a16:creationId xmlns:a16="http://schemas.microsoft.com/office/drawing/2014/main" id="{2DEA1B10-CEE5-4273-82DF-7312B9F620A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23" name="TextBox 122">
                <a:extLst>
                  <a:ext uri="{FF2B5EF4-FFF2-40B4-BE49-F238E27FC236}">
                    <a16:creationId xmlns:a16="http://schemas.microsoft.com/office/drawing/2014/main" id="{176C43F4-3CE6-4F5F-9961-A5B1E094B8D7}"/>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4" name="TextBox 123">
                <a:extLst>
                  <a:ext uri="{FF2B5EF4-FFF2-40B4-BE49-F238E27FC236}">
                    <a16:creationId xmlns:a16="http://schemas.microsoft.com/office/drawing/2014/main" id="{1A1F362A-0666-4DA5-9E3B-00EE618EC18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5" name="TextBox 124">
                <a:extLst>
                  <a:ext uri="{FF2B5EF4-FFF2-40B4-BE49-F238E27FC236}">
                    <a16:creationId xmlns:a16="http://schemas.microsoft.com/office/drawing/2014/main" id="{3A7BFF54-3A6C-4AEC-8BD4-9F4107264AB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7" name="Group 116">
              <a:extLst>
                <a:ext uri="{FF2B5EF4-FFF2-40B4-BE49-F238E27FC236}">
                  <a16:creationId xmlns:a16="http://schemas.microsoft.com/office/drawing/2014/main" id="{E7840754-060B-4CF8-A418-13626D935C18}"/>
                </a:ext>
              </a:extLst>
            </p:cNvPr>
            <p:cNvGrpSpPr/>
            <p:nvPr/>
          </p:nvGrpSpPr>
          <p:grpSpPr>
            <a:xfrm>
              <a:off x="2163869" y="879164"/>
              <a:ext cx="630477" cy="1009104"/>
              <a:chOff x="2329841" y="1277655"/>
              <a:chExt cx="630477" cy="1009104"/>
            </a:xfrm>
          </p:grpSpPr>
          <p:sp>
            <p:nvSpPr>
              <p:cNvPr id="118" name="TextBox 117">
                <a:extLst>
                  <a:ext uri="{FF2B5EF4-FFF2-40B4-BE49-F238E27FC236}">
                    <a16:creationId xmlns:a16="http://schemas.microsoft.com/office/drawing/2014/main" id="{E4AD4CE5-4CD5-46EA-99A5-8C6427C69B13}"/>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19" name="TextBox 118">
                <a:extLst>
                  <a:ext uri="{FF2B5EF4-FFF2-40B4-BE49-F238E27FC236}">
                    <a16:creationId xmlns:a16="http://schemas.microsoft.com/office/drawing/2014/main" id="{27040C75-33C0-4C2F-8BD5-6A9EBEA2E87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0" name="TextBox 119">
                <a:extLst>
                  <a:ext uri="{FF2B5EF4-FFF2-40B4-BE49-F238E27FC236}">
                    <a16:creationId xmlns:a16="http://schemas.microsoft.com/office/drawing/2014/main" id="{C95D0F67-45A6-485D-8CF8-62F48F9FEA85}"/>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1" name="TextBox 120">
                <a:extLst>
                  <a:ext uri="{FF2B5EF4-FFF2-40B4-BE49-F238E27FC236}">
                    <a16:creationId xmlns:a16="http://schemas.microsoft.com/office/drawing/2014/main" id="{52F75FD4-5F99-4237-BCBC-CDAA260C8A5F}"/>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34" name="Group 133">
            <a:extLst>
              <a:ext uri="{FF2B5EF4-FFF2-40B4-BE49-F238E27FC236}">
                <a16:creationId xmlns:a16="http://schemas.microsoft.com/office/drawing/2014/main" id="{C120F8B7-5EE6-42E5-8088-414856CF74FF}"/>
              </a:ext>
            </a:extLst>
          </p:cNvPr>
          <p:cNvGrpSpPr/>
          <p:nvPr/>
        </p:nvGrpSpPr>
        <p:grpSpPr>
          <a:xfrm>
            <a:off x="6731534" y="785080"/>
            <a:ext cx="1195994" cy="1631567"/>
            <a:chOff x="1245296" y="875950"/>
            <a:chExt cx="1554792" cy="2121037"/>
          </a:xfrm>
        </p:grpSpPr>
        <p:grpSp>
          <p:nvGrpSpPr>
            <p:cNvPr id="135" name="Group 134">
              <a:extLst>
                <a:ext uri="{FF2B5EF4-FFF2-40B4-BE49-F238E27FC236}">
                  <a16:creationId xmlns:a16="http://schemas.microsoft.com/office/drawing/2014/main" id="{AA98B8B6-1E2B-4149-A74C-1B197D2A5E34}"/>
                </a:ext>
              </a:extLst>
            </p:cNvPr>
            <p:cNvGrpSpPr/>
            <p:nvPr/>
          </p:nvGrpSpPr>
          <p:grpSpPr>
            <a:xfrm>
              <a:off x="1245296" y="1974979"/>
              <a:ext cx="630477" cy="1009104"/>
              <a:chOff x="2329841" y="1277655"/>
              <a:chExt cx="630477" cy="1009104"/>
            </a:xfrm>
          </p:grpSpPr>
          <p:sp>
            <p:nvSpPr>
              <p:cNvPr id="151" name="TextBox 150">
                <a:extLst>
                  <a:ext uri="{FF2B5EF4-FFF2-40B4-BE49-F238E27FC236}">
                    <a16:creationId xmlns:a16="http://schemas.microsoft.com/office/drawing/2014/main" id="{75AE16B8-67B6-4043-9396-880D6ABE2B75}"/>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52" name="TextBox 151">
                <a:extLst>
                  <a:ext uri="{FF2B5EF4-FFF2-40B4-BE49-F238E27FC236}">
                    <a16:creationId xmlns:a16="http://schemas.microsoft.com/office/drawing/2014/main" id="{774A11CD-9E47-41F6-9F27-9DFE5ACAE06E}"/>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53" name="TextBox 152">
                <a:extLst>
                  <a:ext uri="{FF2B5EF4-FFF2-40B4-BE49-F238E27FC236}">
                    <a16:creationId xmlns:a16="http://schemas.microsoft.com/office/drawing/2014/main" id="{B4E1CF8B-5E7A-4C6D-94A5-3EE489AB491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54" name="TextBox 153">
                <a:extLst>
                  <a:ext uri="{FF2B5EF4-FFF2-40B4-BE49-F238E27FC236}">
                    <a16:creationId xmlns:a16="http://schemas.microsoft.com/office/drawing/2014/main" id="{EA45B146-14D1-4F19-9D6F-21B5618E6524}"/>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6" name="Group 135">
              <a:extLst>
                <a:ext uri="{FF2B5EF4-FFF2-40B4-BE49-F238E27FC236}">
                  <a16:creationId xmlns:a16="http://schemas.microsoft.com/office/drawing/2014/main" id="{7C9BF450-9A68-4B2E-BD6D-0CDC69D5E4F8}"/>
                </a:ext>
              </a:extLst>
            </p:cNvPr>
            <p:cNvGrpSpPr/>
            <p:nvPr/>
          </p:nvGrpSpPr>
          <p:grpSpPr>
            <a:xfrm>
              <a:off x="1245296" y="875950"/>
              <a:ext cx="630477" cy="1009104"/>
              <a:chOff x="2329841" y="1277655"/>
              <a:chExt cx="630477" cy="1009104"/>
            </a:xfrm>
          </p:grpSpPr>
          <p:sp>
            <p:nvSpPr>
              <p:cNvPr id="147" name="TextBox 146">
                <a:extLst>
                  <a:ext uri="{FF2B5EF4-FFF2-40B4-BE49-F238E27FC236}">
                    <a16:creationId xmlns:a16="http://schemas.microsoft.com/office/drawing/2014/main" id="{4E330A31-48F2-492E-97BA-7CFFCDCE67E4}"/>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8" name="TextBox 147">
                <a:extLst>
                  <a:ext uri="{FF2B5EF4-FFF2-40B4-BE49-F238E27FC236}">
                    <a16:creationId xmlns:a16="http://schemas.microsoft.com/office/drawing/2014/main" id="{165E9879-54C6-44B3-B142-ABD63FBA788D}"/>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9" name="TextBox 148">
                <a:extLst>
                  <a:ext uri="{FF2B5EF4-FFF2-40B4-BE49-F238E27FC236}">
                    <a16:creationId xmlns:a16="http://schemas.microsoft.com/office/drawing/2014/main" id="{184AFCD9-5EF3-49F1-AC73-0FFE2A66424B}"/>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50" name="TextBox 149">
                <a:extLst>
                  <a:ext uri="{FF2B5EF4-FFF2-40B4-BE49-F238E27FC236}">
                    <a16:creationId xmlns:a16="http://schemas.microsoft.com/office/drawing/2014/main" id="{C67CB750-9392-48B7-A419-CBBE7D6A80F3}"/>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7" name="Group 136">
              <a:extLst>
                <a:ext uri="{FF2B5EF4-FFF2-40B4-BE49-F238E27FC236}">
                  <a16:creationId xmlns:a16="http://schemas.microsoft.com/office/drawing/2014/main" id="{72B5A577-1E59-4DDA-8297-989E4B1F1470}"/>
                </a:ext>
              </a:extLst>
            </p:cNvPr>
            <p:cNvGrpSpPr/>
            <p:nvPr/>
          </p:nvGrpSpPr>
          <p:grpSpPr>
            <a:xfrm>
              <a:off x="2169611" y="1987883"/>
              <a:ext cx="630477" cy="1009104"/>
              <a:chOff x="2329841" y="1277655"/>
              <a:chExt cx="630477" cy="1009104"/>
            </a:xfrm>
          </p:grpSpPr>
          <p:sp>
            <p:nvSpPr>
              <p:cNvPr id="143" name="TextBox 142">
                <a:extLst>
                  <a:ext uri="{FF2B5EF4-FFF2-40B4-BE49-F238E27FC236}">
                    <a16:creationId xmlns:a16="http://schemas.microsoft.com/office/drawing/2014/main" id="{62A52AA3-C746-4366-863A-CA80BCFDE3AB}"/>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4" name="TextBox 143">
                <a:extLst>
                  <a:ext uri="{FF2B5EF4-FFF2-40B4-BE49-F238E27FC236}">
                    <a16:creationId xmlns:a16="http://schemas.microsoft.com/office/drawing/2014/main" id="{1CCD27F9-47BA-480A-9AA1-AD46444B7772}"/>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5" name="TextBox 144">
                <a:extLst>
                  <a:ext uri="{FF2B5EF4-FFF2-40B4-BE49-F238E27FC236}">
                    <a16:creationId xmlns:a16="http://schemas.microsoft.com/office/drawing/2014/main" id="{C427E0C2-E1A8-49F7-B3C2-33B89A4C5F26}"/>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46" name="TextBox 145">
                <a:extLst>
                  <a:ext uri="{FF2B5EF4-FFF2-40B4-BE49-F238E27FC236}">
                    <a16:creationId xmlns:a16="http://schemas.microsoft.com/office/drawing/2014/main" id="{2FA1CAA4-03F8-4256-85CC-17380824EF0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8" name="Group 137">
              <a:extLst>
                <a:ext uri="{FF2B5EF4-FFF2-40B4-BE49-F238E27FC236}">
                  <a16:creationId xmlns:a16="http://schemas.microsoft.com/office/drawing/2014/main" id="{5A509F1A-C46E-452A-AD44-6CCB31AC6629}"/>
                </a:ext>
              </a:extLst>
            </p:cNvPr>
            <p:cNvGrpSpPr/>
            <p:nvPr/>
          </p:nvGrpSpPr>
          <p:grpSpPr>
            <a:xfrm>
              <a:off x="2163869" y="879164"/>
              <a:ext cx="630477" cy="1009104"/>
              <a:chOff x="2329841" y="1277655"/>
              <a:chExt cx="630477" cy="1009104"/>
            </a:xfrm>
          </p:grpSpPr>
          <p:sp>
            <p:nvSpPr>
              <p:cNvPr id="139" name="TextBox 138">
                <a:extLst>
                  <a:ext uri="{FF2B5EF4-FFF2-40B4-BE49-F238E27FC236}">
                    <a16:creationId xmlns:a16="http://schemas.microsoft.com/office/drawing/2014/main" id="{E4177001-5153-49FE-A3A9-5A2D131F6892}"/>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0" name="TextBox 139">
                <a:extLst>
                  <a:ext uri="{FF2B5EF4-FFF2-40B4-BE49-F238E27FC236}">
                    <a16:creationId xmlns:a16="http://schemas.microsoft.com/office/drawing/2014/main" id="{2F5EA6F5-A650-48B6-A0DC-925426273E24}"/>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1" name="TextBox 140">
                <a:extLst>
                  <a:ext uri="{FF2B5EF4-FFF2-40B4-BE49-F238E27FC236}">
                    <a16:creationId xmlns:a16="http://schemas.microsoft.com/office/drawing/2014/main" id="{2A3ABC55-EA67-4D8C-972C-D445761393B8}"/>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42" name="TextBox 141">
                <a:extLst>
                  <a:ext uri="{FF2B5EF4-FFF2-40B4-BE49-F238E27FC236}">
                    <a16:creationId xmlns:a16="http://schemas.microsoft.com/office/drawing/2014/main" id="{11ACFEFE-3836-4B58-8E91-294B49C3E11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55" name="Group 154">
            <a:extLst>
              <a:ext uri="{FF2B5EF4-FFF2-40B4-BE49-F238E27FC236}">
                <a16:creationId xmlns:a16="http://schemas.microsoft.com/office/drawing/2014/main" id="{9E519D02-8CCE-477A-81A2-5712C019813F}"/>
              </a:ext>
            </a:extLst>
          </p:cNvPr>
          <p:cNvGrpSpPr/>
          <p:nvPr/>
        </p:nvGrpSpPr>
        <p:grpSpPr>
          <a:xfrm>
            <a:off x="6735951" y="4303688"/>
            <a:ext cx="1195994" cy="1631567"/>
            <a:chOff x="1245296" y="875950"/>
            <a:chExt cx="1554792" cy="2121037"/>
          </a:xfrm>
        </p:grpSpPr>
        <p:grpSp>
          <p:nvGrpSpPr>
            <p:cNvPr id="156" name="Group 155">
              <a:extLst>
                <a:ext uri="{FF2B5EF4-FFF2-40B4-BE49-F238E27FC236}">
                  <a16:creationId xmlns:a16="http://schemas.microsoft.com/office/drawing/2014/main" id="{CC350CC6-76EB-4876-A0DE-291CC616DF8E}"/>
                </a:ext>
              </a:extLst>
            </p:cNvPr>
            <p:cNvGrpSpPr/>
            <p:nvPr/>
          </p:nvGrpSpPr>
          <p:grpSpPr>
            <a:xfrm>
              <a:off x="1245296" y="1974979"/>
              <a:ext cx="630477" cy="1009104"/>
              <a:chOff x="2329841" y="1277655"/>
              <a:chExt cx="630477" cy="1009104"/>
            </a:xfrm>
          </p:grpSpPr>
          <p:sp>
            <p:nvSpPr>
              <p:cNvPr id="172" name="TextBox 171">
                <a:extLst>
                  <a:ext uri="{FF2B5EF4-FFF2-40B4-BE49-F238E27FC236}">
                    <a16:creationId xmlns:a16="http://schemas.microsoft.com/office/drawing/2014/main" id="{509F4081-94A6-444E-98BC-3DFB57E59F77}"/>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73" name="TextBox 172">
                <a:extLst>
                  <a:ext uri="{FF2B5EF4-FFF2-40B4-BE49-F238E27FC236}">
                    <a16:creationId xmlns:a16="http://schemas.microsoft.com/office/drawing/2014/main" id="{956838C0-5C9B-427E-87F7-D196A79E02F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74" name="TextBox 173">
                <a:extLst>
                  <a:ext uri="{FF2B5EF4-FFF2-40B4-BE49-F238E27FC236}">
                    <a16:creationId xmlns:a16="http://schemas.microsoft.com/office/drawing/2014/main" id="{84C264D2-A685-4BA5-9668-948267E42CE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75" name="TextBox 174">
                <a:extLst>
                  <a:ext uri="{FF2B5EF4-FFF2-40B4-BE49-F238E27FC236}">
                    <a16:creationId xmlns:a16="http://schemas.microsoft.com/office/drawing/2014/main" id="{1FABF483-3311-41EE-AB1D-7FE956422E4F}"/>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7" name="Group 156">
              <a:extLst>
                <a:ext uri="{FF2B5EF4-FFF2-40B4-BE49-F238E27FC236}">
                  <a16:creationId xmlns:a16="http://schemas.microsoft.com/office/drawing/2014/main" id="{8BF23238-8751-4BDB-8C2E-9DF75F9AE04A}"/>
                </a:ext>
              </a:extLst>
            </p:cNvPr>
            <p:cNvGrpSpPr/>
            <p:nvPr/>
          </p:nvGrpSpPr>
          <p:grpSpPr>
            <a:xfrm>
              <a:off x="1245296" y="875950"/>
              <a:ext cx="630477" cy="1009104"/>
              <a:chOff x="2329841" y="1277655"/>
              <a:chExt cx="630477" cy="1009104"/>
            </a:xfrm>
          </p:grpSpPr>
          <p:sp>
            <p:nvSpPr>
              <p:cNvPr id="168" name="TextBox 167">
                <a:extLst>
                  <a:ext uri="{FF2B5EF4-FFF2-40B4-BE49-F238E27FC236}">
                    <a16:creationId xmlns:a16="http://schemas.microsoft.com/office/drawing/2014/main" id="{E0F3D193-0E03-424E-B15D-48B90F4E6118}"/>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9" name="TextBox 168">
                <a:extLst>
                  <a:ext uri="{FF2B5EF4-FFF2-40B4-BE49-F238E27FC236}">
                    <a16:creationId xmlns:a16="http://schemas.microsoft.com/office/drawing/2014/main" id="{FA1F0535-8EB5-4C10-8084-497368672E2F}"/>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70" name="TextBox 169">
                <a:extLst>
                  <a:ext uri="{FF2B5EF4-FFF2-40B4-BE49-F238E27FC236}">
                    <a16:creationId xmlns:a16="http://schemas.microsoft.com/office/drawing/2014/main" id="{978AD633-DB16-4CBA-9AA3-5C739AF1E93F}"/>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71" name="TextBox 170">
                <a:extLst>
                  <a:ext uri="{FF2B5EF4-FFF2-40B4-BE49-F238E27FC236}">
                    <a16:creationId xmlns:a16="http://schemas.microsoft.com/office/drawing/2014/main" id="{FC98CCEE-673E-4151-8F7C-62E9C89C1727}"/>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8" name="Group 157">
              <a:extLst>
                <a:ext uri="{FF2B5EF4-FFF2-40B4-BE49-F238E27FC236}">
                  <a16:creationId xmlns:a16="http://schemas.microsoft.com/office/drawing/2014/main" id="{A232A745-8B91-4D6F-AC9D-98F6ADDA5D8A}"/>
                </a:ext>
              </a:extLst>
            </p:cNvPr>
            <p:cNvGrpSpPr/>
            <p:nvPr/>
          </p:nvGrpSpPr>
          <p:grpSpPr>
            <a:xfrm>
              <a:off x="2169611" y="1987883"/>
              <a:ext cx="630477" cy="1009104"/>
              <a:chOff x="2329841" y="1277655"/>
              <a:chExt cx="630477" cy="1009104"/>
            </a:xfrm>
          </p:grpSpPr>
          <p:sp>
            <p:nvSpPr>
              <p:cNvPr id="164" name="TextBox 163">
                <a:extLst>
                  <a:ext uri="{FF2B5EF4-FFF2-40B4-BE49-F238E27FC236}">
                    <a16:creationId xmlns:a16="http://schemas.microsoft.com/office/drawing/2014/main" id="{63595E93-A3E1-4924-B953-3F8FA755C769}"/>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5" name="TextBox 164">
                <a:extLst>
                  <a:ext uri="{FF2B5EF4-FFF2-40B4-BE49-F238E27FC236}">
                    <a16:creationId xmlns:a16="http://schemas.microsoft.com/office/drawing/2014/main" id="{4035DB63-2077-4760-9C73-E6A6D786B4C4}"/>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66" name="TextBox 165">
                <a:extLst>
                  <a:ext uri="{FF2B5EF4-FFF2-40B4-BE49-F238E27FC236}">
                    <a16:creationId xmlns:a16="http://schemas.microsoft.com/office/drawing/2014/main" id="{20D4A56A-9FDA-4FD4-87BD-881DF8BD8A77}"/>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7" name="TextBox 166">
                <a:extLst>
                  <a:ext uri="{FF2B5EF4-FFF2-40B4-BE49-F238E27FC236}">
                    <a16:creationId xmlns:a16="http://schemas.microsoft.com/office/drawing/2014/main" id="{E459575D-64C0-4A15-8912-A7B9ADA50CD9}"/>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9" name="Group 158">
              <a:extLst>
                <a:ext uri="{FF2B5EF4-FFF2-40B4-BE49-F238E27FC236}">
                  <a16:creationId xmlns:a16="http://schemas.microsoft.com/office/drawing/2014/main" id="{761E81A3-6871-4ABF-BA49-979FE0223820}"/>
                </a:ext>
              </a:extLst>
            </p:cNvPr>
            <p:cNvGrpSpPr/>
            <p:nvPr/>
          </p:nvGrpSpPr>
          <p:grpSpPr>
            <a:xfrm>
              <a:off x="2163869" y="879164"/>
              <a:ext cx="630477" cy="1009104"/>
              <a:chOff x="2329841" y="1277655"/>
              <a:chExt cx="630477" cy="1009104"/>
            </a:xfrm>
          </p:grpSpPr>
          <p:sp>
            <p:nvSpPr>
              <p:cNvPr id="160" name="TextBox 159">
                <a:extLst>
                  <a:ext uri="{FF2B5EF4-FFF2-40B4-BE49-F238E27FC236}">
                    <a16:creationId xmlns:a16="http://schemas.microsoft.com/office/drawing/2014/main" id="{D45CDB0A-0954-42D5-8FBE-576865C089D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1" name="TextBox 160">
                <a:extLst>
                  <a:ext uri="{FF2B5EF4-FFF2-40B4-BE49-F238E27FC236}">
                    <a16:creationId xmlns:a16="http://schemas.microsoft.com/office/drawing/2014/main" id="{438C1F02-57CA-4724-AB53-4C9A15314A42}"/>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62" name="TextBox 161">
                <a:extLst>
                  <a:ext uri="{FF2B5EF4-FFF2-40B4-BE49-F238E27FC236}">
                    <a16:creationId xmlns:a16="http://schemas.microsoft.com/office/drawing/2014/main" id="{650FFC69-F7EE-4C1F-87F4-CE739EC45E6B}"/>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3" name="TextBox 162">
                <a:extLst>
                  <a:ext uri="{FF2B5EF4-FFF2-40B4-BE49-F238E27FC236}">
                    <a16:creationId xmlns:a16="http://schemas.microsoft.com/office/drawing/2014/main" id="{8A7A1E2D-D761-4B53-B987-36DBA92B6B9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sp>
        <p:nvSpPr>
          <p:cNvPr id="176" name="TextBox 175">
            <a:extLst>
              <a:ext uri="{FF2B5EF4-FFF2-40B4-BE49-F238E27FC236}">
                <a16:creationId xmlns:a16="http://schemas.microsoft.com/office/drawing/2014/main" id="{E2A0BE7F-906F-4838-844C-D1CA32189D4B}"/>
              </a:ext>
            </a:extLst>
          </p:cNvPr>
          <p:cNvSpPr txBox="1"/>
          <p:nvPr/>
        </p:nvSpPr>
        <p:spPr>
          <a:xfrm>
            <a:off x="3030206" y="846736"/>
            <a:ext cx="3083588" cy="518475"/>
          </a:xfrm>
          <a:prstGeom prst="rect">
            <a:avLst/>
          </a:prstGeom>
          <a:noFill/>
        </p:spPr>
        <p:txBody>
          <a:bodyPr wrap="square" rtlCol="0">
            <a:spAutoFit/>
          </a:bodyPr>
          <a:lstStyle/>
          <a:p>
            <a:r>
              <a:rPr lang="en-US" sz="2769" dirty="0">
                <a:solidFill>
                  <a:srgbClr val="7030A0"/>
                </a:solidFill>
              </a:rPr>
              <a:t>How many clusters?</a:t>
            </a:r>
          </a:p>
        </p:txBody>
      </p:sp>
    </p:spTree>
    <p:extLst>
      <p:ext uri="{BB962C8B-B14F-4D97-AF65-F5344CB8AC3E}">
        <p14:creationId xmlns:p14="http://schemas.microsoft.com/office/powerpoint/2010/main" val="602900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3C618-7056-41A8-9483-4001AA0F0832}"/>
              </a:ext>
            </a:extLst>
          </p:cNvPr>
          <p:cNvPicPr>
            <a:picLocks noChangeAspect="1"/>
          </p:cNvPicPr>
          <p:nvPr/>
        </p:nvPicPr>
        <p:blipFill>
          <a:blip r:embed="rId2"/>
          <a:stretch>
            <a:fillRect/>
          </a:stretch>
        </p:blipFill>
        <p:spPr>
          <a:xfrm>
            <a:off x="0" y="683656"/>
            <a:ext cx="9144000" cy="4985359"/>
          </a:xfrm>
          <a:prstGeom prst="rect">
            <a:avLst/>
          </a:prstGeom>
        </p:spPr>
      </p:pic>
      <p:sp>
        <p:nvSpPr>
          <p:cNvPr id="6" name="TextBox 5">
            <a:extLst>
              <a:ext uri="{FF2B5EF4-FFF2-40B4-BE49-F238E27FC236}">
                <a16:creationId xmlns:a16="http://schemas.microsoft.com/office/drawing/2014/main" id="{93152769-1594-4181-9B00-6095ABB85C8B}"/>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Tree>
    <p:extLst>
      <p:ext uri="{BB962C8B-B14F-4D97-AF65-F5344CB8AC3E}">
        <p14:creationId xmlns:p14="http://schemas.microsoft.com/office/powerpoint/2010/main" val="4114279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167F5-ADC0-4AAF-A045-2A16F7E6E8E6}"/>
              </a:ext>
            </a:extLst>
          </p:cNvPr>
          <p:cNvPicPr>
            <a:picLocks noChangeAspect="1"/>
          </p:cNvPicPr>
          <p:nvPr/>
        </p:nvPicPr>
        <p:blipFill>
          <a:blip r:embed="rId2"/>
          <a:stretch>
            <a:fillRect/>
          </a:stretch>
        </p:blipFill>
        <p:spPr>
          <a:xfrm>
            <a:off x="0" y="668912"/>
            <a:ext cx="9144000" cy="4798275"/>
          </a:xfrm>
          <a:prstGeom prst="rect">
            <a:avLst/>
          </a:prstGeom>
        </p:spPr>
      </p:pic>
      <p:sp>
        <p:nvSpPr>
          <p:cNvPr id="5" name="TextBox 4">
            <a:extLst>
              <a:ext uri="{FF2B5EF4-FFF2-40B4-BE49-F238E27FC236}">
                <a16:creationId xmlns:a16="http://schemas.microsoft.com/office/drawing/2014/main" id="{50C1E825-3B0D-45AF-952A-47CC7FFF8015}"/>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pic>
        <p:nvPicPr>
          <p:cNvPr id="2" name="Picture 1">
            <a:extLst>
              <a:ext uri="{FF2B5EF4-FFF2-40B4-BE49-F238E27FC236}">
                <a16:creationId xmlns:a16="http://schemas.microsoft.com/office/drawing/2014/main" id="{CF497B51-C5AB-0812-D227-C4B29A8990CD}"/>
              </a:ext>
            </a:extLst>
          </p:cNvPr>
          <p:cNvPicPr>
            <a:picLocks/>
          </p:cNvPicPr>
          <p:nvPr/>
        </p:nvPicPr>
        <p:blipFill rotWithShape="1">
          <a:blip r:embed="rId4">
            <a:extLst>
              <a:ext uri="{28A0092B-C50C-407E-A947-70E740481C1C}">
                <a14:useLocalDpi xmlns:a14="http://schemas.microsoft.com/office/drawing/2010/main" val="0"/>
              </a:ext>
            </a:extLst>
          </a:blip>
          <a:srcRect l="17799" t="17483" r="7622" b="21558"/>
          <a:stretch/>
        </p:blipFill>
        <p:spPr>
          <a:xfrm>
            <a:off x="7258343" y="0"/>
            <a:ext cx="1828800" cy="1828800"/>
          </a:xfrm>
          <a:prstGeom prst="rect">
            <a:avLst/>
          </a:prstGeom>
        </p:spPr>
      </p:pic>
    </p:spTree>
    <p:extLst>
      <p:ext uri="{BB962C8B-B14F-4D97-AF65-F5344CB8AC3E}">
        <p14:creationId xmlns:p14="http://schemas.microsoft.com/office/powerpoint/2010/main" val="164580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64404-CB2A-4CBE-81E2-95E0D90A72D7}"/>
              </a:ext>
            </a:extLst>
          </p:cNvPr>
          <p:cNvPicPr>
            <a:picLocks noChangeAspect="1"/>
          </p:cNvPicPr>
          <p:nvPr/>
        </p:nvPicPr>
        <p:blipFill>
          <a:blip r:embed="rId2"/>
          <a:stretch>
            <a:fillRect/>
          </a:stretch>
        </p:blipFill>
        <p:spPr>
          <a:xfrm>
            <a:off x="432533" y="182880"/>
            <a:ext cx="8360839" cy="6492240"/>
          </a:xfrm>
          <a:prstGeom prst="rect">
            <a:avLst/>
          </a:prstGeom>
        </p:spPr>
      </p:pic>
      <p:sp>
        <p:nvSpPr>
          <p:cNvPr id="5" name="TextBox 4">
            <a:extLst>
              <a:ext uri="{FF2B5EF4-FFF2-40B4-BE49-F238E27FC236}">
                <a16:creationId xmlns:a16="http://schemas.microsoft.com/office/drawing/2014/main" id="{2FF90224-D5CD-40E9-9C38-FADCCADA28D2}"/>
              </a:ext>
            </a:extLst>
          </p:cNvPr>
          <p:cNvSpPr txBox="1"/>
          <p:nvPr/>
        </p:nvSpPr>
        <p:spPr>
          <a:xfrm>
            <a:off x="-3671" y="6552532"/>
            <a:ext cx="4572000" cy="305468"/>
          </a:xfrm>
          <a:prstGeom prst="rect">
            <a:avLst/>
          </a:prstGeom>
          <a:noFill/>
        </p:spPr>
        <p:txBody>
          <a:bodyPr wrap="square">
            <a:spAutoFit/>
          </a:bodyPr>
          <a:lstStyle/>
          <a:p>
            <a:r>
              <a:rPr lang="en-US" sz="1385" dirty="0">
                <a:hlinkClick r:id="rId3"/>
              </a:rPr>
              <a:t>https://www.nature.com/articles/s41598-020-77286-6</a:t>
            </a:r>
            <a:r>
              <a:rPr lang="en-US" sz="1385" dirty="0"/>
              <a:t> </a:t>
            </a:r>
          </a:p>
        </p:txBody>
      </p:sp>
      <p:pic>
        <p:nvPicPr>
          <p:cNvPr id="7" name="Picture 6">
            <a:extLst>
              <a:ext uri="{FF2B5EF4-FFF2-40B4-BE49-F238E27FC236}">
                <a16:creationId xmlns:a16="http://schemas.microsoft.com/office/drawing/2014/main" id="{F39275DF-263B-4813-AE3B-90E897AB8236}"/>
              </a:ext>
            </a:extLst>
          </p:cNvPr>
          <p:cNvPicPr>
            <a:picLocks noChangeAspect="1"/>
          </p:cNvPicPr>
          <p:nvPr/>
        </p:nvPicPr>
        <p:blipFill>
          <a:blip r:embed="rId4"/>
          <a:stretch>
            <a:fillRect/>
          </a:stretch>
        </p:blipFill>
        <p:spPr>
          <a:xfrm>
            <a:off x="5887233" y="4313292"/>
            <a:ext cx="3154695" cy="520068"/>
          </a:xfrm>
          <a:prstGeom prst="rect">
            <a:avLst/>
          </a:prstGeom>
          <a:ln>
            <a:solidFill>
              <a:srgbClr val="FF0000"/>
            </a:solidFill>
          </a:ln>
        </p:spPr>
      </p:pic>
    </p:spTree>
    <p:extLst>
      <p:ext uri="{BB962C8B-B14F-4D97-AF65-F5344CB8AC3E}">
        <p14:creationId xmlns:p14="http://schemas.microsoft.com/office/powerpoint/2010/main" val="408092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141819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luste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3" y="2847108"/>
            <a:ext cx="2381250" cy="23907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04" y="2216350"/>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463891" y="168622"/>
            <a:ext cx="4216219" cy="584775"/>
          </a:xfrm>
          <a:prstGeom prst="rect">
            <a:avLst/>
          </a:prstGeom>
        </p:spPr>
        <p:txBody>
          <a:bodyPr wrap="none">
            <a:spAutoFit/>
          </a:bodyPr>
          <a:lstStyle/>
          <a:p>
            <a:r>
              <a:rPr lang="en-US" sz="3200" b="0" i="0" dirty="0">
                <a:solidFill>
                  <a:srgbClr val="7030A0"/>
                </a:solidFill>
                <a:effectLst/>
                <a:latin typeface="Linux Libertine"/>
              </a:rPr>
              <a:t>Hierarchical clustering</a:t>
            </a:r>
          </a:p>
        </p:txBody>
      </p:sp>
      <p:sp>
        <p:nvSpPr>
          <p:cNvPr id="3" name="Rectangle 2"/>
          <p:cNvSpPr/>
          <p:nvPr/>
        </p:nvSpPr>
        <p:spPr>
          <a:xfrm>
            <a:off x="5068396" y="5998664"/>
            <a:ext cx="3851160" cy="646331"/>
          </a:xfrm>
          <a:prstGeom prst="rect">
            <a:avLst/>
          </a:prstGeom>
        </p:spPr>
        <p:txBody>
          <a:bodyPr wrap="square">
            <a:spAutoFit/>
          </a:bodyPr>
          <a:lstStyle/>
          <a:p>
            <a:r>
              <a:rPr lang="en-US" dirty="0">
                <a:hlinkClick r:id="rId4"/>
              </a:rPr>
              <a:t>http://en.wikipedia.org/wiki/File:Hierarchical_clustering_simple_diagram.svg</a:t>
            </a:r>
            <a:r>
              <a:rPr lang="en-US" dirty="0"/>
              <a:t> </a:t>
            </a:r>
          </a:p>
        </p:txBody>
      </p:sp>
      <p:sp>
        <p:nvSpPr>
          <p:cNvPr id="4" name="Rectangle 3"/>
          <p:cNvSpPr/>
          <p:nvPr/>
        </p:nvSpPr>
        <p:spPr>
          <a:xfrm>
            <a:off x="245850" y="5887782"/>
            <a:ext cx="2914430" cy="646331"/>
          </a:xfrm>
          <a:prstGeom prst="rect">
            <a:avLst/>
          </a:prstGeom>
        </p:spPr>
        <p:txBody>
          <a:bodyPr wrap="square">
            <a:spAutoFit/>
          </a:bodyPr>
          <a:lstStyle/>
          <a:p>
            <a:r>
              <a:rPr lang="en-US" dirty="0">
                <a:hlinkClick r:id="rId5"/>
              </a:rPr>
              <a:t>http://en.wikipedia.org/wiki/File:Clusters.svg</a:t>
            </a:r>
            <a:r>
              <a:rPr lang="en-US" dirty="0"/>
              <a:t> </a:t>
            </a:r>
          </a:p>
        </p:txBody>
      </p:sp>
      <p:sp>
        <p:nvSpPr>
          <p:cNvPr id="7" name="Rectangle 6"/>
          <p:cNvSpPr/>
          <p:nvPr/>
        </p:nvSpPr>
        <p:spPr>
          <a:xfrm>
            <a:off x="5828541" y="1387886"/>
            <a:ext cx="2014975" cy="523220"/>
          </a:xfrm>
          <a:prstGeom prst="rect">
            <a:avLst/>
          </a:prstGeom>
        </p:spPr>
        <p:txBody>
          <a:bodyPr wrap="none">
            <a:spAutoFit/>
          </a:bodyPr>
          <a:lstStyle/>
          <a:p>
            <a:r>
              <a:rPr lang="en-US" sz="2800" dirty="0" err="1">
                <a:solidFill>
                  <a:schemeClr val="accent6">
                    <a:lumMod val="50000"/>
                  </a:schemeClr>
                </a:solidFill>
              </a:rPr>
              <a:t>Dendrogram</a:t>
            </a:r>
            <a:endParaRPr lang="en-US" sz="2800" dirty="0">
              <a:solidFill>
                <a:schemeClr val="accent6">
                  <a:lumMod val="50000"/>
                </a:schemeClr>
              </a:solidFill>
            </a:endParaRPr>
          </a:p>
        </p:txBody>
      </p:sp>
      <p:sp>
        <p:nvSpPr>
          <p:cNvPr id="10" name="Rectangle 9"/>
          <p:cNvSpPr/>
          <p:nvPr/>
        </p:nvSpPr>
        <p:spPr>
          <a:xfrm>
            <a:off x="1201134" y="1387886"/>
            <a:ext cx="861454" cy="523220"/>
          </a:xfrm>
          <a:prstGeom prst="rect">
            <a:avLst/>
          </a:prstGeom>
        </p:spPr>
        <p:txBody>
          <a:bodyPr wrap="none">
            <a:spAutoFit/>
          </a:bodyPr>
          <a:lstStyle/>
          <a:p>
            <a:r>
              <a:rPr lang="en-US" sz="2800" dirty="0">
                <a:solidFill>
                  <a:schemeClr val="accent6">
                    <a:lumMod val="50000"/>
                  </a:schemeClr>
                </a:solidFill>
              </a:rPr>
              <a:t>Data</a:t>
            </a:r>
          </a:p>
        </p:txBody>
      </p:sp>
      <p:cxnSp>
        <p:nvCxnSpPr>
          <p:cNvPr id="9" name="Straight Connector 8"/>
          <p:cNvCxnSpPr/>
          <p:nvPr/>
        </p:nvCxnSpPr>
        <p:spPr>
          <a:xfrm>
            <a:off x="4056611" y="2216350"/>
            <a:ext cx="0" cy="4275888"/>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11" name="Right Arrow 10"/>
          <p:cNvSpPr/>
          <p:nvPr/>
        </p:nvSpPr>
        <p:spPr>
          <a:xfrm>
            <a:off x="3676576" y="1325299"/>
            <a:ext cx="922712" cy="64839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78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569660"/>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whose distance is less than a given threshold</a:t>
            </a:r>
          </a:p>
        </p:txBody>
      </p: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a:solidFill>
                  <a:srgbClr val="7030A0"/>
                </a:solidFill>
              </a:rPr>
              <a:t>single linkage hierarchical clustering </a:t>
            </a:r>
          </a:p>
        </p:txBody>
      </p:sp>
      <p:grpSp>
        <p:nvGrpSpPr>
          <p:cNvPr id="93" name="Group 92"/>
          <p:cNvGrpSpPr/>
          <p:nvPr/>
        </p:nvGrpSpPr>
        <p:grpSpPr>
          <a:xfrm>
            <a:off x="412862" y="1091006"/>
            <a:ext cx="8264531" cy="1285278"/>
            <a:chOff x="412862" y="1091006"/>
            <a:chExt cx="8264531" cy="1285278"/>
          </a:xfrm>
        </p:grpSpPr>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101"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086364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2800" dirty="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6576</TotalTime>
  <Words>5343</Words>
  <Application>Microsoft Office PowerPoint</Application>
  <PresentationFormat>On-screen Show (4:3)</PresentationFormat>
  <Paragraphs>549</Paragraphs>
  <Slides>57</Slides>
  <Notes>21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Linux Libertine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154</cp:revision>
  <dcterms:created xsi:type="dcterms:W3CDTF">2013-08-26T01:50:39Z</dcterms:created>
  <dcterms:modified xsi:type="dcterms:W3CDTF">2023-04-05T17:07:26Z</dcterms:modified>
  <cp:category/>
</cp:coreProperties>
</file>