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7"/>
  </p:notesMasterIdLst>
  <p:sldIdLst>
    <p:sldId id="880" r:id="rId2"/>
    <p:sldId id="874" r:id="rId3"/>
    <p:sldId id="876" r:id="rId4"/>
    <p:sldId id="892" r:id="rId5"/>
    <p:sldId id="888" r:id="rId6"/>
    <p:sldId id="886" r:id="rId7"/>
    <p:sldId id="887" r:id="rId8"/>
    <p:sldId id="852" r:id="rId9"/>
    <p:sldId id="884" r:id="rId10"/>
    <p:sldId id="833" r:id="rId11"/>
    <p:sldId id="267" r:id="rId12"/>
    <p:sldId id="289" r:id="rId13"/>
    <p:sldId id="893" r:id="rId14"/>
    <p:sldId id="885" r:id="rId15"/>
    <p:sldId id="856" r:id="rId16"/>
    <p:sldId id="894" r:id="rId17"/>
    <p:sldId id="895" r:id="rId18"/>
    <p:sldId id="889" r:id="rId19"/>
    <p:sldId id="881" r:id="rId20"/>
    <p:sldId id="891" r:id="rId21"/>
    <p:sldId id="890" r:id="rId22"/>
    <p:sldId id="271" r:id="rId23"/>
    <p:sldId id="282" r:id="rId24"/>
    <p:sldId id="283" r:id="rId25"/>
    <p:sldId id="284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arcy, Isabel K" initials="DIK" lastIdx="1" clrIdx="0">
    <p:extLst>
      <p:ext uri="{19B8F6BF-5375-455C-9EA6-DF929625EA0E}">
        <p15:presenceInfo xmlns:p15="http://schemas.microsoft.com/office/powerpoint/2012/main" userId="S::idarcy@uiowa.edu::5d8a52e5-9f78-483b-907b-7a2910db213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86ED4"/>
    <a:srgbClr val="006C31"/>
    <a:srgbClr val="293315"/>
    <a:srgbClr val="A7DF7D"/>
    <a:srgbClr val="00AE00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8667" autoAdjust="0"/>
    <p:restoredTop sz="93989" autoAdjust="0"/>
  </p:normalViewPr>
  <p:slideViewPr>
    <p:cSldViewPr snapToGrid="0" snapToObjects="1">
      <p:cViewPr varScale="1">
        <p:scale>
          <a:sx n="76" d="100"/>
          <a:sy n="76" d="100"/>
        </p:scale>
        <p:origin x="182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51CCC2-F136-9947-8FDB-2D21E7EED5B9}" type="datetimeFigureOut">
              <a:rPr lang="en-US" smtClean="0"/>
              <a:t>4/9/2023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533819-8353-3940-B7D6-4527171C65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52435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FFB6B-B128-2842-8CC7-E1178F5FF28B}" type="datetimeFigureOut">
              <a:rPr lang="en-US" smtClean="0"/>
              <a:t>4/9/2023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B616D-AE02-F547-AD6E-006EB4D898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9754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FFB6B-B128-2842-8CC7-E1178F5FF28B}" type="datetimeFigureOut">
              <a:rPr lang="en-US" smtClean="0"/>
              <a:t>4/9/2023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B616D-AE02-F547-AD6E-006EB4D898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87962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FFB6B-B128-2842-8CC7-E1178F5FF28B}" type="datetimeFigureOut">
              <a:rPr lang="en-US" smtClean="0"/>
              <a:t>4/9/2023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B616D-AE02-F547-AD6E-006EB4D898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47764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FFB6B-B128-2842-8CC7-E1178F5FF28B}" type="datetimeFigureOut">
              <a:rPr lang="en-US" smtClean="0"/>
              <a:t>4/9/2023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B616D-AE02-F547-AD6E-006EB4D898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96661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FFB6B-B128-2842-8CC7-E1178F5FF28B}" type="datetimeFigureOut">
              <a:rPr lang="en-US" smtClean="0"/>
              <a:t>4/9/2023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B616D-AE02-F547-AD6E-006EB4D898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37947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FFB6B-B128-2842-8CC7-E1178F5FF28B}" type="datetimeFigureOut">
              <a:rPr lang="en-US" smtClean="0"/>
              <a:t>4/9/2023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B616D-AE02-F547-AD6E-006EB4D898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64654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FFB6B-B128-2842-8CC7-E1178F5FF28B}" type="datetimeFigureOut">
              <a:rPr lang="en-US" smtClean="0"/>
              <a:t>4/9/2023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B616D-AE02-F547-AD6E-006EB4D898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48197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FFB6B-B128-2842-8CC7-E1178F5FF28B}" type="datetimeFigureOut">
              <a:rPr lang="en-US" smtClean="0"/>
              <a:t>4/9/2023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B616D-AE02-F547-AD6E-006EB4D898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88844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FFB6B-B128-2842-8CC7-E1178F5FF28B}" type="datetimeFigureOut">
              <a:rPr lang="en-US" smtClean="0"/>
              <a:t>4/9/2023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B616D-AE02-F547-AD6E-006EB4D898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004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FFB6B-B128-2842-8CC7-E1178F5FF28B}" type="datetimeFigureOut">
              <a:rPr lang="en-US" smtClean="0"/>
              <a:t>4/9/2023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B616D-AE02-F547-AD6E-006EB4D898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35408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FFB6B-B128-2842-8CC7-E1178F5FF28B}" type="datetimeFigureOut">
              <a:rPr lang="en-US" smtClean="0"/>
              <a:t>4/9/2023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B616D-AE02-F547-AD6E-006EB4D898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13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7FFB6B-B128-2842-8CC7-E1178F5FF28B}" type="datetimeFigureOut">
              <a:rPr lang="en-US" smtClean="0"/>
              <a:t>4/9/2023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8B616D-AE02-F547-AD6E-006EB4D898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70172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ultid.se/genex/hs515.htm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en.wikipedia.org/wiki/File:Hierarchical_clustering_simple_diagram.svg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hyperlink" Target="https://upload.wikimedia.org/wikipedia/commons/d/d6/White-noise.png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ncbi.nlm.nih.gov/pubmed/1657929" TargetMode="Externa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python4esac.github.io/fitting/examples1d.html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hyperlink" Target="https://scikit-learn.org/stable/modules/clustering.html#clustering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scikit-learn.org/stable/auto_examples/cluster/plot_cluster_comparison.html" TargetMode="Externa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scikit-learn.org/stable/modules/clustering.html#clustering" TargetMode="Externa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hyperlink" Target="https://en.wikipedia.org/wiki/Linear_regression" TargetMode="Externa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tatlearning.com/" TargetMode="External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en.wikipedia.org/wiki/Linear_regression" TargetMode="External"/><Relationship Id="rId4" Type="http://schemas.openxmlformats.org/officeDocument/2006/relationships/image" Target="../media/image2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hyperlink" Target="https://en.wikipedia.org/wiki/Linear_regression" TargetMode="Externa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en.wikipedia.org/wiki/Linear_regression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emunix.emich.edu/~schu/MATH_170/Fall09_170/Evening%20session/Unit%203.ppt" TargetMode="External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emunix.emich.edu/~schu/MATH_170/Fall09_170/Evening%20session/Unit%203.ppt" TargetMode="External"/><Relationship Id="rId4" Type="http://schemas.openxmlformats.org/officeDocument/2006/relationships/image" Target="../media/image3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emunix.emich.edu/~schu/MATH_170/Fall09_170/Evening%20session/Unit%203.ppt" TargetMode="External"/><Relationship Id="rId4" Type="http://schemas.openxmlformats.org/officeDocument/2006/relationships/image" Target="../media/image3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emunix.emich.edu/~schu/MATH_170/Fall09_170/Evening%20session/Unit%203.pp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://www.multid.se/genex/clustering_distance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7597" y="2610127"/>
            <a:ext cx="4254681" cy="292608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4577597" y="5987534"/>
            <a:ext cx="40180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hlinkClick r:id="rId3"/>
              </a:rPr>
              <a:t>http://www.multid.se/genex/hs515.htm</a:t>
            </a:r>
            <a:r>
              <a:rPr lang="en-US" dirty="0"/>
              <a:t> </a:t>
            </a:r>
          </a:p>
        </p:txBody>
      </p:sp>
      <p:sp>
        <p:nvSpPr>
          <p:cNvPr id="7" name="Rectangle 6"/>
          <p:cNvSpPr/>
          <p:nvPr/>
        </p:nvSpPr>
        <p:spPr>
          <a:xfrm>
            <a:off x="777703" y="470625"/>
            <a:ext cx="7632218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>
                <a:solidFill>
                  <a:srgbClr val="7030A0"/>
                </a:solidFill>
                <a:latin typeface="Linux Libertine"/>
              </a:rPr>
              <a:t>Different type of h</a:t>
            </a:r>
            <a:r>
              <a:rPr lang="en-US" sz="3200" b="0" i="0" dirty="0">
                <a:solidFill>
                  <a:srgbClr val="7030A0"/>
                </a:solidFill>
                <a:effectLst/>
                <a:latin typeface="Linux Libertine"/>
              </a:rPr>
              <a:t>ierarchical clustering </a:t>
            </a:r>
          </a:p>
          <a:p>
            <a:endParaRPr lang="en-US" sz="3200" dirty="0">
              <a:solidFill>
                <a:srgbClr val="7030A0"/>
              </a:solidFill>
              <a:latin typeface="Linux Libertine"/>
            </a:endParaRPr>
          </a:p>
          <a:p>
            <a:r>
              <a:rPr lang="en-US" sz="3200" b="0" i="0" dirty="0">
                <a:solidFill>
                  <a:srgbClr val="7030A0"/>
                </a:solidFill>
                <a:effectLst/>
                <a:latin typeface="Linux Libertine"/>
              </a:rPr>
              <a:t>What is the distance between 2 clusters?</a:t>
            </a:r>
          </a:p>
        </p:txBody>
      </p:sp>
      <p:pic>
        <p:nvPicPr>
          <p:cNvPr id="8" name="Picture 4" descr="File:Hierarchical clustering simple diagram.sv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41" y="2602244"/>
            <a:ext cx="3981450" cy="317182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236332" y="5998664"/>
            <a:ext cx="38511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5"/>
              </a:rPr>
              <a:t>http://en.wikipedia.org/wiki/File:Hierarchical_clustering_simple_diagram.svg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361037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File:Hierarchical clustering simple diagram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641237" y="526908"/>
            <a:ext cx="3981450" cy="836451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angle 14"/>
          <p:cNvSpPr/>
          <p:nvPr/>
        </p:nvSpPr>
        <p:spPr>
          <a:xfrm>
            <a:off x="344773" y="2248878"/>
            <a:ext cx="1304145" cy="4497049"/>
          </a:xfrm>
          <a:prstGeom prst="rect">
            <a:avLst/>
          </a:prstGeom>
          <a:solidFill>
            <a:srgbClr val="FF0000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2089382" y="2248878"/>
            <a:ext cx="1304145" cy="4497049"/>
          </a:xfrm>
          <a:prstGeom prst="rect">
            <a:avLst/>
          </a:prstGeom>
          <a:solidFill>
            <a:srgbClr val="FFFF0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4023107" y="2248878"/>
            <a:ext cx="1304145" cy="4497049"/>
          </a:xfrm>
          <a:prstGeom prst="rect">
            <a:avLst/>
          </a:prstGeom>
          <a:solidFill>
            <a:schemeClr val="accent6">
              <a:lumMod val="20000"/>
              <a:lumOff val="80000"/>
              <a:alpha val="3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5841665" y="2248878"/>
            <a:ext cx="1304145" cy="4497049"/>
          </a:xfrm>
          <a:prstGeom prst="rect">
            <a:avLst/>
          </a:prstGeom>
          <a:solidFill>
            <a:srgbClr val="00B0F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7586274" y="2248878"/>
            <a:ext cx="1304145" cy="4497049"/>
          </a:xfrm>
          <a:prstGeom prst="rect">
            <a:avLst/>
          </a:prstGeom>
          <a:solidFill>
            <a:srgbClr val="7030A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Rectangle 96"/>
          <p:cNvSpPr/>
          <p:nvPr/>
        </p:nvSpPr>
        <p:spPr>
          <a:xfrm>
            <a:off x="59960" y="2136098"/>
            <a:ext cx="9084039" cy="4047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628650" y="408971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6" name="TextBox 95"/>
          <p:cNvSpPr txBox="1"/>
          <p:nvPr/>
        </p:nvSpPr>
        <p:spPr>
          <a:xfrm>
            <a:off x="3190027" y="148429"/>
            <a:ext cx="379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C00000"/>
                </a:solidFill>
              </a:rPr>
              <a:t>Increasing threshold</a:t>
            </a:r>
          </a:p>
        </p:txBody>
      </p:sp>
      <p:cxnSp>
        <p:nvCxnSpPr>
          <p:cNvPr id="99" name="Straight Arrow Connector 98"/>
          <p:cNvCxnSpPr/>
          <p:nvPr/>
        </p:nvCxnSpPr>
        <p:spPr>
          <a:xfrm>
            <a:off x="500269" y="667630"/>
            <a:ext cx="7703619" cy="0"/>
          </a:xfrm>
          <a:prstGeom prst="straightConnector1">
            <a:avLst/>
          </a:prstGeom>
          <a:ln w="38100">
            <a:solidFill>
              <a:srgbClr val="C00000"/>
            </a:solidFill>
            <a:prstDash val="dash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TextBox 99"/>
          <p:cNvSpPr txBox="1"/>
          <p:nvPr/>
        </p:nvSpPr>
        <p:spPr>
          <a:xfrm>
            <a:off x="6310856" y="2817205"/>
            <a:ext cx="2290599" cy="1938992"/>
          </a:xfrm>
          <a:prstGeom prst="rect">
            <a:avLst/>
          </a:prstGeom>
          <a:solidFill>
            <a:srgbClr val="F3F3F3"/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C00000"/>
                </a:solidFill>
              </a:rPr>
              <a:t>Connect vertices (or clusters) whose distance is less than a given threshold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107CC6C1-7DF7-D997-F48D-53950B048B2D}"/>
              </a:ext>
            </a:extLst>
          </p:cNvPr>
          <p:cNvGrpSpPr/>
          <p:nvPr/>
        </p:nvGrpSpPr>
        <p:grpSpPr>
          <a:xfrm>
            <a:off x="202367" y="869781"/>
            <a:ext cx="8001522" cy="1686393"/>
            <a:chOff x="202366" y="869781"/>
            <a:chExt cx="8679305" cy="1686393"/>
          </a:xfrm>
        </p:grpSpPr>
        <p:grpSp>
          <p:nvGrpSpPr>
            <p:cNvPr id="10" name="Group 9"/>
            <p:cNvGrpSpPr/>
            <p:nvPr/>
          </p:nvGrpSpPr>
          <p:grpSpPr>
            <a:xfrm>
              <a:off x="202366" y="869781"/>
              <a:ext cx="8679305" cy="1686393"/>
              <a:chOff x="202367" y="270181"/>
              <a:chExt cx="8094690" cy="1686393"/>
            </a:xfrm>
          </p:grpSpPr>
          <p:sp>
            <p:nvSpPr>
              <p:cNvPr id="2" name="Rectangle 1"/>
              <p:cNvSpPr/>
              <p:nvPr/>
            </p:nvSpPr>
            <p:spPr>
              <a:xfrm>
                <a:off x="202367" y="270181"/>
                <a:ext cx="1618938" cy="1686393"/>
              </a:xfrm>
              <a:prstGeom prst="rect">
                <a:avLst/>
              </a:prstGeom>
              <a:noFill/>
              <a:ln w="381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" name="Rectangle 5"/>
              <p:cNvSpPr/>
              <p:nvPr/>
            </p:nvSpPr>
            <p:spPr>
              <a:xfrm>
                <a:off x="1821305" y="270181"/>
                <a:ext cx="1618938" cy="1686393"/>
              </a:xfrm>
              <a:prstGeom prst="rect">
                <a:avLst/>
              </a:prstGeom>
              <a:noFill/>
              <a:ln w="381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" name="Rectangle 6"/>
              <p:cNvSpPr/>
              <p:nvPr/>
            </p:nvSpPr>
            <p:spPr>
              <a:xfrm>
                <a:off x="3440243" y="270181"/>
                <a:ext cx="1618938" cy="1686393"/>
              </a:xfrm>
              <a:prstGeom prst="rect">
                <a:avLst/>
              </a:prstGeom>
              <a:noFill/>
              <a:ln w="381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" name="Rectangle 7"/>
              <p:cNvSpPr/>
              <p:nvPr/>
            </p:nvSpPr>
            <p:spPr>
              <a:xfrm>
                <a:off x="5059181" y="270181"/>
                <a:ext cx="1618938" cy="1686393"/>
              </a:xfrm>
              <a:prstGeom prst="rect">
                <a:avLst/>
              </a:prstGeom>
              <a:noFill/>
              <a:ln w="381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" name="Rectangle 8"/>
              <p:cNvSpPr/>
              <p:nvPr/>
            </p:nvSpPr>
            <p:spPr>
              <a:xfrm>
                <a:off x="6678119" y="270181"/>
                <a:ext cx="1618938" cy="1686393"/>
              </a:xfrm>
              <a:prstGeom prst="rect">
                <a:avLst/>
              </a:prstGeom>
              <a:noFill/>
              <a:ln w="381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cxnSp>
          <p:nvCxnSpPr>
            <p:cNvPr id="56" name="Straight Connector 55"/>
            <p:cNvCxnSpPr/>
            <p:nvPr/>
          </p:nvCxnSpPr>
          <p:spPr>
            <a:xfrm>
              <a:off x="7859642" y="1186950"/>
              <a:ext cx="257330" cy="822960"/>
            </a:xfrm>
            <a:prstGeom prst="line">
              <a:avLst/>
            </a:prstGeom>
            <a:ln w="635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flipV="1">
              <a:off x="7508573" y="2061272"/>
              <a:ext cx="559906" cy="204169"/>
            </a:xfrm>
            <a:prstGeom prst="line">
              <a:avLst/>
            </a:prstGeom>
            <a:ln w="635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>
              <a:off x="7450718" y="2020274"/>
              <a:ext cx="676489" cy="241379"/>
            </a:xfrm>
            <a:prstGeom prst="line">
              <a:avLst/>
            </a:prstGeom>
            <a:ln w="635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" name="Group 11"/>
            <p:cNvGrpSpPr/>
            <p:nvPr/>
          </p:nvGrpSpPr>
          <p:grpSpPr>
            <a:xfrm>
              <a:off x="500269" y="1109751"/>
              <a:ext cx="1142069" cy="1206453"/>
              <a:chOff x="500269" y="478565"/>
              <a:chExt cx="1142069" cy="1206453"/>
            </a:xfrm>
          </p:grpSpPr>
          <p:sp>
            <p:nvSpPr>
              <p:cNvPr id="61" name="Oval 60"/>
              <p:cNvSpPr/>
              <p:nvPr/>
            </p:nvSpPr>
            <p:spPr>
              <a:xfrm>
                <a:off x="848108" y="478565"/>
                <a:ext cx="137160" cy="137160"/>
              </a:xfrm>
              <a:prstGeom prst="ellipse">
                <a:avLst/>
              </a:prstGeom>
              <a:solidFill>
                <a:srgbClr val="7030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6" name="Oval 45"/>
              <p:cNvSpPr/>
              <p:nvPr/>
            </p:nvSpPr>
            <p:spPr>
              <a:xfrm>
                <a:off x="1105438" y="1335498"/>
                <a:ext cx="137160" cy="137160"/>
              </a:xfrm>
              <a:prstGeom prst="ellipse">
                <a:avLst/>
              </a:prstGeom>
              <a:solidFill>
                <a:srgbClr val="7030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9" name="Oval 58"/>
              <p:cNvSpPr/>
              <p:nvPr/>
            </p:nvSpPr>
            <p:spPr>
              <a:xfrm>
                <a:off x="1105438" y="1547858"/>
                <a:ext cx="137160" cy="137160"/>
              </a:xfrm>
              <a:prstGeom prst="ellipse">
                <a:avLst/>
              </a:prstGeom>
              <a:solidFill>
                <a:srgbClr val="7030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0" name="Oval 59"/>
              <p:cNvSpPr/>
              <p:nvPr/>
            </p:nvSpPr>
            <p:spPr>
              <a:xfrm>
                <a:off x="500269" y="1335498"/>
                <a:ext cx="135875" cy="137160"/>
              </a:xfrm>
              <a:prstGeom prst="ellipse">
                <a:avLst/>
              </a:prstGeom>
              <a:solidFill>
                <a:srgbClr val="7030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2" name="Oval 61"/>
              <p:cNvSpPr/>
              <p:nvPr/>
            </p:nvSpPr>
            <p:spPr>
              <a:xfrm>
                <a:off x="500269" y="1547858"/>
                <a:ext cx="135875" cy="137160"/>
              </a:xfrm>
              <a:prstGeom prst="ellipse">
                <a:avLst/>
              </a:prstGeom>
              <a:solidFill>
                <a:srgbClr val="7030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3" name="Oval 62"/>
              <p:cNvSpPr/>
              <p:nvPr/>
            </p:nvSpPr>
            <p:spPr>
              <a:xfrm>
                <a:off x="1505178" y="1450428"/>
                <a:ext cx="137160" cy="137160"/>
              </a:xfrm>
              <a:prstGeom prst="ellipse">
                <a:avLst/>
              </a:prstGeom>
              <a:solidFill>
                <a:srgbClr val="7030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3" name="Group 12"/>
            <p:cNvGrpSpPr/>
            <p:nvPr/>
          </p:nvGrpSpPr>
          <p:grpSpPr>
            <a:xfrm>
              <a:off x="2234127" y="1109751"/>
              <a:ext cx="1142069" cy="1206453"/>
              <a:chOff x="2234127" y="533530"/>
              <a:chExt cx="1142069" cy="1206453"/>
            </a:xfrm>
          </p:grpSpPr>
          <p:cxnSp>
            <p:nvCxnSpPr>
              <p:cNvPr id="21" name="Straight Connector 20"/>
              <p:cNvCxnSpPr/>
              <p:nvPr/>
            </p:nvCxnSpPr>
            <p:spPr>
              <a:xfrm>
                <a:off x="2300991" y="1431560"/>
                <a:ext cx="0" cy="202368"/>
              </a:xfrm>
              <a:prstGeom prst="line">
                <a:avLst/>
              </a:prstGeom>
              <a:ln w="6350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Straight Connector 21"/>
              <p:cNvCxnSpPr/>
              <p:nvPr/>
            </p:nvCxnSpPr>
            <p:spPr>
              <a:xfrm>
                <a:off x="2910591" y="1446550"/>
                <a:ext cx="0" cy="202368"/>
              </a:xfrm>
              <a:prstGeom prst="line">
                <a:avLst/>
              </a:prstGeom>
              <a:ln w="6350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64" name="Group 63"/>
              <p:cNvGrpSpPr/>
              <p:nvPr/>
            </p:nvGrpSpPr>
            <p:grpSpPr>
              <a:xfrm>
                <a:off x="2234127" y="533530"/>
                <a:ext cx="1142069" cy="1206453"/>
                <a:chOff x="500269" y="478565"/>
                <a:chExt cx="1142069" cy="1206453"/>
              </a:xfrm>
            </p:grpSpPr>
            <p:sp>
              <p:nvSpPr>
                <p:cNvPr id="65" name="Oval 64"/>
                <p:cNvSpPr/>
                <p:nvPr/>
              </p:nvSpPr>
              <p:spPr>
                <a:xfrm>
                  <a:off x="848108" y="478565"/>
                  <a:ext cx="137160" cy="137160"/>
                </a:xfrm>
                <a:prstGeom prst="ellipse">
                  <a:avLst/>
                </a:prstGeom>
                <a:solidFill>
                  <a:srgbClr val="7030A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6" name="Oval 65"/>
                <p:cNvSpPr/>
                <p:nvPr/>
              </p:nvSpPr>
              <p:spPr>
                <a:xfrm>
                  <a:off x="1105438" y="1335498"/>
                  <a:ext cx="137160" cy="137160"/>
                </a:xfrm>
                <a:prstGeom prst="ellipse">
                  <a:avLst/>
                </a:prstGeom>
                <a:solidFill>
                  <a:srgbClr val="7030A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7" name="Oval 66"/>
                <p:cNvSpPr/>
                <p:nvPr/>
              </p:nvSpPr>
              <p:spPr>
                <a:xfrm>
                  <a:off x="1105438" y="1547858"/>
                  <a:ext cx="137160" cy="137160"/>
                </a:xfrm>
                <a:prstGeom prst="ellipse">
                  <a:avLst/>
                </a:prstGeom>
                <a:solidFill>
                  <a:srgbClr val="7030A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8" name="Oval 67"/>
                <p:cNvSpPr/>
                <p:nvPr/>
              </p:nvSpPr>
              <p:spPr>
                <a:xfrm>
                  <a:off x="500269" y="1335498"/>
                  <a:ext cx="135875" cy="137160"/>
                </a:xfrm>
                <a:prstGeom prst="ellipse">
                  <a:avLst/>
                </a:prstGeom>
                <a:solidFill>
                  <a:srgbClr val="7030A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9" name="Oval 68"/>
                <p:cNvSpPr/>
                <p:nvPr/>
              </p:nvSpPr>
              <p:spPr>
                <a:xfrm>
                  <a:off x="500269" y="1547858"/>
                  <a:ext cx="135875" cy="137160"/>
                </a:xfrm>
                <a:prstGeom prst="ellipse">
                  <a:avLst/>
                </a:prstGeom>
                <a:solidFill>
                  <a:srgbClr val="7030A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0" name="Oval 69"/>
                <p:cNvSpPr/>
                <p:nvPr/>
              </p:nvSpPr>
              <p:spPr>
                <a:xfrm>
                  <a:off x="1505178" y="1450428"/>
                  <a:ext cx="137160" cy="137160"/>
                </a:xfrm>
                <a:prstGeom prst="ellipse">
                  <a:avLst/>
                </a:prstGeom>
                <a:solidFill>
                  <a:srgbClr val="7030A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</p:grpSp>
        <p:grpSp>
          <p:nvGrpSpPr>
            <p:cNvPr id="20" name="Group 19"/>
            <p:cNvGrpSpPr/>
            <p:nvPr/>
          </p:nvGrpSpPr>
          <p:grpSpPr>
            <a:xfrm>
              <a:off x="5921712" y="1109751"/>
              <a:ext cx="1142069" cy="1206453"/>
              <a:chOff x="5921712" y="623470"/>
              <a:chExt cx="1142069" cy="1206453"/>
            </a:xfrm>
          </p:grpSpPr>
          <p:cxnSp>
            <p:nvCxnSpPr>
              <p:cNvPr id="55" name="Straight Connector 54"/>
              <p:cNvCxnSpPr/>
              <p:nvPr/>
            </p:nvCxnSpPr>
            <p:spPr>
              <a:xfrm>
                <a:off x="5981073" y="1566475"/>
                <a:ext cx="0" cy="202368"/>
              </a:xfrm>
              <a:prstGeom prst="line">
                <a:avLst/>
              </a:prstGeom>
              <a:ln w="6350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3" name="Isosceles Triangle 52"/>
              <p:cNvSpPr/>
              <p:nvPr/>
            </p:nvSpPr>
            <p:spPr>
              <a:xfrm rot="5400000">
                <a:off x="6668123" y="1459045"/>
                <a:ext cx="247583" cy="384416"/>
              </a:xfrm>
              <a:prstGeom prst="triangle">
                <a:avLst/>
              </a:prstGeom>
              <a:noFill/>
              <a:ln w="63500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50" name="Straight Connector 49"/>
              <p:cNvCxnSpPr>
                <a:stCxn id="53" idx="2"/>
              </p:cNvCxnSpPr>
              <p:nvPr/>
            </p:nvCxnSpPr>
            <p:spPr>
              <a:xfrm flipH="1">
                <a:off x="5994066" y="1527462"/>
                <a:ext cx="605641" cy="14028"/>
              </a:xfrm>
              <a:prstGeom prst="line">
                <a:avLst/>
              </a:prstGeom>
              <a:ln w="6350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Straight Connector 50"/>
              <p:cNvCxnSpPr/>
              <p:nvPr/>
            </p:nvCxnSpPr>
            <p:spPr>
              <a:xfrm>
                <a:off x="5968544" y="1786328"/>
                <a:ext cx="652299" cy="0"/>
              </a:xfrm>
              <a:prstGeom prst="line">
                <a:avLst/>
              </a:prstGeom>
              <a:ln w="6350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78" name="Group 77"/>
              <p:cNvGrpSpPr/>
              <p:nvPr/>
            </p:nvGrpSpPr>
            <p:grpSpPr>
              <a:xfrm>
                <a:off x="5921712" y="623470"/>
                <a:ext cx="1142069" cy="1206453"/>
                <a:chOff x="500269" y="478565"/>
                <a:chExt cx="1142069" cy="1206453"/>
              </a:xfrm>
            </p:grpSpPr>
            <p:sp>
              <p:nvSpPr>
                <p:cNvPr id="79" name="Oval 78"/>
                <p:cNvSpPr/>
                <p:nvPr/>
              </p:nvSpPr>
              <p:spPr>
                <a:xfrm>
                  <a:off x="848108" y="478565"/>
                  <a:ext cx="137160" cy="137160"/>
                </a:xfrm>
                <a:prstGeom prst="ellipse">
                  <a:avLst/>
                </a:prstGeom>
                <a:solidFill>
                  <a:srgbClr val="7030A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Oval 79"/>
                <p:cNvSpPr/>
                <p:nvPr/>
              </p:nvSpPr>
              <p:spPr>
                <a:xfrm>
                  <a:off x="1105438" y="1335498"/>
                  <a:ext cx="137160" cy="137160"/>
                </a:xfrm>
                <a:prstGeom prst="ellipse">
                  <a:avLst/>
                </a:prstGeom>
                <a:solidFill>
                  <a:srgbClr val="7030A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Oval 80"/>
                <p:cNvSpPr/>
                <p:nvPr/>
              </p:nvSpPr>
              <p:spPr>
                <a:xfrm>
                  <a:off x="1105438" y="1547858"/>
                  <a:ext cx="137160" cy="137160"/>
                </a:xfrm>
                <a:prstGeom prst="ellipse">
                  <a:avLst/>
                </a:prstGeom>
                <a:solidFill>
                  <a:srgbClr val="7030A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Oval 81"/>
                <p:cNvSpPr/>
                <p:nvPr/>
              </p:nvSpPr>
              <p:spPr>
                <a:xfrm>
                  <a:off x="500269" y="1335498"/>
                  <a:ext cx="135875" cy="137160"/>
                </a:xfrm>
                <a:prstGeom prst="ellipse">
                  <a:avLst/>
                </a:prstGeom>
                <a:solidFill>
                  <a:srgbClr val="7030A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Oval 82"/>
                <p:cNvSpPr/>
                <p:nvPr/>
              </p:nvSpPr>
              <p:spPr>
                <a:xfrm>
                  <a:off x="500269" y="1547858"/>
                  <a:ext cx="135875" cy="137160"/>
                </a:xfrm>
                <a:prstGeom prst="ellipse">
                  <a:avLst/>
                </a:prstGeom>
                <a:solidFill>
                  <a:srgbClr val="7030A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4" name="Oval 83"/>
                <p:cNvSpPr/>
                <p:nvPr/>
              </p:nvSpPr>
              <p:spPr>
                <a:xfrm>
                  <a:off x="1505178" y="1450428"/>
                  <a:ext cx="137160" cy="137160"/>
                </a:xfrm>
                <a:prstGeom prst="ellipse">
                  <a:avLst/>
                </a:prstGeom>
                <a:solidFill>
                  <a:srgbClr val="7030A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</p:grpSp>
        <p:grpSp>
          <p:nvGrpSpPr>
            <p:cNvPr id="27" name="Group 26"/>
            <p:cNvGrpSpPr/>
            <p:nvPr/>
          </p:nvGrpSpPr>
          <p:grpSpPr>
            <a:xfrm>
              <a:off x="7443223" y="1109751"/>
              <a:ext cx="1142069" cy="1206453"/>
              <a:chOff x="7443223" y="533530"/>
              <a:chExt cx="1142069" cy="1206453"/>
            </a:xfrm>
          </p:grpSpPr>
          <p:cxnSp>
            <p:nvCxnSpPr>
              <p:cNvPr id="28" name="Straight Connector 27"/>
              <p:cNvCxnSpPr/>
              <p:nvPr/>
            </p:nvCxnSpPr>
            <p:spPr>
              <a:xfrm flipH="1">
                <a:off x="7488549" y="583168"/>
                <a:ext cx="353631" cy="915483"/>
              </a:xfrm>
              <a:prstGeom prst="line">
                <a:avLst/>
              </a:prstGeom>
              <a:ln w="6350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Straight Connector 39"/>
              <p:cNvCxnSpPr/>
              <p:nvPr/>
            </p:nvCxnSpPr>
            <p:spPr>
              <a:xfrm>
                <a:off x="7501078" y="1491852"/>
                <a:ext cx="0" cy="202368"/>
              </a:xfrm>
              <a:prstGeom prst="line">
                <a:avLst/>
              </a:prstGeom>
              <a:ln w="6350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8" name="Isosceles Triangle 37"/>
              <p:cNvSpPr/>
              <p:nvPr/>
            </p:nvSpPr>
            <p:spPr>
              <a:xfrm rot="5400000">
                <a:off x="8188128" y="1384422"/>
                <a:ext cx="247583" cy="384416"/>
              </a:xfrm>
              <a:prstGeom prst="triangle">
                <a:avLst/>
              </a:prstGeom>
              <a:noFill/>
              <a:ln w="63500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41" name="Straight Connector 40"/>
              <p:cNvCxnSpPr>
                <a:stCxn id="38" idx="2"/>
              </p:cNvCxnSpPr>
              <p:nvPr/>
            </p:nvCxnSpPr>
            <p:spPr>
              <a:xfrm flipH="1">
                <a:off x="7514071" y="1452839"/>
                <a:ext cx="605641" cy="14028"/>
              </a:xfrm>
              <a:prstGeom prst="line">
                <a:avLst/>
              </a:prstGeom>
              <a:ln w="6350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Straight Connector 42"/>
              <p:cNvCxnSpPr/>
              <p:nvPr/>
            </p:nvCxnSpPr>
            <p:spPr>
              <a:xfrm>
                <a:off x="7488549" y="1711705"/>
                <a:ext cx="652299" cy="0"/>
              </a:xfrm>
              <a:prstGeom prst="line">
                <a:avLst/>
              </a:prstGeom>
              <a:ln w="6350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85" name="Group 84"/>
              <p:cNvGrpSpPr/>
              <p:nvPr/>
            </p:nvGrpSpPr>
            <p:grpSpPr>
              <a:xfrm>
                <a:off x="7443223" y="533530"/>
                <a:ext cx="1142069" cy="1206453"/>
                <a:chOff x="500269" y="478565"/>
                <a:chExt cx="1142069" cy="1206453"/>
              </a:xfrm>
            </p:grpSpPr>
            <p:sp>
              <p:nvSpPr>
                <p:cNvPr id="86" name="Oval 85"/>
                <p:cNvSpPr/>
                <p:nvPr/>
              </p:nvSpPr>
              <p:spPr>
                <a:xfrm>
                  <a:off x="848108" y="478565"/>
                  <a:ext cx="137160" cy="137160"/>
                </a:xfrm>
                <a:prstGeom prst="ellipse">
                  <a:avLst/>
                </a:prstGeom>
                <a:solidFill>
                  <a:srgbClr val="7030A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7" name="Oval 86"/>
                <p:cNvSpPr/>
                <p:nvPr/>
              </p:nvSpPr>
              <p:spPr>
                <a:xfrm>
                  <a:off x="1105438" y="1335498"/>
                  <a:ext cx="137160" cy="137160"/>
                </a:xfrm>
                <a:prstGeom prst="ellipse">
                  <a:avLst/>
                </a:prstGeom>
                <a:solidFill>
                  <a:srgbClr val="7030A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Oval 87"/>
                <p:cNvSpPr/>
                <p:nvPr/>
              </p:nvSpPr>
              <p:spPr>
                <a:xfrm>
                  <a:off x="1105438" y="1547858"/>
                  <a:ext cx="137160" cy="137160"/>
                </a:xfrm>
                <a:prstGeom prst="ellipse">
                  <a:avLst/>
                </a:prstGeom>
                <a:solidFill>
                  <a:srgbClr val="7030A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Oval 88"/>
                <p:cNvSpPr/>
                <p:nvPr/>
              </p:nvSpPr>
              <p:spPr>
                <a:xfrm>
                  <a:off x="500269" y="1335498"/>
                  <a:ext cx="135875" cy="137160"/>
                </a:xfrm>
                <a:prstGeom prst="ellipse">
                  <a:avLst/>
                </a:prstGeom>
                <a:solidFill>
                  <a:srgbClr val="7030A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90" name="Oval 89"/>
                <p:cNvSpPr/>
                <p:nvPr/>
              </p:nvSpPr>
              <p:spPr>
                <a:xfrm>
                  <a:off x="500269" y="1547858"/>
                  <a:ext cx="135875" cy="137160"/>
                </a:xfrm>
                <a:prstGeom prst="ellipse">
                  <a:avLst/>
                </a:prstGeom>
                <a:solidFill>
                  <a:srgbClr val="7030A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91" name="Oval 90"/>
                <p:cNvSpPr/>
                <p:nvPr/>
              </p:nvSpPr>
              <p:spPr>
                <a:xfrm>
                  <a:off x="1505178" y="1450428"/>
                  <a:ext cx="137160" cy="137160"/>
                </a:xfrm>
                <a:prstGeom prst="ellipse">
                  <a:avLst/>
                </a:prstGeom>
                <a:solidFill>
                  <a:srgbClr val="7030A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</p:grpSp>
        <p:grpSp>
          <p:nvGrpSpPr>
            <p:cNvPr id="14" name="Group 13"/>
            <p:cNvGrpSpPr/>
            <p:nvPr/>
          </p:nvGrpSpPr>
          <p:grpSpPr>
            <a:xfrm>
              <a:off x="3987985" y="1109751"/>
              <a:ext cx="1142069" cy="1206453"/>
              <a:chOff x="3987985" y="443590"/>
              <a:chExt cx="1142069" cy="1206453"/>
            </a:xfrm>
          </p:grpSpPr>
          <p:sp>
            <p:nvSpPr>
              <p:cNvPr id="34" name="Isosceles Triangle 33"/>
              <p:cNvSpPr/>
              <p:nvPr/>
            </p:nvSpPr>
            <p:spPr>
              <a:xfrm rot="5400000">
                <a:off x="4721902" y="1281660"/>
                <a:ext cx="247583" cy="384416"/>
              </a:xfrm>
              <a:prstGeom prst="triangle">
                <a:avLst/>
              </a:prstGeom>
              <a:noFill/>
              <a:ln w="63500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92" name="Straight Connector 91"/>
              <p:cNvCxnSpPr/>
              <p:nvPr/>
            </p:nvCxnSpPr>
            <p:spPr>
              <a:xfrm>
                <a:off x="4057341" y="1381595"/>
                <a:ext cx="0" cy="202368"/>
              </a:xfrm>
              <a:prstGeom prst="line">
                <a:avLst/>
              </a:prstGeom>
              <a:ln w="6350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71" name="Group 70"/>
              <p:cNvGrpSpPr/>
              <p:nvPr/>
            </p:nvGrpSpPr>
            <p:grpSpPr>
              <a:xfrm>
                <a:off x="3987985" y="443590"/>
                <a:ext cx="1142069" cy="1206453"/>
                <a:chOff x="500269" y="478565"/>
                <a:chExt cx="1142069" cy="1206453"/>
              </a:xfrm>
            </p:grpSpPr>
            <p:sp>
              <p:nvSpPr>
                <p:cNvPr id="72" name="Oval 71"/>
                <p:cNvSpPr/>
                <p:nvPr/>
              </p:nvSpPr>
              <p:spPr>
                <a:xfrm>
                  <a:off x="848108" y="478565"/>
                  <a:ext cx="137160" cy="137160"/>
                </a:xfrm>
                <a:prstGeom prst="ellipse">
                  <a:avLst/>
                </a:prstGeom>
                <a:solidFill>
                  <a:srgbClr val="7030A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3" name="Oval 72"/>
                <p:cNvSpPr/>
                <p:nvPr/>
              </p:nvSpPr>
              <p:spPr>
                <a:xfrm>
                  <a:off x="1105438" y="1335498"/>
                  <a:ext cx="137160" cy="137160"/>
                </a:xfrm>
                <a:prstGeom prst="ellipse">
                  <a:avLst/>
                </a:prstGeom>
                <a:solidFill>
                  <a:srgbClr val="7030A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4" name="Oval 73"/>
                <p:cNvSpPr/>
                <p:nvPr/>
              </p:nvSpPr>
              <p:spPr>
                <a:xfrm>
                  <a:off x="1105438" y="1547858"/>
                  <a:ext cx="137160" cy="137160"/>
                </a:xfrm>
                <a:prstGeom prst="ellipse">
                  <a:avLst/>
                </a:prstGeom>
                <a:solidFill>
                  <a:srgbClr val="7030A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5" name="Oval 74"/>
                <p:cNvSpPr/>
                <p:nvPr/>
              </p:nvSpPr>
              <p:spPr>
                <a:xfrm>
                  <a:off x="500269" y="1335498"/>
                  <a:ext cx="135875" cy="137160"/>
                </a:xfrm>
                <a:prstGeom prst="ellipse">
                  <a:avLst/>
                </a:prstGeom>
                <a:solidFill>
                  <a:srgbClr val="7030A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6" name="Oval 75"/>
                <p:cNvSpPr/>
                <p:nvPr/>
              </p:nvSpPr>
              <p:spPr>
                <a:xfrm>
                  <a:off x="500269" y="1547858"/>
                  <a:ext cx="135875" cy="137160"/>
                </a:xfrm>
                <a:prstGeom prst="ellipse">
                  <a:avLst/>
                </a:prstGeom>
                <a:solidFill>
                  <a:srgbClr val="7030A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7" name="Oval 76"/>
                <p:cNvSpPr/>
                <p:nvPr/>
              </p:nvSpPr>
              <p:spPr>
                <a:xfrm>
                  <a:off x="1505178" y="1450428"/>
                  <a:ext cx="137160" cy="137160"/>
                </a:xfrm>
                <a:prstGeom prst="ellipse">
                  <a:avLst/>
                </a:prstGeom>
                <a:solidFill>
                  <a:srgbClr val="7030A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</p:grpSp>
        <p:grpSp>
          <p:nvGrpSpPr>
            <p:cNvPr id="11" name="Group 10"/>
            <p:cNvGrpSpPr/>
            <p:nvPr/>
          </p:nvGrpSpPr>
          <p:grpSpPr>
            <a:xfrm>
              <a:off x="412862" y="1091006"/>
              <a:ext cx="8264531" cy="1285278"/>
              <a:chOff x="412862" y="1091006"/>
              <a:chExt cx="8264531" cy="1285278"/>
            </a:xfrm>
          </p:grpSpPr>
          <p:pic>
            <p:nvPicPr>
              <p:cNvPr id="93" name="Picture 92" descr="File:Clusters.svg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2862" y="1091006"/>
                <a:ext cx="1280160" cy="128527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94" name="Picture 93" descr="File:Clusters.svg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156747" y="1091006"/>
                <a:ext cx="1280160" cy="128527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95" name="Picture 94" descr="File:Clusters.svg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885400" y="1091006"/>
                <a:ext cx="1280160" cy="128527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98" name="Picture 97" descr="File:Clusters.svg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928748" y="1091006"/>
                <a:ext cx="1280160" cy="128527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1" name="Picture 100" descr="File:Clusters.svg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397233" y="1091006"/>
                <a:ext cx="1280160" cy="128527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26115413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9425" y="98001"/>
            <a:ext cx="8414766" cy="642423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967217" y="5530256"/>
            <a:ext cx="62539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http://statweb.stanford.edu/~tibs/ElemStatLearn/</a:t>
            </a:r>
          </a:p>
        </p:txBody>
      </p:sp>
      <p:sp>
        <p:nvSpPr>
          <p:cNvPr id="4" name="Rectangle 3"/>
          <p:cNvSpPr/>
          <p:nvPr/>
        </p:nvSpPr>
        <p:spPr>
          <a:xfrm>
            <a:off x="889234" y="6465382"/>
            <a:ext cx="91859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The Elements of Statistical Learning (2nd edition)  </a:t>
            </a: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Hastie, </a:t>
            </a:r>
            <a:r>
              <a:rPr lang="en-US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Tibshirani</a:t>
            </a: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and Friedman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45290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154" y="1089024"/>
            <a:ext cx="7971692" cy="233997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23847" y="6121258"/>
            <a:ext cx="3609002" cy="3338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69" dirty="0"/>
              <a:t>Figures courtesy of Wako </a:t>
            </a:r>
            <a:r>
              <a:rPr lang="en-US" sz="1569" dirty="0" err="1"/>
              <a:t>Bungula</a:t>
            </a:r>
            <a:endParaRPr lang="en-US" sz="1569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3333" y="3604287"/>
            <a:ext cx="3097335" cy="234168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23847" y="3968232"/>
            <a:ext cx="2081498" cy="202401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92" dirty="0"/>
              <a:t>If you care about connected components:</a:t>
            </a:r>
          </a:p>
          <a:p>
            <a:pPr lvl="1"/>
            <a:r>
              <a:rPr lang="en-US" sz="2092" dirty="0"/>
              <a:t>Single linkage</a:t>
            </a:r>
          </a:p>
          <a:p>
            <a:pPr lvl="1"/>
            <a:r>
              <a:rPr lang="en-US" sz="2092" dirty="0" err="1"/>
              <a:t>DBscan</a:t>
            </a:r>
            <a:endParaRPr lang="en-US" sz="2092" dirty="0"/>
          </a:p>
        </p:txBody>
      </p:sp>
      <p:sp>
        <p:nvSpPr>
          <p:cNvPr id="6" name="TextBox 5"/>
          <p:cNvSpPr txBox="1"/>
          <p:nvPr/>
        </p:nvSpPr>
        <p:spPr>
          <a:xfrm>
            <a:off x="6225389" y="3807241"/>
            <a:ext cx="2231670" cy="202401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92" dirty="0"/>
              <a:t>If you care about closeness:</a:t>
            </a:r>
          </a:p>
          <a:p>
            <a:r>
              <a:rPr lang="en-US" sz="2092" dirty="0"/>
              <a:t>  Complete linkage</a:t>
            </a:r>
          </a:p>
          <a:p>
            <a:r>
              <a:rPr lang="en-US" sz="2092" dirty="0"/>
              <a:t>  Average linkage</a:t>
            </a:r>
          </a:p>
          <a:p>
            <a:r>
              <a:rPr lang="en-US" sz="2092" dirty="0"/>
              <a:t>  Ward’s linkage</a:t>
            </a:r>
          </a:p>
          <a:p>
            <a:r>
              <a:rPr lang="en-US" sz="2092" dirty="0"/>
              <a:t>  K-means</a:t>
            </a:r>
          </a:p>
        </p:txBody>
      </p:sp>
    </p:spTree>
    <p:extLst>
      <p:ext uri="{BB962C8B-B14F-4D97-AF65-F5344CB8AC3E}">
        <p14:creationId xmlns:p14="http://schemas.microsoft.com/office/powerpoint/2010/main" val="14532865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B1F731A9-07E2-4FC4-B695-221DD59729A7}"/>
              </a:ext>
            </a:extLst>
          </p:cNvPr>
          <p:cNvGrpSpPr/>
          <p:nvPr/>
        </p:nvGrpSpPr>
        <p:grpSpPr>
          <a:xfrm>
            <a:off x="2723103" y="493819"/>
            <a:ext cx="6234441" cy="3038849"/>
            <a:chOff x="624840" y="3501390"/>
            <a:chExt cx="6964854" cy="3280410"/>
          </a:xfrm>
        </p:grpSpPr>
        <p:pic>
          <p:nvPicPr>
            <p:cNvPr id="3" name="Picture 3">
              <a:extLst>
                <a:ext uri="{FF2B5EF4-FFF2-40B4-BE49-F238E27FC236}">
                  <a16:creationId xmlns:a16="http://schemas.microsoft.com/office/drawing/2014/main" id="{8C410E30-EDBF-42D0-B7C7-FBB1DCAD095F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9127" t="13743" r="29850" b="41423"/>
            <a:stretch/>
          </p:blipFill>
          <p:spPr bwMode="auto">
            <a:xfrm>
              <a:off x="624840" y="3520440"/>
              <a:ext cx="2194560" cy="31089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" name="Picture 4">
              <a:extLst>
                <a:ext uri="{FF2B5EF4-FFF2-40B4-BE49-F238E27FC236}">
                  <a16:creationId xmlns:a16="http://schemas.microsoft.com/office/drawing/2014/main" id="{F775B33A-746D-4F9F-949B-102FC201081C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4459" t="30892" r="17857" b="25596"/>
            <a:stretch/>
          </p:blipFill>
          <p:spPr bwMode="auto">
            <a:xfrm>
              <a:off x="2650873" y="3611880"/>
              <a:ext cx="3383280" cy="30175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" name="Picture 5">
              <a:extLst>
                <a:ext uri="{FF2B5EF4-FFF2-40B4-BE49-F238E27FC236}">
                  <a16:creationId xmlns:a16="http://schemas.microsoft.com/office/drawing/2014/main" id="{82BF1FD6-CD00-4D00-BCEF-1D82E855153A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586" t="28247" r="72447" b="16369"/>
            <a:stretch/>
          </p:blipFill>
          <p:spPr bwMode="auto">
            <a:xfrm>
              <a:off x="6027594" y="3501390"/>
              <a:ext cx="1562100" cy="32804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0331DC71-2517-49CC-85FA-C5D97FD16C84}"/>
              </a:ext>
            </a:extLst>
          </p:cNvPr>
          <p:cNvSpPr txBox="1"/>
          <p:nvPr/>
        </p:nvSpPr>
        <p:spPr>
          <a:xfrm>
            <a:off x="231112" y="301451"/>
            <a:ext cx="4803112" cy="572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C00000"/>
                </a:solidFill>
              </a:rPr>
              <a:t>Background noise</a:t>
            </a:r>
          </a:p>
          <a:p>
            <a:endParaRPr lang="en-US" sz="600" dirty="0">
              <a:solidFill>
                <a:srgbClr val="C00000"/>
              </a:solidFill>
            </a:endParaRPr>
          </a:p>
          <a:p>
            <a:r>
              <a:rPr lang="en-US" sz="2400" dirty="0">
                <a:solidFill>
                  <a:srgbClr val="C00000"/>
                </a:solidFill>
              </a:rPr>
              <a:t>Examples:  images</a:t>
            </a:r>
          </a:p>
          <a:p>
            <a:endParaRPr lang="en-US" sz="2400" dirty="0">
              <a:solidFill>
                <a:srgbClr val="C00000"/>
              </a:solidFill>
            </a:endParaRPr>
          </a:p>
          <a:p>
            <a:endParaRPr lang="en-US" sz="2400" dirty="0">
              <a:solidFill>
                <a:srgbClr val="C00000"/>
              </a:solidFill>
            </a:endParaRPr>
          </a:p>
          <a:p>
            <a:endParaRPr lang="en-US" sz="2400" dirty="0">
              <a:solidFill>
                <a:srgbClr val="C00000"/>
              </a:solidFill>
            </a:endParaRPr>
          </a:p>
          <a:p>
            <a:endParaRPr lang="en-US" sz="2400" dirty="0">
              <a:solidFill>
                <a:srgbClr val="C00000"/>
              </a:solidFill>
            </a:endParaRPr>
          </a:p>
          <a:p>
            <a:endParaRPr lang="en-US" sz="2400" dirty="0">
              <a:solidFill>
                <a:srgbClr val="C00000"/>
              </a:solidFill>
            </a:endParaRPr>
          </a:p>
          <a:p>
            <a:endParaRPr lang="en-US" sz="2400" dirty="0">
              <a:solidFill>
                <a:srgbClr val="C00000"/>
              </a:solidFill>
            </a:endParaRPr>
          </a:p>
          <a:p>
            <a:endParaRPr lang="en-US" sz="2400" dirty="0">
              <a:solidFill>
                <a:srgbClr val="C00000"/>
              </a:solidFill>
            </a:endParaRPr>
          </a:p>
          <a:p>
            <a:endParaRPr lang="en-US" sz="2400" dirty="0">
              <a:solidFill>
                <a:srgbClr val="C00000"/>
              </a:solidFill>
            </a:endParaRPr>
          </a:p>
          <a:p>
            <a:endParaRPr lang="en-US" sz="2400" dirty="0">
              <a:solidFill>
                <a:srgbClr val="C00000"/>
              </a:solidFill>
            </a:endParaRPr>
          </a:p>
          <a:p>
            <a:endParaRPr lang="en-US" sz="2400" dirty="0">
              <a:solidFill>
                <a:srgbClr val="C00000"/>
              </a:solidFill>
            </a:endParaRPr>
          </a:p>
          <a:p>
            <a:endParaRPr lang="en-US" sz="2400" dirty="0">
              <a:solidFill>
                <a:srgbClr val="C00000"/>
              </a:solidFill>
            </a:endParaRPr>
          </a:p>
          <a:p>
            <a:endParaRPr lang="en-US" sz="2400" dirty="0">
              <a:solidFill>
                <a:srgbClr val="C00000"/>
              </a:solidFill>
            </a:endParaRPr>
          </a:p>
          <a:p>
            <a:r>
              <a:rPr lang="en-US" sz="2400" dirty="0">
                <a:solidFill>
                  <a:srgbClr val="C00000"/>
                </a:solidFill>
              </a:rPr>
              <a:t>                                                and sound</a:t>
            </a:r>
          </a:p>
        </p:txBody>
      </p:sp>
      <p:pic>
        <p:nvPicPr>
          <p:cNvPr id="8" name="Picture 7" descr="Chart&#10;&#10;Description automatically generated with medium confidence">
            <a:extLst>
              <a:ext uri="{FF2B5EF4-FFF2-40B4-BE49-F238E27FC236}">
                <a16:creationId xmlns:a16="http://schemas.microsoft.com/office/drawing/2014/main" id="{CC1EFEEC-98A5-4E7C-A114-AFCE666404D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0628" y="4480560"/>
            <a:ext cx="3336989" cy="237744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D8F09E73-CFFC-4C84-9C7A-4091B73086E7}"/>
              </a:ext>
            </a:extLst>
          </p:cNvPr>
          <p:cNvSpPr/>
          <p:nvPr/>
        </p:nvSpPr>
        <p:spPr>
          <a:xfrm>
            <a:off x="2971467" y="3396229"/>
            <a:ext cx="6390641" cy="72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036290" fontAlgn="base"/>
            <a:r>
              <a:rPr lang="en-US" sz="2040" dirty="0">
                <a:solidFill>
                  <a:prstClr val="white"/>
                </a:solidFill>
                <a:latin typeface="Calibri"/>
                <a:hlinkClick r:id="rId6"/>
              </a:rPr>
              <a:t>Supercoiled </a:t>
            </a:r>
            <a:r>
              <a:rPr lang="en-US" sz="2040" b="1" dirty="0">
                <a:solidFill>
                  <a:prstClr val="white"/>
                </a:solidFill>
                <a:latin typeface="Calibri"/>
                <a:hlinkClick r:id="rId6"/>
              </a:rPr>
              <a:t>DNA</a:t>
            </a:r>
            <a:r>
              <a:rPr lang="en-US" sz="2040" dirty="0">
                <a:solidFill>
                  <a:prstClr val="white"/>
                </a:solidFill>
                <a:latin typeface="Calibri"/>
                <a:hlinkClick r:id="rId6"/>
              </a:rPr>
              <a:t>-directed knotting by </a:t>
            </a:r>
            <a:r>
              <a:rPr lang="en-US" sz="2040" b="1" dirty="0">
                <a:solidFill>
                  <a:prstClr val="white"/>
                </a:solidFill>
                <a:latin typeface="Calibri"/>
                <a:hlinkClick r:id="rId6"/>
              </a:rPr>
              <a:t>T4</a:t>
            </a:r>
            <a:r>
              <a:rPr lang="en-US" sz="2040" dirty="0">
                <a:solidFill>
                  <a:prstClr val="white"/>
                </a:solidFill>
                <a:latin typeface="Calibri"/>
                <a:hlinkClick r:id="rId6"/>
              </a:rPr>
              <a:t> topoisomerase.</a:t>
            </a:r>
            <a:endParaRPr lang="en-US" sz="2040" dirty="0">
              <a:solidFill>
                <a:prstClr val="white"/>
              </a:solidFill>
              <a:latin typeface="Calibri"/>
            </a:endParaRPr>
          </a:p>
          <a:p>
            <a:pPr defTabSz="1036290" fontAlgn="base"/>
            <a:r>
              <a:rPr lang="en-US" sz="2040" dirty="0">
                <a:latin typeface="Calibri"/>
              </a:rPr>
              <a:t>Wasserman SA, </a:t>
            </a:r>
            <a:r>
              <a:rPr lang="en-US" sz="2040" dirty="0" err="1">
                <a:latin typeface="Calibri"/>
              </a:rPr>
              <a:t>Cozzarelli</a:t>
            </a:r>
            <a:r>
              <a:rPr lang="en-US" sz="2040" dirty="0">
                <a:latin typeface="Calibri"/>
              </a:rPr>
              <a:t> NR. J </a:t>
            </a:r>
            <a:r>
              <a:rPr lang="en-US" sz="2040" dirty="0" err="1">
                <a:latin typeface="Calibri"/>
              </a:rPr>
              <a:t>Biol</a:t>
            </a:r>
            <a:r>
              <a:rPr lang="en-US" sz="2040" dirty="0">
                <a:latin typeface="Calibri"/>
              </a:rPr>
              <a:t> Chem. 1991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D512D3D-5DA3-4A75-A129-5AB89FE96B58}"/>
              </a:ext>
            </a:extLst>
          </p:cNvPr>
          <p:cNvSpPr txBox="1"/>
          <p:nvPr/>
        </p:nvSpPr>
        <p:spPr>
          <a:xfrm>
            <a:off x="2100106" y="6524772"/>
            <a:ext cx="766689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7"/>
              </a:rPr>
              <a:t>https://upload.wikimedia.org/wikipedia/commons/d/d6/White-noise.png</a:t>
            </a:r>
            <a:r>
              <a:rPr lang="en-US" dirty="0"/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B000408-545D-4D9B-A2A8-8B8094395342}"/>
              </a:ext>
            </a:extLst>
          </p:cNvPr>
          <p:cNvSpPr txBox="1"/>
          <p:nvPr/>
        </p:nvSpPr>
        <p:spPr>
          <a:xfrm>
            <a:off x="5933551" y="4582048"/>
            <a:ext cx="298436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Can also have extra spikes or missing spikes in neuronal and heartbeat data.</a:t>
            </a:r>
          </a:p>
        </p:txBody>
      </p:sp>
    </p:spTree>
    <p:extLst>
      <p:ext uri="{BB962C8B-B14F-4D97-AF65-F5344CB8AC3E}">
        <p14:creationId xmlns:p14="http://schemas.microsoft.com/office/powerpoint/2010/main" val="36626618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hart, scatter chart&#10;&#10;Description automatically generated">
            <a:extLst>
              <a:ext uri="{FF2B5EF4-FFF2-40B4-BE49-F238E27FC236}">
                <a16:creationId xmlns:a16="http://schemas.microsoft.com/office/drawing/2014/main" id="{85662E58-A575-4B9E-98E5-E2572DFB7A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0379" y="4729291"/>
            <a:ext cx="2926080" cy="219456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455611A-F3DF-4F3D-A296-A02AE32246CF}"/>
              </a:ext>
            </a:extLst>
          </p:cNvPr>
          <p:cNvSpPr txBox="1"/>
          <p:nvPr/>
        </p:nvSpPr>
        <p:spPr>
          <a:xfrm>
            <a:off x="3057517" y="399235"/>
            <a:ext cx="594360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From  https://python4esac.github.io/fitting/examples1d.html</a:t>
            </a:r>
            <a:r>
              <a:rPr lang="en-US" dirty="0"/>
              <a:t> </a:t>
            </a:r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1766B81B-A84D-4593-AFF1-9C1B594ABC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7349"/>
            <a:ext cx="8644354" cy="65795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Simple Gaussian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altLang="en-US" dirty="0">
                <a:latin typeface="Arial" panose="020B0604020202020204" pitchFamily="34" charset="0"/>
              </a:rPr>
              <a:t>  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We will generate fake data first and compare it to the </a:t>
            </a:r>
            <a:r>
              <a:rPr kumimoji="0" lang="en-US" altLang="en-US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real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data: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800" dirty="0">
              <a:latin typeface="Arial" panose="020B060402020202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en-US" dirty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import </a:t>
            </a:r>
            <a:r>
              <a:rPr lang="en-US" dirty="0" err="1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numpy</a:t>
            </a:r>
            <a:r>
              <a:rPr lang="en-US" dirty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as np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en-US" dirty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from </a:t>
            </a:r>
            <a:r>
              <a:rPr lang="en-US" dirty="0" err="1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scipy.optimize</a:t>
            </a:r>
            <a:r>
              <a:rPr lang="en-US" dirty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import </a:t>
            </a:r>
            <a:r>
              <a:rPr lang="en-US" dirty="0" err="1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curve_fit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en-US" dirty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import </a:t>
            </a:r>
            <a:r>
              <a:rPr lang="en-US" dirty="0" err="1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matplotlib.pyplot</a:t>
            </a:r>
            <a:r>
              <a:rPr lang="en-US" dirty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as </a:t>
            </a:r>
            <a:r>
              <a:rPr lang="en-US" dirty="0" err="1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mpl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en-US" sz="1400" dirty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en-US" dirty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# Let's create a function to model and create data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en-US" dirty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def </a:t>
            </a:r>
            <a:r>
              <a:rPr lang="en-US" dirty="0" err="1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func</a:t>
            </a:r>
            <a:r>
              <a:rPr lang="en-US" dirty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(x, a, x0, sigma):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en-US" dirty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  return a*</a:t>
            </a:r>
            <a:r>
              <a:rPr lang="en-US" dirty="0" err="1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np.exp</a:t>
            </a:r>
            <a:r>
              <a:rPr lang="en-US" dirty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(-(x-x0)**2/(2*sigma**2))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en-US" sz="1400" dirty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en-US" dirty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# Generating clean data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en-US" dirty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x = </a:t>
            </a:r>
            <a:r>
              <a:rPr lang="en-US" dirty="0" err="1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np.linspace</a:t>
            </a:r>
            <a:r>
              <a:rPr lang="en-US" dirty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(0, 10, 100)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en-US" dirty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y = </a:t>
            </a:r>
            <a:r>
              <a:rPr lang="en-US" dirty="0" err="1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func</a:t>
            </a:r>
            <a:r>
              <a:rPr lang="en-US" dirty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(x, 1, 5, 2)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en-US" sz="1400" dirty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en-US" dirty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# Adding noise to the data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en-US" dirty="0" err="1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US" dirty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= y + 0.2 * </a:t>
            </a:r>
            <a:r>
              <a:rPr lang="en-US" dirty="0" err="1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np.random.normal</a:t>
            </a:r>
            <a:r>
              <a:rPr lang="en-US" dirty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(size=</a:t>
            </a:r>
            <a:r>
              <a:rPr lang="en-US" dirty="0" err="1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len</a:t>
            </a:r>
            <a:r>
              <a:rPr lang="en-US" dirty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(x))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en-US" sz="1400" dirty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en-US" dirty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# Plot out the current state of the data and model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en-US" dirty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fig = </a:t>
            </a:r>
            <a:r>
              <a:rPr lang="en-US" dirty="0" err="1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mpl.figure</a:t>
            </a:r>
            <a:r>
              <a:rPr lang="en-US" dirty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()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en-US" dirty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ax = </a:t>
            </a:r>
            <a:r>
              <a:rPr lang="en-US" dirty="0" err="1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fig.add_subplot</a:t>
            </a:r>
            <a:r>
              <a:rPr lang="en-US" dirty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(111)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en-US" dirty="0" err="1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ax.plot</a:t>
            </a:r>
            <a:r>
              <a:rPr lang="en-US" dirty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(x, y, c='k', label='Function')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en-US" dirty="0" err="1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ax.scatter</a:t>
            </a:r>
            <a:r>
              <a:rPr lang="en-US" dirty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(x, </a:t>
            </a:r>
            <a:r>
              <a:rPr lang="en-US" dirty="0" err="1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US" dirty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en-US" dirty="0" err="1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fig.savefig</a:t>
            </a:r>
            <a:r>
              <a:rPr lang="en-US" dirty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('model_and_noise.png')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92934D8-A26E-46DF-8CF5-8BADAF2471DB}"/>
              </a:ext>
            </a:extLst>
          </p:cNvPr>
          <p:cNvSpPr txBox="1"/>
          <p:nvPr/>
        </p:nvSpPr>
        <p:spPr>
          <a:xfrm>
            <a:off x="3867150" y="2994541"/>
            <a:ext cx="51339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C00000"/>
                </a:solidFill>
              </a:rPr>
              <a:t># Generates 100 points between 0 and 10 (no noise)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1EC43293-CD38-4D42-93E2-24B942FEF78C}"/>
                  </a:ext>
                </a:extLst>
              </p:cNvPr>
              <p:cNvSpPr txBox="1"/>
              <p:nvPr/>
            </p:nvSpPr>
            <p:spPr>
              <a:xfrm>
                <a:off x="2905125" y="3386730"/>
                <a:ext cx="5133975" cy="4473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000" dirty="0">
                    <a:solidFill>
                      <a:srgbClr val="C00000"/>
                    </a:solidFill>
                  </a:rPr>
                  <a:t>#  y = </a:t>
                </a:r>
                <a14:m>
                  <m:oMath xmlns:m="http://schemas.openxmlformats.org/officeDocument/2006/math">
                    <m:r>
                      <a:rPr lang="en-US" sz="2000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1</m:t>
                    </m:r>
                    <m:sSup>
                      <m:sSupPr>
                        <m:ctrlPr>
                          <a:rPr lang="en-US" sz="200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000" i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ⅇ</m:t>
                        </m:r>
                      </m:e>
                      <m:sup>
                        <m:r>
                          <a:rPr lang="en-US" sz="2000" i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f>
                          <m:fPr>
                            <m:type m:val="lin"/>
                            <m:ctrlPr>
                              <a:rPr lang="en-US" sz="2000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p>
                              <m:sSupPr>
                                <m:ctrlPr>
                                  <a:rPr lang="en-US" sz="2000" i="1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d>
                                  <m:dPr>
                                    <m:ctrlPr>
                                      <a:rPr lang="en-US" sz="2000" i="1" smtClean="0">
                                        <a:solidFill>
                                          <a:srgbClr val="C0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sz="2000" i="1" smtClean="0">
                                        <a:solidFill>
                                          <a:srgbClr val="C0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𝑥</m:t>
                                    </m:r>
                                    <m:r>
                                      <a:rPr lang="en-US" sz="2000" i="0" smtClean="0">
                                        <a:solidFill>
                                          <a:srgbClr val="C0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−5</m:t>
                                    </m:r>
                                  </m:e>
                                </m:d>
                              </m:e>
                              <m:sup>
                                <m:r>
                                  <a:rPr lang="en-US" sz="2000" i="0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num>
                          <m:den>
                            <m:d>
                              <m:dPr>
                                <m:ctrlPr>
                                  <a:rPr lang="en-US" sz="2000" i="1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000" i="0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2⋅</m:t>
                                </m:r>
                                <m:sSup>
                                  <m:sSupPr>
                                    <m:ctrlPr>
                                      <a:rPr lang="en-US" sz="2000" i="1" smtClean="0">
                                        <a:solidFill>
                                          <a:srgbClr val="C0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2000" i="0" smtClean="0">
                                        <a:solidFill>
                                          <a:srgbClr val="C0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e>
                                  <m:sup>
                                    <m:r>
                                      <a:rPr lang="en-US" sz="2000" i="0" smtClean="0">
                                        <a:solidFill>
                                          <a:srgbClr val="C0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</m:e>
                            </m:d>
                          </m:den>
                        </m:f>
                      </m:sup>
                    </m:sSup>
                  </m:oMath>
                </a14:m>
                <a:r>
                  <a:rPr lang="en-US" sz="2000" dirty="0">
                    <a:solidFill>
                      <a:srgbClr val="C00000"/>
                    </a:solidFill>
                  </a:rPr>
                  <a:t> </a:t>
                </a:r>
              </a:p>
            </p:txBody>
          </p:sp>
        </mc:Choice>
        <mc:Fallback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1EC43293-CD38-4D42-93E2-24B942FEF78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05125" y="3386730"/>
                <a:ext cx="5133975" cy="447367"/>
              </a:xfrm>
              <a:prstGeom prst="rect">
                <a:avLst/>
              </a:prstGeom>
              <a:blipFill>
                <a:blip r:embed="rId4"/>
                <a:stretch>
                  <a:fillRect l="-1306" t="-101370" b="-13561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>
            <a:extLst>
              <a:ext uri="{FF2B5EF4-FFF2-40B4-BE49-F238E27FC236}">
                <a16:creationId xmlns:a16="http://schemas.microsoft.com/office/drawing/2014/main" id="{C3FB314A-837B-4E8E-99E3-848139FF2828}"/>
              </a:ext>
            </a:extLst>
          </p:cNvPr>
          <p:cNvSpPr txBox="1"/>
          <p:nvPr/>
        </p:nvSpPr>
        <p:spPr>
          <a:xfrm>
            <a:off x="6219825" y="4100719"/>
            <a:ext cx="51339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C00000"/>
                </a:solidFill>
              </a:rPr>
              <a:t># Add noise to y (not x)</a:t>
            </a:r>
          </a:p>
        </p:txBody>
      </p:sp>
    </p:spTree>
    <p:extLst>
      <p:ext uri="{BB962C8B-B14F-4D97-AF65-F5344CB8AC3E}">
        <p14:creationId xmlns:p14="http://schemas.microsoft.com/office/powerpoint/2010/main" val="31293572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hart, scatter chart&#10;&#10;Description automatically generated">
            <a:extLst>
              <a:ext uri="{FF2B5EF4-FFF2-40B4-BE49-F238E27FC236}">
                <a16:creationId xmlns:a16="http://schemas.microsoft.com/office/drawing/2014/main" id="{554797EA-FD3F-4F8B-BDB4-FFECD6AAD0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81467" y="3105144"/>
            <a:ext cx="5120640" cy="384048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F459CCBF-F46F-404D-A829-EE1A92E82F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216" y="69871"/>
            <a:ext cx="8459688" cy="3600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Simple Gaussian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altLang="en-US" dirty="0">
                <a:latin typeface="Arial" panose="020B0604020202020204" pitchFamily="34" charset="0"/>
              </a:rPr>
              <a:t>  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We will generate fake data first and compare it to the </a:t>
            </a:r>
            <a:r>
              <a:rPr kumimoji="0" lang="en-US" altLang="en-US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real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data: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# Executing 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curve_fit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 on noisy data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popt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, 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pcov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 = 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curve_fit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(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func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, x, 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yn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) 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# 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popt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 returns the best fit values for parameters of the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# 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given model (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func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)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print 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popt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 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ym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 = 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func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(x, 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popt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[0], 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popt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[1], 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popt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[2])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ax.plot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(x, 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ym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, c='r', label='Best fit’)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ax.legend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()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fig.savefig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('model_fit.png')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E813A6B-B65F-47F9-9EA6-4F8881114CD2}"/>
              </a:ext>
            </a:extLst>
          </p:cNvPr>
          <p:cNvSpPr txBox="1"/>
          <p:nvPr/>
        </p:nvSpPr>
        <p:spPr>
          <a:xfrm>
            <a:off x="227630" y="4233584"/>
            <a:ext cx="414643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C00000"/>
                </a:solidFill>
              </a:rPr>
              <a:t>Measurement noise </a:t>
            </a:r>
            <a:r>
              <a:rPr lang="en-US" sz="2400" dirty="0">
                <a:solidFill>
                  <a:srgbClr val="C00000"/>
                </a:solidFill>
              </a:rPr>
              <a:t>distorts Gaussian.</a:t>
            </a:r>
          </a:p>
          <a:p>
            <a:endParaRPr lang="en-US" sz="2400" dirty="0">
              <a:solidFill>
                <a:srgbClr val="C00000"/>
              </a:solidFill>
            </a:endParaRPr>
          </a:p>
          <a:p>
            <a:r>
              <a:rPr lang="en-US" sz="2400" dirty="0">
                <a:solidFill>
                  <a:srgbClr val="C00000"/>
                </a:solidFill>
              </a:rPr>
              <a:t>Not red curve assumed Gaussian curve and noise normally distributed.</a:t>
            </a:r>
          </a:p>
        </p:txBody>
      </p:sp>
    </p:spTree>
    <p:extLst>
      <p:ext uri="{BB962C8B-B14F-4D97-AF65-F5344CB8AC3E}">
        <p14:creationId xmlns:p14="http://schemas.microsoft.com/office/powerpoint/2010/main" val="42406024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154" y="1089024"/>
            <a:ext cx="7971692" cy="233997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23847" y="6121258"/>
            <a:ext cx="3609002" cy="3338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69" dirty="0"/>
              <a:t>Figures courtesy of Wako </a:t>
            </a:r>
            <a:r>
              <a:rPr lang="en-US" sz="1569" dirty="0" err="1"/>
              <a:t>Bungula</a:t>
            </a:r>
            <a:endParaRPr lang="en-US" sz="1569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3333" y="3604287"/>
            <a:ext cx="3097335" cy="234168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23847" y="3968232"/>
            <a:ext cx="2081498" cy="202401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92" dirty="0"/>
              <a:t>If you care about connected components:</a:t>
            </a:r>
          </a:p>
          <a:p>
            <a:pPr lvl="1"/>
            <a:r>
              <a:rPr lang="en-US" sz="2092" dirty="0"/>
              <a:t>Single linkage</a:t>
            </a:r>
          </a:p>
          <a:p>
            <a:pPr lvl="1"/>
            <a:r>
              <a:rPr lang="en-US" sz="2092" dirty="0" err="1"/>
              <a:t>DBscan</a:t>
            </a:r>
            <a:endParaRPr lang="en-US" sz="2092" dirty="0"/>
          </a:p>
        </p:txBody>
      </p:sp>
      <p:sp>
        <p:nvSpPr>
          <p:cNvPr id="6" name="TextBox 5"/>
          <p:cNvSpPr txBox="1"/>
          <p:nvPr/>
        </p:nvSpPr>
        <p:spPr>
          <a:xfrm>
            <a:off x="6225389" y="3807241"/>
            <a:ext cx="2231670" cy="202401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92" dirty="0"/>
              <a:t>If you care about closeness:</a:t>
            </a:r>
          </a:p>
          <a:p>
            <a:r>
              <a:rPr lang="en-US" sz="2092" dirty="0"/>
              <a:t>  Complete linkage</a:t>
            </a:r>
          </a:p>
          <a:p>
            <a:r>
              <a:rPr lang="en-US" sz="2092" dirty="0"/>
              <a:t>  Average linkage</a:t>
            </a:r>
          </a:p>
          <a:p>
            <a:r>
              <a:rPr lang="en-US" sz="2092" dirty="0"/>
              <a:t>  Ward’s linkage</a:t>
            </a:r>
          </a:p>
          <a:p>
            <a:r>
              <a:rPr lang="en-US" sz="2092" dirty="0"/>
              <a:t>  K-means</a:t>
            </a:r>
          </a:p>
        </p:txBody>
      </p:sp>
    </p:spTree>
    <p:extLst>
      <p:ext uri="{BB962C8B-B14F-4D97-AF65-F5344CB8AC3E}">
        <p14:creationId xmlns:p14="http://schemas.microsoft.com/office/powerpoint/2010/main" val="27987453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6685D71-03E4-403A-9760-815547CCB3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106" y="439616"/>
            <a:ext cx="8301789" cy="5978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9093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23847" y="6121258"/>
            <a:ext cx="3609002" cy="3338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69" dirty="0"/>
              <a:t>Figures courtesy of Wako </a:t>
            </a:r>
            <a:r>
              <a:rPr lang="en-US" sz="1569" dirty="0" err="1"/>
              <a:t>Bungula</a:t>
            </a:r>
            <a:endParaRPr lang="en-US" sz="1569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3042" y="3345044"/>
            <a:ext cx="4276481" cy="244133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6030" y="1406112"/>
            <a:ext cx="7431942" cy="152790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 flipH="1">
            <a:off x="943402" y="808676"/>
            <a:ext cx="7614444" cy="4142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92" dirty="0" err="1">
                <a:solidFill>
                  <a:srgbClr val="7030A0"/>
                </a:solidFill>
              </a:rPr>
              <a:t>Dbscan</a:t>
            </a:r>
            <a:r>
              <a:rPr lang="en-US" sz="2092" dirty="0">
                <a:solidFill>
                  <a:srgbClr val="7030A0"/>
                </a:solidFill>
              </a:rPr>
              <a:t> (Density-based spatial clustering of applications with noise )</a:t>
            </a:r>
          </a:p>
        </p:txBody>
      </p:sp>
    </p:spTree>
    <p:extLst>
      <p:ext uri="{BB962C8B-B14F-4D97-AF65-F5344CB8AC3E}">
        <p14:creationId xmlns:p14="http://schemas.microsoft.com/office/powerpoint/2010/main" val="37732880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23847" y="6121258"/>
            <a:ext cx="3609002" cy="3338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69" dirty="0"/>
              <a:t>Figures courtesy of Wako </a:t>
            </a:r>
            <a:r>
              <a:rPr lang="en-US" sz="1569" dirty="0" err="1"/>
              <a:t>Bungula</a:t>
            </a:r>
            <a:endParaRPr lang="en-US" sz="1569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154" y="1006583"/>
            <a:ext cx="7971692" cy="216472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5871" y="3304172"/>
            <a:ext cx="7812258" cy="2211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03094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23847" y="6121258"/>
            <a:ext cx="3609002" cy="3338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69" dirty="0"/>
              <a:t>Figures courtesy of Wako </a:t>
            </a:r>
            <a:r>
              <a:rPr lang="en-US" sz="1569" dirty="0" err="1"/>
              <a:t>Bungula</a:t>
            </a:r>
            <a:endParaRPr lang="en-US" sz="1569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3062" y="602465"/>
            <a:ext cx="7891975" cy="263281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205" y="3480635"/>
            <a:ext cx="7315688" cy="2640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7834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154" y="1089024"/>
            <a:ext cx="7971692" cy="233997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23847" y="6121258"/>
            <a:ext cx="3609002" cy="3338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69" dirty="0"/>
              <a:t>Figures courtesy of Wako </a:t>
            </a:r>
            <a:r>
              <a:rPr lang="en-US" sz="1569" dirty="0" err="1"/>
              <a:t>Bungula</a:t>
            </a:r>
            <a:endParaRPr lang="en-US" sz="1569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3333" y="3604287"/>
            <a:ext cx="3097335" cy="234168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23847" y="3968232"/>
            <a:ext cx="2081498" cy="202401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92" dirty="0"/>
              <a:t>If you care about connected components:</a:t>
            </a:r>
          </a:p>
          <a:p>
            <a:pPr lvl="1"/>
            <a:r>
              <a:rPr lang="en-US" sz="2092" dirty="0"/>
              <a:t>Single linkage</a:t>
            </a:r>
          </a:p>
          <a:p>
            <a:pPr lvl="1"/>
            <a:r>
              <a:rPr lang="en-US" sz="2092" dirty="0" err="1"/>
              <a:t>DBscan</a:t>
            </a:r>
            <a:endParaRPr lang="en-US" sz="2092" dirty="0"/>
          </a:p>
        </p:txBody>
      </p:sp>
      <p:sp>
        <p:nvSpPr>
          <p:cNvPr id="6" name="TextBox 5"/>
          <p:cNvSpPr txBox="1"/>
          <p:nvPr/>
        </p:nvSpPr>
        <p:spPr>
          <a:xfrm>
            <a:off x="6225389" y="3807241"/>
            <a:ext cx="2231670" cy="202401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92" dirty="0"/>
              <a:t>If you care about closeness:</a:t>
            </a:r>
          </a:p>
          <a:p>
            <a:r>
              <a:rPr lang="en-US" sz="2092" dirty="0"/>
              <a:t>  Complete linkage</a:t>
            </a:r>
          </a:p>
          <a:p>
            <a:r>
              <a:rPr lang="en-US" sz="2092" dirty="0"/>
              <a:t>  Average linkage</a:t>
            </a:r>
          </a:p>
          <a:p>
            <a:r>
              <a:rPr lang="en-US" sz="2092" dirty="0"/>
              <a:t>  Ward’s linkage</a:t>
            </a:r>
          </a:p>
          <a:p>
            <a:r>
              <a:rPr lang="en-US" sz="2092" dirty="0"/>
              <a:t>  K-means</a:t>
            </a:r>
          </a:p>
        </p:txBody>
      </p:sp>
    </p:spTree>
    <p:extLst>
      <p:ext uri="{BB962C8B-B14F-4D97-AF65-F5344CB8AC3E}">
        <p14:creationId xmlns:p14="http://schemas.microsoft.com/office/powerpoint/2010/main" val="40568030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23847" y="6121258"/>
            <a:ext cx="3609002" cy="3338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69" dirty="0"/>
              <a:t>Figures courtesy of Wako </a:t>
            </a:r>
            <a:r>
              <a:rPr lang="en-US" sz="1569" dirty="0" err="1"/>
              <a:t>Bungula</a:t>
            </a:r>
            <a:endParaRPr lang="en-US" sz="1569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3062" y="602465"/>
            <a:ext cx="7891975" cy="263281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205" y="3480635"/>
            <a:ext cx="7315688" cy="2640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666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9857" y="5681280"/>
            <a:ext cx="780428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/>
              <a:t>Maybe start with: Ward’s linkage hierarchical clustering, k-means, etc.</a:t>
            </a:r>
          </a:p>
          <a:p>
            <a:pPr algn="ctr"/>
            <a:r>
              <a:rPr lang="en-US" sz="2000" dirty="0">
                <a:hlinkClick r:id="rId2"/>
              </a:rPr>
              <a:t>2.3. Clustering — scikit-learn 1.2.2 documentation</a:t>
            </a:r>
            <a:r>
              <a:rPr lang="en-US" sz="2000" dirty="0"/>
              <a:t>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50B3F8-29D5-4336-B888-B7C69068C8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439" y="1485385"/>
            <a:ext cx="2571750" cy="34671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17A4B69-D855-4931-97FE-38B5162287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69919" y="1196112"/>
            <a:ext cx="6463642" cy="424335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2DBC41B-7429-449A-9B82-1B5D310498C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356" y="303165"/>
            <a:ext cx="9144000" cy="51999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936C523-75FC-4CB6-8E06-55F77CA7FC6B}"/>
              </a:ext>
            </a:extLst>
          </p:cNvPr>
          <p:cNvSpPr txBox="1"/>
          <p:nvPr/>
        </p:nvSpPr>
        <p:spPr>
          <a:xfrm>
            <a:off x="300432" y="-10643"/>
            <a:ext cx="827643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>
                <a:hlinkClick r:id="rId6"/>
              </a:rPr>
              <a:t>http://scikit-learn.org/stable/auto_examples/cluster/plot_cluster_comparison.html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41323311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A0FD721-5C32-467C-AF00-5B3B6DB805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7654"/>
            <a:ext cx="9144000" cy="5851852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33F6C34F-68E8-4B85-ADA2-CCCD31392B66}"/>
              </a:ext>
            </a:extLst>
          </p:cNvPr>
          <p:cNvSpPr/>
          <p:nvPr/>
        </p:nvSpPr>
        <p:spPr>
          <a:xfrm>
            <a:off x="669857" y="6150839"/>
            <a:ext cx="780428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/>
              <a:t>Maybe start with: Ward’s linkage hierarchical clustering, k-means, etc.</a:t>
            </a:r>
          </a:p>
          <a:p>
            <a:pPr algn="ctr"/>
            <a:r>
              <a:rPr lang="en-US" sz="2000" dirty="0">
                <a:hlinkClick r:id="rId3"/>
              </a:rPr>
              <a:t>2.3. Clustering — scikit-learn 1.2.2 documentation</a:t>
            </a:r>
            <a:r>
              <a:rPr lang="en-US" sz="2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1466054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8137D94-2E5C-454D-9013-167E15B1FA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5840"/>
            <a:ext cx="5505696" cy="585216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910E96E-460F-4580-8F70-C922B7511F2C}"/>
              </a:ext>
            </a:extLst>
          </p:cNvPr>
          <p:cNvSpPr txBox="1"/>
          <p:nvPr/>
        </p:nvSpPr>
        <p:spPr>
          <a:xfrm>
            <a:off x="0" y="82510"/>
            <a:ext cx="8995719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b="1" i="0" dirty="0">
                <a:solidFill>
                  <a:srgbClr val="212529"/>
                </a:solidFill>
                <a:effectLst/>
                <a:latin typeface="-apple-system"/>
              </a:rPr>
              <a:t>Ward</a:t>
            </a:r>
            <a:r>
              <a:rPr lang="en-US" b="0" i="0" dirty="0">
                <a:solidFill>
                  <a:srgbClr val="212529"/>
                </a:solidFill>
                <a:effectLst/>
                <a:latin typeface="-apple-system"/>
              </a:rPr>
              <a:t> minimizes the sum of squared differences within all clusters. It is a variance-minimizing approach and in this sense is similar to the k-means objective function but tackled with an agglomerative hierarchical approach.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03C381C-136A-469B-9E70-6BA368686C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5696" y="1940228"/>
            <a:ext cx="3607811" cy="292608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D94DB9C-6F78-4C36-A778-0030A99E924E}"/>
              </a:ext>
            </a:extLst>
          </p:cNvPr>
          <p:cNvSpPr txBox="1"/>
          <p:nvPr/>
        </p:nvSpPr>
        <p:spPr>
          <a:xfrm>
            <a:off x="5505696" y="703556"/>
            <a:ext cx="373182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b="1" i="0" dirty="0">
                <a:solidFill>
                  <a:srgbClr val="212529"/>
                </a:solidFill>
                <a:effectLst/>
                <a:latin typeface="-apple-system"/>
              </a:rPr>
              <a:t>Warning:</a:t>
            </a:r>
            <a:r>
              <a:rPr lang="en-US" b="1" dirty="0">
                <a:solidFill>
                  <a:srgbClr val="212529"/>
                </a:solidFill>
                <a:latin typeface="-apple-system"/>
              </a:rPr>
              <a:t>  </a:t>
            </a:r>
            <a:r>
              <a:rPr lang="en-US" b="1" i="0" dirty="0">
                <a:solidFill>
                  <a:srgbClr val="212529"/>
                </a:solidFill>
                <a:effectLst/>
                <a:latin typeface="-apple-system"/>
              </a:rPr>
              <a:t>Connectivity constraints with single, average and complete linkage</a:t>
            </a:r>
            <a:r>
              <a:rPr lang="en-US" dirty="0">
                <a:solidFill>
                  <a:srgbClr val="212529"/>
                </a:solidFill>
                <a:latin typeface="-apple-system"/>
              </a:rPr>
              <a:t> </a:t>
            </a:r>
            <a:r>
              <a:rPr lang="en-US" b="0" i="0" dirty="0">
                <a:solidFill>
                  <a:srgbClr val="212529"/>
                </a:solidFill>
                <a:effectLst/>
                <a:latin typeface="-apple-system"/>
              </a:rPr>
              <a:t>can enhance the ‘rich getting richer’…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AB1EF75-17B5-4804-8594-7C4570CCA8C8}"/>
              </a:ext>
            </a:extLst>
          </p:cNvPr>
          <p:cNvSpPr/>
          <p:nvPr/>
        </p:nvSpPr>
        <p:spPr>
          <a:xfrm>
            <a:off x="5465504" y="653146"/>
            <a:ext cx="3731822" cy="4345912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endParaRPr lang="en-US" sz="2800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C12A7621-E05E-4C2A-8505-8E07B36703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65504" y="5010451"/>
            <a:ext cx="1828800" cy="184927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323896C-C44D-4F0F-8E98-16A6AD41561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71610" y="5010451"/>
            <a:ext cx="1807533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40334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B16FC3D-5000-41C9-9AB3-9E1AD5A9C825}"/>
              </a:ext>
            </a:extLst>
          </p:cNvPr>
          <p:cNvSpPr txBox="1"/>
          <p:nvPr/>
        </p:nvSpPr>
        <p:spPr>
          <a:xfrm>
            <a:off x="288960" y="6186866"/>
            <a:ext cx="3987855" cy="3054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385" dirty="0">
                <a:hlinkClick r:id="rId2"/>
              </a:rPr>
              <a:t>https://en.wikipedia.org/wiki/Linear_regression</a:t>
            </a:r>
            <a:r>
              <a:rPr lang="en-US" sz="1385" dirty="0"/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95B9B6B-6E77-4619-845F-F09A16DFE4A2}"/>
              </a:ext>
            </a:extLst>
          </p:cNvPr>
          <p:cNvSpPr txBox="1"/>
          <p:nvPr/>
        </p:nvSpPr>
        <p:spPr>
          <a:xfrm>
            <a:off x="329465" y="230671"/>
            <a:ext cx="8806616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sz="2800" dirty="0">
                <a:solidFill>
                  <a:srgbClr val="000000"/>
                </a:solidFill>
                <a:latin typeface="Linux Libertine"/>
              </a:rPr>
              <a:t>Linear regression = Least squares line (single variable x) </a:t>
            </a:r>
          </a:p>
          <a:p>
            <a:pPr algn="l"/>
            <a:r>
              <a:rPr lang="en-US" sz="2800" dirty="0">
                <a:solidFill>
                  <a:srgbClr val="000000"/>
                </a:solidFill>
                <a:latin typeface="Linux Libertine"/>
              </a:rPr>
              <a:t>                                   (or hyperplane for multiple variables)</a:t>
            </a:r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5B2B34D3-1987-46D4-ABED-1341C3ACF0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465" y="1974211"/>
            <a:ext cx="3195450" cy="4023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261834D-9B9C-4EE0-96B0-D3415F086B2A}"/>
              </a:ext>
            </a:extLst>
          </p:cNvPr>
          <p:cNvSpPr txBox="1"/>
          <p:nvPr/>
        </p:nvSpPr>
        <p:spPr>
          <a:xfrm>
            <a:off x="4365221" y="1640172"/>
            <a:ext cx="4489819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Supervised learning</a:t>
            </a:r>
          </a:p>
          <a:p>
            <a:endParaRPr lang="en-US" sz="2400" dirty="0"/>
          </a:p>
          <a:p>
            <a:r>
              <a:rPr lang="en-US" sz="2400" dirty="0"/>
              <a:t>Data:  x</a:t>
            </a:r>
            <a:r>
              <a:rPr lang="en-US" sz="2400" baseline="-25000" dirty="0"/>
              <a:t>i</a:t>
            </a:r>
            <a:r>
              <a:rPr lang="en-US" sz="2400" dirty="0"/>
              <a:t> = input data with no noise</a:t>
            </a:r>
          </a:p>
          <a:p>
            <a:r>
              <a:rPr lang="en-US" sz="2400" dirty="0"/>
              <a:t>            </a:t>
            </a:r>
            <a:r>
              <a:rPr lang="en-US" sz="2400" dirty="0" err="1"/>
              <a:t>y</a:t>
            </a:r>
            <a:r>
              <a:rPr lang="en-US" sz="2400" baseline="-25000" dirty="0" err="1"/>
              <a:t>i</a:t>
            </a:r>
            <a:r>
              <a:rPr lang="en-US" sz="2400" dirty="0"/>
              <a:t> = labels</a:t>
            </a:r>
          </a:p>
          <a:p>
            <a:endParaRPr lang="en-US" sz="2400" dirty="0"/>
          </a:p>
          <a:p>
            <a:r>
              <a:rPr lang="en-US" sz="2400" dirty="0"/>
              <a:t>Find function</a:t>
            </a:r>
          </a:p>
          <a:p>
            <a:r>
              <a:rPr lang="en-US" sz="2400" dirty="0"/>
              <a:t>f: R </a:t>
            </a:r>
            <a:r>
              <a:rPr lang="en-US" sz="2400" dirty="0">
                <a:sym typeface="Wingdings" panose="05000000000000000000" pitchFamily="2" charset="2"/>
              </a:rPr>
              <a:t> R</a:t>
            </a:r>
            <a:endParaRPr lang="en-US" sz="2400" dirty="0"/>
          </a:p>
          <a:p>
            <a:r>
              <a:rPr lang="en-US" sz="2400" dirty="0"/>
              <a:t>f(x) = mx + b</a:t>
            </a:r>
          </a:p>
          <a:p>
            <a:endParaRPr lang="en-US" sz="2400" dirty="0"/>
          </a:p>
          <a:p>
            <a:r>
              <a:rPr lang="en-US" sz="2400" dirty="0"/>
              <a:t>x = independent variable</a:t>
            </a:r>
          </a:p>
          <a:p>
            <a:r>
              <a:rPr lang="en-US" sz="2400" dirty="0"/>
              <a:t>y = dependent variable</a:t>
            </a:r>
          </a:p>
          <a:p>
            <a:endParaRPr lang="en-US" sz="2400" dirty="0"/>
          </a:p>
          <a:p>
            <a:r>
              <a:rPr lang="en-US" sz="2400" dirty="0"/>
              <a:t>(x, y) </a:t>
            </a:r>
            <a:r>
              <a:rPr lang="en-US" sz="2400" dirty="0">
                <a:sym typeface="Wingdings" panose="05000000000000000000" pitchFamily="2" charset="2"/>
              </a:rPr>
              <a:t> (x, y’)</a:t>
            </a:r>
          </a:p>
          <a:p>
            <a:endParaRPr lang="en-US" sz="2400" dirty="0">
              <a:sym typeface="Wingdings" panose="05000000000000000000" pitchFamily="2" charset="2"/>
            </a:endParaRP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8313885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45118BF-737E-4692-BCD0-66B391BDEB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0392" y="363802"/>
            <a:ext cx="7966832" cy="597876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7B278EA-1D55-4C89-AAEB-6C285B5C380C}"/>
              </a:ext>
            </a:extLst>
          </p:cNvPr>
          <p:cNvSpPr txBox="1"/>
          <p:nvPr/>
        </p:nvSpPr>
        <p:spPr>
          <a:xfrm>
            <a:off x="6737557" y="6134283"/>
            <a:ext cx="2700322" cy="3054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385" dirty="0">
                <a:hlinkClick r:id="rId3"/>
              </a:rPr>
              <a:t>https://www.statlearning.com/</a:t>
            </a:r>
            <a:r>
              <a:rPr lang="en-US" sz="1385" dirty="0"/>
              <a:t> 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1524023C-B66D-48D8-8CA5-DB80AD70D398}"/>
              </a:ext>
            </a:extLst>
          </p:cNvPr>
          <p:cNvGrpSpPr/>
          <p:nvPr/>
        </p:nvGrpSpPr>
        <p:grpSpPr>
          <a:xfrm>
            <a:off x="279745" y="845457"/>
            <a:ext cx="2866533" cy="3046581"/>
            <a:chOff x="7033364" y="2698511"/>
            <a:chExt cx="4647157" cy="5027811"/>
          </a:xfrm>
        </p:grpSpPr>
        <p:pic>
          <p:nvPicPr>
            <p:cNvPr id="6" name="Picture 2">
              <a:extLst>
                <a:ext uri="{FF2B5EF4-FFF2-40B4-BE49-F238E27FC236}">
                  <a16:creationId xmlns:a16="http://schemas.microsoft.com/office/drawing/2014/main" id="{0EBF048E-0E2B-4DF3-B2B9-615FEDE7959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33364" y="2698511"/>
              <a:ext cx="3615586" cy="45523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55DBD339-6C17-4DCD-80D4-A92E8B5A1CBD}"/>
                </a:ext>
              </a:extLst>
            </p:cNvPr>
            <p:cNvSpPr txBox="1"/>
            <p:nvPr/>
          </p:nvSpPr>
          <p:spPr>
            <a:xfrm>
              <a:off x="7033364" y="7359132"/>
              <a:ext cx="4647157" cy="36719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846" dirty="0">
                  <a:hlinkClick r:id="rId5"/>
                </a:rPr>
                <a:t>https://en.wikipedia.org/wiki/Linear_regression</a:t>
              </a:r>
              <a:r>
                <a:rPr lang="en-US" sz="846" dirty="0"/>
                <a:t>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261104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B16FC3D-5000-41C9-9AB3-9E1AD5A9C825}"/>
              </a:ext>
            </a:extLst>
          </p:cNvPr>
          <p:cNvSpPr txBox="1"/>
          <p:nvPr/>
        </p:nvSpPr>
        <p:spPr>
          <a:xfrm>
            <a:off x="301451" y="6100488"/>
            <a:ext cx="8683565" cy="5186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385" dirty="0">
                <a:hlinkClick r:id="rId2"/>
              </a:rPr>
              <a:t>Modified from</a:t>
            </a:r>
          </a:p>
          <a:p>
            <a:r>
              <a:rPr lang="en-US" sz="1385" dirty="0">
                <a:hlinkClick r:id="rId2"/>
              </a:rPr>
              <a:t>https://en.wikipedia.org/wiki/Linear_regression</a:t>
            </a:r>
            <a:r>
              <a:rPr lang="en-US" sz="1385" dirty="0"/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95B9B6B-6E77-4619-845F-F09A16DFE4A2}"/>
              </a:ext>
            </a:extLst>
          </p:cNvPr>
          <p:cNvSpPr txBox="1"/>
          <p:nvPr/>
        </p:nvSpPr>
        <p:spPr>
          <a:xfrm>
            <a:off x="168692" y="321104"/>
            <a:ext cx="8806616" cy="10393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sz="3077" dirty="0">
                <a:solidFill>
                  <a:srgbClr val="000000"/>
                </a:solidFill>
                <a:latin typeface="Linux Libertine"/>
              </a:rPr>
              <a:t>PCA:  perturb all variables     </a:t>
            </a:r>
            <a:r>
              <a:rPr lang="en-US" sz="3077" dirty="0">
                <a:solidFill>
                  <a:srgbClr val="A86ED4"/>
                </a:solidFill>
                <a:latin typeface="Linux Libertine"/>
              </a:rPr>
              <a:t>(x, y) </a:t>
            </a:r>
            <a:r>
              <a:rPr lang="en-US" sz="3077" dirty="0">
                <a:solidFill>
                  <a:srgbClr val="A86ED4"/>
                </a:solidFill>
                <a:latin typeface="Linux Libertine"/>
                <a:sym typeface="Wingdings" panose="05000000000000000000" pitchFamily="2" charset="2"/>
              </a:rPr>
              <a:t> (x’, y’)</a:t>
            </a:r>
            <a:endParaRPr lang="en-US" sz="3077" dirty="0">
              <a:solidFill>
                <a:srgbClr val="A86ED4"/>
              </a:solidFill>
              <a:latin typeface="Linux Libertine"/>
            </a:endParaRPr>
          </a:p>
          <a:p>
            <a:pPr algn="l"/>
            <a:endParaRPr lang="en-US" sz="3077" dirty="0">
              <a:solidFill>
                <a:srgbClr val="000000"/>
              </a:solidFill>
              <a:latin typeface="Linux Libertine"/>
            </a:endParaRP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887D037E-21A7-4EC3-BAB0-7319FB35ED29}"/>
              </a:ext>
            </a:extLst>
          </p:cNvPr>
          <p:cNvGrpSpPr>
            <a:grpSpLocks noChangeAspect="1"/>
          </p:cNvGrpSpPr>
          <p:nvPr/>
        </p:nvGrpSpPr>
        <p:grpSpPr>
          <a:xfrm>
            <a:off x="168692" y="1253160"/>
            <a:ext cx="3380518" cy="4663440"/>
            <a:chOff x="536836" y="1253160"/>
            <a:chExt cx="2781220" cy="3836710"/>
          </a:xfrm>
        </p:grpSpPr>
        <p:pic>
          <p:nvPicPr>
            <p:cNvPr id="1026" name="Picture 2">
              <a:extLst>
                <a:ext uri="{FF2B5EF4-FFF2-40B4-BE49-F238E27FC236}">
                  <a16:creationId xmlns:a16="http://schemas.microsoft.com/office/drawing/2014/main" id="{34E04597-A250-4319-9D7D-4B0A78CAC88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6836" y="1588062"/>
              <a:ext cx="2781220" cy="35018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5" name="Straight Connector 4">
              <a:extLst>
                <a:ext uri="{FF2B5EF4-FFF2-40B4-BE49-F238E27FC236}">
                  <a16:creationId xmlns:a16="http://schemas.microsoft.com/office/drawing/2014/main" id="{ED8C7AE9-7CDC-464A-B430-FFCC71884F5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64648" y="1253160"/>
              <a:ext cx="2353408" cy="3687746"/>
            </a:xfrm>
            <a:prstGeom prst="line">
              <a:avLst/>
            </a:prstGeom>
            <a:ln w="57150">
              <a:solidFill>
                <a:srgbClr val="A86ED4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B43D4F3A-3A9E-4D13-B755-5C349F6DE33E}"/>
                </a:ext>
              </a:extLst>
            </p:cNvPr>
            <p:cNvCxnSpPr/>
            <p:nvPr/>
          </p:nvCxnSpPr>
          <p:spPr>
            <a:xfrm>
              <a:off x="1336437" y="3674813"/>
              <a:ext cx="301451" cy="211015"/>
            </a:xfrm>
            <a:prstGeom prst="line">
              <a:avLst/>
            </a:prstGeom>
            <a:ln w="5715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C9FC22A-CC93-47F3-95D3-891EEA13BD0A}"/>
                </a:ext>
              </a:extLst>
            </p:cNvPr>
            <p:cNvCxnSpPr>
              <a:cxnSpLocks/>
            </p:cNvCxnSpPr>
            <p:nvPr/>
          </p:nvCxnSpPr>
          <p:spPr>
            <a:xfrm>
              <a:off x="1585802" y="3980629"/>
              <a:ext cx="301451" cy="211015"/>
            </a:xfrm>
            <a:prstGeom prst="line">
              <a:avLst/>
            </a:prstGeom>
            <a:ln w="5715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B4CC868E-8FDF-496A-90A6-7006B3A3A412}"/>
                </a:ext>
              </a:extLst>
            </p:cNvPr>
            <p:cNvCxnSpPr>
              <a:cxnSpLocks/>
            </p:cNvCxnSpPr>
            <p:nvPr/>
          </p:nvCxnSpPr>
          <p:spPr>
            <a:xfrm>
              <a:off x="2140303" y="3087759"/>
              <a:ext cx="120582" cy="94685"/>
            </a:xfrm>
            <a:prstGeom prst="line">
              <a:avLst/>
            </a:prstGeom>
            <a:ln w="5715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7FD677DD-B43E-4A3D-A1D8-7B77AD0C8F9D}"/>
                </a:ext>
              </a:extLst>
            </p:cNvPr>
            <p:cNvCxnSpPr>
              <a:cxnSpLocks/>
            </p:cNvCxnSpPr>
            <p:nvPr/>
          </p:nvCxnSpPr>
          <p:spPr>
            <a:xfrm>
              <a:off x="2775022" y="1803246"/>
              <a:ext cx="120582" cy="94685"/>
            </a:xfrm>
            <a:prstGeom prst="line">
              <a:avLst/>
            </a:prstGeom>
            <a:ln w="5715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D21FA5FF-51CF-414E-9E5B-80DDFDB85BF2}"/>
              </a:ext>
            </a:extLst>
          </p:cNvPr>
          <p:cNvSpPr txBox="1"/>
          <p:nvPr/>
        </p:nvSpPr>
        <p:spPr>
          <a:xfrm>
            <a:off x="3697627" y="1803246"/>
            <a:ext cx="5363969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1</a:t>
            </a:r>
            <a:r>
              <a:rPr lang="en-US" sz="2400" baseline="30000" dirty="0"/>
              <a:t>st</a:t>
            </a:r>
            <a:r>
              <a:rPr lang="en-US" sz="2400" dirty="0"/>
              <a:t> PCA component</a:t>
            </a:r>
          </a:p>
          <a:p>
            <a:r>
              <a:rPr lang="en-US" sz="2400" dirty="0"/>
              <a:t>         = direction of most variance</a:t>
            </a:r>
          </a:p>
          <a:p>
            <a:r>
              <a:rPr lang="en-US" sz="2400" dirty="0"/>
              <a:t>            direction = eigenvector with </a:t>
            </a:r>
          </a:p>
          <a:p>
            <a:r>
              <a:rPr lang="en-US" sz="2400" dirty="0"/>
              <a:t>                                   largest eigenvalue.</a:t>
            </a:r>
          </a:p>
          <a:p>
            <a:endParaRPr lang="en-US" sz="2400" dirty="0"/>
          </a:p>
          <a:p>
            <a:r>
              <a:rPr lang="en-US" sz="2400" dirty="0"/>
              <a:t>2</a:t>
            </a:r>
            <a:r>
              <a:rPr lang="en-US" sz="2400" baseline="30000" dirty="0"/>
              <a:t>nd</a:t>
            </a:r>
            <a:r>
              <a:rPr lang="en-US" sz="2400" dirty="0"/>
              <a:t> PCA</a:t>
            </a:r>
          </a:p>
          <a:p>
            <a:r>
              <a:rPr lang="en-US" sz="2400" dirty="0"/>
              <a:t>         = direction of 2</a:t>
            </a:r>
            <a:r>
              <a:rPr lang="en-US" sz="2400" baseline="30000" dirty="0"/>
              <a:t>nd</a:t>
            </a:r>
            <a:r>
              <a:rPr lang="en-US" sz="2400" dirty="0"/>
              <a:t> most variance,</a:t>
            </a:r>
          </a:p>
          <a:p>
            <a:r>
              <a:rPr lang="en-US" sz="2400" dirty="0"/>
              <a:t>             perpendicular to first.</a:t>
            </a:r>
          </a:p>
          <a:p>
            <a:r>
              <a:rPr lang="en-US" sz="2400" dirty="0"/>
              <a:t>             direction = eigenvector with </a:t>
            </a:r>
          </a:p>
          <a:p>
            <a:r>
              <a:rPr lang="en-US" sz="2400" dirty="0"/>
              <a:t>                                   2</a:t>
            </a:r>
            <a:r>
              <a:rPr lang="en-US" sz="2400" baseline="30000" dirty="0"/>
              <a:t>nd</a:t>
            </a:r>
            <a:r>
              <a:rPr lang="en-US" sz="2400" dirty="0"/>
              <a:t> largest eigenvalue.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10931914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A95B9B6B-6E77-4619-845F-F09A16DFE4A2}"/>
              </a:ext>
            </a:extLst>
          </p:cNvPr>
          <p:cNvSpPr txBox="1"/>
          <p:nvPr/>
        </p:nvSpPr>
        <p:spPr>
          <a:xfrm>
            <a:off x="271477" y="207524"/>
            <a:ext cx="4572000" cy="5658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sz="3077" dirty="0">
                <a:solidFill>
                  <a:srgbClr val="000000"/>
                </a:solidFill>
                <a:latin typeface="Linux Libertine"/>
              </a:rPr>
              <a:t>Linear regression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101DC0EA-AB9F-44C0-91CC-AE585E7D0913}"/>
                  </a:ext>
                </a:extLst>
              </p:cNvPr>
              <p:cNvSpPr txBox="1"/>
              <p:nvPr/>
            </p:nvSpPr>
            <p:spPr>
              <a:xfrm>
                <a:off x="271477" y="804735"/>
                <a:ext cx="8713539" cy="267765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400" dirty="0">
                    <a:solidFill>
                      <a:srgbClr val="C00000"/>
                    </a:solidFill>
                  </a:rPr>
                  <a:t>Given x</a:t>
                </a:r>
                <a:r>
                  <a:rPr lang="en-US" sz="2400" baseline="-25000" dirty="0">
                    <a:solidFill>
                      <a:srgbClr val="C00000"/>
                    </a:solidFill>
                  </a:rPr>
                  <a:t>i</a:t>
                </a:r>
                <a:r>
                  <a:rPr lang="en-US" sz="2400" dirty="0">
                    <a:solidFill>
                      <a:srgbClr val="C00000"/>
                    </a:solidFill>
                  </a:rPr>
                  <a:t> = input data and  </a:t>
                </a:r>
                <a:r>
                  <a:rPr lang="en-US" sz="2400" dirty="0" err="1">
                    <a:solidFill>
                      <a:srgbClr val="C00000"/>
                    </a:solidFill>
                  </a:rPr>
                  <a:t>y</a:t>
                </a:r>
                <a:r>
                  <a:rPr lang="en-US" sz="2400" baseline="-25000" dirty="0" err="1">
                    <a:solidFill>
                      <a:srgbClr val="C00000"/>
                    </a:solidFill>
                  </a:rPr>
                  <a:t>i</a:t>
                </a:r>
                <a:r>
                  <a:rPr lang="en-US" sz="2400" dirty="0">
                    <a:solidFill>
                      <a:srgbClr val="C00000"/>
                    </a:solidFill>
                  </a:rPr>
                  <a:t> = f(x</a:t>
                </a:r>
                <a:r>
                  <a:rPr lang="en-US" sz="2400" baseline="-25000" dirty="0">
                    <a:solidFill>
                      <a:srgbClr val="C00000"/>
                    </a:solidFill>
                  </a:rPr>
                  <a:t>i</a:t>
                </a:r>
                <a:r>
                  <a:rPr lang="en-US" sz="2400" dirty="0">
                    <a:solidFill>
                      <a:srgbClr val="C00000"/>
                    </a:solidFill>
                  </a:rPr>
                  <a:t>) = label.     </a:t>
                </a:r>
                <a:r>
                  <a:rPr lang="en-US" sz="2400" dirty="0">
                    <a:solidFill>
                      <a:srgbClr val="C00000"/>
                    </a:solidFill>
                    <a:sym typeface="Wingdings" panose="05000000000000000000" pitchFamily="2" charset="2"/>
                  </a:rPr>
                  <a:t>    Learn f</a:t>
                </a:r>
                <a:endParaRPr lang="en-US" sz="2400" dirty="0">
                  <a:solidFill>
                    <a:srgbClr val="C00000"/>
                  </a:solidFill>
                </a:endParaRPr>
              </a:p>
              <a:p>
                <a:pPr algn="l"/>
                <a:endParaRPr lang="en-US" sz="2400" dirty="0">
                  <a:solidFill>
                    <a:srgbClr val="C00000"/>
                  </a:solidFill>
                </a:endParaRPr>
              </a:p>
              <a:p>
                <a:pPr algn="l"/>
                <a:r>
                  <a:rPr lang="en-US" sz="2400" dirty="0">
                    <a:solidFill>
                      <a:srgbClr val="C00000"/>
                    </a:solidFill>
                  </a:rPr>
                  <a:t>Supervised learning:  use labeled data to create model:  f(x) = mx + b</a:t>
                </a:r>
              </a:p>
              <a:p>
                <a:pPr algn="l"/>
                <a:endParaRPr lang="en-US" sz="2400" dirty="0">
                  <a:solidFill>
                    <a:srgbClr val="C00000"/>
                  </a:solidFill>
                </a:endParaRPr>
              </a:p>
              <a:p>
                <a:pPr algn="l"/>
                <a:r>
                  <a:rPr lang="en-US" sz="2400" dirty="0">
                    <a:solidFill>
                      <a:srgbClr val="C00000"/>
                    </a:solidFill>
                  </a:rPr>
                  <a:t>Then use model to estimate new values:</a:t>
                </a:r>
              </a:p>
              <a:p>
                <a:pPr algn="l"/>
                <a:r>
                  <a:rPr lang="en-US" sz="2400" dirty="0">
                    <a:solidFill>
                      <a:srgbClr val="C00000"/>
                    </a:solidFill>
                  </a:rPr>
                  <a:t>     Given new input </a:t>
                </a:r>
                <a14:m>
                  <m:oMath xmlns:m="http://schemas.openxmlformats.org/officeDocument/2006/math">
                    <m:acc>
                      <m:accPr>
                        <m:chr m:val="̃"/>
                        <m:ctrlPr>
                          <a:rPr lang="en-US" sz="240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</m:e>
                    </m:acc>
                  </m:oMath>
                </a14:m>
                <a:r>
                  <a:rPr lang="en-US" sz="2400" dirty="0">
                    <a:solidFill>
                      <a:srgbClr val="C00000"/>
                    </a:solidFill>
                  </a:rPr>
                  <a:t>, </a:t>
                </a:r>
              </a:p>
              <a:p>
                <a:r>
                  <a:rPr lang="en-US" sz="2400" dirty="0">
                    <a:solidFill>
                      <a:srgbClr val="C00000"/>
                    </a:solidFill>
                  </a:rPr>
                  <a:t>     Estimate </a:t>
                </a:r>
                <a14:m>
                  <m:oMath xmlns:m="http://schemas.openxmlformats.org/officeDocument/2006/math">
                    <m:acc>
                      <m:accPr>
                        <m:chr m:val="̃"/>
                        <m:ctrlPr>
                          <a:rPr lang="en-US" sz="240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</m:e>
                    </m:acc>
                  </m:oMath>
                </a14:m>
                <a:r>
                  <a:rPr lang="en-US" sz="2400" dirty="0">
                    <a:solidFill>
                      <a:srgbClr val="C00000"/>
                    </a:solidFill>
                  </a:rPr>
                  <a:t>’s label via f(</a:t>
                </a:r>
                <a14:m>
                  <m:oMath xmlns:m="http://schemas.openxmlformats.org/officeDocument/2006/math">
                    <m:acc>
                      <m:accPr>
                        <m:chr m:val="̃"/>
                        <m:ctrlPr>
                          <a:rPr lang="en-US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</m:e>
                    </m:acc>
                  </m:oMath>
                </a14:m>
                <a:r>
                  <a:rPr lang="en-US" sz="2400" dirty="0">
                    <a:solidFill>
                      <a:srgbClr val="C00000"/>
                    </a:solidFill>
                  </a:rPr>
                  <a:t>) = m </a:t>
                </a:r>
                <a14:m>
                  <m:oMath xmlns:m="http://schemas.openxmlformats.org/officeDocument/2006/math">
                    <m:acc>
                      <m:accPr>
                        <m:chr m:val="̃"/>
                        <m:ctrlPr>
                          <a:rPr lang="en-US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</m:e>
                    </m:acc>
                  </m:oMath>
                </a14:m>
                <a:r>
                  <a:rPr lang="en-US" sz="2400" dirty="0">
                    <a:solidFill>
                      <a:srgbClr val="C00000"/>
                    </a:solidFill>
                  </a:rPr>
                  <a:t> + b </a:t>
                </a:r>
              </a:p>
            </p:txBody>
          </p:sp>
        </mc:Choice>
        <mc:Fallback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101DC0EA-AB9F-44C0-91CC-AE585E7D091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1477" y="804735"/>
                <a:ext cx="8713539" cy="2677656"/>
              </a:xfrm>
              <a:prstGeom prst="rect">
                <a:avLst/>
              </a:prstGeom>
              <a:blipFill>
                <a:blip r:embed="rId2"/>
                <a:stretch>
                  <a:fillRect l="-1120" t="-2050" r="-70" b="-432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>
            <a:extLst>
              <a:ext uri="{FF2B5EF4-FFF2-40B4-BE49-F238E27FC236}">
                <a16:creationId xmlns:a16="http://schemas.microsoft.com/office/drawing/2014/main" id="{34E04597-A250-4319-9D7D-4B0A78CAC8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0908" y="2213941"/>
            <a:ext cx="3050202" cy="384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B16FC3D-5000-41C9-9AB3-9E1AD5A9C825}"/>
              </a:ext>
            </a:extLst>
          </p:cNvPr>
          <p:cNvSpPr txBox="1"/>
          <p:nvPr/>
        </p:nvSpPr>
        <p:spPr>
          <a:xfrm>
            <a:off x="5358248" y="6253222"/>
            <a:ext cx="3759873" cy="3054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385">
                <a:hlinkClick r:id="rId4"/>
              </a:rPr>
              <a:t>https://en.wikipedia.org/wiki/Linear_regression</a:t>
            </a:r>
            <a:r>
              <a:rPr lang="en-US" sz="1385"/>
              <a:t> </a:t>
            </a:r>
            <a:endParaRPr lang="en-US" sz="1385" dirty="0"/>
          </a:p>
        </p:txBody>
      </p:sp>
    </p:spTree>
    <p:extLst>
      <p:ext uri="{BB962C8B-B14F-4D97-AF65-F5344CB8AC3E}">
        <p14:creationId xmlns:p14="http://schemas.microsoft.com/office/powerpoint/2010/main" val="219176095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F7DEE2BB-43D5-402C-A550-6AC7F76BC3D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Linear Correlations</a:t>
            </a:r>
          </a:p>
        </p:txBody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CE0AA796-91EC-4216-89ED-9EF9B73DC8A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 dirty="0"/>
              <a:t>Linear relations or </a:t>
            </a:r>
            <a:r>
              <a:rPr lang="en-US" altLang="en-US" dirty="0">
                <a:solidFill>
                  <a:srgbClr val="FF0000"/>
                </a:solidFill>
              </a:rPr>
              <a:t>linear correlations</a:t>
            </a:r>
            <a:r>
              <a:rPr lang="en-US" altLang="en-US" dirty="0"/>
              <a:t> have points that cluster around </a:t>
            </a:r>
            <a:r>
              <a:rPr lang="en-US" altLang="en-US" u="sng" dirty="0"/>
              <a:t>a line</a:t>
            </a:r>
          </a:p>
          <a:p>
            <a:r>
              <a:rPr lang="en-US" altLang="en-US" dirty="0"/>
              <a:t>Linear relations can be either </a:t>
            </a:r>
            <a:r>
              <a:rPr lang="en-US" altLang="en-US" u="sng" dirty="0">
                <a:solidFill>
                  <a:srgbClr val="FF0000"/>
                </a:solidFill>
              </a:rPr>
              <a:t>positive</a:t>
            </a:r>
            <a:r>
              <a:rPr lang="en-US" altLang="en-US" dirty="0"/>
              <a:t> (the points slants upwards to the right) or </a:t>
            </a:r>
            <a:r>
              <a:rPr lang="en-US" altLang="en-US" u="sng" dirty="0">
                <a:solidFill>
                  <a:srgbClr val="FF0000"/>
                </a:solidFill>
              </a:rPr>
              <a:t>negative</a:t>
            </a:r>
            <a:r>
              <a:rPr lang="en-US" altLang="en-US" dirty="0">
                <a:solidFill>
                  <a:srgbClr val="FF0000"/>
                </a:solidFill>
              </a:rPr>
              <a:t> </a:t>
            </a:r>
            <a:r>
              <a:rPr lang="en-US" altLang="en-US" dirty="0"/>
              <a:t>(the points slant downwards to the right)</a:t>
            </a:r>
          </a:p>
          <a:p>
            <a:endParaRPr lang="en-US" altLang="en-US" dirty="0"/>
          </a:p>
          <a:p>
            <a:endParaRPr lang="en-US" altLang="en-US" dirty="0"/>
          </a:p>
          <a:p>
            <a:endParaRPr lang="en-US" altLang="en-US" dirty="0"/>
          </a:p>
        </p:txBody>
      </p:sp>
      <p:pic>
        <p:nvPicPr>
          <p:cNvPr id="18436" name="Picture 4">
            <a:extLst>
              <a:ext uri="{FF2B5EF4-FFF2-40B4-BE49-F238E27FC236}">
                <a16:creationId xmlns:a16="http://schemas.microsoft.com/office/drawing/2014/main" id="{F6AF6221-CC32-49FA-A260-045C5B6774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9785" y="4010270"/>
            <a:ext cx="3985846" cy="1692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0B1768A-4C7F-40A8-8084-61194AF7F685}"/>
              </a:ext>
            </a:extLst>
          </p:cNvPr>
          <p:cNvSpPr txBox="1"/>
          <p:nvPr/>
        </p:nvSpPr>
        <p:spPr>
          <a:xfrm>
            <a:off x="-36132" y="6134283"/>
            <a:ext cx="6858000" cy="3054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385" dirty="0">
                <a:hlinkClick r:id="rId3"/>
              </a:rPr>
              <a:t>https://emunix.emich.edu/~schu/MATH_170/Fall09_170/Evening%20session/Unit%203.ppt</a:t>
            </a:r>
            <a:r>
              <a:rPr lang="en-US" sz="1385" dirty="0"/>
              <a:t> 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D9BE22F5-FB4B-4842-96B7-9C738266D53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Positive Correlation Coefficients</a:t>
            </a:r>
          </a:p>
        </p:txBody>
      </p:sp>
      <p:sp>
        <p:nvSpPr>
          <p:cNvPr id="29699" name="Rectangle 3">
            <a:extLst>
              <a:ext uri="{FF2B5EF4-FFF2-40B4-BE49-F238E27FC236}">
                <a16:creationId xmlns:a16="http://schemas.microsoft.com/office/drawing/2014/main" id="{63A672D0-E6F0-4546-9814-F408ADE710B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endParaRPr lang="en-US" altLang="en-US"/>
          </a:p>
          <a:p>
            <a:endParaRPr lang="en-US" altLang="en-US"/>
          </a:p>
          <a:p>
            <a:endParaRPr lang="en-US" altLang="en-US"/>
          </a:p>
          <a:p>
            <a:endParaRPr lang="en-US" altLang="en-US"/>
          </a:p>
          <a:p>
            <a:endParaRPr lang="en-US" altLang="en-US"/>
          </a:p>
          <a:p>
            <a:endParaRPr lang="en-US" altLang="en-US"/>
          </a:p>
          <a:p>
            <a:pPr>
              <a:buFontTx/>
              <a:buNone/>
            </a:pPr>
            <a:endParaRPr lang="en-US" altLang="en-US"/>
          </a:p>
        </p:txBody>
      </p:sp>
      <p:grpSp>
        <p:nvGrpSpPr>
          <p:cNvPr id="29700" name="Group 4">
            <a:extLst>
              <a:ext uri="{FF2B5EF4-FFF2-40B4-BE49-F238E27FC236}">
                <a16:creationId xmlns:a16="http://schemas.microsoft.com/office/drawing/2014/main" id="{A321564F-8FAA-4627-891A-13B84888B343}"/>
              </a:ext>
            </a:extLst>
          </p:cNvPr>
          <p:cNvGrpSpPr>
            <a:grpSpLocks/>
          </p:cNvGrpSpPr>
          <p:nvPr/>
        </p:nvGrpSpPr>
        <p:grpSpPr bwMode="auto">
          <a:xfrm>
            <a:off x="1117601" y="2233247"/>
            <a:ext cx="2366596" cy="2091185"/>
            <a:chOff x="384" y="1296"/>
            <a:chExt cx="1710" cy="1511"/>
          </a:xfrm>
        </p:grpSpPr>
        <p:sp>
          <p:nvSpPr>
            <p:cNvPr id="29701" name="Text Box 5">
              <a:extLst>
                <a:ext uri="{FF2B5EF4-FFF2-40B4-BE49-F238E27FC236}">
                  <a16:creationId xmlns:a16="http://schemas.microsoft.com/office/drawing/2014/main" id="{1E39B861-2B44-4667-B5F9-B79B17B6BD0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4" y="2352"/>
              <a:ext cx="1109" cy="45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altLang="en-US" sz="1744"/>
                <a:t>Strong Positive</a:t>
              </a:r>
            </a:p>
            <a:p>
              <a:pPr algn="ctr"/>
              <a:r>
                <a:rPr lang="en-US" altLang="en-US" sz="1744" i="1"/>
                <a:t>r</a:t>
              </a:r>
              <a:r>
                <a:rPr lang="en-US" altLang="en-US" sz="1744"/>
                <a:t> = .8</a:t>
              </a:r>
            </a:p>
          </p:txBody>
        </p:sp>
        <p:pic>
          <p:nvPicPr>
            <p:cNvPr id="29702" name="Picture 6">
              <a:extLst>
                <a:ext uri="{FF2B5EF4-FFF2-40B4-BE49-F238E27FC236}">
                  <a16:creationId xmlns:a16="http://schemas.microsoft.com/office/drawing/2014/main" id="{13DBAEAD-34C4-4B90-BF38-2EAE4799BA6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4" y="1296"/>
              <a:ext cx="1710" cy="10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9703" name="Group 7">
            <a:extLst>
              <a:ext uri="{FF2B5EF4-FFF2-40B4-BE49-F238E27FC236}">
                <a16:creationId xmlns:a16="http://schemas.microsoft.com/office/drawing/2014/main" id="{1BEB9DE9-5D51-4BE5-86BF-E2DB85FCAFEE}"/>
              </a:ext>
            </a:extLst>
          </p:cNvPr>
          <p:cNvGrpSpPr>
            <a:grpSpLocks/>
          </p:cNvGrpSpPr>
          <p:nvPr/>
        </p:nvGrpSpPr>
        <p:grpSpPr bwMode="auto">
          <a:xfrm>
            <a:off x="3575540" y="2233247"/>
            <a:ext cx="2366596" cy="2091185"/>
            <a:chOff x="2160" y="1296"/>
            <a:chExt cx="1710" cy="1511"/>
          </a:xfrm>
        </p:grpSpPr>
        <p:sp>
          <p:nvSpPr>
            <p:cNvPr id="29704" name="Text Box 8">
              <a:extLst>
                <a:ext uri="{FF2B5EF4-FFF2-40B4-BE49-F238E27FC236}">
                  <a16:creationId xmlns:a16="http://schemas.microsoft.com/office/drawing/2014/main" id="{1A634468-D0A8-49D7-A9C1-076FC960553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37" y="2352"/>
              <a:ext cx="1330" cy="45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altLang="en-US" sz="1744"/>
                <a:t>Moderate Positive</a:t>
              </a:r>
            </a:p>
            <a:p>
              <a:pPr algn="ctr"/>
              <a:r>
                <a:rPr lang="en-US" altLang="en-US" sz="1744" i="1"/>
                <a:t>r</a:t>
              </a:r>
              <a:r>
                <a:rPr lang="en-US" altLang="en-US" sz="1744"/>
                <a:t> = .5</a:t>
              </a:r>
            </a:p>
          </p:txBody>
        </p:sp>
        <p:pic>
          <p:nvPicPr>
            <p:cNvPr id="29705" name="Picture 9">
              <a:extLst>
                <a:ext uri="{FF2B5EF4-FFF2-40B4-BE49-F238E27FC236}">
                  <a16:creationId xmlns:a16="http://schemas.microsoft.com/office/drawing/2014/main" id="{BA93A9B3-4CB2-4B82-8987-F313098948F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" y="1296"/>
              <a:ext cx="1710" cy="10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9706" name="Group 10">
            <a:extLst>
              <a:ext uri="{FF2B5EF4-FFF2-40B4-BE49-F238E27FC236}">
                <a16:creationId xmlns:a16="http://schemas.microsoft.com/office/drawing/2014/main" id="{77679BAF-3008-4327-A72E-7FAA774C8EEF}"/>
              </a:ext>
            </a:extLst>
          </p:cNvPr>
          <p:cNvGrpSpPr>
            <a:grpSpLocks/>
          </p:cNvGrpSpPr>
          <p:nvPr/>
        </p:nvGrpSpPr>
        <p:grpSpPr bwMode="auto">
          <a:xfrm>
            <a:off x="5967047" y="2233247"/>
            <a:ext cx="2366596" cy="2091185"/>
            <a:chOff x="3936" y="1296"/>
            <a:chExt cx="1710" cy="1511"/>
          </a:xfrm>
        </p:grpSpPr>
        <p:sp>
          <p:nvSpPr>
            <p:cNvPr id="29707" name="Text Box 11">
              <a:extLst>
                <a:ext uri="{FF2B5EF4-FFF2-40B4-BE49-F238E27FC236}">
                  <a16:creationId xmlns:a16="http://schemas.microsoft.com/office/drawing/2014/main" id="{43BE51D6-739B-4A8F-B4D3-305DCBF9F44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00" y="2352"/>
              <a:ext cx="833" cy="45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altLang="en-US" sz="1744"/>
                <a:t>Very Weak</a:t>
              </a:r>
            </a:p>
            <a:p>
              <a:pPr algn="ctr"/>
              <a:r>
                <a:rPr lang="en-US" altLang="en-US" sz="1744" i="1"/>
                <a:t>r</a:t>
              </a:r>
              <a:r>
                <a:rPr lang="en-US" altLang="en-US" sz="1744"/>
                <a:t> = .1</a:t>
              </a:r>
            </a:p>
          </p:txBody>
        </p:sp>
        <p:pic>
          <p:nvPicPr>
            <p:cNvPr id="29708" name="Picture 12">
              <a:extLst>
                <a:ext uri="{FF2B5EF4-FFF2-40B4-BE49-F238E27FC236}">
                  <a16:creationId xmlns:a16="http://schemas.microsoft.com/office/drawing/2014/main" id="{89F08CBA-8B37-4CDA-A6FE-58DEAB9473B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36" y="1296"/>
              <a:ext cx="1710" cy="10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9709" name="Rectangle 13">
            <a:extLst>
              <a:ext uri="{FF2B5EF4-FFF2-40B4-BE49-F238E27FC236}">
                <a16:creationId xmlns:a16="http://schemas.microsoft.com/office/drawing/2014/main" id="{50131E92-69AF-4F6D-8CB8-10ABE8BE76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1877" y="1834662"/>
            <a:ext cx="7174523" cy="40785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2441" dirty="0"/>
              <a:t>Examples of positive correlation</a:t>
            </a:r>
          </a:p>
          <a:p>
            <a:endParaRPr lang="en-US" altLang="en-US" sz="2790" dirty="0"/>
          </a:p>
          <a:p>
            <a:endParaRPr lang="en-US" altLang="en-US" sz="2790" dirty="0"/>
          </a:p>
          <a:p>
            <a:endParaRPr lang="en-US" altLang="en-US" sz="2790" dirty="0"/>
          </a:p>
          <a:p>
            <a:endParaRPr lang="en-US" altLang="en-US" sz="2790" dirty="0"/>
          </a:p>
          <a:p>
            <a:endParaRPr lang="en-US" altLang="en-US" sz="2790" dirty="0"/>
          </a:p>
          <a:p>
            <a:r>
              <a:rPr lang="en-US" altLang="en-US" sz="2790" dirty="0"/>
              <a:t>In general, if the correlation is visible to the eye, then it is likely to be strong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2A05A01-65A1-44CB-A33B-CC442CE6FBF2}"/>
              </a:ext>
            </a:extLst>
          </p:cNvPr>
          <p:cNvSpPr txBox="1"/>
          <p:nvPr/>
        </p:nvSpPr>
        <p:spPr>
          <a:xfrm>
            <a:off x="-36132" y="6134283"/>
            <a:ext cx="6858000" cy="3054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385" dirty="0">
                <a:hlinkClick r:id="rId5"/>
              </a:rPr>
              <a:t>https://emunix.emich.edu/~schu/MATH_170/Fall09_170/Evening%20session/Unit%203.ppt</a:t>
            </a:r>
            <a:r>
              <a:rPr lang="en-US" sz="1385" dirty="0"/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7434A77-BF1E-460D-959E-9F9A061B1B99}"/>
              </a:ext>
            </a:extLst>
          </p:cNvPr>
          <p:cNvSpPr txBox="1"/>
          <p:nvPr/>
        </p:nvSpPr>
        <p:spPr>
          <a:xfrm>
            <a:off x="3849526" y="1182287"/>
            <a:ext cx="14449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C00000"/>
                </a:solidFill>
              </a:rPr>
              <a:t>y = mx + b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0C84A7E-CF88-4221-89B0-A0FC4DCF1B04}"/>
              </a:ext>
            </a:extLst>
          </p:cNvPr>
          <p:cNvSpPr txBox="1"/>
          <p:nvPr/>
        </p:nvSpPr>
        <p:spPr>
          <a:xfrm>
            <a:off x="966658" y="4143395"/>
            <a:ext cx="818166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2000" dirty="0">
                <a:solidFill>
                  <a:srgbClr val="C00000"/>
                </a:solidFill>
              </a:rPr>
              <a:t>x can strongly predict y       x can somewhat          No relation between x and y</a:t>
            </a:r>
          </a:p>
          <a:p>
            <a:pPr algn="l"/>
            <a:r>
              <a:rPr lang="en-US" sz="2000" dirty="0">
                <a:solidFill>
                  <a:srgbClr val="C00000"/>
                </a:solidFill>
              </a:rPr>
              <a:t>                                                      predict y                   Thus x cannot be used to</a:t>
            </a:r>
          </a:p>
          <a:p>
            <a:pPr algn="l"/>
            <a:r>
              <a:rPr lang="en-US" sz="2000" dirty="0">
                <a:solidFill>
                  <a:srgbClr val="C00000"/>
                </a:solidFill>
              </a:rPr>
              <a:t>                                                                                                                   predict y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9F5E08CB-3D26-4C49-BFC7-3E02E63E16F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487"/>
              <a:t>Negative Correlation Coefficients</a:t>
            </a:r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23DA2D85-AD30-4BB9-BBBF-10F2E85A3AE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endParaRPr lang="en-US" altLang="en-US"/>
          </a:p>
          <a:p>
            <a:endParaRPr lang="en-US" altLang="en-US"/>
          </a:p>
          <a:p>
            <a:endParaRPr lang="en-US" altLang="en-US"/>
          </a:p>
          <a:p>
            <a:endParaRPr lang="en-US" altLang="en-US"/>
          </a:p>
          <a:p>
            <a:endParaRPr lang="en-US" altLang="en-US"/>
          </a:p>
          <a:p>
            <a:endParaRPr lang="en-US" altLang="en-US"/>
          </a:p>
        </p:txBody>
      </p:sp>
      <p:grpSp>
        <p:nvGrpSpPr>
          <p:cNvPr id="30724" name="Group 4">
            <a:extLst>
              <a:ext uri="{FF2B5EF4-FFF2-40B4-BE49-F238E27FC236}">
                <a16:creationId xmlns:a16="http://schemas.microsoft.com/office/drawing/2014/main" id="{16448D74-5DC3-4860-A1FD-DBDCFD01C391}"/>
              </a:ext>
            </a:extLst>
          </p:cNvPr>
          <p:cNvGrpSpPr>
            <a:grpSpLocks/>
          </p:cNvGrpSpPr>
          <p:nvPr/>
        </p:nvGrpSpPr>
        <p:grpSpPr bwMode="auto">
          <a:xfrm>
            <a:off x="1117601" y="2233247"/>
            <a:ext cx="2366596" cy="2091185"/>
            <a:chOff x="384" y="1296"/>
            <a:chExt cx="1710" cy="1511"/>
          </a:xfrm>
        </p:grpSpPr>
        <p:sp>
          <p:nvSpPr>
            <p:cNvPr id="30725" name="Text Box 5">
              <a:extLst>
                <a:ext uri="{FF2B5EF4-FFF2-40B4-BE49-F238E27FC236}">
                  <a16:creationId xmlns:a16="http://schemas.microsoft.com/office/drawing/2014/main" id="{7D03539F-80E6-452F-BC21-BD0D8996E67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41" y="2352"/>
              <a:ext cx="1176" cy="45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altLang="en-US" sz="1744"/>
                <a:t>Strong Negative</a:t>
              </a:r>
            </a:p>
            <a:p>
              <a:pPr algn="ctr"/>
              <a:r>
                <a:rPr lang="en-US" altLang="en-US" sz="1744" i="1"/>
                <a:t>r</a:t>
              </a:r>
              <a:r>
                <a:rPr lang="en-US" altLang="en-US" sz="1744"/>
                <a:t> = –.8</a:t>
              </a:r>
            </a:p>
          </p:txBody>
        </p:sp>
        <p:pic>
          <p:nvPicPr>
            <p:cNvPr id="30726" name="Picture 6">
              <a:extLst>
                <a:ext uri="{FF2B5EF4-FFF2-40B4-BE49-F238E27FC236}">
                  <a16:creationId xmlns:a16="http://schemas.microsoft.com/office/drawing/2014/main" id="{45F94ADD-716D-45E0-A450-E5BCFC0AE1C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4" y="1296"/>
              <a:ext cx="1710" cy="10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0727" name="Group 7">
            <a:extLst>
              <a:ext uri="{FF2B5EF4-FFF2-40B4-BE49-F238E27FC236}">
                <a16:creationId xmlns:a16="http://schemas.microsoft.com/office/drawing/2014/main" id="{7EB2DD6A-AABC-40D7-B9CB-6CB7D651DADE}"/>
              </a:ext>
            </a:extLst>
          </p:cNvPr>
          <p:cNvGrpSpPr>
            <a:grpSpLocks/>
          </p:cNvGrpSpPr>
          <p:nvPr/>
        </p:nvGrpSpPr>
        <p:grpSpPr bwMode="auto">
          <a:xfrm>
            <a:off x="3575540" y="2233247"/>
            <a:ext cx="2366596" cy="2091185"/>
            <a:chOff x="2160" y="1296"/>
            <a:chExt cx="1710" cy="1511"/>
          </a:xfrm>
        </p:grpSpPr>
        <p:sp>
          <p:nvSpPr>
            <p:cNvPr id="30728" name="Text Box 8">
              <a:extLst>
                <a:ext uri="{FF2B5EF4-FFF2-40B4-BE49-F238E27FC236}">
                  <a16:creationId xmlns:a16="http://schemas.microsoft.com/office/drawing/2014/main" id="{30F1C72F-93D7-4C21-B3AF-DA66A008006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05" y="2352"/>
              <a:ext cx="1397" cy="45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altLang="en-US" sz="1744"/>
                <a:t>Moderate Negative</a:t>
              </a:r>
            </a:p>
            <a:p>
              <a:pPr algn="ctr"/>
              <a:r>
                <a:rPr lang="en-US" altLang="en-US" sz="1744" i="1"/>
                <a:t>r</a:t>
              </a:r>
              <a:r>
                <a:rPr lang="en-US" altLang="en-US" sz="1744"/>
                <a:t> = </a:t>
              </a:r>
              <a:r>
                <a:rPr lang="en-US" altLang="en-US" sz="1569"/>
                <a:t>–</a:t>
              </a:r>
              <a:r>
                <a:rPr lang="en-US" altLang="en-US" sz="1744"/>
                <a:t>.5</a:t>
              </a:r>
            </a:p>
          </p:txBody>
        </p:sp>
        <p:pic>
          <p:nvPicPr>
            <p:cNvPr id="30729" name="Picture 9">
              <a:extLst>
                <a:ext uri="{FF2B5EF4-FFF2-40B4-BE49-F238E27FC236}">
                  <a16:creationId xmlns:a16="http://schemas.microsoft.com/office/drawing/2014/main" id="{2AF2DAE1-9881-41FE-A2E9-93D1197A839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" y="1296"/>
              <a:ext cx="1710" cy="10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0730" name="Group 10">
            <a:extLst>
              <a:ext uri="{FF2B5EF4-FFF2-40B4-BE49-F238E27FC236}">
                <a16:creationId xmlns:a16="http://schemas.microsoft.com/office/drawing/2014/main" id="{FAFB6837-DA1C-408C-A62E-CCA75D89699D}"/>
              </a:ext>
            </a:extLst>
          </p:cNvPr>
          <p:cNvGrpSpPr>
            <a:grpSpLocks/>
          </p:cNvGrpSpPr>
          <p:nvPr/>
        </p:nvGrpSpPr>
        <p:grpSpPr bwMode="auto">
          <a:xfrm>
            <a:off x="6033478" y="2233247"/>
            <a:ext cx="2366596" cy="2091185"/>
            <a:chOff x="3936" y="1296"/>
            <a:chExt cx="1710" cy="1511"/>
          </a:xfrm>
        </p:grpSpPr>
        <p:sp>
          <p:nvSpPr>
            <p:cNvPr id="30731" name="Text Box 11">
              <a:extLst>
                <a:ext uri="{FF2B5EF4-FFF2-40B4-BE49-F238E27FC236}">
                  <a16:creationId xmlns:a16="http://schemas.microsoft.com/office/drawing/2014/main" id="{9759BA28-BB09-4274-98E8-7DCEB93AF3D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00" y="2352"/>
              <a:ext cx="833" cy="45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altLang="en-US" sz="1744"/>
                <a:t>Very Weak</a:t>
              </a:r>
            </a:p>
            <a:p>
              <a:pPr algn="ctr"/>
              <a:r>
                <a:rPr lang="en-US" altLang="en-US" sz="1744" i="1"/>
                <a:t>r</a:t>
              </a:r>
              <a:r>
                <a:rPr lang="en-US" altLang="en-US" sz="1744"/>
                <a:t> = </a:t>
              </a:r>
              <a:r>
                <a:rPr lang="en-US" altLang="en-US" sz="1569"/>
                <a:t>–</a:t>
              </a:r>
              <a:r>
                <a:rPr lang="en-US" altLang="en-US" sz="1744"/>
                <a:t>.1</a:t>
              </a:r>
            </a:p>
          </p:txBody>
        </p:sp>
        <p:pic>
          <p:nvPicPr>
            <p:cNvPr id="30732" name="Picture 12">
              <a:extLst>
                <a:ext uri="{FF2B5EF4-FFF2-40B4-BE49-F238E27FC236}">
                  <a16:creationId xmlns:a16="http://schemas.microsoft.com/office/drawing/2014/main" id="{5335B1D8-F0F9-43A9-B298-5024232DA85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36" y="1296"/>
              <a:ext cx="1710" cy="10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0733" name="Rectangle 13">
            <a:extLst>
              <a:ext uri="{FF2B5EF4-FFF2-40B4-BE49-F238E27FC236}">
                <a16:creationId xmlns:a16="http://schemas.microsoft.com/office/drawing/2014/main" id="{6E630FA1-F032-4D3F-AC81-8C64837575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5446" y="1568939"/>
            <a:ext cx="7174523" cy="40785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2790"/>
              <a:t>Examples of negative correlation</a:t>
            </a:r>
          </a:p>
          <a:p>
            <a:endParaRPr lang="en-US" altLang="en-US" sz="2790"/>
          </a:p>
          <a:p>
            <a:endParaRPr lang="en-US" altLang="en-US" sz="2790"/>
          </a:p>
          <a:p>
            <a:endParaRPr lang="en-US" altLang="en-US" sz="2790"/>
          </a:p>
          <a:p>
            <a:endParaRPr lang="en-US" altLang="en-US" sz="2790"/>
          </a:p>
          <a:p>
            <a:endParaRPr lang="en-US" altLang="en-US" sz="2790"/>
          </a:p>
          <a:p>
            <a:r>
              <a:rPr lang="en-US" altLang="en-US" sz="2790"/>
              <a:t>In general, if the correlation is visible to the eye, then it is likely to be strong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543E7C6-35DA-4274-8314-1439A2B79A09}"/>
              </a:ext>
            </a:extLst>
          </p:cNvPr>
          <p:cNvSpPr txBox="1"/>
          <p:nvPr/>
        </p:nvSpPr>
        <p:spPr>
          <a:xfrm>
            <a:off x="-36132" y="6134283"/>
            <a:ext cx="6858000" cy="3054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385" dirty="0">
                <a:hlinkClick r:id="rId5"/>
              </a:rPr>
              <a:t>https://emunix.emich.edu/~schu/MATH_170/Fall09_170/Evening%20session/Unit%203.ppt</a:t>
            </a:r>
            <a:r>
              <a:rPr lang="en-US" sz="1385" dirty="0"/>
              <a:t> 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:a16="http://schemas.microsoft.com/office/drawing/2014/main" id="{A3003573-F1E2-494E-A317-716F1459DFB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Nonlinear versus No Correlation</a:t>
            </a:r>
          </a:p>
        </p:txBody>
      </p:sp>
      <p:sp>
        <p:nvSpPr>
          <p:cNvPr id="31747" name="Rectangle 3">
            <a:extLst>
              <a:ext uri="{FF2B5EF4-FFF2-40B4-BE49-F238E27FC236}">
                <a16:creationId xmlns:a16="http://schemas.microsoft.com/office/drawing/2014/main" id="{10B5E89C-469D-4D92-96C6-845980C8DF1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endParaRPr lang="en-US" altLang="en-US"/>
          </a:p>
          <a:p>
            <a:endParaRPr lang="en-US" altLang="en-US"/>
          </a:p>
          <a:p>
            <a:endParaRPr lang="en-US" altLang="en-US"/>
          </a:p>
          <a:p>
            <a:endParaRPr lang="en-US" altLang="en-US"/>
          </a:p>
          <a:p>
            <a:endParaRPr lang="en-US" altLang="en-US"/>
          </a:p>
          <a:p>
            <a:endParaRPr lang="en-US" altLang="en-US"/>
          </a:p>
          <a:p>
            <a:endParaRPr lang="en-US" altLang="en-US"/>
          </a:p>
        </p:txBody>
      </p:sp>
      <p:grpSp>
        <p:nvGrpSpPr>
          <p:cNvPr id="31748" name="Group 4">
            <a:extLst>
              <a:ext uri="{FF2B5EF4-FFF2-40B4-BE49-F238E27FC236}">
                <a16:creationId xmlns:a16="http://schemas.microsoft.com/office/drawing/2014/main" id="{4DBA1C13-2DBB-4484-B10B-D4C344465436}"/>
              </a:ext>
            </a:extLst>
          </p:cNvPr>
          <p:cNvGrpSpPr>
            <a:grpSpLocks/>
          </p:cNvGrpSpPr>
          <p:nvPr/>
        </p:nvGrpSpPr>
        <p:grpSpPr bwMode="auto">
          <a:xfrm>
            <a:off x="1649047" y="2166817"/>
            <a:ext cx="2366596" cy="1889125"/>
            <a:chOff x="930" y="1296"/>
            <a:chExt cx="1710" cy="1365"/>
          </a:xfrm>
        </p:grpSpPr>
        <p:sp>
          <p:nvSpPr>
            <p:cNvPr id="31749" name="Text Box 5">
              <a:extLst>
                <a:ext uri="{FF2B5EF4-FFF2-40B4-BE49-F238E27FC236}">
                  <a16:creationId xmlns:a16="http://schemas.microsoft.com/office/drawing/2014/main" id="{F50861B6-B3D8-4E2F-B4BE-5792A79856E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12" y="2400"/>
              <a:ext cx="1358" cy="26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altLang="en-US" sz="1744"/>
                <a:t>Nonlinear Relation</a:t>
              </a:r>
            </a:p>
          </p:txBody>
        </p:sp>
        <p:pic>
          <p:nvPicPr>
            <p:cNvPr id="31750" name="Picture 6">
              <a:extLst>
                <a:ext uri="{FF2B5EF4-FFF2-40B4-BE49-F238E27FC236}">
                  <a16:creationId xmlns:a16="http://schemas.microsoft.com/office/drawing/2014/main" id="{72B06B28-130C-49E3-997D-28D6200ABD8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0" y="1296"/>
              <a:ext cx="1710" cy="10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1751" name="Group 7">
            <a:extLst>
              <a:ext uri="{FF2B5EF4-FFF2-40B4-BE49-F238E27FC236}">
                <a16:creationId xmlns:a16="http://schemas.microsoft.com/office/drawing/2014/main" id="{F2718FCC-D87C-4AC1-A807-4AFCF1E00731}"/>
              </a:ext>
            </a:extLst>
          </p:cNvPr>
          <p:cNvGrpSpPr>
            <a:grpSpLocks/>
          </p:cNvGrpSpPr>
          <p:nvPr/>
        </p:nvGrpSpPr>
        <p:grpSpPr bwMode="auto">
          <a:xfrm>
            <a:off x="4862636" y="2233247"/>
            <a:ext cx="2366596" cy="1889125"/>
            <a:chOff x="3090" y="1296"/>
            <a:chExt cx="1710" cy="1365"/>
          </a:xfrm>
        </p:grpSpPr>
        <p:sp>
          <p:nvSpPr>
            <p:cNvPr id="31752" name="Text Box 8">
              <a:extLst>
                <a:ext uri="{FF2B5EF4-FFF2-40B4-BE49-F238E27FC236}">
                  <a16:creationId xmlns:a16="http://schemas.microsoft.com/office/drawing/2014/main" id="{18ADB2F1-62A9-44B9-BB2B-F3A53076145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07" y="2400"/>
              <a:ext cx="901" cy="26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altLang="en-US" sz="1744"/>
                <a:t>No Relation</a:t>
              </a:r>
            </a:p>
          </p:txBody>
        </p:sp>
        <p:pic>
          <p:nvPicPr>
            <p:cNvPr id="31753" name="Picture 9">
              <a:extLst>
                <a:ext uri="{FF2B5EF4-FFF2-40B4-BE49-F238E27FC236}">
                  <a16:creationId xmlns:a16="http://schemas.microsoft.com/office/drawing/2014/main" id="{2360B1E0-CB35-4F2E-9570-D87FC924725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90" y="1296"/>
              <a:ext cx="1710" cy="10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1754" name="Rectangle 10">
            <a:extLst>
              <a:ext uri="{FF2B5EF4-FFF2-40B4-BE49-F238E27FC236}">
                <a16:creationId xmlns:a16="http://schemas.microsoft.com/office/drawing/2014/main" id="{8EFF8B0B-8804-4A39-BDCE-33361E744D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8308" y="1701800"/>
            <a:ext cx="7174523" cy="40785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2790"/>
              <a:t>Nonlinear correlation and no correlation</a:t>
            </a:r>
          </a:p>
          <a:p>
            <a:endParaRPr lang="en-US" altLang="en-US" sz="2790"/>
          </a:p>
          <a:p>
            <a:endParaRPr lang="en-US" altLang="en-US" sz="2790"/>
          </a:p>
          <a:p>
            <a:endParaRPr lang="en-US" altLang="en-US" sz="2790"/>
          </a:p>
          <a:p>
            <a:endParaRPr lang="en-US" altLang="en-US" sz="2790"/>
          </a:p>
          <a:p>
            <a:r>
              <a:rPr lang="en-US" altLang="en-US" sz="2790"/>
              <a:t>Both sets of variables have </a:t>
            </a:r>
            <a:r>
              <a:rPr lang="en-US" altLang="en-US" sz="2790" i="1"/>
              <a:t>r</a:t>
            </a:r>
            <a:r>
              <a:rPr lang="en-US" altLang="en-US" sz="2790"/>
              <a:t> = 0.1, but the difference is that the nonlinear relation shows a clear pattern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E6166CE-0CCC-4865-8E16-1D9959487A4E}"/>
              </a:ext>
            </a:extLst>
          </p:cNvPr>
          <p:cNvSpPr txBox="1"/>
          <p:nvPr/>
        </p:nvSpPr>
        <p:spPr>
          <a:xfrm>
            <a:off x="-36132" y="6134283"/>
            <a:ext cx="6858000" cy="3054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385" dirty="0">
                <a:hlinkClick r:id="rId4"/>
              </a:rPr>
              <a:t>https://emunix.emich.edu/~schu/MATH_170/Fall09_170/Evening%20session/Unit%203.ppt</a:t>
            </a:r>
            <a:r>
              <a:rPr lang="en-US" sz="1385" dirty="0"/>
              <a:t>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wrap="square">
        <a:spAutoFit/>
      </a:bodyPr>
      <a:lstStyle>
        <a:defPPr>
          <a:defRPr sz="2800" dirty="0"/>
        </a:defPPr>
      </a:lst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 algn="l">
          <a:defRPr sz="2400" dirty="0" smtClean="0">
            <a:solidFill>
              <a:srgbClr val="C00000"/>
            </a:solidFill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7669</TotalTime>
  <Words>1295</Words>
  <Application>Microsoft Office PowerPoint</Application>
  <PresentationFormat>On-screen Show (4:3)</PresentationFormat>
  <Paragraphs>214</Paragraphs>
  <Slides>25</Slides>
  <Notes>0</Notes>
  <HiddenSlides>3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3" baseType="lpstr">
      <vt:lpstr>-apple-system</vt:lpstr>
      <vt:lpstr>Arial</vt:lpstr>
      <vt:lpstr>Calibri</vt:lpstr>
      <vt:lpstr>Cambria Math</vt:lpstr>
      <vt:lpstr>Courier New</vt:lpstr>
      <vt:lpstr>Linux Libertine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Linear Correlations</vt:lpstr>
      <vt:lpstr>Positive Correlation Coefficients</vt:lpstr>
      <vt:lpstr>Negative Correlation Coefficients</vt:lpstr>
      <vt:lpstr>Nonlinear versus No Correlation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I Darcy</dc:creator>
  <cp:keywords/>
  <dc:description/>
  <cp:lastModifiedBy>Darcy, Isabel K</cp:lastModifiedBy>
  <cp:revision>179</cp:revision>
  <dcterms:created xsi:type="dcterms:W3CDTF">2013-08-26T01:50:39Z</dcterms:created>
  <dcterms:modified xsi:type="dcterms:W3CDTF">2023-04-10T15:51:51Z</dcterms:modified>
  <cp:category/>
</cp:coreProperties>
</file>