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6"/>
  </p:notesMasterIdLst>
  <p:sldIdLst>
    <p:sldId id="905" r:id="rId2"/>
    <p:sldId id="598" r:id="rId3"/>
    <p:sldId id="867" r:id="rId4"/>
    <p:sldId id="600" r:id="rId5"/>
    <p:sldId id="367" r:id="rId6"/>
    <p:sldId id="601" r:id="rId7"/>
    <p:sldId id="871" r:id="rId8"/>
    <p:sldId id="342" r:id="rId9"/>
    <p:sldId id="870" r:id="rId10"/>
    <p:sldId id="872" r:id="rId11"/>
    <p:sldId id="317" r:id="rId12"/>
    <p:sldId id="881" r:id="rId13"/>
    <p:sldId id="880" r:id="rId14"/>
    <p:sldId id="874" r:id="rId15"/>
    <p:sldId id="876" r:id="rId16"/>
    <p:sldId id="875" r:id="rId17"/>
    <p:sldId id="877" r:id="rId18"/>
    <p:sldId id="878" r:id="rId19"/>
    <p:sldId id="879" r:id="rId20"/>
    <p:sldId id="906" r:id="rId21"/>
    <p:sldId id="888" r:id="rId22"/>
    <p:sldId id="886" r:id="rId23"/>
    <p:sldId id="887" r:id="rId24"/>
    <p:sldId id="545" r:id="rId25"/>
    <p:sldId id="851" r:id="rId26"/>
    <p:sldId id="548" r:id="rId27"/>
    <p:sldId id="549" r:id="rId28"/>
    <p:sldId id="550" r:id="rId29"/>
    <p:sldId id="551" r:id="rId30"/>
    <p:sldId id="552" r:id="rId31"/>
    <p:sldId id="553" r:id="rId32"/>
    <p:sldId id="555" r:id="rId33"/>
    <p:sldId id="556" r:id="rId34"/>
    <p:sldId id="557" r:id="rId35"/>
    <p:sldId id="558" r:id="rId36"/>
    <p:sldId id="559" r:id="rId37"/>
    <p:sldId id="560" r:id="rId38"/>
    <p:sldId id="561" r:id="rId39"/>
    <p:sldId id="562" r:id="rId40"/>
    <p:sldId id="563" r:id="rId41"/>
    <p:sldId id="564" r:id="rId42"/>
    <p:sldId id="565" r:id="rId43"/>
    <p:sldId id="566" r:id="rId44"/>
    <p:sldId id="567" r:id="rId45"/>
    <p:sldId id="569" r:id="rId46"/>
    <p:sldId id="570" r:id="rId47"/>
    <p:sldId id="571" r:id="rId48"/>
    <p:sldId id="572" r:id="rId49"/>
    <p:sldId id="573" r:id="rId50"/>
    <p:sldId id="574" r:id="rId51"/>
    <p:sldId id="575" r:id="rId52"/>
    <p:sldId id="576" r:id="rId53"/>
    <p:sldId id="579" r:id="rId54"/>
    <p:sldId id="580" r:id="rId55"/>
    <p:sldId id="599" r:id="rId56"/>
    <p:sldId id="868" r:id="rId57"/>
    <p:sldId id="869" r:id="rId58"/>
    <p:sldId id="859" r:id="rId59"/>
    <p:sldId id="261" r:id="rId60"/>
    <p:sldId id="862" r:id="rId61"/>
    <p:sldId id="582" r:id="rId62"/>
    <p:sldId id="585" r:id="rId63"/>
    <p:sldId id="893" r:id="rId64"/>
    <p:sldId id="908" r:id="rId65"/>
    <p:sldId id="894" r:id="rId66"/>
    <p:sldId id="909" r:id="rId67"/>
    <p:sldId id="895" r:id="rId68"/>
    <p:sldId id="884" r:id="rId69"/>
    <p:sldId id="852" r:id="rId70"/>
    <p:sldId id="833" r:id="rId71"/>
    <p:sldId id="267" r:id="rId72"/>
    <p:sldId id="289" r:id="rId73"/>
    <p:sldId id="885" r:id="rId74"/>
    <p:sldId id="856" r:id="rId7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31"/>
    <a:srgbClr val="293315"/>
    <a:srgbClr val="A7DF7D"/>
    <a:srgbClr val="00AE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67" autoAdjust="0"/>
    <p:restoredTop sz="93989" autoAdjust="0"/>
  </p:normalViewPr>
  <p:slideViewPr>
    <p:cSldViewPr snapToGrid="0" snapToObjects="1">
      <p:cViewPr varScale="1">
        <p:scale>
          <a:sx n="52" d="100"/>
          <a:sy n="52" d="100"/>
        </p:scale>
        <p:origin x="1124" y="5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788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51CCC2-F136-9947-8FDB-2D21E7EED5B9}" type="datetimeFigureOut">
              <a:rPr lang="en-US" smtClean="0"/>
              <a:t>3/24/2024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533819-8353-3940-B7D6-4527171C65EB}" type="slidenum">
              <a:rPr lang="en-US" smtClean="0"/>
              <a:t>‹#›</a:t>
            </a:fld>
            <a:endParaRPr lang="en-US"/>
          </a:p>
        </p:txBody>
      </p:sp>
    </p:spTree>
    <p:extLst>
      <p:ext uri="{BB962C8B-B14F-4D97-AF65-F5344CB8AC3E}">
        <p14:creationId xmlns:p14="http://schemas.microsoft.com/office/powerpoint/2010/main" val="25552435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Reconstructing phylogeny from persistent homology of avian influenza HA. (</a:t>
            </a:r>
            <a:r>
              <a:rPr lang="en-GB" i="1">
                <a:latin typeface="Arial" charset="0"/>
                <a:cs typeface="msgothic" charset="0"/>
              </a:rPr>
              <a:t>A</a:t>
            </a:r>
            <a:r>
              <a:rPr lang="en-GB">
                <a:latin typeface="Arial" charset="0"/>
                <a:cs typeface="msgothic" charset="0"/>
              </a:rPr>
              <a:t>) Barcode plot in dimension 0 of all avian HA subtypes. Each bar represents a connected simplex of sequences given a Hamming distance of ε. When a bar ends at a given ε, it merges with another simplex. Gray bars indicate that two simplices of the same HA subtype merge together at a given ε. Solid color bars indicate that two simplices of different HA subtypes but same major clade merge together. Interpolated color bars indicate that two simplices of different major clades merge together. Colors correspond to known major clades of HA. For specific parameters, see </a:t>
            </a:r>
            <a:r>
              <a:rPr lang="en-GB" i="1">
                <a:latin typeface="Arial" charset="0"/>
                <a:cs typeface="msgothic" charset="0"/>
              </a:rPr>
              <a:t>SI Appendix</a:t>
            </a:r>
            <a:r>
              <a:rPr lang="en-GB">
                <a:latin typeface="Arial" charset="0"/>
                <a:cs typeface="msgothic" charset="0"/>
              </a:rPr>
              <a:t>, Supplementary Text. (</a:t>
            </a:r>
            <a:r>
              <a:rPr lang="en-GB" i="1">
                <a:latin typeface="Arial" charset="0"/>
                <a:cs typeface="msgothic" charset="0"/>
              </a:rPr>
              <a:t>B</a:t>
            </a:r>
            <a:r>
              <a:rPr lang="en-GB">
                <a:latin typeface="Arial" charset="0"/>
                <a:cs typeface="msgothic" charset="0"/>
              </a:rPr>
              <a:t>) Phylogeny of avian HA reconstructed from the barcode plot in </a:t>
            </a:r>
            <a:r>
              <a:rPr lang="en-GB" i="1">
                <a:latin typeface="Arial" charset="0"/>
                <a:cs typeface="msgothic" charset="0"/>
              </a:rPr>
              <a:t>A</a:t>
            </a:r>
            <a:r>
              <a:rPr lang="en-GB">
                <a:latin typeface="Arial" charset="0"/>
                <a:cs typeface="msgothic" charset="0"/>
              </a:rPr>
              <a:t>. Major clades are color-coded. (</a:t>
            </a:r>
            <a:r>
              <a:rPr lang="en-GB" i="1">
                <a:latin typeface="Arial" charset="0"/>
                <a:cs typeface="msgothic" charset="0"/>
              </a:rPr>
              <a:t>C</a:t>
            </a:r>
            <a:r>
              <a:rPr lang="en-GB">
                <a:latin typeface="Arial" charset="0"/>
                <a:cs typeface="msgothic" charset="0"/>
              </a:rPr>
              <a:t>) Neighbor-joining tree of avian HA (</a:t>
            </a:r>
            <a:r>
              <a:rPr lang="en-GB" i="1">
                <a:latin typeface="Arial" charset="0"/>
                <a:cs typeface="msgothic" charset="0"/>
              </a:rPr>
              <a:t>SI Appendix</a:t>
            </a:r>
            <a:r>
              <a:rPr lang="en-GB">
                <a:latin typeface="Arial" charset="0"/>
                <a:cs typeface="msgothic" charset="0"/>
              </a:rPr>
              <a:t>, Supplementary Text).</a:t>
            </a:r>
          </a:p>
        </p:txBody>
      </p:sp>
    </p:spTree>
    <p:extLst>
      <p:ext uri="{BB962C8B-B14F-4D97-AF65-F5344CB8AC3E}">
        <p14:creationId xmlns:p14="http://schemas.microsoft.com/office/powerpoint/2010/main" val="3436476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34</a:t>
            </a:fld>
            <a:endParaRPr lang="en-US"/>
          </a:p>
        </p:txBody>
      </p:sp>
    </p:spTree>
    <p:extLst>
      <p:ext uri="{BB962C8B-B14F-4D97-AF65-F5344CB8AC3E}">
        <p14:creationId xmlns:p14="http://schemas.microsoft.com/office/powerpoint/2010/main" val="2377706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35</a:t>
            </a:fld>
            <a:endParaRPr lang="en-US"/>
          </a:p>
        </p:txBody>
      </p:sp>
    </p:spTree>
    <p:extLst>
      <p:ext uri="{BB962C8B-B14F-4D97-AF65-F5344CB8AC3E}">
        <p14:creationId xmlns:p14="http://schemas.microsoft.com/office/powerpoint/2010/main" val="2183500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36</a:t>
            </a:fld>
            <a:endParaRPr lang="en-US"/>
          </a:p>
        </p:txBody>
      </p:sp>
    </p:spTree>
    <p:extLst>
      <p:ext uri="{BB962C8B-B14F-4D97-AF65-F5344CB8AC3E}">
        <p14:creationId xmlns:p14="http://schemas.microsoft.com/office/powerpoint/2010/main" val="1080024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37</a:t>
            </a:fld>
            <a:endParaRPr lang="en-US"/>
          </a:p>
        </p:txBody>
      </p:sp>
    </p:spTree>
    <p:extLst>
      <p:ext uri="{BB962C8B-B14F-4D97-AF65-F5344CB8AC3E}">
        <p14:creationId xmlns:p14="http://schemas.microsoft.com/office/powerpoint/2010/main" val="2354408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38</a:t>
            </a:fld>
            <a:endParaRPr lang="en-US"/>
          </a:p>
        </p:txBody>
      </p:sp>
    </p:spTree>
    <p:extLst>
      <p:ext uri="{BB962C8B-B14F-4D97-AF65-F5344CB8AC3E}">
        <p14:creationId xmlns:p14="http://schemas.microsoft.com/office/powerpoint/2010/main" val="765272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39</a:t>
            </a:fld>
            <a:endParaRPr lang="en-US"/>
          </a:p>
        </p:txBody>
      </p:sp>
    </p:spTree>
    <p:extLst>
      <p:ext uri="{BB962C8B-B14F-4D97-AF65-F5344CB8AC3E}">
        <p14:creationId xmlns:p14="http://schemas.microsoft.com/office/powerpoint/2010/main" val="2566787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40</a:t>
            </a:fld>
            <a:endParaRPr lang="en-US"/>
          </a:p>
        </p:txBody>
      </p:sp>
    </p:spTree>
    <p:extLst>
      <p:ext uri="{BB962C8B-B14F-4D97-AF65-F5344CB8AC3E}">
        <p14:creationId xmlns:p14="http://schemas.microsoft.com/office/powerpoint/2010/main" val="1419854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41</a:t>
            </a:fld>
            <a:endParaRPr lang="en-US"/>
          </a:p>
        </p:txBody>
      </p:sp>
    </p:spTree>
    <p:extLst>
      <p:ext uri="{BB962C8B-B14F-4D97-AF65-F5344CB8AC3E}">
        <p14:creationId xmlns:p14="http://schemas.microsoft.com/office/powerpoint/2010/main" val="3012987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42</a:t>
            </a:fld>
            <a:endParaRPr lang="en-US"/>
          </a:p>
        </p:txBody>
      </p:sp>
    </p:spTree>
    <p:extLst>
      <p:ext uri="{BB962C8B-B14F-4D97-AF65-F5344CB8AC3E}">
        <p14:creationId xmlns:p14="http://schemas.microsoft.com/office/powerpoint/2010/main" val="2914850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43</a:t>
            </a:fld>
            <a:endParaRPr lang="en-US"/>
          </a:p>
        </p:txBody>
      </p:sp>
    </p:spTree>
    <p:extLst>
      <p:ext uri="{BB962C8B-B14F-4D97-AF65-F5344CB8AC3E}">
        <p14:creationId xmlns:p14="http://schemas.microsoft.com/office/powerpoint/2010/main" val="3111432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26</a:t>
            </a:fld>
            <a:endParaRPr lang="en-US"/>
          </a:p>
        </p:txBody>
      </p:sp>
    </p:spTree>
    <p:extLst>
      <p:ext uri="{BB962C8B-B14F-4D97-AF65-F5344CB8AC3E}">
        <p14:creationId xmlns:p14="http://schemas.microsoft.com/office/powerpoint/2010/main" val="2784632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44</a:t>
            </a:fld>
            <a:endParaRPr lang="en-US"/>
          </a:p>
        </p:txBody>
      </p:sp>
    </p:spTree>
    <p:extLst>
      <p:ext uri="{BB962C8B-B14F-4D97-AF65-F5344CB8AC3E}">
        <p14:creationId xmlns:p14="http://schemas.microsoft.com/office/powerpoint/2010/main" val="3298203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45</a:t>
            </a:fld>
            <a:endParaRPr lang="en-US"/>
          </a:p>
        </p:txBody>
      </p:sp>
    </p:spTree>
    <p:extLst>
      <p:ext uri="{BB962C8B-B14F-4D97-AF65-F5344CB8AC3E}">
        <p14:creationId xmlns:p14="http://schemas.microsoft.com/office/powerpoint/2010/main" val="1392031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27</a:t>
            </a:fld>
            <a:endParaRPr lang="en-US"/>
          </a:p>
        </p:txBody>
      </p:sp>
    </p:spTree>
    <p:extLst>
      <p:ext uri="{BB962C8B-B14F-4D97-AF65-F5344CB8AC3E}">
        <p14:creationId xmlns:p14="http://schemas.microsoft.com/office/powerpoint/2010/main" val="30856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28</a:t>
            </a:fld>
            <a:endParaRPr lang="en-US"/>
          </a:p>
        </p:txBody>
      </p:sp>
    </p:spTree>
    <p:extLst>
      <p:ext uri="{BB962C8B-B14F-4D97-AF65-F5344CB8AC3E}">
        <p14:creationId xmlns:p14="http://schemas.microsoft.com/office/powerpoint/2010/main" val="3390579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29</a:t>
            </a:fld>
            <a:endParaRPr lang="en-US"/>
          </a:p>
        </p:txBody>
      </p:sp>
    </p:spTree>
    <p:extLst>
      <p:ext uri="{BB962C8B-B14F-4D97-AF65-F5344CB8AC3E}">
        <p14:creationId xmlns:p14="http://schemas.microsoft.com/office/powerpoint/2010/main" val="145175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30</a:t>
            </a:fld>
            <a:endParaRPr lang="en-US"/>
          </a:p>
        </p:txBody>
      </p:sp>
    </p:spTree>
    <p:extLst>
      <p:ext uri="{BB962C8B-B14F-4D97-AF65-F5344CB8AC3E}">
        <p14:creationId xmlns:p14="http://schemas.microsoft.com/office/powerpoint/2010/main" val="2255748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31</a:t>
            </a:fld>
            <a:endParaRPr lang="en-US"/>
          </a:p>
        </p:txBody>
      </p:sp>
    </p:spTree>
    <p:extLst>
      <p:ext uri="{BB962C8B-B14F-4D97-AF65-F5344CB8AC3E}">
        <p14:creationId xmlns:p14="http://schemas.microsoft.com/office/powerpoint/2010/main" val="3766099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32</a:t>
            </a:fld>
            <a:endParaRPr lang="en-US"/>
          </a:p>
        </p:txBody>
      </p:sp>
    </p:spTree>
    <p:extLst>
      <p:ext uri="{BB962C8B-B14F-4D97-AF65-F5344CB8AC3E}">
        <p14:creationId xmlns:p14="http://schemas.microsoft.com/office/powerpoint/2010/main" val="4149863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33</a:t>
            </a:fld>
            <a:endParaRPr lang="en-US"/>
          </a:p>
        </p:txBody>
      </p:sp>
    </p:spTree>
    <p:extLst>
      <p:ext uri="{BB962C8B-B14F-4D97-AF65-F5344CB8AC3E}">
        <p14:creationId xmlns:p14="http://schemas.microsoft.com/office/powerpoint/2010/main" val="2526402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7FFB6B-B128-2842-8CC7-E1178F5FF28B}"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2568975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7FFB6B-B128-2842-8CC7-E1178F5FF28B}"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1043540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7FFB6B-B128-2842-8CC7-E1178F5FF28B}"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408631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7FFB6B-B128-2842-8CC7-E1178F5FF28B}"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3658796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7FFB6B-B128-2842-8CC7-E1178F5FF28B}"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3614776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7FFB6B-B128-2842-8CC7-E1178F5FF28B}" type="datetimeFigureOut">
              <a:rPr lang="en-US" smtClean="0"/>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3679666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7FFB6B-B128-2842-8CC7-E1178F5FF28B}" type="datetimeFigureOut">
              <a:rPr lang="en-US" smtClean="0"/>
              <a:t>3/24/2024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1783794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7FFB6B-B128-2842-8CC7-E1178F5FF28B}" type="datetimeFigureOut">
              <a:rPr lang="en-US" smtClean="0"/>
              <a:t>3/24/2024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1726465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FFB6B-B128-2842-8CC7-E1178F5FF28B}" type="datetimeFigureOut">
              <a:rPr lang="en-US" smtClean="0"/>
              <a:t>3/24/2024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3624819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7FFB6B-B128-2842-8CC7-E1178F5FF28B}" type="datetimeFigureOut">
              <a:rPr lang="en-US" smtClean="0"/>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3658884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7FFB6B-B128-2842-8CC7-E1178F5FF28B}" type="datetimeFigureOut">
              <a:rPr lang="en-US" smtClean="0"/>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33900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FFB6B-B128-2842-8CC7-E1178F5FF28B}" type="datetimeFigureOut">
              <a:rPr lang="en-US" smtClean="0"/>
              <a:t>3/24/2024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8B616D-AE02-F547-AD6E-006EB4D898A7}" type="slidenum">
              <a:rPr lang="en-US" smtClean="0"/>
              <a:t>‹#›</a:t>
            </a:fld>
            <a:endParaRPr lang="en-US"/>
          </a:p>
        </p:txBody>
      </p:sp>
    </p:spTree>
    <p:extLst>
      <p:ext uri="{BB962C8B-B14F-4D97-AF65-F5344CB8AC3E}">
        <p14:creationId xmlns:p14="http://schemas.microsoft.com/office/powerpoint/2010/main" val="3037017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www.pnas.org/content/110/46/18566.full" TargetMode="Externa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multid.se/genex/hs515.htm" TargetMode="External"/><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hyperlink" Target="http://en.wikipedia.org/wiki/File:Hierarchical_clustering_simple_diagram.svg" TargetMode="Externa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tatweb.stanford.edu/~tibs/ElemStatLearn/" TargetMode="External"/><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tatweb.stanford.edu/~tibs/ElemStatLearn/" TargetMode="External"/><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hackerwins.github.io/2019-07-10/cs229a-week8"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hyperlink" Target="https://upload.wikimedia.org/wikipedia/commons/d/d6/White-noise.png" TargetMode="External"/><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hyperlink" Target="http://www.ncbi.nlm.nih.gov/pubmed/1657929"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hyperlink" Target="https://python4esac.github.io/fitting/examples1d.html" TargetMode="External"/><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120.pn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www.ics.uci.edu/~eppstein/gina/scot.drysdale.html"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cikit-learn.org/stable/auto_examples/cluster/plot_cluster_comparison.html"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deeplearning.ai/"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en.wikipedia.org/wiki/File:K_Means_Example_Step_1.svg" TargetMode="External"/><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en.wikipedia.org/wiki/File:K_Means_Example_Step_1.svg" TargetMode="External"/><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s://en.wikipedia.org/wiki/File:K_Means_Example_Step_1.svg" TargetMode="External"/><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hyperlink" Target="https://en.wikipedia.org/wiki/File:K_Means_Example_Step_1.sv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hyperlink" Target="https://en.wikipedia.org/wiki/File:K_Means_Example_Step_1.svg" TargetMode="External"/><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en.wikipedia.org/wiki/File:K_Means_Example_Step_1.svg"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en.wikipedia.org/wiki/File:K_Means_Example_Step_1.svg"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hyperlink" Target="https://en.wikipedia.org/wiki/File:K_Means_Example_Step_1.svg"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hyperlink" Target="https://en.wikipedia.org/wiki/File:K_Means_Example_Step_1.svg"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hackerwins.github.io/2019-07-10/cs229a-week8" TargetMode="External"/><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s://www.deeplearning.ai/courses/machine-learning-specialization/" TargetMode="External"/><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s://www.deeplearning.ai/courses/machine-learning-specialization/" TargetMode="External"/><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7.xml"/><Relationship Id="rId4" Type="http://schemas.openxmlformats.org/officeDocument/2006/relationships/hyperlink" Target="https://commons.wikimedia.org/wiki/File:Standard_deviation_diagram.svg"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8.jpg"/><Relationship Id="rId4" Type="http://schemas.openxmlformats.org/officeDocument/2006/relationships/hyperlink" Target="http://sites.northwestern.edu/msia/2016/12/"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ieeexplore.ieee.org/author/37267996300" TargetMode="External"/><Relationship Id="rId3" Type="http://schemas.openxmlformats.org/officeDocument/2006/relationships/hyperlink" Target="https://ieeexplore.ieee.org/document/1633722" TargetMode="External"/><Relationship Id="rId7" Type="http://schemas.openxmlformats.org/officeDocument/2006/relationships/hyperlink" Target="https://ieeexplore.ieee.org/author/38184869100" TargetMode="Externa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https://ieeexplore.ieee.org/author/37296652300" TargetMode="External"/><Relationship Id="rId5" Type="http://schemas.openxmlformats.org/officeDocument/2006/relationships/hyperlink" Target="https://ieeexplore.ieee.org/author/37286472100" TargetMode="External"/><Relationship Id="rId10" Type="http://schemas.openxmlformats.org/officeDocument/2006/relationships/hyperlink" Target="https://raw.githubusercontent.com/ozgyal/Image-Clustering/master/clusteredIm.png" TargetMode="External"/><Relationship Id="rId4" Type="http://schemas.openxmlformats.org/officeDocument/2006/relationships/hyperlink" Target="https://ieeexplore.ieee.org/author/37880349500" TargetMode="External"/><Relationship Id="rId9"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s://www.deeplearning.ai/courses/machine-learning-specialization/" TargetMode="External"/><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s://www.deeplearning.ai/courses/machine-learning-specialization/" TargetMode="External"/><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scikit-learn.org/stable/modules/clustering.html#clustering" TargetMode="External"/><Relationship Id="rId1" Type="http://schemas.openxmlformats.org/officeDocument/2006/relationships/slideLayout" Target="../slideLayouts/slideLayout1.xml"/><Relationship Id="rId6" Type="http://schemas.openxmlformats.org/officeDocument/2006/relationships/hyperlink" Target="http://scikit-learn.org/stable/auto_examples/cluster/plot_cluster_comparison.html" TargetMode="External"/><Relationship Id="rId5" Type="http://schemas.openxmlformats.org/officeDocument/2006/relationships/image" Target="../media/image43.png"/><Relationship Id="rId4" Type="http://schemas.openxmlformats.org/officeDocument/2006/relationships/image" Target="../media/image42.png"/></Relationships>
</file>

<file path=ppt/slides/_rels/slide65.xml.rels><?xml version="1.0" encoding="UTF-8" standalone="yes"?>
<Relationships xmlns="http://schemas.openxmlformats.org/package/2006/relationships"><Relationship Id="rId3" Type="http://schemas.openxmlformats.org/officeDocument/2006/relationships/hyperlink" Target="https://scikit-learn.org/stable/modules/clustering.html#clustering" TargetMode="External"/><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www.multid.se/genex/hs515.htm" TargetMode="External"/><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hyperlink" Target="http://en.wikipedia.org/wiki/File:Hierarchical_clustering_simple_diagram.svg" TargetMode="External"/><Relationship Id="rId4" Type="http://schemas.openxmlformats.org/officeDocument/2006/relationships/image" Target="../media/image14.png"/></Relationships>
</file>

<file path=ppt/slides/_rels/slide6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6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nature.com/articles/s41598-020-77286-6"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hyperlink" Target="http://en.wikipedia.org/wiki/File:Clusters.svg" TargetMode="External"/><Relationship Id="rId4" Type="http://schemas.openxmlformats.org/officeDocument/2006/relationships/hyperlink" Target="http://en.wikipedia.org/wiki/File:Hierarchical_clustering_simple_diagram.sv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F433EE-CFE4-4927-BAD5-01E9EB13B073}"/>
              </a:ext>
            </a:extLst>
          </p:cNvPr>
          <p:cNvSpPr txBox="1"/>
          <p:nvPr/>
        </p:nvSpPr>
        <p:spPr>
          <a:xfrm>
            <a:off x="118033" y="586293"/>
            <a:ext cx="8910343" cy="1228541"/>
          </a:xfrm>
          <a:prstGeom prst="rect">
            <a:avLst/>
          </a:prstGeom>
          <a:noFill/>
        </p:spPr>
        <p:txBody>
          <a:bodyPr wrap="square">
            <a:spAutoFit/>
          </a:bodyPr>
          <a:lstStyle/>
          <a:p>
            <a:r>
              <a:rPr lang="en-US" sz="1846" dirty="0"/>
              <a:t>Using old inaccurate statistics:  Ten out of every 1,000 women have breast cancer. Of these 10 women with breast cancer, 9 test positive. Of the 990 women without cancer, about 89 nevertheless test positive. A woman tests positive and wants to know whether she has breast cancer for sure, or at least what the chances are. What is the best answer?</a:t>
            </a:r>
          </a:p>
        </p:txBody>
      </p:sp>
      <p:pic>
        <p:nvPicPr>
          <p:cNvPr id="6" name="Picture 5">
            <a:extLst>
              <a:ext uri="{FF2B5EF4-FFF2-40B4-BE49-F238E27FC236}">
                <a16:creationId xmlns:a16="http://schemas.microsoft.com/office/drawing/2014/main" id="{EB91504E-6541-4065-9AB0-EF4B7C52FA79}"/>
              </a:ext>
            </a:extLst>
          </p:cNvPr>
          <p:cNvPicPr>
            <a:picLocks noChangeAspect="1"/>
          </p:cNvPicPr>
          <p:nvPr/>
        </p:nvPicPr>
        <p:blipFill>
          <a:blip r:embed="rId2"/>
          <a:stretch>
            <a:fillRect/>
          </a:stretch>
        </p:blipFill>
        <p:spPr>
          <a:xfrm>
            <a:off x="888964" y="2026137"/>
            <a:ext cx="7366073" cy="1619379"/>
          </a:xfrm>
          <a:prstGeom prst="rect">
            <a:avLst/>
          </a:prstGeom>
        </p:spPr>
      </p:pic>
      <p:sp>
        <p:nvSpPr>
          <p:cNvPr id="2" name="TextBox 1">
            <a:extLst>
              <a:ext uri="{FF2B5EF4-FFF2-40B4-BE49-F238E27FC236}">
                <a16:creationId xmlns:a16="http://schemas.microsoft.com/office/drawing/2014/main" id="{691E6811-BBA7-3631-AD69-BEEE0EC1F505}"/>
              </a:ext>
            </a:extLst>
          </p:cNvPr>
          <p:cNvSpPr txBox="1"/>
          <p:nvPr/>
        </p:nvSpPr>
        <p:spPr>
          <a:xfrm>
            <a:off x="2375877" y="3990858"/>
            <a:ext cx="7172398" cy="2009781"/>
          </a:xfrm>
          <a:prstGeom prst="rect">
            <a:avLst/>
          </a:prstGeom>
          <a:noFill/>
        </p:spPr>
        <p:txBody>
          <a:bodyPr wrap="square" rtlCol="0">
            <a:spAutoFit/>
          </a:bodyPr>
          <a:lstStyle/>
          <a:p>
            <a:r>
              <a:rPr lang="en-US" sz="1846" dirty="0">
                <a:solidFill>
                  <a:srgbClr val="7030A0"/>
                </a:solidFill>
              </a:rPr>
              <a:t>Please answer attendance HW </a:t>
            </a:r>
          </a:p>
          <a:p>
            <a:pPr marL="219799" indent="-219799">
              <a:buFont typeface="Arial" panose="020B0604020202020204" pitchFamily="34" charset="0"/>
              <a:buChar char="•"/>
            </a:pPr>
            <a:r>
              <a:rPr lang="en-US" sz="1846" dirty="0">
                <a:solidFill>
                  <a:srgbClr val="7030A0"/>
                </a:solidFill>
              </a:rPr>
              <a:t>Once individually FIRST</a:t>
            </a:r>
          </a:p>
          <a:p>
            <a:pPr marL="219799" indent="-219799">
              <a:buFont typeface="Arial" panose="020B0604020202020204" pitchFamily="34" charset="0"/>
              <a:buChar char="•"/>
            </a:pPr>
            <a:r>
              <a:rPr lang="en-US" sz="1846" dirty="0">
                <a:solidFill>
                  <a:srgbClr val="7030A0"/>
                </a:solidFill>
              </a:rPr>
              <a:t>Talk to others</a:t>
            </a:r>
          </a:p>
          <a:p>
            <a:pPr marL="219799" indent="-219799">
              <a:buFont typeface="Arial" panose="020B0604020202020204" pitchFamily="34" charset="0"/>
              <a:buChar char="•"/>
            </a:pPr>
            <a:r>
              <a:rPr lang="en-US" sz="1846" dirty="0">
                <a:solidFill>
                  <a:srgbClr val="7030A0"/>
                </a:solidFill>
              </a:rPr>
              <a:t>Change answer if needed when we discuss in class</a:t>
            </a:r>
          </a:p>
          <a:p>
            <a:pPr marL="219799" indent="-219799">
              <a:buFont typeface="Arial" panose="020B0604020202020204" pitchFamily="34" charset="0"/>
              <a:buChar char="•"/>
            </a:pPr>
            <a:endParaRPr lang="en-US" sz="1846" dirty="0">
              <a:solidFill>
                <a:srgbClr val="7030A0"/>
              </a:solidFill>
            </a:endParaRPr>
          </a:p>
          <a:p>
            <a:r>
              <a:rPr lang="en-US" sz="1846" dirty="0">
                <a:solidFill>
                  <a:srgbClr val="7030A0"/>
                </a:solidFill>
              </a:rPr>
              <a:t>You have unlimited attempts.</a:t>
            </a:r>
          </a:p>
          <a:p>
            <a:pPr marL="219799" indent="-219799">
              <a:buFont typeface="Arial" panose="020B0604020202020204" pitchFamily="34" charset="0"/>
              <a:buChar char="•"/>
            </a:pPr>
            <a:endParaRPr lang="en-US" sz="1385" dirty="0"/>
          </a:p>
        </p:txBody>
      </p:sp>
    </p:spTree>
    <p:extLst>
      <p:ext uri="{BB962C8B-B14F-4D97-AF65-F5344CB8AC3E}">
        <p14:creationId xmlns:p14="http://schemas.microsoft.com/office/powerpoint/2010/main" val="1208617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le:Hierarchical clustering simple diagram.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641237" y="526908"/>
            <a:ext cx="3981450" cy="8364514"/>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Rectangle 14"/>
          <p:cNvSpPr/>
          <p:nvPr/>
        </p:nvSpPr>
        <p:spPr>
          <a:xfrm>
            <a:off x="344773" y="2248878"/>
            <a:ext cx="1304145" cy="4497049"/>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089382" y="2248878"/>
            <a:ext cx="1304145" cy="4497049"/>
          </a:xfrm>
          <a:prstGeom prst="rect">
            <a:avLst/>
          </a:prstGeom>
          <a:solidFill>
            <a:srgbClr val="FFFF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023107" y="2248878"/>
            <a:ext cx="1304145" cy="4497049"/>
          </a:xfrm>
          <a:prstGeom prst="rect">
            <a:avLst/>
          </a:prstGeom>
          <a:solidFill>
            <a:schemeClr val="accent6">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841665" y="2248878"/>
            <a:ext cx="1304145" cy="4497049"/>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586274" y="2248878"/>
            <a:ext cx="1304145" cy="4497049"/>
          </a:xfrm>
          <a:prstGeom prst="rect">
            <a:avLst/>
          </a:prstGeom>
          <a:solidFill>
            <a:srgbClr val="7030A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59960" y="2136098"/>
            <a:ext cx="9084039" cy="404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p:cNvSpPr>
            <a:spLocks noChangeArrowheads="1"/>
          </p:cNvSpPr>
          <p:nvPr/>
        </p:nvSpPr>
        <p:spPr bwMode="auto">
          <a:xfrm>
            <a:off x="628650" y="408971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6" name="TextBox 95"/>
          <p:cNvSpPr txBox="1"/>
          <p:nvPr/>
        </p:nvSpPr>
        <p:spPr>
          <a:xfrm>
            <a:off x="3190027" y="148429"/>
            <a:ext cx="3794096" cy="461665"/>
          </a:xfrm>
          <a:prstGeom prst="rect">
            <a:avLst/>
          </a:prstGeom>
          <a:noFill/>
        </p:spPr>
        <p:txBody>
          <a:bodyPr wrap="square" rtlCol="0">
            <a:spAutoFit/>
          </a:bodyPr>
          <a:lstStyle/>
          <a:p>
            <a:r>
              <a:rPr lang="en-US" sz="2400" dirty="0">
                <a:solidFill>
                  <a:srgbClr val="C00000"/>
                </a:solidFill>
              </a:rPr>
              <a:t>Increasing threshold</a:t>
            </a:r>
          </a:p>
        </p:txBody>
      </p:sp>
      <p:grpSp>
        <p:nvGrpSpPr>
          <p:cNvPr id="10" name="Group 9"/>
          <p:cNvGrpSpPr/>
          <p:nvPr/>
        </p:nvGrpSpPr>
        <p:grpSpPr>
          <a:xfrm>
            <a:off x="202366" y="869781"/>
            <a:ext cx="8679305" cy="1686393"/>
            <a:chOff x="202367" y="270181"/>
            <a:chExt cx="8094690" cy="1686393"/>
          </a:xfrm>
        </p:grpSpPr>
        <p:sp>
          <p:nvSpPr>
            <p:cNvPr id="2" name="Rectangle 1"/>
            <p:cNvSpPr/>
            <p:nvPr/>
          </p:nvSpPr>
          <p:spPr>
            <a:xfrm>
              <a:off x="202367"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21305"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40243"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59181"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78119"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6" name="Straight Connector 55"/>
          <p:cNvCxnSpPr/>
          <p:nvPr/>
        </p:nvCxnSpPr>
        <p:spPr>
          <a:xfrm>
            <a:off x="7859642" y="1186950"/>
            <a:ext cx="257330" cy="82296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7508573" y="2061272"/>
            <a:ext cx="559906" cy="204169"/>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450718" y="2020274"/>
            <a:ext cx="676489" cy="241379"/>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500269" y="1109751"/>
            <a:ext cx="1142069" cy="1206453"/>
            <a:chOff x="500269" y="478565"/>
            <a:chExt cx="1142069" cy="1206453"/>
          </a:xfrm>
        </p:grpSpPr>
        <p:sp>
          <p:nvSpPr>
            <p:cNvPr id="61" name="Oval 60"/>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234127" y="1109751"/>
            <a:ext cx="1142069" cy="1206453"/>
            <a:chOff x="2234127" y="533530"/>
            <a:chExt cx="1142069" cy="1206453"/>
          </a:xfrm>
        </p:grpSpPr>
        <p:cxnSp>
          <p:nvCxnSpPr>
            <p:cNvPr id="21" name="Straight Connector 20"/>
            <p:cNvCxnSpPr/>
            <p:nvPr/>
          </p:nvCxnSpPr>
          <p:spPr>
            <a:xfrm>
              <a:off x="2300991" y="1431560"/>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10591" y="1446550"/>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2234127" y="533530"/>
              <a:ext cx="1142069" cy="1206453"/>
              <a:chOff x="500269" y="478565"/>
              <a:chExt cx="1142069" cy="1206453"/>
            </a:xfrm>
          </p:grpSpPr>
          <p:sp>
            <p:nvSpPr>
              <p:cNvPr id="65" name="Oval 64"/>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p:cNvGrpSpPr/>
          <p:nvPr/>
        </p:nvGrpSpPr>
        <p:grpSpPr>
          <a:xfrm>
            <a:off x="5921712" y="1109751"/>
            <a:ext cx="1142069" cy="1206453"/>
            <a:chOff x="5921712" y="623470"/>
            <a:chExt cx="1142069" cy="1206453"/>
          </a:xfrm>
        </p:grpSpPr>
        <p:cxnSp>
          <p:nvCxnSpPr>
            <p:cNvPr id="55" name="Straight Connector 54"/>
            <p:cNvCxnSpPr/>
            <p:nvPr/>
          </p:nvCxnSpPr>
          <p:spPr>
            <a:xfrm>
              <a:off x="5981073" y="1566475"/>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sp>
          <p:nvSpPr>
            <p:cNvPr id="53" name="Isosceles Triangle 52"/>
            <p:cNvSpPr/>
            <p:nvPr/>
          </p:nvSpPr>
          <p:spPr>
            <a:xfrm rot="5400000">
              <a:off x="6668123" y="1459045"/>
              <a:ext cx="247583" cy="384416"/>
            </a:xfrm>
            <a:prstGeom prst="triangl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stCxn id="53" idx="2"/>
            </p:cNvCxnSpPr>
            <p:nvPr/>
          </p:nvCxnSpPr>
          <p:spPr>
            <a:xfrm flipH="1">
              <a:off x="5994066" y="1527462"/>
              <a:ext cx="605641" cy="1402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968544" y="1786328"/>
              <a:ext cx="652299"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5921712" y="623470"/>
              <a:ext cx="1142069" cy="1206453"/>
              <a:chOff x="500269" y="478565"/>
              <a:chExt cx="1142069" cy="1206453"/>
            </a:xfrm>
          </p:grpSpPr>
          <p:sp>
            <p:nvSpPr>
              <p:cNvPr id="79" name="Oval 78"/>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6"/>
          <p:cNvGrpSpPr/>
          <p:nvPr/>
        </p:nvGrpSpPr>
        <p:grpSpPr>
          <a:xfrm>
            <a:off x="7443223" y="1109751"/>
            <a:ext cx="1142069" cy="1206453"/>
            <a:chOff x="7443223" y="533530"/>
            <a:chExt cx="1142069" cy="1206453"/>
          </a:xfrm>
        </p:grpSpPr>
        <p:cxnSp>
          <p:nvCxnSpPr>
            <p:cNvPr id="28" name="Straight Connector 27"/>
            <p:cNvCxnSpPr/>
            <p:nvPr/>
          </p:nvCxnSpPr>
          <p:spPr>
            <a:xfrm flipH="1">
              <a:off x="7488549" y="583168"/>
              <a:ext cx="353631" cy="915483"/>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501078" y="1491852"/>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Isosceles Triangle 37"/>
            <p:cNvSpPr/>
            <p:nvPr/>
          </p:nvSpPr>
          <p:spPr>
            <a:xfrm rot="5400000">
              <a:off x="8188128" y="1384422"/>
              <a:ext cx="247583" cy="384416"/>
            </a:xfrm>
            <a:prstGeom prst="triangl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38" idx="2"/>
            </p:cNvCxnSpPr>
            <p:nvPr/>
          </p:nvCxnSpPr>
          <p:spPr>
            <a:xfrm flipH="1">
              <a:off x="7514071" y="1452839"/>
              <a:ext cx="605641" cy="1402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488549" y="1711705"/>
              <a:ext cx="652299"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7443223" y="533530"/>
              <a:ext cx="1142069" cy="1206453"/>
              <a:chOff x="500269" y="478565"/>
              <a:chExt cx="1142069" cy="1206453"/>
            </a:xfrm>
          </p:grpSpPr>
          <p:sp>
            <p:nvSpPr>
              <p:cNvPr id="86" name="Oval 85"/>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
          <p:cNvGrpSpPr/>
          <p:nvPr/>
        </p:nvGrpSpPr>
        <p:grpSpPr>
          <a:xfrm>
            <a:off x="3987985" y="1109751"/>
            <a:ext cx="1142069" cy="1206453"/>
            <a:chOff x="3987985" y="443590"/>
            <a:chExt cx="1142069" cy="1206453"/>
          </a:xfrm>
        </p:grpSpPr>
        <p:sp>
          <p:nvSpPr>
            <p:cNvPr id="34" name="Isosceles Triangle 33"/>
            <p:cNvSpPr/>
            <p:nvPr/>
          </p:nvSpPr>
          <p:spPr>
            <a:xfrm rot="5400000">
              <a:off x="4721902" y="1281660"/>
              <a:ext cx="247583" cy="384416"/>
            </a:xfrm>
            <a:prstGeom prst="triangl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p:cNvCxnSpPr/>
            <p:nvPr/>
          </p:nvCxnSpPr>
          <p:spPr>
            <a:xfrm>
              <a:off x="4057341" y="1381595"/>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3987985" y="443590"/>
              <a:ext cx="1142069" cy="1206453"/>
              <a:chOff x="500269" y="478565"/>
              <a:chExt cx="1142069" cy="1206453"/>
            </a:xfrm>
          </p:grpSpPr>
          <p:sp>
            <p:nvSpPr>
              <p:cNvPr id="72" name="Oval 71"/>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99" name="Straight Arrow Connector 98"/>
          <p:cNvCxnSpPr/>
          <p:nvPr/>
        </p:nvCxnSpPr>
        <p:spPr>
          <a:xfrm>
            <a:off x="500269" y="667630"/>
            <a:ext cx="7703619" cy="0"/>
          </a:xfrm>
          <a:prstGeom prst="straightConnector1">
            <a:avLst/>
          </a:prstGeom>
          <a:ln w="38100">
            <a:solidFill>
              <a:srgbClr val="C00000"/>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6310856" y="2817205"/>
            <a:ext cx="2290599" cy="1569660"/>
          </a:xfrm>
          <a:prstGeom prst="rect">
            <a:avLst/>
          </a:prstGeom>
          <a:solidFill>
            <a:srgbClr val="F3F3F3"/>
          </a:solidFill>
          <a:ln>
            <a:solidFill>
              <a:srgbClr val="C00000"/>
            </a:solidFill>
          </a:ln>
        </p:spPr>
        <p:txBody>
          <a:bodyPr wrap="square" rtlCol="0">
            <a:spAutoFit/>
          </a:bodyPr>
          <a:lstStyle/>
          <a:p>
            <a:r>
              <a:rPr lang="en-US" sz="2400" dirty="0">
                <a:solidFill>
                  <a:srgbClr val="C00000"/>
                </a:solidFill>
              </a:rPr>
              <a:t>Connect vertices whose distance is less than a given threshold</a:t>
            </a:r>
          </a:p>
        </p:txBody>
      </p:sp>
      <p:sp>
        <p:nvSpPr>
          <p:cNvPr id="3" name="TextBox 2"/>
          <p:cNvSpPr txBox="1"/>
          <p:nvPr/>
        </p:nvSpPr>
        <p:spPr>
          <a:xfrm>
            <a:off x="2794005" y="6442365"/>
            <a:ext cx="3555991" cy="369332"/>
          </a:xfrm>
          <a:prstGeom prst="rect">
            <a:avLst/>
          </a:prstGeom>
          <a:solidFill>
            <a:srgbClr val="E8D9F3"/>
          </a:solidFill>
        </p:spPr>
        <p:txBody>
          <a:bodyPr wrap="square" rtlCol="0">
            <a:spAutoFit/>
          </a:bodyPr>
          <a:lstStyle/>
          <a:p>
            <a:pPr algn="ctr"/>
            <a:r>
              <a:rPr lang="en-US" dirty="0">
                <a:solidFill>
                  <a:srgbClr val="7030A0"/>
                </a:solidFill>
              </a:rPr>
              <a:t>single linkage hierarchical clustering </a:t>
            </a:r>
          </a:p>
        </p:txBody>
      </p:sp>
      <p:grpSp>
        <p:nvGrpSpPr>
          <p:cNvPr id="93" name="Group 92"/>
          <p:cNvGrpSpPr/>
          <p:nvPr/>
        </p:nvGrpSpPr>
        <p:grpSpPr>
          <a:xfrm>
            <a:off x="412862" y="1091006"/>
            <a:ext cx="8264531" cy="1285278"/>
            <a:chOff x="412862" y="1091006"/>
            <a:chExt cx="8264531" cy="1285278"/>
          </a:xfrm>
        </p:grpSpPr>
        <p:pic>
          <p:nvPicPr>
            <p:cNvPr id="94" name="Picture 93"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862" y="1091006"/>
              <a:ext cx="1280160" cy="1285278"/>
            </a:xfrm>
            <a:prstGeom prst="rect">
              <a:avLst/>
            </a:prstGeom>
            <a:noFill/>
            <a:extLst>
              <a:ext uri="{909E8E84-426E-40dd-AFC4-6F175D3DCCD1}">
                <a14:hiddenFill xmlns="" xmlns:a14="http://schemas.microsoft.com/office/drawing/2010/main">
                  <a:solidFill>
                    <a:srgbClr val="FFFFFF"/>
                  </a:solidFill>
                </a14:hiddenFill>
              </a:ext>
            </a:extLst>
          </p:spPr>
        </p:pic>
        <p:pic>
          <p:nvPicPr>
            <p:cNvPr id="95" name="Picture 94"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747" y="1091006"/>
              <a:ext cx="1280160" cy="1285278"/>
            </a:xfrm>
            <a:prstGeom prst="rect">
              <a:avLst/>
            </a:prstGeom>
            <a:noFill/>
            <a:extLst>
              <a:ext uri="{909E8E84-426E-40dd-AFC4-6F175D3DCCD1}">
                <a14:hiddenFill xmlns="" xmlns:a14="http://schemas.microsoft.com/office/drawing/2010/main">
                  <a:solidFill>
                    <a:srgbClr val="FFFFFF"/>
                  </a:solidFill>
                </a14:hiddenFill>
              </a:ext>
            </a:extLst>
          </p:spPr>
        </p:pic>
        <p:pic>
          <p:nvPicPr>
            <p:cNvPr id="98" name="Picture 97"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5400" y="1091006"/>
              <a:ext cx="1280160" cy="1285278"/>
            </a:xfrm>
            <a:prstGeom prst="rect">
              <a:avLst/>
            </a:prstGeom>
            <a:noFill/>
            <a:extLst>
              <a:ext uri="{909E8E84-426E-40dd-AFC4-6F175D3DCCD1}">
                <a14:hiddenFill xmlns="" xmlns:a14="http://schemas.microsoft.com/office/drawing/2010/main">
                  <a:solidFill>
                    <a:srgbClr val="FFFFFF"/>
                  </a:solidFill>
                </a14:hiddenFill>
              </a:ext>
            </a:extLst>
          </p:spPr>
        </p:pic>
        <p:pic>
          <p:nvPicPr>
            <p:cNvPr id="101" name="Picture 100"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8748" y="1091006"/>
              <a:ext cx="1280160" cy="1285278"/>
            </a:xfrm>
            <a:prstGeom prst="rect">
              <a:avLst/>
            </a:prstGeom>
            <a:noFill/>
            <a:extLst>
              <a:ext uri="{909E8E84-426E-40dd-AFC4-6F175D3DCCD1}">
                <a14:hiddenFill xmlns="" xmlns:a14="http://schemas.microsoft.com/office/drawing/2010/main">
                  <a:solidFill>
                    <a:srgbClr val="FFFFFF"/>
                  </a:solidFill>
                </a14:hiddenFill>
              </a:ext>
            </a:extLst>
          </p:spPr>
        </p:pic>
        <p:pic>
          <p:nvPicPr>
            <p:cNvPr id="102" name="Picture 101"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7233" y="1091006"/>
              <a:ext cx="1280160" cy="1285278"/>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p14="http://schemas.microsoft.com/office/powerpoint/2010/main" val="1086364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28817"/>
            <a:ext cx="8493120" cy="414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dirty="0">
                <a:latin typeface="Arial" charset="0"/>
              </a:rPr>
              <a:t>Reconstructing phylogeny from persistent homology of avian influenza HA. (A) Barcode plot in dimension 0 of all avian HA subtypes.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0" y="6014068"/>
            <a:ext cx="9106560" cy="943299"/>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2" b="34592"/>
          <a:stretch/>
        </p:blipFill>
        <p:spPr bwMode="auto">
          <a:xfrm>
            <a:off x="193764" y="468226"/>
            <a:ext cx="4562134" cy="626364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826369" y="6664529"/>
            <a:ext cx="3918240" cy="2318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a:latin typeface="Arial" charset="0"/>
              </a:rPr>
              <a:t>Chan J M et al. PNAS 2013;110:18566-18571</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©2013 by National Academy of Sciences</a:t>
            </a:r>
          </a:p>
        </p:txBody>
      </p:sp>
      <p:sp>
        <p:nvSpPr>
          <p:cNvPr id="9" name="Rectangle 8">
            <a:extLst>
              <a:ext uri="{FF2B5EF4-FFF2-40B4-BE49-F238E27FC236}">
                <a16:creationId xmlns:a16="http://schemas.microsoft.com/office/drawing/2014/main" id="{6B855073-2DF0-4779-91A9-7A8A56DCEBF6}"/>
              </a:ext>
            </a:extLst>
          </p:cNvPr>
          <p:cNvSpPr/>
          <p:nvPr/>
        </p:nvSpPr>
        <p:spPr>
          <a:xfrm>
            <a:off x="4341777" y="507798"/>
            <a:ext cx="4800971" cy="369332"/>
          </a:xfrm>
          <a:prstGeom prst="rect">
            <a:avLst/>
          </a:prstGeom>
        </p:spPr>
        <p:txBody>
          <a:bodyPr wrap="square">
            <a:spAutoFit/>
          </a:bodyPr>
          <a:lstStyle/>
          <a:p>
            <a:r>
              <a:rPr lang="en-US" dirty="0">
                <a:hlinkClick r:id="rId5"/>
              </a:rPr>
              <a:t>http://www.pnas.org/content/110/46/18566.full</a:t>
            </a:r>
            <a:r>
              <a:rPr lang="en-US" dirty="0"/>
              <a:t> </a:t>
            </a:r>
          </a:p>
        </p:txBody>
      </p:sp>
      <p:sp>
        <p:nvSpPr>
          <p:cNvPr id="2" name="TextBox 1">
            <a:extLst>
              <a:ext uri="{FF2B5EF4-FFF2-40B4-BE49-F238E27FC236}">
                <a16:creationId xmlns:a16="http://schemas.microsoft.com/office/drawing/2014/main" id="{391F50CC-D1A6-494D-BC09-98766C9ED142}"/>
              </a:ext>
            </a:extLst>
          </p:cNvPr>
          <p:cNvSpPr txBox="1"/>
          <p:nvPr/>
        </p:nvSpPr>
        <p:spPr>
          <a:xfrm>
            <a:off x="5054283" y="1122444"/>
            <a:ext cx="3790080" cy="4955203"/>
          </a:xfrm>
          <a:prstGeom prst="rect">
            <a:avLst/>
          </a:prstGeom>
          <a:noFill/>
        </p:spPr>
        <p:txBody>
          <a:bodyPr wrap="square" rtlCol="0">
            <a:spAutoFit/>
          </a:bodyPr>
          <a:lstStyle/>
          <a:p>
            <a:r>
              <a:rPr lang="en-US" sz="3200" dirty="0"/>
              <a:t>When all vertices born at time 0, length of persistent homology bars for H</a:t>
            </a:r>
            <a:r>
              <a:rPr lang="en-US" sz="3200" baseline="-25000" dirty="0"/>
              <a:t>0</a:t>
            </a:r>
          </a:p>
          <a:p>
            <a:pPr algn="ctr"/>
            <a:r>
              <a:rPr lang="en-US" sz="6000" dirty="0"/>
              <a:t>=</a:t>
            </a:r>
          </a:p>
          <a:p>
            <a:r>
              <a:rPr lang="en-US" sz="3200" dirty="0"/>
              <a:t>Merging heights of single-linkage clustering dendrogram</a:t>
            </a:r>
          </a:p>
        </p:txBody>
      </p:sp>
    </p:spTree>
    <p:extLst>
      <p:ext uri="{BB962C8B-B14F-4D97-AF65-F5344CB8AC3E}">
        <p14:creationId xmlns:p14="http://schemas.microsoft.com/office/powerpoint/2010/main" val="42089193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4" descr="File:Hierarchical clustering simple diagram.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641237" y="526908"/>
            <a:ext cx="3981450" cy="8364514"/>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Rectangle 14"/>
          <p:cNvSpPr/>
          <p:nvPr/>
        </p:nvSpPr>
        <p:spPr>
          <a:xfrm>
            <a:off x="344773" y="2248878"/>
            <a:ext cx="1304145" cy="4497049"/>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089382" y="2248878"/>
            <a:ext cx="1304145" cy="4497049"/>
          </a:xfrm>
          <a:prstGeom prst="rect">
            <a:avLst/>
          </a:prstGeom>
          <a:solidFill>
            <a:srgbClr val="FFFF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023107" y="2248878"/>
            <a:ext cx="1304145" cy="4497049"/>
          </a:xfrm>
          <a:prstGeom prst="rect">
            <a:avLst/>
          </a:prstGeom>
          <a:solidFill>
            <a:schemeClr val="accent6">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841665" y="2248878"/>
            <a:ext cx="1304145" cy="4497049"/>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586274" y="2248878"/>
            <a:ext cx="1304145" cy="4497049"/>
          </a:xfrm>
          <a:prstGeom prst="rect">
            <a:avLst/>
          </a:prstGeom>
          <a:solidFill>
            <a:srgbClr val="7030A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59960" y="2136098"/>
            <a:ext cx="9084039" cy="404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p:cNvSpPr>
            <a:spLocks noChangeArrowheads="1"/>
          </p:cNvSpPr>
          <p:nvPr/>
        </p:nvSpPr>
        <p:spPr bwMode="auto">
          <a:xfrm>
            <a:off x="628650" y="408971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6" name="TextBox 95"/>
          <p:cNvSpPr txBox="1"/>
          <p:nvPr/>
        </p:nvSpPr>
        <p:spPr>
          <a:xfrm>
            <a:off x="3190027" y="148429"/>
            <a:ext cx="3794096" cy="461665"/>
          </a:xfrm>
          <a:prstGeom prst="rect">
            <a:avLst/>
          </a:prstGeom>
          <a:noFill/>
        </p:spPr>
        <p:txBody>
          <a:bodyPr wrap="square" rtlCol="0">
            <a:spAutoFit/>
          </a:bodyPr>
          <a:lstStyle/>
          <a:p>
            <a:r>
              <a:rPr lang="en-US" sz="2400" dirty="0">
                <a:solidFill>
                  <a:srgbClr val="C00000"/>
                </a:solidFill>
              </a:rPr>
              <a:t>Increasing threshold</a:t>
            </a:r>
          </a:p>
        </p:txBody>
      </p:sp>
      <p:grpSp>
        <p:nvGrpSpPr>
          <p:cNvPr id="10" name="Group 9"/>
          <p:cNvGrpSpPr/>
          <p:nvPr/>
        </p:nvGrpSpPr>
        <p:grpSpPr>
          <a:xfrm>
            <a:off x="202366" y="869781"/>
            <a:ext cx="8679305" cy="1686393"/>
            <a:chOff x="202367" y="270181"/>
            <a:chExt cx="8094690" cy="1686393"/>
          </a:xfrm>
        </p:grpSpPr>
        <p:sp>
          <p:nvSpPr>
            <p:cNvPr id="2" name="Rectangle 1"/>
            <p:cNvSpPr/>
            <p:nvPr/>
          </p:nvSpPr>
          <p:spPr>
            <a:xfrm>
              <a:off x="202367"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21305"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40243"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59181"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78119"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6" name="Straight Connector 55"/>
          <p:cNvCxnSpPr/>
          <p:nvPr/>
        </p:nvCxnSpPr>
        <p:spPr>
          <a:xfrm>
            <a:off x="7859642" y="1186950"/>
            <a:ext cx="257330" cy="82296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7508573" y="2061272"/>
            <a:ext cx="559906" cy="204169"/>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450718" y="2020274"/>
            <a:ext cx="676489" cy="241379"/>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500269" y="1109751"/>
            <a:ext cx="1142069" cy="1206453"/>
            <a:chOff x="500269" y="478565"/>
            <a:chExt cx="1142069" cy="1206453"/>
          </a:xfrm>
        </p:grpSpPr>
        <p:sp>
          <p:nvSpPr>
            <p:cNvPr id="61" name="Oval 60"/>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234127" y="1109751"/>
            <a:ext cx="1142069" cy="1206453"/>
            <a:chOff x="2234127" y="533530"/>
            <a:chExt cx="1142069" cy="1206453"/>
          </a:xfrm>
        </p:grpSpPr>
        <p:cxnSp>
          <p:nvCxnSpPr>
            <p:cNvPr id="21" name="Straight Connector 20"/>
            <p:cNvCxnSpPr/>
            <p:nvPr/>
          </p:nvCxnSpPr>
          <p:spPr>
            <a:xfrm>
              <a:off x="2300991" y="1431560"/>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10591" y="1446550"/>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2234127" y="533530"/>
              <a:ext cx="1142069" cy="1206453"/>
              <a:chOff x="500269" y="478565"/>
              <a:chExt cx="1142069" cy="1206453"/>
            </a:xfrm>
          </p:grpSpPr>
          <p:sp>
            <p:nvSpPr>
              <p:cNvPr id="65" name="Oval 64"/>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p:cNvGrpSpPr/>
          <p:nvPr/>
        </p:nvGrpSpPr>
        <p:grpSpPr>
          <a:xfrm>
            <a:off x="5921712" y="1109751"/>
            <a:ext cx="1142069" cy="1206453"/>
            <a:chOff x="5921712" y="623470"/>
            <a:chExt cx="1142069" cy="1206453"/>
          </a:xfrm>
        </p:grpSpPr>
        <p:cxnSp>
          <p:nvCxnSpPr>
            <p:cNvPr id="55" name="Straight Connector 54"/>
            <p:cNvCxnSpPr/>
            <p:nvPr/>
          </p:nvCxnSpPr>
          <p:spPr>
            <a:xfrm>
              <a:off x="5981073" y="1566475"/>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sp>
          <p:nvSpPr>
            <p:cNvPr id="53" name="Isosceles Triangle 52"/>
            <p:cNvSpPr/>
            <p:nvPr/>
          </p:nvSpPr>
          <p:spPr>
            <a:xfrm rot="5400000">
              <a:off x="6668123" y="1459045"/>
              <a:ext cx="247583" cy="384416"/>
            </a:xfrm>
            <a:prstGeom prst="triangl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stCxn id="53" idx="2"/>
            </p:cNvCxnSpPr>
            <p:nvPr/>
          </p:nvCxnSpPr>
          <p:spPr>
            <a:xfrm flipH="1">
              <a:off x="5994066" y="1527462"/>
              <a:ext cx="605641" cy="1402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968544" y="1786328"/>
              <a:ext cx="652299"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5921712" y="623470"/>
              <a:ext cx="1142069" cy="1206453"/>
              <a:chOff x="500269" y="478565"/>
              <a:chExt cx="1142069" cy="1206453"/>
            </a:xfrm>
          </p:grpSpPr>
          <p:sp>
            <p:nvSpPr>
              <p:cNvPr id="79" name="Oval 78"/>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6"/>
          <p:cNvGrpSpPr/>
          <p:nvPr/>
        </p:nvGrpSpPr>
        <p:grpSpPr>
          <a:xfrm>
            <a:off x="7443223" y="1109751"/>
            <a:ext cx="1142069" cy="1206453"/>
            <a:chOff x="7443223" y="533530"/>
            <a:chExt cx="1142069" cy="1206453"/>
          </a:xfrm>
        </p:grpSpPr>
        <p:cxnSp>
          <p:nvCxnSpPr>
            <p:cNvPr id="28" name="Straight Connector 27"/>
            <p:cNvCxnSpPr/>
            <p:nvPr/>
          </p:nvCxnSpPr>
          <p:spPr>
            <a:xfrm flipH="1">
              <a:off x="7488549" y="583168"/>
              <a:ext cx="353631" cy="915483"/>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501078" y="1491852"/>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Isosceles Triangle 37"/>
            <p:cNvSpPr/>
            <p:nvPr/>
          </p:nvSpPr>
          <p:spPr>
            <a:xfrm rot="5400000">
              <a:off x="8188128" y="1384422"/>
              <a:ext cx="247583" cy="384416"/>
            </a:xfrm>
            <a:prstGeom prst="triangl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38" idx="2"/>
            </p:cNvCxnSpPr>
            <p:nvPr/>
          </p:nvCxnSpPr>
          <p:spPr>
            <a:xfrm flipH="1">
              <a:off x="7514071" y="1452839"/>
              <a:ext cx="605641" cy="1402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488549" y="1711705"/>
              <a:ext cx="652299"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7443223" y="533530"/>
              <a:ext cx="1142069" cy="1206453"/>
              <a:chOff x="500269" y="478565"/>
              <a:chExt cx="1142069" cy="1206453"/>
            </a:xfrm>
          </p:grpSpPr>
          <p:sp>
            <p:nvSpPr>
              <p:cNvPr id="86" name="Oval 85"/>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
          <p:cNvGrpSpPr/>
          <p:nvPr/>
        </p:nvGrpSpPr>
        <p:grpSpPr>
          <a:xfrm>
            <a:off x="3987985" y="1109751"/>
            <a:ext cx="1142069" cy="1206453"/>
            <a:chOff x="3987985" y="443590"/>
            <a:chExt cx="1142069" cy="1206453"/>
          </a:xfrm>
        </p:grpSpPr>
        <p:sp>
          <p:nvSpPr>
            <p:cNvPr id="34" name="Isosceles Triangle 33"/>
            <p:cNvSpPr/>
            <p:nvPr/>
          </p:nvSpPr>
          <p:spPr>
            <a:xfrm rot="5400000">
              <a:off x="4721902" y="1281660"/>
              <a:ext cx="247583" cy="384416"/>
            </a:xfrm>
            <a:prstGeom prst="triangl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p:cNvCxnSpPr/>
            <p:nvPr/>
          </p:nvCxnSpPr>
          <p:spPr>
            <a:xfrm>
              <a:off x="4057341" y="1381595"/>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3987985" y="443590"/>
              <a:ext cx="1142069" cy="1206453"/>
              <a:chOff x="500269" y="478565"/>
              <a:chExt cx="1142069" cy="1206453"/>
            </a:xfrm>
          </p:grpSpPr>
          <p:sp>
            <p:nvSpPr>
              <p:cNvPr id="72" name="Oval 71"/>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99" name="Straight Arrow Connector 98"/>
          <p:cNvCxnSpPr/>
          <p:nvPr/>
        </p:nvCxnSpPr>
        <p:spPr>
          <a:xfrm>
            <a:off x="500269" y="667630"/>
            <a:ext cx="7703619" cy="0"/>
          </a:xfrm>
          <a:prstGeom prst="straightConnector1">
            <a:avLst/>
          </a:prstGeom>
          <a:ln w="38100">
            <a:solidFill>
              <a:srgbClr val="C00000"/>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794005" y="6442365"/>
            <a:ext cx="3555991" cy="369332"/>
          </a:xfrm>
          <a:prstGeom prst="rect">
            <a:avLst/>
          </a:prstGeom>
          <a:solidFill>
            <a:srgbClr val="E8D9F3"/>
          </a:solidFill>
        </p:spPr>
        <p:txBody>
          <a:bodyPr wrap="square" rtlCol="0">
            <a:spAutoFit/>
          </a:bodyPr>
          <a:lstStyle/>
          <a:p>
            <a:pPr algn="ctr"/>
            <a:r>
              <a:rPr lang="en-US" dirty="0">
                <a:solidFill>
                  <a:srgbClr val="7030A0"/>
                </a:solidFill>
              </a:rPr>
              <a:t>single linkage hierarchical clustering </a:t>
            </a:r>
          </a:p>
        </p:txBody>
      </p:sp>
      <p:grpSp>
        <p:nvGrpSpPr>
          <p:cNvPr id="93" name="Group 92"/>
          <p:cNvGrpSpPr/>
          <p:nvPr/>
        </p:nvGrpSpPr>
        <p:grpSpPr>
          <a:xfrm>
            <a:off x="412862" y="1091006"/>
            <a:ext cx="8264531" cy="1285278"/>
            <a:chOff x="412862" y="1091006"/>
            <a:chExt cx="8264531" cy="1285278"/>
          </a:xfrm>
        </p:grpSpPr>
        <p:pic>
          <p:nvPicPr>
            <p:cNvPr id="94" name="Picture 93"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862" y="1091006"/>
              <a:ext cx="1280160" cy="1285278"/>
            </a:xfrm>
            <a:prstGeom prst="rect">
              <a:avLst/>
            </a:prstGeom>
            <a:noFill/>
            <a:extLst>
              <a:ext uri="{909E8E84-426E-40dd-AFC4-6F175D3DCCD1}">
                <a14:hiddenFill xmlns="" xmlns:a14="http://schemas.microsoft.com/office/drawing/2010/main">
                  <a:solidFill>
                    <a:srgbClr val="FFFFFF"/>
                  </a:solidFill>
                </a14:hiddenFill>
              </a:ext>
            </a:extLst>
          </p:spPr>
        </p:pic>
        <p:pic>
          <p:nvPicPr>
            <p:cNvPr id="95" name="Picture 94"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747" y="1091006"/>
              <a:ext cx="1280160" cy="1285278"/>
            </a:xfrm>
            <a:prstGeom prst="rect">
              <a:avLst/>
            </a:prstGeom>
            <a:noFill/>
            <a:extLst>
              <a:ext uri="{909E8E84-426E-40dd-AFC4-6F175D3DCCD1}">
                <a14:hiddenFill xmlns="" xmlns:a14="http://schemas.microsoft.com/office/drawing/2010/main">
                  <a:solidFill>
                    <a:srgbClr val="FFFFFF"/>
                  </a:solidFill>
                </a14:hiddenFill>
              </a:ext>
            </a:extLst>
          </p:spPr>
        </p:pic>
        <p:pic>
          <p:nvPicPr>
            <p:cNvPr id="98" name="Picture 97"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5400" y="1091006"/>
              <a:ext cx="1280160" cy="1285278"/>
            </a:xfrm>
            <a:prstGeom prst="rect">
              <a:avLst/>
            </a:prstGeom>
            <a:noFill/>
            <a:extLst>
              <a:ext uri="{909E8E84-426E-40dd-AFC4-6F175D3DCCD1}">
                <a14:hiddenFill xmlns="" xmlns:a14="http://schemas.microsoft.com/office/drawing/2010/main">
                  <a:solidFill>
                    <a:srgbClr val="FFFFFF"/>
                  </a:solidFill>
                </a14:hiddenFill>
              </a:ext>
            </a:extLst>
          </p:spPr>
        </p:pic>
        <p:pic>
          <p:nvPicPr>
            <p:cNvPr id="101" name="Picture 100"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8748" y="1091006"/>
              <a:ext cx="1280160" cy="1285278"/>
            </a:xfrm>
            <a:prstGeom prst="rect">
              <a:avLst/>
            </a:prstGeom>
            <a:noFill/>
            <a:extLst>
              <a:ext uri="{909E8E84-426E-40dd-AFC4-6F175D3DCCD1}">
                <a14:hiddenFill xmlns="" xmlns:a14="http://schemas.microsoft.com/office/drawing/2010/main">
                  <a:solidFill>
                    <a:srgbClr val="FFFFFF"/>
                  </a:solidFill>
                </a14:hiddenFill>
              </a:ext>
            </a:extLst>
          </p:spPr>
        </p:pic>
        <p:pic>
          <p:nvPicPr>
            <p:cNvPr id="102" name="Picture 101"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7233" y="1091006"/>
              <a:ext cx="1280160" cy="1285278"/>
            </a:xfrm>
            <a:prstGeom prst="rect">
              <a:avLst/>
            </a:prstGeom>
            <a:noFill/>
            <a:extLst>
              <a:ext uri="{909E8E84-426E-40dd-AFC4-6F175D3DCCD1}">
                <a14:hiddenFill xmlns="" xmlns:a14="http://schemas.microsoft.com/office/drawing/2010/main">
                  <a:solidFill>
                    <a:srgbClr val="FFFFFF"/>
                  </a:solidFill>
                </a14:hiddenFill>
              </a:ext>
            </a:extLst>
          </p:spPr>
        </p:pic>
      </p:grpSp>
      <p:cxnSp>
        <p:nvCxnSpPr>
          <p:cNvPr id="23" name="Straight Connector 22">
            <a:extLst>
              <a:ext uri="{FF2B5EF4-FFF2-40B4-BE49-F238E27FC236}">
                <a16:creationId xmlns:a16="http://schemas.microsoft.com/office/drawing/2014/main" id="{FBF10231-A647-EC2C-A401-A930D8F029EE}"/>
              </a:ext>
            </a:extLst>
          </p:cNvPr>
          <p:cNvCxnSpPr>
            <a:cxnSpLocks/>
          </p:cNvCxnSpPr>
          <p:nvPr/>
        </p:nvCxnSpPr>
        <p:spPr>
          <a:xfrm>
            <a:off x="911069" y="2984269"/>
            <a:ext cx="3682085" cy="0"/>
          </a:xfrm>
          <a:prstGeom prst="line">
            <a:avLst/>
          </a:prstGeom>
          <a:ln w="762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10348EA-B31E-A7D7-279E-A0F285EF8A61}"/>
              </a:ext>
            </a:extLst>
          </p:cNvPr>
          <p:cNvCxnSpPr>
            <a:cxnSpLocks/>
          </p:cNvCxnSpPr>
          <p:nvPr/>
        </p:nvCxnSpPr>
        <p:spPr>
          <a:xfrm>
            <a:off x="911069" y="3668683"/>
            <a:ext cx="1733858" cy="0"/>
          </a:xfrm>
          <a:prstGeom prst="line">
            <a:avLst/>
          </a:prstGeom>
          <a:ln w="762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065C3C1-44B7-4827-729E-1722316B986A}"/>
              </a:ext>
            </a:extLst>
          </p:cNvPr>
          <p:cNvCxnSpPr>
            <a:cxnSpLocks/>
          </p:cNvCxnSpPr>
          <p:nvPr/>
        </p:nvCxnSpPr>
        <p:spPr>
          <a:xfrm flipV="1">
            <a:off x="911069" y="4256116"/>
            <a:ext cx="5358482" cy="0"/>
          </a:xfrm>
          <a:prstGeom prst="line">
            <a:avLst/>
          </a:prstGeom>
          <a:ln w="762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B328171B-3037-7F01-9E30-7E9BF885E752}"/>
              </a:ext>
            </a:extLst>
          </p:cNvPr>
          <p:cNvCxnSpPr>
            <a:cxnSpLocks/>
          </p:cNvCxnSpPr>
          <p:nvPr/>
        </p:nvCxnSpPr>
        <p:spPr>
          <a:xfrm>
            <a:off x="911069" y="5012574"/>
            <a:ext cx="1733858" cy="0"/>
          </a:xfrm>
          <a:prstGeom prst="line">
            <a:avLst/>
          </a:prstGeom>
          <a:ln w="762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41AB25FA-3523-C0A5-C003-807C06E8DB77}"/>
              </a:ext>
            </a:extLst>
          </p:cNvPr>
          <p:cNvCxnSpPr>
            <a:cxnSpLocks/>
          </p:cNvCxnSpPr>
          <p:nvPr/>
        </p:nvCxnSpPr>
        <p:spPr>
          <a:xfrm>
            <a:off x="911069" y="5705302"/>
            <a:ext cx="7292819" cy="0"/>
          </a:xfrm>
          <a:prstGeom prst="line">
            <a:avLst/>
          </a:prstGeom>
          <a:ln w="762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8A923CE4-DA2E-FF7C-3DBA-4AAA357CA06F}"/>
              </a:ext>
            </a:extLst>
          </p:cNvPr>
          <p:cNvCxnSpPr>
            <a:cxnSpLocks/>
          </p:cNvCxnSpPr>
          <p:nvPr/>
        </p:nvCxnSpPr>
        <p:spPr>
          <a:xfrm>
            <a:off x="911069" y="6442365"/>
            <a:ext cx="8232930" cy="0"/>
          </a:xfrm>
          <a:prstGeom prst="line">
            <a:avLst/>
          </a:prstGeom>
          <a:ln w="76200">
            <a:solidFill>
              <a:srgbClr val="0070C0"/>
            </a:solidFill>
          </a:ln>
        </p:spPr>
        <p:style>
          <a:lnRef idx="2">
            <a:schemeClr val="accent1"/>
          </a:lnRef>
          <a:fillRef idx="0">
            <a:schemeClr val="accent1"/>
          </a:fillRef>
          <a:effectRef idx="1">
            <a:schemeClr val="accent1"/>
          </a:effectRef>
          <a:fontRef idx="minor">
            <a:schemeClr val="tx1"/>
          </a:fontRef>
        </p:style>
      </p:cxnSp>
      <p:sp>
        <p:nvSpPr>
          <p:cNvPr id="119" name="TextBox 118">
            <a:extLst>
              <a:ext uri="{FF2B5EF4-FFF2-40B4-BE49-F238E27FC236}">
                <a16:creationId xmlns:a16="http://schemas.microsoft.com/office/drawing/2014/main" id="{13283DBE-0745-910B-43C3-B8A3B178B79E}"/>
              </a:ext>
            </a:extLst>
          </p:cNvPr>
          <p:cNvSpPr txBox="1"/>
          <p:nvPr/>
        </p:nvSpPr>
        <p:spPr>
          <a:xfrm>
            <a:off x="6730916" y="2668197"/>
            <a:ext cx="2290599" cy="1569660"/>
          </a:xfrm>
          <a:prstGeom prst="rect">
            <a:avLst/>
          </a:prstGeom>
          <a:solidFill>
            <a:srgbClr val="F3F3F3"/>
          </a:solidFill>
          <a:ln>
            <a:solidFill>
              <a:srgbClr val="C00000"/>
            </a:solidFill>
          </a:ln>
        </p:spPr>
        <p:txBody>
          <a:bodyPr wrap="square" rtlCol="0">
            <a:spAutoFit/>
          </a:bodyPr>
          <a:lstStyle/>
          <a:p>
            <a:r>
              <a:rPr lang="en-US" sz="2400" dirty="0">
                <a:solidFill>
                  <a:srgbClr val="C00000"/>
                </a:solidFill>
              </a:rPr>
              <a:t>Connect vertices whose distance is less than a given threshold</a:t>
            </a:r>
          </a:p>
        </p:txBody>
      </p:sp>
    </p:spTree>
    <p:extLst>
      <p:ext uri="{BB962C8B-B14F-4D97-AF65-F5344CB8AC3E}">
        <p14:creationId xmlns:p14="http://schemas.microsoft.com/office/powerpoint/2010/main" val="3445107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multid.se/genex/clustering_distanc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7597" y="2610127"/>
            <a:ext cx="4254681" cy="292608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4577597" y="5987534"/>
            <a:ext cx="4018088" cy="369332"/>
          </a:xfrm>
          <a:prstGeom prst="rect">
            <a:avLst/>
          </a:prstGeom>
        </p:spPr>
        <p:txBody>
          <a:bodyPr wrap="none">
            <a:spAutoFit/>
          </a:bodyPr>
          <a:lstStyle/>
          <a:p>
            <a:r>
              <a:rPr lang="en-US" dirty="0">
                <a:hlinkClick r:id="rId3"/>
              </a:rPr>
              <a:t>http://www.multid.se/genex/hs515.htm</a:t>
            </a:r>
            <a:r>
              <a:rPr lang="en-US" dirty="0"/>
              <a:t> </a:t>
            </a:r>
          </a:p>
        </p:txBody>
      </p:sp>
      <p:sp>
        <p:nvSpPr>
          <p:cNvPr id="7" name="Rectangle 6"/>
          <p:cNvSpPr/>
          <p:nvPr/>
        </p:nvSpPr>
        <p:spPr>
          <a:xfrm>
            <a:off x="777703" y="470625"/>
            <a:ext cx="7632218" cy="1569660"/>
          </a:xfrm>
          <a:prstGeom prst="rect">
            <a:avLst/>
          </a:prstGeom>
        </p:spPr>
        <p:txBody>
          <a:bodyPr wrap="none">
            <a:spAutoFit/>
          </a:bodyPr>
          <a:lstStyle/>
          <a:p>
            <a:r>
              <a:rPr lang="en-US" sz="3200" dirty="0">
                <a:solidFill>
                  <a:srgbClr val="7030A0"/>
                </a:solidFill>
                <a:latin typeface="Linux Libertine"/>
              </a:rPr>
              <a:t>Different type of h</a:t>
            </a:r>
            <a:r>
              <a:rPr lang="en-US" sz="3200" b="0" i="0" dirty="0">
                <a:solidFill>
                  <a:srgbClr val="7030A0"/>
                </a:solidFill>
                <a:effectLst/>
                <a:latin typeface="Linux Libertine"/>
              </a:rPr>
              <a:t>ierarchical clustering </a:t>
            </a:r>
          </a:p>
          <a:p>
            <a:endParaRPr lang="en-US" sz="3200" dirty="0">
              <a:solidFill>
                <a:srgbClr val="7030A0"/>
              </a:solidFill>
              <a:latin typeface="Linux Libertine"/>
            </a:endParaRPr>
          </a:p>
          <a:p>
            <a:r>
              <a:rPr lang="en-US" sz="3200" b="0" i="0" dirty="0">
                <a:solidFill>
                  <a:srgbClr val="7030A0"/>
                </a:solidFill>
                <a:effectLst/>
                <a:latin typeface="Linux Libertine"/>
              </a:rPr>
              <a:t>What is the distance between 2 clusters?</a:t>
            </a:r>
          </a:p>
        </p:txBody>
      </p:sp>
      <p:pic>
        <p:nvPicPr>
          <p:cNvPr id="8" name="Picture 4" descr="File:Hierarchical clustering simple diagram.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41" y="2602244"/>
            <a:ext cx="3981450" cy="3171826"/>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6332" y="5998664"/>
            <a:ext cx="3851160" cy="646331"/>
          </a:xfrm>
          <a:prstGeom prst="rect">
            <a:avLst/>
          </a:prstGeom>
        </p:spPr>
        <p:txBody>
          <a:bodyPr wrap="square">
            <a:spAutoFit/>
          </a:bodyPr>
          <a:lstStyle/>
          <a:p>
            <a:r>
              <a:rPr lang="en-US" dirty="0">
                <a:hlinkClick r:id="rId5"/>
              </a:rPr>
              <a:t>http://en.wikipedia.org/wiki/File:Hierarchical_clustering_simple_diagram.svg</a:t>
            </a:r>
            <a:r>
              <a:rPr lang="en-US" dirty="0"/>
              <a:t> </a:t>
            </a:r>
          </a:p>
        </p:txBody>
      </p:sp>
    </p:spTree>
    <p:extLst>
      <p:ext uri="{BB962C8B-B14F-4D97-AF65-F5344CB8AC3E}">
        <p14:creationId xmlns:p14="http://schemas.microsoft.com/office/powerpoint/2010/main" val="936103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le:Hierarchical clustering simple diagram.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641237" y="526908"/>
            <a:ext cx="3981450" cy="8364514"/>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Rectangle 14"/>
          <p:cNvSpPr/>
          <p:nvPr/>
        </p:nvSpPr>
        <p:spPr>
          <a:xfrm>
            <a:off x="344773" y="2248878"/>
            <a:ext cx="1304145" cy="4497049"/>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089382" y="2248878"/>
            <a:ext cx="1304145" cy="4497049"/>
          </a:xfrm>
          <a:prstGeom prst="rect">
            <a:avLst/>
          </a:prstGeom>
          <a:solidFill>
            <a:srgbClr val="FFFF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023107" y="2248878"/>
            <a:ext cx="1304145" cy="4497049"/>
          </a:xfrm>
          <a:prstGeom prst="rect">
            <a:avLst/>
          </a:prstGeom>
          <a:solidFill>
            <a:schemeClr val="accent6">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841665" y="2248878"/>
            <a:ext cx="1304145" cy="4497049"/>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586274" y="2248878"/>
            <a:ext cx="1304145" cy="4497049"/>
          </a:xfrm>
          <a:prstGeom prst="rect">
            <a:avLst/>
          </a:prstGeom>
          <a:solidFill>
            <a:srgbClr val="7030A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59960" y="2136098"/>
            <a:ext cx="9084039" cy="404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p:cNvSpPr>
            <a:spLocks noChangeArrowheads="1"/>
          </p:cNvSpPr>
          <p:nvPr/>
        </p:nvSpPr>
        <p:spPr bwMode="auto">
          <a:xfrm>
            <a:off x="628650" y="408971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6" name="TextBox 95"/>
          <p:cNvSpPr txBox="1"/>
          <p:nvPr/>
        </p:nvSpPr>
        <p:spPr>
          <a:xfrm>
            <a:off x="3190027" y="148429"/>
            <a:ext cx="3794096" cy="461665"/>
          </a:xfrm>
          <a:prstGeom prst="rect">
            <a:avLst/>
          </a:prstGeom>
          <a:noFill/>
        </p:spPr>
        <p:txBody>
          <a:bodyPr wrap="square" rtlCol="0">
            <a:spAutoFit/>
          </a:bodyPr>
          <a:lstStyle/>
          <a:p>
            <a:r>
              <a:rPr lang="en-US" sz="2400" dirty="0">
                <a:solidFill>
                  <a:srgbClr val="C00000"/>
                </a:solidFill>
              </a:rPr>
              <a:t>Increasing threshold</a:t>
            </a:r>
          </a:p>
        </p:txBody>
      </p:sp>
      <p:cxnSp>
        <p:nvCxnSpPr>
          <p:cNvPr id="99" name="Straight Arrow Connector 98"/>
          <p:cNvCxnSpPr/>
          <p:nvPr/>
        </p:nvCxnSpPr>
        <p:spPr>
          <a:xfrm>
            <a:off x="500269" y="667630"/>
            <a:ext cx="7703619" cy="0"/>
          </a:xfrm>
          <a:prstGeom prst="straightConnector1">
            <a:avLst/>
          </a:prstGeom>
          <a:ln w="38100">
            <a:solidFill>
              <a:srgbClr val="C00000"/>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6310856" y="2817205"/>
            <a:ext cx="2290599" cy="1938992"/>
          </a:xfrm>
          <a:prstGeom prst="rect">
            <a:avLst/>
          </a:prstGeom>
          <a:solidFill>
            <a:srgbClr val="F3F3F3"/>
          </a:solidFill>
          <a:ln>
            <a:solidFill>
              <a:srgbClr val="C00000"/>
            </a:solidFill>
          </a:ln>
        </p:spPr>
        <p:txBody>
          <a:bodyPr wrap="square" rtlCol="0">
            <a:spAutoFit/>
          </a:bodyPr>
          <a:lstStyle/>
          <a:p>
            <a:r>
              <a:rPr lang="en-US" sz="2400" dirty="0">
                <a:solidFill>
                  <a:srgbClr val="C00000"/>
                </a:solidFill>
              </a:rPr>
              <a:t>Connect vertices (or clusters) whose distance is less than a given threshold</a:t>
            </a:r>
          </a:p>
        </p:txBody>
      </p:sp>
      <p:grpSp>
        <p:nvGrpSpPr>
          <p:cNvPr id="3" name="Group 2">
            <a:extLst>
              <a:ext uri="{FF2B5EF4-FFF2-40B4-BE49-F238E27FC236}">
                <a16:creationId xmlns:a16="http://schemas.microsoft.com/office/drawing/2014/main" id="{107CC6C1-7DF7-D997-F48D-53950B048B2D}"/>
              </a:ext>
            </a:extLst>
          </p:cNvPr>
          <p:cNvGrpSpPr/>
          <p:nvPr/>
        </p:nvGrpSpPr>
        <p:grpSpPr>
          <a:xfrm>
            <a:off x="202367" y="869781"/>
            <a:ext cx="8001522" cy="1686393"/>
            <a:chOff x="202366" y="869781"/>
            <a:chExt cx="8679305" cy="1686393"/>
          </a:xfrm>
        </p:grpSpPr>
        <p:grpSp>
          <p:nvGrpSpPr>
            <p:cNvPr id="10" name="Group 9"/>
            <p:cNvGrpSpPr/>
            <p:nvPr/>
          </p:nvGrpSpPr>
          <p:grpSpPr>
            <a:xfrm>
              <a:off x="202366" y="869781"/>
              <a:ext cx="8679305" cy="1686393"/>
              <a:chOff x="202367" y="270181"/>
              <a:chExt cx="8094690" cy="1686393"/>
            </a:xfrm>
          </p:grpSpPr>
          <p:sp>
            <p:nvSpPr>
              <p:cNvPr id="2" name="Rectangle 1"/>
              <p:cNvSpPr/>
              <p:nvPr/>
            </p:nvSpPr>
            <p:spPr>
              <a:xfrm>
                <a:off x="202367"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21305"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40243"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59181"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78119"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6" name="Straight Connector 55"/>
            <p:cNvCxnSpPr/>
            <p:nvPr/>
          </p:nvCxnSpPr>
          <p:spPr>
            <a:xfrm>
              <a:off x="7859642" y="1186950"/>
              <a:ext cx="257330" cy="82296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7508573" y="2061272"/>
              <a:ext cx="559906" cy="204169"/>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450718" y="2020274"/>
              <a:ext cx="676489" cy="241379"/>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500269" y="1109751"/>
              <a:ext cx="1142069" cy="1206453"/>
              <a:chOff x="500269" y="478565"/>
              <a:chExt cx="1142069" cy="1206453"/>
            </a:xfrm>
          </p:grpSpPr>
          <p:sp>
            <p:nvSpPr>
              <p:cNvPr id="61" name="Oval 60"/>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234127" y="1109751"/>
              <a:ext cx="1142069" cy="1206453"/>
              <a:chOff x="2234127" y="533530"/>
              <a:chExt cx="1142069" cy="1206453"/>
            </a:xfrm>
          </p:grpSpPr>
          <p:cxnSp>
            <p:nvCxnSpPr>
              <p:cNvPr id="21" name="Straight Connector 20"/>
              <p:cNvCxnSpPr/>
              <p:nvPr/>
            </p:nvCxnSpPr>
            <p:spPr>
              <a:xfrm>
                <a:off x="2300991" y="1431560"/>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10591" y="1446550"/>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2234127" y="533530"/>
                <a:ext cx="1142069" cy="1206453"/>
                <a:chOff x="500269" y="478565"/>
                <a:chExt cx="1142069" cy="1206453"/>
              </a:xfrm>
            </p:grpSpPr>
            <p:sp>
              <p:nvSpPr>
                <p:cNvPr id="65" name="Oval 64"/>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p:cNvGrpSpPr/>
            <p:nvPr/>
          </p:nvGrpSpPr>
          <p:grpSpPr>
            <a:xfrm>
              <a:off x="5921712" y="1109751"/>
              <a:ext cx="1142069" cy="1206453"/>
              <a:chOff x="5921712" y="623470"/>
              <a:chExt cx="1142069" cy="1206453"/>
            </a:xfrm>
          </p:grpSpPr>
          <p:cxnSp>
            <p:nvCxnSpPr>
              <p:cNvPr id="55" name="Straight Connector 54"/>
              <p:cNvCxnSpPr/>
              <p:nvPr/>
            </p:nvCxnSpPr>
            <p:spPr>
              <a:xfrm>
                <a:off x="5981073" y="1566475"/>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sp>
            <p:nvSpPr>
              <p:cNvPr id="53" name="Isosceles Triangle 52"/>
              <p:cNvSpPr/>
              <p:nvPr/>
            </p:nvSpPr>
            <p:spPr>
              <a:xfrm rot="5400000">
                <a:off x="6668123" y="1459045"/>
                <a:ext cx="247583" cy="384416"/>
              </a:xfrm>
              <a:prstGeom prst="triangl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stCxn id="53" idx="2"/>
              </p:cNvCxnSpPr>
              <p:nvPr/>
            </p:nvCxnSpPr>
            <p:spPr>
              <a:xfrm flipH="1">
                <a:off x="5994066" y="1527462"/>
                <a:ext cx="605641" cy="1402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968544" y="1786328"/>
                <a:ext cx="652299"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5921712" y="623470"/>
                <a:ext cx="1142069" cy="1206453"/>
                <a:chOff x="500269" y="478565"/>
                <a:chExt cx="1142069" cy="1206453"/>
              </a:xfrm>
            </p:grpSpPr>
            <p:sp>
              <p:nvSpPr>
                <p:cNvPr id="79" name="Oval 78"/>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6"/>
            <p:cNvGrpSpPr/>
            <p:nvPr/>
          </p:nvGrpSpPr>
          <p:grpSpPr>
            <a:xfrm>
              <a:off x="7443223" y="1109751"/>
              <a:ext cx="1142069" cy="1206453"/>
              <a:chOff x="7443223" y="533530"/>
              <a:chExt cx="1142069" cy="1206453"/>
            </a:xfrm>
          </p:grpSpPr>
          <p:cxnSp>
            <p:nvCxnSpPr>
              <p:cNvPr id="28" name="Straight Connector 27"/>
              <p:cNvCxnSpPr/>
              <p:nvPr/>
            </p:nvCxnSpPr>
            <p:spPr>
              <a:xfrm flipH="1">
                <a:off x="7488549" y="583168"/>
                <a:ext cx="353631" cy="915483"/>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501078" y="1491852"/>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Isosceles Triangle 37"/>
              <p:cNvSpPr/>
              <p:nvPr/>
            </p:nvSpPr>
            <p:spPr>
              <a:xfrm rot="5400000">
                <a:off x="8188128" y="1384422"/>
                <a:ext cx="247583" cy="384416"/>
              </a:xfrm>
              <a:prstGeom prst="triangl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38" idx="2"/>
              </p:cNvCxnSpPr>
              <p:nvPr/>
            </p:nvCxnSpPr>
            <p:spPr>
              <a:xfrm flipH="1">
                <a:off x="7514071" y="1452839"/>
                <a:ext cx="605641" cy="1402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488549" y="1711705"/>
                <a:ext cx="652299"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7443223" y="533530"/>
                <a:ext cx="1142069" cy="1206453"/>
                <a:chOff x="500269" y="478565"/>
                <a:chExt cx="1142069" cy="1206453"/>
              </a:xfrm>
            </p:grpSpPr>
            <p:sp>
              <p:nvSpPr>
                <p:cNvPr id="86" name="Oval 85"/>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
            <p:cNvGrpSpPr/>
            <p:nvPr/>
          </p:nvGrpSpPr>
          <p:grpSpPr>
            <a:xfrm>
              <a:off x="3987985" y="1109751"/>
              <a:ext cx="1142069" cy="1206453"/>
              <a:chOff x="3987985" y="443590"/>
              <a:chExt cx="1142069" cy="1206453"/>
            </a:xfrm>
          </p:grpSpPr>
          <p:sp>
            <p:nvSpPr>
              <p:cNvPr id="34" name="Isosceles Triangle 33"/>
              <p:cNvSpPr/>
              <p:nvPr/>
            </p:nvSpPr>
            <p:spPr>
              <a:xfrm rot="5400000">
                <a:off x="4721902" y="1281660"/>
                <a:ext cx="247583" cy="384416"/>
              </a:xfrm>
              <a:prstGeom prst="triangl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p:cNvCxnSpPr/>
              <p:nvPr/>
            </p:nvCxnSpPr>
            <p:spPr>
              <a:xfrm>
                <a:off x="4057341" y="1381595"/>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3987985" y="443590"/>
                <a:ext cx="1142069" cy="1206453"/>
                <a:chOff x="500269" y="478565"/>
                <a:chExt cx="1142069" cy="1206453"/>
              </a:xfrm>
            </p:grpSpPr>
            <p:sp>
              <p:nvSpPr>
                <p:cNvPr id="72" name="Oval 71"/>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412862" y="1091006"/>
              <a:ext cx="8264531" cy="1285278"/>
              <a:chOff x="412862" y="1091006"/>
              <a:chExt cx="8264531" cy="1285278"/>
            </a:xfrm>
          </p:grpSpPr>
          <p:pic>
            <p:nvPicPr>
              <p:cNvPr id="93" name="Picture 92"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862" y="1091006"/>
                <a:ext cx="1280160" cy="1285278"/>
              </a:xfrm>
              <a:prstGeom prst="rect">
                <a:avLst/>
              </a:prstGeom>
              <a:noFill/>
              <a:extLst>
                <a:ext uri="{909E8E84-426E-40dd-AFC4-6F175D3DCCD1}">
                  <a14:hiddenFill xmlns="" xmlns:a14="http://schemas.microsoft.com/office/drawing/2010/main">
                    <a:solidFill>
                      <a:srgbClr val="FFFFFF"/>
                    </a:solidFill>
                  </a14:hiddenFill>
                </a:ext>
              </a:extLst>
            </p:spPr>
          </p:pic>
          <p:pic>
            <p:nvPicPr>
              <p:cNvPr id="94" name="Picture 93"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747" y="1091006"/>
                <a:ext cx="1280160" cy="1285278"/>
              </a:xfrm>
              <a:prstGeom prst="rect">
                <a:avLst/>
              </a:prstGeom>
              <a:noFill/>
              <a:extLst>
                <a:ext uri="{909E8E84-426E-40dd-AFC4-6F175D3DCCD1}">
                  <a14:hiddenFill xmlns="" xmlns:a14="http://schemas.microsoft.com/office/drawing/2010/main">
                    <a:solidFill>
                      <a:srgbClr val="FFFFFF"/>
                    </a:solidFill>
                  </a14:hiddenFill>
                </a:ext>
              </a:extLst>
            </p:spPr>
          </p:pic>
          <p:pic>
            <p:nvPicPr>
              <p:cNvPr id="95" name="Picture 94"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5400" y="1091006"/>
                <a:ext cx="1280160" cy="1285278"/>
              </a:xfrm>
              <a:prstGeom prst="rect">
                <a:avLst/>
              </a:prstGeom>
              <a:noFill/>
              <a:extLst>
                <a:ext uri="{909E8E84-426E-40dd-AFC4-6F175D3DCCD1}">
                  <a14:hiddenFill xmlns="" xmlns:a14="http://schemas.microsoft.com/office/drawing/2010/main">
                    <a:solidFill>
                      <a:srgbClr val="FFFFFF"/>
                    </a:solidFill>
                  </a14:hiddenFill>
                </a:ext>
              </a:extLst>
            </p:spPr>
          </p:pic>
          <p:pic>
            <p:nvPicPr>
              <p:cNvPr id="98" name="Picture 97"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8748" y="1091006"/>
                <a:ext cx="1280160" cy="1285278"/>
              </a:xfrm>
              <a:prstGeom prst="rect">
                <a:avLst/>
              </a:prstGeom>
              <a:noFill/>
              <a:extLst>
                <a:ext uri="{909E8E84-426E-40dd-AFC4-6F175D3DCCD1}">
                  <a14:hiddenFill xmlns="" xmlns:a14="http://schemas.microsoft.com/office/drawing/2010/main">
                    <a:solidFill>
                      <a:srgbClr val="FFFFFF"/>
                    </a:solidFill>
                  </a14:hiddenFill>
                </a:ext>
              </a:extLst>
            </p:spPr>
          </p:pic>
          <p:pic>
            <p:nvPicPr>
              <p:cNvPr id="101" name="Picture 100" descr="File:Clust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7233" y="1091006"/>
                <a:ext cx="1280160" cy="1285278"/>
              </a:xfrm>
              <a:prstGeom prst="rect">
                <a:avLst/>
              </a:prstGeom>
              <a:noFill/>
              <a:extLst>
                <a:ext uri="{909E8E84-426E-40dd-AFC4-6F175D3DCCD1}">
                  <a14:hiddenFill xmlns="" xmlns:a14="http://schemas.microsoft.com/office/drawing/2010/main">
                    <a:solidFill>
                      <a:srgbClr val="FFFFFF"/>
                    </a:solidFill>
                  </a14:hiddenFill>
                </a:ext>
              </a:extLst>
            </p:spPr>
          </p:pic>
        </p:grpSp>
      </p:grpSp>
    </p:spTree>
    <p:extLst>
      <p:ext uri="{BB962C8B-B14F-4D97-AF65-F5344CB8AC3E}">
        <p14:creationId xmlns:p14="http://schemas.microsoft.com/office/powerpoint/2010/main" val="2611541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9425" y="98001"/>
            <a:ext cx="8414766" cy="6424232"/>
          </a:xfrm>
          <a:prstGeom prst="rect">
            <a:avLst/>
          </a:prstGeom>
        </p:spPr>
      </p:pic>
      <p:sp>
        <p:nvSpPr>
          <p:cNvPr id="3" name="Rectangle 2"/>
          <p:cNvSpPr/>
          <p:nvPr/>
        </p:nvSpPr>
        <p:spPr>
          <a:xfrm>
            <a:off x="1967217" y="5530256"/>
            <a:ext cx="6253993" cy="369332"/>
          </a:xfrm>
          <a:prstGeom prst="rect">
            <a:avLst/>
          </a:prstGeom>
        </p:spPr>
        <p:txBody>
          <a:bodyPr wrap="square">
            <a:spAutoFit/>
          </a:bodyPr>
          <a:lstStyle/>
          <a:p>
            <a:r>
              <a:rPr lang="en-US" dirty="0"/>
              <a:t>http://statweb.stanford.edu/~tibs/ElemStatLearn/</a:t>
            </a:r>
          </a:p>
        </p:txBody>
      </p:sp>
      <p:sp>
        <p:nvSpPr>
          <p:cNvPr id="4" name="Rectangle 3"/>
          <p:cNvSpPr/>
          <p:nvPr/>
        </p:nvSpPr>
        <p:spPr>
          <a:xfrm>
            <a:off x="889234" y="6465382"/>
            <a:ext cx="9185945" cy="369332"/>
          </a:xfrm>
          <a:prstGeom prst="rect">
            <a:avLst/>
          </a:prstGeom>
        </p:spPr>
        <p:txBody>
          <a:bodyPr wrap="square">
            <a:spAutoFit/>
          </a:bodyPr>
          <a:lstStyle/>
          <a:p>
            <a:r>
              <a:rPr lang="en-US" b="1" i="0" dirty="0">
                <a:solidFill>
                  <a:srgbClr val="000000"/>
                </a:solidFill>
                <a:effectLst/>
                <a:latin typeface="Times New Roman" panose="02020603050405020304" pitchFamily="18" charset="0"/>
              </a:rPr>
              <a:t>The Elements of Statistical Learning (2nd edition)  </a:t>
            </a:r>
            <a:r>
              <a:rPr lang="en-US" b="0" i="0" dirty="0">
                <a:solidFill>
                  <a:srgbClr val="000000"/>
                </a:solidFill>
                <a:effectLst/>
                <a:latin typeface="Times New Roman" panose="02020603050405020304" pitchFamily="18" charset="0"/>
              </a:rPr>
              <a:t>Hastie, </a:t>
            </a:r>
            <a:r>
              <a:rPr lang="en-US" b="0" i="0" dirty="0" err="1">
                <a:solidFill>
                  <a:srgbClr val="000000"/>
                </a:solidFill>
                <a:effectLst/>
                <a:latin typeface="Times New Roman" panose="02020603050405020304" pitchFamily="18" charset="0"/>
              </a:rPr>
              <a:t>Tibshirani</a:t>
            </a:r>
            <a:r>
              <a:rPr lang="en-US" b="0" i="0" dirty="0">
                <a:solidFill>
                  <a:srgbClr val="000000"/>
                </a:solidFill>
                <a:effectLst/>
                <a:latin typeface="Times New Roman" panose="02020603050405020304" pitchFamily="18" charset="0"/>
              </a:rPr>
              <a:t> and Friedman</a:t>
            </a:r>
            <a:endParaRPr lang="en-US" dirty="0"/>
          </a:p>
        </p:txBody>
      </p:sp>
    </p:spTree>
    <p:extLst>
      <p:ext uri="{BB962C8B-B14F-4D97-AF65-F5344CB8AC3E}">
        <p14:creationId xmlns:p14="http://schemas.microsoft.com/office/powerpoint/2010/main" val="3264529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multid.se/genex/clustering_distanc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7597" y="2610127"/>
            <a:ext cx="4254681" cy="292608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4577597" y="5987534"/>
            <a:ext cx="3965188" cy="369332"/>
          </a:xfrm>
          <a:prstGeom prst="rect">
            <a:avLst/>
          </a:prstGeom>
        </p:spPr>
        <p:txBody>
          <a:bodyPr wrap="none">
            <a:spAutoFit/>
          </a:bodyPr>
          <a:lstStyle/>
          <a:p>
            <a:r>
              <a:rPr lang="en-US" dirty="0"/>
              <a:t>http://www.multid.se/genex/hs515.htm</a:t>
            </a:r>
          </a:p>
        </p:txBody>
      </p:sp>
      <p:sp>
        <p:nvSpPr>
          <p:cNvPr id="7" name="Rectangle 6"/>
          <p:cNvSpPr/>
          <p:nvPr/>
        </p:nvSpPr>
        <p:spPr>
          <a:xfrm>
            <a:off x="777703" y="470625"/>
            <a:ext cx="7632218" cy="1569660"/>
          </a:xfrm>
          <a:prstGeom prst="rect">
            <a:avLst/>
          </a:prstGeom>
        </p:spPr>
        <p:txBody>
          <a:bodyPr wrap="none">
            <a:spAutoFit/>
          </a:bodyPr>
          <a:lstStyle/>
          <a:p>
            <a:r>
              <a:rPr lang="en-US" sz="3200" dirty="0">
                <a:solidFill>
                  <a:srgbClr val="7030A0"/>
                </a:solidFill>
                <a:latin typeface="Linux Libertine"/>
              </a:rPr>
              <a:t>Different type of h</a:t>
            </a:r>
            <a:r>
              <a:rPr lang="en-US" sz="3200" b="0" i="0" dirty="0">
                <a:solidFill>
                  <a:srgbClr val="7030A0"/>
                </a:solidFill>
                <a:effectLst/>
                <a:latin typeface="Linux Libertine"/>
              </a:rPr>
              <a:t>ierarchical clustering </a:t>
            </a:r>
          </a:p>
          <a:p>
            <a:endParaRPr lang="en-US" sz="3200" dirty="0">
              <a:solidFill>
                <a:srgbClr val="7030A0"/>
              </a:solidFill>
              <a:latin typeface="Linux Libertine"/>
            </a:endParaRPr>
          </a:p>
          <a:p>
            <a:r>
              <a:rPr lang="en-US" sz="3200" b="0" i="0" dirty="0">
                <a:solidFill>
                  <a:srgbClr val="7030A0"/>
                </a:solidFill>
                <a:effectLst/>
                <a:latin typeface="Linux Libertine"/>
              </a:rPr>
              <a:t>What is the distance between 2 clusters?</a:t>
            </a:r>
          </a:p>
        </p:txBody>
      </p:sp>
      <p:pic>
        <p:nvPicPr>
          <p:cNvPr id="8" name="Picture 4" descr="File:Hierarchical clustering simple diagram.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41" y="2602244"/>
            <a:ext cx="3981450" cy="3171826"/>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6332" y="5998664"/>
            <a:ext cx="3851160" cy="646331"/>
          </a:xfrm>
          <a:prstGeom prst="rect">
            <a:avLst/>
          </a:prstGeom>
        </p:spPr>
        <p:txBody>
          <a:bodyPr wrap="square">
            <a:spAutoFit/>
          </a:bodyPr>
          <a:lstStyle/>
          <a:p>
            <a:r>
              <a:rPr lang="en-US" dirty="0"/>
              <a:t>http://en.wikipedia.org/wiki/File:Hierarchical_clustering_simple_diagram.svg</a:t>
            </a:r>
          </a:p>
        </p:txBody>
      </p:sp>
    </p:spTree>
    <p:extLst>
      <p:ext uri="{BB962C8B-B14F-4D97-AF65-F5344CB8AC3E}">
        <p14:creationId xmlns:p14="http://schemas.microsoft.com/office/powerpoint/2010/main" val="1063141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DF6CDA3C-4D4F-4ED4-95C3-86F04CC53CD3}"/>
              </a:ext>
            </a:extLst>
          </p:cNvPr>
          <p:cNvGrpSpPr>
            <a:grpSpLocks noChangeAspect="1"/>
          </p:cNvGrpSpPr>
          <p:nvPr/>
        </p:nvGrpSpPr>
        <p:grpSpPr>
          <a:xfrm>
            <a:off x="5170430" y="0"/>
            <a:ext cx="4023360" cy="7004875"/>
            <a:chOff x="7672191" y="0"/>
            <a:chExt cx="4023360" cy="7667765"/>
          </a:xfrm>
        </p:grpSpPr>
        <p:pic>
          <p:nvPicPr>
            <p:cNvPr id="26" name="Picture 25">
              <a:extLst>
                <a:ext uri="{FF2B5EF4-FFF2-40B4-BE49-F238E27FC236}">
                  <a16:creationId xmlns:a16="http://schemas.microsoft.com/office/drawing/2014/main" id="{D1AC64D0-2487-45DB-9251-0BC8E17A0CDA}"/>
                </a:ext>
              </a:extLst>
            </p:cNvPr>
            <p:cNvPicPr>
              <a:picLocks noChangeAspect="1"/>
            </p:cNvPicPr>
            <p:nvPr/>
          </p:nvPicPr>
          <p:blipFill rotWithShape="1">
            <a:blip r:embed="rId2"/>
            <a:srcRect l="33275" t="796" r="33955" b="17397"/>
            <a:stretch/>
          </p:blipFill>
          <p:spPr>
            <a:xfrm>
              <a:off x="7672191" y="0"/>
              <a:ext cx="4023360" cy="7667765"/>
            </a:xfrm>
            <a:prstGeom prst="rect">
              <a:avLst/>
            </a:prstGeom>
          </p:spPr>
        </p:pic>
        <p:sp>
          <p:nvSpPr>
            <p:cNvPr id="29" name="TextBox 28">
              <a:extLst>
                <a:ext uri="{FF2B5EF4-FFF2-40B4-BE49-F238E27FC236}">
                  <a16:creationId xmlns:a16="http://schemas.microsoft.com/office/drawing/2014/main" id="{E96B5B9B-26EC-489E-939A-F980277D8199}"/>
                </a:ext>
              </a:extLst>
            </p:cNvPr>
            <p:cNvSpPr txBox="1"/>
            <p:nvPr/>
          </p:nvSpPr>
          <p:spPr>
            <a:xfrm>
              <a:off x="8636694" y="4678472"/>
              <a:ext cx="513567" cy="369332"/>
            </a:xfrm>
            <a:prstGeom prst="rect">
              <a:avLst/>
            </a:prstGeom>
            <a:noFill/>
          </p:spPr>
          <p:txBody>
            <a:bodyPr wrap="square" rtlCol="0">
              <a:spAutoFit/>
            </a:bodyPr>
            <a:lstStyle/>
            <a:p>
              <a:r>
                <a:rPr lang="en-US" dirty="0"/>
                <a:t>a b</a:t>
              </a:r>
            </a:p>
          </p:txBody>
        </p:sp>
        <p:sp>
          <p:nvSpPr>
            <p:cNvPr id="30" name="TextBox 29">
              <a:extLst>
                <a:ext uri="{FF2B5EF4-FFF2-40B4-BE49-F238E27FC236}">
                  <a16:creationId xmlns:a16="http://schemas.microsoft.com/office/drawing/2014/main" id="{76666386-CF2C-49C1-80CB-4D7F7E139FE4}"/>
                </a:ext>
              </a:extLst>
            </p:cNvPr>
            <p:cNvSpPr txBox="1"/>
            <p:nvPr/>
          </p:nvSpPr>
          <p:spPr>
            <a:xfrm>
              <a:off x="9187839" y="5482765"/>
              <a:ext cx="100208" cy="369332"/>
            </a:xfrm>
            <a:prstGeom prst="rect">
              <a:avLst/>
            </a:prstGeom>
            <a:noFill/>
          </p:spPr>
          <p:txBody>
            <a:bodyPr wrap="square" rtlCol="0">
              <a:spAutoFit/>
            </a:bodyPr>
            <a:lstStyle/>
            <a:p>
              <a:r>
                <a:rPr lang="en-US" dirty="0"/>
                <a:t>c</a:t>
              </a:r>
            </a:p>
          </p:txBody>
        </p:sp>
        <p:sp>
          <p:nvSpPr>
            <p:cNvPr id="31" name="TextBox 30">
              <a:extLst>
                <a:ext uri="{FF2B5EF4-FFF2-40B4-BE49-F238E27FC236}">
                  <a16:creationId xmlns:a16="http://schemas.microsoft.com/office/drawing/2014/main" id="{F2943F09-6190-49EF-A338-071C8C2E098D}"/>
                </a:ext>
              </a:extLst>
            </p:cNvPr>
            <p:cNvSpPr txBox="1"/>
            <p:nvPr/>
          </p:nvSpPr>
          <p:spPr>
            <a:xfrm>
              <a:off x="9483454" y="7162086"/>
              <a:ext cx="125261" cy="369332"/>
            </a:xfrm>
            <a:prstGeom prst="rect">
              <a:avLst/>
            </a:prstGeom>
            <a:noFill/>
          </p:spPr>
          <p:txBody>
            <a:bodyPr wrap="square" rtlCol="0">
              <a:spAutoFit/>
            </a:bodyPr>
            <a:lstStyle/>
            <a:p>
              <a:r>
                <a:rPr lang="en-US" dirty="0"/>
                <a:t>d</a:t>
              </a:r>
            </a:p>
          </p:txBody>
        </p:sp>
        <p:sp>
          <p:nvSpPr>
            <p:cNvPr id="34" name="Rectangle 33">
              <a:extLst>
                <a:ext uri="{FF2B5EF4-FFF2-40B4-BE49-F238E27FC236}">
                  <a16:creationId xmlns:a16="http://schemas.microsoft.com/office/drawing/2014/main" id="{71F3B0C6-EA14-4B5B-A832-BB492BEA788E}"/>
                </a:ext>
              </a:extLst>
            </p:cNvPr>
            <p:cNvSpPr/>
            <p:nvPr/>
          </p:nvSpPr>
          <p:spPr>
            <a:xfrm>
              <a:off x="8636694" y="3833882"/>
              <a:ext cx="1220668" cy="3786118"/>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BF5F67F-BC39-41F2-8DE0-C86F75F93788}"/>
              </a:ext>
            </a:extLst>
          </p:cNvPr>
          <p:cNvGrpSpPr/>
          <p:nvPr/>
        </p:nvGrpSpPr>
        <p:grpSpPr>
          <a:xfrm>
            <a:off x="1440528" y="485804"/>
            <a:ext cx="2136412" cy="6675120"/>
            <a:chOff x="1440528" y="607724"/>
            <a:chExt cx="2136412" cy="6675120"/>
          </a:xfrm>
        </p:grpSpPr>
        <p:pic>
          <p:nvPicPr>
            <p:cNvPr id="32" name="Picture 31">
              <a:extLst>
                <a:ext uri="{FF2B5EF4-FFF2-40B4-BE49-F238E27FC236}">
                  <a16:creationId xmlns:a16="http://schemas.microsoft.com/office/drawing/2014/main" id="{18721134-3D18-4623-A05B-77C580CB308C}"/>
                </a:ext>
              </a:extLst>
            </p:cNvPr>
            <p:cNvPicPr>
              <a:picLocks noChangeAspect="1"/>
            </p:cNvPicPr>
            <p:nvPr/>
          </p:nvPicPr>
          <p:blipFill rotWithShape="1">
            <a:blip r:embed="rId2"/>
            <a:srcRect l="41063" t="40949" r="48954" b="18193"/>
            <a:stretch/>
          </p:blipFill>
          <p:spPr>
            <a:xfrm>
              <a:off x="1440528" y="607724"/>
              <a:ext cx="2136412" cy="6675120"/>
            </a:xfrm>
            <a:prstGeom prst="rect">
              <a:avLst/>
            </a:prstGeom>
            <a:ln w="76200">
              <a:solidFill>
                <a:srgbClr val="FFFF00"/>
              </a:solidFill>
            </a:ln>
          </p:spPr>
        </p:pic>
        <p:sp>
          <p:nvSpPr>
            <p:cNvPr id="35" name="TextBox 34">
              <a:extLst>
                <a:ext uri="{FF2B5EF4-FFF2-40B4-BE49-F238E27FC236}">
                  <a16:creationId xmlns:a16="http://schemas.microsoft.com/office/drawing/2014/main" id="{5C02A37C-BDCF-49D5-B663-0ADF14A3D15E}"/>
                </a:ext>
              </a:extLst>
            </p:cNvPr>
            <p:cNvSpPr txBox="1"/>
            <p:nvPr/>
          </p:nvSpPr>
          <p:spPr>
            <a:xfrm>
              <a:off x="1623054" y="2314657"/>
              <a:ext cx="513567" cy="369332"/>
            </a:xfrm>
            <a:prstGeom prst="rect">
              <a:avLst/>
            </a:prstGeom>
            <a:noFill/>
          </p:spPr>
          <p:txBody>
            <a:bodyPr wrap="square" rtlCol="0">
              <a:spAutoFit/>
            </a:bodyPr>
            <a:lstStyle/>
            <a:p>
              <a:r>
                <a:rPr lang="en-US" dirty="0"/>
                <a:t>a b</a:t>
              </a:r>
            </a:p>
          </p:txBody>
        </p:sp>
        <p:sp>
          <p:nvSpPr>
            <p:cNvPr id="36" name="TextBox 35">
              <a:extLst>
                <a:ext uri="{FF2B5EF4-FFF2-40B4-BE49-F238E27FC236}">
                  <a16:creationId xmlns:a16="http://schemas.microsoft.com/office/drawing/2014/main" id="{CAC5CCF2-7BC7-4178-9C4B-1C47AA1A433D}"/>
                </a:ext>
              </a:extLst>
            </p:cNvPr>
            <p:cNvSpPr txBox="1"/>
            <p:nvPr/>
          </p:nvSpPr>
          <p:spPr>
            <a:xfrm>
              <a:off x="2524391" y="3773945"/>
              <a:ext cx="100208" cy="369332"/>
            </a:xfrm>
            <a:prstGeom prst="rect">
              <a:avLst/>
            </a:prstGeom>
            <a:noFill/>
          </p:spPr>
          <p:txBody>
            <a:bodyPr wrap="square" rtlCol="0">
              <a:spAutoFit/>
            </a:bodyPr>
            <a:lstStyle/>
            <a:p>
              <a:r>
                <a:rPr lang="en-US" dirty="0"/>
                <a:t>c</a:t>
              </a:r>
            </a:p>
          </p:txBody>
        </p:sp>
        <p:sp>
          <p:nvSpPr>
            <p:cNvPr id="37" name="TextBox 36">
              <a:extLst>
                <a:ext uri="{FF2B5EF4-FFF2-40B4-BE49-F238E27FC236}">
                  <a16:creationId xmlns:a16="http://schemas.microsoft.com/office/drawing/2014/main" id="{7B27481C-35CD-4680-9D17-BD209C169445}"/>
                </a:ext>
              </a:extLst>
            </p:cNvPr>
            <p:cNvSpPr txBox="1"/>
            <p:nvPr/>
          </p:nvSpPr>
          <p:spPr>
            <a:xfrm>
              <a:off x="3034018" y="6635543"/>
              <a:ext cx="125261" cy="369332"/>
            </a:xfrm>
            <a:prstGeom prst="rect">
              <a:avLst/>
            </a:prstGeom>
            <a:noFill/>
          </p:spPr>
          <p:txBody>
            <a:bodyPr wrap="square" rtlCol="0">
              <a:spAutoFit/>
            </a:bodyPr>
            <a:lstStyle/>
            <a:p>
              <a:r>
                <a:rPr lang="en-US" dirty="0"/>
                <a:t>d</a:t>
              </a:r>
            </a:p>
          </p:txBody>
        </p:sp>
      </p:grpSp>
      <p:sp>
        <p:nvSpPr>
          <p:cNvPr id="9" name="TextBox 8">
            <a:extLst>
              <a:ext uri="{FF2B5EF4-FFF2-40B4-BE49-F238E27FC236}">
                <a16:creationId xmlns:a16="http://schemas.microsoft.com/office/drawing/2014/main" id="{5AFABEE4-5797-4D58-94CC-1566BD2F600B}"/>
              </a:ext>
            </a:extLst>
          </p:cNvPr>
          <p:cNvSpPr txBox="1"/>
          <p:nvPr/>
        </p:nvSpPr>
        <p:spPr>
          <a:xfrm>
            <a:off x="0" y="38528"/>
            <a:ext cx="5340816" cy="423834"/>
          </a:xfrm>
          <a:prstGeom prst="rect">
            <a:avLst/>
          </a:prstGeom>
          <a:noFill/>
        </p:spPr>
        <p:txBody>
          <a:bodyPr wrap="square" rtlCol="0">
            <a:spAutoFit/>
          </a:bodyPr>
          <a:lstStyle/>
          <a:p>
            <a:r>
              <a:rPr lang="en-US" sz="2154" dirty="0"/>
              <a:t>Which pair is closer:  a and b     OR     c and d?</a:t>
            </a:r>
          </a:p>
        </p:txBody>
      </p:sp>
      <p:sp>
        <p:nvSpPr>
          <p:cNvPr id="3" name="Rectangle 2"/>
          <p:cNvSpPr/>
          <p:nvPr/>
        </p:nvSpPr>
        <p:spPr>
          <a:xfrm>
            <a:off x="6391716" y="6785354"/>
            <a:ext cx="3172520" cy="253916"/>
          </a:xfrm>
          <a:prstGeom prst="rect">
            <a:avLst/>
          </a:prstGeom>
        </p:spPr>
        <p:txBody>
          <a:bodyPr wrap="square">
            <a:spAutoFit/>
          </a:bodyPr>
          <a:lstStyle/>
          <a:p>
            <a:r>
              <a:rPr lang="en-US" sz="1050" dirty="0">
                <a:hlinkClick r:id="rId3"/>
              </a:rPr>
              <a:t>http://statweb.stanford.edu/~tibs/ElemStatLearn/</a:t>
            </a:r>
            <a:r>
              <a:rPr lang="en-US" sz="1050" dirty="0"/>
              <a:t> </a:t>
            </a:r>
          </a:p>
        </p:txBody>
      </p:sp>
    </p:spTree>
    <p:extLst>
      <p:ext uri="{BB962C8B-B14F-4D97-AF65-F5344CB8AC3E}">
        <p14:creationId xmlns:p14="http://schemas.microsoft.com/office/powerpoint/2010/main" val="2454219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874D155-4505-45F2-B995-F45CA63C5A59}"/>
              </a:ext>
            </a:extLst>
          </p:cNvPr>
          <p:cNvGrpSpPr>
            <a:grpSpLocks noChangeAspect="1"/>
          </p:cNvGrpSpPr>
          <p:nvPr/>
        </p:nvGrpSpPr>
        <p:grpSpPr>
          <a:xfrm>
            <a:off x="435627" y="1472945"/>
            <a:ext cx="4163117" cy="4290646"/>
            <a:chOff x="9507952" y="3264438"/>
            <a:chExt cx="2249010" cy="2317898"/>
          </a:xfrm>
        </p:grpSpPr>
        <p:pic>
          <p:nvPicPr>
            <p:cNvPr id="10" name="Picture 9">
              <a:extLst>
                <a:ext uri="{FF2B5EF4-FFF2-40B4-BE49-F238E27FC236}">
                  <a16:creationId xmlns:a16="http://schemas.microsoft.com/office/drawing/2014/main" id="{089C6FA0-AF51-408C-A1FD-A22B4F6E5EC3}"/>
                </a:ext>
              </a:extLst>
            </p:cNvPr>
            <p:cNvPicPr>
              <a:picLocks noChangeAspect="1"/>
            </p:cNvPicPr>
            <p:nvPr/>
          </p:nvPicPr>
          <p:blipFill rotWithShape="1">
            <a:blip r:embed="rId2"/>
            <a:srcRect l="81637" t="34913" b="40297"/>
            <a:stretch/>
          </p:blipFill>
          <p:spPr>
            <a:xfrm>
              <a:off x="9507952" y="3264438"/>
              <a:ext cx="2249010" cy="2317898"/>
            </a:xfrm>
            <a:prstGeom prst="rect">
              <a:avLst/>
            </a:prstGeom>
            <a:ln w="76200">
              <a:solidFill>
                <a:srgbClr val="FFFF00"/>
              </a:solidFill>
            </a:ln>
          </p:spPr>
        </p:pic>
        <p:sp>
          <p:nvSpPr>
            <p:cNvPr id="11" name="TextBox 10">
              <a:extLst>
                <a:ext uri="{FF2B5EF4-FFF2-40B4-BE49-F238E27FC236}">
                  <a16:creationId xmlns:a16="http://schemas.microsoft.com/office/drawing/2014/main" id="{66D04F33-4E5A-4F14-A3D7-CF2BC6FDE6DF}"/>
                </a:ext>
              </a:extLst>
            </p:cNvPr>
            <p:cNvSpPr txBox="1"/>
            <p:nvPr/>
          </p:nvSpPr>
          <p:spPr>
            <a:xfrm>
              <a:off x="10290032" y="4808637"/>
              <a:ext cx="513567" cy="165020"/>
            </a:xfrm>
            <a:prstGeom prst="rect">
              <a:avLst/>
            </a:prstGeom>
            <a:noFill/>
          </p:spPr>
          <p:txBody>
            <a:bodyPr wrap="square" rtlCol="0">
              <a:spAutoFit/>
            </a:bodyPr>
            <a:lstStyle/>
            <a:p>
              <a:r>
                <a:rPr lang="en-US" sz="1385" dirty="0"/>
                <a:t>a b</a:t>
              </a:r>
            </a:p>
          </p:txBody>
        </p:sp>
        <p:sp>
          <p:nvSpPr>
            <p:cNvPr id="12" name="TextBox 11">
              <a:extLst>
                <a:ext uri="{FF2B5EF4-FFF2-40B4-BE49-F238E27FC236}">
                  <a16:creationId xmlns:a16="http://schemas.microsoft.com/office/drawing/2014/main" id="{D353288B-8F13-44E5-8CD4-6B0029109499}"/>
                </a:ext>
              </a:extLst>
            </p:cNvPr>
            <p:cNvSpPr txBox="1"/>
            <p:nvPr/>
          </p:nvSpPr>
          <p:spPr>
            <a:xfrm>
              <a:off x="10884380" y="4915686"/>
              <a:ext cx="100208" cy="165020"/>
            </a:xfrm>
            <a:prstGeom prst="rect">
              <a:avLst/>
            </a:prstGeom>
            <a:noFill/>
          </p:spPr>
          <p:txBody>
            <a:bodyPr wrap="square" rtlCol="0">
              <a:spAutoFit/>
            </a:bodyPr>
            <a:lstStyle/>
            <a:p>
              <a:r>
                <a:rPr lang="en-US" sz="1385" dirty="0"/>
                <a:t>c</a:t>
              </a:r>
            </a:p>
          </p:txBody>
        </p:sp>
        <p:sp>
          <p:nvSpPr>
            <p:cNvPr id="13" name="TextBox 12">
              <a:extLst>
                <a:ext uri="{FF2B5EF4-FFF2-40B4-BE49-F238E27FC236}">
                  <a16:creationId xmlns:a16="http://schemas.microsoft.com/office/drawing/2014/main" id="{DE648240-7193-4AD5-B15D-EBD7E6C788E6}"/>
                </a:ext>
              </a:extLst>
            </p:cNvPr>
            <p:cNvSpPr txBox="1"/>
            <p:nvPr/>
          </p:nvSpPr>
          <p:spPr>
            <a:xfrm>
              <a:off x="11001095" y="5202389"/>
              <a:ext cx="125261" cy="165020"/>
            </a:xfrm>
            <a:prstGeom prst="rect">
              <a:avLst/>
            </a:prstGeom>
            <a:noFill/>
          </p:spPr>
          <p:txBody>
            <a:bodyPr wrap="square" rtlCol="0">
              <a:spAutoFit/>
            </a:bodyPr>
            <a:lstStyle/>
            <a:p>
              <a:r>
                <a:rPr lang="en-US" sz="1385" dirty="0"/>
                <a:t>d</a:t>
              </a:r>
            </a:p>
          </p:txBody>
        </p:sp>
      </p:grpSp>
      <p:grpSp>
        <p:nvGrpSpPr>
          <p:cNvPr id="16" name="Group 15">
            <a:extLst>
              <a:ext uri="{FF2B5EF4-FFF2-40B4-BE49-F238E27FC236}">
                <a16:creationId xmlns:a16="http://schemas.microsoft.com/office/drawing/2014/main" id="{815C79C8-DC41-4F46-82F4-F2EEC0265F99}"/>
              </a:ext>
            </a:extLst>
          </p:cNvPr>
          <p:cNvGrpSpPr/>
          <p:nvPr/>
        </p:nvGrpSpPr>
        <p:grpSpPr>
          <a:xfrm>
            <a:off x="5042847" y="0"/>
            <a:ext cx="4206240" cy="7296560"/>
            <a:chOff x="7550722" y="0"/>
            <a:chExt cx="4206240" cy="7735120"/>
          </a:xfrm>
        </p:grpSpPr>
        <p:pic>
          <p:nvPicPr>
            <p:cNvPr id="17" name="Picture 16">
              <a:extLst>
                <a:ext uri="{FF2B5EF4-FFF2-40B4-BE49-F238E27FC236}">
                  <a16:creationId xmlns:a16="http://schemas.microsoft.com/office/drawing/2014/main" id="{FC74222E-F48A-4566-8888-FC890B67A927}"/>
                </a:ext>
              </a:extLst>
            </p:cNvPr>
            <p:cNvPicPr>
              <a:picLocks noChangeAspect="1"/>
            </p:cNvPicPr>
            <p:nvPr/>
          </p:nvPicPr>
          <p:blipFill rotWithShape="1">
            <a:blip r:embed="rId2"/>
            <a:srcRect l="65656" b="17273"/>
            <a:stretch/>
          </p:blipFill>
          <p:spPr>
            <a:xfrm>
              <a:off x="7550722" y="0"/>
              <a:ext cx="4206240" cy="7735120"/>
            </a:xfrm>
            <a:prstGeom prst="rect">
              <a:avLst/>
            </a:prstGeom>
          </p:spPr>
        </p:pic>
        <p:sp>
          <p:nvSpPr>
            <p:cNvPr id="18" name="TextBox 17">
              <a:extLst>
                <a:ext uri="{FF2B5EF4-FFF2-40B4-BE49-F238E27FC236}">
                  <a16:creationId xmlns:a16="http://schemas.microsoft.com/office/drawing/2014/main" id="{01978321-2A4F-4E8C-9DCA-FCFFEFAC3091}"/>
                </a:ext>
              </a:extLst>
            </p:cNvPr>
            <p:cNvSpPr txBox="1"/>
            <p:nvPr/>
          </p:nvSpPr>
          <p:spPr>
            <a:xfrm>
              <a:off x="10158606" y="4741102"/>
              <a:ext cx="513567" cy="369332"/>
            </a:xfrm>
            <a:prstGeom prst="rect">
              <a:avLst/>
            </a:prstGeom>
            <a:noFill/>
          </p:spPr>
          <p:txBody>
            <a:bodyPr wrap="square" rtlCol="0">
              <a:spAutoFit/>
            </a:bodyPr>
            <a:lstStyle/>
            <a:p>
              <a:r>
                <a:rPr lang="en-US" dirty="0"/>
                <a:t>a b</a:t>
              </a:r>
            </a:p>
          </p:txBody>
        </p:sp>
        <p:sp>
          <p:nvSpPr>
            <p:cNvPr id="19" name="TextBox 18">
              <a:extLst>
                <a:ext uri="{FF2B5EF4-FFF2-40B4-BE49-F238E27FC236}">
                  <a16:creationId xmlns:a16="http://schemas.microsoft.com/office/drawing/2014/main" id="{4FA4B4FC-00BB-4D79-A260-2E95E2A6FFB4}"/>
                </a:ext>
              </a:extLst>
            </p:cNvPr>
            <p:cNvSpPr txBox="1"/>
            <p:nvPr/>
          </p:nvSpPr>
          <p:spPr>
            <a:xfrm>
              <a:off x="10835013" y="4812622"/>
              <a:ext cx="100208" cy="369332"/>
            </a:xfrm>
            <a:prstGeom prst="rect">
              <a:avLst/>
            </a:prstGeom>
            <a:noFill/>
          </p:spPr>
          <p:txBody>
            <a:bodyPr wrap="square" rtlCol="0">
              <a:spAutoFit/>
            </a:bodyPr>
            <a:lstStyle/>
            <a:p>
              <a:r>
                <a:rPr lang="en-US" dirty="0"/>
                <a:t>c</a:t>
              </a:r>
            </a:p>
          </p:txBody>
        </p:sp>
        <p:sp>
          <p:nvSpPr>
            <p:cNvPr id="20" name="TextBox 19">
              <a:extLst>
                <a:ext uri="{FF2B5EF4-FFF2-40B4-BE49-F238E27FC236}">
                  <a16:creationId xmlns:a16="http://schemas.microsoft.com/office/drawing/2014/main" id="{081A184C-88FB-46DB-8510-64934DEFADA0}"/>
                </a:ext>
              </a:extLst>
            </p:cNvPr>
            <p:cNvSpPr txBox="1"/>
            <p:nvPr/>
          </p:nvSpPr>
          <p:spPr>
            <a:xfrm>
              <a:off x="10966536" y="5132262"/>
              <a:ext cx="125261" cy="369332"/>
            </a:xfrm>
            <a:prstGeom prst="rect">
              <a:avLst/>
            </a:prstGeom>
            <a:noFill/>
          </p:spPr>
          <p:txBody>
            <a:bodyPr wrap="square" rtlCol="0">
              <a:spAutoFit/>
            </a:bodyPr>
            <a:lstStyle/>
            <a:p>
              <a:r>
                <a:rPr lang="en-US" dirty="0"/>
                <a:t>d</a:t>
              </a:r>
            </a:p>
          </p:txBody>
        </p:sp>
        <p:sp>
          <p:nvSpPr>
            <p:cNvPr id="21" name="Rectangle 20">
              <a:extLst>
                <a:ext uri="{FF2B5EF4-FFF2-40B4-BE49-F238E27FC236}">
                  <a16:creationId xmlns:a16="http://schemas.microsoft.com/office/drawing/2014/main" id="{DCD47647-609C-46BE-9DF1-73B7DD0F0601}"/>
                </a:ext>
              </a:extLst>
            </p:cNvPr>
            <p:cNvSpPr/>
            <p:nvPr/>
          </p:nvSpPr>
          <p:spPr>
            <a:xfrm>
              <a:off x="9457151" y="3225452"/>
              <a:ext cx="1983483" cy="2411115"/>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7BD49BB5-B294-48DA-B18C-1549BFAFF62B}"/>
              </a:ext>
            </a:extLst>
          </p:cNvPr>
          <p:cNvSpPr txBox="1"/>
          <p:nvPr/>
        </p:nvSpPr>
        <p:spPr>
          <a:xfrm>
            <a:off x="70309" y="117729"/>
            <a:ext cx="5340816" cy="423834"/>
          </a:xfrm>
          <a:prstGeom prst="rect">
            <a:avLst/>
          </a:prstGeom>
          <a:noFill/>
        </p:spPr>
        <p:txBody>
          <a:bodyPr wrap="square" rtlCol="0">
            <a:spAutoFit/>
          </a:bodyPr>
          <a:lstStyle/>
          <a:p>
            <a:r>
              <a:rPr lang="en-US" sz="2154" dirty="0"/>
              <a:t>Which pair is closer:  a and b     OR     c and d?</a:t>
            </a:r>
          </a:p>
        </p:txBody>
      </p:sp>
      <p:sp>
        <p:nvSpPr>
          <p:cNvPr id="3" name="Rectangle 2"/>
          <p:cNvSpPr/>
          <p:nvPr/>
        </p:nvSpPr>
        <p:spPr>
          <a:xfrm>
            <a:off x="-8476" y="6159831"/>
            <a:ext cx="5452199" cy="333809"/>
          </a:xfrm>
          <a:prstGeom prst="rect">
            <a:avLst/>
          </a:prstGeom>
        </p:spPr>
        <p:txBody>
          <a:bodyPr wrap="square">
            <a:spAutoFit/>
          </a:bodyPr>
          <a:lstStyle/>
          <a:p>
            <a:r>
              <a:rPr lang="en-US" sz="1569" dirty="0">
                <a:hlinkClick r:id="rId3"/>
              </a:rPr>
              <a:t>http://statweb.stanford.edu/~tibs/ElemStatLearn/</a:t>
            </a:r>
            <a:r>
              <a:rPr lang="en-US" sz="1569" dirty="0"/>
              <a:t> </a:t>
            </a:r>
          </a:p>
        </p:txBody>
      </p:sp>
      <p:sp>
        <p:nvSpPr>
          <p:cNvPr id="4" name="Rectangle 3"/>
          <p:cNvSpPr/>
          <p:nvPr/>
        </p:nvSpPr>
        <p:spPr>
          <a:xfrm>
            <a:off x="-98674" y="6472343"/>
            <a:ext cx="8008260" cy="333809"/>
          </a:xfrm>
          <a:prstGeom prst="rect">
            <a:avLst/>
          </a:prstGeom>
        </p:spPr>
        <p:txBody>
          <a:bodyPr wrap="square">
            <a:spAutoFit/>
          </a:bodyPr>
          <a:lstStyle/>
          <a:p>
            <a:r>
              <a:rPr lang="en-US" sz="1569" b="1" dirty="0">
                <a:solidFill>
                  <a:srgbClr val="000000"/>
                </a:solidFill>
                <a:latin typeface="Times New Roman" panose="02020603050405020304" pitchFamily="18" charset="0"/>
              </a:rPr>
              <a:t>The Elements of Statistical Learning (2nd edition)  </a:t>
            </a:r>
            <a:r>
              <a:rPr lang="en-US" sz="1569" dirty="0">
                <a:solidFill>
                  <a:srgbClr val="000000"/>
                </a:solidFill>
                <a:latin typeface="Times New Roman" panose="02020603050405020304" pitchFamily="18" charset="0"/>
              </a:rPr>
              <a:t>Hastie, </a:t>
            </a:r>
            <a:r>
              <a:rPr lang="en-US" sz="1569" dirty="0" err="1">
                <a:solidFill>
                  <a:srgbClr val="000000"/>
                </a:solidFill>
                <a:latin typeface="Times New Roman" panose="02020603050405020304" pitchFamily="18" charset="0"/>
              </a:rPr>
              <a:t>Tibshirani</a:t>
            </a:r>
            <a:r>
              <a:rPr lang="en-US" sz="1569" dirty="0">
                <a:solidFill>
                  <a:srgbClr val="000000"/>
                </a:solidFill>
                <a:latin typeface="Times New Roman" panose="02020603050405020304" pitchFamily="18" charset="0"/>
              </a:rPr>
              <a:t> and Friedman</a:t>
            </a:r>
            <a:endParaRPr lang="en-US" sz="1569" dirty="0"/>
          </a:p>
        </p:txBody>
      </p:sp>
    </p:spTree>
    <p:extLst>
      <p:ext uri="{BB962C8B-B14F-4D97-AF65-F5344CB8AC3E}">
        <p14:creationId xmlns:p14="http://schemas.microsoft.com/office/powerpoint/2010/main" val="3117286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6154" y="463381"/>
            <a:ext cx="7971692" cy="2339976"/>
          </a:xfrm>
          <a:prstGeom prst="rect">
            <a:avLst/>
          </a:prstGeom>
        </p:spPr>
      </p:pic>
      <p:sp>
        <p:nvSpPr>
          <p:cNvPr id="3" name="TextBox 2"/>
          <p:cNvSpPr txBox="1"/>
          <p:nvPr/>
        </p:nvSpPr>
        <p:spPr>
          <a:xfrm>
            <a:off x="723847" y="5495615"/>
            <a:ext cx="3609002" cy="333809"/>
          </a:xfrm>
          <a:prstGeom prst="rect">
            <a:avLst/>
          </a:prstGeom>
          <a:noFill/>
        </p:spPr>
        <p:txBody>
          <a:bodyPr wrap="square" rtlCol="0">
            <a:spAutoFit/>
          </a:bodyPr>
          <a:lstStyle/>
          <a:p>
            <a:r>
              <a:rPr lang="en-US" sz="1569" dirty="0"/>
              <a:t>Figures courtesy of Wako </a:t>
            </a:r>
            <a:r>
              <a:rPr lang="en-US" sz="1569" dirty="0" err="1"/>
              <a:t>Bungula</a:t>
            </a:r>
            <a:endParaRPr lang="en-US" sz="1569" dirty="0"/>
          </a:p>
        </p:txBody>
      </p:sp>
      <p:pic>
        <p:nvPicPr>
          <p:cNvPr id="4" name="Picture 3"/>
          <p:cNvPicPr>
            <a:picLocks noChangeAspect="1"/>
          </p:cNvPicPr>
          <p:nvPr/>
        </p:nvPicPr>
        <p:blipFill>
          <a:blip r:embed="rId3"/>
          <a:stretch>
            <a:fillRect/>
          </a:stretch>
        </p:blipFill>
        <p:spPr>
          <a:xfrm>
            <a:off x="3023333" y="2978644"/>
            <a:ext cx="3097335" cy="2341685"/>
          </a:xfrm>
          <a:prstGeom prst="rect">
            <a:avLst/>
          </a:prstGeom>
        </p:spPr>
      </p:pic>
      <p:sp>
        <p:nvSpPr>
          <p:cNvPr id="5" name="TextBox 4"/>
          <p:cNvSpPr txBox="1"/>
          <p:nvPr/>
        </p:nvSpPr>
        <p:spPr>
          <a:xfrm>
            <a:off x="723847" y="3342589"/>
            <a:ext cx="2081498" cy="2024016"/>
          </a:xfrm>
          <a:prstGeom prst="rect">
            <a:avLst/>
          </a:prstGeom>
          <a:solidFill>
            <a:schemeClr val="accent6">
              <a:lumMod val="20000"/>
              <a:lumOff val="80000"/>
            </a:schemeClr>
          </a:solidFill>
        </p:spPr>
        <p:txBody>
          <a:bodyPr wrap="square" rtlCol="0">
            <a:spAutoFit/>
          </a:bodyPr>
          <a:lstStyle/>
          <a:p>
            <a:r>
              <a:rPr lang="en-US" sz="2092" dirty="0"/>
              <a:t>If you care about connected components:</a:t>
            </a:r>
          </a:p>
          <a:p>
            <a:pPr lvl="1"/>
            <a:r>
              <a:rPr lang="en-US" sz="2092" dirty="0"/>
              <a:t>Single linkage</a:t>
            </a:r>
          </a:p>
          <a:p>
            <a:pPr lvl="1"/>
            <a:r>
              <a:rPr lang="en-US" sz="2092" dirty="0" err="1"/>
              <a:t>DBscan</a:t>
            </a:r>
            <a:endParaRPr lang="en-US" sz="2092" dirty="0"/>
          </a:p>
        </p:txBody>
      </p:sp>
      <p:sp>
        <p:nvSpPr>
          <p:cNvPr id="6" name="TextBox 5"/>
          <p:cNvSpPr txBox="1"/>
          <p:nvPr/>
        </p:nvSpPr>
        <p:spPr>
          <a:xfrm>
            <a:off x="6225389" y="3181598"/>
            <a:ext cx="2231670" cy="2024016"/>
          </a:xfrm>
          <a:prstGeom prst="rect">
            <a:avLst/>
          </a:prstGeom>
          <a:solidFill>
            <a:schemeClr val="accent6">
              <a:lumMod val="20000"/>
              <a:lumOff val="80000"/>
            </a:schemeClr>
          </a:solidFill>
        </p:spPr>
        <p:txBody>
          <a:bodyPr wrap="square" rtlCol="0">
            <a:spAutoFit/>
          </a:bodyPr>
          <a:lstStyle/>
          <a:p>
            <a:r>
              <a:rPr lang="en-US" sz="2092" dirty="0"/>
              <a:t>If you care about closeness:</a:t>
            </a:r>
          </a:p>
          <a:p>
            <a:r>
              <a:rPr lang="en-US" sz="2092" dirty="0"/>
              <a:t>  Complete linkage</a:t>
            </a:r>
          </a:p>
          <a:p>
            <a:r>
              <a:rPr lang="en-US" sz="2092" dirty="0"/>
              <a:t>  Average linkage</a:t>
            </a:r>
          </a:p>
          <a:p>
            <a:r>
              <a:rPr lang="en-US" sz="2092" dirty="0"/>
              <a:t>  Ward’s linkage</a:t>
            </a:r>
          </a:p>
          <a:p>
            <a:r>
              <a:rPr lang="en-US" sz="2092" dirty="0"/>
              <a:t>  K-means</a:t>
            </a:r>
          </a:p>
        </p:txBody>
      </p:sp>
    </p:spTree>
    <p:extLst>
      <p:ext uri="{BB962C8B-B14F-4D97-AF65-F5344CB8AC3E}">
        <p14:creationId xmlns:p14="http://schemas.microsoft.com/office/powerpoint/2010/main" val="3350263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C89CB4-53E0-4975-A6EF-E59593E8444F}"/>
              </a:ext>
            </a:extLst>
          </p:cNvPr>
          <p:cNvPicPr>
            <a:picLocks noChangeAspect="1"/>
          </p:cNvPicPr>
          <p:nvPr/>
        </p:nvPicPr>
        <p:blipFill>
          <a:blip r:embed="rId2"/>
          <a:stretch>
            <a:fillRect/>
          </a:stretch>
        </p:blipFill>
        <p:spPr>
          <a:xfrm>
            <a:off x="23812" y="1443037"/>
            <a:ext cx="9096375" cy="3971925"/>
          </a:xfrm>
          <a:prstGeom prst="rect">
            <a:avLst/>
          </a:prstGeom>
        </p:spPr>
      </p:pic>
      <p:sp>
        <p:nvSpPr>
          <p:cNvPr id="4" name="TextBox 3">
            <a:extLst>
              <a:ext uri="{FF2B5EF4-FFF2-40B4-BE49-F238E27FC236}">
                <a16:creationId xmlns:a16="http://schemas.microsoft.com/office/drawing/2014/main" id="{65B1F95B-DFD8-4148-A37F-ACE009FF17B8}"/>
              </a:ext>
            </a:extLst>
          </p:cNvPr>
          <p:cNvSpPr txBox="1"/>
          <p:nvPr/>
        </p:nvSpPr>
        <p:spPr>
          <a:xfrm>
            <a:off x="240632" y="6234046"/>
            <a:ext cx="6942221" cy="646331"/>
          </a:xfrm>
          <a:prstGeom prst="rect">
            <a:avLst/>
          </a:prstGeom>
          <a:noFill/>
        </p:spPr>
        <p:txBody>
          <a:bodyPr wrap="square">
            <a:spAutoFit/>
          </a:bodyPr>
          <a:lstStyle/>
          <a:p>
            <a:r>
              <a:rPr lang="en-US" dirty="0">
                <a:hlinkClick r:id="rId3"/>
              </a:rPr>
              <a:t>https://hackerwins.github.io/2019-07-10/cs229a-week8</a:t>
            </a:r>
            <a:r>
              <a:rPr lang="en-US" dirty="0"/>
              <a:t> </a:t>
            </a:r>
          </a:p>
          <a:p>
            <a:r>
              <a:rPr lang="en-US" dirty="0"/>
              <a:t>From Andrew Ng’s Machine Learning course</a:t>
            </a:r>
          </a:p>
        </p:txBody>
      </p:sp>
      <p:sp>
        <p:nvSpPr>
          <p:cNvPr id="5" name="TextBox 4">
            <a:extLst>
              <a:ext uri="{FF2B5EF4-FFF2-40B4-BE49-F238E27FC236}">
                <a16:creationId xmlns:a16="http://schemas.microsoft.com/office/drawing/2014/main" id="{330E9378-7301-4009-A1A1-5F1F1F6D3C79}"/>
              </a:ext>
            </a:extLst>
          </p:cNvPr>
          <p:cNvSpPr txBox="1"/>
          <p:nvPr/>
        </p:nvSpPr>
        <p:spPr>
          <a:xfrm>
            <a:off x="397042" y="324853"/>
            <a:ext cx="6400800" cy="584775"/>
          </a:xfrm>
          <a:prstGeom prst="rect">
            <a:avLst/>
          </a:prstGeom>
          <a:noFill/>
        </p:spPr>
        <p:txBody>
          <a:bodyPr wrap="square" rtlCol="0">
            <a:spAutoFit/>
          </a:bodyPr>
          <a:lstStyle/>
          <a:p>
            <a:r>
              <a:rPr lang="en-US" sz="3200" dirty="0"/>
              <a:t>Clustering:  Grouping “like” objects</a:t>
            </a:r>
          </a:p>
        </p:txBody>
      </p:sp>
    </p:spTree>
    <p:extLst>
      <p:ext uri="{BB962C8B-B14F-4D97-AF65-F5344CB8AC3E}">
        <p14:creationId xmlns:p14="http://schemas.microsoft.com/office/powerpoint/2010/main" val="1421242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26655D-E166-2F6A-4DA5-F9D7B4037637}"/>
              </a:ext>
            </a:extLst>
          </p:cNvPr>
          <p:cNvSpPr txBox="1"/>
          <p:nvPr/>
        </p:nvSpPr>
        <p:spPr>
          <a:xfrm>
            <a:off x="539015" y="231007"/>
            <a:ext cx="7359322" cy="1508105"/>
          </a:xfrm>
          <a:prstGeom prst="rect">
            <a:avLst/>
          </a:prstGeom>
          <a:noFill/>
        </p:spPr>
        <p:txBody>
          <a:bodyPr wrap="none" rtlCol="0">
            <a:spAutoFit/>
          </a:bodyPr>
          <a:lstStyle/>
          <a:p>
            <a:r>
              <a:rPr lang="en-US" sz="3200" dirty="0"/>
              <a:t>An issue affecting all types of data analysis:</a:t>
            </a:r>
          </a:p>
          <a:p>
            <a:r>
              <a:rPr lang="en-US" sz="6000" dirty="0"/>
              <a:t>         NOISE</a:t>
            </a:r>
          </a:p>
        </p:txBody>
      </p:sp>
      <p:pic>
        <p:nvPicPr>
          <p:cNvPr id="5" name="Picture 4">
            <a:extLst>
              <a:ext uri="{FF2B5EF4-FFF2-40B4-BE49-F238E27FC236}">
                <a16:creationId xmlns:a16="http://schemas.microsoft.com/office/drawing/2014/main" id="{FBC37428-C94C-6E87-2CB1-44D14BCE97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459" t="30892" r="17857" b="25596"/>
          <a:stretch/>
        </p:blipFill>
        <p:spPr bwMode="auto">
          <a:xfrm>
            <a:off x="310311" y="3080564"/>
            <a:ext cx="3665475" cy="338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4DFD0962-900A-7AD6-3AC9-0FF55DAE441D}"/>
              </a:ext>
            </a:extLst>
          </p:cNvPr>
          <p:cNvSpPr txBox="1"/>
          <p:nvPr/>
        </p:nvSpPr>
        <p:spPr>
          <a:xfrm>
            <a:off x="369010" y="1814501"/>
            <a:ext cx="3548079" cy="1200329"/>
          </a:xfrm>
          <a:prstGeom prst="rect">
            <a:avLst/>
          </a:prstGeom>
          <a:noFill/>
        </p:spPr>
        <p:txBody>
          <a:bodyPr wrap="square">
            <a:spAutoFit/>
          </a:bodyPr>
          <a:lstStyle/>
          <a:p>
            <a:r>
              <a:rPr lang="en-US" sz="2400" dirty="0">
                <a:solidFill>
                  <a:srgbClr val="C00000"/>
                </a:solidFill>
              </a:rPr>
              <a:t>Background noise:  Points that appear but should not be part of the data set.</a:t>
            </a:r>
          </a:p>
        </p:txBody>
      </p:sp>
      <p:pic>
        <p:nvPicPr>
          <p:cNvPr id="9" name="Picture 8" descr="Chart, scatter chart&#10;&#10;Description automatically generated">
            <a:extLst>
              <a:ext uri="{FF2B5EF4-FFF2-40B4-BE49-F238E27FC236}">
                <a16:creationId xmlns:a16="http://schemas.microsoft.com/office/drawing/2014/main" id="{341AE3F0-AF8C-CFBC-043F-A532FA3A14AD}"/>
              </a:ext>
            </a:extLst>
          </p:cNvPr>
          <p:cNvPicPr>
            <a:picLocks noChangeAspect="1"/>
          </p:cNvPicPr>
          <p:nvPr/>
        </p:nvPicPr>
        <p:blipFill>
          <a:blip r:embed="rId3"/>
          <a:stretch>
            <a:fillRect/>
          </a:stretch>
        </p:blipFill>
        <p:spPr>
          <a:xfrm>
            <a:off x="4617497" y="3218247"/>
            <a:ext cx="4754880" cy="3566160"/>
          </a:xfrm>
          <a:prstGeom prst="rect">
            <a:avLst/>
          </a:prstGeom>
        </p:spPr>
      </p:pic>
      <p:sp>
        <p:nvSpPr>
          <p:cNvPr id="10" name="TextBox 9">
            <a:extLst>
              <a:ext uri="{FF2B5EF4-FFF2-40B4-BE49-F238E27FC236}">
                <a16:creationId xmlns:a16="http://schemas.microsoft.com/office/drawing/2014/main" id="{48995ADE-162C-F236-9EEB-A0F37CED572F}"/>
              </a:ext>
            </a:extLst>
          </p:cNvPr>
          <p:cNvSpPr txBox="1"/>
          <p:nvPr/>
        </p:nvSpPr>
        <p:spPr>
          <a:xfrm>
            <a:off x="5061723" y="961879"/>
            <a:ext cx="4082277" cy="2677656"/>
          </a:xfrm>
          <a:prstGeom prst="rect">
            <a:avLst/>
          </a:prstGeom>
          <a:noFill/>
        </p:spPr>
        <p:txBody>
          <a:bodyPr wrap="square">
            <a:spAutoFit/>
          </a:bodyPr>
          <a:lstStyle/>
          <a:p>
            <a:r>
              <a:rPr lang="en-US" sz="2400" dirty="0">
                <a:solidFill>
                  <a:srgbClr val="C00000"/>
                </a:solidFill>
              </a:rPr>
              <a:t>Measurement error noise:</a:t>
            </a:r>
          </a:p>
          <a:p>
            <a:pPr marL="342900" indent="-342900">
              <a:buFont typeface="Arial" panose="020B0604020202020204" pitchFamily="34" charset="0"/>
              <a:buChar char="•"/>
            </a:pPr>
            <a:r>
              <a:rPr lang="en-US" sz="2400" dirty="0">
                <a:solidFill>
                  <a:srgbClr val="C00000"/>
                </a:solidFill>
              </a:rPr>
              <a:t>In many cases x is known, but y-values can be affected by measurement errors.  </a:t>
            </a:r>
          </a:p>
          <a:p>
            <a:pPr marL="342900" indent="-342900">
              <a:buFont typeface="Arial" panose="020B0604020202020204" pitchFamily="34" charset="0"/>
              <a:buChar char="•"/>
            </a:pPr>
            <a:r>
              <a:rPr lang="en-US" sz="2400" dirty="0">
                <a:solidFill>
                  <a:srgbClr val="C00000"/>
                </a:solidFill>
              </a:rPr>
              <a:t>In some cases, noise affects both x and y values.</a:t>
            </a:r>
          </a:p>
          <a:p>
            <a:endParaRPr lang="en-US" sz="2400" dirty="0">
              <a:solidFill>
                <a:srgbClr val="C00000"/>
              </a:solidFill>
            </a:endParaRPr>
          </a:p>
        </p:txBody>
      </p:sp>
      <p:cxnSp>
        <p:nvCxnSpPr>
          <p:cNvPr id="12" name="Straight Connector 11">
            <a:extLst>
              <a:ext uri="{FF2B5EF4-FFF2-40B4-BE49-F238E27FC236}">
                <a16:creationId xmlns:a16="http://schemas.microsoft.com/office/drawing/2014/main" id="{858CA589-E766-8BAE-716A-54A64388FD62}"/>
              </a:ext>
            </a:extLst>
          </p:cNvPr>
          <p:cNvCxnSpPr>
            <a:cxnSpLocks/>
          </p:cNvCxnSpPr>
          <p:nvPr/>
        </p:nvCxnSpPr>
        <p:spPr>
          <a:xfrm flipV="1">
            <a:off x="4423712" y="1888641"/>
            <a:ext cx="0" cy="412909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2636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1F731A9-07E2-4FC4-B695-221DD59729A7}"/>
              </a:ext>
            </a:extLst>
          </p:cNvPr>
          <p:cNvGrpSpPr/>
          <p:nvPr/>
        </p:nvGrpSpPr>
        <p:grpSpPr>
          <a:xfrm>
            <a:off x="2723103" y="493819"/>
            <a:ext cx="6234441" cy="3038849"/>
            <a:chOff x="624840" y="3501390"/>
            <a:chExt cx="6964854" cy="3280410"/>
          </a:xfrm>
        </p:grpSpPr>
        <p:pic>
          <p:nvPicPr>
            <p:cNvPr id="3" name="Picture 3">
              <a:extLst>
                <a:ext uri="{FF2B5EF4-FFF2-40B4-BE49-F238E27FC236}">
                  <a16:creationId xmlns:a16="http://schemas.microsoft.com/office/drawing/2014/main" id="{8C410E30-EDBF-42D0-B7C7-FBB1DCAD09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127" t="13743" r="29850" b="41423"/>
            <a:stretch/>
          </p:blipFill>
          <p:spPr bwMode="auto">
            <a:xfrm>
              <a:off x="624840" y="3520440"/>
              <a:ext cx="2194560" cy="310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a:extLst>
                <a:ext uri="{FF2B5EF4-FFF2-40B4-BE49-F238E27FC236}">
                  <a16:creationId xmlns:a16="http://schemas.microsoft.com/office/drawing/2014/main" id="{F775B33A-746D-4F9F-949B-102FC20108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459" t="30892" r="17857" b="25596"/>
            <a:stretch/>
          </p:blipFill>
          <p:spPr bwMode="auto">
            <a:xfrm>
              <a:off x="2650873" y="3611880"/>
              <a:ext cx="3383280" cy="301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extLst>
                <a:ext uri="{FF2B5EF4-FFF2-40B4-BE49-F238E27FC236}">
                  <a16:creationId xmlns:a16="http://schemas.microsoft.com/office/drawing/2014/main" id="{82BF1FD6-CD00-4D00-BCEF-1D82E85515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586" t="28247" r="72447" b="16369"/>
            <a:stretch/>
          </p:blipFill>
          <p:spPr bwMode="auto">
            <a:xfrm>
              <a:off x="6027594" y="3501390"/>
              <a:ext cx="1562100" cy="3280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TextBox 5">
            <a:extLst>
              <a:ext uri="{FF2B5EF4-FFF2-40B4-BE49-F238E27FC236}">
                <a16:creationId xmlns:a16="http://schemas.microsoft.com/office/drawing/2014/main" id="{0331DC71-2517-49CC-85FA-C5D97FD16C84}"/>
              </a:ext>
            </a:extLst>
          </p:cNvPr>
          <p:cNvSpPr txBox="1"/>
          <p:nvPr/>
        </p:nvSpPr>
        <p:spPr>
          <a:xfrm>
            <a:off x="231112" y="301451"/>
            <a:ext cx="4803112" cy="5724644"/>
          </a:xfrm>
          <a:prstGeom prst="rect">
            <a:avLst/>
          </a:prstGeom>
          <a:noFill/>
        </p:spPr>
        <p:txBody>
          <a:bodyPr wrap="square" rtlCol="0">
            <a:spAutoFit/>
          </a:bodyPr>
          <a:lstStyle/>
          <a:p>
            <a:r>
              <a:rPr lang="en-US" sz="2400" dirty="0">
                <a:solidFill>
                  <a:srgbClr val="C00000"/>
                </a:solidFill>
              </a:rPr>
              <a:t>Background noise</a:t>
            </a:r>
          </a:p>
          <a:p>
            <a:endParaRPr lang="en-US" sz="600" dirty="0">
              <a:solidFill>
                <a:srgbClr val="C00000"/>
              </a:solidFill>
            </a:endParaRPr>
          </a:p>
          <a:p>
            <a:r>
              <a:rPr lang="en-US" sz="2400" dirty="0">
                <a:solidFill>
                  <a:srgbClr val="C00000"/>
                </a:solidFill>
              </a:rPr>
              <a:t>Examples:  images</a:t>
            </a:r>
          </a:p>
          <a:p>
            <a:endParaRPr lang="en-US" sz="2400" dirty="0">
              <a:solidFill>
                <a:srgbClr val="C00000"/>
              </a:solidFill>
            </a:endParaRPr>
          </a:p>
          <a:p>
            <a:endParaRPr lang="en-US" sz="2400" dirty="0">
              <a:solidFill>
                <a:srgbClr val="C00000"/>
              </a:solidFill>
            </a:endParaRPr>
          </a:p>
          <a:p>
            <a:endParaRPr lang="en-US" sz="2400" dirty="0">
              <a:solidFill>
                <a:srgbClr val="C00000"/>
              </a:solidFill>
            </a:endParaRPr>
          </a:p>
          <a:p>
            <a:endParaRPr lang="en-US" sz="2400" dirty="0">
              <a:solidFill>
                <a:srgbClr val="C00000"/>
              </a:solidFill>
            </a:endParaRPr>
          </a:p>
          <a:p>
            <a:endParaRPr lang="en-US" sz="2400" dirty="0">
              <a:solidFill>
                <a:srgbClr val="C00000"/>
              </a:solidFill>
            </a:endParaRPr>
          </a:p>
          <a:p>
            <a:endParaRPr lang="en-US" sz="2400" dirty="0">
              <a:solidFill>
                <a:srgbClr val="C00000"/>
              </a:solidFill>
            </a:endParaRPr>
          </a:p>
          <a:p>
            <a:endParaRPr lang="en-US" sz="2400" dirty="0">
              <a:solidFill>
                <a:srgbClr val="C00000"/>
              </a:solidFill>
            </a:endParaRPr>
          </a:p>
          <a:p>
            <a:endParaRPr lang="en-US" sz="2400" dirty="0">
              <a:solidFill>
                <a:srgbClr val="C00000"/>
              </a:solidFill>
            </a:endParaRPr>
          </a:p>
          <a:p>
            <a:endParaRPr lang="en-US" sz="2400" dirty="0">
              <a:solidFill>
                <a:srgbClr val="C00000"/>
              </a:solidFill>
            </a:endParaRPr>
          </a:p>
          <a:p>
            <a:endParaRPr lang="en-US" sz="2400" dirty="0">
              <a:solidFill>
                <a:srgbClr val="C00000"/>
              </a:solidFill>
            </a:endParaRPr>
          </a:p>
          <a:p>
            <a:endParaRPr lang="en-US" sz="2400" dirty="0">
              <a:solidFill>
                <a:srgbClr val="C00000"/>
              </a:solidFill>
            </a:endParaRPr>
          </a:p>
          <a:p>
            <a:endParaRPr lang="en-US" sz="2400" dirty="0">
              <a:solidFill>
                <a:srgbClr val="C00000"/>
              </a:solidFill>
            </a:endParaRPr>
          </a:p>
          <a:p>
            <a:r>
              <a:rPr lang="en-US" sz="2400" dirty="0">
                <a:solidFill>
                  <a:srgbClr val="C00000"/>
                </a:solidFill>
              </a:rPr>
              <a:t>                                                and sound</a:t>
            </a:r>
          </a:p>
        </p:txBody>
      </p:sp>
      <p:pic>
        <p:nvPicPr>
          <p:cNvPr id="8" name="Picture 7" descr="Chart&#10;&#10;Description automatically generated with medium confidence">
            <a:extLst>
              <a:ext uri="{FF2B5EF4-FFF2-40B4-BE49-F238E27FC236}">
                <a16:creationId xmlns:a16="http://schemas.microsoft.com/office/drawing/2014/main" id="{CC1EFEEC-98A5-4E7C-A114-AFCE666404D1}"/>
              </a:ext>
            </a:extLst>
          </p:cNvPr>
          <p:cNvPicPr>
            <a:picLocks noChangeAspect="1"/>
          </p:cNvPicPr>
          <p:nvPr/>
        </p:nvPicPr>
        <p:blipFill>
          <a:blip r:embed="rId5"/>
          <a:stretch>
            <a:fillRect/>
          </a:stretch>
        </p:blipFill>
        <p:spPr>
          <a:xfrm>
            <a:off x="130628" y="4480560"/>
            <a:ext cx="3336989" cy="2377440"/>
          </a:xfrm>
          <a:prstGeom prst="rect">
            <a:avLst/>
          </a:prstGeom>
        </p:spPr>
      </p:pic>
      <p:sp>
        <p:nvSpPr>
          <p:cNvPr id="9" name="Rectangle 8">
            <a:extLst>
              <a:ext uri="{FF2B5EF4-FFF2-40B4-BE49-F238E27FC236}">
                <a16:creationId xmlns:a16="http://schemas.microsoft.com/office/drawing/2014/main" id="{D8F09E73-CFFC-4C84-9C7A-4091B73086E7}"/>
              </a:ext>
            </a:extLst>
          </p:cNvPr>
          <p:cNvSpPr/>
          <p:nvPr/>
        </p:nvSpPr>
        <p:spPr>
          <a:xfrm>
            <a:off x="2971467" y="3396229"/>
            <a:ext cx="6390641" cy="720197"/>
          </a:xfrm>
          <a:prstGeom prst="rect">
            <a:avLst/>
          </a:prstGeom>
        </p:spPr>
        <p:txBody>
          <a:bodyPr wrap="square">
            <a:spAutoFit/>
          </a:bodyPr>
          <a:lstStyle/>
          <a:p>
            <a:pPr defTabSz="1036290" fontAlgn="base"/>
            <a:r>
              <a:rPr lang="en-US" sz="2040" dirty="0">
                <a:solidFill>
                  <a:prstClr val="white"/>
                </a:solidFill>
                <a:latin typeface="Calibri"/>
                <a:hlinkClick r:id="rId6"/>
              </a:rPr>
              <a:t>Supercoiled </a:t>
            </a:r>
            <a:r>
              <a:rPr lang="en-US" sz="2040" b="1" dirty="0">
                <a:solidFill>
                  <a:prstClr val="white"/>
                </a:solidFill>
                <a:latin typeface="Calibri"/>
                <a:hlinkClick r:id="rId6"/>
              </a:rPr>
              <a:t>DNA</a:t>
            </a:r>
            <a:r>
              <a:rPr lang="en-US" sz="2040" dirty="0">
                <a:solidFill>
                  <a:prstClr val="white"/>
                </a:solidFill>
                <a:latin typeface="Calibri"/>
                <a:hlinkClick r:id="rId6"/>
              </a:rPr>
              <a:t>-directed knotting by </a:t>
            </a:r>
            <a:r>
              <a:rPr lang="en-US" sz="2040" b="1" dirty="0">
                <a:solidFill>
                  <a:prstClr val="white"/>
                </a:solidFill>
                <a:latin typeface="Calibri"/>
                <a:hlinkClick r:id="rId6"/>
              </a:rPr>
              <a:t>T4</a:t>
            </a:r>
            <a:r>
              <a:rPr lang="en-US" sz="2040" dirty="0">
                <a:solidFill>
                  <a:prstClr val="white"/>
                </a:solidFill>
                <a:latin typeface="Calibri"/>
                <a:hlinkClick r:id="rId6"/>
              </a:rPr>
              <a:t> topoisomerase.</a:t>
            </a:r>
            <a:endParaRPr lang="en-US" sz="2040" dirty="0">
              <a:solidFill>
                <a:prstClr val="white"/>
              </a:solidFill>
              <a:latin typeface="Calibri"/>
            </a:endParaRPr>
          </a:p>
          <a:p>
            <a:pPr defTabSz="1036290" fontAlgn="base"/>
            <a:r>
              <a:rPr lang="en-US" sz="2040" dirty="0">
                <a:latin typeface="Calibri"/>
              </a:rPr>
              <a:t>Wasserman SA, </a:t>
            </a:r>
            <a:r>
              <a:rPr lang="en-US" sz="2040" dirty="0" err="1">
                <a:latin typeface="Calibri"/>
              </a:rPr>
              <a:t>Cozzarelli</a:t>
            </a:r>
            <a:r>
              <a:rPr lang="en-US" sz="2040" dirty="0">
                <a:latin typeface="Calibri"/>
              </a:rPr>
              <a:t> NR. J </a:t>
            </a:r>
            <a:r>
              <a:rPr lang="en-US" sz="2040" dirty="0" err="1">
                <a:latin typeface="Calibri"/>
              </a:rPr>
              <a:t>Biol</a:t>
            </a:r>
            <a:r>
              <a:rPr lang="en-US" sz="2040" dirty="0">
                <a:latin typeface="Calibri"/>
              </a:rPr>
              <a:t> Chem. 1991</a:t>
            </a:r>
          </a:p>
        </p:txBody>
      </p:sp>
      <p:sp>
        <p:nvSpPr>
          <p:cNvPr id="11" name="TextBox 10">
            <a:extLst>
              <a:ext uri="{FF2B5EF4-FFF2-40B4-BE49-F238E27FC236}">
                <a16:creationId xmlns:a16="http://schemas.microsoft.com/office/drawing/2014/main" id="{0D512D3D-5DA3-4A75-A129-5AB89FE96B58}"/>
              </a:ext>
            </a:extLst>
          </p:cNvPr>
          <p:cNvSpPr txBox="1"/>
          <p:nvPr/>
        </p:nvSpPr>
        <p:spPr>
          <a:xfrm>
            <a:off x="2100106" y="6524772"/>
            <a:ext cx="7666891" cy="369332"/>
          </a:xfrm>
          <a:prstGeom prst="rect">
            <a:avLst/>
          </a:prstGeom>
          <a:noFill/>
        </p:spPr>
        <p:txBody>
          <a:bodyPr wrap="square">
            <a:spAutoFit/>
          </a:bodyPr>
          <a:lstStyle/>
          <a:p>
            <a:r>
              <a:rPr lang="en-US" dirty="0">
                <a:hlinkClick r:id="rId7"/>
              </a:rPr>
              <a:t>https://upload.wikimedia.org/wikipedia/commons/d/d6/White-noise.png</a:t>
            </a:r>
            <a:r>
              <a:rPr lang="en-US" dirty="0"/>
              <a:t> </a:t>
            </a:r>
          </a:p>
        </p:txBody>
      </p:sp>
      <p:sp>
        <p:nvSpPr>
          <p:cNvPr id="12" name="TextBox 11">
            <a:extLst>
              <a:ext uri="{FF2B5EF4-FFF2-40B4-BE49-F238E27FC236}">
                <a16:creationId xmlns:a16="http://schemas.microsoft.com/office/drawing/2014/main" id="{5B000408-545D-4D9B-A2A8-8B8094395342}"/>
              </a:ext>
            </a:extLst>
          </p:cNvPr>
          <p:cNvSpPr txBox="1"/>
          <p:nvPr/>
        </p:nvSpPr>
        <p:spPr>
          <a:xfrm>
            <a:off x="5933551" y="4582048"/>
            <a:ext cx="2984361" cy="1569660"/>
          </a:xfrm>
          <a:prstGeom prst="rect">
            <a:avLst/>
          </a:prstGeom>
          <a:noFill/>
        </p:spPr>
        <p:txBody>
          <a:bodyPr wrap="square" rtlCol="0">
            <a:spAutoFit/>
          </a:bodyPr>
          <a:lstStyle/>
          <a:p>
            <a:r>
              <a:rPr lang="en-US" sz="2400" dirty="0"/>
              <a:t>Can also have extra spikes or missing spikes in neuronal and heartbeat data.</a:t>
            </a:r>
          </a:p>
        </p:txBody>
      </p:sp>
    </p:spTree>
    <p:extLst>
      <p:ext uri="{BB962C8B-B14F-4D97-AF65-F5344CB8AC3E}">
        <p14:creationId xmlns:p14="http://schemas.microsoft.com/office/powerpoint/2010/main" val="3662661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scatter chart&#10;&#10;Description automatically generated">
            <a:extLst>
              <a:ext uri="{FF2B5EF4-FFF2-40B4-BE49-F238E27FC236}">
                <a16:creationId xmlns:a16="http://schemas.microsoft.com/office/drawing/2014/main" id="{85662E58-A575-4B9E-98E5-E2572DFB7ADE}"/>
              </a:ext>
            </a:extLst>
          </p:cNvPr>
          <p:cNvPicPr>
            <a:picLocks noChangeAspect="1"/>
          </p:cNvPicPr>
          <p:nvPr/>
        </p:nvPicPr>
        <p:blipFill>
          <a:blip r:embed="rId2"/>
          <a:stretch>
            <a:fillRect/>
          </a:stretch>
        </p:blipFill>
        <p:spPr>
          <a:xfrm>
            <a:off x="6310379" y="4729291"/>
            <a:ext cx="2926080" cy="2194560"/>
          </a:xfrm>
          <a:prstGeom prst="rect">
            <a:avLst/>
          </a:prstGeom>
        </p:spPr>
      </p:pic>
      <p:sp>
        <p:nvSpPr>
          <p:cNvPr id="5" name="TextBox 4">
            <a:extLst>
              <a:ext uri="{FF2B5EF4-FFF2-40B4-BE49-F238E27FC236}">
                <a16:creationId xmlns:a16="http://schemas.microsoft.com/office/drawing/2014/main" id="{4455611A-F3DF-4F3D-A296-A02AE32246CF}"/>
              </a:ext>
            </a:extLst>
          </p:cNvPr>
          <p:cNvSpPr txBox="1"/>
          <p:nvPr/>
        </p:nvSpPr>
        <p:spPr>
          <a:xfrm>
            <a:off x="3057517" y="399235"/>
            <a:ext cx="5943608" cy="369332"/>
          </a:xfrm>
          <a:prstGeom prst="rect">
            <a:avLst/>
          </a:prstGeom>
          <a:noFill/>
        </p:spPr>
        <p:txBody>
          <a:bodyPr wrap="square">
            <a:spAutoFit/>
          </a:bodyPr>
          <a:lstStyle/>
          <a:p>
            <a:r>
              <a:rPr lang="en-US" dirty="0">
                <a:hlinkClick r:id="rId3"/>
              </a:rPr>
              <a:t>From  https://python4esac.github.io/fitting/examples1d.html</a:t>
            </a:r>
            <a:r>
              <a:rPr lang="en-US" dirty="0"/>
              <a:t> </a:t>
            </a:r>
          </a:p>
        </p:txBody>
      </p:sp>
      <p:sp>
        <p:nvSpPr>
          <p:cNvPr id="6" name="Rectangle 1">
            <a:extLst>
              <a:ext uri="{FF2B5EF4-FFF2-40B4-BE49-F238E27FC236}">
                <a16:creationId xmlns:a16="http://schemas.microsoft.com/office/drawing/2014/main" id="{1766B81B-A84D-4593-AFF1-9C1B594ABC33}"/>
              </a:ext>
            </a:extLst>
          </p:cNvPr>
          <p:cNvSpPr>
            <a:spLocks noChangeArrowheads="1"/>
          </p:cNvSpPr>
          <p:nvPr/>
        </p:nvSpPr>
        <p:spPr bwMode="auto">
          <a:xfrm>
            <a:off x="0" y="-17349"/>
            <a:ext cx="8644354" cy="6579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rPr>
              <a:t>Simple Gaussian</a:t>
            </a:r>
            <a:r>
              <a:rPr kumimoji="0" lang="en-US" altLang="en-US" b="0" i="0" u="none" strike="noStrike" cap="none" normalizeH="0" baseline="0" dirty="0">
                <a:ln>
                  <a:noFill/>
                </a:ln>
                <a:solidFill>
                  <a:schemeClr val="tx1"/>
                </a:solidFill>
                <a:effectLst/>
                <a:latin typeface="Arial" panose="020B0604020202020204" pitchFamily="34" charset="0"/>
              </a:rPr>
              <a:t> </a:t>
            </a:r>
            <a:r>
              <a:rPr lang="en-US" altLang="en-US" dirty="0">
                <a:latin typeface="Arial" panose="020B0604020202020204" pitchFamily="34" charset="0"/>
              </a:rPr>
              <a:t>  </a:t>
            </a:r>
            <a:r>
              <a:rPr kumimoji="0" lang="en-US" altLang="en-US" b="0" i="0" u="none" strike="noStrike" cap="none" normalizeH="0" baseline="0" dirty="0">
                <a:ln>
                  <a:noFill/>
                </a:ln>
                <a:solidFill>
                  <a:schemeClr val="tx1"/>
                </a:solidFill>
                <a:effectLst/>
                <a:latin typeface="Arial" panose="020B0604020202020204" pitchFamily="34" charset="0"/>
              </a:rPr>
              <a:t>We will generate fake data first and compare it to the </a:t>
            </a:r>
            <a:r>
              <a:rPr kumimoji="0" lang="en-US" altLang="en-US" b="0" i="1" u="none" strike="noStrike" cap="none" normalizeH="0" baseline="0" dirty="0">
                <a:ln>
                  <a:noFill/>
                </a:ln>
                <a:solidFill>
                  <a:schemeClr val="tx1"/>
                </a:solidFill>
                <a:effectLst/>
                <a:latin typeface="Arial" panose="020B0604020202020204" pitchFamily="34" charset="0"/>
              </a:rPr>
              <a:t>real</a:t>
            </a:r>
            <a:r>
              <a:rPr kumimoji="0" lang="en-US" altLang="en-US" b="0" i="0" u="none" strike="noStrike" cap="none" normalizeH="0" baseline="0" dirty="0">
                <a:ln>
                  <a:noFill/>
                </a:ln>
                <a:solidFill>
                  <a:schemeClr val="tx1"/>
                </a:solidFill>
                <a:effectLst/>
                <a:latin typeface="Arial" panose="020B0604020202020204" pitchFamily="34" charset="0"/>
              </a:rPr>
              <a:t> data:</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800" dirty="0">
              <a:latin typeface="Arial" panose="020B0604020202020204" pitchFamily="34"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effectLst/>
                <a:latin typeface="Courier New" panose="02070309020205020404" pitchFamily="49" charset="0"/>
                <a:ea typeface="Times New Roman" panose="02020603050405020304" pitchFamily="18" charset="0"/>
                <a:cs typeface="Times New Roman" panose="02020603050405020304" pitchFamily="18" charset="0"/>
              </a:rPr>
              <a:t>import </a:t>
            </a:r>
            <a:r>
              <a:rPr lang="en-US" dirty="0" err="1">
                <a:effectLst/>
                <a:latin typeface="Courier New" panose="02070309020205020404" pitchFamily="49" charset="0"/>
                <a:ea typeface="Times New Roman" panose="02020603050405020304" pitchFamily="18" charset="0"/>
                <a:cs typeface="Times New Roman" panose="02020603050405020304" pitchFamily="18" charset="0"/>
              </a:rPr>
              <a:t>numpy</a:t>
            </a:r>
            <a:r>
              <a:rPr lang="en-US" dirty="0">
                <a:effectLst/>
                <a:latin typeface="Courier New" panose="02070309020205020404" pitchFamily="49" charset="0"/>
                <a:ea typeface="Times New Roman" panose="02020603050405020304" pitchFamily="18" charset="0"/>
                <a:cs typeface="Times New Roman" panose="02020603050405020304" pitchFamily="18" charset="0"/>
              </a:rPr>
              <a:t> as np</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effectLst/>
                <a:latin typeface="Courier New" panose="02070309020205020404" pitchFamily="49" charset="0"/>
                <a:ea typeface="Times New Roman" panose="02020603050405020304" pitchFamily="18" charset="0"/>
                <a:cs typeface="Times New Roman" panose="02020603050405020304" pitchFamily="18" charset="0"/>
              </a:rPr>
              <a:t>from </a:t>
            </a:r>
            <a:r>
              <a:rPr lang="en-US" dirty="0" err="1">
                <a:effectLst/>
                <a:latin typeface="Courier New" panose="02070309020205020404" pitchFamily="49" charset="0"/>
                <a:ea typeface="Times New Roman" panose="02020603050405020304" pitchFamily="18" charset="0"/>
                <a:cs typeface="Times New Roman" panose="02020603050405020304" pitchFamily="18" charset="0"/>
              </a:rPr>
              <a:t>scipy.optimize</a:t>
            </a:r>
            <a:r>
              <a:rPr lang="en-US" dirty="0">
                <a:effectLst/>
                <a:latin typeface="Courier New" panose="02070309020205020404" pitchFamily="49" charset="0"/>
                <a:ea typeface="Times New Roman" panose="02020603050405020304" pitchFamily="18" charset="0"/>
                <a:cs typeface="Times New Roman" panose="02020603050405020304" pitchFamily="18" charset="0"/>
              </a:rPr>
              <a:t> import </a:t>
            </a:r>
            <a:r>
              <a:rPr lang="en-US" dirty="0" err="1">
                <a:effectLst/>
                <a:latin typeface="Courier New" panose="02070309020205020404" pitchFamily="49" charset="0"/>
                <a:ea typeface="Times New Roman" panose="02020603050405020304" pitchFamily="18" charset="0"/>
                <a:cs typeface="Times New Roman" panose="02020603050405020304" pitchFamily="18" charset="0"/>
              </a:rPr>
              <a:t>curve_fit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effectLst/>
                <a:latin typeface="Courier New" panose="02070309020205020404" pitchFamily="49" charset="0"/>
                <a:ea typeface="Times New Roman" panose="02020603050405020304" pitchFamily="18" charset="0"/>
                <a:cs typeface="Times New Roman" panose="02020603050405020304" pitchFamily="18" charset="0"/>
              </a:rPr>
              <a:t>import </a:t>
            </a:r>
            <a:r>
              <a:rPr lang="en-US" dirty="0" err="1">
                <a:effectLst/>
                <a:latin typeface="Courier New" panose="02070309020205020404" pitchFamily="49" charset="0"/>
                <a:ea typeface="Times New Roman" panose="02020603050405020304" pitchFamily="18" charset="0"/>
                <a:cs typeface="Times New Roman" panose="02020603050405020304" pitchFamily="18" charset="0"/>
              </a:rPr>
              <a:t>matplotlib.pyplot</a:t>
            </a:r>
            <a:r>
              <a:rPr lang="en-US" dirty="0">
                <a:effectLst/>
                <a:latin typeface="Courier New" panose="02070309020205020404" pitchFamily="49" charset="0"/>
                <a:ea typeface="Times New Roman" panose="02020603050405020304" pitchFamily="18" charset="0"/>
                <a:cs typeface="Times New Roman" panose="02020603050405020304" pitchFamily="18" charset="0"/>
              </a:rPr>
              <a:t> as </a:t>
            </a:r>
            <a:r>
              <a:rPr lang="en-US" dirty="0" err="1">
                <a:effectLst/>
                <a:latin typeface="Courier New" panose="02070309020205020404" pitchFamily="49" charset="0"/>
                <a:ea typeface="Times New Roman" panose="02020603050405020304" pitchFamily="18" charset="0"/>
                <a:cs typeface="Times New Roman" panose="02020603050405020304" pitchFamily="18" charset="0"/>
              </a:rPr>
              <a:t>mpl</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effectLst/>
                <a:latin typeface="Courier New" panose="02070309020205020404" pitchFamily="49" charset="0"/>
                <a:ea typeface="Times New Roman" panose="02020603050405020304" pitchFamily="18" charset="0"/>
                <a:cs typeface="Times New Roman" panose="02020603050405020304" pitchFamily="18" charset="0"/>
              </a:rPr>
              <a:t># Let's create a function to model and create data</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effectLst/>
                <a:latin typeface="Courier New" panose="02070309020205020404" pitchFamily="49" charset="0"/>
                <a:ea typeface="Times New Roman" panose="02020603050405020304" pitchFamily="18" charset="0"/>
                <a:cs typeface="Times New Roman" panose="02020603050405020304" pitchFamily="18" charset="0"/>
              </a:rPr>
              <a:t>def </a:t>
            </a:r>
            <a:r>
              <a:rPr lang="en-US" dirty="0" err="1">
                <a:effectLst/>
                <a:latin typeface="Courier New" panose="02070309020205020404" pitchFamily="49" charset="0"/>
                <a:ea typeface="Times New Roman" panose="02020603050405020304" pitchFamily="18" charset="0"/>
                <a:cs typeface="Times New Roman" panose="02020603050405020304" pitchFamily="18" charset="0"/>
              </a:rPr>
              <a:t>func</a:t>
            </a:r>
            <a:r>
              <a:rPr lang="en-US" dirty="0">
                <a:effectLst/>
                <a:latin typeface="Courier New" panose="02070309020205020404" pitchFamily="49" charset="0"/>
                <a:ea typeface="Times New Roman" panose="02020603050405020304" pitchFamily="18" charset="0"/>
                <a:cs typeface="Times New Roman" panose="02020603050405020304" pitchFamily="18" charset="0"/>
              </a:rPr>
              <a:t>(x, a, x0, sigma):</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effectLst/>
                <a:latin typeface="Courier New" panose="02070309020205020404" pitchFamily="49" charset="0"/>
                <a:ea typeface="Times New Roman" panose="02020603050405020304" pitchFamily="18" charset="0"/>
                <a:cs typeface="Times New Roman" panose="02020603050405020304" pitchFamily="18" charset="0"/>
              </a:rPr>
              <a:t>    return a*</a:t>
            </a:r>
            <a:r>
              <a:rPr lang="en-US" dirty="0" err="1">
                <a:effectLst/>
                <a:latin typeface="Courier New" panose="02070309020205020404" pitchFamily="49" charset="0"/>
                <a:ea typeface="Times New Roman" panose="02020603050405020304" pitchFamily="18" charset="0"/>
                <a:cs typeface="Times New Roman" panose="02020603050405020304" pitchFamily="18" charset="0"/>
              </a:rPr>
              <a:t>np.exp</a:t>
            </a:r>
            <a:r>
              <a:rPr lang="en-US" dirty="0">
                <a:effectLst/>
                <a:latin typeface="Courier New" panose="02070309020205020404" pitchFamily="49" charset="0"/>
                <a:ea typeface="Times New Roman" panose="02020603050405020304" pitchFamily="18" charset="0"/>
                <a:cs typeface="Times New Roman" panose="02020603050405020304" pitchFamily="18" charset="0"/>
              </a:rPr>
              <a:t>(-(x-x0)**2/(2*sigma**2))</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effectLst/>
                <a:latin typeface="Courier New" panose="02070309020205020404" pitchFamily="49" charset="0"/>
                <a:ea typeface="Times New Roman" panose="02020603050405020304" pitchFamily="18" charset="0"/>
                <a:cs typeface="Times New Roman" panose="02020603050405020304" pitchFamily="18" charset="0"/>
              </a:rPr>
              <a:t># Generating clean data</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effectLst/>
                <a:latin typeface="Courier New" panose="02070309020205020404" pitchFamily="49" charset="0"/>
                <a:ea typeface="Times New Roman" panose="02020603050405020304" pitchFamily="18" charset="0"/>
                <a:cs typeface="Times New Roman" panose="02020603050405020304" pitchFamily="18" charset="0"/>
              </a:rPr>
              <a:t>x = </a:t>
            </a:r>
            <a:r>
              <a:rPr lang="en-US" dirty="0" err="1">
                <a:effectLst/>
                <a:latin typeface="Courier New" panose="02070309020205020404" pitchFamily="49" charset="0"/>
                <a:ea typeface="Times New Roman" panose="02020603050405020304" pitchFamily="18" charset="0"/>
                <a:cs typeface="Times New Roman" panose="02020603050405020304" pitchFamily="18" charset="0"/>
              </a:rPr>
              <a:t>np.linspace</a:t>
            </a:r>
            <a:r>
              <a:rPr lang="en-US" dirty="0">
                <a:effectLst/>
                <a:latin typeface="Courier New" panose="02070309020205020404" pitchFamily="49" charset="0"/>
                <a:ea typeface="Times New Roman" panose="02020603050405020304" pitchFamily="18" charset="0"/>
                <a:cs typeface="Times New Roman" panose="02020603050405020304" pitchFamily="18" charset="0"/>
              </a:rPr>
              <a:t>(0, 10, 100)</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effectLst/>
                <a:latin typeface="Courier New" panose="02070309020205020404" pitchFamily="49" charset="0"/>
                <a:ea typeface="Times New Roman" panose="02020603050405020304" pitchFamily="18" charset="0"/>
                <a:cs typeface="Times New Roman" panose="02020603050405020304" pitchFamily="18" charset="0"/>
              </a:rPr>
              <a:t>y = </a:t>
            </a:r>
            <a:r>
              <a:rPr lang="en-US" dirty="0" err="1">
                <a:effectLst/>
                <a:latin typeface="Courier New" panose="02070309020205020404" pitchFamily="49" charset="0"/>
                <a:ea typeface="Times New Roman" panose="02020603050405020304" pitchFamily="18" charset="0"/>
                <a:cs typeface="Times New Roman" panose="02020603050405020304" pitchFamily="18" charset="0"/>
              </a:rPr>
              <a:t>func</a:t>
            </a:r>
            <a:r>
              <a:rPr lang="en-US" dirty="0">
                <a:effectLst/>
                <a:latin typeface="Courier New" panose="02070309020205020404" pitchFamily="49" charset="0"/>
                <a:ea typeface="Times New Roman" panose="02020603050405020304" pitchFamily="18" charset="0"/>
                <a:cs typeface="Times New Roman" panose="02020603050405020304" pitchFamily="18" charset="0"/>
              </a:rPr>
              <a:t>(x, 1, 5, 2)</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effectLst/>
                <a:latin typeface="Courier New" panose="02070309020205020404" pitchFamily="49" charset="0"/>
                <a:ea typeface="Times New Roman" panose="02020603050405020304" pitchFamily="18" charset="0"/>
                <a:cs typeface="Times New Roman" panose="02020603050405020304" pitchFamily="18" charset="0"/>
              </a:rPr>
              <a:t># Adding noise to the data</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err="1">
                <a:effectLst/>
                <a:latin typeface="Courier New" panose="02070309020205020404" pitchFamily="49" charset="0"/>
                <a:ea typeface="Times New Roman" panose="02020603050405020304" pitchFamily="18" charset="0"/>
                <a:cs typeface="Times New Roman" panose="02020603050405020304" pitchFamily="18" charset="0"/>
              </a:rPr>
              <a:t>yn</a:t>
            </a:r>
            <a:r>
              <a:rPr lang="en-US" dirty="0">
                <a:effectLst/>
                <a:latin typeface="Courier New" panose="02070309020205020404" pitchFamily="49" charset="0"/>
                <a:ea typeface="Times New Roman" panose="02020603050405020304" pitchFamily="18" charset="0"/>
                <a:cs typeface="Times New Roman" panose="02020603050405020304" pitchFamily="18" charset="0"/>
              </a:rPr>
              <a:t> = y + 0.2 * </a:t>
            </a:r>
            <a:r>
              <a:rPr lang="en-US" dirty="0" err="1">
                <a:effectLst/>
                <a:latin typeface="Courier New" panose="02070309020205020404" pitchFamily="49" charset="0"/>
                <a:ea typeface="Times New Roman" panose="02020603050405020304" pitchFamily="18" charset="0"/>
                <a:cs typeface="Times New Roman" panose="02020603050405020304" pitchFamily="18" charset="0"/>
              </a:rPr>
              <a:t>np.random.normal</a:t>
            </a:r>
            <a:r>
              <a:rPr lang="en-US" dirty="0">
                <a:effectLst/>
                <a:latin typeface="Courier New" panose="02070309020205020404" pitchFamily="49" charset="0"/>
                <a:ea typeface="Times New Roman" panose="02020603050405020304" pitchFamily="18" charset="0"/>
                <a:cs typeface="Times New Roman" panose="02020603050405020304" pitchFamily="18" charset="0"/>
              </a:rPr>
              <a:t>(size=</a:t>
            </a:r>
            <a:r>
              <a:rPr lang="en-US" dirty="0" err="1">
                <a:effectLst/>
                <a:latin typeface="Courier New" panose="02070309020205020404" pitchFamily="49" charset="0"/>
                <a:ea typeface="Times New Roman" panose="02020603050405020304" pitchFamily="18" charset="0"/>
                <a:cs typeface="Times New Roman" panose="02020603050405020304" pitchFamily="18" charset="0"/>
              </a:rPr>
              <a:t>len</a:t>
            </a:r>
            <a:r>
              <a:rPr lang="en-US" dirty="0">
                <a:effectLst/>
                <a:latin typeface="Courier New" panose="02070309020205020404" pitchFamily="49" charset="0"/>
                <a:ea typeface="Times New Roman" panose="02020603050405020304" pitchFamily="18" charset="0"/>
                <a:cs typeface="Times New Roman" panose="02020603050405020304" pitchFamily="18" charset="0"/>
              </a:rPr>
              <a:t>(x))</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effectLst/>
                <a:latin typeface="Courier New" panose="02070309020205020404" pitchFamily="49" charset="0"/>
                <a:ea typeface="Times New Roman" panose="02020603050405020304" pitchFamily="18" charset="0"/>
                <a:cs typeface="Times New Roman" panose="02020603050405020304" pitchFamily="18" charset="0"/>
              </a:rPr>
              <a:t># Plot out the current state of the data and model</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effectLst/>
                <a:latin typeface="Courier New" panose="02070309020205020404" pitchFamily="49" charset="0"/>
                <a:ea typeface="Times New Roman" panose="02020603050405020304" pitchFamily="18" charset="0"/>
                <a:cs typeface="Times New Roman" panose="02020603050405020304" pitchFamily="18" charset="0"/>
              </a:rPr>
              <a:t>fig = </a:t>
            </a:r>
            <a:r>
              <a:rPr lang="en-US" dirty="0" err="1">
                <a:effectLst/>
                <a:latin typeface="Courier New" panose="02070309020205020404" pitchFamily="49" charset="0"/>
                <a:ea typeface="Times New Roman" panose="02020603050405020304" pitchFamily="18" charset="0"/>
                <a:cs typeface="Times New Roman" panose="02020603050405020304" pitchFamily="18" charset="0"/>
              </a:rPr>
              <a:t>mpl.figure</a:t>
            </a:r>
            <a:r>
              <a:rPr lang="en-US" dirty="0">
                <a:effectLst/>
                <a:latin typeface="Courier New" panose="02070309020205020404" pitchFamily="49" charset="0"/>
                <a:ea typeface="Times New Roman" panose="02020603050405020304" pitchFamily="18"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effectLst/>
                <a:latin typeface="Courier New" panose="02070309020205020404" pitchFamily="49" charset="0"/>
                <a:ea typeface="Times New Roman" panose="02020603050405020304" pitchFamily="18" charset="0"/>
                <a:cs typeface="Times New Roman" panose="02020603050405020304" pitchFamily="18" charset="0"/>
              </a:rPr>
              <a:t>ax = </a:t>
            </a:r>
            <a:r>
              <a:rPr lang="en-US" dirty="0" err="1">
                <a:effectLst/>
                <a:latin typeface="Courier New" panose="02070309020205020404" pitchFamily="49" charset="0"/>
                <a:ea typeface="Times New Roman" panose="02020603050405020304" pitchFamily="18" charset="0"/>
                <a:cs typeface="Times New Roman" panose="02020603050405020304" pitchFamily="18" charset="0"/>
              </a:rPr>
              <a:t>fig.add_subplot</a:t>
            </a:r>
            <a:r>
              <a:rPr lang="en-US" dirty="0">
                <a:effectLst/>
                <a:latin typeface="Courier New" panose="02070309020205020404" pitchFamily="49" charset="0"/>
                <a:ea typeface="Times New Roman" panose="02020603050405020304" pitchFamily="18" charset="0"/>
                <a:cs typeface="Times New Roman" panose="02020603050405020304" pitchFamily="18" charset="0"/>
              </a:rPr>
              <a:t>(111)</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err="1">
                <a:effectLst/>
                <a:latin typeface="Courier New" panose="02070309020205020404" pitchFamily="49" charset="0"/>
                <a:ea typeface="Times New Roman" panose="02020603050405020304" pitchFamily="18" charset="0"/>
                <a:cs typeface="Times New Roman" panose="02020603050405020304" pitchFamily="18" charset="0"/>
              </a:rPr>
              <a:t>ax.plot</a:t>
            </a:r>
            <a:r>
              <a:rPr lang="en-US" dirty="0">
                <a:effectLst/>
                <a:latin typeface="Courier New" panose="02070309020205020404" pitchFamily="49" charset="0"/>
                <a:ea typeface="Times New Roman" panose="02020603050405020304" pitchFamily="18" charset="0"/>
                <a:cs typeface="Times New Roman" panose="02020603050405020304" pitchFamily="18" charset="0"/>
              </a:rPr>
              <a:t>(x, y, c='k', label='Function')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err="1">
                <a:effectLst/>
                <a:latin typeface="Courier New" panose="02070309020205020404" pitchFamily="49" charset="0"/>
                <a:ea typeface="Times New Roman" panose="02020603050405020304" pitchFamily="18" charset="0"/>
                <a:cs typeface="Times New Roman" panose="02020603050405020304" pitchFamily="18" charset="0"/>
              </a:rPr>
              <a:t>ax.scatter</a:t>
            </a:r>
            <a:r>
              <a:rPr lang="en-US" dirty="0">
                <a:effectLst/>
                <a:latin typeface="Courier New" panose="02070309020205020404" pitchFamily="49" charset="0"/>
                <a:ea typeface="Times New Roman" panose="02020603050405020304" pitchFamily="18" charset="0"/>
                <a:cs typeface="Times New Roman" panose="02020603050405020304" pitchFamily="18" charset="0"/>
              </a:rPr>
              <a:t>(x, </a:t>
            </a:r>
            <a:r>
              <a:rPr lang="en-US" dirty="0" err="1">
                <a:effectLst/>
                <a:latin typeface="Courier New" panose="02070309020205020404" pitchFamily="49" charset="0"/>
                <a:ea typeface="Times New Roman" panose="02020603050405020304" pitchFamily="18" charset="0"/>
                <a:cs typeface="Times New Roman" panose="02020603050405020304" pitchFamily="18" charset="0"/>
              </a:rPr>
              <a:t>yn</a:t>
            </a:r>
            <a:r>
              <a:rPr lang="en-US" dirty="0">
                <a:effectLst/>
                <a:latin typeface="Courier New" panose="02070309020205020404" pitchFamily="49" charset="0"/>
                <a:ea typeface="Times New Roman" panose="02020603050405020304" pitchFamily="18"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err="1">
                <a:effectLst/>
                <a:latin typeface="Courier New" panose="02070309020205020404" pitchFamily="49" charset="0"/>
                <a:ea typeface="Times New Roman" panose="02020603050405020304" pitchFamily="18" charset="0"/>
                <a:cs typeface="Times New Roman" panose="02020603050405020304" pitchFamily="18" charset="0"/>
              </a:rPr>
              <a:t>fig.savefig</a:t>
            </a:r>
            <a:r>
              <a:rPr lang="en-US" dirty="0">
                <a:effectLst/>
                <a:latin typeface="Courier New" panose="02070309020205020404" pitchFamily="49" charset="0"/>
                <a:ea typeface="Times New Roman" panose="02020603050405020304" pitchFamily="18" charset="0"/>
                <a:cs typeface="Times New Roman" panose="02020603050405020304" pitchFamily="18" charset="0"/>
              </a:rPr>
              <a:t>('model_and_noise.png')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92934D8-A26E-46DF-8CF5-8BADAF2471DB}"/>
              </a:ext>
            </a:extLst>
          </p:cNvPr>
          <p:cNvSpPr txBox="1"/>
          <p:nvPr/>
        </p:nvSpPr>
        <p:spPr>
          <a:xfrm>
            <a:off x="3867150" y="2994541"/>
            <a:ext cx="5133975" cy="369332"/>
          </a:xfrm>
          <a:prstGeom prst="rect">
            <a:avLst/>
          </a:prstGeom>
          <a:noFill/>
        </p:spPr>
        <p:txBody>
          <a:bodyPr wrap="square" rtlCol="0">
            <a:spAutoFit/>
          </a:bodyPr>
          <a:lstStyle/>
          <a:p>
            <a:r>
              <a:rPr lang="en-US" dirty="0">
                <a:solidFill>
                  <a:srgbClr val="C00000"/>
                </a:solidFill>
              </a:rPr>
              <a:t># Generates 100 points between 0 and 10 (no noise)</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EC43293-CD38-4D42-93E2-24B942FEF78C}"/>
                  </a:ext>
                </a:extLst>
              </p:cNvPr>
              <p:cNvSpPr txBox="1"/>
              <p:nvPr/>
            </p:nvSpPr>
            <p:spPr>
              <a:xfrm>
                <a:off x="2905125" y="3386730"/>
                <a:ext cx="5133975" cy="447367"/>
              </a:xfrm>
              <a:prstGeom prst="rect">
                <a:avLst/>
              </a:prstGeom>
              <a:noFill/>
            </p:spPr>
            <p:txBody>
              <a:bodyPr wrap="square" rtlCol="0">
                <a:spAutoFit/>
              </a:bodyPr>
              <a:lstStyle/>
              <a:p>
                <a:r>
                  <a:rPr lang="en-US" sz="2000" dirty="0">
                    <a:solidFill>
                      <a:srgbClr val="C00000"/>
                    </a:solidFill>
                  </a:rPr>
                  <a:t>#  y = </a:t>
                </a:r>
                <a14:m>
                  <m:oMath xmlns:m="http://schemas.openxmlformats.org/officeDocument/2006/math">
                    <m:r>
                      <a:rPr lang="en-US" sz="2000" smtClean="0">
                        <a:solidFill>
                          <a:srgbClr val="C00000"/>
                        </a:solidFill>
                        <a:latin typeface="Cambria Math" panose="02040503050406030204" pitchFamily="18" charset="0"/>
                      </a:rPr>
                      <m:t>1</m:t>
                    </m:r>
                    <m:sSup>
                      <m:sSupPr>
                        <m:ctrlPr>
                          <a:rPr lang="en-US" sz="2000" i="1" smtClean="0">
                            <a:solidFill>
                              <a:srgbClr val="C00000"/>
                            </a:solidFill>
                            <a:latin typeface="Cambria Math" panose="02040503050406030204" pitchFamily="18" charset="0"/>
                          </a:rPr>
                        </m:ctrlPr>
                      </m:sSupPr>
                      <m:e>
                        <m:r>
                          <a:rPr lang="en-US" sz="2000" i="0" smtClean="0">
                            <a:solidFill>
                              <a:srgbClr val="C00000"/>
                            </a:solidFill>
                            <a:latin typeface="Cambria Math" panose="02040503050406030204" pitchFamily="18" charset="0"/>
                          </a:rPr>
                          <m:t>ⅇ</m:t>
                        </m:r>
                      </m:e>
                      <m:sup>
                        <m:r>
                          <a:rPr lang="en-US" sz="2000" i="0" smtClean="0">
                            <a:solidFill>
                              <a:srgbClr val="C00000"/>
                            </a:solidFill>
                            <a:latin typeface="Cambria Math" panose="02040503050406030204" pitchFamily="18" charset="0"/>
                          </a:rPr>
                          <m:t>−</m:t>
                        </m:r>
                        <m:f>
                          <m:fPr>
                            <m:type m:val="lin"/>
                            <m:ctrlPr>
                              <a:rPr lang="en-US" sz="2000" i="1" smtClean="0">
                                <a:solidFill>
                                  <a:srgbClr val="C00000"/>
                                </a:solidFill>
                                <a:latin typeface="Cambria Math" panose="02040503050406030204" pitchFamily="18" charset="0"/>
                              </a:rPr>
                            </m:ctrlPr>
                          </m:fPr>
                          <m:num>
                            <m:sSup>
                              <m:sSupPr>
                                <m:ctrlPr>
                                  <a:rPr lang="en-US" sz="2000" i="1" smtClean="0">
                                    <a:solidFill>
                                      <a:srgbClr val="C00000"/>
                                    </a:solidFill>
                                    <a:latin typeface="Cambria Math" panose="02040503050406030204" pitchFamily="18" charset="0"/>
                                  </a:rPr>
                                </m:ctrlPr>
                              </m:sSupPr>
                              <m:e>
                                <m:d>
                                  <m:dPr>
                                    <m:ctrlPr>
                                      <a:rPr lang="en-US" sz="2000" i="1" smtClean="0">
                                        <a:solidFill>
                                          <a:srgbClr val="C00000"/>
                                        </a:solidFill>
                                        <a:latin typeface="Cambria Math" panose="02040503050406030204" pitchFamily="18" charset="0"/>
                                      </a:rPr>
                                    </m:ctrlPr>
                                  </m:dPr>
                                  <m:e>
                                    <m:r>
                                      <a:rPr lang="en-US" sz="2000" i="1" smtClean="0">
                                        <a:solidFill>
                                          <a:srgbClr val="C00000"/>
                                        </a:solidFill>
                                        <a:latin typeface="Cambria Math" panose="02040503050406030204" pitchFamily="18" charset="0"/>
                                      </a:rPr>
                                      <m:t>𝑥</m:t>
                                    </m:r>
                                    <m:r>
                                      <a:rPr lang="en-US" sz="2000" i="0" smtClean="0">
                                        <a:solidFill>
                                          <a:srgbClr val="C00000"/>
                                        </a:solidFill>
                                        <a:latin typeface="Cambria Math" panose="02040503050406030204" pitchFamily="18" charset="0"/>
                                      </a:rPr>
                                      <m:t>−5</m:t>
                                    </m:r>
                                  </m:e>
                                </m:d>
                              </m:e>
                              <m:sup>
                                <m:r>
                                  <a:rPr lang="en-US" sz="2000" i="0" smtClean="0">
                                    <a:solidFill>
                                      <a:srgbClr val="C00000"/>
                                    </a:solidFill>
                                    <a:latin typeface="Cambria Math" panose="02040503050406030204" pitchFamily="18" charset="0"/>
                                  </a:rPr>
                                  <m:t>2</m:t>
                                </m:r>
                              </m:sup>
                            </m:sSup>
                          </m:num>
                          <m:den>
                            <m:d>
                              <m:dPr>
                                <m:ctrlPr>
                                  <a:rPr lang="en-US" sz="2000" i="1" smtClean="0">
                                    <a:solidFill>
                                      <a:srgbClr val="C00000"/>
                                    </a:solidFill>
                                    <a:latin typeface="Cambria Math" panose="02040503050406030204" pitchFamily="18" charset="0"/>
                                  </a:rPr>
                                </m:ctrlPr>
                              </m:dPr>
                              <m:e>
                                <m:r>
                                  <a:rPr lang="en-US" sz="2000" i="0" smtClean="0">
                                    <a:solidFill>
                                      <a:srgbClr val="C00000"/>
                                    </a:solidFill>
                                    <a:latin typeface="Cambria Math" panose="02040503050406030204" pitchFamily="18" charset="0"/>
                                  </a:rPr>
                                  <m:t>2⋅</m:t>
                                </m:r>
                                <m:sSup>
                                  <m:sSupPr>
                                    <m:ctrlPr>
                                      <a:rPr lang="en-US" sz="2000" i="1" smtClean="0">
                                        <a:solidFill>
                                          <a:srgbClr val="C00000"/>
                                        </a:solidFill>
                                        <a:latin typeface="Cambria Math" panose="02040503050406030204" pitchFamily="18" charset="0"/>
                                      </a:rPr>
                                    </m:ctrlPr>
                                  </m:sSupPr>
                                  <m:e>
                                    <m:r>
                                      <a:rPr lang="en-US" sz="2000" i="0" smtClean="0">
                                        <a:solidFill>
                                          <a:srgbClr val="C00000"/>
                                        </a:solidFill>
                                        <a:latin typeface="Cambria Math" panose="02040503050406030204" pitchFamily="18" charset="0"/>
                                      </a:rPr>
                                      <m:t>2</m:t>
                                    </m:r>
                                  </m:e>
                                  <m:sup>
                                    <m:r>
                                      <a:rPr lang="en-US" sz="2000" i="0" smtClean="0">
                                        <a:solidFill>
                                          <a:srgbClr val="C00000"/>
                                        </a:solidFill>
                                        <a:latin typeface="Cambria Math" panose="02040503050406030204" pitchFamily="18" charset="0"/>
                                      </a:rPr>
                                      <m:t>2</m:t>
                                    </m:r>
                                  </m:sup>
                                </m:sSup>
                              </m:e>
                            </m:d>
                          </m:den>
                        </m:f>
                      </m:sup>
                    </m:sSup>
                  </m:oMath>
                </a14:m>
                <a:r>
                  <a:rPr lang="en-US" sz="2000" dirty="0">
                    <a:solidFill>
                      <a:srgbClr val="C00000"/>
                    </a:solidFill>
                  </a:rPr>
                  <a:t> </a:t>
                </a:r>
              </a:p>
            </p:txBody>
          </p:sp>
        </mc:Choice>
        <mc:Fallback xmlns="">
          <p:sp>
            <p:nvSpPr>
              <p:cNvPr id="10" name="TextBox 9">
                <a:extLst>
                  <a:ext uri="{FF2B5EF4-FFF2-40B4-BE49-F238E27FC236}">
                    <a16:creationId xmlns:a16="http://schemas.microsoft.com/office/drawing/2014/main" id="{1EC43293-CD38-4D42-93E2-24B942FEF78C}"/>
                  </a:ext>
                </a:extLst>
              </p:cNvPr>
              <p:cNvSpPr txBox="1">
                <a:spLocks noRot="1" noChangeAspect="1" noMove="1" noResize="1" noEditPoints="1" noAdjustHandles="1" noChangeArrowheads="1" noChangeShapeType="1" noTextEdit="1"/>
              </p:cNvSpPr>
              <p:nvPr/>
            </p:nvSpPr>
            <p:spPr>
              <a:xfrm>
                <a:off x="2905125" y="3386730"/>
                <a:ext cx="5133975" cy="447367"/>
              </a:xfrm>
              <a:prstGeom prst="rect">
                <a:avLst/>
              </a:prstGeom>
              <a:blipFill>
                <a:blip r:embed="rId4"/>
                <a:stretch>
                  <a:fillRect l="-1306" t="-101370" b="-135616"/>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C3FB314A-837B-4E8E-99E3-848139FF2828}"/>
              </a:ext>
            </a:extLst>
          </p:cNvPr>
          <p:cNvSpPr txBox="1"/>
          <p:nvPr/>
        </p:nvSpPr>
        <p:spPr>
          <a:xfrm>
            <a:off x="6219825" y="4100719"/>
            <a:ext cx="5133975" cy="369332"/>
          </a:xfrm>
          <a:prstGeom prst="rect">
            <a:avLst/>
          </a:prstGeom>
          <a:noFill/>
        </p:spPr>
        <p:txBody>
          <a:bodyPr wrap="square" rtlCol="0">
            <a:spAutoFit/>
          </a:bodyPr>
          <a:lstStyle/>
          <a:p>
            <a:r>
              <a:rPr lang="en-US" dirty="0">
                <a:solidFill>
                  <a:srgbClr val="C00000"/>
                </a:solidFill>
              </a:rPr>
              <a:t># Add noise to y (not x)</a:t>
            </a:r>
          </a:p>
        </p:txBody>
      </p:sp>
    </p:spTree>
    <p:extLst>
      <p:ext uri="{BB962C8B-B14F-4D97-AF65-F5344CB8AC3E}">
        <p14:creationId xmlns:p14="http://schemas.microsoft.com/office/powerpoint/2010/main" val="3129357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 scatter chart&#10;&#10;Description automatically generated">
            <a:extLst>
              <a:ext uri="{FF2B5EF4-FFF2-40B4-BE49-F238E27FC236}">
                <a16:creationId xmlns:a16="http://schemas.microsoft.com/office/drawing/2014/main" id="{554797EA-FD3F-4F8B-BDB4-FFECD6AAD092}"/>
              </a:ext>
            </a:extLst>
          </p:cNvPr>
          <p:cNvPicPr>
            <a:picLocks noChangeAspect="1"/>
          </p:cNvPicPr>
          <p:nvPr/>
        </p:nvPicPr>
        <p:blipFill>
          <a:blip r:embed="rId2"/>
          <a:stretch>
            <a:fillRect/>
          </a:stretch>
        </p:blipFill>
        <p:spPr>
          <a:xfrm>
            <a:off x="4181467" y="3105144"/>
            <a:ext cx="5120640" cy="3840480"/>
          </a:xfrm>
          <a:prstGeom prst="rect">
            <a:avLst/>
          </a:prstGeom>
        </p:spPr>
      </p:pic>
      <p:sp>
        <p:nvSpPr>
          <p:cNvPr id="5" name="Rectangle 4">
            <a:extLst>
              <a:ext uri="{FF2B5EF4-FFF2-40B4-BE49-F238E27FC236}">
                <a16:creationId xmlns:a16="http://schemas.microsoft.com/office/drawing/2014/main" id="{F459CCBF-F46F-404D-A829-EE1A92E82F0B}"/>
              </a:ext>
            </a:extLst>
          </p:cNvPr>
          <p:cNvSpPr>
            <a:spLocks noChangeArrowheads="1"/>
          </p:cNvSpPr>
          <p:nvPr/>
        </p:nvSpPr>
        <p:spPr bwMode="auto">
          <a:xfrm>
            <a:off x="144216" y="69871"/>
            <a:ext cx="8459688"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rPr>
              <a:t>Simple Gaussian</a:t>
            </a:r>
            <a:r>
              <a:rPr kumimoji="0" lang="en-US" altLang="en-US" b="0" i="0" u="none" strike="noStrike" cap="none" normalizeH="0" baseline="0" dirty="0">
                <a:ln>
                  <a:noFill/>
                </a:ln>
                <a:solidFill>
                  <a:schemeClr val="tx1"/>
                </a:solidFill>
                <a:effectLst/>
                <a:latin typeface="Arial" panose="020B0604020202020204" pitchFamily="34" charset="0"/>
              </a:rPr>
              <a:t> </a:t>
            </a:r>
            <a:r>
              <a:rPr lang="en-US" altLang="en-US" dirty="0">
                <a:latin typeface="Arial" panose="020B0604020202020204" pitchFamily="34" charset="0"/>
              </a:rPr>
              <a:t>  </a:t>
            </a:r>
            <a:r>
              <a:rPr kumimoji="0" lang="en-US" altLang="en-US" b="0" i="0" u="none" strike="noStrike" cap="none" normalizeH="0" baseline="0" dirty="0">
                <a:ln>
                  <a:noFill/>
                </a:ln>
                <a:solidFill>
                  <a:schemeClr val="tx1"/>
                </a:solidFill>
                <a:effectLst/>
                <a:latin typeface="Arial" panose="020B0604020202020204" pitchFamily="34" charset="0"/>
              </a:rPr>
              <a:t>We will generate fake data first and compare it to the </a:t>
            </a:r>
            <a:r>
              <a:rPr kumimoji="0" lang="en-US" altLang="en-US" b="0" i="1" u="none" strike="noStrike" cap="none" normalizeH="0" baseline="0" dirty="0">
                <a:ln>
                  <a:noFill/>
                </a:ln>
                <a:solidFill>
                  <a:schemeClr val="tx1"/>
                </a:solidFill>
                <a:effectLst/>
                <a:latin typeface="Arial" panose="020B0604020202020204" pitchFamily="34" charset="0"/>
              </a:rPr>
              <a:t>real</a:t>
            </a:r>
            <a:r>
              <a:rPr kumimoji="0" lang="en-US" altLang="en-US" b="0" i="0" u="none" strike="noStrike" cap="none" normalizeH="0" baseline="0" dirty="0">
                <a:ln>
                  <a:noFill/>
                </a:ln>
                <a:solidFill>
                  <a:schemeClr val="tx1"/>
                </a:solidFill>
                <a:effectLst/>
                <a:latin typeface="Arial" panose="020B0604020202020204" pitchFamily="34" charset="0"/>
              </a:rPr>
              <a:t> data: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Executing </a:t>
            </a:r>
            <a:r>
              <a:rPr kumimoji="0" lang="en-US" altLang="en-US"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curve_fit</a:t>
            </a:r>
            <a:r>
              <a:rPr kumimoji="0" lang="en-US" altLang="en-US"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on noisy data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popt</a:t>
            </a:r>
            <a:r>
              <a:rPr kumimoji="0" lang="en-US" altLang="en-US"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en-US" altLang="en-US"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pcov</a:t>
            </a:r>
            <a:r>
              <a:rPr kumimoji="0" lang="en-US" altLang="en-US"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en-US" altLang="en-US"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curve_fit</a:t>
            </a:r>
            <a:r>
              <a:rPr kumimoji="0" lang="en-US" altLang="en-US"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t>
            </a:r>
            <a:r>
              <a:rPr kumimoji="0" lang="en-US" altLang="en-US"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func</a:t>
            </a:r>
            <a:r>
              <a:rPr kumimoji="0" lang="en-US" altLang="en-US"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x, </a:t>
            </a:r>
            <a:r>
              <a:rPr kumimoji="0" lang="en-US" altLang="en-US"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yn</a:t>
            </a:r>
            <a:r>
              <a:rPr kumimoji="0" lang="en-US" altLang="en-US"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en-US" altLang="en-US"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popt</a:t>
            </a:r>
            <a:r>
              <a:rPr kumimoji="0" lang="en-US" altLang="en-US"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returns the best fit values for parameters of the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latin typeface="Courier New" panose="02070309020205020404" pitchFamily="49" charset="0"/>
                <a:cs typeface="Courier New" panose="02070309020205020404" pitchFamily="49" charset="0"/>
              </a:rPr>
              <a:t># </a:t>
            </a:r>
            <a:r>
              <a:rPr kumimoji="0" lang="en-US" altLang="en-US"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given model (</a:t>
            </a:r>
            <a:r>
              <a:rPr kumimoji="0" lang="en-US" altLang="en-US"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func</a:t>
            </a:r>
            <a:r>
              <a:rPr kumimoji="0" lang="en-US" altLang="en-US"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print </a:t>
            </a:r>
            <a:r>
              <a:rPr kumimoji="0" lang="en-US" altLang="en-US"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popt</a:t>
            </a:r>
            <a:r>
              <a:rPr kumimoji="0" lang="en-US" altLang="en-US"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ym</a:t>
            </a:r>
            <a:r>
              <a:rPr kumimoji="0" lang="en-US" altLang="en-US"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 </a:t>
            </a:r>
            <a:r>
              <a:rPr kumimoji="0" lang="en-US" altLang="en-US"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func</a:t>
            </a:r>
            <a:r>
              <a:rPr kumimoji="0" lang="en-US" altLang="en-US"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(x, </a:t>
            </a:r>
            <a:r>
              <a:rPr kumimoji="0" lang="en-US" altLang="en-US"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popt</a:t>
            </a:r>
            <a:r>
              <a:rPr kumimoji="0" lang="en-US" altLang="en-US"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[0], </a:t>
            </a:r>
            <a:r>
              <a:rPr kumimoji="0" lang="en-US" altLang="en-US"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popt</a:t>
            </a:r>
            <a:r>
              <a:rPr kumimoji="0" lang="en-US" altLang="en-US"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[1], </a:t>
            </a:r>
            <a:r>
              <a:rPr kumimoji="0" lang="en-US" altLang="en-US"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popt</a:t>
            </a:r>
            <a:r>
              <a:rPr kumimoji="0" lang="en-US" altLang="en-US"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[2])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ax.plot</a:t>
            </a:r>
            <a:r>
              <a:rPr kumimoji="0" lang="en-US" altLang="en-US"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(x, </a:t>
            </a:r>
            <a:r>
              <a:rPr kumimoji="0" lang="en-US" altLang="en-US"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ym</a:t>
            </a:r>
            <a:r>
              <a:rPr kumimoji="0" lang="en-US" altLang="en-US"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c='r', label='Best fit’)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ax.legend</a:t>
            </a:r>
            <a:r>
              <a:rPr kumimoji="0" lang="en-US" altLang="en-US"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fig.savefig</a:t>
            </a:r>
            <a:r>
              <a:rPr kumimoji="0" lang="en-US" altLang="en-US"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('model_fit.png')</a:t>
            </a:r>
            <a:r>
              <a:rPr kumimoji="0" lang="en-US" altLang="en-US" b="0" i="0" u="none" strike="noStrike" cap="none" normalizeH="0" baseline="0" dirty="0">
                <a:ln>
                  <a:noFill/>
                </a:ln>
                <a:solidFill>
                  <a:schemeClr val="tx1"/>
                </a:solidFill>
                <a:effectLst/>
              </a:rPr>
              <a:t> </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4E813A6B-B65F-47F9-9EA6-4F8881114CD2}"/>
              </a:ext>
            </a:extLst>
          </p:cNvPr>
          <p:cNvSpPr txBox="1"/>
          <p:nvPr/>
        </p:nvSpPr>
        <p:spPr>
          <a:xfrm>
            <a:off x="227630" y="4233584"/>
            <a:ext cx="4146430" cy="2308324"/>
          </a:xfrm>
          <a:prstGeom prst="rect">
            <a:avLst/>
          </a:prstGeom>
          <a:noFill/>
        </p:spPr>
        <p:txBody>
          <a:bodyPr wrap="square" rtlCol="0">
            <a:spAutoFit/>
          </a:bodyPr>
          <a:lstStyle/>
          <a:p>
            <a:r>
              <a:rPr lang="en-US" sz="2400" b="1" dirty="0">
                <a:solidFill>
                  <a:srgbClr val="C00000"/>
                </a:solidFill>
              </a:rPr>
              <a:t>Measurement noise </a:t>
            </a:r>
            <a:r>
              <a:rPr lang="en-US" sz="2400" dirty="0">
                <a:solidFill>
                  <a:srgbClr val="C00000"/>
                </a:solidFill>
              </a:rPr>
              <a:t>distorts Gaussian.</a:t>
            </a:r>
          </a:p>
          <a:p>
            <a:endParaRPr lang="en-US" sz="2400" dirty="0">
              <a:solidFill>
                <a:srgbClr val="C00000"/>
              </a:solidFill>
            </a:endParaRPr>
          </a:p>
          <a:p>
            <a:r>
              <a:rPr lang="en-US" sz="2400" dirty="0">
                <a:solidFill>
                  <a:srgbClr val="C00000"/>
                </a:solidFill>
              </a:rPr>
              <a:t>Note red curve assumed Gaussian curve and noise normally distributed.</a:t>
            </a:r>
          </a:p>
        </p:txBody>
      </p:sp>
    </p:spTree>
    <p:extLst>
      <p:ext uri="{BB962C8B-B14F-4D97-AF65-F5344CB8AC3E}">
        <p14:creationId xmlns:p14="http://schemas.microsoft.com/office/powerpoint/2010/main" val="4240602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24608" y="717476"/>
            <a:ext cx="5294785" cy="1998047"/>
          </a:xfrm>
          <a:prstGeom prst="rect">
            <a:avLst/>
          </a:prstGeom>
        </p:spPr>
        <p:txBody>
          <a:bodyPr wrap="square">
            <a:spAutoFit/>
          </a:bodyPr>
          <a:lstStyle/>
          <a:p>
            <a:pPr algn="ctr">
              <a:lnSpc>
                <a:spcPct val="150000"/>
              </a:lnSpc>
            </a:pPr>
            <a:r>
              <a:rPr lang="en-US" sz="4400" b="0" dirty="0">
                <a:solidFill>
                  <a:srgbClr val="000000"/>
                </a:solidFill>
                <a:effectLst/>
                <a:latin typeface="Linux Libertine"/>
              </a:rPr>
              <a:t>Background for </a:t>
            </a:r>
          </a:p>
          <a:p>
            <a:pPr algn="ctr">
              <a:lnSpc>
                <a:spcPct val="150000"/>
              </a:lnSpc>
            </a:pPr>
            <a:r>
              <a:rPr lang="en-US" sz="4400" b="0" i="1" dirty="0">
                <a:solidFill>
                  <a:srgbClr val="000000"/>
                </a:solidFill>
                <a:effectLst/>
                <a:latin typeface="Linux Libertine"/>
              </a:rPr>
              <a:t>k</a:t>
            </a:r>
            <a:r>
              <a:rPr lang="en-US" sz="4400" b="0" i="0" dirty="0">
                <a:solidFill>
                  <a:srgbClr val="000000"/>
                </a:solidFill>
                <a:effectLst/>
                <a:latin typeface="Linux Libertine"/>
              </a:rPr>
              <a:t>-means clustering:</a:t>
            </a:r>
            <a:endParaRPr lang="en-US" sz="4400" dirty="0">
              <a:solidFill>
                <a:srgbClr val="000000"/>
              </a:solidFill>
              <a:latin typeface="Linux Libertine"/>
            </a:endParaRPr>
          </a:p>
        </p:txBody>
      </p:sp>
      <p:sp>
        <p:nvSpPr>
          <p:cNvPr id="3" name="TextBox 2">
            <a:extLst>
              <a:ext uri="{FF2B5EF4-FFF2-40B4-BE49-F238E27FC236}">
                <a16:creationId xmlns:a16="http://schemas.microsoft.com/office/drawing/2014/main" id="{D51BF277-8BE3-4AEA-B622-F514D4EAA951}"/>
              </a:ext>
            </a:extLst>
          </p:cNvPr>
          <p:cNvSpPr txBox="1"/>
          <p:nvPr/>
        </p:nvSpPr>
        <p:spPr>
          <a:xfrm>
            <a:off x="1792257" y="2979825"/>
            <a:ext cx="5643256" cy="707886"/>
          </a:xfrm>
          <a:prstGeom prst="rect">
            <a:avLst/>
          </a:prstGeom>
          <a:noFill/>
        </p:spPr>
        <p:txBody>
          <a:bodyPr wrap="square" rtlCol="0">
            <a:spAutoFit/>
          </a:bodyPr>
          <a:lstStyle/>
          <a:p>
            <a:r>
              <a:rPr lang="en-US" sz="4000" dirty="0"/>
              <a:t>Creating Voronoi diagrams</a:t>
            </a:r>
          </a:p>
        </p:txBody>
      </p:sp>
      <p:pic>
        <p:nvPicPr>
          <p:cNvPr id="4" name="Picture 2" descr="File:Euclidean Voronoi diagram.svg">
            <a:extLst>
              <a:ext uri="{FF2B5EF4-FFF2-40B4-BE49-F238E27FC236}">
                <a16:creationId xmlns:a16="http://schemas.microsoft.com/office/drawing/2014/main" id="{6A335BCD-9103-41B4-BE06-2C9DC4624D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 y="4169841"/>
            <a:ext cx="2651760" cy="265176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BA5687B-6951-4F92-AA73-8A513EECCB04}"/>
              </a:ext>
            </a:extLst>
          </p:cNvPr>
          <p:cNvSpPr/>
          <p:nvPr/>
        </p:nvSpPr>
        <p:spPr>
          <a:xfrm>
            <a:off x="-48531" y="6224255"/>
            <a:ext cx="2048783" cy="646331"/>
          </a:xfrm>
          <a:prstGeom prst="rect">
            <a:avLst/>
          </a:prstGeom>
        </p:spPr>
        <p:txBody>
          <a:bodyPr wrap="square">
            <a:spAutoFit/>
          </a:bodyPr>
          <a:lstStyle/>
          <a:p>
            <a:r>
              <a:rPr lang="en-US" sz="1200" dirty="0"/>
              <a:t>https://commons.wikimedia.org/wiki/File:Euclidean_Voronoi_diagram.svg</a:t>
            </a:r>
          </a:p>
        </p:txBody>
      </p:sp>
    </p:spTree>
    <p:extLst>
      <p:ext uri="{BB962C8B-B14F-4D97-AF65-F5344CB8AC3E}">
        <p14:creationId xmlns:p14="http://schemas.microsoft.com/office/powerpoint/2010/main" val="3038182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3B6B67-0094-45DC-BA2B-607D85F2C2DD}"/>
              </a:ext>
            </a:extLst>
          </p:cNvPr>
          <p:cNvSpPr txBox="1"/>
          <p:nvPr/>
        </p:nvSpPr>
        <p:spPr>
          <a:xfrm>
            <a:off x="60158" y="120023"/>
            <a:ext cx="9023684" cy="10269863"/>
          </a:xfrm>
          <a:prstGeom prst="rect">
            <a:avLst/>
          </a:prstGeom>
          <a:noFill/>
        </p:spPr>
        <p:txBody>
          <a:bodyPr wrap="square">
            <a:spAutoFit/>
          </a:bodyPr>
          <a:lstStyle/>
          <a:p>
            <a:r>
              <a:rPr lang="en-US" b="1" dirty="0">
                <a:solidFill>
                  <a:srgbClr val="7030A0"/>
                </a:solidFill>
              </a:rPr>
              <a:t>Applications of Voronoi Diagrams </a:t>
            </a:r>
            <a:r>
              <a:rPr lang="en-US" dirty="0">
                <a:hlinkClick r:id="rId2"/>
              </a:rPr>
              <a:t>https://www.ics.uci.edu/~eppstein/gina/scot.drysdale.html</a:t>
            </a:r>
            <a:endParaRPr lang="en-US" b="1" dirty="0"/>
          </a:p>
          <a:p>
            <a:r>
              <a:rPr lang="en-US" sz="1569" b="1" dirty="0"/>
              <a:t>Anthropology and Archeology </a:t>
            </a:r>
            <a:r>
              <a:rPr lang="en-US" sz="1569" dirty="0"/>
              <a:t>-- Identify the parts of a region under the influence of different </a:t>
            </a:r>
            <a:r>
              <a:rPr lang="en-US" sz="1569" dirty="0" err="1"/>
              <a:t>neolithic</a:t>
            </a:r>
            <a:r>
              <a:rPr lang="en-US" sz="1569" dirty="0"/>
              <a:t> clans, chiefdoms, ceremonial centers, or hill forts.</a:t>
            </a:r>
          </a:p>
          <a:p>
            <a:r>
              <a:rPr lang="en-US" sz="1569" b="1" dirty="0"/>
              <a:t>Astronomy</a:t>
            </a:r>
            <a:r>
              <a:rPr lang="en-US" sz="1569" dirty="0"/>
              <a:t> </a:t>
            </a:r>
            <a:r>
              <a:rPr lang="en-US" sz="1569" dirty="0">
                <a:highlight>
                  <a:srgbClr val="FFFF00"/>
                </a:highlight>
              </a:rPr>
              <a:t>-- Identify clusters </a:t>
            </a:r>
            <a:r>
              <a:rPr lang="en-US" sz="1569" dirty="0"/>
              <a:t>of stars and clusters of galaxies (Here we saw what may be the earliest picture of a Voronoi diagram, drawn by Descartes in 1644, where the regions described the regions of gravitational influence of the sun and other stars.)</a:t>
            </a:r>
          </a:p>
          <a:p>
            <a:r>
              <a:rPr lang="en-US" sz="1569" b="1" dirty="0"/>
              <a:t>Biology, Ecology, Forestry </a:t>
            </a:r>
            <a:r>
              <a:rPr lang="en-US" sz="1569" dirty="0"/>
              <a:t>-- Model and analyze plant competition ("Area potentially available to a tree", "Plant polygons")</a:t>
            </a:r>
          </a:p>
          <a:p>
            <a:r>
              <a:rPr lang="en-US" sz="1569" b="1" dirty="0"/>
              <a:t>Cartography</a:t>
            </a:r>
            <a:r>
              <a:rPr lang="en-US" sz="1569" dirty="0"/>
              <a:t> -- Piece together satellite photographs into large "mosaic" maps</a:t>
            </a:r>
          </a:p>
          <a:p>
            <a:r>
              <a:rPr lang="en-US" sz="1569" b="1" dirty="0"/>
              <a:t>Crystallography and Chemistry </a:t>
            </a:r>
            <a:r>
              <a:rPr lang="en-US" sz="1569" dirty="0"/>
              <a:t>-- Study chemical properties of metallic sodium ("Wigner-Seitz regions"); Modelling alloy structures as sphere packings ("Domain of an atom")</a:t>
            </a:r>
          </a:p>
          <a:p>
            <a:r>
              <a:rPr lang="en-US" sz="1569" b="1" dirty="0"/>
              <a:t>Finite Element Analysis </a:t>
            </a:r>
            <a:r>
              <a:rPr lang="en-US" sz="1569" dirty="0"/>
              <a:t>-- Generating finite element meshes which avoid small angles</a:t>
            </a:r>
          </a:p>
          <a:p>
            <a:r>
              <a:rPr lang="en-US" sz="1569" b="1" dirty="0"/>
              <a:t>Geography</a:t>
            </a:r>
            <a:r>
              <a:rPr lang="en-US" sz="1569" dirty="0"/>
              <a:t> -- Analyzing patterns of urban settlements</a:t>
            </a:r>
          </a:p>
          <a:p>
            <a:r>
              <a:rPr lang="en-US" sz="1569" b="1" dirty="0"/>
              <a:t>Geology</a:t>
            </a:r>
            <a:r>
              <a:rPr lang="en-US" sz="1569" dirty="0"/>
              <a:t> -- Estimation of ore reserves in a deposit using information obtained from bore holes; modelling crack patterns in basalt due to contraction on cooling</a:t>
            </a:r>
          </a:p>
          <a:p>
            <a:r>
              <a:rPr lang="en-US" sz="1569" b="1" dirty="0"/>
              <a:t>Geometric Modeling </a:t>
            </a:r>
            <a:r>
              <a:rPr lang="en-US" sz="1569" dirty="0"/>
              <a:t>-- </a:t>
            </a:r>
            <a:r>
              <a:rPr lang="en-US" sz="1569" dirty="0">
                <a:highlight>
                  <a:srgbClr val="FFFF00"/>
                </a:highlight>
              </a:rPr>
              <a:t>Finding "good" triangulations of 3D surfaces</a:t>
            </a:r>
          </a:p>
          <a:p>
            <a:r>
              <a:rPr lang="en-US" sz="1569" b="1" dirty="0"/>
              <a:t>Marketing</a:t>
            </a:r>
            <a:r>
              <a:rPr lang="en-US" sz="1569" dirty="0"/>
              <a:t> -- Model market of US metropolitan areas; market area extending down to individual retail stores</a:t>
            </a:r>
          </a:p>
          <a:p>
            <a:r>
              <a:rPr lang="en-US" sz="1569" b="1" dirty="0"/>
              <a:t>Mathematic</a:t>
            </a:r>
            <a:r>
              <a:rPr lang="en-US" sz="1569" dirty="0"/>
              <a:t>s -- Study of positive definite quadratic forms ("Dirichlet </a:t>
            </a:r>
            <a:r>
              <a:rPr lang="en-US" sz="1569" dirty="0" err="1"/>
              <a:t>tesselation</a:t>
            </a:r>
            <a:r>
              <a:rPr lang="en-US" sz="1569" dirty="0"/>
              <a:t>", "Voronoi diagram")</a:t>
            </a:r>
          </a:p>
          <a:p>
            <a:r>
              <a:rPr lang="en-US" sz="1569" b="1" dirty="0"/>
              <a:t>Metallurgy</a:t>
            </a:r>
            <a:r>
              <a:rPr lang="en-US" sz="1569" dirty="0"/>
              <a:t> -- Modelling "grain growth" in metal films</a:t>
            </a:r>
          </a:p>
          <a:p>
            <a:r>
              <a:rPr lang="en-US" sz="1569" b="1" dirty="0"/>
              <a:t>Meteorology</a:t>
            </a:r>
            <a:r>
              <a:rPr lang="en-US" sz="1569" dirty="0"/>
              <a:t> -- Estimate regional rainfall averages, given data at discrete rain gauges ("Thiessen polygons")</a:t>
            </a:r>
          </a:p>
          <a:p>
            <a:r>
              <a:rPr lang="en-US" sz="1569" b="1" dirty="0"/>
              <a:t>Pattern Recognition </a:t>
            </a:r>
            <a:r>
              <a:rPr lang="en-US" sz="1569" dirty="0"/>
              <a:t>-- Find simple descriptors for shapes that extract 1D characterizations from 2D shapes ("Medial axis" or "skeleton" of a contour)</a:t>
            </a:r>
          </a:p>
          <a:p>
            <a:r>
              <a:rPr lang="en-US" sz="1569" dirty="0"/>
              <a:t>Physiology -- Analysis of capillary distribution in cross-sections of muscle tissue to compute oxygen transport ("Capillary domains")</a:t>
            </a:r>
          </a:p>
          <a:p>
            <a:r>
              <a:rPr lang="en-US" sz="1569" dirty="0"/>
              <a:t>Robotics -- Path planning in the presence of obstacles</a:t>
            </a:r>
          </a:p>
          <a:p>
            <a:r>
              <a:rPr lang="en-US" sz="1569" dirty="0"/>
              <a:t>Statistics and Data Analysis -- Analyze statistical clustering ("Natural neighbors" interpolation)</a:t>
            </a:r>
          </a:p>
          <a:p>
            <a:r>
              <a:rPr lang="en-US" sz="1569" dirty="0"/>
              <a:t>Zoology -- Model and analyze the territories of animals</a:t>
            </a:r>
          </a:p>
          <a:p>
            <a:r>
              <a:rPr lang="en-US" sz="1569" dirty="0"/>
              <a:t>In addition to all these "real world" applications, Voronoi diagrams have several applications within the field of computer science, in particular, computational geometry.</a:t>
            </a:r>
          </a:p>
          <a:p>
            <a:endParaRPr lang="en-US" sz="1569" dirty="0"/>
          </a:p>
          <a:p>
            <a:r>
              <a:rPr lang="en-US" sz="1569" dirty="0"/>
              <a:t>Knuth's Post Office Problem -- Given a set of locations for post offices, how do you determine the closest post office to a given house? (Apparently, Knuth was ignoring the existence of ZIP codes.)</a:t>
            </a:r>
          </a:p>
          <a:p>
            <a:r>
              <a:rPr lang="en-US" sz="1569" dirty="0"/>
              <a:t>Closest Pair -- Given a set of points, which two are closest together?</a:t>
            </a:r>
          </a:p>
          <a:p>
            <a:r>
              <a:rPr lang="en-US" sz="1569" dirty="0"/>
              <a:t>All Nearest Neighbors -- Given a set of points, find each point's nearest neighbor</a:t>
            </a:r>
          </a:p>
          <a:p>
            <a:r>
              <a:rPr lang="en-US" sz="1569" dirty="0"/>
              <a:t>Euclidean Minimum Spanning Tree</a:t>
            </a:r>
          </a:p>
          <a:p>
            <a:r>
              <a:rPr lang="en-US" sz="1569" dirty="0"/>
              <a:t>Largest Empty Circle, also known as the Toxic Waste Dump Problem</a:t>
            </a:r>
          </a:p>
          <a:p>
            <a:r>
              <a:rPr lang="en-US" sz="1569" dirty="0"/>
              <a:t>Fixed Radius Near Neighbors -- Find all pairs of points closer than a given distance apart.</a:t>
            </a:r>
          </a:p>
          <a:p>
            <a:r>
              <a:rPr lang="en-US" sz="1569" dirty="0"/>
              <a:t>All k Nearest Neighbors -- Find each point's k closest neighbors</a:t>
            </a:r>
          </a:p>
          <a:p>
            <a:r>
              <a:rPr lang="en-US" sz="1569" dirty="0"/>
              <a:t>Enumerating interpoint distances in increasing order -- Find the closest pair, then the next closest pair, then the next closest pair, and so on.</a:t>
            </a:r>
          </a:p>
          <a:p>
            <a:r>
              <a:rPr lang="en-US" sz="1569" dirty="0"/>
              <a:t> </a:t>
            </a:r>
          </a:p>
          <a:p>
            <a:endParaRPr lang="en-US" sz="1569" dirty="0"/>
          </a:p>
        </p:txBody>
      </p:sp>
    </p:spTree>
    <p:extLst>
      <p:ext uri="{BB962C8B-B14F-4D97-AF65-F5344CB8AC3E}">
        <p14:creationId xmlns:p14="http://schemas.microsoft.com/office/powerpoint/2010/main" val="1070872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22356" y="1245458"/>
            <a:ext cx="3086430" cy="1682529"/>
            <a:chOff x="1122356" y="1245458"/>
            <a:chExt cx="3086430" cy="1682529"/>
          </a:xfrm>
          <a:solidFill>
            <a:srgbClr val="660066"/>
          </a:solidFill>
        </p:grpSpPr>
        <p:sp>
          <p:nvSpPr>
            <p:cNvPr id="16" name="Oval 15"/>
            <p:cNvSpPr>
              <a:spLocks noChangeAspect="1"/>
            </p:cNvSpPr>
            <p:nvPr/>
          </p:nvSpPr>
          <p:spPr>
            <a:xfrm>
              <a:off x="1122356" y="26536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14166" y="2269069"/>
            <a:ext cx="167203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2404534" y="1"/>
            <a:ext cx="59266" cy="47219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20" name="TextBox 19"/>
          <p:cNvSpPr txBox="1"/>
          <p:nvPr/>
        </p:nvSpPr>
        <p:spPr>
          <a:xfrm>
            <a:off x="4589254" y="478835"/>
            <a:ext cx="4199024" cy="3262432"/>
          </a:xfrm>
          <a:prstGeom prst="rect">
            <a:avLst/>
          </a:prstGeom>
          <a:solidFill>
            <a:schemeClr val="accent6">
              <a:lumMod val="20000"/>
              <a:lumOff val="80000"/>
            </a:schemeClr>
          </a:solidFill>
        </p:spPr>
        <p:txBody>
          <a:bodyPr wrap="square" rtlCol="0">
            <a:spAutoFit/>
          </a:bodyPr>
          <a:lstStyle/>
          <a:p>
            <a:pPr algn="ctr"/>
            <a:r>
              <a:rPr lang="en-US" sz="3200" u="sng" dirty="0" err="1">
                <a:solidFill>
                  <a:srgbClr val="0000FF"/>
                </a:solidFill>
              </a:rPr>
              <a:t>Voronoi</a:t>
            </a:r>
            <a:r>
              <a:rPr lang="en-US" sz="3200" u="sng" dirty="0">
                <a:solidFill>
                  <a:srgbClr val="0000FF"/>
                </a:solidFill>
              </a:rPr>
              <a:t> diagram</a:t>
            </a:r>
            <a:r>
              <a:rPr lang="en-US" sz="3200" dirty="0">
                <a:solidFill>
                  <a:srgbClr val="0000FF"/>
                </a:solidFill>
              </a:rPr>
              <a:t>: </a:t>
            </a:r>
          </a:p>
          <a:p>
            <a:r>
              <a:rPr lang="en-US" sz="3200" dirty="0"/>
              <a:t>Suppose your data points live in R</a:t>
            </a:r>
            <a:r>
              <a:rPr lang="en-US" sz="3200" baseline="30000" dirty="0"/>
              <a:t>n</a:t>
            </a:r>
            <a:r>
              <a:rPr lang="en-US" sz="3200" dirty="0"/>
              <a:t>.</a:t>
            </a:r>
          </a:p>
          <a:p>
            <a:endParaRPr lang="en-US" sz="1400" dirty="0"/>
          </a:p>
          <a:p>
            <a:r>
              <a:rPr lang="en-US" sz="3200" dirty="0"/>
              <a:t>A </a:t>
            </a:r>
            <a:r>
              <a:rPr lang="en-US" sz="3200" dirty="0" err="1">
                <a:solidFill>
                  <a:srgbClr val="FF0000"/>
                </a:solidFill>
              </a:rPr>
              <a:t>Voronoi</a:t>
            </a:r>
            <a:r>
              <a:rPr lang="en-US" sz="3200" dirty="0">
                <a:solidFill>
                  <a:srgbClr val="FF0000"/>
                </a:solidFill>
              </a:rPr>
              <a:t> diagram</a:t>
            </a:r>
            <a:r>
              <a:rPr lang="en-US" sz="3200" dirty="0"/>
              <a:t> is a partition of space into </a:t>
            </a:r>
            <a:r>
              <a:rPr lang="en-US" sz="3200" dirty="0" err="1"/>
              <a:t>Voronoi</a:t>
            </a:r>
            <a:r>
              <a:rPr lang="en-US" sz="3200" dirty="0"/>
              <a:t> cells.</a:t>
            </a:r>
          </a:p>
        </p:txBody>
      </p:sp>
      <p:sp>
        <p:nvSpPr>
          <p:cNvPr id="27" name="Rectangle 26"/>
          <p:cNvSpPr/>
          <p:nvPr/>
        </p:nvSpPr>
        <p:spPr>
          <a:xfrm>
            <a:off x="355723" y="4157000"/>
            <a:ext cx="8432554" cy="2215991"/>
          </a:xfrm>
          <a:prstGeom prst="rect">
            <a:avLst/>
          </a:prstGeom>
          <a:solidFill>
            <a:schemeClr val="accent5">
              <a:lumMod val="20000"/>
              <a:lumOff val="80000"/>
            </a:schemeClr>
          </a:solidFill>
        </p:spPr>
        <p:txBody>
          <a:bodyPr wrap="square">
            <a:spAutoFit/>
          </a:bodyPr>
          <a:lstStyle/>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endParaRPr lang="en-US" altLang="zh-TW" sz="500" dirty="0">
              <a:ea typeface="新細明體" charset="0"/>
            </a:endParaRPr>
          </a:p>
          <a:p>
            <a:pPr algn="ctr"/>
            <a:r>
              <a:rPr lang="en-US" altLang="zh-TW" sz="3200" dirty="0">
                <a:ea typeface="新細明體" charset="0"/>
              </a:rPr>
              <a:t> </a:t>
            </a:r>
            <a:r>
              <a:rPr lang="en-US" altLang="zh-TW" sz="3200" dirty="0" err="1">
                <a:ea typeface="新細明體" charset="0"/>
              </a:rPr>
              <a:t>C</a:t>
            </a:r>
            <a:r>
              <a:rPr lang="en-US" altLang="zh-TW" sz="3200" baseline="-25000" dirty="0" err="1">
                <a:solidFill>
                  <a:srgbClr val="FF0000"/>
                </a:solidFill>
                <a:ea typeface="新細明體" charset="0"/>
              </a:rPr>
              <a:t>v</a:t>
            </a:r>
            <a:r>
              <a:rPr lang="en-US" altLang="zh-TW" sz="3200" dirty="0">
                <a:ea typeface="新細明體" charset="0"/>
              </a:rPr>
              <a:t>= { x in </a:t>
            </a:r>
            <a:r>
              <a:rPr lang="en-US" sz="3200" dirty="0"/>
              <a:t>R</a:t>
            </a:r>
            <a:r>
              <a:rPr lang="en-US" sz="3200" baseline="30000" dirty="0"/>
              <a:t>n</a:t>
            </a:r>
            <a:r>
              <a:rPr lang="en-US" altLang="zh-TW" sz="3200" dirty="0">
                <a:ea typeface="新細明體" charset="0"/>
              </a:rPr>
              <a:t> : d(x, </a:t>
            </a:r>
            <a:r>
              <a:rPr lang="en-US" altLang="zh-TW" sz="3200" dirty="0">
                <a:solidFill>
                  <a:srgbClr val="FF0000"/>
                </a:solidFill>
                <a:ea typeface="新細明體" charset="0"/>
              </a:rPr>
              <a:t>v</a:t>
            </a:r>
            <a:r>
              <a:rPr lang="en-US" altLang="zh-TW" sz="3200" dirty="0">
                <a:ea typeface="新細明體" charset="0"/>
              </a:rPr>
              <a:t>) ≤ d(x, w) for all w ≠ </a:t>
            </a:r>
            <a:r>
              <a:rPr lang="en-US" altLang="zh-TW" sz="3200" dirty="0">
                <a:solidFill>
                  <a:srgbClr val="FF0000"/>
                </a:solidFill>
                <a:ea typeface="新細明體" charset="0"/>
              </a:rPr>
              <a:t>v </a:t>
            </a:r>
            <a:r>
              <a:rPr lang="en-US" altLang="zh-TW" sz="3200" dirty="0">
                <a:ea typeface="新細明體" charset="0"/>
              </a:rPr>
              <a:t>}</a:t>
            </a:r>
          </a:p>
          <a:p>
            <a:pPr algn="ctr"/>
            <a:endParaRPr lang="en-US" altLang="zh-TW" sz="500" dirty="0">
              <a:ea typeface="新細明體" charset="0"/>
            </a:endParaRPr>
          </a:p>
          <a:p>
            <a:r>
              <a:rPr lang="en-US" sz="3200" dirty="0"/>
              <a:t>           =  the set of all points in R</a:t>
            </a:r>
            <a:r>
              <a:rPr lang="en-US" sz="3200" baseline="30000" dirty="0"/>
              <a:t>n </a:t>
            </a:r>
            <a:r>
              <a:rPr lang="en-US" sz="3200" dirty="0"/>
              <a:t>closer </a:t>
            </a:r>
            <a:r>
              <a:rPr lang="en-US" sz="3200" dirty="0">
                <a:solidFill>
                  <a:srgbClr val="FF0000"/>
                </a:solidFill>
              </a:rPr>
              <a:t>v</a:t>
            </a:r>
            <a:r>
              <a:rPr lang="en-US" sz="3200" dirty="0"/>
              <a:t> than to </a:t>
            </a:r>
          </a:p>
          <a:p>
            <a:r>
              <a:rPr lang="en-US" sz="3200" dirty="0"/>
              <a:t>               any of the other points in your data set.</a:t>
            </a:r>
            <a:r>
              <a:rPr lang="en-US" altLang="zh-TW" sz="3200" dirty="0">
                <a:ea typeface="新細明體" charset="0"/>
              </a:rPr>
              <a:t> </a:t>
            </a:r>
          </a:p>
        </p:txBody>
      </p:sp>
    </p:spTree>
    <p:extLst>
      <p:ext uri="{BB962C8B-B14F-4D97-AF65-F5344CB8AC3E}">
        <p14:creationId xmlns:p14="http://schemas.microsoft.com/office/powerpoint/2010/main" val="3922038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22356" y="1245458"/>
            <a:ext cx="3086430" cy="1682529"/>
            <a:chOff x="1122356" y="1245458"/>
            <a:chExt cx="3086430" cy="1682529"/>
          </a:xfrm>
          <a:solidFill>
            <a:srgbClr val="660066"/>
          </a:solidFill>
        </p:grpSpPr>
        <p:sp>
          <p:nvSpPr>
            <p:cNvPr id="16" name="Oval 15"/>
            <p:cNvSpPr>
              <a:spLocks noChangeAspect="1"/>
            </p:cNvSpPr>
            <p:nvPr/>
          </p:nvSpPr>
          <p:spPr>
            <a:xfrm>
              <a:off x="1122356" y="26536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30" name="TextBox 29"/>
          <p:cNvSpPr txBox="1"/>
          <p:nvPr/>
        </p:nvSpPr>
        <p:spPr>
          <a:xfrm>
            <a:off x="4843718" y="404072"/>
            <a:ext cx="3833703" cy="1569660"/>
          </a:xfrm>
          <a:prstGeom prst="rect">
            <a:avLst/>
          </a:prstGeom>
          <a:noFill/>
        </p:spPr>
        <p:txBody>
          <a:bodyPr wrap="square" rtlCol="0">
            <a:spAutoFit/>
          </a:bodyPr>
          <a:lstStyle/>
          <a:p>
            <a:r>
              <a:rPr lang="en-US" sz="3200" dirty="0" err="1">
                <a:solidFill>
                  <a:srgbClr val="0000FF"/>
                </a:solidFill>
              </a:rPr>
              <a:t>Voronoi</a:t>
            </a:r>
            <a:r>
              <a:rPr lang="en-US" sz="3200" dirty="0">
                <a:solidFill>
                  <a:srgbClr val="0000FF"/>
                </a:solidFill>
              </a:rPr>
              <a:t> diagram: </a:t>
            </a:r>
          </a:p>
          <a:p>
            <a:r>
              <a:rPr lang="en-US" sz="3200" dirty="0"/>
              <a:t>Suppose your data points live in </a:t>
            </a:r>
            <a:r>
              <a:rPr lang="en-US" sz="3200" dirty="0" err="1"/>
              <a:t>R</a:t>
            </a:r>
            <a:r>
              <a:rPr lang="en-US" sz="3200" baseline="30000" dirty="0" err="1"/>
              <a:t>n</a:t>
            </a:r>
            <a:r>
              <a:rPr lang="en-US" sz="3200" dirty="0"/>
              <a:t>.</a:t>
            </a:r>
          </a:p>
        </p:txBody>
      </p:sp>
      <p:grpSp>
        <p:nvGrpSpPr>
          <p:cNvPr id="31" name="Group 30"/>
          <p:cNvGrpSpPr/>
          <p:nvPr/>
        </p:nvGrpSpPr>
        <p:grpSpPr>
          <a:xfrm>
            <a:off x="4862958" y="1751854"/>
            <a:ext cx="4776480" cy="4308872"/>
            <a:chOff x="1974839" y="1663952"/>
            <a:chExt cx="7010427" cy="4308872"/>
          </a:xfrm>
        </p:grpSpPr>
        <p:sp>
          <p:nvSpPr>
            <p:cNvPr id="32" name="TextBox 31"/>
            <p:cNvSpPr txBox="1"/>
            <p:nvPr/>
          </p:nvSpPr>
          <p:spPr>
            <a:xfrm>
              <a:off x="1974839" y="1663952"/>
              <a:ext cx="7010427" cy="4308872"/>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p>
            <a:p>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 </a:t>
              </a:r>
            </a:p>
            <a:p>
              <a:r>
                <a:rPr lang="en-US" altLang="zh-TW" sz="3200" dirty="0">
                  <a:ea typeface="新細明體" charset="0"/>
                </a:rPr>
                <a:t> </a:t>
              </a:r>
            </a:p>
            <a:p>
              <a:endParaRPr lang="en-US" sz="3200" dirty="0">
                <a:ea typeface="新細明體" charset="0"/>
              </a:endParaRPr>
            </a:p>
            <a:p>
              <a:endParaRPr lang="en-US" sz="3200" dirty="0"/>
            </a:p>
          </p:txBody>
        </p:sp>
        <p:grpSp>
          <p:nvGrpSpPr>
            <p:cNvPr id="33" name="Group 32"/>
            <p:cNvGrpSpPr/>
            <p:nvPr/>
          </p:nvGrpSpPr>
          <p:grpSpPr>
            <a:xfrm>
              <a:off x="3700484" y="3960475"/>
              <a:ext cx="1641943" cy="907858"/>
              <a:chOff x="3700484" y="4152915"/>
              <a:chExt cx="1641943" cy="907858"/>
            </a:xfrm>
          </p:grpSpPr>
          <p:sp>
            <p:nvSpPr>
              <p:cNvPr id="34" name="TextBox 33"/>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5" name="TextBox 34"/>
              <p:cNvSpPr txBox="1"/>
              <p:nvPr/>
            </p:nvSpPr>
            <p:spPr>
              <a:xfrm>
                <a:off x="3700484" y="4475997"/>
                <a:ext cx="1641943"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sp>
        <p:nvSpPr>
          <p:cNvPr id="3" name="Rectangle 2"/>
          <p:cNvSpPr/>
          <p:nvPr/>
        </p:nvSpPr>
        <p:spPr>
          <a:xfrm>
            <a:off x="218536" y="5471186"/>
            <a:ext cx="8767153" cy="1077218"/>
          </a:xfrm>
          <a:prstGeom prst="rect">
            <a:avLst/>
          </a:prstGeom>
        </p:spPr>
        <p:txBody>
          <a:bodyPr wrap="square">
            <a:spAutoFit/>
          </a:bodyPr>
          <a:lstStyle/>
          <a:p>
            <a:r>
              <a:rPr lang="en-US" altLang="zh-TW" sz="3200" dirty="0">
                <a:ea typeface="新細明體" charset="0"/>
              </a:rPr>
              <a:t>Half-plane closer to </a:t>
            </a:r>
            <a:r>
              <a:rPr lang="en-US" altLang="zh-TW" sz="3200" dirty="0">
                <a:solidFill>
                  <a:srgbClr val="FF0000"/>
                </a:solidFill>
                <a:ea typeface="新細明體" charset="0"/>
              </a:rPr>
              <a:t>v</a:t>
            </a:r>
            <a:r>
              <a:rPr lang="en-US" altLang="zh-TW" sz="3200" dirty="0">
                <a:ea typeface="新細明體" charset="0"/>
              </a:rPr>
              <a:t>:   </a:t>
            </a: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 = { x in </a:t>
            </a:r>
            <a:r>
              <a:rPr lang="en-US" sz="3200" dirty="0"/>
              <a:t>R</a:t>
            </a:r>
            <a:r>
              <a:rPr lang="en-US" sz="3200" baseline="30000" dirty="0"/>
              <a:t>n</a:t>
            </a:r>
            <a:r>
              <a:rPr lang="en-US" altLang="zh-TW" sz="3200" dirty="0">
                <a:ea typeface="新細明體" charset="0"/>
              </a:rPr>
              <a:t> : d(x, </a:t>
            </a:r>
            <a:r>
              <a:rPr lang="en-US" altLang="zh-TW" sz="3200" dirty="0">
                <a:solidFill>
                  <a:srgbClr val="FF0000"/>
                </a:solidFill>
                <a:ea typeface="新細明體" charset="0"/>
              </a:rPr>
              <a:t>v</a:t>
            </a:r>
            <a:r>
              <a:rPr lang="en-US" altLang="zh-TW" sz="3200" dirty="0">
                <a:ea typeface="新細明體" charset="0"/>
              </a:rPr>
              <a:t>) ≤ d(x, w) } </a:t>
            </a:r>
          </a:p>
        </p:txBody>
      </p:sp>
    </p:spTree>
    <p:extLst>
      <p:ext uri="{BB962C8B-B14F-4D97-AF65-F5344CB8AC3E}">
        <p14:creationId xmlns:p14="http://schemas.microsoft.com/office/powerpoint/2010/main" val="1567633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a:spLocks noChangeAspect="1"/>
          </p:cNvSpPr>
          <p:nvPr/>
        </p:nvSpPr>
        <p:spPr>
          <a:xfrm>
            <a:off x="1122356" y="2653667"/>
            <a:ext cx="274320" cy="274320"/>
          </a:xfrm>
          <a:prstGeom prst="ellipse">
            <a:avLst/>
          </a:prstGeom>
          <a:solidFill>
            <a:schemeClr val="bg2">
              <a:lumMod val="7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solidFill>
            <a:schemeClr val="bg2">
              <a:lumMod val="7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27" name="TextBox 26"/>
          <p:cNvSpPr txBox="1"/>
          <p:nvPr/>
        </p:nvSpPr>
        <p:spPr>
          <a:xfrm>
            <a:off x="4843718" y="404072"/>
            <a:ext cx="3833703" cy="1569660"/>
          </a:xfrm>
          <a:prstGeom prst="rect">
            <a:avLst/>
          </a:prstGeom>
          <a:noFill/>
        </p:spPr>
        <p:txBody>
          <a:bodyPr wrap="square" rtlCol="0">
            <a:spAutoFit/>
          </a:bodyPr>
          <a:lstStyle/>
          <a:p>
            <a:r>
              <a:rPr lang="en-US" sz="3200" dirty="0" err="1">
                <a:solidFill>
                  <a:srgbClr val="0000FF"/>
                </a:solidFill>
              </a:rPr>
              <a:t>Voronoi</a:t>
            </a:r>
            <a:r>
              <a:rPr lang="en-US" sz="3200" dirty="0">
                <a:solidFill>
                  <a:srgbClr val="0000FF"/>
                </a:solidFill>
              </a:rPr>
              <a:t> diagram: </a:t>
            </a:r>
          </a:p>
          <a:p>
            <a:r>
              <a:rPr lang="en-US" sz="3200" dirty="0"/>
              <a:t>Suppose your data points live in </a:t>
            </a:r>
            <a:r>
              <a:rPr lang="en-US" sz="3200" dirty="0" err="1"/>
              <a:t>R</a:t>
            </a:r>
            <a:r>
              <a:rPr lang="en-US" sz="3200" baseline="30000" dirty="0" err="1"/>
              <a:t>n</a:t>
            </a:r>
            <a:r>
              <a:rPr lang="en-US" sz="3200" dirty="0"/>
              <a:t>.</a:t>
            </a:r>
          </a:p>
        </p:txBody>
      </p:sp>
      <p:grpSp>
        <p:nvGrpSpPr>
          <p:cNvPr id="33" name="Group 32"/>
          <p:cNvGrpSpPr/>
          <p:nvPr/>
        </p:nvGrpSpPr>
        <p:grpSpPr>
          <a:xfrm>
            <a:off x="4862958" y="1751854"/>
            <a:ext cx="4281042" cy="3323987"/>
            <a:chOff x="1974839" y="1663952"/>
            <a:chExt cx="7010427" cy="3323987"/>
          </a:xfrm>
        </p:grpSpPr>
        <p:sp>
          <p:nvSpPr>
            <p:cNvPr id="34" name="TextBox 33"/>
            <p:cNvSpPr txBox="1"/>
            <p:nvPr/>
          </p:nvSpPr>
          <p:spPr>
            <a:xfrm>
              <a:off x="1974839" y="1663952"/>
              <a:ext cx="7010427" cy="3323987"/>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a:t>
              </a:r>
            </a:p>
            <a:p>
              <a:r>
                <a:rPr lang="en-US" altLang="zh-TW" sz="3200" dirty="0">
                  <a:ea typeface="新細明體" charset="0"/>
                </a:rPr>
                <a:t> </a:t>
              </a:r>
              <a:endParaRPr lang="en-US" sz="3200" dirty="0"/>
            </a:p>
          </p:txBody>
        </p:sp>
        <p:grpSp>
          <p:nvGrpSpPr>
            <p:cNvPr id="35" name="Group 34"/>
            <p:cNvGrpSpPr/>
            <p:nvPr/>
          </p:nvGrpSpPr>
          <p:grpSpPr>
            <a:xfrm>
              <a:off x="3700484" y="3960475"/>
              <a:ext cx="2094683" cy="907858"/>
              <a:chOff x="3700484" y="4152915"/>
              <a:chExt cx="2094683" cy="907858"/>
            </a:xfrm>
          </p:grpSpPr>
          <p:sp>
            <p:nvSpPr>
              <p:cNvPr id="36" name="TextBox 35"/>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7" name="TextBox 36"/>
              <p:cNvSpPr txBox="1"/>
              <p:nvPr/>
            </p:nvSpPr>
            <p:spPr>
              <a:xfrm>
                <a:off x="3700484" y="4475997"/>
                <a:ext cx="2094683"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sp>
        <p:nvSpPr>
          <p:cNvPr id="38" name="Rectangle 37"/>
          <p:cNvSpPr/>
          <p:nvPr/>
        </p:nvSpPr>
        <p:spPr>
          <a:xfrm>
            <a:off x="3003496" y="5471186"/>
            <a:ext cx="5982193" cy="584776"/>
          </a:xfrm>
          <a:prstGeom prst="rect">
            <a:avLst/>
          </a:prstGeom>
        </p:spPr>
        <p:txBody>
          <a:bodyPr wrap="none">
            <a:spAutoFit/>
          </a:bodyPr>
          <a:lstStyle/>
          <a:p>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 = { x in </a:t>
            </a:r>
            <a:r>
              <a:rPr lang="en-US" sz="3200" dirty="0" err="1"/>
              <a:t>R</a:t>
            </a:r>
            <a:r>
              <a:rPr lang="en-US" sz="3200" baseline="30000" dirty="0" err="1"/>
              <a:t>n</a:t>
            </a:r>
            <a:r>
              <a:rPr lang="en-US" altLang="zh-TW" sz="3200" dirty="0">
                <a:ea typeface="新細明體" charset="0"/>
              </a:rPr>
              <a:t> : d(x, </a:t>
            </a:r>
            <a:r>
              <a:rPr lang="en-US" altLang="zh-TW" sz="3200" dirty="0">
                <a:solidFill>
                  <a:srgbClr val="FF0000"/>
                </a:solidFill>
                <a:ea typeface="新細明體" charset="0"/>
              </a:rPr>
              <a:t>v</a:t>
            </a:r>
            <a:r>
              <a:rPr lang="en-US" altLang="zh-TW" sz="3200" dirty="0">
                <a:ea typeface="新細明體" charset="0"/>
              </a:rPr>
              <a:t>) ≤ d(x, w) } </a:t>
            </a:r>
          </a:p>
        </p:txBody>
      </p:sp>
    </p:spTree>
    <p:extLst>
      <p:ext uri="{BB962C8B-B14F-4D97-AF65-F5344CB8AC3E}">
        <p14:creationId xmlns:p14="http://schemas.microsoft.com/office/powerpoint/2010/main" val="3719392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rot="17817649">
            <a:off x="32152" y="-228344"/>
            <a:ext cx="11125554" cy="8961120"/>
          </a:xfrm>
          <a:prstGeom prst="rect">
            <a:avLst/>
          </a:prstGeom>
          <a:solidFill>
            <a:schemeClr val="accent6">
              <a:lumMod val="40000"/>
              <a:lumOff val="60000"/>
              <a:alpha val="51000"/>
            </a:schemeClr>
          </a:solidFill>
        </p:spPr>
        <p:txBody>
          <a:bodyPr wrap="square" rtlCol="0" anchor="ctr">
            <a:spAutoFit/>
          </a:bodyPr>
          <a:lstStyle/>
          <a:p>
            <a:pPr algn="ctr"/>
            <a:endParaRPr lang="en-US" sz="3200" dirty="0"/>
          </a:p>
        </p:txBody>
      </p:sp>
      <p:sp>
        <p:nvSpPr>
          <p:cNvPr id="16" name="Oval 15"/>
          <p:cNvSpPr>
            <a:spLocks noChangeAspect="1"/>
          </p:cNvSpPr>
          <p:nvPr/>
        </p:nvSpPr>
        <p:spPr>
          <a:xfrm>
            <a:off x="1122356" y="2653667"/>
            <a:ext cx="274320" cy="274320"/>
          </a:xfrm>
          <a:prstGeom prst="ellipse">
            <a:avLst/>
          </a:prstGeom>
          <a:solidFill>
            <a:schemeClr val="bg2">
              <a:lumMod val="7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solidFill>
            <a:schemeClr val="bg2">
              <a:lumMod val="7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27" name="TextBox 26"/>
          <p:cNvSpPr txBox="1"/>
          <p:nvPr/>
        </p:nvSpPr>
        <p:spPr>
          <a:xfrm>
            <a:off x="4843718" y="404072"/>
            <a:ext cx="3833703" cy="1569660"/>
          </a:xfrm>
          <a:prstGeom prst="rect">
            <a:avLst/>
          </a:prstGeom>
          <a:noFill/>
        </p:spPr>
        <p:txBody>
          <a:bodyPr wrap="square" rtlCol="0">
            <a:spAutoFit/>
          </a:bodyPr>
          <a:lstStyle/>
          <a:p>
            <a:r>
              <a:rPr lang="en-US" sz="3200" dirty="0" err="1">
                <a:solidFill>
                  <a:srgbClr val="0000FF"/>
                </a:solidFill>
              </a:rPr>
              <a:t>Voronoi</a:t>
            </a:r>
            <a:r>
              <a:rPr lang="en-US" sz="3200" dirty="0">
                <a:solidFill>
                  <a:srgbClr val="0000FF"/>
                </a:solidFill>
              </a:rPr>
              <a:t> diagram: </a:t>
            </a:r>
          </a:p>
          <a:p>
            <a:r>
              <a:rPr lang="en-US" sz="3200" dirty="0"/>
              <a:t>Suppose your data points live in </a:t>
            </a:r>
            <a:r>
              <a:rPr lang="en-US" sz="3200" dirty="0" err="1"/>
              <a:t>R</a:t>
            </a:r>
            <a:r>
              <a:rPr lang="en-US" sz="3200" baseline="30000" dirty="0" err="1"/>
              <a:t>n</a:t>
            </a:r>
            <a:r>
              <a:rPr lang="en-US" sz="3200" dirty="0"/>
              <a:t>.</a:t>
            </a:r>
          </a:p>
        </p:txBody>
      </p:sp>
      <p:grpSp>
        <p:nvGrpSpPr>
          <p:cNvPr id="33" name="Group 32"/>
          <p:cNvGrpSpPr/>
          <p:nvPr/>
        </p:nvGrpSpPr>
        <p:grpSpPr>
          <a:xfrm>
            <a:off x="4862958" y="1751854"/>
            <a:ext cx="4281042" cy="3323987"/>
            <a:chOff x="1974839" y="1663952"/>
            <a:chExt cx="7010427" cy="3323987"/>
          </a:xfrm>
        </p:grpSpPr>
        <p:sp>
          <p:nvSpPr>
            <p:cNvPr id="34" name="TextBox 33"/>
            <p:cNvSpPr txBox="1"/>
            <p:nvPr/>
          </p:nvSpPr>
          <p:spPr>
            <a:xfrm>
              <a:off x="1974839" y="1663952"/>
              <a:ext cx="7010427" cy="3323987"/>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a:t>
              </a:r>
            </a:p>
            <a:p>
              <a:r>
                <a:rPr lang="en-US" altLang="zh-TW" sz="3200" dirty="0">
                  <a:ea typeface="新細明體" charset="0"/>
                </a:rPr>
                <a:t> </a:t>
              </a:r>
              <a:endParaRPr lang="en-US" sz="3200" dirty="0"/>
            </a:p>
          </p:txBody>
        </p:sp>
        <p:grpSp>
          <p:nvGrpSpPr>
            <p:cNvPr id="35" name="Group 34"/>
            <p:cNvGrpSpPr/>
            <p:nvPr/>
          </p:nvGrpSpPr>
          <p:grpSpPr>
            <a:xfrm>
              <a:off x="3700484" y="3960475"/>
              <a:ext cx="2094683" cy="907858"/>
              <a:chOff x="3700484" y="4152915"/>
              <a:chExt cx="2094683" cy="907858"/>
            </a:xfrm>
          </p:grpSpPr>
          <p:sp>
            <p:nvSpPr>
              <p:cNvPr id="36" name="TextBox 35"/>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7" name="TextBox 36"/>
              <p:cNvSpPr txBox="1"/>
              <p:nvPr/>
            </p:nvSpPr>
            <p:spPr>
              <a:xfrm>
                <a:off x="3700484" y="4475997"/>
                <a:ext cx="2094683"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sp>
        <p:nvSpPr>
          <p:cNvPr id="38" name="Rectangle 37"/>
          <p:cNvSpPr/>
          <p:nvPr/>
        </p:nvSpPr>
        <p:spPr>
          <a:xfrm>
            <a:off x="3003496" y="5471186"/>
            <a:ext cx="5982193" cy="584776"/>
          </a:xfrm>
          <a:prstGeom prst="rect">
            <a:avLst/>
          </a:prstGeom>
        </p:spPr>
        <p:txBody>
          <a:bodyPr wrap="none">
            <a:spAutoFit/>
          </a:bodyPr>
          <a:lstStyle/>
          <a:p>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 = { x in </a:t>
            </a:r>
            <a:r>
              <a:rPr lang="en-US" sz="3200" dirty="0" err="1"/>
              <a:t>R</a:t>
            </a:r>
            <a:r>
              <a:rPr lang="en-US" sz="3200" baseline="30000" dirty="0" err="1"/>
              <a:t>n</a:t>
            </a:r>
            <a:r>
              <a:rPr lang="en-US" altLang="zh-TW" sz="3200" dirty="0">
                <a:ea typeface="新細明體" charset="0"/>
              </a:rPr>
              <a:t> : d(x, </a:t>
            </a:r>
            <a:r>
              <a:rPr lang="en-US" altLang="zh-TW" sz="3200" dirty="0">
                <a:solidFill>
                  <a:srgbClr val="FF0000"/>
                </a:solidFill>
                <a:ea typeface="新細明體" charset="0"/>
              </a:rPr>
              <a:t>v</a:t>
            </a:r>
            <a:r>
              <a:rPr lang="en-US" altLang="zh-TW" sz="3200" dirty="0">
                <a:ea typeface="新細明體" charset="0"/>
              </a:rPr>
              <a:t>) ≤ d(x, w) } </a:t>
            </a:r>
          </a:p>
        </p:txBody>
      </p:sp>
    </p:spTree>
    <p:extLst>
      <p:ext uri="{BB962C8B-B14F-4D97-AF65-F5344CB8AC3E}">
        <p14:creationId xmlns:p14="http://schemas.microsoft.com/office/powerpoint/2010/main" val="383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_images/plot_cluster_comparison_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857" y="1155112"/>
            <a:ext cx="7804287" cy="390214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881107" y="5633267"/>
            <a:ext cx="7381787" cy="333809"/>
          </a:xfrm>
          <a:prstGeom prst="rect">
            <a:avLst/>
          </a:prstGeom>
        </p:spPr>
        <p:txBody>
          <a:bodyPr wrap="square">
            <a:spAutoFit/>
          </a:bodyPr>
          <a:lstStyle/>
          <a:p>
            <a:pPr algn="ctr"/>
            <a:r>
              <a:rPr lang="en-US" sz="1569" dirty="0">
                <a:hlinkClick r:id="rId3"/>
              </a:rPr>
              <a:t>http://scikit-learn.org/stable/auto_examples/cluster/plot_cluster_comparison.html</a:t>
            </a:r>
            <a:r>
              <a:rPr lang="en-US" sz="1569" dirty="0"/>
              <a:t> </a:t>
            </a:r>
          </a:p>
        </p:txBody>
      </p:sp>
    </p:spTree>
    <p:extLst>
      <p:ext uri="{BB962C8B-B14F-4D97-AF65-F5344CB8AC3E}">
        <p14:creationId xmlns:p14="http://schemas.microsoft.com/office/powerpoint/2010/main" val="1523460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rot="3877115">
            <a:off x="-3456207" y="1468084"/>
            <a:ext cx="9281160" cy="5532120"/>
          </a:xfrm>
          <a:prstGeom prst="rect">
            <a:avLst/>
          </a:prstGeom>
          <a:solidFill>
            <a:schemeClr val="accent5">
              <a:lumMod val="60000"/>
              <a:lumOff val="40000"/>
              <a:alpha val="51000"/>
            </a:schemeClr>
          </a:solidFill>
          <a:ln>
            <a:noFill/>
          </a:ln>
        </p:spPr>
        <p:txBody>
          <a:bodyPr wrap="square" rtlCol="0" anchor="ctr">
            <a:spAutoFit/>
          </a:bodyPr>
          <a:lstStyle/>
          <a:p>
            <a:pPr algn="ctr"/>
            <a:endParaRPr lang="en-US" sz="3200" dirty="0"/>
          </a:p>
        </p:txBody>
      </p:sp>
      <p:sp>
        <p:nvSpPr>
          <p:cNvPr id="16" name="Oval 15"/>
          <p:cNvSpPr>
            <a:spLocks noChangeAspect="1"/>
          </p:cNvSpPr>
          <p:nvPr/>
        </p:nvSpPr>
        <p:spPr>
          <a:xfrm>
            <a:off x="1122356" y="2653667"/>
            <a:ext cx="274320" cy="274320"/>
          </a:xfrm>
          <a:prstGeom prst="ellipse">
            <a:avLst/>
          </a:prstGeom>
          <a:solidFill>
            <a:schemeClr val="bg2">
              <a:lumMod val="50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solidFill>
            <a:schemeClr val="bg2">
              <a:lumMod val="50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27" name="TextBox 26"/>
          <p:cNvSpPr txBox="1"/>
          <p:nvPr/>
        </p:nvSpPr>
        <p:spPr>
          <a:xfrm>
            <a:off x="4843718" y="404072"/>
            <a:ext cx="3833703" cy="1569660"/>
          </a:xfrm>
          <a:prstGeom prst="rect">
            <a:avLst/>
          </a:prstGeom>
          <a:noFill/>
        </p:spPr>
        <p:txBody>
          <a:bodyPr wrap="square" rtlCol="0">
            <a:spAutoFit/>
          </a:bodyPr>
          <a:lstStyle/>
          <a:p>
            <a:r>
              <a:rPr lang="en-US" sz="3200" dirty="0" err="1">
                <a:solidFill>
                  <a:srgbClr val="0000FF"/>
                </a:solidFill>
              </a:rPr>
              <a:t>Voronoi</a:t>
            </a:r>
            <a:r>
              <a:rPr lang="en-US" sz="3200" dirty="0">
                <a:solidFill>
                  <a:srgbClr val="0000FF"/>
                </a:solidFill>
              </a:rPr>
              <a:t> diagram: </a:t>
            </a:r>
          </a:p>
          <a:p>
            <a:r>
              <a:rPr lang="en-US" sz="3200" dirty="0"/>
              <a:t>Suppose your data points live in </a:t>
            </a:r>
            <a:r>
              <a:rPr lang="en-US" sz="3200" dirty="0" err="1"/>
              <a:t>R</a:t>
            </a:r>
            <a:r>
              <a:rPr lang="en-US" sz="3200" baseline="30000" dirty="0" err="1"/>
              <a:t>n</a:t>
            </a:r>
            <a:r>
              <a:rPr lang="en-US" sz="3200" dirty="0"/>
              <a:t>.</a:t>
            </a:r>
          </a:p>
        </p:txBody>
      </p:sp>
      <p:grpSp>
        <p:nvGrpSpPr>
          <p:cNvPr id="33" name="Group 32"/>
          <p:cNvGrpSpPr/>
          <p:nvPr/>
        </p:nvGrpSpPr>
        <p:grpSpPr>
          <a:xfrm>
            <a:off x="4862958" y="1751854"/>
            <a:ext cx="4281042" cy="3323987"/>
            <a:chOff x="1974839" y="1663952"/>
            <a:chExt cx="7010427" cy="3323987"/>
          </a:xfrm>
        </p:grpSpPr>
        <p:sp>
          <p:nvSpPr>
            <p:cNvPr id="34" name="TextBox 33"/>
            <p:cNvSpPr txBox="1"/>
            <p:nvPr/>
          </p:nvSpPr>
          <p:spPr>
            <a:xfrm>
              <a:off x="1974839" y="1663952"/>
              <a:ext cx="7010427" cy="3323987"/>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a:t>
              </a:r>
            </a:p>
            <a:p>
              <a:r>
                <a:rPr lang="en-US" altLang="zh-TW" sz="3200" dirty="0">
                  <a:ea typeface="新細明體" charset="0"/>
                </a:rPr>
                <a:t> </a:t>
              </a:r>
              <a:endParaRPr lang="en-US" sz="3200" dirty="0"/>
            </a:p>
          </p:txBody>
        </p:sp>
        <p:grpSp>
          <p:nvGrpSpPr>
            <p:cNvPr id="35" name="Group 34"/>
            <p:cNvGrpSpPr/>
            <p:nvPr/>
          </p:nvGrpSpPr>
          <p:grpSpPr>
            <a:xfrm>
              <a:off x="3700484" y="3960475"/>
              <a:ext cx="2094683" cy="907858"/>
              <a:chOff x="3700484" y="4152915"/>
              <a:chExt cx="2094683" cy="907858"/>
            </a:xfrm>
          </p:grpSpPr>
          <p:sp>
            <p:nvSpPr>
              <p:cNvPr id="36" name="TextBox 35"/>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7" name="TextBox 36"/>
              <p:cNvSpPr txBox="1"/>
              <p:nvPr/>
            </p:nvSpPr>
            <p:spPr>
              <a:xfrm>
                <a:off x="3700484" y="4475997"/>
                <a:ext cx="2094683"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sp>
        <p:nvSpPr>
          <p:cNvPr id="38" name="Rectangle 37"/>
          <p:cNvSpPr/>
          <p:nvPr/>
        </p:nvSpPr>
        <p:spPr>
          <a:xfrm>
            <a:off x="3003496" y="5471186"/>
            <a:ext cx="5982193" cy="584776"/>
          </a:xfrm>
          <a:prstGeom prst="rect">
            <a:avLst/>
          </a:prstGeom>
        </p:spPr>
        <p:txBody>
          <a:bodyPr wrap="none">
            <a:spAutoFit/>
          </a:bodyPr>
          <a:lstStyle/>
          <a:p>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 = { x in </a:t>
            </a:r>
            <a:r>
              <a:rPr lang="en-US" sz="3200" dirty="0" err="1"/>
              <a:t>R</a:t>
            </a:r>
            <a:r>
              <a:rPr lang="en-US" sz="3200" baseline="30000" dirty="0" err="1"/>
              <a:t>n</a:t>
            </a:r>
            <a:r>
              <a:rPr lang="en-US" altLang="zh-TW" sz="3200" dirty="0">
                <a:ea typeface="新細明體" charset="0"/>
              </a:rPr>
              <a:t> : d(x, </a:t>
            </a:r>
            <a:r>
              <a:rPr lang="en-US" altLang="zh-TW" sz="3200" dirty="0">
                <a:solidFill>
                  <a:srgbClr val="FF0000"/>
                </a:solidFill>
                <a:ea typeface="新細明體" charset="0"/>
              </a:rPr>
              <a:t>v</a:t>
            </a:r>
            <a:r>
              <a:rPr lang="en-US" altLang="zh-TW" sz="3200" dirty="0">
                <a:ea typeface="新細明體" charset="0"/>
              </a:rPr>
              <a:t>) ≤ d(x, w) } </a:t>
            </a:r>
          </a:p>
        </p:txBody>
      </p:sp>
    </p:spTree>
    <p:extLst>
      <p:ext uri="{BB962C8B-B14F-4D97-AF65-F5344CB8AC3E}">
        <p14:creationId xmlns:p14="http://schemas.microsoft.com/office/powerpoint/2010/main" val="668122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3443326" flipV="1">
            <a:off x="786326" y="-1893134"/>
            <a:ext cx="12005773" cy="8644454"/>
          </a:xfrm>
          <a:prstGeom prst="rect">
            <a:avLst/>
          </a:prstGeom>
          <a:solidFill>
            <a:srgbClr val="FF0000">
              <a:alpha val="51000"/>
            </a:srgbClr>
          </a:solidFill>
        </p:spPr>
        <p:txBody>
          <a:bodyPr wrap="square" rtlCol="0" anchor="ctr">
            <a:spAutoFit/>
          </a:bodyPr>
          <a:lstStyle/>
          <a:p>
            <a:pPr algn="ctr"/>
            <a:endParaRPr lang="en-US" sz="3200" dirty="0"/>
          </a:p>
        </p:txBody>
      </p:sp>
      <p:sp>
        <p:nvSpPr>
          <p:cNvPr id="16" name="Oval 15"/>
          <p:cNvSpPr>
            <a:spLocks noChangeAspect="1"/>
          </p:cNvSpPr>
          <p:nvPr/>
        </p:nvSpPr>
        <p:spPr>
          <a:xfrm>
            <a:off x="1122356" y="265366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23489"/>
            <a:ext cx="274320" cy="274320"/>
          </a:xfrm>
          <a:prstGeom prst="ellipse">
            <a:avLst/>
          </a:prstGeom>
          <a:solidFill>
            <a:schemeClr val="bg2">
              <a:lumMod val="7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solidFill>
            <a:schemeClr val="bg2">
              <a:lumMod val="7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27" name="TextBox 26"/>
          <p:cNvSpPr txBox="1"/>
          <p:nvPr/>
        </p:nvSpPr>
        <p:spPr>
          <a:xfrm>
            <a:off x="4843718" y="404072"/>
            <a:ext cx="3833703" cy="1569660"/>
          </a:xfrm>
          <a:prstGeom prst="rect">
            <a:avLst/>
          </a:prstGeom>
          <a:noFill/>
        </p:spPr>
        <p:txBody>
          <a:bodyPr wrap="square" rtlCol="0">
            <a:spAutoFit/>
          </a:bodyPr>
          <a:lstStyle/>
          <a:p>
            <a:r>
              <a:rPr lang="en-US" sz="3200" dirty="0" err="1">
                <a:solidFill>
                  <a:srgbClr val="0000FF"/>
                </a:solidFill>
              </a:rPr>
              <a:t>Voronoi</a:t>
            </a:r>
            <a:r>
              <a:rPr lang="en-US" sz="3200" dirty="0">
                <a:solidFill>
                  <a:srgbClr val="0000FF"/>
                </a:solidFill>
              </a:rPr>
              <a:t> diagram: </a:t>
            </a:r>
          </a:p>
          <a:p>
            <a:r>
              <a:rPr lang="en-US" sz="3200" dirty="0"/>
              <a:t>Suppose your data points live in </a:t>
            </a:r>
            <a:r>
              <a:rPr lang="en-US" sz="3200" dirty="0" err="1"/>
              <a:t>R</a:t>
            </a:r>
            <a:r>
              <a:rPr lang="en-US" sz="3200" baseline="30000" dirty="0" err="1"/>
              <a:t>n</a:t>
            </a:r>
            <a:r>
              <a:rPr lang="en-US" sz="3200" dirty="0"/>
              <a:t>.</a:t>
            </a:r>
          </a:p>
        </p:txBody>
      </p:sp>
      <p:grpSp>
        <p:nvGrpSpPr>
          <p:cNvPr id="33" name="Group 32"/>
          <p:cNvGrpSpPr/>
          <p:nvPr/>
        </p:nvGrpSpPr>
        <p:grpSpPr>
          <a:xfrm>
            <a:off x="4862958" y="1751854"/>
            <a:ext cx="4281042" cy="3323987"/>
            <a:chOff x="1974839" y="1663952"/>
            <a:chExt cx="7010427" cy="3323987"/>
          </a:xfrm>
        </p:grpSpPr>
        <p:sp>
          <p:nvSpPr>
            <p:cNvPr id="34" name="TextBox 33"/>
            <p:cNvSpPr txBox="1"/>
            <p:nvPr/>
          </p:nvSpPr>
          <p:spPr>
            <a:xfrm>
              <a:off x="1974839" y="1663952"/>
              <a:ext cx="7010427" cy="3323987"/>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a:t>
              </a:r>
            </a:p>
            <a:p>
              <a:r>
                <a:rPr lang="en-US" altLang="zh-TW" sz="3200" dirty="0">
                  <a:ea typeface="新細明體" charset="0"/>
                </a:rPr>
                <a:t> </a:t>
              </a:r>
              <a:endParaRPr lang="en-US" sz="3200" dirty="0"/>
            </a:p>
          </p:txBody>
        </p:sp>
        <p:grpSp>
          <p:nvGrpSpPr>
            <p:cNvPr id="35" name="Group 34"/>
            <p:cNvGrpSpPr/>
            <p:nvPr/>
          </p:nvGrpSpPr>
          <p:grpSpPr>
            <a:xfrm>
              <a:off x="3700484" y="3960475"/>
              <a:ext cx="2094683" cy="907858"/>
              <a:chOff x="3700484" y="4152915"/>
              <a:chExt cx="2094683" cy="907858"/>
            </a:xfrm>
          </p:grpSpPr>
          <p:sp>
            <p:nvSpPr>
              <p:cNvPr id="36" name="TextBox 35"/>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7" name="TextBox 36"/>
              <p:cNvSpPr txBox="1"/>
              <p:nvPr/>
            </p:nvSpPr>
            <p:spPr>
              <a:xfrm>
                <a:off x="3700484" y="4475997"/>
                <a:ext cx="2094683"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sp>
        <p:nvSpPr>
          <p:cNvPr id="38" name="Rectangle 37"/>
          <p:cNvSpPr/>
          <p:nvPr/>
        </p:nvSpPr>
        <p:spPr>
          <a:xfrm>
            <a:off x="3003496" y="5471186"/>
            <a:ext cx="5982193" cy="584776"/>
          </a:xfrm>
          <a:prstGeom prst="rect">
            <a:avLst/>
          </a:prstGeom>
        </p:spPr>
        <p:txBody>
          <a:bodyPr wrap="none">
            <a:spAutoFit/>
          </a:bodyPr>
          <a:lstStyle/>
          <a:p>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 = { x in </a:t>
            </a:r>
            <a:r>
              <a:rPr lang="en-US" sz="3200" dirty="0" err="1"/>
              <a:t>R</a:t>
            </a:r>
            <a:r>
              <a:rPr lang="en-US" sz="3200" baseline="30000" dirty="0" err="1"/>
              <a:t>n</a:t>
            </a:r>
            <a:r>
              <a:rPr lang="en-US" altLang="zh-TW" sz="3200" dirty="0">
                <a:ea typeface="新細明體" charset="0"/>
              </a:rPr>
              <a:t> : d(x, </a:t>
            </a:r>
            <a:r>
              <a:rPr lang="en-US" altLang="zh-TW" sz="3200" dirty="0">
                <a:solidFill>
                  <a:srgbClr val="FF0000"/>
                </a:solidFill>
                <a:ea typeface="新細明體" charset="0"/>
              </a:rPr>
              <a:t>v</a:t>
            </a:r>
            <a:r>
              <a:rPr lang="en-US" altLang="zh-TW" sz="3200" dirty="0">
                <a:ea typeface="新細明體" charset="0"/>
              </a:rPr>
              <a:t>) ≤ d(x, w) } </a:t>
            </a:r>
          </a:p>
        </p:txBody>
      </p:sp>
    </p:spTree>
    <p:extLst>
      <p:ext uri="{BB962C8B-B14F-4D97-AF65-F5344CB8AC3E}">
        <p14:creationId xmlns:p14="http://schemas.microsoft.com/office/powerpoint/2010/main" val="1269712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3443326" flipV="1">
            <a:off x="786327" y="-1893135"/>
            <a:ext cx="12005773" cy="8644454"/>
          </a:xfrm>
          <a:prstGeom prst="rect">
            <a:avLst/>
          </a:prstGeom>
          <a:solidFill>
            <a:srgbClr val="FF0000">
              <a:alpha val="51000"/>
            </a:srgbClr>
          </a:solidFill>
        </p:spPr>
        <p:txBody>
          <a:bodyPr wrap="square" rtlCol="0" anchor="ctr">
            <a:spAutoFit/>
          </a:bodyPr>
          <a:lstStyle/>
          <a:p>
            <a:pPr algn="ctr"/>
            <a:endParaRPr lang="en-US" sz="3200" dirty="0"/>
          </a:p>
        </p:txBody>
      </p:sp>
      <p:sp>
        <p:nvSpPr>
          <p:cNvPr id="12" name="Rectangle 11"/>
          <p:cNvSpPr/>
          <p:nvPr/>
        </p:nvSpPr>
        <p:spPr>
          <a:xfrm rot="3877115">
            <a:off x="-3456207" y="1468084"/>
            <a:ext cx="9281160" cy="5532120"/>
          </a:xfrm>
          <a:prstGeom prst="rect">
            <a:avLst/>
          </a:prstGeom>
          <a:solidFill>
            <a:schemeClr val="accent5">
              <a:lumMod val="60000"/>
              <a:lumOff val="40000"/>
              <a:alpha val="51000"/>
            </a:schemeClr>
          </a:solidFill>
          <a:ln>
            <a:noFill/>
          </a:ln>
        </p:spPr>
        <p:txBody>
          <a:bodyPr wrap="square" rtlCol="0" anchor="ctr">
            <a:spAutoFit/>
          </a:bodyPr>
          <a:lstStyle/>
          <a:p>
            <a:pPr algn="ctr"/>
            <a:endParaRPr lang="en-US" sz="3200" dirty="0"/>
          </a:p>
        </p:txBody>
      </p:sp>
      <p:sp>
        <p:nvSpPr>
          <p:cNvPr id="13" name="Rectangle 12"/>
          <p:cNvSpPr/>
          <p:nvPr/>
        </p:nvSpPr>
        <p:spPr>
          <a:xfrm rot="17817649">
            <a:off x="32152" y="-228344"/>
            <a:ext cx="11125554" cy="8961120"/>
          </a:xfrm>
          <a:prstGeom prst="rect">
            <a:avLst/>
          </a:prstGeom>
          <a:solidFill>
            <a:schemeClr val="accent6">
              <a:lumMod val="40000"/>
              <a:lumOff val="60000"/>
              <a:alpha val="51000"/>
            </a:schemeClr>
          </a:solidFill>
        </p:spPr>
        <p:txBody>
          <a:bodyPr wrap="square" rtlCol="0" anchor="ctr">
            <a:spAutoFit/>
          </a:bodyPr>
          <a:lstStyle/>
          <a:p>
            <a:pPr algn="ctr"/>
            <a:endParaRPr lang="en-US" sz="3200" dirty="0"/>
          </a:p>
        </p:txBody>
      </p:sp>
      <p:grpSp>
        <p:nvGrpSpPr>
          <p:cNvPr id="15" name="Group 14"/>
          <p:cNvGrpSpPr/>
          <p:nvPr/>
        </p:nvGrpSpPr>
        <p:grpSpPr>
          <a:xfrm>
            <a:off x="1122356" y="1245458"/>
            <a:ext cx="3086430" cy="1682529"/>
            <a:chOff x="1122356" y="1245458"/>
            <a:chExt cx="3086430" cy="1682529"/>
          </a:xfrm>
          <a:solidFill>
            <a:srgbClr val="660066"/>
          </a:solidFill>
        </p:grpSpPr>
        <p:sp>
          <p:nvSpPr>
            <p:cNvPr id="16" name="Oval 15"/>
            <p:cNvSpPr>
              <a:spLocks noChangeAspect="1"/>
            </p:cNvSpPr>
            <p:nvPr/>
          </p:nvSpPr>
          <p:spPr>
            <a:xfrm>
              <a:off x="1122356" y="26536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27" name="TextBox 26"/>
          <p:cNvSpPr txBox="1"/>
          <p:nvPr/>
        </p:nvSpPr>
        <p:spPr>
          <a:xfrm>
            <a:off x="4843718" y="404072"/>
            <a:ext cx="3833703" cy="1569660"/>
          </a:xfrm>
          <a:prstGeom prst="rect">
            <a:avLst/>
          </a:prstGeom>
          <a:noFill/>
        </p:spPr>
        <p:txBody>
          <a:bodyPr wrap="square" rtlCol="0">
            <a:spAutoFit/>
          </a:bodyPr>
          <a:lstStyle/>
          <a:p>
            <a:r>
              <a:rPr lang="en-US" sz="3200" dirty="0" err="1">
                <a:solidFill>
                  <a:srgbClr val="0000FF"/>
                </a:solidFill>
              </a:rPr>
              <a:t>Voroncoi</a:t>
            </a:r>
            <a:r>
              <a:rPr lang="en-US" sz="3200" dirty="0">
                <a:solidFill>
                  <a:srgbClr val="0000FF"/>
                </a:solidFill>
              </a:rPr>
              <a:t> diagram: </a:t>
            </a:r>
          </a:p>
          <a:p>
            <a:r>
              <a:rPr lang="en-US" sz="3200" dirty="0"/>
              <a:t>Suppose your data points live in </a:t>
            </a:r>
            <a:r>
              <a:rPr lang="en-US" sz="3200" dirty="0" err="1"/>
              <a:t>R</a:t>
            </a:r>
            <a:r>
              <a:rPr lang="en-US" sz="3200" baseline="30000" dirty="0" err="1"/>
              <a:t>n</a:t>
            </a:r>
            <a:r>
              <a:rPr lang="en-US" sz="3200" dirty="0"/>
              <a:t>.</a:t>
            </a:r>
          </a:p>
        </p:txBody>
      </p:sp>
      <p:grpSp>
        <p:nvGrpSpPr>
          <p:cNvPr id="33" name="Group 32"/>
          <p:cNvGrpSpPr/>
          <p:nvPr/>
        </p:nvGrpSpPr>
        <p:grpSpPr>
          <a:xfrm>
            <a:off x="4862958" y="1751854"/>
            <a:ext cx="4281042" cy="3323987"/>
            <a:chOff x="1974839" y="1663952"/>
            <a:chExt cx="7010427" cy="3323987"/>
          </a:xfrm>
        </p:grpSpPr>
        <p:sp>
          <p:nvSpPr>
            <p:cNvPr id="34" name="TextBox 33"/>
            <p:cNvSpPr txBox="1"/>
            <p:nvPr/>
          </p:nvSpPr>
          <p:spPr>
            <a:xfrm>
              <a:off x="1974839" y="1663952"/>
              <a:ext cx="7010427" cy="3323987"/>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a:t>
              </a:r>
            </a:p>
            <a:p>
              <a:r>
                <a:rPr lang="en-US" altLang="zh-TW" sz="3200" dirty="0">
                  <a:ea typeface="新細明體" charset="0"/>
                </a:rPr>
                <a:t> </a:t>
              </a:r>
              <a:endParaRPr lang="en-US" sz="3200" dirty="0"/>
            </a:p>
          </p:txBody>
        </p:sp>
        <p:grpSp>
          <p:nvGrpSpPr>
            <p:cNvPr id="35" name="Group 34"/>
            <p:cNvGrpSpPr/>
            <p:nvPr/>
          </p:nvGrpSpPr>
          <p:grpSpPr>
            <a:xfrm>
              <a:off x="3700484" y="3960475"/>
              <a:ext cx="2094683" cy="907858"/>
              <a:chOff x="3700484" y="4152915"/>
              <a:chExt cx="2094683" cy="907858"/>
            </a:xfrm>
          </p:grpSpPr>
          <p:sp>
            <p:nvSpPr>
              <p:cNvPr id="36" name="TextBox 35"/>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7" name="TextBox 36"/>
              <p:cNvSpPr txBox="1"/>
              <p:nvPr/>
            </p:nvSpPr>
            <p:spPr>
              <a:xfrm>
                <a:off x="3700484" y="4475997"/>
                <a:ext cx="2094683"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sp>
        <p:nvSpPr>
          <p:cNvPr id="38" name="Rectangle 37"/>
          <p:cNvSpPr/>
          <p:nvPr/>
        </p:nvSpPr>
        <p:spPr>
          <a:xfrm>
            <a:off x="3003496" y="5471186"/>
            <a:ext cx="5982193" cy="584776"/>
          </a:xfrm>
          <a:prstGeom prst="rect">
            <a:avLst/>
          </a:prstGeom>
        </p:spPr>
        <p:txBody>
          <a:bodyPr wrap="none">
            <a:spAutoFit/>
          </a:bodyPr>
          <a:lstStyle/>
          <a:p>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 = { x in </a:t>
            </a:r>
            <a:r>
              <a:rPr lang="en-US" sz="3200" dirty="0" err="1"/>
              <a:t>R</a:t>
            </a:r>
            <a:r>
              <a:rPr lang="en-US" sz="3200" baseline="30000" dirty="0" err="1"/>
              <a:t>n</a:t>
            </a:r>
            <a:r>
              <a:rPr lang="en-US" altLang="zh-TW" sz="3200" dirty="0">
                <a:ea typeface="新細明體" charset="0"/>
              </a:rPr>
              <a:t> : d(x, </a:t>
            </a:r>
            <a:r>
              <a:rPr lang="en-US" altLang="zh-TW" sz="3200" dirty="0">
                <a:solidFill>
                  <a:srgbClr val="FF0000"/>
                </a:solidFill>
                <a:ea typeface="新細明體" charset="0"/>
              </a:rPr>
              <a:t>v</a:t>
            </a:r>
            <a:r>
              <a:rPr lang="en-US" altLang="zh-TW" sz="3200" dirty="0">
                <a:ea typeface="新細明體" charset="0"/>
              </a:rPr>
              <a:t>) ≤ d(x, w) } </a:t>
            </a:r>
          </a:p>
        </p:txBody>
      </p:sp>
    </p:spTree>
    <p:extLst>
      <p:ext uri="{BB962C8B-B14F-4D97-AF65-F5344CB8AC3E}">
        <p14:creationId xmlns:p14="http://schemas.microsoft.com/office/powerpoint/2010/main" val="212884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81687" y="-3585297"/>
            <a:ext cx="12693128" cy="13394539"/>
            <a:chOff x="-1581687" y="-3585297"/>
            <a:chExt cx="12693128" cy="13394539"/>
          </a:xfrm>
        </p:grpSpPr>
        <p:sp>
          <p:nvSpPr>
            <p:cNvPr id="11" name="Rectangle 10"/>
            <p:cNvSpPr/>
            <p:nvPr/>
          </p:nvSpPr>
          <p:spPr>
            <a:xfrm rot="3443326" flipV="1">
              <a:off x="786327" y="-1904637"/>
              <a:ext cx="12005773" cy="8644454"/>
            </a:xfrm>
            <a:prstGeom prst="rect">
              <a:avLst/>
            </a:prstGeom>
            <a:solidFill>
              <a:srgbClr val="FF0000">
                <a:alpha val="51000"/>
              </a:srgbClr>
            </a:solidFill>
          </p:spPr>
          <p:txBody>
            <a:bodyPr wrap="square" rtlCol="0" anchor="ctr">
              <a:spAutoFit/>
            </a:bodyPr>
            <a:lstStyle/>
            <a:p>
              <a:pPr algn="ctr"/>
              <a:endParaRPr lang="en-US" sz="3200" dirty="0"/>
            </a:p>
          </p:txBody>
        </p:sp>
        <p:sp>
          <p:nvSpPr>
            <p:cNvPr id="12" name="Rectangle 11"/>
            <p:cNvSpPr/>
            <p:nvPr/>
          </p:nvSpPr>
          <p:spPr>
            <a:xfrm rot="3877115">
              <a:off x="-3456207" y="1468084"/>
              <a:ext cx="9281160" cy="5532120"/>
            </a:xfrm>
            <a:prstGeom prst="rect">
              <a:avLst/>
            </a:prstGeom>
            <a:solidFill>
              <a:schemeClr val="accent5">
                <a:lumMod val="60000"/>
                <a:lumOff val="40000"/>
                <a:alpha val="51000"/>
              </a:schemeClr>
            </a:solidFill>
            <a:ln>
              <a:noFill/>
            </a:ln>
          </p:spPr>
          <p:txBody>
            <a:bodyPr wrap="square" rtlCol="0" anchor="ctr">
              <a:spAutoFit/>
            </a:bodyPr>
            <a:lstStyle/>
            <a:p>
              <a:pPr algn="ctr"/>
              <a:endParaRPr lang="en-US" sz="3200" dirty="0"/>
            </a:p>
          </p:txBody>
        </p:sp>
        <p:sp>
          <p:nvSpPr>
            <p:cNvPr id="13" name="Rectangle 12"/>
            <p:cNvSpPr/>
            <p:nvPr/>
          </p:nvSpPr>
          <p:spPr>
            <a:xfrm rot="17817649">
              <a:off x="32152" y="-234095"/>
              <a:ext cx="11125554" cy="8961120"/>
            </a:xfrm>
            <a:prstGeom prst="rect">
              <a:avLst/>
            </a:prstGeom>
            <a:solidFill>
              <a:schemeClr val="accent6">
                <a:lumMod val="40000"/>
                <a:lumOff val="60000"/>
                <a:alpha val="51000"/>
              </a:schemeClr>
            </a:solidFill>
          </p:spPr>
          <p:txBody>
            <a:bodyPr wrap="square" rtlCol="0" anchor="ctr">
              <a:spAutoFit/>
            </a:bodyPr>
            <a:lstStyle/>
            <a:p>
              <a:pPr algn="ctr"/>
              <a:endParaRPr lang="en-US" sz="3200" dirty="0"/>
            </a:p>
          </p:txBody>
        </p:sp>
        <p:grpSp>
          <p:nvGrpSpPr>
            <p:cNvPr id="15" name="Group 14"/>
            <p:cNvGrpSpPr/>
            <p:nvPr/>
          </p:nvGrpSpPr>
          <p:grpSpPr>
            <a:xfrm>
              <a:off x="1122356" y="1245458"/>
              <a:ext cx="3086430" cy="1682529"/>
              <a:chOff x="1122356" y="1245458"/>
              <a:chExt cx="3086430" cy="1682529"/>
            </a:xfrm>
            <a:solidFill>
              <a:srgbClr val="660066"/>
            </a:solidFill>
          </p:grpSpPr>
          <p:sp>
            <p:nvSpPr>
              <p:cNvPr id="16" name="Oval 15"/>
              <p:cNvSpPr>
                <a:spLocks noChangeAspect="1"/>
              </p:cNvSpPr>
              <p:nvPr/>
            </p:nvSpPr>
            <p:spPr>
              <a:xfrm>
                <a:off x="1122356" y="26536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grpSp>
          <p:nvGrpSpPr>
            <p:cNvPr id="29" name="Group 28"/>
            <p:cNvGrpSpPr/>
            <p:nvPr/>
          </p:nvGrpSpPr>
          <p:grpSpPr>
            <a:xfrm>
              <a:off x="4862958" y="1751854"/>
              <a:ext cx="4281042" cy="3323987"/>
              <a:chOff x="1974839" y="1663952"/>
              <a:chExt cx="7010427" cy="3323987"/>
            </a:xfrm>
          </p:grpSpPr>
          <p:sp>
            <p:nvSpPr>
              <p:cNvPr id="30" name="TextBox 29"/>
              <p:cNvSpPr txBox="1"/>
              <p:nvPr/>
            </p:nvSpPr>
            <p:spPr>
              <a:xfrm>
                <a:off x="1974839" y="1663952"/>
                <a:ext cx="7010427" cy="3323987"/>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a:t>
                </a:r>
              </a:p>
              <a:p>
                <a:r>
                  <a:rPr lang="en-US" altLang="zh-TW" sz="3200" dirty="0">
                    <a:ea typeface="新細明體" charset="0"/>
                  </a:rPr>
                  <a:t> </a:t>
                </a:r>
                <a:endParaRPr lang="en-US" sz="3200" dirty="0"/>
              </a:p>
            </p:txBody>
          </p:sp>
          <p:grpSp>
            <p:nvGrpSpPr>
              <p:cNvPr id="31" name="Group 30"/>
              <p:cNvGrpSpPr/>
              <p:nvPr/>
            </p:nvGrpSpPr>
            <p:grpSpPr>
              <a:xfrm>
                <a:off x="3700484" y="3960475"/>
                <a:ext cx="2409755" cy="907858"/>
                <a:chOff x="3700484" y="4152915"/>
                <a:chExt cx="2409755" cy="907858"/>
              </a:xfrm>
            </p:grpSpPr>
            <p:sp>
              <p:nvSpPr>
                <p:cNvPr id="32" name="TextBox 31"/>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3" name="TextBox 32"/>
                <p:cNvSpPr txBox="1"/>
                <p:nvPr/>
              </p:nvSpPr>
              <p:spPr>
                <a:xfrm>
                  <a:off x="3700484" y="4475997"/>
                  <a:ext cx="2409755"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grpSp>
      <p:sp>
        <p:nvSpPr>
          <p:cNvPr id="26" name="TextBox 25">
            <a:extLst>
              <a:ext uri="{FF2B5EF4-FFF2-40B4-BE49-F238E27FC236}">
                <a16:creationId xmlns:a16="http://schemas.microsoft.com/office/drawing/2014/main" id="{AD316D00-C50A-4768-AB30-1861A1410B65}"/>
              </a:ext>
            </a:extLst>
          </p:cNvPr>
          <p:cNvSpPr txBox="1"/>
          <p:nvPr/>
        </p:nvSpPr>
        <p:spPr>
          <a:xfrm>
            <a:off x="4843718" y="404072"/>
            <a:ext cx="3833703" cy="1569660"/>
          </a:xfrm>
          <a:prstGeom prst="rect">
            <a:avLst/>
          </a:prstGeom>
          <a:noFill/>
        </p:spPr>
        <p:txBody>
          <a:bodyPr wrap="square" rtlCol="0">
            <a:spAutoFit/>
          </a:bodyPr>
          <a:lstStyle/>
          <a:p>
            <a:r>
              <a:rPr lang="en-US" sz="3200" dirty="0" err="1">
                <a:solidFill>
                  <a:srgbClr val="0000FF"/>
                </a:solidFill>
              </a:rPr>
              <a:t>Voroncoi</a:t>
            </a:r>
            <a:r>
              <a:rPr lang="en-US" sz="3200" dirty="0">
                <a:solidFill>
                  <a:srgbClr val="0000FF"/>
                </a:solidFill>
              </a:rPr>
              <a:t> diagram: </a:t>
            </a:r>
          </a:p>
          <a:p>
            <a:r>
              <a:rPr lang="en-US" sz="3200" dirty="0"/>
              <a:t>Suppose your data points live in </a:t>
            </a:r>
            <a:r>
              <a:rPr lang="en-US" sz="3200" dirty="0" err="1"/>
              <a:t>R</a:t>
            </a:r>
            <a:r>
              <a:rPr lang="en-US" sz="3200" baseline="30000" dirty="0" err="1"/>
              <a:t>n</a:t>
            </a:r>
            <a:r>
              <a:rPr lang="en-US" sz="3200" dirty="0"/>
              <a:t>.</a:t>
            </a:r>
          </a:p>
        </p:txBody>
      </p:sp>
      <p:sp>
        <p:nvSpPr>
          <p:cNvPr id="27" name="Rectangle 26">
            <a:extLst>
              <a:ext uri="{FF2B5EF4-FFF2-40B4-BE49-F238E27FC236}">
                <a16:creationId xmlns:a16="http://schemas.microsoft.com/office/drawing/2014/main" id="{B2CB4506-13BE-43F7-AA7A-AE396134B49B}"/>
              </a:ext>
            </a:extLst>
          </p:cNvPr>
          <p:cNvSpPr/>
          <p:nvPr/>
        </p:nvSpPr>
        <p:spPr>
          <a:xfrm>
            <a:off x="3003496" y="5471186"/>
            <a:ext cx="5982193" cy="584776"/>
          </a:xfrm>
          <a:prstGeom prst="rect">
            <a:avLst/>
          </a:prstGeom>
        </p:spPr>
        <p:txBody>
          <a:bodyPr wrap="none">
            <a:spAutoFit/>
          </a:bodyPr>
          <a:lstStyle/>
          <a:p>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 = { x in </a:t>
            </a:r>
            <a:r>
              <a:rPr lang="en-US" sz="3200" dirty="0" err="1"/>
              <a:t>R</a:t>
            </a:r>
            <a:r>
              <a:rPr lang="en-US" sz="3200" baseline="30000" dirty="0" err="1"/>
              <a:t>n</a:t>
            </a:r>
            <a:r>
              <a:rPr lang="en-US" altLang="zh-TW" sz="3200" dirty="0">
                <a:ea typeface="新細明體" charset="0"/>
              </a:rPr>
              <a:t> : d(x, </a:t>
            </a:r>
            <a:r>
              <a:rPr lang="en-US" altLang="zh-TW" sz="3200" dirty="0">
                <a:solidFill>
                  <a:srgbClr val="FF0000"/>
                </a:solidFill>
                <a:ea typeface="新細明體" charset="0"/>
              </a:rPr>
              <a:t>v</a:t>
            </a:r>
            <a:r>
              <a:rPr lang="en-US" altLang="zh-TW" sz="3200" dirty="0">
                <a:ea typeface="新細明體" charset="0"/>
              </a:rPr>
              <a:t>) ≤ d(x, w) } </a:t>
            </a:r>
          </a:p>
        </p:txBody>
      </p:sp>
    </p:spTree>
    <p:extLst>
      <p:ext uri="{BB962C8B-B14F-4D97-AF65-F5344CB8AC3E}">
        <p14:creationId xmlns:p14="http://schemas.microsoft.com/office/powerpoint/2010/main" val="626633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a:spLocks noChangeAspect="1"/>
          </p:cNvSpPr>
          <p:nvPr/>
        </p:nvSpPr>
        <p:spPr>
          <a:xfrm>
            <a:off x="1122356" y="2653667"/>
            <a:ext cx="274320" cy="27432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grpSp>
        <p:nvGrpSpPr>
          <p:cNvPr id="33" name="Group 32"/>
          <p:cNvGrpSpPr/>
          <p:nvPr/>
        </p:nvGrpSpPr>
        <p:grpSpPr>
          <a:xfrm>
            <a:off x="4862958" y="1751854"/>
            <a:ext cx="4281042" cy="3323987"/>
            <a:chOff x="1974839" y="1663952"/>
            <a:chExt cx="7010427" cy="3323987"/>
          </a:xfrm>
        </p:grpSpPr>
        <p:sp>
          <p:nvSpPr>
            <p:cNvPr id="34" name="TextBox 33"/>
            <p:cNvSpPr txBox="1"/>
            <p:nvPr/>
          </p:nvSpPr>
          <p:spPr>
            <a:xfrm>
              <a:off x="1974839" y="1663952"/>
              <a:ext cx="7010427" cy="3323987"/>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a:t>
              </a:r>
            </a:p>
            <a:p>
              <a:r>
                <a:rPr lang="en-US" altLang="zh-TW" sz="3200" dirty="0">
                  <a:ea typeface="新細明體" charset="0"/>
                </a:rPr>
                <a:t> </a:t>
              </a:r>
              <a:endParaRPr lang="en-US" sz="3200" dirty="0"/>
            </a:p>
          </p:txBody>
        </p:sp>
        <p:grpSp>
          <p:nvGrpSpPr>
            <p:cNvPr id="35" name="Group 34"/>
            <p:cNvGrpSpPr/>
            <p:nvPr/>
          </p:nvGrpSpPr>
          <p:grpSpPr>
            <a:xfrm>
              <a:off x="3700484" y="3960475"/>
              <a:ext cx="2724826" cy="907858"/>
              <a:chOff x="3700484" y="4152915"/>
              <a:chExt cx="2724826" cy="907858"/>
            </a:xfrm>
          </p:grpSpPr>
          <p:sp>
            <p:nvSpPr>
              <p:cNvPr id="36" name="TextBox 35"/>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7" name="TextBox 36"/>
              <p:cNvSpPr txBox="1"/>
              <p:nvPr/>
            </p:nvSpPr>
            <p:spPr>
              <a:xfrm>
                <a:off x="3700484" y="4475997"/>
                <a:ext cx="2724826"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sp>
        <p:nvSpPr>
          <p:cNvPr id="15" name="Oval 14"/>
          <p:cNvSpPr>
            <a:spLocks noChangeAspect="1"/>
          </p:cNvSpPr>
          <p:nvPr/>
        </p:nvSpPr>
        <p:spPr>
          <a:xfrm>
            <a:off x="1111761" y="265366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3903200-4146-4329-B125-4F58B75CE054}"/>
              </a:ext>
            </a:extLst>
          </p:cNvPr>
          <p:cNvSpPr txBox="1"/>
          <p:nvPr/>
        </p:nvSpPr>
        <p:spPr>
          <a:xfrm>
            <a:off x="4843718" y="404072"/>
            <a:ext cx="3833703" cy="1569660"/>
          </a:xfrm>
          <a:prstGeom prst="rect">
            <a:avLst/>
          </a:prstGeom>
          <a:noFill/>
        </p:spPr>
        <p:txBody>
          <a:bodyPr wrap="square" rtlCol="0">
            <a:spAutoFit/>
          </a:bodyPr>
          <a:lstStyle/>
          <a:p>
            <a:r>
              <a:rPr lang="en-US" sz="3200" dirty="0" err="1">
                <a:solidFill>
                  <a:srgbClr val="0000FF"/>
                </a:solidFill>
              </a:rPr>
              <a:t>Voroncoi</a:t>
            </a:r>
            <a:r>
              <a:rPr lang="en-US" sz="3200" dirty="0">
                <a:solidFill>
                  <a:srgbClr val="0000FF"/>
                </a:solidFill>
              </a:rPr>
              <a:t> diagram: </a:t>
            </a:r>
          </a:p>
          <a:p>
            <a:r>
              <a:rPr lang="en-US" sz="3200" dirty="0"/>
              <a:t>Suppose your data points live in </a:t>
            </a:r>
            <a:r>
              <a:rPr lang="en-US" sz="3200" dirty="0" err="1"/>
              <a:t>R</a:t>
            </a:r>
            <a:r>
              <a:rPr lang="en-US" sz="3200" baseline="30000" dirty="0" err="1"/>
              <a:t>n</a:t>
            </a:r>
            <a:r>
              <a:rPr lang="en-US" sz="3200" dirty="0"/>
              <a:t>.</a:t>
            </a:r>
          </a:p>
        </p:txBody>
      </p:sp>
    </p:spTree>
    <p:extLst>
      <p:ext uri="{BB962C8B-B14F-4D97-AF65-F5344CB8AC3E}">
        <p14:creationId xmlns:p14="http://schemas.microsoft.com/office/powerpoint/2010/main" val="3736908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a:spLocks noChangeAspect="1"/>
          </p:cNvSpPr>
          <p:nvPr/>
        </p:nvSpPr>
        <p:spPr>
          <a:xfrm>
            <a:off x="1122356" y="26536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grpSp>
        <p:nvGrpSpPr>
          <p:cNvPr id="33" name="Group 32"/>
          <p:cNvGrpSpPr/>
          <p:nvPr/>
        </p:nvGrpSpPr>
        <p:grpSpPr>
          <a:xfrm>
            <a:off x="4862958" y="1751854"/>
            <a:ext cx="4281042" cy="3323987"/>
            <a:chOff x="1974839" y="1663952"/>
            <a:chExt cx="7010427" cy="3323987"/>
          </a:xfrm>
        </p:grpSpPr>
        <p:sp>
          <p:nvSpPr>
            <p:cNvPr id="34" name="TextBox 33"/>
            <p:cNvSpPr txBox="1"/>
            <p:nvPr/>
          </p:nvSpPr>
          <p:spPr>
            <a:xfrm>
              <a:off x="1974839" y="1663952"/>
              <a:ext cx="7010427" cy="3323987"/>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a:t>
              </a:r>
            </a:p>
            <a:p>
              <a:r>
                <a:rPr lang="en-US" altLang="zh-TW" sz="3200" dirty="0">
                  <a:ea typeface="新細明體" charset="0"/>
                </a:rPr>
                <a:t> </a:t>
              </a:r>
              <a:endParaRPr lang="en-US" sz="3200" dirty="0"/>
            </a:p>
          </p:txBody>
        </p:sp>
        <p:grpSp>
          <p:nvGrpSpPr>
            <p:cNvPr id="35" name="Group 34"/>
            <p:cNvGrpSpPr/>
            <p:nvPr/>
          </p:nvGrpSpPr>
          <p:grpSpPr>
            <a:xfrm>
              <a:off x="3700484" y="3960475"/>
              <a:ext cx="2724826" cy="907858"/>
              <a:chOff x="3700484" y="4152915"/>
              <a:chExt cx="2724826" cy="907858"/>
            </a:xfrm>
          </p:grpSpPr>
          <p:sp>
            <p:nvSpPr>
              <p:cNvPr id="36" name="TextBox 35"/>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7" name="TextBox 36"/>
              <p:cNvSpPr txBox="1"/>
              <p:nvPr/>
            </p:nvSpPr>
            <p:spPr>
              <a:xfrm>
                <a:off x="3700484" y="4475997"/>
                <a:ext cx="2724826"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spTree>
    <p:extLst>
      <p:ext uri="{BB962C8B-B14F-4D97-AF65-F5344CB8AC3E}">
        <p14:creationId xmlns:p14="http://schemas.microsoft.com/office/powerpoint/2010/main" val="10121848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3443326">
            <a:off x="-3856596" y="2580610"/>
            <a:ext cx="9028967" cy="4008701"/>
          </a:xfrm>
          <a:prstGeom prst="rect">
            <a:avLst/>
          </a:prstGeom>
          <a:solidFill>
            <a:schemeClr val="accent3">
              <a:lumMod val="75000"/>
              <a:alpha val="51000"/>
            </a:schemeClr>
          </a:solidFill>
        </p:spPr>
        <p:txBody>
          <a:bodyPr wrap="square" rtlCol="0" anchor="ctr">
            <a:spAutoFit/>
          </a:bodyPr>
          <a:lstStyle/>
          <a:p>
            <a:pPr algn="ctr"/>
            <a:endParaRPr lang="en-US" sz="3200" dirty="0"/>
          </a:p>
        </p:txBody>
      </p:sp>
      <p:sp>
        <p:nvSpPr>
          <p:cNvPr id="16" name="Oval 15"/>
          <p:cNvSpPr>
            <a:spLocks noChangeAspect="1"/>
          </p:cNvSpPr>
          <p:nvPr/>
        </p:nvSpPr>
        <p:spPr>
          <a:xfrm>
            <a:off x="1122356" y="26536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solidFill>
            <a:schemeClr val="bg2">
              <a:lumMod val="7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solidFill>
            <a:schemeClr val="bg2">
              <a:lumMod val="7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grpSp>
        <p:nvGrpSpPr>
          <p:cNvPr id="33" name="Group 32"/>
          <p:cNvGrpSpPr/>
          <p:nvPr/>
        </p:nvGrpSpPr>
        <p:grpSpPr>
          <a:xfrm>
            <a:off x="4862958" y="1751854"/>
            <a:ext cx="4281042" cy="3323987"/>
            <a:chOff x="1974839" y="1663952"/>
            <a:chExt cx="7010427" cy="3323987"/>
          </a:xfrm>
        </p:grpSpPr>
        <p:sp>
          <p:nvSpPr>
            <p:cNvPr id="34" name="TextBox 33"/>
            <p:cNvSpPr txBox="1"/>
            <p:nvPr/>
          </p:nvSpPr>
          <p:spPr>
            <a:xfrm>
              <a:off x="1974839" y="1663952"/>
              <a:ext cx="7010427" cy="3323987"/>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a:t>
              </a:r>
            </a:p>
            <a:p>
              <a:r>
                <a:rPr lang="en-US" altLang="zh-TW" sz="3200" dirty="0">
                  <a:ea typeface="新細明體" charset="0"/>
                </a:rPr>
                <a:t> </a:t>
              </a:r>
              <a:endParaRPr lang="en-US" sz="3200" dirty="0"/>
            </a:p>
          </p:txBody>
        </p:sp>
        <p:grpSp>
          <p:nvGrpSpPr>
            <p:cNvPr id="35" name="Group 34"/>
            <p:cNvGrpSpPr/>
            <p:nvPr/>
          </p:nvGrpSpPr>
          <p:grpSpPr>
            <a:xfrm>
              <a:off x="3700484" y="3960475"/>
              <a:ext cx="2724826" cy="907858"/>
              <a:chOff x="3700484" y="4152915"/>
              <a:chExt cx="2724826" cy="907858"/>
            </a:xfrm>
          </p:grpSpPr>
          <p:sp>
            <p:nvSpPr>
              <p:cNvPr id="36" name="TextBox 35"/>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7" name="TextBox 36"/>
              <p:cNvSpPr txBox="1"/>
              <p:nvPr/>
            </p:nvSpPr>
            <p:spPr>
              <a:xfrm>
                <a:off x="3700484" y="4475997"/>
                <a:ext cx="2724826"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spTree>
    <p:extLst>
      <p:ext uri="{BB962C8B-B14F-4D97-AF65-F5344CB8AC3E}">
        <p14:creationId xmlns:p14="http://schemas.microsoft.com/office/powerpoint/2010/main" val="42103893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a:spLocks noChangeAspect="1"/>
          </p:cNvSpPr>
          <p:nvPr/>
        </p:nvSpPr>
        <p:spPr>
          <a:xfrm>
            <a:off x="1122356" y="26536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chemeClr val="bg2">
              <a:lumMod val="7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solidFill>
            <a:schemeClr val="bg2">
              <a:lumMod val="7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14166" y="2269069"/>
            <a:ext cx="167203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20" name="Rectangle 19"/>
          <p:cNvSpPr/>
          <p:nvPr/>
        </p:nvSpPr>
        <p:spPr>
          <a:xfrm>
            <a:off x="-114166" y="2264440"/>
            <a:ext cx="9281160" cy="4617720"/>
          </a:xfrm>
          <a:prstGeom prst="rect">
            <a:avLst/>
          </a:prstGeom>
          <a:solidFill>
            <a:schemeClr val="accent6">
              <a:lumMod val="75000"/>
              <a:alpha val="51000"/>
            </a:schemeClr>
          </a:solidFill>
        </p:spPr>
        <p:txBody>
          <a:bodyPr wrap="square" rtlCol="0" anchor="ctr">
            <a:spAutoFit/>
          </a:bodyPr>
          <a:lstStyle/>
          <a:p>
            <a:pPr algn="ctr"/>
            <a:endParaRPr lang="en-US" sz="3200" dirty="0"/>
          </a:p>
        </p:txBody>
      </p:sp>
      <p:grpSp>
        <p:nvGrpSpPr>
          <p:cNvPr id="33" name="Group 32"/>
          <p:cNvGrpSpPr/>
          <p:nvPr/>
        </p:nvGrpSpPr>
        <p:grpSpPr>
          <a:xfrm>
            <a:off x="4862958" y="1751854"/>
            <a:ext cx="4281042" cy="3323987"/>
            <a:chOff x="1974839" y="1663952"/>
            <a:chExt cx="7010427" cy="3323987"/>
          </a:xfrm>
        </p:grpSpPr>
        <p:sp>
          <p:nvSpPr>
            <p:cNvPr id="34" name="TextBox 33"/>
            <p:cNvSpPr txBox="1"/>
            <p:nvPr/>
          </p:nvSpPr>
          <p:spPr>
            <a:xfrm>
              <a:off x="1974839" y="1663952"/>
              <a:ext cx="7010427" cy="3323987"/>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a:t>
              </a:r>
            </a:p>
            <a:p>
              <a:r>
                <a:rPr lang="en-US" altLang="zh-TW" sz="3200" dirty="0">
                  <a:ea typeface="新細明體" charset="0"/>
                </a:rPr>
                <a:t> </a:t>
              </a:r>
              <a:endParaRPr lang="en-US" sz="3200" dirty="0"/>
            </a:p>
          </p:txBody>
        </p:sp>
        <p:grpSp>
          <p:nvGrpSpPr>
            <p:cNvPr id="35" name="Group 34"/>
            <p:cNvGrpSpPr/>
            <p:nvPr/>
          </p:nvGrpSpPr>
          <p:grpSpPr>
            <a:xfrm>
              <a:off x="3700484" y="3960475"/>
              <a:ext cx="2724826" cy="907858"/>
              <a:chOff x="3700484" y="4152915"/>
              <a:chExt cx="2724826" cy="907858"/>
            </a:xfrm>
          </p:grpSpPr>
          <p:sp>
            <p:nvSpPr>
              <p:cNvPr id="36" name="TextBox 35"/>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7" name="TextBox 36"/>
              <p:cNvSpPr txBox="1"/>
              <p:nvPr/>
            </p:nvSpPr>
            <p:spPr>
              <a:xfrm>
                <a:off x="3700484" y="4475997"/>
                <a:ext cx="2724826"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spTree>
    <p:extLst>
      <p:ext uri="{BB962C8B-B14F-4D97-AF65-F5344CB8AC3E}">
        <p14:creationId xmlns:p14="http://schemas.microsoft.com/office/powerpoint/2010/main" val="26364662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a:spLocks noChangeAspect="1"/>
          </p:cNvSpPr>
          <p:nvPr/>
        </p:nvSpPr>
        <p:spPr>
          <a:xfrm>
            <a:off x="1122356" y="26536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chemeClr val="bg2">
              <a:lumMod val="7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solidFill>
            <a:schemeClr val="bg2">
              <a:lumMod val="7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27" name="Rectangle 26"/>
          <p:cNvSpPr/>
          <p:nvPr/>
        </p:nvSpPr>
        <p:spPr>
          <a:xfrm rot="3626625">
            <a:off x="-3452855" y="2205042"/>
            <a:ext cx="9482077" cy="4617720"/>
          </a:xfrm>
          <a:prstGeom prst="rect">
            <a:avLst/>
          </a:prstGeom>
          <a:solidFill>
            <a:schemeClr val="accent1">
              <a:lumMod val="60000"/>
              <a:lumOff val="40000"/>
              <a:alpha val="51000"/>
            </a:schemeClr>
          </a:solidFill>
        </p:spPr>
        <p:txBody>
          <a:bodyPr wrap="square" rtlCol="0" anchor="ctr">
            <a:spAutoFit/>
          </a:bodyPr>
          <a:lstStyle/>
          <a:p>
            <a:pPr algn="ctr"/>
            <a:endParaRPr lang="en-US" sz="3200" dirty="0"/>
          </a:p>
        </p:txBody>
      </p:sp>
      <p:grpSp>
        <p:nvGrpSpPr>
          <p:cNvPr id="33" name="Group 32"/>
          <p:cNvGrpSpPr/>
          <p:nvPr/>
        </p:nvGrpSpPr>
        <p:grpSpPr>
          <a:xfrm>
            <a:off x="4862958" y="1751854"/>
            <a:ext cx="4281042" cy="3323987"/>
            <a:chOff x="1974839" y="1663952"/>
            <a:chExt cx="7010427" cy="3323987"/>
          </a:xfrm>
        </p:grpSpPr>
        <p:sp>
          <p:nvSpPr>
            <p:cNvPr id="34" name="TextBox 33"/>
            <p:cNvSpPr txBox="1"/>
            <p:nvPr/>
          </p:nvSpPr>
          <p:spPr>
            <a:xfrm>
              <a:off x="1974839" y="1663952"/>
              <a:ext cx="7010427" cy="3323987"/>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a:t>
              </a:r>
            </a:p>
            <a:p>
              <a:r>
                <a:rPr lang="en-US" altLang="zh-TW" sz="3200" dirty="0">
                  <a:ea typeface="新細明體" charset="0"/>
                </a:rPr>
                <a:t> </a:t>
              </a:r>
              <a:endParaRPr lang="en-US" sz="3200" dirty="0"/>
            </a:p>
          </p:txBody>
        </p:sp>
        <p:grpSp>
          <p:nvGrpSpPr>
            <p:cNvPr id="35" name="Group 34"/>
            <p:cNvGrpSpPr/>
            <p:nvPr/>
          </p:nvGrpSpPr>
          <p:grpSpPr>
            <a:xfrm>
              <a:off x="3700484" y="3960475"/>
              <a:ext cx="2724826" cy="907858"/>
              <a:chOff x="3700484" y="4152915"/>
              <a:chExt cx="2724826" cy="907858"/>
            </a:xfrm>
          </p:grpSpPr>
          <p:sp>
            <p:nvSpPr>
              <p:cNvPr id="36" name="TextBox 35"/>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7" name="TextBox 36"/>
              <p:cNvSpPr txBox="1"/>
              <p:nvPr/>
            </p:nvSpPr>
            <p:spPr>
              <a:xfrm>
                <a:off x="3700484" y="4475997"/>
                <a:ext cx="2724826"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spTree>
    <p:extLst>
      <p:ext uri="{BB962C8B-B14F-4D97-AF65-F5344CB8AC3E}">
        <p14:creationId xmlns:p14="http://schemas.microsoft.com/office/powerpoint/2010/main" val="39932958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3443326">
            <a:off x="-3856596" y="2580610"/>
            <a:ext cx="9028967" cy="4008701"/>
          </a:xfrm>
          <a:prstGeom prst="rect">
            <a:avLst/>
          </a:prstGeom>
          <a:solidFill>
            <a:schemeClr val="accent3">
              <a:lumMod val="75000"/>
              <a:alpha val="51000"/>
            </a:schemeClr>
          </a:solidFill>
        </p:spPr>
        <p:txBody>
          <a:bodyPr wrap="square" rtlCol="0" anchor="ctr">
            <a:spAutoFit/>
          </a:bodyPr>
          <a:lstStyle/>
          <a:p>
            <a:pPr algn="ctr"/>
            <a:endParaRPr lang="en-US" sz="3200" dirty="0"/>
          </a:p>
        </p:txBody>
      </p:sp>
      <p:sp>
        <p:nvSpPr>
          <p:cNvPr id="16" name="Oval 15"/>
          <p:cNvSpPr>
            <a:spLocks noChangeAspect="1"/>
          </p:cNvSpPr>
          <p:nvPr/>
        </p:nvSpPr>
        <p:spPr>
          <a:xfrm>
            <a:off x="1122356" y="26536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0C00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solidFill>
            <a:srgbClr val="0C00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14166" y="2269069"/>
            <a:ext cx="167203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20" name="Rectangle 19"/>
          <p:cNvSpPr/>
          <p:nvPr/>
        </p:nvSpPr>
        <p:spPr>
          <a:xfrm>
            <a:off x="-114166" y="2264440"/>
            <a:ext cx="9281160" cy="4617720"/>
          </a:xfrm>
          <a:prstGeom prst="rect">
            <a:avLst/>
          </a:prstGeom>
          <a:solidFill>
            <a:schemeClr val="accent6">
              <a:lumMod val="75000"/>
              <a:alpha val="51000"/>
            </a:schemeClr>
          </a:solidFill>
        </p:spPr>
        <p:txBody>
          <a:bodyPr wrap="square" rtlCol="0" anchor="ctr">
            <a:spAutoFit/>
          </a:bodyPr>
          <a:lstStyle/>
          <a:p>
            <a:pPr algn="ctr"/>
            <a:endParaRPr lang="en-US" sz="3200" dirty="0"/>
          </a:p>
        </p:txBody>
      </p:sp>
      <p:sp>
        <p:nvSpPr>
          <p:cNvPr id="27" name="Rectangle 26"/>
          <p:cNvSpPr/>
          <p:nvPr/>
        </p:nvSpPr>
        <p:spPr>
          <a:xfrm rot="3626625">
            <a:off x="-3452855" y="2205042"/>
            <a:ext cx="9482077" cy="4617720"/>
          </a:xfrm>
          <a:prstGeom prst="rect">
            <a:avLst/>
          </a:prstGeom>
          <a:solidFill>
            <a:schemeClr val="accent1">
              <a:lumMod val="60000"/>
              <a:lumOff val="40000"/>
              <a:alpha val="51000"/>
            </a:schemeClr>
          </a:solidFill>
        </p:spPr>
        <p:txBody>
          <a:bodyPr wrap="square" rtlCol="0" anchor="ctr">
            <a:spAutoFit/>
          </a:bodyPr>
          <a:lstStyle/>
          <a:p>
            <a:pPr algn="ctr"/>
            <a:endParaRPr lang="en-US" sz="3200" dirty="0"/>
          </a:p>
        </p:txBody>
      </p:sp>
      <p:grpSp>
        <p:nvGrpSpPr>
          <p:cNvPr id="33" name="Group 32"/>
          <p:cNvGrpSpPr/>
          <p:nvPr/>
        </p:nvGrpSpPr>
        <p:grpSpPr>
          <a:xfrm>
            <a:off x="4862958" y="1751854"/>
            <a:ext cx="4281042" cy="3323987"/>
            <a:chOff x="1974839" y="1663952"/>
            <a:chExt cx="7010427" cy="3323987"/>
          </a:xfrm>
        </p:grpSpPr>
        <p:sp>
          <p:nvSpPr>
            <p:cNvPr id="34" name="TextBox 33"/>
            <p:cNvSpPr txBox="1"/>
            <p:nvPr/>
          </p:nvSpPr>
          <p:spPr>
            <a:xfrm>
              <a:off x="1974839" y="1663952"/>
              <a:ext cx="7010427" cy="3323987"/>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a:t>
              </a:r>
            </a:p>
            <a:p>
              <a:r>
                <a:rPr lang="en-US" altLang="zh-TW" sz="3200" dirty="0">
                  <a:ea typeface="新細明體" charset="0"/>
                </a:rPr>
                <a:t> </a:t>
              </a:r>
              <a:endParaRPr lang="en-US" sz="3200" dirty="0"/>
            </a:p>
          </p:txBody>
        </p:sp>
        <p:grpSp>
          <p:nvGrpSpPr>
            <p:cNvPr id="35" name="Group 34"/>
            <p:cNvGrpSpPr/>
            <p:nvPr/>
          </p:nvGrpSpPr>
          <p:grpSpPr>
            <a:xfrm>
              <a:off x="3700484" y="3960475"/>
              <a:ext cx="2724826" cy="907858"/>
              <a:chOff x="3700484" y="4152915"/>
              <a:chExt cx="2724826" cy="907858"/>
            </a:xfrm>
          </p:grpSpPr>
          <p:sp>
            <p:nvSpPr>
              <p:cNvPr id="36" name="TextBox 35"/>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7" name="TextBox 36"/>
              <p:cNvSpPr txBox="1"/>
              <p:nvPr/>
            </p:nvSpPr>
            <p:spPr>
              <a:xfrm>
                <a:off x="3700484" y="4475997"/>
                <a:ext cx="2724826"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spTree>
    <p:extLst>
      <p:ext uri="{BB962C8B-B14F-4D97-AF65-F5344CB8AC3E}">
        <p14:creationId xmlns:p14="http://schemas.microsoft.com/office/powerpoint/2010/main" val="588279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696884-2388-4D7D-9940-11139CE05755}"/>
              </a:ext>
            </a:extLst>
          </p:cNvPr>
          <p:cNvPicPr>
            <a:picLocks noChangeAspect="1"/>
          </p:cNvPicPr>
          <p:nvPr/>
        </p:nvPicPr>
        <p:blipFill>
          <a:blip r:embed="rId2"/>
          <a:stretch>
            <a:fillRect/>
          </a:stretch>
        </p:blipFill>
        <p:spPr>
          <a:xfrm>
            <a:off x="0" y="925894"/>
            <a:ext cx="9144000" cy="5006212"/>
          </a:xfrm>
          <a:prstGeom prst="rect">
            <a:avLst/>
          </a:prstGeom>
        </p:spPr>
      </p:pic>
      <p:sp>
        <p:nvSpPr>
          <p:cNvPr id="5" name="TextBox 4">
            <a:extLst>
              <a:ext uri="{FF2B5EF4-FFF2-40B4-BE49-F238E27FC236}">
                <a16:creationId xmlns:a16="http://schemas.microsoft.com/office/drawing/2014/main" id="{8DEBDA44-8126-4B2A-B109-D4EEFF0387F4}"/>
              </a:ext>
            </a:extLst>
          </p:cNvPr>
          <p:cNvSpPr txBox="1"/>
          <p:nvPr/>
        </p:nvSpPr>
        <p:spPr>
          <a:xfrm>
            <a:off x="144379" y="6396608"/>
            <a:ext cx="4572000" cy="369332"/>
          </a:xfrm>
          <a:prstGeom prst="rect">
            <a:avLst/>
          </a:prstGeom>
          <a:noFill/>
        </p:spPr>
        <p:txBody>
          <a:bodyPr wrap="square">
            <a:spAutoFit/>
          </a:bodyPr>
          <a:lstStyle/>
          <a:p>
            <a:r>
              <a:rPr lang="en-US" dirty="0">
                <a:hlinkClick r:id="rId3"/>
              </a:rPr>
              <a:t>https://www.deeplearning.ai/</a:t>
            </a:r>
            <a:r>
              <a:rPr lang="en-US" dirty="0"/>
              <a:t> </a:t>
            </a:r>
          </a:p>
        </p:txBody>
      </p:sp>
    </p:spTree>
    <p:extLst>
      <p:ext uri="{BB962C8B-B14F-4D97-AF65-F5344CB8AC3E}">
        <p14:creationId xmlns:p14="http://schemas.microsoft.com/office/powerpoint/2010/main" val="15644834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a:spLocks noChangeAspect="1"/>
          </p:cNvSpPr>
          <p:nvPr/>
        </p:nvSpPr>
        <p:spPr>
          <a:xfrm>
            <a:off x="1122356" y="265366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14166" y="2269069"/>
            <a:ext cx="167203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2404534" y="1"/>
            <a:ext cx="59266" cy="47219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20" name="Rectangle 19"/>
          <p:cNvSpPr/>
          <p:nvPr/>
        </p:nvSpPr>
        <p:spPr>
          <a:xfrm flipV="1">
            <a:off x="-114167" y="-404119"/>
            <a:ext cx="9792087" cy="2668559"/>
          </a:xfrm>
          <a:prstGeom prst="rect">
            <a:avLst/>
          </a:prstGeom>
          <a:solidFill>
            <a:schemeClr val="accent6">
              <a:lumMod val="75000"/>
              <a:alpha val="51000"/>
            </a:schemeClr>
          </a:solidFill>
        </p:spPr>
        <p:txBody>
          <a:bodyPr wrap="square" rtlCol="0" anchor="ctr">
            <a:spAutoFit/>
          </a:bodyPr>
          <a:lstStyle/>
          <a:p>
            <a:pPr algn="ctr"/>
            <a:endParaRPr lang="en-US" sz="3200" dirty="0"/>
          </a:p>
        </p:txBody>
      </p:sp>
      <p:sp>
        <p:nvSpPr>
          <p:cNvPr id="22" name="Rectangle 21"/>
          <p:cNvSpPr/>
          <p:nvPr/>
        </p:nvSpPr>
        <p:spPr>
          <a:xfrm rot="17817649" flipV="1">
            <a:off x="-3545498" y="172243"/>
            <a:ext cx="6937674" cy="3336229"/>
          </a:xfrm>
          <a:prstGeom prst="rect">
            <a:avLst/>
          </a:prstGeom>
          <a:solidFill>
            <a:srgbClr val="95B3D7">
              <a:alpha val="51000"/>
            </a:srgbClr>
          </a:solidFill>
        </p:spPr>
        <p:txBody>
          <a:bodyPr wrap="square" rtlCol="0" anchor="ctr">
            <a:spAutoFit/>
          </a:bodyPr>
          <a:lstStyle/>
          <a:p>
            <a:pPr algn="ctr"/>
            <a:endParaRPr lang="en-US" sz="3200" dirty="0"/>
          </a:p>
        </p:txBody>
      </p:sp>
      <p:sp>
        <p:nvSpPr>
          <p:cNvPr id="28" name="Rectangle 27"/>
          <p:cNvSpPr/>
          <p:nvPr/>
        </p:nvSpPr>
        <p:spPr>
          <a:xfrm rot="4886802">
            <a:off x="-3935998" y="1961533"/>
            <a:ext cx="9281160" cy="4617720"/>
          </a:xfrm>
          <a:prstGeom prst="rect">
            <a:avLst/>
          </a:prstGeom>
          <a:solidFill>
            <a:schemeClr val="accent2">
              <a:lumMod val="60000"/>
              <a:lumOff val="40000"/>
              <a:alpha val="51000"/>
            </a:schemeClr>
          </a:solidFill>
          <a:ln>
            <a:noFill/>
          </a:ln>
        </p:spPr>
        <p:txBody>
          <a:bodyPr wrap="square" rtlCol="0" anchor="ctr">
            <a:spAutoFit/>
          </a:bodyPr>
          <a:lstStyle/>
          <a:p>
            <a:pPr algn="ctr"/>
            <a:endParaRPr lang="en-US" sz="3200" dirty="0"/>
          </a:p>
        </p:txBody>
      </p:sp>
      <p:sp>
        <p:nvSpPr>
          <p:cNvPr id="18" name="Oval 17"/>
          <p:cNvSpPr>
            <a:spLocks noChangeAspect="1"/>
          </p:cNvSpPr>
          <p:nvPr/>
        </p:nvSpPr>
        <p:spPr>
          <a:xfrm>
            <a:off x="1128227" y="161762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p:cNvGrpSpPr/>
          <p:nvPr/>
        </p:nvGrpSpPr>
        <p:grpSpPr>
          <a:xfrm>
            <a:off x="4862958" y="1751854"/>
            <a:ext cx="4281042" cy="3323987"/>
            <a:chOff x="1974839" y="1663952"/>
            <a:chExt cx="7010427" cy="3323987"/>
          </a:xfrm>
        </p:grpSpPr>
        <p:sp>
          <p:nvSpPr>
            <p:cNvPr id="35" name="TextBox 34"/>
            <p:cNvSpPr txBox="1"/>
            <p:nvPr/>
          </p:nvSpPr>
          <p:spPr>
            <a:xfrm>
              <a:off x="1974839" y="1663952"/>
              <a:ext cx="7010427" cy="3323987"/>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a:t>
              </a:r>
            </a:p>
            <a:p>
              <a:r>
                <a:rPr lang="en-US" altLang="zh-TW" sz="3200" dirty="0">
                  <a:ea typeface="新細明體" charset="0"/>
                </a:rPr>
                <a:t> </a:t>
              </a:r>
              <a:endParaRPr lang="en-US" sz="3200" dirty="0"/>
            </a:p>
          </p:txBody>
        </p:sp>
        <p:grpSp>
          <p:nvGrpSpPr>
            <p:cNvPr id="36" name="Group 35"/>
            <p:cNvGrpSpPr/>
            <p:nvPr/>
          </p:nvGrpSpPr>
          <p:grpSpPr>
            <a:xfrm>
              <a:off x="3700484" y="3960475"/>
              <a:ext cx="3417982" cy="907858"/>
              <a:chOff x="3700484" y="4152915"/>
              <a:chExt cx="3417982" cy="907858"/>
            </a:xfrm>
          </p:grpSpPr>
          <p:sp>
            <p:nvSpPr>
              <p:cNvPr id="37" name="TextBox 36"/>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8" name="TextBox 37"/>
              <p:cNvSpPr txBox="1"/>
              <p:nvPr/>
            </p:nvSpPr>
            <p:spPr>
              <a:xfrm>
                <a:off x="3700484" y="4475997"/>
                <a:ext cx="3417982"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spTree>
    <p:extLst>
      <p:ext uri="{BB962C8B-B14F-4D97-AF65-F5344CB8AC3E}">
        <p14:creationId xmlns:p14="http://schemas.microsoft.com/office/powerpoint/2010/main" val="39189691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a:spLocks noChangeAspect="1"/>
          </p:cNvSpPr>
          <p:nvPr/>
        </p:nvSpPr>
        <p:spPr>
          <a:xfrm>
            <a:off x="1122356" y="265366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14166" y="2269069"/>
            <a:ext cx="167203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2404534" y="1"/>
            <a:ext cx="59266" cy="47219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28" name="Rectangle 27"/>
          <p:cNvSpPr/>
          <p:nvPr/>
        </p:nvSpPr>
        <p:spPr>
          <a:xfrm rot="4886802" flipV="1">
            <a:off x="1921761" y="126256"/>
            <a:ext cx="8978430" cy="6877900"/>
          </a:xfrm>
          <a:prstGeom prst="rect">
            <a:avLst/>
          </a:prstGeom>
          <a:solidFill>
            <a:schemeClr val="accent2">
              <a:lumMod val="60000"/>
              <a:lumOff val="40000"/>
              <a:alpha val="51000"/>
            </a:schemeClr>
          </a:solidFill>
          <a:ln>
            <a:noFill/>
          </a:ln>
        </p:spPr>
        <p:txBody>
          <a:bodyPr wrap="square" rtlCol="0" anchor="ctr">
            <a:spAutoFit/>
          </a:bodyPr>
          <a:lstStyle/>
          <a:p>
            <a:pPr algn="ctr"/>
            <a:endParaRPr lang="en-US" sz="3200" dirty="0"/>
          </a:p>
        </p:txBody>
      </p:sp>
      <p:sp>
        <p:nvSpPr>
          <p:cNvPr id="27" name="Rectangle 26"/>
          <p:cNvSpPr/>
          <p:nvPr/>
        </p:nvSpPr>
        <p:spPr>
          <a:xfrm rot="3877115" flipV="1">
            <a:off x="2030996" y="-743908"/>
            <a:ext cx="10160493" cy="6611199"/>
          </a:xfrm>
          <a:prstGeom prst="rect">
            <a:avLst/>
          </a:prstGeom>
          <a:solidFill>
            <a:schemeClr val="accent5">
              <a:lumMod val="60000"/>
              <a:lumOff val="40000"/>
              <a:alpha val="51000"/>
            </a:schemeClr>
          </a:solidFill>
          <a:ln>
            <a:noFill/>
          </a:ln>
        </p:spPr>
        <p:txBody>
          <a:bodyPr wrap="square" rtlCol="0" anchor="ctr">
            <a:spAutoFit/>
          </a:bodyPr>
          <a:lstStyle/>
          <a:p>
            <a:pPr algn="ctr"/>
            <a:endParaRPr lang="en-US" sz="3200" dirty="0"/>
          </a:p>
        </p:txBody>
      </p:sp>
      <p:sp>
        <p:nvSpPr>
          <p:cNvPr id="29" name="Rectangle 28"/>
          <p:cNvSpPr/>
          <p:nvPr/>
        </p:nvSpPr>
        <p:spPr>
          <a:xfrm rot="3626625" flipV="1">
            <a:off x="2205878" y="-850726"/>
            <a:ext cx="9850469" cy="7259188"/>
          </a:xfrm>
          <a:prstGeom prst="rect">
            <a:avLst/>
          </a:prstGeom>
          <a:solidFill>
            <a:schemeClr val="accent3">
              <a:lumMod val="40000"/>
              <a:lumOff val="60000"/>
              <a:alpha val="23000"/>
            </a:schemeClr>
          </a:solidFill>
        </p:spPr>
        <p:txBody>
          <a:bodyPr wrap="square" rtlCol="0" anchor="ctr">
            <a:spAutoFit/>
          </a:bodyPr>
          <a:lstStyle/>
          <a:p>
            <a:pPr algn="ctr"/>
            <a:endParaRPr lang="en-US" sz="3200" dirty="0"/>
          </a:p>
        </p:txBody>
      </p:sp>
      <p:grpSp>
        <p:nvGrpSpPr>
          <p:cNvPr id="30" name="Group 29"/>
          <p:cNvGrpSpPr/>
          <p:nvPr/>
        </p:nvGrpSpPr>
        <p:grpSpPr>
          <a:xfrm>
            <a:off x="4862958" y="1751854"/>
            <a:ext cx="4281042" cy="3323987"/>
            <a:chOff x="1974839" y="1663952"/>
            <a:chExt cx="7010427" cy="3323987"/>
          </a:xfrm>
        </p:grpSpPr>
        <p:sp>
          <p:nvSpPr>
            <p:cNvPr id="31" name="TextBox 30"/>
            <p:cNvSpPr txBox="1"/>
            <p:nvPr/>
          </p:nvSpPr>
          <p:spPr>
            <a:xfrm>
              <a:off x="1974839" y="1663952"/>
              <a:ext cx="7010427" cy="3323987"/>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a:t>
              </a:r>
            </a:p>
            <a:p>
              <a:r>
                <a:rPr lang="en-US" altLang="zh-TW" sz="3200" dirty="0">
                  <a:ea typeface="新細明體" charset="0"/>
                </a:rPr>
                <a:t> </a:t>
              </a:r>
              <a:endParaRPr lang="en-US" sz="3200" dirty="0"/>
            </a:p>
          </p:txBody>
        </p:sp>
        <p:grpSp>
          <p:nvGrpSpPr>
            <p:cNvPr id="32" name="Group 31"/>
            <p:cNvGrpSpPr/>
            <p:nvPr/>
          </p:nvGrpSpPr>
          <p:grpSpPr>
            <a:xfrm>
              <a:off x="3700484" y="3960475"/>
              <a:ext cx="4174154" cy="907858"/>
              <a:chOff x="3700484" y="4152915"/>
              <a:chExt cx="4174154" cy="907858"/>
            </a:xfrm>
          </p:grpSpPr>
          <p:sp>
            <p:nvSpPr>
              <p:cNvPr id="33" name="TextBox 32"/>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4" name="TextBox 33"/>
              <p:cNvSpPr txBox="1"/>
              <p:nvPr/>
            </p:nvSpPr>
            <p:spPr>
              <a:xfrm>
                <a:off x="3700484" y="4475997"/>
                <a:ext cx="4174154"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sp>
        <p:nvSpPr>
          <p:cNvPr id="19" name="Oval 18"/>
          <p:cNvSpPr>
            <a:spLocks noChangeAspect="1"/>
          </p:cNvSpPr>
          <p:nvPr/>
        </p:nvSpPr>
        <p:spPr>
          <a:xfrm>
            <a:off x="3934466" y="1245458"/>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70911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22356" y="1245458"/>
            <a:ext cx="3086430" cy="1682529"/>
            <a:chOff x="1122356" y="1245458"/>
            <a:chExt cx="3086430" cy="1682529"/>
          </a:xfrm>
          <a:solidFill>
            <a:srgbClr val="660066"/>
          </a:solidFill>
        </p:grpSpPr>
        <p:sp>
          <p:nvSpPr>
            <p:cNvPr id="16" name="Oval 15"/>
            <p:cNvSpPr>
              <a:spLocks noChangeAspect="1"/>
            </p:cNvSpPr>
            <p:nvPr/>
          </p:nvSpPr>
          <p:spPr>
            <a:xfrm>
              <a:off x="1122356" y="26536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14166" y="2269069"/>
            <a:ext cx="167203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2404534" y="1"/>
            <a:ext cx="59266" cy="47219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20" name="TextBox 19"/>
          <p:cNvSpPr txBox="1"/>
          <p:nvPr/>
        </p:nvSpPr>
        <p:spPr>
          <a:xfrm>
            <a:off x="4843718" y="404072"/>
            <a:ext cx="3833703" cy="1569660"/>
          </a:xfrm>
          <a:prstGeom prst="rect">
            <a:avLst/>
          </a:prstGeom>
          <a:noFill/>
        </p:spPr>
        <p:txBody>
          <a:bodyPr wrap="square" rtlCol="0">
            <a:spAutoFit/>
          </a:bodyPr>
          <a:lstStyle/>
          <a:p>
            <a:r>
              <a:rPr lang="en-US" sz="3200" dirty="0" err="1">
                <a:solidFill>
                  <a:srgbClr val="0000FF"/>
                </a:solidFill>
              </a:rPr>
              <a:t>Voronoi</a:t>
            </a:r>
            <a:r>
              <a:rPr lang="en-US" sz="3200" dirty="0">
                <a:solidFill>
                  <a:srgbClr val="0000FF"/>
                </a:solidFill>
              </a:rPr>
              <a:t> diagram: </a:t>
            </a:r>
          </a:p>
          <a:p>
            <a:r>
              <a:rPr lang="en-US" sz="3200" dirty="0"/>
              <a:t>Suppose your data points live in </a:t>
            </a:r>
            <a:r>
              <a:rPr lang="en-US" sz="3200" dirty="0" err="1"/>
              <a:t>R</a:t>
            </a:r>
            <a:r>
              <a:rPr lang="en-US" sz="3200" baseline="30000" dirty="0" err="1"/>
              <a:t>n</a:t>
            </a:r>
            <a:r>
              <a:rPr lang="en-US" sz="3200" dirty="0"/>
              <a:t>.</a:t>
            </a:r>
          </a:p>
        </p:txBody>
      </p:sp>
      <p:grpSp>
        <p:nvGrpSpPr>
          <p:cNvPr id="22" name="Group 21"/>
          <p:cNvGrpSpPr/>
          <p:nvPr/>
        </p:nvGrpSpPr>
        <p:grpSpPr>
          <a:xfrm>
            <a:off x="4862958" y="1751854"/>
            <a:ext cx="4281042" cy="3323987"/>
            <a:chOff x="1974839" y="1663952"/>
            <a:chExt cx="7010427" cy="3323987"/>
          </a:xfrm>
        </p:grpSpPr>
        <p:sp>
          <p:nvSpPr>
            <p:cNvPr id="30" name="TextBox 29"/>
            <p:cNvSpPr txBox="1"/>
            <p:nvPr/>
          </p:nvSpPr>
          <p:spPr>
            <a:xfrm>
              <a:off x="1974839" y="1663952"/>
              <a:ext cx="7010427" cy="3323987"/>
            </a:xfrm>
            <a:prstGeom prst="rect">
              <a:avLst/>
            </a:prstGeom>
            <a:noFill/>
          </p:spPr>
          <p:txBody>
            <a:bodyPr wrap="square" rtlCol="0">
              <a:spAutoFit/>
            </a:bodyPr>
            <a:lstStyle/>
            <a:p>
              <a:endParaRPr lang="en-US" altLang="zh-TW" sz="3200" dirty="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pPr algn="ctr"/>
              <a:endParaRPr lang="en-US" altLang="zh-TW" dirty="0">
                <a:ea typeface="新細明體" charset="0"/>
              </a:endParaRPr>
            </a:p>
            <a:p>
              <a:pPr algn="ctr"/>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a:t>
              </a:r>
            </a:p>
            <a:p>
              <a:r>
                <a:rPr lang="en-US" altLang="zh-TW" sz="3200" dirty="0">
                  <a:ea typeface="新細明體" charset="0"/>
                </a:rPr>
                <a:t> </a:t>
              </a:r>
              <a:endParaRPr lang="en-US" sz="3200" dirty="0"/>
            </a:p>
          </p:txBody>
        </p:sp>
        <p:grpSp>
          <p:nvGrpSpPr>
            <p:cNvPr id="31" name="Group 30"/>
            <p:cNvGrpSpPr/>
            <p:nvPr/>
          </p:nvGrpSpPr>
          <p:grpSpPr>
            <a:xfrm>
              <a:off x="3700484" y="3960475"/>
              <a:ext cx="4174154" cy="907858"/>
              <a:chOff x="3700484" y="4152915"/>
              <a:chExt cx="4174154" cy="907858"/>
            </a:xfrm>
          </p:grpSpPr>
          <p:sp>
            <p:nvSpPr>
              <p:cNvPr id="32" name="TextBox 31"/>
              <p:cNvSpPr txBox="1"/>
              <p:nvPr/>
            </p:nvSpPr>
            <p:spPr>
              <a:xfrm rot="10800000">
                <a:off x="4139072" y="4152915"/>
                <a:ext cx="513078" cy="584776"/>
              </a:xfrm>
              <a:prstGeom prst="rect">
                <a:avLst/>
              </a:prstGeom>
              <a:noFill/>
            </p:spPr>
            <p:txBody>
              <a:bodyPr wrap="square" rtlCol="0">
                <a:spAutoFit/>
              </a:bodyPr>
              <a:lstStyle/>
              <a:p>
                <a:r>
                  <a:rPr lang="en-US" sz="3200" dirty="0"/>
                  <a:t>U</a:t>
                </a:r>
              </a:p>
            </p:txBody>
          </p:sp>
          <p:sp>
            <p:nvSpPr>
              <p:cNvPr id="33" name="TextBox 32"/>
              <p:cNvSpPr txBox="1"/>
              <p:nvPr/>
            </p:nvSpPr>
            <p:spPr>
              <a:xfrm>
                <a:off x="3700484" y="4475997"/>
                <a:ext cx="4174154" cy="584776"/>
              </a:xfrm>
              <a:prstGeom prst="rect">
                <a:avLst/>
              </a:prstGeom>
              <a:noFill/>
            </p:spPr>
            <p:txBody>
              <a:bodyPr wrap="square" rtlCol="0">
                <a:spAutoFit/>
              </a:bodyPr>
              <a:lstStyle/>
              <a:p>
                <a:r>
                  <a:rPr lang="en-US" sz="3200" dirty="0"/>
                  <a:t>w ≠ </a:t>
                </a:r>
                <a:r>
                  <a:rPr lang="en-US" sz="3200" dirty="0">
                    <a:solidFill>
                      <a:srgbClr val="FF0000"/>
                    </a:solidFill>
                  </a:rPr>
                  <a:t>v</a:t>
                </a:r>
              </a:p>
            </p:txBody>
          </p:sp>
        </p:grpSp>
      </p:grpSp>
      <p:sp>
        <p:nvSpPr>
          <p:cNvPr id="27" name="Rectangle 26"/>
          <p:cNvSpPr/>
          <p:nvPr/>
        </p:nvSpPr>
        <p:spPr>
          <a:xfrm>
            <a:off x="711446" y="5122576"/>
            <a:ext cx="8432554" cy="1077218"/>
          </a:xfrm>
          <a:prstGeom prst="rect">
            <a:avLst/>
          </a:prstGeom>
          <a:solidFill>
            <a:schemeClr val="bg1"/>
          </a:solidFill>
        </p:spPr>
        <p:txBody>
          <a:bodyPr wrap="square">
            <a:spAutoFit/>
          </a:bodyPr>
          <a:lstStyle/>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r>
              <a:rPr lang="en-US" altLang="zh-TW" sz="3200" dirty="0">
                <a:ea typeface="新細明體" charset="0"/>
              </a:rPr>
              <a:t> </a:t>
            </a:r>
            <a:r>
              <a:rPr lang="en-US" altLang="zh-TW" sz="3200" dirty="0" err="1">
                <a:ea typeface="新細明體" charset="0"/>
              </a:rPr>
              <a:t>C</a:t>
            </a:r>
            <a:r>
              <a:rPr lang="en-US" altLang="zh-TW" sz="3200" baseline="-25000" dirty="0" err="1">
                <a:solidFill>
                  <a:srgbClr val="FF0000"/>
                </a:solidFill>
                <a:ea typeface="新細明體" charset="0"/>
              </a:rPr>
              <a:t>v</a:t>
            </a:r>
            <a:r>
              <a:rPr lang="en-US" altLang="zh-TW" sz="3200" dirty="0">
                <a:ea typeface="新細明體" charset="0"/>
              </a:rPr>
              <a:t>= { x in </a:t>
            </a:r>
            <a:r>
              <a:rPr lang="en-US" sz="3200" dirty="0" err="1"/>
              <a:t>R</a:t>
            </a:r>
            <a:r>
              <a:rPr lang="en-US" sz="3200" baseline="30000" dirty="0" err="1"/>
              <a:t>n</a:t>
            </a:r>
            <a:r>
              <a:rPr lang="en-US" altLang="zh-TW" sz="3200" dirty="0">
                <a:ea typeface="新細明體" charset="0"/>
              </a:rPr>
              <a:t> : d(x, </a:t>
            </a:r>
            <a:r>
              <a:rPr lang="en-US" altLang="zh-TW" sz="3200" dirty="0">
                <a:solidFill>
                  <a:srgbClr val="FF0000"/>
                </a:solidFill>
                <a:ea typeface="新細明體" charset="0"/>
              </a:rPr>
              <a:t>v</a:t>
            </a:r>
            <a:r>
              <a:rPr lang="en-US" altLang="zh-TW" sz="3200" dirty="0">
                <a:ea typeface="新細明體" charset="0"/>
              </a:rPr>
              <a:t>) ≤ d(x, w) for all w ≠ </a:t>
            </a:r>
            <a:r>
              <a:rPr lang="en-US" altLang="zh-TW" sz="3200" dirty="0">
                <a:solidFill>
                  <a:srgbClr val="FF0000"/>
                </a:solidFill>
                <a:ea typeface="新細明體" charset="0"/>
              </a:rPr>
              <a:t>v </a:t>
            </a:r>
            <a:r>
              <a:rPr lang="en-US" altLang="zh-TW" sz="3200" dirty="0">
                <a:ea typeface="新細明體" charset="0"/>
              </a:rPr>
              <a:t>} </a:t>
            </a:r>
          </a:p>
        </p:txBody>
      </p:sp>
    </p:spTree>
    <p:extLst>
      <p:ext uri="{BB962C8B-B14F-4D97-AF65-F5344CB8AC3E}">
        <p14:creationId xmlns:p14="http://schemas.microsoft.com/office/powerpoint/2010/main" val="34111464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22356" y="1245458"/>
            <a:ext cx="3086430" cy="1682529"/>
            <a:chOff x="1122356" y="1245458"/>
            <a:chExt cx="3086430" cy="1682529"/>
          </a:xfrm>
          <a:solidFill>
            <a:srgbClr val="660066"/>
          </a:solidFill>
        </p:grpSpPr>
        <p:sp>
          <p:nvSpPr>
            <p:cNvPr id="16" name="Oval 15"/>
            <p:cNvSpPr>
              <a:spLocks noChangeAspect="1"/>
            </p:cNvSpPr>
            <p:nvPr/>
          </p:nvSpPr>
          <p:spPr>
            <a:xfrm>
              <a:off x="1122356" y="26536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14166" y="2269069"/>
            <a:ext cx="167203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2404534" y="1"/>
            <a:ext cx="59266" cy="47219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27" name="TextBox 26"/>
          <p:cNvSpPr txBox="1"/>
          <p:nvPr/>
        </p:nvSpPr>
        <p:spPr>
          <a:xfrm>
            <a:off x="4843718" y="404072"/>
            <a:ext cx="3833703" cy="1569660"/>
          </a:xfrm>
          <a:prstGeom prst="rect">
            <a:avLst/>
          </a:prstGeom>
          <a:noFill/>
        </p:spPr>
        <p:txBody>
          <a:bodyPr wrap="square" rtlCol="0">
            <a:spAutoFit/>
          </a:bodyPr>
          <a:lstStyle/>
          <a:p>
            <a:r>
              <a:rPr lang="en-US" sz="3200" dirty="0">
                <a:solidFill>
                  <a:srgbClr val="0000FF"/>
                </a:solidFill>
              </a:rPr>
              <a:t>A </a:t>
            </a:r>
            <a:r>
              <a:rPr lang="en-US" sz="3200" dirty="0" err="1">
                <a:solidFill>
                  <a:srgbClr val="0000FF"/>
                </a:solidFill>
              </a:rPr>
              <a:t>Voronoi</a:t>
            </a:r>
            <a:r>
              <a:rPr lang="en-US" sz="3200" dirty="0">
                <a:solidFill>
                  <a:srgbClr val="0000FF"/>
                </a:solidFill>
              </a:rPr>
              <a:t> diagram </a:t>
            </a:r>
            <a:r>
              <a:rPr lang="en-US" sz="3200" dirty="0"/>
              <a:t>is a partition of space into </a:t>
            </a:r>
            <a:r>
              <a:rPr lang="en-US" sz="3200" dirty="0" err="1"/>
              <a:t>Voronoi</a:t>
            </a:r>
            <a:r>
              <a:rPr lang="en-US" sz="3200" dirty="0"/>
              <a:t> cells.</a:t>
            </a:r>
            <a:endParaRPr lang="en-US" sz="3200" dirty="0">
              <a:solidFill>
                <a:srgbClr val="0000FF"/>
              </a:solidFill>
            </a:endParaRPr>
          </a:p>
        </p:txBody>
      </p:sp>
    </p:spTree>
    <p:extLst>
      <p:ext uri="{BB962C8B-B14F-4D97-AF65-F5344CB8AC3E}">
        <p14:creationId xmlns:p14="http://schemas.microsoft.com/office/powerpoint/2010/main" val="38052747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14166" y="2269069"/>
            <a:ext cx="167203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2404534" y="1"/>
            <a:ext cx="59266" cy="47219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20" name="TextBox 19"/>
          <p:cNvSpPr txBox="1"/>
          <p:nvPr/>
        </p:nvSpPr>
        <p:spPr>
          <a:xfrm>
            <a:off x="4843718" y="404072"/>
            <a:ext cx="3833703" cy="1569660"/>
          </a:xfrm>
          <a:prstGeom prst="rect">
            <a:avLst/>
          </a:prstGeom>
          <a:noFill/>
        </p:spPr>
        <p:txBody>
          <a:bodyPr wrap="square" rtlCol="0">
            <a:spAutoFit/>
          </a:bodyPr>
          <a:lstStyle/>
          <a:p>
            <a:r>
              <a:rPr lang="en-US" sz="3200" dirty="0">
                <a:solidFill>
                  <a:srgbClr val="0000FF"/>
                </a:solidFill>
              </a:rPr>
              <a:t>A </a:t>
            </a:r>
            <a:r>
              <a:rPr lang="en-US" sz="3200" dirty="0" err="1">
                <a:solidFill>
                  <a:srgbClr val="0000FF"/>
                </a:solidFill>
              </a:rPr>
              <a:t>Voronoi</a:t>
            </a:r>
            <a:r>
              <a:rPr lang="en-US" sz="3200" dirty="0">
                <a:solidFill>
                  <a:srgbClr val="0000FF"/>
                </a:solidFill>
              </a:rPr>
              <a:t> diagram </a:t>
            </a:r>
            <a:r>
              <a:rPr lang="en-US" sz="3200" dirty="0"/>
              <a:t>is a partition of space into </a:t>
            </a:r>
            <a:r>
              <a:rPr lang="en-US" sz="3200" dirty="0" err="1"/>
              <a:t>Voronoi</a:t>
            </a:r>
            <a:r>
              <a:rPr lang="en-US" sz="3200" dirty="0"/>
              <a:t> cells.</a:t>
            </a:r>
            <a:endParaRPr lang="en-US" sz="3200" dirty="0">
              <a:solidFill>
                <a:srgbClr val="0000FF"/>
              </a:solidFill>
            </a:endParaRPr>
          </a:p>
        </p:txBody>
      </p:sp>
    </p:spTree>
    <p:extLst>
      <p:ext uri="{BB962C8B-B14F-4D97-AF65-F5344CB8AC3E}">
        <p14:creationId xmlns:p14="http://schemas.microsoft.com/office/powerpoint/2010/main" val="112933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a:p>
        </p:txBody>
      </p:sp>
      <p:sp>
        <p:nvSpPr>
          <p:cNvPr id="20" name="TextBox 19"/>
          <p:cNvSpPr txBox="1"/>
          <p:nvPr/>
        </p:nvSpPr>
        <p:spPr>
          <a:xfrm>
            <a:off x="3805604" y="326519"/>
            <a:ext cx="4604657" cy="1938992"/>
          </a:xfrm>
          <a:prstGeom prst="rect">
            <a:avLst/>
          </a:prstGeom>
          <a:solidFill>
            <a:srgbClr val="DAEFC3"/>
          </a:solidFill>
        </p:spPr>
        <p:txBody>
          <a:bodyPr wrap="square" rtlCol="0">
            <a:spAutoFit/>
          </a:bodyPr>
          <a:lstStyle/>
          <a:p>
            <a:pPr algn="ctr"/>
            <a:r>
              <a:rPr lang="en-US" sz="4000" dirty="0">
                <a:solidFill>
                  <a:srgbClr val="000000"/>
                </a:solidFill>
                <a:latin typeface="Linux Libertine"/>
              </a:rPr>
              <a:t>A very basic introduction to</a:t>
            </a:r>
          </a:p>
          <a:p>
            <a:pPr algn="ctr"/>
            <a:r>
              <a:rPr lang="en-US" sz="4000" i="1" dirty="0">
                <a:solidFill>
                  <a:srgbClr val="000000"/>
                </a:solidFill>
                <a:latin typeface="Linux Libertine"/>
              </a:rPr>
              <a:t>k</a:t>
            </a:r>
            <a:r>
              <a:rPr lang="en-US" sz="4000" dirty="0">
                <a:solidFill>
                  <a:srgbClr val="000000"/>
                </a:solidFill>
                <a:latin typeface="Linux Libertine"/>
              </a:rPr>
              <a:t>-means clustering</a:t>
            </a:r>
          </a:p>
        </p:txBody>
      </p:sp>
      <p:pic>
        <p:nvPicPr>
          <p:cNvPr id="8" name="Picture 8" descr="http://upload.wikimedia.org/wikipedia/commons/thumb/5/5e/K_Means_Example_Step_1.svg/500px-K_Means_Example_Step_1.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20" y="-425920"/>
            <a:ext cx="3292217" cy="3173695"/>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p:cNvSpPr/>
          <p:nvPr/>
        </p:nvSpPr>
        <p:spPr>
          <a:xfrm>
            <a:off x="909207" y="-443250"/>
            <a:ext cx="1021276" cy="1884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369871" y="1120736"/>
            <a:ext cx="605641" cy="64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8487874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upload.wikimedia.org/wikipedia/commons/thumb/5/5e/K_Means_Example_Step_1.svg/500px-K_Means_Example_Step_1.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0892"/>
            <a:ext cx="3292217" cy="317369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91437" y="3740725"/>
            <a:ext cx="4813068" cy="1384995"/>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r>
              <a:rPr lang="en-US" sz="2800" dirty="0"/>
              <a:t> Data set = grey boxes</a:t>
            </a:r>
          </a:p>
          <a:p>
            <a:endParaRPr lang="en-US" sz="2800" dirty="0"/>
          </a:p>
          <a:p>
            <a:r>
              <a:rPr lang="en-US" sz="2800" dirty="0"/>
              <a:t> Let </a:t>
            </a:r>
            <a:r>
              <a:rPr lang="en-US" sz="2800" i="1" dirty="0"/>
              <a:t>k</a:t>
            </a:r>
            <a:r>
              <a:rPr lang="en-US" sz="2800" dirty="0"/>
              <a:t> = 3</a:t>
            </a:r>
          </a:p>
        </p:txBody>
      </p:sp>
      <p:sp>
        <p:nvSpPr>
          <p:cNvPr id="8" name="Rectangle 7"/>
          <p:cNvSpPr/>
          <p:nvPr/>
        </p:nvSpPr>
        <p:spPr>
          <a:xfrm>
            <a:off x="3658022" y="193562"/>
            <a:ext cx="5190845" cy="2800767"/>
          </a:xfrm>
          <a:prstGeom prst="rect">
            <a:avLst/>
          </a:prstGeom>
        </p:spPr>
        <p:txBody>
          <a:bodyPr wrap="none">
            <a:spAutoFit/>
          </a:bodyPr>
          <a:lstStyle/>
          <a:p>
            <a:pPr>
              <a:lnSpc>
                <a:spcPct val="150000"/>
              </a:lnSpc>
            </a:pPr>
            <a:r>
              <a:rPr lang="en-US" sz="4400" b="0" i="1" dirty="0">
                <a:solidFill>
                  <a:srgbClr val="000000"/>
                </a:solidFill>
                <a:effectLst/>
                <a:latin typeface="Linux Libertine"/>
              </a:rPr>
              <a:t>k</a:t>
            </a:r>
            <a:r>
              <a:rPr lang="en-US" sz="4400" b="0" i="0" dirty="0">
                <a:solidFill>
                  <a:srgbClr val="000000"/>
                </a:solidFill>
                <a:effectLst/>
                <a:latin typeface="Linux Libertine"/>
              </a:rPr>
              <a:t>-means clustering</a:t>
            </a:r>
            <a:endParaRPr lang="en-US" sz="4400" dirty="0">
              <a:solidFill>
                <a:srgbClr val="000000"/>
              </a:solidFill>
              <a:latin typeface="Linux Libertine"/>
            </a:endParaRPr>
          </a:p>
          <a:p>
            <a:pPr>
              <a:lnSpc>
                <a:spcPct val="150000"/>
              </a:lnSpc>
            </a:pPr>
            <a:r>
              <a:rPr lang="en-US" sz="4400" b="0" i="1" dirty="0">
                <a:solidFill>
                  <a:srgbClr val="000000"/>
                </a:solidFill>
                <a:effectLst/>
                <a:latin typeface="Linux Libertine"/>
              </a:rPr>
              <a:t>k</a:t>
            </a:r>
            <a:r>
              <a:rPr lang="en-US" sz="4400" b="0" i="0" dirty="0">
                <a:solidFill>
                  <a:srgbClr val="000000"/>
                </a:solidFill>
                <a:effectLst/>
                <a:latin typeface="Linux Libertine"/>
              </a:rPr>
              <a:t> = desired number </a:t>
            </a:r>
          </a:p>
          <a:p>
            <a:r>
              <a:rPr lang="en-US" sz="4400" dirty="0">
                <a:solidFill>
                  <a:srgbClr val="000000"/>
                </a:solidFill>
                <a:latin typeface="Linux Libertine"/>
              </a:rPr>
              <a:t>      </a:t>
            </a:r>
            <a:r>
              <a:rPr lang="en-US" sz="4400" b="0" i="0" dirty="0">
                <a:solidFill>
                  <a:srgbClr val="000000"/>
                </a:solidFill>
                <a:effectLst/>
                <a:latin typeface="Linux Libertine"/>
              </a:rPr>
              <a:t>of clusters</a:t>
            </a:r>
          </a:p>
        </p:txBody>
      </p:sp>
      <p:sp>
        <p:nvSpPr>
          <p:cNvPr id="2" name="Rectangle 1"/>
          <p:cNvSpPr/>
          <p:nvPr/>
        </p:nvSpPr>
        <p:spPr>
          <a:xfrm>
            <a:off x="950027" y="193562"/>
            <a:ext cx="1021276" cy="1884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410691" y="1757548"/>
            <a:ext cx="605641" cy="64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318851" y="6476590"/>
            <a:ext cx="8506298" cy="381410"/>
          </a:xfrm>
          <a:prstGeom prst="rect">
            <a:avLst/>
          </a:prstGeom>
        </p:spPr>
        <p:txBody>
          <a:bodyPr wrap="square">
            <a:spAutoFit/>
          </a:bodyPr>
          <a:lstStyle/>
          <a:p>
            <a:r>
              <a:rPr lang="en-US" dirty="0"/>
              <a:t>Figure modified from  </a:t>
            </a:r>
            <a:r>
              <a:rPr lang="en-US" dirty="0">
                <a:hlinkClick r:id="rId3"/>
              </a:rPr>
              <a:t>https://en.wikipedia.org/wiki/File:K_Means_Example_Step_1.svg</a:t>
            </a:r>
            <a:r>
              <a:rPr lang="en-US" dirty="0"/>
              <a:t> </a:t>
            </a:r>
          </a:p>
        </p:txBody>
      </p:sp>
    </p:spTree>
    <p:extLst>
      <p:ext uri="{BB962C8B-B14F-4D97-AF65-F5344CB8AC3E}">
        <p14:creationId xmlns:p14="http://schemas.microsoft.com/office/powerpoint/2010/main" val="34806577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upload.wikimedia.org/wikipedia/commons/thumb/5/5e/K_Means_Example_Step_1.svg/500px-K_Means_Example_Step_1.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0892"/>
            <a:ext cx="3292217" cy="317369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91437" y="3218211"/>
            <a:ext cx="4813068" cy="3108543"/>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r>
              <a:rPr lang="en-US" sz="2800" dirty="0"/>
              <a:t> Data set = grey boxes</a:t>
            </a:r>
          </a:p>
          <a:p>
            <a:endParaRPr lang="en-US" sz="2800" dirty="0"/>
          </a:p>
          <a:p>
            <a:r>
              <a:rPr lang="en-US" sz="2800" dirty="0"/>
              <a:t> Let </a:t>
            </a:r>
            <a:r>
              <a:rPr lang="en-US" sz="2800" i="1" dirty="0"/>
              <a:t>k</a:t>
            </a:r>
            <a:r>
              <a:rPr lang="en-US" sz="2800" dirty="0"/>
              <a:t> = 3</a:t>
            </a:r>
          </a:p>
          <a:p>
            <a:r>
              <a:rPr lang="en-US" sz="2800" dirty="0"/>
              <a:t> Step 1:  Randomly choose </a:t>
            </a:r>
          </a:p>
          <a:p>
            <a:r>
              <a:rPr lang="en-US" sz="2800" dirty="0"/>
              <a:t>                      3 points </a:t>
            </a:r>
          </a:p>
          <a:p>
            <a:r>
              <a:rPr lang="en-US" sz="2800" dirty="0"/>
              <a:t> (points need not be in data set)</a:t>
            </a:r>
          </a:p>
          <a:p>
            <a:r>
              <a:rPr lang="en-US" sz="2800" dirty="0"/>
              <a:t> 3 points = colored circle </a:t>
            </a:r>
          </a:p>
        </p:txBody>
      </p:sp>
      <p:sp>
        <p:nvSpPr>
          <p:cNvPr id="8" name="Rectangle 7"/>
          <p:cNvSpPr/>
          <p:nvPr/>
        </p:nvSpPr>
        <p:spPr>
          <a:xfrm>
            <a:off x="3658022" y="193562"/>
            <a:ext cx="5190845" cy="2800767"/>
          </a:xfrm>
          <a:prstGeom prst="rect">
            <a:avLst/>
          </a:prstGeom>
        </p:spPr>
        <p:txBody>
          <a:bodyPr wrap="none">
            <a:spAutoFit/>
          </a:bodyPr>
          <a:lstStyle/>
          <a:p>
            <a:pPr>
              <a:lnSpc>
                <a:spcPct val="150000"/>
              </a:lnSpc>
            </a:pPr>
            <a:r>
              <a:rPr lang="en-US" sz="4400" b="0" i="1" dirty="0">
                <a:solidFill>
                  <a:srgbClr val="000000"/>
                </a:solidFill>
                <a:effectLst/>
                <a:latin typeface="Linux Libertine"/>
              </a:rPr>
              <a:t>k</a:t>
            </a:r>
            <a:r>
              <a:rPr lang="en-US" sz="4400" b="0" i="0" dirty="0">
                <a:solidFill>
                  <a:srgbClr val="000000"/>
                </a:solidFill>
                <a:effectLst/>
                <a:latin typeface="Linux Libertine"/>
              </a:rPr>
              <a:t>-means clustering</a:t>
            </a:r>
            <a:endParaRPr lang="en-US" sz="4400" dirty="0">
              <a:solidFill>
                <a:srgbClr val="000000"/>
              </a:solidFill>
              <a:latin typeface="Linux Libertine"/>
            </a:endParaRPr>
          </a:p>
          <a:p>
            <a:pPr>
              <a:lnSpc>
                <a:spcPct val="150000"/>
              </a:lnSpc>
            </a:pPr>
            <a:r>
              <a:rPr lang="en-US" sz="4400" b="0" i="1" dirty="0">
                <a:solidFill>
                  <a:srgbClr val="000000"/>
                </a:solidFill>
                <a:effectLst/>
                <a:latin typeface="Linux Libertine"/>
              </a:rPr>
              <a:t>k</a:t>
            </a:r>
            <a:r>
              <a:rPr lang="en-US" sz="4400" b="0" i="0" dirty="0">
                <a:solidFill>
                  <a:srgbClr val="000000"/>
                </a:solidFill>
                <a:effectLst/>
                <a:latin typeface="Linux Libertine"/>
              </a:rPr>
              <a:t> = desired number </a:t>
            </a:r>
          </a:p>
          <a:p>
            <a:r>
              <a:rPr lang="en-US" sz="4400" dirty="0">
                <a:solidFill>
                  <a:srgbClr val="000000"/>
                </a:solidFill>
                <a:latin typeface="Linux Libertine"/>
              </a:rPr>
              <a:t>      </a:t>
            </a:r>
            <a:r>
              <a:rPr lang="en-US" sz="4400" b="0" i="0" dirty="0">
                <a:solidFill>
                  <a:srgbClr val="000000"/>
                </a:solidFill>
                <a:effectLst/>
                <a:latin typeface="Linux Libertine"/>
              </a:rPr>
              <a:t>of clusters</a:t>
            </a:r>
          </a:p>
        </p:txBody>
      </p:sp>
      <p:sp>
        <p:nvSpPr>
          <p:cNvPr id="2" name="Rectangle 1"/>
          <p:cNvSpPr/>
          <p:nvPr/>
        </p:nvSpPr>
        <p:spPr>
          <a:xfrm>
            <a:off x="853751" y="6476590"/>
            <a:ext cx="7436499" cy="381410"/>
          </a:xfrm>
          <a:prstGeom prst="rect">
            <a:avLst/>
          </a:prstGeom>
        </p:spPr>
        <p:txBody>
          <a:bodyPr wrap="square">
            <a:spAutoFit/>
          </a:bodyPr>
          <a:lstStyle/>
          <a:p>
            <a:r>
              <a:rPr lang="en-US" dirty="0"/>
              <a:t>Figure from  </a:t>
            </a:r>
            <a:r>
              <a:rPr lang="en-US" dirty="0">
                <a:hlinkClick r:id="rId3"/>
              </a:rPr>
              <a:t>https://en.wikipedia.org/wiki/File:K_Means_Example_Step_1.svg</a:t>
            </a:r>
            <a:r>
              <a:rPr lang="en-US" dirty="0"/>
              <a:t> </a:t>
            </a:r>
          </a:p>
        </p:txBody>
      </p:sp>
    </p:spTree>
    <p:extLst>
      <p:ext uri="{BB962C8B-B14F-4D97-AF65-F5344CB8AC3E}">
        <p14:creationId xmlns:p14="http://schemas.microsoft.com/office/powerpoint/2010/main" val="37697945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437" y="3740725"/>
            <a:ext cx="4813068" cy="2677656"/>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r>
              <a:rPr lang="en-US" sz="2800" dirty="0"/>
              <a:t> Data set = grey boxes</a:t>
            </a:r>
          </a:p>
          <a:p>
            <a:endParaRPr lang="en-US" sz="2800" dirty="0"/>
          </a:p>
          <a:p>
            <a:r>
              <a:rPr lang="en-US" sz="2800" dirty="0"/>
              <a:t> Let </a:t>
            </a:r>
            <a:r>
              <a:rPr lang="en-US" sz="2800" i="1" dirty="0"/>
              <a:t>k</a:t>
            </a:r>
            <a:r>
              <a:rPr lang="en-US" sz="2800" dirty="0"/>
              <a:t> = 3</a:t>
            </a:r>
          </a:p>
          <a:p>
            <a:r>
              <a:rPr lang="en-US" sz="2800" dirty="0"/>
              <a:t> Randomly choose 3 points </a:t>
            </a:r>
          </a:p>
          <a:p>
            <a:r>
              <a:rPr lang="en-US" sz="2800" dirty="0"/>
              <a:t> (points need not be in data set)</a:t>
            </a:r>
          </a:p>
          <a:p>
            <a:r>
              <a:rPr lang="en-US" sz="2800" dirty="0"/>
              <a:t> 3 points = colored circle </a:t>
            </a:r>
          </a:p>
        </p:txBody>
      </p:sp>
      <p:sp>
        <p:nvSpPr>
          <p:cNvPr id="2" name="TextBox 1"/>
          <p:cNvSpPr txBox="1"/>
          <p:nvPr/>
        </p:nvSpPr>
        <p:spPr>
          <a:xfrm>
            <a:off x="5377676" y="3915294"/>
            <a:ext cx="3267560" cy="1815882"/>
          </a:xfrm>
          <a:prstGeom prst="rect">
            <a:avLst/>
          </a:prstGeom>
          <a:solidFill>
            <a:schemeClr val="accent1">
              <a:lumMod val="20000"/>
              <a:lumOff val="80000"/>
            </a:schemeClr>
          </a:solidFill>
          <a:ln>
            <a:solidFill>
              <a:srgbClr val="002060"/>
            </a:solidFill>
          </a:ln>
        </p:spPr>
        <p:txBody>
          <a:bodyPr wrap="square" rtlCol="0">
            <a:spAutoFit/>
          </a:bodyPr>
          <a:lstStyle/>
          <a:p>
            <a:r>
              <a:rPr lang="en-US" sz="2800" dirty="0"/>
              <a:t>Partition data set into 3 </a:t>
            </a:r>
            <a:r>
              <a:rPr lang="en-US" sz="2800" dirty="0" err="1"/>
              <a:t>voronoi</a:t>
            </a:r>
            <a:r>
              <a:rPr lang="en-US" sz="2800" dirty="0"/>
              <a:t> cells corresponding to the 3 colored circles</a:t>
            </a:r>
          </a:p>
        </p:txBody>
      </p:sp>
      <p:grpSp>
        <p:nvGrpSpPr>
          <p:cNvPr id="12" name="Group 11"/>
          <p:cNvGrpSpPr/>
          <p:nvPr/>
        </p:nvGrpSpPr>
        <p:grpSpPr>
          <a:xfrm>
            <a:off x="0" y="210892"/>
            <a:ext cx="3292217" cy="3173695"/>
            <a:chOff x="0" y="210892"/>
            <a:chExt cx="3292217" cy="3173695"/>
          </a:xfrm>
        </p:grpSpPr>
        <p:pic>
          <p:nvPicPr>
            <p:cNvPr id="2056" name="Picture 8" descr="http://upload.wikimedia.org/wikipedia/commons/thumb/5/5e/K_Means_Example_Step_1.svg/500px-K_Means_Example_Step_1.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0892"/>
              <a:ext cx="3292217" cy="317369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1092530" y="2078182"/>
              <a:ext cx="1460665" cy="970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p:nvSpPr>
          <p:spPr>
            <a:xfrm>
              <a:off x="2553196" y="831274"/>
              <a:ext cx="356260" cy="92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667899" y="954589"/>
              <a:ext cx="356260" cy="92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32" name="Group 31"/>
          <p:cNvGrpSpPr/>
          <p:nvPr/>
        </p:nvGrpSpPr>
        <p:grpSpPr>
          <a:xfrm>
            <a:off x="5141010" y="193694"/>
            <a:ext cx="3301340" cy="3197446"/>
            <a:chOff x="5343897" y="282141"/>
            <a:chExt cx="3301340" cy="3197446"/>
          </a:xfrm>
        </p:grpSpPr>
        <p:grpSp>
          <p:nvGrpSpPr>
            <p:cNvPr id="13" name="Group 12"/>
            <p:cNvGrpSpPr/>
            <p:nvPr/>
          </p:nvGrpSpPr>
          <p:grpSpPr>
            <a:xfrm>
              <a:off x="5343897" y="282141"/>
              <a:ext cx="3301340" cy="3197446"/>
              <a:chOff x="5165766" y="190005"/>
              <a:chExt cx="3301340" cy="3197446"/>
            </a:xfrm>
          </p:grpSpPr>
          <p:grpSp>
            <p:nvGrpSpPr>
              <p:cNvPr id="16" name="Group 15"/>
              <p:cNvGrpSpPr/>
              <p:nvPr/>
            </p:nvGrpSpPr>
            <p:grpSpPr>
              <a:xfrm>
                <a:off x="5165766" y="213756"/>
                <a:ext cx="3292217" cy="3173695"/>
                <a:chOff x="0" y="210892"/>
                <a:chExt cx="3292217" cy="3173695"/>
              </a:xfrm>
            </p:grpSpPr>
            <p:pic>
              <p:nvPicPr>
                <p:cNvPr id="17" name="Picture 8" descr="http://upload.wikimedia.org/wikipedia/commons/thumb/5/5e/K_Means_Example_Step_1.svg/500px-K_Means_Example_Step_1.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0892"/>
                  <a:ext cx="3292217" cy="3173695"/>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Rectangle 17"/>
                <p:cNvSpPr/>
                <p:nvPr/>
              </p:nvSpPr>
              <p:spPr>
                <a:xfrm>
                  <a:off x="1092530" y="2078182"/>
                  <a:ext cx="1460665" cy="970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2553196" y="831274"/>
                  <a:ext cx="356260" cy="92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667899" y="954589"/>
                  <a:ext cx="356260" cy="92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 name="Rectangle 7"/>
              <p:cNvSpPr/>
              <p:nvPr/>
            </p:nvSpPr>
            <p:spPr>
              <a:xfrm>
                <a:off x="5177514" y="1282535"/>
                <a:ext cx="2042683" cy="1754371"/>
              </a:xfrm>
              <a:prstGeom prst="rect">
                <a:avLst/>
              </a:prstGeom>
              <a:solidFill>
                <a:srgbClr val="00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9"/>
              <p:cNvSpPr/>
              <p:nvPr/>
            </p:nvSpPr>
            <p:spPr>
              <a:xfrm>
                <a:off x="5177514" y="190005"/>
                <a:ext cx="3277590" cy="1068779"/>
              </a:xfrm>
              <a:custGeom>
                <a:avLst/>
                <a:gdLst>
                  <a:gd name="connsiteX0" fmla="*/ 35626 w 3277590"/>
                  <a:gd name="connsiteY0" fmla="*/ 1068779 h 1068779"/>
                  <a:gd name="connsiteX1" fmla="*/ 2066306 w 3277590"/>
                  <a:gd name="connsiteY1" fmla="*/ 1033153 h 1068779"/>
                  <a:gd name="connsiteX2" fmla="*/ 3277590 w 3277590"/>
                  <a:gd name="connsiteY2" fmla="*/ 35626 h 1068779"/>
                  <a:gd name="connsiteX3" fmla="*/ 35626 w 3277590"/>
                  <a:gd name="connsiteY3" fmla="*/ 0 h 1068779"/>
                  <a:gd name="connsiteX4" fmla="*/ 0 w 3277590"/>
                  <a:gd name="connsiteY4" fmla="*/ 1033153 h 1068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7590" h="1068779">
                    <a:moveTo>
                      <a:pt x="35626" y="1068779"/>
                    </a:moveTo>
                    <a:lnTo>
                      <a:pt x="2066306" y="1033153"/>
                    </a:lnTo>
                    <a:lnTo>
                      <a:pt x="3277590" y="35626"/>
                    </a:lnTo>
                    <a:lnTo>
                      <a:pt x="35626" y="0"/>
                    </a:lnTo>
                    <a:lnTo>
                      <a:pt x="0" y="1033153"/>
                    </a:lnTo>
                  </a:path>
                </a:pathLst>
              </a:custGeom>
              <a:solidFill>
                <a:srgbClr val="FF0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7255823" y="225631"/>
                <a:ext cx="1211283" cy="2814452"/>
              </a:xfrm>
              <a:custGeom>
                <a:avLst/>
                <a:gdLst>
                  <a:gd name="connsiteX0" fmla="*/ 0 w 1211283"/>
                  <a:gd name="connsiteY0" fmla="*/ 2814452 h 2814452"/>
                  <a:gd name="connsiteX1" fmla="*/ 0 w 1211283"/>
                  <a:gd name="connsiteY1" fmla="*/ 961901 h 2814452"/>
                  <a:gd name="connsiteX2" fmla="*/ 1211283 w 1211283"/>
                  <a:gd name="connsiteY2" fmla="*/ 0 h 2814452"/>
                  <a:gd name="connsiteX3" fmla="*/ 1175658 w 1211283"/>
                  <a:gd name="connsiteY3" fmla="*/ 2778826 h 2814452"/>
                  <a:gd name="connsiteX4" fmla="*/ 1175658 w 1211283"/>
                  <a:gd name="connsiteY4" fmla="*/ 2778826 h 2814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283" h="2814452">
                    <a:moveTo>
                      <a:pt x="0" y="2814452"/>
                    </a:moveTo>
                    <a:lnTo>
                      <a:pt x="0" y="961901"/>
                    </a:lnTo>
                    <a:lnTo>
                      <a:pt x="1211283" y="0"/>
                    </a:lnTo>
                    <a:lnTo>
                      <a:pt x="1175658" y="2778826"/>
                    </a:lnTo>
                    <a:lnTo>
                      <a:pt x="1175658" y="2778826"/>
                    </a:lnTo>
                  </a:path>
                </a:pathLst>
              </a:cu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5367647" y="329330"/>
              <a:ext cx="3277589" cy="2798728"/>
              <a:chOff x="5367647" y="329330"/>
              <a:chExt cx="3277589" cy="2798728"/>
            </a:xfrm>
          </p:grpSpPr>
          <p:cxnSp>
            <p:nvCxnSpPr>
              <p:cNvPr id="21" name="Straight Connector 20"/>
              <p:cNvCxnSpPr/>
              <p:nvPr/>
            </p:nvCxnSpPr>
            <p:spPr>
              <a:xfrm flipH="1" flipV="1">
                <a:off x="5367647" y="1365662"/>
                <a:ext cx="10029" cy="52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367647" y="1327737"/>
                <a:ext cx="2030680" cy="2603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7436836" y="1327169"/>
                <a:ext cx="0" cy="180088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7398327" y="329330"/>
                <a:ext cx="1246909" cy="102159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4" name="Rectangle 23"/>
          <p:cNvSpPr/>
          <p:nvPr/>
        </p:nvSpPr>
        <p:spPr>
          <a:xfrm>
            <a:off x="318851" y="6476590"/>
            <a:ext cx="8506298" cy="381410"/>
          </a:xfrm>
          <a:prstGeom prst="rect">
            <a:avLst/>
          </a:prstGeom>
        </p:spPr>
        <p:txBody>
          <a:bodyPr wrap="square">
            <a:spAutoFit/>
          </a:bodyPr>
          <a:lstStyle/>
          <a:p>
            <a:r>
              <a:rPr lang="en-US" dirty="0"/>
              <a:t>Figure modified from  </a:t>
            </a:r>
            <a:r>
              <a:rPr lang="en-US" dirty="0">
                <a:hlinkClick r:id="rId3"/>
              </a:rPr>
              <a:t>https://en.wikipedia.org/wiki/File:K_Means_Example_Step_1.svg</a:t>
            </a:r>
            <a:r>
              <a:rPr lang="en-US" dirty="0"/>
              <a:t> </a:t>
            </a:r>
          </a:p>
        </p:txBody>
      </p:sp>
    </p:spTree>
    <p:extLst>
      <p:ext uri="{BB962C8B-B14F-4D97-AF65-F5344CB8AC3E}">
        <p14:creationId xmlns:p14="http://schemas.microsoft.com/office/powerpoint/2010/main" val="7152984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upload.wikimedia.org/wikipedia/commons/thumb/5/5e/K_Means_Example_Step_1.svg/500px-K_Means_Example_Step_1.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0892"/>
            <a:ext cx="3292217" cy="3173695"/>
          </a:xfrm>
          <a:prstGeom prst="rect">
            <a:avLst/>
          </a:prstGeom>
          <a:noFill/>
          <a:extLst>
            <a:ext uri="{909E8E84-426E-40dd-AFC4-6F175D3DCCD1}">
              <a14:hiddenFill xmlns="" xmlns:a14="http://schemas.microsoft.com/office/drawing/2010/main">
                <a:solidFill>
                  <a:srgbClr val="FFFFFF"/>
                </a:solidFill>
              </a14:hiddenFill>
            </a:ext>
          </a:extLst>
        </p:spPr>
      </p:pic>
      <p:pic>
        <p:nvPicPr>
          <p:cNvPr id="2058" name="Picture 10" descr="http://upload.wikimedia.org/wikipedia/commons/thumb/a/a5/K_Means_Example_Step_2.svg/500px-K_Means_Example_Step_2.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7514" y="210892"/>
            <a:ext cx="3292217" cy="2837889"/>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91437" y="3740725"/>
            <a:ext cx="4813068" cy="2677656"/>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r>
              <a:rPr lang="en-US" sz="2800" dirty="0"/>
              <a:t> Data set = grey boxes</a:t>
            </a:r>
          </a:p>
          <a:p>
            <a:endParaRPr lang="en-US" sz="2800" dirty="0"/>
          </a:p>
          <a:p>
            <a:r>
              <a:rPr lang="en-US" sz="2800" dirty="0"/>
              <a:t> Let </a:t>
            </a:r>
            <a:r>
              <a:rPr lang="en-US" sz="2800" i="1" dirty="0"/>
              <a:t>k</a:t>
            </a:r>
            <a:r>
              <a:rPr lang="en-US" sz="2800" dirty="0"/>
              <a:t> = 3</a:t>
            </a:r>
          </a:p>
          <a:p>
            <a:r>
              <a:rPr lang="en-US" sz="2800" dirty="0"/>
              <a:t> Randomly choose 3 points </a:t>
            </a:r>
          </a:p>
          <a:p>
            <a:r>
              <a:rPr lang="en-US" sz="2800" dirty="0"/>
              <a:t> (points need not be in data set)</a:t>
            </a:r>
          </a:p>
          <a:p>
            <a:r>
              <a:rPr lang="en-US" sz="2800" dirty="0"/>
              <a:t> 3 points = colored circle </a:t>
            </a:r>
          </a:p>
        </p:txBody>
      </p:sp>
      <p:sp>
        <p:nvSpPr>
          <p:cNvPr id="2" name="TextBox 1"/>
          <p:cNvSpPr txBox="1"/>
          <p:nvPr/>
        </p:nvSpPr>
        <p:spPr>
          <a:xfrm>
            <a:off x="5377676" y="3915294"/>
            <a:ext cx="3267560" cy="1815882"/>
          </a:xfrm>
          <a:prstGeom prst="rect">
            <a:avLst/>
          </a:prstGeom>
          <a:solidFill>
            <a:schemeClr val="accent1">
              <a:lumMod val="20000"/>
              <a:lumOff val="80000"/>
            </a:schemeClr>
          </a:solidFill>
          <a:ln>
            <a:solidFill>
              <a:srgbClr val="002060"/>
            </a:solidFill>
          </a:ln>
        </p:spPr>
        <p:txBody>
          <a:bodyPr wrap="square" rtlCol="0">
            <a:spAutoFit/>
          </a:bodyPr>
          <a:lstStyle/>
          <a:p>
            <a:r>
              <a:rPr lang="en-US" sz="2800" dirty="0"/>
              <a:t>Partition data set into 3 </a:t>
            </a:r>
            <a:r>
              <a:rPr lang="en-US" sz="2800" dirty="0" err="1"/>
              <a:t>voronoi</a:t>
            </a:r>
            <a:r>
              <a:rPr lang="en-US" sz="2800" dirty="0"/>
              <a:t> cells corresponding to the 3 colored circles</a:t>
            </a:r>
          </a:p>
        </p:txBody>
      </p:sp>
      <p:sp>
        <p:nvSpPr>
          <p:cNvPr id="7" name="Rectangle 6"/>
          <p:cNvSpPr/>
          <p:nvPr/>
        </p:nvSpPr>
        <p:spPr>
          <a:xfrm>
            <a:off x="318851" y="6476590"/>
            <a:ext cx="8506298" cy="381410"/>
          </a:xfrm>
          <a:prstGeom prst="rect">
            <a:avLst/>
          </a:prstGeom>
        </p:spPr>
        <p:txBody>
          <a:bodyPr wrap="square">
            <a:spAutoFit/>
          </a:bodyPr>
          <a:lstStyle/>
          <a:p>
            <a:r>
              <a:rPr lang="en-US" dirty="0"/>
              <a:t>Figure modified from  </a:t>
            </a:r>
            <a:r>
              <a:rPr lang="en-US" dirty="0">
                <a:hlinkClick r:id="rId4"/>
              </a:rPr>
              <a:t>https://en.wikipedia.org/wiki/File:K_Means_Example_Step_1.svg</a:t>
            </a:r>
            <a:r>
              <a:rPr lang="en-US" dirty="0"/>
              <a:t> </a:t>
            </a:r>
          </a:p>
        </p:txBody>
      </p:sp>
    </p:spTree>
    <p:extLst>
      <p:ext uri="{BB962C8B-B14F-4D97-AF65-F5344CB8AC3E}">
        <p14:creationId xmlns:p14="http://schemas.microsoft.com/office/powerpoint/2010/main" val="1214261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765" y="97750"/>
            <a:ext cx="3667125" cy="3790950"/>
          </a:xfrm>
          <a:prstGeom prst="rect">
            <a:avLst/>
          </a:prstGeom>
        </p:spPr>
      </p:pic>
      <p:grpSp>
        <p:nvGrpSpPr>
          <p:cNvPr id="3" name="Group 2"/>
          <p:cNvGrpSpPr/>
          <p:nvPr/>
        </p:nvGrpSpPr>
        <p:grpSpPr>
          <a:xfrm>
            <a:off x="412955" y="3472755"/>
            <a:ext cx="5285201" cy="3555266"/>
            <a:chOff x="412955" y="363794"/>
            <a:chExt cx="4232633" cy="3555266"/>
          </a:xfrm>
        </p:grpSpPr>
        <p:sp>
          <p:nvSpPr>
            <p:cNvPr id="2" name="TextBox 1"/>
            <p:cNvSpPr txBox="1"/>
            <p:nvPr/>
          </p:nvSpPr>
          <p:spPr>
            <a:xfrm>
              <a:off x="795412" y="872072"/>
              <a:ext cx="3850176" cy="3046988"/>
            </a:xfrm>
            <a:prstGeom prst="rect">
              <a:avLst/>
            </a:prstGeom>
            <a:noFill/>
          </p:spPr>
          <p:txBody>
            <a:bodyPr wrap="square" rtlCol="0">
              <a:spAutoFit/>
            </a:bodyPr>
            <a:lstStyle/>
            <a:p>
              <a:r>
                <a:rPr lang="fr-FR" sz="2400" dirty="0" err="1"/>
                <a:t>library</a:t>
              </a:r>
              <a:r>
                <a:rPr lang="fr-FR" sz="2400" dirty="0"/>
                <a:t>("TDA") </a:t>
              </a:r>
            </a:p>
            <a:p>
              <a:r>
                <a:rPr lang="fr-FR" sz="2400" dirty="0" err="1"/>
                <a:t>circle</a:t>
              </a:r>
              <a:r>
                <a:rPr lang="fr-FR" sz="2400" dirty="0"/>
                <a:t> = </a:t>
              </a:r>
              <a:r>
                <a:rPr lang="fr-FR" sz="2400" dirty="0" err="1"/>
                <a:t>circleUnif</a:t>
              </a:r>
              <a:r>
                <a:rPr lang="fr-FR" sz="2400" dirty="0"/>
                <a:t>(300, r = 1)  </a:t>
              </a:r>
            </a:p>
            <a:p>
              <a:r>
                <a:rPr lang="fr-FR" sz="2400" dirty="0"/>
                <a:t>plot(</a:t>
              </a:r>
              <a:r>
                <a:rPr lang="fr-FR" sz="2400" dirty="0" err="1"/>
                <a:t>circle</a:t>
              </a:r>
              <a:r>
                <a:rPr lang="fr-FR" sz="2400" dirty="0"/>
                <a:t>, </a:t>
              </a:r>
              <a:r>
                <a:rPr lang="fr-FR" sz="2400" dirty="0" err="1"/>
                <a:t>asp</a:t>
              </a:r>
              <a:r>
                <a:rPr lang="fr-FR" sz="2400" dirty="0"/>
                <a:t> = 1)</a:t>
              </a:r>
            </a:p>
            <a:p>
              <a:r>
                <a:rPr lang="fr-FR" sz="2400" dirty="0"/>
                <a:t>cl &lt;- </a:t>
              </a:r>
              <a:r>
                <a:rPr lang="fr-FR" sz="2400" dirty="0" err="1"/>
                <a:t>kmeans</a:t>
              </a:r>
              <a:r>
                <a:rPr lang="fr-FR" sz="2400" dirty="0"/>
                <a:t>(</a:t>
              </a:r>
              <a:r>
                <a:rPr lang="fr-FR" sz="2400" dirty="0" err="1"/>
                <a:t>circle</a:t>
              </a:r>
              <a:r>
                <a:rPr lang="fr-FR" sz="2400" dirty="0"/>
                <a:t>, 10)</a:t>
              </a:r>
            </a:p>
            <a:p>
              <a:r>
                <a:rPr lang="fr-FR" sz="2400" dirty="0"/>
                <a:t>plot(</a:t>
              </a:r>
              <a:r>
                <a:rPr lang="fr-FR" sz="2400" dirty="0" err="1"/>
                <a:t>circle,col</a:t>
              </a:r>
              <a:r>
                <a:rPr lang="fr-FR" sz="2400" dirty="0"/>
                <a:t>=</a:t>
              </a:r>
              <a:r>
                <a:rPr lang="fr-FR" sz="2400" dirty="0" err="1"/>
                <a:t>cl$cluster</a:t>
              </a:r>
              <a:r>
                <a:rPr lang="fr-FR" sz="2400" dirty="0"/>
                <a:t>)</a:t>
              </a:r>
            </a:p>
            <a:p>
              <a:r>
                <a:rPr lang="fr-FR" sz="2400" dirty="0"/>
                <a:t>points(</a:t>
              </a:r>
              <a:r>
                <a:rPr lang="fr-FR" sz="2400" dirty="0" err="1"/>
                <a:t>cl$centers</a:t>
              </a:r>
              <a:r>
                <a:rPr lang="fr-FR" sz="2400" dirty="0"/>
                <a:t>, </a:t>
              </a:r>
              <a:r>
                <a:rPr lang="fr-FR" sz="2400" dirty="0" err="1"/>
                <a:t>pch</a:t>
              </a:r>
              <a:r>
                <a:rPr lang="fr-FR" sz="2400" dirty="0"/>
                <a:t>=8, </a:t>
              </a:r>
              <a:r>
                <a:rPr lang="fr-FR" sz="2400" dirty="0" err="1"/>
                <a:t>cex</a:t>
              </a:r>
              <a:r>
                <a:rPr lang="fr-FR" sz="2400" dirty="0"/>
                <a:t> = 2)</a:t>
              </a:r>
            </a:p>
            <a:p>
              <a:r>
                <a:rPr lang="fr-FR" sz="2400" dirty="0"/>
                <a:t>plot(</a:t>
              </a:r>
              <a:r>
                <a:rPr lang="fr-FR" sz="2400" dirty="0" err="1"/>
                <a:t>cl$centers</a:t>
              </a:r>
              <a:r>
                <a:rPr lang="fr-FR" sz="2400" dirty="0"/>
                <a:t>, </a:t>
              </a:r>
              <a:r>
                <a:rPr lang="fr-FR" sz="2400" dirty="0" err="1"/>
                <a:t>asp</a:t>
              </a:r>
              <a:r>
                <a:rPr lang="fr-FR" sz="2400" dirty="0"/>
                <a:t> = 1)</a:t>
              </a:r>
              <a:endParaRPr lang="en-US" sz="2400" dirty="0"/>
            </a:p>
          </p:txBody>
        </p:sp>
        <p:sp>
          <p:nvSpPr>
            <p:cNvPr id="9" name="TextBox 8"/>
            <p:cNvSpPr txBox="1"/>
            <p:nvPr/>
          </p:nvSpPr>
          <p:spPr>
            <a:xfrm>
              <a:off x="412955" y="363794"/>
              <a:ext cx="1858297" cy="461665"/>
            </a:xfrm>
            <a:prstGeom prst="rect">
              <a:avLst/>
            </a:prstGeom>
            <a:noFill/>
          </p:spPr>
          <p:txBody>
            <a:bodyPr wrap="square" rtlCol="0">
              <a:spAutoFit/>
            </a:bodyPr>
            <a:lstStyle/>
            <a:p>
              <a:r>
                <a:rPr lang="en-US" sz="2400" dirty="0" err="1"/>
                <a:t>Rstudio</a:t>
              </a:r>
              <a:r>
                <a:rPr lang="en-US" sz="2400" dirty="0"/>
                <a:t>:</a:t>
              </a: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6875" y="3352701"/>
            <a:ext cx="3667125" cy="379095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3884" y="126938"/>
            <a:ext cx="3667125" cy="3790950"/>
          </a:xfrm>
          <a:prstGeom prst="rect">
            <a:avLst/>
          </a:prstGeom>
        </p:spPr>
      </p:pic>
      <p:sp>
        <p:nvSpPr>
          <p:cNvPr id="6" name="TextBox 5">
            <a:extLst>
              <a:ext uri="{FF2B5EF4-FFF2-40B4-BE49-F238E27FC236}">
                <a16:creationId xmlns:a16="http://schemas.microsoft.com/office/drawing/2014/main" id="{7C4DBF79-202B-4C1D-B9EF-AD8FC201ADCC}"/>
              </a:ext>
            </a:extLst>
          </p:cNvPr>
          <p:cNvSpPr txBox="1"/>
          <p:nvPr/>
        </p:nvSpPr>
        <p:spPr>
          <a:xfrm>
            <a:off x="312771" y="97750"/>
            <a:ext cx="4042611" cy="584775"/>
          </a:xfrm>
          <a:prstGeom prst="rect">
            <a:avLst/>
          </a:prstGeom>
          <a:noFill/>
        </p:spPr>
        <p:txBody>
          <a:bodyPr wrap="square" rtlCol="0">
            <a:spAutoFit/>
          </a:bodyPr>
          <a:lstStyle/>
          <a:p>
            <a:r>
              <a:rPr lang="en-US" sz="3200" dirty="0"/>
              <a:t>Reduce a data set:</a:t>
            </a:r>
          </a:p>
        </p:txBody>
      </p:sp>
    </p:spTree>
    <p:extLst>
      <p:ext uri="{BB962C8B-B14F-4D97-AF65-F5344CB8AC3E}">
        <p14:creationId xmlns:p14="http://schemas.microsoft.com/office/powerpoint/2010/main" val="26900167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ttp://upload.wikimedia.org/wikipedia/commons/thumb/a/a5/K_Means_Example_Step_2.svg/500px-K_Means_Example_Step_2.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7514" y="210892"/>
            <a:ext cx="3292217" cy="2837889"/>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91437" y="3740725"/>
            <a:ext cx="4813068" cy="2677656"/>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r>
              <a:rPr lang="en-US" sz="2800" dirty="0"/>
              <a:t> Data set = grey boxes</a:t>
            </a:r>
          </a:p>
          <a:p>
            <a:endParaRPr lang="en-US" sz="2800" dirty="0"/>
          </a:p>
          <a:p>
            <a:r>
              <a:rPr lang="en-US" sz="2800" dirty="0"/>
              <a:t> Let </a:t>
            </a:r>
            <a:r>
              <a:rPr lang="en-US" sz="2800" i="1" dirty="0"/>
              <a:t>k</a:t>
            </a:r>
            <a:r>
              <a:rPr lang="en-US" sz="2800" dirty="0"/>
              <a:t> = 3</a:t>
            </a:r>
          </a:p>
          <a:p>
            <a:r>
              <a:rPr lang="en-US" sz="2800" dirty="0"/>
              <a:t> Randomly choose 3 points </a:t>
            </a:r>
          </a:p>
          <a:p>
            <a:r>
              <a:rPr lang="en-US" sz="2800" dirty="0"/>
              <a:t> (points need not be in data set)</a:t>
            </a:r>
          </a:p>
          <a:p>
            <a:r>
              <a:rPr lang="en-US" sz="2800" dirty="0"/>
              <a:t> 3 points = colored circle </a:t>
            </a:r>
          </a:p>
        </p:txBody>
      </p:sp>
      <p:sp>
        <p:nvSpPr>
          <p:cNvPr id="2" name="TextBox 1"/>
          <p:cNvSpPr txBox="1"/>
          <p:nvPr/>
        </p:nvSpPr>
        <p:spPr>
          <a:xfrm>
            <a:off x="5377676" y="3915294"/>
            <a:ext cx="3267560" cy="1815882"/>
          </a:xfrm>
          <a:prstGeom prst="rect">
            <a:avLst/>
          </a:prstGeom>
          <a:solidFill>
            <a:schemeClr val="accent1">
              <a:lumMod val="20000"/>
              <a:lumOff val="80000"/>
            </a:schemeClr>
          </a:solidFill>
          <a:ln>
            <a:solidFill>
              <a:srgbClr val="002060"/>
            </a:solidFill>
          </a:ln>
        </p:spPr>
        <p:txBody>
          <a:bodyPr wrap="square" rtlCol="0">
            <a:spAutoFit/>
          </a:bodyPr>
          <a:lstStyle/>
          <a:p>
            <a:r>
              <a:rPr lang="en-US" sz="2800" dirty="0"/>
              <a:t>Partition data set into 3 </a:t>
            </a:r>
            <a:r>
              <a:rPr lang="en-US" sz="2800" dirty="0" err="1"/>
              <a:t>voronoi</a:t>
            </a:r>
            <a:r>
              <a:rPr lang="en-US" sz="2800" dirty="0"/>
              <a:t> cells corresponding to the 3 colored circles</a:t>
            </a:r>
          </a:p>
        </p:txBody>
      </p:sp>
      <p:sp>
        <p:nvSpPr>
          <p:cNvPr id="7" name="TextBox 6"/>
          <p:cNvSpPr txBox="1"/>
          <p:nvPr/>
        </p:nvSpPr>
        <p:spPr>
          <a:xfrm>
            <a:off x="6258756" y="255282"/>
            <a:ext cx="585926" cy="646331"/>
          </a:xfrm>
          <a:prstGeom prst="rect">
            <a:avLst/>
          </a:prstGeom>
          <a:noFill/>
        </p:spPr>
        <p:txBody>
          <a:bodyPr wrap="square" rtlCol="0">
            <a:spAutoFit/>
          </a:bodyPr>
          <a:lstStyle/>
          <a:p>
            <a:r>
              <a:rPr lang="en-US" sz="3600" dirty="0"/>
              <a:t>X</a:t>
            </a:r>
          </a:p>
        </p:txBody>
      </p:sp>
      <p:sp>
        <p:nvSpPr>
          <p:cNvPr id="8" name="TextBox 7"/>
          <p:cNvSpPr txBox="1"/>
          <p:nvPr/>
        </p:nvSpPr>
        <p:spPr>
          <a:xfrm>
            <a:off x="6260235" y="1597292"/>
            <a:ext cx="585926" cy="646331"/>
          </a:xfrm>
          <a:prstGeom prst="rect">
            <a:avLst/>
          </a:prstGeom>
          <a:noFill/>
        </p:spPr>
        <p:txBody>
          <a:bodyPr wrap="square" rtlCol="0">
            <a:spAutoFit/>
          </a:bodyPr>
          <a:lstStyle/>
          <a:p>
            <a:r>
              <a:rPr lang="en-US" sz="3600" dirty="0"/>
              <a:t>X</a:t>
            </a:r>
          </a:p>
        </p:txBody>
      </p:sp>
      <p:sp>
        <p:nvSpPr>
          <p:cNvPr id="9" name="TextBox 8"/>
          <p:cNvSpPr txBox="1"/>
          <p:nvPr/>
        </p:nvSpPr>
        <p:spPr>
          <a:xfrm>
            <a:off x="7591885" y="1597292"/>
            <a:ext cx="585926" cy="646331"/>
          </a:xfrm>
          <a:prstGeom prst="rect">
            <a:avLst/>
          </a:prstGeom>
          <a:noFill/>
        </p:spPr>
        <p:txBody>
          <a:bodyPr wrap="square" rtlCol="0">
            <a:spAutoFit/>
          </a:bodyPr>
          <a:lstStyle/>
          <a:p>
            <a:r>
              <a:rPr lang="en-US" sz="3600" dirty="0"/>
              <a:t>X</a:t>
            </a:r>
          </a:p>
        </p:txBody>
      </p:sp>
      <p:sp>
        <p:nvSpPr>
          <p:cNvPr id="10" name="Rectangle 9"/>
          <p:cNvSpPr/>
          <p:nvPr/>
        </p:nvSpPr>
        <p:spPr>
          <a:xfrm>
            <a:off x="318851" y="6476590"/>
            <a:ext cx="8506298" cy="381410"/>
          </a:xfrm>
          <a:prstGeom prst="rect">
            <a:avLst/>
          </a:prstGeom>
        </p:spPr>
        <p:txBody>
          <a:bodyPr wrap="square">
            <a:spAutoFit/>
          </a:bodyPr>
          <a:lstStyle/>
          <a:p>
            <a:r>
              <a:rPr lang="en-US" dirty="0"/>
              <a:t>Figure modified from  </a:t>
            </a:r>
            <a:r>
              <a:rPr lang="en-US" dirty="0">
                <a:hlinkClick r:id="rId3"/>
              </a:rPr>
              <a:t>https://en.wikipedia.org/wiki/File:K_Means_Example_Step_1.svg</a:t>
            </a:r>
            <a:r>
              <a:rPr lang="en-US" dirty="0"/>
              <a:t> </a:t>
            </a:r>
          </a:p>
        </p:txBody>
      </p:sp>
      <p:pic>
        <p:nvPicPr>
          <p:cNvPr id="11" name="Picture 8" descr="http://upload.wikimedia.org/wikipedia/commons/thumb/5/5e/K_Means_Example_Step_1.svg/500px-K_Means_Example_Step_1.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906" y="210892"/>
            <a:ext cx="3292217" cy="317369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062481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upload.wikimedia.org/wikipedia/commons/thumb/3/3e/K_Means_Example_Step_3.svg/500px-K_Means_Example_Step_3.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143" y="3785897"/>
            <a:ext cx="3292217" cy="2837889"/>
          </a:xfrm>
          <a:prstGeom prst="rect">
            <a:avLst/>
          </a:prstGeom>
          <a:noFill/>
          <a:extLst>
            <a:ext uri="{909E8E84-426E-40dd-AFC4-6F175D3DCCD1}">
              <a14:hiddenFill xmlns="" xmlns:a14="http://schemas.microsoft.com/office/drawing/2010/main">
                <a:solidFill>
                  <a:srgbClr val="FFFFFF"/>
                </a:solidFill>
              </a14:hiddenFill>
            </a:ext>
          </a:extLst>
        </p:spPr>
      </p:pic>
      <p:pic>
        <p:nvPicPr>
          <p:cNvPr id="2058" name="Picture 10" descr="http://upload.wikimedia.org/wikipedia/commons/thumb/a/a5/K_Means_Example_Step_2.svg/500px-K_Means_Example_Step_2.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7514" y="210892"/>
            <a:ext cx="3292217" cy="2837889"/>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3656940" y="4289367"/>
            <a:ext cx="5487059" cy="1815882"/>
          </a:xfrm>
          <a:prstGeom prst="rect">
            <a:avLst/>
          </a:prstGeom>
          <a:solidFill>
            <a:srgbClr val="E8D9F3"/>
          </a:solidFill>
          <a:ln>
            <a:solidFill>
              <a:srgbClr val="7030A0"/>
            </a:solidFill>
          </a:ln>
        </p:spPr>
        <p:txBody>
          <a:bodyPr wrap="square" rtlCol="0">
            <a:spAutoFit/>
          </a:bodyPr>
          <a:lstStyle/>
          <a:p>
            <a:r>
              <a:rPr lang="en-US" sz="2800" dirty="0"/>
              <a:t>Repeat the process with </a:t>
            </a:r>
          </a:p>
          <a:p>
            <a:pPr algn="ctr"/>
            <a:r>
              <a:rPr lang="en-US" sz="2800" dirty="0"/>
              <a:t>3 new points:</a:t>
            </a:r>
          </a:p>
          <a:p>
            <a:r>
              <a:rPr lang="en-US" sz="2800" dirty="0"/>
              <a:t>Find the centroids of the data cells in each of the </a:t>
            </a:r>
            <a:r>
              <a:rPr lang="en-US" sz="2800" dirty="0" err="1"/>
              <a:t>voronoi</a:t>
            </a:r>
            <a:r>
              <a:rPr lang="en-US" sz="2800" dirty="0"/>
              <a:t> cells</a:t>
            </a:r>
          </a:p>
        </p:txBody>
      </p:sp>
      <p:sp>
        <p:nvSpPr>
          <p:cNvPr id="3" name="TextBox 2"/>
          <p:cNvSpPr txBox="1"/>
          <p:nvPr/>
        </p:nvSpPr>
        <p:spPr>
          <a:xfrm>
            <a:off x="6258756" y="255282"/>
            <a:ext cx="585926" cy="646331"/>
          </a:xfrm>
          <a:prstGeom prst="rect">
            <a:avLst/>
          </a:prstGeom>
          <a:noFill/>
        </p:spPr>
        <p:txBody>
          <a:bodyPr wrap="square" rtlCol="0">
            <a:spAutoFit/>
          </a:bodyPr>
          <a:lstStyle/>
          <a:p>
            <a:r>
              <a:rPr lang="en-US" sz="3600" dirty="0"/>
              <a:t>X</a:t>
            </a:r>
          </a:p>
        </p:txBody>
      </p:sp>
      <p:sp>
        <p:nvSpPr>
          <p:cNvPr id="7" name="TextBox 6"/>
          <p:cNvSpPr txBox="1"/>
          <p:nvPr/>
        </p:nvSpPr>
        <p:spPr>
          <a:xfrm>
            <a:off x="6260235" y="1597292"/>
            <a:ext cx="585926" cy="646331"/>
          </a:xfrm>
          <a:prstGeom prst="rect">
            <a:avLst/>
          </a:prstGeom>
          <a:noFill/>
        </p:spPr>
        <p:txBody>
          <a:bodyPr wrap="square" rtlCol="0">
            <a:spAutoFit/>
          </a:bodyPr>
          <a:lstStyle/>
          <a:p>
            <a:r>
              <a:rPr lang="en-US" sz="3600" dirty="0"/>
              <a:t>X</a:t>
            </a:r>
          </a:p>
        </p:txBody>
      </p:sp>
      <p:sp>
        <p:nvSpPr>
          <p:cNvPr id="8" name="TextBox 7"/>
          <p:cNvSpPr txBox="1"/>
          <p:nvPr/>
        </p:nvSpPr>
        <p:spPr>
          <a:xfrm>
            <a:off x="7591885" y="1597292"/>
            <a:ext cx="585926" cy="646331"/>
          </a:xfrm>
          <a:prstGeom prst="rect">
            <a:avLst/>
          </a:prstGeom>
          <a:noFill/>
        </p:spPr>
        <p:txBody>
          <a:bodyPr wrap="square" rtlCol="0">
            <a:spAutoFit/>
          </a:bodyPr>
          <a:lstStyle/>
          <a:p>
            <a:r>
              <a:rPr lang="en-US" sz="3600" dirty="0"/>
              <a:t>X</a:t>
            </a:r>
          </a:p>
        </p:txBody>
      </p:sp>
      <p:sp>
        <p:nvSpPr>
          <p:cNvPr id="9" name="Rectangle 8"/>
          <p:cNvSpPr/>
          <p:nvPr/>
        </p:nvSpPr>
        <p:spPr>
          <a:xfrm>
            <a:off x="318851" y="6476590"/>
            <a:ext cx="8506298" cy="381410"/>
          </a:xfrm>
          <a:prstGeom prst="rect">
            <a:avLst/>
          </a:prstGeom>
        </p:spPr>
        <p:txBody>
          <a:bodyPr wrap="square">
            <a:spAutoFit/>
          </a:bodyPr>
          <a:lstStyle/>
          <a:p>
            <a:r>
              <a:rPr lang="en-US" dirty="0"/>
              <a:t>Figure modified from  </a:t>
            </a:r>
            <a:r>
              <a:rPr lang="en-US" dirty="0">
                <a:hlinkClick r:id="rId4"/>
              </a:rPr>
              <a:t>https://en.wikipedia.org/wiki/File:K_Means_Example_Step_1.svg</a:t>
            </a:r>
            <a:r>
              <a:rPr lang="en-US" dirty="0"/>
              <a:t> </a:t>
            </a:r>
          </a:p>
        </p:txBody>
      </p:sp>
      <p:pic>
        <p:nvPicPr>
          <p:cNvPr id="10" name="Picture 8" descr="http://upload.wikimedia.org/wikipedia/commons/thumb/5/5e/K_Means_Example_Step_1.svg/500px-K_Means_Example_Step_1.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906" y="210892"/>
            <a:ext cx="3292217" cy="317369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977930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upload.wikimedia.org/wikipedia/commons/thumb/3/3e/K_Means_Example_Step_3.svg/500px-K_Means_Example_Step_3.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143" y="3785897"/>
            <a:ext cx="3292217" cy="2837889"/>
          </a:xfrm>
          <a:prstGeom prst="rect">
            <a:avLst/>
          </a:prstGeom>
          <a:noFill/>
          <a:extLst>
            <a:ext uri="{909E8E84-426E-40dd-AFC4-6F175D3DCCD1}">
              <a14:hiddenFill xmlns="" xmlns:a14="http://schemas.microsoft.com/office/drawing/2010/main">
                <a:solidFill>
                  <a:srgbClr val="FFFFFF"/>
                </a:solidFill>
              </a14:hiddenFill>
            </a:ext>
          </a:extLst>
        </p:spPr>
      </p:pic>
      <p:pic>
        <p:nvPicPr>
          <p:cNvPr id="2058" name="Picture 10" descr="http://upload.wikimedia.org/wikipedia/commons/thumb/a/a5/K_Means_Example_Step_2.svg/500px-K_Means_Example_Step_2.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7514" y="210892"/>
            <a:ext cx="3292217" cy="2837889"/>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3656940" y="4289367"/>
            <a:ext cx="5487059" cy="1815882"/>
          </a:xfrm>
          <a:prstGeom prst="rect">
            <a:avLst/>
          </a:prstGeom>
          <a:solidFill>
            <a:srgbClr val="E8D9F3"/>
          </a:solidFill>
          <a:ln>
            <a:solidFill>
              <a:srgbClr val="7030A0"/>
            </a:solidFill>
          </a:ln>
        </p:spPr>
        <p:txBody>
          <a:bodyPr wrap="square" rtlCol="0">
            <a:spAutoFit/>
          </a:bodyPr>
          <a:lstStyle/>
          <a:p>
            <a:r>
              <a:rPr lang="en-US" sz="2800" dirty="0"/>
              <a:t>Repeat the process with </a:t>
            </a:r>
          </a:p>
          <a:p>
            <a:pPr algn="ctr"/>
            <a:r>
              <a:rPr lang="en-US" sz="2800" dirty="0"/>
              <a:t>3 new points:</a:t>
            </a:r>
          </a:p>
          <a:p>
            <a:r>
              <a:rPr lang="en-US" sz="2800" dirty="0"/>
              <a:t>Find the centroids of the data cells in each of the </a:t>
            </a:r>
            <a:r>
              <a:rPr lang="en-US" sz="2800" dirty="0" err="1"/>
              <a:t>voronoi</a:t>
            </a:r>
            <a:r>
              <a:rPr lang="en-US" sz="2800" dirty="0"/>
              <a:t> cells</a:t>
            </a:r>
          </a:p>
        </p:txBody>
      </p:sp>
      <p:sp>
        <p:nvSpPr>
          <p:cNvPr id="8" name="TextBox 7"/>
          <p:cNvSpPr txBox="1"/>
          <p:nvPr/>
        </p:nvSpPr>
        <p:spPr>
          <a:xfrm>
            <a:off x="6258756" y="255282"/>
            <a:ext cx="585926" cy="646331"/>
          </a:xfrm>
          <a:prstGeom prst="rect">
            <a:avLst/>
          </a:prstGeom>
          <a:noFill/>
        </p:spPr>
        <p:txBody>
          <a:bodyPr wrap="square" rtlCol="0">
            <a:spAutoFit/>
          </a:bodyPr>
          <a:lstStyle/>
          <a:p>
            <a:r>
              <a:rPr lang="en-US" sz="3600" dirty="0"/>
              <a:t>X</a:t>
            </a:r>
          </a:p>
        </p:txBody>
      </p:sp>
      <p:sp>
        <p:nvSpPr>
          <p:cNvPr id="9" name="TextBox 8"/>
          <p:cNvSpPr txBox="1"/>
          <p:nvPr/>
        </p:nvSpPr>
        <p:spPr>
          <a:xfrm>
            <a:off x="6260235" y="1597292"/>
            <a:ext cx="585926" cy="646331"/>
          </a:xfrm>
          <a:prstGeom prst="rect">
            <a:avLst/>
          </a:prstGeom>
          <a:noFill/>
        </p:spPr>
        <p:txBody>
          <a:bodyPr wrap="square" rtlCol="0">
            <a:spAutoFit/>
          </a:bodyPr>
          <a:lstStyle/>
          <a:p>
            <a:r>
              <a:rPr lang="en-US" sz="3600" dirty="0"/>
              <a:t>X</a:t>
            </a:r>
          </a:p>
        </p:txBody>
      </p:sp>
      <p:sp>
        <p:nvSpPr>
          <p:cNvPr id="10" name="TextBox 9"/>
          <p:cNvSpPr txBox="1"/>
          <p:nvPr/>
        </p:nvSpPr>
        <p:spPr>
          <a:xfrm>
            <a:off x="7591885" y="1597292"/>
            <a:ext cx="585926" cy="646331"/>
          </a:xfrm>
          <a:prstGeom prst="rect">
            <a:avLst/>
          </a:prstGeom>
          <a:noFill/>
        </p:spPr>
        <p:txBody>
          <a:bodyPr wrap="square" rtlCol="0">
            <a:spAutoFit/>
          </a:bodyPr>
          <a:lstStyle/>
          <a:p>
            <a:r>
              <a:rPr lang="en-US" sz="3600" dirty="0"/>
              <a:t>X</a:t>
            </a:r>
          </a:p>
        </p:txBody>
      </p:sp>
      <p:sp>
        <p:nvSpPr>
          <p:cNvPr id="11" name="Rectangle 10"/>
          <p:cNvSpPr/>
          <p:nvPr/>
        </p:nvSpPr>
        <p:spPr>
          <a:xfrm>
            <a:off x="318851" y="6476590"/>
            <a:ext cx="8506298" cy="381410"/>
          </a:xfrm>
          <a:prstGeom prst="rect">
            <a:avLst/>
          </a:prstGeom>
        </p:spPr>
        <p:txBody>
          <a:bodyPr wrap="square">
            <a:spAutoFit/>
          </a:bodyPr>
          <a:lstStyle/>
          <a:p>
            <a:r>
              <a:rPr lang="en-US" dirty="0"/>
              <a:t>Figure modified from  </a:t>
            </a:r>
            <a:r>
              <a:rPr lang="en-US" dirty="0">
                <a:hlinkClick r:id="rId4"/>
              </a:rPr>
              <a:t>https://en.wikipedia.org/wiki/File:K_Means_Example_Step_1.svg</a:t>
            </a:r>
            <a:r>
              <a:rPr lang="en-US" dirty="0"/>
              <a:t> </a:t>
            </a:r>
          </a:p>
        </p:txBody>
      </p:sp>
      <p:pic>
        <p:nvPicPr>
          <p:cNvPr id="12" name="Picture 8" descr="http://upload.wikimedia.org/wikipedia/commons/thumb/5/5e/K_Means_Example_Step_1.svg/500px-K_Means_Example_Step_1.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906" y="210892"/>
            <a:ext cx="3292217" cy="3173695"/>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6" descr="http://upload.wikimedia.org/wikipedia/commons/thumb/3/3e/K_Means_Example_Step_3.svg/500px-K_Means_Example_Step_3.svg.png">
            <a:extLst>
              <a:ext uri="{FF2B5EF4-FFF2-40B4-BE49-F238E27FC236}">
                <a16:creationId xmlns:a16="http://schemas.microsoft.com/office/drawing/2014/main" id="{994CFB95-E6CE-4A02-8270-08CC17B81F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9039" y="209663"/>
            <a:ext cx="3292217" cy="283788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632836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ttp://upload.wikimedia.org/wikipedia/commons/thumb/a/a5/K_Means_Example_Step_2.svg/500px-K_Means_Example_Step_2.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7514" y="210892"/>
            <a:ext cx="3292217" cy="2837889"/>
          </a:xfrm>
          <a:prstGeom prst="rect">
            <a:avLst/>
          </a:prstGeom>
          <a:noFill/>
          <a:extLst>
            <a:ext uri="{909E8E84-426E-40dd-AFC4-6F175D3DCCD1}">
              <a14:hiddenFill xmlns="" xmlns:a14="http://schemas.microsoft.com/office/drawing/2010/main">
                <a:solidFill>
                  <a:srgbClr val="FFFFFF"/>
                </a:solidFill>
              </a14:hiddenFill>
            </a:ext>
          </a:extLst>
        </p:spPr>
      </p:pic>
      <p:pic>
        <p:nvPicPr>
          <p:cNvPr id="2060" name="Picture 12" descr="http://upload.wikimedia.org/wikipedia/commons/thumb/d/d2/K_Means_Example_Step_4.svg/500px-K_Means_Example_Step_4.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4139" y="3785897"/>
            <a:ext cx="3292217" cy="2837889"/>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3217661" y="2873854"/>
            <a:ext cx="5710208" cy="954107"/>
          </a:xfrm>
          <a:prstGeom prst="rect">
            <a:avLst/>
          </a:prstGeom>
          <a:solidFill>
            <a:schemeClr val="accent4">
              <a:lumMod val="20000"/>
              <a:lumOff val="80000"/>
            </a:schemeClr>
          </a:solidFill>
          <a:ln>
            <a:noFill/>
          </a:ln>
        </p:spPr>
        <p:txBody>
          <a:bodyPr wrap="square" rtlCol="0">
            <a:spAutoFit/>
          </a:bodyPr>
          <a:lstStyle/>
          <a:p>
            <a:r>
              <a:rPr lang="en-US" sz="2800" dirty="0"/>
              <a:t>Re-partition data set into 3 </a:t>
            </a:r>
            <a:r>
              <a:rPr lang="en-US" sz="2800" dirty="0" err="1"/>
              <a:t>voronoi</a:t>
            </a:r>
            <a:r>
              <a:rPr lang="en-US" sz="2800" dirty="0"/>
              <a:t> cells corresponding to the 3 centroids</a:t>
            </a:r>
          </a:p>
        </p:txBody>
      </p:sp>
      <p:sp>
        <p:nvSpPr>
          <p:cNvPr id="9" name="Rectangle 8"/>
          <p:cNvSpPr/>
          <p:nvPr/>
        </p:nvSpPr>
        <p:spPr>
          <a:xfrm>
            <a:off x="318851" y="6574558"/>
            <a:ext cx="8506298" cy="381410"/>
          </a:xfrm>
          <a:prstGeom prst="rect">
            <a:avLst/>
          </a:prstGeom>
        </p:spPr>
        <p:txBody>
          <a:bodyPr wrap="square">
            <a:spAutoFit/>
          </a:bodyPr>
          <a:lstStyle/>
          <a:p>
            <a:r>
              <a:rPr lang="en-US" dirty="0"/>
              <a:t>Figure modified from  </a:t>
            </a:r>
            <a:r>
              <a:rPr lang="en-US" dirty="0">
                <a:hlinkClick r:id="rId4"/>
              </a:rPr>
              <a:t>https://en.wikipedia.org/wiki/File:K_Means_Example_Step_1.svg</a:t>
            </a:r>
            <a:r>
              <a:rPr lang="en-US" dirty="0"/>
              <a:t> </a:t>
            </a:r>
          </a:p>
        </p:txBody>
      </p:sp>
      <p:grpSp>
        <p:nvGrpSpPr>
          <p:cNvPr id="10" name="Group 9"/>
          <p:cNvGrpSpPr/>
          <p:nvPr/>
        </p:nvGrpSpPr>
        <p:grpSpPr>
          <a:xfrm>
            <a:off x="257905" y="3666975"/>
            <a:ext cx="3292217" cy="3191025"/>
            <a:chOff x="-40820" y="-443250"/>
            <a:chExt cx="3292217" cy="3191025"/>
          </a:xfrm>
        </p:grpSpPr>
        <p:pic>
          <p:nvPicPr>
            <p:cNvPr id="11" name="Picture 8" descr="http://upload.wikimedia.org/wikipedia/commons/thumb/5/5e/K_Means_Example_Step_1.svg/500px-K_Means_Example_Step_1.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20" y="-425920"/>
              <a:ext cx="3292217" cy="3173695"/>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Rectangle 11"/>
            <p:cNvSpPr/>
            <p:nvPr/>
          </p:nvSpPr>
          <p:spPr>
            <a:xfrm>
              <a:off x="909207" y="-443250"/>
              <a:ext cx="1021276" cy="1884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69871" y="1120736"/>
              <a:ext cx="605641" cy="64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14" name="Picture 6" descr="http://upload.wikimedia.org/wikipedia/commons/thumb/3/3e/K_Means_Example_Step_3.svg/500px-K_Means_Example_Step_3.svg.png">
            <a:extLst>
              <a:ext uri="{FF2B5EF4-FFF2-40B4-BE49-F238E27FC236}">
                <a16:creationId xmlns:a16="http://schemas.microsoft.com/office/drawing/2014/main" id="{5AD4D9BD-A5CC-4DF4-B87E-46A9112EB4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9039" y="209663"/>
            <a:ext cx="3292217" cy="283788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188318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ttp://upload.wikimedia.org/wikipedia/commons/thumb/a/a5/K_Means_Example_Step_2.svg/500px-K_Means_Example_Step_2.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7514" y="210892"/>
            <a:ext cx="3292217" cy="2837889"/>
          </a:xfrm>
          <a:prstGeom prst="rect">
            <a:avLst/>
          </a:prstGeom>
          <a:noFill/>
          <a:extLst>
            <a:ext uri="{909E8E84-426E-40dd-AFC4-6F175D3DCCD1}">
              <a14:hiddenFill xmlns="" xmlns:a14="http://schemas.microsoft.com/office/drawing/2010/main">
                <a:solidFill>
                  <a:srgbClr val="FFFFFF"/>
                </a:solidFill>
              </a14:hiddenFill>
            </a:ext>
          </a:extLst>
        </p:spPr>
      </p:pic>
      <p:pic>
        <p:nvPicPr>
          <p:cNvPr id="2060" name="Picture 12" descr="http://upload.wikimedia.org/wikipedia/commons/thumb/d/d2/K_Means_Example_Step_4.svg/500px-K_Means_Example_Step_4.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4139" y="3785897"/>
            <a:ext cx="3292217" cy="2837889"/>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3217661" y="2873854"/>
            <a:ext cx="5710208" cy="954107"/>
          </a:xfrm>
          <a:prstGeom prst="rect">
            <a:avLst/>
          </a:prstGeom>
          <a:solidFill>
            <a:schemeClr val="accent4">
              <a:lumMod val="20000"/>
              <a:lumOff val="80000"/>
            </a:schemeClr>
          </a:solidFill>
          <a:ln>
            <a:noFill/>
          </a:ln>
        </p:spPr>
        <p:txBody>
          <a:bodyPr wrap="square" rtlCol="0">
            <a:spAutoFit/>
          </a:bodyPr>
          <a:lstStyle/>
          <a:p>
            <a:r>
              <a:rPr lang="en-US" sz="2800" dirty="0"/>
              <a:t>Re-partition data set into 3 </a:t>
            </a:r>
            <a:r>
              <a:rPr lang="en-US" sz="2800" dirty="0" err="1"/>
              <a:t>voronoi</a:t>
            </a:r>
            <a:r>
              <a:rPr lang="en-US" sz="2800" dirty="0"/>
              <a:t> cells corresponding to the 3 centroids</a:t>
            </a:r>
          </a:p>
        </p:txBody>
      </p:sp>
      <p:sp>
        <p:nvSpPr>
          <p:cNvPr id="8" name="TextBox 7"/>
          <p:cNvSpPr txBox="1"/>
          <p:nvPr/>
        </p:nvSpPr>
        <p:spPr>
          <a:xfrm>
            <a:off x="3470873" y="5967703"/>
            <a:ext cx="1237961" cy="523220"/>
          </a:xfrm>
          <a:prstGeom prst="rect">
            <a:avLst/>
          </a:prstGeom>
          <a:solidFill>
            <a:srgbClr val="FFD9FF"/>
          </a:solidFill>
          <a:ln>
            <a:noFill/>
          </a:ln>
        </p:spPr>
        <p:txBody>
          <a:bodyPr wrap="square" rtlCol="0">
            <a:spAutoFit/>
          </a:bodyPr>
          <a:lstStyle/>
          <a:p>
            <a:r>
              <a:rPr lang="en-US" sz="2800" dirty="0"/>
              <a:t>Repeat</a:t>
            </a:r>
          </a:p>
        </p:txBody>
      </p:sp>
      <p:sp>
        <p:nvSpPr>
          <p:cNvPr id="9" name="Rectangle 8"/>
          <p:cNvSpPr/>
          <p:nvPr/>
        </p:nvSpPr>
        <p:spPr>
          <a:xfrm>
            <a:off x="318851" y="6574558"/>
            <a:ext cx="8506298" cy="381410"/>
          </a:xfrm>
          <a:prstGeom prst="rect">
            <a:avLst/>
          </a:prstGeom>
        </p:spPr>
        <p:txBody>
          <a:bodyPr wrap="square">
            <a:spAutoFit/>
          </a:bodyPr>
          <a:lstStyle/>
          <a:p>
            <a:r>
              <a:rPr lang="en-US" dirty="0"/>
              <a:t>Figure modified from  </a:t>
            </a:r>
            <a:r>
              <a:rPr lang="en-US" dirty="0">
                <a:hlinkClick r:id="rId4"/>
              </a:rPr>
              <a:t>https://en.wikipedia.org/wiki/File:K_Means_Example_Step_1.svg</a:t>
            </a:r>
            <a:r>
              <a:rPr lang="en-US" dirty="0"/>
              <a:t> </a:t>
            </a:r>
          </a:p>
        </p:txBody>
      </p:sp>
      <p:grpSp>
        <p:nvGrpSpPr>
          <p:cNvPr id="10" name="Group 9"/>
          <p:cNvGrpSpPr/>
          <p:nvPr/>
        </p:nvGrpSpPr>
        <p:grpSpPr>
          <a:xfrm>
            <a:off x="257905" y="3666975"/>
            <a:ext cx="3292217" cy="3191025"/>
            <a:chOff x="-40820" y="-443250"/>
            <a:chExt cx="3292217" cy="3191025"/>
          </a:xfrm>
        </p:grpSpPr>
        <p:pic>
          <p:nvPicPr>
            <p:cNvPr id="11" name="Picture 8" descr="http://upload.wikimedia.org/wikipedia/commons/thumb/5/5e/K_Means_Example_Step_1.svg/500px-K_Means_Example_Step_1.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20" y="-425920"/>
              <a:ext cx="3292217" cy="3173695"/>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Rectangle 11"/>
            <p:cNvSpPr/>
            <p:nvPr/>
          </p:nvSpPr>
          <p:spPr>
            <a:xfrm>
              <a:off x="909207" y="-443250"/>
              <a:ext cx="1021276" cy="1884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69871" y="1120736"/>
              <a:ext cx="605641" cy="64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14" name="Picture 6" descr="http://upload.wikimedia.org/wikipedia/commons/thumb/3/3e/K_Means_Example_Step_3.svg/500px-K_Means_Example_Step_3.svg.png">
            <a:extLst>
              <a:ext uri="{FF2B5EF4-FFF2-40B4-BE49-F238E27FC236}">
                <a16:creationId xmlns:a16="http://schemas.microsoft.com/office/drawing/2014/main" id="{55BD5C29-A2EA-40A8-8CB4-36DE928115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9039" y="209663"/>
            <a:ext cx="3292217" cy="283788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1735030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90C596-9D4E-4F89-A6A9-737BF6897D89}"/>
              </a:ext>
            </a:extLst>
          </p:cNvPr>
          <p:cNvPicPr>
            <a:picLocks noChangeAspect="1"/>
          </p:cNvPicPr>
          <p:nvPr/>
        </p:nvPicPr>
        <p:blipFill>
          <a:blip r:embed="rId2"/>
          <a:stretch>
            <a:fillRect/>
          </a:stretch>
        </p:blipFill>
        <p:spPr>
          <a:xfrm>
            <a:off x="3121690" y="852487"/>
            <a:ext cx="6076950" cy="5153025"/>
          </a:xfrm>
          <a:prstGeom prst="rect">
            <a:avLst/>
          </a:prstGeom>
        </p:spPr>
      </p:pic>
      <p:sp>
        <p:nvSpPr>
          <p:cNvPr id="5" name="TextBox 4">
            <a:extLst>
              <a:ext uri="{FF2B5EF4-FFF2-40B4-BE49-F238E27FC236}">
                <a16:creationId xmlns:a16="http://schemas.microsoft.com/office/drawing/2014/main" id="{9B3D8581-F5F3-4C9F-B3E3-7A7F9A6F1BCC}"/>
              </a:ext>
            </a:extLst>
          </p:cNvPr>
          <p:cNvSpPr txBox="1"/>
          <p:nvPr/>
        </p:nvSpPr>
        <p:spPr>
          <a:xfrm>
            <a:off x="240632" y="6234046"/>
            <a:ext cx="6942221" cy="646331"/>
          </a:xfrm>
          <a:prstGeom prst="rect">
            <a:avLst/>
          </a:prstGeom>
          <a:noFill/>
        </p:spPr>
        <p:txBody>
          <a:bodyPr wrap="square">
            <a:spAutoFit/>
          </a:bodyPr>
          <a:lstStyle/>
          <a:p>
            <a:r>
              <a:rPr lang="en-US" dirty="0">
                <a:hlinkClick r:id="rId3"/>
              </a:rPr>
              <a:t>https://hackerwins.github.io/2019-07-10/cs229a-week8</a:t>
            </a:r>
            <a:r>
              <a:rPr lang="en-US" dirty="0"/>
              <a:t> </a:t>
            </a:r>
          </a:p>
          <a:p>
            <a:r>
              <a:rPr lang="en-US" dirty="0"/>
              <a:t>From Andrew Ng’s Machine Learning course</a:t>
            </a:r>
          </a:p>
        </p:txBody>
      </p:sp>
      <p:sp>
        <p:nvSpPr>
          <p:cNvPr id="6" name="TextBox 5">
            <a:extLst>
              <a:ext uri="{FF2B5EF4-FFF2-40B4-BE49-F238E27FC236}">
                <a16:creationId xmlns:a16="http://schemas.microsoft.com/office/drawing/2014/main" id="{09682B3C-1361-43AE-8141-0529E670DDF5}"/>
              </a:ext>
            </a:extLst>
          </p:cNvPr>
          <p:cNvSpPr txBox="1"/>
          <p:nvPr/>
        </p:nvSpPr>
        <p:spPr>
          <a:xfrm>
            <a:off x="240632" y="85344"/>
            <a:ext cx="8650705" cy="1077218"/>
          </a:xfrm>
          <a:prstGeom prst="rect">
            <a:avLst/>
          </a:prstGeom>
          <a:noFill/>
        </p:spPr>
        <p:txBody>
          <a:bodyPr wrap="square" rtlCol="0">
            <a:spAutoFit/>
          </a:bodyPr>
          <a:lstStyle/>
          <a:p>
            <a:r>
              <a:rPr lang="en-US" sz="3200" dirty="0"/>
              <a:t>Depending on initial choice of points, can get stuck in a local minimum:</a:t>
            </a:r>
          </a:p>
        </p:txBody>
      </p:sp>
    </p:spTree>
    <p:extLst>
      <p:ext uri="{BB962C8B-B14F-4D97-AF65-F5344CB8AC3E}">
        <p14:creationId xmlns:p14="http://schemas.microsoft.com/office/powerpoint/2010/main" val="2874899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90C596-9D4E-4F89-A6A9-737BF6897D89}"/>
              </a:ext>
            </a:extLst>
          </p:cNvPr>
          <p:cNvPicPr>
            <a:picLocks noChangeAspect="1"/>
          </p:cNvPicPr>
          <p:nvPr/>
        </p:nvPicPr>
        <p:blipFill>
          <a:blip r:embed="rId2"/>
          <a:stretch>
            <a:fillRect/>
          </a:stretch>
        </p:blipFill>
        <p:spPr>
          <a:xfrm>
            <a:off x="3121690" y="852487"/>
            <a:ext cx="6076950" cy="5153025"/>
          </a:xfrm>
          <a:prstGeom prst="rect">
            <a:avLst/>
          </a:prstGeom>
        </p:spPr>
      </p:pic>
      <p:sp>
        <p:nvSpPr>
          <p:cNvPr id="5" name="TextBox 4">
            <a:extLst>
              <a:ext uri="{FF2B5EF4-FFF2-40B4-BE49-F238E27FC236}">
                <a16:creationId xmlns:a16="http://schemas.microsoft.com/office/drawing/2014/main" id="{9B3D8581-F5F3-4C9F-B3E3-7A7F9A6F1BCC}"/>
              </a:ext>
            </a:extLst>
          </p:cNvPr>
          <p:cNvSpPr txBox="1"/>
          <p:nvPr/>
        </p:nvSpPr>
        <p:spPr>
          <a:xfrm>
            <a:off x="144379" y="6418712"/>
            <a:ext cx="6942221" cy="369332"/>
          </a:xfrm>
          <a:prstGeom prst="rect">
            <a:avLst/>
          </a:prstGeom>
          <a:noFill/>
        </p:spPr>
        <p:txBody>
          <a:bodyPr wrap="square">
            <a:spAutoFit/>
          </a:bodyPr>
          <a:lstStyle/>
          <a:p>
            <a:r>
              <a:rPr lang="en-US" dirty="0">
                <a:hlinkClick r:id="rId3"/>
              </a:rPr>
              <a:t>https://www.deeplearning.ai/courses/machine-learning-specialization/</a:t>
            </a:r>
            <a:r>
              <a:rPr lang="en-US" dirty="0"/>
              <a:t> </a:t>
            </a:r>
          </a:p>
        </p:txBody>
      </p:sp>
      <p:sp>
        <p:nvSpPr>
          <p:cNvPr id="6" name="TextBox 5">
            <a:extLst>
              <a:ext uri="{FF2B5EF4-FFF2-40B4-BE49-F238E27FC236}">
                <a16:creationId xmlns:a16="http://schemas.microsoft.com/office/drawing/2014/main" id="{09682B3C-1361-43AE-8141-0529E670DDF5}"/>
              </a:ext>
            </a:extLst>
          </p:cNvPr>
          <p:cNvSpPr txBox="1"/>
          <p:nvPr/>
        </p:nvSpPr>
        <p:spPr>
          <a:xfrm>
            <a:off x="240632" y="85344"/>
            <a:ext cx="8650705" cy="1077218"/>
          </a:xfrm>
          <a:prstGeom prst="rect">
            <a:avLst/>
          </a:prstGeom>
          <a:noFill/>
        </p:spPr>
        <p:txBody>
          <a:bodyPr wrap="square" rtlCol="0">
            <a:spAutoFit/>
          </a:bodyPr>
          <a:lstStyle/>
          <a:p>
            <a:r>
              <a:rPr lang="en-US" sz="3200" dirty="0"/>
              <a:t>Depending on initial choice of points, can get stuck in a local minimum:</a:t>
            </a:r>
          </a:p>
        </p:txBody>
      </p:sp>
      <p:sp>
        <p:nvSpPr>
          <p:cNvPr id="2" name="TextBox 1">
            <a:extLst>
              <a:ext uri="{FF2B5EF4-FFF2-40B4-BE49-F238E27FC236}">
                <a16:creationId xmlns:a16="http://schemas.microsoft.com/office/drawing/2014/main" id="{8F407963-70B8-4763-9F61-580E04360DDA}"/>
              </a:ext>
            </a:extLst>
          </p:cNvPr>
          <p:cNvSpPr txBox="1"/>
          <p:nvPr/>
        </p:nvSpPr>
        <p:spPr>
          <a:xfrm>
            <a:off x="240632" y="2394284"/>
            <a:ext cx="2466473" cy="3539430"/>
          </a:xfrm>
          <a:prstGeom prst="rect">
            <a:avLst/>
          </a:prstGeom>
          <a:noFill/>
        </p:spPr>
        <p:txBody>
          <a:bodyPr wrap="square" rtlCol="0">
            <a:spAutoFit/>
          </a:bodyPr>
          <a:lstStyle/>
          <a:p>
            <a:r>
              <a:rPr lang="en-US" sz="3200" dirty="0"/>
              <a:t>In practice run k-means 50 – 1000 times, and then choose optimal clustering</a:t>
            </a:r>
          </a:p>
        </p:txBody>
      </p:sp>
    </p:spTree>
    <p:extLst>
      <p:ext uri="{BB962C8B-B14F-4D97-AF65-F5344CB8AC3E}">
        <p14:creationId xmlns:p14="http://schemas.microsoft.com/office/powerpoint/2010/main" val="2764308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CB6031-DBED-4CE4-9868-EEAB187D9D99}"/>
              </a:ext>
            </a:extLst>
          </p:cNvPr>
          <p:cNvPicPr>
            <a:picLocks noChangeAspect="1"/>
          </p:cNvPicPr>
          <p:nvPr/>
        </p:nvPicPr>
        <p:blipFill>
          <a:blip r:embed="rId2"/>
          <a:stretch>
            <a:fillRect/>
          </a:stretch>
        </p:blipFill>
        <p:spPr>
          <a:xfrm>
            <a:off x="2902873" y="1069058"/>
            <a:ext cx="5898225" cy="4977074"/>
          </a:xfrm>
          <a:prstGeom prst="rect">
            <a:avLst/>
          </a:prstGeom>
        </p:spPr>
      </p:pic>
      <p:sp>
        <p:nvSpPr>
          <p:cNvPr id="5" name="TextBox 4">
            <a:extLst>
              <a:ext uri="{FF2B5EF4-FFF2-40B4-BE49-F238E27FC236}">
                <a16:creationId xmlns:a16="http://schemas.microsoft.com/office/drawing/2014/main" id="{9B3D8581-F5F3-4C9F-B3E3-7A7F9A6F1BCC}"/>
              </a:ext>
            </a:extLst>
          </p:cNvPr>
          <p:cNvSpPr txBox="1"/>
          <p:nvPr/>
        </p:nvSpPr>
        <p:spPr>
          <a:xfrm>
            <a:off x="144379" y="6418712"/>
            <a:ext cx="6942221" cy="369332"/>
          </a:xfrm>
          <a:prstGeom prst="rect">
            <a:avLst/>
          </a:prstGeom>
          <a:noFill/>
        </p:spPr>
        <p:txBody>
          <a:bodyPr wrap="square">
            <a:spAutoFit/>
          </a:bodyPr>
          <a:lstStyle/>
          <a:p>
            <a:r>
              <a:rPr lang="en-US" dirty="0">
                <a:hlinkClick r:id="rId3"/>
              </a:rPr>
              <a:t>https://www.deeplearning.ai/courses/machine-learning-specialization/</a:t>
            </a:r>
            <a:r>
              <a:rPr lang="en-US" dirty="0"/>
              <a:t> </a:t>
            </a:r>
          </a:p>
        </p:txBody>
      </p:sp>
      <p:sp>
        <p:nvSpPr>
          <p:cNvPr id="6" name="TextBox 5">
            <a:extLst>
              <a:ext uri="{FF2B5EF4-FFF2-40B4-BE49-F238E27FC236}">
                <a16:creationId xmlns:a16="http://schemas.microsoft.com/office/drawing/2014/main" id="{09682B3C-1361-43AE-8141-0529E670DDF5}"/>
              </a:ext>
            </a:extLst>
          </p:cNvPr>
          <p:cNvSpPr txBox="1"/>
          <p:nvPr/>
        </p:nvSpPr>
        <p:spPr>
          <a:xfrm>
            <a:off x="240632" y="85344"/>
            <a:ext cx="8650705" cy="1077218"/>
          </a:xfrm>
          <a:prstGeom prst="rect">
            <a:avLst/>
          </a:prstGeom>
          <a:noFill/>
        </p:spPr>
        <p:txBody>
          <a:bodyPr wrap="square" rtlCol="0">
            <a:spAutoFit/>
          </a:bodyPr>
          <a:lstStyle/>
          <a:p>
            <a:r>
              <a:rPr lang="en-US" sz="3200" dirty="0"/>
              <a:t>Depending on initial choice of points, can get stuck in a local minimum:</a:t>
            </a:r>
          </a:p>
        </p:txBody>
      </p:sp>
      <p:sp>
        <p:nvSpPr>
          <p:cNvPr id="2" name="TextBox 1">
            <a:extLst>
              <a:ext uri="{FF2B5EF4-FFF2-40B4-BE49-F238E27FC236}">
                <a16:creationId xmlns:a16="http://schemas.microsoft.com/office/drawing/2014/main" id="{8F407963-70B8-4763-9F61-580E04360DDA}"/>
              </a:ext>
            </a:extLst>
          </p:cNvPr>
          <p:cNvSpPr txBox="1"/>
          <p:nvPr/>
        </p:nvSpPr>
        <p:spPr>
          <a:xfrm>
            <a:off x="240632" y="2394284"/>
            <a:ext cx="2466473" cy="3539430"/>
          </a:xfrm>
          <a:prstGeom prst="rect">
            <a:avLst/>
          </a:prstGeom>
          <a:noFill/>
        </p:spPr>
        <p:txBody>
          <a:bodyPr wrap="square" rtlCol="0">
            <a:spAutoFit/>
          </a:bodyPr>
          <a:lstStyle/>
          <a:p>
            <a:r>
              <a:rPr lang="en-US" sz="3200" dirty="0"/>
              <a:t>In practice run k-means 50 – 1000 times, and then choose optimal clustering</a:t>
            </a:r>
          </a:p>
        </p:txBody>
      </p:sp>
    </p:spTree>
    <p:extLst>
      <p:ext uri="{BB962C8B-B14F-4D97-AF65-F5344CB8AC3E}">
        <p14:creationId xmlns:p14="http://schemas.microsoft.com/office/powerpoint/2010/main" val="16643335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scatter chart&#10;&#10;Description automatically generated">
            <a:extLst>
              <a:ext uri="{FF2B5EF4-FFF2-40B4-BE49-F238E27FC236}">
                <a16:creationId xmlns:a16="http://schemas.microsoft.com/office/drawing/2014/main" id="{7005C935-A495-4C2D-8519-BC83039D7F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9172" y="599540"/>
            <a:ext cx="5420566" cy="4101158"/>
          </a:xfrm>
          <a:prstGeom prst="rect">
            <a:avLst/>
          </a:prstGeom>
        </p:spPr>
      </p:pic>
      <p:grpSp>
        <p:nvGrpSpPr>
          <p:cNvPr id="4" name="Group 3">
            <a:extLst>
              <a:ext uri="{FF2B5EF4-FFF2-40B4-BE49-F238E27FC236}">
                <a16:creationId xmlns:a16="http://schemas.microsoft.com/office/drawing/2014/main" id="{44CB5D30-8C2B-402A-940D-B03BB259AEE7}"/>
              </a:ext>
            </a:extLst>
          </p:cNvPr>
          <p:cNvGrpSpPr/>
          <p:nvPr/>
        </p:nvGrpSpPr>
        <p:grpSpPr>
          <a:xfrm>
            <a:off x="5556229" y="4614051"/>
            <a:ext cx="3587772" cy="1764401"/>
            <a:chOff x="504306" y="2413461"/>
            <a:chExt cx="7711440" cy="4872961"/>
          </a:xfrm>
        </p:grpSpPr>
        <p:pic>
          <p:nvPicPr>
            <p:cNvPr id="5" name="Picture 4">
              <a:extLst>
                <a:ext uri="{FF2B5EF4-FFF2-40B4-BE49-F238E27FC236}">
                  <a16:creationId xmlns:a16="http://schemas.microsoft.com/office/drawing/2014/main" id="{085A0F40-886F-4C62-ACE3-F2398F73E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06" y="2413461"/>
              <a:ext cx="7620000" cy="3810000"/>
            </a:xfrm>
            <a:prstGeom prst="rect">
              <a:avLst/>
            </a:prstGeom>
          </p:spPr>
        </p:pic>
        <p:sp>
          <p:nvSpPr>
            <p:cNvPr id="6" name="Rectangle 5">
              <a:extLst>
                <a:ext uri="{FF2B5EF4-FFF2-40B4-BE49-F238E27FC236}">
                  <a16:creationId xmlns:a16="http://schemas.microsoft.com/office/drawing/2014/main" id="{85D780B6-C187-4DE0-BF04-0AE6E974C24B}"/>
                </a:ext>
              </a:extLst>
            </p:cNvPr>
            <p:cNvSpPr/>
            <p:nvPr/>
          </p:nvSpPr>
          <p:spPr>
            <a:xfrm>
              <a:off x="756459" y="5854130"/>
              <a:ext cx="7459287" cy="1432292"/>
            </a:xfrm>
            <a:prstGeom prst="rect">
              <a:avLst/>
            </a:prstGeom>
          </p:spPr>
          <p:txBody>
            <a:bodyPr wrap="square">
              <a:spAutoFit/>
            </a:bodyPr>
            <a:lstStyle/>
            <a:p>
              <a:r>
                <a:rPr lang="en-US" sz="1385" dirty="0">
                  <a:hlinkClick r:id="rId4"/>
                </a:rPr>
                <a:t>https://commons.wikimedia.org/wiki/File:Standard_deviation_diagram.svg</a:t>
              </a:r>
              <a:r>
                <a:rPr lang="en-US" sz="1385" dirty="0"/>
                <a:t> </a:t>
              </a:r>
            </a:p>
          </p:txBody>
        </p:sp>
      </p:grpSp>
      <p:sp>
        <p:nvSpPr>
          <p:cNvPr id="7" name="TextBox 6">
            <a:extLst>
              <a:ext uri="{FF2B5EF4-FFF2-40B4-BE49-F238E27FC236}">
                <a16:creationId xmlns:a16="http://schemas.microsoft.com/office/drawing/2014/main" id="{14B01A8F-9853-48E9-9BBB-B09A8385F91E}"/>
              </a:ext>
            </a:extLst>
          </p:cNvPr>
          <p:cNvSpPr txBox="1"/>
          <p:nvPr/>
        </p:nvSpPr>
        <p:spPr>
          <a:xfrm>
            <a:off x="295626" y="4991228"/>
            <a:ext cx="4556709" cy="1086836"/>
          </a:xfrm>
          <a:prstGeom prst="rect">
            <a:avLst/>
          </a:prstGeom>
          <a:noFill/>
        </p:spPr>
        <p:txBody>
          <a:bodyPr wrap="square" rtlCol="0">
            <a:spAutoFit/>
          </a:bodyPr>
          <a:lstStyle/>
          <a:p>
            <a:r>
              <a:rPr lang="en-US" sz="2154" dirty="0"/>
              <a:t>Many algorithms work best with normal distributions. But often data does NOT follow a normal distribution</a:t>
            </a:r>
          </a:p>
        </p:txBody>
      </p:sp>
    </p:spTree>
    <p:extLst>
      <p:ext uri="{BB962C8B-B14F-4D97-AF65-F5344CB8AC3E}">
        <p14:creationId xmlns:p14="http://schemas.microsoft.com/office/powerpoint/2010/main" val="12192844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22129" y="5462185"/>
            <a:ext cx="6609862" cy="1062892"/>
          </a:xfrm>
          <a:prstGeom prst="rect">
            <a:avLst/>
          </a:prstGeom>
        </p:spPr>
      </p:pic>
      <p:grpSp>
        <p:nvGrpSpPr>
          <p:cNvPr id="5" name="Group 4"/>
          <p:cNvGrpSpPr/>
          <p:nvPr/>
        </p:nvGrpSpPr>
        <p:grpSpPr>
          <a:xfrm>
            <a:off x="398360" y="1217702"/>
            <a:ext cx="5731708" cy="4320657"/>
            <a:chOff x="958468" y="248420"/>
            <a:chExt cx="6574607" cy="4956048"/>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468" y="248420"/>
              <a:ext cx="6574607" cy="4956048"/>
            </a:xfrm>
            <a:prstGeom prst="rect">
              <a:avLst/>
            </a:prstGeom>
          </p:spPr>
        </p:pic>
        <p:sp>
          <p:nvSpPr>
            <p:cNvPr id="4" name="Rectangle 3"/>
            <p:cNvSpPr/>
            <p:nvPr/>
          </p:nvSpPr>
          <p:spPr>
            <a:xfrm>
              <a:off x="2692400" y="433755"/>
              <a:ext cx="4572000" cy="659887"/>
            </a:xfrm>
            <a:prstGeom prst="rect">
              <a:avLst/>
            </a:prstGeom>
          </p:spPr>
          <p:txBody>
            <a:bodyPr>
              <a:spAutoFit/>
            </a:bodyPr>
            <a:lstStyle/>
            <a:p>
              <a:r>
                <a:rPr lang="en-US" sz="1569" dirty="0">
                  <a:hlinkClick r:id="rId4"/>
                </a:rPr>
                <a:t>http://sites.northwestern.edu/msia/2016/12/</a:t>
              </a:r>
              <a:endParaRPr lang="en-US" sz="1569" dirty="0"/>
            </a:p>
            <a:p>
              <a:r>
                <a:rPr lang="en-US" sz="1569" u="sng" dirty="0">
                  <a:solidFill>
                    <a:srgbClr val="0070C0"/>
                  </a:solidFill>
                </a:rPr>
                <a:t>08/k-means-</a:t>
              </a:r>
              <a:r>
                <a:rPr lang="en-US" sz="1569" u="sng" dirty="0" err="1">
                  <a:solidFill>
                    <a:srgbClr val="0070C0"/>
                  </a:solidFill>
                </a:rPr>
                <a:t>shouldnt</a:t>
              </a:r>
              <a:r>
                <a:rPr lang="en-US" sz="1569" u="sng" dirty="0">
                  <a:solidFill>
                    <a:srgbClr val="0070C0"/>
                  </a:solidFill>
                </a:rPr>
                <a:t>-be-our-only-choice/ </a:t>
              </a:r>
            </a:p>
          </p:txBody>
        </p:sp>
      </p:grpSp>
      <p:sp>
        <p:nvSpPr>
          <p:cNvPr id="6" name="TextBox 5"/>
          <p:cNvSpPr txBox="1"/>
          <p:nvPr/>
        </p:nvSpPr>
        <p:spPr>
          <a:xfrm>
            <a:off x="1675582" y="59697"/>
            <a:ext cx="2980639" cy="1077218"/>
          </a:xfrm>
          <a:prstGeom prst="rect">
            <a:avLst/>
          </a:prstGeom>
          <a:noFill/>
        </p:spPr>
        <p:txBody>
          <a:bodyPr wrap="square" rtlCol="0">
            <a:spAutoFit/>
          </a:bodyPr>
          <a:lstStyle/>
          <a:p>
            <a:r>
              <a:rPr lang="en-US" sz="3200" dirty="0">
                <a:solidFill>
                  <a:srgbClr val="7030A0"/>
                </a:solidFill>
              </a:rPr>
              <a:t>Choosing k:</a:t>
            </a:r>
          </a:p>
          <a:p>
            <a:r>
              <a:rPr lang="en-US" sz="3200" dirty="0">
                <a:solidFill>
                  <a:srgbClr val="7030A0"/>
                </a:solidFill>
              </a:rPr>
              <a:t>Elbow method</a:t>
            </a:r>
          </a:p>
        </p:txBody>
      </p:sp>
      <p:pic>
        <p:nvPicPr>
          <p:cNvPr id="8" name="Picture 7" descr="Chart, scatter chart&#10;&#10;Description automatically generated">
            <a:extLst>
              <a:ext uri="{FF2B5EF4-FFF2-40B4-BE49-F238E27FC236}">
                <a16:creationId xmlns:a16="http://schemas.microsoft.com/office/drawing/2014/main" id="{EDAA0383-05C1-441C-8E2F-3A01819A4F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1426" y="402646"/>
            <a:ext cx="2252575" cy="2228675"/>
          </a:xfrm>
          <a:prstGeom prst="rect">
            <a:avLst/>
          </a:prstGeom>
        </p:spPr>
      </p:pic>
    </p:spTree>
    <p:extLst>
      <p:ext uri="{BB962C8B-B14F-4D97-AF65-F5344CB8AC3E}">
        <p14:creationId xmlns:p14="http://schemas.microsoft.com/office/powerpoint/2010/main" val="1552886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88C009DD-277B-4BDF-8073-CAC6E885EF0B}"/>
              </a:ext>
            </a:extLst>
          </p:cNvPr>
          <p:cNvPicPr>
            <a:picLocks noChangeAspect="1"/>
          </p:cNvPicPr>
          <p:nvPr/>
        </p:nvPicPr>
        <p:blipFill>
          <a:blip r:embed="rId2"/>
          <a:stretch>
            <a:fillRect/>
          </a:stretch>
        </p:blipFill>
        <p:spPr>
          <a:xfrm>
            <a:off x="2417846" y="2995688"/>
            <a:ext cx="4933950" cy="2933700"/>
          </a:xfrm>
          <a:prstGeom prst="rect">
            <a:avLst/>
          </a:prstGeom>
        </p:spPr>
      </p:pic>
      <p:sp>
        <p:nvSpPr>
          <p:cNvPr id="5" name="TextBox 4">
            <a:extLst>
              <a:ext uri="{FF2B5EF4-FFF2-40B4-BE49-F238E27FC236}">
                <a16:creationId xmlns:a16="http://schemas.microsoft.com/office/drawing/2014/main" id="{A358BC7F-CBC0-4576-A7C9-8458012CF01F}"/>
              </a:ext>
            </a:extLst>
          </p:cNvPr>
          <p:cNvSpPr txBox="1"/>
          <p:nvPr/>
        </p:nvSpPr>
        <p:spPr>
          <a:xfrm>
            <a:off x="168443" y="5929388"/>
            <a:ext cx="9246268" cy="923330"/>
          </a:xfrm>
          <a:prstGeom prst="rect">
            <a:avLst/>
          </a:prstGeom>
          <a:noFill/>
        </p:spPr>
        <p:txBody>
          <a:bodyPr wrap="square">
            <a:spAutoFit/>
          </a:bodyPr>
          <a:lstStyle/>
          <a:p>
            <a:r>
              <a:rPr lang="en-US" dirty="0"/>
              <a:t>2006 IEEE Southwest Symposium    </a:t>
            </a:r>
            <a:r>
              <a:rPr lang="en-US" dirty="0">
                <a:hlinkClick r:id="rId3"/>
              </a:rPr>
              <a:t>https://ieeexplore.ieee.org/document/1633722</a:t>
            </a:r>
            <a:r>
              <a:rPr lang="en-US" dirty="0"/>
              <a:t> </a:t>
            </a:r>
          </a:p>
          <a:p>
            <a:r>
              <a:rPr lang="en-US" b="1" dirty="0"/>
              <a:t>Medical Image Segmentation Using K-Means Clustering and Improved Watershed Algorithm</a:t>
            </a:r>
          </a:p>
          <a:p>
            <a:r>
              <a:rPr lang="en-US" dirty="0">
                <a:hlinkClick r:id="rId4"/>
              </a:rPr>
              <a:t>H.P. Ng</a:t>
            </a:r>
            <a:r>
              <a:rPr lang="en-US" dirty="0"/>
              <a:t>; </a:t>
            </a:r>
            <a:r>
              <a:rPr lang="en-US" dirty="0">
                <a:hlinkClick r:id="rId5"/>
              </a:rPr>
              <a:t>S.H. Ong</a:t>
            </a:r>
            <a:r>
              <a:rPr lang="en-US" dirty="0"/>
              <a:t>; </a:t>
            </a:r>
            <a:r>
              <a:rPr lang="en-US" dirty="0">
                <a:hlinkClick r:id="rId6"/>
              </a:rPr>
              <a:t>K.W.C. </a:t>
            </a:r>
            <a:r>
              <a:rPr lang="en-US" dirty="0" err="1">
                <a:hlinkClick r:id="rId6"/>
              </a:rPr>
              <a:t>Foong</a:t>
            </a:r>
            <a:r>
              <a:rPr lang="en-US" dirty="0"/>
              <a:t>; </a:t>
            </a:r>
            <a:r>
              <a:rPr lang="en-US" dirty="0">
                <a:hlinkClick r:id="rId7"/>
              </a:rPr>
              <a:t>P.S. Goh</a:t>
            </a:r>
            <a:r>
              <a:rPr lang="en-US" dirty="0"/>
              <a:t>; </a:t>
            </a:r>
            <a:r>
              <a:rPr lang="en-US" dirty="0">
                <a:hlinkClick r:id="rId8"/>
              </a:rPr>
              <a:t>W.L. </a:t>
            </a:r>
            <a:r>
              <a:rPr lang="en-US" dirty="0" err="1">
                <a:hlinkClick r:id="rId8"/>
              </a:rPr>
              <a:t>Nowinski</a:t>
            </a:r>
            <a:endParaRPr lang="en-US" dirty="0"/>
          </a:p>
        </p:txBody>
      </p:sp>
      <p:pic>
        <p:nvPicPr>
          <p:cNvPr id="7" name="Picture 6" descr="A picture containing text, tree&#10;&#10;Description automatically generated">
            <a:extLst>
              <a:ext uri="{FF2B5EF4-FFF2-40B4-BE49-F238E27FC236}">
                <a16:creationId xmlns:a16="http://schemas.microsoft.com/office/drawing/2014/main" id="{534680BA-AD38-48D0-B36F-BD22BD4D42A4}"/>
              </a:ext>
            </a:extLst>
          </p:cNvPr>
          <p:cNvPicPr>
            <a:picLocks noChangeAspect="1"/>
          </p:cNvPicPr>
          <p:nvPr/>
        </p:nvPicPr>
        <p:blipFill>
          <a:blip r:embed="rId9"/>
          <a:stretch>
            <a:fillRect/>
          </a:stretch>
        </p:blipFill>
        <p:spPr>
          <a:xfrm>
            <a:off x="889083" y="0"/>
            <a:ext cx="7534275" cy="2124075"/>
          </a:xfrm>
          <a:prstGeom prst="rect">
            <a:avLst/>
          </a:prstGeom>
        </p:spPr>
      </p:pic>
      <p:sp>
        <p:nvSpPr>
          <p:cNvPr id="9" name="TextBox 8">
            <a:extLst>
              <a:ext uri="{FF2B5EF4-FFF2-40B4-BE49-F238E27FC236}">
                <a16:creationId xmlns:a16="http://schemas.microsoft.com/office/drawing/2014/main" id="{34222041-F827-44FA-BE59-91F9B7AF5485}"/>
              </a:ext>
            </a:extLst>
          </p:cNvPr>
          <p:cNvSpPr txBox="1"/>
          <p:nvPr/>
        </p:nvSpPr>
        <p:spPr>
          <a:xfrm>
            <a:off x="168443" y="2072358"/>
            <a:ext cx="10034337" cy="369332"/>
          </a:xfrm>
          <a:prstGeom prst="rect">
            <a:avLst/>
          </a:prstGeom>
          <a:noFill/>
        </p:spPr>
        <p:txBody>
          <a:bodyPr wrap="square">
            <a:spAutoFit/>
          </a:bodyPr>
          <a:lstStyle/>
          <a:p>
            <a:r>
              <a:rPr lang="en-US" dirty="0">
                <a:hlinkClick r:id="rId10"/>
              </a:rPr>
              <a:t>https://raw.githubusercontent.com/ozgyal/Image-Clustering/master/clusteredIm.png</a:t>
            </a:r>
            <a:r>
              <a:rPr lang="en-US" dirty="0"/>
              <a:t> </a:t>
            </a:r>
          </a:p>
        </p:txBody>
      </p:sp>
    </p:spTree>
    <p:extLst>
      <p:ext uri="{BB962C8B-B14F-4D97-AF65-F5344CB8AC3E}">
        <p14:creationId xmlns:p14="http://schemas.microsoft.com/office/powerpoint/2010/main" val="29833485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90">
            <a:extLst>
              <a:ext uri="{FF2B5EF4-FFF2-40B4-BE49-F238E27FC236}">
                <a16:creationId xmlns:a16="http://schemas.microsoft.com/office/drawing/2014/main" id="{89E839AD-B978-4164-A468-24DBDE75CB86}"/>
              </a:ext>
            </a:extLst>
          </p:cNvPr>
          <p:cNvGrpSpPr/>
          <p:nvPr/>
        </p:nvGrpSpPr>
        <p:grpSpPr>
          <a:xfrm>
            <a:off x="888665" y="777790"/>
            <a:ext cx="1195994" cy="1631567"/>
            <a:chOff x="1245296" y="875950"/>
            <a:chExt cx="1554792" cy="2121037"/>
          </a:xfrm>
        </p:grpSpPr>
        <p:grpSp>
          <p:nvGrpSpPr>
            <p:cNvPr id="8" name="Group 7">
              <a:extLst>
                <a:ext uri="{FF2B5EF4-FFF2-40B4-BE49-F238E27FC236}">
                  <a16:creationId xmlns:a16="http://schemas.microsoft.com/office/drawing/2014/main" id="{B7D34E36-1003-4B56-8129-5845FCD790BA}"/>
                </a:ext>
              </a:extLst>
            </p:cNvPr>
            <p:cNvGrpSpPr/>
            <p:nvPr/>
          </p:nvGrpSpPr>
          <p:grpSpPr>
            <a:xfrm>
              <a:off x="1245296" y="1974979"/>
              <a:ext cx="630477" cy="1009104"/>
              <a:chOff x="2329841" y="1277655"/>
              <a:chExt cx="630477" cy="1009104"/>
            </a:xfrm>
          </p:grpSpPr>
          <p:sp>
            <p:nvSpPr>
              <p:cNvPr id="2" name="TextBox 1">
                <a:extLst>
                  <a:ext uri="{FF2B5EF4-FFF2-40B4-BE49-F238E27FC236}">
                    <a16:creationId xmlns:a16="http://schemas.microsoft.com/office/drawing/2014/main" id="{887CE40C-5925-4EBF-91DE-0755BD1ED5D3}"/>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5" name="TextBox 4">
                <a:extLst>
                  <a:ext uri="{FF2B5EF4-FFF2-40B4-BE49-F238E27FC236}">
                    <a16:creationId xmlns:a16="http://schemas.microsoft.com/office/drawing/2014/main" id="{7581B37A-63E4-495C-9C42-4BE79090E17A}"/>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6" name="TextBox 5">
                <a:extLst>
                  <a:ext uri="{FF2B5EF4-FFF2-40B4-BE49-F238E27FC236}">
                    <a16:creationId xmlns:a16="http://schemas.microsoft.com/office/drawing/2014/main" id="{39DE6969-9FCC-4213-8426-296C592FB589}"/>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7" name="TextBox 6">
                <a:extLst>
                  <a:ext uri="{FF2B5EF4-FFF2-40B4-BE49-F238E27FC236}">
                    <a16:creationId xmlns:a16="http://schemas.microsoft.com/office/drawing/2014/main" id="{16BACAF1-D948-46E9-9C6A-592671B14BF8}"/>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nvGrpSpPr>
            <p:cNvPr id="12" name="Group 11">
              <a:extLst>
                <a:ext uri="{FF2B5EF4-FFF2-40B4-BE49-F238E27FC236}">
                  <a16:creationId xmlns:a16="http://schemas.microsoft.com/office/drawing/2014/main" id="{B73D41C0-A6BB-4B89-9ED0-6295C3FE3AB4}"/>
                </a:ext>
              </a:extLst>
            </p:cNvPr>
            <p:cNvGrpSpPr/>
            <p:nvPr/>
          </p:nvGrpSpPr>
          <p:grpSpPr>
            <a:xfrm>
              <a:off x="1245296" y="875950"/>
              <a:ext cx="630477" cy="1009104"/>
              <a:chOff x="2329841" y="1277655"/>
              <a:chExt cx="630477" cy="1009104"/>
            </a:xfrm>
          </p:grpSpPr>
          <p:sp>
            <p:nvSpPr>
              <p:cNvPr id="13" name="TextBox 12">
                <a:extLst>
                  <a:ext uri="{FF2B5EF4-FFF2-40B4-BE49-F238E27FC236}">
                    <a16:creationId xmlns:a16="http://schemas.microsoft.com/office/drawing/2014/main" id="{6B7BA099-BAE9-42C1-B958-3742B7E64265}"/>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14" name="TextBox 13">
                <a:extLst>
                  <a:ext uri="{FF2B5EF4-FFF2-40B4-BE49-F238E27FC236}">
                    <a16:creationId xmlns:a16="http://schemas.microsoft.com/office/drawing/2014/main" id="{143AA79F-AE65-4AF5-942D-1D146BD10D49}"/>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15" name="TextBox 14">
                <a:extLst>
                  <a:ext uri="{FF2B5EF4-FFF2-40B4-BE49-F238E27FC236}">
                    <a16:creationId xmlns:a16="http://schemas.microsoft.com/office/drawing/2014/main" id="{F50953B8-0248-4A09-8B27-6611D37F543A}"/>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16" name="TextBox 15">
                <a:extLst>
                  <a:ext uri="{FF2B5EF4-FFF2-40B4-BE49-F238E27FC236}">
                    <a16:creationId xmlns:a16="http://schemas.microsoft.com/office/drawing/2014/main" id="{115FCEAB-29FA-482A-A21E-E50E35E28EF3}"/>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nvGrpSpPr>
            <p:cNvPr id="17" name="Group 16">
              <a:extLst>
                <a:ext uri="{FF2B5EF4-FFF2-40B4-BE49-F238E27FC236}">
                  <a16:creationId xmlns:a16="http://schemas.microsoft.com/office/drawing/2014/main" id="{83F61C33-5645-44EC-AD85-5FC2DDE2DDD8}"/>
                </a:ext>
              </a:extLst>
            </p:cNvPr>
            <p:cNvGrpSpPr/>
            <p:nvPr/>
          </p:nvGrpSpPr>
          <p:grpSpPr>
            <a:xfrm>
              <a:off x="2169611" y="1987883"/>
              <a:ext cx="630477" cy="1009104"/>
              <a:chOff x="2329841" y="1277655"/>
              <a:chExt cx="630477" cy="1009104"/>
            </a:xfrm>
          </p:grpSpPr>
          <p:sp>
            <p:nvSpPr>
              <p:cNvPr id="18" name="TextBox 17">
                <a:extLst>
                  <a:ext uri="{FF2B5EF4-FFF2-40B4-BE49-F238E27FC236}">
                    <a16:creationId xmlns:a16="http://schemas.microsoft.com/office/drawing/2014/main" id="{87E45F4E-95E7-4DB8-A90D-B7FF46026791}"/>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19" name="TextBox 18">
                <a:extLst>
                  <a:ext uri="{FF2B5EF4-FFF2-40B4-BE49-F238E27FC236}">
                    <a16:creationId xmlns:a16="http://schemas.microsoft.com/office/drawing/2014/main" id="{46D2C0DB-4BCB-4B42-81F2-44D78C93A566}"/>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20" name="TextBox 19">
                <a:extLst>
                  <a:ext uri="{FF2B5EF4-FFF2-40B4-BE49-F238E27FC236}">
                    <a16:creationId xmlns:a16="http://schemas.microsoft.com/office/drawing/2014/main" id="{48431899-6FC6-46D5-B7DE-AC066B15DC5E}"/>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21" name="TextBox 20">
                <a:extLst>
                  <a:ext uri="{FF2B5EF4-FFF2-40B4-BE49-F238E27FC236}">
                    <a16:creationId xmlns:a16="http://schemas.microsoft.com/office/drawing/2014/main" id="{109CA186-C182-4EA4-8AA1-AF4DD175B699}"/>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nvGrpSpPr>
            <p:cNvPr id="22" name="Group 21">
              <a:extLst>
                <a:ext uri="{FF2B5EF4-FFF2-40B4-BE49-F238E27FC236}">
                  <a16:creationId xmlns:a16="http://schemas.microsoft.com/office/drawing/2014/main" id="{C34580B2-0191-4A7B-B933-87F07822371A}"/>
                </a:ext>
              </a:extLst>
            </p:cNvPr>
            <p:cNvGrpSpPr/>
            <p:nvPr/>
          </p:nvGrpSpPr>
          <p:grpSpPr>
            <a:xfrm>
              <a:off x="2163869" y="879164"/>
              <a:ext cx="630477" cy="1009104"/>
              <a:chOff x="2329841" y="1277655"/>
              <a:chExt cx="630477" cy="1009104"/>
            </a:xfrm>
          </p:grpSpPr>
          <p:sp>
            <p:nvSpPr>
              <p:cNvPr id="23" name="TextBox 22">
                <a:extLst>
                  <a:ext uri="{FF2B5EF4-FFF2-40B4-BE49-F238E27FC236}">
                    <a16:creationId xmlns:a16="http://schemas.microsoft.com/office/drawing/2014/main" id="{E3FCF212-3460-4FF1-9E60-C16E34794E9B}"/>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24" name="TextBox 23">
                <a:extLst>
                  <a:ext uri="{FF2B5EF4-FFF2-40B4-BE49-F238E27FC236}">
                    <a16:creationId xmlns:a16="http://schemas.microsoft.com/office/drawing/2014/main" id="{D85B14CB-AA5F-4207-A996-4675A7A6639B}"/>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25" name="TextBox 24">
                <a:extLst>
                  <a:ext uri="{FF2B5EF4-FFF2-40B4-BE49-F238E27FC236}">
                    <a16:creationId xmlns:a16="http://schemas.microsoft.com/office/drawing/2014/main" id="{D9FABDEF-C180-4D5E-8977-6D56F990C0C7}"/>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26" name="TextBox 25">
                <a:extLst>
                  <a:ext uri="{FF2B5EF4-FFF2-40B4-BE49-F238E27FC236}">
                    <a16:creationId xmlns:a16="http://schemas.microsoft.com/office/drawing/2014/main" id="{B23495F0-9F8D-4AD9-BAEA-550F69B8231C}"/>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grpSp>
        <p:nvGrpSpPr>
          <p:cNvPr id="113" name="Group 112">
            <a:extLst>
              <a:ext uri="{FF2B5EF4-FFF2-40B4-BE49-F238E27FC236}">
                <a16:creationId xmlns:a16="http://schemas.microsoft.com/office/drawing/2014/main" id="{86191B15-4272-4401-977F-A573240A677F}"/>
              </a:ext>
            </a:extLst>
          </p:cNvPr>
          <p:cNvGrpSpPr/>
          <p:nvPr/>
        </p:nvGrpSpPr>
        <p:grpSpPr>
          <a:xfrm>
            <a:off x="895893" y="4292013"/>
            <a:ext cx="1195994" cy="1631567"/>
            <a:chOff x="1245296" y="875950"/>
            <a:chExt cx="1554792" cy="2121037"/>
          </a:xfrm>
        </p:grpSpPr>
        <p:grpSp>
          <p:nvGrpSpPr>
            <p:cNvPr id="114" name="Group 113">
              <a:extLst>
                <a:ext uri="{FF2B5EF4-FFF2-40B4-BE49-F238E27FC236}">
                  <a16:creationId xmlns:a16="http://schemas.microsoft.com/office/drawing/2014/main" id="{76C5EFF7-E54C-4DFD-8953-440C82371BA2}"/>
                </a:ext>
              </a:extLst>
            </p:cNvPr>
            <p:cNvGrpSpPr/>
            <p:nvPr/>
          </p:nvGrpSpPr>
          <p:grpSpPr>
            <a:xfrm>
              <a:off x="1245296" y="1974979"/>
              <a:ext cx="630477" cy="1009104"/>
              <a:chOff x="2329841" y="1277655"/>
              <a:chExt cx="630477" cy="1009104"/>
            </a:xfrm>
          </p:grpSpPr>
          <p:sp>
            <p:nvSpPr>
              <p:cNvPr id="130" name="TextBox 129">
                <a:extLst>
                  <a:ext uri="{FF2B5EF4-FFF2-40B4-BE49-F238E27FC236}">
                    <a16:creationId xmlns:a16="http://schemas.microsoft.com/office/drawing/2014/main" id="{C5925ECC-BB13-4746-B462-93EAF96E6182}"/>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131" name="TextBox 130">
                <a:extLst>
                  <a:ext uri="{FF2B5EF4-FFF2-40B4-BE49-F238E27FC236}">
                    <a16:creationId xmlns:a16="http://schemas.microsoft.com/office/drawing/2014/main" id="{5F0EEA21-D48E-45F9-B0D5-703C7FEBE15D}"/>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132" name="TextBox 131">
                <a:extLst>
                  <a:ext uri="{FF2B5EF4-FFF2-40B4-BE49-F238E27FC236}">
                    <a16:creationId xmlns:a16="http://schemas.microsoft.com/office/drawing/2014/main" id="{ED0A52D0-88D5-46A8-8688-9F884CC008DA}"/>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133" name="TextBox 132">
                <a:extLst>
                  <a:ext uri="{FF2B5EF4-FFF2-40B4-BE49-F238E27FC236}">
                    <a16:creationId xmlns:a16="http://schemas.microsoft.com/office/drawing/2014/main" id="{6605419C-7546-472A-8981-F6A8B1F39D1D}"/>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nvGrpSpPr>
            <p:cNvPr id="115" name="Group 114">
              <a:extLst>
                <a:ext uri="{FF2B5EF4-FFF2-40B4-BE49-F238E27FC236}">
                  <a16:creationId xmlns:a16="http://schemas.microsoft.com/office/drawing/2014/main" id="{719DCB88-43FE-4152-97FF-D4FE876F27AA}"/>
                </a:ext>
              </a:extLst>
            </p:cNvPr>
            <p:cNvGrpSpPr/>
            <p:nvPr/>
          </p:nvGrpSpPr>
          <p:grpSpPr>
            <a:xfrm>
              <a:off x="1245296" y="875950"/>
              <a:ext cx="630477" cy="1009104"/>
              <a:chOff x="2329841" y="1277655"/>
              <a:chExt cx="630477" cy="1009104"/>
            </a:xfrm>
          </p:grpSpPr>
          <p:sp>
            <p:nvSpPr>
              <p:cNvPr id="126" name="TextBox 125">
                <a:extLst>
                  <a:ext uri="{FF2B5EF4-FFF2-40B4-BE49-F238E27FC236}">
                    <a16:creationId xmlns:a16="http://schemas.microsoft.com/office/drawing/2014/main" id="{AAC30307-5DE1-4EE2-9A36-DB9EAA263FA1}"/>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127" name="TextBox 126">
                <a:extLst>
                  <a:ext uri="{FF2B5EF4-FFF2-40B4-BE49-F238E27FC236}">
                    <a16:creationId xmlns:a16="http://schemas.microsoft.com/office/drawing/2014/main" id="{9CFBC2F5-39B2-4130-8FBC-6DFD4496194C}"/>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128" name="TextBox 127">
                <a:extLst>
                  <a:ext uri="{FF2B5EF4-FFF2-40B4-BE49-F238E27FC236}">
                    <a16:creationId xmlns:a16="http://schemas.microsoft.com/office/drawing/2014/main" id="{A3C3B152-88EB-461D-9861-BC352350F499}"/>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129" name="TextBox 128">
                <a:extLst>
                  <a:ext uri="{FF2B5EF4-FFF2-40B4-BE49-F238E27FC236}">
                    <a16:creationId xmlns:a16="http://schemas.microsoft.com/office/drawing/2014/main" id="{DDB6BF6B-3086-4A1F-A17D-D94A461EECA4}"/>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nvGrpSpPr>
            <p:cNvPr id="116" name="Group 115">
              <a:extLst>
                <a:ext uri="{FF2B5EF4-FFF2-40B4-BE49-F238E27FC236}">
                  <a16:creationId xmlns:a16="http://schemas.microsoft.com/office/drawing/2014/main" id="{9DA2544F-E09C-4BA3-A62F-838A70617E56}"/>
                </a:ext>
              </a:extLst>
            </p:cNvPr>
            <p:cNvGrpSpPr/>
            <p:nvPr/>
          </p:nvGrpSpPr>
          <p:grpSpPr>
            <a:xfrm>
              <a:off x="2169611" y="1987883"/>
              <a:ext cx="630477" cy="1009104"/>
              <a:chOff x="2329841" y="1277655"/>
              <a:chExt cx="630477" cy="1009104"/>
            </a:xfrm>
          </p:grpSpPr>
          <p:sp>
            <p:nvSpPr>
              <p:cNvPr id="122" name="TextBox 121">
                <a:extLst>
                  <a:ext uri="{FF2B5EF4-FFF2-40B4-BE49-F238E27FC236}">
                    <a16:creationId xmlns:a16="http://schemas.microsoft.com/office/drawing/2014/main" id="{2DEA1B10-CEE5-4273-82DF-7312B9F620A1}"/>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123" name="TextBox 122">
                <a:extLst>
                  <a:ext uri="{FF2B5EF4-FFF2-40B4-BE49-F238E27FC236}">
                    <a16:creationId xmlns:a16="http://schemas.microsoft.com/office/drawing/2014/main" id="{176C43F4-3CE6-4F5F-9961-A5B1E094B8D7}"/>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124" name="TextBox 123">
                <a:extLst>
                  <a:ext uri="{FF2B5EF4-FFF2-40B4-BE49-F238E27FC236}">
                    <a16:creationId xmlns:a16="http://schemas.microsoft.com/office/drawing/2014/main" id="{1A1F362A-0666-4DA5-9E3B-00EE618EC183}"/>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125" name="TextBox 124">
                <a:extLst>
                  <a:ext uri="{FF2B5EF4-FFF2-40B4-BE49-F238E27FC236}">
                    <a16:creationId xmlns:a16="http://schemas.microsoft.com/office/drawing/2014/main" id="{3A7BFF54-3A6C-4AEC-8BD4-9F4107264AB1}"/>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nvGrpSpPr>
            <p:cNvPr id="117" name="Group 116">
              <a:extLst>
                <a:ext uri="{FF2B5EF4-FFF2-40B4-BE49-F238E27FC236}">
                  <a16:creationId xmlns:a16="http://schemas.microsoft.com/office/drawing/2014/main" id="{E7840754-060B-4CF8-A418-13626D935C18}"/>
                </a:ext>
              </a:extLst>
            </p:cNvPr>
            <p:cNvGrpSpPr/>
            <p:nvPr/>
          </p:nvGrpSpPr>
          <p:grpSpPr>
            <a:xfrm>
              <a:off x="2163869" y="879164"/>
              <a:ext cx="630477" cy="1009104"/>
              <a:chOff x="2329841" y="1277655"/>
              <a:chExt cx="630477" cy="1009104"/>
            </a:xfrm>
          </p:grpSpPr>
          <p:sp>
            <p:nvSpPr>
              <p:cNvPr id="118" name="TextBox 117">
                <a:extLst>
                  <a:ext uri="{FF2B5EF4-FFF2-40B4-BE49-F238E27FC236}">
                    <a16:creationId xmlns:a16="http://schemas.microsoft.com/office/drawing/2014/main" id="{E4AD4CE5-4CD5-46EA-99A5-8C6427C69B13}"/>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119" name="TextBox 118">
                <a:extLst>
                  <a:ext uri="{FF2B5EF4-FFF2-40B4-BE49-F238E27FC236}">
                    <a16:creationId xmlns:a16="http://schemas.microsoft.com/office/drawing/2014/main" id="{27040C75-33C0-4C2F-8BD5-6A9EBEA2E87C}"/>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120" name="TextBox 119">
                <a:extLst>
                  <a:ext uri="{FF2B5EF4-FFF2-40B4-BE49-F238E27FC236}">
                    <a16:creationId xmlns:a16="http://schemas.microsoft.com/office/drawing/2014/main" id="{C95D0F67-45A6-485D-8CF8-62F48F9FEA85}"/>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121" name="TextBox 120">
                <a:extLst>
                  <a:ext uri="{FF2B5EF4-FFF2-40B4-BE49-F238E27FC236}">
                    <a16:creationId xmlns:a16="http://schemas.microsoft.com/office/drawing/2014/main" id="{52F75FD4-5F99-4237-BCBC-CDAA260C8A5F}"/>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grpSp>
        <p:nvGrpSpPr>
          <p:cNvPr id="134" name="Group 133">
            <a:extLst>
              <a:ext uri="{FF2B5EF4-FFF2-40B4-BE49-F238E27FC236}">
                <a16:creationId xmlns:a16="http://schemas.microsoft.com/office/drawing/2014/main" id="{C120F8B7-5EE6-42E5-8088-414856CF74FF}"/>
              </a:ext>
            </a:extLst>
          </p:cNvPr>
          <p:cNvGrpSpPr/>
          <p:nvPr/>
        </p:nvGrpSpPr>
        <p:grpSpPr>
          <a:xfrm>
            <a:off x="6731534" y="785080"/>
            <a:ext cx="1195994" cy="1631567"/>
            <a:chOff x="1245296" y="875950"/>
            <a:chExt cx="1554792" cy="2121037"/>
          </a:xfrm>
        </p:grpSpPr>
        <p:grpSp>
          <p:nvGrpSpPr>
            <p:cNvPr id="135" name="Group 134">
              <a:extLst>
                <a:ext uri="{FF2B5EF4-FFF2-40B4-BE49-F238E27FC236}">
                  <a16:creationId xmlns:a16="http://schemas.microsoft.com/office/drawing/2014/main" id="{AA98B8B6-1E2B-4149-A74C-1B197D2A5E34}"/>
                </a:ext>
              </a:extLst>
            </p:cNvPr>
            <p:cNvGrpSpPr/>
            <p:nvPr/>
          </p:nvGrpSpPr>
          <p:grpSpPr>
            <a:xfrm>
              <a:off x="1245296" y="1974979"/>
              <a:ext cx="630477" cy="1009104"/>
              <a:chOff x="2329841" y="1277655"/>
              <a:chExt cx="630477" cy="1009104"/>
            </a:xfrm>
          </p:grpSpPr>
          <p:sp>
            <p:nvSpPr>
              <p:cNvPr id="151" name="TextBox 150">
                <a:extLst>
                  <a:ext uri="{FF2B5EF4-FFF2-40B4-BE49-F238E27FC236}">
                    <a16:creationId xmlns:a16="http://schemas.microsoft.com/office/drawing/2014/main" id="{75AE16B8-67B6-4043-9396-880D6ABE2B75}"/>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152" name="TextBox 151">
                <a:extLst>
                  <a:ext uri="{FF2B5EF4-FFF2-40B4-BE49-F238E27FC236}">
                    <a16:creationId xmlns:a16="http://schemas.microsoft.com/office/drawing/2014/main" id="{774A11CD-9E47-41F6-9F27-9DFE5ACAE06E}"/>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153" name="TextBox 152">
                <a:extLst>
                  <a:ext uri="{FF2B5EF4-FFF2-40B4-BE49-F238E27FC236}">
                    <a16:creationId xmlns:a16="http://schemas.microsoft.com/office/drawing/2014/main" id="{B4E1CF8B-5E7A-4C6D-94A5-3EE489AB4913}"/>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154" name="TextBox 153">
                <a:extLst>
                  <a:ext uri="{FF2B5EF4-FFF2-40B4-BE49-F238E27FC236}">
                    <a16:creationId xmlns:a16="http://schemas.microsoft.com/office/drawing/2014/main" id="{EA45B146-14D1-4F19-9D6F-21B5618E6524}"/>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nvGrpSpPr>
            <p:cNvPr id="136" name="Group 135">
              <a:extLst>
                <a:ext uri="{FF2B5EF4-FFF2-40B4-BE49-F238E27FC236}">
                  <a16:creationId xmlns:a16="http://schemas.microsoft.com/office/drawing/2014/main" id="{7C9BF450-9A68-4B2E-BD6D-0CDC69D5E4F8}"/>
                </a:ext>
              </a:extLst>
            </p:cNvPr>
            <p:cNvGrpSpPr/>
            <p:nvPr/>
          </p:nvGrpSpPr>
          <p:grpSpPr>
            <a:xfrm>
              <a:off x="1245296" y="875950"/>
              <a:ext cx="630477" cy="1009104"/>
              <a:chOff x="2329841" y="1277655"/>
              <a:chExt cx="630477" cy="1009104"/>
            </a:xfrm>
          </p:grpSpPr>
          <p:sp>
            <p:nvSpPr>
              <p:cNvPr id="147" name="TextBox 146">
                <a:extLst>
                  <a:ext uri="{FF2B5EF4-FFF2-40B4-BE49-F238E27FC236}">
                    <a16:creationId xmlns:a16="http://schemas.microsoft.com/office/drawing/2014/main" id="{4E330A31-48F2-492E-97BA-7CFFCDCE67E4}"/>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148" name="TextBox 147">
                <a:extLst>
                  <a:ext uri="{FF2B5EF4-FFF2-40B4-BE49-F238E27FC236}">
                    <a16:creationId xmlns:a16="http://schemas.microsoft.com/office/drawing/2014/main" id="{165E9879-54C6-44B3-B142-ABD63FBA788D}"/>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149" name="TextBox 148">
                <a:extLst>
                  <a:ext uri="{FF2B5EF4-FFF2-40B4-BE49-F238E27FC236}">
                    <a16:creationId xmlns:a16="http://schemas.microsoft.com/office/drawing/2014/main" id="{184AFCD9-5EF3-49F1-AC73-0FFE2A66424B}"/>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150" name="TextBox 149">
                <a:extLst>
                  <a:ext uri="{FF2B5EF4-FFF2-40B4-BE49-F238E27FC236}">
                    <a16:creationId xmlns:a16="http://schemas.microsoft.com/office/drawing/2014/main" id="{C67CB750-9392-48B7-A419-CBBE7D6A80F3}"/>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nvGrpSpPr>
            <p:cNvPr id="137" name="Group 136">
              <a:extLst>
                <a:ext uri="{FF2B5EF4-FFF2-40B4-BE49-F238E27FC236}">
                  <a16:creationId xmlns:a16="http://schemas.microsoft.com/office/drawing/2014/main" id="{72B5A577-1E59-4DDA-8297-989E4B1F1470}"/>
                </a:ext>
              </a:extLst>
            </p:cNvPr>
            <p:cNvGrpSpPr/>
            <p:nvPr/>
          </p:nvGrpSpPr>
          <p:grpSpPr>
            <a:xfrm>
              <a:off x="2169611" y="1987883"/>
              <a:ext cx="630477" cy="1009104"/>
              <a:chOff x="2329841" y="1277655"/>
              <a:chExt cx="630477" cy="1009104"/>
            </a:xfrm>
          </p:grpSpPr>
          <p:sp>
            <p:nvSpPr>
              <p:cNvPr id="143" name="TextBox 142">
                <a:extLst>
                  <a:ext uri="{FF2B5EF4-FFF2-40B4-BE49-F238E27FC236}">
                    <a16:creationId xmlns:a16="http://schemas.microsoft.com/office/drawing/2014/main" id="{62A52AA3-C746-4366-863A-CA80BCFDE3AB}"/>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144" name="TextBox 143">
                <a:extLst>
                  <a:ext uri="{FF2B5EF4-FFF2-40B4-BE49-F238E27FC236}">
                    <a16:creationId xmlns:a16="http://schemas.microsoft.com/office/drawing/2014/main" id="{1CCD27F9-47BA-480A-9AA1-AD46444B7772}"/>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145" name="TextBox 144">
                <a:extLst>
                  <a:ext uri="{FF2B5EF4-FFF2-40B4-BE49-F238E27FC236}">
                    <a16:creationId xmlns:a16="http://schemas.microsoft.com/office/drawing/2014/main" id="{C427E0C2-E1A8-49F7-B3C2-33B89A4C5F26}"/>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146" name="TextBox 145">
                <a:extLst>
                  <a:ext uri="{FF2B5EF4-FFF2-40B4-BE49-F238E27FC236}">
                    <a16:creationId xmlns:a16="http://schemas.microsoft.com/office/drawing/2014/main" id="{2FA1CAA4-03F8-4256-85CC-17380824EF01}"/>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nvGrpSpPr>
            <p:cNvPr id="138" name="Group 137">
              <a:extLst>
                <a:ext uri="{FF2B5EF4-FFF2-40B4-BE49-F238E27FC236}">
                  <a16:creationId xmlns:a16="http://schemas.microsoft.com/office/drawing/2014/main" id="{5A509F1A-C46E-452A-AD44-6CCB31AC6629}"/>
                </a:ext>
              </a:extLst>
            </p:cNvPr>
            <p:cNvGrpSpPr/>
            <p:nvPr/>
          </p:nvGrpSpPr>
          <p:grpSpPr>
            <a:xfrm>
              <a:off x="2163869" y="879164"/>
              <a:ext cx="630477" cy="1009104"/>
              <a:chOff x="2329841" y="1277655"/>
              <a:chExt cx="630477" cy="1009104"/>
            </a:xfrm>
          </p:grpSpPr>
          <p:sp>
            <p:nvSpPr>
              <p:cNvPr id="139" name="TextBox 138">
                <a:extLst>
                  <a:ext uri="{FF2B5EF4-FFF2-40B4-BE49-F238E27FC236}">
                    <a16:creationId xmlns:a16="http://schemas.microsoft.com/office/drawing/2014/main" id="{E4177001-5153-49FE-A3A9-5A2D131F6892}"/>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140" name="TextBox 139">
                <a:extLst>
                  <a:ext uri="{FF2B5EF4-FFF2-40B4-BE49-F238E27FC236}">
                    <a16:creationId xmlns:a16="http://schemas.microsoft.com/office/drawing/2014/main" id="{2F5EA6F5-A650-48B6-A0DC-925426273E24}"/>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141" name="TextBox 140">
                <a:extLst>
                  <a:ext uri="{FF2B5EF4-FFF2-40B4-BE49-F238E27FC236}">
                    <a16:creationId xmlns:a16="http://schemas.microsoft.com/office/drawing/2014/main" id="{2A3ABC55-EA67-4D8C-972C-D445761393B8}"/>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142" name="TextBox 141">
                <a:extLst>
                  <a:ext uri="{FF2B5EF4-FFF2-40B4-BE49-F238E27FC236}">
                    <a16:creationId xmlns:a16="http://schemas.microsoft.com/office/drawing/2014/main" id="{11ACFEFE-3836-4B58-8E91-294B49C3E111}"/>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grpSp>
        <p:nvGrpSpPr>
          <p:cNvPr id="155" name="Group 154">
            <a:extLst>
              <a:ext uri="{FF2B5EF4-FFF2-40B4-BE49-F238E27FC236}">
                <a16:creationId xmlns:a16="http://schemas.microsoft.com/office/drawing/2014/main" id="{9E519D02-8CCE-477A-81A2-5712C019813F}"/>
              </a:ext>
            </a:extLst>
          </p:cNvPr>
          <p:cNvGrpSpPr/>
          <p:nvPr/>
        </p:nvGrpSpPr>
        <p:grpSpPr>
          <a:xfrm>
            <a:off x="6735951" y="4303688"/>
            <a:ext cx="1195994" cy="1631567"/>
            <a:chOff x="1245296" y="875950"/>
            <a:chExt cx="1554792" cy="2121037"/>
          </a:xfrm>
        </p:grpSpPr>
        <p:grpSp>
          <p:nvGrpSpPr>
            <p:cNvPr id="156" name="Group 155">
              <a:extLst>
                <a:ext uri="{FF2B5EF4-FFF2-40B4-BE49-F238E27FC236}">
                  <a16:creationId xmlns:a16="http://schemas.microsoft.com/office/drawing/2014/main" id="{CC350CC6-76EB-4876-A0DE-291CC616DF8E}"/>
                </a:ext>
              </a:extLst>
            </p:cNvPr>
            <p:cNvGrpSpPr/>
            <p:nvPr/>
          </p:nvGrpSpPr>
          <p:grpSpPr>
            <a:xfrm>
              <a:off x="1245296" y="1974979"/>
              <a:ext cx="630477" cy="1009104"/>
              <a:chOff x="2329841" y="1277655"/>
              <a:chExt cx="630477" cy="1009104"/>
            </a:xfrm>
          </p:grpSpPr>
          <p:sp>
            <p:nvSpPr>
              <p:cNvPr id="172" name="TextBox 171">
                <a:extLst>
                  <a:ext uri="{FF2B5EF4-FFF2-40B4-BE49-F238E27FC236}">
                    <a16:creationId xmlns:a16="http://schemas.microsoft.com/office/drawing/2014/main" id="{509F4081-94A6-444E-98BC-3DFB57E59F77}"/>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173" name="TextBox 172">
                <a:extLst>
                  <a:ext uri="{FF2B5EF4-FFF2-40B4-BE49-F238E27FC236}">
                    <a16:creationId xmlns:a16="http://schemas.microsoft.com/office/drawing/2014/main" id="{956838C0-5C9B-427E-87F7-D196A79E02FC}"/>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174" name="TextBox 173">
                <a:extLst>
                  <a:ext uri="{FF2B5EF4-FFF2-40B4-BE49-F238E27FC236}">
                    <a16:creationId xmlns:a16="http://schemas.microsoft.com/office/drawing/2014/main" id="{84C264D2-A685-4BA5-9668-948267E42CE3}"/>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175" name="TextBox 174">
                <a:extLst>
                  <a:ext uri="{FF2B5EF4-FFF2-40B4-BE49-F238E27FC236}">
                    <a16:creationId xmlns:a16="http://schemas.microsoft.com/office/drawing/2014/main" id="{1FABF483-3311-41EE-AB1D-7FE956422E4F}"/>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nvGrpSpPr>
            <p:cNvPr id="157" name="Group 156">
              <a:extLst>
                <a:ext uri="{FF2B5EF4-FFF2-40B4-BE49-F238E27FC236}">
                  <a16:creationId xmlns:a16="http://schemas.microsoft.com/office/drawing/2014/main" id="{8BF23238-8751-4BDB-8C2E-9DF75F9AE04A}"/>
                </a:ext>
              </a:extLst>
            </p:cNvPr>
            <p:cNvGrpSpPr/>
            <p:nvPr/>
          </p:nvGrpSpPr>
          <p:grpSpPr>
            <a:xfrm>
              <a:off x="1245296" y="875950"/>
              <a:ext cx="630477" cy="1009104"/>
              <a:chOff x="2329841" y="1277655"/>
              <a:chExt cx="630477" cy="1009104"/>
            </a:xfrm>
          </p:grpSpPr>
          <p:sp>
            <p:nvSpPr>
              <p:cNvPr id="168" name="TextBox 167">
                <a:extLst>
                  <a:ext uri="{FF2B5EF4-FFF2-40B4-BE49-F238E27FC236}">
                    <a16:creationId xmlns:a16="http://schemas.microsoft.com/office/drawing/2014/main" id="{E0F3D193-0E03-424E-B15D-48B90F4E6118}"/>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169" name="TextBox 168">
                <a:extLst>
                  <a:ext uri="{FF2B5EF4-FFF2-40B4-BE49-F238E27FC236}">
                    <a16:creationId xmlns:a16="http://schemas.microsoft.com/office/drawing/2014/main" id="{FA1F0535-8EB5-4C10-8084-497368672E2F}"/>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170" name="TextBox 169">
                <a:extLst>
                  <a:ext uri="{FF2B5EF4-FFF2-40B4-BE49-F238E27FC236}">
                    <a16:creationId xmlns:a16="http://schemas.microsoft.com/office/drawing/2014/main" id="{978AD633-DB16-4CBA-9AA3-5C739AF1E93F}"/>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171" name="TextBox 170">
                <a:extLst>
                  <a:ext uri="{FF2B5EF4-FFF2-40B4-BE49-F238E27FC236}">
                    <a16:creationId xmlns:a16="http://schemas.microsoft.com/office/drawing/2014/main" id="{FC98CCEE-673E-4151-8F7C-62E9C89C1727}"/>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nvGrpSpPr>
            <p:cNvPr id="158" name="Group 157">
              <a:extLst>
                <a:ext uri="{FF2B5EF4-FFF2-40B4-BE49-F238E27FC236}">
                  <a16:creationId xmlns:a16="http://schemas.microsoft.com/office/drawing/2014/main" id="{A232A745-8B91-4D6F-AC9D-98F6ADDA5D8A}"/>
                </a:ext>
              </a:extLst>
            </p:cNvPr>
            <p:cNvGrpSpPr/>
            <p:nvPr/>
          </p:nvGrpSpPr>
          <p:grpSpPr>
            <a:xfrm>
              <a:off x="2169611" y="1987883"/>
              <a:ext cx="630477" cy="1009104"/>
              <a:chOff x="2329841" y="1277655"/>
              <a:chExt cx="630477" cy="1009104"/>
            </a:xfrm>
          </p:grpSpPr>
          <p:sp>
            <p:nvSpPr>
              <p:cNvPr id="164" name="TextBox 163">
                <a:extLst>
                  <a:ext uri="{FF2B5EF4-FFF2-40B4-BE49-F238E27FC236}">
                    <a16:creationId xmlns:a16="http://schemas.microsoft.com/office/drawing/2014/main" id="{63595E93-A3E1-4924-B953-3F8FA755C769}"/>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165" name="TextBox 164">
                <a:extLst>
                  <a:ext uri="{FF2B5EF4-FFF2-40B4-BE49-F238E27FC236}">
                    <a16:creationId xmlns:a16="http://schemas.microsoft.com/office/drawing/2014/main" id="{4035DB63-2077-4760-9C73-E6A6D786B4C4}"/>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166" name="TextBox 165">
                <a:extLst>
                  <a:ext uri="{FF2B5EF4-FFF2-40B4-BE49-F238E27FC236}">
                    <a16:creationId xmlns:a16="http://schemas.microsoft.com/office/drawing/2014/main" id="{20D4A56A-9FDA-4FD4-87BD-881DF8BD8A77}"/>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167" name="TextBox 166">
                <a:extLst>
                  <a:ext uri="{FF2B5EF4-FFF2-40B4-BE49-F238E27FC236}">
                    <a16:creationId xmlns:a16="http://schemas.microsoft.com/office/drawing/2014/main" id="{E459575D-64C0-4A15-8912-A7B9ADA50CD9}"/>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nvGrpSpPr>
            <p:cNvPr id="159" name="Group 158">
              <a:extLst>
                <a:ext uri="{FF2B5EF4-FFF2-40B4-BE49-F238E27FC236}">
                  <a16:creationId xmlns:a16="http://schemas.microsoft.com/office/drawing/2014/main" id="{761E81A3-6871-4ABF-BA49-979FE0223820}"/>
                </a:ext>
              </a:extLst>
            </p:cNvPr>
            <p:cNvGrpSpPr/>
            <p:nvPr/>
          </p:nvGrpSpPr>
          <p:grpSpPr>
            <a:xfrm>
              <a:off x="2163869" y="879164"/>
              <a:ext cx="630477" cy="1009104"/>
              <a:chOff x="2329841" y="1277655"/>
              <a:chExt cx="630477" cy="1009104"/>
            </a:xfrm>
          </p:grpSpPr>
          <p:sp>
            <p:nvSpPr>
              <p:cNvPr id="160" name="TextBox 159">
                <a:extLst>
                  <a:ext uri="{FF2B5EF4-FFF2-40B4-BE49-F238E27FC236}">
                    <a16:creationId xmlns:a16="http://schemas.microsoft.com/office/drawing/2014/main" id="{D45CDB0A-0954-42D5-8FBE-576865C089D1}"/>
                  </a:ext>
                </a:extLst>
              </p:cNvPr>
              <p:cNvSpPr txBox="1"/>
              <p:nvPr/>
            </p:nvSpPr>
            <p:spPr>
              <a:xfrm>
                <a:off x="2329841" y="1283918"/>
                <a:ext cx="369517" cy="735619"/>
              </a:xfrm>
              <a:prstGeom prst="rect">
                <a:avLst/>
              </a:prstGeom>
              <a:noFill/>
            </p:spPr>
            <p:txBody>
              <a:bodyPr wrap="square" rtlCol="0">
                <a:spAutoFit/>
              </a:bodyPr>
              <a:lstStyle/>
              <a:p>
                <a:r>
                  <a:rPr lang="en-US" sz="3077" dirty="0"/>
                  <a:t>x</a:t>
                </a:r>
              </a:p>
            </p:txBody>
          </p:sp>
          <p:sp>
            <p:nvSpPr>
              <p:cNvPr id="161" name="TextBox 160">
                <a:extLst>
                  <a:ext uri="{FF2B5EF4-FFF2-40B4-BE49-F238E27FC236}">
                    <a16:creationId xmlns:a16="http://schemas.microsoft.com/office/drawing/2014/main" id="{438C1F02-57CA-4724-AB53-4C9A15314A42}"/>
                  </a:ext>
                </a:extLst>
              </p:cNvPr>
              <p:cNvSpPr txBox="1"/>
              <p:nvPr/>
            </p:nvSpPr>
            <p:spPr>
              <a:xfrm>
                <a:off x="2590801" y="1277655"/>
                <a:ext cx="369517" cy="735619"/>
              </a:xfrm>
              <a:prstGeom prst="rect">
                <a:avLst/>
              </a:prstGeom>
              <a:noFill/>
            </p:spPr>
            <p:txBody>
              <a:bodyPr wrap="square" rtlCol="0">
                <a:spAutoFit/>
              </a:bodyPr>
              <a:lstStyle/>
              <a:p>
                <a:r>
                  <a:rPr lang="en-US" sz="3077" dirty="0"/>
                  <a:t>x</a:t>
                </a:r>
              </a:p>
            </p:txBody>
          </p:sp>
          <p:sp>
            <p:nvSpPr>
              <p:cNvPr id="162" name="TextBox 161">
                <a:extLst>
                  <a:ext uri="{FF2B5EF4-FFF2-40B4-BE49-F238E27FC236}">
                    <a16:creationId xmlns:a16="http://schemas.microsoft.com/office/drawing/2014/main" id="{650FFC69-F7EE-4C1F-87F4-CE739EC45E6B}"/>
                  </a:ext>
                </a:extLst>
              </p:cNvPr>
              <p:cNvSpPr txBox="1"/>
              <p:nvPr/>
            </p:nvSpPr>
            <p:spPr>
              <a:xfrm>
                <a:off x="2329841" y="1551140"/>
                <a:ext cx="369517" cy="735619"/>
              </a:xfrm>
              <a:prstGeom prst="rect">
                <a:avLst/>
              </a:prstGeom>
              <a:noFill/>
            </p:spPr>
            <p:txBody>
              <a:bodyPr wrap="square" rtlCol="0">
                <a:spAutoFit/>
              </a:bodyPr>
              <a:lstStyle/>
              <a:p>
                <a:r>
                  <a:rPr lang="en-US" sz="3077" dirty="0"/>
                  <a:t>x</a:t>
                </a:r>
              </a:p>
            </p:txBody>
          </p:sp>
          <p:sp>
            <p:nvSpPr>
              <p:cNvPr id="163" name="TextBox 162">
                <a:extLst>
                  <a:ext uri="{FF2B5EF4-FFF2-40B4-BE49-F238E27FC236}">
                    <a16:creationId xmlns:a16="http://schemas.microsoft.com/office/drawing/2014/main" id="{8A7A1E2D-D761-4B53-B987-36DBA92B6B91}"/>
                  </a:ext>
                </a:extLst>
              </p:cNvPr>
              <p:cNvSpPr txBox="1"/>
              <p:nvPr/>
            </p:nvSpPr>
            <p:spPr>
              <a:xfrm>
                <a:off x="2590801" y="1551140"/>
                <a:ext cx="369517" cy="735619"/>
              </a:xfrm>
              <a:prstGeom prst="rect">
                <a:avLst/>
              </a:prstGeom>
              <a:noFill/>
            </p:spPr>
            <p:txBody>
              <a:bodyPr wrap="square" rtlCol="0">
                <a:spAutoFit/>
              </a:bodyPr>
              <a:lstStyle/>
              <a:p>
                <a:r>
                  <a:rPr lang="en-US" sz="3077" dirty="0"/>
                  <a:t>x</a:t>
                </a:r>
              </a:p>
            </p:txBody>
          </p:sp>
        </p:grpSp>
      </p:grpSp>
      <p:sp>
        <p:nvSpPr>
          <p:cNvPr id="176" name="TextBox 175">
            <a:extLst>
              <a:ext uri="{FF2B5EF4-FFF2-40B4-BE49-F238E27FC236}">
                <a16:creationId xmlns:a16="http://schemas.microsoft.com/office/drawing/2014/main" id="{E2A0BE7F-906F-4838-844C-D1CA32189D4B}"/>
              </a:ext>
            </a:extLst>
          </p:cNvPr>
          <p:cNvSpPr txBox="1"/>
          <p:nvPr/>
        </p:nvSpPr>
        <p:spPr>
          <a:xfrm>
            <a:off x="3030206" y="846736"/>
            <a:ext cx="3083588" cy="518475"/>
          </a:xfrm>
          <a:prstGeom prst="rect">
            <a:avLst/>
          </a:prstGeom>
          <a:noFill/>
        </p:spPr>
        <p:txBody>
          <a:bodyPr wrap="square" rtlCol="0">
            <a:spAutoFit/>
          </a:bodyPr>
          <a:lstStyle/>
          <a:p>
            <a:r>
              <a:rPr lang="en-US" sz="2769" dirty="0">
                <a:solidFill>
                  <a:srgbClr val="7030A0"/>
                </a:solidFill>
              </a:rPr>
              <a:t>How many clusters?</a:t>
            </a:r>
          </a:p>
        </p:txBody>
      </p:sp>
    </p:spTree>
    <p:extLst>
      <p:ext uri="{BB962C8B-B14F-4D97-AF65-F5344CB8AC3E}">
        <p14:creationId xmlns:p14="http://schemas.microsoft.com/office/powerpoint/2010/main" val="6029000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23C618-7056-41A8-9483-4001AA0F0832}"/>
              </a:ext>
            </a:extLst>
          </p:cNvPr>
          <p:cNvPicPr>
            <a:picLocks noChangeAspect="1"/>
          </p:cNvPicPr>
          <p:nvPr/>
        </p:nvPicPr>
        <p:blipFill>
          <a:blip r:embed="rId2"/>
          <a:stretch>
            <a:fillRect/>
          </a:stretch>
        </p:blipFill>
        <p:spPr>
          <a:xfrm>
            <a:off x="0" y="683656"/>
            <a:ext cx="9144000" cy="4985359"/>
          </a:xfrm>
          <a:prstGeom prst="rect">
            <a:avLst/>
          </a:prstGeom>
        </p:spPr>
      </p:pic>
      <p:sp>
        <p:nvSpPr>
          <p:cNvPr id="6" name="TextBox 5">
            <a:extLst>
              <a:ext uri="{FF2B5EF4-FFF2-40B4-BE49-F238E27FC236}">
                <a16:creationId xmlns:a16="http://schemas.microsoft.com/office/drawing/2014/main" id="{93152769-1594-4181-9B00-6095ABB85C8B}"/>
              </a:ext>
            </a:extLst>
          </p:cNvPr>
          <p:cNvSpPr txBox="1"/>
          <p:nvPr/>
        </p:nvSpPr>
        <p:spPr>
          <a:xfrm>
            <a:off x="144379" y="6418712"/>
            <a:ext cx="6942221" cy="369332"/>
          </a:xfrm>
          <a:prstGeom prst="rect">
            <a:avLst/>
          </a:prstGeom>
          <a:noFill/>
        </p:spPr>
        <p:txBody>
          <a:bodyPr wrap="square">
            <a:spAutoFit/>
          </a:bodyPr>
          <a:lstStyle/>
          <a:p>
            <a:r>
              <a:rPr lang="en-US" dirty="0">
                <a:hlinkClick r:id="rId3"/>
              </a:rPr>
              <a:t>https://www.deeplearning.ai/courses/machine-learning-specialization/</a:t>
            </a:r>
            <a:r>
              <a:rPr lang="en-US" dirty="0"/>
              <a:t> </a:t>
            </a:r>
          </a:p>
        </p:txBody>
      </p:sp>
    </p:spTree>
    <p:extLst>
      <p:ext uri="{BB962C8B-B14F-4D97-AF65-F5344CB8AC3E}">
        <p14:creationId xmlns:p14="http://schemas.microsoft.com/office/powerpoint/2010/main" val="41142796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F167F5-ADC0-4AAF-A045-2A16F7E6E8E6}"/>
              </a:ext>
            </a:extLst>
          </p:cNvPr>
          <p:cNvPicPr>
            <a:picLocks noChangeAspect="1"/>
          </p:cNvPicPr>
          <p:nvPr/>
        </p:nvPicPr>
        <p:blipFill>
          <a:blip r:embed="rId2"/>
          <a:stretch>
            <a:fillRect/>
          </a:stretch>
        </p:blipFill>
        <p:spPr>
          <a:xfrm>
            <a:off x="0" y="668912"/>
            <a:ext cx="9144000" cy="4798275"/>
          </a:xfrm>
          <a:prstGeom prst="rect">
            <a:avLst/>
          </a:prstGeom>
        </p:spPr>
      </p:pic>
      <p:sp>
        <p:nvSpPr>
          <p:cNvPr id="5" name="TextBox 4">
            <a:extLst>
              <a:ext uri="{FF2B5EF4-FFF2-40B4-BE49-F238E27FC236}">
                <a16:creationId xmlns:a16="http://schemas.microsoft.com/office/drawing/2014/main" id="{50C1E825-3B0D-45AF-952A-47CC7FFF8015}"/>
              </a:ext>
            </a:extLst>
          </p:cNvPr>
          <p:cNvSpPr txBox="1"/>
          <p:nvPr/>
        </p:nvSpPr>
        <p:spPr>
          <a:xfrm>
            <a:off x="144379" y="6418712"/>
            <a:ext cx="6942221" cy="369332"/>
          </a:xfrm>
          <a:prstGeom prst="rect">
            <a:avLst/>
          </a:prstGeom>
          <a:noFill/>
        </p:spPr>
        <p:txBody>
          <a:bodyPr wrap="square">
            <a:spAutoFit/>
          </a:bodyPr>
          <a:lstStyle/>
          <a:p>
            <a:r>
              <a:rPr lang="en-US" dirty="0">
                <a:hlinkClick r:id="rId3"/>
              </a:rPr>
              <a:t>https://www.deeplearning.ai/courses/machine-learning-specialization/</a:t>
            </a:r>
            <a:r>
              <a:rPr lang="en-US" dirty="0"/>
              <a:t> </a:t>
            </a:r>
          </a:p>
        </p:txBody>
      </p:sp>
      <p:pic>
        <p:nvPicPr>
          <p:cNvPr id="2" name="Picture 1">
            <a:extLst>
              <a:ext uri="{FF2B5EF4-FFF2-40B4-BE49-F238E27FC236}">
                <a16:creationId xmlns:a16="http://schemas.microsoft.com/office/drawing/2014/main" id="{CF497B51-C5AB-0812-D227-C4B29A8990CD}"/>
              </a:ext>
            </a:extLst>
          </p:cNvPr>
          <p:cNvPicPr>
            <a:picLocks/>
          </p:cNvPicPr>
          <p:nvPr/>
        </p:nvPicPr>
        <p:blipFill rotWithShape="1">
          <a:blip r:embed="rId4">
            <a:extLst>
              <a:ext uri="{28A0092B-C50C-407E-A947-70E740481C1C}">
                <a14:useLocalDpi xmlns:a14="http://schemas.microsoft.com/office/drawing/2010/main" val="0"/>
              </a:ext>
            </a:extLst>
          </a:blip>
          <a:srcRect l="17799" t="17483" r="7622" b="21558"/>
          <a:stretch/>
        </p:blipFill>
        <p:spPr>
          <a:xfrm>
            <a:off x="7258343" y="0"/>
            <a:ext cx="1828800" cy="1828800"/>
          </a:xfrm>
          <a:prstGeom prst="rect">
            <a:avLst/>
          </a:prstGeom>
        </p:spPr>
      </p:pic>
    </p:spTree>
    <p:extLst>
      <p:ext uri="{BB962C8B-B14F-4D97-AF65-F5344CB8AC3E}">
        <p14:creationId xmlns:p14="http://schemas.microsoft.com/office/powerpoint/2010/main" val="16458031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6154" y="1089024"/>
            <a:ext cx="7971692" cy="2339976"/>
          </a:xfrm>
          <a:prstGeom prst="rect">
            <a:avLst/>
          </a:prstGeom>
        </p:spPr>
      </p:pic>
      <p:sp>
        <p:nvSpPr>
          <p:cNvPr id="3" name="TextBox 2"/>
          <p:cNvSpPr txBox="1"/>
          <p:nvPr/>
        </p:nvSpPr>
        <p:spPr>
          <a:xfrm>
            <a:off x="723847" y="6121258"/>
            <a:ext cx="3609002" cy="333809"/>
          </a:xfrm>
          <a:prstGeom prst="rect">
            <a:avLst/>
          </a:prstGeom>
          <a:noFill/>
        </p:spPr>
        <p:txBody>
          <a:bodyPr wrap="square" rtlCol="0">
            <a:spAutoFit/>
          </a:bodyPr>
          <a:lstStyle/>
          <a:p>
            <a:r>
              <a:rPr lang="en-US" sz="1569" dirty="0"/>
              <a:t>Figures courtesy of Wako </a:t>
            </a:r>
            <a:r>
              <a:rPr lang="en-US" sz="1569" dirty="0" err="1"/>
              <a:t>Bungula</a:t>
            </a:r>
            <a:endParaRPr lang="en-US" sz="1569" dirty="0"/>
          </a:p>
        </p:txBody>
      </p:sp>
      <p:pic>
        <p:nvPicPr>
          <p:cNvPr id="4" name="Picture 3"/>
          <p:cNvPicPr>
            <a:picLocks noChangeAspect="1"/>
          </p:cNvPicPr>
          <p:nvPr/>
        </p:nvPicPr>
        <p:blipFill>
          <a:blip r:embed="rId3"/>
          <a:stretch>
            <a:fillRect/>
          </a:stretch>
        </p:blipFill>
        <p:spPr>
          <a:xfrm>
            <a:off x="3023333" y="3604287"/>
            <a:ext cx="3097335" cy="2341685"/>
          </a:xfrm>
          <a:prstGeom prst="rect">
            <a:avLst/>
          </a:prstGeom>
        </p:spPr>
      </p:pic>
      <p:sp>
        <p:nvSpPr>
          <p:cNvPr id="5" name="TextBox 4"/>
          <p:cNvSpPr txBox="1"/>
          <p:nvPr/>
        </p:nvSpPr>
        <p:spPr>
          <a:xfrm>
            <a:off x="723847" y="3968232"/>
            <a:ext cx="2081498" cy="2024016"/>
          </a:xfrm>
          <a:prstGeom prst="rect">
            <a:avLst/>
          </a:prstGeom>
          <a:solidFill>
            <a:schemeClr val="accent6">
              <a:lumMod val="20000"/>
              <a:lumOff val="80000"/>
            </a:schemeClr>
          </a:solidFill>
        </p:spPr>
        <p:txBody>
          <a:bodyPr wrap="square" rtlCol="0">
            <a:spAutoFit/>
          </a:bodyPr>
          <a:lstStyle/>
          <a:p>
            <a:r>
              <a:rPr lang="en-US" sz="2092" dirty="0"/>
              <a:t>If you care about connected components:</a:t>
            </a:r>
          </a:p>
          <a:p>
            <a:pPr lvl="1"/>
            <a:r>
              <a:rPr lang="en-US" sz="2092" dirty="0"/>
              <a:t>Single linkage</a:t>
            </a:r>
          </a:p>
          <a:p>
            <a:pPr lvl="1"/>
            <a:r>
              <a:rPr lang="en-US" sz="2092" dirty="0" err="1"/>
              <a:t>DBscan</a:t>
            </a:r>
            <a:endParaRPr lang="en-US" sz="2092" dirty="0"/>
          </a:p>
        </p:txBody>
      </p:sp>
      <p:sp>
        <p:nvSpPr>
          <p:cNvPr id="6" name="TextBox 5"/>
          <p:cNvSpPr txBox="1"/>
          <p:nvPr/>
        </p:nvSpPr>
        <p:spPr>
          <a:xfrm>
            <a:off x="6225389" y="3807241"/>
            <a:ext cx="2231670" cy="2024016"/>
          </a:xfrm>
          <a:prstGeom prst="rect">
            <a:avLst/>
          </a:prstGeom>
          <a:solidFill>
            <a:schemeClr val="accent6">
              <a:lumMod val="20000"/>
              <a:lumOff val="80000"/>
            </a:schemeClr>
          </a:solidFill>
        </p:spPr>
        <p:txBody>
          <a:bodyPr wrap="square" rtlCol="0">
            <a:spAutoFit/>
          </a:bodyPr>
          <a:lstStyle/>
          <a:p>
            <a:r>
              <a:rPr lang="en-US" sz="2092" dirty="0"/>
              <a:t>If you care about closeness:</a:t>
            </a:r>
          </a:p>
          <a:p>
            <a:r>
              <a:rPr lang="en-US" sz="2092" dirty="0"/>
              <a:t>  Complete linkage</a:t>
            </a:r>
          </a:p>
          <a:p>
            <a:r>
              <a:rPr lang="en-US" sz="2092" dirty="0"/>
              <a:t>  Average linkage</a:t>
            </a:r>
          </a:p>
          <a:p>
            <a:r>
              <a:rPr lang="en-US" sz="2092" dirty="0"/>
              <a:t>  Ward’s linkage</a:t>
            </a:r>
          </a:p>
          <a:p>
            <a:r>
              <a:rPr lang="en-US" sz="2092" dirty="0"/>
              <a:t>  K-means</a:t>
            </a:r>
          </a:p>
        </p:txBody>
      </p:sp>
    </p:spTree>
    <p:extLst>
      <p:ext uri="{BB962C8B-B14F-4D97-AF65-F5344CB8AC3E}">
        <p14:creationId xmlns:p14="http://schemas.microsoft.com/office/powerpoint/2010/main" val="40568030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9857" y="5681280"/>
            <a:ext cx="7804287" cy="707886"/>
          </a:xfrm>
          <a:prstGeom prst="rect">
            <a:avLst/>
          </a:prstGeom>
        </p:spPr>
        <p:txBody>
          <a:bodyPr wrap="square">
            <a:spAutoFit/>
          </a:bodyPr>
          <a:lstStyle/>
          <a:p>
            <a:pPr algn="ctr"/>
            <a:r>
              <a:rPr lang="en-US" sz="2000" dirty="0"/>
              <a:t>Maybe start with: Ward’s linkage hierarchical clustering, k-means, etc.</a:t>
            </a:r>
          </a:p>
          <a:p>
            <a:pPr algn="ctr"/>
            <a:r>
              <a:rPr lang="en-US" sz="2000" dirty="0">
                <a:hlinkClick r:id="rId2"/>
              </a:rPr>
              <a:t>2.3. Clustering — scikit-learn 1.2.2 documentation</a:t>
            </a:r>
            <a:r>
              <a:rPr lang="en-US" sz="2000" dirty="0"/>
              <a:t> </a:t>
            </a:r>
          </a:p>
        </p:txBody>
      </p:sp>
      <p:pic>
        <p:nvPicPr>
          <p:cNvPr id="3" name="Picture 2">
            <a:extLst>
              <a:ext uri="{FF2B5EF4-FFF2-40B4-BE49-F238E27FC236}">
                <a16:creationId xmlns:a16="http://schemas.microsoft.com/office/drawing/2014/main" id="{4E50B3F8-29D5-4336-B888-B7C69068C85D}"/>
              </a:ext>
            </a:extLst>
          </p:cNvPr>
          <p:cNvPicPr>
            <a:picLocks noChangeAspect="1"/>
          </p:cNvPicPr>
          <p:nvPr/>
        </p:nvPicPr>
        <p:blipFill>
          <a:blip r:embed="rId3"/>
          <a:stretch>
            <a:fillRect/>
          </a:stretch>
        </p:blipFill>
        <p:spPr>
          <a:xfrm>
            <a:off x="110439" y="1485385"/>
            <a:ext cx="2571750" cy="3467100"/>
          </a:xfrm>
          <a:prstGeom prst="rect">
            <a:avLst/>
          </a:prstGeom>
        </p:spPr>
      </p:pic>
      <p:pic>
        <p:nvPicPr>
          <p:cNvPr id="6" name="Picture 5">
            <a:extLst>
              <a:ext uri="{FF2B5EF4-FFF2-40B4-BE49-F238E27FC236}">
                <a16:creationId xmlns:a16="http://schemas.microsoft.com/office/drawing/2014/main" id="{717A4B69-D855-4931-97FE-38B516228758}"/>
              </a:ext>
            </a:extLst>
          </p:cNvPr>
          <p:cNvPicPr>
            <a:picLocks noChangeAspect="1"/>
          </p:cNvPicPr>
          <p:nvPr/>
        </p:nvPicPr>
        <p:blipFill>
          <a:blip r:embed="rId4"/>
          <a:stretch>
            <a:fillRect/>
          </a:stretch>
        </p:blipFill>
        <p:spPr>
          <a:xfrm>
            <a:off x="2569919" y="1196112"/>
            <a:ext cx="6463642" cy="4243350"/>
          </a:xfrm>
          <a:prstGeom prst="rect">
            <a:avLst/>
          </a:prstGeom>
        </p:spPr>
      </p:pic>
      <p:pic>
        <p:nvPicPr>
          <p:cNvPr id="8" name="Picture 7">
            <a:extLst>
              <a:ext uri="{FF2B5EF4-FFF2-40B4-BE49-F238E27FC236}">
                <a16:creationId xmlns:a16="http://schemas.microsoft.com/office/drawing/2014/main" id="{52DBC41B-7429-449A-9B82-1B5D310498C4}"/>
              </a:ext>
            </a:extLst>
          </p:cNvPr>
          <p:cNvPicPr>
            <a:picLocks noChangeAspect="1"/>
          </p:cNvPicPr>
          <p:nvPr/>
        </p:nvPicPr>
        <p:blipFill>
          <a:blip r:embed="rId5"/>
          <a:stretch>
            <a:fillRect/>
          </a:stretch>
        </p:blipFill>
        <p:spPr>
          <a:xfrm>
            <a:off x="12356" y="303165"/>
            <a:ext cx="9144000" cy="519992"/>
          </a:xfrm>
          <a:prstGeom prst="rect">
            <a:avLst/>
          </a:prstGeom>
        </p:spPr>
      </p:pic>
      <p:sp>
        <p:nvSpPr>
          <p:cNvPr id="11" name="TextBox 10">
            <a:extLst>
              <a:ext uri="{FF2B5EF4-FFF2-40B4-BE49-F238E27FC236}">
                <a16:creationId xmlns:a16="http://schemas.microsoft.com/office/drawing/2014/main" id="{4936C523-75FC-4CB6-8E06-55F77CA7FC6B}"/>
              </a:ext>
            </a:extLst>
          </p:cNvPr>
          <p:cNvSpPr txBox="1"/>
          <p:nvPr/>
        </p:nvSpPr>
        <p:spPr>
          <a:xfrm>
            <a:off x="300432" y="-10643"/>
            <a:ext cx="8276436" cy="369332"/>
          </a:xfrm>
          <a:prstGeom prst="rect">
            <a:avLst/>
          </a:prstGeom>
          <a:noFill/>
        </p:spPr>
        <p:txBody>
          <a:bodyPr wrap="square">
            <a:spAutoFit/>
          </a:bodyPr>
          <a:lstStyle/>
          <a:p>
            <a:pPr algn="ctr"/>
            <a:r>
              <a:rPr lang="en-US" sz="1800">
                <a:hlinkClick r:id="rId6"/>
              </a:rPr>
              <a:t>http://scikit-learn.org/stable/auto_examples/cluster/plot_cluster_comparison.html</a:t>
            </a:r>
            <a:endParaRPr lang="en-US" sz="1800" dirty="0"/>
          </a:p>
        </p:txBody>
      </p:sp>
    </p:spTree>
    <p:extLst>
      <p:ext uri="{BB962C8B-B14F-4D97-AF65-F5344CB8AC3E}">
        <p14:creationId xmlns:p14="http://schemas.microsoft.com/office/powerpoint/2010/main" val="2953950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0FD721-5C32-467C-AF00-5B3B6DB80584}"/>
              </a:ext>
            </a:extLst>
          </p:cNvPr>
          <p:cNvPicPr>
            <a:picLocks noChangeAspect="1"/>
          </p:cNvPicPr>
          <p:nvPr/>
        </p:nvPicPr>
        <p:blipFill>
          <a:blip r:embed="rId2"/>
          <a:stretch>
            <a:fillRect/>
          </a:stretch>
        </p:blipFill>
        <p:spPr>
          <a:xfrm>
            <a:off x="0" y="107654"/>
            <a:ext cx="9144000" cy="5851852"/>
          </a:xfrm>
          <a:prstGeom prst="rect">
            <a:avLst/>
          </a:prstGeom>
        </p:spPr>
      </p:pic>
      <p:sp>
        <p:nvSpPr>
          <p:cNvPr id="4" name="Rectangle 3">
            <a:extLst>
              <a:ext uri="{FF2B5EF4-FFF2-40B4-BE49-F238E27FC236}">
                <a16:creationId xmlns:a16="http://schemas.microsoft.com/office/drawing/2014/main" id="{33F6C34F-68E8-4B85-ADA2-CCCD31392B66}"/>
              </a:ext>
            </a:extLst>
          </p:cNvPr>
          <p:cNvSpPr/>
          <p:nvPr/>
        </p:nvSpPr>
        <p:spPr>
          <a:xfrm>
            <a:off x="669857" y="6150839"/>
            <a:ext cx="7804287" cy="707886"/>
          </a:xfrm>
          <a:prstGeom prst="rect">
            <a:avLst/>
          </a:prstGeom>
        </p:spPr>
        <p:txBody>
          <a:bodyPr wrap="square">
            <a:spAutoFit/>
          </a:bodyPr>
          <a:lstStyle/>
          <a:p>
            <a:pPr algn="ctr"/>
            <a:r>
              <a:rPr lang="en-US" sz="2000" dirty="0"/>
              <a:t>Maybe start with: Ward’s linkage hierarchical clustering, k-means, etc.</a:t>
            </a:r>
          </a:p>
          <a:p>
            <a:pPr algn="ctr"/>
            <a:r>
              <a:rPr lang="en-US" sz="2000" dirty="0">
                <a:hlinkClick r:id="rId3"/>
              </a:rPr>
              <a:t>2.3. Clustering — scikit-learn 1.2.2 documentation</a:t>
            </a:r>
            <a:r>
              <a:rPr lang="en-US" sz="2000" dirty="0"/>
              <a:t> </a:t>
            </a:r>
          </a:p>
        </p:txBody>
      </p:sp>
    </p:spTree>
    <p:extLst>
      <p:ext uri="{BB962C8B-B14F-4D97-AF65-F5344CB8AC3E}">
        <p14:creationId xmlns:p14="http://schemas.microsoft.com/office/powerpoint/2010/main" val="42146605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multid.se/genex/clustering_distanc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7597" y="2610127"/>
            <a:ext cx="4254681" cy="292608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4577597" y="5987534"/>
            <a:ext cx="4018088" cy="369332"/>
          </a:xfrm>
          <a:prstGeom prst="rect">
            <a:avLst/>
          </a:prstGeom>
        </p:spPr>
        <p:txBody>
          <a:bodyPr wrap="none">
            <a:spAutoFit/>
          </a:bodyPr>
          <a:lstStyle/>
          <a:p>
            <a:r>
              <a:rPr lang="en-US" dirty="0">
                <a:hlinkClick r:id="rId3"/>
              </a:rPr>
              <a:t>http://www.multid.se/genex/hs515.htm</a:t>
            </a:r>
            <a:r>
              <a:rPr lang="en-US" dirty="0"/>
              <a:t> </a:t>
            </a:r>
          </a:p>
        </p:txBody>
      </p:sp>
      <p:sp>
        <p:nvSpPr>
          <p:cNvPr id="7" name="Rectangle 6"/>
          <p:cNvSpPr/>
          <p:nvPr/>
        </p:nvSpPr>
        <p:spPr>
          <a:xfrm>
            <a:off x="777703" y="470625"/>
            <a:ext cx="7632218" cy="1569660"/>
          </a:xfrm>
          <a:prstGeom prst="rect">
            <a:avLst/>
          </a:prstGeom>
        </p:spPr>
        <p:txBody>
          <a:bodyPr wrap="none">
            <a:spAutoFit/>
          </a:bodyPr>
          <a:lstStyle/>
          <a:p>
            <a:r>
              <a:rPr lang="en-US" sz="3200" dirty="0">
                <a:solidFill>
                  <a:srgbClr val="7030A0"/>
                </a:solidFill>
                <a:latin typeface="Linux Libertine"/>
              </a:rPr>
              <a:t>Different type of h</a:t>
            </a:r>
            <a:r>
              <a:rPr lang="en-US" sz="3200" b="0" i="0" dirty="0">
                <a:solidFill>
                  <a:srgbClr val="7030A0"/>
                </a:solidFill>
                <a:effectLst/>
                <a:latin typeface="Linux Libertine"/>
              </a:rPr>
              <a:t>ierarchical clustering </a:t>
            </a:r>
          </a:p>
          <a:p>
            <a:endParaRPr lang="en-US" sz="3200" dirty="0">
              <a:solidFill>
                <a:srgbClr val="7030A0"/>
              </a:solidFill>
              <a:latin typeface="Linux Libertine"/>
            </a:endParaRPr>
          </a:p>
          <a:p>
            <a:r>
              <a:rPr lang="en-US" sz="3200" b="0" i="0" dirty="0">
                <a:solidFill>
                  <a:srgbClr val="7030A0"/>
                </a:solidFill>
                <a:effectLst/>
                <a:latin typeface="Linux Libertine"/>
              </a:rPr>
              <a:t>What is the distance between 2 clusters?</a:t>
            </a:r>
          </a:p>
        </p:txBody>
      </p:sp>
      <p:pic>
        <p:nvPicPr>
          <p:cNvPr id="8" name="Picture 4" descr="File:Hierarchical clustering simple diagram.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41" y="2602244"/>
            <a:ext cx="3981450" cy="3171826"/>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6332" y="5998664"/>
            <a:ext cx="3851160" cy="646331"/>
          </a:xfrm>
          <a:prstGeom prst="rect">
            <a:avLst/>
          </a:prstGeom>
        </p:spPr>
        <p:txBody>
          <a:bodyPr wrap="square">
            <a:spAutoFit/>
          </a:bodyPr>
          <a:lstStyle/>
          <a:p>
            <a:r>
              <a:rPr lang="en-US" dirty="0">
                <a:hlinkClick r:id="rId5"/>
              </a:rPr>
              <a:t>http://en.wikipedia.org/wiki/File:Hierarchical_clustering_simple_diagram.svg</a:t>
            </a:r>
            <a:r>
              <a:rPr lang="en-US" dirty="0"/>
              <a:t> </a:t>
            </a:r>
          </a:p>
        </p:txBody>
      </p:sp>
    </p:spTree>
    <p:extLst>
      <p:ext uri="{BB962C8B-B14F-4D97-AF65-F5344CB8AC3E}">
        <p14:creationId xmlns:p14="http://schemas.microsoft.com/office/powerpoint/2010/main" val="3522658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137D94-2E5C-454D-9013-167E15B1FA7A}"/>
              </a:ext>
            </a:extLst>
          </p:cNvPr>
          <p:cNvPicPr>
            <a:picLocks noChangeAspect="1"/>
          </p:cNvPicPr>
          <p:nvPr/>
        </p:nvPicPr>
        <p:blipFill>
          <a:blip r:embed="rId2"/>
          <a:stretch>
            <a:fillRect/>
          </a:stretch>
        </p:blipFill>
        <p:spPr>
          <a:xfrm>
            <a:off x="0" y="1005840"/>
            <a:ext cx="5505696" cy="5852160"/>
          </a:xfrm>
          <a:prstGeom prst="rect">
            <a:avLst/>
          </a:prstGeom>
        </p:spPr>
      </p:pic>
      <p:sp>
        <p:nvSpPr>
          <p:cNvPr id="5" name="TextBox 4">
            <a:extLst>
              <a:ext uri="{FF2B5EF4-FFF2-40B4-BE49-F238E27FC236}">
                <a16:creationId xmlns:a16="http://schemas.microsoft.com/office/drawing/2014/main" id="{E910E96E-460F-4580-8F70-C922B7511F2C}"/>
              </a:ext>
            </a:extLst>
          </p:cNvPr>
          <p:cNvSpPr txBox="1"/>
          <p:nvPr/>
        </p:nvSpPr>
        <p:spPr>
          <a:xfrm>
            <a:off x="0" y="82510"/>
            <a:ext cx="8995719" cy="923330"/>
          </a:xfrm>
          <a:prstGeom prst="rect">
            <a:avLst/>
          </a:prstGeom>
          <a:noFill/>
        </p:spPr>
        <p:txBody>
          <a:bodyPr wrap="square">
            <a:spAutoFit/>
          </a:bodyPr>
          <a:lstStyle/>
          <a:p>
            <a:pPr algn="l">
              <a:buFont typeface="Arial" panose="020B0604020202020204" pitchFamily="34" charset="0"/>
              <a:buChar char="•"/>
            </a:pPr>
            <a:r>
              <a:rPr lang="en-US" b="1" i="0" dirty="0">
                <a:solidFill>
                  <a:srgbClr val="212529"/>
                </a:solidFill>
                <a:effectLst/>
                <a:latin typeface="-apple-system"/>
              </a:rPr>
              <a:t>Ward</a:t>
            </a:r>
            <a:r>
              <a:rPr lang="en-US" b="0" i="0" dirty="0">
                <a:solidFill>
                  <a:srgbClr val="212529"/>
                </a:solidFill>
                <a:effectLst/>
                <a:latin typeface="-apple-system"/>
              </a:rPr>
              <a:t> minimizes the sum of squared differences within all clusters. It is a variance-minimizing approach and in this sense is similar to the k-means objective function but tackled with an agglomerative hierarchical approach.</a:t>
            </a:r>
          </a:p>
        </p:txBody>
      </p:sp>
      <p:pic>
        <p:nvPicPr>
          <p:cNvPr id="9" name="Picture 8">
            <a:extLst>
              <a:ext uri="{FF2B5EF4-FFF2-40B4-BE49-F238E27FC236}">
                <a16:creationId xmlns:a16="http://schemas.microsoft.com/office/drawing/2014/main" id="{F03C381C-136A-469B-9E70-6BA368686CDE}"/>
              </a:ext>
            </a:extLst>
          </p:cNvPr>
          <p:cNvPicPr>
            <a:picLocks noChangeAspect="1"/>
          </p:cNvPicPr>
          <p:nvPr/>
        </p:nvPicPr>
        <p:blipFill>
          <a:blip r:embed="rId3"/>
          <a:stretch>
            <a:fillRect/>
          </a:stretch>
        </p:blipFill>
        <p:spPr>
          <a:xfrm>
            <a:off x="5505696" y="1940228"/>
            <a:ext cx="3607811" cy="2926080"/>
          </a:xfrm>
          <a:prstGeom prst="rect">
            <a:avLst/>
          </a:prstGeom>
        </p:spPr>
      </p:pic>
      <p:sp>
        <p:nvSpPr>
          <p:cNvPr id="11" name="TextBox 10">
            <a:extLst>
              <a:ext uri="{FF2B5EF4-FFF2-40B4-BE49-F238E27FC236}">
                <a16:creationId xmlns:a16="http://schemas.microsoft.com/office/drawing/2014/main" id="{1D94DB9C-6F78-4C36-A778-0030A99E924E}"/>
              </a:ext>
            </a:extLst>
          </p:cNvPr>
          <p:cNvSpPr txBox="1"/>
          <p:nvPr/>
        </p:nvSpPr>
        <p:spPr>
          <a:xfrm>
            <a:off x="5505696" y="703556"/>
            <a:ext cx="3731822" cy="1200329"/>
          </a:xfrm>
          <a:prstGeom prst="rect">
            <a:avLst/>
          </a:prstGeom>
          <a:noFill/>
        </p:spPr>
        <p:txBody>
          <a:bodyPr wrap="square">
            <a:spAutoFit/>
          </a:bodyPr>
          <a:lstStyle/>
          <a:p>
            <a:pPr algn="l"/>
            <a:r>
              <a:rPr lang="en-US" b="1" i="0" dirty="0">
                <a:solidFill>
                  <a:srgbClr val="212529"/>
                </a:solidFill>
                <a:effectLst/>
                <a:latin typeface="-apple-system"/>
              </a:rPr>
              <a:t>Warning:</a:t>
            </a:r>
            <a:r>
              <a:rPr lang="en-US" b="1" dirty="0">
                <a:solidFill>
                  <a:srgbClr val="212529"/>
                </a:solidFill>
                <a:latin typeface="-apple-system"/>
              </a:rPr>
              <a:t>  </a:t>
            </a:r>
            <a:r>
              <a:rPr lang="en-US" b="1" i="0" dirty="0">
                <a:solidFill>
                  <a:srgbClr val="212529"/>
                </a:solidFill>
                <a:effectLst/>
                <a:latin typeface="-apple-system"/>
              </a:rPr>
              <a:t>Connectivity constraints with single, average and complete linkage</a:t>
            </a:r>
            <a:r>
              <a:rPr lang="en-US" dirty="0">
                <a:solidFill>
                  <a:srgbClr val="212529"/>
                </a:solidFill>
                <a:latin typeface="-apple-system"/>
              </a:rPr>
              <a:t> </a:t>
            </a:r>
            <a:r>
              <a:rPr lang="en-US" b="0" i="0" dirty="0">
                <a:solidFill>
                  <a:srgbClr val="212529"/>
                </a:solidFill>
                <a:effectLst/>
                <a:latin typeface="-apple-system"/>
              </a:rPr>
              <a:t>can enhance the ‘rich getting richer’…</a:t>
            </a:r>
          </a:p>
        </p:txBody>
      </p:sp>
      <p:sp>
        <p:nvSpPr>
          <p:cNvPr id="12" name="Rectangle 11">
            <a:extLst>
              <a:ext uri="{FF2B5EF4-FFF2-40B4-BE49-F238E27FC236}">
                <a16:creationId xmlns:a16="http://schemas.microsoft.com/office/drawing/2014/main" id="{5AB1EF75-17B5-4804-8594-7C4570CCA8C8}"/>
              </a:ext>
            </a:extLst>
          </p:cNvPr>
          <p:cNvSpPr/>
          <p:nvPr/>
        </p:nvSpPr>
        <p:spPr>
          <a:xfrm>
            <a:off x="5465504" y="653146"/>
            <a:ext cx="3731822" cy="4345912"/>
          </a:xfrm>
          <a:prstGeom prst="rect">
            <a:avLst/>
          </a:prstGeom>
          <a:ln w="38100">
            <a:solidFill>
              <a:schemeClr val="tx1"/>
            </a:solidFill>
          </a:ln>
        </p:spPr>
        <p:txBody>
          <a:bodyPr wrap="square" rtlCol="0" anchor="ctr">
            <a:spAutoFit/>
          </a:bodyPr>
          <a:lstStyle/>
          <a:p>
            <a:pPr algn="ctr"/>
            <a:endParaRPr lang="en-US" sz="2800" dirty="0"/>
          </a:p>
        </p:txBody>
      </p:sp>
      <p:pic>
        <p:nvPicPr>
          <p:cNvPr id="14" name="Picture 13">
            <a:extLst>
              <a:ext uri="{FF2B5EF4-FFF2-40B4-BE49-F238E27FC236}">
                <a16:creationId xmlns:a16="http://schemas.microsoft.com/office/drawing/2014/main" id="{C12A7621-E05E-4C2A-8505-8E07B367031C}"/>
              </a:ext>
            </a:extLst>
          </p:cNvPr>
          <p:cNvPicPr>
            <a:picLocks noChangeAspect="1"/>
          </p:cNvPicPr>
          <p:nvPr/>
        </p:nvPicPr>
        <p:blipFill>
          <a:blip r:embed="rId4"/>
          <a:stretch>
            <a:fillRect/>
          </a:stretch>
        </p:blipFill>
        <p:spPr>
          <a:xfrm>
            <a:off x="5465504" y="5010451"/>
            <a:ext cx="1828800" cy="1849271"/>
          </a:xfrm>
          <a:prstGeom prst="rect">
            <a:avLst/>
          </a:prstGeom>
        </p:spPr>
      </p:pic>
      <p:pic>
        <p:nvPicPr>
          <p:cNvPr id="16" name="Picture 15">
            <a:extLst>
              <a:ext uri="{FF2B5EF4-FFF2-40B4-BE49-F238E27FC236}">
                <a16:creationId xmlns:a16="http://schemas.microsoft.com/office/drawing/2014/main" id="{A323896C-C44D-4F0F-8E98-16A6AD415611}"/>
              </a:ext>
            </a:extLst>
          </p:cNvPr>
          <p:cNvPicPr>
            <a:picLocks noChangeAspect="1"/>
          </p:cNvPicPr>
          <p:nvPr/>
        </p:nvPicPr>
        <p:blipFill>
          <a:blip r:embed="rId5"/>
          <a:stretch>
            <a:fillRect/>
          </a:stretch>
        </p:blipFill>
        <p:spPr>
          <a:xfrm>
            <a:off x="7371610" y="5010451"/>
            <a:ext cx="1807533" cy="1828800"/>
          </a:xfrm>
          <a:prstGeom prst="rect">
            <a:avLst/>
          </a:prstGeom>
        </p:spPr>
      </p:pic>
    </p:spTree>
    <p:extLst>
      <p:ext uri="{BB962C8B-B14F-4D97-AF65-F5344CB8AC3E}">
        <p14:creationId xmlns:p14="http://schemas.microsoft.com/office/powerpoint/2010/main" val="514033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685D71-03E4-403A-9760-815547CCB3F9}"/>
              </a:ext>
            </a:extLst>
          </p:cNvPr>
          <p:cNvPicPr>
            <a:picLocks noChangeAspect="1"/>
          </p:cNvPicPr>
          <p:nvPr/>
        </p:nvPicPr>
        <p:blipFill>
          <a:blip r:embed="rId2"/>
          <a:stretch>
            <a:fillRect/>
          </a:stretch>
        </p:blipFill>
        <p:spPr>
          <a:xfrm>
            <a:off x="421106" y="439616"/>
            <a:ext cx="8301789" cy="5978769"/>
          </a:xfrm>
          <a:prstGeom prst="rect">
            <a:avLst/>
          </a:prstGeom>
        </p:spPr>
      </p:pic>
    </p:spTree>
    <p:extLst>
      <p:ext uri="{BB962C8B-B14F-4D97-AF65-F5344CB8AC3E}">
        <p14:creationId xmlns:p14="http://schemas.microsoft.com/office/powerpoint/2010/main" val="9549093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6154" y="1089024"/>
            <a:ext cx="7971692" cy="2339976"/>
          </a:xfrm>
          <a:prstGeom prst="rect">
            <a:avLst/>
          </a:prstGeom>
        </p:spPr>
      </p:pic>
      <p:sp>
        <p:nvSpPr>
          <p:cNvPr id="3" name="TextBox 2"/>
          <p:cNvSpPr txBox="1"/>
          <p:nvPr/>
        </p:nvSpPr>
        <p:spPr>
          <a:xfrm>
            <a:off x="723847" y="6121258"/>
            <a:ext cx="3609002" cy="333809"/>
          </a:xfrm>
          <a:prstGeom prst="rect">
            <a:avLst/>
          </a:prstGeom>
          <a:noFill/>
        </p:spPr>
        <p:txBody>
          <a:bodyPr wrap="square" rtlCol="0">
            <a:spAutoFit/>
          </a:bodyPr>
          <a:lstStyle/>
          <a:p>
            <a:r>
              <a:rPr lang="en-US" sz="1569" dirty="0"/>
              <a:t>Figures courtesy of Wako </a:t>
            </a:r>
            <a:r>
              <a:rPr lang="en-US" sz="1569" dirty="0" err="1"/>
              <a:t>Bungula</a:t>
            </a:r>
            <a:endParaRPr lang="en-US" sz="1569" dirty="0"/>
          </a:p>
        </p:txBody>
      </p:sp>
      <p:pic>
        <p:nvPicPr>
          <p:cNvPr id="4" name="Picture 3"/>
          <p:cNvPicPr>
            <a:picLocks noChangeAspect="1"/>
          </p:cNvPicPr>
          <p:nvPr/>
        </p:nvPicPr>
        <p:blipFill>
          <a:blip r:embed="rId3"/>
          <a:stretch>
            <a:fillRect/>
          </a:stretch>
        </p:blipFill>
        <p:spPr>
          <a:xfrm>
            <a:off x="3023333" y="3604287"/>
            <a:ext cx="3097335" cy="2341685"/>
          </a:xfrm>
          <a:prstGeom prst="rect">
            <a:avLst/>
          </a:prstGeom>
        </p:spPr>
      </p:pic>
      <p:sp>
        <p:nvSpPr>
          <p:cNvPr id="5" name="TextBox 4"/>
          <p:cNvSpPr txBox="1"/>
          <p:nvPr/>
        </p:nvSpPr>
        <p:spPr>
          <a:xfrm>
            <a:off x="723847" y="3968232"/>
            <a:ext cx="2081498" cy="2024016"/>
          </a:xfrm>
          <a:prstGeom prst="rect">
            <a:avLst/>
          </a:prstGeom>
          <a:solidFill>
            <a:schemeClr val="accent6">
              <a:lumMod val="20000"/>
              <a:lumOff val="80000"/>
            </a:schemeClr>
          </a:solidFill>
        </p:spPr>
        <p:txBody>
          <a:bodyPr wrap="square" rtlCol="0">
            <a:spAutoFit/>
          </a:bodyPr>
          <a:lstStyle/>
          <a:p>
            <a:r>
              <a:rPr lang="en-US" sz="2092" dirty="0"/>
              <a:t>If you care about connected components:</a:t>
            </a:r>
          </a:p>
          <a:p>
            <a:pPr lvl="1"/>
            <a:r>
              <a:rPr lang="en-US" sz="2092" dirty="0"/>
              <a:t>Single linkage</a:t>
            </a:r>
          </a:p>
          <a:p>
            <a:pPr lvl="1"/>
            <a:r>
              <a:rPr lang="en-US" sz="2092" dirty="0" err="1"/>
              <a:t>DBscan</a:t>
            </a:r>
            <a:endParaRPr lang="en-US" sz="2092" dirty="0"/>
          </a:p>
        </p:txBody>
      </p:sp>
      <p:sp>
        <p:nvSpPr>
          <p:cNvPr id="6" name="TextBox 5"/>
          <p:cNvSpPr txBox="1"/>
          <p:nvPr/>
        </p:nvSpPr>
        <p:spPr>
          <a:xfrm>
            <a:off x="6225389" y="3807241"/>
            <a:ext cx="2231670" cy="2024016"/>
          </a:xfrm>
          <a:prstGeom prst="rect">
            <a:avLst/>
          </a:prstGeom>
          <a:solidFill>
            <a:schemeClr val="accent6">
              <a:lumMod val="20000"/>
              <a:lumOff val="80000"/>
            </a:schemeClr>
          </a:solidFill>
        </p:spPr>
        <p:txBody>
          <a:bodyPr wrap="square" rtlCol="0">
            <a:spAutoFit/>
          </a:bodyPr>
          <a:lstStyle/>
          <a:p>
            <a:r>
              <a:rPr lang="en-US" sz="2092" dirty="0"/>
              <a:t>If you care about closeness:</a:t>
            </a:r>
          </a:p>
          <a:p>
            <a:r>
              <a:rPr lang="en-US" sz="2092" dirty="0"/>
              <a:t>  Complete linkage</a:t>
            </a:r>
          </a:p>
          <a:p>
            <a:r>
              <a:rPr lang="en-US" sz="2092" dirty="0"/>
              <a:t>  Average linkage</a:t>
            </a:r>
          </a:p>
          <a:p>
            <a:r>
              <a:rPr lang="en-US" sz="2092" dirty="0"/>
              <a:t>  Ward’s linkage</a:t>
            </a:r>
          </a:p>
          <a:p>
            <a:r>
              <a:rPr lang="en-US" sz="2092" dirty="0"/>
              <a:t>  K-means</a:t>
            </a:r>
          </a:p>
        </p:txBody>
      </p:sp>
    </p:spTree>
    <p:extLst>
      <p:ext uri="{BB962C8B-B14F-4D97-AF65-F5344CB8AC3E}">
        <p14:creationId xmlns:p14="http://schemas.microsoft.com/office/powerpoint/2010/main" val="2798745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F64404-CB2A-4CBE-81E2-95E0D90A72D7}"/>
              </a:ext>
            </a:extLst>
          </p:cNvPr>
          <p:cNvPicPr>
            <a:picLocks noChangeAspect="1"/>
          </p:cNvPicPr>
          <p:nvPr/>
        </p:nvPicPr>
        <p:blipFill>
          <a:blip r:embed="rId2"/>
          <a:stretch>
            <a:fillRect/>
          </a:stretch>
        </p:blipFill>
        <p:spPr>
          <a:xfrm>
            <a:off x="432533" y="182880"/>
            <a:ext cx="8360839" cy="6492240"/>
          </a:xfrm>
          <a:prstGeom prst="rect">
            <a:avLst/>
          </a:prstGeom>
        </p:spPr>
      </p:pic>
      <p:sp>
        <p:nvSpPr>
          <p:cNvPr id="5" name="TextBox 4">
            <a:extLst>
              <a:ext uri="{FF2B5EF4-FFF2-40B4-BE49-F238E27FC236}">
                <a16:creationId xmlns:a16="http://schemas.microsoft.com/office/drawing/2014/main" id="{2FF90224-D5CD-40E9-9C38-FADCCADA28D2}"/>
              </a:ext>
            </a:extLst>
          </p:cNvPr>
          <p:cNvSpPr txBox="1"/>
          <p:nvPr/>
        </p:nvSpPr>
        <p:spPr>
          <a:xfrm>
            <a:off x="-3671" y="6552532"/>
            <a:ext cx="4572000" cy="305468"/>
          </a:xfrm>
          <a:prstGeom prst="rect">
            <a:avLst/>
          </a:prstGeom>
          <a:noFill/>
        </p:spPr>
        <p:txBody>
          <a:bodyPr wrap="square">
            <a:spAutoFit/>
          </a:bodyPr>
          <a:lstStyle/>
          <a:p>
            <a:r>
              <a:rPr lang="en-US" sz="1385" dirty="0">
                <a:hlinkClick r:id="rId3"/>
              </a:rPr>
              <a:t>https://www.nature.com/articles/s41598-020-77286-6</a:t>
            </a:r>
            <a:r>
              <a:rPr lang="en-US" sz="1385" dirty="0"/>
              <a:t> </a:t>
            </a:r>
          </a:p>
        </p:txBody>
      </p:sp>
      <p:pic>
        <p:nvPicPr>
          <p:cNvPr id="7" name="Picture 6">
            <a:extLst>
              <a:ext uri="{FF2B5EF4-FFF2-40B4-BE49-F238E27FC236}">
                <a16:creationId xmlns:a16="http://schemas.microsoft.com/office/drawing/2014/main" id="{F39275DF-263B-4813-AE3B-90E897AB8236}"/>
              </a:ext>
            </a:extLst>
          </p:cNvPr>
          <p:cNvPicPr>
            <a:picLocks noChangeAspect="1"/>
          </p:cNvPicPr>
          <p:nvPr/>
        </p:nvPicPr>
        <p:blipFill>
          <a:blip r:embed="rId4"/>
          <a:stretch>
            <a:fillRect/>
          </a:stretch>
        </p:blipFill>
        <p:spPr>
          <a:xfrm>
            <a:off x="5887233" y="4313292"/>
            <a:ext cx="3154695" cy="520068"/>
          </a:xfrm>
          <a:prstGeom prst="rect">
            <a:avLst/>
          </a:prstGeom>
          <a:ln>
            <a:solidFill>
              <a:srgbClr val="FF0000"/>
            </a:solidFill>
          </a:ln>
        </p:spPr>
      </p:pic>
    </p:spTree>
    <p:extLst>
      <p:ext uri="{BB962C8B-B14F-4D97-AF65-F5344CB8AC3E}">
        <p14:creationId xmlns:p14="http://schemas.microsoft.com/office/powerpoint/2010/main" val="40809219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723847" y="6121258"/>
            <a:ext cx="3609002" cy="333809"/>
          </a:xfrm>
          <a:prstGeom prst="rect">
            <a:avLst/>
          </a:prstGeom>
          <a:noFill/>
        </p:spPr>
        <p:txBody>
          <a:bodyPr wrap="square" rtlCol="0">
            <a:spAutoFit/>
          </a:bodyPr>
          <a:lstStyle/>
          <a:p>
            <a:r>
              <a:rPr lang="en-US" sz="1569" dirty="0"/>
              <a:t>Figures courtesy of Wako </a:t>
            </a:r>
            <a:r>
              <a:rPr lang="en-US" sz="1569" dirty="0" err="1"/>
              <a:t>Bungula</a:t>
            </a:r>
            <a:endParaRPr lang="en-US" sz="1569" dirty="0"/>
          </a:p>
        </p:txBody>
      </p:sp>
      <p:pic>
        <p:nvPicPr>
          <p:cNvPr id="3" name="Picture 2"/>
          <p:cNvPicPr>
            <a:picLocks noChangeAspect="1"/>
          </p:cNvPicPr>
          <p:nvPr/>
        </p:nvPicPr>
        <p:blipFill>
          <a:blip r:embed="rId2"/>
          <a:stretch>
            <a:fillRect/>
          </a:stretch>
        </p:blipFill>
        <p:spPr>
          <a:xfrm>
            <a:off x="2323042" y="3345044"/>
            <a:ext cx="4276481" cy="2441331"/>
          </a:xfrm>
          <a:prstGeom prst="rect">
            <a:avLst/>
          </a:prstGeom>
        </p:spPr>
      </p:pic>
      <p:pic>
        <p:nvPicPr>
          <p:cNvPr id="4" name="Picture 3"/>
          <p:cNvPicPr>
            <a:picLocks noChangeAspect="1"/>
          </p:cNvPicPr>
          <p:nvPr/>
        </p:nvPicPr>
        <p:blipFill>
          <a:blip r:embed="rId3"/>
          <a:stretch>
            <a:fillRect/>
          </a:stretch>
        </p:blipFill>
        <p:spPr>
          <a:xfrm>
            <a:off x="856030" y="1406112"/>
            <a:ext cx="7431942" cy="1527908"/>
          </a:xfrm>
          <a:prstGeom prst="rect">
            <a:avLst/>
          </a:prstGeom>
        </p:spPr>
      </p:pic>
      <p:sp>
        <p:nvSpPr>
          <p:cNvPr id="5" name="TextBox 4"/>
          <p:cNvSpPr txBox="1"/>
          <p:nvPr/>
        </p:nvSpPr>
        <p:spPr>
          <a:xfrm flipH="1">
            <a:off x="943402" y="808676"/>
            <a:ext cx="7614444" cy="414281"/>
          </a:xfrm>
          <a:prstGeom prst="rect">
            <a:avLst/>
          </a:prstGeom>
          <a:noFill/>
        </p:spPr>
        <p:txBody>
          <a:bodyPr wrap="square" rtlCol="0">
            <a:spAutoFit/>
          </a:bodyPr>
          <a:lstStyle/>
          <a:p>
            <a:r>
              <a:rPr lang="en-US" sz="2092" dirty="0" err="1">
                <a:solidFill>
                  <a:srgbClr val="7030A0"/>
                </a:solidFill>
              </a:rPr>
              <a:t>Dbscan</a:t>
            </a:r>
            <a:r>
              <a:rPr lang="en-US" sz="2092" dirty="0">
                <a:solidFill>
                  <a:srgbClr val="7030A0"/>
                </a:solidFill>
              </a:rPr>
              <a:t> (Density-based spatial clustering of applications with noise )</a:t>
            </a:r>
          </a:p>
        </p:txBody>
      </p:sp>
    </p:spTree>
    <p:extLst>
      <p:ext uri="{BB962C8B-B14F-4D97-AF65-F5344CB8AC3E}">
        <p14:creationId xmlns:p14="http://schemas.microsoft.com/office/powerpoint/2010/main" val="37732880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723847" y="6121258"/>
            <a:ext cx="3609002" cy="333809"/>
          </a:xfrm>
          <a:prstGeom prst="rect">
            <a:avLst/>
          </a:prstGeom>
          <a:noFill/>
        </p:spPr>
        <p:txBody>
          <a:bodyPr wrap="square" rtlCol="0">
            <a:spAutoFit/>
          </a:bodyPr>
          <a:lstStyle/>
          <a:p>
            <a:r>
              <a:rPr lang="en-US" sz="1569" dirty="0"/>
              <a:t>Figures courtesy of Wako </a:t>
            </a:r>
            <a:r>
              <a:rPr lang="en-US" sz="1569" dirty="0" err="1"/>
              <a:t>Bungula</a:t>
            </a:r>
            <a:endParaRPr lang="en-US" sz="1569" dirty="0"/>
          </a:p>
        </p:txBody>
      </p:sp>
      <p:pic>
        <p:nvPicPr>
          <p:cNvPr id="3" name="Picture 2"/>
          <p:cNvPicPr>
            <a:picLocks noChangeAspect="1"/>
          </p:cNvPicPr>
          <p:nvPr/>
        </p:nvPicPr>
        <p:blipFill>
          <a:blip r:embed="rId2"/>
          <a:stretch>
            <a:fillRect/>
          </a:stretch>
        </p:blipFill>
        <p:spPr>
          <a:xfrm>
            <a:off x="586154" y="1006583"/>
            <a:ext cx="7971692" cy="2164727"/>
          </a:xfrm>
          <a:prstGeom prst="rect">
            <a:avLst/>
          </a:prstGeom>
        </p:spPr>
      </p:pic>
      <p:pic>
        <p:nvPicPr>
          <p:cNvPr id="4" name="Picture 3"/>
          <p:cNvPicPr>
            <a:picLocks noChangeAspect="1"/>
          </p:cNvPicPr>
          <p:nvPr/>
        </p:nvPicPr>
        <p:blipFill>
          <a:blip r:embed="rId3"/>
          <a:stretch>
            <a:fillRect/>
          </a:stretch>
        </p:blipFill>
        <p:spPr>
          <a:xfrm>
            <a:off x="665871" y="3304172"/>
            <a:ext cx="7812258" cy="2211018"/>
          </a:xfrm>
          <a:prstGeom prst="rect">
            <a:avLst/>
          </a:prstGeom>
        </p:spPr>
      </p:pic>
    </p:spTree>
    <p:extLst>
      <p:ext uri="{BB962C8B-B14F-4D97-AF65-F5344CB8AC3E}">
        <p14:creationId xmlns:p14="http://schemas.microsoft.com/office/powerpoint/2010/main" val="34203094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723847" y="6121258"/>
            <a:ext cx="3609002" cy="333809"/>
          </a:xfrm>
          <a:prstGeom prst="rect">
            <a:avLst/>
          </a:prstGeom>
          <a:noFill/>
        </p:spPr>
        <p:txBody>
          <a:bodyPr wrap="square" rtlCol="0">
            <a:spAutoFit/>
          </a:bodyPr>
          <a:lstStyle/>
          <a:p>
            <a:r>
              <a:rPr lang="en-US" sz="1569" dirty="0"/>
              <a:t>Figures courtesy of Wako </a:t>
            </a:r>
            <a:r>
              <a:rPr lang="en-US" sz="1569" dirty="0" err="1"/>
              <a:t>Bungula</a:t>
            </a:r>
            <a:endParaRPr lang="en-US" sz="1569" dirty="0"/>
          </a:p>
        </p:txBody>
      </p:sp>
      <p:pic>
        <p:nvPicPr>
          <p:cNvPr id="3" name="Picture 2"/>
          <p:cNvPicPr>
            <a:picLocks noChangeAspect="1"/>
          </p:cNvPicPr>
          <p:nvPr/>
        </p:nvPicPr>
        <p:blipFill>
          <a:blip r:embed="rId2"/>
          <a:stretch>
            <a:fillRect/>
          </a:stretch>
        </p:blipFill>
        <p:spPr>
          <a:xfrm>
            <a:off x="623062" y="602465"/>
            <a:ext cx="7891975" cy="2632815"/>
          </a:xfrm>
          <a:prstGeom prst="rect">
            <a:avLst/>
          </a:prstGeom>
        </p:spPr>
      </p:pic>
      <p:pic>
        <p:nvPicPr>
          <p:cNvPr id="4" name="Picture 3"/>
          <p:cNvPicPr>
            <a:picLocks noChangeAspect="1"/>
          </p:cNvPicPr>
          <p:nvPr/>
        </p:nvPicPr>
        <p:blipFill>
          <a:blip r:embed="rId3"/>
          <a:stretch>
            <a:fillRect/>
          </a:stretch>
        </p:blipFill>
        <p:spPr>
          <a:xfrm>
            <a:off x="911205" y="3480635"/>
            <a:ext cx="7315688" cy="2640623"/>
          </a:xfrm>
          <a:prstGeom prst="rect">
            <a:avLst/>
          </a:prstGeom>
        </p:spPr>
      </p:pic>
    </p:spTree>
    <p:extLst>
      <p:ext uri="{BB962C8B-B14F-4D97-AF65-F5344CB8AC3E}">
        <p14:creationId xmlns:p14="http://schemas.microsoft.com/office/powerpoint/2010/main" val="4537834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723847" y="6121258"/>
            <a:ext cx="3609002" cy="333809"/>
          </a:xfrm>
          <a:prstGeom prst="rect">
            <a:avLst/>
          </a:prstGeom>
          <a:noFill/>
        </p:spPr>
        <p:txBody>
          <a:bodyPr wrap="square" rtlCol="0">
            <a:spAutoFit/>
          </a:bodyPr>
          <a:lstStyle/>
          <a:p>
            <a:r>
              <a:rPr lang="en-US" sz="1569" dirty="0"/>
              <a:t>Figures courtesy of Wako </a:t>
            </a:r>
            <a:r>
              <a:rPr lang="en-US" sz="1569" dirty="0" err="1"/>
              <a:t>Bungula</a:t>
            </a:r>
            <a:endParaRPr lang="en-US" sz="1569" dirty="0"/>
          </a:p>
        </p:txBody>
      </p:sp>
      <p:pic>
        <p:nvPicPr>
          <p:cNvPr id="3" name="Picture 2"/>
          <p:cNvPicPr>
            <a:picLocks noChangeAspect="1"/>
          </p:cNvPicPr>
          <p:nvPr/>
        </p:nvPicPr>
        <p:blipFill>
          <a:blip r:embed="rId2"/>
          <a:stretch>
            <a:fillRect/>
          </a:stretch>
        </p:blipFill>
        <p:spPr>
          <a:xfrm>
            <a:off x="623062" y="602465"/>
            <a:ext cx="7891975" cy="2632815"/>
          </a:xfrm>
          <a:prstGeom prst="rect">
            <a:avLst/>
          </a:prstGeom>
        </p:spPr>
      </p:pic>
      <p:pic>
        <p:nvPicPr>
          <p:cNvPr id="4" name="Picture 3"/>
          <p:cNvPicPr>
            <a:picLocks noChangeAspect="1"/>
          </p:cNvPicPr>
          <p:nvPr/>
        </p:nvPicPr>
        <p:blipFill>
          <a:blip r:embed="rId3"/>
          <a:stretch>
            <a:fillRect/>
          </a:stretch>
        </p:blipFill>
        <p:spPr>
          <a:xfrm>
            <a:off x="911205" y="3480635"/>
            <a:ext cx="7315688" cy="2640623"/>
          </a:xfrm>
          <a:prstGeom prst="rect">
            <a:avLst/>
          </a:prstGeom>
        </p:spPr>
      </p:pic>
    </p:spTree>
    <p:extLst>
      <p:ext uri="{BB962C8B-B14F-4D97-AF65-F5344CB8AC3E}">
        <p14:creationId xmlns:p14="http://schemas.microsoft.com/office/powerpoint/2010/main" val="21184666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_images/plot_cluster_comparison_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857" y="1155112"/>
            <a:ext cx="7804287" cy="390214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881107" y="5633267"/>
            <a:ext cx="7381787" cy="333809"/>
          </a:xfrm>
          <a:prstGeom prst="rect">
            <a:avLst/>
          </a:prstGeom>
        </p:spPr>
        <p:txBody>
          <a:bodyPr wrap="square">
            <a:spAutoFit/>
          </a:bodyPr>
          <a:lstStyle/>
          <a:p>
            <a:pPr algn="ctr"/>
            <a:r>
              <a:rPr lang="en-US" sz="1569" dirty="0"/>
              <a:t>http://scikit-learn.org/stable/auto_examples/cluster/plot_cluster_comparison.html</a:t>
            </a:r>
          </a:p>
        </p:txBody>
      </p:sp>
    </p:spTree>
    <p:extLst>
      <p:ext uri="{BB962C8B-B14F-4D97-AF65-F5344CB8AC3E}">
        <p14:creationId xmlns:p14="http://schemas.microsoft.com/office/powerpoint/2010/main" val="4132331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0961" y="528337"/>
            <a:ext cx="8432633" cy="5696712"/>
          </a:xfrm>
          <a:prstGeom prst="rect">
            <a:avLst/>
          </a:prstGeom>
        </p:spPr>
      </p:pic>
    </p:spTree>
    <p:extLst>
      <p:ext uri="{BB962C8B-B14F-4D97-AF65-F5344CB8AC3E}">
        <p14:creationId xmlns:p14="http://schemas.microsoft.com/office/powerpoint/2010/main" val="1418190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Clusters.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903" y="2847108"/>
            <a:ext cx="2381250" cy="2390775"/>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File:Hierarchical clustering simple diagram.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5304" y="2216350"/>
            <a:ext cx="3981450" cy="317182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2463891" y="168622"/>
            <a:ext cx="4216219" cy="584775"/>
          </a:xfrm>
          <a:prstGeom prst="rect">
            <a:avLst/>
          </a:prstGeom>
        </p:spPr>
        <p:txBody>
          <a:bodyPr wrap="none">
            <a:spAutoFit/>
          </a:bodyPr>
          <a:lstStyle/>
          <a:p>
            <a:r>
              <a:rPr lang="en-US" sz="3200" b="0" i="0" dirty="0">
                <a:solidFill>
                  <a:srgbClr val="7030A0"/>
                </a:solidFill>
                <a:effectLst/>
                <a:latin typeface="Linux Libertine"/>
              </a:rPr>
              <a:t>Hierarchical clustering</a:t>
            </a:r>
          </a:p>
        </p:txBody>
      </p:sp>
      <p:sp>
        <p:nvSpPr>
          <p:cNvPr id="3" name="Rectangle 2"/>
          <p:cNvSpPr/>
          <p:nvPr/>
        </p:nvSpPr>
        <p:spPr>
          <a:xfrm>
            <a:off x="5068396" y="5998664"/>
            <a:ext cx="3851160" cy="646331"/>
          </a:xfrm>
          <a:prstGeom prst="rect">
            <a:avLst/>
          </a:prstGeom>
        </p:spPr>
        <p:txBody>
          <a:bodyPr wrap="square">
            <a:spAutoFit/>
          </a:bodyPr>
          <a:lstStyle/>
          <a:p>
            <a:r>
              <a:rPr lang="en-US" dirty="0">
                <a:hlinkClick r:id="rId4"/>
              </a:rPr>
              <a:t>http://en.wikipedia.org/wiki/File:Hierarchical_clustering_simple_diagram.svg</a:t>
            </a:r>
            <a:r>
              <a:rPr lang="en-US" dirty="0"/>
              <a:t> </a:t>
            </a:r>
          </a:p>
        </p:txBody>
      </p:sp>
      <p:sp>
        <p:nvSpPr>
          <p:cNvPr id="4" name="Rectangle 3"/>
          <p:cNvSpPr/>
          <p:nvPr/>
        </p:nvSpPr>
        <p:spPr>
          <a:xfrm>
            <a:off x="245850" y="5887782"/>
            <a:ext cx="2914430" cy="646331"/>
          </a:xfrm>
          <a:prstGeom prst="rect">
            <a:avLst/>
          </a:prstGeom>
        </p:spPr>
        <p:txBody>
          <a:bodyPr wrap="square">
            <a:spAutoFit/>
          </a:bodyPr>
          <a:lstStyle/>
          <a:p>
            <a:r>
              <a:rPr lang="en-US" dirty="0">
                <a:hlinkClick r:id="rId5"/>
              </a:rPr>
              <a:t>http://en.wikipedia.org/wiki/File:Clusters.svg</a:t>
            </a:r>
            <a:r>
              <a:rPr lang="en-US" dirty="0"/>
              <a:t> </a:t>
            </a:r>
          </a:p>
        </p:txBody>
      </p:sp>
      <p:sp>
        <p:nvSpPr>
          <p:cNvPr id="7" name="Rectangle 6"/>
          <p:cNvSpPr/>
          <p:nvPr/>
        </p:nvSpPr>
        <p:spPr>
          <a:xfrm>
            <a:off x="5828541" y="1387886"/>
            <a:ext cx="2014975" cy="523220"/>
          </a:xfrm>
          <a:prstGeom prst="rect">
            <a:avLst/>
          </a:prstGeom>
        </p:spPr>
        <p:txBody>
          <a:bodyPr wrap="none">
            <a:spAutoFit/>
          </a:bodyPr>
          <a:lstStyle/>
          <a:p>
            <a:r>
              <a:rPr lang="en-US" sz="2800" dirty="0" err="1">
                <a:solidFill>
                  <a:schemeClr val="accent6">
                    <a:lumMod val="50000"/>
                  </a:schemeClr>
                </a:solidFill>
              </a:rPr>
              <a:t>Dendrogram</a:t>
            </a:r>
            <a:endParaRPr lang="en-US" sz="2800" dirty="0">
              <a:solidFill>
                <a:schemeClr val="accent6">
                  <a:lumMod val="50000"/>
                </a:schemeClr>
              </a:solidFill>
            </a:endParaRPr>
          </a:p>
        </p:txBody>
      </p:sp>
      <p:sp>
        <p:nvSpPr>
          <p:cNvPr id="10" name="Rectangle 9"/>
          <p:cNvSpPr/>
          <p:nvPr/>
        </p:nvSpPr>
        <p:spPr>
          <a:xfrm>
            <a:off x="1201134" y="1387886"/>
            <a:ext cx="861454" cy="523220"/>
          </a:xfrm>
          <a:prstGeom prst="rect">
            <a:avLst/>
          </a:prstGeom>
        </p:spPr>
        <p:txBody>
          <a:bodyPr wrap="none">
            <a:spAutoFit/>
          </a:bodyPr>
          <a:lstStyle/>
          <a:p>
            <a:r>
              <a:rPr lang="en-US" sz="2800" dirty="0">
                <a:solidFill>
                  <a:schemeClr val="accent6">
                    <a:lumMod val="50000"/>
                  </a:schemeClr>
                </a:solidFill>
              </a:rPr>
              <a:t>Data</a:t>
            </a:r>
          </a:p>
        </p:txBody>
      </p:sp>
      <p:cxnSp>
        <p:nvCxnSpPr>
          <p:cNvPr id="9" name="Straight Connector 8"/>
          <p:cNvCxnSpPr/>
          <p:nvPr/>
        </p:nvCxnSpPr>
        <p:spPr>
          <a:xfrm>
            <a:off x="4056611" y="2216350"/>
            <a:ext cx="0" cy="4275888"/>
          </a:xfrm>
          <a:prstGeom prst="line">
            <a:avLst/>
          </a:prstGeom>
          <a:ln w="44450"/>
        </p:spPr>
        <p:style>
          <a:lnRef idx="3">
            <a:schemeClr val="accent1"/>
          </a:lnRef>
          <a:fillRef idx="0">
            <a:schemeClr val="accent1"/>
          </a:fillRef>
          <a:effectRef idx="2">
            <a:schemeClr val="accent1"/>
          </a:effectRef>
          <a:fontRef idx="minor">
            <a:schemeClr val="tx1"/>
          </a:fontRef>
        </p:style>
      </p:cxnSp>
      <p:sp>
        <p:nvSpPr>
          <p:cNvPr id="11" name="Right Arrow 10"/>
          <p:cNvSpPr/>
          <p:nvPr/>
        </p:nvSpPr>
        <p:spPr>
          <a:xfrm>
            <a:off x="3676576" y="1325299"/>
            <a:ext cx="922712" cy="648393"/>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3789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defRPr sz="2800" dirty="0"/>
        </a:defPPr>
      </a:lst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32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6651</TotalTime>
  <Words>6186</Words>
  <Application>Microsoft Office PowerPoint</Application>
  <PresentationFormat>On-screen Show (4:3)</PresentationFormat>
  <Paragraphs>661</Paragraphs>
  <Slides>74</Slides>
  <Notes>21</Notes>
  <HiddenSlides>9</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74</vt:i4>
      </vt:variant>
    </vt:vector>
  </HeadingPairs>
  <TitlesOfParts>
    <vt:vector size="84" baseType="lpstr">
      <vt:lpstr>新細明體</vt:lpstr>
      <vt:lpstr>-apple-system</vt:lpstr>
      <vt:lpstr>Arial</vt:lpstr>
      <vt:lpstr>Calibri</vt:lpstr>
      <vt:lpstr>Cambria Math</vt:lpstr>
      <vt:lpstr>Courier New</vt:lpstr>
      <vt:lpstr>Linux Libertine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 Darcy</dc:creator>
  <cp:keywords/>
  <dc:description/>
  <cp:lastModifiedBy>Darcy, Isabel K</cp:lastModifiedBy>
  <cp:revision>158</cp:revision>
  <dcterms:created xsi:type="dcterms:W3CDTF">2013-08-26T01:50:39Z</dcterms:created>
  <dcterms:modified xsi:type="dcterms:W3CDTF">2024-03-25T02:01:07Z</dcterms:modified>
  <cp:category/>
</cp:coreProperties>
</file>