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3"/>
  </p:notesMasterIdLst>
  <p:sldIdLst>
    <p:sldId id="2416" r:id="rId2"/>
    <p:sldId id="256" r:id="rId3"/>
    <p:sldId id="427" r:id="rId4"/>
    <p:sldId id="2384" r:id="rId5"/>
    <p:sldId id="2385" r:id="rId6"/>
    <p:sldId id="2388" r:id="rId7"/>
    <p:sldId id="822" r:id="rId8"/>
    <p:sldId id="2413" r:id="rId9"/>
    <p:sldId id="2414" r:id="rId10"/>
    <p:sldId id="2415" r:id="rId11"/>
    <p:sldId id="2387" r:id="rId12"/>
    <p:sldId id="275" r:id="rId13"/>
    <p:sldId id="276" r:id="rId14"/>
    <p:sldId id="912" r:id="rId15"/>
    <p:sldId id="1055" r:id="rId16"/>
    <p:sldId id="307" r:id="rId17"/>
    <p:sldId id="907" r:id="rId18"/>
    <p:sldId id="2402" r:id="rId19"/>
    <p:sldId id="2410" r:id="rId20"/>
    <p:sldId id="2403" r:id="rId21"/>
    <p:sldId id="308" r:id="rId22"/>
    <p:sldId id="1057" r:id="rId23"/>
    <p:sldId id="2411" r:id="rId24"/>
    <p:sldId id="2412" r:id="rId25"/>
    <p:sldId id="2404" r:id="rId26"/>
    <p:sldId id="1056" r:id="rId27"/>
    <p:sldId id="309" r:id="rId28"/>
    <p:sldId id="310" r:id="rId29"/>
    <p:sldId id="311" r:id="rId30"/>
    <p:sldId id="557" r:id="rId31"/>
    <p:sldId id="577" r:id="rId32"/>
    <p:sldId id="579" r:id="rId33"/>
    <p:sldId id="312" r:id="rId34"/>
    <p:sldId id="1035" r:id="rId35"/>
    <p:sldId id="2407" r:id="rId36"/>
    <p:sldId id="2408" r:id="rId37"/>
    <p:sldId id="2409" r:id="rId38"/>
    <p:sldId id="2406" r:id="rId39"/>
    <p:sldId id="1033" r:id="rId40"/>
    <p:sldId id="2396" r:id="rId41"/>
    <p:sldId id="963" r:id="rId42"/>
  </p:sldIdLst>
  <p:sldSz cx="118872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" initials="p" lastIdx="1" clrIdx="0">
    <p:extLst>
      <p:ext uri="{19B8F6BF-5375-455C-9EA6-DF929625EA0E}">
        <p15:presenceInfo xmlns:p15="http://schemas.microsoft.com/office/powerpoint/2012/main" userId="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7ED8"/>
    <a:srgbClr val="EBE600"/>
    <a:srgbClr val="5A2781"/>
    <a:srgbClr val="F3E04B"/>
    <a:srgbClr val="F3DB4B"/>
    <a:srgbClr val="F3F34B"/>
    <a:srgbClr val="1A96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75" autoAdjust="0"/>
    <p:restoredTop sz="94660"/>
  </p:normalViewPr>
  <p:slideViewPr>
    <p:cSldViewPr snapToGrid="0">
      <p:cViewPr varScale="1">
        <p:scale>
          <a:sx n="50" d="100"/>
          <a:sy n="50" d="100"/>
        </p:scale>
        <p:origin x="10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AAC91-AEBC-44AB-9ECB-6ED71ABA3947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68388" y="1143000"/>
            <a:ext cx="472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86135-8356-4C6B-918A-2B09B3672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55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C2A690A-3EB8-4AC9-A6A5-516DC1B894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11FB76-BEDD-4F3E-9894-2903E1C06ECE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F6510235-6B7D-44A5-8C78-8663699310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4AA3B9E5-F8A9-4215-9B61-C50963410D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EB3332A-048D-4284-A562-15F7D457E6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C28E80-CD73-44AA-83BF-D400BC535222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75C72F4C-5C1D-4783-AC85-3413A46323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5DBF90F8-0077-4D3F-B4FD-FCBD978FD0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E508E37-E651-453C-9C9D-6D2CD9B671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15DE47-84F7-4E98-BC1A-A088487DAF98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EFC61127-A8F3-4599-B6D0-A65D897C07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75193AE2-C725-4B4F-BA89-2FF6D9FD8A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" y="1272011"/>
            <a:ext cx="10104120" cy="27059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082310"/>
            <a:ext cx="8915400" cy="1876530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41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7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054" y="1937705"/>
            <a:ext cx="10252710" cy="3233102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054" y="5201393"/>
            <a:ext cx="10252710" cy="1700212"/>
          </a:xfrm>
        </p:spPr>
        <p:txBody>
          <a:bodyPr/>
          <a:lstStyle>
            <a:lvl1pPr marL="0" indent="0">
              <a:buNone/>
              <a:defRPr sz="2720">
                <a:solidFill>
                  <a:schemeClr val="tx1"/>
                </a:solidFill>
              </a:defRPr>
            </a:lvl1pPr>
            <a:lvl2pPr marL="518145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09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7245" y="2069042"/>
            <a:ext cx="505206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7895" y="2069042"/>
            <a:ext cx="505206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32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3" y="413810"/>
            <a:ext cx="1025271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795" y="1905318"/>
            <a:ext cx="5028842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795" y="2839085"/>
            <a:ext cx="5028842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7896" y="1905318"/>
            <a:ext cx="5053608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7896" y="2839085"/>
            <a:ext cx="5053608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13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79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4" y="518160"/>
            <a:ext cx="3833931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3608" y="1119083"/>
            <a:ext cx="6017895" cy="5523442"/>
          </a:xfrm>
        </p:spPr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794" y="2331720"/>
            <a:ext cx="3833931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56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4" y="518160"/>
            <a:ext cx="3833931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3608" y="1119083"/>
            <a:ext cx="6017895" cy="5523442"/>
          </a:xfrm>
        </p:spPr>
        <p:txBody>
          <a:bodyPr anchor="t"/>
          <a:lstStyle>
            <a:lvl1pPr marL="0" indent="0">
              <a:buNone/>
              <a:defRPr sz="3627"/>
            </a:lvl1pPr>
            <a:lvl2pPr marL="518145" indent="0">
              <a:buNone/>
              <a:defRPr sz="3173"/>
            </a:lvl2pPr>
            <a:lvl3pPr marL="1036290" indent="0">
              <a:buNone/>
              <a:defRPr sz="2720"/>
            </a:lvl3pPr>
            <a:lvl4pPr marL="1554434" indent="0">
              <a:buNone/>
              <a:defRPr sz="2267"/>
            </a:lvl4pPr>
            <a:lvl5pPr marL="2072579" indent="0">
              <a:buNone/>
              <a:defRPr sz="2267"/>
            </a:lvl5pPr>
            <a:lvl6pPr marL="2590724" indent="0">
              <a:buNone/>
              <a:defRPr sz="2267"/>
            </a:lvl6pPr>
            <a:lvl7pPr marL="3108869" indent="0">
              <a:buNone/>
              <a:defRPr sz="2267"/>
            </a:lvl7pPr>
            <a:lvl8pPr marL="3627013" indent="0">
              <a:buNone/>
              <a:defRPr sz="2267"/>
            </a:lvl8pPr>
            <a:lvl9pPr marL="4145158" indent="0">
              <a:buNone/>
              <a:defRPr sz="22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794" y="2331720"/>
            <a:ext cx="3833931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887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75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6778" y="413808"/>
            <a:ext cx="2563178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7245" y="413808"/>
            <a:ext cx="7540943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31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94360" y="310080"/>
            <a:ext cx="10698012" cy="1297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987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94360" y="1818456"/>
            <a:ext cx="10698012" cy="4507584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627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526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7245" y="413810"/>
            <a:ext cx="1025271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7245" y="2069042"/>
            <a:ext cx="1025271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245" y="7203865"/>
            <a:ext cx="267462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64C68-6F9B-40C9-8A3A-0FA7AAD92F70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7635" y="7203865"/>
            <a:ext cx="401193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5335" y="7203865"/>
            <a:ext cx="267462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8945D-F595-4C5F-AF93-E2CE0CDFE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3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ata_visualization_process_v1.pn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onlinear_dimensionality_reduction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eksforgeeks.org/machine-learning/curse-of-dimensionality-in-machine-learning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camp.com/tutorial/k-nearest-neighbor-classification-scikit-learn" TargetMode="External"/><Relationship Id="rId2" Type="http://schemas.openxmlformats.org/officeDocument/2006/relationships/hyperlink" Target="https://www.sciencedirect.com/topics/mathematics/euclidean-distance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atacamp.com/blog/curse-of-dimensionality-machine-learnin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https://www.freecodecamp.org/news/the-curse-of-dimensionality-how-we-can-save-big-data-from-itself-d9fa0f872335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e.buffalo.edu/faculty/azhang/data-mining/pca.ppt" TargetMode="External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e.buffalo.edu/faculty/azhang/data-mining/pca.ppt" TargetMode="External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learn/pca-machine-learning/home/info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4.wmf"/><Relationship Id="rId7" Type="http://schemas.openxmlformats.org/officeDocument/2006/relationships/hyperlink" Target="https://www.coursera.org/learn/pca-machine-learning/home/info" TargetMode="Externa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cse.buffalo.edu/faculty/azhang/data-mining/pca.ppt" TargetMode="External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learn/pca-machine-learning/home/info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s://www.coursera.org/learn/pca-machine-learning/home/info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8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.bin"/><Relationship Id="rId4" Type="http://schemas.openxmlformats.org/officeDocument/2006/relationships/hyperlink" Target="https://www.coursera.org/learn/pca-machine-learning/home/info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hyperlink" Target="http://www.cse.buffalo.edu/faculty/azhang/data-mining/pca.pp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7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14.w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.bin"/><Relationship Id="rId5" Type="http://schemas.openxmlformats.org/officeDocument/2006/relationships/hyperlink" Target="https://www.coursera.org/learn/pca-machine-learning/home/info" TargetMode="External"/><Relationship Id="rId4" Type="http://schemas.openxmlformats.org/officeDocument/2006/relationships/image" Target="../media/image29.png"/><Relationship Id="rId9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learn/pca-machine-learning/home/info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atplotlib.org/stable/gallery/subplots_axes_and_figures/axis_equal_demo.html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learn/pca-machine-learning/home/info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e.buffalo.edu/faculty/azhang/data-mining/pca.ppt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s://www.coursera.org/learn/pca-machine-learning/home/info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e.buffalo.edu/faculty/azhang/data-mining/pca.ppt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e.buffalo.edu/faculty/azhang/data-mining/pca.ppt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se.buffalo.edu/faculty/azhang/data-mining/pca.ppt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ce.uark.edu/~xintaowu/5073/PCA1.ppt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ce.uark.edu/~xintaowu/5073/PCA1.ppt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ce.uark.edu/~xintaowu/5073/PCA1.ppt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cse.buffalo.edu/faculty/azhang/data-mining/pca.ppt" TargetMode="External"/><Relationship Id="rId4" Type="http://schemas.openxmlformats.org/officeDocument/2006/relationships/image" Target="../media/image35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ekamperi.github.io/mathematics/2020/11/01/principal-component-analysis-lagrange-multiplier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ekamperi.github.io/mathematics/2020/11/01/principal-component-analysis-lagrange-multiplier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ekamperi.github.io/mathematics/2020/11/01/principal-component-analysis-lagrange-multiplier.html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ekamperi.github.io/mathematics/2020/11/01/principal-component-analysis-lagrange-multiplier.html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stat.columbia.edu/~fwood/Teaching/w4315/Fall2009/pca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dnuggets.com/2022/10/classification-metrics-walkthrough-logistic-regression-accuracy-precision-recall-roc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0C4E0A-99B9-57C6-50C7-C499C3C8D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96" y="326938"/>
            <a:ext cx="11252408" cy="443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9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EA1584C-0527-7CB9-0599-687C6B666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4" y="630590"/>
            <a:ext cx="4814044" cy="658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Journal Logo"/>
          <p:cNvPicPr/>
          <p:nvPr/>
        </p:nvPicPr>
        <p:blipFill>
          <a:blip r:embed="rId3"/>
          <a:stretch/>
        </p:blipFill>
        <p:spPr>
          <a:xfrm>
            <a:off x="966000" y="204000"/>
            <a:ext cx="3090600" cy="624240"/>
          </a:xfrm>
          <a:prstGeom prst="rect">
            <a:avLst/>
          </a:prstGeom>
          <a:ln>
            <a:noFill/>
          </a:ln>
        </p:spPr>
      </p:pic>
      <p:sp>
        <p:nvSpPr>
          <p:cNvPr id="39" name="TextShape 1"/>
          <p:cNvSpPr txBox="1"/>
          <p:nvPr/>
        </p:nvSpPr>
        <p:spPr>
          <a:xfrm>
            <a:off x="1170000" y="7199500"/>
            <a:ext cx="9792000" cy="512040"/>
          </a:xfrm>
          <a:prstGeom prst="rect">
            <a:avLst/>
          </a:prstGeom>
          <a:noFill/>
          <a:ln>
            <a:noFill/>
          </a:ln>
        </p:spPr>
        <p:txBody>
          <a:bodyPr lIns="102000" tIns="51000" rIns="102000" bIns="51000"/>
          <a:lstStyle/>
          <a:p>
            <a:r>
              <a:rPr lang="en-US" sz="907" b="1" spc="-1">
                <a:solidFill>
                  <a:srgbClr val="0054A6"/>
                </a:solidFill>
                <a:latin typeface="Arial"/>
              </a:rPr>
              <a:t>Who is using AI to code? Global diffusion and impact of generative AI, DOI: (10.1126/science.adz9311) </a:t>
            </a:r>
            <a:endParaRPr lang="en-US" sz="907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" name="Main graphic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514932" y="165900"/>
            <a:ext cx="6068238" cy="7315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48" y="486"/>
            <a:ext cx="10361905" cy="77714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78658" y="7356880"/>
            <a:ext cx="8745894" cy="40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40" dirty="0">
                <a:hlinkClick r:id="rId3"/>
              </a:rPr>
              <a:t>https://commons.wikimedia.org/wiki/File%3AData_visualization_process_v1.png</a:t>
            </a:r>
            <a:r>
              <a:rPr lang="en-US" sz="204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4971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94155" y="199304"/>
            <a:ext cx="10031045" cy="7441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7" dirty="0"/>
              <a:t>Dimensionality Reduction:   </a:t>
            </a:r>
            <a:r>
              <a:rPr lang="en-US" sz="3627" dirty="0">
                <a:solidFill>
                  <a:srgbClr val="660066"/>
                </a:solidFill>
              </a:rPr>
              <a:t>Given dataset  D      </a:t>
            </a:r>
            <a:r>
              <a:rPr lang="en-US" sz="3627" b="1" dirty="0">
                <a:solidFill>
                  <a:srgbClr val="660066"/>
                </a:solidFill>
              </a:rPr>
              <a:t>R</a:t>
            </a:r>
            <a:r>
              <a:rPr lang="en-US" sz="3627" b="1" baseline="30000" dirty="0">
                <a:solidFill>
                  <a:srgbClr val="660066"/>
                </a:solidFill>
              </a:rPr>
              <a:t>N</a:t>
            </a:r>
          </a:p>
          <a:p>
            <a:endParaRPr lang="en-US" sz="2267" dirty="0"/>
          </a:p>
          <a:p>
            <a:r>
              <a:rPr lang="en-US" sz="3627" dirty="0">
                <a:solidFill>
                  <a:srgbClr val="800000"/>
                </a:solidFill>
              </a:rPr>
              <a:t>Want:  embedding   f:  D </a:t>
            </a:r>
            <a:r>
              <a:rPr lang="en-US" sz="3627" dirty="0">
                <a:solidFill>
                  <a:srgbClr val="800000"/>
                </a:solidFill>
                <a:sym typeface="Wingdings"/>
              </a:rPr>
              <a:t> </a:t>
            </a:r>
            <a:r>
              <a:rPr lang="en-US" sz="3627" b="1" dirty="0" err="1">
                <a:solidFill>
                  <a:srgbClr val="800000"/>
                </a:solidFill>
                <a:sym typeface="Wingdings"/>
              </a:rPr>
              <a:t>R</a:t>
            </a:r>
            <a:r>
              <a:rPr lang="en-US" sz="3627" b="1" baseline="30000" dirty="0" err="1">
                <a:solidFill>
                  <a:srgbClr val="800000"/>
                </a:solidFill>
                <a:sym typeface="Wingdings"/>
              </a:rPr>
              <a:t>n</a:t>
            </a:r>
            <a:r>
              <a:rPr lang="en-US" sz="3627" dirty="0">
                <a:solidFill>
                  <a:srgbClr val="800000"/>
                </a:solidFill>
                <a:sym typeface="Wingdings"/>
              </a:rPr>
              <a:t>  where n &lt;&lt; N</a:t>
            </a:r>
          </a:p>
          <a:p>
            <a:pPr>
              <a:lnSpc>
                <a:spcPct val="50000"/>
              </a:lnSpc>
            </a:pPr>
            <a:endParaRPr lang="en-US" sz="3627" dirty="0">
              <a:solidFill>
                <a:srgbClr val="800000"/>
              </a:solidFill>
              <a:sym typeface="Wingdings"/>
            </a:endParaRPr>
          </a:p>
          <a:p>
            <a:pPr lvl="2">
              <a:lnSpc>
                <a:spcPct val="50000"/>
              </a:lnSpc>
            </a:pPr>
            <a:r>
              <a:rPr lang="en-US" sz="3627" dirty="0">
                <a:solidFill>
                  <a:srgbClr val="800000"/>
                </a:solidFill>
                <a:sym typeface="Wingdings"/>
              </a:rPr>
              <a:t>which “preserves” the structure of the data.</a:t>
            </a:r>
          </a:p>
          <a:p>
            <a:endParaRPr lang="en-US" sz="2267" dirty="0"/>
          </a:p>
          <a:p>
            <a:r>
              <a:rPr lang="en-US" sz="3627" dirty="0"/>
              <a:t>Many reduction methods:</a:t>
            </a:r>
          </a:p>
          <a:p>
            <a:pPr>
              <a:lnSpc>
                <a:spcPct val="50000"/>
              </a:lnSpc>
            </a:pPr>
            <a:endParaRPr lang="en-US" sz="3627" dirty="0"/>
          </a:p>
          <a:p>
            <a:pPr algn="ctr"/>
            <a:r>
              <a:rPr lang="en-US" sz="3627" dirty="0"/>
              <a:t>f</a:t>
            </a:r>
            <a:r>
              <a:rPr lang="en-US" sz="3627" baseline="-25000" dirty="0"/>
              <a:t>1</a:t>
            </a:r>
            <a:r>
              <a:rPr lang="en-US" sz="3627" dirty="0"/>
              <a:t>:  D </a:t>
            </a:r>
            <a:r>
              <a:rPr lang="en-US" sz="3627" dirty="0">
                <a:sym typeface="Wingdings"/>
              </a:rPr>
              <a:t>  </a:t>
            </a:r>
            <a:r>
              <a:rPr lang="en-US" sz="3627" b="1" dirty="0">
                <a:sym typeface="Wingdings"/>
              </a:rPr>
              <a:t>R</a:t>
            </a:r>
            <a:r>
              <a:rPr lang="en-US" sz="3627" dirty="0">
                <a:sym typeface="Wingdings"/>
              </a:rPr>
              <a:t>,</a:t>
            </a:r>
            <a:r>
              <a:rPr lang="en-US" sz="3627" b="1" dirty="0">
                <a:sym typeface="Wingdings"/>
              </a:rPr>
              <a:t> </a:t>
            </a:r>
            <a:r>
              <a:rPr lang="en-US" sz="3627" dirty="0"/>
              <a:t>f</a:t>
            </a:r>
            <a:r>
              <a:rPr lang="en-US" sz="3627" baseline="-25000" dirty="0"/>
              <a:t>2</a:t>
            </a:r>
            <a:r>
              <a:rPr lang="en-US" sz="3627" dirty="0"/>
              <a:t>:  D </a:t>
            </a:r>
            <a:r>
              <a:rPr lang="en-US" sz="3627" dirty="0">
                <a:sym typeface="Wingdings"/>
              </a:rPr>
              <a:t>  </a:t>
            </a:r>
            <a:r>
              <a:rPr lang="en-US" sz="3627" b="1" dirty="0">
                <a:sym typeface="Wingdings"/>
              </a:rPr>
              <a:t>R</a:t>
            </a:r>
            <a:r>
              <a:rPr lang="en-US" sz="3627" dirty="0">
                <a:sym typeface="Wingdings"/>
              </a:rPr>
              <a:t>, …</a:t>
            </a:r>
            <a:r>
              <a:rPr lang="en-US" sz="3627" b="1" dirty="0">
                <a:sym typeface="Wingdings"/>
              </a:rPr>
              <a:t> </a:t>
            </a:r>
            <a:r>
              <a:rPr lang="en-US" sz="3627" dirty="0" err="1"/>
              <a:t>f</a:t>
            </a:r>
            <a:r>
              <a:rPr lang="en-US" sz="3627" baseline="-25000" dirty="0" err="1"/>
              <a:t>n</a:t>
            </a:r>
            <a:r>
              <a:rPr lang="en-US" sz="3627" dirty="0"/>
              <a:t>:  D </a:t>
            </a:r>
            <a:r>
              <a:rPr lang="en-US" sz="3627" dirty="0">
                <a:sym typeface="Wingdings"/>
              </a:rPr>
              <a:t>  </a:t>
            </a:r>
            <a:r>
              <a:rPr lang="en-US" sz="3627" b="1" dirty="0">
                <a:sym typeface="Wingdings"/>
              </a:rPr>
              <a:t>R</a:t>
            </a:r>
            <a:endParaRPr lang="en-US" sz="3627" b="1" dirty="0"/>
          </a:p>
          <a:p>
            <a:endParaRPr lang="en-US" sz="2267" b="1" dirty="0"/>
          </a:p>
          <a:p>
            <a:pPr algn="ctr"/>
            <a:r>
              <a:rPr lang="en-US" sz="3627" dirty="0"/>
              <a:t>(f</a:t>
            </a:r>
            <a:r>
              <a:rPr lang="en-US" sz="3627" baseline="-25000" dirty="0"/>
              <a:t>1</a:t>
            </a:r>
            <a:r>
              <a:rPr lang="en-US" sz="3627" dirty="0"/>
              <a:t>, f</a:t>
            </a:r>
            <a:r>
              <a:rPr lang="en-US" sz="3627" baseline="-25000" dirty="0"/>
              <a:t>2</a:t>
            </a:r>
            <a:r>
              <a:rPr lang="en-US" sz="3627" dirty="0"/>
              <a:t>, … </a:t>
            </a:r>
            <a:r>
              <a:rPr lang="en-US" sz="3627" dirty="0" err="1"/>
              <a:t>f</a:t>
            </a:r>
            <a:r>
              <a:rPr lang="en-US" sz="3627" baseline="-25000" dirty="0" err="1"/>
              <a:t>n</a:t>
            </a:r>
            <a:r>
              <a:rPr lang="en-US" sz="3627" dirty="0"/>
              <a:t>):  D </a:t>
            </a:r>
            <a:r>
              <a:rPr lang="en-US" sz="3627" dirty="0">
                <a:sym typeface="Wingdings"/>
              </a:rPr>
              <a:t>  </a:t>
            </a:r>
            <a:r>
              <a:rPr lang="en-US" sz="3627" b="1" dirty="0" err="1">
                <a:sym typeface="Wingdings"/>
              </a:rPr>
              <a:t>R</a:t>
            </a:r>
            <a:r>
              <a:rPr lang="en-US" sz="3627" b="1" baseline="30000" dirty="0" err="1">
                <a:sym typeface="Wingdings"/>
              </a:rPr>
              <a:t>n</a:t>
            </a:r>
            <a:endParaRPr lang="en-US" sz="3627" b="1" baseline="30000" dirty="0">
              <a:sym typeface="Wingdings"/>
            </a:endParaRPr>
          </a:p>
          <a:p>
            <a:pPr algn="ctr"/>
            <a:endParaRPr lang="en-US" sz="6120" b="1" baseline="30000" dirty="0">
              <a:sym typeface="Wingdings"/>
            </a:endParaRPr>
          </a:p>
          <a:p>
            <a:r>
              <a:rPr lang="en-US" sz="3627" dirty="0">
                <a:sym typeface="Wingdings"/>
              </a:rPr>
              <a:t>Many are linear,   M:  </a:t>
            </a:r>
            <a:r>
              <a:rPr lang="en-US" sz="3627" b="1" dirty="0">
                <a:sym typeface="Wingdings"/>
              </a:rPr>
              <a:t>R</a:t>
            </a:r>
            <a:r>
              <a:rPr lang="en-US" sz="3627" b="1" baseline="30000" dirty="0">
                <a:sym typeface="Wingdings"/>
              </a:rPr>
              <a:t>N</a:t>
            </a:r>
            <a:r>
              <a:rPr lang="en-US" sz="3627" b="1" dirty="0">
                <a:sym typeface="Wingdings"/>
              </a:rPr>
              <a:t>    </a:t>
            </a:r>
            <a:r>
              <a:rPr lang="en-US" sz="3627" b="1" dirty="0" err="1">
                <a:sym typeface="Wingdings"/>
              </a:rPr>
              <a:t>R</a:t>
            </a:r>
            <a:r>
              <a:rPr lang="en-US" sz="3627" b="1" baseline="30000" dirty="0" err="1">
                <a:sym typeface="Wingdings"/>
              </a:rPr>
              <a:t>n</a:t>
            </a:r>
            <a:r>
              <a:rPr lang="en-US" sz="3627" dirty="0">
                <a:sym typeface="Wingdings"/>
              </a:rPr>
              <a:t>,  </a:t>
            </a:r>
            <a:r>
              <a:rPr lang="en-US" sz="3627" dirty="0" err="1">
                <a:sym typeface="Wingdings"/>
              </a:rPr>
              <a:t>M</a:t>
            </a:r>
            <a:r>
              <a:rPr lang="en-US" sz="3627" b="1" dirty="0" err="1">
                <a:sym typeface="Wingdings"/>
              </a:rPr>
              <a:t>x</a:t>
            </a:r>
            <a:r>
              <a:rPr lang="en-US" sz="3627" dirty="0">
                <a:sym typeface="Wingdings"/>
              </a:rPr>
              <a:t> = </a:t>
            </a:r>
            <a:r>
              <a:rPr lang="en-US" sz="3627" b="1" dirty="0">
                <a:sym typeface="Wingdings"/>
              </a:rPr>
              <a:t>y</a:t>
            </a:r>
          </a:p>
          <a:p>
            <a:endParaRPr lang="en-US" sz="3627" b="1" baseline="30000" dirty="0">
              <a:sym typeface="Wingdings"/>
            </a:endParaRPr>
          </a:p>
          <a:p>
            <a:r>
              <a:rPr lang="en-US" sz="3627" dirty="0">
                <a:sym typeface="Wingdings"/>
              </a:rPr>
              <a:t>But there are also non-linear d</a:t>
            </a:r>
            <a:r>
              <a:rPr lang="en-US" sz="3627" dirty="0"/>
              <a:t>imensionality reduction algorithms.</a:t>
            </a:r>
            <a:endParaRPr lang="en-US" sz="3627" b="1" baseline="30000" dirty="0">
              <a:sym typeface="Wingdings"/>
            </a:endParaRPr>
          </a:p>
        </p:txBody>
      </p:sp>
      <p:sp>
        <p:nvSpPr>
          <p:cNvPr id="5" name="TextBox 4"/>
          <p:cNvSpPr txBox="1"/>
          <p:nvPr/>
        </p:nvSpPr>
        <p:spPr>
          <a:xfrm rot="5400000">
            <a:off x="9467340" y="336603"/>
            <a:ext cx="642164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7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1354635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507" y="311860"/>
            <a:ext cx="9952305" cy="7772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97850" y="109182"/>
            <a:ext cx="9910668" cy="51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20" dirty="0">
                <a:hlinkClick r:id="rId3"/>
              </a:rPr>
              <a:t>https://en.wikipedia.org/wiki/Nonlinear_dimensionality_reduction</a:t>
            </a:r>
            <a:r>
              <a:rPr lang="en-US" sz="272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142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846" y="311576"/>
            <a:ext cx="7025302" cy="65965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92739" y="287875"/>
            <a:ext cx="9256021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7" dirty="0"/>
              <a:t>Example:  Principal component analysis (PCA) 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9867" y="7284354"/>
            <a:ext cx="7772400" cy="40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40" dirty="0"/>
              <a:t>http://</a:t>
            </a:r>
            <a:r>
              <a:rPr lang="en-US" sz="2040" dirty="0" err="1"/>
              <a:t>en.wikipedia.org</a:t>
            </a:r>
            <a:r>
              <a:rPr lang="en-US" sz="2040" dirty="0"/>
              <a:t>/wiki/</a:t>
            </a:r>
            <a:r>
              <a:rPr lang="en-US" sz="2040" dirty="0" err="1"/>
              <a:t>File:GaussianScatterPCA.png</a:t>
            </a:r>
            <a:endParaRPr lang="en-US" sz="204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68E157-F9BE-454B-B391-14EE3E87B0BE}"/>
              </a:ext>
            </a:extLst>
          </p:cNvPr>
          <p:cNvSpPr txBox="1"/>
          <p:nvPr/>
        </p:nvSpPr>
        <p:spPr>
          <a:xfrm>
            <a:off x="2780778" y="6433166"/>
            <a:ext cx="5974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ym typeface="Wingdings" panose="05000000000000000000" pitchFamily="2" charset="2"/>
              </a:rPr>
              <a:t> </a:t>
            </a:r>
            <a:r>
              <a:rPr lang="en-US" sz="3200" dirty="0" err="1">
                <a:sym typeface="Wingdings" panose="05000000000000000000" pitchFamily="2" charset="2"/>
              </a:rPr>
              <a:t>z</a:t>
            </a:r>
            <a:r>
              <a:rPr lang="en-US" sz="3200" baseline="-25000" dirty="0" err="1">
                <a:sym typeface="Wingdings" panose="05000000000000000000" pitchFamily="2" charset="2"/>
              </a:rPr>
              <a:t>i</a:t>
            </a:r>
            <a:r>
              <a:rPr lang="en-US" sz="3200" dirty="0">
                <a:sym typeface="Wingdings" panose="05000000000000000000" pitchFamily="2" charset="2"/>
              </a:rPr>
              <a:t> = linear combination of </a:t>
            </a:r>
            <a:r>
              <a:rPr lang="en-US" sz="3200" dirty="0"/>
              <a:t>x</a:t>
            </a:r>
            <a:r>
              <a:rPr lang="en-US" sz="32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57096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30030" y="429982"/>
            <a:ext cx="9670374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800000"/>
                </a:solidFill>
              </a:rPr>
              <a:t>Why reduce the dimension in data analysis?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Visualization.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Fewer variables = less memory  (data compression).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Fewer variables  = faster computing time (usually).</a:t>
            </a:r>
          </a:p>
          <a:p>
            <a:endParaRPr lang="en-US" sz="2800" baseline="30000" dirty="0"/>
          </a:p>
          <a:p>
            <a:r>
              <a:rPr lang="en-US" sz="2800" dirty="0"/>
              <a:t> </a:t>
            </a:r>
            <a:endParaRPr lang="en-US" sz="2720" dirty="0"/>
          </a:p>
        </p:txBody>
      </p:sp>
    </p:spTree>
    <p:extLst>
      <p:ext uri="{BB962C8B-B14F-4D97-AF65-F5344CB8AC3E}">
        <p14:creationId xmlns:p14="http://schemas.microsoft.com/office/powerpoint/2010/main" val="1796666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D6D9A1-1D0B-18AB-B4E2-7AD000B1A392}"/>
              </a:ext>
            </a:extLst>
          </p:cNvPr>
          <p:cNvSpPr txBox="1"/>
          <p:nvPr/>
        </p:nvSpPr>
        <p:spPr>
          <a:xfrm>
            <a:off x="444500" y="554335"/>
            <a:ext cx="11137900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1800"/>
              </a:spcAft>
            </a:pPr>
            <a:r>
              <a:rPr lang="en-US" sz="2000" b="0" i="0" u="sng" dirty="0">
                <a:solidFill>
                  <a:srgbClr val="273239"/>
                </a:solidFill>
                <a:effectLst/>
                <a:latin typeface="Nunito" panose="020F0502020204030204" pitchFamily="2" charset="0"/>
                <a:hlinkClick r:id="rId2"/>
              </a:rPr>
              <a:t>https://www.geeksforgeeks.org/machine-learning/curse-of-dimensionality-in-machine-learning/</a:t>
            </a:r>
            <a:r>
              <a:rPr lang="en-US" sz="2000" b="0" i="0" u="sng" dirty="0">
                <a:solidFill>
                  <a:srgbClr val="273239"/>
                </a:solidFill>
                <a:effectLst/>
                <a:latin typeface="Nunito" panose="020F0502020204030204" pitchFamily="2" charset="0"/>
              </a:rPr>
              <a:t> </a:t>
            </a:r>
          </a:p>
          <a:p>
            <a:pPr algn="l" fontAlgn="base">
              <a:spcAft>
                <a:spcPts val="1800"/>
              </a:spcAft>
            </a:pPr>
            <a:r>
              <a:rPr lang="en-US" sz="3600" b="1" i="0" dirty="0">
                <a:solidFill>
                  <a:srgbClr val="273239"/>
                </a:solidFill>
                <a:effectLst/>
                <a:latin typeface="Nunito" panose="020F0502020204030204" pitchFamily="2" charset="0"/>
              </a:rPr>
              <a:t>Curse of Dimensionality</a:t>
            </a:r>
            <a:r>
              <a:rPr lang="en-US" sz="3600" b="0" i="0" dirty="0">
                <a:solidFill>
                  <a:srgbClr val="273239"/>
                </a:solidFill>
                <a:effectLst/>
                <a:latin typeface="Nunito" panose="020F0502020204030204" pitchFamily="2" charset="0"/>
              </a:rPr>
              <a:t> refers to the phenomenon where the efficiency and effectiveness of algorithms deteriorate as the dimensionality of the data increases exponentially.  </a:t>
            </a:r>
            <a:endParaRPr lang="en-US" sz="3600" dirty="0">
              <a:solidFill>
                <a:srgbClr val="273239"/>
              </a:solidFill>
              <a:latin typeface="Nunito" panose="020F0502020204030204" pitchFamily="2" charset="0"/>
            </a:endParaRPr>
          </a:p>
          <a:p>
            <a:pPr algn="l" fontAlgn="base">
              <a:spcAft>
                <a:spcPts val="1800"/>
              </a:spcAft>
            </a:pPr>
            <a:endParaRPr lang="en-US" sz="2400" u="sng" dirty="0">
              <a:solidFill>
                <a:srgbClr val="273239"/>
              </a:solidFill>
              <a:latin typeface="Nunito" panose="020F0502020204030204" pitchFamily="2" charset="0"/>
            </a:endParaRPr>
          </a:p>
          <a:p>
            <a:pPr algn="l" fontAlgn="base">
              <a:spcAft>
                <a:spcPts val="1800"/>
              </a:spcAft>
            </a:pPr>
            <a:endParaRPr lang="en-US" sz="2400" b="0" i="0" dirty="0">
              <a:solidFill>
                <a:srgbClr val="273239"/>
              </a:solidFill>
              <a:effectLst/>
              <a:latin typeface="Nunito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209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5C5EE-385F-99BA-80DC-779E9ED73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11D2C07-346D-6A11-6A0F-D8E9BF19DF94}"/>
              </a:ext>
            </a:extLst>
          </p:cNvPr>
          <p:cNvSpPr txBox="1"/>
          <p:nvPr/>
        </p:nvSpPr>
        <p:spPr>
          <a:xfrm>
            <a:off x="304800" y="366005"/>
            <a:ext cx="11277600" cy="7040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b="1" i="0" dirty="0">
                <a:solidFill>
                  <a:srgbClr val="273239"/>
                </a:solidFill>
                <a:effectLst/>
                <a:latin typeface="Nunito" panose="020F0502020204030204" pitchFamily="2" charset="0"/>
              </a:rPr>
              <a:t>Curse of Dimensionality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anose="020F0502020204030204" pitchFamily="2" charset="0"/>
              </a:rPr>
              <a:t> </a:t>
            </a:r>
            <a:endParaRPr lang="en-US" sz="2400" b="1" i="0" dirty="0">
              <a:solidFill>
                <a:srgbClr val="05192D"/>
              </a:solidFill>
              <a:effectLst/>
              <a:latin typeface="Studio-Feixen-Sans"/>
            </a:endParaRPr>
          </a:p>
          <a:p>
            <a:pPr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b="1" i="0" dirty="0">
                <a:solidFill>
                  <a:srgbClr val="05192D"/>
                </a:solidFill>
                <a:effectLst/>
                <a:latin typeface="Studio-Feixen-Sans"/>
              </a:rPr>
              <a:t>What problems does it cause?</a:t>
            </a:r>
          </a:p>
          <a:p>
            <a:pPr algn="l">
              <a:spcAft>
                <a:spcPts val="900"/>
              </a:spcAft>
              <a:buFont typeface="+mj-lt"/>
              <a:buAutoNum type="arabicPeriod"/>
            </a:pPr>
            <a:r>
              <a:rPr lang="en-US" sz="2400" b="0" i="0" dirty="0">
                <a:solidFill>
                  <a:srgbClr val="05192D"/>
                </a:solidFill>
                <a:effectLst/>
                <a:latin typeface="Studio-Feixen-Sans"/>
              </a:rPr>
              <a:t> Data sparsity. As mentioned, data becomes sparse, meaning that most of the high-dimensional space is empty. This makes clustering and classification tasks challenging.</a:t>
            </a:r>
          </a:p>
          <a:p>
            <a:pPr algn="l">
              <a:spcAft>
                <a:spcPts val="900"/>
              </a:spcAft>
              <a:buFont typeface="+mj-lt"/>
              <a:buAutoNum type="arabicPeriod"/>
            </a:pPr>
            <a:r>
              <a:rPr lang="en-US" sz="2400" b="0" i="0" dirty="0">
                <a:solidFill>
                  <a:srgbClr val="05192D"/>
                </a:solidFill>
                <a:effectLst/>
                <a:latin typeface="Studio-Feixen-Sans"/>
              </a:rPr>
              <a:t> Increased computation. More dimensions mean more computational resources and time to process the data.</a:t>
            </a:r>
          </a:p>
          <a:p>
            <a:pPr algn="l">
              <a:spcAft>
                <a:spcPts val="900"/>
              </a:spcAft>
              <a:buFont typeface="+mj-lt"/>
              <a:buAutoNum type="arabicPeriod"/>
            </a:pPr>
            <a:r>
              <a:rPr lang="en-US" sz="2400" b="0" i="0" dirty="0">
                <a:solidFill>
                  <a:srgbClr val="05192D"/>
                </a:solidFill>
                <a:effectLst/>
                <a:latin typeface="Studio-Feixen-Sans"/>
              </a:rPr>
              <a:t> Overfitting. With higher dimensions, models can become overly complex, fitting to the noise rather than the underlying pattern. This reduces the model's ability to generalize to new data.</a:t>
            </a:r>
          </a:p>
          <a:p>
            <a:pPr algn="l">
              <a:spcAft>
                <a:spcPts val="900"/>
              </a:spcAft>
              <a:buFont typeface="+mj-lt"/>
              <a:buAutoNum type="arabicPeriod"/>
            </a:pPr>
            <a:r>
              <a:rPr lang="en-US" sz="2400" b="0" i="0" dirty="0">
                <a:solidFill>
                  <a:srgbClr val="05192D"/>
                </a:solidFill>
                <a:effectLst/>
                <a:latin typeface="Studio-Feixen-Sans"/>
              </a:rPr>
              <a:t> Distances lose meaning. In high dimensions, the difference in distances between data points tends to become negligible, making measures like </a:t>
            </a:r>
            <a:r>
              <a:rPr lang="en-US" sz="2400" b="1" i="0" u="none" strike="noStrike" dirty="0">
                <a:solidFill>
                  <a:srgbClr val="0075AD"/>
                </a:solidFill>
                <a:effectLst/>
                <a:latin typeface="Studio-Feixen-Sans"/>
                <a:hlinkClick r:id="rId2"/>
              </a:rPr>
              <a:t>Euclidean distance</a:t>
            </a:r>
            <a:r>
              <a:rPr lang="en-US" sz="2400" b="0" i="0" dirty="0">
                <a:solidFill>
                  <a:srgbClr val="05192D"/>
                </a:solidFill>
                <a:effectLst/>
                <a:latin typeface="Studio-Feixen-Sans"/>
              </a:rPr>
              <a:t> less meaningful.</a:t>
            </a:r>
          </a:p>
          <a:p>
            <a:pPr algn="l">
              <a:spcAft>
                <a:spcPts val="900"/>
              </a:spcAft>
              <a:buFont typeface="+mj-lt"/>
              <a:buAutoNum type="arabicPeriod"/>
            </a:pPr>
            <a:r>
              <a:rPr lang="en-US" sz="2400" b="0" i="0" dirty="0">
                <a:solidFill>
                  <a:srgbClr val="05192D"/>
                </a:solidFill>
                <a:effectLst/>
                <a:latin typeface="Studio-Feixen-Sans"/>
              </a:rPr>
              <a:t> Performance degradation. Algorithms, especially those relying on distance measurements like </a:t>
            </a:r>
            <a:r>
              <a:rPr lang="en-US" sz="2400" b="1" i="0" u="none" strike="noStrike" dirty="0">
                <a:solidFill>
                  <a:srgbClr val="0075AD"/>
                </a:solidFill>
                <a:effectLst/>
                <a:latin typeface="Studio-Feixen-Sans"/>
                <a:hlinkClick r:id="rId3"/>
              </a:rPr>
              <a:t>k-nearest neighbors</a:t>
            </a:r>
            <a:r>
              <a:rPr lang="en-US" sz="2400" b="0" i="0" dirty="0">
                <a:solidFill>
                  <a:srgbClr val="05192D"/>
                </a:solidFill>
                <a:effectLst/>
                <a:latin typeface="Studio-Feixen-Sans"/>
              </a:rPr>
              <a:t>, can see a drop in performance.</a:t>
            </a:r>
          </a:p>
          <a:p>
            <a:pPr algn="l">
              <a:spcAft>
                <a:spcPts val="900"/>
              </a:spcAft>
              <a:buFont typeface="+mj-lt"/>
              <a:buAutoNum type="arabicPeriod"/>
            </a:pPr>
            <a:r>
              <a:rPr lang="en-US" sz="2400" b="0" i="0" dirty="0">
                <a:solidFill>
                  <a:srgbClr val="05192D"/>
                </a:solidFill>
                <a:effectLst/>
                <a:latin typeface="Studio-Feixen-Sans"/>
              </a:rPr>
              <a:t> Visualization challenges. High-dimensional data is hard to visualize, making exploratory data analysis more difficult.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9C2545-7C99-8760-971D-5CA886F6556E}"/>
              </a:ext>
            </a:extLst>
          </p:cNvPr>
          <p:cNvSpPr txBox="1"/>
          <p:nvPr/>
        </p:nvSpPr>
        <p:spPr>
          <a:xfrm>
            <a:off x="5359400" y="239005"/>
            <a:ext cx="5943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https://www.datacamp.com/blog/curse-of-dimensionality-machine-learning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7049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C05957-968C-5911-76BD-F3080553B3D4}"/>
              </a:ext>
            </a:extLst>
          </p:cNvPr>
          <p:cNvSpPr/>
          <p:nvPr/>
        </p:nvSpPr>
        <p:spPr>
          <a:xfrm>
            <a:off x="7493000" y="5410200"/>
            <a:ext cx="4386578" cy="23622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3E5630CA-77E8-F797-2407-F6284A9F6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380" y="1306512"/>
            <a:ext cx="6093460" cy="609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8137B977-F744-75BB-6E8D-AF7F12F61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4803" y="2796282"/>
            <a:ext cx="5159375" cy="217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8339A7-8613-D4F5-1898-095DB8667689}"/>
              </a:ext>
            </a:extLst>
          </p:cNvPr>
          <p:cNvSpPr txBox="1"/>
          <p:nvPr/>
        </p:nvSpPr>
        <p:spPr>
          <a:xfrm>
            <a:off x="317500" y="372428"/>
            <a:ext cx="11417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https://www.freecodecamp.org/news/the-curse-of-dimensionality-how-we-can-save-big-data-from-itself-d9fa0f872335/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90A030-8D5C-F5F0-0F48-7F75272AF3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810" y="6111846"/>
            <a:ext cx="3749948" cy="13643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55510B-732B-D1DF-8D47-D1D78835A63D}"/>
              </a:ext>
            </a:extLst>
          </p:cNvPr>
          <p:cNvSpPr txBox="1"/>
          <p:nvPr/>
        </p:nvSpPr>
        <p:spPr>
          <a:xfrm>
            <a:off x="7734300" y="5651500"/>
            <a:ext cx="3182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Courtesy of Jacob Miller</a:t>
            </a:r>
          </a:p>
        </p:txBody>
      </p:sp>
    </p:spTree>
    <p:extLst>
      <p:ext uri="{BB962C8B-B14F-4D97-AF65-F5344CB8AC3E}">
        <p14:creationId xmlns:p14="http://schemas.microsoft.com/office/powerpoint/2010/main" val="3657450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298270" y="2082265"/>
            <a:ext cx="9290661" cy="1000454"/>
            <a:chOff x="511322" y="488588"/>
            <a:chExt cx="8197642" cy="882753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511322" y="709307"/>
              <a:ext cx="7884251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861653" y="488588"/>
              <a:ext cx="0" cy="441437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492383" y="488588"/>
              <a:ext cx="0" cy="441437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7962084" y="488588"/>
              <a:ext cx="0" cy="441437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676264" y="920539"/>
              <a:ext cx="8032700" cy="4508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20" dirty="0"/>
                <a:t>0       1                                                                                           10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30030" y="429982"/>
            <a:ext cx="9670374" cy="6929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20" b="1" dirty="0">
                <a:solidFill>
                  <a:srgbClr val="800000"/>
                </a:solidFill>
              </a:rPr>
              <a:t>Why reduce the dimension in data analysis?</a:t>
            </a:r>
          </a:p>
          <a:p>
            <a:endParaRPr lang="en-US" sz="2720" dirty="0"/>
          </a:p>
          <a:p>
            <a:r>
              <a:rPr lang="en-US" sz="2720" dirty="0"/>
              <a:t>Consider the points  (0, 0, …, 0),  (1, 0, …, 0),  (10, 0, …, 0)</a:t>
            </a:r>
          </a:p>
          <a:p>
            <a:endParaRPr lang="en-US" sz="2720" dirty="0"/>
          </a:p>
          <a:p>
            <a:endParaRPr lang="en-US" sz="2720" dirty="0"/>
          </a:p>
          <a:p>
            <a:endParaRPr lang="en-US" sz="2720" dirty="0"/>
          </a:p>
          <a:p>
            <a:endParaRPr lang="en-US" sz="2720" dirty="0"/>
          </a:p>
          <a:p>
            <a:r>
              <a:rPr lang="en-US" sz="2720" dirty="0"/>
              <a:t>Add noise to first point (0, 0, …, 0) </a:t>
            </a:r>
            <a:r>
              <a:rPr lang="en-US" sz="2720" dirty="0">
                <a:sym typeface="Wingdings"/>
              </a:rPr>
              <a:t> (0, 1, …, 1) </a:t>
            </a:r>
            <a:endParaRPr lang="en-US" sz="2720" dirty="0"/>
          </a:p>
          <a:p>
            <a:endParaRPr lang="en-US" sz="2720" dirty="0"/>
          </a:p>
          <a:p>
            <a:r>
              <a:rPr lang="en-US" sz="2720" dirty="0"/>
              <a:t>In R</a:t>
            </a:r>
            <a:r>
              <a:rPr lang="en-US" sz="2720" baseline="30000" dirty="0"/>
              <a:t>100</a:t>
            </a:r>
            <a:r>
              <a:rPr lang="en-US" sz="2720" dirty="0"/>
              <a:t>,   d(</a:t>
            </a:r>
            <a:r>
              <a:rPr lang="en-US" sz="2720" dirty="0">
                <a:sym typeface="Wingdings"/>
              </a:rPr>
              <a:t>(0, 1, …, 1)</a:t>
            </a:r>
            <a:r>
              <a:rPr lang="en-US" sz="2720" dirty="0"/>
              <a:t>, (1, 0, …, 0)) = 10  &gt;  9.</a:t>
            </a:r>
          </a:p>
          <a:p>
            <a:endParaRPr lang="en-US" sz="2720" baseline="30000" dirty="0"/>
          </a:p>
          <a:p>
            <a:endParaRPr lang="en-US" sz="2720" dirty="0"/>
          </a:p>
          <a:p>
            <a:r>
              <a:rPr lang="en-US" sz="2720" dirty="0"/>
              <a:t>Add small noise to first point (0, 0, …, 0) </a:t>
            </a:r>
            <a:r>
              <a:rPr lang="en-US" sz="2720" dirty="0">
                <a:sym typeface="Wingdings"/>
              </a:rPr>
              <a:t> (0, 0.1, …, 0.1) </a:t>
            </a:r>
            <a:endParaRPr lang="en-US" sz="2720" dirty="0"/>
          </a:p>
          <a:p>
            <a:endParaRPr lang="en-US" sz="2720" dirty="0"/>
          </a:p>
          <a:p>
            <a:r>
              <a:rPr lang="en-US" sz="2720" dirty="0"/>
              <a:t>In R</a:t>
            </a:r>
            <a:r>
              <a:rPr lang="en-US" sz="2720" baseline="30000" dirty="0"/>
              <a:t>39,900</a:t>
            </a:r>
            <a:r>
              <a:rPr lang="en-US" sz="2720" dirty="0"/>
              <a:t>,   d(</a:t>
            </a:r>
            <a:r>
              <a:rPr lang="en-US" sz="2720" dirty="0">
                <a:sym typeface="Wingdings"/>
              </a:rPr>
              <a:t>(0, 0.1, …, 0.1)</a:t>
            </a:r>
            <a:r>
              <a:rPr lang="en-US" sz="2720" dirty="0"/>
              <a:t>, (1, 0, …, 0)) = 20  &gt;  9.</a:t>
            </a:r>
            <a:endParaRPr lang="en-US" sz="2720" baseline="30000" dirty="0"/>
          </a:p>
          <a:p>
            <a:endParaRPr lang="en-US" sz="2720" baseline="30000" dirty="0"/>
          </a:p>
          <a:p>
            <a:r>
              <a:rPr lang="en-US" sz="272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59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A31C21C-C2C0-47F9-B3FA-6CCA25380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D236A-634D-4FD8-8810-B8769E810523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D9055FA7-66C1-47AF-9AC4-F19722D28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7743" y="98307"/>
            <a:ext cx="8808720" cy="1295400"/>
          </a:xfrm>
        </p:spPr>
        <p:txBody>
          <a:bodyPr/>
          <a:lstStyle/>
          <a:p>
            <a:r>
              <a:rPr lang="da-DK" altLang="en-US" sz="4533" dirty="0"/>
              <a:t>PCA on all Genes</a:t>
            </a:r>
            <a:br>
              <a:rPr lang="da-DK" altLang="en-US" sz="4533" dirty="0"/>
            </a:br>
            <a:r>
              <a:rPr lang="da-DK" altLang="en-US" sz="3853" dirty="0"/>
              <a:t>Leukemia data, precursor B and T</a:t>
            </a:r>
          </a:p>
        </p:txBody>
      </p:sp>
      <p:grpSp>
        <p:nvGrpSpPr>
          <p:cNvPr id="24579" name="Group 3">
            <a:extLst>
              <a:ext uri="{FF2B5EF4-FFF2-40B4-BE49-F238E27FC236}">
                <a16:creationId xmlns:a16="http://schemas.microsoft.com/office/drawing/2014/main" id="{E92C3DF6-E8FD-47EB-B16F-C14358248D7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35895" y="1864425"/>
            <a:ext cx="7631402" cy="5760720"/>
            <a:chOff x="1066" y="907"/>
            <a:chExt cx="3810" cy="2954"/>
          </a:xfrm>
        </p:grpSpPr>
        <p:sp>
          <p:nvSpPr>
            <p:cNvPr id="24580" name="Rectangle 4">
              <a:extLst>
                <a:ext uri="{FF2B5EF4-FFF2-40B4-BE49-F238E27FC236}">
                  <a16:creationId xmlns:a16="http://schemas.microsoft.com/office/drawing/2014/main" id="{B25330EE-549A-49E7-8320-15A7F28DF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4" y="958"/>
              <a:ext cx="3742" cy="290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40"/>
            </a:p>
          </p:txBody>
        </p:sp>
        <p:pic>
          <p:nvPicPr>
            <p:cNvPr id="24581" name="Picture 5">
              <a:extLst>
                <a:ext uri="{FF2B5EF4-FFF2-40B4-BE49-F238E27FC236}">
                  <a16:creationId xmlns:a16="http://schemas.microsoft.com/office/drawing/2014/main" id="{226A8526-105B-4704-AB16-4D924FF293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" y="907"/>
              <a:ext cx="3378" cy="2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4582" name="Rectangle 6">
            <a:extLst>
              <a:ext uri="{FF2B5EF4-FFF2-40B4-BE49-F238E27FC236}">
                <a16:creationId xmlns:a16="http://schemas.microsoft.com/office/drawing/2014/main" id="{A09F50EC-B4F3-4B94-A4CB-5EAA90810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2263" y="1393707"/>
            <a:ext cx="9542473" cy="527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a-DK" altLang="en-US" sz="3173" dirty="0"/>
              <a:t>Plot of 34 patients, dimension of 8973 genes reduced to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C1825-894D-4584-90B6-90D471A57696}"/>
              </a:ext>
            </a:extLst>
          </p:cNvPr>
          <p:cNvSpPr txBox="1"/>
          <p:nvPr/>
        </p:nvSpPr>
        <p:spPr>
          <a:xfrm>
            <a:off x="24913" y="7407933"/>
            <a:ext cx="10104120" cy="40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40" dirty="0">
                <a:hlinkClick r:id="rId3"/>
              </a:rPr>
              <a:t>www.cse.buffalo.edu/faculty/azhang/data-mining/pca.ppt</a:t>
            </a:r>
            <a:r>
              <a:rPr lang="en-US" sz="2040" dirty="0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67D138B-58C3-46BC-8C55-9E452A67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94ED8-F278-45FB-974F-8369D29663A5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C336AA21-628C-4224-9209-06F5D4F3C0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2880" y="0"/>
            <a:ext cx="8808720" cy="1295400"/>
          </a:xfrm>
        </p:spPr>
        <p:txBody>
          <a:bodyPr/>
          <a:lstStyle/>
          <a:p>
            <a:r>
              <a:rPr lang="da-DK" altLang="en-US" sz="4307"/>
              <a:t>PCA on 100 top significant genes </a:t>
            </a:r>
            <a:br>
              <a:rPr lang="da-DK" altLang="en-US" sz="4307"/>
            </a:br>
            <a:r>
              <a:rPr lang="da-DK" altLang="en-US" sz="4307"/>
              <a:t> </a:t>
            </a:r>
            <a:r>
              <a:rPr lang="da-DK" altLang="en-US" sz="3853"/>
              <a:t>Leukemia data, precursor B and T</a:t>
            </a:r>
          </a:p>
        </p:txBody>
      </p:sp>
      <p:grpSp>
        <p:nvGrpSpPr>
          <p:cNvPr id="25603" name="Group 3">
            <a:extLst>
              <a:ext uri="{FF2B5EF4-FFF2-40B4-BE49-F238E27FC236}">
                <a16:creationId xmlns:a16="http://schemas.microsoft.com/office/drawing/2014/main" id="{24435AA3-79A3-4383-AA70-A2CA6D0E9D87}"/>
              </a:ext>
            </a:extLst>
          </p:cNvPr>
          <p:cNvGrpSpPr>
            <a:grpSpLocks/>
          </p:cNvGrpSpPr>
          <p:nvPr/>
        </p:nvGrpSpPr>
        <p:grpSpPr bwMode="auto">
          <a:xfrm>
            <a:off x="2748280" y="2012973"/>
            <a:ext cx="6217920" cy="5394960"/>
            <a:chOff x="884" y="958"/>
            <a:chExt cx="4287" cy="2903"/>
          </a:xfrm>
        </p:grpSpPr>
        <p:sp>
          <p:nvSpPr>
            <p:cNvPr id="25604" name="Rectangle 4">
              <a:extLst>
                <a:ext uri="{FF2B5EF4-FFF2-40B4-BE49-F238E27FC236}">
                  <a16:creationId xmlns:a16="http://schemas.microsoft.com/office/drawing/2014/main" id="{E2358B8A-9AA7-4651-B6B9-0D5B2B6C7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958"/>
              <a:ext cx="4287" cy="2903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rgbClr val="FFFF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40"/>
            </a:p>
          </p:txBody>
        </p:sp>
        <p:pic>
          <p:nvPicPr>
            <p:cNvPr id="25605" name="Picture 5">
              <a:extLst>
                <a:ext uri="{FF2B5EF4-FFF2-40B4-BE49-F238E27FC236}">
                  <a16:creationId xmlns:a16="http://schemas.microsoft.com/office/drawing/2014/main" id="{90561E63-C1AD-4DD6-BFC9-EC427FDF0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958"/>
              <a:ext cx="4287" cy="28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5606" name="Rectangle 6">
            <a:extLst>
              <a:ext uri="{FF2B5EF4-FFF2-40B4-BE49-F238E27FC236}">
                <a16:creationId xmlns:a16="http://schemas.microsoft.com/office/drawing/2014/main" id="{EE772766-839F-40CC-A5C1-C1EF6BF9D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119" y="1468120"/>
            <a:ext cx="9446065" cy="527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da-DK" altLang="en-US" sz="3173" dirty="0"/>
              <a:t>Plot of 34 patients, dimension of 100 genes reduced to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B7B260-E874-49A9-8C7F-018EAD054B41}"/>
              </a:ext>
            </a:extLst>
          </p:cNvPr>
          <p:cNvSpPr txBox="1"/>
          <p:nvPr/>
        </p:nvSpPr>
        <p:spPr>
          <a:xfrm>
            <a:off x="24913" y="7407933"/>
            <a:ext cx="10104120" cy="40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40" dirty="0">
                <a:hlinkClick r:id="rId3"/>
              </a:rPr>
              <a:t>www.cse.buffalo.edu/faculty/azhang/data-mining/pca.ppt</a:t>
            </a:r>
            <a:r>
              <a:rPr lang="en-US" sz="2040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329DF9-EB52-45DA-987B-82CB60F66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28" y="1440374"/>
            <a:ext cx="11665459" cy="50817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E03686-A6DB-4150-B42C-2A0E82321A16}"/>
              </a:ext>
            </a:extLst>
          </p:cNvPr>
          <p:cNvSpPr txBox="1"/>
          <p:nvPr/>
        </p:nvSpPr>
        <p:spPr>
          <a:xfrm>
            <a:off x="336861" y="822159"/>
            <a:ext cx="9267457" cy="36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55" dirty="0">
                <a:hlinkClick r:id="rId3"/>
              </a:rPr>
              <a:t>https://www.coursera.org/learn/pca-machine-learning/home/info</a:t>
            </a:r>
            <a:r>
              <a:rPr lang="en-US" sz="1755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8978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4">
            <a:extLst>
              <a:ext uri="{FF2B5EF4-FFF2-40B4-BE49-F238E27FC236}">
                <a16:creationId xmlns:a16="http://schemas.microsoft.com/office/drawing/2014/main" id="{9CC0F1F4-30A7-5B29-81EE-2E70FA7056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484357"/>
              </p:ext>
            </p:extLst>
          </p:nvPr>
        </p:nvGraphicFramePr>
        <p:xfrm>
          <a:off x="8058573" y="5306399"/>
          <a:ext cx="3828627" cy="1257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26920" imgH="596880" progId="Equation.3">
                  <p:embed/>
                </p:oleObj>
              </mc:Choice>
              <mc:Fallback>
                <p:oleObj name="Equation" r:id="rId2" imgW="1726920" imgH="596880" progId="Equation.3">
                  <p:embed/>
                  <p:pic>
                    <p:nvPicPr>
                      <p:cNvPr id="89142" name="Object 54">
                        <a:extLst>
                          <a:ext uri="{FF2B5EF4-FFF2-40B4-BE49-F238E27FC236}">
                            <a16:creationId xmlns:a16="http://schemas.microsoft.com/office/drawing/2014/main" id="{97041372-20ED-4695-A600-DD547747CB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8573" y="5306399"/>
                        <a:ext cx="3828627" cy="12576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0E5BCA5-64FE-432D-98D9-34516F1A4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2925"/>
            <a:ext cx="4216608" cy="41670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F73630-90A0-4939-8F2D-DF28CCE2F4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148" y="3004597"/>
            <a:ext cx="4274483" cy="42248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B86F23-6128-4179-B710-C802982998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3664" y="542925"/>
            <a:ext cx="4183536" cy="41835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2EC3E4-AC28-4880-B201-6671AE2D66A3}"/>
              </a:ext>
            </a:extLst>
          </p:cNvPr>
          <p:cNvSpPr txBox="1"/>
          <p:nvPr/>
        </p:nvSpPr>
        <p:spPr>
          <a:xfrm>
            <a:off x="4484717" y="1069744"/>
            <a:ext cx="2917767" cy="1170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340" dirty="0">
                <a:solidFill>
                  <a:srgbClr val="C00000"/>
                </a:solidFill>
              </a:rPr>
              <a:t>Same variance in x and y direction, but different co-variances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DE2DDE-9AF2-4601-BE2A-196DDA57CD32}"/>
              </a:ext>
            </a:extLst>
          </p:cNvPr>
          <p:cNvSpPr txBox="1"/>
          <p:nvPr/>
        </p:nvSpPr>
        <p:spPr>
          <a:xfrm>
            <a:off x="124210" y="7412301"/>
            <a:ext cx="9267457" cy="36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55" dirty="0">
                <a:hlinkClick r:id="rId7"/>
              </a:rPr>
              <a:t>https://www.coursera.org/learn/pca-machine-learning/home/info</a:t>
            </a:r>
            <a:r>
              <a:rPr lang="en-US" sz="1755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23386D-AA69-E2F7-91B2-5AA73FD32743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214608" y="5474460"/>
                <a:ext cx="3193695" cy="840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dirty="0">
                              <a:latin typeface="Cambria Math" panose="02040503050406030204" pitchFamily="18" charset="0"/>
                            </a:rPr>
                            <m:t>Var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  <m:r>
                        <a:rPr lang="en-US" sz="200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dirty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dirty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sz="200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34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23386D-AA69-E2F7-91B2-5AA73FD32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08" y="5474460"/>
                <a:ext cx="3193695" cy="8402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2616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6">
            <a:extLst>
              <a:ext uri="{FF2B5EF4-FFF2-40B4-BE49-F238E27FC236}">
                <a16:creationId xmlns:a16="http://schemas.microsoft.com/office/drawing/2014/main" id="{261A876A-8962-4C42-B787-18F2022B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6BF2A-8C18-41EF-B0D6-ED883B09121E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D4D9EDB2-5010-4420-BCC8-59BE4F2080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6520" y="259080"/>
            <a:ext cx="8808720" cy="1295400"/>
          </a:xfrm>
        </p:spPr>
        <p:txBody>
          <a:bodyPr/>
          <a:lstStyle/>
          <a:p>
            <a:r>
              <a:rPr lang="en-US" altLang="zh-TW" sz="4533">
                <a:ea typeface="PMingLiU" panose="02020500000000000000" pitchFamily="18" charset="-120"/>
              </a:rPr>
              <a:t>Now consider two dimensions</a:t>
            </a:r>
          </a:p>
        </p:txBody>
      </p:sp>
      <p:graphicFrame>
        <p:nvGraphicFramePr>
          <p:cNvPr id="89091" name="Group 3">
            <a:extLst>
              <a:ext uri="{FF2B5EF4-FFF2-40B4-BE49-F238E27FC236}">
                <a16:creationId xmlns:a16="http://schemas.microsoft.com/office/drawing/2014/main" id="{FD7EDC0F-6499-40CF-A5DD-02C7DB51BF8C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6202680" y="1813560"/>
          <a:ext cx="4490720" cy="6217920"/>
        </p:xfrm>
        <a:graphic>
          <a:graphicData uri="http://schemas.openxmlformats.org/drawingml/2006/table">
            <a:tbl>
              <a:tblPr/>
              <a:tblGrid>
                <a:gridCol w="2452265">
                  <a:extLst>
                    <a:ext uri="{9D8B030D-6E8A-4147-A177-3AD203B41FA5}">
                      <a16:colId xmlns:a16="http://schemas.microsoft.com/office/drawing/2014/main" val="1057972873"/>
                    </a:ext>
                  </a:extLst>
                </a:gridCol>
                <a:gridCol w="2038455">
                  <a:extLst>
                    <a:ext uri="{9D8B030D-6E8A-4147-A177-3AD203B41FA5}">
                      <a16:colId xmlns:a16="http://schemas.microsoft.com/office/drawing/2014/main" val="837885843"/>
                    </a:ext>
                  </a:extLst>
                </a:gridCol>
              </a:tblGrid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X=Temperature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Y=Humidity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534837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40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90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583443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40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90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574513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40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90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874657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30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90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231701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15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70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0063521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15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70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665814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15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70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7395102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30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90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10550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15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70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2318867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30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70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8078552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30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70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8675545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30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90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8869043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40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70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731584"/>
                  </a:ext>
                </a:extLst>
              </a:tr>
              <a:tr h="414528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30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MingLiU" panose="02020500000000000000" pitchFamily="18" charset="-120"/>
                          <a:ea typeface="PMingLiU" panose="02020500000000000000" pitchFamily="18" charset="-120"/>
                        </a:rPr>
                        <a:t>90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PMingLiU" panose="02020500000000000000" pitchFamily="18" charset="-12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384124"/>
                  </a:ext>
                </a:extLst>
              </a:tr>
            </a:tbl>
          </a:graphicData>
        </a:graphic>
      </p:graphicFrame>
      <p:sp>
        <p:nvSpPr>
          <p:cNvPr id="89141" name="Text Box 53">
            <a:extLst>
              <a:ext uri="{FF2B5EF4-FFF2-40B4-BE49-F238E27FC236}">
                <a16:creationId xmlns:a16="http://schemas.microsoft.com/office/drawing/2014/main" id="{13BF6ECC-162A-4694-8B86-A8267E2BD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4889" y="3060383"/>
            <a:ext cx="184731" cy="406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TW" altLang="en-US" sz="2040">
              <a:latin typeface="Tahoma" panose="020B0604030504040204" pitchFamily="34" charset="0"/>
              <a:ea typeface="PMingLiU" panose="02020500000000000000" pitchFamily="18" charset="-120"/>
            </a:endParaRPr>
          </a:p>
        </p:txBody>
      </p:sp>
      <p:graphicFrame>
        <p:nvGraphicFramePr>
          <p:cNvPr id="89142" name="Object 54">
            <a:extLst>
              <a:ext uri="{FF2B5EF4-FFF2-40B4-BE49-F238E27FC236}">
                <a16:creationId xmlns:a16="http://schemas.microsoft.com/office/drawing/2014/main" id="{97041372-20ED-4695-A600-DD547747CB32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535642" y="5485660"/>
          <a:ext cx="3828627" cy="1257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26920" imgH="596880" progId="Equation.3">
                  <p:embed/>
                </p:oleObj>
              </mc:Choice>
              <mc:Fallback>
                <p:oleObj name="Equation" r:id="rId3" imgW="1726920" imgH="596880" progId="Equation.3">
                  <p:embed/>
                  <p:pic>
                    <p:nvPicPr>
                      <p:cNvPr id="89142" name="Object 54">
                        <a:extLst>
                          <a:ext uri="{FF2B5EF4-FFF2-40B4-BE49-F238E27FC236}">
                            <a16:creationId xmlns:a16="http://schemas.microsoft.com/office/drawing/2014/main" id="{97041372-20ED-4695-A600-DD547747CB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5642" y="5485660"/>
                        <a:ext cx="3828627" cy="12576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143" name="Text Box 55">
            <a:extLst>
              <a:ext uri="{FF2B5EF4-FFF2-40B4-BE49-F238E27FC236}">
                <a16:creationId xmlns:a16="http://schemas.microsoft.com/office/drawing/2014/main" id="{E646CC3F-4CE8-4437-9651-1AE21A73E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1248" y="2110424"/>
            <a:ext cx="3520194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040">
                <a:latin typeface="Tahoma" panose="020B0604030504040204" pitchFamily="34" charset="0"/>
                <a:ea typeface="PMingLiU" panose="02020500000000000000" pitchFamily="18" charset="-120"/>
              </a:rPr>
              <a:t>Covariance: measures the</a:t>
            </a:r>
            <a:br>
              <a:rPr lang="en-US" altLang="zh-TW" sz="2040">
                <a:latin typeface="Tahoma" panose="020B0604030504040204" pitchFamily="34" charset="0"/>
                <a:ea typeface="PMingLiU" panose="02020500000000000000" pitchFamily="18" charset="-120"/>
              </a:rPr>
            </a:br>
            <a:r>
              <a:rPr lang="en-US" altLang="zh-TW" sz="2040">
                <a:latin typeface="Tahoma" panose="020B0604030504040204" pitchFamily="34" charset="0"/>
                <a:ea typeface="PMingLiU" panose="02020500000000000000" pitchFamily="18" charset="-120"/>
              </a:rPr>
              <a:t>correlation between X and Y</a:t>
            </a:r>
          </a:p>
          <a:p>
            <a:pPr>
              <a:buFontTx/>
              <a:buChar char="•"/>
            </a:pPr>
            <a:r>
              <a:rPr lang="en-US" altLang="zh-TW" sz="2040">
                <a:latin typeface="Tahoma" panose="020B0604030504040204" pitchFamily="34" charset="0"/>
                <a:ea typeface="PMingLiU" panose="02020500000000000000" pitchFamily="18" charset="-120"/>
              </a:rPr>
              <a:t> cov(X,Y)=0: independent</a:t>
            </a:r>
          </a:p>
          <a:p>
            <a:pPr>
              <a:buFontTx/>
              <a:buChar char="•"/>
            </a:pPr>
            <a:r>
              <a:rPr lang="en-US" altLang="zh-TW" sz="2040">
                <a:latin typeface="Tahoma" panose="020B0604030504040204" pitchFamily="34" charset="0"/>
                <a:ea typeface="PMingLiU" panose="02020500000000000000" pitchFamily="18" charset="-120"/>
              </a:rPr>
              <a:t>Cov(X,Y)&gt;0: move same dir</a:t>
            </a:r>
          </a:p>
          <a:p>
            <a:pPr>
              <a:buFontTx/>
              <a:buChar char="•"/>
            </a:pPr>
            <a:r>
              <a:rPr lang="en-US" altLang="zh-TW" sz="2040">
                <a:latin typeface="Tahoma" panose="020B0604030504040204" pitchFamily="34" charset="0"/>
                <a:ea typeface="PMingLiU" panose="02020500000000000000" pitchFamily="18" charset="-120"/>
              </a:rPr>
              <a:t>Cov(X,Y)&lt;0: move oppo dir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FB6C8E-5FAA-45E4-913D-618321E908A3}"/>
              </a:ext>
            </a:extLst>
          </p:cNvPr>
          <p:cNvSpPr txBox="1"/>
          <p:nvPr/>
        </p:nvSpPr>
        <p:spPr>
          <a:xfrm>
            <a:off x="24913" y="7407933"/>
            <a:ext cx="10104120" cy="40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40" dirty="0">
                <a:hlinkClick r:id="rId5"/>
              </a:rPr>
              <a:t>www.cse.buffalo.edu/faculty/azhang/data-mining/pca.ppt</a:t>
            </a:r>
            <a:r>
              <a:rPr lang="en-US" sz="2040" dirty="0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CE58DF-7008-46BD-87F4-AD030C852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251" y="542924"/>
            <a:ext cx="8660053" cy="66865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01184C6-C150-431F-92A7-5CB409500541}"/>
              </a:ext>
            </a:extLst>
          </p:cNvPr>
          <p:cNvCxnSpPr/>
          <p:nvPr/>
        </p:nvCxnSpPr>
        <p:spPr>
          <a:xfrm>
            <a:off x="6564086" y="1013188"/>
            <a:ext cx="101890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F7EA8F2-23F2-4A96-9955-10CF100C4D17}"/>
              </a:ext>
            </a:extLst>
          </p:cNvPr>
          <p:cNvSpPr txBox="1"/>
          <p:nvPr/>
        </p:nvSpPr>
        <p:spPr>
          <a:xfrm>
            <a:off x="124210" y="7412301"/>
            <a:ext cx="9267457" cy="36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55" dirty="0">
                <a:hlinkClick r:id="rId3"/>
              </a:rPr>
              <a:t>https://www.coursera.org/learn/pca-machine-learning/home/info</a:t>
            </a:r>
            <a:r>
              <a:rPr lang="en-US" sz="1755" dirty="0"/>
              <a:t> </a:t>
            </a:r>
          </a:p>
        </p:txBody>
      </p:sp>
      <p:graphicFrame>
        <p:nvGraphicFramePr>
          <p:cNvPr id="9" name="Object 54">
            <a:extLst>
              <a:ext uri="{FF2B5EF4-FFF2-40B4-BE49-F238E27FC236}">
                <a16:creationId xmlns:a16="http://schemas.microsoft.com/office/drawing/2014/main" id="{8016C9B8-68AC-4D97-8F1C-2EB4EEC6E9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82988" y="3886199"/>
          <a:ext cx="3828627" cy="1257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6920" imgH="596880" progId="Equation.3">
                  <p:embed/>
                </p:oleObj>
              </mc:Choice>
              <mc:Fallback>
                <p:oleObj name="Equation" r:id="rId4" imgW="1726920" imgH="596880" progId="Equation.3">
                  <p:embed/>
                  <p:pic>
                    <p:nvPicPr>
                      <p:cNvPr id="9" name="Object 54">
                        <a:extLst>
                          <a:ext uri="{FF2B5EF4-FFF2-40B4-BE49-F238E27FC236}">
                            <a16:creationId xmlns:a16="http://schemas.microsoft.com/office/drawing/2014/main" id="{8016C9B8-68AC-4D97-8F1C-2EB4EEC6E9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2988" y="3886199"/>
                        <a:ext cx="3828627" cy="12576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50EF3C2-72BE-DCBD-F70D-DA81BCD05DA1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8217920" y="5766497"/>
                <a:ext cx="3193695" cy="840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dirty="0">
                              <a:latin typeface="Cambria Math" panose="02040503050406030204" pitchFamily="18" charset="0"/>
                            </a:rPr>
                            <m:t>Var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  <m:r>
                        <a:rPr lang="en-US" sz="200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dirty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dirty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sz="200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34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50EF3C2-72BE-DCBD-F70D-DA81BCD05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920" y="5766497"/>
                <a:ext cx="3193695" cy="8402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2044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164360-BD5C-41A2-9162-719329B07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4257" y="542925"/>
            <a:ext cx="3694538" cy="32095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33C88C-848E-4BA6-9095-24319EC689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7"/>
          <a:stretch/>
        </p:blipFill>
        <p:spPr>
          <a:xfrm>
            <a:off x="261131" y="809590"/>
            <a:ext cx="5633270" cy="13373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125A57-BEB8-43BE-BF12-76E30B99BE0F}"/>
              </a:ext>
            </a:extLst>
          </p:cNvPr>
          <p:cNvSpPr txBox="1"/>
          <p:nvPr/>
        </p:nvSpPr>
        <p:spPr>
          <a:xfrm>
            <a:off x="3330403" y="699679"/>
            <a:ext cx="2251514" cy="45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340" dirty="0">
                <a:solidFill>
                  <a:srgbClr val="C00000"/>
                </a:solidFill>
              </a:rPr>
              <a:t>for 2 data points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F22D9E-7ADD-4605-A967-82A9B5C03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30" y="2039132"/>
            <a:ext cx="4887868" cy="38336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DC6647-A63C-4CD8-8B0B-BEAEADADB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435" y="3559678"/>
            <a:ext cx="4214555" cy="34770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308CD76-78F8-49E6-A367-BCB65F4F72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77" y="5966460"/>
            <a:ext cx="7865983" cy="12630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191891-D048-4DC1-AE79-8D7DE245BFE8}"/>
              </a:ext>
            </a:extLst>
          </p:cNvPr>
          <p:cNvSpPr txBox="1"/>
          <p:nvPr/>
        </p:nvSpPr>
        <p:spPr>
          <a:xfrm>
            <a:off x="124210" y="7412301"/>
            <a:ext cx="9267457" cy="36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55" dirty="0">
                <a:hlinkClick r:id="rId7"/>
              </a:rPr>
              <a:t>https://www.coursera.org/learn/pca-machine-learning/home/info</a:t>
            </a:r>
            <a:r>
              <a:rPr lang="en-US" sz="1755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7F6FBD-CD76-453F-878F-BB433807DEAC}"/>
              </a:ext>
            </a:extLst>
          </p:cNvPr>
          <p:cNvSpPr txBox="1"/>
          <p:nvPr/>
        </p:nvSpPr>
        <p:spPr>
          <a:xfrm>
            <a:off x="6995769" y="157384"/>
            <a:ext cx="2184188" cy="45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340" dirty="0">
                <a:solidFill>
                  <a:srgbClr val="C00000"/>
                </a:solidFill>
              </a:rPr>
              <a:t>for 4 data points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E08154-7210-4674-AC32-212470BFC5BC}"/>
              </a:ext>
            </a:extLst>
          </p:cNvPr>
          <p:cNvSpPr txBox="1"/>
          <p:nvPr/>
        </p:nvSpPr>
        <p:spPr>
          <a:xfrm>
            <a:off x="8891712" y="6680648"/>
            <a:ext cx="2251514" cy="45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340" dirty="0">
                <a:solidFill>
                  <a:srgbClr val="C00000"/>
                </a:solidFill>
              </a:rPr>
              <a:t>for 2 data points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751DBB3-1A50-63BF-E871-EE674C5D3DCC}"/>
              </a:ext>
            </a:extLst>
          </p:cNvPr>
          <p:cNvCxnSpPr>
            <a:cxnSpLocks/>
          </p:cNvCxnSpPr>
          <p:nvPr/>
        </p:nvCxnSpPr>
        <p:spPr>
          <a:xfrm flipV="1">
            <a:off x="6086603" y="-12037"/>
            <a:ext cx="0" cy="3657600"/>
          </a:xfrm>
          <a:prstGeom prst="line">
            <a:avLst/>
          </a:prstGeom>
          <a:ln w="539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14C4467-446E-7ABF-70E6-DE932A1E1B37}"/>
              </a:ext>
            </a:extLst>
          </p:cNvPr>
          <p:cNvCxnSpPr>
            <a:cxnSpLocks/>
          </p:cNvCxnSpPr>
          <p:nvPr/>
        </p:nvCxnSpPr>
        <p:spPr>
          <a:xfrm>
            <a:off x="6086603" y="3644181"/>
            <a:ext cx="5852160" cy="0"/>
          </a:xfrm>
          <a:prstGeom prst="line">
            <a:avLst/>
          </a:prstGeom>
          <a:ln w="539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141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A0FA60B4-2A23-182E-8805-A6CB6BF8E5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983634"/>
              </p:ext>
            </p:extLst>
          </p:nvPr>
        </p:nvGraphicFramePr>
        <p:xfrm>
          <a:off x="447158" y="-457200"/>
          <a:ext cx="11360069" cy="8778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029101" imgH="3886068" progId="Acrobat.Document.DC">
                  <p:embed/>
                </p:oleObj>
              </mc:Choice>
              <mc:Fallback>
                <p:oleObj name="Acrobat Document" r:id="rId2" imgW="5029101" imgH="388606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7158" y="-457200"/>
                        <a:ext cx="11360069" cy="8778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7378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058674-8C6B-4908-ABFE-E52FFE46D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65389"/>
            <a:ext cx="6602968" cy="40119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7D926E-8841-4754-9E50-FF78F4D81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408" y="3005376"/>
            <a:ext cx="6593681" cy="39562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972A97-0BB4-422E-AD21-906B9BCC541A}"/>
              </a:ext>
            </a:extLst>
          </p:cNvPr>
          <p:cNvSpPr txBox="1"/>
          <p:nvPr/>
        </p:nvSpPr>
        <p:spPr>
          <a:xfrm>
            <a:off x="124210" y="7412301"/>
            <a:ext cx="9267457" cy="36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55" dirty="0">
                <a:hlinkClick r:id="rId4"/>
              </a:rPr>
              <a:t>https://www.coursera.org/learn/pca-machine-learning/home/info</a:t>
            </a:r>
            <a:r>
              <a:rPr lang="en-US" sz="1755" dirty="0"/>
              <a:t> </a:t>
            </a:r>
          </a:p>
        </p:txBody>
      </p:sp>
      <p:graphicFrame>
        <p:nvGraphicFramePr>
          <p:cNvPr id="8" name="Object 54">
            <a:extLst>
              <a:ext uri="{FF2B5EF4-FFF2-40B4-BE49-F238E27FC236}">
                <a16:creationId xmlns:a16="http://schemas.microsoft.com/office/drawing/2014/main" id="{2EA7C74F-597F-4545-9EE3-ADBDC7C730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678" y="4857588"/>
          <a:ext cx="3828627" cy="1257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26920" imgH="596880" progId="Equation.3">
                  <p:embed/>
                </p:oleObj>
              </mc:Choice>
              <mc:Fallback>
                <p:oleObj name="Equation" r:id="rId5" imgW="1726920" imgH="596880" progId="Equation.3">
                  <p:embed/>
                  <p:pic>
                    <p:nvPicPr>
                      <p:cNvPr id="8" name="Object 54">
                        <a:extLst>
                          <a:ext uri="{FF2B5EF4-FFF2-40B4-BE49-F238E27FC236}">
                            <a16:creationId xmlns:a16="http://schemas.microsoft.com/office/drawing/2014/main" id="{2EA7C74F-597F-4545-9EE3-ADBDC7C730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678" y="4857588"/>
                        <a:ext cx="3828627" cy="12576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B19F018-F29E-4379-8A5F-CCBA89382B5E}"/>
              </a:ext>
            </a:extLst>
          </p:cNvPr>
          <p:cNvSpPr txBox="1"/>
          <p:nvPr/>
        </p:nvSpPr>
        <p:spPr>
          <a:xfrm>
            <a:off x="8292963" y="1258335"/>
            <a:ext cx="1768882" cy="45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340" dirty="0">
                <a:solidFill>
                  <a:srgbClr val="C00000"/>
                </a:solidFill>
              </a:rPr>
              <a:t>9 data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DDC14ED-F1CD-277A-CBE4-B3711979C4F4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798916" y="6346648"/>
                <a:ext cx="2744662" cy="840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dirty="0">
                              <a:latin typeface="Cambria Math" panose="02040503050406030204" pitchFamily="18" charset="0"/>
                            </a:rPr>
                            <m:t>Var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  <m:r>
                        <a:rPr lang="en-US" sz="200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dirty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sz="200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34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DDC14ED-F1CD-277A-CBE4-B3711979C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16" y="6346648"/>
                <a:ext cx="2744662" cy="8402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7086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DC5224-DE2F-492F-9089-E7F27219D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36E25-9518-431A-A39D-1525B39A3A1E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B81619EA-B70A-4623-9AAE-DF2936E9B6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9240" y="172720"/>
            <a:ext cx="8808720" cy="1122680"/>
          </a:xfrm>
        </p:spPr>
        <p:txBody>
          <a:bodyPr>
            <a:normAutofit fontScale="90000"/>
          </a:bodyPr>
          <a:lstStyle/>
          <a:p>
            <a:r>
              <a:rPr lang="sv-SE" altLang="en-US" sz="4533"/>
              <a:t>More than two attributes: covariance matrix</a:t>
            </a:r>
            <a:endParaRPr lang="en-US" altLang="zh-TW" sz="4533">
              <a:ea typeface="PMingLiU" panose="02020500000000000000" pitchFamily="18" charset="-120"/>
            </a:endParaRP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2963CD6B-E0EB-46FA-A150-3B52CED222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39240" y="1468120"/>
            <a:ext cx="8808720" cy="4663440"/>
          </a:xfrm>
        </p:spPr>
        <p:txBody>
          <a:bodyPr/>
          <a:lstStyle/>
          <a:p>
            <a:r>
              <a:rPr lang="sv-SE" altLang="en-US" dirty="0"/>
              <a:t>Contains covariance values between all possible dimensions (=attributes):</a:t>
            </a:r>
          </a:p>
          <a:p>
            <a:endParaRPr lang="sv-SE" altLang="en-US" dirty="0"/>
          </a:p>
          <a:p>
            <a:endParaRPr lang="sv-SE" altLang="en-US" dirty="0"/>
          </a:p>
          <a:p>
            <a:r>
              <a:rPr lang="sv-SE" altLang="en-US" dirty="0"/>
              <a:t>Example for three attributes (x,y,z):</a:t>
            </a:r>
          </a:p>
          <a:p>
            <a:endParaRPr lang="zh-TW" altLang="en-US" dirty="0">
              <a:ea typeface="PMingLiU" panose="02020500000000000000" pitchFamily="18" charset="-120"/>
            </a:endParaRPr>
          </a:p>
        </p:txBody>
      </p:sp>
      <p:graphicFrame>
        <p:nvGraphicFramePr>
          <p:cNvPr id="91140" name="Object 4">
            <a:extLst>
              <a:ext uri="{FF2B5EF4-FFF2-40B4-BE49-F238E27FC236}">
                <a16:creationId xmlns:a16="http://schemas.microsoft.com/office/drawing/2014/main" id="{7277B971-4585-4F25-821D-C20C5E99BD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76314" y="2936241"/>
          <a:ext cx="5930053" cy="723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82600" imgH="253800" progId="Equation.3">
                  <p:embed/>
                </p:oleObj>
              </mc:Choice>
              <mc:Fallback>
                <p:oleObj name="Equation" r:id="rId3" imgW="2082600" imgH="253800" progId="Equation.3">
                  <p:embed/>
                  <p:pic>
                    <p:nvPicPr>
                      <p:cNvPr id="91140" name="Object 4">
                        <a:extLst>
                          <a:ext uri="{FF2B5EF4-FFF2-40B4-BE49-F238E27FC236}">
                            <a16:creationId xmlns:a16="http://schemas.microsoft.com/office/drawing/2014/main" id="{7277B971-4585-4F25-821D-C20C5E99BD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6314" y="2936241"/>
                        <a:ext cx="5930053" cy="7232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1" name="Object 5">
            <a:extLst>
              <a:ext uri="{FF2B5EF4-FFF2-40B4-BE49-F238E27FC236}">
                <a16:creationId xmlns:a16="http://schemas.microsoft.com/office/drawing/2014/main" id="{D8593AF4-F09A-4A72-9DB0-F98EF6EFC9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3760" y="4922520"/>
          <a:ext cx="6727085" cy="202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61960" imgH="711000" progId="Equation.3">
                  <p:embed/>
                </p:oleObj>
              </mc:Choice>
              <mc:Fallback>
                <p:oleObj name="Equation" r:id="rId5" imgW="2361960" imgH="711000" progId="Equation.3">
                  <p:embed/>
                  <p:pic>
                    <p:nvPicPr>
                      <p:cNvPr id="91141" name="Object 5">
                        <a:extLst>
                          <a:ext uri="{FF2B5EF4-FFF2-40B4-BE49-F238E27FC236}">
                            <a16:creationId xmlns:a16="http://schemas.microsoft.com/office/drawing/2014/main" id="{D8593AF4-F09A-4A72-9DB0-F98EF6EFC9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760" y="4922520"/>
                        <a:ext cx="6727085" cy="2025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CB4C373-27E3-488B-9F33-AB0374B4B15E}"/>
              </a:ext>
            </a:extLst>
          </p:cNvPr>
          <p:cNvSpPr txBox="1"/>
          <p:nvPr/>
        </p:nvSpPr>
        <p:spPr>
          <a:xfrm>
            <a:off x="24913" y="7407933"/>
            <a:ext cx="10104120" cy="40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40" dirty="0">
                <a:hlinkClick r:id="rId7"/>
              </a:rPr>
              <a:t>www.cse.buffalo.edu/faculty/azhang/data-mining/pca.ppt</a:t>
            </a:r>
            <a:r>
              <a:rPr lang="en-US" sz="204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C8B85B-93D2-4CFF-BC1A-EE68D3E37503}"/>
              </a:ext>
            </a:extLst>
          </p:cNvPr>
          <p:cNvSpPr txBox="1"/>
          <p:nvPr/>
        </p:nvSpPr>
        <p:spPr>
          <a:xfrm>
            <a:off x="2983346" y="2836208"/>
            <a:ext cx="63730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i="1" dirty="0" err="1">
                <a:solidFill>
                  <a:srgbClr val="5A2781"/>
                </a:solidFill>
              </a:rPr>
              <a:t>dxd</a:t>
            </a:r>
            <a:endParaRPr lang="en-US" sz="2400" i="1" dirty="0">
              <a:solidFill>
                <a:srgbClr val="5A278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ACAC0B-B5B0-4552-A9D0-C27542EAC981}"/>
              </a:ext>
            </a:extLst>
          </p:cNvPr>
          <p:cNvSpPr txBox="1"/>
          <p:nvPr/>
        </p:nvSpPr>
        <p:spPr>
          <a:xfrm>
            <a:off x="9180945" y="2836208"/>
            <a:ext cx="23830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5A2781"/>
                </a:solidFill>
              </a:rPr>
              <a:t>d = dimension</a:t>
            </a:r>
          </a:p>
          <a:p>
            <a:pPr algn="l"/>
            <a:r>
              <a:rPr lang="en-US" sz="2400" dirty="0">
                <a:solidFill>
                  <a:srgbClr val="5A2781"/>
                </a:solidFill>
              </a:rPr>
              <a:t>   = # of attributes</a:t>
            </a:r>
          </a:p>
          <a:p>
            <a:pPr algn="l"/>
            <a:r>
              <a:rPr lang="en-US" sz="2400" dirty="0">
                <a:solidFill>
                  <a:srgbClr val="5A2781"/>
                </a:solidFill>
              </a:rPr>
              <a:t>       or features.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058674-8C6B-4908-ABFE-E52FFE46D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65389"/>
            <a:ext cx="6602968" cy="40119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7D926E-8841-4754-9E50-FF78F4D81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508" y="3005376"/>
            <a:ext cx="6593681" cy="39562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D3C746-2B4C-460E-8C1C-0CE4631AE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678" y="6228829"/>
            <a:ext cx="3751071" cy="10698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972A97-0BB4-422E-AD21-906B9BCC541A}"/>
              </a:ext>
            </a:extLst>
          </p:cNvPr>
          <p:cNvSpPr txBox="1"/>
          <p:nvPr/>
        </p:nvSpPr>
        <p:spPr>
          <a:xfrm>
            <a:off x="124210" y="7412301"/>
            <a:ext cx="9267457" cy="36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55" dirty="0">
                <a:hlinkClick r:id="rId5"/>
              </a:rPr>
              <a:t>https://www.coursera.org/learn/pca-machine-learning/home/info</a:t>
            </a:r>
            <a:r>
              <a:rPr lang="en-US" sz="1755" dirty="0"/>
              <a:t> </a:t>
            </a:r>
          </a:p>
        </p:txBody>
      </p:sp>
      <p:graphicFrame>
        <p:nvGraphicFramePr>
          <p:cNvPr id="8" name="Object 54">
            <a:extLst>
              <a:ext uri="{FF2B5EF4-FFF2-40B4-BE49-F238E27FC236}">
                <a16:creationId xmlns:a16="http://schemas.microsoft.com/office/drawing/2014/main" id="{2EA7C74F-597F-4545-9EE3-ADBDC7C730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5678" y="4857588"/>
          <a:ext cx="3828627" cy="1257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26920" imgH="596880" progId="Equation.3">
                  <p:embed/>
                </p:oleObj>
              </mc:Choice>
              <mc:Fallback>
                <p:oleObj name="Equation" r:id="rId6" imgW="1726920" imgH="596880" progId="Equation.3">
                  <p:embed/>
                  <p:pic>
                    <p:nvPicPr>
                      <p:cNvPr id="8" name="Object 54">
                        <a:extLst>
                          <a:ext uri="{FF2B5EF4-FFF2-40B4-BE49-F238E27FC236}">
                            <a16:creationId xmlns:a16="http://schemas.microsoft.com/office/drawing/2014/main" id="{2EA7C74F-597F-4545-9EE3-ADBDC7C730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678" y="4857588"/>
                        <a:ext cx="3828627" cy="12576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53DAE939-3AFD-25C7-9299-C40C935DA778}"/>
              </a:ext>
            </a:extLst>
          </p:cNvPr>
          <p:cNvSpPr/>
          <p:nvPr/>
        </p:nvSpPr>
        <p:spPr>
          <a:xfrm>
            <a:off x="6718300" y="0"/>
            <a:ext cx="5168900" cy="30053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DBBD30-E7F9-DA31-BDEC-3C24E5B50495}"/>
              </a:ext>
            </a:extLst>
          </p:cNvPr>
          <p:cNvSpPr txBox="1"/>
          <p:nvPr/>
        </p:nvSpPr>
        <p:spPr>
          <a:xfrm>
            <a:off x="7493000" y="2349500"/>
            <a:ext cx="3759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= (0.963855, 0.0361446)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D64B7D-1096-55B6-1F5A-BE6D3DAF7F90}"/>
              </a:ext>
            </a:extLst>
          </p:cNvPr>
          <p:cNvSpPr txBox="1"/>
          <p:nvPr/>
        </p:nvSpPr>
        <p:spPr>
          <a:xfrm>
            <a:off x="325678" y="213815"/>
            <a:ext cx="1768882" cy="45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340" dirty="0">
                <a:solidFill>
                  <a:srgbClr val="C00000"/>
                </a:solidFill>
              </a:rPr>
              <a:t>9 data points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440D613-7B83-ED28-A5D8-95AECB0C4A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4949" y="201297"/>
            <a:ext cx="2241484" cy="8229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DE59270-AF6B-7D17-476D-C537B9C469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5367" y="1368615"/>
            <a:ext cx="4223081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52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F8D4D-F38B-CABA-2542-35F12B393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91482E-0C79-3136-7493-B6C05F68CC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4" t="30387" r="32123"/>
          <a:stretch/>
        </p:blipFill>
        <p:spPr>
          <a:xfrm>
            <a:off x="124210" y="2535932"/>
            <a:ext cx="11762990" cy="45194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67518C-68FC-91E7-3D4F-AEFC6B5A2DAF}"/>
              </a:ext>
            </a:extLst>
          </p:cNvPr>
          <p:cNvSpPr txBox="1"/>
          <p:nvPr/>
        </p:nvSpPr>
        <p:spPr>
          <a:xfrm>
            <a:off x="124210" y="7412301"/>
            <a:ext cx="9267457" cy="36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55" dirty="0">
                <a:hlinkClick r:id="rId3"/>
              </a:rPr>
              <a:t>https://www.coursera.org/learn/pca-machine-learning/home/info</a:t>
            </a:r>
            <a:r>
              <a:rPr lang="en-US" sz="1755" dirty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F78F8A-B493-60BA-3B54-58D5306D8FE1}"/>
              </a:ext>
            </a:extLst>
          </p:cNvPr>
          <p:cNvSpPr/>
          <p:nvPr/>
        </p:nvSpPr>
        <p:spPr>
          <a:xfrm>
            <a:off x="6718300" y="0"/>
            <a:ext cx="5168900" cy="30053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B99506-75FA-E3E2-5DE1-7AE6AB512290}"/>
              </a:ext>
            </a:extLst>
          </p:cNvPr>
          <p:cNvSpPr txBox="1"/>
          <p:nvPr/>
        </p:nvSpPr>
        <p:spPr>
          <a:xfrm>
            <a:off x="7493000" y="2349500"/>
            <a:ext cx="3759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= (0.963855, 0.0361446)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E97E92-A3B0-7D77-4506-2BD0C9DC17E8}"/>
              </a:ext>
            </a:extLst>
          </p:cNvPr>
          <p:cNvSpPr txBox="1"/>
          <p:nvPr/>
        </p:nvSpPr>
        <p:spPr>
          <a:xfrm>
            <a:off x="325678" y="213815"/>
            <a:ext cx="3726789" cy="11726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340" dirty="0">
                <a:solidFill>
                  <a:srgbClr val="C00000"/>
                </a:solidFill>
              </a:rPr>
              <a:t>9 data points</a:t>
            </a:r>
          </a:p>
          <a:p>
            <a:pPr algn="l"/>
            <a:endParaRPr lang="en-US" sz="2340" dirty="0">
              <a:solidFill>
                <a:srgbClr val="C00000"/>
              </a:solidFill>
            </a:endParaRPr>
          </a:p>
          <a:p>
            <a:pPr algn="l"/>
            <a:r>
              <a:rPr lang="en-US" sz="2340" dirty="0">
                <a:solidFill>
                  <a:srgbClr val="0070C0"/>
                </a:solidFill>
              </a:rPr>
              <a:t>Equal aspect ratio in python: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437D671-C770-AE50-2C33-5C216E0C7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4949" y="201297"/>
            <a:ext cx="2241484" cy="8229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AE8C317-DDD5-E905-5F7D-A049AA57B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367" y="1368615"/>
            <a:ext cx="4223081" cy="8229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0ABB75-CA61-9307-2392-1C3A3417FF58}"/>
              </a:ext>
            </a:extLst>
          </p:cNvPr>
          <p:cNvSpPr txBox="1"/>
          <p:nvPr/>
        </p:nvSpPr>
        <p:spPr>
          <a:xfrm>
            <a:off x="818752" y="1339568"/>
            <a:ext cx="5579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https://matplotlib.org/stable/gallery/subplots_axes_and_figures/axis_equal_demo.html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1133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730DD-4F6F-B775-FE27-536C8A7B0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E1C492-1468-56DC-D6D4-EB487EAC80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4" t="30387" r="32123"/>
          <a:stretch/>
        </p:blipFill>
        <p:spPr>
          <a:xfrm rot="20283993">
            <a:off x="124210" y="2535932"/>
            <a:ext cx="11762990" cy="45194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0AB395-9EA7-86A1-71CF-354D33B8B7D5}"/>
              </a:ext>
            </a:extLst>
          </p:cNvPr>
          <p:cNvSpPr txBox="1"/>
          <p:nvPr/>
        </p:nvSpPr>
        <p:spPr>
          <a:xfrm>
            <a:off x="124210" y="7412301"/>
            <a:ext cx="9267457" cy="36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55" dirty="0">
                <a:hlinkClick r:id="rId3"/>
              </a:rPr>
              <a:t>https://www.coursera.org/learn/pca-machine-learning/home/info</a:t>
            </a:r>
            <a:r>
              <a:rPr lang="en-US" sz="1755" dirty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DB93B2-12E3-57F7-78AF-24C2FA3D4680}"/>
              </a:ext>
            </a:extLst>
          </p:cNvPr>
          <p:cNvSpPr/>
          <p:nvPr/>
        </p:nvSpPr>
        <p:spPr>
          <a:xfrm>
            <a:off x="6718300" y="0"/>
            <a:ext cx="5168900" cy="16789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34CEDF-7CCA-9E4D-8726-FED012009CCF}"/>
              </a:ext>
            </a:extLst>
          </p:cNvPr>
          <p:cNvSpPr txBox="1"/>
          <p:nvPr/>
        </p:nvSpPr>
        <p:spPr>
          <a:xfrm>
            <a:off x="7493000" y="1155700"/>
            <a:ext cx="3759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= (0.963855, 0.0361446)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25525C-835C-4F35-D22D-383B5DCDD20B}"/>
              </a:ext>
            </a:extLst>
          </p:cNvPr>
          <p:cNvSpPr txBox="1"/>
          <p:nvPr/>
        </p:nvSpPr>
        <p:spPr>
          <a:xfrm>
            <a:off x="325678" y="213815"/>
            <a:ext cx="1768882" cy="45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340" dirty="0">
                <a:solidFill>
                  <a:srgbClr val="C00000"/>
                </a:solidFill>
              </a:rPr>
              <a:t>9 data points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DABC2AE-8A11-2EE4-51C0-DEE5B3A9A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5367" y="174815"/>
            <a:ext cx="4223081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266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577A8-1996-4354-ADB4-36C6645F6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F91D-064E-49AF-BD05-9A202F87FCFD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591439C5-0162-443A-A484-4DFEA1A49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5600" y="0"/>
            <a:ext cx="8808720" cy="1295400"/>
          </a:xfrm>
        </p:spPr>
        <p:txBody>
          <a:bodyPr/>
          <a:lstStyle/>
          <a:p>
            <a:r>
              <a:rPr lang="en-US" altLang="en-US"/>
              <a:t>Eigenvalues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E3A8D87E-5D38-4A88-A421-EA81430E37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07440" y="1209040"/>
            <a:ext cx="9672320" cy="5958840"/>
          </a:xfrm>
        </p:spPr>
        <p:txBody>
          <a:bodyPr/>
          <a:lstStyle/>
          <a:p>
            <a:r>
              <a:rPr lang="en-US" altLang="en-US"/>
              <a:t>Calculate eigenvalues </a:t>
            </a:r>
            <a:r>
              <a:rPr lang="sv-SE" altLang="en-US">
                <a:sym typeface="Symbol" panose="05050102010706020507" pitchFamily="18" charset="2"/>
              </a:rPr>
              <a:t></a:t>
            </a:r>
            <a:r>
              <a:rPr lang="en-US" altLang="en-US"/>
              <a:t> and eigenvectors </a:t>
            </a:r>
            <a:r>
              <a:rPr lang="en-US" altLang="en-US" b="1"/>
              <a:t>x</a:t>
            </a:r>
            <a:r>
              <a:rPr lang="en-US" altLang="en-US"/>
              <a:t> for covariance matrix:</a:t>
            </a:r>
          </a:p>
          <a:p>
            <a:pPr lvl="1"/>
            <a:r>
              <a:rPr lang="en-US" altLang="en-US"/>
              <a:t>Eigenvalues </a:t>
            </a:r>
            <a:r>
              <a:rPr lang="sv-SE" altLang="en-US">
                <a:sym typeface="Symbol" panose="05050102010706020507" pitchFamily="18" charset="2"/>
              </a:rPr>
              <a:t></a:t>
            </a:r>
            <a:r>
              <a:rPr lang="en-US" altLang="en-US" i="1" baseline="-25000"/>
              <a:t>j</a:t>
            </a:r>
            <a:r>
              <a:rPr lang="en-US" altLang="en-US"/>
              <a:t> are used for calculation of [% of total variance] (</a:t>
            </a:r>
            <a:r>
              <a:rPr lang="en-US" altLang="en-US" i="1"/>
              <a:t>V</a:t>
            </a:r>
            <a:r>
              <a:rPr lang="en-US" altLang="en-US" i="1" baseline="-25000"/>
              <a:t>j</a:t>
            </a:r>
            <a:r>
              <a:rPr lang="en-US" altLang="en-US"/>
              <a:t>) for each component</a:t>
            </a:r>
            <a:r>
              <a:rPr lang="en-US" altLang="en-US" i="1"/>
              <a:t> j</a:t>
            </a:r>
            <a:r>
              <a:rPr lang="en-US" altLang="en-US"/>
              <a:t>: 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>
              <a:buFontTx/>
              <a:buNone/>
            </a:pPr>
            <a:endParaRPr lang="en-US" altLang="en-US"/>
          </a:p>
          <a:p>
            <a:pPr lvl="1"/>
            <a:endParaRPr lang="en-US" altLang="en-US"/>
          </a:p>
        </p:txBody>
      </p:sp>
      <p:graphicFrame>
        <p:nvGraphicFramePr>
          <p:cNvPr id="94212" name="Object 4">
            <a:extLst>
              <a:ext uri="{FF2B5EF4-FFF2-40B4-BE49-F238E27FC236}">
                <a16:creationId xmlns:a16="http://schemas.microsoft.com/office/drawing/2014/main" id="{A3BCC149-53A7-4911-B191-9838813C21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4403725"/>
          <a:ext cx="7113588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81080" imgH="647640" progId="Equation.3">
                  <p:embed/>
                </p:oleObj>
              </mc:Choice>
              <mc:Fallback>
                <p:oleObj name="Equation" r:id="rId2" imgW="1981080" imgH="647640" progId="Equation.3">
                  <p:embed/>
                  <p:pic>
                    <p:nvPicPr>
                      <p:cNvPr id="94212" name="Object 4">
                        <a:extLst>
                          <a:ext uri="{FF2B5EF4-FFF2-40B4-BE49-F238E27FC236}">
                            <a16:creationId xmlns:a16="http://schemas.microsoft.com/office/drawing/2014/main" id="{A3BCC149-53A7-4911-B191-9838813C21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403725"/>
                        <a:ext cx="7113588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382A6C5-61E1-4939-ACDF-F268554667E2}"/>
              </a:ext>
            </a:extLst>
          </p:cNvPr>
          <p:cNvSpPr txBox="1"/>
          <p:nvPr/>
        </p:nvSpPr>
        <p:spPr>
          <a:xfrm>
            <a:off x="24913" y="7407933"/>
            <a:ext cx="10104120" cy="40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40" dirty="0">
                <a:hlinkClick r:id="rId4"/>
              </a:rPr>
              <a:t>www.cse.buffalo.edu/faculty/azhang/data-mining/pca.ppt</a:t>
            </a:r>
            <a:r>
              <a:rPr lang="en-US" sz="2040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976098-DEFA-4109-B2A6-6085332D8193}"/>
              </a:ext>
            </a:extLst>
          </p:cNvPr>
          <p:cNvSpPr/>
          <p:nvPr/>
        </p:nvSpPr>
        <p:spPr>
          <a:xfrm>
            <a:off x="6832948" y="4403725"/>
            <a:ext cx="2724411" cy="1552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32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164360-BD5C-41A2-9162-719329B07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4257" y="542925"/>
            <a:ext cx="3694538" cy="32095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33C88C-848E-4BA6-9095-24319EC689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7"/>
          <a:stretch/>
        </p:blipFill>
        <p:spPr>
          <a:xfrm>
            <a:off x="261131" y="809590"/>
            <a:ext cx="5633270" cy="13373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125A57-BEB8-43BE-BF12-76E30B99BE0F}"/>
              </a:ext>
            </a:extLst>
          </p:cNvPr>
          <p:cNvSpPr txBox="1"/>
          <p:nvPr/>
        </p:nvSpPr>
        <p:spPr>
          <a:xfrm>
            <a:off x="3330403" y="699679"/>
            <a:ext cx="2251514" cy="45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340" dirty="0">
                <a:solidFill>
                  <a:srgbClr val="C00000"/>
                </a:solidFill>
              </a:rPr>
              <a:t>for 2 data points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F22D9E-7ADD-4605-A967-82A9B5C03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30" y="2039132"/>
            <a:ext cx="4887868" cy="38336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DC6647-A63C-4CD8-8B0B-BEAEADADB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435" y="3559678"/>
            <a:ext cx="4214555" cy="34770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308CD76-78F8-49E6-A367-BCB65F4F72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77" y="5966460"/>
            <a:ext cx="7865983" cy="12630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191891-D048-4DC1-AE79-8D7DE245BFE8}"/>
              </a:ext>
            </a:extLst>
          </p:cNvPr>
          <p:cNvSpPr txBox="1"/>
          <p:nvPr/>
        </p:nvSpPr>
        <p:spPr>
          <a:xfrm>
            <a:off x="124210" y="7412301"/>
            <a:ext cx="9267457" cy="36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55" dirty="0">
                <a:hlinkClick r:id="rId7"/>
              </a:rPr>
              <a:t>https://www.coursera.org/learn/pca-machine-learning/home/info</a:t>
            </a:r>
            <a:r>
              <a:rPr lang="en-US" sz="1755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4577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D9AFCA-CCFC-4E03-846C-D45B29731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DCB9A-2D7E-4B3C-A21C-51F69B76AF95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9BD12ADD-5F15-4938-A5BD-3E9B95560B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9240" y="0"/>
            <a:ext cx="8808720" cy="1295400"/>
          </a:xfrm>
        </p:spPr>
        <p:txBody>
          <a:bodyPr/>
          <a:lstStyle/>
          <a:p>
            <a:r>
              <a:rPr lang="da-DK" altLang="en-US"/>
              <a:t>Principal components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2540E88B-31CF-4DA6-90D2-A4CC35747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6520" y="1295400"/>
            <a:ext cx="9240520" cy="5786120"/>
          </a:xfrm>
        </p:spPr>
        <p:txBody>
          <a:bodyPr/>
          <a:lstStyle/>
          <a:p>
            <a:r>
              <a:rPr lang="da-DK" altLang="en-US"/>
              <a:t>1. principal component (PC1)</a:t>
            </a:r>
          </a:p>
          <a:p>
            <a:pPr lvl="1"/>
            <a:r>
              <a:rPr lang="da-DK" altLang="en-US"/>
              <a:t>The eigenvalue with the largest absolute value will indicate that the data have the largest variance along its eigenvector, the direction along which there is greatest variation</a:t>
            </a:r>
          </a:p>
          <a:p>
            <a:r>
              <a:rPr lang="da-DK" altLang="en-US"/>
              <a:t>2. principal component (PC2)</a:t>
            </a:r>
          </a:p>
          <a:p>
            <a:pPr lvl="1"/>
            <a:r>
              <a:rPr lang="da-DK" altLang="en-US"/>
              <a:t>the direction with maximum variation left in data,  orthogonal to the 1. PC </a:t>
            </a:r>
          </a:p>
          <a:p>
            <a:r>
              <a:rPr lang="da-DK" altLang="en-US"/>
              <a:t>In general, only few directions manage to capture most of the variability in the data.</a:t>
            </a:r>
          </a:p>
          <a:p>
            <a:pPr lvl="1"/>
            <a:endParaRPr lang="da-DK" altLang="en-US"/>
          </a:p>
          <a:p>
            <a:endParaRPr lang="da-DK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77A0CA-0EE6-489C-9961-A4B027816C4E}"/>
              </a:ext>
            </a:extLst>
          </p:cNvPr>
          <p:cNvSpPr txBox="1"/>
          <p:nvPr/>
        </p:nvSpPr>
        <p:spPr>
          <a:xfrm>
            <a:off x="24913" y="7407933"/>
            <a:ext cx="10104120" cy="40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40" dirty="0">
                <a:hlinkClick r:id="rId2"/>
              </a:rPr>
              <a:t>www.cse.buffalo.edu/faculty/azhang/data-mining/pca.ppt</a:t>
            </a:r>
            <a:r>
              <a:rPr lang="en-US" sz="2040" dirty="0"/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577A8-1996-4354-ADB4-36C6645F6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3F91D-064E-49AF-BD05-9A202F87FCFD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591439C5-0162-443A-A484-4DFEA1A49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5600" y="0"/>
            <a:ext cx="8808720" cy="1295400"/>
          </a:xfrm>
        </p:spPr>
        <p:txBody>
          <a:bodyPr/>
          <a:lstStyle/>
          <a:p>
            <a:r>
              <a:rPr lang="en-US" altLang="en-US"/>
              <a:t>Eigenvalues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E3A8D87E-5D38-4A88-A421-EA81430E37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07440" y="1209040"/>
            <a:ext cx="9672320" cy="5958840"/>
          </a:xfrm>
        </p:spPr>
        <p:txBody>
          <a:bodyPr/>
          <a:lstStyle/>
          <a:p>
            <a:r>
              <a:rPr lang="en-US" altLang="en-US"/>
              <a:t>Calculate eigenvalues </a:t>
            </a:r>
            <a:r>
              <a:rPr lang="sv-SE" altLang="en-US">
                <a:sym typeface="Symbol" panose="05050102010706020507" pitchFamily="18" charset="2"/>
              </a:rPr>
              <a:t></a:t>
            </a:r>
            <a:r>
              <a:rPr lang="en-US" altLang="en-US"/>
              <a:t> and eigenvectors </a:t>
            </a:r>
            <a:r>
              <a:rPr lang="en-US" altLang="en-US" b="1"/>
              <a:t>x</a:t>
            </a:r>
            <a:r>
              <a:rPr lang="en-US" altLang="en-US"/>
              <a:t> for covariance matrix:</a:t>
            </a:r>
          </a:p>
          <a:p>
            <a:pPr lvl="1"/>
            <a:r>
              <a:rPr lang="en-US" altLang="en-US"/>
              <a:t>Eigenvalues </a:t>
            </a:r>
            <a:r>
              <a:rPr lang="sv-SE" altLang="en-US">
                <a:sym typeface="Symbol" panose="05050102010706020507" pitchFamily="18" charset="2"/>
              </a:rPr>
              <a:t></a:t>
            </a:r>
            <a:r>
              <a:rPr lang="en-US" altLang="en-US" i="1" baseline="-25000"/>
              <a:t>j</a:t>
            </a:r>
            <a:r>
              <a:rPr lang="en-US" altLang="en-US"/>
              <a:t> are used for calculation of [% of total variance] (</a:t>
            </a:r>
            <a:r>
              <a:rPr lang="en-US" altLang="en-US" i="1"/>
              <a:t>V</a:t>
            </a:r>
            <a:r>
              <a:rPr lang="en-US" altLang="en-US" i="1" baseline="-25000"/>
              <a:t>j</a:t>
            </a:r>
            <a:r>
              <a:rPr lang="en-US" altLang="en-US"/>
              <a:t>) for each component</a:t>
            </a:r>
            <a:r>
              <a:rPr lang="en-US" altLang="en-US" i="1"/>
              <a:t> j</a:t>
            </a:r>
            <a:r>
              <a:rPr lang="en-US" altLang="en-US"/>
              <a:t>: 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>
              <a:buFontTx/>
              <a:buNone/>
            </a:pPr>
            <a:endParaRPr lang="en-US" altLang="en-US"/>
          </a:p>
          <a:p>
            <a:pPr lvl="1"/>
            <a:endParaRPr lang="en-US" altLang="en-US"/>
          </a:p>
        </p:txBody>
      </p:sp>
      <p:graphicFrame>
        <p:nvGraphicFramePr>
          <p:cNvPr id="94212" name="Object 4">
            <a:extLst>
              <a:ext uri="{FF2B5EF4-FFF2-40B4-BE49-F238E27FC236}">
                <a16:creationId xmlns:a16="http://schemas.microsoft.com/office/drawing/2014/main" id="{A3BCC149-53A7-4911-B191-9838813C21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4403725"/>
          <a:ext cx="7113588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81080" imgH="647640" progId="Equation.3">
                  <p:embed/>
                </p:oleObj>
              </mc:Choice>
              <mc:Fallback>
                <p:oleObj name="Equation" r:id="rId2" imgW="1981080" imgH="647640" progId="Equation.3">
                  <p:embed/>
                  <p:pic>
                    <p:nvPicPr>
                      <p:cNvPr id="94212" name="Object 4">
                        <a:extLst>
                          <a:ext uri="{FF2B5EF4-FFF2-40B4-BE49-F238E27FC236}">
                            <a16:creationId xmlns:a16="http://schemas.microsoft.com/office/drawing/2014/main" id="{A3BCC149-53A7-4911-B191-9838813C21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403725"/>
                        <a:ext cx="7113588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382A6C5-61E1-4939-ACDF-F268554667E2}"/>
              </a:ext>
            </a:extLst>
          </p:cNvPr>
          <p:cNvSpPr txBox="1"/>
          <p:nvPr/>
        </p:nvSpPr>
        <p:spPr>
          <a:xfrm>
            <a:off x="24913" y="7407933"/>
            <a:ext cx="10104120" cy="40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40" dirty="0">
                <a:hlinkClick r:id="rId4"/>
              </a:rPr>
              <a:t>www.cse.buffalo.edu/faculty/azhang/data-mining/pca.ppt</a:t>
            </a:r>
            <a:r>
              <a:rPr lang="en-US" sz="2040" dirty="0"/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976098-DEFA-4109-B2A6-6085332D8193}"/>
              </a:ext>
            </a:extLst>
          </p:cNvPr>
          <p:cNvSpPr/>
          <p:nvPr/>
        </p:nvSpPr>
        <p:spPr>
          <a:xfrm>
            <a:off x="6832948" y="4403725"/>
            <a:ext cx="2724411" cy="1552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BB0BBAE-B928-4C5F-9434-D91AC2D34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CC15-E2CB-408C-B896-02E590DBD90B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D2C0700A-EF6E-4819-ABD0-6299C5A877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en-US"/>
              <a:t>Principal components - Variance</a:t>
            </a:r>
          </a:p>
        </p:txBody>
      </p:sp>
      <p:graphicFrame>
        <p:nvGraphicFramePr>
          <p:cNvPr id="95235" name="Object 3">
            <a:extLst>
              <a:ext uri="{FF2B5EF4-FFF2-40B4-BE49-F238E27FC236}">
                <a16:creationId xmlns:a16="http://schemas.microsoft.com/office/drawing/2014/main" id="{72635F25-C0B6-4CE3-A603-218E18CEDC72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302087" y="2254357"/>
          <a:ext cx="7495328" cy="3513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667278" imgH="2524285" progId="Excel.Chart.8">
                  <p:embed/>
                </p:oleObj>
              </mc:Choice>
              <mc:Fallback>
                <p:oleObj name="Chart" r:id="rId2" imgW="4667278" imgH="2524285" progId="Excel.Chart.8">
                  <p:embed/>
                  <p:pic>
                    <p:nvPicPr>
                      <p:cNvPr id="95235" name="Object 3">
                        <a:extLst>
                          <a:ext uri="{FF2B5EF4-FFF2-40B4-BE49-F238E27FC236}">
                            <a16:creationId xmlns:a16="http://schemas.microsoft.com/office/drawing/2014/main" id="{72635F25-C0B6-4CE3-A603-218E18CEDC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2087" y="2254357"/>
                        <a:ext cx="7495328" cy="35137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F0357B3-F462-4DA5-9520-01E338DAC9BF}"/>
              </a:ext>
            </a:extLst>
          </p:cNvPr>
          <p:cNvSpPr txBox="1"/>
          <p:nvPr/>
        </p:nvSpPr>
        <p:spPr>
          <a:xfrm>
            <a:off x="24913" y="7407933"/>
            <a:ext cx="10104120" cy="40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40" dirty="0">
                <a:hlinkClick r:id="rId4"/>
              </a:rPr>
              <a:t>www.cse.buffalo.edu/faculty/azhang/data-mining/pca.ppt</a:t>
            </a:r>
            <a:r>
              <a:rPr lang="en-US" sz="2040" dirty="0"/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E80E9C12-C788-46C6-809B-5FBCA8A51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2754" y="79163"/>
            <a:ext cx="10161693" cy="1043517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FF00"/>
                </a:solidFill>
                <a:latin typeface="Comic Sans MS" panose="030F0702030302020204" pitchFamily="66" charset="0"/>
              </a:rPr>
              <a:t>A more challenging example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F71A4EF3-DE3A-4E70-8215-A5B065C519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8152" y="978747"/>
            <a:ext cx="9983575" cy="6626331"/>
          </a:xfrm>
        </p:spPr>
        <p:txBody>
          <a:bodyPr/>
          <a:lstStyle/>
          <a:p>
            <a:pPr eaLnBrk="1" hangingPunct="1">
              <a:buClr>
                <a:srgbClr val="00FF00"/>
              </a:buClr>
            </a:pP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data from research on habitat definition in the endangered Baw </a:t>
            </a:r>
            <a:r>
              <a:rPr lang="en-US" alt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Baw</a:t>
            </a: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frog</a:t>
            </a:r>
          </a:p>
          <a:p>
            <a:pPr eaLnBrk="1" hangingPunct="1">
              <a:buClr>
                <a:srgbClr val="00FF00"/>
              </a:buClr>
            </a:pP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16 environmental and structural variables measured at each of 124 sites</a:t>
            </a:r>
          </a:p>
          <a:p>
            <a:pPr eaLnBrk="1" hangingPunct="1">
              <a:buClr>
                <a:srgbClr val="00FF00"/>
              </a:buClr>
            </a:pP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correlation matrix used because variables have different units</a:t>
            </a:r>
          </a:p>
        </p:txBody>
      </p:sp>
      <p:pic>
        <p:nvPicPr>
          <p:cNvPr id="34820" name="Picture 5" descr="bawbawfrog">
            <a:extLst>
              <a:ext uri="{FF2B5EF4-FFF2-40B4-BE49-F238E27FC236}">
                <a16:creationId xmlns:a16="http://schemas.microsoft.com/office/drawing/2014/main" id="{A106BC20-6AA1-493B-BA53-424BB3410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880" y="4091306"/>
            <a:ext cx="4145280" cy="278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 Box 6">
            <a:extLst>
              <a:ext uri="{FF2B5EF4-FFF2-40B4-BE49-F238E27FC236}">
                <a16:creationId xmlns:a16="http://schemas.microsoft.com/office/drawing/2014/main" id="{E1F9AC69-652A-47D0-92D1-BA8096C8E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600" y="6593178"/>
            <a:ext cx="3799840" cy="720197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AU" altLang="en-US" sz="4080" i="1" dirty="0" err="1">
                <a:latin typeface="Comic Sans MS" panose="030F0702030302020204" pitchFamily="66" charset="0"/>
              </a:rPr>
              <a:t>Philoria</a:t>
            </a:r>
            <a:r>
              <a:rPr lang="en-AU" altLang="en-US" sz="4080" i="1" dirty="0">
                <a:latin typeface="Comic Sans MS" panose="030F0702030302020204" pitchFamily="66" charset="0"/>
              </a:rPr>
              <a:t> </a:t>
            </a:r>
            <a:r>
              <a:rPr lang="en-AU" altLang="en-US" sz="4080" i="1" dirty="0" err="1">
                <a:latin typeface="Comic Sans MS" panose="030F0702030302020204" pitchFamily="66" charset="0"/>
              </a:rPr>
              <a:t>frosti</a:t>
            </a:r>
            <a:endParaRPr lang="en-AU" altLang="en-US" sz="4080" i="1" dirty="0"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1476C-489E-4BAE-AC5B-D4F27908E361}"/>
              </a:ext>
            </a:extLst>
          </p:cNvPr>
          <p:cNvSpPr txBox="1"/>
          <p:nvPr/>
        </p:nvSpPr>
        <p:spPr>
          <a:xfrm>
            <a:off x="0" y="7403068"/>
            <a:ext cx="594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b="0" dirty="0">
                <a:hlinkClick r:id="rId3"/>
              </a:rPr>
              <a:t>http://www.csce.uark.edu/~xintaowu/5073/PCA1.ppt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3918" name="Group 366">
            <a:extLst>
              <a:ext uri="{FF2B5EF4-FFF2-40B4-BE49-F238E27FC236}">
                <a16:creationId xmlns:a16="http://schemas.microsoft.com/office/drawing/2014/main" id="{3F244AB7-9D45-49CF-ADD8-8C9633804BDD}"/>
              </a:ext>
            </a:extLst>
          </p:cNvPr>
          <p:cNvGraphicFramePr>
            <a:graphicFrameLocks noGrp="1"/>
          </p:cNvGraphicFramePr>
          <p:nvPr/>
        </p:nvGraphicFramePr>
        <p:xfrm>
          <a:off x="2347067" y="1128078"/>
          <a:ext cx="6950180" cy="6045202"/>
        </p:xfrm>
        <a:graphic>
          <a:graphicData uri="http://schemas.openxmlformats.org/drawingml/2006/table">
            <a:tbl>
              <a:tblPr/>
              <a:tblGrid>
                <a:gridCol w="1372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7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2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648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Axis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Eigenvalue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% of Variance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Cumulative % of Variance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97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5.855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36.60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36.60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77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3.420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21.38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57.97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97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1.122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7.01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64.98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77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4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1.116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6.97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71.95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97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5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0.982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6.14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78.09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77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6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0.725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4.53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82.62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97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7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0.563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3.52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86.14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77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8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0.529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3.31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89.45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297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9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0.476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2.98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92.42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477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10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0.375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2.35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94.77</a:t>
                      </a: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16" marB="5181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5904" name="Rectangle 365">
            <a:extLst>
              <a:ext uri="{FF2B5EF4-FFF2-40B4-BE49-F238E27FC236}">
                <a16:creationId xmlns:a16="http://schemas.microsoft.com/office/drawing/2014/main" id="{1169BC7C-EC35-4B9C-8203-60A8E1CBC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754" y="-5397"/>
            <a:ext cx="10161693" cy="95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har char="•"/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987">
                <a:solidFill>
                  <a:srgbClr val="00FF00"/>
                </a:solidFill>
                <a:latin typeface="Comic Sans MS" panose="030F0702030302020204" pitchFamily="66" charset="0"/>
              </a:rPr>
              <a:t>Eigenvalues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835829-6E45-4ADA-ABE4-B3D20E9CA98D}"/>
              </a:ext>
            </a:extLst>
          </p:cNvPr>
          <p:cNvSpPr txBox="1"/>
          <p:nvPr/>
        </p:nvSpPr>
        <p:spPr>
          <a:xfrm>
            <a:off x="0" y="7403068"/>
            <a:ext cx="594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b="0" dirty="0">
                <a:hlinkClick r:id="rId2"/>
              </a:rPr>
              <a:t>http://www.csce.uark.edu/~xintaowu/5073/PCA1.ppt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96A7B7D-97B1-46D3-B3AA-72763E0F2B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9783" y="-43180"/>
            <a:ext cx="10161693" cy="1227032"/>
          </a:xfrm>
        </p:spPr>
        <p:txBody>
          <a:bodyPr/>
          <a:lstStyle/>
          <a:p>
            <a:pPr eaLnBrk="1" hangingPunct="1"/>
            <a:r>
              <a:rPr lang="en-US" altLang="en-US" sz="4080">
                <a:solidFill>
                  <a:srgbClr val="00FF00"/>
                </a:solidFill>
                <a:latin typeface="Comic Sans MS" panose="030F0702030302020204" pitchFamily="66" charset="0"/>
              </a:rPr>
              <a:t>Interpreting Eigenvectors</a:t>
            </a:r>
          </a:p>
        </p:txBody>
      </p:sp>
      <p:sp>
        <p:nvSpPr>
          <p:cNvPr id="665603" name="Rectangle 3">
            <a:extLst>
              <a:ext uri="{FF2B5EF4-FFF2-40B4-BE49-F238E27FC236}">
                <a16:creationId xmlns:a16="http://schemas.microsoft.com/office/drawing/2014/main" id="{0777FF90-C757-466B-AA85-290B5F94CE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1" y="1117283"/>
            <a:ext cx="4084108" cy="6655117"/>
          </a:xfrm>
        </p:spPr>
        <p:txBody>
          <a:bodyPr/>
          <a:lstStyle/>
          <a:p>
            <a:pPr eaLnBrk="1" hangingPunct="1">
              <a:buClr>
                <a:srgbClr val="00FF00"/>
              </a:buClr>
            </a:pP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correlations between variables and the principal axes are known as </a:t>
            </a:r>
            <a:r>
              <a:rPr lang="en-US" altLang="en-US" dirty="0">
                <a:solidFill>
                  <a:srgbClr val="00FFFF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loadings</a:t>
            </a:r>
          </a:p>
          <a:p>
            <a:pPr eaLnBrk="1" hangingPunct="1">
              <a:buClr>
                <a:srgbClr val="00FF00"/>
              </a:buClr>
            </a:pPr>
            <a:r>
              <a:rPr lang="en-US" alt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each element of the eigenvectors represents the contribution of a given variable to a component</a:t>
            </a:r>
          </a:p>
        </p:txBody>
      </p:sp>
      <p:graphicFrame>
        <p:nvGraphicFramePr>
          <p:cNvPr id="665605" name="Group 5">
            <a:extLst>
              <a:ext uri="{FF2B5EF4-FFF2-40B4-BE49-F238E27FC236}">
                <a16:creationId xmlns:a16="http://schemas.microsoft.com/office/drawing/2014/main" id="{4FFA8AB8-E57F-4B35-AA1E-A4667F8DB860}"/>
              </a:ext>
            </a:extLst>
          </p:cNvPr>
          <p:cNvGraphicFramePr>
            <a:graphicFrameLocks noGrp="1"/>
          </p:cNvGraphicFramePr>
          <p:nvPr/>
        </p:nvGraphicFramePr>
        <p:xfrm>
          <a:off x="4907280" y="863600"/>
          <a:ext cx="6217919" cy="6459184"/>
        </p:xfrm>
        <a:graphic>
          <a:graphicData uri="http://schemas.openxmlformats.org/drawingml/2006/table">
            <a:tbl>
              <a:tblPr/>
              <a:tblGrid>
                <a:gridCol w="1849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5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5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 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Altitude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0.3842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0.0659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-0.1177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pH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-0.1159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0.1696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-0.5578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Cond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-0.2729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-0.1200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0.3636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TempSurf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0.0538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-0.2800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0.2621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Relief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-0.0765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0.3855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-0.1462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maxERht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0.0248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0.4879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0.2426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avERht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0.0599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0.4568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0.2497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%ER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0.0789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0.4223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0.2278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%VEG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0.3305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-0.2087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-0.0276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%LIT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-0.3053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0.1226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0.1145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%LOG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-0.3144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0.0402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-0.1067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%W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-0.0886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-0.0654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-0.1171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H1Moss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0.1364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-0.1262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0.4761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DistSWH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-0.3787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0.0101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0.0042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DistSW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-0.3494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-0.1283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0.1166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995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DistMF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0.3899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0.0586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-0.0175</a:t>
                      </a:r>
                      <a:endParaRPr kumimoji="0" 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103632" marR="103632" marT="51800" marB="51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A823FD3-7477-4AD4-92FF-9ABFEA822BE6}"/>
              </a:ext>
            </a:extLst>
          </p:cNvPr>
          <p:cNvSpPr txBox="1"/>
          <p:nvPr/>
        </p:nvSpPr>
        <p:spPr>
          <a:xfrm>
            <a:off x="0" y="7403068"/>
            <a:ext cx="5943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b="0" dirty="0">
                <a:hlinkClick r:id="rId2"/>
              </a:rPr>
              <a:t>http://www.csce.uark.edu/~xintaowu/5073/PCA1.ppt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0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C068B1-56DD-4787-8C6A-C9E73244D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91DC0-2F64-4DD9-9C63-9E086ABCAFF0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A3BD1DCF-6132-431A-9DEA-A1C607EF80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9240" y="0"/>
            <a:ext cx="8808720" cy="1295400"/>
          </a:xfrm>
        </p:spPr>
        <p:txBody>
          <a:bodyPr/>
          <a:lstStyle/>
          <a:p>
            <a:r>
              <a:rPr lang="en-US" altLang="zh-TW" sz="4533">
                <a:ea typeface="PMingLiU" panose="02020500000000000000" pitchFamily="18" charset="-120"/>
              </a:rPr>
              <a:t>Steps of PCA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A1E3562D-2603-4AE3-B22B-0E3250A5513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52880" y="1468120"/>
            <a:ext cx="4490720" cy="5095240"/>
          </a:xfrm>
        </p:spPr>
        <p:txBody>
          <a:bodyPr/>
          <a:lstStyle/>
          <a:p>
            <a:r>
              <a:rPr lang="en-US" altLang="zh-TW">
                <a:ea typeface="PMingLiU" panose="02020500000000000000" pitchFamily="18" charset="-120"/>
              </a:rPr>
              <a:t>Let      be the mean vector (taking the mean of all rows)</a:t>
            </a:r>
          </a:p>
          <a:p>
            <a:r>
              <a:rPr lang="en-US" altLang="zh-TW">
                <a:ea typeface="PMingLiU" panose="02020500000000000000" pitchFamily="18" charset="-120"/>
              </a:rPr>
              <a:t>Adjust the original data by the mean</a:t>
            </a:r>
          </a:p>
          <a:p>
            <a:pPr lvl="1">
              <a:buFontTx/>
              <a:buNone/>
            </a:pPr>
            <a:r>
              <a:rPr lang="en-US" altLang="zh-TW">
                <a:ea typeface="PMingLiU" panose="02020500000000000000" pitchFamily="18" charset="-120"/>
              </a:rPr>
              <a:t>X</a:t>
            </a:r>
            <a:r>
              <a:rPr lang="en-US" altLang="zh-TW">
                <a:latin typeface="Tahoma" panose="020B0604030504040204" pitchFamily="34" charset="0"/>
                <a:ea typeface="PMingLiU" panose="02020500000000000000" pitchFamily="18" charset="-120"/>
              </a:rPr>
              <a:t>’</a:t>
            </a:r>
            <a:r>
              <a:rPr lang="en-US" altLang="zh-TW">
                <a:ea typeface="PMingLiU" panose="02020500000000000000" pitchFamily="18" charset="-120"/>
              </a:rPr>
              <a:t> = X </a:t>
            </a:r>
            <a:r>
              <a:rPr lang="en-US" altLang="zh-TW">
                <a:latin typeface="Tahoma" panose="020B0604030504040204" pitchFamily="34" charset="0"/>
                <a:ea typeface="PMingLiU" panose="02020500000000000000" pitchFamily="18" charset="-120"/>
              </a:rPr>
              <a:t>–</a:t>
            </a:r>
            <a:r>
              <a:rPr lang="en-US" altLang="zh-TW">
                <a:ea typeface="PMingLiU" panose="02020500000000000000" pitchFamily="18" charset="-120"/>
              </a:rPr>
              <a:t> </a:t>
            </a:r>
          </a:p>
          <a:p>
            <a:r>
              <a:rPr lang="en-US" altLang="zh-TW">
                <a:ea typeface="PMingLiU" panose="02020500000000000000" pitchFamily="18" charset="-120"/>
              </a:rPr>
              <a:t>Compute the covariance matrix C of adjusted X</a:t>
            </a:r>
          </a:p>
          <a:p>
            <a:r>
              <a:rPr lang="en-US" altLang="zh-TW">
                <a:ea typeface="PMingLiU" panose="02020500000000000000" pitchFamily="18" charset="-120"/>
              </a:rPr>
              <a:t>Find the eigenvectors and eigenvalues of C.</a:t>
            </a:r>
          </a:p>
          <a:p>
            <a:endParaRPr lang="zh-TW" altLang="en-US">
              <a:ea typeface="PMingLiU" panose="02020500000000000000" pitchFamily="18" charset="-120"/>
            </a:endParaRPr>
          </a:p>
        </p:txBody>
      </p:sp>
      <p:graphicFrame>
        <p:nvGraphicFramePr>
          <p:cNvPr id="97284" name="Object 4">
            <a:extLst>
              <a:ext uri="{FF2B5EF4-FFF2-40B4-BE49-F238E27FC236}">
                <a16:creationId xmlns:a16="http://schemas.microsoft.com/office/drawing/2014/main" id="{11F5329F-5E3E-4FA5-948B-B5C98593AE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6010" y="3799840"/>
          <a:ext cx="478578" cy="518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280" imgH="164880" progId="Equation.3">
                  <p:embed/>
                </p:oleObj>
              </mc:Choice>
              <mc:Fallback>
                <p:oleObj name="Equation" r:id="rId3" imgW="152280" imgH="164880" progId="Equation.3">
                  <p:embed/>
                  <p:pic>
                    <p:nvPicPr>
                      <p:cNvPr id="97284" name="Object 4">
                        <a:extLst>
                          <a:ext uri="{FF2B5EF4-FFF2-40B4-BE49-F238E27FC236}">
                            <a16:creationId xmlns:a16="http://schemas.microsoft.com/office/drawing/2014/main" id="{11F5329F-5E3E-4FA5-948B-B5C98593AE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6010" y="3799840"/>
                        <a:ext cx="478578" cy="5181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5" name="Rectangle 5">
            <a:extLst>
              <a:ext uri="{FF2B5EF4-FFF2-40B4-BE49-F238E27FC236}">
                <a16:creationId xmlns:a16="http://schemas.microsoft.com/office/drawing/2014/main" id="{A54A1637-D97E-420F-ACB2-F71322D601F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202681" y="1727200"/>
            <a:ext cx="4321598" cy="4663440"/>
          </a:xfrm>
        </p:spPr>
        <p:txBody>
          <a:bodyPr/>
          <a:lstStyle/>
          <a:p>
            <a:r>
              <a:rPr lang="sv-SE" altLang="en-US" sz="2720"/>
              <a:t>For matrix </a:t>
            </a:r>
            <a:r>
              <a:rPr lang="sv-SE" altLang="en-US" sz="2720" i="1"/>
              <a:t>C, v</a:t>
            </a:r>
            <a:r>
              <a:rPr lang="sv-SE" altLang="en-US" sz="2720"/>
              <a:t>ectors </a:t>
            </a:r>
            <a:r>
              <a:rPr lang="sv-SE" altLang="en-US" sz="2720" b="1"/>
              <a:t>e</a:t>
            </a:r>
            <a:r>
              <a:rPr lang="sv-SE" altLang="en-US" sz="2720"/>
              <a:t> (=column vector) having same direction as </a:t>
            </a:r>
            <a:r>
              <a:rPr lang="sv-SE" altLang="en-US" sz="2720" i="1"/>
              <a:t>C</a:t>
            </a:r>
            <a:r>
              <a:rPr lang="sv-SE" altLang="en-US" sz="2720" b="1"/>
              <a:t>e</a:t>
            </a:r>
            <a:r>
              <a:rPr lang="sv-SE" altLang="en-US" sz="2720"/>
              <a:t> :</a:t>
            </a:r>
          </a:p>
          <a:p>
            <a:pPr lvl="1"/>
            <a:r>
              <a:rPr lang="sv-SE" altLang="en-US" sz="2267" i="1"/>
              <a:t>eigenvectors</a:t>
            </a:r>
            <a:r>
              <a:rPr lang="sv-SE" altLang="en-US" sz="2267"/>
              <a:t> of </a:t>
            </a:r>
            <a:r>
              <a:rPr lang="sv-SE" altLang="en-US" sz="2267" i="1"/>
              <a:t>C</a:t>
            </a:r>
            <a:r>
              <a:rPr lang="sv-SE" altLang="en-US" sz="2267"/>
              <a:t> is  </a:t>
            </a:r>
            <a:r>
              <a:rPr lang="sv-SE" altLang="en-US" sz="2267" b="1"/>
              <a:t>e </a:t>
            </a:r>
            <a:r>
              <a:rPr lang="sv-SE" altLang="en-US" sz="2267"/>
              <a:t>such that</a:t>
            </a:r>
            <a:r>
              <a:rPr lang="sv-SE" altLang="en-US" sz="2267" b="1"/>
              <a:t> </a:t>
            </a:r>
            <a:r>
              <a:rPr lang="sv-SE" altLang="en-US" sz="2267" i="1"/>
              <a:t>C</a:t>
            </a:r>
            <a:r>
              <a:rPr lang="sv-SE" altLang="en-US" sz="2267" b="1"/>
              <a:t>e</a:t>
            </a:r>
            <a:r>
              <a:rPr lang="sv-SE" altLang="en-US" sz="2267"/>
              <a:t>=</a:t>
            </a:r>
            <a:r>
              <a:rPr lang="sv-SE" altLang="en-US" sz="2267">
                <a:sym typeface="Symbol" panose="05050102010706020507" pitchFamily="18" charset="2"/>
              </a:rPr>
              <a:t></a:t>
            </a:r>
            <a:r>
              <a:rPr lang="sv-SE" altLang="en-US" sz="2267" b="1">
                <a:sym typeface="Symbol" panose="05050102010706020507" pitchFamily="18" charset="2"/>
              </a:rPr>
              <a:t>e</a:t>
            </a:r>
            <a:r>
              <a:rPr lang="sv-SE" altLang="en-US" sz="2267">
                <a:sym typeface="Symbol" panose="05050102010706020507" pitchFamily="18" charset="2"/>
              </a:rPr>
              <a:t>, </a:t>
            </a:r>
          </a:p>
          <a:p>
            <a:pPr lvl="1"/>
            <a:r>
              <a:rPr lang="sv-SE" altLang="en-US" sz="2267">
                <a:sym typeface="Symbol" panose="05050102010706020507" pitchFamily="18" charset="2"/>
              </a:rPr>
              <a:t> is called an </a:t>
            </a:r>
            <a:r>
              <a:rPr lang="sv-SE" altLang="en-US" sz="2267" i="1">
                <a:sym typeface="Symbol" panose="05050102010706020507" pitchFamily="18" charset="2"/>
              </a:rPr>
              <a:t>eigenvalue</a:t>
            </a:r>
            <a:r>
              <a:rPr lang="sv-SE" altLang="en-US" sz="2267">
                <a:sym typeface="Symbol" panose="05050102010706020507" pitchFamily="18" charset="2"/>
              </a:rPr>
              <a:t> of </a:t>
            </a:r>
            <a:r>
              <a:rPr lang="sv-SE" altLang="en-US" sz="2267" i="1">
                <a:sym typeface="Symbol" panose="05050102010706020507" pitchFamily="18" charset="2"/>
              </a:rPr>
              <a:t>C</a:t>
            </a:r>
            <a:r>
              <a:rPr lang="sv-SE" altLang="en-US" sz="2267">
                <a:sym typeface="Symbol" panose="05050102010706020507" pitchFamily="18" charset="2"/>
              </a:rPr>
              <a:t>.</a:t>
            </a:r>
          </a:p>
          <a:p>
            <a:r>
              <a:rPr lang="sv-SE" altLang="en-US" sz="2720" i="1"/>
              <a:t>C</a:t>
            </a:r>
            <a:r>
              <a:rPr lang="sv-SE" altLang="en-US" sz="2720" b="1"/>
              <a:t>e</a:t>
            </a:r>
            <a:r>
              <a:rPr lang="sv-SE" altLang="en-US" sz="2720"/>
              <a:t>=</a:t>
            </a:r>
            <a:r>
              <a:rPr lang="sv-SE" altLang="en-US" sz="2720">
                <a:sym typeface="Symbol" panose="05050102010706020507" pitchFamily="18" charset="2"/>
              </a:rPr>
              <a:t></a:t>
            </a:r>
            <a:r>
              <a:rPr lang="sv-SE" altLang="en-US" sz="2720" b="1">
                <a:sym typeface="Symbol" panose="05050102010706020507" pitchFamily="18" charset="2"/>
              </a:rPr>
              <a:t>e  </a:t>
            </a:r>
            <a:r>
              <a:rPr lang="sv-SE" altLang="en-US" sz="2720">
                <a:sym typeface="Symbol" panose="05050102010706020507" pitchFamily="18" charset="2"/>
              </a:rPr>
              <a:t>(</a:t>
            </a:r>
            <a:r>
              <a:rPr lang="sv-SE" altLang="en-US" sz="2720" i="1">
                <a:sym typeface="Symbol" panose="05050102010706020507" pitchFamily="18" charset="2"/>
              </a:rPr>
              <a:t>C</a:t>
            </a:r>
            <a:r>
              <a:rPr lang="sv-SE" altLang="en-US" sz="2720">
                <a:sym typeface="Symbol" panose="05050102010706020507" pitchFamily="18" charset="2"/>
              </a:rPr>
              <a:t>-</a:t>
            </a:r>
            <a:r>
              <a:rPr lang="sv-SE" altLang="en-US" sz="2267">
                <a:sym typeface="Symbol" panose="05050102010706020507" pitchFamily="18" charset="2"/>
              </a:rPr>
              <a:t>I)</a:t>
            </a:r>
            <a:r>
              <a:rPr lang="sv-SE" altLang="en-US" sz="2267" b="1">
                <a:sym typeface="Symbol" panose="05050102010706020507" pitchFamily="18" charset="2"/>
              </a:rPr>
              <a:t>e</a:t>
            </a:r>
            <a:r>
              <a:rPr lang="sv-SE" altLang="en-US" sz="2267">
                <a:sym typeface="Symbol" panose="05050102010706020507" pitchFamily="18" charset="2"/>
              </a:rPr>
              <a:t>=0</a:t>
            </a:r>
          </a:p>
          <a:p>
            <a:pPr lvl="1"/>
            <a:endParaRPr lang="sv-SE" altLang="en-US" sz="2267" b="1">
              <a:sym typeface="Symbol" panose="05050102010706020507" pitchFamily="18" charset="2"/>
            </a:endParaRPr>
          </a:p>
          <a:p>
            <a:pPr lvl="1"/>
            <a:r>
              <a:rPr lang="sv-SE" altLang="en-US" sz="2267" b="1">
                <a:sym typeface="Symbol" panose="05050102010706020507" pitchFamily="18" charset="2"/>
              </a:rPr>
              <a:t>Most data mining packages do this for you.</a:t>
            </a:r>
            <a:endParaRPr lang="en-US" altLang="zh-TW" sz="2267">
              <a:ea typeface="PMingLiU" panose="02020500000000000000" pitchFamily="18" charset="-120"/>
            </a:endParaRPr>
          </a:p>
          <a:p>
            <a:endParaRPr lang="sv-SE" altLang="en-US" sz="2267">
              <a:sym typeface="Symbol" panose="05050102010706020507" pitchFamily="18" charset="2"/>
            </a:endParaRPr>
          </a:p>
          <a:p>
            <a:endParaRPr lang="zh-TW" altLang="en-US">
              <a:ea typeface="PMingLiU" panose="02020500000000000000" pitchFamily="18" charset="-120"/>
            </a:endParaRPr>
          </a:p>
        </p:txBody>
      </p:sp>
      <p:graphicFrame>
        <p:nvGraphicFramePr>
          <p:cNvPr id="97286" name="Object 6">
            <a:extLst>
              <a:ext uri="{FF2B5EF4-FFF2-40B4-BE49-F238E27FC236}">
                <a16:creationId xmlns:a16="http://schemas.microsoft.com/office/drawing/2014/main" id="{A34259D9-4A5E-41D4-A2C5-40CF6E4C3D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8986" y="1458606"/>
          <a:ext cx="478578" cy="518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280" imgH="164880" progId="Equation.3">
                  <p:embed/>
                </p:oleObj>
              </mc:Choice>
              <mc:Fallback>
                <p:oleObj name="Equation" r:id="rId3" imgW="152280" imgH="164880" progId="Equation.3">
                  <p:embed/>
                  <p:pic>
                    <p:nvPicPr>
                      <p:cNvPr id="97286" name="Object 6">
                        <a:extLst>
                          <a:ext uri="{FF2B5EF4-FFF2-40B4-BE49-F238E27FC236}">
                            <a16:creationId xmlns:a16="http://schemas.microsoft.com/office/drawing/2014/main" id="{A34259D9-4A5E-41D4-A2C5-40CF6E4C3D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8986" y="1458606"/>
                        <a:ext cx="478578" cy="5181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3FF50B8-FEEF-4F04-A528-9A591725CA28}"/>
              </a:ext>
            </a:extLst>
          </p:cNvPr>
          <p:cNvSpPr txBox="1"/>
          <p:nvPr/>
        </p:nvSpPr>
        <p:spPr>
          <a:xfrm>
            <a:off x="24913" y="7407933"/>
            <a:ext cx="10104120" cy="40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40" dirty="0">
                <a:hlinkClick r:id="rId5"/>
              </a:rPr>
              <a:t>www.cse.buffalo.edu/faculty/azhang/data-mining/pca.ppt</a:t>
            </a:r>
            <a:r>
              <a:rPr lang="en-US" sz="2040" dirty="0"/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66D4DE-CC4B-4D4A-B91D-8306FB05C888}"/>
              </a:ext>
            </a:extLst>
          </p:cNvPr>
          <p:cNvSpPr txBox="1"/>
          <p:nvPr/>
        </p:nvSpPr>
        <p:spPr>
          <a:xfrm>
            <a:off x="148856" y="7403068"/>
            <a:ext cx="11291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https://ekamperi.github.io/mathematics/2020/11/01/principal-component-analysis-lagrange-multiplier.html</a:t>
            </a:r>
            <a:r>
              <a:rPr lang="en-US" dirty="0"/>
              <a:t>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A08C16E-F5F4-4675-A265-73B5B335DBBC}"/>
              </a:ext>
            </a:extLst>
          </p:cNvPr>
          <p:cNvGrpSpPr/>
          <p:nvPr/>
        </p:nvGrpSpPr>
        <p:grpSpPr>
          <a:xfrm>
            <a:off x="1349229" y="812896"/>
            <a:ext cx="7673816" cy="5577840"/>
            <a:chOff x="1349229" y="174938"/>
            <a:chExt cx="7673816" cy="5577840"/>
          </a:xfrm>
        </p:grpSpPr>
        <p:pic>
          <p:nvPicPr>
            <p:cNvPr id="5" name="Picture 4" descr="A picture containing line, diagram, plot, slope&#10;&#10;Description automatically generated">
              <a:extLst>
                <a:ext uri="{FF2B5EF4-FFF2-40B4-BE49-F238E27FC236}">
                  <a16:creationId xmlns:a16="http://schemas.microsoft.com/office/drawing/2014/main" id="{EC6E9A61-ACF1-4F37-8A11-2B0EB79C8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9229" y="174938"/>
              <a:ext cx="7673816" cy="5577840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5C4FE1B-0876-4692-BDDF-7B7F2A204D6A}"/>
                </a:ext>
              </a:extLst>
            </p:cNvPr>
            <p:cNvCxnSpPr/>
            <p:nvPr/>
          </p:nvCxnSpPr>
          <p:spPr>
            <a:xfrm flipV="1">
              <a:off x="4465674" y="2041451"/>
              <a:ext cx="4008475" cy="2105247"/>
            </a:xfrm>
            <a:prstGeom prst="line">
              <a:avLst/>
            </a:prstGeom>
            <a:ln w="88900">
              <a:solidFill>
                <a:srgbClr val="C0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96EC1C6-2EE2-4B73-89E0-5635ABA30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8080" y="6013211"/>
            <a:ext cx="7820025" cy="13811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0CBE55-A00F-4E65-924A-9D7B991C1099}"/>
              </a:ext>
            </a:extLst>
          </p:cNvPr>
          <p:cNvSpPr txBox="1"/>
          <p:nvPr/>
        </p:nvSpPr>
        <p:spPr>
          <a:xfrm>
            <a:off x="244548" y="164488"/>
            <a:ext cx="7746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5A2781"/>
                </a:solidFill>
              </a:rPr>
              <a:t>Translate data so mean is at the origin.  Let </a:t>
            </a:r>
            <a:r>
              <a:rPr lang="en-US" sz="2400" b="1" dirty="0">
                <a:solidFill>
                  <a:srgbClr val="5A2781"/>
                </a:solidFill>
              </a:rPr>
              <a:t>v</a:t>
            </a:r>
            <a:r>
              <a:rPr lang="en-US" sz="2400" dirty="0">
                <a:solidFill>
                  <a:srgbClr val="5A2781"/>
                </a:solidFill>
              </a:rPr>
              <a:t> be a unit vector</a:t>
            </a:r>
          </a:p>
        </p:txBody>
      </p:sp>
    </p:spTree>
    <p:extLst>
      <p:ext uri="{BB962C8B-B14F-4D97-AF65-F5344CB8AC3E}">
        <p14:creationId xmlns:p14="http://schemas.microsoft.com/office/powerpoint/2010/main" val="548508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66D4DE-CC4B-4D4A-B91D-8306FB05C888}"/>
              </a:ext>
            </a:extLst>
          </p:cNvPr>
          <p:cNvSpPr txBox="1"/>
          <p:nvPr/>
        </p:nvSpPr>
        <p:spPr>
          <a:xfrm>
            <a:off x="87212" y="7516082"/>
            <a:ext cx="11291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https://ekamperi.github.io/mathematics/2020/11/01/principal-component-analysis-lagrange-multiplier.html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6D367-4254-4B46-A514-FCAAA29FA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56" y="-21527"/>
            <a:ext cx="11530952" cy="6583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5C30F7-DA37-4A31-A26F-A8A2F2F7C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14" y="6666620"/>
            <a:ext cx="10796697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766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66D4DE-CC4B-4D4A-B91D-8306FB05C888}"/>
              </a:ext>
            </a:extLst>
          </p:cNvPr>
          <p:cNvSpPr txBox="1"/>
          <p:nvPr/>
        </p:nvSpPr>
        <p:spPr>
          <a:xfrm>
            <a:off x="148856" y="7403068"/>
            <a:ext cx="11291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https://ekamperi.github.io/mathematics/2020/11/01/principal-component-analysis-lagrange-multiplier.html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9DC252-FFB3-4D3D-AD41-25FE9189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78" y="87275"/>
            <a:ext cx="11578992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9346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66D4DE-CC4B-4D4A-B91D-8306FB05C888}"/>
              </a:ext>
            </a:extLst>
          </p:cNvPr>
          <p:cNvSpPr txBox="1"/>
          <p:nvPr/>
        </p:nvSpPr>
        <p:spPr>
          <a:xfrm>
            <a:off x="148856" y="7403068"/>
            <a:ext cx="11291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https://ekamperi.github.io/mathematics/2020/11/01/principal-component-analysis-lagrange-multiplier.html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E17368-C7CA-4202-98CE-B3DE600E2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048"/>
            <a:ext cx="11694159" cy="457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43A15B-C36B-49E3-A312-1817BE87E50A}"/>
              </a:ext>
            </a:extLst>
          </p:cNvPr>
          <p:cNvSpPr txBox="1"/>
          <p:nvPr/>
        </p:nvSpPr>
        <p:spPr>
          <a:xfrm>
            <a:off x="1509822" y="5082363"/>
            <a:ext cx="8623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5A2781"/>
                </a:solidFill>
              </a:rPr>
              <a:t>By taking the transpose of the first equation since C is symmetric.</a:t>
            </a:r>
          </a:p>
        </p:txBody>
      </p:sp>
    </p:spTree>
    <p:extLst>
      <p:ext uri="{BB962C8B-B14F-4D97-AF65-F5344CB8AC3E}">
        <p14:creationId xmlns:p14="http://schemas.microsoft.com/office/powerpoint/2010/main" val="17884736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846" y="311576"/>
            <a:ext cx="7025302" cy="65965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92739" y="287875"/>
            <a:ext cx="9256021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7" dirty="0"/>
              <a:t>Example:  Principle component analysis (PCA) 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9867" y="7284354"/>
            <a:ext cx="7772400" cy="40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40" dirty="0"/>
              <a:t>http://</a:t>
            </a:r>
            <a:r>
              <a:rPr lang="en-US" sz="2040" dirty="0" err="1"/>
              <a:t>en.wikipedia.org</a:t>
            </a:r>
            <a:r>
              <a:rPr lang="en-US" sz="2040" dirty="0"/>
              <a:t>/wiki/</a:t>
            </a:r>
            <a:r>
              <a:rPr lang="en-US" sz="2040" dirty="0" err="1"/>
              <a:t>File:GaussianScatterPCA.png</a:t>
            </a:r>
            <a:endParaRPr lang="en-US" sz="204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68E157-F9BE-454B-B391-14EE3E87B0BE}"/>
              </a:ext>
            </a:extLst>
          </p:cNvPr>
          <p:cNvSpPr txBox="1"/>
          <p:nvPr/>
        </p:nvSpPr>
        <p:spPr>
          <a:xfrm>
            <a:off x="2780778" y="6433166"/>
            <a:ext cx="5974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ym typeface="Wingdings" panose="05000000000000000000" pitchFamily="2" charset="2"/>
              </a:rPr>
              <a:t> </a:t>
            </a:r>
            <a:r>
              <a:rPr lang="en-US" sz="3200" dirty="0" err="1">
                <a:sym typeface="Wingdings" panose="05000000000000000000" pitchFamily="2" charset="2"/>
              </a:rPr>
              <a:t>z</a:t>
            </a:r>
            <a:r>
              <a:rPr lang="en-US" sz="3200" baseline="-25000" dirty="0" err="1">
                <a:sym typeface="Wingdings" panose="05000000000000000000" pitchFamily="2" charset="2"/>
              </a:rPr>
              <a:t>i</a:t>
            </a:r>
            <a:r>
              <a:rPr lang="en-US" sz="3200" dirty="0">
                <a:sym typeface="Wingdings" panose="05000000000000000000" pitchFamily="2" charset="2"/>
              </a:rPr>
              <a:t> = linear combination of </a:t>
            </a:r>
            <a:r>
              <a:rPr lang="en-US" sz="3200" dirty="0"/>
              <a:t>x</a:t>
            </a:r>
            <a:r>
              <a:rPr lang="en-US" sz="32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8337226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B1883D-4A60-4783-B365-01E42536B001}"/>
              </a:ext>
            </a:extLst>
          </p:cNvPr>
          <p:cNvSpPr txBox="1"/>
          <p:nvPr/>
        </p:nvSpPr>
        <p:spPr>
          <a:xfrm>
            <a:off x="0" y="7403068"/>
            <a:ext cx="7456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www.stat.columbia.edu/~fwood/Teaching/w4315/Fall2009/pca.pdf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89162E-8715-4B50-8195-46557904D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11" y="248227"/>
            <a:ext cx="6070505" cy="4663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8E70BA-4382-40CF-9921-3169551D40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39" t="18193"/>
          <a:stretch/>
        </p:blipFill>
        <p:spPr>
          <a:xfrm>
            <a:off x="6165372" y="613987"/>
            <a:ext cx="5721828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2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808B47-62D6-CDAB-17C2-6E44A995AB1E}"/>
              </a:ext>
            </a:extLst>
          </p:cNvPr>
          <p:cNvSpPr txBox="1"/>
          <p:nvPr/>
        </p:nvSpPr>
        <p:spPr>
          <a:xfrm>
            <a:off x="800100" y="1028700"/>
            <a:ext cx="10502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</a:rPr>
              <a:t>If you do NOT want to change your basis, you can calculate standard deviation for each variable and only keep the variables with high standard deviation.</a:t>
            </a:r>
          </a:p>
          <a:p>
            <a:pPr algn="ctr"/>
            <a:endParaRPr lang="en-US" sz="3600" dirty="0">
              <a:solidFill>
                <a:srgbClr val="7030A0"/>
              </a:solidFill>
            </a:endParaRPr>
          </a:p>
          <a:p>
            <a:pPr algn="ctr"/>
            <a:endParaRPr lang="en-US" sz="3600" dirty="0">
              <a:solidFill>
                <a:srgbClr val="7030A0"/>
              </a:solidFill>
            </a:endParaRPr>
          </a:p>
          <a:p>
            <a:pPr algn="ctr"/>
            <a:r>
              <a:rPr lang="en-US" sz="3600" dirty="0">
                <a:solidFill>
                  <a:srgbClr val="7030A0"/>
                </a:solidFill>
              </a:rPr>
              <a:t>You can then visualize your dataset using PCA.</a:t>
            </a:r>
          </a:p>
        </p:txBody>
      </p:sp>
    </p:spTree>
    <p:extLst>
      <p:ext uri="{BB962C8B-B14F-4D97-AF65-F5344CB8AC3E}">
        <p14:creationId xmlns:p14="http://schemas.microsoft.com/office/powerpoint/2010/main" val="11276240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5DC7D3-A0D5-4942-B0BE-D3A8DC6AC36E}"/>
              </a:ext>
            </a:extLst>
          </p:cNvPr>
          <p:cNvSpPr txBox="1"/>
          <p:nvPr/>
        </p:nvSpPr>
        <p:spPr>
          <a:xfrm>
            <a:off x="0" y="7433846"/>
            <a:ext cx="115254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https://www.kdnuggets.com/2022/10/classification-metrics-walkthrough-logistic-regression-accuracy-precision-recall-roc.html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3336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38625</TotalTime>
  <Words>1827</Words>
  <Application>Microsoft Office PowerPoint</Application>
  <PresentationFormat>Custom</PresentationFormat>
  <Paragraphs>328</Paragraphs>
  <Slides>41</Slides>
  <Notes>3</Notes>
  <HiddenSlides>1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57" baseType="lpstr">
      <vt:lpstr>PMingLiU</vt:lpstr>
      <vt:lpstr>Arial</vt:lpstr>
      <vt:lpstr>Calibri</vt:lpstr>
      <vt:lpstr>Calibri Light</vt:lpstr>
      <vt:lpstr>Cambria Math</vt:lpstr>
      <vt:lpstr>Comic Sans MS</vt:lpstr>
      <vt:lpstr>Nunito</vt:lpstr>
      <vt:lpstr>Studio-Feixen-Sans</vt:lpstr>
      <vt:lpstr>Symbol</vt:lpstr>
      <vt:lpstr>Tahoma</vt:lpstr>
      <vt:lpstr>Times New Roman</vt:lpstr>
      <vt:lpstr>Wingdings</vt:lpstr>
      <vt:lpstr>Office Theme</vt:lpstr>
      <vt:lpstr>Equation</vt:lpstr>
      <vt:lpstr>Acrobat Document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PCA on all Genes Leukemia data, precursor B and T</vt:lpstr>
      <vt:lpstr>PCA on 100 top significant genes   Leukemia data, precursor B and T</vt:lpstr>
      <vt:lpstr>PowerPoint Presentation</vt:lpstr>
      <vt:lpstr>PowerPoint Presentation</vt:lpstr>
      <vt:lpstr>Now consider two dimensions</vt:lpstr>
      <vt:lpstr>PowerPoint Presentation</vt:lpstr>
      <vt:lpstr>PowerPoint Presentation</vt:lpstr>
      <vt:lpstr>PowerPoint Presentation</vt:lpstr>
      <vt:lpstr>PowerPoint Presentation</vt:lpstr>
      <vt:lpstr>More than two attributes: covariance matrix</vt:lpstr>
      <vt:lpstr>PowerPoint Presentation</vt:lpstr>
      <vt:lpstr>PowerPoint Presentation</vt:lpstr>
      <vt:lpstr>PowerPoint Presentation</vt:lpstr>
      <vt:lpstr>Eigenvalues</vt:lpstr>
      <vt:lpstr>PowerPoint Presentation</vt:lpstr>
      <vt:lpstr>Principal components</vt:lpstr>
      <vt:lpstr>Eigenvalues</vt:lpstr>
      <vt:lpstr>Principal components - Variance</vt:lpstr>
      <vt:lpstr>A more challenging example</vt:lpstr>
      <vt:lpstr>PowerPoint Presentation</vt:lpstr>
      <vt:lpstr>Interpreting Eigenvectors</vt:lpstr>
      <vt:lpstr>Steps of PCA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proto</dc:creator>
  <cp:lastModifiedBy>Darcy, Isabel K</cp:lastModifiedBy>
  <cp:revision>404</cp:revision>
  <cp:lastPrinted>2024-04-11T23:19:29Z</cp:lastPrinted>
  <dcterms:created xsi:type="dcterms:W3CDTF">2020-09-07T00:11:40Z</dcterms:created>
  <dcterms:modified xsi:type="dcterms:W3CDTF">2026-02-03T05:39:38Z</dcterms:modified>
</cp:coreProperties>
</file>