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2"/>
  </p:notesMasterIdLst>
  <p:sldIdLst>
    <p:sldId id="427" r:id="rId2"/>
    <p:sldId id="828" r:id="rId3"/>
    <p:sldId id="829" r:id="rId4"/>
    <p:sldId id="831" r:id="rId5"/>
    <p:sldId id="830" r:id="rId6"/>
    <p:sldId id="2392" r:id="rId7"/>
    <p:sldId id="2393" r:id="rId8"/>
    <p:sldId id="2394" r:id="rId9"/>
    <p:sldId id="2395" r:id="rId10"/>
    <p:sldId id="2375" r:id="rId11"/>
    <p:sldId id="2376" r:id="rId12"/>
    <p:sldId id="2377" r:id="rId13"/>
    <p:sldId id="350" r:id="rId14"/>
    <p:sldId id="2378" r:id="rId15"/>
    <p:sldId id="714" r:id="rId16"/>
    <p:sldId id="715" r:id="rId17"/>
    <p:sldId id="713" r:id="rId18"/>
    <p:sldId id="712" r:id="rId19"/>
    <p:sldId id="2379" r:id="rId20"/>
    <p:sldId id="874" r:id="rId21"/>
    <p:sldId id="875" r:id="rId22"/>
    <p:sldId id="2380" r:id="rId23"/>
    <p:sldId id="2381" r:id="rId24"/>
    <p:sldId id="2382" r:id="rId25"/>
    <p:sldId id="372" r:id="rId26"/>
    <p:sldId id="299" r:id="rId27"/>
    <p:sldId id="268" r:id="rId28"/>
    <p:sldId id="2383" r:id="rId29"/>
    <p:sldId id="388" r:id="rId30"/>
    <p:sldId id="2390" r:id="rId31"/>
    <p:sldId id="811" r:id="rId32"/>
    <p:sldId id="2365" r:id="rId33"/>
    <p:sldId id="2366" r:id="rId34"/>
    <p:sldId id="2367" r:id="rId35"/>
    <p:sldId id="2368" r:id="rId36"/>
    <p:sldId id="2369" r:id="rId37"/>
    <p:sldId id="2370" r:id="rId38"/>
    <p:sldId id="2372" r:id="rId39"/>
    <p:sldId id="2384" r:id="rId40"/>
    <p:sldId id="2385" r:id="rId41"/>
    <p:sldId id="2386" r:id="rId42"/>
    <p:sldId id="822" r:id="rId43"/>
    <p:sldId id="2387" r:id="rId44"/>
    <p:sldId id="2389" r:id="rId45"/>
    <p:sldId id="850" r:id="rId46"/>
    <p:sldId id="309" r:id="rId47"/>
    <p:sldId id="2388" r:id="rId48"/>
    <p:sldId id="2396" r:id="rId49"/>
    <p:sldId id="275" r:id="rId50"/>
    <p:sldId id="276" r:id="rId51"/>
  </p:sldIdLst>
  <p:sldSz cx="118872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 initials="p" lastIdx="1" clrIdx="0">
    <p:extLst>
      <p:ext uri="{19B8F6BF-5375-455C-9EA6-DF929625EA0E}">
        <p15:presenceInfo xmlns:p15="http://schemas.microsoft.com/office/powerpoint/2012/main" userId="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71" autoAdjust="0"/>
    <p:restoredTop sz="94660"/>
  </p:normalViewPr>
  <p:slideViewPr>
    <p:cSldViewPr snapToGrid="0">
      <p:cViewPr varScale="1">
        <p:scale>
          <a:sx n="81" d="100"/>
          <a:sy n="81" d="100"/>
        </p:scale>
        <p:origin x="653" y="67"/>
      </p:cViewPr>
      <p:guideLst/>
    </p:cSldViewPr>
  </p:slideViewPr>
  <p:notesTextViewPr>
    <p:cViewPr>
      <p:scale>
        <a:sx n="1" d="1"/>
        <a:sy n="1" d="1"/>
      </p:scale>
      <p:origin x="0" y="0"/>
    </p:cViewPr>
  </p:notesTextViewPr>
  <p:sorterViewPr>
    <p:cViewPr varScale="1">
      <p:scale>
        <a:sx n="100" d="100"/>
        <a:sy n="100" d="100"/>
      </p:scale>
      <p:origin x="0" y="-222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Sheet1!$C$2</c:f>
              <c:strCache>
                <c:ptCount val="1"/>
                <c:pt idx="0">
                  <c:v>Y</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Sheet1!$B$3:$B$30</c:f>
              <c:numCache>
                <c:formatCode>General</c:formatCode>
                <c:ptCount val="28"/>
                <c:pt idx="0">
                  <c:v>68</c:v>
                </c:pt>
                <c:pt idx="1">
                  <c:v>15</c:v>
                </c:pt>
                <c:pt idx="2">
                  <c:v>12</c:v>
                </c:pt>
                <c:pt idx="3">
                  <c:v>33</c:v>
                </c:pt>
                <c:pt idx="4">
                  <c:v>56</c:v>
                </c:pt>
                <c:pt idx="5">
                  <c:v>37</c:v>
                </c:pt>
                <c:pt idx="6">
                  <c:v>29</c:v>
                </c:pt>
                <c:pt idx="7">
                  <c:v>45</c:v>
                </c:pt>
                <c:pt idx="8">
                  <c:v>10</c:v>
                </c:pt>
                <c:pt idx="9">
                  <c:v>47</c:v>
                </c:pt>
                <c:pt idx="10">
                  <c:v>98</c:v>
                </c:pt>
                <c:pt idx="11">
                  <c:v>63</c:v>
                </c:pt>
                <c:pt idx="12">
                  <c:v>33</c:v>
                </c:pt>
                <c:pt idx="13">
                  <c:v>63</c:v>
                </c:pt>
                <c:pt idx="14">
                  <c:v>66</c:v>
                </c:pt>
                <c:pt idx="15">
                  <c:v>17</c:v>
                </c:pt>
                <c:pt idx="16">
                  <c:v>57</c:v>
                </c:pt>
                <c:pt idx="17">
                  <c:v>53</c:v>
                </c:pt>
                <c:pt idx="18">
                  <c:v>1</c:v>
                </c:pt>
                <c:pt idx="19">
                  <c:v>61</c:v>
                </c:pt>
                <c:pt idx="20">
                  <c:v>96</c:v>
                </c:pt>
                <c:pt idx="21">
                  <c:v>68</c:v>
                </c:pt>
                <c:pt idx="22">
                  <c:v>50</c:v>
                </c:pt>
                <c:pt idx="23">
                  <c:v>18</c:v>
                </c:pt>
                <c:pt idx="24">
                  <c:v>66</c:v>
                </c:pt>
                <c:pt idx="25">
                  <c:v>32</c:v>
                </c:pt>
                <c:pt idx="26">
                  <c:v>58</c:v>
                </c:pt>
                <c:pt idx="27">
                  <c:v>5</c:v>
                </c:pt>
              </c:numCache>
            </c:numRef>
          </c:xVal>
          <c:yVal>
            <c:numRef>
              <c:f>Sheet1!$C$3:$C$30</c:f>
              <c:numCache>
                <c:formatCode>General</c:formatCode>
                <c:ptCount val="28"/>
                <c:pt idx="0">
                  <c:v>76</c:v>
                </c:pt>
                <c:pt idx="1">
                  <c:v>91</c:v>
                </c:pt>
                <c:pt idx="2">
                  <c:v>89</c:v>
                </c:pt>
                <c:pt idx="3">
                  <c:v>42</c:v>
                </c:pt>
                <c:pt idx="4">
                  <c:v>27</c:v>
                </c:pt>
                <c:pt idx="5">
                  <c:v>64</c:v>
                </c:pt>
                <c:pt idx="6">
                  <c:v>38</c:v>
                </c:pt>
                <c:pt idx="7">
                  <c:v>53</c:v>
                </c:pt>
                <c:pt idx="8">
                  <c:v>31</c:v>
                </c:pt>
                <c:pt idx="9">
                  <c:v>90</c:v>
                </c:pt>
                <c:pt idx="10">
                  <c:v>51</c:v>
                </c:pt>
                <c:pt idx="11">
                  <c:v>64</c:v>
                </c:pt>
                <c:pt idx="12">
                  <c:v>35</c:v>
                </c:pt>
                <c:pt idx="13">
                  <c:v>34</c:v>
                </c:pt>
                <c:pt idx="14">
                  <c:v>7</c:v>
                </c:pt>
                <c:pt idx="15">
                  <c:v>56</c:v>
                </c:pt>
                <c:pt idx="16">
                  <c:v>41</c:v>
                </c:pt>
                <c:pt idx="17">
                  <c:v>7</c:v>
                </c:pt>
                <c:pt idx="18">
                  <c:v>37</c:v>
                </c:pt>
                <c:pt idx="19">
                  <c:v>26</c:v>
                </c:pt>
                <c:pt idx="20">
                  <c:v>13</c:v>
                </c:pt>
                <c:pt idx="21">
                  <c:v>6</c:v>
                </c:pt>
                <c:pt idx="22">
                  <c:v>66</c:v>
                </c:pt>
                <c:pt idx="23">
                  <c:v>79</c:v>
                </c:pt>
                <c:pt idx="24">
                  <c:v>34</c:v>
                </c:pt>
                <c:pt idx="25">
                  <c:v>63</c:v>
                </c:pt>
                <c:pt idx="26">
                  <c:v>57</c:v>
                </c:pt>
                <c:pt idx="27">
                  <c:v>79</c:v>
                </c:pt>
              </c:numCache>
            </c:numRef>
          </c:yVal>
          <c:smooth val="0"/>
          <c:extLst>
            <c:ext xmlns:c16="http://schemas.microsoft.com/office/drawing/2014/chart" uri="{C3380CC4-5D6E-409C-BE32-E72D297353CC}">
              <c16:uniqueId val="{00000000-D6E5-4B49-94FD-A7821A6CEBE6}"/>
            </c:ext>
          </c:extLst>
        </c:ser>
        <c:dLbls>
          <c:showLegendKey val="0"/>
          <c:showVal val="0"/>
          <c:showCatName val="0"/>
          <c:showSerName val="0"/>
          <c:showPercent val="0"/>
          <c:showBubbleSize val="0"/>
        </c:dLbls>
        <c:axId val="133513432"/>
        <c:axId val="133494216"/>
      </c:scatterChart>
      <c:valAx>
        <c:axId val="1335134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X</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494216"/>
        <c:crosses val="autoZero"/>
        <c:crossBetween val="midCat"/>
      </c:valAx>
      <c:valAx>
        <c:axId val="133494216"/>
        <c:scaling>
          <c:orientation val="minMax"/>
          <c:max val="16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a:t>
                </a:r>
              </a:p>
            </c:rich>
          </c:tx>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5134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'Uni Outlier Obv'!$C$2</c:f>
              <c:strCache>
                <c:ptCount val="1"/>
                <c:pt idx="0">
                  <c:v>Y</c:v>
                </c:pt>
              </c:strCache>
            </c:strRef>
          </c:tx>
          <c:spPr>
            <a:ln w="19050" cap="rnd">
              <a:noFill/>
              <a:round/>
            </a:ln>
            <a:effectLst/>
          </c:spPr>
          <c:marker>
            <c:symbol val="circle"/>
            <c:size val="5"/>
            <c:spPr>
              <a:solidFill>
                <a:schemeClr val="accent1"/>
              </a:solidFill>
              <a:ln w="9525">
                <a:solidFill>
                  <a:schemeClr val="accent1"/>
                </a:solidFill>
              </a:ln>
              <a:effectLst/>
            </c:spPr>
          </c:marker>
          <c:xVal>
            <c:numRef>
              <c:f>'Uni Outlier Obv'!$B$3:$B$30</c:f>
              <c:numCache>
                <c:formatCode>General</c:formatCode>
                <c:ptCount val="28"/>
                <c:pt idx="0">
                  <c:v>68</c:v>
                </c:pt>
                <c:pt idx="1">
                  <c:v>15</c:v>
                </c:pt>
                <c:pt idx="2">
                  <c:v>12</c:v>
                </c:pt>
                <c:pt idx="3">
                  <c:v>33</c:v>
                </c:pt>
                <c:pt idx="4">
                  <c:v>56</c:v>
                </c:pt>
                <c:pt idx="5">
                  <c:v>37</c:v>
                </c:pt>
                <c:pt idx="6">
                  <c:v>29</c:v>
                </c:pt>
                <c:pt idx="7">
                  <c:v>45</c:v>
                </c:pt>
                <c:pt idx="8">
                  <c:v>10</c:v>
                </c:pt>
                <c:pt idx="9">
                  <c:v>47</c:v>
                </c:pt>
                <c:pt idx="10">
                  <c:v>98</c:v>
                </c:pt>
                <c:pt idx="11">
                  <c:v>63</c:v>
                </c:pt>
                <c:pt idx="12">
                  <c:v>33</c:v>
                </c:pt>
                <c:pt idx="13">
                  <c:v>63</c:v>
                </c:pt>
                <c:pt idx="14">
                  <c:v>66</c:v>
                </c:pt>
                <c:pt idx="15">
                  <c:v>17</c:v>
                </c:pt>
                <c:pt idx="16">
                  <c:v>57</c:v>
                </c:pt>
                <c:pt idx="17">
                  <c:v>53</c:v>
                </c:pt>
                <c:pt idx="18">
                  <c:v>1</c:v>
                </c:pt>
                <c:pt idx="19">
                  <c:v>61</c:v>
                </c:pt>
                <c:pt idx="20">
                  <c:v>96</c:v>
                </c:pt>
                <c:pt idx="21">
                  <c:v>68</c:v>
                </c:pt>
                <c:pt idx="22">
                  <c:v>50</c:v>
                </c:pt>
                <c:pt idx="23">
                  <c:v>18</c:v>
                </c:pt>
                <c:pt idx="24">
                  <c:v>66</c:v>
                </c:pt>
                <c:pt idx="25">
                  <c:v>32</c:v>
                </c:pt>
                <c:pt idx="26">
                  <c:v>58</c:v>
                </c:pt>
                <c:pt idx="27">
                  <c:v>5</c:v>
                </c:pt>
              </c:numCache>
            </c:numRef>
          </c:xVal>
          <c:yVal>
            <c:numRef>
              <c:f>'Uni Outlier Obv'!$C$3:$C$30</c:f>
              <c:numCache>
                <c:formatCode>General</c:formatCode>
                <c:ptCount val="28"/>
                <c:pt idx="0">
                  <c:v>76</c:v>
                </c:pt>
                <c:pt idx="1">
                  <c:v>91</c:v>
                </c:pt>
                <c:pt idx="2">
                  <c:v>89</c:v>
                </c:pt>
                <c:pt idx="3">
                  <c:v>42</c:v>
                </c:pt>
                <c:pt idx="4">
                  <c:v>27</c:v>
                </c:pt>
                <c:pt idx="5">
                  <c:v>64</c:v>
                </c:pt>
                <c:pt idx="6">
                  <c:v>38</c:v>
                </c:pt>
                <c:pt idx="7">
                  <c:v>53</c:v>
                </c:pt>
                <c:pt idx="8">
                  <c:v>31</c:v>
                </c:pt>
                <c:pt idx="9">
                  <c:v>90</c:v>
                </c:pt>
                <c:pt idx="10">
                  <c:v>51</c:v>
                </c:pt>
                <c:pt idx="11">
                  <c:v>64</c:v>
                </c:pt>
                <c:pt idx="12">
                  <c:v>35</c:v>
                </c:pt>
                <c:pt idx="13">
                  <c:v>34</c:v>
                </c:pt>
                <c:pt idx="14">
                  <c:v>7</c:v>
                </c:pt>
                <c:pt idx="15">
                  <c:v>56</c:v>
                </c:pt>
                <c:pt idx="16">
                  <c:v>41</c:v>
                </c:pt>
                <c:pt idx="17">
                  <c:v>7</c:v>
                </c:pt>
                <c:pt idx="18">
                  <c:v>150</c:v>
                </c:pt>
                <c:pt idx="19">
                  <c:v>26</c:v>
                </c:pt>
                <c:pt idx="20">
                  <c:v>13</c:v>
                </c:pt>
                <c:pt idx="21">
                  <c:v>6</c:v>
                </c:pt>
                <c:pt idx="22">
                  <c:v>66</c:v>
                </c:pt>
                <c:pt idx="23">
                  <c:v>79</c:v>
                </c:pt>
                <c:pt idx="24">
                  <c:v>34</c:v>
                </c:pt>
                <c:pt idx="25">
                  <c:v>63</c:v>
                </c:pt>
                <c:pt idx="26">
                  <c:v>57</c:v>
                </c:pt>
                <c:pt idx="27">
                  <c:v>79</c:v>
                </c:pt>
              </c:numCache>
            </c:numRef>
          </c:yVal>
          <c:smooth val="0"/>
          <c:extLst>
            <c:ext xmlns:c16="http://schemas.microsoft.com/office/drawing/2014/chart" uri="{C3380CC4-5D6E-409C-BE32-E72D297353CC}">
              <c16:uniqueId val="{00000000-37EA-4E72-8F86-C58BDC396201}"/>
            </c:ext>
          </c:extLst>
        </c:ser>
        <c:dLbls>
          <c:showLegendKey val="0"/>
          <c:showVal val="0"/>
          <c:showCatName val="0"/>
          <c:showSerName val="0"/>
          <c:showPercent val="0"/>
          <c:showBubbleSize val="0"/>
        </c:dLbls>
        <c:axId val="200537168"/>
        <c:axId val="136974752"/>
      </c:scatterChart>
      <c:valAx>
        <c:axId val="2005371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X</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974752"/>
        <c:crosses val="autoZero"/>
        <c:crossBetween val="midCat"/>
      </c:valAx>
      <c:valAx>
        <c:axId val="136974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a:t>
                </a:r>
              </a:p>
            </c:rich>
          </c:tx>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5371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AAC91-AEBC-44AB-9ECB-6ED71ABA3947}" type="datetimeFigureOut">
              <a:rPr lang="en-US" smtClean="0"/>
              <a:t>3/20/2024</a:t>
            </a:fld>
            <a:endParaRPr lang="en-US"/>
          </a:p>
        </p:txBody>
      </p:sp>
      <p:sp>
        <p:nvSpPr>
          <p:cNvPr id="4" name="Slide Image Placeholder 3"/>
          <p:cNvSpPr>
            <a:spLocks noGrp="1" noRot="1" noChangeAspect="1"/>
          </p:cNvSpPr>
          <p:nvPr>
            <p:ph type="sldImg" idx="2"/>
          </p:nvPr>
        </p:nvSpPr>
        <p:spPr>
          <a:xfrm>
            <a:off x="1068388" y="1143000"/>
            <a:ext cx="472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86135-8356-4C6B-918A-2B09B36720E5}" type="slidenum">
              <a:rPr lang="en-US" smtClean="0"/>
              <a:t>‹#›</a:t>
            </a:fld>
            <a:endParaRPr lang="en-US"/>
          </a:p>
        </p:txBody>
      </p:sp>
    </p:spTree>
    <p:extLst>
      <p:ext uri="{BB962C8B-B14F-4D97-AF65-F5344CB8AC3E}">
        <p14:creationId xmlns:p14="http://schemas.microsoft.com/office/powerpoint/2010/main" val="160865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33819-8353-3940-B7D6-4527171C65EB}" type="slidenum">
              <a:rPr lang="en-US" smtClean="0"/>
              <a:t>31</a:t>
            </a:fld>
            <a:endParaRPr lang="en-US"/>
          </a:p>
        </p:txBody>
      </p:sp>
    </p:spTree>
    <p:extLst>
      <p:ext uri="{BB962C8B-B14F-4D97-AF65-F5344CB8AC3E}">
        <p14:creationId xmlns:p14="http://schemas.microsoft.com/office/powerpoint/2010/main" val="426300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272011"/>
            <a:ext cx="1010412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485900" y="4082310"/>
            <a:ext cx="89154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93464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30967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413808"/>
            <a:ext cx="2563178"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5" y="413808"/>
            <a:ext cx="7540943"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163913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36997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937705"/>
            <a:ext cx="1025271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811054" y="5201393"/>
            <a:ext cx="10252710"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64C68-6F9B-40C9-8A3A-0FA7AAD92F70}"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91530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F64C68-6F9B-40C9-8A3A-0FA7AAD92F70}"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79523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413810"/>
            <a:ext cx="1025271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1905318"/>
            <a:ext cx="502884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818795" y="2839085"/>
            <a:ext cx="502884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6" y="1905318"/>
            <a:ext cx="5053608"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017896" y="2839085"/>
            <a:ext cx="5053608"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F64C68-6F9B-40C9-8A3A-0FA7AAD92F70}" type="datetimeFigureOut">
              <a:rPr lang="en-US" smtClean="0"/>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82411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F64C68-6F9B-40C9-8A3A-0FA7AAD92F70}" type="datetimeFigureOut">
              <a:rPr lang="en-US" smtClean="0"/>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821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64C68-6F9B-40C9-8A3A-0FA7AAD92F70}" type="datetimeFigureOut">
              <a:rPr lang="en-US" smtClean="0"/>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16679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053608" y="1119083"/>
            <a:ext cx="6017895"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50335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119083"/>
            <a:ext cx="6017895"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06188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413810"/>
            <a:ext cx="1025271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2069042"/>
            <a:ext cx="1025271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7203865"/>
            <a:ext cx="267462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98F64C68-6F9B-40C9-8A3A-0FA7AAD92F70}" type="datetimeFigureOut">
              <a:rPr lang="en-US" smtClean="0"/>
              <a:t>3/20/2024</a:t>
            </a:fld>
            <a:endParaRPr lang="en-US"/>
          </a:p>
        </p:txBody>
      </p:sp>
      <p:sp>
        <p:nvSpPr>
          <p:cNvPr id="5" name="Footer Placeholder 4"/>
          <p:cNvSpPr>
            <a:spLocks noGrp="1"/>
          </p:cNvSpPr>
          <p:nvPr>
            <p:ph type="ftr" sz="quarter" idx="3"/>
          </p:nvPr>
        </p:nvSpPr>
        <p:spPr>
          <a:xfrm>
            <a:off x="3937635" y="7203865"/>
            <a:ext cx="401193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95335" y="7203865"/>
            <a:ext cx="267462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BB88945D-F595-4C5F-AF93-E2CE0CDFE97C}" type="slidenum">
              <a:rPr lang="en-US" smtClean="0"/>
              <a:t>‹#›</a:t>
            </a:fld>
            <a:endParaRPr lang="en-US"/>
          </a:p>
        </p:txBody>
      </p:sp>
    </p:spTree>
    <p:extLst>
      <p:ext uri="{BB962C8B-B14F-4D97-AF65-F5344CB8AC3E}">
        <p14:creationId xmlns:p14="http://schemas.microsoft.com/office/powerpoint/2010/main" val="36960326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Data_visualization_process_v1.png"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d-roger.com/2016/09/07/finding-similar-items-&#26597;&#25214;&#30456;&#20284;&#39033;/"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Jaccard_index"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people.rit.edu/rmb5229/320/project3/hamming.html" TargetMode="Externa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hyperlink" Target="http://rosalind.info/glossary/hamming-distanc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www.improvedoutcomes.com/docs/WebSiteDocs/Clustering/Clustering_Parameters/Manhattan_Distance_Metric.htm" TargetMode="External"/><Relationship Id="rId2" Type="http://schemas.openxmlformats.org/officeDocument/2006/relationships/hyperlink" Target="http://bloggity.nurdz.com/gamedev-math/manhattan/" TargetMode="External"/><Relationship Id="rId1" Type="http://schemas.openxmlformats.org/officeDocument/2006/relationships/slideLayout" Target="../slideLayouts/slideLayout7.xml"/><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hyperlink" Target="http://www.joachimdespland.com/mammoth.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onlinelibrary.wiley.com/doi/full/10.1002/jmri.25750" TargetMode="External"/><Relationship Id="rId7" Type="http://schemas.openxmlformats.org/officeDocument/2006/relationships/image" Target="../media/image30.pn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hyperlink" Target="https://arxiv.org/list/math/recent" TargetMode="External"/><Relationship Id="rId2" Type="http://schemas.openxmlformats.org/officeDocument/2006/relationships/hyperlink" Target="https://www.ncbi.nlm.nih.gov/" TargetMode="External"/><Relationship Id="rId1" Type="http://schemas.openxmlformats.org/officeDocument/2006/relationships/slideLayout" Target="../slideLayouts/slideLayout7.xml"/><Relationship Id="rId5" Type="http://schemas.openxmlformats.org/officeDocument/2006/relationships/hyperlink" Target="https://www.kaggle.com/" TargetMode="External"/><Relationship Id="rId4" Type="http://schemas.openxmlformats.org/officeDocument/2006/relationships/hyperlink" Target="https://scholar.google.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arxiv.org/abs/1908.06029" TargetMode="External"/><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hyperlink" Target="https://fs.wp.odu.edu/abraitma/workshops/"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fs.wp.odu.edu/abraitma/workshops/" TargetMode="Externa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fs.wp.odu.edu/abraitma/workshops/" TargetMode="External"/><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hyperlink" Target="https://fs.wp.odu.edu/abraitma/workshop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fs.wp.odu.edu/abraitma/workshops/"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hyperlink" Target="https://fs.wp.odu.edu/abraitma/workshops/"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fs.wp.odu.edu/abraitma/workshop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athscinet-ams-org.proxy.lib.uiowa.edu/mathscinet"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archive.ics.uci.edu/ml/index.php"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xkcd.com/882/"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nature.com/articles/s41586-020-2314-9" TargetMode="External"/><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blogs.scientificamerican.com/talking-back/new-study-neuroscience-research-gets-an-f-for-reliability/" TargetMode="External"/><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8" Type="http://schemas.openxmlformats.org/officeDocument/2006/relationships/hyperlink" Target="https://www.nature.com/articles/nrn3475#ref-CR6" TargetMode="External"/><Relationship Id="rId3" Type="http://schemas.openxmlformats.org/officeDocument/2006/relationships/hyperlink" Target="https://www.nature.com/articles/nrn3475#ref-CR1" TargetMode="External"/><Relationship Id="rId7" Type="http://schemas.openxmlformats.org/officeDocument/2006/relationships/hyperlink" Target="https://www.nature.com/articles/nrn3475#ref-CR5" TargetMode="External"/><Relationship Id="rId12" Type="http://schemas.openxmlformats.org/officeDocument/2006/relationships/hyperlink" Target="https://www.nature.com/articles/nrn3475#ref-CR10" TargetMode="Externa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hyperlink" Target="https://www.nature.com/articles/nrn3475#ref-CR4" TargetMode="External"/><Relationship Id="rId11" Type="http://schemas.openxmlformats.org/officeDocument/2006/relationships/hyperlink" Target="https://www.nature.com/articles/nrn3475#ref-CR9" TargetMode="External"/><Relationship Id="rId5" Type="http://schemas.openxmlformats.org/officeDocument/2006/relationships/hyperlink" Target="https://www.nature.com/articles/nrn3475#ref-CR3" TargetMode="External"/><Relationship Id="rId10" Type="http://schemas.openxmlformats.org/officeDocument/2006/relationships/hyperlink" Target="https://www.nature.com/articles/nrn3475#ref-CR8" TargetMode="External"/><Relationship Id="rId4" Type="http://schemas.openxmlformats.org/officeDocument/2006/relationships/hyperlink" Target="https://www.nature.com/articles/nrn3475#ref-CR2" TargetMode="External"/><Relationship Id="rId9" Type="http://schemas.openxmlformats.org/officeDocument/2006/relationships/hyperlink" Target="https://www.nature.com/articles/nrn3475#ref-CR7"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sciencedirect.com/science/article/pii/S089662731200428X" TargetMode="External"/><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journals.plos.org/plosone/article?id=10.1371/journal.pone.0202121" TargetMode="External"/><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hyperlink" Target="https://www.nature.com/articles/s41586-022-04492-9#ref-CR6" TargetMode="External"/><Relationship Id="rId3" Type="http://schemas.openxmlformats.org/officeDocument/2006/relationships/hyperlink" Target="https://www.nature.com/articles/s41586-022-04492-9#ref-CR1" TargetMode="External"/><Relationship Id="rId7" Type="http://schemas.openxmlformats.org/officeDocument/2006/relationships/hyperlink" Target="https://www.nature.com/articles/s41586-022-04492-9#ref-CR5" TargetMode="External"/><Relationship Id="rId2" Type="http://schemas.openxmlformats.org/officeDocument/2006/relationships/hyperlink" Target="https://www.nature.com/articles/s41586-022-04492-9" TargetMode="External"/><Relationship Id="rId1" Type="http://schemas.openxmlformats.org/officeDocument/2006/relationships/slideLayout" Target="../slideLayouts/slideLayout7.xml"/><Relationship Id="rId6" Type="http://schemas.openxmlformats.org/officeDocument/2006/relationships/hyperlink" Target="https://www.nature.com/articles/s41586-022-04492-9#ref-CR4" TargetMode="External"/><Relationship Id="rId5" Type="http://schemas.openxmlformats.org/officeDocument/2006/relationships/hyperlink" Target="https://www.nature.com/articles/s41586-022-04492-9#ref-CR3" TargetMode="External"/><Relationship Id="rId10" Type="http://schemas.openxmlformats.org/officeDocument/2006/relationships/image" Target="../media/image48.png"/><Relationship Id="rId4" Type="http://schemas.openxmlformats.org/officeDocument/2006/relationships/hyperlink" Target="https://www.nature.com/articles/s41586-022-04492-9#ref-CR2" TargetMode="External"/><Relationship Id="rId9" Type="http://schemas.openxmlformats.org/officeDocument/2006/relationships/hyperlink" Target="https://www.nature.co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ourworldindata.org/cancer-death-rates-are-falling-five-year-survival-rates-are-rising" TargetMode="External"/><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mathscinet-ams-org.proxy.lib.uiowa.edu/msnhtml/msc2020.pdf"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en.wikipedia.org/wiki/Nonlinear_dimensionality_reduction" TargetMode="External"/><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http://www.cse.buffalo.edu/faculty/azhang/data-mining/pca.ppt"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www.cse.buffalo.edu/faculty/azhang/data-mining/pca.ppt" TargetMode="External"/><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cse.buffalo.edu/faculty/azhang/data-mining/pca.ppt" TargetMode="External"/><Relationship Id="rId2" Type="http://schemas.openxmlformats.org/officeDocument/2006/relationships/image" Target="../media/image53.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archive.ics.uci.edu/"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archive.ics.uci.edu/"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archive.ics.uci.edu/datasets?Task=Clustering&amp;skip=0&amp;take=25&amp;sort=desc&amp;orderBy=NumHits&amp;search=&amp;Area=Biology&amp;Area=Health+and+Medicine"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648" y="486"/>
            <a:ext cx="10361905" cy="7771429"/>
          </a:xfrm>
          <a:prstGeom prst="rect">
            <a:avLst/>
          </a:prstGeom>
        </p:spPr>
      </p:pic>
      <p:sp>
        <p:nvSpPr>
          <p:cNvPr id="3" name="Rectangle 2"/>
          <p:cNvSpPr/>
          <p:nvPr/>
        </p:nvSpPr>
        <p:spPr>
          <a:xfrm>
            <a:off x="2378658" y="7356880"/>
            <a:ext cx="8745894" cy="406265"/>
          </a:xfrm>
          <a:prstGeom prst="rect">
            <a:avLst/>
          </a:prstGeom>
        </p:spPr>
        <p:txBody>
          <a:bodyPr wrap="square">
            <a:spAutoFit/>
          </a:bodyPr>
          <a:lstStyle/>
          <a:p>
            <a:r>
              <a:rPr lang="en-US" sz="2040" dirty="0">
                <a:hlinkClick r:id="rId3"/>
              </a:rPr>
              <a:t>https://commons.wikimedia.org/wiki/File%3AData_visualization_process_v1.png</a:t>
            </a:r>
            <a:r>
              <a:rPr lang="en-US" sz="2040" dirty="0"/>
              <a:t> </a:t>
            </a:r>
          </a:p>
        </p:txBody>
      </p:sp>
    </p:spTree>
    <p:extLst>
      <p:ext uri="{BB962C8B-B14F-4D97-AF65-F5344CB8AC3E}">
        <p14:creationId xmlns:p14="http://schemas.microsoft.com/office/powerpoint/2010/main" val="1154971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28658" y="238817"/>
            <a:ext cx="3621666" cy="5864554"/>
          </a:xfrm>
          <a:prstGeom prst="rect">
            <a:avLst/>
          </a:prstGeom>
          <a:noFill/>
        </p:spPr>
        <p:txBody>
          <a:bodyPr wrap="square" rtlCol="0">
            <a:spAutoFit/>
          </a:bodyPr>
          <a:lstStyle/>
          <a:p>
            <a:r>
              <a:rPr lang="en-US" sz="3173" dirty="0"/>
              <a:t>d(</a:t>
            </a:r>
            <a:r>
              <a:rPr lang="en-US" sz="3173" b="1" dirty="0"/>
              <a:t>p</a:t>
            </a:r>
            <a:r>
              <a:rPr lang="en-US" sz="3173" dirty="0"/>
              <a:t>, </a:t>
            </a:r>
            <a:r>
              <a:rPr lang="en-US" sz="3173" b="1" dirty="0"/>
              <a:t>q</a:t>
            </a:r>
            <a:r>
              <a:rPr lang="en-US" sz="3173" dirty="0"/>
              <a:t>) = ??</a:t>
            </a:r>
          </a:p>
          <a:p>
            <a:endParaRPr lang="en-US" sz="3173" dirty="0"/>
          </a:p>
          <a:p>
            <a:r>
              <a:rPr lang="en-US" sz="3173" dirty="0"/>
              <a:t>Euclidean</a:t>
            </a:r>
          </a:p>
          <a:p>
            <a:endParaRPr lang="en-US" sz="3173" dirty="0"/>
          </a:p>
          <a:p>
            <a:endParaRPr lang="en-US" sz="3173" dirty="0"/>
          </a:p>
          <a:p>
            <a:endParaRPr lang="en-US" sz="3173" dirty="0"/>
          </a:p>
          <a:p>
            <a:endParaRPr lang="en-US" sz="1360" dirty="0"/>
          </a:p>
          <a:p>
            <a:r>
              <a:rPr lang="en-US" sz="3173" dirty="0" err="1"/>
              <a:t>Minkowski</a:t>
            </a:r>
            <a:r>
              <a:rPr lang="en-US" sz="3173" dirty="0"/>
              <a:t> distance</a:t>
            </a:r>
          </a:p>
          <a:p>
            <a:endParaRPr lang="en-US" sz="3173" dirty="0"/>
          </a:p>
          <a:p>
            <a:endParaRPr lang="en-US" sz="3173" dirty="0"/>
          </a:p>
          <a:p>
            <a:endParaRPr lang="en-US" sz="3173" dirty="0"/>
          </a:p>
          <a:p>
            <a:endParaRPr lang="en-US" sz="1247" dirty="0"/>
          </a:p>
          <a:p>
            <a:r>
              <a:rPr lang="en-US" sz="3173" dirty="0" err="1"/>
              <a:t>Chebyshev</a:t>
            </a:r>
            <a:r>
              <a:rPr lang="en-US" sz="3173" dirty="0"/>
              <a:t> distance</a:t>
            </a:r>
          </a:p>
        </p:txBody>
      </p:sp>
      <p:grpSp>
        <p:nvGrpSpPr>
          <p:cNvPr id="13" name="Group 12"/>
          <p:cNvGrpSpPr>
            <a:grpSpLocks noChangeAspect="1"/>
          </p:cNvGrpSpPr>
          <p:nvPr/>
        </p:nvGrpSpPr>
        <p:grpSpPr>
          <a:xfrm>
            <a:off x="5325472" y="1369769"/>
            <a:ext cx="5022327" cy="1761744"/>
            <a:chOff x="3876287" y="3706977"/>
            <a:chExt cx="6625471" cy="2324100"/>
          </a:xfrm>
        </p:grpSpPr>
        <p:pic>
          <p:nvPicPr>
            <p:cNvPr id="10" name="Picture 9"/>
            <p:cNvPicPr>
              <a:picLocks noChangeAspect="1"/>
            </p:cNvPicPr>
            <p:nvPr/>
          </p:nvPicPr>
          <p:blipFill>
            <a:blip r:embed="rId2"/>
            <a:stretch>
              <a:fillRect/>
            </a:stretch>
          </p:blipFill>
          <p:spPr>
            <a:xfrm>
              <a:off x="5986908" y="3706977"/>
              <a:ext cx="4514850" cy="2324100"/>
            </a:xfrm>
            <a:prstGeom prst="rect">
              <a:avLst/>
            </a:prstGeom>
          </p:spPr>
        </p:pic>
        <p:pic>
          <p:nvPicPr>
            <p:cNvPr id="12" name="Picture 11"/>
            <p:cNvPicPr>
              <a:picLocks noChangeAspect="1"/>
            </p:cNvPicPr>
            <p:nvPr/>
          </p:nvPicPr>
          <p:blipFill>
            <a:blip r:embed="rId3"/>
            <a:stretch>
              <a:fillRect/>
            </a:stretch>
          </p:blipFill>
          <p:spPr>
            <a:xfrm>
              <a:off x="3876287" y="4356582"/>
              <a:ext cx="2162175" cy="942975"/>
            </a:xfrm>
            <a:prstGeom prst="rect">
              <a:avLst/>
            </a:prstGeom>
          </p:spPr>
        </p:pic>
      </p:grpSp>
      <p:grpSp>
        <p:nvGrpSpPr>
          <p:cNvPr id="16" name="Group 15"/>
          <p:cNvGrpSpPr/>
          <p:nvPr/>
        </p:nvGrpSpPr>
        <p:grpSpPr>
          <a:xfrm>
            <a:off x="5456371" y="3762825"/>
            <a:ext cx="5358989" cy="1450848"/>
            <a:chOff x="3994940" y="3707287"/>
            <a:chExt cx="4728520" cy="1280160"/>
          </a:xfrm>
        </p:grpSpPr>
        <p:pic>
          <p:nvPicPr>
            <p:cNvPr id="14" name="Picture 13"/>
            <p:cNvPicPr>
              <a:picLocks noChangeAspect="1"/>
            </p:cNvPicPr>
            <p:nvPr/>
          </p:nvPicPr>
          <p:blipFill>
            <a:blip r:embed="rId4"/>
            <a:stretch>
              <a:fillRect/>
            </a:stretch>
          </p:blipFill>
          <p:spPr>
            <a:xfrm>
              <a:off x="5642068" y="3707287"/>
              <a:ext cx="3081392" cy="1280160"/>
            </a:xfrm>
            <a:prstGeom prst="rect">
              <a:avLst/>
            </a:prstGeom>
          </p:spPr>
        </p:pic>
        <p:pic>
          <p:nvPicPr>
            <p:cNvPr id="15" name="Picture 14"/>
            <p:cNvPicPr>
              <a:picLocks noChangeAspect="1"/>
            </p:cNvPicPr>
            <p:nvPr/>
          </p:nvPicPr>
          <p:blipFill>
            <a:blip r:embed="rId5"/>
            <a:stretch>
              <a:fillRect/>
            </a:stretch>
          </p:blipFill>
          <p:spPr>
            <a:xfrm>
              <a:off x="3994940" y="4122212"/>
              <a:ext cx="1665923" cy="502920"/>
            </a:xfrm>
            <a:prstGeom prst="rect">
              <a:avLst/>
            </a:prstGeom>
          </p:spPr>
        </p:pic>
      </p:grpSp>
      <p:grpSp>
        <p:nvGrpSpPr>
          <p:cNvPr id="8" name="Group 7"/>
          <p:cNvGrpSpPr/>
          <p:nvPr/>
        </p:nvGrpSpPr>
        <p:grpSpPr>
          <a:xfrm>
            <a:off x="5334566" y="6234739"/>
            <a:ext cx="4648591" cy="856607"/>
            <a:chOff x="4034617" y="5501240"/>
            <a:chExt cx="4101698" cy="755830"/>
          </a:xfrm>
        </p:grpSpPr>
        <p:pic>
          <p:nvPicPr>
            <p:cNvPr id="9" name="Picture 8"/>
            <p:cNvPicPr>
              <a:picLocks noChangeAspect="1"/>
            </p:cNvPicPr>
            <p:nvPr/>
          </p:nvPicPr>
          <p:blipFill rotWithShape="1">
            <a:blip r:embed="rId6"/>
            <a:srcRect l="50528" t="3859"/>
            <a:stretch/>
          </p:blipFill>
          <p:spPr>
            <a:xfrm>
              <a:off x="5428646" y="5553775"/>
              <a:ext cx="2707669" cy="703295"/>
            </a:xfrm>
            <a:prstGeom prst="rect">
              <a:avLst/>
            </a:prstGeom>
          </p:spPr>
        </p:pic>
        <p:pic>
          <p:nvPicPr>
            <p:cNvPr id="22" name="Picture 21"/>
            <p:cNvPicPr>
              <a:picLocks noChangeAspect="1"/>
            </p:cNvPicPr>
            <p:nvPr/>
          </p:nvPicPr>
          <p:blipFill>
            <a:blip r:embed="rId3"/>
            <a:stretch>
              <a:fillRect/>
            </a:stretch>
          </p:blipFill>
          <p:spPr>
            <a:xfrm>
              <a:off x="4034617" y="5501240"/>
              <a:ext cx="1446177" cy="630711"/>
            </a:xfrm>
            <a:prstGeom prst="rect">
              <a:avLst/>
            </a:prstGeom>
          </p:spPr>
        </p:pic>
      </p:grpSp>
      <p:grpSp>
        <p:nvGrpSpPr>
          <p:cNvPr id="23" name="Group 22">
            <a:extLst>
              <a:ext uri="{FF2B5EF4-FFF2-40B4-BE49-F238E27FC236}">
                <a16:creationId xmlns:a16="http://schemas.microsoft.com/office/drawing/2014/main" id="{3337B95B-4F4C-4FDA-912F-E117D84AAAC5}"/>
              </a:ext>
            </a:extLst>
          </p:cNvPr>
          <p:cNvGrpSpPr>
            <a:grpSpLocks noChangeAspect="1"/>
          </p:cNvGrpSpPr>
          <p:nvPr/>
        </p:nvGrpSpPr>
        <p:grpSpPr>
          <a:xfrm>
            <a:off x="77290" y="-55321"/>
            <a:ext cx="3513220" cy="3961609"/>
            <a:chOff x="80834" y="-104937"/>
            <a:chExt cx="4806692" cy="5420168"/>
          </a:xfrm>
        </p:grpSpPr>
        <p:sp>
          <p:nvSpPr>
            <p:cNvPr id="24" name="TextBox 23">
              <a:extLst>
                <a:ext uri="{FF2B5EF4-FFF2-40B4-BE49-F238E27FC236}">
                  <a16:creationId xmlns:a16="http://schemas.microsoft.com/office/drawing/2014/main" id="{791FD56C-A80C-4C5A-9CB0-CFD9099E64B4}"/>
                </a:ext>
              </a:extLst>
            </p:cNvPr>
            <p:cNvSpPr txBox="1"/>
            <p:nvPr/>
          </p:nvSpPr>
          <p:spPr>
            <a:xfrm>
              <a:off x="1456921" y="1720381"/>
              <a:ext cx="1212783" cy="1136947"/>
            </a:xfrm>
            <a:prstGeom prst="rect">
              <a:avLst/>
            </a:prstGeom>
            <a:solidFill>
              <a:schemeClr val="bg1"/>
            </a:solidFill>
          </p:spPr>
          <p:txBody>
            <a:bodyPr wrap="square" rtlCol="0">
              <a:spAutoFit/>
            </a:bodyPr>
            <a:lstStyle/>
            <a:p>
              <a:pPr algn="ctr"/>
              <a:r>
                <a:rPr lang="en-US" sz="4800" dirty="0"/>
                <a:t>5</a:t>
              </a:r>
            </a:p>
          </p:txBody>
        </p:sp>
        <p:sp>
          <p:nvSpPr>
            <p:cNvPr id="25" name="TextBox 24">
              <a:extLst>
                <a:ext uri="{FF2B5EF4-FFF2-40B4-BE49-F238E27FC236}">
                  <a16:creationId xmlns:a16="http://schemas.microsoft.com/office/drawing/2014/main" id="{AF7D1337-6F41-4FDE-8D64-66852D97D712}"/>
                </a:ext>
              </a:extLst>
            </p:cNvPr>
            <p:cNvSpPr txBox="1"/>
            <p:nvPr/>
          </p:nvSpPr>
          <p:spPr>
            <a:xfrm>
              <a:off x="3674742" y="2181334"/>
              <a:ext cx="1212784" cy="1136947"/>
            </a:xfrm>
            <a:prstGeom prst="rect">
              <a:avLst/>
            </a:prstGeom>
            <a:solidFill>
              <a:schemeClr val="bg1"/>
            </a:solidFill>
          </p:spPr>
          <p:txBody>
            <a:bodyPr wrap="square" rtlCol="0">
              <a:spAutoFit/>
            </a:bodyPr>
            <a:lstStyle/>
            <a:p>
              <a:pPr algn="ctr"/>
              <a:r>
                <a:rPr lang="en-US" sz="4800" dirty="0"/>
                <a:t>4</a:t>
              </a:r>
            </a:p>
          </p:txBody>
        </p:sp>
        <p:sp>
          <p:nvSpPr>
            <p:cNvPr id="26" name="TextBox 25">
              <a:extLst>
                <a:ext uri="{FF2B5EF4-FFF2-40B4-BE49-F238E27FC236}">
                  <a16:creationId xmlns:a16="http://schemas.microsoft.com/office/drawing/2014/main" id="{1A6C1B3F-1815-4201-AE4C-8A7E239D29E1}"/>
                </a:ext>
              </a:extLst>
            </p:cNvPr>
            <p:cNvSpPr txBox="1"/>
            <p:nvPr/>
          </p:nvSpPr>
          <p:spPr>
            <a:xfrm>
              <a:off x="2075966" y="4178284"/>
              <a:ext cx="1212783" cy="1136947"/>
            </a:xfrm>
            <a:prstGeom prst="rect">
              <a:avLst/>
            </a:prstGeom>
            <a:solidFill>
              <a:schemeClr val="bg1"/>
            </a:solidFill>
          </p:spPr>
          <p:txBody>
            <a:bodyPr wrap="square" rtlCol="0">
              <a:spAutoFit/>
            </a:bodyPr>
            <a:lstStyle/>
            <a:p>
              <a:pPr algn="ctr"/>
              <a:r>
                <a:rPr lang="en-US" sz="4800" dirty="0"/>
                <a:t>3</a:t>
              </a:r>
            </a:p>
          </p:txBody>
        </p:sp>
        <p:grpSp>
          <p:nvGrpSpPr>
            <p:cNvPr id="27" name="Group 26">
              <a:extLst>
                <a:ext uri="{FF2B5EF4-FFF2-40B4-BE49-F238E27FC236}">
                  <a16:creationId xmlns:a16="http://schemas.microsoft.com/office/drawing/2014/main" id="{23884D1B-E799-42BF-8055-A7D9C88160FD}"/>
                </a:ext>
              </a:extLst>
            </p:cNvPr>
            <p:cNvGrpSpPr/>
            <p:nvPr/>
          </p:nvGrpSpPr>
          <p:grpSpPr>
            <a:xfrm>
              <a:off x="80834" y="-104937"/>
              <a:ext cx="3985264" cy="4898669"/>
              <a:chOff x="80834" y="-104937"/>
              <a:chExt cx="3985264" cy="4898669"/>
            </a:xfrm>
          </p:grpSpPr>
          <p:sp>
            <p:nvSpPr>
              <p:cNvPr id="28" name="TextBox 27">
                <a:extLst>
                  <a:ext uri="{FF2B5EF4-FFF2-40B4-BE49-F238E27FC236}">
                    <a16:creationId xmlns:a16="http://schemas.microsoft.com/office/drawing/2014/main" id="{843C738B-8949-452C-89BC-18186FA43D7D}"/>
                  </a:ext>
                </a:extLst>
              </p:cNvPr>
              <p:cNvSpPr txBox="1"/>
              <p:nvPr/>
            </p:nvSpPr>
            <p:spPr>
              <a:xfrm>
                <a:off x="2643964" y="-104937"/>
                <a:ext cx="1212783" cy="1263275"/>
              </a:xfrm>
              <a:prstGeom prst="rect">
                <a:avLst/>
              </a:prstGeom>
              <a:solidFill>
                <a:schemeClr val="bg1"/>
              </a:solidFill>
            </p:spPr>
            <p:txBody>
              <a:bodyPr wrap="square" rtlCol="0">
                <a:spAutoFit/>
              </a:bodyPr>
              <a:lstStyle/>
              <a:p>
                <a:pPr algn="ctr"/>
                <a:r>
                  <a:rPr lang="en-US" sz="5400" dirty="0">
                    <a:solidFill>
                      <a:srgbClr val="7030A0"/>
                    </a:solidFill>
                  </a:rPr>
                  <a:t>q</a:t>
                </a:r>
              </a:p>
            </p:txBody>
          </p:sp>
          <p:sp>
            <p:nvSpPr>
              <p:cNvPr id="29" name="Isosceles Triangle 28">
                <a:extLst>
                  <a:ext uri="{FF2B5EF4-FFF2-40B4-BE49-F238E27FC236}">
                    <a16:creationId xmlns:a16="http://schemas.microsoft.com/office/drawing/2014/main" id="{F70E9C65-7090-4BCA-9B71-6D89AA33AAC0}"/>
                  </a:ext>
                </a:extLst>
              </p:cNvPr>
              <p:cNvSpPr/>
              <p:nvPr/>
            </p:nvSpPr>
            <p:spPr>
              <a:xfrm>
                <a:off x="1241659" y="612932"/>
                <a:ext cx="2634628" cy="3670305"/>
              </a:xfrm>
              <a:prstGeom prst="triangle">
                <a:avLst>
                  <a:gd name="adj" fmla="val 100000"/>
                </a:avLst>
              </a:prstGeom>
              <a:ln w="76200">
                <a:solidFill>
                  <a:schemeClr val="tx1"/>
                </a:solidFill>
              </a:ln>
            </p:spPr>
            <p:txBody>
              <a:bodyPr wrap="square" rtlCol="0" anchor="ctr">
                <a:spAutoFit/>
              </a:bodyPr>
              <a:lstStyle/>
              <a:p>
                <a:pPr marL="342900" indent="-342900" algn="ctr">
                  <a:buAutoNum type="arabicPeriod"/>
                </a:pPr>
                <a:endParaRPr lang="en-US" sz="3200" b="1" dirty="0">
                  <a:latin typeface="Times-Bold"/>
                </a:endParaRPr>
              </a:p>
            </p:txBody>
          </p:sp>
          <p:sp>
            <p:nvSpPr>
              <p:cNvPr id="30" name="Oval 29">
                <a:extLst>
                  <a:ext uri="{FF2B5EF4-FFF2-40B4-BE49-F238E27FC236}">
                    <a16:creationId xmlns:a16="http://schemas.microsoft.com/office/drawing/2014/main" id="{1A5C5853-4182-4B0A-B5B4-A44EA3CFEB1D}"/>
                  </a:ext>
                </a:extLst>
              </p:cNvPr>
              <p:cNvSpPr/>
              <p:nvPr/>
            </p:nvSpPr>
            <p:spPr>
              <a:xfrm>
                <a:off x="3608898" y="410801"/>
                <a:ext cx="457200" cy="457200"/>
              </a:xfrm>
              <a:prstGeom prst="ellipse">
                <a:avLst/>
              </a:prstGeom>
              <a:solidFill>
                <a:srgbClr val="7030A0"/>
              </a:solidFill>
            </p:spPr>
            <p:txBody>
              <a:bodyPr wrap="square" rtlCol="0" anchor="ctr">
                <a:spAutoFit/>
              </a:bodyPr>
              <a:lstStyle/>
              <a:p>
                <a:pPr marL="342900" indent="-342900" algn="ctr">
                  <a:buAutoNum type="arabicPeriod"/>
                </a:pPr>
                <a:endParaRPr lang="en-US" sz="3200" b="1" dirty="0">
                  <a:latin typeface="Times-Bold"/>
                </a:endParaRPr>
              </a:p>
            </p:txBody>
          </p:sp>
          <p:sp>
            <p:nvSpPr>
              <p:cNvPr id="31" name="TextBox 30">
                <a:extLst>
                  <a:ext uri="{FF2B5EF4-FFF2-40B4-BE49-F238E27FC236}">
                    <a16:creationId xmlns:a16="http://schemas.microsoft.com/office/drawing/2014/main" id="{1666B411-E5A4-411E-8D3C-4FC20B73E067}"/>
                  </a:ext>
                </a:extLst>
              </p:cNvPr>
              <p:cNvSpPr txBox="1"/>
              <p:nvPr/>
            </p:nvSpPr>
            <p:spPr>
              <a:xfrm>
                <a:off x="80834" y="3530457"/>
                <a:ext cx="1212782" cy="1263275"/>
              </a:xfrm>
              <a:prstGeom prst="rect">
                <a:avLst/>
              </a:prstGeom>
              <a:solidFill>
                <a:schemeClr val="bg1"/>
              </a:solidFill>
            </p:spPr>
            <p:txBody>
              <a:bodyPr wrap="square" rtlCol="0">
                <a:spAutoFit/>
              </a:bodyPr>
              <a:lstStyle/>
              <a:p>
                <a:pPr algn="ctr"/>
                <a:r>
                  <a:rPr lang="en-US" sz="5400" dirty="0">
                    <a:solidFill>
                      <a:srgbClr val="7030A0"/>
                    </a:solidFill>
                  </a:rPr>
                  <a:t>p</a:t>
                </a:r>
              </a:p>
            </p:txBody>
          </p:sp>
          <p:sp>
            <p:nvSpPr>
              <p:cNvPr id="32" name="Oval 31">
                <a:extLst>
                  <a:ext uri="{FF2B5EF4-FFF2-40B4-BE49-F238E27FC236}">
                    <a16:creationId xmlns:a16="http://schemas.microsoft.com/office/drawing/2014/main" id="{AED1DF04-786C-4100-B43C-5E2493DC3374}"/>
                  </a:ext>
                </a:extLst>
              </p:cNvPr>
              <p:cNvSpPr/>
              <p:nvPr/>
            </p:nvSpPr>
            <p:spPr>
              <a:xfrm>
                <a:off x="1051848" y="3970543"/>
                <a:ext cx="457200" cy="457200"/>
              </a:xfrm>
              <a:prstGeom prst="ellipse">
                <a:avLst/>
              </a:prstGeom>
              <a:solidFill>
                <a:srgbClr val="7030A0"/>
              </a:solidFill>
            </p:spPr>
            <p:txBody>
              <a:bodyPr wrap="square" rtlCol="0" anchor="ctr">
                <a:spAutoFit/>
              </a:bodyPr>
              <a:lstStyle/>
              <a:p>
                <a:pPr marL="342900" indent="-342900" algn="ctr">
                  <a:buAutoNum type="arabicPeriod"/>
                </a:pPr>
                <a:endParaRPr lang="en-US" sz="3200" b="1" dirty="0">
                  <a:latin typeface="Times-Bold"/>
                </a:endParaRPr>
              </a:p>
            </p:txBody>
          </p:sp>
        </p:grpSp>
      </p:grpSp>
    </p:spTree>
    <p:extLst>
      <p:ext uri="{BB962C8B-B14F-4D97-AF65-F5344CB8AC3E}">
        <p14:creationId xmlns:p14="http://schemas.microsoft.com/office/powerpoint/2010/main" val="232236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28658" y="238817"/>
            <a:ext cx="4722646" cy="6771790"/>
          </a:xfrm>
          <a:prstGeom prst="rect">
            <a:avLst/>
          </a:prstGeom>
          <a:noFill/>
        </p:spPr>
        <p:txBody>
          <a:bodyPr wrap="square" rtlCol="0">
            <a:spAutoFit/>
          </a:bodyPr>
          <a:lstStyle/>
          <a:p>
            <a:r>
              <a:rPr lang="en-US" sz="3173" dirty="0"/>
              <a:t>d(</a:t>
            </a:r>
            <a:r>
              <a:rPr lang="en-US" sz="3173" b="1" dirty="0"/>
              <a:t>p</a:t>
            </a:r>
            <a:r>
              <a:rPr lang="en-US" sz="3173" dirty="0"/>
              <a:t>, </a:t>
            </a:r>
            <a:r>
              <a:rPr lang="en-US" sz="3173" b="1" dirty="0"/>
              <a:t>q</a:t>
            </a:r>
            <a:r>
              <a:rPr lang="en-US" sz="3173" dirty="0"/>
              <a:t>) = ??</a:t>
            </a:r>
          </a:p>
          <a:p>
            <a:endParaRPr lang="en-US" sz="3173" dirty="0"/>
          </a:p>
          <a:p>
            <a:r>
              <a:rPr lang="en-US" sz="3173" dirty="0"/>
              <a:t>Euclidean  </a:t>
            </a:r>
          </a:p>
          <a:p>
            <a:endParaRPr lang="en-US" sz="2040" dirty="0"/>
          </a:p>
          <a:p>
            <a:r>
              <a:rPr lang="en-US" sz="3173" dirty="0"/>
              <a:t>                           </a:t>
            </a:r>
            <a:r>
              <a:rPr lang="en-US" sz="3627" dirty="0"/>
              <a:t>5</a:t>
            </a:r>
            <a:r>
              <a:rPr lang="en-US" sz="3173" dirty="0"/>
              <a:t>                              </a:t>
            </a:r>
          </a:p>
          <a:p>
            <a:endParaRPr lang="en-US" sz="3173" dirty="0"/>
          </a:p>
          <a:p>
            <a:endParaRPr lang="en-US" sz="1360" dirty="0"/>
          </a:p>
          <a:p>
            <a:r>
              <a:rPr lang="en-US" sz="3173" dirty="0" err="1"/>
              <a:t>Minkowski</a:t>
            </a:r>
            <a:r>
              <a:rPr lang="en-US" sz="3173" dirty="0"/>
              <a:t> distance (k = 1)</a:t>
            </a:r>
          </a:p>
          <a:p>
            <a:endParaRPr lang="en-US" sz="3173" dirty="0"/>
          </a:p>
          <a:p>
            <a:r>
              <a:rPr lang="en-US" sz="3173" dirty="0"/>
              <a:t>                           </a:t>
            </a:r>
            <a:r>
              <a:rPr lang="en-US" sz="3627" dirty="0"/>
              <a:t>7</a:t>
            </a:r>
            <a:endParaRPr lang="en-US" sz="3173" dirty="0"/>
          </a:p>
          <a:p>
            <a:endParaRPr lang="en-US" sz="3173" dirty="0"/>
          </a:p>
          <a:p>
            <a:endParaRPr lang="en-US" sz="1247" dirty="0"/>
          </a:p>
          <a:p>
            <a:r>
              <a:rPr lang="en-US" sz="3173" dirty="0" err="1"/>
              <a:t>Chebyshev</a:t>
            </a:r>
            <a:r>
              <a:rPr lang="en-US" sz="3173" dirty="0"/>
              <a:t> distance</a:t>
            </a:r>
          </a:p>
          <a:p>
            <a:endParaRPr lang="en-US" sz="2493" dirty="0"/>
          </a:p>
          <a:p>
            <a:r>
              <a:rPr lang="en-US" sz="3173" dirty="0"/>
              <a:t>                           </a:t>
            </a:r>
            <a:r>
              <a:rPr lang="en-US" sz="3627" dirty="0"/>
              <a:t>4</a:t>
            </a:r>
            <a:endParaRPr lang="en-US" sz="3173" dirty="0"/>
          </a:p>
        </p:txBody>
      </p:sp>
      <p:pic>
        <p:nvPicPr>
          <p:cNvPr id="15" name="Picture 14"/>
          <p:cNvPicPr>
            <a:picLocks noChangeAspect="1"/>
          </p:cNvPicPr>
          <p:nvPr/>
        </p:nvPicPr>
        <p:blipFill>
          <a:blip r:embed="rId2"/>
          <a:stretch>
            <a:fillRect/>
          </a:stretch>
        </p:blipFill>
        <p:spPr>
          <a:xfrm>
            <a:off x="5456372" y="4233074"/>
            <a:ext cx="1888046" cy="569976"/>
          </a:xfrm>
          <a:prstGeom prst="rect">
            <a:avLst/>
          </a:prstGeom>
        </p:spPr>
      </p:pic>
      <p:pic>
        <p:nvPicPr>
          <p:cNvPr id="23" name="Picture 22"/>
          <p:cNvPicPr>
            <a:picLocks noChangeAspect="1"/>
          </p:cNvPicPr>
          <p:nvPr/>
        </p:nvPicPr>
        <p:blipFill>
          <a:blip r:embed="rId2"/>
          <a:stretch>
            <a:fillRect/>
          </a:stretch>
        </p:blipFill>
        <p:spPr>
          <a:xfrm>
            <a:off x="5456372" y="2017057"/>
            <a:ext cx="1888046" cy="569976"/>
          </a:xfrm>
          <a:prstGeom prst="rect">
            <a:avLst/>
          </a:prstGeom>
        </p:spPr>
      </p:pic>
      <p:pic>
        <p:nvPicPr>
          <p:cNvPr id="24" name="Picture 23"/>
          <p:cNvPicPr>
            <a:picLocks noChangeAspect="1"/>
          </p:cNvPicPr>
          <p:nvPr/>
        </p:nvPicPr>
        <p:blipFill>
          <a:blip r:embed="rId2"/>
          <a:stretch>
            <a:fillRect/>
          </a:stretch>
        </p:blipFill>
        <p:spPr>
          <a:xfrm>
            <a:off x="5456372" y="6347054"/>
            <a:ext cx="1888046" cy="569976"/>
          </a:xfrm>
          <a:prstGeom prst="rect">
            <a:avLst/>
          </a:prstGeom>
        </p:spPr>
      </p:pic>
      <p:grpSp>
        <p:nvGrpSpPr>
          <p:cNvPr id="16" name="Group 15">
            <a:extLst>
              <a:ext uri="{FF2B5EF4-FFF2-40B4-BE49-F238E27FC236}">
                <a16:creationId xmlns:a16="http://schemas.microsoft.com/office/drawing/2014/main" id="{3F50FE93-22FB-4FF3-841D-CACF53DAE9C9}"/>
              </a:ext>
            </a:extLst>
          </p:cNvPr>
          <p:cNvGrpSpPr>
            <a:grpSpLocks noChangeAspect="1"/>
          </p:cNvGrpSpPr>
          <p:nvPr/>
        </p:nvGrpSpPr>
        <p:grpSpPr>
          <a:xfrm>
            <a:off x="77290" y="-55321"/>
            <a:ext cx="3513220" cy="3961609"/>
            <a:chOff x="80834" y="-104937"/>
            <a:chExt cx="4806692" cy="5420168"/>
          </a:xfrm>
        </p:grpSpPr>
        <p:sp>
          <p:nvSpPr>
            <p:cNvPr id="22" name="TextBox 21">
              <a:extLst>
                <a:ext uri="{FF2B5EF4-FFF2-40B4-BE49-F238E27FC236}">
                  <a16:creationId xmlns:a16="http://schemas.microsoft.com/office/drawing/2014/main" id="{31E6048A-FA79-404E-9D21-DE39AE9CC027}"/>
                </a:ext>
              </a:extLst>
            </p:cNvPr>
            <p:cNvSpPr txBox="1"/>
            <p:nvPr/>
          </p:nvSpPr>
          <p:spPr>
            <a:xfrm>
              <a:off x="1456921" y="1720381"/>
              <a:ext cx="1212783" cy="1136947"/>
            </a:xfrm>
            <a:prstGeom prst="rect">
              <a:avLst/>
            </a:prstGeom>
            <a:solidFill>
              <a:schemeClr val="bg1"/>
            </a:solidFill>
          </p:spPr>
          <p:txBody>
            <a:bodyPr wrap="square" rtlCol="0">
              <a:spAutoFit/>
            </a:bodyPr>
            <a:lstStyle/>
            <a:p>
              <a:pPr algn="ctr"/>
              <a:r>
                <a:rPr lang="en-US" sz="4800" dirty="0"/>
                <a:t>5</a:t>
              </a:r>
            </a:p>
          </p:txBody>
        </p:sp>
        <p:sp>
          <p:nvSpPr>
            <p:cNvPr id="25" name="TextBox 24">
              <a:extLst>
                <a:ext uri="{FF2B5EF4-FFF2-40B4-BE49-F238E27FC236}">
                  <a16:creationId xmlns:a16="http://schemas.microsoft.com/office/drawing/2014/main" id="{D3EB6FD5-7EC9-4860-95F6-9D6FD6BF210B}"/>
                </a:ext>
              </a:extLst>
            </p:cNvPr>
            <p:cNvSpPr txBox="1"/>
            <p:nvPr/>
          </p:nvSpPr>
          <p:spPr>
            <a:xfrm>
              <a:off x="3674742" y="2181334"/>
              <a:ext cx="1212784" cy="1136947"/>
            </a:xfrm>
            <a:prstGeom prst="rect">
              <a:avLst/>
            </a:prstGeom>
            <a:solidFill>
              <a:schemeClr val="bg1"/>
            </a:solidFill>
          </p:spPr>
          <p:txBody>
            <a:bodyPr wrap="square" rtlCol="0">
              <a:spAutoFit/>
            </a:bodyPr>
            <a:lstStyle/>
            <a:p>
              <a:pPr algn="ctr"/>
              <a:r>
                <a:rPr lang="en-US" sz="4800" dirty="0"/>
                <a:t>4</a:t>
              </a:r>
            </a:p>
          </p:txBody>
        </p:sp>
        <p:sp>
          <p:nvSpPr>
            <p:cNvPr id="26" name="TextBox 25">
              <a:extLst>
                <a:ext uri="{FF2B5EF4-FFF2-40B4-BE49-F238E27FC236}">
                  <a16:creationId xmlns:a16="http://schemas.microsoft.com/office/drawing/2014/main" id="{0B5B426F-02D0-4EEE-AC19-045EC32976BA}"/>
                </a:ext>
              </a:extLst>
            </p:cNvPr>
            <p:cNvSpPr txBox="1"/>
            <p:nvPr/>
          </p:nvSpPr>
          <p:spPr>
            <a:xfrm>
              <a:off x="2075966" y="4178284"/>
              <a:ext cx="1212783" cy="1136947"/>
            </a:xfrm>
            <a:prstGeom prst="rect">
              <a:avLst/>
            </a:prstGeom>
            <a:solidFill>
              <a:schemeClr val="bg1"/>
            </a:solidFill>
          </p:spPr>
          <p:txBody>
            <a:bodyPr wrap="square" rtlCol="0">
              <a:spAutoFit/>
            </a:bodyPr>
            <a:lstStyle/>
            <a:p>
              <a:pPr algn="ctr"/>
              <a:r>
                <a:rPr lang="en-US" sz="4800" dirty="0"/>
                <a:t>3</a:t>
              </a:r>
            </a:p>
          </p:txBody>
        </p:sp>
        <p:grpSp>
          <p:nvGrpSpPr>
            <p:cNvPr id="27" name="Group 26">
              <a:extLst>
                <a:ext uri="{FF2B5EF4-FFF2-40B4-BE49-F238E27FC236}">
                  <a16:creationId xmlns:a16="http://schemas.microsoft.com/office/drawing/2014/main" id="{4163648E-D8F8-43B2-B29C-DFE4127D3F15}"/>
                </a:ext>
              </a:extLst>
            </p:cNvPr>
            <p:cNvGrpSpPr/>
            <p:nvPr/>
          </p:nvGrpSpPr>
          <p:grpSpPr>
            <a:xfrm>
              <a:off x="80834" y="-104937"/>
              <a:ext cx="3985264" cy="4898669"/>
              <a:chOff x="80834" y="-104937"/>
              <a:chExt cx="3985264" cy="4898669"/>
            </a:xfrm>
          </p:grpSpPr>
          <p:sp>
            <p:nvSpPr>
              <p:cNvPr id="28" name="TextBox 27">
                <a:extLst>
                  <a:ext uri="{FF2B5EF4-FFF2-40B4-BE49-F238E27FC236}">
                    <a16:creationId xmlns:a16="http://schemas.microsoft.com/office/drawing/2014/main" id="{996340AE-B7CD-482B-A3D1-5C72868A2B44}"/>
                  </a:ext>
                </a:extLst>
              </p:cNvPr>
              <p:cNvSpPr txBox="1"/>
              <p:nvPr/>
            </p:nvSpPr>
            <p:spPr>
              <a:xfrm>
                <a:off x="2643964" y="-104937"/>
                <a:ext cx="1212783" cy="1263275"/>
              </a:xfrm>
              <a:prstGeom prst="rect">
                <a:avLst/>
              </a:prstGeom>
              <a:solidFill>
                <a:schemeClr val="bg1"/>
              </a:solidFill>
            </p:spPr>
            <p:txBody>
              <a:bodyPr wrap="square" rtlCol="0">
                <a:spAutoFit/>
              </a:bodyPr>
              <a:lstStyle/>
              <a:p>
                <a:pPr algn="ctr"/>
                <a:r>
                  <a:rPr lang="en-US" sz="5400" dirty="0">
                    <a:solidFill>
                      <a:srgbClr val="7030A0"/>
                    </a:solidFill>
                  </a:rPr>
                  <a:t>q</a:t>
                </a:r>
              </a:p>
            </p:txBody>
          </p:sp>
          <p:sp>
            <p:nvSpPr>
              <p:cNvPr id="29" name="Isosceles Triangle 28">
                <a:extLst>
                  <a:ext uri="{FF2B5EF4-FFF2-40B4-BE49-F238E27FC236}">
                    <a16:creationId xmlns:a16="http://schemas.microsoft.com/office/drawing/2014/main" id="{F450C7C2-F1E9-4990-A507-9819E8505D92}"/>
                  </a:ext>
                </a:extLst>
              </p:cNvPr>
              <p:cNvSpPr/>
              <p:nvPr/>
            </p:nvSpPr>
            <p:spPr>
              <a:xfrm>
                <a:off x="1241659" y="612932"/>
                <a:ext cx="2634628" cy="3670305"/>
              </a:xfrm>
              <a:prstGeom prst="triangle">
                <a:avLst>
                  <a:gd name="adj" fmla="val 100000"/>
                </a:avLst>
              </a:prstGeom>
              <a:ln w="76200">
                <a:solidFill>
                  <a:schemeClr val="tx1"/>
                </a:solidFill>
              </a:ln>
            </p:spPr>
            <p:txBody>
              <a:bodyPr wrap="square" rtlCol="0" anchor="ctr">
                <a:spAutoFit/>
              </a:bodyPr>
              <a:lstStyle/>
              <a:p>
                <a:pPr marL="342900" indent="-342900" algn="ctr">
                  <a:buAutoNum type="arabicPeriod"/>
                </a:pPr>
                <a:endParaRPr lang="en-US" sz="3200" b="1" dirty="0">
                  <a:latin typeface="Times-Bold"/>
                </a:endParaRPr>
              </a:p>
            </p:txBody>
          </p:sp>
          <p:sp>
            <p:nvSpPr>
              <p:cNvPr id="30" name="Oval 29">
                <a:extLst>
                  <a:ext uri="{FF2B5EF4-FFF2-40B4-BE49-F238E27FC236}">
                    <a16:creationId xmlns:a16="http://schemas.microsoft.com/office/drawing/2014/main" id="{7BBE6FD8-8764-44CF-9FF5-8A1071B6A1FA}"/>
                  </a:ext>
                </a:extLst>
              </p:cNvPr>
              <p:cNvSpPr/>
              <p:nvPr/>
            </p:nvSpPr>
            <p:spPr>
              <a:xfrm>
                <a:off x="3608898" y="410801"/>
                <a:ext cx="457200" cy="457200"/>
              </a:xfrm>
              <a:prstGeom prst="ellipse">
                <a:avLst/>
              </a:prstGeom>
              <a:solidFill>
                <a:srgbClr val="7030A0"/>
              </a:solidFill>
            </p:spPr>
            <p:txBody>
              <a:bodyPr wrap="square" rtlCol="0" anchor="ctr">
                <a:spAutoFit/>
              </a:bodyPr>
              <a:lstStyle/>
              <a:p>
                <a:pPr marL="342900" indent="-342900" algn="ctr">
                  <a:buAutoNum type="arabicPeriod"/>
                </a:pPr>
                <a:endParaRPr lang="en-US" sz="3200" b="1" dirty="0">
                  <a:latin typeface="Times-Bold"/>
                </a:endParaRPr>
              </a:p>
            </p:txBody>
          </p:sp>
          <p:sp>
            <p:nvSpPr>
              <p:cNvPr id="31" name="TextBox 30">
                <a:extLst>
                  <a:ext uri="{FF2B5EF4-FFF2-40B4-BE49-F238E27FC236}">
                    <a16:creationId xmlns:a16="http://schemas.microsoft.com/office/drawing/2014/main" id="{8C10B121-C8B5-4D07-967E-F22C12093742}"/>
                  </a:ext>
                </a:extLst>
              </p:cNvPr>
              <p:cNvSpPr txBox="1"/>
              <p:nvPr/>
            </p:nvSpPr>
            <p:spPr>
              <a:xfrm>
                <a:off x="80834" y="3530457"/>
                <a:ext cx="1212782" cy="1263275"/>
              </a:xfrm>
              <a:prstGeom prst="rect">
                <a:avLst/>
              </a:prstGeom>
              <a:solidFill>
                <a:schemeClr val="bg1"/>
              </a:solidFill>
            </p:spPr>
            <p:txBody>
              <a:bodyPr wrap="square" rtlCol="0">
                <a:spAutoFit/>
              </a:bodyPr>
              <a:lstStyle/>
              <a:p>
                <a:pPr algn="ctr"/>
                <a:r>
                  <a:rPr lang="en-US" sz="5400" dirty="0">
                    <a:solidFill>
                      <a:srgbClr val="7030A0"/>
                    </a:solidFill>
                  </a:rPr>
                  <a:t>p</a:t>
                </a:r>
              </a:p>
            </p:txBody>
          </p:sp>
          <p:sp>
            <p:nvSpPr>
              <p:cNvPr id="32" name="Oval 31">
                <a:extLst>
                  <a:ext uri="{FF2B5EF4-FFF2-40B4-BE49-F238E27FC236}">
                    <a16:creationId xmlns:a16="http://schemas.microsoft.com/office/drawing/2014/main" id="{E0F25637-7A13-448A-A9F7-1A57B08DFC54}"/>
                  </a:ext>
                </a:extLst>
              </p:cNvPr>
              <p:cNvSpPr/>
              <p:nvPr/>
            </p:nvSpPr>
            <p:spPr>
              <a:xfrm>
                <a:off x="1051848" y="3970543"/>
                <a:ext cx="457200" cy="457200"/>
              </a:xfrm>
              <a:prstGeom prst="ellipse">
                <a:avLst/>
              </a:prstGeom>
              <a:solidFill>
                <a:srgbClr val="7030A0"/>
              </a:solidFill>
            </p:spPr>
            <p:txBody>
              <a:bodyPr wrap="square" rtlCol="0" anchor="ctr">
                <a:spAutoFit/>
              </a:bodyPr>
              <a:lstStyle/>
              <a:p>
                <a:pPr marL="342900" indent="-342900" algn="ctr">
                  <a:buAutoNum type="arabicPeriod"/>
                </a:pPr>
                <a:endParaRPr lang="en-US" sz="3200" b="1" dirty="0">
                  <a:latin typeface="Times-Bold"/>
                </a:endParaRPr>
              </a:p>
            </p:txBody>
          </p:sp>
        </p:grpSp>
      </p:grpSp>
    </p:spTree>
    <p:extLst>
      <p:ext uri="{BB962C8B-B14F-4D97-AF65-F5344CB8AC3E}">
        <p14:creationId xmlns:p14="http://schemas.microsoft.com/office/powerpoint/2010/main" val="1412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647" y="57079"/>
            <a:ext cx="6795165" cy="510909"/>
          </a:xfrm>
          <a:prstGeom prst="rect">
            <a:avLst/>
          </a:prstGeom>
          <a:noFill/>
        </p:spPr>
        <p:txBody>
          <a:bodyPr wrap="square" rtlCol="0">
            <a:spAutoFit/>
          </a:bodyPr>
          <a:lstStyle/>
          <a:p>
            <a:r>
              <a:rPr lang="en-US" sz="2720" dirty="0">
                <a:solidFill>
                  <a:srgbClr val="7030A0"/>
                </a:solidFill>
              </a:rPr>
              <a:t>Section 2.2.2:  Distances </a:t>
            </a:r>
          </a:p>
        </p:txBody>
      </p:sp>
      <p:pic>
        <p:nvPicPr>
          <p:cNvPr id="4" name="Picture 3"/>
          <p:cNvPicPr>
            <a:picLocks noChangeAspect="1"/>
          </p:cNvPicPr>
          <p:nvPr/>
        </p:nvPicPr>
        <p:blipFill>
          <a:blip r:embed="rId2"/>
          <a:stretch>
            <a:fillRect/>
          </a:stretch>
        </p:blipFill>
        <p:spPr>
          <a:xfrm>
            <a:off x="461019" y="429331"/>
            <a:ext cx="8901761" cy="1658112"/>
          </a:xfrm>
          <a:prstGeom prst="rect">
            <a:avLst/>
          </a:prstGeom>
        </p:spPr>
      </p:pic>
      <p:pic>
        <p:nvPicPr>
          <p:cNvPr id="5" name="Picture 4"/>
          <p:cNvPicPr>
            <a:picLocks noChangeAspect="1"/>
          </p:cNvPicPr>
          <p:nvPr/>
        </p:nvPicPr>
        <p:blipFill>
          <a:blip r:embed="rId3"/>
          <a:stretch>
            <a:fillRect/>
          </a:stretch>
        </p:blipFill>
        <p:spPr>
          <a:xfrm>
            <a:off x="1228344" y="2217919"/>
            <a:ext cx="9430512" cy="5550948"/>
          </a:xfrm>
          <a:prstGeom prst="rect">
            <a:avLst/>
          </a:prstGeom>
        </p:spPr>
      </p:pic>
      <p:sp>
        <p:nvSpPr>
          <p:cNvPr id="6" name="TextBox 5">
            <a:extLst>
              <a:ext uri="{FF2B5EF4-FFF2-40B4-BE49-F238E27FC236}">
                <a16:creationId xmlns:a16="http://schemas.microsoft.com/office/drawing/2014/main" id="{16B6C2D9-9F43-41BD-A7D5-260B2E936D45}"/>
              </a:ext>
            </a:extLst>
          </p:cNvPr>
          <p:cNvSpPr txBox="1"/>
          <p:nvPr/>
        </p:nvSpPr>
        <p:spPr>
          <a:xfrm>
            <a:off x="5511452" y="-68181"/>
            <a:ext cx="6432116" cy="584775"/>
          </a:xfrm>
          <a:prstGeom prst="rect">
            <a:avLst/>
          </a:prstGeom>
          <a:noFill/>
        </p:spPr>
        <p:txBody>
          <a:bodyPr wrap="square">
            <a:spAutoFit/>
          </a:bodyPr>
          <a:lstStyle/>
          <a:p>
            <a:r>
              <a:rPr lang="en-US" sz="1600" dirty="0">
                <a:hlinkClick r:id="" action="ppaction://noaction"/>
              </a:rPr>
              <a:t>http://www.bigdata.uni-frankfurt.de/wp-content/uploads/2015/10/</a:t>
            </a:r>
          </a:p>
          <a:p>
            <a:r>
              <a:rPr lang="en-US" sz="1600" dirty="0">
                <a:hlinkClick r:id="" action="ppaction://noaction"/>
              </a:rPr>
              <a:t>Evaluating-Ayasdi’s-Topological-Data-Analysis-For-Big-Data_HKim2015.pdf</a:t>
            </a:r>
            <a:r>
              <a:rPr lang="en-US" sz="1600" dirty="0"/>
              <a:t> </a:t>
            </a:r>
          </a:p>
        </p:txBody>
      </p:sp>
    </p:spTree>
    <p:extLst>
      <p:ext uri="{BB962C8B-B14F-4D97-AF65-F5344CB8AC3E}">
        <p14:creationId xmlns:p14="http://schemas.microsoft.com/office/powerpoint/2010/main" val="702339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9265" y="153662"/>
            <a:ext cx="10065935" cy="7162345"/>
          </a:xfrm>
          <a:prstGeom prst="rect">
            <a:avLst/>
          </a:prstGeom>
          <a:noFill/>
        </p:spPr>
        <p:txBody>
          <a:bodyPr wrap="square" rtlCol="0">
            <a:spAutoFit/>
          </a:bodyPr>
          <a:lstStyle/>
          <a:p>
            <a:r>
              <a:rPr lang="en-US" sz="3627" dirty="0">
                <a:solidFill>
                  <a:srgbClr val="008000"/>
                </a:solidFill>
              </a:rPr>
              <a:t>Application 3 (in paper):  Basketball</a:t>
            </a:r>
          </a:p>
          <a:p>
            <a:endParaRPr lang="en-US" sz="1360" dirty="0"/>
          </a:p>
          <a:p>
            <a:r>
              <a:rPr lang="en-US" sz="3627" dirty="0">
                <a:solidFill>
                  <a:srgbClr val="0000FF"/>
                </a:solidFill>
              </a:rPr>
              <a:t>Data:  </a:t>
            </a:r>
            <a:r>
              <a:rPr lang="en-US" sz="3627" dirty="0"/>
              <a:t>rates (per minute played) of rebounds, assists, turnovers, steals, blocked shots, personal fouls, and points scored for 452 players.</a:t>
            </a:r>
          </a:p>
          <a:p>
            <a:endParaRPr lang="en-US" sz="2267" dirty="0">
              <a:sym typeface="Wingdings"/>
            </a:endParaRPr>
          </a:p>
          <a:p>
            <a:r>
              <a:rPr lang="en-US" sz="3627" dirty="0">
                <a:sym typeface="Wingdings"/>
              </a:rPr>
              <a:t>                   </a:t>
            </a:r>
            <a:r>
              <a:rPr lang="en-US" sz="3627" dirty="0"/>
              <a:t>Input:  452 points in </a:t>
            </a:r>
            <a:r>
              <a:rPr lang="en-US" sz="3627" b="1" dirty="0"/>
              <a:t>R</a:t>
            </a:r>
            <a:r>
              <a:rPr lang="en-US" sz="3627" baseline="30000" dirty="0"/>
              <a:t>7</a:t>
            </a:r>
          </a:p>
          <a:p>
            <a:endParaRPr lang="en-US" sz="2267" baseline="30000" dirty="0"/>
          </a:p>
          <a:p>
            <a:r>
              <a:rPr lang="en-US" sz="3627" dirty="0"/>
              <a:t>For each player, we have a vector</a:t>
            </a:r>
            <a:endParaRPr lang="en-US" sz="2267" dirty="0"/>
          </a:p>
          <a:p>
            <a:endParaRPr lang="en-US" sz="6800" dirty="0"/>
          </a:p>
          <a:p>
            <a:r>
              <a:rPr lang="en-US" sz="3627" dirty="0"/>
              <a:t>                        =  (r, a, t, s, b, f, p)   in  </a:t>
            </a:r>
            <a:r>
              <a:rPr lang="en-US" sz="3627" b="1" dirty="0"/>
              <a:t>R</a:t>
            </a:r>
            <a:r>
              <a:rPr lang="en-US" sz="3627" baseline="30000" dirty="0"/>
              <a:t>7</a:t>
            </a:r>
          </a:p>
          <a:p>
            <a:endParaRPr lang="en-US" sz="1360" dirty="0">
              <a:solidFill>
                <a:srgbClr val="0000FF"/>
              </a:solidFill>
            </a:endParaRPr>
          </a:p>
          <a:p>
            <a:r>
              <a:rPr lang="en-US" sz="3627" dirty="0">
                <a:solidFill>
                  <a:srgbClr val="0000FF"/>
                </a:solidFill>
              </a:rPr>
              <a:t>Distance: </a:t>
            </a:r>
            <a:r>
              <a:rPr lang="en-US" sz="3627" dirty="0"/>
              <a:t>variance normalized Euclidean distance.</a:t>
            </a:r>
          </a:p>
          <a:p>
            <a:r>
              <a:rPr lang="en-US" sz="3627" dirty="0">
                <a:solidFill>
                  <a:srgbClr val="0000FF"/>
                </a:solidFill>
              </a:rPr>
              <a:t>Clustering:  </a:t>
            </a:r>
            <a:r>
              <a:rPr lang="en-US" sz="3627" dirty="0"/>
              <a:t>Single linkage. </a:t>
            </a:r>
          </a:p>
        </p:txBody>
      </p:sp>
      <p:grpSp>
        <p:nvGrpSpPr>
          <p:cNvPr id="35" name="Group 34"/>
          <p:cNvGrpSpPr/>
          <p:nvPr/>
        </p:nvGrpSpPr>
        <p:grpSpPr>
          <a:xfrm>
            <a:off x="855875" y="4392348"/>
            <a:ext cx="10410137" cy="929486"/>
            <a:chOff x="96635" y="3930834"/>
            <a:chExt cx="9185415" cy="820134"/>
          </a:xfrm>
        </p:grpSpPr>
        <p:sp>
          <p:nvSpPr>
            <p:cNvPr id="3" name="TextBox 2"/>
            <p:cNvSpPr txBox="1"/>
            <p:nvPr/>
          </p:nvSpPr>
          <p:spPr>
            <a:xfrm>
              <a:off x="96635" y="3930834"/>
              <a:ext cx="9185415" cy="820134"/>
            </a:xfrm>
            <a:prstGeom prst="rect">
              <a:avLst/>
            </a:prstGeom>
            <a:noFill/>
          </p:spPr>
          <p:txBody>
            <a:bodyPr wrap="square" rtlCol="0">
              <a:spAutoFit/>
            </a:bodyPr>
            <a:lstStyle/>
            <a:p>
              <a:r>
                <a:rPr lang="en-US" sz="5440" dirty="0"/>
                <a:t>(</a:t>
              </a:r>
              <a:r>
                <a:rPr lang="en-US" sz="2267" dirty="0"/>
                <a:t>     min      ,    min </a:t>
              </a:r>
              <a:r>
                <a:rPr lang="en-US" sz="5440" dirty="0"/>
                <a:t> </a:t>
              </a:r>
              <a:r>
                <a:rPr lang="en-US" sz="2267" dirty="0"/>
                <a:t>,       min     ,   min  ,          min          ,           min         ,          min        </a:t>
              </a:r>
              <a:r>
                <a:rPr lang="en-US" sz="5440" dirty="0"/>
                <a:t>)</a:t>
              </a:r>
            </a:p>
          </p:txBody>
        </p:sp>
        <p:sp>
          <p:nvSpPr>
            <p:cNvPr id="4" name="TextBox 3"/>
            <p:cNvSpPr txBox="1"/>
            <p:nvPr/>
          </p:nvSpPr>
          <p:spPr>
            <a:xfrm>
              <a:off x="276098" y="4027294"/>
              <a:ext cx="9005952" cy="389304"/>
            </a:xfrm>
            <a:prstGeom prst="rect">
              <a:avLst/>
            </a:prstGeom>
            <a:noFill/>
          </p:spPr>
          <p:txBody>
            <a:bodyPr wrap="square" rtlCol="0">
              <a:spAutoFit/>
            </a:bodyPr>
            <a:lstStyle/>
            <a:p>
              <a:r>
                <a:rPr lang="en-US" sz="2267" dirty="0"/>
                <a:t>rebounds   assists   turnovers   steals   blocked shots   personal fouls   points scored</a:t>
              </a:r>
              <a:endParaRPr lang="en-US" sz="6120" dirty="0"/>
            </a:p>
          </p:txBody>
        </p:sp>
        <p:cxnSp>
          <p:nvCxnSpPr>
            <p:cNvPr id="6" name="Straight Connector 5"/>
            <p:cNvCxnSpPr/>
            <p:nvPr/>
          </p:nvCxnSpPr>
          <p:spPr>
            <a:xfrm>
              <a:off x="386536" y="4399792"/>
              <a:ext cx="9387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532340" y="4399792"/>
              <a:ext cx="64882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404232" y="4399792"/>
              <a:ext cx="9387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575461" y="4399792"/>
              <a:ext cx="48317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307119" y="4399792"/>
              <a:ext cx="13694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963703" y="4399792"/>
              <a:ext cx="136668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537458" y="4399792"/>
              <a:ext cx="138048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6" name="Rectangle 35"/>
          <p:cNvSpPr/>
          <p:nvPr/>
        </p:nvSpPr>
        <p:spPr>
          <a:xfrm>
            <a:off x="762000" y="7341151"/>
            <a:ext cx="10278052" cy="371320"/>
          </a:xfrm>
          <a:prstGeom prst="rect">
            <a:avLst/>
          </a:prstGeom>
        </p:spPr>
        <p:txBody>
          <a:bodyPr wrap="square">
            <a:spAutoFit/>
          </a:bodyPr>
          <a:lstStyle/>
          <a:p>
            <a:pPr algn="ctr"/>
            <a:r>
              <a:rPr lang="en-US" sz="1813" dirty="0"/>
              <a:t>http://</a:t>
            </a:r>
            <a:r>
              <a:rPr lang="en-US" sz="1813" dirty="0" err="1"/>
              <a:t>www.nature.com</a:t>
            </a:r>
            <a:r>
              <a:rPr lang="en-US" sz="1813" dirty="0"/>
              <a:t>/</a:t>
            </a:r>
            <a:r>
              <a:rPr lang="en-US" sz="1813" dirty="0" err="1"/>
              <a:t>srep</a:t>
            </a:r>
            <a:r>
              <a:rPr lang="en-US" sz="1813" dirty="0"/>
              <a:t>/2013/130207/srep01236/full/srep01236.html</a:t>
            </a:r>
          </a:p>
        </p:txBody>
      </p:sp>
    </p:spTree>
    <p:extLst>
      <p:ext uri="{BB962C8B-B14F-4D97-AF65-F5344CB8AC3E}">
        <p14:creationId xmlns:p14="http://schemas.microsoft.com/office/powerpoint/2010/main" val="2789783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059265" y="153662"/>
            <a:ext cx="10065935" cy="859787"/>
          </a:xfrm>
          <a:prstGeom prst="rect">
            <a:avLst/>
          </a:prstGeom>
          <a:noFill/>
        </p:spPr>
        <p:txBody>
          <a:bodyPr wrap="square" rtlCol="0">
            <a:spAutoFit/>
          </a:bodyPr>
          <a:lstStyle/>
          <a:p>
            <a:endParaRPr lang="en-US" sz="1360" dirty="0">
              <a:solidFill>
                <a:srgbClr val="0000FF"/>
              </a:solidFill>
            </a:endParaRPr>
          </a:p>
          <a:p>
            <a:r>
              <a:rPr lang="en-US" sz="3627" dirty="0">
                <a:solidFill>
                  <a:srgbClr val="0000FF"/>
                </a:solidFill>
              </a:rPr>
              <a:t>Distance: </a:t>
            </a:r>
            <a:r>
              <a:rPr lang="en-US" sz="3627" dirty="0"/>
              <a:t>variance normalized Euclidean distance.</a:t>
            </a:r>
          </a:p>
        </p:txBody>
      </p:sp>
      <p:grpSp>
        <p:nvGrpSpPr>
          <p:cNvPr id="35" name="Group 34"/>
          <p:cNvGrpSpPr/>
          <p:nvPr/>
        </p:nvGrpSpPr>
        <p:grpSpPr>
          <a:xfrm>
            <a:off x="738531" y="1013449"/>
            <a:ext cx="10410137" cy="929486"/>
            <a:chOff x="96635" y="3930834"/>
            <a:chExt cx="9185415" cy="820134"/>
          </a:xfrm>
        </p:grpSpPr>
        <p:sp>
          <p:nvSpPr>
            <p:cNvPr id="3" name="TextBox 2"/>
            <p:cNvSpPr txBox="1"/>
            <p:nvPr/>
          </p:nvSpPr>
          <p:spPr>
            <a:xfrm>
              <a:off x="96635" y="3930834"/>
              <a:ext cx="9185415" cy="820134"/>
            </a:xfrm>
            <a:prstGeom prst="rect">
              <a:avLst/>
            </a:prstGeom>
            <a:noFill/>
          </p:spPr>
          <p:txBody>
            <a:bodyPr wrap="square" rtlCol="0">
              <a:spAutoFit/>
            </a:bodyPr>
            <a:lstStyle/>
            <a:p>
              <a:r>
                <a:rPr lang="en-US" sz="5440" dirty="0"/>
                <a:t>(</a:t>
              </a:r>
              <a:r>
                <a:rPr lang="en-US" sz="2267" dirty="0"/>
                <a:t>     min      ,    min </a:t>
              </a:r>
              <a:r>
                <a:rPr lang="en-US" sz="5440" dirty="0"/>
                <a:t> </a:t>
              </a:r>
              <a:r>
                <a:rPr lang="en-US" sz="2267" dirty="0"/>
                <a:t>,       min     ,   min  ,          min          ,           min         ,          min        </a:t>
              </a:r>
              <a:r>
                <a:rPr lang="en-US" sz="5440" dirty="0"/>
                <a:t>)</a:t>
              </a:r>
            </a:p>
          </p:txBody>
        </p:sp>
        <p:sp>
          <p:nvSpPr>
            <p:cNvPr id="4" name="TextBox 3"/>
            <p:cNvSpPr txBox="1"/>
            <p:nvPr/>
          </p:nvSpPr>
          <p:spPr>
            <a:xfrm>
              <a:off x="276098" y="4027294"/>
              <a:ext cx="9005952" cy="389304"/>
            </a:xfrm>
            <a:prstGeom prst="rect">
              <a:avLst/>
            </a:prstGeom>
            <a:noFill/>
          </p:spPr>
          <p:txBody>
            <a:bodyPr wrap="square" rtlCol="0">
              <a:spAutoFit/>
            </a:bodyPr>
            <a:lstStyle/>
            <a:p>
              <a:r>
                <a:rPr lang="en-US" sz="2267" dirty="0"/>
                <a:t>rebounds   assists   turnovers   steals   blocked shots   personal fouls   points scored</a:t>
              </a:r>
              <a:endParaRPr lang="en-US" sz="6120" dirty="0"/>
            </a:p>
          </p:txBody>
        </p:sp>
        <p:cxnSp>
          <p:nvCxnSpPr>
            <p:cNvPr id="6" name="Straight Connector 5"/>
            <p:cNvCxnSpPr/>
            <p:nvPr/>
          </p:nvCxnSpPr>
          <p:spPr>
            <a:xfrm>
              <a:off x="386536" y="4399792"/>
              <a:ext cx="9387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532340" y="4399792"/>
              <a:ext cx="64882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404232" y="4399792"/>
              <a:ext cx="9387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575461" y="4399792"/>
              <a:ext cx="48317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307119" y="4399792"/>
              <a:ext cx="13694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963703" y="4399792"/>
              <a:ext cx="136668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537458" y="4399792"/>
              <a:ext cx="138048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67211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accard_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995" y="940596"/>
            <a:ext cx="6887210" cy="5170806"/>
          </a:xfrm>
          <a:prstGeom prst="rect">
            <a:avLst/>
          </a:prstGeom>
          <a:noFill/>
          <a:ln w="57150">
            <a:solidFill>
              <a:srgbClr val="0070C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1224643" y="299952"/>
            <a:ext cx="7504067" cy="406265"/>
          </a:xfrm>
          <a:prstGeom prst="rect">
            <a:avLst/>
          </a:prstGeom>
        </p:spPr>
        <p:txBody>
          <a:bodyPr wrap="square">
            <a:spAutoFit/>
          </a:bodyPr>
          <a:lstStyle/>
          <a:p>
            <a:r>
              <a:rPr lang="en-US" sz="2040" dirty="0">
                <a:hlinkClick r:id="rId3"/>
              </a:rPr>
              <a:t>http://d-roger.com/2016/09/07/finding-similar-items-查找相似项/</a:t>
            </a:r>
            <a:r>
              <a:rPr lang="en-US" sz="2040" dirty="0"/>
              <a:t> </a:t>
            </a:r>
          </a:p>
        </p:txBody>
      </p:sp>
      <p:sp>
        <p:nvSpPr>
          <p:cNvPr id="5" name="TextBox 4"/>
          <p:cNvSpPr txBox="1"/>
          <p:nvPr/>
        </p:nvSpPr>
        <p:spPr>
          <a:xfrm>
            <a:off x="1418953" y="6467748"/>
            <a:ext cx="9798776" cy="510909"/>
          </a:xfrm>
          <a:prstGeom prst="rect">
            <a:avLst/>
          </a:prstGeom>
          <a:noFill/>
        </p:spPr>
        <p:txBody>
          <a:bodyPr wrap="square" rtlCol="0">
            <a:spAutoFit/>
          </a:bodyPr>
          <a:lstStyle/>
          <a:p>
            <a:r>
              <a:rPr lang="en-US" sz="2720" dirty="0" err="1">
                <a:solidFill>
                  <a:srgbClr val="7030A0"/>
                </a:solidFill>
              </a:rPr>
              <a:t>Jacard</a:t>
            </a:r>
            <a:r>
              <a:rPr lang="en-US" sz="2720" dirty="0">
                <a:solidFill>
                  <a:srgbClr val="7030A0"/>
                </a:solidFill>
              </a:rPr>
              <a:t> Distance = 1 – J(A, B)</a:t>
            </a:r>
          </a:p>
        </p:txBody>
      </p:sp>
    </p:spTree>
    <p:extLst>
      <p:ext uri="{BB962C8B-B14F-4D97-AF65-F5344CB8AC3E}">
        <p14:creationId xmlns:p14="http://schemas.microsoft.com/office/powerpoint/2010/main" val="2908418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5632" y="1810987"/>
            <a:ext cx="10155936" cy="4012561"/>
          </a:xfrm>
          <a:prstGeom prst="rect">
            <a:avLst/>
          </a:prstGeom>
        </p:spPr>
      </p:pic>
      <p:sp>
        <p:nvSpPr>
          <p:cNvPr id="3" name="Rectangle 2"/>
          <p:cNvSpPr/>
          <p:nvPr/>
        </p:nvSpPr>
        <p:spPr>
          <a:xfrm>
            <a:off x="3493767" y="290366"/>
            <a:ext cx="4927183" cy="406265"/>
          </a:xfrm>
          <a:prstGeom prst="rect">
            <a:avLst/>
          </a:prstGeom>
        </p:spPr>
        <p:txBody>
          <a:bodyPr wrap="none">
            <a:spAutoFit/>
          </a:bodyPr>
          <a:lstStyle/>
          <a:p>
            <a:r>
              <a:rPr lang="en-US" sz="2040" dirty="0">
                <a:hlinkClick r:id="rId3"/>
              </a:rPr>
              <a:t>https://en.wikipedia.org/wiki/Jaccard_index</a:t>
            </a:r>
            <a:r>
              <a:rPr lang="en-US" sz="2040" dirty="0"/>
              <a:t> </a:t>
            </a:r>
          </a:p>
        </p:txBody>
      </p:sp>
    </p:spTree>
    <p:extLst>
      <p:ext uri="{BB962C8B-B14F-4D97-AF65-F5344CB8AC3E}">
        <p14:creationId xmlns:p14="http://schemas.microsoft.com/office/powerpoint/2010/main" val="732729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7345" y="299952"/>
            <a:ext cx="7772400" cy="406265"/>
          </a:xfrm>
          <a:prstGeom prst="rect">
            <a:avLst/>
          </a:prstGeom>
        </p:spPr>
        <p:txBody>
          <a:bodyPr wrap="square">
            <a:spAutoFit/>
          </a:bodyPr>
          <a:lstStyle/>
          <a:p>
            <a:r>
              <a:rPr lang="en-US" sz="2040" dirty="0">
                <a:hlinkClick r:id="rId2"/>
              </a:rPr>
              <a:t>https://people.rit.edu/rmb5229/320/project3/hamming.html</a:t>
            </a:r>
            <a:r>
              <a:rPr lang="en-US" sz="2040" dirty="0"/>
              <a:t> </a:t>
            </a:r>
          </a:p>
        </p:txBody>
      </p:sp>
      <p:pic>
        <p:nvPicPr>
          <p:cNvPr id="2054" name="Picture 6" descr="https://people.rit.edu/rmb5229/320/project3/images/hamming_example_optim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690" y="666728"/>
            <a:ext cx="7111821" cy="38343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87632" y="4973004"/>
            <a:ext cx="7531826" cy="406265"/>
          </a:xfrm>
          <a:prstGeom prst="rect">
            <a:avLst/>
          </a:prstGeom>
        </p:spPr>
        <p:txBody>
          <a:bodyPr wrap="square">
            <a:spAutoFit/>
          </a:bodyPr>
          <a:lstStyle/>
          <a:p>
            <a:r>
              <a:rPr lang="en-US" sz="2040" dirty="0">
                <a:hlinkClick r:id="rId4"/>
              </a:rPr>
              <a:t>http://rosalind.info/glossary/hamming-distance/</a:t>
            </a:r>
            <a:r>
              <a:rPr lang="en-US" sz="2040" dirty="0"/>
              <a:t> </a:t>
            </a:r>
          </a:p>
        </p:txBody>
      </p:sp>
      <p:pic>
        <p:nvPicPr>
          <p:cNvPr id="2058" name="Picture 10" descr="http://rosalind.info/media/Hamming_dista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4850" y="5776095"/>
            <a:ext cx="5397500" cy="8528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39294" y="6842053"/>
            <a:ext cx="3479075" cy="510909"/>
          </a:xfrm>
          <a:prstGeom prst="rect">
            <a:avLst/>
          </a:prstGeom>
          <a:noFill/>
        </p:spPr>
        <p:txBody>
          <a:bodyPr wrap="square" rtlCol="0">
            <a:spAutoFit/>
          </a:bodyPr>
          <a:lstStyle/>
          <a:p>
            <a:r>
              <a:rPr lang="en-US" sz="2720" dirty="0">
                <a:solidFill>
                  <a:srgbClr val="7030A0"/>
                </a:solidFill>
              </a:rPr>
              <a:t>Hamming Distance = 7</a:t>
            </a:r>
          </a:p>
        </p:txBody>
      </p:sp>
      <p:cxnSp>
        <p:nvCxnSpPr>
          <p:cNvPr id="9" name="Straight Connector 8"/>
          <p:cNvCxnSpPr/>
          <p:nvPr/>
        </p:nvCxnSpPr>
        <p:spPr>
          <a:xfrm>
            <a:off x="762000" y="4635319"/>
            <a:ext cx="103632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7476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177608" y="1937708"/>
            <a:ext cx="6985907" cy="406265"/>
          </a:xfrm>
          <a:prstGeom prst="rect">
            <a:avLst/>
          </a:prstGeom>
        </p:spPr>
        <p:txBody>
          <a:bodyPr wrap="square">
            <a:spAutoFit/>
          </a:bodyPr>
          <a:lstStyle/>
          <a:p>
            <a:r>
              <a:rPr lang="en-US" sz="2040" dirty="0">
                <a:hlinkClick r:id="rId2"/>
              </a:rPr>
              <a:t>http://bloggity.nurdz.com/gamedev-math/manhattan/</a:t>
            </a:r>
            <a:r>
              <a:rPr lang="en-US" sz="2040" dirty="0"/>
              <a:t> </a:t>
            </a:r>
          </a:p>
        </p:txBody>
      </p:sp>
      <p:pic>
        <p:nvPicPr>
          <p:cNvPr id="3074" name="Picture 2" descr="http://bloggity.nurdz.com/wp-content/uploads/2015/01/Manhatt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285" y="2356284"/>
            <a:ext cx="7185152" cy="53888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34986" y="115562"/>
            <a:ext cx="7087689" cy="406265"/>
          </a:xfrm>
          <a:prstGeom prst="rect">
            <a:avLst/>
          </a:prstGeom>
        </p:spPr>
        <p:txBody>
          <a:bodyPr wrap="square">
            <a:spAutoFit/>
          </a:bodyPr>
          <a:lstStyle/>
          <a:p>
            <a:r>
              <a:rPr lang="en-US" sz="2040" dirty="0">
                <a:hlinkClick r:id="rId4"/>
              </a:rPr>
              <a:t>http://www.joachimdespland.com/mammoth.html</a:t>
            </a:r>
            <a:r>
              <a:rPr lang="en-US" sz="2040" dirty="0"/>
              <a:t> </a:t>
            </a:r>
          </a:p>
        </p:txBody>
      </p:sp>
      <p:pic>
        <p:nvPicPr>
          <p:cNvPr id="3076" name="Picture 4" descr="http://www.joachimdespland.com/img/mammoth/pathfinding.fig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0914" y="216676"/>
            <a:ext cx="2763520" cy="27635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04999" y="4537524"/>
            <a:ext cx="7188955" cy="510909"/>
          </a:xfrm>
          <a:prstGeom prst="rect">
            <a:avLst/>
          </a:prstGeom>
          <a:ln w="57150">
            <a:solidFill>
              <a:schemeClr val="tx1"/>
            </a:solidFill>
          </a:ln>
        </p:spPr>
        <p:txBody>
          <a:bodyPr wrap="square" rtlCol="0" anchor="ctr">
            <a:spAutoFit/>
          </a:bodyPr>
          <a:lstStyle/>
          <a:p>
            <a:pPr algn="ctr"/>
            <a:endParaRPr lang="en-US" sz="2720" dirty="0"/>
          </a:p>
        </p:txBody>
      </p:sp>
      <p:pic>
        <p:nvPicPr>
          <p:cNvPr id="3078" name="Picture 6" descr="http://www.improvedoutcomes.com/docs/WebSiteDocs/image/diagram_manhattan_distance_metric.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5559" y="4927918"/>
            <a:ext cx="2428875" cy="9499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163516" y="6099947"/>
            <a:ext cx="2906167" cy="1661993"/>
          </a:xfrm>
          <a:prstGeom prst="rect">
            <a:avLst/>
          </a:prstGeom>
        </p:spPr>
        <p:txBody>
          <a:bodyPr wrap="square">
            <a:spAutoFit/>
          </a:bodyPr>
          <a:lstStyle/>
          <a:p>
            <a:r>
              <a:rPr lang="en-US" sz="2040" dirty="0">
                <a:hlinkClick r:id="rId7"/>
              </a:rPr>
              <a:t>http://www.improvedoutcomes.com/docs/WebSiteDocs/Clustering/Clustering_Parameters/Manhattan_Distance_Metric.htm</a:t>
            </a:r>
            <a:r>
              <a:rPr lang="en-US" sz="2040" dirty="0"/>
              <a:t> </a:t>
            </a:r>
          </a:p>
        </p:txBody>
      </p:sp>
    </p:spTree>
    <p:extLst>
      <p:ext uri="{BB962C8B-B14F-4D97-AF65-F5344CB8AC3E}">
        <p14:creationId xmlns:p14="http://schemas.microsoft.com/office/powerpoint/2010/main" val="1511263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342" y="-262653"/>
            <a:ext cx="8808720" cy="7365337"/>
          </a:xfrm>
          <a:prstGeom prst="rect">
            <a:avLst/>
          </a:prstGeom>
        </p:spPr>
      </p:pic>
      <p:sp>
        <p:nvSpPr>
          <p:cNvPr id="3" name="Rectangle 2">
            <a:extLst>
              <a:ext uri="{FF2B5EF4-FFF2-40B4-BE49-F238E27FC236}">
                <a16:creationId xmlns:a16="http://schemas.microsoft.com/office/drawing/2014/main" id="{415ED6DE-D4AE-4FFF-A508-4F1FB42F19DE}"/>
              </a:ext>
            </a:extLst>
          </p:cNvPr>
          <p:cNvSpPr/>
          <p:nvPr/>
        </p:nvSpPr>
        <p:spPr>
          <a:xfrm>
            <a:off x="5812076" y="7221986"/>
            <a:ext cx="5956126"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hlinkClick r:id="rId3"/>
              </a:rPr>
              <a:t>https://onlinelibrary.wiley.com/doi/full/10.1002/jmri.25750</a:t>
            </a:r>
            <a:r>
              <a:rPr lang="en-US" dirty="0"/>
              <a:t> </a:t>
            </a:r>
          </a:p>
        </p:txBody>
      </p:sp>
      <p:pic>
        <p:nvPicPr>
          <p:cNvPr id="4" name="Picture 3">
            <a:extLst>
              <a:ext uri="{FF2B5EF4-FFF2-40B4-BE49-F238E27FC236}">
                <a16:creationId xmlns:a16="http://schemas.microsoft.com/office/drawing/2014/main" id="{4D1A1B05-0F3E-4994-8A1C-DB04071B9CFE}"/>
              </a:ext>
            </a:extLst>
          </p:cNvPr>
          <p:cNvPicPr>
            <a:picLocks noChangeAspect="1"/>
          </p:cNvPicPr>
          <p:nvPr/>
        </p:nvPicPr>
        <p:blipFill>
          <a:blip r:embed="rId4"/>
          <a:stretch>
            <a:fillRect/>
          </a:stretch>
        </p:blipFill>
        <p:spPr>
          <a:xfrm>
            <a:off x="47599" y="5874772"/>
            <a:ext cx="5470116" cy="1897628"/>
          </a:xfrm>
          <a:prstGeom prst="rect">
            <a:avLst/>
          </a:prstGeom>
        </p:spPr>
      </p:pic>
      <p:grpSp>
        <p:nvGrpSpPr>
          <p:cNvPr id="8" name="Group 7">
            <a:extLst>
              <a:ext uri="{FF2B5EF4-FFF2-40B4-BE49-F238E27FC236}">
                <a16:creationId xmlns:a16="http://schemas.microsoft.com/office/drawing/2014/main" id="{8FC99F5F-67D8-4917-987A-E446F934B34B}"/>
              </a:ext>
            </a:extLst>
          </p:cNvPr>
          <p:cNvGrpSpPr/>
          <p:nvPr/>
        </p:nvGrpSpPr>
        <p:grpSpPr>
          <a:xfrm>
            <a:off x="121885" y="118997"/>
            <a:ext cx="3065989" cy="3432132"/>
            <a:chOff x="1549853" y="-1378743"/>
            <a:chExt cx="5846309" cy="6893460"/>
          </a:xfrm>
        </p:grpSpPr>
        <p:pic>
          <p:nvPicPr>
            <p:cNvPr id="5" name="Picture 4">
              <a:extLst>
                <a:ext uri="{FF2B5EF4-FFF2-40B4-BE49-F238E27FC236}">
                  <a16:creationId xmlns:a16="http://schemas.microsoft.com/office/drawing/2014/main" id="{69C9CD02-0077-42FF-9053-824F007DBF69}"/>
                </a:ext>
              </a:extLst>
            </p:cNvPr>
            <p:cNvPicPr>
              <a:picLocks noChangeAspect="1"/>
            </p:cNvPicPr>
            <p:nvPr/>
          </p:nvPicPr>
          <p:blipFill>
            <a:blip r:embed="rId5"/>
            <a:stretch>
              <a:fillRect/>
            </a:stretch>
          </p:blipFill>
          <p:spPr>
            <a:xfrm>
              <a:off x="1630815" y="-1378743"/>
              <a:ext cx="2581275" cy="3533775"/>
            </a:xfrm>
            <a:prstGeom prst="rect">
              <a:avLst/>
            </a:prstGeom>
          </p:spPr>
        </p:pic>
        <p:pic>
          <p:nvPicPr>
            <p:cNvPr id="6" name="Picture 5">
              <a:extLst>
                <a:ext uri="{FF2B5EF4-FFF2-40B4-BE49-F238E27FC236}">
                  <a16:creationId xmlns:a16="http://schemas.microsoft.com/office/drawing/2014/main" id="{2DDFC61B-548E-4A5C-A532-DEC4A823547D}"/>
                </a:ext>
              </a:extLst>
            </p:cNvPr>
            <p:cNvPicPr>
              <a:picLocks noChangeAspect="1"/>
            </p:cNvPicPr>
            <p:nvPr/>
          </p:nvPicPr>
          <p:blipFill>
            <a:blip r:embed="rId6"/>
            <a:stretch>
              <a:fillRect/>
            </a:stretch>
          </p:blipFill>
          <p:spPr>
            <a:xfrm>
              <a:off x="4652961" y="2361942"/>
              <a:ext cx="2743201" cy="3152775"/>
            </a:xfrm>
            <a:prstGeom prst="rect">
              <a:avLst/>
            </a:prstGeom>
          </p:spPr>
        </p:pic>
        <p:pic>
          <p:nvPicPr>
            <p:cNvPr id="7" name="Picture 6">
              <a:extLst>
                <a:ext uri="{FF2B5EF4-FFF2-40B4-BE49-F238E27FC236}">
                  <a16:creationId xmlns:a16="http://schemas.microsoft.com/office/drawing/2014/main" id="{F5E2A9EF-7672-47AE-9B3C-3FEA22EF41C6}"/>
                </a:ext>
              </a:extLst>
            </p:cNvPr>
            <p:cNvPicPr>
              <a:picLocks noChangeAspect="1"/>
            </p:cNvPicPr>
            <p:nvPr/>
          </p:nvPicPr>
          <p:blipFill>
            <a:blip r:embed="rId7"/>
            <a:stretch>
              <a:fillRect/>
            </a:stretch>
          </p:blipFill>
          <p:spPr>
            <a:xfrm>
              <a:off x="1549853" y="2263143"/>
              <a:ext cx="2743201" cy="3188677"/>
            </a:xfrm>
            <a:prstGeom prst="rect">
              <a:avLst/>
            </a:prstGeom>
          </p:spPr>
        </p:pic>
      </p:grpSp>
    </p:spTree>
    <p:extLst>
      <p:ext uri="{BB962C8B-B14F-4D97-AF65-F5344CB8AC3E}">
        <p14:creationId xmlns:p14="http://schemas.microsoft.com/office/powerpoint/2010/main" val="3084157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BE1F4F-78AF-49D5-BF6C-9ECB7C2A7207}"/>
              </a:ext>
            </a:extLst>
          </p:cNvPr>
          <p:cNvSpPr txBox="1"/>
          <p:nvPr/>
        </p:nvSpPr>
        <p:spPr>
          <a:xfrm>
            <a:off x="762000" y="642730"/>
            <a:ext cx="10926418" cy="7125027"/>
          </a:xfrm>
          <a:prstGeom prst="rect">
            <a:avLst/>
          </a:prstGeom>
          <a:noFill/>
        </p:spPr>
        <p:txBody>
          <a:bodyPr wrap="square">
            <a:spAutoFit/>
          </a:bodyPr>
          <a:lstStyle/>
          <a:p>
            <a:r>
              <a:rPr lang="en-US" sz="2800" dirty="0"/>
              <a:t>Resources for finding articles including articles about data sets:</a:t>
            </a:r>
            <a:endParaRPr lang="en-US" sz="2800" dirty="0">
              <a:hlinkClick r:id="" action="ppaction://noaction"/>
            </a:endParaRPr>
          </a:p>
          <a:p>
            <a:endParaRPr lang="en-US" sz="2800" dirty="0">
              <a:hlinkClick r:id="" action="ppaction://noaction"/>
            </a:endParaRPr>
          </a:p>
          <a:p>
            <a:r>
              <a:rPr lang="en-US" sz="2800" dirty="0">
                <a:hlinkClick r:id="" action="ppaction://noaction"/>
              </a:rPr>
              <a:t>https://mathscinet-ams-org.proxy.lib.uiowa.edu/mathscinet</a:t>
            </a:r>
            <a:endParaRPr lang="en-US" sz="2800" dirty="0"/>
          </a:p>
          <a:p>
            <a:r>
              <a:rPr lang="en-US" sz="2800" dirty="0"/>
              <a:t> </a:t>
            </a:r>
          </a:p>
          <a:p>
            <a:r>
              <a:rPr lang="en-US" sz="2800" dirty="0">
                <a:hlinkClick r:id="rId2"/>
              </a:rPr>
              <a:t>https://www.ncbi.nlm.nih.gov/</a:t>
            </a:r>
            <a:r>
              <a:rPr lang="en-US" sz="2800" dirty="0"/>
              <a:t> </a:t>
            </a:r>
          </a:p>
          <a:p>
            <a:endParaRPr lang="en-US" sz="2800" dirty="0"/>
          </a:p>
          <a:p>
            <a:r>
              <a:rPr lang="en-US" sz="2800" dirty="0">
                <a:hlinkClick r:id="rId3"/>
              </a:rPr>
              <a:t>https://arxiv.org/list/math/recent</a:t>
            </a:r>
            <a:endParaRPr lang="en-US" sz="2800" dirty="0"/>
          </a:p>
          <a:p>
            <a:endParaRPr lang="en-US" sz="2800" dirty="0"/>
          </a:p>
          <a:p>
            <a:r>
              <a:rPr lang="en-US" sz="2800" dirty="0">
                <a:hlinkClick r:id="rId4"/>
              </a:rPr>
              <a:t>https://scholar.google.com/</a:t>
            </a:r>
            <a:r>
              <a:rPr lang="en-US" sz="2800" dirty="0"/>
              <a:t> </a:t>
            </a:r>
          </a:p>
          <a:p>
            <a:endParaRPr lang="en-US" sz="2800" dirty="0"/>
          </a:p>
          <a:p>
            <a:r>
              <a:rPr lang="en-US" sz="2800" dirty="0"/>
              <a:t>Can also search for excel filetype:</a:t>
            </a:r>
          </a:p>
          <a:p>
            <a:endParaRPr lang="en-US" sz="900" dirty="0"/>
          </a:p>
          <a:p>
            <a:r>
              <a:rPr lang="en-US" sz="2800" dirty="0"/>
              <a:t>         </a:t>
            </a:r>
            <a:r>
              <a:rPr lang="en-US" sz="2800" dirty="0" err="1"/>
              <a:t>Duckduckgo</a:t>
            </a:r>
            <a:r>
              <a:rPr lang="en-US" sz="2800" dirty="0"/>
              <a:t>:     topic   </a:t>
            </a:r>
            <a:r>
              <a:rPr lang="en-US" sz="2800" dirty="0" err="1"/>
              <a:t>site:edu</a:t>
            </a:r>
            <a:r>
              <a:rPr lang="en-US" sz="2800" dirty="0"/>
              <a:t>    </a:t>
            </a:r>
            <a:r>
              <a:rPr lang="en-US" sz="2800" dirty="0" err="1"/>
              <a:t>filetype:xls</a:t>
            </a:r>
            <a:endParaRPr lang="en-US" sz="2800" dirty="0"/>
          </a:p>
          <a:p>
            <a:endParaRPr lang="en-US" sz="2800" dirty="0"/>
          </a:p>
          <a:p>
            <a:r>
              <a:rPr lang="en-US" sz="2800" dirty="0"/>
              <a:t>Another great resource:  </a:t>
            </a:r>
            <a:r>
              <a:rPr lang="en-US" sz="2800" dirty="0">
                <a:hlinkClick r:id="rId5"/>
              </a:rPr>
              <a:t>https://www.kaggle.com/</a:t>
            </a:r>
            <a:r>
              <a:rPr lang="en-US" sz="2800" dirty="0"/>
              <a:t> </a:t>
            </a:r>
          </a:p>
          <a:p>
            <a:endParaRPr lang="en-US" sz="2800" dirty="0"/>
          </a:p>
          <a:p>
            <a:endParaRPr lang="en-US" sz="2800" dirty="0"/>
          </a:p>
        </p:txBody>
      </p:sp>
    </p:spTree>
    <p:extLst>
      <p:ext uri="{BB962C8B-B14F-4D97-AF65-F5344CB8AC3E}">
        <p14:creationId xmlns:p14="http://schemas.microsoft.com/office/powerpoint/2010/main" val="2347831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21EBB2-E775-4D2B-B544-F93CEC73BDD3}"/>
              </a:ext>
            </a:extLst>
          </p:cNvPr>
          <p:cNvPicPr>
            <a:picLocks noChangeAspect="1"/>
          </p:cNvPicPr>
          <p:nvPr/>
        </p:nvPicPr>
        <p:blipFill>
          <a:blip r:embed="rId2"/>
          <a:stretch>
            <a:fillRect/>
          </a:stretch>
        </p:blipFill>
        <p:spPr>
          <a:xfrm>
            <a:off x="654863" y="182968"/>
            <a:ext cx="10238575" cy="7406640"/>
          </a:xfrm>
          <a:prstGeom prst="rect">
            <a:avLst/>
          </a:prstGeom>
        </p:spPr>
      </p:pic>
      <p:sp>
        <p:nvSpPr>
          <p:cNvPr id="5" name="TextBox 4">
            <a:extLst>
              <a:ext uri="{FF2B5EF4-FFF2-40B4-BE49-F238E27FC236}">
                <a16:creationId xmlns:a16="http://schemas.microsoft.com/office/drawing/2014/main" id="{BE181171-BD66-4521-B06C-8972168DE011}"/>
              </a:ext>
            </a:extLst>
          </p:cNvPr>
          <p:cNvSpPr txBox="1"/>
          <p:nvPr/>
        </p:nvSpPr>
        <p:spPr>
          <a:xfrm>
            <a:off x="4194544" y="3223069"/>
            <a:ext cx="5943600" cy="369332"/>
          </a:xfrm>
          <a:prstGeom prst="rect">
            <a:avLst/>
          </a:prstGeom>
          <a:noFill/>
        </p:spPr>
        <p:txBody>
          <a:bodyPr wrap="square">
            <a:spAutoFit/>
          </a:bodyPr>
          <a:lstStyle/>
          <a:p>
            <a:r>
              <a:rPr lang="en-US" dirty="0">
                <a:hlinkClick r:id="rId3"/>
              </a:rPr>
              <a:t>https://arxiv.org/abs/1908.06029</a:t>
            </a:r>
            <a:r>
              <a:rPr lang="en-US" dirty="0"/>
              <a:t> </a:t>
            </a:r>
          </a:p>
        </p:txBody>
      </p:sp>
    </p:spTree>
    <p:extLst>
      <p:ext uri="{BB962C8B-B14F-4D97-AF65-F5344CB8AC3E}">
        <p14:creationId xmlns:p14="http://schemas.microsoft.com/office/powerpoint/2010/main" val="333303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647" y="57079"/>
            <a:ext cx="6795165" cy="510909"/>
          </a:xfrm>
          <a:prstGeom prst="rect">
            <a:avLst/>
          </a:prstGeom>
          <a:noFill/>
        </p:spPr>
        <p:txBody>
          <a:bodyPr wrap="square" rtlCol="0">
            <a:spAutoFit/>
          </a:bodyPr>
          <a:lstStyle/>
          <a:p>
            <a:r>
              <a:rPr lang="en-US" sz="2720" dirty="0">
                <a:solidFill>
                  <a:srgbClr val="7030A0"/>
                </a:solidFill>
              </a:rPr>
              <a:t>Section 2.2.2:  Distances </a:t>
            </a:r>
          </a:p>
        </p:txBody>
      </p:sp>
      <p:pic>
        <p:nvPicPr>
          <p:cNvPr id="4" name="Picture 3"/>
          <p:cNvPicPr>
            <a:picLocks noChangeAspect="1"/>
          </p:cNvPicPr>
          <p:nvPr/>
        </p:nvPicPr>
        <p:blipFill>
          <a:blip r:embed="rId2"/>
          <a:stretch>
            <a:fillRect/>
          </a:stretch>
        </p:blipFill>
        <p:spPr>
          <a:xfrm>
            <a:off x="461019" y="429331"/>
            <a:ext cx="8901761" cy="1658112"/>
          </a:xfrm>
          <a:prstGeom prst="rect">
            <a:avLst/>
          </a:prstGeom>
        </p:spPr>
      </p:pic>
      <p:pic>
        <p:nvPicPr>
          <p:cNvPr id="5" name="Picture 4"/>
          <p:cNvPicPr>
            <a:picLocks noChangeAspect="1"/>
          </p:cNvPicPr>
          <p:nvPr/>
        </p:nvPicPr>
        <p:blipFill>
          <a:blip r:embed="rId3"/>
          <a:stretch>
            <a:fillRect/>
          </a:stretch>
        </p:blipFill>
        <p:spPr>
          <a:xfrm>
            <a:off x="1228344" y="2217919"/>
            <a:ext cx="9430512" cy="5550948"/>
          </a:xfrm>
          <a:prstGeom prst="rect">
            <a:avLst/>
          </a:prstGeom>
        </p:spPr>
      </p:pic>
      <p:sp>
        <p:nvSpPr>
          <p:cNvPr id="6" name="TextBox 5">
            <a:extLst>
              <a:ext uri="{FF2B5EF4-FFF2-40B4-BE49-F238E27FC236}">
                <a16:creationId xmlns:a16="http://schemas.microsoft.com/office/drawing/2014/main" id="{16B6C2D9-9F43-41BD-A7D5-260B2E936D45}"/>
              </a:ext>
            </a:extLst>
          </p:cNvPr>
          <p:cNvSpPr txBox="1"/>
          <p:nvPr/>
        </p:nvSpPr>
        <p:spPr>
          <a:xfrm>
            <a:off x="5511452" y="-68181"/>
            <a:ext cx="6432116" cy="584775"/>
          </a:xfrm>
          <a:prstGeom prst="rect">
            <a:avLst/>
          </a:prstGeom>
          <a:noFill/>
        </p:spPr>
        <p:txBody>
          <a:bodyPr wrap="square">
            <a:spAutoFit/>
          </a:bodyPr>
          <a:lstStyle/>
          <a:p>
            <a:r>
              <a:rPr lang="en-US" sz="1600" dirty="0">
                <a:hlinkClick r:id="" action="ppaction://noaction"/>
              </a:rPr>
              <a:t>http://www.bigdata.uni-frankfurt.de/wp-content/uploads/2015/10/</a:t>
            </a:r>
          </a:p>
          <a:p>
            <a:r>
              <a:rPr lang="en-US" sz="1600" dirty="0">
                <a:hlinkClick r:id="" action="ppaction://noaction"/>
              </a:rPr>
              <a:t>Evaluating-Ayasdi’s-Topological-Data-Analysis-For-Big-Data_HKim2015.pdf</a:t>
            </a:r>
            <a:r>
              <a:rPr lang="en-US" sz="1600" dirty="0"/>
              <a:t> </a:t>
            </a:r>
          </a:p>
        </p:txBody>
      </p:sp>
    </p:spTree>
    <p:extLst>
      <p:ext uri="{BB962C8B-B14F-4D97-AF65-F5344CB8AC3E}">
        <p14:creationId xmlns:p14="http://schemas.microsoft.com/office/powerpoint/2010/main" val="435057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3965" y="382506"/>
            <a:ext cx="9675336" cy="6765442"/>
          </a:xfrm>
          <a:prstGeom prst="rect">
            <a:avLst/>
          </a:prstGeom>
        </p:spPr>
        <p:txBody>
          <a:bodyPr wrap="square">
            <a:spAutoFit/>
          </a:bodyPr>
          <a:lstStyle/>
          <a:p>
            <a:r>
              <a:rPr lang="en-US" sz="3173" dirty="0"/>
              <a:t>In R</a:t>
            </a:r>
            <a:r>
              <a:rPr lang="en-US" sz="3173" i="1" baseline="30000" dirty="0"/>
              <a:t>n</a:t>
            </a:r>
          </a:p>
          <a:p>
            <a:endParaRPr lang="en-US" sz="3173" baseline="30000" dirty="0"/>
          </a:p>
          <a:p>
            <a:r>
              <a:rPr lang="en-US" sz="3173" dirty="0"/>
              <a:t>If </a:t>
            </a:r>
            <a:r>
              <a:rPr lang="en-US" sz="3173" i="1" dirty="0"/>
              <a:t>n</a:t>
            </a:r>
            <a:r>
              <a:rPr lang="en-US" sz="3173" dirty="0"/>
              <a:t> small, (variance normalized) Euclidean distance often makes sense</a:t>
            </a:r>
          </a:p>
          <a:p>
            <a:endParaRPr lang="en-US" sz="3173" dirty="0"/>
          </a:p>
          <a:p>
            <a:endParaRPr lang="en-US" sz="3173" dirty="0"/>
          </a:p>
          <a:p>
            <a:endParaRPr lang="en-US" sz="3173" dirty="0"/>
          </a:p>
          <a:p>
            <a:endParaRPr lang="en-US" sz="3173" dirty="0"/>
          </a:p>
          <a:p>
            <a:r>
              <a:rPr lang="en-US" sz="3173" dirty="0"/>
              <a:t>If n is large, consider Chebyshev distance </a:t>
            </a:r>
          </a:p>
          <a:p>
            <a:endParaRPr lang="en-US" sz="3173" dirty="0"/>
          </a:p>
          <a:p>
            <a:endParaRPr lang="en-US" sz="3173" dirty="0"/>
          </a:p>
          <a:p>
            <a:endParaRPr lang="en-US" sz="3173" dirty="0"/>
          </a:p>
          <a:p>
            <a:r>
              <a:rPr lang="en-US" sz="3173" dirty="0"/>
              <a:t>or performing PCA first to project data into R</a:t>
            </a:r>
            <a:r>
              <a:rPr lang="en-US" sz="3173" i="1" baseline="30000" dirty="0"/>
              <a:t>d</a:t>
            </a:r>
            <a:r>
              <a:rPr lang="en-US" sz="3173" dirty="0"/>
              <a:t>, for small </a:t>
            </a:r>
            <a:r>
              <a:rPr lang="en-US" sz="3173" b="1" dirty="0"/>
              <a:t>d</a:t>
            </a:r>
            <a:r>
              <a:rPr lang="en-US" sz="3173" dirty="0"/>
              <a:t> </a:t>
            </a:r>
          </a:p>
          <a:p>
            <a:pPr algn="ctr"/>
            <a:r>
              <a:rPr lang="en-US" sz="3173" dirty="0"/>
              <a:t>and then using Euclidean distance  </a:t>
            </a:r>
          </a:p>
        </p:txBody>
      </p:sp>
      <p:grpSp>
        <p:nvGrpSpPr>
          <p:cNvPr id="3" name="Group 2"/>
          <p:cNvGrpSpPr>
            <a:grpSpLocks noChangeAspect="1"/>
          </p:cNvGrpSpPr>
          <p:nvPr/>
        </p:nvGrpSpPr>
        <p:grpSpPr>
          <a:xfrm>
            <a:off x="3438281" y="1996772"/>
            <a:ext cx="5022327" cy="1761744"/>
            <a:chOff x="3876287" y="3706977"/>
            <a:chExt cx="6625471" cy="2324100"/>
          </a:xfrm>
        </p:grpSpPr>
        <p:pic>
          <p:nvPicPr>
            <p:cNvPr id="4" name="Picture 3"/>
            <p:cNvPicPr>
              <a:picLocks noChangeAspect="1"/>
            </p:cNvPicPr>
            <p:nvPr/>
          </p:nvPicPr>
          <p:blipFill>
            <a:blip r:embed="rId2"/>
            <a:stretch>
              <a:fillRect/>
            </a:stretch>
          </p:blipFill>
          <p:spPr>
            <a:xfrm>
              <a:off x="5986908" y="3706977"/>
              <a:ext cx="4514850" cy="2324100"/>
            </a:xfrm>
            <a:prstGeom prst="rect">
              <a:avLst/>
            </a:prstGeom>
          </p:spPr>
        </p:pic>
        <p:pic>
          <p:nvPicPr>
            <p:cNvPr id="5" name="Picture 4"/>
            <p:cNvPicPr>
              <a:picLocks noChangeAspect="1"/>
            </p:cNvPicPr>
            <p:nvPr/>
          </p:nvPicPr>
          <p:blipFill>
            <a:blip r:embed="rId3"/>
            <a:stretch>
              <a:fillRect/>
            </a:stretch>
          </p:blipFill>
          <p:spPr>
            <a:xfrm>
              <a:off x="3876287" y="4356582"/>
              <a:ext cx="2162175" cy="942975"/>
            </a:xfrm>
            <a:prstGeom prst="rect">
              <a:avLst/>
            </a:prstGeom>
          </p:spPr>
        </p:pic>
      </p:grpSp>
      <p:grpSp>
        <p:nvGrpSpPr>
          <p:cNvPr id="20" name="Group 19"/>
          <p:cNvGrpSpPr/>
          <p:nvPr/>
        </p:nvGrpSpPr>
        <p:grpSpPr>
          <a:xfrm>
            <a:off x="1869760" y="4629745"/>
            <a:ext cx="8147680" cy="856607"/>
            <a:chOff x="552550" y="5472554"/>
            <a:chExt cx="7189129" cy="755830"/>
          </a:xfrm>
        </p:grpSpPr>
        <p:grpSp>
          <p:nvGrpSpPr>
            <p:cNvPr id="15" name="Group 14"/>
            <p:cNvGrpSpPr/>
            <p:nvPr/>
          </p:nvGrpSpPr>
          <p:grpSpPr>
            <a:xfrm>
              <a:off x="3639981" y="5472554"/>
              <a:ext cx="4101698" cy="755830"/>
              <a:chOff x="4034617" y="5501240"/>
              <a:chExt cx="4101698" cy="755830"/>
            </a:xfrm>
          </p:grpSpPr>
          <p:pic>
            <p:nvPicPr>
              <p:cNvPr id="16" name="Picture 15"/>
              <p:cNvPicPr>
                <a:picLocks noChangeAspect="1"/>
              </p:cNvPicPr>
              <p:nvPr/>
            </p:nvPicPr>
            <p:blipFill rotWithShape="1">
              <a:blip r:embed="rId4"/>
              <a:srcRect l="50528" t="3859"/>
              <a:stretch/>
            </p:blipFill>
            <p:spPr>
              <a:xfrm>
                <a:off x="5428646" y="5553775"/>
                <a:ext cx="2707669" cy="703295"/>
              </a:xfrm>
              <a:prstGeom prst="rect">
                <a:avLst/>
              </a:prstGeom>
            </p:spPr>
          </p:pic>
          <p:pic>
            <p:nvPicPr>
              <p:cNvPr id="17" name="Picture 16"/>
              <p:cNvPicPr>
                <a:picLocks noChangeAspect="1"/>
              </p:cNvPicPr>
              <p:nvPr/>
            </p:nvPicPr>
            <p:blipFill>
              <a:blip r:embed="rId3"/>
              <a:stretch>
                <a:fillRect/>
              </a:stretch>
            </p:blipFill>
            <p:spPr>
              <a:xfrm>
                <a:off x="4034617" y="5501240"/>
                <a:ext cx="1446177" cy="630711"/>
              </a:xfrm>
              <a:prstGeom prst="rect">
                <a:avLst/>
              </a:prstGeom>
            </p:spPr>
          </p:pic>
        </p:grpSp>
        <p:sp>
          <p:nvSpPr>
            <p:cNvPr id="19" name="Rectangle 18"/>
            <p:cNvSpPr/>
            <p:nvPr/>
          </p:nvSpPr>
          <p:spPr>
            <a:xfrm>
              <a:off x="552550" y="5550708"/>
              <a:ext cx="3202856" cy="512301"/>
            </a:xfrm>
            <a:prstGeom prst="rect">
              <a:avLst/>
            </a:prstGeom>
          </p:spPr>
          <p:txBody>
            <a:bodyPr wrap="none">
              <a:spAutoFit/>
            </a:bodyPr>
            <a:lstStyle/>
            <a:p>
              <a:r>
                <a:rPr lang="en-US" sz="3173" dirty="0" err="1"/>
                <a:t>Chebyshev</a:t>
              </a:r>
              <a:r>
                <a:rPr lang="en-US" sz="3173" dirty="0"/>
                <a:t> distance: </a:t>
              </a:r>
            </a:p>
          </p:txBody>
        </p:sp>
      </p:grpSp>
    </p:spTree>
    <p:extLst>
      <p:ext uri="{BB962C8B-B14F-4D97-AF65-F5344CB8AC3E}">
        <p14:creationId xmlns:p14="http://schemas.microsoft.com/office/powerpoint/2010/main" val="4140252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Normality</a:t>
            </a:r>
          </a:p>
        </p:txBody>
      </p:sp>
      <p:sp>
        <p:nvSpPr>
          <p:cNvPr id="3" name="Content Placeholder 2"/>
          <p:cNvSpPr>
            <a:spLocks noGrp="1"/>
          </p:cNvSpPr>
          <p:nvPr>
            <p:ph idx="1"/>
          </p:nvPr>
        </p:nvSpPr>
        <p:spPr/>
        <p:txBody>
          <a:bodyPr/>
          <a:lstStyle/>
          <a:p>
            <a:r>
              <a:rPr lang="en-US" dirty="0"/>
              <a:t>How to assess/detect it</a:t>
            </a:r>
          </a:p>
          <a:p>
            <a:r>
              <a:rPr lang="en-US" dirty="0"/>
              <a:t>What to do if you have non-normal data</a:t>
            </a:r>
          </a:p>
        </p:txBody>
      </p:sp>
      <p:sp>
        <p:nvSpPr>
          <p:cNvPr id="4" name="Slide Number Placeholder 3"/>
          <p:cNvSpPr>
            <a:spLocks noGrp="1"/>
          </p:cNvSpPr>
          <p:nvPr>
            <p:ph type="sldNum" sz="quarter" idx="12"/>
          </p:nvPr>
        </p:nvSpPr>
        <p:spPr/>
        <p:txBody>
          <a:bodyPr/>
          <a:lstStyle/>
          <a:p>
            <a:fld id="{4F77741C-390D-418A-9EA5-EF739188B5C1}" type="slidenum">
              <a:rPr lang="en-US" smtClean="0"/>
              <a:t>23</a:t>
            </a:fld>
            <a:endParaRPr lang="en-US"/>
          </a:p>
        </p:txBody>
      </p:sp>
      <p:pic>
        <p:nvPicPr>
          <p:cNvPr id="7170" name="Picture 2" descr="http://www.geeky.com/reviews/wp-content/uploads/2014/06/Normal-distrib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850" y="3514725"/>
            <a:ext cx="6909435" cy="34547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A62C022-EB08-47A0-A218-490DF830A836}"/>
              </a:ext>
            </a:extLst>
          </p:cNvPr>
          <p:cNvSpPr txBox="1"/>
          <p:nvPr/>
        </p:nvSpPr>
        <p:spPr>
          <a:xfrm>
            <a:off x="97077" y="7410769"/>
            <a:ext cx="5943600" cy="369332"/>
          </a:xfrm>
          <a:prstGeom prst="rect">
            <a:avLst/>
          </a:prstGeom>
          <a:noFill/>
        </p:spPr>
        <p:txBody>
          <a:bodyPr wrap="square">
            <a:spAutoFit/>
          </a:bodyPr>
          <a:lstStyle/>
          <a:p>
            <a:r>
              <a:rPr lang="en-US" dirty="0">
                <a:hlinkClick r:id="rId3"/>
              </a:rPr>
              <a:t>https://fs.wp.odu.edu/abraitma/workshops/</a:t>
            </a:r>
            <a:r>
              <a:rPr lang="en-US" dirty="0"/>
              <a:t> </a:t>
            </a:r>
          </a:p>
        </p:txBody>
      </p:sp>
    </p:spTree>
    <p:extLst>
      <p:ext uri="{BB962C8B-B14F-4D97-AF65-F5344CB8AC3E}">
        <p14:creationId xmlns:p14="http://schemas.microsoft.com/office/powerpoint/2010/main" val="3746819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Normality</a:t>
            </a:r>
          </a:p>
        </p:txBody>
      </p:sp>
      <p:sp>
        <p:nvSpPr>
          <p:cNvPr id="3" name="Content Placeholder 2"/>
          <p:cNvSpPr>
            <a:spLocks noGrp="1"/>
          </p:cNvSpPr>
          <p:nvPr>
            <p:ph idx="1"/>
          </p:nvPr>
        </p:nvSpPr>
        <p:spPr/>
        <p:txBody>
          <a:bodyPr>
            <a:normAutofit/>
          </a:bodyPr>
          <a:lstStyle/>
          <a:p>
            <a:r>
              <a:rPr lang="en-US" dirty="0"/>
              <a:t>Skewness and Kurtosis</a:t>
            </a:r>
          </a:p>
        </p:txBody>
      </p:sp>
      <p:sp>
        <p:nvSpPr>
          <p:cNvPr id="4" name="Slide Number Placeholder 3"/>
          <p:cNvSpPr>
            <a:spLocks noGrp="1"/>
          </p:cNvSpPr>
          <p:nvPr>
            <p:ph type="sldNum" sz="quarter" idx="12"/>
          </p:nvPr>
        </p:nvSpPr>
        <p:spPr/>
        <p:txBody>
          <a:bodyPr/>
          <a:lstStyle/>
          <a:p>
            <a:fld id="{4F77741C-390D-418A-9EA5-EF739188B5C1}" type="slidenum">
              <a:rPr lang="en-US" smtClean="0"/>
              <a:t>24</a:t>
            </a:fld>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0958" t="14840" r="5758" b="65375"/>
          <a:stretch/>
        </p:blipFill>
        <p:spPr>
          <a:xfrm>
            <a:off x="1783082" y="3031807"/>
            <a:ext cx="8234363" cy="1300163"/>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8767" t="65502" r="11237" b="13063"/>
          <a:stretch/>
        </p:blipFill>
        <p:spPr>
          <a:xfrm>
            <a:off x="1783080" y="5223510"/>
            <a:ext cx="8246745" cy="1468598"/>
          </a:xfrm>
          <a:prstGeom prst="rect">
            <a:avLst/>
          </a:prstGeom>
        </p:spPr>
      </p:pic>
      <p:sp>
        <p:nvSpPr>
          <p:cNvPr id="7" name="TextBox 6"/>
          <p:cNvSpPr txBox="1"/>
          <p:nvPr/>
        </p:nvSpPr>
        <p:spPr>
          <a:xfrm>
            <a:off x="5052060" y="4331970"/>
            <a:ext cx="1485900" cy="360099"/>
          </a:xfrm>
          <a:prstGeom prst="rect">
            <a:avLst/>
          </a:prstGeom>
          <a:noFill/>
        </p:spPr>
        <p:txBody>
          <a:bodyPr wrap="square" rtlCol="0">
            <a:spAutoFit/>
          </a:bodyPr>
          <a:lstStyle/>
          <a:p>
            <a:pPr algn="ctr"/>
            <a:r>
              <a:rPr lang="en-US" sz="1755" dirty="0">
                <a:solidFill>
                  <a:srgbClr val="FF0000"/>
                </a:solidFill>
              </a:rPr>
              <a:t>Normal</a:t>
            </a:r>
          </a:p>
        </p:txBody>
      </p:sp>
      <p:sp>
        <p:nvSpPr>
          <p:cNvPr id="8" name="TextBox 7"/>
          <p:cNvSpPr txBox="1"/>
          <p:nvPr/>
        </p:nvSpPr>
        <p:spPr>
          <a:xfrm>
            <a:off x="2228850" y="4257676"/>
            <a:ext cx="1485900" cy="630173"/>
          </a:xfrm>
          <a:prstGeom prst="rect">
            <a:avLst/>
          </a:prstGeom>
          <a:noFill/>
        </p:spPr>
        <p:txBody>
          <a:bodyPr wrap="square" rtlCol="0">
            <a:spAutoFit/>
          </a:bodyPr>
          <a:lstStyle/>
          <a:p>
            <a:pPr algn="ctr"/>
            <a:r>
              <a:rPr lang="en-US" sz="1755" dirty="0">
                <a:solidFill>
                  <a:srgbClr val="FF0000"/>
                </a:solidFill>
              </a:rPr>
              <a:t>Negatively Skewed</a:t>
            </a:r>
          </a:p>
        </p:txBody>
      </p:sp>
      <p:sp>
        <p:nvSpPr>
          <p:cNvPr id="9" name="TextBox 8"/>
          <p:cNvSpPr txBox="1"/>
          <p:nvPr/>
        </p:nvSpPr>
        <p:spPr>
          <a:xfrm>
            <a:off x="7875270" y="4257676"/>
            <a:ext cx="1485900" cy="630173"/>
          </a:xfrm>
          <a:prstGeom prst="rect">
            <a:avLst/>
          </a:prstGeom>
          <a:noFill/>
        </p:spPr>
        <p:txBody>
          <a:bodyPr wrap="square" rtlCol="0">
            <a:spAutoFit/>
          </a:bodyPr>
          <a:lstStyle/>
          <a:p>
            <a:pPr algn="ctr"/>
            <a:r>
              <a:rPr lang="en-US" sz="1755" dirty="0">
                <a:solidFill>
                  <a:srgbClr val="FF0000"/>
                </a:solidFill>
              </a:rPr>
              <a:t>Positively Skewed</a:t>
            </a:r>
          </a:p>
        </p:txBody>
      </p:sp>
      <p:sp>
        <p:nvSpPr>
          <p:cNvPr id="10" name="TextBox 9"/>
          <p:cNvSpPr txBox="1"/>
          <p:nvPr/>
        </p:nvSpPr>
        <p:spPr>
          <a:xfrm>
            <a:off x="5052060" y="6623595"/>
            <a:ext cx="1485900" cy="360099"/>
          </a:xfrm>
          <a:prstGeom prst="rect">
            <a:avLst/>
          </a:prstGeom>
          <a:noFill/>
        </p:spPr>
        <p:txBody>
          <a:bodyPr wrap="square" rtlCol="0">
            <a:spAutoFit/>
          </a:bodyPr>
          <a:lstStyle/>
          <a:p>
            <a:pPr algn="ctr"/>
            <a:r>
              <a:rPr lang="en-US" sz="1755" dirty="0">
                <a:solidFill>
                  <a:srgbClr val="FF0000"/>
                </a:solidFill>
              </a:rPr>
              <a:t>Normal</a:t>
            </a:r>
          </a:p>
        </p:txBody>
      </p:sp>
      <p:sp>
        <p:nvSpPr>
          <p:cNvPr id="11" name="TextBox 10"/>
          <p:cNvSpPr txBox="1"/>
          <p:nvPr/>
        </p:nvSpPr>
        <p:spPr>
          <a:xfrm>
            <a:off x="2271304" y="6653910"/>
            <a:ext cx="1485900" cy="360099"/>
          </a:xfrm>
          <a:prstGeom prst="rect">
            <a:avLst/>
          </a:prstGeom>
          <a:noFill/>
        </p:spPr>
        <p:txBody>
          <a:bodyPr wrap="square" rtlCol="0">
            <a:spAutoFit/>
          </a:bodyPr>
          <a:lstStyle/>
          <a:p>
            <a:pPr algn="ctr"/>
            <a:r>
              <a:rPr lang="en-US" sz="1755" dirty="0" err="1">
                <a:solidFill>
                  <a:srgbClr val="FF0000"/>
                </a:solidFill>
              </a:rPr>
              <a:t>Platykurtic</a:t>
            </a:r>
            <a:endParaRPr lang="en-US" sz="1755" dirty="0">
              <a:solidFill>
                <a:srgbClr val="FF0000"/>
              </a:solidFill>
            </a:endParaRPr>
          </a:p>
        </p:txBody>
      </p:sp>
      <p:sp>
        <p:nvSpPr>
          <p:cNvPr id="12" name="TextBox 11"/>
          <p:cNvSpPr txBox="1"/>
          <p:nvPr/>
        </p:nvSpPr>
        <p:spPr>
          <a:xfrm>
            <a:off x="8098155" y="6651860"/>
            <a:ext cx="1485900" cy="360099"/>
          </a:xfrm>
          <a:prstGeom prst="rect">
            <a:avLst/>
          </a:prstGeom>
          <a:noFill/>
        </p:spPr>
        <p:txBody>
          <a:bodyPr wrap="square" rtlCol="0">
            <a:spAutoFit/>
          </a:bodyPr>
          <a:lstStyle/>
          <a:p>
            <a:pPr algn="ctr"/>
            <a:r>
              <a:rPr lang="en-US" sz="1755" dirty="0">
                <a:solidFill>
                  <a:srgbClr val="FF0000"/>
                </a:solidFill>
              </a:rPr>
              <a:t>Leptokurtic</a:t>
            </a:r>
          </a:p>
        </p:txBody>
      </p:sp>
      <p:sp>
        <p:nvSpPr>
          <p:cNvPr id="13" name="TextBox 12">
            <a:extLst>
              <a:ext uri="{FF2B5EF4-FFF2-40B4-BE49-F238E27FC236}">
                <a16:creationId xmlns:a16="http://schemas.microsoft.com/office/drawing/2014/main" id="{44B14A49-9DFF-47FD-AD81-6EDB14BC5C70}"/>
              </a:ext>
            </a:extLst>
          </p:cNvPr>
          <p:cNvSpPr txBox="1"/>
          <p:nvPr/>
        </p:nvSpPr>
        <p:spPr>
          <a:xfrm>
            <a:off x="97077" y="7410769"/>
            <a:ext cx="5943600" cy="369332"/>
          </a:xfrm>
          <a:prstGeom prst="rect">
            <a:avLst/>
          </a:prstGeom>
          <a:noFill/>
        </p:spPr>
        <p:txBody>
          <a:bodyPr wrap="square">
            <a:spAutoFit/>
          </a:bodyPr>
          <a:lstStyle/>
          <a:p>
            <a:r>
              <a:rPr lang="en-US" dirty="0">
                <a:hlinkClick r:id="rId3"/>
              </a:rPr>
              <a:t>https://fs.wp.odu.edu/abraitma/workshops/</a:t>
            </a:r>
            <a:r>
              <a:rPr lang="en-US" dirty="0"/>
              <a:t> </a:t>
            </a:r>
          </a:p>
        </p:txBody>
      </p:sp>
    </p:spTree>
    <p:extLst>
      <p:ext uri="{BB962C8B-B14F-4D97-AF65-F5344CB8AC3E}">
        <p14:creationId xmlns:p14="http://schemas.microsoft.com/office/powerpoint/2010/main" val="208044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Non-Normality: Transformation</a:t>
            </a:r>
          </a:p>
        </p:txBody>
      </p:sp>
      <p:sp>
        <p:nvSpPr>
          <p:cNvPr id="3" name="Content Placeholder 2"/>
          <p:cNvSpPr>
            <a:spLocks noGrp="1"/>
          </p:cNvSpPr>
          <p:nvPr>
            <p:ph idx="1"/>
          </p:nvPr>
        </p:nvSpPr>
        <p:spPr>
          <a:xfrm>
            <a:off x="1931670" y="2103121"/>
            <a:ext cx="8023860" cy="1040130"/>
          </a:xfrm>
        </p:spPr>
        <p:txBody>
          <a:bodyPr>
            <a:normAutofit fontScale="92500"/>
          </a:bodyPr>
          <a:lstStyle/>
          <a:p>
            <a:r>
              <a:rPr lang="en-US" dirty="0"/>
              <a:t>Sum of drinks past 2 weeks: positively skewed</a:t>
            </a:r>
          </a:p>
          <a:p>
            <a:r>
              <a:rPr lang="en-US" dirty="0"/>
              <a:t>Original		   square root		     log</a:t>
            </a:r>
            <a:endParaRPr lang="en-US" i="1" dirty="0"/>
          </a:p>
        </p:txBody>
      </p:sp>
      <p:sp>
        <p:nvSpPr>
          <p:cNvPr id="4" name="Slide Number Placeholder 3"/>
          <p:cNvSpPr>
            <a:spLocks noGrp="1"/>
          </p:cNvSpPr>
          <p:nvPr>
            <p:ph type="sldNum" sz="quarter" idx="12"/>
          </p:nvPr>
        </p:nvSpPr>
        <p:spPr/>
        <p:txBody>
          <a:bodyPr/>
          <a:lstStyle/>
          <a:p>
            <a:fld id="{4F77741C-390D-418A-9EA5-EF739188B5C1}" type="slidenum">
              <a:rPr lang="en-US" smtClean="0"/>
              <a:t>25</a:t>
            </a:fld>
            <a:endParaRPr lang="en-US"/>
          </a:p>
        </p:txBody>
      </p:sp>
      <p:pic>
        <p:nvPicPr>
          <p:cNvPr id="7" name="Picture 6"/>
          <p:cNvPicPr>
            <a:picLocks noChangeAspect="1"/>
          </p:cNvPicPr>
          <p:nvPr/>
        </p:nvPicPr>
        <p:blipFill rotWithShape="1">
          <a:blip r:embed="rId2"/>
          <a:srcRect l="78235" t="22174"/>
          <a:stretch/>
        </p:blipFill>
        <p:spPr>
          <a:xfrm>
            <a:off x="2112101" y="3143252"/>
            <a:ext cx="1708785" cy="1033353"/>
          </a:xfrm>
          <a:prstGeom prst="rect">
            <a:avLst/>
          </a:prstGeom>
        </p:spPr>
      </p:pic>
      <p:pic>
        <p:nvPicPr>
          <p:cNvPr id="8" name="Picture 7"/>
          <p:cNvPicPr>
            <a:picLocks noChangeAspect="1"/>
          </p:cNvPicPr>
          <p:nvPr/>
        </p:nvPicPr>
        <p:blipFill rotWithShape="1">
          <a:blip r:embed="rId3"/>
          <a:srcRect l="9301" r="24562" b="2094"/>
          <a:stretch/>
        </p:blipFill>
        <p:spPr>
          <a:xfrm>
            <a:off x="1772466" y="4129981"/>
            <a:ext cx="2388054" cy="2832623"/>
          </a:xfrm>
          <a:prstGeom prst="rect">
            <a:avLst/>
          </a:prstGeom>
        </p:spPr>
      </p:pic>
      <p:pic>
        <p:nvPicPr>
          <p:cNvPr id="11" name="Picture 10"/>
          <p:cNvPicPr>
            <a:picLocks noChangeAspect="1"/>
          </p:cNvPicPr>
          <p:nvPr/>
        </p:nvPicPr>
        <p:blipFill rotWithShape="1">
          <a:blip r:embed="rId4"/>
          <a:srcRect l="75723" t="22174"/>
          <a:stretch/>
        </p:blipFill>
        <p:spPr>
          <a:xfrm>
            <a:off x="8008848" y="3073213"/>
            <a:ext cx="1827976" cy="1083469"/>
          </a:xfrm>
          <a:prstGeom prst="rect">
            <a:avLst/>
          </a:prstGeom>
        </p:spPr>
      </p:pic>
      <p:pic>
        <p:nvPicPr>
          <p:cNvPr id="12" name="Picture 11"/>
          <p:cNvPicPr>
            <a:picLocks noChangeAspect="1"/>
          </p:cNvPicPr>
          <p:nvPr/>
        </p:nvPicPr>
        <p:blipFill rotWithShape="1">
          <a:blip r:embed="rId5"/>
          <a:srcRect l="75723" t="22174"/>
          <a:stretch/>
        </p:blipFill>
        <p:spPr>
          <a:xfrm>
            <a:off x="5052061" y="3139592"/>
            <a:ext cx="1626026" cy="963770"/>
          </a:xfrm>
          <a:prstGeom prst="rect">
            <a:avLst/>
          </a:prstGeom>
        </p:spPr>
      </p:pic>
      <p:pic>
        <p:nvPicPr>
          <p:cNvPr id="15" name="Picture 14"/>
          <p:cNvPicPr>
            <a:picLocks noChangeAspect="1"/>
          </p:cNvPicPr>
          <p:nvPr/>
        </p:nvPicPr>
        <p:blipFill rotWithShape="1">
          <a:blip r:embed="rId6"/>
          <a:srcRect l="8029" r="24563" b="794"/>
          <a:stretch/>
        </p:blipFill>
        <p:spPr>
          <a:xfrm>
            <a:off x="7736910" y="4086642"/>
            <a:ext cx="2476116" cy="2919948"/>
          </a:xfrm>
          <a:prstGeom prst="rect">
            <a:avLst/>
          </a:prstGeom>
        </p:spPr>
      </p:pic>
      <p:pic>
        <p:nvPicPr>
          <p:cNvPr id="17" name="Picture 16"/>
          <p:cNvPicPr>
            <a:picLocks noChangeAspect="1"/>
          </p:cNvPicPr>
          <p:nvPr/>
        </p:nvPicPr>
        <p:blipFill rotWithShape="1">
          <a:blip r:embed="rId7"/>
          <a:srcRect l="8029" r="24563"/>
          <a:stretch/>
        </p:blipFill>
        <p:spPr>
          <a:xfrm>
            <a:off x="4791602" y="4103362"/>
            <a:ext cx="2442398" cy="2903228"/>
          </a:xfrm>
          <a:prstGeom prst="rect">
            <a:avLst/>
          </a:prstGeom>
        </p:spPr>
      </p:pic>
      <p:sp>
        <p:nvSpPr>
          <p:cNvPr id="13" name="TextBox 12">
            <a:extLst>
              <a:ext uri="{FF2B5EF4-FFF2-40B4-BE49-F238E27FC236}">
                <a16:creationId xmlns:a16="http://schemas.microsoft.com/office/drawing/2014/main" id="{B55AC217-78B6-4073-8392-A88A4582F47A}"/>
              </a:ext>
            </a:extLst>
          </p:cNvPr>
          <p:cNvSpPr txBox="1"/>
          <p:nvPr/>
        </p:nvSpPr>
        <p:spPr>
          <a:xfrm>
            <a:off x="97077" y="7410769"/>
            <a:ext cx="5943600" cy="369332"/>
          </a:xfrm>
          <a:prstGeom prst="rect">
            <a:avLst/>
          </a:prstGeom>
          <a:noFill/>
        </p:spPr>
        <p:txBody>
          <a:bodyPr wrap="square">
            <a:spAutoFit/>
          </a:bodyPr>
          <a:lstStyle/>
          <a:p>
            <a:r>
              <a:rPr lang="en-US" dirty="0">
                <a:hlinkClick r:id="rId8"/>
              </a:rPr>
              <a:t>https://fs.wp.odu.edu/abraitma/workshops/</a:t>
            </a:r>
            <a:r>
              <a:rPr lang="en-US" dirty="0"/>
              <a:t> </a:t>
            </a:r>
          </a:p>
        </p:txBody>
      </p:sp>
    </p:spTree>
    <p:extLst>
      <p:ext uri="{BB962C8B-B14F-4D97-AF65-F5344CB8AC3E}">
        <p14:creationId xmlns:p14="http://schemas.microsoft.com/office/powerpoint/2010/main" val="177505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90" dirty="0"/>
              <a:t>What to do about Missing Data</a:t>
            </a:r>
          </a:p>
        </p:txBody>
      </p:sp>
      <p:sp>
        <p:nvSpPr>
          <p:cNvPr id="3" name="Content Placeholder 2"/>
          <p:cNvSpPr>
            <a:spLocks noGrp="1"/>
          </p:cNvSpPr>
          <p:nvPr>
            <p:ph idx="1"/>
          </p:nvPr>
        </p:nvSpPr>
        <p:spPr/>
        <p:txBody>
          <a:bodyPr>
            <a:normAutofit/>
          </a:bodyPr>
          <a:lstStyle/>
          <a:p>
            <a:r>
              <a:rPr lang="en-US" sz="2730" dirty="0"/>
              <a:t>Delete incomplete cases?</a:t>
            </a:r>
          </a:p>
          <a:p>
            <a:r>
              <a:rPr lang="en-US" sz="2730" dirty="0"/>
              <a:t>Complete Case Analysis (aka </a:t>
            </a:r>
            <a:r>
              <a:rPr lang="en-US" sz="2730" dirty="0" err="1"/>
              <a:t>Listwise</a:t>
            </a:r>
            <a:r>
              <a:rPr lang="en-US" sz="2730" dirty="0"/>
              <a:t> Deletion)</a:t>
            </a:r>
          </a:p>
          <a:p>
            <a:pPr lvl="1"/>
            <a:r>
              <a:rPr lang="en-US" sz="1755" dirty="0"/>
              <a:t>Delete everyone from your sample who has missing data</a:t>
            </a:r>
          </a:p>
          <a:p>
            <a:pPr lvl="1"/>
            <a:r>
              <a:rPr lang="en-US" sz="1755" dirty="0"/>
              <a:t>Final sample includes only individuals with all data</a:t>
            </a:r>
          </a:p>
          <a:p>
            <a:r>
              <a:rPr lang="en-US" sz="2730" dirty="0"/>
              <a:t>Available Case Analysis (aka Pairwise Deletion)</a:t>
            </a:r>
          </a:p>
          <a:p>
            <a:pPr lvl="1"/>
            <a:r>
              <a:rPr lang="en-US" sz="1755" dirty="0"/>
              <a:t>Exclude people from relevant analyses who have missing data</a:t>
            </a:r>
          </a:p>
          <a:p>
            <a:pPr lvl="1"/>
            <a:r>
              <a:rPr lang="en-US" sz="1755" dirty="0"/>
              <a:t>E.g., If missing on depressive symptoms, then missing from regression that examines influence of meditation on depressive symptoms</a:t>
            </a:r>
          </a:p>
          <a:p>
            <a:pPr lvl="2"/>
            <a:r>
              <a:rPr lang="en-US" sz="1755" dirty="0"/>
              <a:t>Present for regression that examines influence of meditation on anxiety</a:t>
            </a:r>
          </a:p>
        </p:txBody>
      </p:sp>
      <p:sp>
        <p:nvSpPr>
          <p:cNvPr id="4" name="Slide Number Placeholder 3"/>
          <p:cNvSpPr>
            <a:spLocks noGrp="1"/>
          </p:cNvSpPr>
          <p:nvPr>
            <p:ph type="sldNum" sz="quarter" idx="12"/>
          </p:nvPr>
        </p:nvSpPr>
        <p:spPr/>
        <p:txBody>
          <a:bodyPr/>
          <a:lstStyle/>
          <a:p>
            <a:fld id="{4F77741C-390D-418A-9EA5-EF739188B5C1}" type="slidenum">
              <a:rPr lang="en-US" smtClean="0"/>
              <a:t>26</a:t>
            </a:fld>
            <a:endParaRPr lang="en-US"/>
          </a:p>
        </p:txBody>
      </p:sp>
      <p:sp>
        <p:nvSpPr>
          <p:cNvPr id="5" name="TextBox 4">
            <a:extLst>
              <a:ext uri="{FF2B5EF4-FFF2-40B4-BE49-F238E27FC236}">
                <a16:creationId xmlns:a16="http://schemas.microsoft.com/office/drawing/2014/main" id="{17B8FBE4-357E-48BD-A02D-DA787679EA3B}"/>
              </a:ext>
            </a:extLst>
          </p:cNvPr>
          <p:cNvSpPr txBox="1"/>
          <p:nvPr/>
        </p:nvSpPr>
        <p:spPr>
          <a:xfrm>
            <a:off x="97077" y="7410769"/>
            <a:ext cx="5943600" cy="369332"/>
          </a:xfrm>
          <a:prstGeom prst="rect">
            <a:avLst/>
          </a:prstGeom>
          <a:noFill/>
        </p:spPr>
        <p:txBody>
          <a:bodyPr wrap="square">
            <a:spAutoFit/>
          </a:bodyPr>
          <a:lstStyle/>
          <a:p>
            <a:r>
              <a:rPr lang="en-US" dirty="0">
                <a:hlinkClick r:id="rId2"/>
              </a:rPr>
              <a:t>https://fs.wp.odu.edu/abraitma/workshops/</a:t>
            </a:r>
            <a:r>
              <a:rPr lang="en-US" dirty="0"/>
              <a:t> </a:t>
            </a:r>
          </a:p>
        </p:txBody>
      </p:sp>
    </p:spTree>
    <p:extLst>
      <p:ext uri="{BB962C8B-B14F-4D97-AF65-F5344CB8AC3E}">
        <p14:creationId xmlns:p14="http://schemas.microsoft.com/office/powerpoint/2010/main" val="2516355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Outliers</a:t>
            </a:r>
          </a:p>
        </p:txBody>
      </p:sp>
      <p:sp>
        <p:nvSpPr>
          <p:cNvPr id="3" name="Content Placeholder 2"/>
          <p:cNvSpPr>
            <a:spLocks noGrp="1"/>
          </p:cNvSpPr>
          <p:nvPr>
            <p:ph idx="1"/>
          </p:nvPr>
        </p:nvSpPr>
        <p:spPr/>
        <p:txBody>
          <a:bodyPr/>
          <a:lstStyle/>
          <a:p>
            <a:r>
              <a:rPr lang="en-US" dirty="0"/>
              <a:t>How to identify them</a:t>
            </a:r>
          </a:p>
          <a:p>
            <a:r>
              <a:rPr lang="en-US" dirty="0"/>
              <a:t>What to do about them</a:t>
            </a:r>
          </a:p>
          <a:p>
            <a:r>
              <a:rPr lang="en-US" dirty="0"/>
              <a:t>Start with univariate (one variable at a time)</a:t>
            </a:r>
          </a:p>
          <a:p>
            <a:r>
              <a:rPr lang="en-US" dirty="0"/>
              <a:t>Touch on multivariate</a:t>
            </a:r>
          </a:p>
        </p:txBody>
      </p:sp>
      <p:sp>
        <p:nvSpPr>
          <p:cNvPr id="4" name="Slide Number Placeholder 3"/>
          <p:cNvSpPr>
            <a:spLocks noGrp="1"/>
          </p:cNvSpPr>
          <p:nvPr>
            <p:ph type="sldNum" sz="quarter" idx="12"/>
          </p:nvPr>
        </p:nvSpPr>
        <p:spPr/>
        <p:txBody>
          <a:bodyPr/>
          <a:lstStyle/>
          <a:p>
            <a:fld id="{4F77741C-390D-418A-9EA5-EF739188B5C1}" type="slidenum">
              <a:rPr lang="en-US" smtClean="0"/>
              <a:t>27</a:t>
            </a:fld>
            <a:endParaRPr lang="en-US"/>
          </a:p>
        </p:txBody>
      </p:sp>
      <p:pic>
        <p:nvPicPr>
          <p:cNvPr id="4098" name="Picture 2" descr="http://www.statisticsviews.com/common/images/thumbnails/source/1485ac9ec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1930" y="4331970"/>
            <a:ext cx="3491865" cy="26188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BE12B28-759E-4047-B851-15D59356A81F}"/>
              </a:ext>
            </a:extLst>
          </p:cNvPr>
          <p:cNvSpPr txBox="1"/>
          <p:nvPr/>
        </p:nvSpPr>
        <p:spPr>
          <a:xfrm>
            <a:off x="97077" y="7410769"/>
            <a:ext cx="5943600" cy="369332"/>
          </a:xfrm>
          <a:prstGeom prst="rect">
            <a:avLst/>
          </a:prstGeom>
          <a:noFill/>
        </p:spPr>
        <p:txBody>
          <a:bodyPr wrap="square">
            <a:spAutoFit/>
          </a:bodyPr>
          <a:lstStyle/>
          <a:p>
            <a:r>
              <a:rPr lang="en-US" dirty="0">
                <a:hlinkClick r:id="rId3"/>
              </a:rPr>
              <a:t>https://fs.wp.odu.edu/abraitma/workshops/</a:t>
            </a:r>
            <a:r>
              <a:rPr lang="en-US" dirty="0"/>
              <a:t> </a:t>
            </a:r>
          </a:p>
        </p:txBody>
      </p:sp>
    </p:spTree>
    <p:extLst>
      <p:ext uri="{BB962C8B-B14F-4D97-AF65-F5344CB8AC3E}">
        <p14:creationId xmlns:p14="http://schemas.microsoft.com/office/powerpoint/2010/main" val="3167758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Outliers</a:t>
            </a:r>
          </a:p>
        </p:txBody>
      </p:sp>
      <p:sp>
        <p:nvSpPr>
          <p:cNvPr id="3" name="Content Placeholder 2"/>
          <p:cNvSpPr>
            <a:spLocks noGrp="1"/>
          </p:cNvSpPr>
          <p:nvPr>
            <p:ph idx="1"/>
          </p:nvPr>
        </p:nvSpPr>
        <p:spPr>
          <a:xfrm>
            <a:off x="1931670" y="2103120"/>
            <a:ext cx="8023860" cy="1634490"/>
          </a:xfrm>
        </p:spPr>
        <p:txBody>
          <a:bodyPr>
            <a:normAutofit/>
          </a:bodyPr>
          <a:lstStyle/>
          <a:p>
            <a:r>
              <a:rPr lang="en-US" dirty="0"/>
              <a:t>Why do we care?</a:t>
            </a:r>
          </a:p>
          <a:p>
            <a:pPr lvl="1"/>
            <a:r>
              <a:rPr lang="en-US" dirty="0"/>
              <a:t>Have a stronger influence on the data</a:t>
            </a:r>
          </a:p>
          <a:p>
            <a:pPr lvl="1"/>
            <a:r>
              <a:rPr lang="en-US" dirty="0"/>
              <a:t>Can influence results of study</a:t>
            </a:r>
          </a:p>
        </p:txBody>
      </p:sp>
      <p:sp>
        <p:nvSpPr>
          <p:cNvPr id="4" name="Slide Number Placeholder 3"/>
          <p:cNvSpPr>
            <a:spLocks noGrp="1"/>
          </p:cNvSpPr>
          <p:nvPr>
            <p:ph type="sldNum" sz="quarter" idx="12"/>
          </p:nvPr>
        </p:nvSpPr>
        <p:spPr/>
        <p:txBody>
          <a:bodyPr/>
          <a:lstStyle/>
          <a:p>
            <a:fld id="{4F77741C-390D-418A-9EA5-EF739188B5C1}" type="slidenum">
              <a:rPr lang="en-US" smtClean="0"/>
              <a:t>28</a:t>
            </a:fld>
            <a:endParaRPr lang="en-US"/>
          </a:p>
        </p:txBody>
      </p:sp>
      <p:graphicFrame>
        <p:nvGraphicFramePr>
          <p:cNvPr id="6" name="Chart 5"/>
          <p:cNvGraphicFramePr>
            <a:graphicFrameLocks/>
          </p:cNvGraphicFramePr>
          <p:nvPr/>
        </p:nvGraphicFramePr>
        <p:xfrm>
          <a:off x="2080260" y="3325892"/>
          <a:ext cx="3491865" cy="21917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6092190" y="3325893"/>
          <a:ext cx="3723406" cy="21810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268980" y="5331857"/>
            <a:ext cx="1411605" cy="362407"/>
          </a:xfrm>
          <a:prstGeom prst="rect">
            <a:avLst/>
          </a:prstGeom>
          <a:noFill/>
        </p:spPr>
        <p:txBody>
          <a:bodyPr wrap="square" rtlCol="0">
            <a:spAutoFit/>
          </a:bodyPr>
          <a:lstStyle/>
          <a:p>
            <a:pPr algn="ctr"/>
            <a:r>
              <a:rPr lang="en-US" sz="1755" i="1" dirty="0"/>
              <a:t>r</a:t>
            </a:r>
            <a:r>
              <a:rPr lang="en-US" sz="1755" dirty="0"/>
              <a:t> = -.426</a:t>
            </a:r>
          </a:p>
        </p:txBody>
      </p:sp>
      <p:sp>
        <p:nvSpPr>
          <p:cNvPr id="9" name="TextBox 8"/>
          <p:cNvSpPr txBox="1"/>
          <p:nvPr/>
        </p:nvSpPr>
        <p:spPr>
          <a:xfrm>
            <a:off x="7429500" y="5297805"/>
            <a:ext cx="1411605" cy="362407"/>
          </a:xfrm>
          <a:prstGeom prst="rect">
            <a:avLst/>
          </a:prstGeom>
          <a:noFill/>
        </p:spPr>
        <p:txBody>
          <a:bodyPr wrap="square" rtlCol="0">
            <a:spAutoFit/>
          </a:bodyPr>
          <a:lstStyle/>
          <a:p>
            <a:pPr algn="ctr"/>
            <a:r>
              <a:rPr lang="en-US" sz="1755" i="1" dirty="0"/>
              <a:t>r</a:t>
            </a:r>
            <a:r>
              <a:rPr lang="en-US" sz="1755" dirty="0"/>
              <a:t> = -.567</a:t>
            </a:r>
          </a:p>
        </p:txBody>
      </p:sp>
      <p:sp>
        <p:nvSpPr>
          <p:cNvPr id="10" name="Content Placeholder 2"/>
          <p:cNvSpPr txBox="1">
            <a:spLocks/>
          </p:cNvSpPr>
          <p:nvPr/>
        </p:nvSpPr>
        <p:spPr>
          <a:xfrm>
            <a:off x="1931670" y="6115050"/>
            <a:ext cx="8023860" cy="787617"/>
          </a:xfrm>
          <a:prstGeom prst="rect">
            <a:avLst/>
          </a:prstGeom>
        </p:spPr>
        <p:txBody>
          <a:bodyPr vert="horz" lIns="89154" tIns="44577" rIns="89154" bIns="44577"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2340" dirty="0"/>
              <a:t>Same data, changed one value from 37 to 150</a:t>
            </a:r>
          </a:p>
        </p:txBody>
      </p:sp>
      <p:sp>
        <p:nvSpPr>
          <p:cNvPr id="5" name="Oval 4"/>
          <p:cNvSpPr/>
          <p:nvPr/>
        </p:nvSpPr>
        <p:spPr>
          <a:xfrm>
            <a:off x="2600325" y="4480560"/>
            <a:ext cx="178308" cy="1783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11" name="Oval 10"/>
          <p:cNvSpPr/>
          <p:nvPr/>
        </p:nvSpPr>
        <p:spPr>
          <a:xfrm>
            <a:off x="6612255" y="3463780"/>
            <a:ext cx="178308" cy="1783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12" name="TextBox 11">
            <a:extLst>
              <a:ext uri="{FF2B5EF4-FFF2-40B4-BE49-F238E27FC236}">
                <a16:creationId xmlns:a16="http://schemas.microsoft.com/office/drawing/2014/main" id="{CE14B01C-E191-420A-A778-DE02BC392704}"/>
              </a:ext>
            </a:extLst>
          </p:cNvPr>
          <p:cNvSpPr txBox="1"/>
          <p:nvPr/>
        </p:nvSpPr>
        <p:spPr>
          <a:xfrm>
            <a:off x="97077" y="7410769"/>
            <a:ext cx="5943600" cy="369332"/>
          </a:xfrm>
          <a:prstGeom prst="rect">
            <a:avLst/>
          </a:prstGeom>
          <a:noFill/>
        </p:spPr>
        <p:txBody>
          <a:bodyPr wrap="square">
            <a:spAutoFit/>
          </a:bodyPr>
          <a:lstStyle/>
          <a:p>
            <a:r>
              <a:rPr lang="en-US" dirty="0">
                <a:hlinkClick r:id="rId4"/>
              </a:rPr>
              <a:t>https://fs.wp.odu.edu/abraitma/workshops/</a:t>
            </a:r>
            <a:r>
              <a:rPr lang="en-US" dirty="0"/>
              <a:t> </a:t>
            </a:r>
          </a:p>
        </p:txBody>
      </p:sp>
    </p:spTree>
    <p:extLst>
      <p:ext uri="{BB962C8B-B14F-4D97-AF65-F5344CB8AC3E}">
        <p14:creationId xmlns:p14="http://schemas.microsoft.com/office/powerpoint/2010/main" val="1438946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Datalogs</a:t>
            </a:r>
            <a:endParaRPr lang="en-US" dirty="0"/>
          </a:p>
        </p:txBody>
      </p:sp>
      <p:sp>
        <p:nvSpPr>
          <p:cNvPr id="3" name="Content Placeholder 2"/>
          <p:cNvSpPr>
            <a:spLocks noGrp="1"/>
          </p:cNvSpPr>
          <p:nvPr>
            <p:ph idx="1"/>
          </p:nvPr>
        </p:nvSpPr>
        <p:spPr>
          <a:xfrm>
            <a:off x="1931670" y="2103120"/>
            <a:ext cx="8023860" cy="4903470"/>
          </a:xfrm>
        </p:spPr>
        <p:txBody>
          <a:bodyPr>
            <a:normAutofit fontScale="55000" lnSpcReduction="20000"/>
          </a:bodyPr>
          <a:lstStyle/>
          <a:p>
            <a:r>
              <a:rPr lang="en-US" dirty="0"/>
              <a:t>Date can be helpful, but not required</a:t>
            </a:r>
          </a:p>
          <a:p>
            <a:pPr lvl="1"/>
            <a:r>
              <a:rPr lang="en-US" dirty="0"/>
              <a:t>Who did it an be very helpful if there are multiple hands in the project</a:t>
            </a:r>
          </a:p>
          <a:p>
            <a:r>
              <a:rPr lang="en-US" dirty="0"/>
              <a:t>ACTIVITIES are required, with specific details</a:t>
            </a:r>
          </a:p>
          <a:p>
            <a:pPr lvl="1"/>
            <a:r>
              <a:rPr lang="en-US" dirty="0"/>
              <a:t>What you did</a:t>
            </a:r>
          </a:p>
          <a:p>
            <a:pPr lvl="1"/>
            <a:r>
              <a:rPr lang="en-US" dirty="0"/>
              <a:t>Why you did it</a:t>
            </a:r>
          </a:p>
          <a:p>
            <a:r>
              <a:rPr lang="en-US" dirty="0"/>
              <a:t>Missing data</a:t>
            </a:r>
          </a:p>
          <a:p>
            <a:pPr lvl="1"/>
            <a:r>
              <a:rPr lang="en-US" dirty="0"/>
              <a:t>What percentage for data?  Each variable?</a:t>
            </a:r>
          </a:p>
          <a:p>
            <a:pPr lvl="1"/>
            <a:r>
              <a:rPr lang="en-US" dirty="0"/>
              <a:t>How did you address it?</a:t>
            </a:r>
          </a:p>
          <a:p>
            <a:r>
              <a:rPr lang="en-US" dirty="0"/>
              <a:t>Outliers</a:t>
            </a:r>
          </a:p>
          <a:p>
            <a:pPr lvl="1"/>
            <a:r>
              <a:rPr lang="en-US" dirty="0"/>
              <a:t>How many for each variable?</a:t>
            </a:r>
          </a:p>
          <a:p>
            <a:pPr lvl="1"/>
            <a:r>
              <a:rPr lang="en-US" dirty="0"/>
              <a:t>Old and new values?</a:t>
            </a:r>
          </a:p>
          <a:p>
            <a:r>
              <a:rPr lang="en-US" dirty="0"/>
              <a:t>Recoding</a:t>
            </a:r>
          </a:p>
          <a:p>
            <a:pPr lvl="1"/>
            <a:r>
              <a:rPr lang="en-US" dirty="0"/>
              <a:t>What dummy codes did you create?  Why?</a:t>
            </a:r>
          </a:p>
          <a:p>
            <a:pPr lvl="1"/>
            <a:r>
              <a:rPr lang="en-US" dirty="0"/>
              <a:t>What composites scores did you create?  Means or sums or something else?</a:t>
            </a:r>
          </a:p>
          <a:p>
            <a:pPr lvl="2"/>
            <a:r>
              <a:rPr lang="en-US" dirty="0"/>
              <a:t>Did you remember to reverse score??</a:t>
            </a:r>
          </a:p>
          <a:p>
            <a:r>
              <a:rPr lang="en-US" dirty="0"/>
              <a:t>Did you check linearity?  Normality?</a:t>
            </a:r>
          </a:p>
          <a:p>
            <a:pPr lvl="1"/>
            <a:r>
              <a:rPr lang="en-US" dirty="0"/>
              <a:t>Confirmed for which variables?</a:t>
            </a:r>
          </a:p>
          <a:p>
            <a:pPr lvl="1"/>
            <a:r>
              <a:rPr lang="en-US" dirty="0"/>
              <a:t>What adjustments were made for which variables (if any)?</a:t>
            </a:r>
          </a:p>
        </p:txBody>
      </p:sp>
      <p:sp>
        <p:nvSpPr>
          <p:cNvPr id="4" name="Slide Number Placeholder 3"/>
          <p:cNvSpPr>
            <a:spLocks noGrp="1"/>
          </p:cNvSpPr>
          <p:nvPr>
            <p:ph type="sldNum" sz="quarter" idx="12"/>
          </p:nvPr>
        </p:nvSpPr>
        <p:spPr/>
        <p:txBody>
          <a:bodyPr/>
          <a:lstStyle/>
          <a:p>
            <a:fld id="{4F77741C-390D-418A-9EA5-EF739188B5C1}" type="slidenum">
              <a:rPr lang="en-US" smtClean="0"/>
              <a:t>29</a:t>
            </a:fld>
            <a:endParaRPr lang="en-US"/>
          </a:p>
        </p:txBody>
      </p:sp>
      <p:sp>
        <p:nvSpPr>
          <p:cNvPr id="5" name="TextBox 4">
            <a:extLst>
              <a:ext uri="{FF2B5EF4-FFF2-40B4-BE49-F238E27FC236}">
                <a16:creationId xmlns:a16="http://schemas.microsoft.com/office/drawing/2014/main" id="{D2C0A0E9-8322-4E6C-B47C-311068F54D00}"/>
              </a:ext>
            </a:extLst>
          </p:cNvPr>
          <p:cNvSpPr txBox="1"/>
          <p:nvPr/>
        </p:nvSpPr>
        <p:spPr>
          <a:xfrm>
            <a:off x="97077" y="7410769"/>
            <a:ext cx="5943600" cy="369332"/>
          </a:xfrm>
          <a:prstGeom prst="rect">
            <a:avLst/>
          </a:prstGeom>
          <a:noFill/>
        </p:spPr>
        <p:txBody>
          <a:bodyPr wrap="square">
            <a:spAutoFit/>
          </a:bodyPr>
          <a:lstStyle/>
          <a:p>
            <a:r>
              <a:rPr lang="en-US" dirty="0">
                <a:hlinkClick r:id="rId2"/>
              </a:rPr>
              <a:t>https://fs.wp.odu.edu/abraitma/workshops/</a:t>
            </a:r>
            <a:r>
              <a:rPr lang="en-US" dirty="0"/>
              <a:t> </a:t>
            </a:r>
          </a:p>
        </p:txBody>
      </p:sp>
    </p:spTree>
    <p:extLst>
      <p:ext uri="{BB962C8B-B14F-4D97-AF65-F5344CB8AC3E}">
        <p14:creationId xmlns:p14="http://schemas.microsoft.com/office/powerpoint/2010/main" val="240951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6" end="16"/>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F54B7E-6076-4CA1-A4DB-CA1EA07382A9}"/>
              </a:ext>
            </a:extLst>
          </p:cNvPr>
          <p:cNvPicPr>
            <a:picLocks noChangeAspect="1"/>
          </p:cNvPicPr>
          <p:nvPr/>
        </p:nvPicPr>
        <p:blipFill>
          <a:blip r:embed="rId2"/>
          <a:stretch>
            <a:fillRect/>
          </a:stretch>
        </p:blipFill>
        <p:spPr>
          <a:xfrm>
            <a:off x="757702" y="0"/>
            <a:ext cx="10371796" cy="7772400"/>
          </a:xfrm>
          <a:prstGeom prst="rect">
            <a:avLst/>
          </a:prstGeom>
        </p:spPr>
      </p:pic>
      <p:sp>
        <p:nvSpPr>
          <p:cNvPr id="5" name="TextBox 4">
            <a:extLst>
              <a:ext uri="{FF2B5EF4-FFF2-40B4-BE49-F238E27FC236}">
                <a16:creationId xmlns:a16="http://schemas.microsoft.com/office/drawing/2014/main" id="{E3C66348-EC25-44F6-B357-88FBFA860AE6}"/>
              </a:ext>
            </a:extLst>
          </p:cNvPr>
          <p:cNvSpPr txBox="1"/>
          <p:nvPr/>
        </p:nvSpPr>
        <p:spPr>
          <a:xfrm>
            <a:off x="4442790" y="7272995"/>
            <a:ext cx="7278757" cy="400110"/>
          </a:xfrm>
          <a:prstGeom prst="rect">
            <a:avLst/>
          </a:prstGeom>
          <a:noFill/>
        </p:spPr>
        <p:txBody>
          <a:bodyPr wrap="square">
            <a:spAutoFit/>
          </a:bodyPr>
          <a:lstStyle/>
          <a:p>
            <a:r>
              <a:rPr lang="en-US" sz="2000" dirty="0">
                <a:hlinkClick r:id="rId3"/>
              </a:rPr>
              <a:t>https://mathscinet-ams-org.proxy.lib.uiowa.edu/mathscinet</a:t>
            </a:r>
            <a:endParaRPr lang="en-US" sz="2000" dirty="0"/>
          </a:p>
        </p:txBody>
      </p:sp>
    </p:spTree>
    <p:extLst>
      <p:ext uri="{BB962C8B-B14F-4D97-AF65-F5344CB8AC3E}">
        <p14:creationId xmlns:p14="http://schemas.microsoft.com/office/powerpoint/2010/main" val="1558138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FBED8A-2DBA-4534-BD3B-C06817640C5E}"/>
              </a:ext>
            </a:extLst>
          </p:cNvPr>
          <p:cNvSpPr txBox="1"/>
          <p:nvPr/>
        </p:nvSpPr>
        <p:spPr>
          <a:xfrm>
            <a:off x="170820" y="170821"/>
            <a:ext cx="11585752" cy="7540526"/>
          </a:xfrm>
          <a:prstGeom prst="rect">
            <a:avLst/>
          </a:prstGeom>
          <a:noFill/>
        </p:spPr>
        <p:txBody>
          <a:bodyPr wrap="square" rtlCol="0">
            <a:spAutoFit/>
          </a:bodyPr>
          <a:lstStyle/>
          <a:p>
            <a:r>
              <a:rPr lang="en-US" sz="2400" dirty="0"/>
              <a:t>Possible Partial data pipeline</a:t>
            </a:r>
          </a:p>
          <a:p>
            <a:endParaRPr lang="en-US" dirty="0"/>
          </a:p>
          <a:p>
            <a:r>
              <a:rPr lang="en-US" sz="2400" dirty="0"/>
              <a:t>0.)  Download data (</a:t>
            </a:r>
            <a:r>
              <a:rPr lang="en-US" sz="2400" dirty="0" err="1"/>
              <a:t>eg</a:t>
            </a:r>
            <a:r>
              <a:rPr lang="en-US" sz="2400" dirty="0"/>
              <a:t> from </a:t>
            </a:r>
            <a:r>
              <a:rPr lang="en-US" sz="2400" dirty="0">
                <a:hlinkClick r:id="rId2"/>
              </a:rPr>
              <a:t>http://archive.ics.uci.edu/ml/index.php</a:t>
            </a:r>
            <a:r>
              <a:rPr lang="en-US" sz="2400" dirty="0"/>
              <a:t> or elsewhere </a:t>
            </a:r>
          </a:p>
          <a:p>
            <a:endParaRPr lang="en-US" sz="1000" dirty="0"/>
          </a:p>
          <a:p>
            <a:r>
              <a:rPr lang="en-US" sz="2400" dirty="0"/>
              <a:t>Data is often an excel file where rows = data points</a:t>
            </a:r>
          </a:p>
          <a:p>
            <a:r>
              <a:rPr lang="en-US" sz="2400" dirty="0"/>
              <a:t>                                                    columns = variables</a:t>
            </a:r>
          </a:p>
          <a:p>
            <a:endParaRPr lang="en-US" dirty="0"/>
          </a:p>
          <a:p>
            <a:r>
              <a:rPr lang="en-US" sz="2400" dirty="0"/>
              <a:t>1.)  Remove missing data  (remove data points = rows with missing values)</a:t>
            </a:r>
          </a:p>
          <a:p>
            <a:endParaRPr lang="en-US" dirty="0"/>
          </a:p>
          <a:p>
            <a:r>
              <a:rPr lang="en-US" sz="2400" dirty="0"/>
              <a:t>2.)  Calculate statistics (mean, median, </a:t>
            </a:r>
            <a:r>
              <a:rPr lang="en-US" sz="2400" dirty="0" err="1"/>
              <a:t>sd</a:t>
            </a:r>
            <a:r>
              <a:rPr lang="en-US" sz="2400" dirty="0"/>
              <a:t>, </a:t>
            </a:r>
            <a:r>
              <a:rPr lang="en-US" sz="2400" dirty="0" err="1"/>
              <a:t>etc</a:t>
            </a:r>
            <a:r>
              <a:rPr lang="en-US" sz="2400" dirty="0"/>
              <a:t>) and also visualize the data including with PCA</a:t>
            </a:r>
          </a:p>
          <a:p>
            <a:endParaRPr lang="en-US" dirty="0"/>
          </a:p>
          <a:p>
            <a:r>
              <a:rPr lang="en-US" sz="2400" dirty="0"/>
              <a:t>3.)  Remove outliers ?? (remove data points = rows with unusual values)</a:t>
            </a:r>
          </a:p>
          <a:p>
            <a:endParaRPr lang="en-US" dirty="0"/>
          </a:p>
          <a:p>
            <a:r>
              <a:rPr lang="en-US" sz="2400" dirty="0"/>
              <a:t>4.)  Remove variables that have little effect  (remove columns with low variance)</a:t>
            </a:r>
          </a:p>
          <a:p>
            <a:endParaRPr lang="en-US" sz="1200" dirty="0"/>
          </a:p>
          <a:p>
            <a:r>
              <a:rPr lang="en-US" sz="2400" dirty="0"/>
              <a:t>Warning:  Sometimes variables with low variance contain useful information</a:t>
            </a:r>
          </a:p>
          <a:p>
            <a:r>
              <a:rPr lang="en-US" sz="2400" dirty="0"/>
              <a:t>                   Ex:  multiple small changes in speed could indicate weaving in and out of </a:t>
            </a:r>
          </a:p>
          <a:p>
            <a:r>
              <a:rPr lang="en-US" sz="2400" dirty="0"/>
              <a:t>                           traffic = bad driving = increased insurance cost.</a:t>
            </a:r>
          </a:p>
          <a:p>
            <a:endParaRPr lang="en-US" dirty="0"/>
          </a:p>
          <a:p>
            <a:r>
              <a:rPr lang="en-US" sz="2400" dirty="0"/>
              <a:t>5.)  “Normalize” the data ??</a:t>
            </a:r>
          </a:p>
          <a:p>
            <a:endParaRPr lang="en-US" dirty="0"/>
          </a:p>
          <a:p>
            <a:r>
              <a:rPr lang="en-US" sz="2400" dirty="0"/>
              <a:t>6.) Calculate statistics (mean, median, </a:t>
            </a:r>
            <a:r>
              <a:rPr lang="en-US" sz="2400" dirty="0" err="1"/>
              <a:t>sd</a:t>
            </a:r>
            <a:r>
              <a:rPr lang="en-US" sz="2400" dirty="0"/>
              <a:t>, </a:t>
            </a:r>
            <a:r>
              <a:rPr lang="en-US" sz="2400" dirty="0" err="1"/>
              <a:t>etc</a:t>
            </a:r>
            <a:r>
              <a:rPr lang="en-US" sz="2400" dirty="0"/>
              <a:t>) and also visualize the data including with PCA</a:t>
            </a:r>
          </a:p>
          <a:p>
            <a:endParaRPr lang="en-US" sz="2400" dirty="0"/>
          </a:p>
        </p:txBody>
      </p:sp>
    </p:spTree>
    <p:extLst>
      <p:ext uri="{BB962C8B-B14F-4D97-AF65-F5344CB8AC3E}">
        <p14:creationId xmlns:p14="http://schemas.microsoft.com/office/powerpoint/2010/main" val="720782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 uh, we did the green study again and got no link. It was probably a-- &quot;RESEARCH CONFLICTED ON GREEN JELLY BEAN/ACNE LINK; MORE STUDY RECOMMENDED!&quot;"/>
          <p:cNvPicPr>
            <a:picLocks noChangeAspect="1" noChangeArrowheads="1"/>
          </p:cNvPicPr>
          <p:nvPr/>
        </p:nvPicPr>
        <p:blipFill rotWithShape="1">
          <a:blip r:embed="rId3">
            <a:extLst>
              <a:ext uri="{28A0092B-C50C-407E-A947-70E740481C1C}">
                <a14:useLocalDpi xmlns:a14="http://schemas.microsoft.com/office/drawing/2010/main" val="0"/>
              </a:ext>
            </a:extLst>
          </a:blip>
          <a:srcRect t="-1" b="51937"/>
          <a:stretch/>
        </p:blipFill>
        <p:spPr bwMode="auto">
          <a:xfrm>
            <a:off x="762000" y="0"/>
            <a:ext cx="5829300" cy="7772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o, uh, we did the green study again and got no link. It was probably a-- &quot;RESEARCH CONFLICTED ON GREEN JELLY BEAN/ACNE LINK; MORE STUDY RECOMMENDED!&quot;"/>
          <p:cNvPicPr>
            <a:picLocks noChangeAspect="1" noChangeArrowheads="1"/>
          </p:cNvPicPr>
          <p:nvPr/>
        </p:nvPicPr>
        <p:blipFill rotWithShape="1">
          <a:blip r:embed="rId3">
            <a:extLst>
              <a:ext uri="{28A0092B-C50C-407E-A947-70E740481C1C}">
                <a14:useLocalDpi xmlns:a14="http://schemas.microsoft.com/office/drawing/2010/main" val="0"/>
              </a:ext>
            </a:extLst>
          </a:blip>
          <a:srcRect t="48463" b="409"/>
          <a:stretch/>
        </p:blipFill>
        <p:spPr bwMode="auto">
          <a:xfrm>
            <a:off x="6648857" y="871475"/>
            <a:ext cx="4476343" cy="6348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91300" y="180644"/>
            <a:ext cx="4533900" cy="615553"/>
          </a:xfrm>
          <a:prstGeom prst="rect">
            <a:avLst/>
          </a:prstGeom>
          <a:solidFill>
            <a:srgbClr val="293315"/>
          </a:solidFill>
        </p:spPr>
        <p:txBody>
          <a:bodyPr wrap="square" rtlCol="0">
            <a:spAutoFit/>
          </a:bodyPr>
          <a:lstStyle/>
          <a:p>
            <a:r>
              <a:rPr lang="en-US" sz="3400" dirty="0">
                <a:solidFill>
                  <a:srgbClr val="A7DF7D"/>
                </a:solidFill>
              </a:rPr>
              <a:t>False Positives will occur</a:t>
            </a:r>
          </a:p>
        </p:txBody>
      </p:sp>
      <p:sp>
        <p:nvSpPr>
          <p:cNvPr id="6" name="Rectangle 5"/>
          <p:cNvSpPr/>
          <p:nvPr/>
        </p:nvSpPr>
        <p:spPr>
          <a:xfrm>
            <a:off x="7708965" y="7353824"/>
            <a:ext cx="2659959" cy="406265"/>
          </a:xfrm>
          <a:prstGeom prst="rect">
            <a:avLst/>
          </a:prstGeom>
        </p:spPr>
        <p:txBody>
          <a:bodyPr wrap="none">
            <a:spAutoFit/>
          </a:bodyPr>
          <a:lstStyle/>
          <a:p>
            <a:r>
              <a:rPr lang="en-US" sz="2040" dirty="0">
                <a:hlinkClick r:id="rId4"/>
              </a:rPr>
              <a:t>https://xkcd.com/882/</a:t>
            </a:r>
            <a:r>
              <a:rPr lang="en-US" sz="2040" dirty="0"/>
              <a:t> </a:t>
            </a:r>
          </a:p>
        </p:txBody>
      </p:sp>
    </p:spTree>
    <p:extLst>
      <p:ext uri="{BB962C8B-B14F-4D97-AF65-F5344CB8AC3E}">
        <p14:creationId xmlns:p14="http://schemas.microsoft.com/office/powerpoint/2010/main" val="585867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33A49C-3F9D-4F3A-B9C2-A20AFF8FC6AE}"/>
              </a:ext>
            </a:extLst>
          </p:cNvPr>
          <p:cNvSpPr txBox="1"/>
          <p:nvPr/>
        </p:nvSpPr>
        <p:spPr>
          <a:xfrm>
            <a:off x="372140" y="91180"/>
            <a:ext cx="11344939" cy="1323439"/>
          </a:xfrm>
          <a:prstGeom prst="rect">
            <a:avLst/>
          </a:prstGeom>
          <a:solidFill>
            <a:srgbClr val="293315"/>
          </a:solidFill>
        </p:spPr>
        <p:txBody>
          <a:bodyPr wrap="square" rtlCol="0">
            <a:spAutoFit/>
          </a:bodyPr>
          <a:lstStyle/>
          <a:p>
            <a:r>
              <a:rPr lang="en-US" sz="3400" dirty="0">
                <a:solidFill>
                  <a:srgbClr val="A7DF7D"/>
                </a:solidFill>
              </a:rPr>
              <a:t>Even if you do everything right, False Positives will occur</a:t>
            </a:r>
          </a:p>
          <a:p>
            <a:endParaRPr lang="en-US" sz="1200" dirty="0">
              <a:solidFill>
                <a:srgbClr val="A7DF7D"/>
              </a:solidFill>
            </a:endParaRPr>
          </a:p>
          <a:p>
            <a:r>
              <a:rPr lang="en-US" sz="3400" dirty="0">
                <a:solidFill>
                  <a:srgbClr val="A7DF7D"/>
                </a:solidFill>
              </a:rPr>
              <a:t>Moreover the sample size of most biological data sets is small. </a:t>
            </a:r>
          </a:p>
        </p:txBody>
      </p:sp>
      <p:grpSp>
        <p:nvGrpSpPr>
          <p:cNvPr id="5" name="Group 4">
            <a:extLst>
              <a:ext uri="{FF2B5EF4-FFF2-40B4-BE49-F238E27FC236}">
                <a16:creationId xmlns:a16="http://schemas.microsoft.com/office/drawing/2014/main" id="{4FB93ADF-1E95-4A3F-83EB-FD97056F6A5B}"/>
              </a:ext>
            </a:extLst>
          </p:cNvPr>
          <p:cNvGrpSpPr/>
          <p:nvPr/>
        </p:nvGrpSpPr>
        <p:grpSpPr>
          <a:xfrm>
            <a:off x="350758" y="1578935"/>
            <a:ext cx="10190451" cy="3581400"/>
            <a:chOff x="1052512" y="3886200"/>
            <a:chExt cx="10190451" cy="3581400"/>
          </a:xfrm>
        </p:grpSpPr>
        <p:pic>
          <p:nvPicPr>
            <p:cNvPr id="6" name="Picture 5">
              <a:extLst>
                <a:ext uri="{FF2B5EF4-FFF2-40B4-BE49-F238E27FC236}">
                  <a16:creationId xmlns:a16="http://schemas.microsoft.com/office/drawing/2014/main" id="{E88802CC-06C3-4D5C-8FE4-C99AD581D906}"/>
                </a:ext>
              </a:extLst>
            </p:cNvPr>
            <p:cNvPicPr>
              <a:picLocks noChangeAspect="1"/>
            </p:cNvPicPr>
            <p:nvPr/>
          </p:nvPicPr>
          <p:blipFill>
            <a:blip r:embed="rId2"/>
            <a:stretch>
              <a:fillRect/>
            </a:stretch>
          </p:blipFill>
          <p:spPr>
            <a:xfrm>
              <a:off x="1052512" y="3886200"/>
              <a:ext cx="9172575" cy="3581400"/>
            </a:xfrm>
            <a:prstGeom prst="rect">
              <a:avLst/>
            </a:prstGeom>
          </p:spPr>
        </p:pic>
        <p:sp>
          <p:nvSpPr>
            <p:cNvPr id="7" name="TextBox 6">
              <a:extLst>
                <a:ext uri="{FF2B5EF4-FFF2-40B4-BE49-F238E27FC236}">
                  <a16:creationId xmlns:a16="http://schemas.microsoft.com/office/drawing/2014/main" id="{B1A8F536-F0E4-42F6-8ECE-A90FADEC2996}"/>
                </a:ext>
              </a:extLst>
            </p:cNvPr>
            <p:cNvSpPr txBox="1"/>
            <p:nvPr/>
          </p:nvSpPr>
          <p:spPr>
            <a:xfrm>
              <a:off x="5299363" y="7000751"/>
              <a:ext cx="5943600" cy="369332"/>
            </a:xfrm>
            <a:prstGeom prst="rect">
              <a:avLst/>
            </a:prstGeom>
            <a:noFill/>
          </p:spPr>
          <p:txBody>
            <a:bodyPr wrap="square">
              <a:spAutoFit/>
            </a:bodyPr>
            <a:lstStyle/>
            <a:p>
              <a:r>
                <a:rPr lang="en-US" dirty="0">
                  <a:hlinkClick r:id="rId3"/>
                </a:rPr>
                <a:t>https://www.nature.com/articles/s41586-020-2314-9</a:t>
              </a:r>
              <a:r>
                <a:rPr lang="en-US" dirty="0"/>
                <a:t> </a:t>
              </a:r>
            </a:p>
          </p:txBody>
        </p:sp>
      </p:grpSp>
      <p:sp>
        <p:nvSpPr>
          <p:cNvPr id="8" name="TextBox 7">
            <a:extLst>
              <a:ext uri="{FF2B5EF4-FFF2-40B4-BE49-F238E27FC236}">
                <a16:creationId xmlns:a16="http://schemas.microsoft.com/office/drawing/2014/main" id="{CF7EBCC7-F712-4AD7-8AF3-57A193F75929}"/>
              </a:ext>
            </a:extLst>
          </p:cNvPr>
          <p:cNvSpPr txBox="1"/>
          <p:nvPr/>
        </p:nvSpPr>
        <p:spPr>
          <a:xfrm>
            <a:off x="361502" y="5306217"/>
            <a:ext cx="11259879" cy="2308324"/>
          </a:xfrm>
          <a:prstGeom prst="rect">
            <a:avLst/>
          </a:prstGeom>
          <a:noFill/>
        </p:spPr>
        <p:txBody>
          <a:bodyPr wrap="square">
            <a:spAutoFit/>
          </a:bodyPr>
          <a:lstStyle/>
          <a:p>
            <a:r>
              <a:rPr lang="en-US" sz="2400" dirty="0"/>
              <a:t>“Here we assess the effect of this flexibility on the results of functional magnetic resonance imaging by asking 70 independent teams to </a:t>
            </a:r>
            <a:r>
              <a:rPr lang="en-US" sz="2400" dirty="0" err="1"/>
              <a:t>analyse</a:t>
            </a:r>
            <a:r>
              <a:rPr lang="en-US" sz="2400" dirty="0"/>
              <a:t> the same dataset, testing the same 9 ex-ante hypotheses”</a:t>
            </a:r>
          </a:p>
          <a:p>
            <a:endParaRPr lang="en-US" sz="2400" dirty="0"/>
          </a:p>
          <a:p>
            <a:r>
              <a:rPr lang="en-US" sz="2400" dirty="0"/>
              <a:t>“Our findings show that analytical flexibility can have substantial effects on scientific conclusions,”</a:t>
            </a:r>
          </a:p>
        </p:txBody>
      </p:sp>
    </p:spTree>
    <p:extLst>
      <p:ext uri="{BB962C8B-B14F-4D97-AF65-F5344CB8AC3E}">
        <p14:creationId xmlns:p14="http://schemas.microsoft.com/office/powerpoint/2010/main" val="1783596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0D2B8C-470C-4D6D-8892-1B63731A10BE}"/>
              </a:ext>
            </a:extLst>
          </p:cNvPr>
          <p:cNvPicPr>
            <a:picLocks noChangeAspect="1"/>
          </p:cNvPicPr>
          <p:nvPr/>
        </p:nvPicPr>
        <p:blipFill>
          <a:blip r:embed="rId2"/>
          <a:stretch>
            <a:fillRect/>
          </a:stretch>
        </p:blipFill>
        <p:spPr>
          <a:xfrm>
            <a:off x="1434509" y="391189"/>
            <a:ext cx="8763000" cy="4076700"/>
          </a:xfrm>
          <a:prstGeom prst="rect">
            <a:avLst/>
          </a:prstGeom>
        </p:spPr>
      </p:pic>
      <p:sp>
        <p:nvSpPr>
          <p:cNvPr id="12" name="TextBox 11">
            <a:extLst>
              <a:ext uri="{FF2B5EF4-FFF2-40B4-BE49-F238E27FC236}">
                <a16:creationId xmlns:a16="http://schemas.microsoft.com/office/drawing/2014/main" id="{857F24A3-6462-42FA-9649-F7E0B6F71D3D}"/>
              </a:ext>
            </a:extLst>
          </p:cNvPr>
          <p:cNvSpPr txBox="1"/>
          <p:nvPr/>
        </p:nvSpPr>
        <p:spPr>
          <a:xfrm>
            <a:off x="143539" y="118086"/>
            <a:ext cx="11605437" cy="369332"/>
          </a:xfrm>
          <a:prstGeom prst="rect">
            <a:avLst/>
          </a:prstGeom>
          <a:noFill/>
        </p:spPr>
        <p:txBody>
          <a:bodyPr wrap="square">
            <a:spAutoFit/>
          </a:bodyPr>
          <a:lstStyle/>
          <a:p>
            <a:r>
              <a:rPr lang="en-US" dirty="0">
                <a:hlinkClick r:id="rId3"/>
              </a:rPr>
              <a:t>https://blogs.scientificamerican.com/talking-back/new-study-neuroscience-research-gets-an-f-for-reliability/</a:t>
            </a:r>
            <a:r>
              <a:rPr lang="en-US" dirty="0"/>
              <a:t> </a:t>
            </a:r>
          </a:p>
        </p:txBody>
      </p:sp>
      <p:sp>
        <p:nvSpPr>
          <p:cNvPr id="14" name="TextBox 13">
            <a:extLst>
              <a:ext uri="{FF2B5EF4-FFF2-40B4-BE49-F238E27FC236}">
                <a16:creationId xmlns:a16="http://schemas.microsoft.com/office/drawing/2014/main" id="{F5FA36A5-F5D6-43AD-873E-7FF39D081123}"/>
              </a:ext>
            </a:extLst>
          </p:cNvPr>
          <p:cNvSpPr txBox="1"/>
          <p:nvPr/>
        </p:nvSpPr>
        <p:spPr>
          <a:xfrm>
            <a:off x="116958" y="4462572"/>
            <a:ext cx="11398102" cy="3200876"/>
          </a:xfrm>
          <a:prstGeom prst="rect">
            <a:avLst/>
          </a:prstGeom>
          <a:noFill/>
        </p:spPr>
        <p:txBody>
          <a:bodyPr wrap="square">
            <a:spAutoFit/>
          </a:bodyPr>
          <a:lstStyle/>
          <a:p>
            <a:r>
              <a:rPr lang="en-US" sz="2200" dirty="0"/>
              <a:t>“The study—led by researchers at the University of Bristol—looked at 48 neuroscience meta-analyses (studies of studies) from 2011 and found that their statistical power reaches only </a:t>
            </a:r>
            <a:r>
              <a:rPr lang="en-US" sz="2200" b="1" dirty="0"/>
              <a:t>21 percent</a:t>
            </a:r>
            <a:r>
              <a:rPr lang="en-US" sz="2200" dirty="0"/>
              <a:t>, meaning that there is </a:t>
            </a:r>
            <a:r>
              <a:rPr lang="en-US" sz="2200" b="1" dirty="0"/>
              <a:t>only about a one in five chance </a:t>
            </a:r>
            <a:r>
              <a:rPr lang="en-US" sz="2200" dirty="0"/>
              <a:t>that any effect being investigated by the researchers—whether a compound acts as an anti-depressant in rat brains, for instance—</a:t>
            </a:r>
            <a:r>
              <a:rPr lang="en-US" sz="2200" b="1" dirty="0"/>
              <a:t>will be discovered. Anything that does turn up, moreover, is more likely to be false</a:t>
            </a:r>
            <a:r>
              <a:rPr lang="en-US" sz="2200" dirty="0"/>
              <a:t>. The low power stems from the small size of the studies and minuscule effects.”</a:t>
            </a:r>
          </a:p>
          <a:p>
            <a:endParaRPr lang="en-US" sz="2200" dirty="0"/>
          </a:p>
          <a:p>
            <a:r>
              <a:rPr lang="en-US" sz="2200" dirty="0"/>
              <a:t>“other areas of biology, which also suffer from the same phenomenon—he cited studies on cancer and cardiology that are powered at </a:t>
            </a:r>
            <a:r>
              <a:rPr lang="en-US" sz="2200" b="1" dirty="0"/>
              <a:t>34 percent</a:t>
            </a:r>
            <a:r>
              <a:rPr lang="en-US" sz="2200" dirty="0"/>
              <a:t>. “</a:t>
            </a:r>
          </a:p>
        </p:txBody>
      </p:sp>
      <p:pic>
        <p:nvPicPr>
          <p:cNvPr id="18" name="Picture 17">
            <a:extLst>
              <a:ext uri="{FF2B5EF4-FFF2-40B4-BE49-F238E27FC236}">
                <a16:creationId xmlns:a16="http://schemas.microsoft.com/office/drawing/2014/main" id="{C9C4F9CB-0DA6-46AB-B0BB-A8416EE88C8C}"/>
              </a:ext>
            </a:extLst>
          </p:cNvPr>
          <p:cNvPicPr>
            <a:picLocks noChangeAspect="1"/>
          </p:cNvPicPr>
          <p:nvPr/>
        </p:nvPicPr>
        <p:blipFill>
          <a:blip r:embed="rId4"/>
          <a:stretch>
            <a:fillRect/>
          </a:stretch>
        </p:blipFill>
        <p:spPr>
          <a:xfrm>
            <a:off x="3656603" y="3137301"/>
            <a:ext cx="5426769" cy="1188720"/>
          </a:xfrm>
          <a:prstGeom prst="rect">
            <a:avLst/>
          </a:prstGeom>
        </p:spPr>
      </p:pic>
    </p:spTree>
    <p:extLst>
      <p:ext uri="{BB962C8B-B14F-4D97-AF65-F5344CB8AC3E}">
        <p14:creationId xmlns:p14="http://schemas.microsoft.com/office/powerpoint/2010/main" val="1202107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632F2C-AC95-4FF1-A595-49E9A9DBFE06}"/>
              </a:ext>
            </a:extLst>
          </p:cNvPr>
          <p:cNvPicPr>
            <a:picLocks noChangeAspect="1"/>
          </p:cNvPicPr>
          <p:nvPr/>
        </p:nvPicPr>
        <p:blipFill>
          <a:blip r:embed="rId2"/>
          <a:stretch>
            <a:fillRect/>
          </a:stretch>
        </p:blipFill>
        <p:spPr>
          <a:xfrm>
            <a:off x="1439272" y="108319"/>
            <a:ext cx="8753475" cy="2686050"/>
          </a:xfrm>
          <a:prstGeom prst="rect">
            <a:avLst/>
          </a:prstGeom>
        </p:spPr>
      </p:pic>
      <p:sp>
        <p:nvSpPr>
          <p:cNvPr id="5" name="TextBox 4">
            <a:extLst>
              <a:ext uri="{FF2B5EF4-FFF2-40B4-BE49-F238E27FC236}">
                <a16:creationId xmlns:a16="http://schemas.microsoft.com/office/drawing/2014/main" id="{C5699BB5-9C7E-445D-ABEF-D468630E3333}"/>
              </a:ext>
            </a:extLst>
          </p:cNvPr>
          <p:cNvSpPr txBox="1"/>
          <p:nvPr/>
        </p:nvSpPr>
        <p:spPr>
          <a:xfrm>
            <a:off x="146197" y="4356080"/>
            <a:ext cx="11594805" cy="3416320"/>
          </a:xfrm>
          <a:prstGeom prst="rect">
            <a:avLst/>
          </a:prstGeom>
          <a:noFill/>
        </p:spPr>
        <p:txBody>
          <a:bodyPr wrap="square">
            <a:spAutoFit/>
          </a:bodyPr>
          <a:lstStyle/>
          <a:p>
            <a:r>
              <a:rPr lang="en-US" dirty="0"/>
              <a:t>It has been claimed and demonstrated that many (and possibly most) of the conclusions drawn from biomedical research are probably false</a:t>
            </a:r>
            <a:r>
              <a:rPr lang="en-US" baseline="30000" dirty="0">
                <a:hlinkClick r:id="rId3" tooltip="Ioannidis, J. P. Why most published research findings are false. PLoS Med. 2, e124 (2005). This study demonstrates that many (and possibly most) of the conclusions drawn from biomedical research are probably false. The reasons for this include using flexible study designs and flexible statistical analyses and running small studies with low statistical power."/>
              </a:rPr>
              <a:t>1</a:t>
            </a:r>
            <a:r>
              <a:rPr lang="en-US" dirty="0"/>
              <a:t>. A central cause for this important problem is that researchers must publish in order to succeed, and publishing is a highly competitive enterprise, with certain kinds of findings more likely to be published than others. Research that produces novel results, statistically significant results (that is, typically </a:t>
            </a:r>
            <a:r>
              <a:rPr lang="en-US" i="1" dirty="0"/>
              <a:t>p</a:t>
            </a:r>
            <a:r>
              <a:rPr lang="en-US" dirty="0"/>
              <a:t> &lt; 0.05) and seemingly 'clean' results is more likely to be published</a:t>
            </a:r>
            <a:r>
              <a:rPr lang="en-US" baseline="30000" dirty="0">
                <a:hlinkClick r:id="rId4" tooltip="Fanelli, D. Negative results are disappearing from most disciplines and countries. Scientometrics 90, 891–904 (2012)."/>
              </a:rPr>
              <a:t>2</a:t>
            </a:r>
            <a:r>
              <a:rPr lang="en-US" baseline="30000" dirty="0"/>
              <a:t>,</a:t>
            </a:r>
            <a:r>
              <a:rPr lang="en-US" baseline="30000" dirty="0">
                <a:hlinkClick r:id="rId5" tooltip="Greenwald, A. G. Consequences of prejudice against the null hypothesis. Psychol. Bull. 82, 1–20 (1975)."/>
              </a:rPr>
              <a:t>3</a:t>
            </a:r>
            <a:r>
              <a:rPr lang="en-US" dirty="0"/>
              <a:t>. As a consequence, researchers have strong incentives to engage in research practices that make their findings publishable quickly, even if those practices reduce the likelihood that the findings reflect a true (that is, non-null) effect</a:t>
            </a:r>
            <a:r>
              <a:rPr lang="en-US" baseline="30000" dirty="0">
                <a:hlinkClick r:id="rId6" tooltip="Nosek, B. A., Spies, J. R. &amp; Motyl, M. Scientific utopia: II. Restructuring incentives and practices to promote truth over publishability. Perspect. Psychol. Sci. 7, 615–631 (2012)."/>
              </a:rPr>
              <a:t>4</a:t>
            </a:r>
            <a:r>
              <a:rPr lang="en-US" dirty="0"/>
              <a:t>. Such practices include using </a:t>
            </a:r>
            <a:r>
              <a:rPr lang="en-US" b="1" dirty="0">
                <a:solidFill>
                  <a:srgbClr val="FF0000"/>
                </a:solidFill>
              </a:rPr>
              <a:t>flexible study designs and flexible statistical analyses and running small studies with low statistical power</a:t>
            </a:r>
            <a:r>
              <a:rPr lang="en-US" baseline="30000" dirty="0">
                <a:hlinkClick r:id="rId3" tooltip="Ioannidis, J. P. Why most published research findings are false. PLoS Med. 2, e124 (2005). This study demonstrates that many (and possibly most) of the conclusions drawn from biomedical research are probably false. The reasons for this include using flexible study designs and flexible statistical analyses and running small studies with low statistical power."/>
              </a:rPr>
              <a:t>1</a:t>
            </a:r>
            <a:r>
              <a:rPr lang="en-US" baseline="30000" dirty="0"/>
              <a:t>,</a:t>
            </a:r>
            <a:r>
              <a:rPr lang="en-US" baseline="30000" dirty="0">
                <a:hlinkClick r:id="rId7" tooltip="Simmons, J. P., Nelson, L. D. &amp; Simonsohn, U. False-positive psychology: undisclosed flexibility in data collection and analysis allows presenting anything as significant. Psychol. Sci. 22, 1359–1366 (2011). This article empirically illustrates that flexible study designs and data analysis dramatically increase the possibility of obtaining a nominally significant result. However, conclusions drawn from these results are almost certainly false."/>
              </a:rPr>
              <a:t>5</a:t>
            </a:r>
            <a:r>
              <a:rPr lang="en-US" dirty="0"/>
              <a:t>. </a:t>
            </a:r>
            <a:r>
              <a:rPr lang="en-US" b="1" dirty="0"/>
              <a:t>A simulation of genetic association studies showed that a typical dataset would generate at least one false positive result almost 97% of the time</a:t>
            </a:r>
            <a:r>
              <a:rPr lang="en-US" b="1" baseline="30000" dirty="0">
                <a:hlinkClick r:id="rId8" tooltip="Sullivan, P. F. Spurious genetic associations. Biol. Psychiatry 61, 1121–1126 (2007)."/>
              </a:rPr>
              <a:t>6</a:t>
            </a:r>
            <a:r>
              <a:rPr lang="en-US" dirty="0"/>
              <a:t>, and </a:t>
            </a:r>
            <a:r>
              <a:rPr lang="en-US" b="1" dirty="0"/>
              <a:t>two efforts to replicate promising findings in biomedicine reveal replication rates of 25% or less</a:t>
            </a:r>
            <a:r>
              <a:rPr lang="en-US" b="1" baseline="30000" dirty="0">
                <a:hlinkClick r:id="rId9" tooltip="Begley, C. G. &amp; Ellis, L. M. Drug development: raise standards for preclinical cancer research. Nature 483, 531–533 (2012)."/>
              </a:rPr>
              <a:t>7</a:t>
            </a:r>
            <a:r>
              <a:rPr lang="en-US" b="1" baseline="30000" dirty="0"/>
              <a:t>,</a:t>
            </a:r>
            <a:r>
              <a:rPr lang="en-US" b="1" baseline="30000" dirty="0">
                <a:hlinkClick r:id="rId10" tooltip="Prinz, F., Schlange, T. &amp; Asadullah, K. Believe it or not: how much can we rely on published data on potential drug targets? Nature Rev. Drug Discov. 10, 712 (2011)."/>
              </a:rPr>
              <a:t>8</a:t>
            </a:r>
            <a:r>
              <a:rPr lang="en-US" dirty="0"/>
              <a:t>. Given that these </a:t>
            </a:r>
            <a:r>
              <a:rPr lang="en-US" b="1" dirty="0">
                <a:solidFill>
                  <a:srgbClr val="FF0000"/>
                </a:solidFill>
              </a:rPr>
              <a:t>publishing biases </a:t>
            </a:r>
            <a:r>
              <a:rPr lang="en-US" dirty="0"/>
              <a:t>are pervasive across scientific practice, it is possible that false positives heavily contaminate the neuroscience literature as well, and this problem may affect at least as much, if not even more so, the most prominent journals</a:t>
            </a:r>
            <a:r>
              <a:rPr lang="en-US" baseline="30000" dirty="0">
                <a:hlinkClick r:id="rId11" tooltip="Fang, F. C. &amp; Casadevall, A. Retracted science and the retraction index. Infect. Immun. 79, 3855–3859 (2011)."/>
              </a:rPr>
              <a:t>9</a:t>
            </a:r>
            <a:r>
              <a:rPr lang="en-US" baseline="30000" dirty="0"/>
              <a:t>,</a:t>
            </a:r>
            <a:r>
              <a:rPr lang="en-US" baseline="30000" dirty="0">
                <a:hlinkClick r:id="rId12" tooltip="Munafo, M. R., Stothart, G. &amp; Flint, J. Bias in genetic association studies and impact factor. Mol. Psychiatry 14, 119–120 (2009)."/>
              </a:rPr>
              <a:t>10</a:t>
            </a:r>
            <a:r>
              <a:rPr lang="en-US" dirty="0"/>
              <a:t>.</a:t>
            </a:r>
          </a:p>
        </p:txBody>
      </p:sp>
      <p:sp>
        <p:nvSpPr>
          <p:cNvPr id="7" name="TextBox 6">
            <a:extLst>
              <a:ext uri="{FF2B5EF4-FFF2-40B4-BE49-F238E27FC236}">
                <a16:creationId xmlns:a16="http://schemas.microsoft.com/office/drawing/2014/main" id="{D27BAE14-E0CD-45D0-B464-843376B524CC}"/>
              </a:ext>
            </a:extLst>
          </p:cNvPr>
          <p:cNvSpPr txBox="1"/>
          <p:nvPr/>
        </p:nvSpPr>
        <p:spPr>
          <a:xfrm>
            <a:off x="361507" y="3159726"/>
            <a:ext cx="11525693" cy="830997"/>
          </a:xfrm>
          <a:prstGeom prst="rect">
            <a:avLst/>
          </a:prstGeom>
          <a:noFill/>
        </p:spPr>
        <p:txBody>
          <a:bodyPr wrap="square">
            <a:spAutoFit/>
          </a:bodyPr>
          <a:lstStyle/>
          <a:p>
            <a:r>
              <a:rPr lang="en-US" sz="2400" dirty="0"/>
              <a:t>“low power also reduces the likelihood that a statistically significant result reflects a true effect”</a:t>
            </a:r>
          </a:p>
        </p:txBody>
      </p:sp>
    </p:spTree>
    <p:extLst>
      <p:ext uri="{BB962C8B-B14F-4D97-AF65-F5344CB8AC3E}">
        <p14:creationId xmlns:p14="http://schemas.microsoft.com/office/powerpoint/2010/main" val="3894368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38360-E531-4F68-8D62-4BEA8550B7FE}"/>
              </a:ext>
            </a:extLst>
          </p:cNvPr>
          <p:cNvPicPr>
            <a:picLocks noChangeAspect="1"/>
          </p:cNvPicPr>
          <p:nvPr/>
        </p:nvPicPr>
        <p:blipFill>
          <a:blip r:embed="rId2"/>
          <a:stretch>
            <a:fillRect/>
          </a:stretch>
        </p:blipFill>
        <p:spPr>
          <a:xfrm>
            <a:off x="1039329" y="702635"/>
            <a:ext cx="10009763" cy="4480560"/>
          </a:xfrm>
          <a:prstGeom prst="rect">
            <a:avLst/>
          </a:prstGeom>
        </p:spPr>
      </p:pic>
      <p:sp>
        <p:nvSpPr>
          <p:cNvPr id="5" name="TextBox 4">
            <a:extLst>
              <a:ext uri="{FF2B5EF4-FFF2-40B4-BE49-F238E27FC236}">
                <a16:creationId xmlns:a16="http://schemas.microsoft.com/office/drawing/2014/main" id="{6F6D2A4D-71C3-4B90-82EB-9229A4DCB30D}"/>
              </a:ext>
            </a:extLst>
          </p:cNvPr>
          <p:cNvSpPr txBox="1"/>
          <p:nvPr/>
        </p:nvSpPr>
        <p:spPr>
          <a:xfrm>
            <a:off x="467832" y="118086"/>
            <a:ext cx="8001000" cy="369332"/>
          </a:xfrm>
          <a:prstGeom prst="rect">
            <a:avLst/>
          </a:prstGeom>
          <a:noFill/>
        </p:spPr>
        <p:txBody>
          <a:bodyPr wrap="square">
            <a:spAutoFit/>
          </a:bodyPr>
          <a:lstStyle/>
          <a:p>
            <a:r>
              <a:rPr lang="en-US" dirty="0">
                <a:hlinkClick r:id="rId3"/>
              </a:rPr>
              <a:t>https://www.sciencedirect.com/science/article/pii/S089662731200428X</a:t>
            </a:r>
            <a:r>
              <a:rPr lang="en-US" dirty="0"/>
              <a:t> </a:t>
            </a:r>
          </a:p>
        </p:txBody>
      </p:sp>
    </p:spTree>
    <p:extLst>
      <p:ext uri="{BB962C8B-B14F-4D97-AF65-F5344CB8AC3E}">
        <p14:creationId xmlns:p14="http://schemas.microsoft.com/office/powerpoint/2010/main" val="409049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A6FAD7-4819-4DC0-9003-E8F48BD03B49}"/>
              </a:ext>
            </a:extLst>
          </p:cNvPr>
          <p:cNvPicPr>
            <a:picLocks noChangeAspect="1"/>
          </p:cNvPicPr>
          <p:nvPr/>
        </p:nvPicPr>
        <p:blipFill>
          <a:blip r:embed="rId2"/>
          <a:stretch>
            <a:fillRect/>
          </a:stretch>
        </p:blipFill>
        <p:spPr>
          <a:xfrm>
            <a:off x="734419" y="666971"/>
            <a:ext cx="10654590" cy="3840480"/>
          </a:xfrm>
          <a:prstGeom prst="rect">
            <a:avLst/>
          </a:prstGeom>
        </p:spPr>
      </p:pic>
      <p:sp>
        <p:nvSpPr>
          <p:cNvPr id="5" name="TextBox 4">
            <a:extLst>
              <a:ext uri="{FF2B5EF4-FFF2-40B4-BE49-F238E27FC236}">
                <a16:creationId xmlns:a16="http://schemas.microsoft.com/office/drawing/2014/main" id="{7C570F6E-5281-4DAA-ACEF-665E665187D4}"/>
              </a:ext>
            </a:extLst>
          </p:cNvPr>
          <p:cNvSpPr txBox="1"/>
          <p:nvPr/>
        </p:nvSpPr>
        <p:spPr>
          <a:xfrm>
            <a:off x="223283" y="86189"/>
            <a:ext cx="7788349" cy="369332"/>
          </a:xfrm>
          <a:prstGeom prst="rect">
            <a:avLst/>
          </a:prstGeom>
          <a:noFill/>
        </p:spPr>
        <p:txBody>
          <a:bodyPr wrap="square">
            <a:spAutoFit/>
          </a:bodyPr>
          <a:lstStyle/>
          <a:p>
            <a:r>
              <a:rPr lang="en-US" dirty="0">
                <a:hlinkClick r:id="rId3"/>
              </a:rPr>
              <a:t>https://journals.plos.org/plosone/article?id=10.1371/journal.pone.0202121</a:t>
            </a:r>
            <a:r>
              <a:rPr lang="en-US" dirty="0"/>
              <a:t> </a:t>
            </a:r>
          </a:p>
        </p:txBody>
      </p:sp>
    </p:spTree>
    <p:extLst>
      <p:ext uri="{BB962C8B-B14F-4D97-AF65-F5344CB8AC3E}">
        <p14:creationId xmlns:p14="http://schemas.microsoft.com/office/powerpoint/2010/main" val="3815062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3CA686-F1F9-451E-B15D-B5ABD42AB3DC}"/>
              </a:ext>
            </a:extLst>
          </p:cNvPr>
          <p:cNvSpPr txBox="1"/>
          <p:nvPr/>
        </p:nvSpPr>
        <p:spPr>
          <a:xfrm>
            <a:off x="5704368" y="97097"/>
            <a:ext cx="5943600" cy="369332"/>
          </a:xfrm>
          <a:prstGeom prst="rect">
            <a:avLst/>
          </a:prstGeom>
          <a:noFill/>
        </p:spPr>
        <p:txBody>
          <a:bodyPr wrap="square">
            <a:spAutoFit/>
          </a:bodyPr>
          <a:lstStyle/>
          <a:p>
            <a:r>
              <a:rPr lang="en-US" dirty="0">
                <a:hlinkClick r:id="rId2"/>
              </a:rPr>
              <a:t>https://www.nature.com/articles/s41586-022-04492-9</a:t>
            </a:r>
            <a:r>
              <a:rPr lang="en-US" dirty="0"/>
              <a:t> </a:t>
            </a:r>
          </a:p>
        </p:txBody>
      </p:sp>
      <p:sp>
        <p:nvSpPr>
          <p:cNvPr id="7" name="TextBox 6">
            <a:extLst>
              <a:ext uri="{FF2B5EF4-FFF2-40B4-BE49-F238E27FC236}">
                <a16:creationId xmlns:a16="http://schemas.microsoft.com/office/drawing/2014/main" id="{B7BDABDB-0280-4CAD-9925-376AA860D5BA}"/>
              </a:ext>
            </a:extLst>
          </p:cNvPr>
          <p:cNvSpPr txBox="1"/>
          <p:nvPr/>
        </p:nvSpPr>
        <p:spPr>
          <a:xfrm>
            <a:off x="239232" y="3397102"/>
            <a:ext cx="11647968" cy="4247317"/>
          </a:xfrm>
          <a:prstGeom prst="rect">
            <a:avLst/>
          </a:prstGeom>
          <a:noFill/>
        </p:spPr>
        <p:txBody>
          <a:bodyPr wrap="square">
            <a:spAutoFit/>
          </a:bodyPr>
          <a:lstStyle/>
          <a:p>
            <a:r>
              <a:rPr lang="en-US" dirty="0"/>
              <a:t>Magnetic resonance imaging (MRI) has transformed our understanding of the human brain through well-replicated mapping of abilities to specific structures (for example, lesion studies) and functions</a:t>
            </a:r>
            <a:r>
              <a:rPr lang="en-US" baseline="30000" dirty="0">
                <a:hlinkClick r:id="rId3" tooltip="Raichle, M. E. et al. A default mode of brain function. Proc. Natl Acad. Sci. USA 98, 676–682 (2001)."/>
              </a:rPr>
              <a:t>1</a:t>
            </a:r>
            <a:r>
              <a:rPr lang="en-US" baseline="30000" dirty="0"/>
              <a:t>,</a:t>
            </a:r>
            <a:r>
              <a:rPr lang="en-US" baseline="30000" dirty="0">
                <a:hlinkClick r:id="rId4" tooltip="Wagner, A. D. et al. Building memories: remembering and forgetting of verbal experiences as predicted by brain activity. Science 281, 1188–1191 (1998)."/>
              </a:rPr>
              <a:t>2</a:t>
            </a:r>
            <a:r>
              <a:rPr lang="en-US" baseline="30000" dirty="0"/>
              <a:t>,</a:t>
            </a:r>
            <a:r>
              <a:rPr lang="en-US" baseline="30000" dirty="0">
                <a:hlinkClick r:id="rId5" tooltip="Buckner, R. L. et al. Detection of cortical activation during averaged single trials of a cognitive task using functional magnetic resonance imaging. Proc. Natl Acad. Sci. USA 93, 14878–14883 (1996)."/>
              </a:rPr>
              <a:t>3</a:t>
            </a:r>
            <a:r>
              <a:rPr lang="en-US" dirty="0"/>
              <a:t> (for example, task functional MRI (fMRI)). Mental health research and care have yet to realize similar advances from MRI. A primary challenge has been replicating associations between inter-individual differences in brain structure or function and complex cognitive or mental health phenotypes (brain-wide association studies (BWAS)). Such BWAS have typically relied on sample sizes appropriate for classical brain mapping</a:t>
            </a:r>
            <a:r>
              <a:rPr lang="en-US" baseline="30000" dirty="0">
                <a:hlinkClick r:id="rId6" tooltip="Szucs, D. &amp; Ioannidis, J. P. Sample size evolution in neuroimaging research: an evaluation of highly-cited studies (1990-2012) and of latest practices (2017-2018) in high-impact journals. Neuroimage 221, 117164 (2020)."/>
              </a:rPr>
              <a:t>4</a:t>
            </a:r>
            <a:r>
              <a:rPr lang="en-US" dirty="0"/>
              <a:t> (</a:t>
            </a:r>
            <a:r>
              <a:rPr lang="en-US" b="1" dirty="0"/>
              <a:t>the median neuroimaging study sample size is about 25</a:t>
            </a:r>
            <a:r>
              <a:rPr lang="en-US" dirty="0"/>
              <a:t>), but potentially too small for capturing reproducible brain–</a:t>
            </a:r>
            <a:r>
              <a:rPr lang="en-US" dirty="0" err="1"/>
              <a:t>behavioural</a:t>
            </a:r>
            <a:r>
              <a:rPr lang="en-US" dirty="0"/>
              <a:t> phenotype associations</a:t>
            </a:r>
            <a:r>
              <a:rPr lang="en-US" baseline="30000" dirty="0">
                <a:hlinkClick r:id="rId7" tooltip="Button, K. S. et al. Power failure: why small sample size undermines the reliability of neuroscience. Nat. Rev. Neurosci. 14, 365–376 (2013)."/>
              </a:rPr>
              <a:t>5</a:t>
            </a:r>
            <a:r>
              <a:rPr lang="en-US" baseline="30000" dirty="0"/>
              <a:t>,</a:t>
            </a:r>
            <a:r>
              <a:rPr lang="en-US" baseline="30000" dirty="0">
                <a:hlinkClick r:id="rId8" tooltip="Yarkoni, T. Big correlations in little studies: inflated fMRI correlations reflect low statistical power—Commentary on Vul et al. (2009). Perspect. Psychol. Sci. 4, 294–298 (2009)."/>
              </a:rPr>
              <a:t>6</a:t>
            </a:r>
            <a:r>
              <a:rPr lang="en-US" dirty="0"/>
              <a:t>. Here we used three of the largest neuroimaging datasets currently available—with a </a:t>
            </a:r>
            <a:r>
              <a:rPr lang="en-US" b="1" dirty="0"/>
              <a:t>total sample size of around 50,000 individuals</a:t>
            </a:r>
            <a:r>
              <a:rPr lang="en-US" dirty="0"/>
              <a:t>—to quantify BWAS effect sizes and reproducibility as a function of sample size. BWAS associations were smaller than previously thought, resulting in statistically underpowered studies, inflated effect sizes and replication failures at typical sample sizes. As sample sizes grew into the thousands, replication rates began to improve and effect size inflation decreased. More robust BWAS effects were detected for functional MRI (versus structural), cognitive tests (versus mental health questionnaires) and multivariate methods (versus univariate). Smaller than expected brain–phenotype associations and variability across population subsamples can explain widespread BWAS replication failures. In contrast to non-BWAS approaches with larger effects (for example, lesions, interventions and within-person), BWAS reproducibility requires samples with thousands of individuals.</a:t>
            </a:r>
          </a:p>
        </p:txBody>
      </p:sp>
      <p:sp>
        <p:nvSpPr>
          <p:cNvPr id="9" name="TextBox 8">
            <a:extLst>
              <a:ext uri="{FF2B5EF4-FFF2-40B4-BE49-F238E27FC236}">
                <a16:creationId xmlns:a16="http://schemas.microsoft.com/office/drawing/2014/main" id="{F8829D68-5FFB-4B65-A962-B698BF5AD0A2}"/>
              </a:ext>
            </a:extLst>
          </p:cNvPr>
          <p:cNvSpPr txBox="1"/>
          <p:nvPr/>
        </p:nvSpPr>
        <p:spPr>
          <a:xfrm>
            <a:off x="239232" y="466885"/>
            <a:ext cx="11531010" cy="1200329"/>
          </a:xfrm>
          <a:prstGeom prst="rect">
            <a:avLst/>
          </a:prstGeom>
          <a:noFill/>
        </p:spPr>
        <p:txBody>
          <a:bodyPr wrap="square">
            <a:spAutoFit/>
          </a:bodyPr>
          <a:lstStyle/>
          <a:p>
            <a:r>
              <a:rPr lang="en-US" sz="2400" b="1" dirty="0"/>
              <a:t>Reproducible brain-wide association studies require thousands of individuals</a:t>
            </a:r>
          </a:p>
          <a:p>
            <a:r>
              <a:rPr lang="en-US" sz="2400" i="1" dirty="0">
                <a:hlinkClick r:id="rId9"/>
              </a:rPr>
              <a:t>Nature</a:t>
            </a:r>
            <a:r>
              <a:rPr lang="en-US" sz="2400" dirty="0"/>
              <a:t> </a:t>
            </a:r>
            <a:r>
              <a:rPr lang="en-US" sz="2400" b="1" dirty="0"/>
              <a:t>volume 603</a:t>
            </a:r>
            <a:r>
              <a:rPr lang="en-US" sz="2400" dirty="0"/>
              <a:t>, </a:t>
            </a:r>
          </a:p>
          <a:p>
            <a:r>
              <a:rPr lang="en-US" sz="2400" dirty="0"/>
              <a:t>pages 654–660 (2022)</a:t>
            </a:r>
          </a:p>
        </p:txBody>
      </p:sp>
      <p:pic>
        <p:nvPicPr>
          <p:cNvPr id="11" name="Picture 10">
            <a:extLst>
              <a:ext uri="{FF2B5EF4-FFF2-40B4-BE49-F238E27FC236}">
                <a16:creationId xmlns:a16="http://schemas.microsoft.com/office/drawing/2014/main" id="{EBAE155C-8B5E-4A83-BAB3-7DC8A5BD1443}"/>
              </a:ext>
            </a:extLst>
          </p:cNvPr>
          <p:cNvPicPr>
            <a:picLocks noChangeAspect="1"/>
          </p:cNvPicPr>
          <p:nvPr/>
        </p:nvPicPr>
        <p:blipFill>
          <a:blip r:embed="rId10"/>
          <a:stretch>
            <a:fillRect/>
          </a:stretch>
        </p:blipFill>
        <p:spPr>
          <a:xfrm>
            <a:off x="3934378" y="953740"/>
            <a:ext cx="7246621" cy="2377440"/>
          </a:xfrm>
          <a:prstGeom prst="rect">
            <a:avLst/>
          </a:prstGeom>
        </p:spPr>
      </p:pic>
    </p:spTree>
    <p:extLst>
      <p:ext uri="{BB962C8B-B14F-4D97-AF65-F5344CB8AC3E}">
        <p14:creationId xmlns:p14="http://schemas.microsoft.com/office/powerpoint/2010/main" val="165724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46EA7FB8-B45B-4D08-AE74-F2514C6115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012" y="182880"/>
            <a:ext cx="10353017" cy="7589520"/>
          </a:xfrm>
          <a:prstGeom prst="rect">
            <a:avLst/>
          </a:prstGeom>
        </p:spPr>
      </p:pic>
      <p:sp>
        <p:nvSpPr>
          <p:cNvPr id="5" name="TextBox 4">
            <a:extLst>
              <a:ext uri="{FF2B5EF4-FFF2-40B4-BE49-F238E27FC236}">
                <a16:creationId xmlns:a16="http://schemas.microsoft.com/office/drawing/2014/main" id="{5D521BD6-475F-4F15-B596-A6DB2242BE87}"/>
              </a:ext>
            </a:extLst>
          </p:cNvPr>
          <p:cNvSpPr txBox="1"/>
          <p:nvPr/>
        </p:nvSpPr>
        <p:spPr>
          <a:xfrm>
            <a:off x="0" y="-1786"/>
            <a:ext cx="8819707" cy="307777"/>
          </a:xfrm>
          <a:prstGeom prst="rect">
            <a:avLst/>
          </a:prstGeom>
          <a:noFill/>
        </p:spPr>
        <p:txBody>
          <a:bodyPr wrap="square">
            <a:spAutoFit/>
          </a:bodyPr>
          <a:lstStyle/>
          <a:p>
            <a:r>
              <a:rPr lang="en-US" sz="1400" dirty="0">
                <a:hlinkClick r:id="rId3"/>
              </a:rPr>
              <a:t>https://ourworldindata.org/cancer-death-rates-are-falling-five-year-survival-rates-are-rising</a:t>
            </a:r>
            <a:r>
              <a:rPr lang="en-US" sz="1400" dirty="0"/>
              <a:t> </a:t>
            </a:r>
          </a:p>
        </p:txBody>
      </p:sp>
      <p:sp>
        <p:nvSpPr>
          <p:cNvPr id="6" name="TextBox 5">
            <a:extLst>
              <a:ext uri="{FF2B5EF4-FFF2-40B4-BE49-F238E27FC236}">
                <a16:creationId xmlns:a16="http://schemas.microsoft.com/office/drawing/2014/main" id="{D87BC42C-C96D-4A56-AD3A-88BE9980A653}"/>
              </a:ext>
            </a:extLst>
          </p:cNvPr>
          <p:cNvSpPr txBox="1"/>
          <p:nvPr/>
        </p:nvSpPr>
        <p:spPr>
          <a:xfrm>
            <a:off x="8193704" y="4277833"/>
            <a:ext cx="3560146" cy="2677656"/>
          </a:xfrm>
          <a:prstGeom prst="rect">
            <a:avLst/>
          </a:prstGeom>
          <a:noFill/>
        </p:spPr>
        <p:txBody>
          <a:bodyPr wrap="square" rtlCol="0">
            <a:spAutoFit/>
          </a:bodyPr>
          <a:lstStyle/>
          <a:p>
            <a:r>
              <a:rPr lang="en-US" sz="2400" b="1" dirty="0">
                <a:solidFill>
                  <a:srgbClr val="7030A0"/>
                </a:solidFill>
              </a:rPr>
              <a:t>Despite the fact that we might not know what we are doing, we are making progress where some progress is due to research and others to changes in behavior.</a:t>
            </a:r>
          </a:p>
        </p:txBody>
      </p:sp>
    </p:spTree>
    <p:extLst>
      <p:ext uri="{BB962C8B-B14F-4D97-AF65-F5344CB8AC3E}">
        <p14:creationId xmlns:p14="http://schemas.microsoft.com/office/powerpoint/2010/main" val="3408307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4155" y="199304"/>
            <a:ext cx="10031045" cy="7441589"/>
          </a:xfrm>
          <a:prstGeom prst="rect">
            <a:avLst/>
          </a:prstGeom>
          <a:noFill/>
        </p:spPr>
        <p:txBody>
          <a:bodyPr wrap="square" rtlCol="0">
            <a:spAutoFit/>
          </a:bodyPr>
          <a:lstStyle/>
          <a:p>
            <a:r>
              <a:rPr lang="en-US" sz="3627" dirty="0"/>
              <a:t>Dimensionality Reduction:   </a:t>
            </a:r>
            <a:r>
              <a:rPr lang="en-US" sz="3627" dirty="0">
                <a:solidFill>
                  <a:srgbClr val="660066"/>
                </a:solidFill>
              </a:rPr>
              <a:t>Given dataset  D      </a:t>
            </a:r>
            <a:r>
              <a:rPr lang="en-US" sz="3627" b="1" dirty="0">
                <a:solidFill>
                  <a:srgbClr val="660066"/>
                </a:solidFill>
              </a:rPr>
              <a:t>R</a:t>
            </a:r>
            <a:r>
              <a:rPr lang="en-US" sz="3627" b="1" baseline="30000" dirty="0">
                <a:solidFill>
                  <a:srgbClr val="660066"/>
                </a:solidFill>
              </a:rPr>
              <a:t>N</a:t>
            </a:r>
          </a:p>
          <a:p>
            <a:endParaRPr lang="en-US" sz="2267" dirty="0"/>
          </a:p>
          <a:p>
            <a:r>
              <a:rPr lang="en-US" sz="3627" dirty="0">
                <a:solidFill>
                  <a:srgbClr val="800000"/>
                </a:solidFill>
              </a:rPr>
              <a:t>Want:  embedding   f:  D </a:t>
            </a:r>
            <a:r>
              <a:rPr lang="en-US" sz="3627" dirty="0">
                <a:solidFill>
                  <a:srgbClr val="800000"/>
                </a:solidFill>
                <a:sym typeface="Wingdings"/>
              </a:rPr>
              <a:t> </a:t>
            </a:r>
            <a:r>
              <a:rPr lang="en-US" sz="3627" b="1" dirty="0" err="1">
                <a:solidFill>
                  <a:srgbClr val="800000"/>
                </a:solidFill>
                <a:sym typeface="Wingdings"/>
              </a:rPr>
              <a:t>R</a:t>
            </a:r>
            <a:r>
              <a:rPr lang="en-US" sz="3627" b="1" baseline="30000" dirty="0" err="1">
                <a:solidFill>
                  <a:srgbClr val="800000"/>
                </a:solidFill>
                <a:sym typeface="Wingdings"/>
              </a:rPr>
              <a:t>n</a:t>
            </a:r>
            <a:r>
              <a:rPr lang="en-US" sz="3627" dirty="0">
                <a:solidFill>
                  <a:srgbClr val="800000"/>
                </a:solidFill>
                <a:sym typeface="Wingdings"/>
              </a:rPr>
              <a:t>  where n &lt;&lt; N</a:t>
            </a:r>
          </a:p>
          <a:p>
            <a:pPr>
              <a:lnSpc>
                <a:spcPct val="50000"/>
              </a:lnSpc>
            </a:pPr>
            <a:endParaRPr lang="en-US" sz="3627" dirty="0">
              <a:solidFill>
                <a:srgbClr val="800000"/>
              </a:solidFill>
              <a:sym typeface="Wingdings"/>
            </a:endParaRPr>
          </a:p>
          <a:p>
            <a:pPr lvl="2">
              <a:lnSpc>
                <a:spcPct val="50000"/>
              </a:lnSpc>
            </a:pPr>
            <a:r>
              <a:rPr lang="en-US" sz="3627" dirty="0">
                <a:solidFill>
                  <a:srgbClr val="800000"/>
                </a:solidFill>
                <a:sym typeface="Wingdings"/>
              </a:rPr>
              <a:t>which “preserves” the structure of the data.</a:t>
            </a:r>
          </a:p>
          <a:p>
            <a:endParaRPr lang="en-US" sz="2267" dirty="0"/>
          </a:p>
          <a:p>
            <a:r>
              <a:rPr lang="en-US" sz="3627" dirty="0"/>
              <a:t>Many reduction methods:</a:t>
            </a:r>
          </a:p>
          <a:p>
            <a:pPr>
              <a:lnSpc>
                <a:spcPct val="50000"/>
              </a:lnSpc>
            </a:pPr>
            <a:endParaRPr lang="en-US" sz="3627" dirty="0"/>
          </a:p>
          <a:p>
            <a:pPr algn="ctr"/>
            <a:r>
              <a:rPr lang="en-US" sz="3627" dirty="0"/>
              <a:t>f</a:t>
            </a:r>
            <a:r>
              <a:rPr lang="en-US" sz="3627" baseline="-25000" dirty="0"/>
              <a:t>1</a:t>
            </a:r>
            <a:r>
              <a:rPr lang="en-US" sz="3627" dirty="0"/>
              <a:t>:  D </a:t>
            </a:r>
            <a:r>
              <a:rPr lang="en-US" sz="3627" dirty="0">
                <a:sym typeface="Wingdings"/>
              </a:rPr>
              <a:t>  </a:t>
            </a:r>
            <a:r>
              <a:rPr lang="en-US" sz="3627" b="1" dirty="0">
                <a:sym typeface="Wingdings"/>
              </a:rPr>
              <a:t>R</a:t>
            </a:r>
            <a:r>
              <a:rPr lang="en-US" sz="3627" dirty="0">
                <a:sym typeface="Wingdings"/>
              </a:rPr>
              <a:t>,</a:t>
            </a:r>
            <a:r>
              <a:rPr lang="en-US" sz="3627" b="1" dirty="0">
                <a:sym typeface="Wingdings"/>
              </a:rPr>
              <a:t> </a:t>
            </a:r>
            <a:r>
              <a:rPr lang="en-US" sz="3627" dirty="0"/>
              <a:t>f</a:t>
            </a:r>
            <a:r>
              <a:rPr lang="en-US" sz="3627" baseline="-25000" dirty="0"/>
              <a:t>2</a:t>
            </a:r>
            <a:r>
              <a:rPr lang="en-US" sz="3627" dirty="0"/>
              <a:t>:  D </a:t>
            </a:r>
            <a:r>
              <a:rPr lang="en-US" sz="3627" dirty="0">
                <a:sym typeface="Wingdings"/>
              </a:rPr>
              <a:t>  </a:t>
            </a:r>
            <a:r>
              <a:rPr lang="en-US" sz="3627" b="1" dirty="0">
                <a:sym typeface="Wingdings"/>
              </a:rPr>
              <a:t>R</a:t>
            </a:r>
            <a:r>
              <a:rPr lang="en-US" sz="3627" dirty="0">
                <a:sym typeface="Wingdings"/>
              </a:rPr>
              <a:t>, …</a:t>
            </a:r>
            <a:r>
              <a:rPr lang="en-US" sz="3627" b="1" dirty="0">
                <a:sym typeface="Wingdings"/>
              </a:rPr>
              <a:t> </a:t>
            </a:r>
            <a:r>
              <a:rPr lang="en-US" sz="3627" dirty="0" err="1"/>
              <a:t>f</a:t>
            </a:r>
            <a:r>
              <a:rPr lang="en-US" sz="3627" baseline="-25000" dirty="0" err="1"/>
              <a:t>n</a:t>
            </a:r>
            <a:r>
              <a:rPr lang="en-US" sz="3627" dirty="0"/>
              <a:t>:  D </a:t>
            </a:r>
            <a:r>
              <a:rPr lang="en-US" sz="3627" dirty="0">
                <a:sym typeface="Wingdings"/>
              </a:rPr>
              <a:t>  </a:t>
            </a:r>
            <a:r>
              <a:rPr lang="en-US" sz="3627" b="1" dirty="0">
                <a:sym typeface="Wingdings"/>
              </a:rPr>
              <a:t>R</a:t>
            </a:r>
            <a:endParaRPr lang="en-US" sz="3627" b="1" dirty="0"/>
          </a:p>
          <a:p>
            <a:endParaRPr lang="en-US" sz="2267" b="1" dirty="0"/>
          </a:p>
          <a:p>
            <a:pPr algn="ctr"/>
            <a:r>
              <a:rPr lang="en-US" sz="3627" dirty="0"/>
              <a:t>(f</a:t>
            </a:r>
            <a:r>
              <a:rPr lang="en-US" sz="3627" baseline="-25000" dirty="0"/>
              <a:t>1</a:t>
            </a:r>
            <a:r>
              <a:rPr lang="en-US" sz="3627" dirty="0"/>
              <a:t>, f</a:t>
            </a:r>
            <a:r>
              <a:rPr lang="en-US" sz="3627" baseline="-25000" dirty="0"/>
              <a:t>2</a:t>
            </a:r>
            <a:r>
              <a:rPr lang="en-US" sz="3627" dirty="0"/>
              <a:t>, … </a:t>
            </a:r>
            <a:r>
              <a:rPr lang="en-US" sz="3627" dirty="0" err="1"/>
              <a:t>f</a:t>
            </a:r>
            <a:r>
              <a:rPr lang="en-US" sz="3627" baseline="-25000" dirty="0" err="1"/>
              <a:t>n</a:t>
            </a:r>
            <a:r>
              <a:rPr lang="en-US" sz="3627" dirty="0"/>
              <a:t>):  D </a:t>
            </a:r>
            <a:r>
              <a:rPr lang="en-US" sz="3627" dirty="0">
                <a:sym typeface="Wingdings"/>
              </a:rPr>
              <a:t>  </a:t>
            </a:r>
            <a:r>
              <a:rPr lang="en-US" sz="3627" b="1" dirty="0" err="1">
                <a:sym typeface="Wingdings"/>
              </a:rPr>
              <a:t>R</a:t>
            </a:r>
            <a:r>
              <a:rPr lang="en-US" sz="3627" b="1" baseline="30000" dirty="0" err="1">
                <a:sym typeface="Wingdings"/>
              </a:rPr>
              <a:t>n</a:t>
            </a:r>
            <a:endParaRPr lang="en-US" sz="3627" b="1" baseline="30000" dirty="0">
              <a:sym typeface="Wingdings"/>
            </a:endParaRPr>
          </a:p>
          <a:p>
            <a:pPr algn="ctr"/>
            <a:endParaRPr lang="en-US" sz="6120" b="1" baseline="30000" dirty="0">
              <a:sym typeface="Wingdings"/>
            </a:endParaRPr>
          </a:p>
          <a:p>
            <a:r>
              <a:rPr lang="en-US" sz="3627" dirty="0">
                <a:sym typeface="Wingdings"/>
              </a:rPr>
              <a:t>Many are linear,   M:  </a:t>
            </a:r>
            <a:r>
              <a:rPr lang="en-US" sz="3627" b="1" dirty="0">
                <a:sym typeface="Wingdings"/>
              </a:rPr>
              <a:t>R</a:t>
            </a:r>
            <a:r>
              <a:rPr lang="en-US" sz="3627" b="1" baseline="30000" dirty="0">
                <a:sym typeface="Wingdings"/>
              </a:rPr>
              <a:t>N</a:t>
            </a:r>
            <a:r>
              <a:rPr lang="en-US" sz="3627" b="1" dirty="0">
                <a:sym typeface="Wingdings"/>
              </a:rPr>
              <a:t>    </a:t>
            </a:r>
            <a:r>
              <a:rPr lang="en-US" sz="3627" b="1" dirty="0" err="1">
                <a:sym typeface="Wingdings"/>
              </a:rPr>
              <a:t>R</a:t>
            </a:r>
            <a:r>
              <a:rPr lang="en-US" sz="3627" b="1" baseline="30000" dirty="0" err="1">
                <a:sym typeface="Wingdings"/>
              </a:rPr>
              <a:t>n</a:t>
            </a:r>
            <a:r>
              <a:rPr lang="en-US" sz="3627" dirty="0">
                <a:sym typeface="Wingdings"/>
              </a:rPr>
              <a:t>,  </a:t>
            </a:r>
            <a:r>
              <a:rPr lang="en-US" sz="3627" dirty="0" err="1">
                <a:sym typeface="Wingdings"/>
              </a:rPr>
              <a:t>M</a:t>
            </a:r>
            <a:r>
              <a:rPr lang="en-US" sz="3627" b="1" dirty="0" err="1">
                <a:sym typeface="Wingdings"/>
              </a:rPr>
              <a:t>x</a:t>
            </a:r>
            <a:r>
              <a:rPr lang="en-US" sz="3627" dirty="0">
                <a:sym typeface="Wingdings"/>
              </a:rPr>
              <a:t> = </a:t>
            </a:r>
            <a:r>
              <a:rPr lang="en-US" sz="3627" b="1" dirty="0">
                <a:sym typeface="Wingdings"/>
              </a:rPr>
              <a:t>y</a:t>
            </a:r>
          </a:p>
          <a:p>
            <a:endParaRPr lang="en-US" sz="3627" b="1" baseline="30000" dirty="0">
              <a:sym typeface="Wingdings"/>
            </a:endParaRPr>
          </a:p>
          <a:p>
            <a:r>
              <a:rPr lang="en-US" sz="3627" dirty="0">
                <a:sym typeface="Wingdings"/>
              </a:rPr>
              <a:t>But there are also non-linear d</a:t>
            </a:r>
            <a:r>
              <a:rPr lang="en-US" sz="3627" dirty="0"/>
              <a:t>imensionality reduction algorithms.</a:t>
            </a:r>
            <a:endParaRPr lang="en-US" sz="3627" b="1" baseline="30000" dirty="0">
              <a:sym typeface="Wingdings"/>
            </a:endParaRPr>
          </a:p>
        </p:txBody>
      </p:sp>
      <p:sp>
        <p:nvSpPr>
          <p:cNvPr id="5" name="TextBox 4"/>
          <p:cNvSpPr txBox="1"/>
          <p:nvPr/>
        </p:nvSpPr>
        <p:spPr>
          <a:xfrm rot="5400000">
            <a:off x="9467340" y="336603"/>
            <a:ext cx="642164" cy="650499"/>
          </a:xfrm>
          <a:prstGeom prst="rect">
            <a:avLst/>
          </a:prstGeom>
          <a:noFill/>
        </p:spPr>
        <p:txBody>
          <a:bodyPr wrap="square" rtlCol="0">
            <a:spAutoFit/>
          </a:bodyPr>
          <a:lstStyle/>
          <a:p>
            <a:r>
              <a:rPr lang="en-US" sz="3627" dirty="0"/>
              <a:t>U</a:t>
            </a:r>
          </a:p>
        </p:txBody>
      </p:sp>
    </p:spTree>
    <p:extLst>
      <p:ext uri="{BB962C8B-B14F-4D97-AF65-F5344CB8AC3E}">
        <p14:creationId xmlns:p14="http://schemas.microsoft.com/office/powerpoint/2010/main" val="1354635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024CE5-1E86-446B-B771-AA335678C541}"/>
              </a:ext>
            </a:extLst>
          </p:cNvPr>
          <p:cNvPicPr>
            <a:picLocks noChangeAspect="1"/>
          </p:cNvPicPr>
          <p:nvPr/>
        </p:nvPicPr>
        <p:blipFill>
          <a:blip r:embed="rId2"/>
          <a:stretch>
            <a:fillRect/>
          </a:stretch>
        </p:blipFill>
        <p:spPr>
          <a:xfrm>
            <a:off x="86134" y="919151"/>
            <a:ext cx="11887200" cy="6490687"/>
          </a:xfrm>
          <a:prstGeom prst="rect">
            <a:avLst/>
          </a:prstGeom>
        </p:spPr>
      </p:pic>
      <p:sp>
        <p:nvSpPr>
          <p:cNvPr id="5" name="TextBox 4">
            <a:extLst>
              <a:ext uri="{FF2B5EF4-FFF2-40B4-BE49-F238E27FC236}">
                <a16:creationId xmlns:a16="http://schemas.microsoft.com/office/drawing/2014/main" id="{CEB4DD62-B166-4E73-8C71-2B06134F93B4}"/>
              </a:ext>
            </a:extLst>
          </p:cNvPr>
          <p:cNvSpPr txBox="1"/>
          <p:nvPr/>
        </p:nvSpPr>
        <p:spPr>
          <a:xfrm>
            <a:off x="473760" y="97591"/>
            <a:ext cx="11499574" cy="523220"/>
          </a:xfrm>
          <a:prstGeom prst="rect">
            <a:avLst/>
          </a:prstGeom>
          <a:noFill/>
        </p:spPr>
        <p:txBody>
          <a:bodyPr wrap="square">
            <a:spAutoFit/>
          </a:bodyPr>
          <a:lstStyle/>
          <a:p>
            <a:r>
              <a:rPr lang="en-US" sz="2800" dirty="0"/>
              <a:t> </a:t>
            </a:r>
            <a:r>
              <a:rPr lang="en-US" sz="2800" dirty="0">
                <a:hlinkClick r:id="rId3"/>
              </a:rPr>
              <a:t>https://mathscinet-ams-org.proxy.lib.uiowa.edu/msnhtml/msc2020.pdf</a:t>
            </a:r>
            <a:r>
              <a:rPr lang="en-US" sz="2800" dirty="0"/>
              <a:t> </a:t>
            </a:r>
          </a:p>
        </p:txBody>
      </p:sp>
    </p:spTree>
    <p:extLst>
      <p:ext uri="{BB962C8B-B14F-4D97-AF65-F5344CB8AC3E}">
        <p14:creationId xmlns:p14="http://schemas.microsoft.com/office/powerpoint/2010/main" val="21017014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3507" y="311860"/>
            <a:ext cx="9952305" cy="7772400"/>
          </a:xfrm>
          <a:prstGeom prst="rect">
            <a:avLst/>
          </a:prstGeom>
        </p:spPr>
      </p:pic>
      <p:sp>
        <p:nvSpPr>
          <p:cNvPr id="3" name="Rectangle 2"/>
          <p:cNvSpPr/>
          <p:nvPr/>
        </p:nvSpPr>
        <p:spPr>
          <a:xfrm>
            <a:off x="1097850" y="109182"/>
            <a:ext cx="9910668" cy="510909"/>
          </a:xfrm>
          <a:prstGeom prst="rect">
            <a:avLst/>
          </a:prstGeom>
        </p:spPr>
        <p:txBody>
          <a:bodyPr wrap="square">
            <a:spAutoFit/>
          </a:bodyPr>
          <a:lstStyle/>
          <a:p>
            <a:r>
              <a:rPr lang="en-US" sz="2720" dirty="0">
                <a:hlinkClick r:id="rId3"/>
              </a:rPr>
              <a:t>https://en.wikipedia.org/wiki/Nonlinear_dimensionality_reduction</a:t>
            </a:r>
            <a:r>
              <a:rPr lang="en-US" sz="2720" dirty="0"/>
              <a:t> </a:t>
            </a:r>
          </a:p>
        </p:txBody>
      </p:sp>
    </p:spTree>
    <p:extLst>
      <p:ext uri="{BB962C8B-B14F-4D97-AF65-F5344CB8AC3E}">
        <p14:creationId xmlns:p14="http://schemas.microsoft.com/office/powerpoint/2010/main" val="3591429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98320" y="155001"/>
            <a:ext cx="8277606" cy="7772400"/>
          </a:xfrm>
          <a:prstGeom prst="rect">
            <a:avLst/>
          </a:prstGeom>
        </p:spPr>
      </p:pic>
      <p:sp>
        <p:nvSpPr>
          <p:cNvPr id="2" name="TextBox 1"/>
          <p:cNvSpPr txBox="1"/>
          <p:nvPr/>
        </p:nvSpPr>
        <p:spPr>
          <a:xfrm>
            <a:off x="1492739" y="287875"/>
            <a:ext cx="9256021" cy="650499"/>
          </a:xfrm>
          <a:prstGeom prst="rect">
            <a:avLst/>
          </a:prstGeom>
          <a:noFill/>
        </p:spPr>
        <p:txBody>
          <a:bodyPr wrap="square" rtlCol="0">
            <a:spAutoFit/>
          </a:bodyPr>
          <a:lstStyle/>
          <a:p>
            <a:r>
              <a:rPr lang="en-US" sz="3627" dirty="0"/>
              <a:t>Example:  Principle component analysis (PCA) </a:t>
            </a:r>
          </a:p>
        </p:txBody>
      </p:sp>
      <p:sp>
        <p:nvSpPr>
          <p:cNvPr id="4" name="Rectangle 3"/>
          <p:cNvSpPr/>
          <p:nvPr/>
        </p:nvSpPr>
        <p:spPr>
          <a:xfrm>
            <a:off x="1049867" y="7284354"/>
            <a:ext cx="7772400" cy="406265"/>
          </a:xfrm>
          <a:prstGeom prst="rect">
            <a:avLst/>
          </a:prstGeom>
        </p:spPr>
        <p:txBody>
          <a:bodyPr wrap="square">
            <a:spAutoFit/>
          </a:bodyPr>
          <a:lstStyle/>
          <a:p>
            <a:r>
              <a:rPr lang="en-US" sz="2040" dirty="0"/>
              <a:t>http://</a:t>
            </a:r>
            <a:r>
              <a:rPr lang="en-US" sz="2040" dirty="0" err="1"/>
              <a:t>en.wikipedia.org</a:t>
            </a:r>
            <a:r>
              <a:rPr lang="en-US" sz="2040" dirty="0"/>
              <a:t>/wiki/</a:t>
            </a:r>
            <a:r>
              <a:rPr lang="en-US" sz="2040" dirty="0" err="1"/>
              <a:t>File:GaussianScatterPCA.png</a:t>
            </a:r>
            <a:endParaRPr lang="en-US" sz="2040" dirty="0"/>
          </a:p>
        </p:txBody>
      </p:sp>
    </p:spTree>
    <p:extLst>
      <p:ext uri="{BB962C8B-B14F-4D97-AF65-F5344CB8AC3E}">
        <p14:creationId xmlns:p14="http://schemas.microsoft.com/office/powerpoint/2010/main" val="1207406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30030" y="429982"/>
            <a:ext cx="9670374" cy="4688463"/>
          </a:xfrm>
          <a:prstGeom prst="rect">
            <a:avLst/>
          </a:prstGeom>
          <a:noFill/>
        </p:spPr>
        <p:txBody>
          <a:bodyPr wrap="square" rtlCol="0">
            <a:spAutoFit/>
          </a:bodyPr>
          <a:lstStyle/>
          <a:p>
            <a:pPr algn="ctr"/>
            <a:r>
              <a:rPr lang="en-US" sz="2800" b="1" dirty="0">
                <a:solidFill>
                  <a:srgbClr val="800000"/>
                </a:solidFill>
              </a:rPr>
              <a:t>Why use PCA in data analysis?</a:t>
            </a:r>
          </a:p>
          <a:p>
            <a:endParaRPr lang="en-US" sz="2800" dirty="0"/>
          </a:p>
          <a:p>
            <a:pPr marL="457200" indent="-457200">
              <a:buFont typeface="Arial" panose="020B0604020202020204" pitchFamily="34" charset="0"/>
              <a:buChar char="•"/>
            </a:pPr>
            <a:r>
              <a:rPr lang="en-US" sz="2800" dirty="0"/>
              <a:t>Reduce dimension.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Visualization.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Fewer variables = less memory  (data compression).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Fewer variables  = faster computing time (usually).</a:t>
            </a:r>
          </a:p>
          <a:p>
            <a:endParaRPr lang="en-US" sz="2800" baseline="30000" dirty="0"/>
          </a:p>
          <a:p>
            <a:r>
              <a:rPr lang="en-US" sz="2800" dirty="0"/>
              <a:t> </a:t>
            </a:r>
            <a:endParaRPr lang="en-US" sz="2720" dirty="0"/>
          </a:p>
        </p:txBody>
      </p:sp>
    </p:spTree>
    <p:extLst>
      <p:ext uri="{BB962C8B-B14F-4D97-AF65-F5344CB8AC3E}">
        <p14:creationId xmlns:p14="http://schemas.microsoft.com/office/powerpoint/2010/main" val="1796666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98270" y="2082265"/>
            <a:ext cx="9290661" cy="1000454"/>
            <a:chOff x="511322" y="488588"/>
            <a:chExt cx="8197642" cy="882753"/>
          </a:xfrm>
        </p:grpSpPr>
        <p:cxnSp>
          <p:nvCxnSpPr>
            <p:cNvPr id="3" name="Straight Connector 2"/>
            <p:cNvCxnSpPr/>
            <p:nvPr/>
          </p:nvCxnSpPr>
          <p:spPr>
            <a:xfrm>
              <a:off x="511322" y="709307"/>
              <a:ext cx="788425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861653" y="488588"/>
              <a:ext cx="0" cy="44143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2383" y="488588"/>
              <a:ext cx="0" cy="44143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962084" y="488588"/>
              <a:ext cx="0" cy="44143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76264" y="920539"/>
              <a:ext cx="8032700" cy="450802"/>
            </a:xfrm>
            <a:prstGeom prst="rect">
              <a:avLst/>
            </a:prstGeom>
            <a:noFill/>
          </p:spPr>
          <p:txBody>
            <a:bodyPr wrap="square" rtlCol="0">
              <a:spAutoFit/>
            </a:bodyPr>
            <a:lstStyle/>
            <a:p>
              <a:r>
                <a:rPr lang="en-US" sz="2720" dirty="0"/>
                <a:t>0       1                                                                                           10</a:t>
              </a:r>
            </a:p>
          </p:txBody>
        </p:sp>
      </p:grpSp>
      <p:sp>
        <p:nvSpPr>
          <p:cNvPr id="11" name="TextBox 10"/>
          <p:cNvSpPr txBox="1"/>
          <p:nvPr/>
        </p:nvSpPr>
        <p:spPr>
          <a:xfrm>
            <a:off x="1130030" y="429982"/>
            <a:ext cx="9670374" cy="6929076"/>
          </a:xfrm>
          <a:prstGeom prst="rect">
            <a:avLst/>
          </a:prstGeom>
          <a:noFill/>
        </p:spPr>
        <p:txBody>
          <a:bodyPr wrap="square" rtlCol="0">
            <a:spAutoFit/>
          </a:bodyPr>
          <a:lstStyle/>
          <a:p>
            <a:pPr algn="ctr"/>
            <a:r>
              <a:rPr lang="en-US" sz="2720" b="1" dirty="0">
                <a:solidFill>
                  <a:srgbClr val="800000"/>
                </a:solidFill>
              </a:rPr>
              <a:t>Why use PCA in data analysis?</a:t>
            </a:r>
          </a:p>
          <a:p>
            <a:endParaRPr lang="en-US" sz="2720" dirty="0"/>
          </a:p>
          <a:p>
            <a:r>
              <a:rPr lang="en-US" sz="2720" dirty="0"/>
              <a:t>Consider the points  (0, 0, …, 0),  (1, 0, …, 0),  (10, 0, …, 0)</a:t>
            </a:r>
          </a:p>
          <a:p>
            <a:endParaRPr lang="en-US" sz="2720" dirty="0"/>
          </a:p>
          <a:p>
            <a:endParaRPr lang="en-US" sz="2720" dirty="0"/>
          </a:p>
          <a:p>
            <a:endParaRPr lang="en-US" sz="2720" dirty="0"/>
          </a:p>
          <a:p>
            <a:endParaRPr lang="en-US" sz="2720" dirty="0"/>
          </a:p>
          <a:p>
            <a:r>
              <a:rPr lang="en-US" sz="2720" dirty="0"/>
              <a:t>Add noise to first point (0, 0, …, 0) </a:t>
            </a:r>
            <a:r>
              <a:rPr lang="en-US" sz="2720" dirty="0">
                <a:sym typeface="Wingdings"/>
              </a:rPr>
              <a:t> (0, 1, …, 1) </a:t>
            </a:r>
            <a:endParaRPr lang="en-US" sz="2720" dirty="0"/>
          </a:p>
          <a:p>
            <a:endParaRPr lang="en-US" sz="2720" dirty="0"/>
          </a:p>
          <a:p>
            <a:r>
              <a:rPr lang="en-US" sz="2720" dirty="0"/>
              <a:t>In R</a:t>
            </a:r>
            <a:r>
              <a:rPr lang="en-US" sz="2720" baseline="30000" dirty="0"/>
              <a:t>100</a:t>
            </a:r>
            <a:r>
              <a:rPr lang="en-US" sz="2720" dirty="0"/>
              <a:t>,   d(</a:t>
            </a:r>
            <a:r>
              <a:rPr lang="en-US" sz="2720" dirty="0">
                <a:sym typeface="Wingdings"/>
              </a:rPr>
              <a:t>(0, 1, …, 1)</a:t>
            </a:r>
            <a:r>
              <a:rPr lang="en-US" sz="2720" dirty="0"/>
              <a:t>, (1, 0, …, 0)) = 10  &gt;  9.</a:t>
            </a:r>
          </a:p>
          <a:p>
            <a:endParaRPr lang="en-US" sz="2720" baseline="30000" dirty="0"/>
          </a:p>
          <a:p>
            <a:endParaRPr lang="en-US" sz="2720" dirty="0"/>
          </a:p>
          <a:p>
            <a:r>
              <a:rPr lang="en-US" sz="2720" dirty="0"/>
              <a:t>Add small noise to first point (0, 0, …, 0) </a:t>
            </a:r>
            <a:r>
              <a:rPr lang="en-US" sz="2720" dirty="0">
                <a:sym typeface="Wingdings"/>
              </a:rPr>
              <a:t> (0, 0.1, …, 0.1) </a:t>
            </a:r>
            <a:endParaRPr lang="en-US" sz="2720" dirty="0"/>
          </a:p>
          <a:p>
            <a:endParaRPr lang="en-US" sz="2720" dirty="0"/>
          </a:p>
          <a:p>
            <a:r>
              <a:rPr lang="en-US" sz="2720" dirty="0"/>
              <a:t>In R</a:t>
            </a:r>
            <a:r>
              <a:rPr lang="en-US" sz="2720" baseline="30000" dirty="0"/>
              <a:t>39,900</a:t>
            </a:r>
            <a:r>
              <a:rPr lang="en-US" sz="2720" dirty="0"/>
              <a:t>,   d(</a:t>
            </a:r>
            <a:r>
              <a:rPr lang="en-US" sz="2720" dirty="0">
                <a:sym typeface="Wingdings"/>
              </a:rPr>
              <a:t>(0, 0.1, …, 0.1)</a:t>
            </a:r>
            <a:r>
              <a:rPr lang="en-US" sz="2720" dirty="0"/>
              <a:t>, (1, 0, …, 0)) = 20  &gt;  9.</a:t>
            </a:r>
            <a:endParaRPr lang="en-US" sz="2720" baseline="30000" dirty="0"/>
          </a:p>
          <a:p>
            <a:endParaRPr lang="en-US" sz="2720" baseline="30000" dirty="0"/>
          </a:p>
          <a:p>
            <a:r>
              <a:rPr lang="en-US" sz="2720" dirty="0"/>
              <a:t> </a:t>
            </a:r>
          </a:p>
        </p:txBody>
      </p:sp>
    </p:spTree>
    <p:extLst>
      <p:ext uri="{BB962C8B-B14F-4D97-AF65-F5344CB8AC3E}">
        <p14:creationId xmlns:p14="http://schemas.microsoft.com/office/powerpoint/2010/main" val="91593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3964" y="382506"/>
            <a:ext cx="9256637" cy="5300618"/>
          </a:xfrm>
          <a:prstGeom prst="rect">
            <a:avLst/>
          </a:prstGeom>
        </p:spPr>
        <p:txBody>
          <a:bodyPr wrap="none">
            <a:spAutoFit/>
          </a:bodyPr>
          <a:lstStyle/>
          <a:p>
            <a:r>
              <a:rPr lang="en-US" sz="3173" dirty="0"/>
              <a:t>In R</a:t>
            </a:r>
            <a:r>
              <a:rPr lang="en-US" sz="3173" i="1" baseline="30000" dirty="0"/>
              <a:t>n</a:t>
            </a:r>
          </a:p>
          <a:p>
            <a:endParaRPr lang="en-US" sz="3173" baseline="30000" dirty="0"/>
          </a:p>
          <a:p>
            <a:r>
              <a:rPr lang="en-US" sz="3173" dirty="0"/>
              <a:t>If </a:t>
            </a:r>
            <a:r>
              <a:rPr lang="en-US" sz="3173" i="1" dirty="0"/>
              <a:t>n</a:t>
            </a:r>
            <a:r>
              <a:rPr lang="en-US" sz="3173" dirty="0"/>
              <a:t> small, Euclidean distance often makes sense</a:t>
            </a:r>
          </a:p>
          <a:p>
            <a:endParaRPr lang="en-US" sz="3173" dirty="0"/>
          </a:p>
          <a:p>
            <a:endParaRPr lang="en-US" sz="3173" dirty="0"/>
          </a:p>
          <a:p>
            <a:endParaRPr lang="en-US" sz="3173" dirty="0"/>
          </a:p>
          <a:p>
            <a:endParaRPr lang="en-US" sz="3173" dirty="0"/>
          </a:p>
          <a:p>
            <a:endParaRPr lang="en-US" sz="3173" dirty="0"/>
          </a:p>
          <a:p>
            <a:r>
              <a:rPr lang="en-US" sz="3173" dirty="0"/>
              <a:t>If n is large, consider </a:t>
            </a:r>
            <a:r>
              <a:rPr lang="en-US" sz="3173" dirty="0" err="1"/>
              <a:t>Chebyshev</a:t>
            </a:r>
            <a:r>
              <a:rPr lang="en-US" sz="3173" dirty="0"/>
              <a:t> distance or </a:t>
            </a:r>
          </a:p>
          <a:p>
            <a:r>
              <a:rPr lang="en-US" sz="3173" dirty="0"/>
              <a:t>performing PCA first to project data into R</a:t>
            </a:r>
            <a:r>
              <a:rPr lang="en-US" sz="3173" i="1" baseline="30000" dirty="0"/>
              <a:t>d</a:t>
            </a:r>
            <a:r>
              <a:rPr lang="en-US" sz="3173" dirty="0"/>
              <a:t>, for small </a:t>
            </a:r>
            <a:r>
              <a:rPr lang="en-US" sz="3173" b="1" dirty="0"/>
              <a:t>d</a:t>
            </a:r>
            <a:r>
              <a:rPr lang="en-US" sz="3173" dirty="0"/>
              <a:t> </a:t>
            </a:r>
          </a:p>
          <a:p>
            <a:pPr algn="ctr"/>
            <a:r>
              <a:rPr lang="en-US" sz="3173" dirty="0"/>
              <a:t>and then using Euclidean distance  </a:t>
            </a:r>
          </a:p>
        </p:txBody>
      </p:sp>
      <p:grpSp>
        <p:nvGrpSpPr>
          <p:cNvPr id="3" name="Group 2"/>
          <p:cNvGrpSpPr>
            <a:grpSpLocks noChangeAspect="1"/>
          </p:cNvGrpSpPr>
          <p:nvPr/>
        </p:nvGrpSpPr>
        <p:grpSpPr>
          <a:xfrm>
            <a:off x="3438281" y="1882472"/>
            <a:ext cx="5022327" cy="1761744"/>
            <a:chOff x="3876287" y="3706977"/>
            <a:chExt cx="6625471" cy="2324100"/>
          </a:xfrm>
        </p:grpSpPr>
        <p:pic>
          <p:nvPicPr>
            <p:cNvPr id="4" name="Picture 3"/>
            <p:cNvPicPr>
              <a:picLocks noChangeAspect="1"/>
            </p:cNvPicPr>
            <p:nvPr/>
          </p:nvPicPr>
          <p:blipFill>
            <a:blip r:embed="rId2"/>
            <a:stretch>
              <a:fillRect/>
            </a:stretch>
          </p:blipFill>
          <p:spPr>
            <a:xfrm>
              <a:off x="5986908" y="3706977"/>
              <a:ext cx="4514850" cy="2324100"/>
            </a:xfrm>
            <a:prstGeom prst="rect">
              <a:avLst/>
            </a:prstGeom>
          </p:spPr>
        </p:pic>
        <p:pic>
          <p:nvPicPr>
            <p:cNvPr id="5" name="Picture 4"/>
            <p:cNvPicPr>
              <a:picLocks noChangeAspect="1"/>
            </p:cNvPicPr>
            <p:nvPr/>
          </p:nvPicPr>
          <p:blipFill>
            <a:blip r:embed="rId3"/>
            <a:stretch>
              <a:fillRect/>
            </a:stretch>
          </p:blipFill>
          <p:spPr>
            <a:xfrm>
              <a:off x="3876287" y="4356582"/>
              <a:ext cx="2162175" cy="942975"/>
            </a:xfrm>
            <a:prstGeom prst="rect">
              <a:avLst/>
            </a:prstGeom>
          </p:spPr>
        </p:pic>
      </p:grpSp>
      <p:grpSp>
        <p:nvGrpSpPr>
          <p:cNvPr id="20" name="Group 19"/>
          <p:cNvGrpSpPr/>
          <p:nvPr/>
        </p:nvGrpSpPr>
        <p:grpSpPr>
          <a:xfrm>
            <a:off x="1879113" y="6109963"/>
            <a:ext cx="8147680" cy="856607"/>
            <a:chOff x="552550" y="5472554"/>
            <a:chExt cx="7189129" cy="755830"/>
          </a:xfrm>
        </p:grpSpPr>
        <p:grpSp>
          <p:nvGrpSpPr>
            <p:cNvPr id="15" name="Group 14"/>
            <p:cNvGrpSpPr/>
            <p:nvPr/>
          </p:nvGrpSpPr>
          <p:grpSpPr>
            <a:xfrm>
              <a:off x="3639981" y="5472554"/>
              <a:ext cx="4101698" cy="755830"/>
              <a:chOff x="4034617" y="5501240"/>
              <a:chExt cx="4101698" cy="755830"/>
            </a:xfrm>
          </p:grpSpPr>
          <p:pic>
            <p:nvPicPr>
              <p:cNvPr id="16" name="Picture 15"/>
              <p:cNvPicPr>
                <a:picLocks noChangeAspect="1"/>
              </p:cNvPicPr>
              <p:nvPr/>
            </p:nvPicPr>
            <p:blipFill rotWithShape="1">
              <a:blip r:embed="rId4"/>
              <a:srcRect l="50528" t="3859"/>
              <a:stretch/>
            </p:blipFill>
            <p:spPr>
              <a:xfrm>
                <a:off x="5428646" y="5553775"/>
                <a:ext cx="2707669" cy="703295"/>
              </a:xfrm>
              <a:prstGeom prst="rect">
                <a:avLst/>
              </a:prstGeom>
            </p:spPr>
          </p:pic>
          <p:pic>
            <p:nvPicPr>
              <p:cNvPr id="17" name="Picture 16"/>
              <p:cNvPicPr>
                <a:picLocks noChangeAspect="1"/>
              </p:cNvPicPr>
              <p:nvPr/>
            </p:nvPicPr>
            <p:blipFill>
              <a:blip r:embed="rId3"/>
              <a:stretch>
                <a:fillRect/>
              </a:stretch>
            </p:blipFill>
            <p:spPr>
              <a:xfrm>
                <a:off x="4034617" y="5501240"/>
                <a:ext cx="1446177" cy="630711"/>
              </a:xfrm>
              <a:prstGeom prst="rect">
                <a:avLst/>
              </a:prstGeom>
            </p:spPr>
          </p:pic>
        </p:grpSp>
        <p:sp>
          <p:nvSpPr>
            <p:cNvPr id="19" name="Rectangle 18"/>
            <p:cNvSpPr/>
            <p:nvPr/>
          </p:nvSpPr>
          <p:spPr>
            <a:xfrm>
              <a:off x="552550" y="5550708"/>
              <a:ext cx="3202856" cy="512301"/>
            </a:xfrm>
            <a:prstGeom prst="rect">
              <a:avLst/>
            </a:prstGeom>
          </p:spPr>
          <p:txBody>
            <a:bodyPr wrap="none">
              <a:spAutoFit/>
            </a:bodyPr>
            <a:lstStyle/>
            <a:p>
              <a:r>
                <a:rPr lang="en-US" sz="3173" dirty="0" err="1"/>
                <a:t>Chebyshev</a:t>
              </a:r>
              <a:r>
                <a:rPr lang="en-US" sz="3173" dirty="0"/>
                <a:t> distance: </a:t>
              </a:r>
            </a:p>
          </p:txBody>
        </p:sp>
      </p:grpSp>
    </p:spTree>
    <p:extLst>
      <p:ext uri="{BB962C8B-B14F-4D97-AF65-F5344CB8AC3E}">
        <p14:creationId xmlns:p14="http://schemas.microsoft.com/office/powerpoint/2010/main" val="2407760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04167" y="155001"/>
            <a:ext cx="8277606" cy="7772400"/>
          </a:xfrm>
          <a:prstGeom prst="rect">
            <a:avLst/>
          </a:prstGeom>
        </p:spPr>
      </p:pic>
      <p:sp>
        <p:nvSpPr>
          <p:cNvPr id="2" name="TextBox 1"/>
          <p:cNvSpPr txBox="1"/>
          <p:nvPr/>
        </p:nvSpPr>
        <p:spPr>
          <a:xfrm>
            <a:off x="1492739" y="287875"/>
            <a:ext cx="9256021" cy="650499"/>
          </a:xfrm>
          <a:prstGeom prst="rect">
            <a:avLst/>
          </a:prstGeom>
          <a:noFill/>
        </p:spPr>
        <p:txBody>
          <a:bodyPr wrap="square" rtlCol="0">
            <a:spAutoFit/>
          </a:bodyPr>
          <a:lstStyle/>
          <a:p>
            <a:r>
              <a:rPr lang="en-US" sz="3627" dirty="0"/>
              <a:t>Example:  Principle component analysis (PCA) </a:t>
            </a:r>
          </a:p>
        </p:txBody>
      </p:sp>
      <p:sp>
        <p:nvSpPr>
          <p:cNvPr id="4" name="Rectangle 3"/>
          <p:cNvSpPr/>
          <p:nvPr/>
        </p:nvSpPr>
        <p:spPr>
          <a:xfrm>
            <a:off x="1049867" y="7284354"/>
            <a:ext cx="7772400" cy="406265"/>
          </a:xfrm>
          <a:prstGeom prst="rect">
            <a:avLst/>
          </a:prstGeom>
        </p:spPr>
        <p:txBody>
          <a:bodyPr wrap="square">
            <a:spAutoFit/>
          </a:bodyPr>
          <a:lstStyle/>
          <a:p>
            <a:r>
              <a:rPr lang="en-US" sz="2040" dirty="0"/>
              <a:t>http://</a:t>
            </a:r>
            <a:r>
              <a:rPr lang="en-US" sz="2040" dirty="0" err="1"/>
              <a:t>en.wikipedia.org</a:t>
            </a:r>
            <a:r>
              <a:rPr lang="en-US" sz="2040" dirty="0"/>
              <a:t>/wiki/</a:t>
            </a:r>
            <a:r>
              <a:rPr lang="en-US" sz="2040" dirty="0" err="1"/>
              <a:t>File:GaussianScatterPCA.png</a:t>
            </a:r>
            <a:endParaRPr lang="en-US" sz="2040" dirty="0"/>
          </a:p>
        </p:txBody>
      </p:sp>
    </p:spTree>
    <p:extLst>
      <p:ext uri="{BB962C8B-B14F-4D97-AF65-F5344CB8AC3E}">
        <p14:creationId xmlns:p14="http://schemas.microsoft.com/office/powerpoint/2010/main" val="2377253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5D9AFCA-CCFC-4E03-846C-D45B29731FF7}"/>
              </a:ext>
            </a:extLst>
          </p:cNvPr>
          <p:cNvSpPr>
            <a:spLocks noGrp="1"/>
          </p:cNvSpPr>
          <p:nvPr>
            <p:ph type="sldNum" sz="quarter" idx="12"/>
          </p:nvPr>
        </p:nvSpPr>
        <p:spPr/>
        <p:txBody>
          <a:bodyPr/>
          <a:lstStyle/>
          <a:p>
            <a:fld id="{EF2DCB9A-2D7E-4B3C-A21C-51F69B76AF95}" type="slidenum">
              <a:rPr lang="en-US" altLang="en-US"/>
              <a:pPr/>
              <a:t>46</a:t>
            </a:fld>
            <a:endParaRPr lang="en-US" altLang="en-US"/>
          </a:p>
        </p:txBody>
      </p:sp>
      <p:sp>
        <p:nvSpPr>
          <p:cNvPr id="93186" name="Rectangle 2">
            <a:extLst>
              <a:ext uri="{FF2B5EF4-FFF2-40B4-BE49-F238E27FC236}">
                <a16:creationId xmlns:a16="http://schemas.microsoft.com/office/drawing/2014/main" id="{9BD12ADD-5F15-4938-A5BD-3E9B95560B43}"/>
              </a:ext>
            </a:extLst>
          </p:cNvPr>
          <p:cNvSpPr>
            <a:spLocks noGrp="1" noChangeArrowheads="1"/>
          </p:cNvSpPr>
          <p:nvPr>
            <p:ph type="title"/>
          </p:nvPr>
        </p:nvSpPr>
        <p:spPr>
          <a:xfrm>
            <a:off x="1539240" y="0"/>
            <a:ext cx="8808720" cy="1295400"/>
          </a:xfrm>
        </p:spPr>
        <p:txBody>
          <a:bodyPr/>
          <a:lstStyle/>
          <a:p>
            <a:r>
              <a:rPr lang="da-DK" altLang="en-US"/>
              <a:t>Principal components</a:t>
            </a:r>
          </a:p>
        </p:txBody>
      </p:sp>
      <p:sp>
        <p:nvSpPr>
          <p:cNvPr id="93187" name="Rectangle 3">
            <a:extLst>
              <a:ext uri="{FF2B5EF4-FFF2-40B4-BE49-F238E27FC236}">
                <a16:creationId xmlns:a16="http://schemas.microsoft.com/office/drawing/2014/main" id="{2540E88B-31CF-4DA6-90D2-A4CC3574772F}"/>
              </a:ext>
            </a:extLst>
          </p:cNvPr>
          <p:cNvSpPr>
            <a:spLocks noGrp="1" noChangeArrowheads="1"/>
          </p:cNvSpPr>
          <p:nvPr>
            <p:ph type="body" idx="1"/>
          </p:nvPr>
        </p:nvSpPr>
        <p:spPr>
          <a:xfrm>
            <a:off x="1366520" y="1295400"/>
            <a:ext cx="9240520" cy="5786120"/>
          </a:xfrm>
        </p:spPr>
        <p:txBody>
          <a:bodyPr/>
          <a:lstStyle/>
          <a:p>
            <a:r>
              <a:rPr lang="da-DK" altLang="en-US"/>
              <a:t>1. principal component (PC1)</a:t>
            </a:r>
          </a:p>
          <a:p>
            <a:pPr lvl="1"/>
            <a:r>
              <a:rPr lang="da-DK" altLang="en-US"/>
              <a:t>The eigenvalue with the largest absolute value will indicate that the data have the largest variance along its eigenvector, the direction along which there is greatest variation</a:t>
            </a:r>
          </a:p>
          <a:p>
            <a:r>
              <a:rPr lang="da-DK" altLang="en-US"/>
              <a:t>2. principal component (PC2)</a:t>
            </a:r>
          </a:p>
          <a:p>
            <a:pPr lvl="1"/>
            <a:r>
              <a:rPr lang="da-DK" altLang="en-US"/>
              <a:t>the direction with maximum variation left in data,  orthogonal to the 1. PC </a:t>
            </a:r>
          </a:p>
          <a:p>
            <a:r>
              <a:rPr lang="da-DK" altLang="en-US"/>
              <a:t>In general, only few directions manage to capture most of the variability in the data.</a:t>
            </a:r>
          </a:p>
          <a:p>
            <a:pPr lvl="1"/>
            <a:endParaRPr lang="da-DK" altLang="en-US"/>
          </a:p>
          <a:p>
            <a:endParaRPr lang="da-DK" altLang="en-US"/>
          </a:p>
        </p:txBody>
      </p:sp>
      <p:sp>
        <p:nvSpPr>
          <p:cNvPr id="6" name="TextBox 5">
            <a:extLst>
              <a:ext uri="{FF2B5EF4-FFF2-40B4-BE49-F238E27FC236}">
                <a16:creationId xmlns:a16="http://schemas.microsoft.com/office/drawing/2014/main" id="{CA77A0CA-0EE6-489C-9961-A4B027816C4E}"/>
              </a:ext>
            </a:extLst>
          </p:cNvPr>
          <p:cNvSpPr txBox="1"/>
          <p:nvPr/>
        </p:nvSpPr>
        <p:spPr>
          <a:xfrm>
            <a:off x="24913" y="7407933"/>
            <a:ext cx="10104120" cy="406265"/>
          </a:xfrm>
          <a:prstGeom prst="rect">
            <a:avLst/>
          </a:prstGeom>
          <a:noFill/>
        </p:spPr>
        <p:txBody>
          <a:bodyPr wrap="square">
            <a:spAutoFit/>
          </a:bodyPr>
          <a:lstStyle/>
          <a:p>
            <a:r>
              <a:rPr lang="en-US" sz="2040" dirty="0">
                <a:hlinkClick r:id="rId2"/>
              </a:rPr>
              <a:t>www.cse.buffalo.edu/faculty/azhang/data-mining/pca.ppt</a:t>
            </a:r>
            <a:r>
              <a:rPr lang="en-US" sz="2040" dirty="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48846" y="311576"/>
            <a:ext cx="7025302" cy="6596528"/>
          </a:xfrm>
          <a:prstGeom prst="rect">
            <a:avLst/>
          </a:prstGeom>
        </p:spPr>
      </p:pic>
      <p:sp>
        <p:nvSpPr>
          <p:cNvPr id="2" name="TextBox 1"/>
          <p:cNvSpPr txBox="1"/>
          <p:nvPr/>
        </p:nvSpPr>
        <p:spPr>
          <a:xfrm>
            <a:off x="1492739" y="287875"/>
            <a:ext cx="9256021" cy="650499"/>
          </a:xfrm>
          <a:prstGeom prst="rect">
            <a:avLst/>
          </a:prstGeom>
          <a:noFill/>
        </p:spPr>
        <p:txBody>
          <a:bodyPr wrap="square" rtlCol="0">
            <a:spAutoFit/>
          </a:bodyPr>
          <a:lstStyle/>
          <a:p>
            <a:r>
              <a:rPr lang="en-US" sz="3627" dirty="0"/>
              <a:t>Example:  Principle component analysis (PCA) </a:t>
            </a:r>
          </a:p>
        </p:txBody>
      </p:sp>
      <p:sp>
        <p:nvSpPr>
          <p:cNvPr id="4" name="Rectangle 3"/>
          <p:cNvSpPr/>
          <p:nvPr/>
        </p:nvSpPr>
        <p:spPr>
          <a:xfrm>
            <a:off x="1049867" y="7284354"/>
            <a:ext cx="7772400" cy="406265"/>
          </a:xfrm>
          <a:prstGeom prst="rect">
            <a:avLst/>
          </a:prstGeom>
        </p:spPr>
        <p:txBody>
          <a:bodyPr wrap="square">
            <a:spAutoFit/>
          </a:bodyPr>
          <a:lstStyle/>
          <a:p>
            <a:r>
              <a:rPr lang="en-US" sz="2040" dirty="0"/>
              <a:t>http://</a:t>
            </a:r>
            <a:r>
              <a:rPr lang="en-US" sz="2040" dirty="0" err="1"/>
              <a:t>en.wikipedia.org</a:t>
            </a:r>
            <a:r>
              <a:rPr lang="en-US" sz="2040" dirty="0"/>
              <a:t>/wiki/</a:t>
            </a:r>
            <a:r>
              <a:rPr lang="en-US" sz="2040" dirty="0" err="1"/>
              <a:t>File:GaussianScatterPCA.png</a:t>
            </a:r>
            <a:endParaRPr lang="en-US" sz="2040" dirty="0"/>
          </a:p>
        </p:txBody>
      </p:sp>
      <p:sp>
        <p:nvSpPr>
          <p:cNvPr id="5" name="TextBox 4">
            <a:extLst>
              <a:ext uri="{FF2B5EF4-FFF2-40B4-BE49-F238E27FC236}">
                <a16:creationId xmlns:a16="http://schemas.microsoft.com/office/drawing/2014/main" id="{C968E157-F9BE-454B-B391-14EE3E87B0BE}"/>
              </a:ext>
            </a:extLst>
          </p:cNvPr>
          <p:cNvSpPr txBox="1"/>
          <p:nvPr/>
        </p:nvSpPr>
        <p:spPr>
          <a:xfrm>
            <a:off x="2780778" y="6433166"/>
            <a:ext cx="5974915" cy="584775"/>
          </a:xfrm>
          <a:prstGeom prst="rect">
            <a:avLst/>
          </a:prstGeom>
          <a:noFill/>
        </p:spPr>
        <p:txBody>
          <a:bodyPr wrap="square" rtlCol="0">
            <a:spAutoFit/>
          </a:bodyPr>
          <a:lstStyle/>
          <a:p>
            <a:r>
              <a:rPr lang="en-US" sz="3200" dirty="0"/>
              <a:t>x</a:t>
            </a:r>
            <a:r>
              <a:rPr lang="en-US" sz="3200" baseline="-25000" dirty="0"/>
              <a:t>i</a:t>
            </a:r>
            <a:r>
              <a:rPr lang="en-US" sz="3200" dirty="0"/>
              <a:t> </a:t>
            </a:r>
            <a:r>
              <a:rPr lang="en-US" sz="3200" dirty="0">
                <a:sym typeface="Wingdings" panose="05000000000000000000" pitchFamily="2" charset="2"/>
              </a:rPr>
              <a:t> </a:t>
            </a:r>
            <a:r>
              <a:rPr lang="en-US" sz="3200" dirty="0" err="1">
                <a:sym typeface="Wingdings" panose="05000000000000000000" pitchFamily="2" charset="2"/>
              </a:rPr>
              <a:t>z</a:t>
            </a:r>
            <a:r>
              <a:rPr lang="en-US" sz="3200" baseline="-25000" dirty="0" err="1">
                <a:sym typeface="Wingdings" panose="05000000000000000000" pitchFamily="2" charset="2"/>
              </a:rPr>
              <a:t>i</a:t>
            </a:r>
            <a:r>
              <a:rPr lang="en-US" sz="3200" dirty="0">
                <a:sym typeface="Wingdings" panose="05000000000000000000" pitchFamily="2" charset="2"/>
              </a:rPr>
              <a:t> = linear combination of </a:t>
            </a:r>
            <a:r>
              <a:rPr lang="en-US" sz="3200" dirty="0"/>
              <a:t>x</a:t>
            </a:r>
            <a:r>
              <a:rPr lang="en-US" sz="3200" baseline="-25000" dirty="0"/>
              <a:t>i</a:t>
            </a:r>
          </a:p>
        </p:txBody>
      </p:sp>
    </p:spTree>
    <p:extLst>
      <p:ext uri="{BB962C8B-B14F-4D97-AF65-F5344CB8AC3E}">
        <p14:creationId xmlns:p14="http://schemas.microsoft.com/office/powerpoint/2010/main" val="10570968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808B47-62D6-CDAB-17C2-6E44A995AB1E}"/>
              </a:ext>
            </a:extLst>
          </p:cNvPr>
          <p:cNvSpPr txBox="1"/>
          <p:nvPr/>
        </p:nvSpPr>
        <p:spPr>
          <a:xfrm>
            <a:off x="800100" y="1028700"/>
            <a:ext cx="10502900" cy="3416320"/>
          </a:xfrm>
          <a:prstGeom prst="rect">
            <a:avLst/>
          </a:prstGeom>
          <a:noFill/>
        </p:spPr>
        <p:txBody>
          <a:bodyPr wrap="square" rtlCol="0">
            <a:spAutoFit/>
          </a:bodyPr>
          <a:lstStyle/>
          <a:p>
            <a:pPr algn="ctr"/>
            <a:r>
              <a:rPr lang="en-US" sz="3600" dirty="0">
                <a:solidFill>
                  <a:srgbClr val="7030A0"/>
                </a:solidFill>
              </a:rPr>
              <a:t>If you do NOT want to change your basis, you can calculate standard deviation for each variable and only keep the variables with high standard deviation.</a:t>
            </a:r>
          </a:p>
          <a:p>
            <a:pPr algn="ctr"/>
            <a:endParaRPr lang="en-US" sz="3600" dirty="0">
              <a:solidFill>
                <a:srgbClr val="7030A0"/>
              </a:solidFill>
            </a:endParaRPr>
          </a:p>
          <a:p>
            <a:pPr algn="ctr"/>
            <a:endParaRPr lang="en-US" sz="3600" dirty="0">
              <a:solidFill>
                <a:srgbClr val="7030A0"/>
              </a:solidFill>
            </a:endParaRPr>
          </a:p>
          <a:p>
            <a:pPr algn="ctr"/>
            <a:r>
              <a:rPr lang="en-US" sz="3600" dirty="0">
                <a:solidFill>
                  <a:srgbClr val="7030A0"/>
                </a:solidFill>
              </a:rPr>
              <a:t>You can then visualize your dataset using PCA.</a:t>
            </a:r>
          </a:p>
        </p:txBody>
      </p:sp>
    </p:spTree>
    <p:extLst>
      <p:ext uri="{BB962C8B-B14F-4D97-AF65-F5344CB8AC3E}">
        <p14:creationId xmlns:p14="http://schemas.microsoft.com/office/powerpoint/2010/main" val="11276240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A31C21C-C2C0-47F9-B3FA-6CCA253802FD}"/>
              </a:ext>
            </a:extLst>
          </p:cNvPr>
          <p:cNvSpPr>
            <a:spLocks noGrp="1"/>
          </p:cNvSpPr>
          <p:nvPr>
            <p:ph type="sldNum" sz="quarter" idx="12"/>
          </p:nvPr>
        </p:nvSpPr>
        <p:spPr/>
        <p:txBody>
          <a:bodyPr/>
          <a:lstStyle/>
          <a:p>
            <a:fld id="{EABD236A-634D-4FD8-8810-B8769E810523}" type="slidenum">
              <a:rPr lang="en-US" altLang="en-US"/>
              <a:pPr/>
              <a:t>49</a:t>
            </a:fld>
            <a:endParaRPr lang="en-US" altLang="en-US"/>
          </a:p>
        </p:txBody>
      </p:sp>
      <p:sp>
        <p:nvSpPr>
          <p:cNvPr id="24578" name="Rectangle 2">
            <a:extLst>
              <a:ext uri="{FF2B5EF4-FFF2-40B4-BE49-F238E27FC236}">
                <a16:creationId xmlns:a16="http://schemas.microsoft.com/office/drawing/2014/main" id="{D9055FA7-66C1-47AF-9AC4-F19722D28131}"/>
              </a:ext>
            </a:extLst>
          </p:cNvPr>
          <p:cNvSpPr>
            <a:spLocks noGrp="1" noChangeArrowheads="1"/>
          </p:cNvSpPr>
          <p:nvPr>
            <p:ph type="title"/>
          </p:nvPr>
        </p:nvSpPr>
        <p:spPr>
          <a:xfrm>
            <a:off x="1227743" y="98307"/>
            <a:ext cx="8808720" cy="1295400"/>
          </a:xfrm>
        </p:spPr>
        <p:txBody>
          <a:bodyPr/>
          <a:lstStyle/>
          <a:p>
            <a:r>
              <a:rPr lang="da-DK" altLang="en-US" sz="4533" dirty="0"/>
              <a:t>PCA on all Genes</a:t>
            </a:r>
            <a:br>
              <a:rPr lang="da-DK" altLang="en-US" sz="4533" dirty="0"/>
            </a:br>
            <a:r>
              <a:rPr lang="da-DK" altLang="en-US" sz="3853" dirty="0"/>
              <a:t>Leukemia data, precursor B and T</a:t>
            </a:r>
          </a:p>
        </p:txBody>
      </p:sp>
      <p:grpSp>
        <p:nvGrpSpPr>
          <p:cNvPr id="24579" name="Group 3">
            <a:extLst>
              <a:ext uri="{FF2B5EF4-FFF2-40B4-BE49-F238E27FC236}">
                <a16:creationId xmlns:a16="http://schemas.microsoft.com/office/drawing/2014/main" id="{E92C3DF6-E8FD-47EB-B16F-C14358248D71}"/>
              </a:ext>
            </a:extLst>
          </p:cNvPr>
          <p:cNvGrpSpPr>
            <a:grpSpLocks noChangeAspect="1"/>
          </p:cNvGrpSpPr>
          <p:nvPr/>
        </p:nvGrpSpPr>
        <p:grpSpPr bwMode="auto">
          <a:xfrm>
            <a:off x="2135895" y="1864425"/>
            <a:ext cx="7631402" cy="5760720"/>
            <a:chOff x="1066" y="907"/>
            <a:chExt cx="3810" cy="2954"/>
          </a:xfrm>
        </p:grpSpPr>
        <p:sp>
          <p:nvSpPr>
            <p:cNvPr id="24580" name="Rectangle 4">
              <a:extLst>
                <a:ext uri="{FF2B5EF4-FFF2-40B4-BE49-F238E27FC236}">
                  <a16:creationId xmlns:a16="http://schemas.microsoft.com/office/drawing/2014/main" id="{B25330EE-549A-49E7-8320-15A7F28DF04E}"/>
                </a:ext>
              </a:extLst>
            </p:cNvPr>
            <p:cNvSpPr>
              <a:spLocks noChangeArrowheads="1"/>
            </p:cNvSpPr>
            <p:nvPr/>
          </p:nvSpPr>
          <p:spPr bwMode="auto">
            <a:xfrm>
              <a:off x="1134" y="958"/>
              <a:ext cx="3742" cy="2903"/>
            </a:xfrm>
            <a:prstGeom prst="rect">
              <a:avLst/>
            </a:prstGeom>
            <a:solidFill>
              <a:srgbClr val="FFFFCC"/>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pic>
          <p:nvPicPr>
            <p:cNvPr id="24581" name="Picture 5">
              <a:extLst>
                <a:ext uri="{FF2B5EF4-FFF2-40B4-BE49-F238E27FC236}">
                  <a16:creationId xmlns:a16="http://schemas.microsoft.com/office/drawing/2014/main" id="{226A8526-105B-4704-AB16-4D924FF293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 y="907"/>
              <a:ext cx="3378" cy="2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4582" name="Rectangle 6">
            <a:extLst>
              <a:ext uri="{FF2B5EF4-FFF2-40B4-BE49-F238E27FC236}">
                <a16:creationId xmlns:a16="http://schemas.microsoft.com/office/drawing/2014/main" id="{A09F50EC-B4F3-4B94-A4CB-5EAA90810969}"/>
              </a:ext>
            </a:extLst>
          </p:cNvPr>
          <p:cNvSpPr>
            <a:spLocks noChangeArrowheads="1"/>
          </p:cNvSpPr>
          <p:nvPr/>
        </p:nvSpPr>
        <p:spPr bwMode="auto">
          <a:xfrm>
            <a:off x="1832263" y="1393707"/>
            <a:ext cx="9542473" cy="52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da-DK" altLang="en-US" sz="3173" dirty="0"/>
              <a:t>Plot of 34 patients, dimension of 8973 genes reduced to 2</a:t>
            </a:r>
          </a:p>
        </p:txBody>
      </p:sp>
      <p:sp>
        <p:nvSpPr>
          <p:cNvPr id="9" name="TextBox 8">
            <a:extLst>
              <a:ext uri="{FF2B5EF4-FFF2-40B4-BE49-F238E27FC236}">
                <a16:creationId xmlns:a16="http://schemas.microsoft.com/office/drawing/2014/main" id="{803C1825-894D-4584-90B6-90D471A57696}"/>
              </a:ext>
            </a:extLst>
          </p:cNvPr>
          <p:cNvSpPr txBox="1"/>
          <p:nvPr/>
        </p:nvSpPr>
        <p:spPr>
          <a:xfrm>
            <a:off x="24913" y="7407933"/>
            <a:ext cx="10104120" cy="406265"/>
          </a:xfrm>
          <a:prstGeom prst="rect">
            <a:avLst/>
          </a:prstGeom>
          <a:noFill/>
        </p:spPr>
        <p:txBody>
          <a:bodyPr wrap="square">
            <a:spAutoFit/>
          </a:bodyPr>
          <a:lstStyle/>
          <a:p>
            <a:r>
              <a:rPr lang="en-US" sz="2040" dirty="0">
                <a:hlinkClick r:id="rId3"/>
              </a:rPr>
              <a:t>www.cse.buffalo.edu/faculty/azhang/data-mining/pca.ppt</a:t>
            </a:r>
            <a:r>
              <a:rPr lang="en-US" sz="204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A02E94-2899-4B16-BCD6-55320F76C3E4}"/>
              </a:ext>
            </a:extLst>
          </p:cNvPr>
          <p:cNvPicPr>
            <a:picLocks noChangeAspect="1"/>
          </p:cNvPicPr>
          <p:nvPr/>
        </p:nvPicPr>
        <p:blipFill>
          <a:blip r:embed="rId2"/>
          <a:stretch>
            <a:fillRect/>
          </a:stretch>
        </p:blipFill>
        <p:spPr>
          <a:xfrm>
            <a:off x="0" y="0"/>
            <a:ext cx="11887200" cy="4667877"/>
          </a:xfrm>
          <a:prstGeom prst="rect">
            <a:avLst/>
          </a:prstGeom>
        </p:spPr>
      </p:pic>
      <p:pic>
        <p:nvPicPr>
          <p:cNvPr id="5" name="Picture 4">
            <a:extLst>
              <a:ext uri="{FF2B5EF4-FFF2-40B4-BE49-F238E27FC236}">
                <a16:creationId xmlns:a16="http://schemas.microsoft.com/office/drawing/2014/main" id="{DCB6A4D8-3AA4-4A07-873D-348A4C8E1DB3}"/>
              </a:ext>
            </a:extLst>
          </p:cNvPr>
          <p:cNvPicPr>
            <a:picLocks noChangeAspect="1"/>
          </p:cNvPicPr>
          <p:nvPr/>
        </p:nvPicPr>
        <p:blipFill>
          <a:blip r:embed="rId3"/>
          <a:stretch>
            <a:fillRect/>
          </a:stretch>
        </p:blipFill>
        <p:spPr>
          <a:xfrm>
            <a:off x="0" y="3567533"/>
            <a:ext cx="11887200" cy="5447874"/>
          </a:xfrm>
          <a:prstGeom prst="rect">
            <a:avLst/>
          </a:prstGeom>
        </p:spPr>
      </p:pic>
    </p:spTree>
    <p:extLst>
      <p:ext uri="{BB962C8B-B14F-4D97-AF65-F5344CB8AC3E}">
        <p14:creationId xmlns:p14="http://schemas.microsoft.com/office/powerpoint/2010/main" val="40838909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767D138B-58C3-46BC-8C55-9E452A6771AC}"/>
              </a:ext>
            </a:extLst>
          </p:cNvPr>
          <p:cNvSpPr>
            <a:spLocks noGrp="1"/>
          </p:cNvSpPr>
          <p:nvPr>
            <p:ph type="sldNum" sz="quarter" idx="12"/>
          </p:nvPr>
        </p:nvSpPr>
        <p:spPr/>
        <p:txBody>
          <a:bodyPr/>
          <a:lstStyle/>
          <a:p>
            <a:fld id="{B8094ED8-F278-45FB-974F-8369D29663A5}" type="slidenum">
              <a:rPr lang="en-US" altLang="en-US"/>
              <a:pPr/>
              <a:t>50</a:t>
            </a:fld>
            <a:endParaRPr lang="en-US" altLang="en-US"/>
          </a:p>
        </p:txBody>
      </p:sp>
      <p:sp>
        <p:nvSpPr>
          <p:cNvPr id="25602" name="Rectangle 2">
            <a:extLst>
              <a:ext uri="{FF2B5EF4-FFF2-40B4-BE49-F238E27FC236}">
                <a16:creationId xmlns:a16="http://schemas.microsoft.com/office/drawing/2014/main" id="{C336AA21-628C-4224-9209-06F5D4F3C0F4}"/>
              </a:ext>
            </a:extLst>
          </p:cNvPr>
          <p:cNvSpPr>
            <a:spLocks noGrp="1" noChangeArrowheads="1"/>
          </p:cNvSpPr>
          <p:nvPr>
            <p:ph type="title"/>
          </p:nvPr>
        </p:nvSpPr>
        <p:spPr>
          <a:xfrm>
            <a:off x="1452880" y="0"/>
            <a:ext cx="8808720" cy="1295400"/>
          </a:xfrm>
        </p:spPr>
        <p:txBody>
          <a:bodyPr/>
          <a:lstStyle/>
          <a:p>
            <a:r>
              <a:rPr lang="da-DK" altLang="en-US" sz="4307"/>
              <a:t>PCA on 100 top significant genes </a:t>
            </a:r>
            <a:br>
              <a:rPr lang="da-DK" altLang="en-US" sz="4307"/>
            </a:br>
            <a:r>
              <a:rPr lang="da-DK" altLang="en-US" sz="4307"/>
              <a:t> </a:t>
            </a:r>
            <a:r>
              <a:rPr lang="da-DK" altLang="en-US" sz="3853"/>
              <a:t>Leukemia data, precursor B and T</a:t>
            </a:r>
          </a:p>
        </p:txBody>
      </p:sp>
      <p:grpSp>
        <p:nvGrpSpPr>
          <p:cNvPr id="25603" name="Group 3">
            <a:extLst>
              <a:ext uri="{FF2B5EF4-FFF2-40B4-BE49-F238E27FC236}">
                <a16:creationId xmlns:a16="http://schemas.microsoft.com/office/drawing/2014/main" id="{24435AA3-79A3-4383-AA70-A2CA6D0E9D87}"/>
              </a:ext>
            </a:extLst>
          </p:cNvPr>
          <p:cNvGrpSpPr>
            <a:grpSpLocks/>
          </p:cNvGrpSpPr>
          <p:nvPr/>
        </p:nvGrpSpPr>
        <p:grpSpPr bwMode="auto">
          <a:xfrm>
            <a:off x="2748280" y="2012973"/>
            <a:ext cx="6217920" cy="5394960"/>
            <a:chOff x="884" y="958"/>
            <a:chExt cx="4287" cy="2903"/>
          </a:xfrm>
        </p:grpSpPr>
        <p:sp>
          <p:nvSpPr>
            <p:cNvPr id="25604" name="Rectangle 4">
              <a:extLst>
                <a:ext uri="{FF2B5EF4-FFF2-40B4-BE49-F238E27FC236}">
                  <a16:creationId xmlns:a16="http://schemas.microsoft.com/office/drawing/2014/main" id="{E2358B8A-9AA7-4651-B6B9-0D5B2B6C7E3C}"/>
                </a:ext>
              </a:extLst>
            </p:cNvPr>
            <p:cNvSpPr>
              <a:spLocks noChangeArrowheads="1"/>
            </p:cNvSpPr>
            <p:nvPr/>
          </p:nvSpPr>
          <p:spPr bwMode="auto">
            <a:xfrm>
              <a:off x="884" y="958"/>
              <a:ext cx="4287" cy="2903"/>
            </a:xfrm>
            <a:prstGeom prst="rect">
              <a:avLst/>
            </a:prstGeom>
            <a:solidFill>
              <a:srgbClr val="FFFFCC"/>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pic>
          <p:nvPicPr>
            <p:cNvPr id="25605" name="Picture 5">
              <a:extLst>
                <a:ext uri="{FF2B5EF4-FFF2-40B4-BE49-F238E27FC236}">
                  <a16:creationId xmlns:a16="http://schemas.microsoft.com/office/drawing/2014/main" id="{90561E63-C1AD-4DD6-BFC9-EC427FDF0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 y="958"/>
              <a:ext cx="4287" cy="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5606" name="Rectangle 6">
            <a:extLst>
              <a:ext uri="{FF2B5EF4-FFF2-40B4-BE49-F238E27FC236}">
                <a16:creationId xmlns:a16="http://schemas.microsoft.com/office/drawing/2014/main" id="{EE772766-839F-40CC-A5C1-C1EF6BF9DF47}"/>
              </a:ext>
            </a:extLst>
          </p:cNvPr>
          <p:cNvSpPr>
            <a:spLocks noChangeArrowheads="1"/>
          </p:cNvSpPr>
          <p:nvPr/>
        </p:nvSpPr>
        <p:spPr bwMode="auto">
          <a:xfrm>
            <a:off x="2230119" y="1468120"/>
            <a:ext cx="9446065" cy="52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da-DK" altLang="en-US" sz="3173" dirty="0"/>
              <a:t>Plot of 34 patients, dimension of 100 genes reduced to 2</a:t>
            </a:r>
          </a:p>
        </p:txBody>
      </p:sp>
      <p:sp>
        <p:nvSpPr>
          <p:cNvPr id="10" name="TextBox 9">
            <a:extLst>
              <a:ext uri="{FF2B5EF4-FFF2-40B4-BE49-F238E27FC236}">
                <a16:creationId xmlns:a16="http://schemas.microsoft.com/office/drawing/2014/main" id="{72B7B260-E874-49A9-8C7F-018EAD054B41}"/>
              </a:ext>
            </a:extLst>
          </p:cNvPr>
          <p:cNvSpPr txBox="1"/>
          <p:nvPr/>
        </p:nvSpPr>
        <p:spPr>
          <a:xfrm>
            <a:off x="24913" y="7407933"/>
            <a:ext cx="10104120" cy="406265"/>
          </a:xfrm>
          <a:prstGeom prst="rect">
            <a:avLst/>
          </a:prstGeom>
          <a:noFill/>
        </p:spPr>
        <p:txBody>
          <a:bodyPr wrap="square">
            <a:spAutoFit/>
          </a:bodyPr>
          <a:lstStyle/>
          <a:p>
            <a:r>
              <a:rPr lang="en-US" sz="2040" dirty="0">
                <a:hlinkClick r:id="rId3"/>
              </a:rPr>
              <a:t>www.cse.buffalo.edu/faculty/azhang/data-mining/pca.ppt</a:t>
            </a:r>
            <a:r>
              <a:rPr lang="en-US" sz="2040"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27A1BF-9BF3-17A3-C29D-A5B80B39DE84}"/>
              </a:ext>
            </a:extLst>
          </p:cNvPr>
          <p:cNvPicPr>
            <a:picLocks noChangeAspect="1"/>
          </p:cNvPicPr>
          <p:nvPr/>
        </p:nvPicPr>
        <p:blipFill>
          <a:blip r:embed="rId2"/>
          <a:stretch>
            <a:fillRect/>
          </a:stretch>
        </p:blipFill>
        <p:spPr>
          <a:xfrm>
            <a:off x="237905" y="1200052"/>
            <a:ext cx="11174639" cy="5120640"/>
          </a:xfrm>
          <a:prstGeom prst="rect">
            <a:avLst/>
          </a:prstGeom>
        </p:spPr>
      </p:pic>
      <p:sp>
        <p:nvSpPr>
          <p:cNvPr id="5" name="TextBox 4">
            <a:extLst>
              <a:ext uri="{FF2B5EF4-FFF2-40B4-BE49-F238E27FC236}">
                <a16:creationId xmlns:a16="http://schemas.microsoft.com/office/drawing/2014/main" id="{3493C026-176D-66A2-9981-EF30B36BF469}"/>
              </a:ext>
            </a:extLst>
          </p:cNvPr>
          <p:cNvSpPr txBox="1"/>
          <p:nvPr/>
        </p:nvSpPr>
        <p:spPr>
          <a:xfrm>
            <a:off x="237905" y="183634"/>
            <a:ext cx="5943600" cy="646331"/>
          </a:xfrm>
          <a:prstGeom prst="rect">
            <a:avLst/>
          </a:prstGeom>
          <a:noFill/>
        </p:spPr>
        <p:txBody>
          <a:bodyPr wrap="square">
            <a:spAutoFit/>
          </a:bodyPr>
          <a:lstStyle/>
          <a:p>
            <a:r>
              <a:rPr lang="en-US" sz="3600" dirty="0">
                <a:hlinkClick r:id="rId3"/>
              </a:rPr>
              <a:t>https://archive.ics.uci.edu/</a:t>
            </a:r>
            <a:r>
              <a:rPr lang="en-US" sz="3600" dirty="0"/>
              <a:t> </a:t>
            </a:r>
          </a:p>
        </p:txBody>
      </p:sp>
    </p:spTree>
    <p:extLst>
      <p:ext uri="{BB962C8B-B14F-4D97-AF65-F5344CB8AC3E}">
        <p14:creationId xmlns:p14="http://schemas.microsoft.com/office/powerpoint/2010/main" val="3608362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B11355-2ED3-025D-0260-3B887483EFB7}"/>
              </a:ext>
            </a:extLst>
          </p:cNvPr>
          <p:cNvPicPr>
            <a:picLocks noChangeAspect="1"/>
          </p:cNvPicPr>
          <p:nvPr/>
        </p:nvPicPr>
        <p:blipFill>
          <a:blip r:embed="rId2"/>
          <a:stretch>
            <a:fillRect/>
          </a:stretch>
        </p:blipFill>
        <p:spPr>
          <a:xfrm>
            <a:off x="295060" y="358635"/>
            <a:ext cx="11250867" cy="7315200"/>
          </a:xfrm>
          <a:prstGeom prst="rect">
            <a:avLst/>
          </a:prstGeom>
        </p:spPr>
      </p:pic>
      <p:sp>
        <p:nvSpPr>
          <p:cNvPr id="4" name="TextBox 3">
            <a:extLst>
              <a:ext uri="{FF2B5EF4-FFF2-40B4-BE49-F238E27FC236}">
                <a16:creationId xmlns:a16="http://schemas.microsoft.com/office/drawing/2014/main" id="{5ADB174E-8FFC-5A68-845E-7DD1B1723D93}"/>
              </a:ext>
            </a:extLst>
          </p:cNvPr>
          <p:cNvSpPr txBox="1"/>
          <p:nvPr/>
        </p:nvSpPr>
        <p:spPr>
          <a:xfrm>
            <a:off x="237905" y="183634"/>
            <a:ext cx="5943600" cy="461665"/>
          </a:xfrm>
          <a:prstGeom prst="rect">
            <a:avLst/>
          </a:prstGeom>
          <a:noFill/>
        </p:spPr>
        <p:txBody>
          <a:bodyPr wrap="square">
            <a:spAutoFit/>
          </a:bodyPr>
          <a:lstStyle/>
          <a:p>
            <a:r>
              <a:rPr lang="en-US" sz="2400" dirty="0">
                <a:hlinkClick r:id="rId3"/>
              </a:rPr>
              <a:t>https://archive.ics.uci.edu/</a:t>
            </a:r>
            <a:r>
              <a:rPr lang="en-US" sz="2400" dirty="0"/>
              <a:t> </a:t>
            </a:r>
          </a:p>
        </p:txBody>
      </p:sp>
    </p:spTree>
    <p:extLst>
      <p:ext uri="{BB962C8B-B14F-4D97-AF65-F5344CB8AC3E}">
        <p14:creationId xmlns:p14="http://schemas.microsoft.com/office/powerpoint/2010/main" val="1061120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63C2A1-92AA-AB63-9466-325F36FEDC88}"/>
              </a:ext>
            </a:extLst>
          </p:cNvPr>
          <p:cNvPicPr>
            <a:picLocks noChangeAspect="1"/>
          </p:cNvPicPr>
          <p:nvPr/>
        </p:nvPicPr>
        <p:blipFill>
          <a:blip r:embed="rId2"/>
          <a:stretch>
            <a:fillRect/>
          </a:stretch>
        </p:blipFill>
        <p:spPr>
          <a:xfrm>
            <a:off x="250552" y="1200037"/>
            <a:ext cx="11435008" cy="4754880"/>
          </a:xfrm>
          <a:prstGeom prst="rect">
            <a:avLst/>
          </a:prstGeom>
        </p:spPr>
      </p:pic>
      <p:sp>
        <p:nvSpPr>
          <p:cNvPr id="5" name="TextBox 4">
            <a:extLst>
              <a:ext uri="{FF2B5EF4-FFF2-40B4-BE49-F238E27FC236}">
                <a16:creationId xmlns:a16="http://schemas.microsoft.com/office/drawing/2014/main" id="{A34D4D71-7121-B5E8-36FC-036F97B0FA5C}"/>
              </a:ext>
            </a:extLst>
          </p:cNvPr>
          <p:cNvSpPr txBox="1"/>
          <p:nvPr/>
        </p:nvSpPr>
        <p:spPr>
          <a:xfrm>
            <a:off x="250552" y="124307"/>
            <a:ext cx="11435008" cy="646331"/>
          </a:xfrm>
          <a:prstGeom prst="rect">
            <a:avLst/>
          </a:prstGeom>
          <a:noFill/>
        </p:spPr>
        <p:txBody>
          <a:bodyPr wrap="square">
            <a:spAutoFit/>
          </a:bodyPr>
          <a:lstStyle/>
          <a:p>
            <a:r>
              <a:rPr lang="en-US" dirty="0">
                <a:hlinkClick r:id="rId3"/>
              </a:rPr>
              <a:t>https://archive.ics.uci.edu/datasets?Task=Clustering&amp;skip=0&amp;take=25&amp;sort=desc&amp;orderBy=NumHits&amp;search=&amp;Area=Biology&amp;Area=Health+and+Medicine</a:t>
            </a:r>
            <a:r>
              <a:rPr lang="en-US" dirty="0"/>
              <a:t> </a:t>
            </a:r>
          </a:p>
        </p:txBody>
      </p:sp>
    </p:spTree>
    <p:extLst>
      <p:ext uri="{BB962C8B-B14F-4D97-AF65-F5344CB8AC3E}">
        <p14:creationId xmlns:p14="http://schemas.microsoft.com/office/powerpoint/2010/main" val="2658259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F3C58D-8B7C-7557-2537-0C0CBA687EFD}"/>
              </a:ext>
            </a:extLst>
          </p:cNvPr>
          <p:cNvPicPr>
            <a:picLocks noChangeAspect="1"/>
          </p:cNvPicPr>
          <p:nvPr/>
        </p:nvPicPr>
        <p:blipFill>
          <a:blip r:embed="rId2"/>
          <a:stretch>
            <a:fillRect/>
          </a:stretch>
        </p:blipFill>
        <p:spPr>
          <a:xfrm>
            <a:off x="0" y="3406669"/>
            <a:ext cx="2425825" cy="4134062"/>
          </a:xfrm>
          <a:prstGeom prst="rect">
            <a:avLst/>
          </a:prstGeom>
        </p:spPr>
      </p:pic>
      <p:pic>
        <p:nvPicPr>
          <p:cNvPr id="3" name="Picture 2">
            <a:extLst>
              <a:ext uri="{FF2B5EF4-FFF2-40B4-BE49-F238E27FC236}">
                <a16:creationId xmlns:a16="http://schemas.microsoft.com/office/drawing/2014/main" id="{9900E887-09F8-AF20-2EDB-CA800A66F60D}"/>
              </a:ext>
            </a:extLst>
          </p:cNvPr>
          <p:cNvPicPr>
            <a:picLocks noChangeAspect="1"/>
          </p:cNvPicPr>
          <p:nvPr/>
        </p:nvPicPr>
        <p:blipFill>
          <a:blip r:embed="rId3"/>
          <a:stretch>
            <a:fillRect/>
          </a:stretch>
        </p:blipFill>
        <p:spPr>
          <a:xfrm>
            <a:off x="2600125" y="-1"/>
            <a:ext cx="8509865" cy="5394960"/>
          </a:xfrm>
          <a:prstGeom prst="rect">
            <a:avLst/>
          </a:prstGeom>
        </p:spPr>
      </p:pic>
      <p:pic>
        <p:nvPicPr>
          <p:cNvPr id="5" name="Picture 4">
            <a:extLst>
              <a:ext uri="{FF2B5EF4-FFF2-40B4-BE49-F238E27FC236}">
                <a16:creationId xmlns:a16="http://schemas.microsoft.com/office/drawing/2014/main" id="{9D14D1F6-FD6E-F2B9-B584-07D6597FD02A}"/>
              </a:ext>
            </a:extLst>
          </p:cNvPr>
          <p:cNvPicPr>
            <a:picLocks noChangeAspect="1"/>
          </p:cNvPicPr>
          <p:nvPr/>
        </p:nvPicPr>
        <p:blipFill>
          <a:blip r:embed="rId4"/>
          <a:stretch>
            <a:fillRect/>
          </a:stretch>
        </p:blipFill>
        <p:spPr>
          <a:xfrm>
            <a:off x="3349437" y="5570802"/>
            <a:ext cx="7321926" cy="2025754"/>
          </a:xfrm>
          <a:prstGeom prst="rect">
            <a:avLst/>
          </a:prstGeom>
        </p:spPr>
      </p:pic>
    </p:spTree>
    <p:extLst>
      <p:ext uri="{BB962C8B-B14F-4D97-AF65-F5344CB8AC3E}">
        <p14:creationId xmlns:p14="http://schemas.microsoft.com/office/powerpoint/2010/main" val="156209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solidFill>
              <a:srgbClr val="7030A0"/>
            </a:solidFill>
          </a:defRPr>
        </a:defPPr>
      </a:lstStyle>
    </a:tx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39262</TotalTime>
  <Words>2713</Words>
  <Application>Microsoft Office PowerPoint</Application>
  <PresentationFormat>Custom</PresentationFormat>
  <Paragraphs>313</Paragraphs>
  <Slides>50</Slides>
  <Notes>1</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Times-Bold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Normality</vt:lpstr>
      <vt:lpstr>Assessing Normality</vt:lpstr>
      <vt:lpstr>Non-Normality: Transformation</vt:lpstr>
      <vt:lpstr>What to do about Missing Data</vt:lpstr>
      <vt:lpstr>Outliers</vt:lpstr>
      <vt:lpstr>Outliers</vt:lpstr>
      <vt:lpstr>Datalogs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Principal components</vt:lpstr>
      <vt:lpstr>PowerPoint Presentation</vt:lpstr>
      <vt:lpstr>PowerPoint Presentation</vt:lpstr>
      <vt:lpstr>PCA on all Genes Leukemia data, precursor B and T</vt:lpstr>
      <vt:lpstr>PCA on 100 top significant genes   Leukemia data, precursor B and 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proto</dc:creator>
  <cp:lastModifiedBy>Darcy, Isabel K</cp:lastModifiedBy>
  <cp:revision>286</cp:revision>
  <dcterms:created xsi:type="dcterms:W3CDTF">2020-09-07T00:11:40Z</dcterms:created>
  <dcterms:modified xsi:type="dcterms:W3CDTF">2024-03-20T19:38:04Z</dcterms:modified>
</cp:coreProperties>
</file>