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57"/>
  </p:notesMasterIdLst>
  <p:sldIdLst>
    <p:sldId id="2397" r:id="rId2"/>
    <p:sldId id="338" r:id="rId3"/>
    <p:sldId id="259" r:id="rId4"/>
    <p:sldId id="257" r:id="rId5"/>
    <p:sldId id="2392" r:id="rId6"/>
    <p:sldId id="2396" r:id="rId7"/>
    <p:sldId id="598" r:id="rId8"/>
    <p:sldId id="260" r:id="rId9"/>
    <p:sldId id="701" r:id="rId10"/>
    <p:sldId id="272" r:id="rId11"/>
    <p:sldId id="258" r:id="rId12"/>
    <p:sldId id="2355" r:id="rId13"/>
    <p:sldId id="269" r:id="rId14"/>
    <p:sldId id="702" r:id="rId15"/>
    <p:sldId id="273" r:id="rId16"/>
    <p:sldId id="285" r:id="rId17"/>
    <p:sldId id="821" r:id="rId18"/>
    <p:sldId id="811" r:id="rId19"/>
    <p:sldId id="2365" r:id="rId20"/>
    <p:sldId id="2394" r:id="rId21"/>
    <p:sldId id="2395" r:id="rId22"/>
    <p:sldId id="409" r:id="rId23"/>
    <p:sldId id="2371" r:id="rId24"/>
    <p:sldId id="827" r:id="rId25"/>
    <p:sldId id="731" r:id="rId26"/>
    <p:sldId id="732" r:id="rId27"/>
    <p:sldId id="727" r:id="rId28"/>
    <p:sldId id="818" r:id="rId29"/>
    <p:sldId id="687" r:id="rId30"/>
    <p:sldId id="716" r:id="rId31"/>
    <p:sldId id="718" r:id="rId32"/>
    <p:sldId id="717" r:id="rId33"/>
    <p:sldId id="720" r:id="rId34"/>
    <p:sldId id="663" r:id="rId35"/>
    <p:sldId id="410" r:id="rId36"/>
    <p:sldId id="379" r:id="rId37"/>
    <p:sldId id="665" r:id="rId38"/>
    <p:sldId id="666" r:id="rId39"/>
    <p:sldId id="2356" r:id="rId40"/>
    <p:sldId id="2357" r:id="rId41"/>
    <p:sldId id="848" r:id="rId42"/>
    <p:sldId id="667" r:id="rId43"/>
    <p:sldId id="2373" r:id="rId44"/>
    <p:sldId id="2374" r:id="rId45"/>
    <p:sldId id="668" r:id="rId46"/>
    <p:sldId id="669" r:id="rId47"/>
    <p:sldId id="670" r:id="rId48"/>
    <p:sldId id="671" r:id="rId49"/>
    <p:sldId id="693" r:id="rId50"/>
    <p:sldId id="694" r:id="rId51"/>
    <p:sldId id="696" r:id="rId52"/>
    <p:sldId id="695" r:id="rId53"/>
    <p:sldId id="277" r:id="rId54"/>
    <p:sldId id="405" r:id="rId55"/>
    <p:sldId id="427" r:id="rId56"/>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571" autoAdjust="0"/>
    <p:restoredTop sz="94660"/>
  </p:normalViewPr>
  <p:slideViewPr>
    <p:cSldViewPr snapToGrid="0">
      <p:cViewPr varScale="1">
        <p:scale>
          <a:sx n="81" d="100"/>
          <a:sy n="81" d="100"/>
        </p:scale>
        <p:origin x="653" y="67"/>
      </p:cViewPr>
      <p:guideLst/>
    </p:cSldViewPr>
  </p:slideViewPr>
  <p:notesTextViewPr>
    <p:cViewPr>
      <p:scale>
        <a:sx n="1" d="1"/>
        <a:sy n="1" d="1"/>
      </p:scale>
      <p:origin x="0" y="0"/>
    </p:cViewPr>
  </p:notesTextViewPr>
  <p:sorterViewPr>
    <p:cViewPr varScale="1">
      <p:scale>
        <a:sx n="100" d="100"/>
        <a:sy n="100" d="100"/>
      </p:scale>
      <p:origin x="0" y="-175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AAC91-AEBC-44AB-9ECB-6ED71ABA3947}" type="datetimeFigureOut">
              <a:rPr lang="en-US" smtClean="0"/>
              <a:t>3/18/2024</a:t>
            </a:fld>
            <a:endParaRPr lang="en-US"/>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86135-8356-4C6B-918A-2B09B36720E5}" type="slidenum">
              <a:rPr lang="en-US" smtClean="0"/>
              <a:t>‹#›</a:t>
            </a:fld>
            <a:endParaRPr lang="en-US"/>
          </a:p>
        </p:txBody>
      </p:sp>
    </p:spTree>
    <p:extLst>
      <p:ext uri="{BB962C8B-B14F-4D97-AF65-F5344CB8AC3E}">
        <p14:creationId xmlns:p14="http://schemas.microsoft.com/office/powerpoint/2010/main" val="160865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 far talked about SL</a:t>
            </a:r>
            <a:endParaRPr dirty="0"/>
          </a:p>
          <a:p>
            <a:pPr marL="0" lvl="0" indent="0">
              <a:spcBef>
                <a:spcPts val="0"/>
              </a:spcBef>
              <a:spcAft>
                <a:spcPts val="0"/>
              </a:spcAft>
              <a:buNone/>
            </a:pPr>
            <a:r>
              <a:rPr lang="en" dirty="0"/>
              <a:t>Type of problem where have Data X, Labels Y, goals is to learn a function mapping from x to y</a:t>
            </a:r>
            <a:endParaRPr dirty="0"/>
          </a:p>
        </p:txBody>
      </p:sp>
    </p:spTree>
    <p:extLst>
      <p:ext uri="{BB962C8B-B14F-4D97-AF65-F5344CB8AC3E}">
        <p14:creationId xmlns:p14="http://schemas.microsoft.com/office/powerpoint/2010/main" val="63841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 far talked about SL</a:t>
            </a:r>
            <a:endParaRPr dirty="0"/>
          </a:p>
          <a:p>
            <a:pPr marL="0" lvl="0" indent="0">
              <a:spcBef>
                <a:spcPts val="0"/>
              </a:spcBef>
              <a:spcAft>
                <a:spcPts val="0"/>
              </a:spcAft>
              <a:buNone/>
            </a:pPr>
            <a:r>
              <a:rPr lang="en" dirty="0"/>
              <a:t>Type of problem where have Data X, Labels Y, goals is to learn a function mapping from x to y</a:t>
            </a:r>
            <a:endParaRPr dirty="0"/>
          </a:p>
        </p:txBody>
      </p:sp>
    </p:spTree>
    <p:extLst>
      <p:ext uri="{BB962C8B-B14F-4D97-AF65-F5344CB8AC3E}">
        <p14:creationId xmlns:p14="http://schemas.microsoft.com/office/powerpoint/2010/main" val="179698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Clustering - find groups within the data that are similar through some metric</a:t>
            </a:r>
          </a:p>
        </p:txBody>
      </p:sp>
    </p:spTree>
    <p:extLst>
      <p:ext uri="{BB962C8B-B14F-4D97-AF65-F5344CB8AC3E}">
        <p14:creationId xmlns:p14="http://schemas.microsoft.com/office/powerpoint/2010/main" val="31816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 summarize differences, sup uses labeled data to learn a function mapping from x to y</a:t>
            </a:r>
          </a:p>
          <a:p>
            <a:pPr lvl="0" rtl="0">
              <a:spcBef>
                <a:spcPts val="0"/>
              </a:spcBef>
              <a:buNone/>
            </a:pPr>
            <a:r>
              <a:rPr lang="en"/>
              <a:t>Unsup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287297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18</a:t>
            </a:fld>
            <a:endParaRPr lang="en-US"/>
          </a:p>
        </p:txBody>
      </p:sp>
    </p:spTree>
    <p:extLst>
      <p:ext uri="{BB962C8B-B14F-4D97-AF65-F5344CB8AC3E}">
        <p14:creationId xmlns:p14="http://schemas.microsoft.com/office/powerpoint/2010/main" val="426300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9346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0967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1639131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A113-9309-43E6-A234-50ACF60A1B84}"/>
              </a:ext>
            </a:extLst>
          </p:cNvPr>
          <p:cNvSpPr>
            <a:spLocks noGrp="1"/>
          </p:cNvSpPr>
          <p:nvPr>
            <p:ph type="title"/>
          </p:nvPr>
        </p:nvSpPr>
        <p:spPr>
          <a:xfrm>
            <a:off x="594360" y="311256"/>
            <a:ext cx="10698480"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17087-5ED9-4B97-8614-A10A12DE2B4A}"/>
              </a:ext>
            </a:extLst>
          </p:cNvPr>
          <p:cNvSpPr>
            <a:spLocks noGrp="1"/>
          </p:cNvSpPr>
          <p:nvPr>
            <p:ph type="body" sz="half" idx="1"/>
          </p:nvPr>
        </p:nvSpPr>
        <p:spPr>
          <a:xfrm>
            <a:off x="594360" y="1813560"/>
            <a:ext cx="5250180"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DF514C-67D9-465C-ABCF-284EC5BE8B60}"/>
              </a:ext>
            </a:extLst>
          </p:cNvPr>
          <p:cNvSpPr>
            <a:spLocks noGrp="1"/>
          </p:cNvSpPr>
          <p:nvPr>
            <p:ph sz="half" idx="2"/>
          </p:nvPr>
        </p:nvSpPr>
        <p:spPr>
          <a:xfrm>
            <a:off x="6042660" y="1813560"/>
            <a:ext cx="5250180"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814E06-4CE5-4EC5-8315-0467773349D6}"/>
              </a:ext>
            </a:extLst>
          </p:cNvPr>
          <p:cNvSpPr>
            <a:spLocks noGrp="1"/>
          </p:cNvSpPr>
          <p:nvPr>
            <p:ph type="dt" sz="half" idx="10"/>
          </p:nvPr>
        </p:nvSpPr>
        <p:spPr>
          <a:xfrm>
            <a:off x="594360" y="7077922"/>
            <a:ext cx="2773680" cy="5397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EAFF6D-976D-418C-BC6F-6CB9FB9ECAFC}"/>
              </a:ext>
            </a:extLst>
          </p:cNvPr>
          <p:cNvSpPr>
            <a:spLocks noGrp="1"/>
          </p:cNvSpPr>
          <p:nvPr>
            <p:ph type="ftr" sz="quarter" idx="11"/>
          </p:nvPr>
        </p:nvSpPr>
        <p:spPr>
          <a:xfrm>
            <a:off x="4061460" y="7077922"/>
            <a:ext cx="3764280" cy="5397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6AFB649-96B1-45CD-90B5-5D67E0ADBCB7}"/>
              </a:ext>
            </a:extLst>
          </p:cNvPr>
          <p:cNvSpPr>
            <a:spLocks noGrp="1"/>
          </p:cNvSpPr>
          <p:nvPr>
            <p:ph type="sldNum" sz="quarter" idx="12"/>
          </p:nvPr>
        </p:nvSpPr>
        <p:spPr>
          <a:xfrm>
            <a:off x="8519160" y="7077922"/>
            <a:ext cx="2773680" cy="539750"/>
          </a:xfrm>
        </p:spPr>
        <p:txBody>
          <a:bodyPr/>
          <a:lstStyle>
            <a:lvl1pPr>
              <a:defRPr/>
            </a:lvl1pPr>
          </a:lstStyle>
          <a:p>
            <a:fld id="{9569A50E-DDB4-47A6-BB3C-6888B8213D17}" type="slidenum">
              <a:rPr lang="en-US" altLang="en-US"/>
              <a:pPr/>
              <a:t>‹#›</a:t>
            </a:fld>
            <a:endParaRPr lang="en-US" altLang="en-US"/>
          </a:p>
        </p:txBody>
      </p:sp>
    </p:spTree>
    <p:extLst>
      <p:ext uri="{BB962C8B-B14F-4D97-AF65-F5344CB8AC3E}">
        <p14:creationId xmlns:p14="http://schemas.microsoft.com/office/powerpoint/2010/main" val="3296357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594360" y="311255"/>
            <a:ext cx="10698480" cy="1295400"/>
          </a:xfrm>
          <a:prstGeom prst="rect">
            <a:avLst/>
          </a:prstGeom>
          <a:noFill/>
          <a:ln>
            <a:noFill/>
          </a:ln>
        </p:spPr>
        <p:txBody>
          <a:bodyPr lIns="91425" tIns="91425" rIns="91425" bIns="91425" anchor="ctr" anchorCtr="0"/>
          <a:lstStyle>
            <a:lvl1pPr lvl="0">
              <a:spcBef>
                <a:spcPts val="0"/>
              </a:spcBef>
              <a:buSzPct val="100000"/>
              <a:defRPr sz="34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594360" y="1813560"/>
            <a:ext cx="10698480" cy="5629947"/>
          </a:xfrm>
          <a:prstGeom prst="rect">
            <a:avLst/>
          </a:prstGeom>
          <a:noFill/>
          <a:ln>
            <a:noFill/>
          </a:ln>
        </p:spPr>
        <p:txBody>
          <a:bodyPr lIns="91425" tIns="91425" rIns="91425" bIns="91425" anchor="ctr" anchorCtr="0"/>
          <a:lstStyle>
            <a:lvl1pPr lvl="0" rtl="0">
              <a:spcBef>
                <a:spcPts val="0"/>
              </a:spcBef>
              <a:buSzPct val="100000"/>
              <a:buChar char="●"/>
              <a:defRPr sz="204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8652396" y="7053640"/>
            <a:ext cx="713310" cy="594773"/>
          </a:xfrm>
          <a:prstGeom prst="rect">
            <a:avLst/>
          </a:prstGeom>
        </p:spPr>
        <p:txBody>
          <a:bodyPr lIns="91425" tIns="91425" rIns="91425" bIns="91425" anchor="ctr" anchorCtr="0">
            <a:noAutofit/>
          </a:bodyPr>
          <a:lstStyle/>
          <a:p>
            <a:fld id="{00000000-1234-1234-1234-123412341234}" type="slidenum">
              <a:rPr lang="en" sz="2267">
                <a:solidFill>
                  <a:srgbClr val="FFFFFF"/>
                </a:solidFill>
              </a:rPr>
              <a:pPr/>
              <a:t>‹#›</a:t>
            </a:fld>
            <a:endParaRPr lang="en" sz="2267">
              <a:solidFill>
                <a:srgbClr val="FFFFFF"/>
              </a:solidFill>
            </a:endParaRPr>
          </a:p>
        </p:txBody>
      </p:sp>
    </p:spTree>
    <p:extLst>
      <p:ext uri="{BB962C8B-B14F-4D97-AF65-F5344CB8AC3E}">
        <p14:creationId xmlns:p14="http://schemas.microsoft.com/office/powerpoint/2010/main" val="360361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6997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91530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7952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824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82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16679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5033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06188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3/18/2024</a:t>
            </a:fld>
            <a:endParaRPr lang="en-US"/>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a:p>
        </p:txBody>
      </p:sp>
    </p:spTree>
    <p:extLst>
      <p:ext uri="{BB962C8B-B14F-4D97-AF65-F5344CB8AC3E}">
        <p14:creationId xmlns:p14="http://schemas.microsoft.com/office/powerpoint/2010/main" val="36960326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homepage.math.uiowa.edu/~idarcy/COURSES/MB/SPRING23/5760.html" TargetMode="External"/><Relationship Id="rId1" Type="http://schemas.openxmlformats.org/officeDocument/2006/relationships/slideLayout" Target="../slideLayouts/slideLayout7.xml"/><Relationship Id="rId4" Type="http://schemas.openxmlformats.org/officeDocument/2006/relationships/hyperlink" Target="https://notebooks.hpc.uiowa.edu/"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cc.gatech.edu/classes/AY2020/cs7643_fall/slides/L23_generative2.pptx" TargetMode="Externa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kitten-cute-feline-kitty-domestic-124669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cc.gatech.edu/classes/AY2020/cs7643_fall/slides/L23_generative2.ppt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ww.cc.gatech.edu/classes/AY2020/cs7643_fall/slides/L23_generative2.pptx" TargetMode="Externa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ClusterAnalysis_Mouse.sv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avouriteblog.com/wp-content/uploads/2017/07/Types-of-Learning.png"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cc.gatech.edu/classes/AY2020/cs7643_fall/slides/L23_generative2.pptx"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Regression_analysis"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jcs.biologists.org/content/121/11/1771"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ature.com/articles/s41586-020-2314-9"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csee.umbc.edu/courses/graduate/671/fall20/notes/14_machine_learning/14_1_intro.pptx"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homepage.math.uiowa.edu/~idarcy/COURSES/MB/SPRING23/5760.html"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link.springer.com/article/10.1186/1471-2105-7-435"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scimagojr.com/"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nbconvert.readthedocs.io/en/latest/usage.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simplehtmlguide.com/cheatsheet.php"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reu.dimacs.rutgers.edu/Symbols.pdf"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hyperlink" Target="https://writingcenter.uiowa.edu/#services"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peakingcenter.uiowa.edu/about-u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drive.google.com/drive/folders/0B8M300Hbnx9leDBERlhkS1JPZkE"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hyperlink" Target="https://flowingdata.com/2017/01/24/one-dataset-visualized-25-ways/"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s://flowingdata.com/2017/01/24/one-dataset-visualized-25-way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flowingdata.com/2017/01/24/one-dataset-visualized-25-ways/"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flowingdata.com/2016/06/28/distributions-of-annual-income/"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dl-acm-org/citation.cfm?id=2634549.2627814&amp;coll=portal&amp;dl=AC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modelingguru.nasa.gov/docs/DOC-2783"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modelingguru.nasa.gov/docs/DOC-2783"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hyperlink" Target="https://modelingguru.nasa.gov/people/jkouatch" TargetMode="External"/><Relationship Id="rId4" Type="http://schemas.openxmlformats.org/officeDocument/2006/relationships/hyperlink" Target="https://modelingguru.nasa.gov/people/amedem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inmas.us/" TargetMode="Externa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inmas.us/"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www.datacamp.com/"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hyperlink" Target="https://modelingguru.nasa.gov/docs/DOC-2783"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kaggle.com/code/yushg123/for-loops-vs-vectorized-who-wins-and-by-how-much"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hyperlink" Target="https://stackoverflow.com/questions/33792040/numpy-vectorization-instead-of-for-loops" TargetMode="Externa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hyperlink" Target="https://numba.pydata.org/"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hyperlink" Target="https://modelingguru.nasa.gov/docs/DOC-2783"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scikit-learn.org/"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scikit-learn.org/stable/modules/clustering.html#clustering"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scikit-learn.org/stable/modules/clustering.html#k-means"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swirlstats.com/scn/title.html" TargetMode="External"/><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www.r-project.org/"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commons.wikimedia.org/wiki/File:Data_visualization_process_v1.png"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Regression_analysis"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hackerwins.github.io/2019-07-10/cs229a-week8"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courses.cs.washington.edu/courses/cse446/09wi/slides/intro.ppt" TargetMode="External"/><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link-springer-com.proxy.lib.uiowa.edu/book/10.1007%2F978-1-4842-5373-1" TargetMode="External"/><Relationship Id="rId2" Type="http://schemas.openxmlformats.org/officeDocument/2006/relationships/hyperlink" Target="https://methods-sagepub-com.proxy.lib.uiowa.edu/foundations/machine-learnin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785B64-B65F-D2E1-E847-22AB180D2619}"/>
              </a:ext>
            </a:extLst>
          </p:cNvPr>
          <p:cNvSpPr txBox="1"/>
          <p:nvPr/>
        </p:nvSpPr>
        <p:spPr>
          <a:xfrm>
            <a:off x="238637" y="94668"/>
            <a:ext cx="11409926" cy="461665"/>
          </a:xfrm>
          <a:prstGeom prst="rect">
            <a:avLst/>
          </a:prstGeom>
          <a:noFill/>
        </p:spPr>
        <p:txBody>
          <a:bodyPr wrap="square">
            <a:spAutoFit/>
          </a:bodyPr>
          <a:lstStyle/>
          <a:p>
            <a:r>
              <a:rPr lang="en-US" sz="2400" dirty="0">
                <a:hlinkClick r:id="rId2"/>
              </a:rPr>
              <a:t>http://homepage.math.uiowa.edu/~idarcy/COURSES/MB/SPRING24/5760.html</a:t>
            </a:r>
            <a:r>
              <a:rPr lang="en-US" sz="2400" dirty="0"/>
              <a:t>  </a:t>
            </a:r>
          </a:p>
        </p:txBody>
      </p:sp>
      <p:pic>
        <p:nvPicPr>
          <p:cNvPr id="3" name="Picture 2">
            <a:extLst>
              <a:ext uri="{FF2B5EF4-FFF2-40B4-BE49-F238E27FC236}">
                <a16:creationId xmlns:a16="http://schemas.microsoft.com/office/drawing/2014/main" id="{AC1C49C1-C497-088B-05EE-4088C5A4EA1F}"/>
              </a:ext>
            </a:extLst>
          </p:cNvPr>
          <p:cNvPicPr>
            <a:picLocks noChangeAspect="1"/>
          </p:cNvPicPr>
          <p:nvPr/>
        </p:nvPicPr>
        <p:blipFill>
          <a:blip r:embed="rId3"/>
          <a:stretch>
            <a:fillRect/>
          </a:stretch>
        </p:blipFill>
        <p:spPr>
          <a:xfrm>
            <a:off x="124337" y="556333"/>
            <a:ext cx="11748372" cy="7040880"/>
          </a:xfrm>
          <a:prstGeom prst="rect">
            <a:avLst/>
          </a:prstGeom>
        </p:spPr>
      </p:pic>
      <p:sp>
        <p:nvSpPr>
          <p:cNvPr id="4" name="TextBox 3">
            <a:extLst>
              <a:ext uri="{FF2B5EF4-FFF2-40B4-BE49-F238E27FC236}">
                <a16:creationId xmlns:a16="http://schemas.microsoft.com/office/drawing/2014/main" id="{07BDC34B-DD23-8465-5FB8-FEDD4FE53438}"/>
              </a:ext>
            </a:extLst>
          </p:cNvPr>
          <p:cNvSpPr txBox="1"/>
          <p:nvPr/>
        </p:nvSpPr>
        <p:spPr>
          <a:xfrm>
            <a:off x="6954625" y="5928615"/>
            <a:ext cx="5971880" cy="461665"/>
          </a:xfrm>
          <a:prstGeom prst="rect">
            <a:avLst/>
          </a:prstGeom>
          <a:noFill/>
        </p:spPr>
        <p:txBody>
          <a:bodyPr wrap="square">
            <a:spAutoFit/>
          </a:bodyPr>
          <a:lstStyle/>
          <a:p>
            <a:r>
              <a:rPr lang="en-US" sz="2400" dirty="0">
                <a:hlinkClick r:id="rId4"/>
              </a:rPr>
              <a:t>https://notebooks.hpc.uiowa.edu/</a:t>
            </a:r>
            <a:r>
              <a:rPr lang="en-US" sz="2400" dirty="0"/>
              <a:t> </a:t>
            </a:r>
          </a:p>
        </p:txBody>
      </p:sp>
    </p:spTree>
    <p:extLst>
      <p:ext uri="{BB962C8B-B14F-4D97-AF65-F5344CB8AC3E}">
        <p14:creationId xmlns:p14="http://schemas.microsoft.com/office/powerpoint/2010/main" val="2201351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E1156C4-9D7A-47BF-9522-1627B86F99FC}"/>
              </a:ext>
            </a:extLst>
          </p:cNvPr>
          <p:cNvSpPr>
            <a:spLocks noGrp="1" noChangeArrowheads="1"/>
          </p:cNvSpPr>
          <p:nvPr>
            <p:ph type="title"/>
          </p:nvPr>
        </p:nvSpPr>
        <p:spPr/>
        <p:txBody>
          <a:bodyPr/>
          <a:lstStyle/>
          <a:p>
            <a:r>
              <a:rPr lang="en-US" altLang="en-US" b="1">
                <a:solidFill>
                  <a:schemeClr val="accent2"/>
                </a:solidFill>
              </a:rPr>
              <a:t>Types of Learning</a:t>
            </a:r>
          </a:p>
        </p:txBody>
      </p:sp>
      <p:sp>
        <p:nvSpPr>
          <p:cNvPr id="21507" name="Rectangle 3">
            <a:extLst>
              <a:ext uri="{FF2B5EF4-FFF2-40B4-BE49-F238E27FC236}">
                <a16:creationId xmlns:a16="http://schemas.microsoft.com/office/drawing/2014/main" id="{503C938D-6B95-4DFA-AD9B-30416C350323}"/>
              </a:ext>
            </a:extLst>
          </p:cNvPr>
          <p:cNvSpPr>
            <a:spLocks noGrp="1" noChangeArrowheads="1"/>
          </p:cNvSpPr>
          <p:nvPr>
            <p:ph type="body" idx="1"/>
          </p:nvPr>
        </p:nvSpPr>
        <p:spPr>
          <a:xfrm>
            <a:off x="1280160" y="1813560"/>
            <a:ext cx="9499600" cy="5181600"/>
          </a:xfrm>
        </p:spPr>
        <p:txBody>
          <a:bodyPr/>
          <a:lstStyle/>
          <a:p>
            <a:r>
              <a:rPr lang="en-US" altLang="en-US" b="1"/>
              <a:t>Supervised (inductive) learning</a:t>
            </a:r>
          </a:p>
          <a:p>
            <a:pPr lvl="1"/>
            <a:r>
              <a:rPr lang="en-US" altLang="en-US"/>
              <a:t>Training data includes desired outputs</a:t>
            </a:r>
          </a:p>
          <a:p>
            <a:r>
              <a:rPr lang="en-US" altLang="en-US" b="1"/>
              <a:t>Unsupervised learning</a:t>
            </a:r>
          </a:p>
          <a:p>
            <a:pPr lvl="1"/>
            <a:r>
              <a:rPr lang="en-US" altLang="en-US"/>
              <a:t>Training data does not include desired outputs</a:t>
            </a:r>
          </a:p>
          <a:p>
            <a:r>
              <a:rPr lang="en-US" altLang="en-US" b="1"/>
              <a:t>Semi-supervised learning</a:t>
            </a:r>
          </a:p>
          <a:p>
            <a:pPr lvl="1"/>
            <a:r>
              <a:rPr lang="en-US" altLang="en-US"/>
              <a:t>Training data includes a few desired outputs</a:t>
            </a:r>
          </a:p>
          <a:p>
            <a:r>
              <a:rPr lang="en-US" altLang="en-US" b="1"/>
              <a:t>Reinforcement learning</a:t>
            </a:r>
          </a:p>
          <a:p>
            <a:pPr lvl="1"/>
            <a:r>
              <a:rPr lang="en-US" altLang="en-US"/>
              <a:t>Rewards from sequence of actions</a:t>
            </a:r>
          </a:p>
        </p:txBody>
      </p:sp>
      <p:sp>
        <p:nvSpPr>
          <p:cNvPr id="5" name="TextBox 4">
            <a:extLst>
              <a:ext uri="{FF2B5EF4-FFF2-40B4-BE49-F238E27FC236}">
                <a16:creationId xmlns:a16="http://schemas.microsoft.com/office/drawing/2014/main" id="{3C4CA3BC-1CBC-43D4-83D6-553882FD4454}"/>
              </a:ext>
            </a:extLst>
          </p:cNvPr>
          <p:cNvSpPr txBox="1"/>
          <p:nvPr/>
        </p:nvSpPr>
        <p:spPr>
          <a:xfrm>
            <a:off x="0" y="7322130"/>
            <a:ext cx="11427106"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4" name="Shape 54"/>
          <p:cNvPicPr preferRelativeResize="0"/>
          <p:nvPr/>
        </p:nvPicPr>
        <p:blipFill rotWithShape="1">
          <a:blip r:embed="rId3">
            <a:alphaModFix/>
          </a:blip>
          <a:srcRect l="9279" r="25734"/>
          <a:stretch/>
        </p:blipFill>
        <p:spPr>
          <a:xfrm>
            <a:off x="6311454" y="2717280"/>
            <a:ext cx="2080234" cy="1800669"/>
          </a:xfrm>
          <a:prstGeom prst="rect">
            <a:avLst/>
          </a:prstGeom>
          <a:noFill/>
          <a:ln>
            <a:noFill/>
          </a:ln>
        </p:spPr>
      </p:pic>
      <p:cxnSp>
        <p:nvCxnSpPr>
          <p:cNvPr id="55" name="Shape 55"/>
          <p:cNvCxnSpPr/>
          <p:nvPr/>
        </p:nvCxnSpPr>
        <p:spPr>
          <a:xfrm>
            <a:off x="8597045" y="3617615"/>
            <a:ext cx="691220" cy="0"/>
          </a:xfrm>
          <a:prstGeom prst="straightConnector1">
            <a:avLst/>
          </a:prstGeom>
          <a:noFill/>
          <a:ln w="28575" cap="flat" cmpd="sng">
            <a:solidFill>
              <a:srgbClr val="666666"/>
            </a:solidFill>
            <a:prstDash val="solid"/>
            <a:round/>
            <a:headEnd type="none" w="med" len="med"/>
            <a:tailEnd type="triangle" w="med" len="med"/>
          </a:ln>
        </p:spPr>
      </p:cxnSp>
      <p:sp>
        <p:nvSpPr>
          <p:cNvPr id="56" name="Shape 56"/>
          <p:cNvSpPr txBox="1"/>
          <p:nvPr/>
        </p:nvSpPr>
        <p:spPr>
          <a:xfrm>
            <a:off x="9393665" y="3338857"/>
            <a:ext cx="957440" cy="488920"/>
          </a:xfrm>
          <a:prstGeom prst="rect">
            <a:avLst/>
          </a:prstGeom>
          <a:noFill/>
          <a:ln>
            <a:noFill/>
          </a:ln>
        </p:spPr>
        <p:txBody>
          <a:bodyPr spcFirstLastPara="1" wrap="square" lIns="103615" tIns="103615" rIns="103615" bIns="103615" anchor="t" anchorCtr="0">
            <a:noAutofit/>
          </a:bodyPr>
          <a:lstStyle/>
          <a:p>
            <a:pPr>
              <a:buClr>
                <a:srgbClr val="000000"/>
              </a:buClr>
            </a:pPr>
            <a:r>
              <a:rPr lang="en" sz="2040" kern="0">
                <a:solidFill>
                  <a:srgbClr val="000000"/>
                </a:solidFill>
                <a:latin typeface="Arial"/>
                <a:cs typeface="Arial"/>
                <a:sym typeface="Arial"/>
              </a:rPr>
              <a:t>Cat</a:t>
            </a:r>
            <a:endParaRPr sz="2040" kern="0">
              <a:solidFill>
                <a:srgbClr val="000000"/>
              </a:solidFill>
              <a:latin typeface="Arial"/>
              <a:cs typeface="Arial"/>
              <a:sym typeface="Arial"/>
            </a:endParaRPr>
          </a:p>
        </p:txBody>
      </p:sp>
      <p:sp>
        <p:nvSpPr>
          <p:cNvPr id="57" name="Shape 57"/>
          <p:cNvSpPr txBox="1"/>
          <p:nvPr/>
        </p:nvSpPr>
        <p:spPr>
          <a:xfrm>
            <a:off x="7407385" y="4806977"/>
            <a:ext cx="1847220" cy="488920"/>
          </a:xfrm>
          <a:prstGeom prst="rect">
            <a:avLst/>
          </a:prstGeom>
          <a:noFill/>
          <a:ln>
            <a:noFill/>
          </a:ln>
        </p:spPr>
        <p:txBody>
          <a:bodyPr spcFirstLastPara="1" wrap="square" lIns="103615" tIns="103615" rIns="103615" bIns="103615" anchor="t" anchorCtr="0">
            <a:noAutofit/>
          </a:bodyPr>
          <a:lstStyle/>
          <a:p>
            <a:pPr>
              <a:buClr>
                <a:srgbClr val="000000"/>
              </a:buClr>
            </a:pPr>
            <a:r>
              <a:rPr lang="en" sz="2040" kern="0">
                <a:solidFill>
                  <a:srgbClr val="000000"/>
                </a:solidFill>
                <a:latin typeface="Arial"/>
                <a:cs typeface="Arial"/>
                <a:sym typeface="Arial"/>
              </a:rPr>
              <a:t>Classification</a:t>
            </a:r>
            <a:endParaRPr sz="2040" kern="0">
              <a:solidFill>
                <a:srgbClr val="000000"/>
              </a:solidFill>
              <a:latin typeface="Arial"/>
              <a:cs typeface="Arial"/>
              <a:sym typeface="Arial"/>
            </a:endParaRPr>
          </a:p>
        </p:txBody>
      </p:sp>
      <p:sp>
        <p:nvSpPr>
          <p:cNvPr id="58" name="Shape 58"/>
          <p:cNvSpPr txBox="1"/>
          <p:nvPr/>
        </p:nvSpPr>
        <p:spPr>
          <a:xfrm>
            <a:off x="9645860" y="5904072"/>
            <a:ext cx="1479340" cy="293080"/>
          </a:xfrm>
          <a:prstGeom prst="rect">
            <a:avLst/>
          </a:prstGeom>
          <a:noFill/>
          <a:ln>
            <a:noFill/>
          </a:ln>
        </p:spPr>
        <p:txBody>
          <a:bodyPr spcFirstLastPara="1" wrap="square" lIns="103615" tIns="103615" rIns="103615" bIns="103615" anchor="t" anchorCtr="0">
            <a:noAutofit/>
          </a:bodyPr>
          <a:lstStyle/>
          <a:p>
            <a:pPr>
              <a:buClr>
                <a:srgbClr val="000000"/>
              </a:buClr>
            </a:pPr>
            <a:r>
              <a:rPr lang="en" sz="680" u="sng" kern="0">
                <a:solidFill>
                  <a:srgbClr val="999999"/>
                </a:solidFill>
                <a:latin typeface="Arial"/>
                <a:cs typeface="Arial"/>
                <a:sym typeface="Arial"/>
                <a:hlinkClick r:id="rId4"/>
              </a:rPr>
              <a:t>This image</a:t>
            </a:r>
            <a:r>
              <a:rPr lang="en" sz="680" kern="0">
                <a:solidFill>
                  <a:srgbClr val="999999"/>
                </a:solidFill>
                <a:latin typeface="Arial"/>
                <a:cs typeface="Arial"/>
                <a:sym typeface="Arial"/>
              </a:rPr>
              <a:t> is </a:t>
            </a:r>
            <a:r>
              <a:rPr lang="en" sz="680" u="sng" kern="0">
                <a:solidFill>
                  <a:srgbClr val="999999"/>
                </a:solidFill>
                <a:latin typeface="Arial"/>
                <a:cs typeface="Arial"/>
                <a:sym typeface="Arial"/>
                <a:hlinkClick r:id="rId5"/>
              </a:rPr>
              <a:t>CC0 public domain</a:t>
            </a:r>
            <a:endParaRPr sz="680" kern="0">
              <a:solidFill>
                <a:srgbClr val="999999"/>
              </a:solidFill>
              <a:latin typeface="Arial"/>
              <a:cs typeface="Arial"/>
              <a:sym typeface="Arial"/>
            </a:endParaRPr>
          </a:p>
        </p:txBody>
      </p:sp>
      <p:sp>
        <p:nvSpPr>
          <p:cNvPr id="10" name="Slide Number Placeholder 4">
            <a:extLst>
              <a:ext uri="{FF2B5EF4-FFF2-40B4-BE49-F238E27FC236}">
                <a16:creationId xmlns:a16="http://schemas.microsoft.com/office/drawing/2014/main" id="{8085E9F9-F5E6-5841-952A-F361AB1B5186}"/>
              </a:ext>
            </a:extLst>
          </p:cNvPr>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768AA44A-E9AF-084F-BA95-713D346DEB62}"/>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t>Supervised </a:t>
            </a:r>
            <a:r>
              <a:rPr lang="en" dirty="0">
                <a:solidFill>
                  <a:schemeClr val="tx1">
                    <a:alpha val="25000"/>
                  </a:schemeClr>
                </a:solidFill>
              </a:rPr>
              <a:t>vs Reinforcement vs Unsupervised</a:t>
            </a:r>
            <a:r>
              <a:rPr lang="en" dirty="0"/>
              <a:t> Learning</a:t>
            </a:r>
          </a:p>
        </p:txBody>
      </p:sp>
      <p:sp>
        <p:nvSpPr>
          <p:cNvPr id="14" name="Shape 61">
            <a:extLst>
              <a:ext uri="{FF2B5EF4-FFF2-40B4-BE49-F238E27FC236}">
                <a16:creationId xmlns:a16="http://schemas.microsoft.com/office/drawing/2014/main" id="{9443C9A4-75CE-FF47-A2A6-182887187619}"/>
              </a:ext>
            </a:extLst>
          </p:cNvPr>
          <p:cNvSpPr txBox="1">
            <a:spLocks noGrp="1"/>
          </p:cNvSpPr>
          <p:nvPr>
            <p:ph type="body" idx="1"/>
          </p:nvPr>
        </p:nvSpPr>
        <p:spPr>
          <a:xfrm>
            <a:off x="1063778" y="1964463"/>
            <a:ext cx="4874580" cy="4043960"/>
          </a:xfrm>
          <a:prstGeom prst="rect">
            <a:avLst/>
          </a:prstGeom>
        </p:spPr>
        <p:txBody>
          <a:bodyPr vert="horz" lIns="103615" tIns="103615" rIns="103615" bIns="103615" rtlCol="0" anchor="t" anchorCtr="0">
            <a:noAutofit/>
          </a:bodyPr>
          <a:lstStyle/>
          <a:p>
            <a:pPr>
              <a:buNone/>
            </a:pPr>
            <a:r>
              <a:rPr lang="en" sz="2267" b="1" dirty="0"/>
              <a:t>Supervised Learning</a:t>
            </a:r>
          </a:p>
          <a:p>
            <a:pPr>
              <a:buNone/>
            </a:pPr>
            <a:endParaRPr sz="2267" b="1" dirty="0"/>
          </a:p>
          <a:p>
            <a:pPr>
              <a:buNone/>
            </a:pPr>
            <a:r>
              <a:rPr lang="en" sz="2267" b="1" dirty="0"/>
              <a:t>Data</a:t>
            </a:r>
            <a:r>
              <a:rPr lang="en" sz="2267" dirty="0"/>
              <a:t>: (x, y)</a:t>
            </a:r>
          </a:p>
          <a:p>
            <a:pPr>
              <a:buNone/>
            </a:pPr>
            <a:r>
              <a:rPr lang="en" sz="2267" dirty="0"/>
              <a:t>x is data, y is label</a:t>
            </a:r>
          </a:p>
          <a:p>
            <a:pPr>
              <a:buNone/>
            </a:pPr>
            <a:endParaRPr sz="2267" dirty="0"/>
          </a:p>
          <a:p>
            <a:pPr>
              <a:buNone/>
            </a:pPr>
            <a:r>
              <a:rPr lang="en" sz="2267" b="1" dirty="0"/>
              <a:t>Goal</a:t>
            </a:r>
            <a:r>
              <a:rPr lang="en" sz="2267" dirty="0"/>
              <a:t>: Learn a </a:t>
            </a:r>
            <a:r>
              <a:rPr lang="en" sz="2267" i="1" dirty="0"/>
              <a:t>function</a:t>
            </a:r>
            <a:r>
              <a:rPr lang="en" sz="2267" dirty="0"/>
              <a:t> to map x </a:t>
            </a:r>
            <a:r>
              <a:rPr lang="en" sz="2267" dirty="0">
                <a:sym typeface="Wingdings"/>
              </a:rPr>
              <a:t></a:t>
            </a:r>
            <a:r>
              <a:rPr lang="en" sz="2267" dirty="0"/>
              <a:t> y</a:t>
            </a:r>
          </a:p>
          <a:p>
            <a:pPr>
              <a:buNone/>
            </a:pPr>
            <a:endParaRPr sz="2267" dirty="0"/>
          </a:p>
          <a:p>
            <a:pPr>
              <a:buNone/>
            </a:pPr>
            <a:r>
              <a:rPr lang="en" sz="2267" b="1" dirty="0"/>
              <a:t>Examples</a:t>
            </a:r>
            <a:r>
              <a:rPr lang="en" sz="2267" dirty="0"/>
              <a:t>: Classification, regression, object detection, semantic segmentation, image captioning, etc.</a:t>
            </a:r>
          </a:p>
        </p:txBody>
      </p:sp>
      <p:sp>
        <p:nvSpPr>
          <p:cNvPr id="11" name="TextBox 10">
            <a:extLst>
              <a:ext uri="{FF2B5EF4-FFF2-40B4-BE49-F238E27FC236}">
                <a16:creationId xmlns:a16="http://schemas.microsoft.com/office/drawing/2014/main" id="{EC460C9A-A0E6-4209-9414-3AEF4A052CFE}"/>
              </a:ext>
            </a:extLst>
          </p:cNvPr>
          <p:cNvSpPr txBox="1"/>
          <p:nvPr/>
        </p:nvSpPr>
        <p:spPr>
          <a:xfrm>
            <a:off x="1718985" y="7073637"/>
            <a:ext cx="8153400" cy="369332"/>
          </a:xfrm>
          <a:prstGeom prst="rect">
            <a:avLst/>
          </a:prstGeom>
          <a:noFill/>
        </p:spPr>
        <p:txBody>
          <a:bodyPr wrap="square">
            <a:spAutoFit/>
          </a:bodyPr>
          <a:lstStyle/>
          <a:p>
            <a:r>
              <a:rPr lang="en-US" dirty="0">
                <a:hlinkClick r:id="rId6"/>
              </a:rPr>
              <a:t>https://www.cc.gatech.edu/classes/AY2020/cs7643_fall/slides/L23_generative2.pptx</a:t>
            </a:r>
            <a:r>
              <a:rPr lang="en-US" dirty="0"/>
              <a:t> </a:t>
            </a:r>
          </a:p>
        </p:txBody>
      </p:sp>
    </p:spTree>
    <p:extLst>
      <p:ext uri="{BB962C8B-B14F-4D97-AF65-F5344CB8AC3E}">
        <p14:creationId xmlns:p14="http://schemas.microsoft.com/office/powerpoint/2010/main" val="129780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8085E9F9-F5E6-5841-952A-F361AB1B5186}"/>
              </a:ext>
            </a:extLst>
          </p:cNvPr>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768AA44A-E9AF-084F-BA95-713D346DEB62}"/>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solidFill>
                  <a:schemeClr val="tx1">
                    <a:alpha val="25000"/>
                  </a:schemeClr>
                </a:solidFill>
              </a:rPr>
              <a:t>Supervised vs </a:t>
            </a:r>
            <a:r>
              <a:rPr lang="en" dirty="0"/>
              <a:t>Reinforcement </a:t>
            </a:r>
            <a:r>
              <a:rPr lang="en" dirty="0">
                <a:solidFill>
                  <a:schemeClr val="tx1">
                    <a:alpha val="25000"/>
                  </a:schemeClr>
                </a:solidFill>
              </a:rPr>
              <a:t>vs Unsupervised </a:t>
            </a:r>
            <a:r>
              <a:rPr lang="en" dirty="0"/>
              <a:t>Learning</a:t>
            </a:r>
          </a:p>
        </p:txBody>
      </p:sp>
      <p:sp>
        <p:nvSpPr>
          <p:cNvPr id="14" name="Shape 61">
            <a:extLst>
              <a:ext uri="{FF2B5EF4-FFF2-40B4-BE49-F238E27FC236}">
                <a16:creationId xmlns:a16="http://schemas.microsoft.com/office/drawing/2014/main" id="{9443C9A4-75CE-FF47-A2A6-182887187619}"/>
              </a:ext>
            </a:extLst>
          </p:cNvPr>
          <p:cNvSpPr txBox="1">
            <a:spLocks noGrp="1"/>
          </p:cNvSpPr>
          <p:nvPr>
            <p:ph type="body" idx="1"/>
          </p:nvPr>
        </p:nvSpPr>
        <p:spPr>
          <a:xfrm>
            <a:off x="1063778" y="1914880"/>
            <a:ext cx="4874580" cy="4043960"/>
          </a:xfrm>
          <a:prstGeom prst="rect">
            <a:avLst/>
          </a:prstGeom>
        </p:spPr>
        <p:txBody>
          <a:bodyPr vert="horz" lIns="103615" tIns="103615" rIns="103615" bIns="103615" rtlCol="0" anchor="t" anchorCtr="0">
            <a:noAutofit/>
          </a:bodyPr>
          <a:lstStyle/>
          <a:p>
            <a:pPr>
              <a:buNone/>
            </a:pPr>
            <a:r>
              <a:rPr lang="en-US" sz="2267" b="1" dirty="0">
                <a:solidFill>
                  <a:schemeClr val="dk1"/>
                </a:solidFill>
              </a:rPr>
              <a:t>Reinforcement Learning</a:t>
            </a:r>
          </a:p>
          <a:p>
            <a:pPr>
              <a:buNone/>
            </a:pPr>
            <a:endParaRPr lang="en-US" sz="2267" dirty="0">
              <a:solidFill>
                <a:schemeClr val="dk1"/>
              </a:solidFill>
            </a:endParaRPr>
          </a:p>
          <a:p>
            <a:pPr>
              <a:buNone/>
            </a:pPr>
            <a:r>
              <a:rPr lang="en-US" sz="2267" b="1" dirty="0">
                <a:solidFill>
                  <a:schemeClr val="dk1"/>
                </a:solidFill>
              </a:rPr>
              <a:t>Given</a:t>
            </a:r>
            <a:r>
              <a:rPr lang="en-US" sz="2267" dirty="0">
                <a:solidFill>
                  <a:schemeClr val="dk1"/>
                </a:solidFill>
              </a:rPr>
              <a:t>: (e, r)</a:t>
            </a:r>
          </a:p>
          <a:p>
            <a:pPr>
              <a:buNone/>
            </a:pPr>
            <a:r>
              <a:rPr lang="en-US" sz="2267" dirty="0">
                <a:solidFill>
                  <a:schemeClr val="dk1"/>
                </a:solidFill>
              </a:rPr>
              <a:t>Environment e, Reward function r (evaluative feedback)</a:t>
            </a:r>
          </a:p>
          <a:p>
            <a:pPr>
              <a:buNone/>
            </a:pPr>
            <a:endParaRPr lang="en-US" sz="2267" dirty="0">
              <a:solidFill>
                <a:schemeClr val="dk1"/>
              </a:solidFill>
            </a:endParaRPr>
          </a:p>
          <a:p>
            <a:pPr>
              <a:buNone/>
            </a:pPr>
            <a:r>
              <a:rPr lang="en-US" sz="2267" b="1" dirty="0">
                <a:solidFill>
                  <a:schemeClr val="dk1"/>
                </a:solidFill>
              </a:rPr>
              <a:t>Goal</a:t>
            </a:r>
            <a:r>
              <a:rPr lang="en-US" sz="2267" dirty="0">
                <a:solidFill>
                  <a:schemeClr val="dk1"/>
                </a:solidFill>
              </a:rPr>
              <a:t>: Maximize expected reward</a:t>
            </a:r>
          </a:p>
          <a:p>
            <a:pPr>
              <a:buNone/>
            </a:pPr>
            <a:endParaRPr lang="en-US" sz="2267" dirty="0">
              <a:solidFill>
                <a:schemeClr val="dk1"/>
              </a:solidFill>
            </a:endParaRPr>
          </a:p>
          <a:p>
            <a:pPr>
              <a:buNone/>
            </a:pPr>
            <a:r>
              <a:rPr lang="en-US" sz="2267" b="1" dirty="0">
                <a:solidFill>
                  <a:schemeClr val="dk1"/>
                </a:solidFill>
              </a:rPr>
              <a:t>Examples</a:t>
            </a:r>
            <a:r>
              <a:rPr lang="en-US" sz="2267" dirty="0">
                <a:solidFill>
                  <a:schemeClr val="dk1"/>
                </a:solidFill>
              </a:rPr>
              <a:t>: Robotic control, video games, board games, etc.</a:t>
            </a:r>
          </a:p>
        </p:txBody>
      </p:sp>
      <p:pic>
        <p:nvPicPr>
          <p:cNvPr id="18" name="Shape 198">
            <a:extLst>
              <a:ext uri="{FF2B5EF4-FFF2-40B4-BE49-F238E27FC236}">
                <a16:creationId xmlns:a16="http://schemas.microsoft.com/office/drawing/2014/main" id="{4AB11FBA-E0DA-134A-B425-1F1CC3C57F4C}"/>
              </a:ext>
            </a:extLst>
          </p:cNvPr>
          <p:cNvPicPr preferRelativeResize="0"/>
          <p:nvPr/>
        </p:nvPicPr>
        <p:blipFill>
          <a:blip r:embed="rId3">
            <a:alphaModFix/>
          </a:blip>
          <a:stretch>
            <a:fillRect/>
          </a:stretch>
        </p:blipFill>
        <p:spPr>
          <a:xfrm>
            <a:off x="6029960" y="1900345"/>
            <a:ext cx="3971710" cy="3971710"/>
          </a:xfrm>
          <a:prstGeom prst="rect">
            <a:avLst/>
          </a:prstGeom>
          <a:noFill/>
          <a:ln>
            <a:noFill/>
          </a:ln>
        </p:spPr>
      </p:pic>
      <p:sp>
        <p:nvSpPr>
          <p:cNvPr id="6" name="TextBox 5">
            <a:extLst>
              <a:ext uri="{FF2B5EF4-FFF2-40B4-BE49-F238E27FC236}">
                <a16:creationId xmlns:a16="http://schemas.microsoft.com/office/drawing/2014/main" id="{CCE9ADA1-E69C-4BAB-BE75-71F250E2AF27}"/>
              </a:ext>
            </a:extLst>
          </p:cNvPr>
          <p:cNvSpPr txBox="1"/>
          <p:nvPr/>
        </p:nvSpPr>
        <p:spPr>
          <a:xfrm>
            <a:off x="1718985" y="7073637"/>
            <a:ext cx="8153400" cy="369332"/>
          </a:xfrm>
          <a:prstGeom prst="rect">
            <a:avLst/>
          </a:prstGeom>
          <a:noFill/>
        </p:spPr>
        <p:txBody>
          <a:bodyPr wrap="square">
            <a:spAutoFit/>
          </a:bodyPr>
          <a:lstStyle/>
          <a:p>
            <a:r>
              <a:rPr lang="en-US" dirty="0">
                <a:hlinkClick r:id="rId4"/>
              </a:rPr>
              <a:t>https://www.cc.gatech.edu/classes/AY2020/cs7643_fall/slides/L23_generative2.pptx</a:t>
            </a:r>
            <a:r>
              <a:rPr lang="en-US" dirty="0"/>
              <a:t> </a:t>
            </a:r>
          </a:p>
        </p:txBody>
      </p:sp>
    </p:spTree>
    <p:extLst>
      <p:ext uri="{BB962C8B-B14F-4D97-AF65-F5344CB8AC3E}">
        <p14:creationId xmlns:p14="http://schemas.microsoft.com/office/powerpoint/2010/main" val="4277390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Shape 124"/>
          <p:cNvSpPr txBox="1">
            <a:spLocks noGrp="1"/>
          </p:cNvSpPr>
          <p:nvPr>
            <p:ph type="body" idx="1"/>
          </p:nvPr>
        </p:nvSpPr>
        <p:spPr>
          <a:xfrm>
            <a:off x="1116082" y="1986280"/>
            <a:ext cx="4488000" cy="4043960"/>
          </a:xfrm>
          <a:prstGeom prst="rect">
            <a:avLst/>
          </a:prstGeom>
        </p:spPr>
        <p:txBody>
          <a:bodyPr vert="horz" lIns="103615" tIns="103615" rIns="103615" bIns="103615" rtlCol="0" anchor="ctr" anchorCtr="0">
            <a:noAutofit/>
          </a:bodyPr>
          <a:lstStyle/>
          <a:p>
            <a:pPr>
              <a:buNone/>
            </a:pPr>
            <a:r>
              <a:rPr lang="en" sz="2267" b="1">
                <a:solidFill>
                  <a:schemeClr val="dk1"/>
                </a:solidFill>
              </a:rPr>
              <a:t>Unsupervised Learning</a:t>
            </a:r>
          </a:p>
          <a:p>
            <a:pPr>
              <a:buNone/>
            </a:pPr>
            <a:endParaRPr sz="2267">
              <a:solidFill>
                <a:schemeClr val="dk1"/>
              </a:solidFill>
            </a:endParaRPr>
          </a:p>
          <a:p>
            <a:pPr>
              <a:buNone/>
            </a:pPr>
            <a:r>
              <a:rPr lang="en" sz="2267" b="1">
                <a:solidFill>
                  <a:schemeClr val="dk1"/>
                </a:solidFill>
              </a:rPr>
              <a:t>Data</a:t>
            </a:r>
            <a:r>
              <a:rPr lang="en" sz="2267">
                <a:solidFill>
                  <a:schemeClr val="dk1"/>
                </a:solidFill>
              </a:rPr>
              <a:t>: x</a:t>
            </a:r>
          </a:p>
          <a:p>
            <a:pPr>
              <a:buNone/>
            </a:pPr>
            <a:r>
              <a:rPr lang="en" sz="2267">
                <a:solidFill>
                  <a:schemeClr val="dk1"/>
                </a:solidFill>
              </a:rPr>
              <a:t>Just data, no labels!</a:t>
            </a:r>
          </a:p>
          <a:p>
            <a:pPr>
              <a:buNone/>
            </a:pPr>
            <a:endParaRPr sz="2267">
              <a:solidFill>
                <a:schemeClr val="dk1"/>
              </a:solidFill>
            </a:endParaRPr>
          </a:p>
          <a:p>
            <a:pPr>
              <a:buNone/>
            </a:pPr>
            <a:r>
              <a:rPr lang="en" sz="2267" b="1">
                <a:solidFill>
                  <a:schemeClr val="dk1"/>
                </a:solidFill>
              </a:rPr>
              <a:t>Goal</a:t>
            </a:r>
            <a:r>
              <a:rPr lang="en" sz="2267">
                <a:solidFill>
                  <a:schemeClr val="dk1"/>
                </a:solidFill>
              </a:rPr>
              <a:t>: Learn some underlying hidden </a:t>
            </a:r>
            <a:r>
              <a:rPr lang="en" sz="2267" i="1">
                <a:solidFill>
                  <a:schemeClr val="dk1"/>
                </a:solidFill>
              </a:rPr>
              <a:t>structure</a:t>
            </a:r>
            <a:r>
              <a:rPr lang="en" sz="2267">
                <a:solidFill>
                  <a:schemeClr val="dk1"/>
                </a:solidFill>
              </a:rPr>
              <a:t> of the data</a:t>
            </a:r>
          </a:p>
          <a:p>
            <a:pPr>
              <a:buNone/>
            </a:pPr>
            <a:endParaRPr sz="2267">
              <a:solidFill>
                <a:schemeClr val="dk1"/>
              </a:solidFill>
            </a:endParaRPr>
          </a:p>
          <a:p>
            <a:pPr>
              <a:buNone/>
            </a:pPr>
            <a:r>
              <a:rPr lang="en" sz="2267" b="1">
                <a:solidFill>
                  <a:schemeClr val="dk1"/>
                </a:solidFill>
              </a:rPr>
              <a:t>Examples</a:t>
            </a:r>
            <a:r>
              <a:rPr lang="en" sz="2267">
                <a:solidFill>
                  <a:schemeClr val="dk1"/>
                </a:solidFill>
              </a:rPr>
              <a:t>: Clustering, dimensionality reduction, feature learning, density estimation, etc.</a:t>
            </a:r>
          </a:p>
        </p:txBody>
      </p:sp>
      <p:pic>
        <p:nvPicPr>
          <p:cNvPr id="126" name="Shape 126"/>
          <p:cNvPicPr preferRelativeResize="0"/>
          <p:nvPr/>
        </p:nvPicPr>
        <p:blipFill rotWithShape="1">
          <a:blip r:embed="rId3">
            <a:alphaModFix/>
          </a:blip>
          <a:srcRect l="37674" t="19802" r="35047" b="11198"/>
          <a:stretch/>
        </p:blipFill>
        <p:spPr>
          <a:xfrm>
            <a:off x="7121645" y="2182660"/>
            <a:ext cx="2796528" cy="2854157"/>
          </a:xfrm>
          <a:prstGeom prst="rect">
            <a:avLst/>
          </a:prstGeom>
          <a:noFill/>
          <a:ln>
            <a:noFill/>
          </a:ln>
        </p:spPr>
      </p:pic>
      <p:sp>
        <p:nvSpPr>
          <p:cNvPr id="127" name="Shape 127"/>
          <p:cNvSpPr txBox="1"/>
          <p:nvPr/>
        </p:nvSpPr>
        <p:spPr>
          <a:xfrm>
            <a:off x="6960568" y="4979697"/>
            <a:ext cx="3218440" cy="488920"/>
          </a:xfrm>
          <a:prstGeom prst="rect">
            <a:avLst/>
          </a:prstGeom>
          <a:noFill/>
          <a:ln>
            <a:noFill/>
          </a:ln>
        </p:spPr>
        <p:txBody>
          <a:bodyPr lIns="103615" tIns="103615" rIns="103615" bIns="103615" anchor="t" anchorCtr="0">
            <a:noAutofit/>
          </a:bodyPr>
          <a:lstStyle/>
          <a:p>
            <a:r>
              <a:rPr lang="en" sz="2040" kern="0">
                <a:solidFill>
                  <a:srgbClr val="000000"/>
                </a:solidFill>
                <a:latin typeface="Arial"/>
                <a:ea typeface="Arial"/>
                <a:cs typeface="Arial"/>
                <a:sym typeface="Arial"/>
              </a:rPr>
              <a:t>K-means clustering</a:t>
            </a:r>
          </a:p>
        </p:txBody>
      </p:sp>
      <p:sp>
        <p:nvSpPr>
          <p:cNvPr id="128" name="Shape 128"/>
          <p:cNvSpPr txBox="1"/>
          <p:nvPr/>
        </p:nvSpPr>
        <p:spPr>
          <a:xfrm>
            <a:off x="9645860" y="5904072"/>
            <a:ext cx="1479340" cy="293080"/>
          </a:xfrm>
          <a:prstGeom prst="rect">
            <a:avLst/>
          </a:prstGeom>
          <a:noFill/>
          <a:ln>
            <a:noFill/>
          </a:ln>
        </p:spPr>
        <p:txBody>
          <a:bodyPr lIns="103615" tIns="103615" rIns="103615" bIns="103615" anchor="t" anchorCtr="0">
            <a:noAutofit/>
          </a:bodyPr>
          <a:lstStyle/>
          <a:p>
            <a:r>
              <a:rPr lang="en" sz="680" u="sng" kern="0">
                <a:solidFill>
                  <a:srgbClr val="999999"/>
                </a:solidFill>
                <a:latin typeface="Arial"/>
                <a:ea typeface="Arial"/>
                <a:cs typeface="Arial"/>
                <a:sym typeface="Arial"/>
                <a:hlinkClick r:id="rId4"/>
              </a:rPr>
              <a:t>This image</a:t>
            </a:r>
            <a:r>
              <a:rPr lang="en" sz="680" kern="0">
                <a:solidFill>
                  <a:srgbClr val="999999"/>
                </a:solidFill>
                <a:latin typeface="Arial"/>
                <a:ea typeface="Arial"/>
                <a:cs typeface="Arial"/>
                <a:sym typeface="Arial"/>
              </a:rPr>
              <a:t> is </a:t>
            </a:r>
            <a:r>
              <a:rPr lang="en" sz="680" u="sng" kern="0">
                <a:solidFill>
                  <a:srgbClr val="999999"/>
                </a:solidFill>
                <a:latin typeface="Arial"/>
                <a:ea typeface="Arial"/>
                <a:cs typeface="Arial"/>
                <a:sym typeface="Arial"/>
                <a:hlinkClick r:id="rId5"/>
              </a:rPr>
              <a:t>CC0 public domain</a:t>
            </a:r>
          </a:p>
        </p:txBody>
      </p:sp>
      <p:sp>
        <p:nvSpPr>
          <p:cNvPr id="8"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D1E05D55-7963-5E49-99FA-1C0EAF534603}"/>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solidFill>
                  <a:schemeClr val="tx1">
                    <a:alpha val="25000"/>
                  </a:schemeClr>
                </a:solidFill>
              </a:rPr>
              <a:t>Supervised vs Reinforcement vs</a:t>
            </a:r>
            <a:r>
              <a:rPr lang="en" dirty="0"/>
              <a:t> Unsupervised Learning</a:t>
            </a:r>
          </a:p>
        </p:txBody>
      </p:sp>
      <p:sp>
        <p:nvSpPr>
          <p:cNvPr id="9" name="TextBox 8">
            <a:extLst>
              <a:ext uri="{FF2B5EF4-FFF2-40B4-BE49-F238E27FC236}">
                <a16:creationId xmlns:a16="http://schemas.microsoft.com/office/drawing/2014/main" id="{F95116F5-E965-4368-84E1-84BA2D1391FC}"/>
              </a:ext>
            </a:extLst>
          </p:cNvPr>
          <p:cNvSpPr txBox="1"/>
          <p:nvPr/>
        </p:nvSpPr>
        <p:spPr>
          <a:xfrm>
            <a:off x="1718985" y="7073637"/>
            <a:ext cx="8153400" cy="369332"/>
          </a:xfrm>
          <a:prstGeom prst="rect">
            <a:avLst/>
          </a:prstGeom>
          <a:noFill/>
        </p:spPr>
        <p:txBody>
          <a:bodyPr wrap="square">
            <a:spAutoFit/>
          </a:bodyPr>
          <a:lstStyle/>
          <a:p>
            <a:r>
              <a:rPr lang="en-US" dirty="0">
                <a:hlinkClick r:id="rId6"/>
              </a:rPr>
              <a:t>https://www.cc.gatech.edu/classes/AY2020/cs7643_fall/slides/L23_generative2.pptx</a:t>
            </a:r>
            <a:r>
              <a:rPr lang="en-US" dirty="0"/>
              <a:t> </a:t>
            </a:r>
          </a:p>
        </p:txBody>
      </p:sp>
    </p:spTree>
    <p:extLst>
      <p:ext uri="{BB962C8B-B14F-4D97-AF65-F5344CB8AC3E}">
        <p14:creationId xmlns:p14="http://schemas.microsoft.com/office/powerpoint/2010/main" val="2121564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8FE7FF7-A8C2-40CD-9511-E7D3EC81C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92" y="0"/>
            <a:ext cx="10865815" cy="7772400"/>
          </a:xfrm>
          <a:prstGeom prst="rect">
            <a:avLst/>
          </a:prstGeom>
        </p:spPr>
      </p:pic>
      <p:sp>
        <p:nvSpPr>
          <p:cNvPr id="5" name="TextBox 4">
            <a:extLst>
              <a:ext uri="{FF2B5EF4-FFF2-40B4-BE49-F238E27FC236}">
                <a16:creationId xmlns:a16="http://schemas.microsoft.com/office/drawing/2014/main" id="{1D720997-7701-4E3E-AA8B-EE3EAC62C830}"/>
              </a:ext>
            </a:extLst>
          </p:cNvPr>
          <p:cNvSpPr txBox="1"/>
          <p:nvPr/>
        </p:nvSpPr>
        <p:spPr>
          <a:xfrm>
            <a:off x="78129" y="7126069"/>
            <a:ext cx="5943600" cy="646331"/>
          </a:xfrm>
          <a:prstGeom prst="rect">
            <a:avLst/>
          </a:prstGeom>
          <a:noFill/>
        </p:spPr>
        <p:txBody>
          <a:bodyPr wrap="square">
            <a:spAutoFit/>
          </a:bodyPr>
          <a:lstStyle/>
          <a:p>
            <a:r>
              <a:rPr lang="en-US" dirty="0">
                <a:hlinkClick r:id="rId3"/>
              </a:rPr>
              <a:t>https://www.favouriteblog.com/wp-content/uploads/2017/07/Types-of-Learning.png</a:t>
            </a:r>
            <a:r>
              <a:rPr lang="en-US" dirty="0"/>
              <a:t> </a:t>
            </a:r>
          </a:p>
        </p:txBody>
      </p:sp>
    </p:spTree>
    <p:extLst>
      <p:ext uri="{BB962C8B-B14F-4D97-AF65-F5344CB8AC3E}">
        <p14:creationId xmlns:p14="http://schemas.microsoft.com/office/powerpoint/2010/main" val="356799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6"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8" name="Shape 59">
            <a:extLst>
              <a:ext uri="{FF2B5EF4-FFF2-40B4-BE49-F238E27FC236}">
                <a16:creationId xmlns:a16="http://schemas.microsoft.com/office/drawing/2014/main" id="{E61DBF6C-7F3B-3942-AC19-5C37006435D1}"/>
              </a:ext>
            </a:extLst>
          </p:cNvPr>
          <p:cNvSpPr txBox="1">
            <a:spLocks/>
          </p:cNvSpPr>
          <p:nvPr/>
        </p:nvSpPr>
        <p:spPr bwMode="auto">
          <a:xfrm>
            <a:off x="762000" y="259080"/>
            <a:ext cx="10363200" cy="971720"/>
          </a:xfrm>
          <a:prstGeom prst="rect">
            <a:avLst/>
          </a:prstGeom>
          <a:noFill/>
          <a:ln w="9525">
            <a:noFill/>
            <a:miter lim="800000"/>
            <a:headEnd/>
            <a:tailEnd/>
          </a:ln>
        </p:spPr>
        <p:txBody>
          <a:bodyPr vert="horz" wrap="square" lIns="103615" tIns="103615" rIns="103615" bIns="10361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sz="3400" kern="0" dirty="0"/>
              <a:t>Supervised</a:t>
            </a:r>
            <a:r>
              <a:rPr lang="en" sz="3400" kern="0" dirty="0">
                <a:solidFill>
                  <a:schemeClr val="tx1">
                    <a:alpha val="25000"/>
                  </a:schemeClr>
                </a:solidFill>
              </a:rPr>
              <a:t> vs Reinforcement vs</a:t>
            </a:r>
            <a:r>
              <a:rPr lang="en" sz="3400" kern="0" dirty="0"/>
              <a:t> Unsupervised Learning</a:t>
            </a:r>
          </a:p>
        </p:txBody>
      </p:sp>
      <p:sp>
        <p:nvSpPr>
          <p:cNvPr id="11" name="Shape 117">
            <a:extLst>
              <a:ext uri="{FF2B5EF4-FFF2-40B4-BE49-F238E27FC236}">
                <a16:creationId xmlns:a16="http://schemas.microsoft.com/office/drawing/2014/main" id="{3D926FB7-8C6A-9F48-A33B-F0DD836FCB7B}"/>
              </a:ext>
            </a:extLst>
          </p:cNvPr>
          <p:cNvSpPr txBox="1">
            <a:spLocks noGrp="1"/>
          </p:cNvSpPr>
          <p:nvPr>
            <p:ph type="body" idx="1"/>
          </p:nvPr>
        </p:nvSpPr>
        <p:spPr>
          <a:xfrm>
            <a:off x="6191523" y="1986280"/>
            <a:ext cx="4488000" cy="4043960"/>
          </a:xfrm>
          <a:prstGeom prst="rect">
            <a:avLst/>
          </a:prstGeom>
        </p:spPr>
        <p:txBody>
          <a:bodyPr vert="horz" lIns="103615" tIns="103615" rIns="103615" bIns="103615" rtlCol="0" anchor="ctr" anchorCtr="0">
            <a:noAutofit/>
          </a:bodyPr>
          <a:lstStyle/>
          <a:p>
            <a:pPr>
              <a:buNone/>
            </a:pPr>
            <a:r>
              <a:rPr lang="en" sz="2267" b="1" dirty="0">
                <a:solidFill>
                  <a:schemeClr val="dk1"/>
                </a:solidFill>
              </a:rPr>
              <a:t>Unsupervised Learning</a:t>
            </a:r>
          </a:p>
          <a:p>
            <a:pPr>
              <a:buNone/>
            </a:pPr>
            <a:endParaRPr sz="2267" dirty="0">
              <a:solidFill>
                <a:schemeClr val="dk1"/>
              </a:solidFill>
            </a:endParaRPr>
          </a:p>
          <a:p>
            <a:pPr>
              <a:buNone/>
            </a:pPr>
            <a:r>
              <a:rPr lang="en" sz="2267" b="1" dirty="0">
                <a:solidFill>
                  <a:schemeClr val="dk1"/>
                </a:solidFill>
              </a:rPr>
              <a:t>Data</a:t>
            </a:r>
            <a:r>
              <a:rPr lang="en" sz="2267" dirty="0">
                <a:solidFill>
                  <a:schemeClr val="dk1"/>
                </a:solidFill>
              </a:rPr>
              <a:t>: x</a:t>
            </a:r>
          </a:p>
          <a:p>
            <a:pPr>
              <a:buNone/>
            </a:pPr>
            <a:r>
              <a:rPr lang="en" sz="2267" dirty="0">
                <a:solidFill>
                  <a:schemeClr val="dk1"/>
                </a:solidFill>
              </a:rPr>
              <a:t>Just data, no labels!</a:t>
            </a:r>
          </a:p>
          <a:p>
            <a:pPr>
              <a:buNone/>
            </a:pPr>
            <a:endParaRPr sz="2267" dirty="0">
              <a:solidFill>
                <a:schemeClr val="dk1"/>
              </a:solidFill>
            </a:endParaRPr>
          </a:p>
          <a:p>
            <a:pPr>
              <a:buNone/>
            </a:pPr>
            <a:r>
              <a:rPr lang="en" sz="2267" b="1" dirty="0">
                <a:solidFill>
                  <a:schemeClr val="dk1"/>
                </a:solidFill>
              </a:rPr>
              <a:t>Goal</a:t>
            </a:r>
            <a:r>
              <a:rPr lang="en" sz="2267" dirty="0">
                <a:solidFill>
                  <a:schemeClr val="dk1"/>
                </a:solidFill>
              </a:rPr>
              <a:t>: Learn some underlying hidden </a:t>
            </a:r>
            <a:r>
              <a:rPr lang="en" sz="2267" i="1" dirty="0">
                <a:solidFill>
                  <a:schemeClr val="dk1"/>
                </a:solidFill>
              </a:rPr>
              <a:t>structure</a:t>
            </a:r>
            <a:r>
              <a:rPr lang="en" sz="2267" dirty="0">
                <a:solidFill>
                  <a:schemeClr val="dk1"/>
                </a:solidFill>
              </a:rPr>
              <a:t> of the data</a:t>
            </a:r>
          </a:p>
          <a:p>
            <a:pPr>
              <a:buNone/>
            </a:pPr>
            <a:endParaRPr sz="2267" dirty="0">
              <a:solidFill>
                <a:schemeClr val="dk1"/>
              </a:solidFill>
            </a:endParaRPr>
          </a:p>
          <a:p>
            <a:pPr>
              <a:buNone/>
            </a:pPr>
            <a:r>
              <a:rPr lang="en" sz="2267" b="1" dirty="0">
                <a:solidFill>
                  <a:schemeClr val="dk1"/>
                </a:solidFill>
              </a:rPr>
              <a:t>Examples</a:t>
            </a:r>
            <a:r>
              <a:rPr lang="en" sz="2267" dirty="0">
                <a:solidFill>
                  <a:schemeClr val="dk1"/>
                </a:solidFill>
              </a:rPr>
              <a:t>: Clustering, dimensionality reduction, feature learning, density estimation, etc.</a:t>
            </a:r>
          </a:p>
        </p:txBody>
      </p:sp>
      <p:sp>
        <p:nvSpPr>
          <p:cNvPr id="12" name="Shape 61">
            <a:extLst>
              <a:ext uri="{FF2B5EF4-FFF2-40B4-BE49-F238E27FC236}">
                <a16:creationId xmlns:a16="http://schemas.microsoft.com/office/drawing/2014/main" id="{B27B0073-F2CD-5443-B20F-CCB4F638B36E}"/>
              </a:ext>
            </a:extLst>
          </p:cNvPr>
          <p:cNvSpPr txBox="1">
            <a:spLocks/>
          </p:cNvSpPr>
          <p:nvPr/>
        </p:nvSpPr>
        <p:spPr bwMode="auto">
          <a:xfrm>
            <a:off x="582709" y="1813560"/>
            <a:ext cx="4874580" cy="4043960"/>
          </a:xfrm>
          <a:prstGeom prst="rect">
            <a:avLst/>
          </a:prstGeom>
          <a:noFill/>
          <a:ln w="9525">
            <a:noFill/>
            <a:miter lim="800000"/>
            <a:headEnd/>
            <a:tailEnd/>
          </a:ln>
        </p:spPr>
        <p:txBody>
          <a:bodyPr vert="horz" wrap="square" lIns="103615" tIns="103615" rIns="103615" bIns="103615" numCol="1" anchor="t"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US" sz="2267" b="1" kern="0" dirty="0"/>
              <a:t>Supervised Learning</a:t>
            </a:r>
          </a:p>
          <a:p>
            <a:pPr>
              <a:buFontTx/>
              <a:buNone/>
            </a:pPr>
            <a:endParaRPr lang="en-US" sz="2267" b="1" kern="0" dirty="0"/>
          </a:p>
          <a:p>
            <a:pPr>
              <a:buFontTx/>
              <a:buNone/>
            </a:pPr>
            <a:r>
              <a:rPr lang="en-US" sz="2267" b="1" kern="0" dirty="0"/>
              <a:t>Data</a:t>
            </a:r>
            <a:r>
              <a:rPr lang="en-US" sz="2267" kern="0" dirty="0"/>
              <a:t>: (x, y)</a:t>
            </a:r>
          </a:p>
          <a:p>
            <a:pPr>
              <a:buFontTx/>
              <a:buNone/>
            </a:pPr>
            <a:r>
              <a:rPr lang="en-US" sz="2267" kern="0" dirty="0"/>
              <a:t>x is data, y is label</a:t>
            </a:r>
          </a:p>
          <a:p>
            <a:pPr>
              <a:buFontTx/>
              <a:buNone/>
            </a:pPr>
            <a:endParaRPr lang="en-US" sz="2267" kern="0" dirty="0"/>
          </a:p>
          <a:p>
            <a:pPr>
              <a:buFontTx/>
              <a:buNone/>
            </a:pPr>
            <a:r>
              <a:rPr lang="en-US" sz="2267" b="1" kern="0" dirty="0"/>
              <a:t>Goal</a:t>
            </a:r>
            <a:r>
              <a:rPr lang="en-US" sz="2267" kern="0" dirty="0"/>
              <a:t>: Learn a </a:t>
            </a:r>
            <a:r>
              <a:rPr lang="en-US" sz="2267" i="1" kern="0" dirty="0"/>
              <a:t>function</a:t>
            </a:r>
            <a:r>
              <a:rPr lang="en-US" sz="2267" kern="0" dirty="0"/>
              <a:t> to map x </a:t>
            </a:r>
            <a:r>
              <a:rPr lang="en-US" sz="2267" kern="0" dirty="0">
                <a:sym typeface="Wingdings"/>
              </a:rPr>
              <a:t></a:t>
            </a:r>
            <a:r>
              <a:rPr lang="en-US" sz="2267" kern="0" dirty="0"/>
              <a:t> y</a:t>
            </a:r>
          </a:p>
          <a:p>
            <a:pPr>
              <a:buFontTx/>
              <a:buNone/>
            </a:pPr>
            <a:endParaRPr lang="en-US" sz="2267" kern="0" dirty="0"/>
          </a:p>
          <a:p>
            <a:pPr>
              <a:buFontTx/>
              <a:buNone/>
            </a:pPr>
            <a:endParaRPr lang="en-US" sz="2267" b="1" kern="0" dirty="0"/>
          </a:p>
          <a:p>
            <a:pPr>
              <a:buFontTx/>
              <a:buNone/>
            </a:pPr>
            <a:r>
              <a:rPr lang="en-US" sz="2267" b="1" kern="0" dirty="0"/>
              <a:t>Examples</a:t>
            </a:r>
            <a:r>
              <a:rPr lang="en-US" sz="2267" kern="0" dirty="0"/>
              <a:t>: Classification, regression, object detection, semantic segmentation, image captioning, etc.</a:t>
            </a:r>
          </a:p>
        </p:txBody>
      </p:sp>
      <p:sp>
        <p:nvSpPr>
          <p:cNvPr id="7" name="TextBox 6">
            <a:extLst>
              <a:ext uri="{FF2B5EF4-FFF2-40B4-BE49-F238E27FC236}">
                <a16:creationId xmlns:a16="http://schemas.microsoft.com/office/drawing/2014/main" id="{6C4EE95D-E322-47B3-A779-85ABC60703BF}"/>
              </a:ext>
            </a:extLst>
          </p:cNvPr>
          <p:cNvSpPr txBox="1"/>
          <p:nvPr/>
        </p:nvSpPr>
        <p:spPr>
          <a:xfrm>
            <a:off x="1718985" y="7073637"/>
            <a:ext cx="8153400" cy="369332"/>
          </a:xfrm>
          <a:prstGeom prst="rect">
            <a:avLst/>
          </a:prstGeom>
          <a:noFill/>
        </p:spPr>
        <p:txBody>
          <a:bodyPr wrap="square">
            <a:spAutoFit/>
          </a:bodyPr>
          <a:lstStyle/>
          <a:p>
            <a:r>
              <a:rPr lang="en-US" dirty="0">
                <a:hlinkClick r:id="rId3"/>
              </a:rPr>
              <a:t>https://www.cc.gatech.edu/classes/AY2020/cs7643_fall/slides/L23_generative2.pptx</a:t>
            </a:r>
            <a:r>
              <a:rPr lang="en-US" dirty="0"/>
              <a:t> </a:t>
            </a:r>
          </a:p>
        </p:txBody>
      </p:sp>
    </p:spTree>
    <p:extLst>
      <p:ext uri="{BB962C8B-B14F-4D97-AF65-F5344CB8AC3E}">
        <p14:creationId xmlns:p14="http://schemas.microsoft.com/office/powerpoint/2010/main" val="3944316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19" y="1030001"/>
            <a:ext cx="10297935" cy="4905750"/>
          </a:xfrm>
          <a:prstGeom prst="rect">
            <a:avLst/>
          </a:prstGeom>
        </p:spPr>
      </p:pic>
      <p:sp>
        <p:nvSpPr>
          <p:cNvPr id="3" name="Rectangle 2"/>
          <p:cNvSpPr/>
          <p:nvPr/>
        </p:nvSpPr>
        <p:spPr>
          <a:xfrm>
            <a:off x="1026718" y="276966"/>
            <a:ext cx="8702521" cy="406265"/>
          </a:xfrm>
          <a:prstGeom prst="rect">
            <a:avLst/>
          </a:prstGeom>
        </p:spPr>
        <p:txBody>
          <a:bodyPr wrap="square">
            <a:spAutoFit/>
          </a:bodyPr>
          <a:lstStyle/>
          <a:p>
            <a:r>
              <a:rPr lang="en-US" sz="2040" dirty="0">
                <a:hlinkClick r:id="rId3"/>
              </a:rPr>
              <a:t>https://en.wikipedia.org/wiki/Regression_analysis</a:t>
            </a:r>
            <a:r>
              <a:rPr lang="en-US" sz="2040" dirty="0"/>
              <a:t> </a:t>
            </a:r>
          </a:p>
        </p:txBody>
      </p:sp>
    </p:spTree>
    <p:extLst>
      <p:ext uri="{BB962C8B-B14F-4D97-AF65-F5344CB8AC3E}">
        <p14:creationId xmlns:p14="http://schemas.microsoft.com/office/powerpoint/2010/main" val="2964382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7681" y="963005"/>
            <a:ext cx="10212183" cy="3005328"/>
          </a:xfrm>
          <a:prstGeom prst="rect">
            <a:avLst/>
          </a:prstGeom>
        </p:spPr>
      </p:pic>
      <p:sp>
        <p:nvSpPr>
          <p:cNvPr id="3" name="Rectangle 2"/>
          <p:cNvSpPr/>
          <p:nvPr/>
        </p:nvSpPr>
        <p:spPr>
          <a:xfrm>
            <a:off x="837681" y="187720"/>
            <a:ext cx="6789423" cy="510909"/>
          </a:xfrm>
          <a:prstGeom prst="rect">
            <a:avLst/>
          </a:prstGeom>
        </p:spPr>
        <p:txBody>
          <a:bodyPr wrap="none">
            <a:spAutoFit/>
          </a:bodyPr>
          <a:lstStyle/>
          <a:p>
            <a:r>
              <a:rPr lang="en-US" sz="2720" dirty="0">
                <a:hlinkClick r:id="rId3"/>
              </a:rPr>
              <a:t>http://jcs.biologists.org/content/121/11/1771</a:t>
            </a:r>
            <a:r>
              <a:rPr lang="en-US" sz="2720" dirty="0"/>
              <a:t> </a:t>
            </a:r>
          </a:p>
        </p:txBody>
      </p:sp>
      <p:sp>
        <p:nvSpPr>
          <p:cNvPr id="4" name="Rectangle 3"/>
          <p:cNvSpPr/>
          <p:nvPr/>
        </p:nvSpPr>
        <p:spPr>
          <a:xfrm>
            <a:off x="1030400" y="4220398"/>
            <a:ext cx="9841312" cy="3440942"/>
          </a:xfrm>
          <a:prstGeom prst="rect">
            <a:avLst/>
          </a:prstGeom>
          <a:effectLst>
            <a:glow rad="228600">
              <a:schemeClr val="accent4">
                <a:satMod val="175000"/>
                <a:alpha val="40000"/>
              </a:schemeClr>
            </a:glow>
          </a:effectLst>
        </p:spPr>
        <p:txBody>
          <a:bodyPr wrap="square">
            <a:spAutoFit/>
          </a:bodyPr>
          <a:lstStyle/>
          <a:p>
            <a:r>
              <a:rPr lang="en-US" sz="2720" dirty="0"/>
              <a:t>I'd like to suggest that our Ph.D. programs often do students a disservice in two ways. First, I don't think students are made to understand how hard it is to do research. And how very, very hard it is to do important research. It's a lot harder than taking even very demanding courses. What makes it difficult is that research is immersion in the unknown. </a:t>
            </a:r>
            <a:r>
              <a:rPr lang="en-US" sz="2720" dirty="0">
                <a:solidFill>
                  <a:srgbClr val="C00000"/>
                </a:solidFill>
              </a:rPr>
              <a:t>We just don't know what we're doing. </a:t>
            </a:r>
            <a:r>
              <a:rPr lang="en-US" sz="2720" dirty="0"/>
              <a:t>We can't be sure whether we're asking the right question or doing the right experiment until we get the answer or the result. </a:t>
            </a:r>
          </a:p>
        </p:txBody>
      </p:sp>
    </p:spTree>
    <p:extLst>
      <p:ext uri="{BB962C8B-B14F-4D97-AF65-F5344CB8AC3E}">
        <p14:creationId xmlns:p14="http://schemas.microsoft.com/office/powerpoint/2010/main" val="331349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585867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33A49C-3F9D-4F3A-B9C2-A20AFF8FC6AE}"/>
              </a:ext>
            </a:extLst>
          </p:cNvPr>
          <p:cNvSpPr txBox="1"/>
          <p:nvPr/>
        </p:nvSpPr>
        <p:spPr>
          <a:xfrm>
            <a:off x="372140" y="91180"/>
            <a:ext cx="11344939" cy="1323439"/>
          </a:xfrm>
          <a:prstGeom prst="rect">
            <a:avLst/>
          </a:prstGeom>
          <a:solidFill>
            <a:srgbClr val="293315"/>
          </a:solidFill>
        </p:spPr>
        <p:txBody>
          <a:bodyPr wrap="square" rtlCol="0">
            <a:spAutoFit/>
          </a:bodyPr>
          <a:lstStyle/>
          <a:p>
            <a:r>
              <a:rPr lang="en-US" sz="3400" dirty="0">
                <a:solidFill>
                  <a:srgbClr val="A7DF7D"/>
                </a:solidFill>
              </a:rPr>
              <a:t>Even if you do everything right, False Positives will occur</a:t>
            </a:r>
          </a:p>
          <a:p>
            <a:endParaRPr lang="en-US" sz="1200" dirty="0">
              <a:solidFill>
                <a:srgbClr val="A7DF7D"/>
              </a:solidFill>
            </a:endParaRPr>
          </a:p>
          <a:p>
            <a:r>
              <a:rPr lang="en-US" sz="3400" dirty="0">
                <a:solidFill>
                  <a:srgbClr val="A7DF7D"/>
                </a:solidFill>
              </a:rPr>
              <a:t>Moreover the sample size of most biological data sets is small. </a:t>
            </a:r>
          </a:p>
        </p:txBody>
      </p:sp>
      <p:grpSp>
        <p:nvGrpSpPr>
          <p:cNvPr id="5" name="Group 4">
            <a:extLst>
              <a:ext uri="{FF2B5EF4-FFF2-40B4-BE49-F238E27FC236}">
                <a16:creationId xmlns:a16="http://schemas.microsoft.com/office/drawing/2014/main" id="{4FB93ADF-1E95-4A3F-83EB-FD97056F6A5B}"/>
              </a:ext>
            </a:extLst>
          </p:cNvPr>
          <p:cNvGrpSpPr/>
          <p:nvPr/>
        </p:nvGrpSpPr>
        <p:grpSpPr>
          <a:xfrm>
            <a:off x="350758" y="1578935"/>
            <a:ext cx="10190451" cy="3581400"/>
            <a:chOff x="1052512" y="3886200"/>
            <a:chExt cx="10190451" cy="3581400"/>
          </a:xfrm>
        </p:grpSpPr>
        <p:pic>
          <p:nvPicPr>
            <p:cNvPr id="6" name="Picture 5">
              <a:extLst>
                <a:ext uri="{FF2B5EF4-FFF2-40B4-BE49-F238E27FC236}">
                  <a16:creationId xmlns:a16="http://schemas.microsoft.com/office/drawing/2014/main" id="{E88802CC-06C3-4D5C-8FE4-C99AD581D906}"/>
                </a:ext>
              </a:extLst>
            </p:cNvPr>
            <p:cNvPicPr>
              <a:picLocks noChangeAspect="1"/>
            </p:cNvPicPr>
            <p:nvPr/>
          </p:nvPicPr>
          <p:blipFill>
            <a:blip r:embed="rId2"/>
            <a:stretch>
              <a:fillRect/>
            </a:stretch>
          </p:blipFill>
          <p:spPr>
            <a:xfrm>
              <a:off x="1052512" y="3886200"/>
              <a:ext cx="9172575" cy="3581400"/>
            </a:xfrm>
            <a:prstGeom prst="rect">
              <a:avLst/>
            </a:prstGeom>
          </p:spPr>
        </p:pic>
        <p:sp>
          <p:nvSpPr>
            <p:cNvPr id="7" name="TextBox 6">
              <a:extLst>
                <a:ext uri="{FF2B5EF4-FFF2-40B4-BE49-F238E27FC236}">
                  <a16:creationId xmlns:a16="http://schemas.microsoft.com/office/drawing/2014/main" id="{B1A8F536-F0E4-42F6-8ECE-A90FADEC2996}"/>
                </a:ext>
              </a:extLst>
            </p:cNvPr>
            <p:cNvSpPr txBox="1"/>
            <p:nvPr/>
          </p:nvSpPr>
          <p:spPr>
            <a:xfrm>
              <a:off x="5299363" y="7000751"/>
              <a:ext cx="5943600" cy="369332"/>
            </a:xfrm>
            <a:prstGeom prst="rect">
              <a:avLst/>
            </a:prstGeom>
            <a:noFill/>
          </p:spPr>
          <p:txBody>
            <a:bodyPr wrap="square">
              <a:spAutoFit/>
            </a:bodyPr>
            <a:lstStyle/>
            <a:p>
              <a:r>
                <a:rPr lang="en-US" dirty="0">
                  <a:hlinkClick r:id="rId3"/>
                </a:rPr>
                <a:t>https://www.nature.com/articles/s41586-020-2314-9</a:t>
              </a:r>
              <a:r>
                <a:rPr lang="en-US" dirty="0"/>
                <a:t> </a:t>
              </a:r>
            </a:p>
          </p:txBody>
        </p:sp>
      </p:grpSp>
      <p:sp>
        <p:nvSpPr>
          <p:cNvPr id="8" name="TextBox 7">
            <a:extLst>
              <a:ext uri="{FF2B5EF4-FFF2-40B4-BE49-F238E27FC236}">
                <a16:creationId xmlns:a16="http://schemas.microsoft.com/office/drawing/2014/main" id="{CF7EBCC7-F712-4AD7-8AF3-57A193F75929}"/>
              </a:ext>
            </a:extLst>
          </p:cNvPr>
          <p:cNvSpPr txBox="1"/>
          <p:nvPr/>
        </p:nvSpPr>
        <p:spPr>
          <a:xfrm>
            <a:off x="361502" y="5306217"/>
            <a:ext cx="11259879" cy="2308324"/>
          </a:xfrm>
          <a:prstGeom prst="rect">
            <a:avLst/>
          </a:prstGeom>
          <a:noFill/>
        </p:spPr>
        <p:txBody>
          <a:bodyPr wrap="square">
            <a:spAutoFit/>
          </a:bodyPr>
          <a:lstStyle/>
          <a:p>
            <a:r>
              <a:rPr lang="en-US" sz="2400" dirty="0"/>
              <a:t>“Here we assess the effect of this flexibility on the results of functional magnetic resonance imaging by asking 70 independent teams to </a:t>
            </a:r>
            <a:r>
              <a:rPr lang="en-US" sz="2400" dirty="0" err="1"/>
              <a:t>analyse</a:t>
            </a:r>
            <a:r>
              <a:rPr lang="en-US" sz="2400" dirty="0"/>
              <a:t> the same dataset, testing the same 9 ex-ante hypotheses”</a:t>
            </a:r>
          </a:p>
          <a:p>
            <a:endParaRPr lang="en-US" sz="2400" dirty="0"/>
          </a:p>
          <a:p>
            <a:r>
              <a:rPr lang="en-US" sz="2400" dirty="0"/>
              <a:t>“Our findings show that analytical flexibility can have substantial effects on scientific conclusions,”</a:t>
            </a:r>
          </a:p>
        </p:txBody>
      </p:sp>
    </p:spTree>
    <p:extLst>
      <p:ext uri="{BB962C8B-B14F-4D97-AF65-F5344CB8AC3E}">
        <p14:creationId xmlns:p14="http://schemas.microsoft.com/office/powerpoint/2010/main" val="178359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520" y="431801"/>
            <a:ext cx="8808720" cy="1666028"/>
          </a:xfrm>
        </p:spPr>
        <p:txBody>
          <a:bodyPr>
            <a:normAutofit fontScale="90000"/>
          </a:bodyPr>
          <a:lstStyle/>
          <a:p>
            <a:r>
              <a:rPr lang="en-US" b="1" dirty="0"/>
              <a:t>Machine Learning overview</a:t>
            </a:r>
            <a:br>
              <a:rPr lang="en-US" b="1" dirty="0"/>
            </a:br>
            <a:r>
              <a:rPr lang="en-US" sz="4080" dirty="0">
                <a:ea typeface="ＭＳ Ｐゴシック" charset="0"/>
                <a:cs typeface="ＭＳ Ｐゴシック" charset="0"/>
              </a:rPr>
              <a:t>Chapter 19</a:t>
            </a:r>
            <a:endParaRPr lang="en-US" sz="4080" dirty="0"/>
          </a:p>
        </p:txBody>
      </p:sp>
      <p:pic>
        <p:nvPicPr>
          <p:cNvPr id="6" name="Picture 5" descr="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577" y="2245360"/>
            <a:ext cx="9385446" cy="5267960"/>
          </a:xfrm>
          <a:prstGeom prst="rect">
            <a:avLst/>
          </a:prstGeom>
        </p:spPr>
      </p:pic>
      <p:sp>
        <p:nvSpPr>
          <p:cNvPr id="3" name="TextBox 2">
            <a:extLst>
              <a:ext uri="{FF2B5EF4-FFF2-40B4-BE49-F238E27FC236}">
                <a16:creationId xmlns:a16="http://schemas.microsoft.com/office/drawing/2014/main" id="{5C7DF0CE-AE61-6F47-BEF2-67FFDAE07F56}"/>
              </a:ext>
            </a:extLst>
          </p:cNvPr>
          <p:cNvSpPr txBox="1"/>
          <p:nvPr/>
        </p:nvSpPr>
        <p:spPr>
          <a:xfrm>
            <a:off x="10175241" y="76407"/>
            <a:ext cx="649537" cy="406265"/>
          </a:xfrm>
          <a:prstGeom prst="rect">
            <a:avLst/>
          </a:prstGeom>
          <a:noFill/>
        </p:spPr>
        <p:txBody>
          <a:bodyPr wrap="none" rtlCol="0">
            <a:spAutoFit/>
          </a:bodyPr>
          <a:lstStyle/>
          <a:p>
            <a:r>
              <a:rPr lang="en-US" sz="2040" dirty="0"/>
              <a:t>14.1</a:t>
            </a:r>
          </a:p>
        </p:txBody>
      </p:sp>
      <p:sp>
        <p:nvSpPr>
          <p:cNvPr id="7" name="TextBox 6">
            <a:extLst>
              <a:ext uri="{FF2B5EF4-FFF2-40B4-BE49-F238E27FC236}">
                <a16:creationId xmlns:a16="http://schemas.microsoft.com/office/drawing/2014/main" id="{29D65A81-72EC-4AC2-98A5-014D81B048F3}"/>
              </a:ext>
            </a:extLst>
          </p:cNvPr>
          <p:cNvSpPr txBox="1"/>
          <p:nvPr/>
        </p:nvSpPr>
        <p:spPr>
          <a:xfrm>
            <a:off x="55825" y="94873"/>
            <a:ext cx="11430110" cy="369332"/>
          </a:xfrm>
          <a:prstGeom prst="rect">
            <a:avLst/>
          </a:prstGeom>
          <a:noFill/>
        </p:spPr>
        <p:txBody>
          <a:bodyPr wrap="square">
            <a:spAutoFit/>
          </a:bodyPr>
          <a:lstStyle/>
          <a:p>
            <a:r>
              <a:rPr lang="en-US" dirty="0">
                <a:hlinkClick r:id="rId3"/>
              </a:rPr>
              <a:t>https://www.csee.umbc.edu/courses/graduate/671/fall20/notes/14_machine_learning/14_1_intro.pptx</a:t>
            </a:r>
            <a:r>
              <a:rPr lang="en-US" dirty="0"/>
              <a:t> </a:t>
            </a:r>
          </a:p>
        </p:txBody>
      </p:sp>
    </p:spTree>
    <p:extLst>
      <p:ext uri="{BB962C8B-B14F-4D97-AF65-F5344CB8AC3E}">
        <p14:creationId xmlns:p14="http://schemas.microsoft.com/office/powerpoint/2010/main" val="3451676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0E9977-8574-8230-0853-1AC0378D1DEB}"/>
              </a:ext>
            </a:extLst>
          </p:cNvPr>
          <p:cNvPicPr>
            <a:picLocks noChangeAspect="1"/>
          </p:cNvPicPr>
          <p:nvPr/>
        </p:nvPicPr>
        <p:blipFill>
          <a:blip r:embed="rId2"/>
          <a:stretch>
            <a:fillRect/>
          </a:stretch>
        </p:blipFill>
        <p:spPr>
          <a:xfrm>
            <a:off x="238637" y="279334"/>
            <a:ext cx="11683383" cy="7223760"/>
          </a:xfrm>
          <a:prstGeom prst="rect">
            <a:avLst/>
          </a:prstGeom>
        </p:spPr>
      </p:pic>
      <p:sp>
        <p:nvSpPr>
          <p:cNvPr id="5" name="TextBox 4">
            <a:extLst>
              <a:ext uri="{FF2B5EF4-FFF2-40B4-BE49-F238E27FC236}">
                <a16:creationId xmlns:a16="http://schemas.microsoft.com/office/drawing/2014/main" id="{34785B64-B65F-D2E1-E847-22AB180D2619}"/>
              </a:ext>
            </a:extLst>
          </p:cNvPr>
          <p:cNvSpPr txBox="1"/>
          <p:nvPr/>
        </p:nvSpPr>
        <p:spPr>
          <a:xfrm>
            <a:off x="4221480" y="3705275"/>
            <a:ext cx="7614920" cy="369332"/>
          </a:xfrm>
          <a:prstGeom prst="rect">
            <a:avLst/>
          </a:prstGeom>
          <a:noFill/>
        </p:spPr>
        <p:txBody>
          <a:bodyPr wrap="square">
            <a:spAutoFit/>
          </a:bodyPr>
          <a:lstStyle/>
          <a:p>
            <a:r>
              <a:rPr lang="en-US" dirty="0">
                <a:hlinkClick r:id="rId3"/>
              </a:rPr>
              <a:t>http://homepage.math.uiowa.edu/~idarcy/COURSES/MB/SPRING24/5760.html</a:t>
            </a:r>
            <a:r>
              <a:rPr lang="en-US" dirty="0"/>
              <a:t>  </a:t>
            </a:r>
          </a:p>
        </p:txBody>
      </p:sp>
    </p:spTree>
    <p:extLst>
      <p:ext uri="{BB962C8B-B14F-4D97-AF65-F5344CB8AC3E}">
        <p14:creationId xmlns:p14="http://schemas.microsoft.com/office/powerpoint/2010/main" val="978754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0002" y="282633"/>
            <a:ext cx="9684882" cy="7382470"/>
          </a:xfrm>
          <a:prstGeom prst="rect">
            <a:avLst/>
          </a:prstGeom>
        </p:spPr>
        <p:txBody>
          <a:bodyPr wrap="square">
            <a:spAutoFit/>
          </a:bodyPr>
          <a:lstStyle/>
          <a:p>
            <a:r>
              <a:rPr lang="en-US" sz="2720" b="1" dirty="0"/>
              <a:t>Some journals require an author’s contributions section.  For example:</a:t>
            </a:r>
          </a:p>
          <a:p>
            <a:endParaRPr lang="en-US" sz="2720" b="1" dirty="0"/>
          </a:p>
          <a:p>
            <a:r>
              <a:rPr lang="en-US" sz="2720" b="1" dirty="0"/>
              <a:t>Authors' contributions</a:t>
            </a:r>
          </a:p>
          <a:p>
            <a:r>
              <a:rPr lang="en-US" sz="2720" dirty="0"/>
              <a:t>CM and JN contributed to the mathematical analysis for applying the coloring invariant. JN also drafted significant portions of the sections </a:t>
            </a:r>
            <a:r>
              <a:rPr lang="en-US" sz="2720" b="1" dirty="0"/>
              <a:t>The coloring invariants, Tangle generation, Checking the coloring invariants</a:t>
            </a:r>
            <a:r>
              <a:rPr lang="en-US" sz="2720" dirty="0"/>
              <a:t> . AP, JS, and TT developed the software implementing the coloring invariant calculations. RM contributed to the </a:t>
            </a:r>
            <a:r>
              <a:rPr lang="en-US" sz="2720" b="1" dirty="0"/>
              <a:t>Non-</a:t>
            </a:r>
            <a:r>
              <a:rPr lang="en-US" sz="2720" b="1" dirty="0" err="1"/>
              <a:t>drawable</a:t>
            </a:r>
            <a:r>
              <a:rPr lang="en-US" sz="2720" dirty="0"/>
              <a:t> section and is responsible for the subroutine which determines if a matrix corresponds to a </a:t>
            </a:r>
            <a:r>
              <a:rPr lang="en-US" sz="2720" dirty="0" err="1"/>
              <a:t>drawable</a:t>
            </a:r>
            <a:r>
              <a:rPr lang="en-US" sz="2720" dirty="0"/>
              <a:t> tangle. He was assisted by ND and JS. JC, ND, SM, and JS developed equivalence moves which were implemented by ND, RM, and JS. ID conceived of and oversaw this project, drafted much of the manuscript, and contributed to the mathematical and software development. All authors read and approved the final manuscript.</a:t>
            </a:r>
          </a:p>
          <a:p>
            <a:endParaRPr lang="en-US" sz="1133" dirty="0"/>
          </a:p>
          <a:p>
            <a:r>
              <a:rPr lang="en-US" sz="2720" dirty="0">
                <a:hlinkClick r:id="rId2"/>
              </a:rPr>
              <a:t>https://link.springer.com/article/10.1186/1471-2105-7-435</a:t>
            </a:r>
            <a:r>
              <a:rPr lang="en-US" sz="2720" dirty="0"/>
              <a:t> </a:t>
            </a:r>
          </a:p>
        </p:txBody>
      </p:sp>
      <p:sp>
        <p:nvSpPr>
          <p:cNvPr id="3" name="Rectangle 2"/>
          <p:cNvSpPr/>
          <p:nvPr/>
        </p:nvSpPr>
        <p:spPr>
          <a:xfrm>
            <a:off x="6215355" y="807516"/>
            <a:ext cx="4203265" cy="1068882"/>
          </a:xfrm>
          <a:prstGeom prst="rect">
            <a:avLst/>
          </a:prstGeom>
          <a:solidFill>
            <a:srgbClr val="FFFF00"/>
          </a:solidFill>
        </p:spPr>
        <p:txBody>
          <a:bodyPr wrap="square">
            <a:spAutoFit/>
          </a:bodyPr>
          <a:lstStyle/>
          <a:p>
            <a:pPr algn="ctr"/>
            <a:r>
              <a:rPr lang="en-US" sz="3173" b="1" dirty="0"/>
              <a:t>each student will be graded individually</a:t>
            </a:r>
            <a:endParaRPr lang="en-US" sz="3173" dirty="0"/>
          </a:p>
        </p:txBody>
      </p:sp>
    </p:spTree>
    <p:extLst>
      <p:ext uri="{BB962C8B-B14F-4D97-AF65-F5344CB8AC3E}">
        <p14:creationId xmlns:p14="http://schemas.microsoft.com/office/powerpoint/2010/main" val="2283672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3928" y="654955"/>
            <a:ext cx="11128916" cy="4401205"/>
          </a:xfrm>
          <a:prstGeom prst="rect">
            <a:avLst/>
          </a:prstGeom>
          <a:noFill/>
        </p:spPr>
        <p:txBody>
          <a:bodyPr wrap="square" rtlCol="0">
            <a:spAutoFit/>
          </a:bodyPr>
          <a:lstStyle/>
          <a:p>
            <a:r>
              <a:rPr lang="en-US" sz="2800" dirty="0">
                <a:solidFill>
                  <a:srgbClr val="7030A0"/>
                </a:solidFill>
              </a:rPr>
              <a:t>Consider publishing your work in either a research journal or a journal aimed at students.</a:t>
            </a:r>
          </a:p>
          <a:p>
            <a:endParaRPr lang="en-US" sz="2800" dirty="0"/>
          </a:p>
          <a:p>
            <a:endParaRPr lang="en-US" sz="2800" dirty="0"/>
          </a:p>
          <a:p>
            <a:r>
              <a:rPr lang="en-US" sz="2800" dirty="0">
                <a:solidFill>
                  <a:srgbClr val="0C64C0"/>
                </a:solidFill>
                <a:effectLst/>
              </a:rPr>
              <a:t>There is an incentive ($250 for paper submitted; $250 for paper published) but the paper must be in an Q1 or Q2 journal. Undergrad journals don't qualify. </a:t>
            </a:r>
            <a:endParaRPr lang="en-US" sz="2800" dirty="0"/>
          </a:p>
          <a:p>
            <a:endParaRPr lang="en-US" sz="2800" dirty="0"/>
          </a:p>
          <a:p>
            <a:r>
              <a:rPr lang="en-US" sz="2800" dirty="0"/>
              <a:t>For journal rankings see:  </a:t>
            </a:r>
            <a:r>
              <a:rPr lang="en-US" sz="2800" dirty="0">
                <a:hlinkClick r:id="rId2"/>
              </a:rPr>
              <a:t>https://www.scimagojr.com/</a:t>
            </a:r>
            <a:r>
              <a:rPr lang="en-US" sz="2800" dirty="0"/>
              <a:t> </a:t>
            </a:r>
          </a:p>
          <a:p>
            <a:r>
              <a:rPr lang="en-US" sz="2800" dirty="0"/>
              <a:t>Avoid publishing in fake journals.</a:t>
            </a:r>
          </a:p>
        </p:txBody>
      </p:sp>
    </p:spTree>
    <p:extLst>
      <p:ext uri="{BB962C8B-B14F-4D97-AF65-F5344CB8AC3E}">
        <p14:creationId xmlns:p14="http://schemas.microsoft.com/office/powerpoint/2010/main" val="3044369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5978" y="1563074"/>
            <a:ext cx="7675245" cy="6077585"/>
          </a:xfrm>
          <a:prstGeom prst="rect">
            <a:avLst/>
          </a:prstGeom>
        </p:spPr>
      </p:pic>
      <p:sp>
        <p:nvSpPr>
          <p:cNvPr id="3" name="Rectangle 2"/>
          <p:cNvSpPr/>
          <p:nvPr/>
        </p:nvSpPr>
        <p:spPr>
          <a:xfrm>
            <a:off x="1150620" y="303818"/>
            <a:ext cx="9585960" cy="1121397"/>
          </a:xfrm>
          <a:prstGeom prst="rect">
            <a:avLst/>
          </a:prstGeom>
        </p:spPr>
        <p:txBody>
          <a:bodyPr wrap="square">
            <a:spAutoFit/>
          </a:bodyPr>
          <a:lstStyle/>
          <a:p>
            <a:r>
              <a:rPr lang="en-US" sz="2720" b="1" dirty="0"/>
              <a:t>A </a:t>
            </a:r>
            <a:r>
              <a:rPr lang="en-US" sz="2720" b="1" dirty="0" err="1"/>
              <a:t>jupyter</a:t>
            </a:r>
            <a:r>
              <a:rPr lang="en-US" sz="2720" b="1" dirty="0"/>
              <a:t> notebook </a:t>
            </a:r>
            <a:r>
              <a:rPr lang="en-US" sz="2720" dirty="0"/>
              <a:t>can be converted into a variety of formats per</a:t>
            </a:r>
          </a:p>
          <a:p>
            <a:endParaRPr lang="en-US" sz="1247" dirty="0"/>
          </a:p>
          <a:p>
            <a:r>
              <a:rPr lang="en-US" sz="2720" dirty="0">
                <a:hlinkClick r:id="rId3"/>
              </a:rPr>
              <a:t>https://nbconvert.readthedocs.io/en/latest/usage.html</a:t>
            </a:r>
            <a:r>
              <a:rPr lang="en-US" sz="2720" dirty="0"/>
              <a:t> </a:t>
            </a:r>
          </a:p>
        </p:txBody>
      </p:sp>
      <p:sp>
        <p:nvSpPr>
          <p:cNvPr id="4" name="TextBox 3">
            <a:extLst>
              <a:ext uri="{FF2B5EF4-FFF2-40B4-BE49-F238E27FC236}">
                <a16:creationId xmlns:a16="http://schemas.microsoft.com/office/drawing/2014/main" id="{7A110387-7983-4C3D-9B7F-749BAE30E2F2}"/>
              </a:ext>
            </a:extLst>
          </p:cNvPr>
          <p:cNvSpPr txBox="1"/>
          <p:nvPr/>
        </p:nvSpPr>
        <p:spPr>
          <a:xfrm>
            <a:off x="8271399" y="2764829"/>
            <a:ext cx="3019646" cy="4524315"/>
          </a:xfrm>
          <a:prstGeom prst="rect">
            <a:avLst/>
          </a:prstGeom>
          <a:noFill/>
        </p:spPr>
        <p:txBody>
          <a:bodyPr wrap="square" rtlCol="0">
            <a:spAutoFit/>
          </a:bodyPr>
          <a:lstStyle/>
          <a:p>
            <a:r>
              <a:rPr lang="en-US" sz="2400" dirty="0"/>
              <a:t>You can use both Jupyter notebook and latex plus cut and paste.  </a:t>
            </a:r>
          </a:p>
          <a:p>
            <a:endParaRPr lang="en-US" sz="2400" dirty="0"/>
          </a:p>
          <a:p>
            <a:r>
              <a:rPr lang="en-US" sz="2400" dirty="0"/>
              <a:t>Consider using different names for notebook latex output and your project writeup so you don’t accidently write over your project writeup.</a:t>
            </a:r>
          </a:p>
        </p:txBody>
      </p:sp>
    </p:spTree>
    <p:extLst>
      <p:ext uri="{BB962C8B-B14F-4D97-AF65-F5344CB8AC3E}">
        <p14:creationId xmlns:p14="http://schemas.microsoft.com/office/powerpoint/2010/main" val="3330841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D878E9-1375-4B52-8F15-DE51F8F0F445}"/>
              </a:ext>
            </a:extLst>
          </p:cNvPr>
          <p:cNvSpPr txBox="1"/>
          <p:nvPr/>
        </p:nvSpPr>
        <p:spPr>
          <a:xfrm>
            <a:off x="437320" y="263244"/>
            <a:ext cx="5758071" cy="3539430"/>
          </a:xfrm>
          <a:prstGeom prst="rect">
            <a:avLst/>
          </a:prstGeom>
          <a:noFill/>
        </p:spPr>
        <p:txBody>
          <a:bodyPr wrap="square">
            <a:spAutoFit/>
          </a:bodyPr>
          <a:lstStyle/>
          <a:p>
            <a:r>
              <a:rPr lang="en-US" sz="2800" b="0" i="0" dirty="0">
                <a:solidFill>
                  <a:srgbClr val="000000"/>
                </a:solidFill>
                <a:effectLst/>
                <a:latin typeface="Times New Roman" panose="02020603050405020304" pitchFamily="18" charset="0"/>
              </a:rPr>
              <a:t>For your final exam written project, you will turn in your weekly labs into a </a:t>
            </a:r>
            <a:r>
              <a:rPr lang="en-US" sz="2800" b="1" i="0" dirty="0">
                <a:solidFill>
                  <a:srgbClr val="000000"/>
                </a:solidFill>
                <a:effectLst/>
                <a:latin typeface="Times New Roman" panose="02020603050405020304" pitchFamily="18" charset="0"/>
              </a:rPr>
              <a:t>draft</a:t>
            </a:r>
            <a:r>
              <a:rPr lang="en-US" sz="2800" b="0" i="0" dirty="0">
                <a:solidFill>
                  <a:srgbClr val="000000"/>
                </a:solidFill>
                <a:effectLst/>
                <a:latin typeface="Times New Roman" panose="02020603050405020304" pitchFamily="18" charset="0"/>
              </a:rPr>
              <a:t> of a paper.</a:t>
            </a:r>
          </a:p>
          <a:p>
            <a:endParaRPr lang="en-US" sz="2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Do not spend too much time on formatting.  </a:t>
            </a:r>
          </a:p>
          <a:p>
            <a:endParaRPr lang="en-US" sz="2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You must use a bib file.</a:t>
            </a:r>
            <a:endParaRPr lang="en-US" sz="2800" dirty="0"/>
          </a:p>
        </p:txBody>
      </p:sp>
      <p:pic>
        <p:nvPicPr>
          <p:cNvPr id="5" name="Picture 4">
            <a:extLst>
              <a:ext uri="{FF2B5EF4-FFF2-40B4-BE49-F238E27FC236}">
                <a16:creationId xmlns:a16="http://schemas.microsoft.com/office/drawing/2014/main" id="{99CDC463-5971-4B6B-B39B-5A76BC33C221}"/>
              </a:ext>
            </a:extLst>
          </p:cNvPr>
          <p:cNvPicPr>
            <a:picLocks noChangeAspect="1"/>
          </p:cNvPicPr>
          <p:nvPr/>
        </p:nvPicPr>
        <p:blipFill>
          <a:blip r:embed="rId2"/>
          <a:stretch>
            <a:fillRect/>
          </a:stretch>
        </p:blipFill>
        <p:spPr>
          <a:xfrm>
            <a:off x="6441171" y="-86139"/>
            <a:ext cx="5591189" cy="7772400"/>
          </a:xfrm>
          <a:prstGeom prst="rect">
            <a:avLst/>
          </a:prstGeom>
        </p:spPr>
      </p:pic>
    </p:spTree>
    <p:extLst>
      <p:ext uri="{BB962C8B-B14F-4D97-AF65-F5344CB8AC3E}">
        <p14:creationId xmlns:p14="http://schemas.microsoft.com/office/powerpoint/2010/main" val="4091627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2254" y="1531576"/>
            <a:ext cx="13844080" cy="4479925"/>
            <a:chOff x="0" y="947339"/>
            <a:chExt cx="12215365" cy="3952875"/>
          </a:xfrm>
        </p:grpSpPr>
        <p:pic>
          <p:nvPicPr>
            <p:cNvPr id="2" name="Picture 1"/>
            <p:cNvPicPr>
              <a:picLocks noChangeAspect="1"/>
            </p:cNvPicPr>
            <p:nvPr/>
          </p:nvPicPr>
          <p:blipFill rotWithShape="1">
            <a:blip r:embed="rId2"/>
            <a:srcRect r="72963"/>
            <a:stretch/>
          </p:blipFill>
          <p:spPr>
            <a:xfrm>
              <a:off x="0" y="947339"/>
              <a:ext cx="4182317" cy="3952875"/>
            </a:xfrm>
            <a:prstGeom prst="rect">
              <a:avLst/>
            </a:prstGeom>
          </p:spPr>
        </p:pic>
        <p:pic>
          <p:nvPicPr>
            <p:cNvPr id="3" name="Picture 2"/>
            <p:cNvPicPr>
              <a:picLocks noChangeAspect="1"/>
            </p:cNvPicPr>
            <p:nvPr/>
          </p:nvPicPr>
          <p:blipFill rotWithShape="1">
            <a:blip r:embed="rId2"/>
            <a:srcRect l="47579"/>
            <a:stretch/>
          </p:blipFill>
          <p:spPr>
            <a:xfrm>
              <a:off x="4106596" y="947339"/>
              <a:ext cx="8108769" cy="3952875"/>
            </a:xfrm>
            <a:prstGeom prst="rect">
              <a:avLst/>
            </a:prstGeom>
          </p:spPr>
        </p:pic>
      </p:grpSp>
      <p:sp>
        <p:nvSpPr>
          <p:cNvPr id="5" name="Rectangle 4"/>
          <p:cNvSpPr/>
          <p:nvPr/>
        </p:nvSpPr>
        <p:spPr>
          <a:xfrm>
            <a:off x="1039155" y="459188"/>
            <a:ext cx="9820940" cy="650499"/>
          </a:xfrm>
          <a:prstGeom prst="rect">
            <a:avLst/>
          </a:prstGeom>
        </p:spPr>
        <p:txBody>
          <a:bodyPr wrap="square">
            <a:spAutoFit/>
          </a:bodyPr>
          <a:lstStyle/>
          <a:p>
            <a:r>
              <a:rPr lang="en-US" sz="3627" dirty="0">
                <a:hlinkClick r:id="rId3"/>
              </a:rPr>
              <a:t>http://www.simplehtmlguide.com/cheatsheet.php</a:t>
            </a:r>
            <a:r>
              <a:rPr lang="en-US" sz="3627" dirty="0"/>
              <a:t> </a:t>
            </a:r>
          </a:p>
        </p:txBody>
      </p:sp>
    </p:spTree>
    <p:extLst>
      <p:ext uri="{BB962C8B-B14F-4D97-AF65-F5344CB8AC3E}">
        <p14:creationId xmlns:p14="http://schemas.microsoft.com/office/powerpoint/2010/main" val="2472025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0104" y="363098"/>
            <a:ext cx="9915535" cy="1401281"/>
          </a:xfrm>
          <a:prstGeom prst="rect">
            <a:avLst/>
          </a:prstGeom>
        </p:spPr>
        <p:txBody>
          <a:bodyPr wrap="none">
            <a:spAutoFit/>
          </a:bodyPr>
          <a:lstStyle/>
          <a:p>
            <a:r>
              <a:rPr lang="en-US" sz="3627" dirty="0">
                <a:hlinkClick r:id="rId2"/>
              </a:rPr>
              <a:t>http://reu.dimacs.rutgers.edu/Symbols.pdf</a:t>
            </a:r>
            <a:endParaRPr lang="en-US" sz="3627" dirty="0"/>
          </a:p>
          <a:p>
            <a:pPr>
              <a:lnSpc>
                <a:spcPct val="150000"/>
              </a:lnSpc>
            </a:pPr>
            <a:r>
              <a:rPr lang="en-US" sz="3627" dirty="0"/>
              <a:t>Put latex command between $ </a:t>
            </a:r>
            <a:r>
              <a:rPr lang="en-US" sz="3627" dirty="0" err="1"/>
              <a:t>signs,e.g</a:t>
            </a:r>
            <a:r>
              <a:rPr lang="en-US" sz="3627" dirty="0"/>
              <a:t>.:  </a:t>
            </a:r>
            <a:r>
              <a:rPr lang="en-US" sz="3627" dirty="0">
                <a:solidFill>
                  <a:srgbClr val="C00000"/>
                </a:solidFill>
              </a:rPr>
              <a:t>$\alpha$ </a:t>
            </a:r>
          </a:p>
        </p:txBody>
      </p:sp>
      <p:pic>
        <p:nvPicPr>
          <p:cNvPr id="3" name="Picture 2"/>
          <p:cNvPicPr>
            <a:picLocks noChangeAspect="1"/>
          </p:cNvPicPr>
          <p:nvPr/>
        </p:nvPicPr>
        <p:blipFill rotWithShape="1">
          <a:blip r:embed="rId3"/>
          <a:srcRect l="8441"/>
          <a:stretch/>
        </p:blipFill>
        <p:spPr>
          <a:xfrm>
            <a:off x="894552" y="1929611"/>
            <a:ext cx="6404699" cy="2687955"/>
          </a:xfrm>
          <a:prstGeom prst="rect">
            <a:avLst/>
          </a:prstGeom>
        </p:spPr>
      </p:pic>
      <p:pic>
        <p:nvPicPr>
          <p:cNvPr id="4" name="Picture 3"/>
          <p:cNvPicPr>
            <a:picLocks noChangeAspect="1"/>
          </p:cNvPicPr>
          <p:nvPr/>
        </p:nvPicPr>
        <p:blipFill>
          <a:blip r:embed="rId4"/>
          <a:stretch>
            <a:fillRect/>
          </a:stretch>
        </p:blipFill>
        <p:spPr>
          <a:xfrm>
            <a:off x="1150103" y="4900302"/>
            <a:ext cx="8074660" cy="2623185"/>
          </a:xfrm>
          <a:prstGeom prst="rect">
            <a:avLst/>
          </a:prstGeom>
        </p:spPr>
      </p:pic>
      <p:pic>
        <p:nvPicPr>
          <p:cNvPr id="5" name="Picture 4"/>
          <p:cNvPicPr>
            <a:picLocks noChangeAspect="1"/>
          </p:cNvPicPr>
          <p:nvPr/>
        </p:nvPicPr>
        <p:blipFill>
          <a:blip r:embed="rId5"/>
          <a:stretch>
            <a:fillRect/>
          </a:stretch>
        </p:blipFill>
        <p:spPr>
          <a:xfrm>
            <a:off x="7640925" y="2037274"/>
            <a:ext cx="5980430" cy="3260090"/>
          </a:xfrm>
          <a:prstGeom prst="rect">
            <a:avLst/>
          </a:prstGeom>
        </p:spPr>
      </p:pic>
    </p:spTree>
    <p:extLst>
      <p:ext uri="{BB962C8B-B14F-4D97-AF65-F5344CB8AC3E}">
        <p14:creationId xmlns:p14="http://schemas.microsoft.com/office/powerpoint/2010/main" val="2022150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6363" y="1131775"/>
            <a:ext cx="10259568" cy="5668728"/>
          </a:xfrm>
          <a:prstGeom prst="rect">
            <a:avLst/>
          </a:prstGeom>
        </p:spPr>
      </p:pic>
      <p:sp>
        <p:nvSpPr>
          <p:cNvPr id="3" name="Rectangle 2"/>
          <p:cNvSpPr/>
          <p:nvPr/>
        </p:nvSpPr>
        <p:spPr>
          <a:xfrm>
            <a:off x="1087225" y="282728"/>
            <a:ext cx="6228115" cy="510909"/>
          </a:xfrm>
          <a:prstGeom prst="rect">
            <a:avLst/>
          </a:prstGeom>
        </p:spPr>
        <p:txBody>
          <a:bodyPr wrap="none">
            <a:spAutoFit/>
          </a:bodyPr>
          <a:lstStyle/>
          <a:p>
            <a:r>
              <a:rPr lang="en-US" sz="2720" dirty="0">
                <a:hlinkClick r:id="rId3"/>
              </a:rPr>
              <a:t>https://writingcenter.uiowa.edu/#services</a:t>
            </a:r>
            <a:r>
              <a:rPr lang="en-US" sz="2720" dirty="0"/>
              <a:t> </a:t>
            </a:r>
          </a:p>
        </p:txBody>
      </p:sp>
      <p:sp>
        <p:nvSpPr>
          <p:cNvPr id="4" name="TextBox 3">
            <a:extLst>
              <a:ext uri="{FF2B5EF4-FFF2-40B4-BE49-F238E27FC236}">
                <a16:creationId xmlns:a16="http://schemas.microsoft.com/office/drawing/2014/main" id="{5483B81D-665B-4BF2-9B33-B4DD7B0BDBE4}"/>
              </a:ext>
            </a:extLst>
          </p:cNvPr>
          <p:cNvSpPr txBox="1"/>
          <p:nvPr/>
        </p:nvSpPr>
        <p:spPr>
          <a:xfrm>
            <a:off x="2179674" y="6877031"/>
            <a:ext cx="7365158" cy="523220"/>
          </a:xfrm>
          <a:prstGeom prst="rect">
            <a:avLst/>
          </a:prstGeom>
          <a:noFill/>
        </p:spPr>
        <p:txBody>
          <a:bodyPr wrap="none" rtlCol="0">
            <a:spAutoFit/>
          </a:bodyPr>
          <a:lstStyle/>
          <a:p>
            <a:r>
              <a:rPr lang="en-US" sz="2800" dirty="0">
                <a:solidFill>
                  <a:srgbClr val="0000FF"/>
                </a:solidFill>
              </a:rPr>
              <a:t>Consider e-mailing your writing on a weekly basis</a:t>
            </a:r>
          </a:p>
        </p:txBody>
      </p:sp>
    </p:spTree>
    <p:extLst>
      <p:ext uri="{BB962C8B-B14F-4D97-AF65-F5344CB8AC3E}">
        <p14:creationId xmlns:p14="http://schemas.microsoft.com/office/powerpoint/2010/main" val="1246146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538" y="130607"/>
            <a:ext cx="6421951" cy="510909"/>
          </a:xfrm>
          <a:prstGeom prst="rect">
            <a:avLst/>
          </a:prstGeom>
        </p:spPr>
        <p:txBody>
          <a:bodyPr wrap="none">
            <a:spAutoFit/>
          </a:bodyPr>
          <a:lstStyle/>
          <a:p>
            <a:r>
              <a:rPr lang="en-US" sz="2720" dirty="0">
                <a:hlinkClick r:id="rId2"/>
              </a:rPr>
              <a:t>https://speakingcenter.uiowa.edu/about-us</a:t>
            </a:r>
            <a:r>
              <a:rPr lang="en-US" sz="2720" dirty="0"/>
              <a:t> </a:t>
            </a:r>
          </a:p>
        </p:txBody>
      </p:sp>
      <p:pic>
        <p:nvPicPr>
          <p:cNvPr id="3" name="Picture 2"/>
          <p:cNvPicPr>
            <a:picLocks noChangeAspect="1"/>
          </p:cNvPicPr>
          <p:nvPr/>
        </p:nvPicPr>
        <p:blipFill>
          <a:blip r:embed="rId3"/>
          <a:stretch>
            <a:fillRect/>
          </a:stretch>
        </p:blipFill>
        <p:spPr>
          <a:xfrm>
            <a:off x="943512" y="653827"/>
            <a:ext cx="10280649" cy="6943344"/>
          </a:xfrm>
          <a:prstGeom prst="rect">
            <a:avLst/>
          </a:prstGeom>
        </p:spPr>
      </p:pic>
    </p:spTree>
    <p:extLst>
      <p:ext uri="{BB962C8B-B14F-4D97-AF65-F5344CB8AC3E}">
        <p14:creationId xmlns:p14="http://schemas.microsoft.com/office/powerpoint/2010/main" val="1978160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126201"/>
            <a:ext cx="9326880" cy="678800"/>
          </a:xfrm>
        </p:spPr>
        <p:txBody>
          <a:bodyPr>
            <a:noAutofit/>
          </a:bodyPr>
          <a:lstStyle/>
          <a:p>
            <a:r>
              <a:rPr lang="en-US" sz="3627" dirty="0"/>
              <a:t>Visual variables for quantitative phenomena</a:t>
            </a:r>
          </a:p>
        </p:txBody>
      </p:sp>
      <p:pic>
        <p:nvPicPr>
          <p:cNvPr id="1026" name="Picture 2" descr="http://understandinggraphics.com/wp-content/uploads/2010/01/retinal-variab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888" y="777239"/>
            <a:ext cx="7796511" cy="66324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1540" y="746620"/>
            <a:ext cx="2803615" cy="406265"/>
          </a:xfrm>
          <a:prstGeom prst="rect">
            <a:avLst/>
          </a:prstGeom>
          <a:noFill/>
        </p:spPr>
        <p:txBody>
          <a:bodyPr wrap="square" rtlCol="0">
            <a:spAutoFit/>
          </a:bodyPr>
          <a:lstStyle/>
          <a:p>
            <a:r>
              <a:rPr lang="en-US" sz="2040" dirty="0"/>
              <a:t>Krygier and Wood, 2002</a:t>
            </a:r>
          </a:p>
        </p:txBody>
      </p:sp>
      <p:sp>
        <p:nvSpPr>
          <p:cNvPr id="5" name="Rectangle 4"/>
          <p:cNvSpPr/>
          <p:nvPr/>
        </p:nvSpPr>
        <p:spPr>
          <a:xfrm>
            <a:off x="891540" y="7292926"/>
            <a:ext cx="10696303" cy="406265"/>
          </a:xfrm>
          <a:prstGeom prst="rect">
            <a:avLst/>
          </a:prstGeom>
        </p:spPr>
        <p:txBody>
          <a:bodyPr wrap="square">
            <a:spAutoFit/>
          </a:bodyPr>
          <a:lstStyle/>
          <a:p>
            <a:r>
              <a:rPr lang="en-US" sz="2040" dirty="0"/>
              <a:t>Slide modified from: </a:t>
            </a:r>
            <a:r>
              <a:rPr lang="en-US" sz="2040" dirty="0">
                <a:hlinkClick r:id="rId3"/>
              </a:rPr>
              <a:t>https://drive.google.com/drive/folders/0B8M300Hbnx9leDBERlhkS1JPZkE</a:t>
            </a:r>
            <a:r>
              <a:rPr lang="en-US" sz="2040" dirty="0"/>
              <a:t> </a:t>
            </a:r>
          </a:p>
        </p:txBody>
      </p:sp>
      <p:sp>
        <p:nvSpPr>
          <p:cNvPr id="3" name="TextBox 2">
            <a:extLst>
              <a:ext uri="{FF2B5EF4-FFF2-40B4-BE49-F238E27FC236}">
                <a16:creationId xmlns:a16="http://schemas.microsoft.com/office/drawing/2014/main" id="{D3C845FA-7E76-43E6-AB46-2CD7C9AA9B7F}"/>
              </a:ext>
            </a:extLst>
          </p:cNvPr>
          <p:cNvSpPr txBox="1"/>
          <p:nvPr/>
        </p:nvSpPr>
        <p:spPr>
          <a:xfrm>
            <a:off x="233916" y="2137144"/>
            <a:ext cx="1892596" cy="1938992"/>
          </a:xfrm>
          <a:prstGeom prst="rect">
            <a:avLst/>
          </a:prstGeom>
          <a:noFill/>
        </p:spPr>
        <p:txBody>
          <a:bodyPr wrap="square" rtlCol="0">
            <a:spAutoFit/>
          </a:bodyPr>
          <a:lstStyle/>
          <a:p>
            <a:r>
              <a:rPr lang="en-US" sz="2400" dirty="0">
                <a:solidFill>
                  <a:srgbClr val="7030A0"/>
                </a:solidFill>
              </a:rPr>
              <a:t>For poster use thick lines and think about accessibility.</a:t>
            </a:r>
          </a:p>
        </p:txBody>
      </p:sp>
    </p:spTree>
    <p:extLst>
      <p:ext uri="{BB962C8B-B14F-4D97-AF65-F5344CB8AC3E}">
        <p14:creationId xmlns:p14="http://schemas.microsoft.com/office/powerpoint/2010/main" val="3863304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FB18A69-245D-4FE5-A37A-C176A3576774}"/>
              </a:ext>
            </a:extLst>
          </p:cNvPr>
          <p:cNvSpPr>
            <a:spLocks noGrp="1" noChangeArrowheads="1"/>
          </p:cNvSpPr>
          <p:nvPr>
            <p:ph type="title"/>
          </p:nvPr>
        </p:nvSpPr>
        <p:spPr>
          <a:xfrm>
            <a:off x="1107440" y="345440"/>
            <a:ext cx="9499600" cy="1329585"/>
          </a:xfrm>
        </p:spPr>
        <p:txBody>
          <a:bodyPr/>
          <a:lstStyle/>
          <a:p>
            <a:r>
              <a:rPr lang="en-US" altLang="en-US" b="1">
                <a:solidFill>
                  <a:schemeClr val="accent2"/>
                </a:solidFill>
              </a:rPr>
              <a:t>So What Is Machine Learning?</a:t>
            </a:r>
          </a:p>
        </p:txBody>
      </p:sp>
      <p:sp>
        <p:nvSpPr>
          <p:cNvPr id="5123" name="Rectangle 3">
            <a:extLst>
              <a:ext uri="{FF2B5EF4-FFF2-40B4-BE49-F238E27FC236}">
                <a16:creationId xmlns:a16="http://schemas.microsoft.com/office/drawing/2014/main" id="{444DBF56-3587-4785-BCAF-877367712CDD}"/>
              </a:ext>
            </a:extLst>
          </p:cNvPr>
          <p:cNvSpPr>
            <a:spLocks noGrp="1" noChangeArrowheads="1"/>
          </p:cNvSpPr>
          <p:nvPr>
            <p:ph type="body" idx="1"/>
          </p:nvPr>
        </p:nvSpPr>
        <p:spPr/>
        <p:txBody>
          <a:bodyPr/>
          <a:lstStyle/>
          <a:p>
            <a:r>
              <a:rPr lang="en-US" altLang="en-US"/>
              <a:t>Automating automation</a:t>
            </a:r>
          </a:p>
          <a:p>
            <a:r>
              <a:rPr lang="en-US" altLang="en-US"/>
              <a:t>Getting computers to program themselves</a:t>
            </a:r>
          </a:p>
          <a:p>
            <a:r>
              <a:rPr lang="en-US" altLang="en-US"/>
              <a:t>Writing software is the bottleneck</a:t>
            </a:r>
          </a:p>
          <a:p>
            <a:r>
              <a:rPr lang="en-US" altLang="en-US"/>
              <a:t>Let the data do the work instead!</a:t>
            </a:r>
          </a:p>
        </p:txBody>
      </p:sp>
      <p:sp>
        <p:nvSpPr>
          <p:cNvPr id="5" name="TextBox 4">
            <a:extLst>
              <a:ext uri="{FF2B5EF4-FFF2-40B4-BE49-F238E27FC236}">
                <a16:creationId xmlns:a16="http://schemas.microsoft.com/office/drawing/2014/main" id="{35D6FBA0-72D5-48A9-B206-86110DDF58F4}"/>
              </a:ext>
            </a:extLst>
          </p:cNvPr>
          <p:cNvSpPr txBox="1"/>
          <p:nvPr/>
        </p:nvSpPr>
        <p:spPr>
          <a:xfrm>
            <a:off x="234386" y="7209909"/>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47196" y="-325679"/>
            <a:ext cx="4176255" cy="8302068"/>
            <a:chOff x="418287" y="-287364"/>
            <a:chExt cx="3684931" cy="7325354"/>
          </a:xfrm>
        </p:grpSpPr>
        <p:pic>
          <p:nvPicPr>
            <p:cNvPr id="16388" name="Picture 4" descr="https://i0.wp.com/flowingdata.com/wp-content/uploads/2017/01/18-Polar-coordinates.png?zoom=2.4750001430511475&amp;fit=1049%2C1103&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3" y="3307952"/>
              <a:ext cx="3546139" cy="373003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i0.wp.com/flowingdata.com/wp-content/uploads/2017/01/22-Annual-dots.png?zoom=2.4750001430511475&amp;fit=1090%2C1133&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87" y="-287364"/>
              <a:ext cx="3684931" cy="3830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032925" y="0"/>
            <a:ext cx="4176255" cy="7533658"/>
            <a:chOff x="5211101" y="9730"/>
            <a:chExt cx="3684931" cy="6647345"/>
          </a:xfrm>
        </p:grpSpPr>
        <p:pic>
          <p:nvPicPr>
            <p:cNvPr id="16386" name="Picture 2" descr="https://i0.wp.com/flowingdata.com/wp-content/uploads/2017/01/21-Box-plots.png?zoom=2.4750001430511475&amp;fit=1090%2C912&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101" y="9730"/>
              <a:ext cx="3684931" cy="308118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i1.wp.com/flowingdata.com/wp-content/uploads/2017/01/20-Annual-densities.png?zoom=2.4750001430511475&amp;fit=1090%2C1186&amp;ss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46" y="3090915"/>
              <a:ext cx="3279013" cy="35661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5243716" y="5911760"/>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6" name="Rectangle 5"/>
          <p:cNvSpPr/>
          <p:nvPr/>
        </p:nvSpPr>
        <p:spPr>
          <a:xfrm>
            <a:off x="64125" y="7406889"/>
            <a:ext cx="7957457" cy="406265"/>
          </a:xfrm>
          <a:prstGeom prst="rect">
            <a:avLst/>
          </a:prstGeom>
        </p:spPr>
        <p:txBody>
          <a:bodyPr wrap="square">
            <a:spAutoFit/>
          </a:bodyPr>
          <a:lstStyle/>
          <a:p>
            <a:r>
              <a:rPr lang="en-US" sz="2040" dirty="0">
                <a:hlinkClick r:id="rId6"/>
              </a:rPr>
              <a:t>https://flowingdata.com/2017/01/24/one-dataset-visualized-25-ways/</a:t>
            </a:r>
            <a:r>
              <a:rPr lang="en-US" sz="2040" dirty="0"/>
              <a:t> </a:t>
            </a:r>
          </a:p>
        </p:txBody>
      </p:sp>
    </p:spTree>
    <p:extLst>
      <p:ext uri="{BB962C8B-B14F-4D97-AF65-F5344CB8AC3E}">
        <p14:creationId xmlns:p14="http://schemas.microsoft.com/office/powerpoint/2010/main" val="2568523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1.wp.com/flowingdata.com/wp-content/uploads/2017/01/05-Comparing-two-years-1.png?zoom=2.4750001430511475&amp;fit=918%2C1598&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1016"/>
            <a:ext cx="4456176" cy="7757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i2.wp.com/flowingdata.com/wp-content/uploads/2017/01/25-Relative-to-global.png?fit=918%2C2159&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122" y="0"/>
            <a:ext cx="3316224" cy="77992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7A8B9B6-03DE-4AA2-87A2-E7507DD85307}"/>
              </a:ext>
            </a:extLst>
          </p:cNvPr>
          <p:cNvSpPr/>
          <p:nvPr/>
        </p:nvSpPr>
        <p:spPr>
          <a:xfrm>
            <a:off x="4520065"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8" name="Rectangle 7">
            <a:extLst>
              <a:ext uri="{FF2B5EF4-FFF2-40B4-BE49-F238E27FC236}">
                <a16:creationId xmlns:a16="http://schemas.microsoft.com/office/drawing/2014/main" id="{14BE6054-E8D0-400E-AE90-07C78AB77464}"/>
              </a:ext>
            </a:extLst>
          </p:cNvPr>
          <p:cNvSpPr/>
          <p:nvPr/>
        </p:nvSpPr>
        <p:spPr>
          <a:xfrm>
            <a:off x="-51629" y="7430902"/>
            <a:ext cx="7957457" cy="406265"/>
          </a:xfrm>
          <a:prstGeom prst="rect">
            <a:avLst/>
          </a:prstGeom>
        </p:spPr>
        <p:txBody>
          <a:bodyPr wrap="square">
            <a:spAutoFit/>
          </a:bodyPr>
          <a:lstStyle/>
          <a:p>
            <a:r>
              <a:rPr lang="en-US" sz="2040" dirty="0">
                <a:hlinkClick r:id="rId4"/>
              </a:rPr>
              <a:t>https://flowingdata.com/2017/01/24/one-dataset-visualized-25-ways/</a:t>
            </a:r>
            <a:r>
              <a:rPr lang="en-US" sz="2040" dirty="0"/>
              <a:t> </a:t>
            </a:r>
          </a:p>
        </p:txBody>
      </p:sp>
    </p:spTree>
    <p:extLst>
      <p:ext uri="{BB962C8B-B14F-4D97-AF65-F5344CB8AC3E}">
        <p14:creationId xmlns:p14="http://schemas.microsoft.com/office/powerpoint/2010/main" val="3619790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https://i2.wp.com/flowingdata.com/wp-content/uploads/2017/01/25-Relative-to-global.png?fit=918%2C2159&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22" y="0"/>
            <a:ext cx="3316224" cy="7799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i2.wp.com/flowingdata.com/wp-content/uploads/2017/01/25-Relative-to-global.png?fit=918%2C2159&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l="14937" t="1" b="56649"/>
          <a:stretch/>
        </p:blipFill>
        <p:spPr bwMode="auto">
          <a:xfrm>
            <a:off x="4722223" y="18496"/>
            <a:ext cx="6523265" cy="78186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i2.wp.com/flowingdata.com/wp-content/uploads/2017/01/25-Relative-to-global.png?fit=918%2C2159&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l="14937" t="1" b="56649"/>
          <a:stretch/>
        </p:blipFill>
        <p:spPr bwMode="auto">
          <a:xfrm>
            <a:off x="4722223" y="-155125"/>
            <a:ext cx="6523265" cy="78186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702FDB-E0EF-486C-BD66-3D64312B67F5}"/>
              </a:ext>
            </a:extLst>
          </p:cNvPr>
          <p:cNvSpPr/>
          <p:nvPr/>
        </p:nvSpPr>
        <p:spPr>
          <a:xfrm>
            <a:off x="4485346"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6" name="Rectangle 5">
            <a:extLst>
              <a:ext uri="{FF2B5EF4-FFF2-40B4-BE49-F238E27FC236}">
                <a16:creationId xmlns:a16="http://schemas.microsoft.com/office/drawing/2014/main" id="{2F354ABB-B2A1-43BF-A337-DD8122BD8D7E}"/>
              </a:ext>
            </a:extLst>
          </p:cNvPr>
          <p:cNvSpPr/>
          <p:nvPr/>
        </p:nvSpPr>
        <p:spPr>
          <a:xfrm>
            <a:off x="457" y="7430902"/>
            <a:ext cx="7957457" cy="406265"/>
          </a:xfrm>
          <a:prstGeom prst="rect">
            <a:avLst/>
          </a:prstGeom>
        </p:spPr>
        <p:txBody>
          <a:bodyPr wrap="square">
            <a:spAutoFit/>
          </a:bodyPr>
          <a:lstStyle/>
          <a:p>
            <a:r>
              <a:rPr lang="en-US" sz="2040" dirty="0">
                <a:hlinkClick r:id="rId3"/>
              </a:rPr>
              <a:t>https://flowingdata.com/2017/01/24/one-dataset-visualized-25-ways/</a:t>
            </a:r>
            <a:r>
              <a:rPr lang="en-US" sz="2040" dirty="0"/>
              <a:t> </a:t>
            </a:r>
          </a:p>
        </p:txBody>
      </p:sp>
      <p:sp>
        <p:nvSpPr>
          <p:cNvPr id="10" name="Rectangle 9">
            <a:extLst>
              <a:ext uri="{FF2B5EF4-FFF2-40B4-BE49-F238E27FC236}">
                <a16:creationId xmlns:a16="http://schemas.microsoft.com/office/drawing/2014/main" id="{BA2270A4-7A89-4358-A0DE-92490A3BB830}"/>
              </a:ext>
            </a:extLst>
          </p:cNvPr>
          <p:cNvSpPr/>
          <p:nvPr/>
        </p:nvSpPr>
        <p:spPr>
          <a:xfrm>
            <a:off x="4444834"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Tree>
    <p:extLst>
      <p:ext uri="{BB962C8B-B14F-4D97-AF65-F5344CB8AC3E}">
        <p14:creationId xmlns:p14="http://schemas.microsoft.com/office/powerpoint/2010/main" val="3036650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66"/>
          <a:stretch/>
        </p:blipFill>
        <p:spPr>
          <a:xfrm>
            <a:off x="863777" y="844479"/>
            <a:ext cx="10198191" cy="6597414"/>
          </a:xfrm>
          <a:prstGeom prst="rect">
            <a:avLst/>
          </a:prstGeom>
        </p:spPr>
      </p:pic>
      <p:sp>
        <p:nvSpPr>
          <p:cNvPr id="3" name="Rectangle 2"/>
          <p:cNvSpPr/>
          <p:nvPr/>
        </p:nvSpPr>
        <p:spPr>
          <a:xfrm>
            <a:off x="937797" y="115831"/>
            <a:ext cx="10094872" cy="510909"/>
          </a:xfrm>
          <a:prstGeom prst="rect">
            <a:avLst/>
          </a:prstGeom>
        </p:spPr>
        <p:txBody>
          <a:bodyPr wrap="square">
            <a:spAutoFit/>
          </a:bodyPr>
          <a:lstStyle/>
          <a:p>
            <a:r>
              <a:rPr lang="en-US" sz="2720" dirty="0">
                <a:hlinkClick r:id="rId3"/>
              </a:rPr>
              <a:t>https://flowingdata.com/2016/06/28/distributions-of-annual-income/</a:t>
            </a:r>
            <a:r>
              <a:rPr lang="en-US" sz="2720" dirty="0"/>
              <a:t> </a:t>
            </a:r>
          </a:p>
        </p:txBody>
      </p:sp>
    </p:spTree>
    <p:extLst>
      <p:ext uri="{BB962C8B-B14F-4D97-AF65-F5344CB8AC3E}">
        <p14:creationId xmlns:p14="http://schemas.microsoft.com/office/powerpoint/2010/main" val="2802780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3507" y="311860"/>
            <a:ext cx="9952305" cy="7772400"/>
          </a:xfrm>
          <a:prstGeom prst="rect">
            <a:avLst/>
          </a:prstGeom>
        </p:spPr>
      </p:pic>
      <p:sp>
        <p:nvSpPr>
          <p:cNvPr id="3" name="Rectangle 2"/>
          <p:cNvSpPr/>
          <p:nvPr/>
        </p:nvSpPr>
        <p:spPr>
          <a:xfrm>
            <a:off x="1097850" y="109182"/>
            <a:ext cx="9910668" cy="510909"/>
          </a:xfrm>
          <a:prstGeom prst="rect">
            <a:avLst/>
          </a:prstGeom>
        </p:spPr>
        <p:txBody>
          <a:bodyPr wrap="square">
            <a:spAutoFit/>
          </a:bodyPr>
          <a:lstStyle/>
          <a:p>
            <a:r>
              <a:rPr lang="en-US" sz="2720" dirty="0">
                <a:hlinkClick r:id="rId3"/>
              </a:rPr>
              <a:t>https://en.wikipedia.org/wiki/Nonlinear_dimensionality_reduction</a:t>
            </a:r>
            <a:r>
              <a:rPr lang="en-US" sz="2720" dirty="0"/>
              <a:t> </a:t>
            </a:r>
          </a:p>
        </p:txBody>
      </p:sp>
    </p:spTree>
    <p:extLst>
      <p:ext uri="{BB962C8B-B14F-4D97-AF65-F5344CB8AC3E}">
        <p14:creationId xmlns:p14="http://schemas.microsoft.com/office/powerpoint/2010/main" val="3184730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62197"/>
            <a:ext cx="10363200" cy="1485244"/>
          </a:xfrm>
          <a:prstGeom prst="rect">
            <a:avLst/>
          </a:prstGeom>
        </p:spPr>
      </p:pic>
      <p:sp>
        <p:nvSpPr>
          <p:cNvPr id="3" name="Rectangle 2"/>
          <p:cNvSpPr/>
          <p:nvPr/>
        </p:nvSpPr>
        <p:spPr>
          <a:xfrm>
            <a:off x="6470850" y="382482"/>
            <a:ext cx="4446154" cy="406265"/>
          </a:xfrm>
          <a:prstGeom prst="rect">
            <a:avLst/>
          </a:prstGeom>
        </p:spPr>
        <p:txBody>
          <a:bodyPr wrap="none">
            <a:spAutoFit/>
          </a:bodyPr>
          <a:lstStyle/>
          <a:p>
            <a:r>
              <a:rPr lang="en-US" sz="2040" dirty="0"/>
              <a:t>XRDS • SUMMER 2014 • VOL .20 • NO.4</a:t>
            </a:r>
          </a:p>
        </p:txBody>
      </p:sp>
      <p:pic>
        <p:nvPicPr>
          <p:cNvPr id="5" name="Picture 4"/>
          <p:cNvPicPr>
            <a:picLocks noChangeAspect="1"/>
          </p:cNvPicPr>
          <p:nvPr/>
        </p:nvPicPr>
        <p:blipFill>
          <a:blip r:embed="rId3"/>
          <a:stretch>
            <a:fillRect/>
          </a:stretch>
        </p:blipFill>
        <p:spPr>
          <a:xfrm rot="5400000">
            <a:off x="3496042" y="876930"/>
            <a:ext cx="4895117" cy="7772400"/>
          </a:xfrm>
          <a:prstGeom prst="rect">
            <a:avLst/>
          </a:prstGeom>
        </p:spPr>
      </p:pic>
      <p:sp>
        <p:nvSpPr>
          <p:cNvPr id="6" name="Rectangle 5"/>
          <p:cNvSpPr/>
          <p:nvPr/>
        </p:nvSpPr>
        <p:spPr>
          <a:xfrm>
            <a:off x="884474" y="28295"/>
            <a:ext cx="10871939" cy="406265"/>
          </a:xfrm>
          <a:prstGeom prst="rect">
            <a:avLst/>
          </a:prstGeom>
        </p:spPr>
        <p:txBody>
          <a:bodyPr wrap="square">
            <a:spAutoFit/>
          </a:bodyPr>
          <a:lstStyle/>
          <a:p>
            <a:r>
              <a:rPr lang="en-US" sz="2040" dirty="0">
                <a:hlinkClick r:id="rId4"/>
              </a:rPr>
              <a:t>https://dl-acm-org/citation.cfm?id=2634549.2627814&amp;coll=portal&amp;dl=ACM</a:t>
            </a:r>
            <a:r>
              <a:rPr lang="en-US" sz="2040" dirty="0"/>
              <a:t> </a:t>
            </a:r>
          </a:p>
        </p:txBody>
      </p:sp>
    </p:spTree>
    <p:extLst>
      <p:ext uri="{BB962C8B-B14F-4D97-AF65-F5344CB8AC3E}">
        <p14:creationId xmlns:p14="http://schemas.microsoft.com/office/powerpoint/2010/main" val="1921941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2483" y="7436982"/>
            <a:ext cx="8598158" cy="371320"/>
          </a:xfrm>
          <a:prstGeom prst="rect">
            <a:avLst/>
          </a:prstGeom>
        </p:spPr>
        <p:txBody>
          <a:bodyPr wrap="square">
            <a:spAutoFit/>
          </a:bodyPr>
          <a:lstStyle/>
          <a:p>
            <a:pPr algn="ctr"/>
            <a:r>
              <a:rPr lang="en-US" sz="1813" dirty="0"/>
              <a:t>http://</a:t>
            </a:r>
            <a:r>
              <a:rPr lang="en-US" sz="1813" dirty="0" err="1"/>
              <a:t>www.nature.com</a:t>
            </a:r>
            <a:r>
              <a:rPr lang="en-US" sz="1813" dirty="0"/>
              <a:t>/</a:t>
            </a:r>
            <a:r>
              <a:rPr lang="en-US" sz="1813" dirty="0" err="1"/>
              <a:t>srep</a:t>
            </a:r>
            <a:r>
              <a:rPr lang="en-US" sz="1813" dirty="0"/>
              <a:t>/2013/130207/srep01236/full/srep01236.html</a:t>
            </a:r>
          </a:p>
        </p:txBody>
      </p:sp>
      <p:pic>
        <p:nvPicPr>
          <p:cNvPr id="2" name="Picture 1"/>
          <p:cNvPicPr>
            <a:picLocks noChangeAspect="1"/>
          </p:cNvPicPr>
          <p:nvPr/>
        </p:nvPicPr>
        <p:blipFill>
          <a:blip r:embed="rId2"/>
          <a:stretch>
            <a:fillRect/>
          </a:stretch>
        </p:blipFill>
        <p:spPr>
          <a:xfrm>
            <a:off x="1094184" y="188474"/>
            <a:ext cx="3404023" cy="7372985"/>
          </a:xfrm>
          <a:prstGeom prst="rect">
            <a:avLst/>
          </a:prstGeom>
        </p:spPr>
      </p:pic>
      <p:sp>
        <p:nvSpPr>
          <p:cNvPr id="4" name="Rectangle 3"/>
          <p:cNvSpPr/>
          <p:nvPr/>
        </p:nvSpPr>
        <p:spPr>
          <a:xfrm>
            <a:off x="4669566" y="34270"/>
            <a:ext cx="6614147" cy="7444474"/>
          </a:xfrm>
          <a:prstGeom prst="rect">
            <a:avLst/>
          </a:prstGeom>
        </p:spPr>
        <p:txBody>
          <a:bodyPr wrap="square">
            <a:spAutoFit/>
          </a:bodyPr>
          <a:lstStyle/>
          <a:p>
            <a:pPr>
              <a:lnSpc>
                <a:spcPct val="120000"/>
              </a:lnSpc>
            </a:pPr>
            <a:r>
              <a:rPr lang="en-US" sz="3173" dirty="0"/>
              <a:t>A)  Data Set</a:t>
            </a:r>
          </a:p>
          <a:p>
            <a:pPr>
              <a:lnSpc>
                <a:spcPct val="120000"/>
              </a:lnSpc>
            </a:pPr>
            <a:r>
              <a:rPr lang="en-US" sz="3173" dirty="0"/>
              <a:t>      </a:t>
            </a:r>
            <a:r>
              <a:rPr lang="en-US" sz="3173" dirty="0">
                <a:solidFill>
                  <a:srgbClr val="0000FF"/>
                </a:solidFill>
              </a:rPr>
              <a:t>Example:  Point cloud data  </a:t>
            </a:r>
          </a:p>
          <a:p>
            <a:pPr>
              <a:lnSpc>
                <a:spcPct val="120000"/>
              </a:lnSpc>
            </a:pPr>
            <a:r>
              <a:rPr lang="en-US" sz="3173" dirty="0">
                <a:solidFill>
                  <a:srgbClr val="0000FF"/>
                </a:solidFill>
              </a:rPr>
              <a:t>                   representing a hand.</a:t>
            </a:r>
          </a:p>
          <a:p>
            <a:pPr>
              <a:lnSpc>
                <a:spcPct val="120000"/>
              </a:lnSpc>
            </a:pPr>
            <a:endParaRPr lang="en-US" sz="1360" dirty="0"/>
          </a:p>
          <a:p>
            <a:pPr>
              <a:lnSpc>
                <a:spcPct val="120000"/>
              </a:lnSpc>
            </a:pPr>
            <a:r>
              <a:rPr lang="en-US" sz="3173" dirty="0"/>
              <a:t>B)  Function  f :  Data Set </a:t>
            </a:r>
            <a:r>
              <a:rPr lang="en-US" sz="3173" dirty="0">
                <a:sym typeface="Wingdings"/>
              </a:rPr>
              <a:t> </a:t>
            </a:r>
            <a:r>
              <a:rPr lang="en-US" sz="3173" b="1" dirty="0">
                <a:sym typeface="Wingdings"/>
              </a:rPr>
              <a:t>R</a:t>
            </a:r>
            <a:endParaRPr lang="en-US" sz="3173" b="1" dirty="0"/>
          </a:p>
          <a:p>
            <a:pPr>
              <a:lnSpc>
                <a:spcPct val="120000"/>
              </a:lnSpc>
            </a:pPr>
            <a:r>
              <a:rPr lang="en-US" sz="3173" dirty="0">
                <a:solidFill>
                  <a:srgbClr val="0000FF"/>
                </a:solidFill>
              </a:rPr>
              <a:t>      Example:  x-coordinate</a:t>
            </a:r>
          </a:p>
          <a:p>
            <a:pPr>
              <a:lnSpc>
                <a:spcPct val="120000"/>
              </a:lnSpc>
            </a:pPr>
            <a:r>
              <a:rPr lang="en-US" sz="3173" dirty="0">
                <a:solidFill>
                  <a:srgbClr val="0000FF"/>
                </a:solidFill>
              </a:rPr>
              <a:t>                         f : (x, y, z) </a:t>
            </a:r>
            <a:r>
              <a:rPr lang="en-US" sz="3173" dirty="0">
                <a:solidFill>
                  <a:srgbClr val="0000FF"/>
                </a:solidFill>
                <a:sym typeface="Wingdings"/>
              </a:rPr>
              <a:t> x</a:t>
            </a:r>
            <a:endParaRPr lang="en-US" sz="3173" dirty="0"/>
          </a:p>
          <a:p>
            <a:pPr marL="388609" indent="-388609">
              <a:lnSpc>
                <a:spcPct val="120000"/>
              </a:lnSpc>
              <a:buAutoNum type="alphaUcParenR" startAt="3"/>
            </a:pPr>
            <a:r>
              <a:rPr lang="en-US" sz="3173" dirty="0"/>
              <a:t> Put data into overlapping bins. </a:t>
            </a:r>
          </a:p>
          <a:p>
            <a:pPr>
              <a:lnSpc>
                <a:spcPct val="120000"/>
              </a:lnSpc>
            </a:pPr>
            <a:r>
              <a:rPr lang="en-US" sz="3173" dirty="0"/>
              <a:t>       </a:t>
            </a:r>
            <a:r>
              <a:rPr lang="en-US" sz="3173" dirty="0">
                <a:solidFill>
                  <a:srgbClr val="0000FF"/>
                </a:solidFill>
              </a:rPr>
              <a:t>Example:  f</a:t>
            </a:r>
            <a:r>
              <a:rPr lang="en-US" sz="3173" baseline="30000" dirty="0">
                <a:solidFill>
                  <a:srgbClr val="0000FF"/>
                </a:solidFill>
              </a:rPr>
              <a:t>-1</a:t>
            </a:r>
            <a:r>
              <a:rPr lang="en-US" sz="3173" dirty="0">
                <a:solidFill>
                  <a:srgbClr val="0000FF"/>
                </a:solidFill>
              </a:rPr>
              <a:t>(</a:t>
            </a:r>
            <a:r>
              <a:rPr lang="en-US" sz="3173" dirty="0" err="1">
                <a:solidFill>
                  <a:srgbClr val="0000FF"/>
                </a:solidFill>
              </a:rPr>
              <a:t>a</a:t>
            </a:r>
            <a:r>
              <a:rPr lang="en-US" sz="3173" baseline="-25000" dirty="0" err="1">
                <a:solidFill>
                  <a:srgbClr val="0000FF"/>
                </a:solidFill>
              </a:rPr>
              <a:t>i</a:t>
            </a:r>
            <a:r>
              <a:rPr lang="en-US" sz="3173" dirty="0">
                <a:solidFill>
                  <a:srgbClr val="0000FF"/>
                </a:solidFill>
              </a:rPr>
              <a:t>, b</a:t>
            </a:r>
            <a:r>
              <a:rPr lang="en-US" sz="3173" baseline="-25000" dirty="0">
                <a:solidFill>
                  <a:srgbClr val="0000FF"/>
                </a:solidFill>
              </a:rPr>
              <a:t>i</a:t>
            </a:r>
            <a:r>
              <a:rPr lang="en-US" sz="3173" dirty="0">
                <a:solidFill>
                  <a:srgbClr val="0000FF"/>
                </a:solidFill>
              </a:rPr>
              <a:t>) </a:t>
            </a:r>
          </a:p>
          <a:p>
            <a:pPr>
              <a:lnSpc>
                <a:spcPct val="120000"/>
              </a:lnSpc>
            </a:pPr>
            <a:endParaRPr lang="en-US" sz="907" dirty="0">
              <a:solidFill>
                <a:srgbClr val="0000FF"/>
              </a:solidFill>
            </a:endParaRPr>
          </a:p>
          <a:p>
            <a:pPr marL="582913" indent="-582913">
              <a:lnSpc>
                <a:spcPct val="120000"/>
              </a:lnSpc>
              <a:buAutoNum type="alphaUcParenR" startAt="4"/>
            </a:pPr>
            <a:r>
              <a:rPr lang="en-US" sz="3173" dirty="0"/>
              <a:t>Cluster each bin &amp; create network.</a:t>
            </a:r>
          </a:p>
          <a:p>
            <a:pPr>
              <a:lnSpc>
                <a:spcPct val="120000"/>
              </a:lnSpc>
            </a:pPr>
            <a:r>
              <a:rPr lang="en-US" sz="3173" dirty="0"/>
              <a:t>       Vertex = a cluster of a bin.  </a:t>
            </a:r>
          </a:p>
          <a:p>
            <a:pPr>
              <a:lnSpc>
                <a:spcPct val="120000"/>
              </a:lnSpc>
            </a:pPr>
            <a:r>
              <a:rPr lang="en-US" sz="3173" dirty="0"/>
              <a:t>          Edge = nonempty intersection             </a:t>
            </a:r>
          </a:p>
          <a:p>
            <a:r>
              <a:rPr lang="en-US" sz="3173" dirty="0"/>
              <a:t>                                 between clusters</a:t>
            </a:r>
          </a:p>
        </p:txBody>
      </p:sp>
    </p:spTree>
    <p:extLst>
      <p:ext uri="{BB962C8B-B14F-4D97-AF65-F5344CB8AC3E}">
        <p14:creationId xmlns:p14="http://schemas.microsoft.com/office/powerpoint/2010/main" val="131768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55AF7-EA1C-41C6-B1D9-30A6DD9C4863}"/>
              </a:ext>
            </a:extLst>
          </p:cNvPr>
          <p:cNvPicPr>
            <a:picLocks noChangeAspect="1"/>
          </p:cNvPicPr>
          <p:nvPr/>
        </p:nvPicPr>
        <p:blipFill>
          <a:blip r:embed="rId2"/>
          <a:stretch>
            <a:fillRect/>
          </a:stretch>
        </p:blipFill>
        <p:spPr>
          <a:xfrm>
            <a:off x="3178032" y="796555"/>
            <a:ext cx="6499774" cy="6651166"/>
          </a:xfrm>
          <a:prstGeom prst="rect">
            <a:avLst/>
          </a:prstGeom>
        </p:spPr>
      </p:pic>
      <p:sp>
        <p:nvSpPr>
          <p:cNvPr id="5" name="TextBox 4">
            <a:extLst>
              <a:ext uri="{FF2B5EF4-FFF2-40B4-BE49-F238E27FC236}">
                <a16:creationId xmlns:a16="http://schemas.microsoft.com/office/drawing/2014/main" id="{0E021EF3-CC30-4CED-8193-37CCFFF2199E}"/>
              </a:ext>
            </a:extLst>
          </p:cNvPr>
          <p:cNvSpPr txBox="1"/>
          <p:nvPr/>
        </p:nvSpPr>
        <p:spPr>
          <a:xfrm>
            <a:off x="211649" y="128294"/>
            <a:ext cx="8838757" cy="523220"/>
          </a:xfrm>
          <a:prstGeom prst="rect">
            <a:avLst/>
          </a:prstGeom>
          <a:noFill/>
        </p:spPr>
        <p:txBody>
          <a:bodyPr wrap="square">
            <a:spAutoFit/>
          </a:bodyPr>
          <a:lstStyle/>
          <a:p>
            <a:r>
              <a:rPr lang="en-US" sz="2800" dirty="0">
                <a:hlinkClick r:id="rId3"/>
              </a:rPr>
              <a:t>https://modelingguru.nasa.gov/docs/DOC-2783</a:t>
            </a:r>
            <a:r>
              <a:rPr lang="en-US" sz="2800" dirty="0"/>
              <a:t> </a:t>
            </a:r>
          </a:p>
        </p:txBody>
      </p:sp>
      <p:sp>
        <p:nvSpPr>
          <p:cNvPr id="2" name="TextBox 1">
            <a:extLst>
              <a:ext uri="{FF2B5EF4-FFF2-40B4-BE49-F238E27FC236}">
                <a16:creationId xmlns:a16="http://schemas.microsoft.com/office/drawing/2014/main" id="{E3F6AFA5-4EBD-4746-A32A-B0886732571E}"/>
              </a:ext>
            </a:extLst>
          </p:cNvPr>
          <p:cNvSpPr txBox="1"/>
          <p:nvPr/>
        </p:nvSpPr>
        <p:spPr>
          <a:xfrm>
            <a:off x="501041" y="2254685"/>
            <a:ext cx="2242159" cy="2246769"/>
          </a:xfrm>
          <a:prstGeom prst="rect">
            <a:avLst/>
          </a:prstGeom>
          <a:noFill/>
        </p:spPr>
        <p:txBody>
          <a:bodyPr wrap="square" rtlCol="0">
            <a:spAutoFit/>
          </a:bodyPr>
          <a:lstStyle/>
          <a:p>
            <a:r>
              <a:rPr lang="en-US" sz="2800" dirty="0"/>
              <a:t>Which programming language should you use?</a:t>
            </a:r>
          </a:p>
        </p:txBody>
      </p:sp>
    </p:spTree>
    <p:extLst>
      <p:ext uri="{BB962C8B-B14F-4D97-AF65-F5344CB8AC3E}">
        <p14:creationId xmlns:p14="http://schemas.microsoft.com/office/powerpoint/2010/main" val="2819651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C934D-C0CC-4CA6-B9DA-1E00AA8756DA}"/>
              </a:ext>
            </a:extLst>
          </p:cNvPr>
          <p:cNvPicPr>
            <a:picLocks noChangeAspect="1"/>
          </p:cNvPicPr>
          <p:nvPr/>
        </p:nvPicPr>
        <p:blipFill>
          <a:blip r:embed="rId2"/>
          <a:stretch>
            <a:fillRect/>
          </a:stretch>
        </p:blipFill>
        <p:spPr>
          <a:xfrm>
            <a:off x="352288" y="0"/>
            <a:ext cx="11182624" cy="7772400"/>
          </a:xfrm>
          <a:prstGeom prst="rect">
            <a:avLst/>
          </a:prstGeom>
        </p:spPr>
      </p:pic>
      <p:sp>
        <p:nvSpPr>
          <p:cNvPr id="4" name="TextBox 3">
            <a:extLst>
              <a:ext uri="{FF2B5EF4-FFF2-40B4-BE49-F238E27FC236}">
                <a16:creationId xmlns:a16="http://schemas.microsoft.com/office/drawing/2014/main" id="{F7D1CC35-C736-46EE-B55F-52A3B484B847}"/>
              </a:ext>
            </a:extLst>
          </p:cNvPr>
          <p:cNvSpPr txBox="1"/>
          <p:nvPr/>
        </p:nvSpPr>
        <p:spPr>
          <a:xfrm>
            <a:off x="6831111" y="48780"/>
            <a:ext cx="4976576" cy="369332"/>
          </a:xfrm>
          <a:prstGeom prst="rect">
            <a:avLst/>
          </a:prstGeom>
          <a:noFill/>
        </p:spPr>
        <p:txBody>
          <a:bodyPr wrap="square">
            <a:spAutoFit/>
          </a:bodyPr>
          <a:lstStyle/>
          <a:p>
            <a:r>
              <a:rPr lang="en-US" dirty="0">
                <a:hlinkClick r:id="rId3"/>
              </a:rPr>
              <a:t>https://modelingguru.nasa.gov/docs/DOC-2783</a:t>
            </a:r>
            <a:r>
              <a:rPr lang="en-US" dirty="0"/>
              <a:t> </a:t>
            </a:r>
          </a:p>
        </p:txBody>
      </p:sp>
      <p:sp>
        <p:nvSpPr>
          <p:cNvPr id="5" name="TextBox 4">
            <a:extLst>
              <a:ext uri="{FF2B5EF4-FFF2-40B4-BE49-F238E27FC236}">
                <a16:creationId xmlns:a16="http://schemas.microsoft.com/office/drawing/2014/main" id="{87B1568B-3DB8-41EA-BB07-E053491D4E45}"/>
              </a:ext>
            </a:extLst>
          </p:cNvPr>
          <p:cNvSpPr txBox="1"/>
          <p:nvPr/>
        </p:nvSpPr>
        <p:spPr>
          <a:xfrm>
            <a:off x="6195350" y="304762"/>
            <a:ext cx="5529805" cy="646331"/>
          </a:xfrm>
          <a:prstGeom prst="rect">
            <a:avLst/>
          </a:prstGeom>
          <a:noFill/>
        </p:spPr>
        <p:txBody>
          <a:bodyPr wrap="square">
            <a:spAutoFit/>
          </a:bodyPr>
          <a:lstStyle/>
          <a:p>
            <a:r>
              <a:rPr lang="en-US" dirty="0"/>
              <a:t>Created on: Jul 2, 2019 2:51 PM by </a:t>
            </a:r>
            <a:r>
              <a:rPr lang="en-US" dirty="0">
                <a:hlinkClick r:id="rId4"/>
              </a:rPr>
              <a:t>Alexander </a:t>
            </a:r>
            <a:r>
              <a:rPr lang="en-US" dirty="0" err="1">
                <a:hlinkClick r:id="rId4"/>
              </a:rPr>
              <a:t>Medema</a:t>
            </a:r>
            <a:r>
              <a:rPr lang="en-US" dirty="0"/>
              <a:t> - Last Modified:  Nov 4, 2019 10:15 PM by </a:t>
            </a:r>
            <a:r>
              <a:rPr lang="en-US" dirty="0">
                <a:hlinkClick r:id="rId5"/>
              </a:rPr>
              <a:t>Jules </a:t>
            </a:r>
            <a:r>
              <a:rPr lang="en-US" dirty="0" err="1">
                <a:hlinkClick r:id="rId5"/>
              </a:rPr>
              <a:t>Kouatchou</a:t>
            </a:r>
            <a:endParaRPr lang="en-US" dirty="0"/>
          </a:p>
        </p:txBody>
      </p:sp>
    </p:spTree>
    <p:extLst>
      <p:ext uri="{BB962C8B-B14F-4D97-AF65-F5344CB8AC3E}">
        <p14:creationId xmlns:p14="http://schemas.microsoft.com/office/powerpoint/2010/main" val="1134695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B95C3-0E72-402B-815B-CA342232525F}"/>
              </a:ext>
            </a:extLst>
          </p:cNvPr>
          <p:cNvSpPr txBox="1"/>
          <p:nvPr/>
        </p:nvSpPr>
        <p:spPr>
          <a:xfrm>
            <a:off x="278704" y="184851"/>
            <a:ext cx="5943600" cy="584775"/>
          </a:xfrm>
          <a:prstGeom prst="rect">
            <a:avLst/>
          </a:prstGeom>
          <a:noFill/>
        </p:spPr>
        <p:txBody>
          <a:bodyPr wrap="square">
            <a:spAutoFit/>
          </a:bodyPr>
          <a:lstStyle/>
          <a:p>
            <a:r>
              <a:rPr lang="en-US" sz="3200" dirty="0">
                <a:hlinkClick r:id="rId2"/>
              </a:rPr>
              <a:t>https://inmas.us/</a:t>
            </a:r>
            <a:r>
              <a:rPr lang="en-US" sz="3200" dirty="0"/>
              <a:t> </a:t>
            </a:r>
          </a:p>
        </p:txBody>
      </p:sp>
      <p:pic>
        <p:nvPicPr>
          <p:cNvPr id="7" name="Picture 6">
            <a:extLst>
              <a:ext uri="{FF2B5EF4-FFF2-40B4-BE49-F238E27FC236}">
                <a16:creationId xmlns:a16="http://schemas.microsoft.com/office/drawing/2014/main" id="{DDC39CA2-F4B6-4695-9742-773ABC80805E}"/>
              </a:ext>
            </a:extLst>
          </p:cNvPr>
          <p:cNvPicPr>
            <a:picLocks noChangeAspect="1"/>
          </p:cNvPicPr>
          <p:nvPr/>
        </p:nvPicPr>
        <p:blipFill>
          <a:blip r:embed="rId3"/>
          <a:stretch>
            <a:fillRect/>
          </a:stretch>
        </p:blipFill>
        <p:spPr>
          <a:xfrm>
            <a:off x="1395217" y="903570"/>
            <a:ext cx="8896350" cy="3409950"/>
          </a:xfrm>
          <a:prstGeom prst="rect">
            <a:avLst/>
          </a:prstGeom>
        </p:spPr>
      </p:pic>
      <p:pic>
        <p:nvPicPr>
          <p:cNvPr id="11" name="Picture 10">
            <a:extLst>
              <a:ext uri="{FF2B5EF4-FFF2-40B4-BE49-F238E27FC236}">
                <a16:creationId xmlns:a16="http://schemas.microsoft.com/office/drawing/2014/main" id="{DF3497F0-01A9-4F1B-A371-6CD2F4D26281}"/>
              </a:ext>
            </a:extLst>
          </p:cNvPr>
          <p:cNvPicPr>
            <a:picLocks noChangeAspect="1"/>
          </p:cNvPicPr>
          <p:nvPr/>
        </p:nvPicPr>
        <p:blipFill>
          <a:blip r:embed="rId4"/>
          <a:stretch>
            <a:fillRect/>
          </a:stretch>
        </p:blipFill>
        <p:spPr>
          <a:xfrm>
            <a:off x="115864" y="4497567"/>
            <a:ext cx="11724837" cy="2377440"/>
          </a:xfrm>
          <a:prstGeom prst="rect">
            <a:avLst/>
          </a:prstGeom>
        </p:spPr>
      </p:pic>
    </p:spTree>
    <p:extLst>
      <p:ext uri="{BB962C8B-B14F-4D97-AF65-F5344CB8AC3E}">
        <p14:creationId xmlns:p14="http://schemas.microsoft.com/office/powerpoint/2010/main" val="245108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58D3EEAD-399D-4D0B-B4EC-32136C305EB3}"/>
              </a:ext>
            </a:extLst>
          </p:cNvPr>
          <p:cNvSpPr>
            <a:spLocks noGrp="1" noChangeArrowheads="1"/>
          </p:cNvSpPr>
          <p:nvPr>
            <p:ph type="body" idx="1"/>
          </p:nvPr>
        </p:nvSpPr>
        <p:spPr>
          <a:xfrm>
            <a:off x="1280160" y="408913"/>
            <a:ext cx="9413240" cy="6370201"/>
          </a:xfrm>
        </p:spPr>
        <p:txBody>
          <a:bodyPr/>
          <a:lstStyle/>
          <a:p>
            <a:pPr>
              <a:buFontTx/>
              <a:buNone/>
            </a:pPr>
            <a:r>
              <a:rPr lang="en-US" altLang="en-US" b="1" dirty="0">
                <a:solidFill>
                  <a:schemeClr val="accent2"/>
                </a:solidFill>
              </a:rPr>
              <a:t>  Traditional Programming</a:t>
            </a:r>
          </a:p>
          <a:p>
            <a:endParaRPr lang="en-US" altLang="en-US" dirty="0"/>
          </a:p>
          <a:p>
            <a:endParaRPr lang="en-US" altLang="en-US" dirty="0"/>
          </a:p>
          <a:p>
            <a:endParaRPr lang="en-US" altLang="en-US" dirty="0"/>
          </a:p>
          <a:p>
            <a:endParaRPr lang="en-US" altLang="en-US" b="1" dirty="0">
              <a:solidFill>
                <a:schemeClr val="accent2"/>
              </a:solidFill>
            </a:endParaRPr>
          </a:p>
          <a:p>
            <a:pPr>
              <a:buFontTx/>
              <a:buNone/>
            </a:pPr>
            <a:r>
              <a:rPr lang="en-US" altLang="en-US" b="1" dirty="0">
                <a:solidFill>
                  <a:schemeClr val="accent2"/>
                </a:solidFill>
              </a:rPr>
              <a:t>  </a:t>
            </a:r>
          </a:p>
          <a:p>
            <a:pPr>
              <a:buFontTx/>
              <a:buNone/>
            </a:pPr>
            <a:endParaRPr lang="en-US" altLang="en-US" b="1" dirty="0">
              <a:solidFill>
                <a:schemeClr val="accent2"/>
              </a:solidFill>
            </a:endParaRPr>
          </a:p>
          <a:p>
            <a:pPr>
              <a:buFontTx/>
              <a:buNone/>
            </a:pPr>
            <a:r>
              <a:rPr lang="en-US" altLang="en-US" b="1" dirty="0">
                <a:solidFill>
                  <a:schemeClr val="accent2"/>
                </a:solidFill>
              </a:rPr>
              <a:t>Machine Learning</a:t>
            </a:r>
          </a:p>
        </p:txBody>
      </p:sp>
      <p:sp>
        <p:nvSpPr>
          <p:cNvPr id="3076" name="Rectangle 4">
            <a:extLst>
              <a:ext uri="{FF2B5EF4-FFF2-40B4-BE49-F238E27FC236}">
                <a16:creationId xmlns:a16="http://schemas.microsoft.com/office/drawing/2014/main" id="{85B0E145-EEE5-4CBF-97A1-20BEE4B3900E}"/>
              </a:ext>
            </a:extLst>
          </p:cNvPr>
          <p:cNvSpPr>
            <a:spLocks noChangeArrowheads="1"/>
          </p:cNvSpPr>
          <p:nvPr/>
        </p:nvSpPr>
        <p:spPr bwMode="auto">
          <a:xfrm>
            <a:off x="4561840" y="1258757"/>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78" name="Line 6">
            <a:extLst>
              <a:ext uri="{FF2B5EF4-FFF2-40B4-BE49-F238E27FC236}">
                <a16:creationId xmlns:a16="http://schemas.microsoft.com/office/drawing/2014/main" id="{6F726700-F8AA-4678-845E-DCB35373887A}"/>
              </a:ext>
            </a:extLst>
          </p:cNvPr>
          <p:cNvSpPr>
            <a:spLocks noChangeShapeType="1"/>
          </p:cNvSpPr>
          <p:nvPr/>
        </p:nvSpPr>
        <p:spPr bwMode="auto">
          <a:xfrm>
            <a:off x="3525520" y="177691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79" name="Line 7">
            <a:extLst>
              <a:ext uri="{FF2B5EF4-FFF2-40B4-BE49-F238E27FC236}">
                <a16:creationId xmlns:a16="http://schemas.microsoft.com/office/drawing/2014/main" id="{061BD52F-0510-4A72-BDCE-99D93AF65707}"/>
              </a:ext>
            </a:extLst>
          </p:cNvPr>
          <p:cNvSpPr>
            <a:spLocks noChangeShapeType="1"/>
          </p:cNvSpPr>
          <p:nvPr/>
        </p:nvSpPr>
        <p:spPr bwMode="auto">
          <a:xfrm>
            <a:off x="3525520" y="255415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0" name="Line 8">
            <a:extLst>
              <a:ext uri="{FF2B5EF4-FFF2-40B4-BE49-F238E27FC236}">
                <a16:creationId xmlns:a16="http://schemas.microsoft.com/office/drawing/2014/main" id="{284E5E05-4320-42BF-963D-B229ED9D33A4}"/>
              </a:ext>
            </a:extLst>
          </p:cNvPr>
          <p:cNvSpPr>
            <a:spLocks noChangeShapeType="1"/>
          </p:cNvSpPr>
          <p:nvPr/>
        </p:nvSpPr>
        <p:spPr bwMode="auto">
          <a:xfrm>
            <a:off x="7584440" y="2035997"/>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2" name="Text Box 10">
            <a:extLst>
              <a:ext uri="{FF2B5EF4-FFF2-40B4-BE49-F238E27FC236}">
                <a16:creationId xmlns:a16="http://schemas.microsoft.com/office/drawing/2014/main" id="{63752046-A376-4C60-B3CA-7460E5761FF8}"/>
              </a:ext>
            </a:extLst>
          </p:cNvPr>
          <p:cNvSpPr txBox="1">
            <a:spLocks noChangeArrowheads="1"/>
          </p:cNvSpPr>
          <p:nvPr/>
        </p:nvSpPr>
        <p:spPr bwMode="auto">
          <a:xfrm>
            <a:off x="2298489" y="1363109"/>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83" name="Text Box 11">
            <a:extLst>
              <a:ext uri="{FF2B5EF4-FFF2-40B4-BE49-F238E27FC236}">
                <a16:creationId xmlns:a16="http://schemas.microsoft.com/office/drawing/2014/main" id="{2DF0DBC3-0D70-47B5-B3F0-B0986E4E1495}"/>
              </a:ext>
            </a:extLst>
          </p:cNvPr>
          <p:cNvSpPr txBox="1">
            <a:spLocks noChangeArrowheads="1"/>
          </p:cNvSpPr>
          <p:nvPr/>
        </p:nvSpPr>
        <p:spPr bwMode="auto">
          <a:xfrm>
            <a:off x="1539240" y="2122358"/>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3084" name="Text Box 12">
            <a:extLst>
              <a:ext uri="{FF2B5EF4-FFF2-40B4-BE49-F238E27FC236}">
                <a16:creationId xmlns:a16="http://schemas.microsoft.com/office/drawing/2014/main" id="{1FA2DC9D-8E06-4280-9C62-217344378843}"/>
              </a:ext>
            </a:extLst>
          </p:cNvPr>
          <p:cNvSpPr txBox="1">
            <a:spLocks noChangeArrowheads="1"/>
          </p:cNvSpPr>
          <p:nvPr/>
        </p:nvSpPr>
        <p:spPr bwMode="auto">
          <a:xfrm>
            <a:off x="8448040" y="1690558"/>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dirty="0"/>
              <a:t>Output</a:t>
            </a:r>
          </a:p>
        </p:txBody>
      </p:sp>
      <p:sp>
        <p:nvSpPr>
          <p:cNvPr id="3091" name="Rectangle 19">
            <a:extLst>
              <a:ext uri="{FF2B5EF4-FFF2-40B4-BE49-F238E27FC236}">
                <a16:creationId xmlns:a16="http://schemas.microsoft.com/office/drawing/2014/main" id="{ADDC8DBC-9E47-4AC5-A9BB-CFEF771CED69}"/>
              </a:ext>
            </a:extLst>
          </p:cNvPr>
          <p:cNvSpPr>
            <a:spLocks noChangeArrowheads="1"/>
          </p:cNvSpPr>
          <p:nvPr/>
        </p:nvSpPr>
        <p:spPr bwMode="auto">
          <a:xfrm>
            <a:off x="4648200" y="5224634"/>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92" name="Line 20">
            <a:extLst>
              <a:ext uri="{FF2B5EF4-FFF2-40B4-BE49-F238E27FC236}">
                <a16:creationId xmlns:a16="http://schemas.microsoft.com/office/drawing/2014/main" id="{49AE7E23-6476-4670-95BE-D9DC2F91067C}"/>
              </a:ext>
            </a:extLst>
          </p:cNvPr>
          <p:cNvSpPr>
            <a:spLocks noChangeShapeType="1"/>
          </p:cNvSpPr>
          <p:nvPr/>
        </p:nvSpPr>
        <p:spPr bwMode="auto">
          <a:xfrm>
            <a:off x="3611880" y="574279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3" name="Line 21">
            <a:extLst>
              <a:ext uri="{FF2B5EF4-FFF2-40B4-BE49-F238E27FC236}">
                <a16:creationId xmlns:a16="http://schemas.microsoft.com/office/drawing/2014/main" id="{8BC9B745-827E-4A8A-A043-1DC64C786C1E}"/>
              </a:ext>
            </a:extLst>
          </p:cNvPr>
          <p:cNvSpPr>
            <a:spLocks noChangeShapeType="1"/>
          </p:cNvSpPr>
          <p:nvPr/>
        </p:nvSpPr>
        <p:spPr bwMode="auto">
          <a:xfrm>
            <a:off x="3611880" y="652003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4" name="Line 22">
            <a:extLst>
              <a:ext uri="{FF2B5EF4-FFF2-40B4-BE49-F238E27FC236}">
                <a16:creationId xmlns:a16="http://schemas.microsoft.com/office/drawing/2014/main" id="{55D52E3E-656D-4C67-B672-4B290E513EB1}"/>
              </a:ext>
            </a:extLst>
          </p:cNvPr>
          <p:cNvSpPr>
            <a:spLocks noChangeShapeType="1"/>
          </p:cNvSpPr>
          <p:nvPr/>
        </p:nvSpPr>
        <p:spPr bwMode="auto">
          <a:xfrm>
            <a:off x="7670800" y="6001874"/>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5" name="Text Box 23">
            <a:extLst>
              <a:ext uri="{FF2B5EF4-FFF2-40B4-BE49-F238E27FC236}">
                <a16:creationId xmlns:a16="http://schemas.microsoft.com/office/drawing/2014/main" id="{FC386BA0-F563-493F-AF29-F6FA1B1C48A9}"/>
              </a:ext>
            </a:extLst>
          </p:cNvPr>
          <p:cNvSpPr txBox="1">
            <a:spLocks noChangeArrowheads="1"/>
          </p:cNvSpPr>
          <p:nvPr/>
        </p:nvSpPr>
        <p:spPr bwMode="auto">
          <a:xfrm>
            <a:off x="2384849" y="5328986"/>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96" name="Text Box 24">
            <a:extLst>
              <a:ext uri="{FF2B5EF4-FFF2-40B4-BE49-F238E27FC236}">
                <a16:creationId xmlns:a16="http://schemas.microsoft.com/office/drawing/2014/main" id="{F43E48CD-0A56-480E-8898-F746632DC02C}"/>
              </a:ext>
            </a:extLst>
          </p:cNvPr>
          <p:cNvSpPr txBox="1">
            <a:spLocks noChangeArrowheads="1"/>
          </p:cNvSpPr>
          <p:nvPr/>
        </p:nvSpPr>
        <p:spPr bwMode="auto">
          <a:xfrm>
            <a:off x="1971040" y="6174595"/>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Output</a:t>
            </a:r>
          </a:p>
        </p:txBody>
      </p:sp>
      <p:sp>
        <p:nvSpPr>
          <p:cNvPr id="3097" name="Text Box 25">
            <a:extLst>
              <a:ext uri="{FF2B5EF4-FFF2-40B4-BE49-F238E27FC236}">
                <a16:creationId xmlns:a16="http://schemas.microsoft.com/office/drawing/2014/main" id="{45D59C11-EE89-426F-90BE-6F37E2076260}"/>
              </a:ext>
            </a:extLst>
          </p:cNvPr>
          <p:cNvSpPr txBox="1">
            <a:spLocks noChangeArrowheads="1"/>
          </p:cNvSpPr>
          <p:nvPr/>
        </p:nvSpPr>
        <p:spPr bwMode="auto">
          <a:xfrm>
            <a:off x="8534400" y="5656435"/>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17" name="TextBox 16">
            <a:extLst>
              <a:ext uri="{FF2B5EF4-FFF2-40B4-BE49-F238E27FC236}">
                <a16:creationId xmlns:a16="http://schemas.microsoft.com/office/drawing/2014/main" id="{7725C009-F1C4-45BA-A0B4-1C109DCDDB60}"/>
              </a:ext>
            </a:extLst>
          </p:cNvPr>
          <p:cNvSpPr txBox="1"/>
          <p:nvPr/>
        </p:nvSpPr>
        <p:spPr>
          <a:xfrm>
            <a:off x="234386" y="7425663"/>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B95C3-0E72-402B-815B-CA342232525F}"/>
              </a:ext>
            </a:extLst>
          </p:cNvPr>
          <p:cNvSpPr txBox="1"/>
          <p:nvPr/>
        </p:nvSpPr>
        <p:spPr>
          <a:xfrm>
            <a:off x="216074" y="47065"/>
            <a:ext cx="5943600" cy="523220"/>
          </a:xfrm>
          <a:prstGeom prst="rect">
            <a:avLst/>
          </a:prstGeom>
          <a:noFill/>
        </p:spPr>
        <p:txBody>
          <a:bodyPr wrap="square">
            <a:spAutoFit/>
          </a:bodyPr>
          <a:lstStyle/>
          <a:p>
            <a:r>
              <a:rPr lang="en-US" sz="2800" dirty="0">
                <a:hlinkClick r:id="rId2"/>
              </a:rPr>
              <a:t>https://inmas.us/</a:t>
            </a:r>
            <a:r>
              <a:rPr lang="en-US" sz="2800" dirty="0"/>
              <a:t> </a:t>
            </a:r>
          </a:p>
        </p:txBody>
      </p:sp>
      <p:pic>
        <p:nvPicPr>
          <p:cNvPr id="9" name="Picture 8">
            <a:extLst>
              <a:ext uri="{FF2B5EF4-FFF2-40B4-BE49-F238E27FC236}">
                <a16:creationId xmlns:a16="http://schemas.microsoft.com/office/drawing/2014/main" id="{12273C3A-7272-4553-9450-FDAFDC8B8CA6}"/>
              </a:ext>
            </a:extLst>
          </p:cNvPr>
          <p:cNvPicPr>
            <a:picLocks noChangeAspect="1"/>
          </p:cNvPicPr>
          <p:nvPr/>
        </p:nvPicPr>
        <p:blipFill>
          <a:blip r:embed="rId3"/>
          <a:stretch>
            <a:fillRect/>
          </a:stretch>
        </p:blipFill>
        <p:spPr>
          <a:xfrm>
            <a:off x="2124075" y="542925"/>
            <a:ext cx="9763125" cy="7229475"/>
          </a:xfrm>
          <a:prstGeom prst="rect">
            <a:avLst/>
          </a:prstGeom>
        </p:spPr>
      </p:pic>
    </p:spTree>
    <p:extLst>
      <p:ext uri="{BB962C8B-B14F-4D97-AF65-F5344CB8AC3E}">
        <p14:creationId xmlns:p14="http://schemas.microsoft.com/office/powerpoint/2010/main" val="2556850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4C81D2-5EDB-4D23-895E-8B4F93F3A1E2}"/>
              </a:ext>
            </a:extLst>
          </p:cNvPr>
          <p:cNvSpPr txBox="1"/>
          <p:nvPr/>
        </p:nvSpPr>
        <p:spPr>
          <a:xfrm>
            <a:off x="356839" y="285200"/>
            <a:ext cx="11173522" cy="9325630"/>
          </a:xfrm>
          <a:prstGeom prst="rect">
            <a:avLst/>
          </a:prstGeom>
          <a:noFill/>
        </p:spPr>
        <p:txBody>
          <a:bodyPr wrap="square">
            <a:spAutoFit/>
          </a:bodyPr>
          <a:lstStyle/>
          <a:p>
            <a:r>
              <a:rPr lang="en-US" sz="2400" dirty="0"/>
              <a:t>A few notes from an unrelated colloquium regarding moving into industry:</a:t>
            </a:r>
          </a:p>
          <a:p>
            <a:endParaRPr lang="en-US" sz="2400" dirty="0"/>
          </a:p>
          <a:p>
            <a:r>
              <a:rPr lang="en-US" sz="2400" dirty="0">
                <a:hlinkClick r:id="rId2"/>
              </a:rPr>
              <a:t>https://www.datacamp.com/</a:t>
            </a:r>
            <a:r>
              <a:rPr lang="en-US" sz="2400" dirty="0"/>
              <a:t>    Build data skills online  (elementary broad overview)</a:t>
            </a:r>
          </a:p>
          <a:p>
            <a:endParaRPr lang="en-US" sz="2400" dirty="0"/>
          </a:p>
          <a:p>
            <a:r>
              <a:rPr lang="en-US" sz="2400" dirty="0"/>
              <a:t>Insight vs </a:t>
            </a:r>
            <a:r>
              <a:rPr lang="en-US" sz="2400" dirty="0" err="1"/>
              <a:t>DataIncubator</a:t>
            </a:r>
            <a:endParaRPr lang="en-US" sz="2400" dirty="0"/>
          </a:p>
          <a:p>
            <a:endParaRPr lang="en-US" sz="2400" dirty="0"/>
          </a:p>
          <a:p>
            <a:r>
              <a:rPr lang="en-US" sz="2400" dirty="0"/>
              <a:t>Some recommended courses</a:t>
            </a:r>
          </a:p>
          <a:p>
            <a:r>
              <a:rPr lang="en-US" sz="2400" dirty="0"/>
              <a:t>	Statistical Inference 1 and 2</a:t>
            </a:r>
          </a:p>
          <a:p>
            <a:r>
              <a:rPr lang="en-US" sz="2400" dirty="0"/>
              <a:t>	Applied statistics 1 and 2*</a:t>
            </a:r>
          </a:p>
          <a:p>
            <a:r>
              <a:rPr lang="en-US" sz="2400" dirty="0"/>
              <a:t>	*Computing and Statistics</a:t>
            </a:r>
          </a:p>
          <a:p>
            <a:r>
              <a:rPr lang="en-US" sz="2400" dirty="0"/>
              <a:t>	CS:5110 Introduction to Informatics (python)</a:t>
            </a:r>
          </a:p>
          <a:p>
            <a:endParaRPr lang="en-US" sz="2400" dirty="0"/>
          </a:p>
          <a:p>
            <a:r>
              <a:rPr lang="en-US" sz="2400" dirty="0" err="1"/>
              <a:t>Github</a:t>
            </a:r>
            <a:r>
              <a:rPr lang="en-US" sz="2400" dirty="0"/>
              <a:t> is your portfolio   comment your code!!!!!!</a:t>
            </a:r>
          </a:p>
          <a:p>
            <a:r>
              <a:rPr lang="en-US" sz="2400" dirty="0"/>
              <a:t>Kaggle competition/Kaggle notebooks</a:t>
            </a:r>
          </a:p>
          <a:p>
            <a:endParaRPr lang="en-US" sz="2400" dirty="0"/>
          </a:p>
          <a:p>
            <a:r>
              <a:rPr lang="en-US" sz="2400" dirty="0"/>
              <a:t>Program using google </a:t>
            </a:r>
          </a:p>
          <a:p>
            <a:r>
              <a:rPr lang="en-US" sz="2400" dirty="0"/>
              <a:t>Social media is often not accurate including </a:t>
            </a:r>
            <a:r>
              <a:rPr lang="en-US" sz="2400" dirty="0" err="1"/>
              <a:t>linkedin</a:t>
            </a:r>
            <a:endParaRPr lang="en-US" sz="2400" dirty="0"/>
          </a:p>
          <a:p>
            <a:r>
              <a:rPr lang="en-US" sz="2400" dirty="0"/>
              <a:t>	</a:t>
            </a:r>
          </a:p>
          <a:p>
            <a:r>
              <a:rPr lang="en-US" sz="2400" b="1" dirty="0"/>
              <a:t>You are all very smart people</a:t>
            </a:r>
          </a:p>
          <a:p>
            <a:endParaRPr lang="en-US" sz="2400" dirty="0"/>
          </a:p>
          <a:p>
            <a:endParaRPr lang="en-US" sz="2400" dirty="0"/>
          </a:p>
          <a:p>
            <a:endParaRPr lang="en-US" sz="2400" dirty="0"/>
          </a:p>
          <a:p>
            <a:endParaRPr lang="en-US" sz="2400" dirty="0"/>
          </a:p>
          <a:p>
            <a:endParaRPr lang="en-US" sz="2400" dirty="0"/>
          </a:p>
          <a:p>
            <a:r>
              <a:rPr lang="en-US" sz="2400" dirty="0"/>
              <a:t>*Rhonda 2: Applied statistics 2</a:t>
            </a:r>
          </a:p>
        </p:txBody>
      </p:sp>
    </p:spTree>
    <p:extLst>
      <p:ext uri="{BB962C8B-B14F-4D97-AF65-F5344CB8AC3E}">
        <p14:creationId xmlns:p14="http://schemas.microsoft.com/office/powerpoint/2010/main" val="1729657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6C164-6FE9-448F-A8A9-D1B0F5CF46E1}"/>
              </a:ext>
            </a:extLst>
          </p:cNvPr>
          <p:cNvPicPr>
            <a:picLocks noChangeAspect="1"/>
          </p:cNvPicPr>
          <p:nvPr/>
        </p:nvPicPr>
        <p:blipFill rotWithShape="1">
          <a:blip r:embed="rId2"/>
          <a:srcRect b="20036"/>
          <a:stretch/>
        </p:blipFill>
        <p:spPr>
          <a:xfrm>
            <a:off x="0" y="2999512"/>
            <a:ext cx="11887200" cy="4336947"/>
          </a:xfrm>
          <a:prstGeom prst="rect">
            <a:avLst/>
          </a:prstGeom>
        </p:spPr>
      </p:pic>
      <p:pic>
        <p:nvPicPr>
          <p:cNvPr id="5" name="Picture 4">
            <a:extLst>
              <a:ext uri="{FF2B5EF4-FFF2-40B4-BE49-F238E27FC236}">
                <a16:creationId xmlns:a16="http://schemas.microsoft.com/office/drawing/2014/main" id="{74CCEFE8-84C3-4A94-9DCF-D57CD793FFDC}"/>
              </a:ext>
            </a:extLst>
          </p:cNvPr>
          <p:cNvPicPr>
            <a:picLocks noChangeAspect="1"/>
          </p:cNvPicPr>
          <p:nvPr/>
        </p:nvPicPr>
        <p:blipFill rotWithShape="1">
          <a:blip r:embed="rId3"/>
          <a:srcRect b="37713"/>
          <a:stretch/>
        </p:blipFill>
        <p:spPr>
          <a:xfrm>
            <a:off x="0" y="-33129"/>
            <a:ext cx="11887200" cy="2597426"/>
          </a:xfrm>
          <a:prstGeom prst="rect">
            <a:avLst/>
          </a:prstGeom>
        </p:spPr>
      </p:pic>
      <p:sp>
        <p:nvSpPr>
          <p:cNvPr id="6" name="TextBox 5">
            <a:extLst>
              <a:ext uri="{FF2B5EF4-FFF2-40B4-BE49-F238E27FC236}">
                <a16:creationId xmlns:a16="http://schemas.microsoft.com/office/drawing/2014/main" id="{1369CDE1-CDE7-45EE-BBCA-5E394D939052}"/>
              </a:ext>
            </a:extLst>
          </p:cNvPr>
          <p:cNvSpPr txBox="1"/>
          <p:nvPr/>
        </p:nvSpPr>
        <p:spPr>
          <a:xfrm>
            <a:off x="7308189" y="2564297"/>
            <a:ext cx="4976576" cy="369332"/>
          </a:xfrm>
          <a:prstGeom prst="rect">
            <a:avLst/>
          </a:prstGeom>
          <a:noFill/>
        </p:spPr>
        <p:txBody>
          <a:bodyPr wrap="square">
            <a:spAutoFit/>
          </a:bodyPr>
          <a:lstStyle/>
          <a:p>
            <a:r>
              <a:rPr lang="en-US" dirty="0">
                <a:hlinkClick r:id="rId4"/>
              </a:rPr>
              <a:t>https://modelingguru.nasa.gov/docs/DOC-2783</a:t>
            </a:r>
            <a:r>
              <a:rPr lang="en-US" dirty="0"/>
              <a:t> </a:t>
            </a:r>
          </a:p>
        </p:txBody>
      </p:sp>
    </p:spTree>
    <p:extLst>
      <p:ext uri="{BB962C8B-B14F-4D97-AF65-F5344CB8AC3E}">
        <p14:creationId xmlns:p14="http://schemas.microsoft.com/office/powerpoint/2010/main" val="2687891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E080F-8793-4678-A195-F93421AB5640}"/>
              </a:ext>
            </a:extLst>
          </p:cNvPr>
          <p:cNvPicPr>
            <a:picLocks noChangeAspect="1"/>
          </p:cNvPicPr>
          <p:nvPr/>
        </p:nvPicPr>
        <p:blipFill>
          <a:blip r:embed="rId2"/>
          <a:stretch>
            <a:fillRect/>
          </a:stretch>
        </p:blipFill>
        <p:spPr>
          <a:xfrm>
            <a:off x="56593" y="798548"/>
            <a:ext cx="5819775" cy="5962650"/>
          </a:xfrm>
          <a:prstGeom prst="rect">
            <a:avLst/>
          </a:prstGeom>
        </p:spPr>
      </p:pic>
      <p:sp>
        <p:nvSpPr>
          <p:cNvPr id="4" name="TextBox 3">
            <a:extLst>
              <a:ext uri="{FF2B5EF4-FFF2-40B4-BE49-F238E27FC236}">
                <a16:creationId xmlns:a16="http://schemas.microsoft.com/office/drawing/2014/main" id="{3990220C-2D0E-4407-818F-9F98E8C1A35E}"/>
              </a:ext>
            </a:extLst>
          </p:cNvPr>
          <p:cNvSpPr txBox="1"/>
          <p:nvPr/>
        </p:nvSpPr>
        <p:spPr>
          <a:xfrm>
            <a:off x="63793" y="204803"/>
            <a:ext cx="9373015" cy="369332"/>
          </a:xfrm>
          <a:prstGeom prst="rect">
            <a:avLst/>
          </a:prstGeom>
          <a:noFill/>
        </p:spPr>
        <p:txBody>
          <a:bodyPr wrap="none" rtlCol="0">
            <a:spAutoFit/>
          </a:bodyPr>
          <a:lstStyle/>
          <a:p>
            <a:r>
              <a:rPr lang="en-US" dirty="0"/>
              <a:t>   </a:t>
            </a:r>
            <a:r>
              <a:rPr lang="en-US" dirty="0">
                <a:hlinkClick r:id="rId3"/>
              </a:rPr>
              <a:t>https://www.kaggle.com/code/yushg123/for-loops-vs-vectorized-who-wins-and-by-how-much</a:t>
            </a:r>
            <a:r>
              <a:rPr lang="en-US" dirty="0"/>
              <a:t> </a:t>
            </a:r>
          </a:p>
        </p:txBody>
      </p:sp>
      <p:pic>
        <p:nvPicPr>
          <p:cNvPr id="6" name="Picture 5">
            <a:extLst>
              <a:ext uri="{FF2B5EF4-FFF2-40B4-BE49-F238E27FC236}">
                <a16:creationId xmlns:a16="http://schemas.microsoft.com/office/drawing/2014/main" id="{D091F416-BF69-4997-9F29-2EBDD1F93B59}"/>
              </a:ext>
            </a:extLst>
          </p:cNvPr>
          <p:cNvPicPr>
            <a:picLocks noChangeAspect="1"/>
          </p:cNvPicPr>
          <p:nvPr/>
        </p:nvPicPr>
        <p:blipFill>
          <a:blip r:embed="rId4"/>
          <a:stretch>
            <a:fillRect/>
          </a:stretch>
        </p:blipFill>
        <p:spPr>
          <a:xfrm>
            <a:off x="6078389" y="809186"/>
            <a:ext cx="5848350" cy="5657850"/>
          </a:xfrm>
          <a:prstGeom prst="rect">
            <a:avLst/>
          </a:prstGeom>
        </p:spPr>
      </p:pic>
    </p:spTree>
    <p:extLst>
      <p:ext uri="{BB962C8B-B14F-4D97-AF65-F5344CB8AC3E}">
        <p14:creationId xmlns:p14="http://schemas.microsoft.com/office/powerpoint/2010/main" val="4178101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722B5-3DDA-46C8-BFE0-362B9589AC62}"/>
              </a:ext>
            </a:extLst>
          </p:cNvPr>
          <p:cNvPicPr>
            <a:picLocks noChangeAspect="1"/>
          </p:cNvPicPr>
          <p:nvPr/>
        </p:nvPicPr>
        <p:blipFill>
          <a:blip r:embed="rId2"/>
          <a:stretch>
            <a:fillRect/>
          </a:stretch>
        </p:blipFill>
        <p:spPr>
          <a:xfrm>
            <a:off x="237571" y="226938"/>
            <a:ext cx="6372225" cy="4086225"/>
          </a:xfrm>
          <a:prstGeom prst="rect">
            <a:avLst/>
          </a:prstGeom>
        </p:spPr>
      </p:pic>
      <p:pic>
        <p:nvPicPr>
          <p:cNvPr id="5" name="Picture 4">
            <a:extLst>
              <a:ext uri="{FF2B5EF4-FFF2-40B4-BE49-F238E27FC236}">
                <a16:creationId xmlns:a16="http://schemas.microsoft.com/office/drawing/2014/main" id="{732A8F56-631D-41B9-96D4-6FCC6E9CD5D6}"/>
              </a:ext>
            </a:extLst>
          </p:cNvPr>
          <p:cNvPicPr>
            <a:picLocks noChangeAspect="1"/>
          </p:cNvPicPr>
          <p:nvPr/>
        </p:nvPicPr>
        <p:blipFill>
          <a:blip r:embed="rId3"/>
          <a:stretch>
            <a:fillRect/>
          </a:stretch>
        </p:blipFill>
        <p:spPr>
          <a:xfrm>
            <a:off x="3312263" y="4583187"/>
            <a:ext cx="7820025" cy="2962275"/>
          </a:xfrm>
          <a:prstGeom prst="rect">
            <a:avLst/>
          </a:prstGeom>
        </p:spPr>
      </p:pic>
      <p:sp>
        <p:nvSpPr>
          <p:cNvPr id="6" name="TextBox 5">
            <a:extLst>
              <a:ext uri="{FF2B5EF4-FFF2-40B4-BE49-F238E27FC236}">
                <a16:creationId xmlns:a16="http://schemas.microsoft.com/office/drawing/2014/main" id="{5291B2A7-94BB-4F4B-BA32-84D0347218DA}"/>
              </a:ext>
            </a:extLst>
          </p:cNvPr>
          <p:cNvSpPr txBox="1"/>
          <p:nvPr/>
        </p:nvSpPr>
        <p:spPr>
          <a:xfrm>
            <a:off x="1855603" y="5124893"/>
            <a:ext cx="1456660" cy="461665"/>
          </a:xfrm>
          <a:prstGeom prst="rect">
            <a:avLst/>
          </a:prstGeom>
          <a:noFill/>
        </p:spPr>
        <p:txBody>
          <a:bodyPr wrap="square" rtlCol="0">
            <a:spAutoFit/>
          </a:bodyPr>
          <a:lstStyle/>
          <a:p>
            <a:r>
              <a:rPr lang="en-US" sz="2400" dirty="0"/>
              <a:t>versus</a:t>
            </a:r>
          </a:p>
        </p:txBody>
      </p:sp>
      <p:pic>
        <p:nvPicPr>
          <p:cNvPr id="11" name="Picture 10">
            <a:extLst>
              <a:ext uri="{FF2B5EF4-FFF2-40B4-BE49-F238E27FC236}">
                <a16:creationId xmlns:a16="http://schemas.microsoft.com/office/drawing/2014/main" id="{182880E6-7513-4368-B112-9B86FBC2E252}"/>
              </a:ext>
            </a:extLst>
          </p:cNvPr>
          <p:cNvPicPr>
            <a:picLocks noChangeAspect="1"/>
          </p:cNvPicPr>
          <p:nvPr/>
        </p:nvPicPr>
        <p:blipFill>
          <a:blip r:embed="rId4"/>
          <a:stretch>
            <a:fillRect/>
          </a:stretch>
        </p:blipFill>
        <p:spPr>
          <a:xfrm>
            <a:off x="11121655" y="7044957"/>
            <a:ext cx="628650" cy="381000"/>
          </a:xfrm>
          <a:prstGeom prst="rect">
            <a:avLst/>
          </a:prstGeom>
        </p:spPr>
      </p:pic>
      <p:sp>
        <p:nvSpPr>
          <p:cNvPr id="13" name="TextBox 12">
            <a:extLst>
              <a:ext uri="{FF2B5EF4-FFF2-40B4-BE49-F238E27FC236}">
                <a16:creationId xmlns:a16="http://schemas.microsoft.com/office/drawing/2014/main" id="{849A6457-8B82-47B5-989A-F059EE79682C}"/>
              </a:ext>
            </a:extLst>
          </p:cNvPr>
          <p:cNvSpPr txBox="1"/>
          <p:nvPr/>
        </p:nvSpPr>
        <p:spPr>
          <a:xfrm>
            <a:off x="6961999" y="490226"/>
            <a:ext cx="4788306" cy="646331"/>
          </a:xfrm>
          <a:prstGeom prst="rect">
            <a:avLst/>
          </a:prstGeom>
          <a:noFill/>
        </p:spPr>
        <p:txBody>
          <a:bodyPr wrap="square">
            <a:spAutoFit/>
          </a:bodyPr>
          <a:lstStyle/>
          <a:p>
            <a:r>
              <a:rPr lang="en-US" dirty="0">
                <a:hlinkClick r:id="rId5"/>
              </a:rPr>
              <a:t>https://stackoverflow.com/questions/33792040/numpy-vectorization-instead-of-for-loops</a:t>
            </a:r>
            <a:r>
              <a:rPr lang="en-US" dirty="0"/>
              <a:t> </a:t>
            </a:r>
          </a:p>
        </p:txBody>
      </p:sp>
    </p:spTree>
    <p:extLst>
      <p:ext uri="{BB962C8B-B14F-4D97-AF65-F5344CB8AC3E}">
        <p14:creationId xmlns:p14="http://schemas.microsoft.com/office/powerpoint/2010/main" val="1370412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1E5AB-5738-4168-86A5-01C96FBF4ED4}"/>
              </a:ext>
            </a:extLst>
          </p:cNvPr>
          <p:cNvPicPr>
            <a:picLocks noChangeAspect="1"/>
          </p:cNvPicPr>
          <p:nvPr/>
        </p:nvPicPr>
        <p:blipFill rotWithShape="1">
          <a:blip r:embed="rId2"/>
          <a:srcRect t="7161" b="26513"/>
          <a:stretch/>
        </p:blipFill>
        <p:spPr>
          <a:xfrm>
            <a:off x="1001367" y="556590"/>
            <a:ext cx="9884465" cy="5155097"/>
          </a:xfrm>
          <a:prstGeom prst="rect">
            <a:avLst/>
          </a:prstGeom>
        </p:spPr>
      </p:pic>
      <p:sp>
        <p:nvSpPr>
          <p:cNvPr id="7" name="TextBox 6">
            <a:extLst>
              <a:ext uri="{FF2B5EF4-FFF2-40B4-BE49-F238E27FC236}">
                <a16:creationId xmlns:a16="http://schemas.microsoft.com/office/drawing/2014/main" id="{80E8F5D4-4042-4593-B1C5-4118C50FAAC9}"/>
              </a:ext>
            </a:extLst>
          </p:cNvPr>
          <p:cNvSpPr txBox="1"/>
          <p:nvPr/>
        </p:nvSpPr>
        <p:spPr>
          <a:xfrm>
            <a:off x="3018182" y="6120055"/>
            <a:ext cx="5943600" cy="707886"/>
          </a:xfrm>
          <a:prstGeom prst="rect">
            <a:avLst/>
          </a:prstGeom>
          <a:noFill/>
        </p:spPr>
        <p:txBody>
          <a:bodyPr wrap="square">
            <a:spAutoFit/>
          </a:bodyPr>
          <a:lstStyle/>
          <a:p>
            <a:r>
              <a:rPr lang="en-US" sz="4000" dirty="0">
                <a:hlinkClick r:id="rId3"/>
              </a:rPr>
              <a:t>https://numba.pydata.org/</a:t>
            </a:r>
            <a:r>
              <a:rPr lang="en-US" sz="4000" dirty="0"/>
              <a:t> </a:t>
            </a:r>
          </a:p>
        </p:txBody>
      </p:sp>
    </p:spTree>
    <p:extLst>
      <p:ext uri="{BB962C8B-B14F-4D97-AF65-F5344CB8AC3E}">
        <p14:creationId xmlns:p14="http://schemas.microsoft.com/office/powerpoint/2010/main" val="3896409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F2A24-8D72-4776-832B-F3318CF5295E}"/>
              </a:ext>
            </a:extLst>
          </p:cNvPr>
          <p:cNvPicPr>
            <a:picLocks noChangeAspect="1"/>
          </p:cNvPicPr>
          <p:nvPr/>
        </p:nvPicPr>
        <p:blipFill>
          <a:blip r:embed="rId2"/>
          <a:stretch>
            <a:fillRect/>
          </a:stretch>
        </p:blipFill>
        <p:spPr>
          <a:xfrm>
            <a:off x="0" y="567335"/>
            <a:ext cx="11887200" cy="3390948"/>
          </a:xfrm>
          <a:prstGeom prst="rect">
            <a:avLst/>
          </a:prstGeom>
        </p:spPr>
      </p:pic>
      <p:pic>
        <p:nvPicPr>
          <p:cNvPr id="5" name="Picture 4">
            <a:extLst>
              <a:ext uri="{FF2B5EF4-FFF2-40B4-BE49-F238E27FC236}">
                <a16:creationId xmlns:a16="http://schemas.microsoft.com/office/drawing/2014/main" id="{D5EF61CA-0AA8-4B0C-8589-ACCA514644D2}"/>
              </a:ext>
            </a:extLst>
          </p:cNvPr>
          <p:cNvPicPr>
            <a:picLocks noChangeAspect="1"/>
          </p:cNvPicPr>
          <p:nvPr/>
        </p:nvPicPr>
        <p:blipFill>
          <a:blip r:embed="rId3"/>
          <a:stretch>
            <a:fillRect/>
          </a:stretch>
        </p:blipFill>
        <p:spPr>
          <a:xfrm>
            <a:off x="0" y="4520258"/>
            <a:ext cx="11887200" cy="2336476"/>
          </a:xfrm>
          <a:prstGeom prst="rect">
            <a:avLst/>
          </a:prstGeom>
        </p:spPr>
      </p:pic>
      <p:sp>
        <p:nvSpPr>
          <p:cNvPr id="6" name="TextBox 5">
            <a:extLst>
              <a:ext uri="{FF2B5EF4-FFF2-40B4-BE49-F238E27FC236}">
                <a16:creationId xmlns:a16="http://schemas.microsoft.com/office/drawing/2014/main" id="{501A5F6A-0546-407B-823F-67490BF9E485}"/>
              </a:ext>
            </a:extLst>
          </p:cNvPr>
          <p:cNvSpPr txBox="1"/>
          <p:nvPr/>
        </p:nvSpPr>
        <p:spPr>
          <a:xfrm>
            <a:off x="6831111" y="48780"/>
            <a:ext cx="4976576" cy="369332"/>
          </a:xfrm>
          <a:prstGeom prst="rect">
            <a:avLst/>
          </a:prstGeom>
          <a:noFill/>
        </p:spPr>
        <p:txBody>
          <a:bodyPr wrap="square">
            <a:spAutoFit/>
          </a:bodyPr>
          <a:lstStyle/>
          <a:p>
            <a:r>
              <a:rPr lang="en-US" dirty="0">
                <a:hlinkClick r:id="rId4"/>
              </a:rPr>
              <a:t>https://modelingguru.nasa.gov/docs/DOC-2783</a:t>
            </a:r>
            <a:r>
              <a:rPr lang="en-US" dirty="0"/>
              <a:t> </a:t>
            </a:r>
          </a:p>
        </p:txBody>
      </p:sp>
    </p:spTree>
    <p:extLst>
      <p:ext uri="{BB962C8B-B14F-4D97-AF65-F5344CB8AC3E}">
        <p14:creationId xmlns:p14="http://schemas.microsoft.com/office/powerpoint/2010/main" val="4012530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2BD0-6EE0-422D-BB17-F939A1EC56D7}"/>
              </a:ext>
            </a:extLst>
          </p:cNvPr>
          <p:cNvPicPr>
            <a:picLocks noChangeAspect="1"/>
          </p:cNvPicPr>
          <p:nvPr/>
        </p:nvPicPr>
        <p:blipFill>
          <a:blip r:embed="rId2"/>
          <a:stretch>
            <a:fillRect/>
          </a:stretch>
        </p:blipFill>
        <p:spPr>
          <a:xfrm>
            <a:off x="0" y="1017954"/>
            <a:ext cx="11887200" cy="6147303"/>
          </a:xfrm>
          <a:prstGeom prst="rect">
            <a:avLst/>
          </a:prstGeom>
        </p:spPr>
      </p:pic>
      <p:sp>
        <p:nvSpPr>
          <p:cNvPr id="5" name="TextBox 4">
            <a:extLst>
              <a:ext uri="{FF2B5EF4-FFF2-40B4-BE49-F238E27FC236}">
                <a16:creationId xmlns:a16="http://schemas.microsoft.com/office/drawing/2014/main" id="{93F2F1D7-B357-49F4-927B-CD17080C01C1}"/>
              </a:ext>
            </a:extLst>
          </p:cNvPr>
          <p:cNvSpPr txBox="1"/>
          <p:nvPr/>
        </p:nvSpPr>
        <p:spPr>
          <a:xfrm>
            <a:off x="195469" y="216212"/>
            <a:ext cx="5943600" cy="584775"/>
          </a:xfrm>
          <a:prstGeom prst="rect">
            <a:avLst/>
          </a:prstGeom>
          <a:noFill/>
        </p:spPr>
        <p:txBody>
          <a:bodyPr wrap="square">
            <a:spAutoFit/>
          </a:bodyPr>
          <a:lstStyle/>
          <a:p>
            <a:r>
              <a:rPr lang="en-US" sz="3200" dirty="0">
                <a:hlinkClick r:id="rId3"/>
              </a:rPr>
              <a:t>https://scikit-learn.org</a:t>
            </a:r>
            <a:r>
              <a:rPr lang="en-US" sz="3200" dirty="0"/>
              <a:t>  </a:t>
            </a:r>
          </a:p>
        </p:txBody>
      </p:sp>
      <p:sp>
        <p:nvSpPr>
          <p:cNvPr id="2" name="TextBox 1">
            <a:extLst>
              <a:ext uri="{FF2B5EF4-FFF2-40B4-BE49-F238E27FC236}">
                <a16:creationId xmlns:a16="http://schemas.microsoft.com/office/drawing/2014/main" id="{C73B9CF6-6B9A-4328-9EEA-2E750A9A1BE4}"/>
              </a:ext>
            </a:extLst>
          </p:cNvPr>
          <p:cNvSpPr txBox="1"/>
          <p:nvPr/>
        </p:nvSpPr>
        <p:spPr>
          <a:xfrm>
            <a:off x="4657060" y="266316"/>
            <a:ext cx="7167509" cy="461665"/>
          </a:xfrm>
          <a:prstGeom prst="rect">
            <a:avLst/>
          </a:prstGeom>
          <a:noFill/>
        </p:spPr>
        <p:txBody>
          <a:bodyPr wrap="square" rtlCol="0">
            <a:spAutoFit/>
          </a:bodyPr>
          <a:lstStyle/>
          <a:p>
            <a:r>
              <a:rPr lang="en-US" sz="2400" b="1" dirty="0"/>
              <a:t>Both python and R have large well-developed libraries.</a:t>
            </a:r>
          </a:p>
        </p:txBody>
      </p:sp>
    </p:spTree>
    <p:extLst>
      <p:ext uri="{BB962C8B-B14F-4D97-AF65-F5344CB8AC3E}">
        <p14:creationId xmlns:p14="http://schemas.microsoft.com/office/powerpoint/2010/main" val="4265324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E7223-93A9-4C7F-BF2E-11D07D826E2A}"/>
              </a:ext>
            </a:extLst>
          </p:cNvPr>
          <p:cNvPicPr>
            <a:picLocks noChangeAspect="1"/>
          </p:cNvPicPr>
          <p:nvPr/>
        </p:nvPicPr>
        <p:blipFill>
          <a:blip r:embed="rId2"/>
          <a:stretch>
            <a:fillRect/>
          </a:stretch>
        </p:blipFill>
        <p:spPr>
          <a:xfrm>
            <a:off x="59306" y="0"/>
            <a:ext cx="11768587" cy="7772400"/>
          </a:xfrm>
          <a:prstGeom prst="rect">
            <a:avLst/>
          </a:prstGeom>
        </p:spPr>
      </p:pic>
      <p:sp>
        <p:nvSpPr>
          <p:cNvPr id="4" name="TextBox 3">
            <a:extLst>
              <a:ext uri="{FF2B5EF4-FFF2-40B4-BE49-F238E27FC236}">
                <a16:creationId xmlns:a16="http://schemas.microsoft.com/office/drawing/2014/main" id="{D30C5916-0317-4E05-B051-B18B6EA8EF4F}"/>
              </a:ext>
            </a:extLst>
          </p:cNvPr>
          <p:cNvSpPr txBox="1"/>
          <p:nvPr/>
        </p:nvSpPr>
        <p:spPr>
          <a:xfrm>
            <a:off x="5821018" y="177105"/>
            <a:ext cx="5927637" cy="400110"/>
          </a:xfrm>
          <a:prstGeom prst="rect">
            <a:avLst/>
          </a:prstGeom>
          <a:noFill/>
        </p:spPr>
        <p:txBody>
          <a:bodyPr wrap="square">
            <a:spAutoFit/>
          </a:bodyPr>
          <a:lstStyle/>
          <a:p>
            <a:r>
              <a:rPr lang="en-US" sz="2000" dirty="0">
                <a:solidFill>
                  <a:schemeClr val="bg1"/>
                </a:solidFill>
              </a:rPr>
              <a:t>https://scikit-learn.org/stable/modules/clustering.html</a:t>
            </a:r>
          </a:p>
        </p:txBody>
      </p:sp>
    </p:spTree>
    <p:extLst>
      <p:ext uri="{BB962C8B-B14F-4D97-AF65-F5344CB8AC3E}">
        <p14:creationId xmlns:p14="http://schemas.microsoft.com/office/powerpoint/2010/main" val="1553636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0C12F-BBD5-4191-AF30-5F53AB09F590}"/>
              </a:ext>
            </a:extLst>
          </p:cNvPr>
          <p:cNvPicPr>
            <a:picLocks noChangeAspect="1"/>
          </p:cNvPicPr>
          <p:nvPr/>
        </p:nvPicPr>
        <p:blipFill>
          <a:blip r:embed="rId2"/>
          <a:stretch>
            <a:fillRect/>
          </a:stretch>
        </p:blipFill>
        <p:spPr>
          <a:xfrm>
            <a:off x="0" y="737823"/>
            <a:ext cx="11887200" cy="6654557"/>
          </a:xfrm>
          <a:prstGeom prst="rect">
            <a:avLst/>
          </a:prstGeom>
        </p:spPr>
      </p:pic>
      <p:sp>
        <p:nvSpPr>
          <p:cNvPr id="7" name="TextBox 6">
            <a:extLst>
              <a:ext uri="{FF2B5EF4-FFF2-40B4-BE49-F238E27FC236}">
                <a16:creationId xmlns:a16="http://schemas.microsoft.com/office/drawing/2014/main" id="{91DEA970-03EC-4A11-98A9-5A7BCFB4F9B3}"/>
              </a:ext>
            </a:extLst>
          </p:cNvPr>
          <p:cNvSpPr txBox="1"/>
          <p:nvPr/>
        </p:nvSpPr>
        <p:spPr>
          <a:xfrm>
            <a:off x="221974" y="104218"/>
            <a:ext cx="11545956" cy="523220"/>
          </a:xfrm>
          <a:prstGeom prst="rect">
            <a:avLst/>
          </a:prstGeom>
          <a:noFill/>
        </p:spPr>
        <p:txBody>
          <a:bodyPr wrap="square">
            <a:spAutoFit/>
          </a:bodyPr>
          <a:lstStyle/>
          <a:p>
            <a:r>
              <a:rPr lang="en-US" sz="2800" dirty="0">
                <a:hlinkClick r:id="rId3"/>
              </a:rPr>
              <a:t>https://scikit-learn.org/stable/modules/clustering.html#clustering</a:t>
            </a:r>
            <a:r>
              <a:rPr lang="en-US" sz="2800" dirty="0"/>
              <a:t> </a:t>
            </a:r>
          </a:p>
        </p:txBody>
      </p:sp>
    </p:spTree>
    <p:extLst>
      <p:ext uri="{BB962C8B-B14F-4D97-AF65-F5344CB8AC3E}">
        <p14:creationId xmlns:p14="http://schemas.microsoft.com/office/powerpoint/2010/main" val="550576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58D3EEAD-399D-4D0B-B4EC-32136C305EB3}"/>
              </a:ext>
            </a:extLst>
          </p:cNvPr>
          <p:cNvSpPr>
            <a:spLocks noGrp="1" noChangeArrowheads="1"/>
          </p:cNvSpPr>
          <p:nvPr>
            <p:ph type="body" idx="1"/>
          </p:nvPr>
        </p:nvSpPr>
        <p:spPr>
          <a:xfrm>
            <a:off x="1280160" y="408913"/>
            <a:ext cx="9413240" cy="6370201"/>
          </a:xfrm>
        </p:spPr>
        <p:txBody>
          <a:bodyPr/>
          <a:lstStyle/>
          <a:p>
            <a:pPr>
              <a:buFontTx/>
              <a:buNone/>
            </a:pPr>
            <a:r>
              <a:rPr lang="en-US" altLang="en-US" b="1" dirty="0">
                <a:solidFill>
                  <a:schemeClr val="accent2"/>
                </a:solidFill>
              </a:rPr>
              <a:t>  Traditional Programming</a:t>
            </a:r>
          </a:p>
          <a:p>
            <a:endParaRPr lang="en-US" altLang="en-US" dirty="0"/>
          </a:p>
          <a:p>
            <a:endParaRPr lang="en-US" altLang="en-US" dirty="0"/>
          </a:p>
          <a:p>
            <a:endParaRPr lang="en-US" altLang="en-US" dirty="0"/>
          </a:p>
          <a:p>
            <a:endParaRPr lang="en-US" altLang="en-US" b="1" dirty="0">
              <a:solidFill>
                <a:schemeClr val="accent2"/>
              </a:solidFill>
            </a:endParaRPr>
          </a:p>
          <a:p>
            <a:pPr>
              <a:buFontTx/>
              <a:buNone/>
            </a:pPr>
            <a:r>
              <a:rPr lang="en-US" altLang="en-US" b="1" dirty="0">
                <a:solidFill>
                  <a:schemeClr val="accent2"/>
                </a:solidFill>
              </a:rPr>
              <a:t>  </a:t>
            </a:r>
          </a:p>
          <a:p>
            <a:pPr>
              <a:buFontTx/>
              <a:buNone/>
            </a:pPr>
            <a:endParaRPr lang="en-US" altLang="en-US" b="1" dirty="0">
              <a:solidFill>
                <a:schemeClr val="accent2"/>
              </a:solidFill>
            </a:endParaRPr>
          </a:p>
          <a:p>
            <a:pPr>
              <a:buFontTx/>
              <a:buNone/>
            </a:pPr>
            <a:r>
              <a:rPr lang="en-US" altLang="en-US" b="1" dirty="0">
                <a:solidFill>
                  <a:schemeClr val="accent2"/>
                </a:solidFill>
              </a:rPr>
              <a:t>Machine Learning</a:t>
            </a:r>
          </a:p>
        </p:txBody>
      </p:sp>
      <p:sp>
        <p:nvSpPr>
          <p:cNvPr id="3076" name="Rectangle 4">
            <a:extLst>
              <a:ext uri="{FF2B5EF4-FFF2-40B4-BE49-F238E27FC236}">
                <a16:creationId xmlns:a16="http://schemas.microsoft.com/office/drawing/2014/main" id="{85B0E145-EEE5-4CBF-97A1-20BEE4B3900E}"/>
              </a:ext>
            </a:extLst>
          </p:cNvPr>
          <p:cNvSpPr>
            <a:spLocks noChangeArrowheads="1"/>
          </p:cNvSpPr>
          <p:nvPr/>
        </p:nvSpPr>
        <p:spPr bwMode="auto">
          <a:xfrm>
            <a:off x="4561840" y="1258757"/>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78" name="Line 6">
            <a:extLst>
              <a:ext uri="{FF2B5EF4-FFF2-40B4-BE49-F238E27FC236}">
                <a16:creationId xmlns:a16="http://schemas.microsoft.com/office/drawing/2014/main" id="{6F726700-F8AA-4678-845E-DCB35373887A}"/>
              </a:ext>
            </a:extLst>
          </p:cNvPr>
          <p:cNvSpPr>
            <a:spLocks noChangeShapeType="1"/>
          </p:cNvSpPr>
          <p:nvPr/>
        </p:nvSpPr>
        <p:spPr bwMode="auto">
          <a:xfrm>
            <a:off x="3525520" y="177691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79" name="Line 7">
            <a:extLst>
              <a:ext uri="{FF2B5EF4-FFF2-40B4-BE49-F238E27FC236}">
                <a16:creationId xmlns:a16="http://schemas.microsoft.com/office/drawing/2014/main" id="{061BD52F-0510-4A72-BDCE-99D93AF65707}"/>
              </a:ext>
            </a:extLst>
          </p:cNvPr>
          <p:cNvSpPr>
            <a:spLocks noChangeShapeType="1"/>
          </p:cNvSpPr>
          <p:nvPr/>
        </p:nvSpPr>
        <p:spPr bwMode="auto">
          <a:xfrm>
            <a:off x="3525520" y="255415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0" name="Line 8">
            <a:extLst>
              <a:ext uri="{FF2B5EF4-FFF2-40B4-BE49-F238E27FC236}">
                <a16:creationId xmlns:a16="http://schemas.microsoft.com/office/drawing/2014/main" id="{284E5E05-4320-42BF-963D-B229ED9D33A4}"/>
              </a:ext>
            </a:extLst>
          </p:cNvPr>
          <p:cNvSpPr>
            <a:spLocks noChangeShapeType="1"/>
          </p:cNvSpPr>
          <p:nvPr/>
        </p:nvSpPr>
        <p:spPr bwMode="auto">
          <a:xfrm>
            <a:off x="7584440" y="2035997"/>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2" name="Text Box 10">
            <a:extLst>
              <a:ext uri="{FF2B5EF4-FFF2-40B4-BE49-F238E27FC236}">
                <a16:creationId xmlns:a16="http://schemas.microsoft.com/office/drawing/2014/main" id="{63752046-A376-4C60-B3CA-7460E5761FF8}"/>
              </a:ext>
            </a:extLst>
          </p:cNvPr>
          <p:cNvSpPr txBox="1">
            <a:spLocks noChangeArrowheads="1"/>
          </p:cNvSpPr>
          <p:nvPr/>
        </p:nvSpPr>
        <p:spPr bwMode="auto">
          <a:xfrm>
            <a:off x="2298489" y="1363109"/>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83" name="Text Box 11">
            <a:extLst>
              <a:ext uri="{FF2B5EF4-FFF2-40B4-BE49-F238E27FC236}">
                <a16:creationId xmlns:a16="http://schemas.microsoft.com/office/drawing/2014/main" id="{2DF0DBC3-0D70-47B5-B3F0-B0986E4E1495}"/>
              </a:ext>
            </a:extLst>
          </p:cNvPr>
          <p:cNvSpPr txBox="1">
            <a:spLocks noChangeArrowheads="1"/>
          </p:cNvSpPr>
          <p:nvPr/>
        </p:nvSpPr>
        <p:spPr bwMode="auto">
          <a:xfrm>
            <a:off x="1539240" y="2122358"/>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3084" name="Text Box 12">
            <a:extLst>
              <a:ext uri="{FF2B5EF4-FFF2-40B4-BE49-F238E27FC236}">
                <a16:creationId xmlns:a16="http://schemas.microsoft.com/office/drawing/2014/main" id="{1FA2DC9D-8E06-4280-9C62-217344378843}"/>
              </a:ext>
            </a:extLst>
          </p:cNvPr>
          <p:cNvSpPr txBox="1">
            <a:spLocks noChangeArrowheads="1"/>
          </p:cNvSpPr>
          <p:nvPr/>
        </p:nvSpPr>
        <p:spPr bwMode="auto">
          <a:xfrm>
            <a:off x="8448040" y="1690558"/>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dirty="0"/>
              <a:t>Output</a:t>
            </a:r>
          </a:p>
        </p:txBody>
      </p:sp>
      <p:sp>
        <p:nvSpPr>
          <p:cNvPr id="3091" name="Rectangle 19">
            <a:extLst>
              <a:ext uri="{FF2B5EF4-FFF2-40B4-BE49-F238E27FC236}">
                <a16:creationId xmlns:a16="http://schemas.microsoft.com/office/drawing/2014/main" id="{ADDC8DBC-9E47-4AC5-A9BB-CFEF771CED69}"/>
              </a:ext>
            </a:extLst>
          </p:cNvPr>
          <p:cNvSpPr>
            <a:spLocks noChangeArrowheads="1"/>
          </p:cNvSpPr>
          <p:nvPr/>
        </p:nvSpPr>
        <p:spPr bwMode="auto">
          <a:xfrm>
            <a:off x="4648200" y="5224634"/>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92" name="Line 20">
            <a:extLst>
              <a:ext uri="{FF2B5EF4-FFF2-40B4-BE49-F238E27FC236}">
                <a16:creationId xmlns:a16="http://schemas.microsoft.com/office/drawing/2014/main" id="{49AE7E23-6476-4670-95BE-D9DC2F91067C}"/>
              </a:ext>
            </a:extLst>
          </p:cNvPr>
          <p:cNvSpPr>
            <a:spLocks noChangeShapeType="1"/>
          </p:cNvSpPr>
          <p:nvPr/>
        </p:nvSpPr>
        <p:spPr bwMode="auto">
          <a:xfrm>
            <a:off x="3611880" y="574279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3" name="Line 21">
            <a:extLst>
              <a:ext uri="{FF2B5EF4-FFF2-40B4-BE49-F238E27FC236}">
                <a16:creationId xmlns:a16="http://schemas.microsoft.com/office/drawing/2014/main" id="{8BC9B745-827E-4A8A-A043-1DC64C786C1E}"/>
              </a:ext>
            </a:extLst>
          </p:cNvPr>
          <p:cNvSpPr>
            <a:spLocks noChangeShapeType="1"/>
          </p:cNvSpPr>
          <p:nvPr/>
        </p:nvSpPr>
        <p:spPr bwMode="auto">
          <a:xfrm>
            <a:off x="3611880" y="652003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4" name="Line 22">
            <a:extLst>
              <a:ext uri="{FF2B5EF4-FFF2-40B4-BE49-F238E27FC236}">
                <a16:creationId xmlns:a16="http://schemas.microsoft.com/office/drawing/2014/main" id="{55D52E3E-656D-4C67-B672-4B290E513EB1}"/>
              </a:ext>
            </a:extLst>
          </p:cNvPr>
          <p:cNvSpPr>
            <a:spLocks noChangeShapeType="1"/>
          </p:cNvSpPr>
          <p:nvPr/>
        </p:nvSpPr>
        <p:spPr bwMode="auto">
          <a:xfrm>
            <a:off x="7670800" y="6001874"/>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5" name="Text Box 23">
            <a:extLst>
              <a:ext uri="{FF2B5EF4-FFF2-40B4-BE49-F238E27FC236}">
                <a16:creationId xmlns:a16="http://schemas.microsoft.com/office/drawing/2014/main" id="{FC386BA0-F563-493F-AF29-F6FA1B1C48A9}"/>
              </a:ext>
            </a:extLst>
          </p:cNvPr>
          <p:cNvSpPr txBox="1">
            <a:spLocks noChangeArrowheads="1"/>
          </p:cNvSpPr>
          <p:nvPr/>
        </p:nvSpPr>
        <p:spPr bwMode="auto">
          <a:xfrm>
            <a:off x="2384849" y="5328986"/>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96" name="Text Box 24">
            <a:extLst>
              <a:ext uri="{FF2B5EF4-FFF2-40B4-BE49-F238E27FC236}">
                <a16:creationId xmlns:a16="http://schemas.microsoft.com/office/drawing/2014/main" id="{F43E48CD-0A56-480E-8898-F746632DC02C}"/>
              </a:ext>
            </a:extLst>
          </p:cNvPr>
          <p:cNvSpPr txBox="1">
            <a:spLocks noChangeArrowheads="1"/>
          </p:cNvSpPr>
          <p:nvPr/>
        </p:nvSpPr>
        <p:spPr bwMode="auto">
          <a:xfrm>
            <a:off x="1971040" y="6174595"/>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Output</a:t>
            </a:r>
          </a:p>
        </p:txBody>
      </p:sp>
      <p:sp>
        <p:nvSpPr>
          <p:cNvPr id="3097" name="Text Box 25">
            <a:extLst>
              <a:ext uri="{FF2B5EF4-FFF2-40B4-BE49-F238E27FC236}">
                <a16:creationId xmlns:a16="http://schemas.microsoft.com/office/drawing/2014/main" id="{45D59C11-EE89-426F-90BE-6F37E2076260}"/>
              </a:ext>
            </a:extLst>
          </p:cNvPr>
          <p:cNvSpPr txBox="1">
            <a:spLocks noChangeArrowheads="1"/>
          </p:cNvSpPr>
          <p:nvPr/>
        </p:nvSpPr>
        <p:spPr bwMode="auto">
          <a:xfrm>
            <a:off x="8534400" y="5656435"/>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17" name="TextBox 16">
            <a:extLst>
              <a:ext uri="{FF2B5EF4-FFF2-40B4-BE49-F238E27FC236}">
                <a16:creationId xmlns:a16="http://schemas.microsoft.com/office/drawing/2014/main" id="{7725C009-F1C4-45BA-A0B4-1C109DCDDB60}"/>
              </a:ext>
            </a:extLst>
          </p:cNvPr>
          <p:cNvSpPr txBox="1"/>
          <p:nvPr/>
        </p:nvSpPr>
        <p:spPr>
          <a:xfrm>
            <a:off x="234386" y="7425663"/>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
        <p:nvSpPr>
          <p:cNvPr id="2" name="TextBox 1">
            <a:extLst>
              <a:ext uri="{FF2B5EF4-FFF2-40B4-BE49-F238E27FC236}">
                <a16:creationId xmlns:a16="http://schemas.microsoft.com/office/drawing/2014/main" id="{C85955EB-159F-521C-4C51-0C6994298244}"/>
              </a:ext>
            </a:extLst>
          </p:cNvPr>
          <p:cNvSpPr txBox="1"/>
          <p:nvPr/>
        </p:nvSpPr>
        <p:spPr>
          <a:xfrm>
            <a:off x="8034391" y="6779114"/>
            <a:ext cx="3695329" cy="461665"/>
          </a:xfrm>
          <a:prstGeom prst="rect">
            <a:avLst/>
          </a:prstGeom>
          <a:noFill/>
        </p:spPr>
        <p:txBody>
          <a:bodyPr wrap="square" rtlCol="0">
            <a:spAutoFit/>
          </a:bodyPr>
          <a:lstStyle/>
          <a:p>
            <a:r>
              <a:rPr lang="en-US" sz="2400" dirty="0">
                <a:solidFill>
                  <a:srgbClr val="7030A0"/>
                </a:solidFill>
              </a:rPr>
              <a:t>Or function f(</a:t>
            </a:r>
            <a:r>
              <a:rPr lang="en-US" sz="2400" b="1" dirty="0">
                <a:solidFill>
                  <a:srgbClr val="7030A0"/>
                </a:solidFill>
              </a:rPr>
              <a:t>x</a:t>
            </a:r>
            <a:r>
              <a:rPr lang="en-US" sz="2400" dirty="0">
                <a:solidFill>
                  <a:srgbClr val="7030A0"/>
                </a:solidFill>
              </a:rPr>
              <a:t>):  Data </a:t>
            </a:r>
            <a:r>
              <a:rPr lang="en-US" sz="2400" dirty="0">
                <a:solidFill>
                  <a:srgbClr val="7030A0"/>
                </a:solidFill>
                <a:sym typeface="Wingdings" panose="05000000000000000000" pitchFamily="2" charset="2"/>
              </a:rPr>
              <a:t></a:t>
            </a:r>
            <a:r>
              <a:rPr lang="en-US" sz="2400" dirty="0">
                <a:solidFill>
                  <a:srgbClr val="7030A0"/>
                </a:solidFill>
              </a:rPr>
              <a:t> ?</a:t>
            </a:r>
          </a:p>
        </p:txBody>
      </p:sp>
    </p:spTree>
    <p:extLst>
      <p:ext uri="{BB962C8B-B14F-4D97-AF65-F5344CB8AC3E}">
        <p14:creationId xmlns:p14="http://schemas.microsoft.com/office/powerpoint/2010/main" val="1530250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57D811-476E-48A8-B156-5D2EE3A85ADE}"/>
              </a:ext>
            </a:extLst>
          </p:cNvPr>
          <p:cNvSpPr txBox="1"/>
          <p:nvPr/>
        </p:nvSpPr>
        <p:spPr>
          <a:xfrm>
            <a:off x="-76201" y="7403068"/>
            <a:ext cx="8206409" cy="369332"/>
          </a:xfrm>
          <a:prstGeom prst="rect">
            <a:avLst/>
          </a:prstGeom>
          <a:noFill/>
        </p:spPr>
        <p:txBody>
          <a:bodyPr wrap="square">
            <a:spAutoFit/>
          </a:bodyPr>
          <a:lstStyle/>
          <a:p>
            <a:r>
              <a:rPr lang="en-US" dirty="0">
                <a:hlinkClick r:id="rId2"/>
              </a:rPr>
              <a:t>https://scikit-learn.org/stable/modules/clustering.html#k-means</a:t>
            </a:r>
            <a:r>
              <a:rPr lang="en-US" dirty="0"/>
              <a:t> </a:t>
            </a:r>
          </a:p>
        </p:txBody>
      </p:sp>
      <p:pic>
        <p:nvPicPr>
          <p:cNvPr id="7" name="Picture 6">
            <a:extLst>
              <a:ext uri="{FF2B5EF4-FFF2-40B4-BE49-F238E27FC236}">
                <a16:creationId xmlns:a16="http://schemas.microsoft.com/office/drawing/2014/main" id="{585254B6-889E-42EF-9AAA-867E6AF7DC05}"/>
              </a:ext>
            </a:extLst>
          </p:cNvPr>
          <p:cNvPicPr>
            <a:picLocks noChangeAspect="1"/>
          </p:cNvPicPr>
          <p:nvPr/>
        </p:nvPicPr>
        <p:blipFill>
          <a:blip r:embed="rId3"/>
          <a:stretch>
            <a:fillRect/>
          </a:stretch>
        </p:blipFill>
        <p:spPr>
          <a:xfrm>
            <a:off x="0" y="31057"/>
            <a:ext cx="11887200" cy="7299474"/>
          </a:xfrm>
          <a:prstGeom prst="rect">
            <a:avLst/>
          </a:prstGeom>
        </p:spPr>
      </p:pic>
    </p:spTree>
    <p:extLst>
      <p:ext uri="{BB962C8B-B14F-4D97-AF65-F5344CB8AC3E}">
        <p14:creationId xmlns:p14="http://schemas.microsoft.com/office/powerpoint/2010/main" val="3519515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72126-1186-4E84-8087-5128F24CC1E0}"/>
              </a:ext>
            </a:extLst>
          </p:cNvPr>
          <p:cNvPicPr>
            <a:picLocks noChangeAspect="1"/>
          </p:cNvPicPr>
          <p:nvPr/>
        </p:nvPicPr>
        <p:blipFill>
          <a:blip r:embed="rId2"/>
          <a:stretch>
            <a:fillRect/>
          </a:stretch>
        </p:blipFill>
        <p:spPr>
          <a:xfrm>
            <a:off x="177359" y="0"/>
            <a:ext cx="11532482" cy="7772400"/>
          </a:xfrm>
          <a:prstGeom prst="rect">
            <a:avLst/>
          </a:prstGeom>
        </p:spPr>
      </p:pic>
    </p:spTree>
    <p:extLst>
      <p:ext uri="{BB962C8B-B14F-4D97-AF65-F5344CB8AC3E}">
        <p14:creationId xmlns:p14="http://schemas.microsoft.com/office/powerpoint/2010/main" val="1825765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82566-1D55-4C03-9AE9-A35829DF9ED9}"/>
              </a:ext>
            </a:extLst>
          </p:cNvPr>
          <p:cNvPicPr>
            <a:picLocks noChangeAspect="1"/>
          </p:cNvPicPr>
          <p:nvPr/>
        </p:nvPicPr>
        <p:blipFill>
          <a:blip r:embed="rId2"/>
          <a:stretch>
            <a:fillRect/>
          </a:stretch>
        </p:blipFill>
        <p:spPr>
          <a:xfrm>
            <a:off x="0" y="1788018"/>
            <a:ext cx="11887200" cy="5627594"/>
          </a:xfrm>
          <a:prstGeom prst="rect">
            <a:avLst/>
          </a:prstGeom>
        </p:spPr>
      </p:pic>
      <p:sp>
        <p:nvSpPr>
          <p:cNvPr id="5" name="TextBox 4">
            <a:extLst>
              <a:ext uri="{FF2B5EF4-FFF2-40B4-BE49-F238E27FC236}">
                <a16:creationId xmlns:a16="http://schemas.microsoft.com/office/drawing/2014/main" id="{ED77E456-5EFD-4366-AE86-765130D10300}"/>
              </a:ext>
            </a:extLst>
          </p:cNvPr>
          <p:cNvSpPr txBox="1"/>
          <p:nvPr/>
        </p:nvSpPr>
        <p:spPr>
          <a:xfrm>
            <a:off x="6764233" y="5031088"/>
            <a:ext cx="4910316" cy="1200329"/>
          </a:xfrm>
          <a:prstGeom prst="rect">
            <a:avLst/>
          </a:prstGeom>
          <a:noFill/>
        </p:spPr>
        <p:txBody>
          <a:bodyPr wrap="square">
            <a:spAutoFit/>
          </a:bodyPr>
          <a:lstStyle/>
          <a:p>
            <a:r>
              <a:rPr lang="en-US" sz="2400" dirty="0">
                <a:hlinkClick r:id="rId3"/>
              </a:rPr>
              <a:t>https://swirlstats.com/scn/title.html</a:t>
            </a:r>
            <a:endParaRPr lang="en-US" sz="2400" dirty="0"/>
          </a:p>
          <a:p>
            <a:endParaRPr lang="en-US" sz="2400" dirty="0"/>
          </a:p>
          <a:p>
            <a:r>
              <a:rPr lang="en-US" sz="2400" dirty="0">
                <a:hlinkClick r:id="rId4"/>
              </a:rPr>
              <a:t>https://www.r-project.org/</a:t>
            </a:r>
            <a:r>
              <a:rPr lang="en-US" sz="2400" dirty="0"/>
              <a:t>  </a:t>
            </a:r>
          </a:p>
        </p:txBody>
      </p:sp>
      <p:pic>
        <p:nvPicPr>
          <p:cNvPr id="7" name="Picture 6">
            <a:extLst>
              <a:ext uri="{FF2B5EF4-FFF2-40B4-BE49-F238E27FC236}">
                <a16:creationId xmlns:a16="http://schemas.microsoft.com/office/drawing/2014/main" id="{88ADD1BB-D4C8-4E22-80D8-0D901DE84E8B}"/>
              </a:ext>
            </a:extLst>
          </p:cNvPr>
          <p:cNvPicPr>
            <a:picLocks noChangeAspect="1"/>
          </p:cNvPicPr>
          <p:nvPr/>
        </p:nvPicPr>
        <p:blipFill rotWithShape="1">
          <a:blip r:embed="rId5"/>
          <a:srcRect t="23116" b="5071"/>
          <a:stretch/>
        </p:blipFill>
        <p:spPr>
          <a:xfrm>
            <a:off x="0" y="-13250"/>
            <a:ext cx="11887200" cy="1716157"/>
          </a:xfrm>
          <a:prstGeom prst="rect">
            <a:avLst/>
          </a:prstGeom>
        </p:spPr>
      </p:pic>
    </p:spTree>
    <p:extLst>
      <p:ext uri="{BB962C8B-B14F-4D97-AF65-F5344CB8AC3E}">
        <p14:creationId xmlns:p14="http://schemas.microsoft.com/office/powerpoint/2010/main" val="29783504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705274"/>
            <a:ext cx="10363200" cy="6335504"/>
          </a:xfrm>
          <a:prstGeom prst="rect">
            <a:avLst/>
          </a:prstGeom>
        </p:spPr>
      </p:pic>
      <p:sp>
        <p:nvSpPr>
          <p:cNvPr id="3" name="Rectangle 2"/>
          <p:cNvSpPr/>
          <p:nvPr/>
        </p:nvSpPr>
        <p:spPr>
          <a:xfrm>
            <a:off x="1270337" y="164448"/>
            <a:ext cx="9657003" cy="406265"/>
          </a:xfrm>
          <a:prstGeom prst="rect">
            <a:avLst/>
          </a:prstGeom>
          <a:solidFill>
            <a:srgbClr val="FFF2CC"/>
          </a:solidFill>
        </p:spPr>
        <p:txBody>
          <a:bodyPr wrap="none">
            <a:spAutoFit/>
          </a:bodyPr>
          <a:lstStyle/>
          <a:p>
            <a:r>
              <a:rPr lang="en-US" sz="2040" dirty="0"/>
              <a:t>Additional R packages can be found at other repositories such as http://bioconductor.org/</a:t>
            </a:r>
          </a:p>
        </p:txBody>
      </p:sp>
    </p:spTree>
    <p:extLst>
      <p:ext uri="{BB962C8B-B14F-4D97-AF65-F5344CB8AC3E}">
        <p14:creationId xmlns:p14="http://schemas.microsoft.com/office/powerpoint/2010/main" val="1886503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B25564-9795-4D1D-B2E8-C3DE7F61E3EB}"/>
              </a:ext>
            </a:extLst>
          </p:cNvPr>
          <p:cNvPicPr>
            <a:picLocks noChangeAspect="1"/>
          </p:cNvPicPr>
          <p:nvPr/>
        </p:nvPicPr>
        <p:blipFill>
          <a:blip r:embed="rId2"/>
          <a:stretch>
            <a:fillRect/>
          </a:stretch>
        </p:blipFill>
        <p:spPr>
          <a:xfrm>
            <a:off x="281563" y="97653"/>
            <a:ext cx="10881360" cy="7661362"/>
          </a:xfrm>
          <a:prstGeom prst="rect">
            <a:avLst/>
          </a:prstGeom>
        </p:spPr>
      </p:pic>
    </p:spTree>
    <p:extLst>
      <p:ext uri="{BB962C8B-B14F-4D97-AF65-F5344CB8AC3E}">
        <p14:creationId xmlns:p14="http://schemas.microsoft.com/office/powerpoint/2010/main" val="4192871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48" y="486"/>
            <a:ext cx="10361905" cy="7771429"/>
          </a:xfrm>
          <a:prstGeom prst="rect">
            <a:avLst/>
          </a:prstGeom>
        </p:spPr>
      </p:pic>
      <p:sp>
        <p:nvSpPr>
          <p:cNvPr id="3" name="Rectangle 2"/>
          <p:cNvSpPr/>
          <p:nvPr/>
        </p:nvSpPr>
        <p:spPr>
          <a:xfrm>
            <a:off x="2378658" y="7356880"/>
            <a:ext cx="8745894" cy="406265"/>
          </a:xfrm>
          <a:prstGeom prst="rect">
            <a:avLst/>
          </a:prstGeom>
        </p:spPr>
        <p:txBody>
          <a:bodyPr wrap="square">
            <a:spAutoFit/>
          </a:bodyPr>
          <a:lstStyle/>
          <a:p>
            <a:r>
              <a:rPr lang="en-US" sz="2040" dirty="0">
                <a:hlinkClick r:id="rId3"/>
              </a:rPr>
              <a:t>https://commons.wikimedia.org/wiki/File%3AData_visualization_process_v1.png</a:t>
            </a:r>
            <a:r>
              <a:rPr lang="en-US" sz="2040" dirty="0"/>
              <a:t> </a:t>
            </a:r>
          </a:p>
        </p:txBody>
      </p:sp>
    </p:spTree>
    <p:extLst>
      <p:ext uri="{BB962C8B-B14F-4D97-AF65-F5344CB8AC3E}">
        <p14:creationId xmlns:p14="http://schemas.microsoft.com/office/powerpoint/2010/main" val="115497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19" y="1030001"/>
            <a:ext cx="10297935" cy="4905750"/>
          </a:xfrm>
          <a:prstGeom prst="rect">
            <a:avLst/>
          </a:prstGeom>
        </p:spPr>
      </p:pic>
      <p:sp>
        <p:nvSpPr>
          <p:cNvPr id="3" name="Rectangle 2"/>
          <p:cNvSpPr/>
          <p:nvPr/>
        </p:nvSpPr>
        <p:spPr>
          <a:xfrm>
            <a:off x="1026718" y="276966"/>
            <a:ext cx="8702521" cy="406265"/>
          </a:xfrm>
          <a:prstGeom prst="rect">
            <a:avLst/>
          </a:prstGeom>
        </p:spPr>
        <p:txBody>
          <a:bodyPr wrap="square">
            <a:spAutoFit/>
          </a:bodyPr>
          <a:lstStyle/>
          <a:p>
            <a:r>
              <a:rPr lang="en-US" sz="2040" dirty="0">
                <a:hlinkClick r:id="rId3"/>
              </a:rPr>
              <a:t>https://en.wikipedia.org/wiki/Regression_analysis</a:t>
            </a:r>
            <a:r>
              <a:rPr lang="en-US" sz="2040" dirty="0"/>
              <a:t> </a:t>
            </a:r>
          </a:p>
        </p:txBody>
      </p:sp>
    </p:spTree>
    <p:extLst>
      <p:ext uri="{BB962C8B-B14F-4D97-AF65-F5344CB8AC3E}">
        <p14:creationId xmlns:p14="http://schemas.microsoft.com/office/powerpoint/2010/main" val="2190290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89CB4-53E0-4975-A6EF-E59593E8444F}"/>
              </a:ext>
            </a:extLst>
          </p:cNvPr>
          <p:cNvPicPr>
            <a:picLocks noChangeAspect="1"/>
          </p:cNvPicPr>
          <p:nvPr/>
        </p:nvPicPr>
        <p:blipFill>
          <a:blip r:embed="rId2"/>
          <a:stretch>
            <a:fillRect/>
          </a:stretch>
        </p:blipFill>
        <p:spPr>
          <a:xfrm>
            <a:off x="788988" y="1635443"/>
            <a:ext cx="10309225" cy="4501515"/>
          </a:xfrm>
          <a:prstGeom prst="rect">
            <a:avLst/>
          </a:prstGeom>
        </p:spPr>
      </p:pic>
      <p:sp>
        <p:nvSpPr>
          <p:cNvPr id="4" name="TextBox 3">
            <a:extLst>
              <a:ext uri="{FF2B5EF4-FFF2-40B4-BE49-F238E27FC236}">
                <a16:creationId xmlns:a16="http://schemas.microsoft.com/office/drawing/2014/main" id="{65B1F95B-DFD8-4148-A37F-ACE009FF17B8}"/>
              </a:ext>
            </a:extLst>
          </p:cNvPr>
          <p:cNvSpPr txBox="1"/>
          <p:nvPr/>
        </p:nvSpPr>
        <p:spPr>
          <a:xfrm>
            <a:off x="1034717" y="7065253"/>
            <a:ext cx="7867850" cy="720197"/>
          </a:xfrm>
          <a:prstGeom prst="rect">
            <a:avLst/>
          </a:prstGeom>
          <a:noFill/>
        </p:spPr>
        <p:txBody>
          <a:bodyPr wrap="square">
            <a:spAutoFit/>
          </a:bodyPr>
          <a:lstStyle/>
          <a:p>
            <a:r>
              <a:rPr lang="en-US" sz="2040" dirty="0">
                <a:hlinkClick r:id="rId3"/>
              </a:rPr>
              <a:t>https://hackerwins.github.io/2019-07-10/cs229a-week8</a:t>
            </a:r>
            <a:r>
              <a:rPr lang="en-US" sz="2040" dirty="0"/>
              <a:t> </a:t>
            </a:r>
          </a:p>
          <a:p>
            <a:r>
              <a:rPr lang="en-US" sz="2040" dirty="0"/>
              <a:t>From Andrew Ng’s Machine Learning course</a:t>
            </a:r>
          </a:p>
        </p:txBody>
      </p:sp>
      <p:sp>
        <p:nvSpPr>
          <p:cNvPr id="5" name="TextBox 4">
            <a:extLst>
              <a:ext uri="{FF2B5EF4-FFF2-40B4-BE49-F238E27FC236}">
                <a16:creationId xmlns:a16="http://schemas.microsoft.com/office/drawing/2014/main" id="{330E9378-7301-4009-A1A1-5F1F1F6D3C79}"/>
              </a:ext>
            </a:extLst>
          </p:cNvPr>
          <p:cNvSpPr txBox="1"/>
          <p:nvPr/>
        </p:nvSpPr>
        <p:spPr>
          <a:xfrm>
            <a:off x="1211981" y="368167"/>
            <a:ext cx="7254240" cy="650499"/>
          </a:xfrm>
          <a:prstGeom prst="rect">
            <a:avLst/>
          </a:prstGeom>
          <a:noFill/>
        </p:spPr>
        <p:txBody>
          <a:bodyPr wrap="square" rtlCol="0">
            <a:spAutoFit/>
          </a:bodyPr>
          <a:lstStyle/>
          <a:p>
            <a:r>
              <a:rPr lang="en-US" sz="3627" dirty="0"/>
              <a:t>Clustering:  Grouping “like” objects</a:t>
            </a:r>
          </a:p>
        </p:txBody>
      </p:sp>
    </p:spTree>
    <p:extLst>
      <p:ext uri="{BB962C8B-B14F-4D97-AF65-F5344CB8AC3E}">
        <p14:creationId xmlns:p14="http://schemas.microsoft.com/office/powerpoint/2010/main" val="142124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F0D74B-D5A5-4B49-99E5-A902D52D97C7}"/>
              </a:ext>
            </a:extLst>
          </p:cNvPr>
          <p:cNvSpPr>
            <a:spLocks noGrp="1" noChangeArrowheads="1"/>
          </p:cNvSpPr>
          <p:nvPr>
            <p:ph type="title"/>
          </p:nvPr>
        </p:nvSpPr>
        <p:spPr/>
        <p:txBody>
          <a:bodyPr/>
          <a:lstStyle/>
          <a:p>
            <a:r>
              <a:rPr lang="en-US" altLang="en-US" b="1">
                <a:solidFill>
                  <a:schemeClr val="accent2"/>
                </a:solidFill>
              </a:rPr>
              <a:t>Magic?</a:t>
            </a:r>
            <a:r>
              <a:rPr lang="en-US" altLang="en-US"/>
              <a:t> </a:t>
            </a:r>
          </a:p>
        </p:txBody>
      </p:sp>
      <p:sp>
        <p:nvSpPr>
          <p:cNvPr id="6148" name="Rectangle 4">
            <a:extLst>
              <a:ext uri="{FF2B5EF4-FFF2-40B4-BE49-F238E27FC236}">
                <a16:creationId xmlns:a16="http://schemas.microsoft.com/office/drawing/2014/main" id="{E05CC3BB-6FCC-4001-B9F6-06D56BB9BA91}"/>
              </a:ext>
            </a:extLst>
          </p:cNvPr>
          <p:cNvSpPr>
            <a:spLocks noGrp="1" noChangeArrowheads="1"/>
          </p:cNvSpPr>
          <p:nvPr>
            <p:ph type="body" sz="half" idx="1"/>
          </p:nvPr>
        </p:nvSpPr>
        <p:spPr>
          <a:xfrm>
            <a:off x="1280160" y="1813560"/>
            <a:ext cx="5095240" cy="5181600"/>
          </a:xfrm>
        </p:spPr>
        <p:txBody>
          <a:bodyPr/>
          <a:lstStyle/>
          <a:p>
            <a:pPr>
              <a:buFontTx/>
              <a:buNone/>
            </a:pPr>
            <a:r>
              <a:rPr lang="en-US" altLang="en-US" b="1"/>
              <a:t>No, more like gardening</a:t>
            </a:r>
          </a:p>
          <a:p>
            <a:pPr>
              <a:buFontTx/>
              <a:buNone/>
            </a:pPr>
            <a:endParaRPr lang="en-US" altLang="en-US" b="1"/>
          </a:p>
          <a:p>
            <a:r>
              <a:rPr lang="en-US" altLang="en-US" b="1">
                <a:solidFill>
                  <a:srgbClr val="FFCC00"/>
                </a:solidFill>
              </a:rPr>
              <a:t>Seeds</a:t>
            </a:r>
            <a:r>
              <a:rPr lang="en-US" altLang="en-US"/>
              <a:t> = Algorithms</a:t>
            </a:r>
          </a:p>
          <a:p>
            <a:r>
              <a:rPr lang="en-US" altLang="en-US" b="1">
                <a:solidFill>
                  <a:srgbClr val="996633"/>
                </a:solidFill>
              </a:rPr>
              <a:t>Nutrients</a:t>
            </a:r>
            <a:r>
              <a:rPr lang="en-US" altLang="en-US"/>
              <a:t> = Data</a:t>
            </a:r>
          </a:p>
          <a:p>
            <a:r>
              <a:rPr lang="en-US" altLang="en-US" b="1">
                <a:solidFill>
                  <a:srgbClr val="FF3300"/>
                </a:solidFill>
              </a:rPr>
              <a:t>Gardener</a:t>
            </a:r>
            <a:r>
              <a:rPr lang="en-US" altLang="en-US"/>
              <a:t> = You</a:t>
            </a:r>
          </a:p>
          <a:p>
            <a:r>
              <a:rPr lang="en-US" altLang="en-US" b="1">
                <a:solidFill>
                  <a:srgbClr val="33CC33"/>
                </a:solidFill>
              </a:rPr>
              <a:t>Plants</a:t>
            </a:r>
            <a:r>
              <a:rPr lang="en-US" altLang="en-US"/>
              <a:t> = Programs</a:t>
            </a:r>
          </a:p>
        </p:txBody>
      </p:sp>
      <p:pic>
        <p:nvPicPr>
          <p:cNvPr id="6150" name="Picture 6">
            <a:extLst>
              <a:ext uri="{FF2B5EF4-FFF2-40B4-BE49-F238E27FC236}">
                <a16:creationId xmlns:a16="http://schemas.microsoft.com/office/drawing/2014/main" id="{8A38F89A-0B87-4CED-B627-0B514E0E5F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7786" y="1727200"/>
            <a:ext cx="3798041" cy="52679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F911DDAD-FF80-4D2C-ADF4-9D09A79341CA}"/>
              </a:ext>
            </a:extLst>
          </p:cNvPr>
          <p:cNvSpPr txBox="1"/>
          <p:nvPr/>
        </p:nvSpPr>
        <p:spPr>
          <a:xfrm>
            <a:off x="234386" y="7209909"/>
            <a:ext cx="8527648" cy="369332"/>
          </a:xfrm>
          <a:prstGeom prst="rect">
            <a:avLst/>
          </a:prstGeom>
          <a:noFill/>
        </p:spPr>
        <p:txBody>
          <a:bodyPr wrap="square">
            <a:spAutoFit/>
          </a:bodyPr>
          <a:lstStyle/>
          <a:p>
            <a:r>
              <a:rPr lang="en-US" dirty="0">
                <a:hlinkClick r:id="rId3"/>
              </a:rPr>
              <a:t>https://courses.cs.washington.edu/courses/cse446/09wi/slides/intro.ppt</a:t>
            </a:r>
            <a:r>
              <a:rPr lang="en-US"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31571E-14DB-4AF4-B668-1A45C3F465F4}"/>
              </a:ext>
            </a:extLst>
          </p:cNvPr>
          <p:cNvSpPr txBox="1"/>
          <p:nvPr/>
        </p:nvSpPr>
        <p:spPr>
          <a:xfrm>
            <a:off x="243068" y="96814"/>
            <a:ext cx="11320040" cy="7232749"/>
          </a:xfrm>
          <a:prstGeom prst="rect">
            <a:avLst/>
          </a:prstGeom>
          <a:noFill/>
        </p:spPr>
        <p:txBody>
          <a:bodyPr wrap="square">
            <a:spAutoFit/>
          </a:bodyPr>
          <a:lstStyle/>
          <a:p>
            <a:pPr algn="l"/>
            <a:r>
              <a:rPr lang="en-US" sz="2400" b="1" i="0" u="none" strike="noStrike" baseline="0" dirty="0">
                <a:latin typeface="GwxjhlTwtcqyLtgfvbArialNarrowMTStd-Bold"/>
              </a:rPr>
              <a:t>What is Machine Learning?</a:t>
            </a:r>
          </a:p>
          <a:p>
            <a:pPr algn="l"/>
            <a:endParaRPr lang="en-US" sz="2400" b="1" dirty="0">
              <a:latin typeface="GwxjhlTwtcqyLtgfvbArialNarrowMTStd-Bold"/>
            </a:endParaRPr>
          </a:p>
          <a:p>
            <a:r>
              <a:rPr lang="en-US" sz="2400" b="1" dirty="0">
                <a:effectLst/>
              </a:rPr>
              <a:t>Machine Learning </a:t>
            </a:r>
            <a:r>
              <a:rPr lang="en-US" sz="2400" b="1" dirty="0"/>
              <a:t>By:</a:t>
            </a:r>
            <a:r>
              <a:rPr lang="en-US" sz="2400" dirty="0"/>
              <a:t> Jennie E. Brand, Bernard Koch &amp; </a:t>
            </a:r>
            <a:r>
              <a:rPr lang="en-US" sz="2400" dirty="0" err="1"/>
              <a:t>Jiahui</a:t>
            </a:r>
            <a:r>
              <a:rPr lang="en-US" sz="2400" dirty="0"/>
              <a:t> Xu</a:t>
            </a:r>
            <a:endParaRPr lang="en-US" sz="2400" dirty="0">
              <a:solidFill>
                <a:srgbClr val="323232"/>
              </a:solidFill>
              <a:latin typeface="Arial" panose="020B0604020202020204" pitchFamily="34" charset="0"/>
              <a:hlinkClick r:id="rId2"/>
            </a:endParaRPr>
          </a:p>
          <a:p>
            <a:r>
              <a:rPr lang="en-US" sz="2400" b="0" i="0" u="none" strike="noStrike" baseline="0" dirty="0">
                <a:solidFill>
                  <a:srgbClr val="323232"/>
                </a:solidFill>
                <a:latin typeface="Arial" panose="020B0604020202020204" pitchFamily="34" charset="0"/>
                <a:hlinkClick r:id="rId2"/>
              </a:rPr>
              <a:t>https://methods-sagepub-com.proxy.lib.uiowa.edu/foundations/machine-learning</a:t>
            </a:r>
            <a:r>
              <a:rPr lang="en-US" sz="2400" b="0" i="0" u="none" strike="noStrike" baseline="0" dirty="0">
                <a:solidFill>
                  <a:srgbClr val="323232"/>
                </a:solidFill>
                <a:latin typeface="Arial" panose="020B0604020202020204" pitchFamily="34" charset="0"/>
              </a:rPr>
              <a:t> </a:t>
            </a:r>
          </a:p>
          <a:p>
            <a:endParaRPr lang="en-US" sz="1000" dirty="0">
              <a:solidFill>
                <a:srgbClr val="323232"/>
              </a:solidFill>
              <a:latin typeface="Arial" panose="020B0604020202020204" pitchFamily="34" charset="0"/>
            </a:endParaRPr>
          </a:p>
          <a:p>
            <a:r>
              <a:rPr lang="en-US" sz="2400" b="0" i="0" u="none" strike="noStrike" baseline="0" dirty="0">
                <a:solidFill>
                  <a:srgbClr val="323232"/>
                </a:solidFill>
                <a:latin typeface="Arial" panose="020B0604020202020204" pitchFamily="34" charset="0"/>
              </a:rPr>
              <a:t>“Machine learning is a computational and statistical approach to extracting patterns and trends from data (</a:t>
            </a:r>
            <a:r>
              <a:rPr lang="en-US" sz="2400" b="0" i="0" u="none" strike="noStrike" baseline="0" dirty="0">
                <a:solidFill>
                  <a:srgbClr val="006ACC"/>
                </a:solidFill>
                <a:latin typeface="Arial" panose="020B0604020202020204" pitchFamily="34" charset="0"/>
              </a:rPr>
              <a:t>Maini &amp; Sabri, 2017</a:t>
            </a:r>
            <a:r>
              <a:rPr lang="en-US" sz="2400" b="0" i="0" u="none" strike="noStrike" baseline="0" dirty="0">
                <a:solidFill>
                  <a:srgbClr val="323232"/>
                </a:solidFill>
                <a:latin typeface="Arial" panose="020B0604020202020204" pitchFamily="34" charset="0"/>
              </a:rPr>
              <a:t>). A machine learning algorithm is also defined as a computer program that learns from experience with data with respect to some class of tasks and improves its performance with greater experience (</a:t>
            </a:r>
            <a:r>
              <a:rPr lang="en-US" sz="2400" b="0" i="0" u="none" strike="noStrike" baseline="0" dirty="0">
                <a:solidFill>
                  <a:srgbClr val="006ACC"/>
                </a:solidFill>
                <a:latin typeface="Arial" panose="020B0604020202020204" pitchFamily="34" charset="0"/>
              </a:rPr>
              <a:t>Mitchell, 1997</a:t>
            </a:r>
            <a:r>
              <a:rPr lang="en-US" sz="2400" b="0" i="0" u="none" strike="noStrike" baseline="0" dirty="0">
                <a:solidFill>
                  <a:srgbClr val="323232"/>
                </a:solidFill>
                <a:latin typeface="Arial" panose="020B0604020202020204" pitchFamily="34" charset="0"/>
              </a:rPr>
              <a:t>).” </a:t>
            </a:r>
            <a:endParaRPr lang="en-US" sz="2400" dirty="0"/>
          </a:p>
          <a:p>
            <a:pPr algn="l"/>
            <a:endParaRPr lang="en-US" sz="2400" b="1" dirty="0">
              <a:latin typeface="GwxjhlTwtcqyLtgfvbArialNarrowMTStd-Bold"/>
            </a:endParaRPr>
          </a:p>
          <a:p>
            <a:pPr algn="l"/>
            <a:r>
              <a:rPr lang="en-US" sz="2400" b="1" i="0" u="none" strike="noStrike" baseline="0" dirty="0">
                <a:latin typeface="GwxjhlTwtcqyLtgfvbArialNarrowMTStd-Bold"/>
              </a:rPr>
              <a:t>Hands-on Scikit-Learn for Machine Learning Applications by David Paper</a:t>
            </a:r>
            <a:endParaRPr lang="en-US" sz="2400" b="0" i="0" u="none" strike="noStrike" baseline="0" dirty="0">
              <a:latin typeface="KknflgMkkfvxNcltktUtopiaStd-Regular"/>
              <a:hlinkClick r:id="rId3"/>
            </a:endParaRPr>
          </a:p>
          <a:p>
            <a:pPr algn="l"/>
            <a:r>
              <a:rPr lang="en-US" sz="2400" b="0" i="0" u="none" strike="noStrike" baseline="0" dirty="0">
                <a:latin typeface="KknflgMkkfvxNcltktUtopiaStd-Regular"/>
                <a:hlinkClick r:id="rId3"/>
              </a:rPr>
              <a:t>https://link-springer-com.proxy.lib.uiowa.edu/book/10.1007%2F978-1-4842-5373-1</a:t>
            </a:r>
            <a:r>
              <a:rPr lang="en-US" sz="2400" b="0" i="0" u="none" strike="noStrike" baseline="0" dirty="0">
                <a:latin typeface="KknflgMkkfvxNcltktUtopiaStd-Regular"/>
              </a:rPr>
              <a:t> </a:t>
            </a:r>
          </a:p>
          <a:p>
            <a:pPr algn="l"/>
            <a:endParaRPr lang="en-US" sz="1000" b="0" i="0" u="none" strike="noStrike" baseline="0" dirty="0">
              <a:latin typeface="KknflgMkkfvxNcltktUtopiaStd-Regular"/>
            </a:endParaRPr>
          </a:p>
          <a:p>
            <a:pPr algn="l"/>
            <a:r>
              <a:rPr lang="en-US" sz="2400" b="0" i="0" u="none" strike="noStrike" baseline="0" dirty="0">
                <a:latin typeface="KknflgMkkfvxNcltktUtopiaStd-Regular"/>
              </a:rPr>
              <a:t>Machine learning is getting computers to program themselves. We use algorithms to</a:t>
            </a:r>
          </a:p>
          <a:p>
            <a:pPr algn="l"/>
            <a:r>
              <a:rPr lang="en-US" sz="2400" b="0" i="0" u="none" strike="noStrike" baseline="0" dirty="0">
                <a:latin typeface="KknflgMkkfvxNcltktUtopiaStd-Regular"/>
              </a:rPr>
              <a:t>make this happen. An </a:t>
            </a:r>
            <a:r>
              <a:rPr lang="en-US" sz="2400" b="0" i="1" u="none" strike="noStrike" baseline="0" dirty="0">
                <a:latin typeface="XmnrbgBfswgcDqwjbpUtopiaStd-Italic"/>
              </a:rPr>
              <a:t>algorithm </a:t>
            </a:r>
            <a:r>
              <a:rPr lang="en-US" sz="2400" b="0" i="0" u="none" strike="noStrike" baseline="0" dirty="0">
                <a:latin typeface="KknflgMkkfvxNcltktUtopiaStd-Regular"/>
              </a:rPr>
              <a:t>is a set of rules used to calculate or problem solve</a:t>
            </a:r>
          </a:p>
          <a:p>
            <a:pPr algn="l"/>
            <a:r>
              <a:rPr lang="en-US" sz="2400" b="0" i="0" u="none" strike="noStrike" baseline="0" dirty="0">
                <a:latin typeface="KknflgMkkfvxNcltktUtopiaStd-Regular"/>
              </a:rPr>
              <a:t>with a computer.</a:t>
            </a:r>
          </a:p>
          <a:p>
            <a:pPr algn="l"/>
            <a:endParaRPr lang="en-US" sz="1000" b="0" i="0" u="none" strike="noStrike" baseline="0" dirty="0">
              <a:latin typeface="KknflgMkkfvxNcltktUtopiaStd-Regular"/>
            </a:endParaRPr>
          </a:p>
          <a:p>
            <a:pPr algn="l"/>
            <a:r>
              <a:rPr lang="en-US" sz="2400" b="0" i="0" u="none" strike="noStrike" baseline="0" dirty="0">
                <a:latin typeface="KknflgMkkfvxNcltktUtopiaStd-Regular"/>
              </a:rPr>
              <a:t>Machine learning advocates create, study, and apply algorithms to improve</a:t>
            </a:r>
          </a:p>
          <a:p>
            <a:pPr algn="l"/>
            <a:r>
              <a:rPr lang="en-US" sz="2400" b="0" i="0" u="none" strike="noStrike" baseline="0" dirty="0">
                <a:latin typeface="KknflgMkkfvxNcltktUtopiaStd-Regular"/>
              </a:rPr>
              <a:t>performance on data-driven tasks. They use tools and technology to answer questions</a:t>
            </a:r>
          </a:p>
          <a:p>
            <a:pPr algn="l"/>
            <a:r>
              <a:rPr lang="en-US" sz="2400" b="0" i="0" u="none" strike="noStrike" baseline="0" dirty="0">
                <a:latin typeface="KknflgMkkfvxNcltktUtopiaStd-Regular"/>
              </a:rPr>
              <a:t>about data by training a machine how to learn.</a:t>
            </a:r>
            <a:endParaRPr lang="en-US" sz="2400" b="0" i="0" u="none" strike="noStrike" baseline="0" dirty="0">
              <a:solidFill>
                <a:srgbClr val="323232"/>
              </a:solidFill>
              <a:latin typeface="Arial" panose="020B0604020202020204" pitchFamily="34" charset="0"/>
              <a:hlinkClick r:id="rId2"/>
            </a:endParaRPr>
          </a:p>
        </p:txBody>
      </p:sp>
    </p:spTree>
    <p:extLst>
      <p:ext uri="{BB962C8B-B14F-4D97-AF65-F5344CB8AC3E}">
        <p14:creationId xmlns:p14="http://schemas.microsoft.com/office/powerpoint/2010/main" val="7940313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rgbClr val="7030A0"/>
            </a:solidFill>
          </a:defRPr>
        </a:defPPr>
      </a:lstStyle>
    </a:tx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36543</TotalTime>
  <Words>2248</Words>
  <Application>Microsoft Office PowerPoint</Application>
  <PresentationFormat>Custom</PresentationFormat>
  <Paragraphs>273</Paragraphs>
  <Slides>55</Slides>
  <Notes>5</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ＭＳ Ｐゴシック</vt:lpstr>
      <vt:lpstr>Arial</vt:lpstr>
      <vt:lpstr>Calibri</vt:lpstr>
      <vt:lpstr>Calibri Light</vt:lpstr>
      <vt:lpstr>Gotham SSm A</vt:lpstr>
      <vt:lpstr>GwxjhlTwtcqyLtgfvbArialNarrowMTStd-Bold</vt:lpstr>
      <vt:lpstr>KknflgMkkfvxNcltktUtopiaStd-Regular</vt:lpstr>
      <vt:lpstr>Times New Roman</vt:lpstr>
      <vt:lpstr>Wingdings</vt:lpstr>
      <vt:lpstr>XmnrbgBfswgcDqwjbpUtopiaStd-Italic</vt:lpstr>
      <vt:lpstr>Office Theme</vt:lpstr>
      <vt:lpstr>PowerPoint Presentation</vt:lpstr>
      <vt:lpstr>Machine Learning overview Chapter 19</vt:lpstr>
      <vt:lpstr>So What Is Machine Learning?</vt:lpstr>
      <vt:lpstr>PowerPoint Presentation</vt:lpstr>
      <vt:lpstr>PowerPoint Presentation</vt:lpstr>
      <vt:lpstr>PowerPoint Presentation</vt:lpstr>
      <vt:lpstr>PowerPoint Presentation</vt:lpstr>
      <vt:lpstr>Magic? </vt:lpstr>
      <vt:lpstr>PowerPoint Presentation</vt:lpstr>
      <vt:lpstr>Types of Learning</vt:lpstr>
      <vt:lpstr>Supervised vs Reinforcement vs Unsupervised Learning</vt:lpstr>
      <vt:lpstr>Supervised vs Reinforcement vs Unsupervised Learning</vt:lpstr>
      <vt:lpstr>Supervised vs Reinforcement vs Unsupervised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variables for quantitative phenomena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284</cp:revision>
  <dcterms:created xsi:type="dcterms:W3CDTF">2020-09-07T00:11:40Z</dcterms:created>
  <dcterms:modified xsi:type="dcterms:W3CDTF">2024-03-18T19:55:24Z</dcterms:modified>
</cp:coreProperties>
</file>