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7"/>
  </p:notesMasterIdLst>
  <p:sldIdLst>
    <p:sldId id="905" r:id="rId2"/>
    <p:sldId id="405" r:id="rId3"/>
    <p:sldId id="427" r:id="rId4"/>
    <p:sldId id="2390" r:id="rId5"/>
    <p:sldId id="2384" r:id="rId6"/>
    <p:sldId id="2385" r:id="rId7"/>
    <p:sldId id="2386" r:id="rId8"/>
    <p:sldId id="822" r:id="rId9"/>
    <p:sldId id="2387" r:id="rId10"/>
    <p:sldId id="2389" r:id="rId11"/>
    <p:sldId id="2388" r:id="rId12"/>
    <p:sldId id="275" r:id="rId13"/>
    <p:sldId id="276" r:id="rId14"/>
    <p:sldId id="306" r:id="rId15"/>
    <p:sldId id="307" r:id="rId16"/>
    <p:sldId id="308" r:id="rId17"/>
    <p:sldId id="312" r:id="rId18"/>
    <p:sldId id="309" r:id="rId19"/>
    <p:sldId id="850" r:id="rId20"/>
    <p:sldId id="310" r:id="rId21"/>
    <p:sldId id="311" r:id="rId22"/>
    <p:sldId id="2391" r:id="rId23"/>
    <p:sldId id="338" r:id="rId24"/>
    <p:sldId id="259" r:id="rId25"/>
    <p:sldId id="257" r:id="rId26"/>
    <p:sldId id="260" r:id="rId27"/>
    <p:sldId id="701" r:id="rId28"/>
    <p:sldId id="272" r:id="rId29"/>
    <p:sldId id="258" r:id="rId30"/>
    <p:sldId id="2355" r:id="rId31"/>
    <p:sldId id="269" r:id="rId32"/>
    <p:sldId id="702" r:id="rId33"/>
    <p:sldId id="273" r:id="rId34"/>
    <p:sldId id="285" r:id="rId35"/>
    <p:sldId id="2358" r:id="rId36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AC91-AEBC-44AB-9ECB-6ED71ABA394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6135-8356-4C6B-918A-2B09B3672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E9BFFB-7F78-492E-83D7-BA2D17AE9B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483D2-FB37-4D5F-92BE-722D4CCFDBF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65532F5F-1C88-4363-AFDA-E331AEC970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D46D1AAF-C1A2-4A4C-936C-D84027E2E3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2A690A-3EB8-4AC9-A6A5-516DC1B89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1FB76-BEDD-4F3E-9894-2903E1C06EC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F6510235-6B7D-44A5-8C78-8663699310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4AA3B9E5-F8A9-4215-9B61-C50963410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B3332A-048D-4284-A562-15F7D457E6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28E80-CD73-44AA-83BF-D400BC53522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75C72F4C-5C1D-4783-AC85-3413A46323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5DBF90F8-0077-4D3F-B4FD-FCBD978FD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E508E37-E651-453C-9C9D-6D2CD9B67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5DE47-84F7-4E98-BC1A-A088487DAF9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EFC61127-A8F3-4599-B6D0-A65D897C07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75193AE2-C725-4B4F-BA89-2FF6D9FD8A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808038" y="685800"/>
            <a:ext cx="52419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 far talked about SL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 of problem where have Data X, Labels Y, goals is to learn a function mapping from x to 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8415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808038" y="685800"/>
            <a:ext cx="52419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 far talked about SL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 of problem where have Data X, Labels Y, goals is to learn a function mapping from x to 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6983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808038" y="685800"/>
            <a:ext cx="52419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Clustering - find groups within the data that are similar through some metric</a:t>
            </a:r>
          </a:p>
        </p:txBody>
      </p:sp>
    </p:spTree>
    <p:extLst>
      <p:ext uri="{BB962C8B-B14F-4D97-AF65-F5344CB8AC3E}">
        <p14:creationId xmlns:p14="http://schemas.microsoft.com/office/powerpoint/2010/main" val="318160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808038" y="685800"/>
            <a:ext cx="52419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 summarize differences, sup uses labeled data to learn a function mapping from x to 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Unsup uses no labels, tries to learn some underlying hidden structure of the data, whether grouping, axes of variation, underlying density</a:t>
            </a:r>
          </a:p>
        </p:txBody>
      </p:sp>
    </p:spTree>
    <p:extLst>
      <p:ext uri="{BB962C8B-B14F-4D97-AF65-F5344CB8AC3E}">
        <p14:creationId xmlns:p14="http://schemas.microsoft.com/office/powerpoint/2010/main" val="2872972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808038" y="685800"/>
            <a:ext cx="52419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 summarize differences, sup uses labeled data to learn a function mapping from x to 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Unsup uses no labels, tries to learn some underlying hidden structure of the data, whether grouping, axes of variation, underlying density</a:t>
            </a:r>
          </a:p>
        </p:txBody>
      </p:sp>
    </p:spTree>
    <p:extLst>
      <p:ext uri="{BB962C8B-B14F-4D97-AF65-F5344CB8AC3E}">
        <p14:creationId xmlns:p14="http://schemas.microsoft.com/office/powerpoint/2010/main" val="287297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0A113-9309-43E6-A234-50ACF60A1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11256"/>
            <a:ext cx="1069848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17087-5ED9-4B97-8614-A10A12DE2B4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94360" y="1813560"/>
            <a:ext cx="5250180" cy="5129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DF514C-67D9-465C-ABCF-284EC5BE8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2660" y="1813560"/>
            <a:ext cx="5250180" cy="5129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14E06-4CE5-4EC5-8315-04677733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4360" y="7077922"/>
            <a:ext cx="2773680" cy="5397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AFF6D-976D-418C-BC6F-6CB9FB9EC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1460" y="7077922"/>
            <a:ext cx="3764280" cy="5397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FB649-96B1-45CD-90B5-5D67E0AD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9160" y="7077922"/>
            <a:ext cx="2773680" cy="539750"/>
          </a:xfrm>
        </p:spPr>
        <p:txBody>
          <a:bodyPr/>
          <a:lstStyle>
            <a:lvl1pPr>
              <a:defRPr/>
            </a:lvl1pPr>
          </a:lstStyle>
          <a:p>
            <a:fld id="{9569A50E-DDB4-47A6-BB3C-6888B8213D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35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94360" y="311255"/>
            <a:ext cx="10698480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3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594360" y="1813560"/>
            <a:ext cx="10698480" cy="56299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Char char="●"/>
              <a:defRPr sz="2040"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652396" y="7053640"/>
            <a:ext cx="713310" cy="59477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267">
                <a:solidFill>
                  <a:srgbClr val="FFFFFF"/>
                </a:solidFill>
              </a:rPr>
              <a:pPr/>
              <a:t>‹#›</a:t>
            </a:fld>
            <a:endParaRPr lang="en" sz="22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19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6A77E-2AFC-4C99-916B-DCCA7FC3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40" y="690880"/>
            <a:ext cx="1010412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E6915-7F12-4DBF-8C17-E1FFDA4CE6D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91540" y="2245360"/>
            <a:ext cx="4953000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19E30-A525-4F74-89D6-0B4DB05D3DB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42660" y="2245360"/>
            <a:ext cx="4953000" cy="2245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A12A12-95FF-4347-889C-F14EE6457F89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42660" y="4663440"/>
            <a:ext cx="4953000" cy="2245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EA528D-7F72-4EE6-8F79-D3E39CCB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1540" y="7081520"/>
            <a:ext cx="2476500" cy="51816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D36B92-8D67-48EC-B788-D83D64CA7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1460" y="7081520"/>
            <a:ext cx="3764280" cy="51816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47A001-D683-42EB-B1C1-130E1CAF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9160" y="7081520"/>
            <a:ext cx="2476500" cy="518160"/>
          </a:xfrm>
        </p:spPr>
        <p:txBody>
          <a:bodyPr/>
          <a:lstStyle>
            <a:lvl1pPr>
              <a:defRPr/>
            </a:lvl1pPr>
          </a:lstStyle>
          <a:p>
            <a:fld id="{0531F57D-C06B-456C-8681-9D05966D71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65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buffalo.edu/faculty/azhang/data-mining/pca.ppt" TargetMode="Externa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buffalo.edu/faculty/azhang/data-mining/pca.ppt" TargetMode="External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cse.buffalo.edu/faculty/azhang/data-mining/pca.ppt" TargetMode="Externa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cse.buffalo.edu/faculty/azhang/data-mining/pca.ppt" TargetMode="Externa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hyperlink" Target="http://www.cse.buffalo.edu/faculty/azhang/data-mining/pca.pp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se.buffalo.edu/faculty/azhang/data-mining/pca.ppt" TargetMode="Externa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buffalo.edu/faculty/azhang/data-mining/pca.pp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e.buffalo.edu/faculty/azhang/data-mining/pca.pp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se.buffalo.edu/faculty/azhang/data-mining/pca.ppt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e.umbc.edu/courses/graduate/671/fall20/notes/14_machine_learning/14_1_intro.pptx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446/09wi/slides/intro.ppt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446/09wi/slides/intro.pp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446/09wi/slides/intro.ppt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-springer-com.proxy.lib.uiowa.edu/book/10.1007%2F978-1-4842-5373-1" TargetMode="External"/><Relationship Id="rId2" Type="http://schemas.openxmlformats.org/officeDocument/2006/relationships/hyperlink" Target="https://methods-sagepub-com.proxy.lib.uiowa.edu/foundations/machine-learnin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446/09wi/slides/intro.pp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cc.gatech.edu/classes/AY2020/cs7643_fall/slides/L23_generative2.pptx" TargetMode="External"/><Relationship Id="rId5" Type="http://schemas.openxmlformats.org/officeDocument/2006/relationships/hyperlink" Target="https://creativecommons.org/publicdomain/zero/1.0/deed.en" TargetMode="External"/><Relationship Id="rId4" Type="http://schemas.openxmlformats.org/officeDocument/2006/relationships/hyperlink" Target="https://pixabay.com/en/kitten-cute-feline-kitty-domestic-124669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ata_visualization_process_v1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cc.gatech.edu/classes/AY2020/cs7643_fall/slides/L23_generative2.pptx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cc.gatech.edu/classes/AY2020/cs7643_fall/slides/L23_generative2.pptx" TargetMode="External"/><Relationship Id="rId5" Type="http://schemas.openxmlformats.org/officeDocument/2006/relationships/hyperlink" Target="https://creativecommons.org/publicdomain/zero/1.0/deed.en" TargetMode="External"/><Relationship Id="rId4" Type="http://schemas.openxmlformats.org/officeDocument/2006/relationships/hyperlink" Target="https://commons.wikimedia.org/wiki/File:ClusterAnalysis_Mouse.sv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vouriteblog.com/wp-content/uploads/2017/07/Types-of-Learning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.gatech.edu/classes/AY2020/cs7643_fall/slides/L23_generative2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gression_analysi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.gatech.edu/classes/AY2020/cs7643_fall/slides/L23_generative2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rchive.ics.uci.edu/ml/index.php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nlinear_dimensionality_reductio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F433EE-CFE4-4927-BAD5-01E9EB13B073}"/>
              </a:ext>
            </a:extLst>
          </p:cNvPr>
          <p:cNvSpPr txBox="1"/>
          <p:nvPr/>
        </p:nvSpPr>
        <p:spPr>
          <a:xfrm>
            <a:off x="153443" y="190680"/>
            <a:ext cx="115834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Using old inaccurate statistics:  Ten out of every 1,000 women have breast cancer. Of these 10 women with breast cancer, 9 test positive. Of the 990 women without cancer, about 89 nevertheless test positive. A woman tests positive and wants to know whether she has breast cancer for sure, or at least what the chances are. What is the best answer?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91504E-6541-4065-9AB0-EF4B7C52F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652" y="2062477"/>
            <a:ext cx="9575895" cy="21051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1E6811-BBA7-3631-AD69-BEEE0EC1F505}"/>
              </a:ext>
            </a:extLst>
          </p:cNvPr>
          <p:cNvSpPr txBox="1"/>
          <p:nvPr/>
        </p:nvSpPr>
        <p:spPr>
          <a:xfrm>
            <a:off x="3088640" y="4616614"/>
            <a:ext cx="93241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Please answer attendance HW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Once individually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Talk to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Change answer if needed when we discuss in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You have unlimited attempts.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1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3964" y="382506"/>
            <a:ext cx="9256637" cy="5300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73" dirty="0"/>
              <a:t>In R</a:t>
            </a:r>
            <a:r>
              <a:rPr lang="en-US" sz="3173" i="1" baseline="30000" dirty="0"/>
              <a:t>n</a:t>
            </a:r>
          </a:p>
          <a:p>
            <a:endParaRPr lang="en-US" sz="3173" baseline="30000" dirty="0"/>
          </a:p>
          <a:p>
            <a:r>
              <a:rPr lang="en-US" sz="3173" dirty="0"/>
              <a:t>If </a:t>
            </a:r>
            <a:r>
              <a:rPr lang="en-US" sz="3173" i="1" dirty="0"/>
              <a:t>n</a:t>
            </a:r>
            <a:r>
              <a:rPr lang="en-US" sz="3173" dirty="0"/>
              <a:t> small, Euclidean distance often makes sense</a:t>
            </a:r>
          </a:p>
          <a:p>
            <a:endParaRPr lang="en-US" sz="3173" dirty="0"/>
          </a:p>
          <a:p>
            <a:endParaRPr lang="en-US" sz="3173" dirty="0"/>
          </a:p>
          <a:p>
            <a:endParaRPr lang="en-US" sz="3173" dirty="0"/>
          </a:p>
          <a:p>
            <a:endParaRPr lang="en-US" sz="3173" dirty="0"/>
          </a:p>
          <a:p>
            <a:endParaRPr lang="en-US" sz="3173" dirty="0"/>
          </a:p>
          <a:p>
            <a:r>
              <a:rPr lang="en-US" sz="3173" dirty="0"/>
              <a:t>If n is large, consider </a:t>
            </a:r>
            <a:r>
              <a:rPr lang="en-US" sz="3173" dirty="0" err="1"/>
              <a:t>Chebyshev</a:t>
            </a:r>
            <a:r>
              <a:rPr lang="en-US" sz="3173" dirty="0"/>
              <a:t> distance or </a:t>
            </a:r>
          </a:p>
          <a:p>
            <a:r>
              <a:rPr lang="en-US" sz="3173" dirty="0"/>
              <a:t>performing PCA first to project data into R</a:t>
            </a:r>
            <a:r>
              <a:rPr lang="en-US" sz="3173" i="1" baseline="30000" dirty="0"/>
              <a:t>d</a:t>
            </a:r>
            <a:r>
              <a:rPr lang="en-US" sz="3173" dirty="0"/>
              <a:t>, for small </a:t>
            </a:r>
            <a:r>
              <a:rPr lang="en-US" sz="3173" b="1" dirty="0"/>
              <a:t>d</a:t>
            </a:r>
            <a:r>
              <a:rPr lang="en-US" sz="3173" dirty="0"/>
              <a:t> </a:t>
            </a:r>
          </a:p>
          <a:p>
            <a:pPr algn="ctr"/>
            <a:r>
              <a:rPr lang="en-US" sz="3173" dirty="0"/>
              <a:t>and then using Euclidean distance  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438281" y="1882472"/>
            <a:ext cx="5022327" cy="1761744"/>
            <a:chOff x="3876287" y="3706977"/>
            <a:chExt cx="6625471" cy="23241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6908" y="3706977"/>
              <a:ext cx="4514850" cy="23241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6287" y="4356582"/>
              <a:ext cx="2162175" cy="94297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879113" y="6109963"/>
            <a:ext cx="8147680" cy="856607"/>
            <a:chOff x="552550" y="5472554"/>
            <a:chExt cx="7189129" cy="755830"/>
          </a:xfrm>
        </p:grpSpPr>
        <p:grpSp>
          <p:nvGrpSpPr>
            <p:cNvPr id="15" name="Group 14"/>
            <p:cNvGrpSpPr/>
            <p:nvPr/>
          </p:nvGrpSpPr>
          <p:grpSpPr>
            <a:xfrm>
              <a:off x="3639981" y="5472554"/>
              <a:ext cx="4101698" cy="755830"/>
              <a:chOff x="4034617" y="5501240"/>
              <a:chExt cx="4101698" cy="75583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l="50528" t="3859"/>
              <a:stretch/>
            </p:blipFill>
            <p:spPr>
              <a:xfrm>
                <a:off x="5428646" y="5553775"/>
                <a:ext cx="2707669" cy="70329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4617" y="5501240"/>
                <a:ext cx="1446177" cy="630711"/>
              </a:xfrm>
              <a:prstGeom prst="rect">
                <a:avLst/>
              </a:prstGeom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552550" y="5550708"/>
              <a:ext cx="3202856" cy="5123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73" dirty="0" err="1"/>
                <a:t>Chebyshev</a:t>
              </a:r>
              <a:r>
                <a:rPr lang="en-US" sz="3173" dirty="0"/>
                <a:t> distance: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7760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46" y="311576"/>
            <a:ext cx="7025302" cy="6596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92739" y="287875"/>
            <a:ext cx="925602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/>
              <a:t>Example:  Principle component analysis (PCA)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9867" y="7284354"/>
            <a:ext cx="7772400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</a:t>
            </a:r>
            <a:r>
              <a:rPr lang="en-US" sz="2040" dirty="0" err="1"/>
              <a:t>en.wikipedia.org</a:t>
            </a:r>
            <a:r>
              <a:rPr lang="en-US" sz="2040" dirty="0"/>
              <a:t>/wiki/</a:t>
            </a:r>
            <a:r>
              <a:rPr lang="en-US" sz="2040" dirty="0" err="1"/>
              <a:t>File:GaussianScatterPCA.png</a:t>
            </a:r>
            <a:endParaRPr lang="en-US" sz="204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8E157-F9BE-454B-B391-14EE3E87B0BE}"/>
              </a:ext>
            </a:extLst>
          </p:cNvPr>
          <p:cNvSpPr txBox="1"/>
          <p:nvPr/>
        </p:nvSpPr>
        <p:spPr>
          <a:xfrm>
            <a:off x="2780778" y="6433166"/>
            <a:ext cx="597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  <a:r>
              <a:rPr lang="en-US" sz="3200" baseline="-25000" dirty="0"/>
              <a:t>i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 err="1">
                <a:sym typeface="Wingdings" panose="05000000000000000000" pitchFamily="2" charset="2"/>
              </a:rPr>
              <a:t>z</a:t>
            </a:r>
            <a:r>
              <a:rPr lang="en-US" sz="3200" baseline="-25000" dirty="0" err="1">
                <a:sym typeface="Wingdings" panose="05000000000000000000" pitchFamily="2" charset="2"/>
              </a:rPr>
              <a:t>i</a:t>
            </a:r>
            <a:r>
              <a:rPr lang="en-US" sz="3200" dirty="0">
                <a:sym typeface="Wingdings" panose="05000000000000000000" pitchFamily="2" charset="2"/>
              </a:rPr>
              <a:t> = linear combination of </a:t>
            </a:r>
            <a:r>
              <a:rPr lang="en-US" sz="3200" dirty="0"/>
              <a:t>x</a:t>
            </a:r>
            <a:r>
              <a:rPr lang="en-US" sz="3200" baseline="-250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057096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A31C21C-C2C0-47F9-B3FA-6CCA2538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236A-634D-4FD8-8810-B8769E81052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D9055FA7-66C1-47AF-9AC4-F19722D28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7743" y="98307"/>
            <a:ext cx="8808720" cy="1295400"/>
          </a:xfrm>
        </p:spPr>
        <p:txBody>
          <a:bodyPr/>
          <a:lstStyle/>
          <a:p>
            <a:r>
              <a:rPr lang="da-DK" altLang="en-US" sz="4533" dirty="0"/>
              <a:t>PCA on all Genes</a:t>
            </a:r>
            <a:br>
              <a:rPr lang="da-DK" altLang="en-US" sz="4533" dirty="0"/>
            </a:br>
            <a:r>
              <a:rPr lang="da-DK" altLang="en-US" sz="3853" dirty="0"/>
              <a:t>Leukemia data, precursor B and T</a:t>
            </a:r>
          </a:p>
        </p:txBody>
      </p:sp>
      <p:grpSp>
        <p:nvGrpSpPr>
          <p:cNvPr id="24579" name="Group 3">
            <a:extLst>
              <a:ext uri="{FF2B5EF4-FFF2-40B4-BE49-F238E27FC236}">
                <a16:creationId xmlns:a16="http://schemas.microsoft.com/office/drawing/2014/main" id="{E92C3DF6-E8FD-47EB-B16F-C14358248D7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35895" y="1864425"/>
            <a:ext cx="7631402" cy="5760720"/>
            <a:chOff x="1066" y="907"/>
            <a:chExt cx="3810" cy="2954"/>
          </a:xfrm>
        </p:grpSpPr>
        <p:sp>
          <p:nvSpPr>
            <p:cNvPr id="24580" name="Rectangle 4">
              <a:extLst>
                <a:ext uri="{FF2B5EF4-FFF2-40B4-BE49-F238E27FC236}">
                  <a16:creationId xmlns:a16="http://schemas.microsoft.com/office/drawing/2014/main" id="{B25330EE-549A-49E7-8320-15A7F28DF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958"/>
              <a:ext cx="3742" cy="290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  <p:pic>
          <p:nvPicPr>
            <p:cNvPr id="24581" name="Picture 5">
              <a:extLst>
                <a:ext uri="{FF2B5EF4-FFF2-40B4-BE49-F238E27FC236}">
                  <a16:creationId xmlns:a16="http://schemas.microsoft.com/office/drawing/2014/main" id="{226A8526-105B-4704-AB16-4D924FF293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907"/>
              <a:ext cx="3378" cy="2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09F50EC-B4F3-4B94-A4CB-5EAA90810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2263" y="1393707"/>
            <a:ext cx="9542473" cy="52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da-DK" altLang="en-US" sz="3173" dirty="0"/>
              <a:t>Plot of 34 patients, dimension of 8973 genes reduced to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C1825-894D-4584-90B6-90D471A57696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3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67D138B-58C3-46BC-8C55-9E452A67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4ED8-F278-45FB-974F-8369D29663A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C336AA21-628C-4224-9209-06F5D4F3C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2880" y="0"/>
            <a:ext cx="8808720" cy="1295400"/>
          </a:xfrm>
        </p:spPr>
        <p:txBody>
          <a:bodyPr/>
          <a:lstStyle/>
          <a:p>
            <a:r>
              <a:rPr lang="da-DK" altLang="en-US" sz="4307"/>
              <a:t>PCA on 100 top significant genes </a:t>
            </a:r>
            <a:br>
              <a:rPr lang="da-DK" altLang="en-US" sz="4307"/>
            </a:br>
            <a:r>
              <a:rPr lang="da-DK" altLang="en-US" sz="4307"/>
              <a:t> </a:t>
            </a:r>
            <a:r>
              <a:rPr lang="da-DK" altLang="en-US" sz="3853"/>
              <a:t>Leukemia data, precursor B and T</a:t>
            </a:r>
          </a:p>
        </p:txBody>
      </p:sp>
      <p:grpSp>
        <p:nvGrpSpPr>
          <p:cNvPr id="25603" name="Group 3">
            <a:extLst>
              <a:ext uri="{FF2B5EF4-FFF2-40B4-BE49-F238E27FC236}">
                <a16:creationId xmlns:a16="http://schemas.microsoft.com/office/drawing/2014/main" id="{24435AA3-79A3-4383-AA70-A2CA6D0E9D87}"/>
              </a:ext>
            </a:extLst>
          </p:cNvPr>
          <p:cNvGrpSpPr>
            <a:grpSpLocks/>
          </p:cNvGrpSpPr>
          <p:nvPr/>
        </p:nvGrpSpPr>
        <p:grpSpPr bwMode="auto">
          <a:xfrm>
            <a:off x="2748280" y="2012973"/>
            <a:ext cx="6217920" cy="5394960"/>
            <a:chOff x="884" y="958"/>
            <a:chExt cx="4287" cy="2903"/>
          </a:xfrm>
        </p:grpSpPr>
        <p:sp>
          <p:nvSpPr>
            <p:cNvPr id="25604" name="Rectangle 4">
              <a:extLst>
                <a:ext uri="{FF2B5EF4-FFF2-40B4-BE49-F238E27FC236}">
                  <a16:creationId xmlns:a16="http://schemas.microsoft.com/office/drawing/2014/main" id="{E2358B8A-9AA7-4651-B6B9-0D5B2B6C7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958"/>
              <a:ext cx="4287" cy="290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  <p:pic>
          <p:nvPicPr>
            <p:cNvPr id="25605" name="Picture 5">
              <a:extLst>
                <a:ext uri="{FF2B5EF4-FFF2-40B4-BE49-F238E27FC236}">
                  <a16:creationId xmlns:a16="http://schemas.microsoft.com/office/drawing/2014/main" id="{90561E63-C1AD-4DD6-BFC9-EC427FDF09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958"/>
              <a:ext cx="4287" cy="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5606" name="Rectangle 6">
            <a:extLst>
              <a:ext uri="{FF2B5EF4-FFF2-40B4-BE49-F238E27FC236}">
                <a16:creationId xmlns:a16="http://schemas.microsoft.com/office/drawing/2014/main" id="{EE772766-839F-40CC-A5C1-C1EF6BF9D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119" y="1468120"/>
            <a:ext cx="9446065" cy="52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da-DK" altLang="en-US" sz="3173" dirty="0"/>
              <a:t>Plot of 34 patients, dimension of 100 genes reduced to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B7B260-E874-49A9-8C7F-018EAD054B41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3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7">
            <a:extLst>
              <a:ext uri="{FF2B5EF4-FFF2-40B4-BE49-F238E27FC236}">
                <a16:creationId xmlns:a16="http://schemas.microsoft.com/office/drawing/2014/main" id="{B21B05D3-D9F4-4EDC-822B-AAFFA5E8E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250C3-C741-4BF3-9A36-D693B35C7F5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045F90F5-9169-424B-9E4B-82B23DA2E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259080"/>
            <a:ext cx="8808720" cy="1295400"/>
          </a:xfrm>
        </p:spPr>
        <p:txBody>
          <a:bodyPr>
            <a:normAutofit fontScale="90000"/>
          </a:bodyPr>
          <a:lstStyle/>
          <a:p>
            <a:r>
              <a:rPr lang="en-US" altLang="zh-TW" sz="4533">
                <a:ea typeface="PMingLiU" panose="02020500000000000000" pitchFamily="18" charset="-120"/>
              </a:rPr>
              <a:t>Principal Component Analysis: one attribute first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F8F2F944-DDEE-4626-9801-3F5002FA92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39241" y="2245360"/>
            <a:ext cx="4321598" cy="4663440"/>
          </a:xfrm>
        </p:spPr>
        <p:txBody>
          <a:bodyPr/>
          <a:lstStyle/>
          <a:p>
            <a:r>
              <a:rPr lang="en-US" altLang="zh-TW">
                <a:ea typeface="PMingLiU" panose="02020500000000000000" pitchFamily="18" charset="-120"/>
              </a:rPr>
              <a:t>Question: how much spread is in the data along the axis? (distance to the mean)</a:t>
            </a:r>
          </a:p>
          <a:p>
            <a:r>
              <a:rPr lang="en-US" altLang="zh-TW">
                <a:ea typeface="PMingLiU" panose="02020500000000000000" pitchFamily="18" charset="-120"/>
              </a:rPr>
              <a:t>Variance=Standard deviation^2</a:t>
            </a:r>
          </a:p>
          <a:p>
            <a:endParaRPr lang="en-US" altLang="zh-TW">
              <a:ea typeface="PMingLiU" panose="02020500000000000000" pitchFamily="18" charset="-120"/>
            </a:endParaRPr>
          </a:p>
          <a:p>
            <a:endParaRPr lang="zh-TW" altLang="en-US">
              <a:ea typeface="PMingLiU" panose="02020500000000000000" pitchFamily="18" charset="-120"/>
            </a:endParaRPr>
          </a:p>
        </p:txBody>
      </p:sp>
      <p:graphicFrame>
        <p:nvGraphicFramePr>
          <p:cNvPr id="87044" name="Group 4">
            <a:extLst>
              <a:ext uri="{FF2B5EF4-FFF2-40B4-BE49-F238E27FC236}">
                <a16:creationId xmlns:a16="http://schemas.microsoft.com/office/drawing/2014/main" id="{EEE45E1E-0187-4DB3-A5D2-0E6034A82BEE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8620760" y="1036320"/>
          <a:ext cx="1727200" cy="6217920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668521745"/>
                    </a:ext>
                  </a:extLst>
                </a:gridCol>
              </a:tblGrid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Temperature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063286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42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09565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40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638653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24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070499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029405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15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312901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18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027053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15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954112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162648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15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42609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813498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35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182634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712933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40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179846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232570"/>
                  </a:ext>
                </a:extLst>
              </a:tr>
            </a:tbl>
          </a:graphicData>
        </a:graphic>
      </p:graphicFrame>
      <p:graphicFrame>
        <p:nvGraphicFramePr>
          <p:cNvPr id="87078" name="Object 38">
            <a:extLst>
              <a:ext uri="{FF2B5EF4-FFF2-40B4-BE49-F238E27FC236}">
                <a16:creationId xmlns:a16="http://schemas.microsoft.com/office/drawing/2014/main" id="{9A50E756-300B-498F-89EE-7C01735FB2C0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617278" y="4891935"/>
          <a:ext cx="3323060" cy="1757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0" imgH="634680" progId="Equation.3">
                  <p:embed/>
                </p:oleObj>
              </mc:Choice>
              <mc:Fallback>
                <p:oleObj name="Equation" r:id="rId3" imgW="1143000" imgH="634680" progId="Equation.3">
                  <p:embed/>
                  <p:pic>
                    <p:nvPicPr>
                      <p:cNvPr id="87078" name="Object 38">
                        <a:extLst>
                          <a:ext uri="{FF2B5EF4-FFF2-40B4-BE49-F238E27FC236}">
                            <a16:creationId xmlns:a16="http://schemas.microsoft.com/office/drawing/2014/main" id="{9A50E756-300B-498F-89EE-7C01735FB2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278" y="4891935"/>
                        <a:ext cx="3323060" cy="1757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B0760BE-8E9C-4843-8236-4A3AC7C8ED4D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5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6">
            <a:extLst>
              <a:ext uri="{FF2B5EF4-FFF2-40B4-BE49-F238E27FC236}">
                <a16:creationId xmlns:a16="http://schemas.microsoft.com/office/drawing/2014/main" id="{261A876A-8962-4C42-B787-18F2022B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BF2A-8C18-41EF-B0D6-ED883B09121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D4D9EDB2-5010-4420-BCC8-59BE4F208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6520" y="259080"/>
            <a:ext cx="8808720" cy="1295400"/>
          </a:xfrm>
        </p:spPr>
        <p:txBody>
          <a:bodyPr/>
          <a:lstStyle/>
          <a:p>
            <a:r>
              <a:rPr lang="en-US" altLang="zh-TW" sz="4533">
                <a:ea typeface="PMingLiU" panose="02020500000000000000" pitchFamily="18" charset="-120"/>
              </a:rPr>
              <a:t>Now consider two dimensions</a:t>
            </a:r>
          </a:p>
        </p:txBody>
      </p:sp>
      <p:graphicFrame>
        <p:nvGraphicFramePr>
          <p:cNvPr id="89091" name="Group 3">
            <a:extLst>
              <a:ext uri="{FF2B5EF4-FFF2-40B4-BE49-F238E27FC236}">
                <a16:creationId xmlns:a16="http://schemas.microsoft.com/office/drawing/2014/main" id="{FD7EDC0F-6499-40CF-A5DD-02C7DB51BF8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202680" y="1813560"/>
          <a:ext cx="4490720" cy="6217920"/>
        </p:xfrm>
        <a:graphic>
          <a:graphicData uri="http://schemas.openxmlformats.org/drawingml/2006/table">
            <a:tbl>
              <a:tblPr/>
              <a:tblGrid>
                <a:gridCol w="2452265">
                  <a:extLst>
                    <a:ext uri="{9D8B030D-6E8A-4147-A177-3AD203B41FA5}">
                      <a16:colId xmlns:a16="http://schemas.microsoft.com/office/drawing/2014/main" val="1057972873"/>
                    </a:ext>
                  </a:extLst>
                </a:gridCol>
                <a:gridCol w="2038455">
                  <a:extLst>
                    <a:ext uri="{9D8B030D-6E8A-4147-A177-3AD203B41FA5}">
                      <a16:colId xmlns:a16="http://schemas.microsoft.com/office/drawing/2014/main" val="837885843"/>
                    </a:ext>
                  </a:extLst>
                </a:gridCol>
              </a:tblGrid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X=Temperature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Y=Humidity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534837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40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583443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40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574513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40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874657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231701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15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063521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15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665814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15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395102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10550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15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318867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078552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675545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869043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40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70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731584"/>
                  </a:ext>
                </a:extLst>
              </a:tr>
              <a:tr h="41452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30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90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103632" marR="103632" marT="51816" marB="51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384124"/>
                  </a:ext>
                </a:extLst>
              </a:tr>
            </a:tbl>
          </a:graphicData>
        </a:graphic>
      </p:graphicFrame>
      <p:sp>
        <p:nvSpPr>
          <p:cNvPr id="89141" name="Text Box 53">
            <a:extLst>
              <a:ext uri="{FF2B5EF4-FFF2-40B4-BE49-F238E27FC236}">
                <a16:creationId xmlns:a16="http://schemas.microsoft.com/office/drawing/2014/main" id="{13BF6ECC-162A-4694-8B86-A8267E2BD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889" y="3060383"/>
            <a:ext cx="184731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TW" altLang="en-US" sz="2040">
              <a:latin typeface="Tahoma" panose="020B0604030504040204" pitchFamily="34" charset="0"/>
              <a:ea typeface="PMingLiU" panose="02020500000000000000" pitchFamily="18" charset="-120"/>
            </a:endParaRPr>
          </a:p>
        </p:txBody>
      </p:sp>
      <p:graphicFrame>
        <p:nvGraphicFramePr>
          <p:cNvPr id="89142" name="Object 54">
            <a:extLst>
              <a:ext uri="{FF2B5EF4-FFF2-40B4-BE49-F238E27FC236}">
                <a16:creationId xmlns:a16="http://schemas.microsoft.com/office/drawing/2014/main" id="{97041372-20ED-4695-A600-DD547747CB32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535642" y="5485660"/>
          <a:ext cx="3828627" cy="1257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26920" imgH="596880" progId="Equation.3">
                  <p:embed/>
                </p:oleObj>
              </mc:Choice>
              <mc:Fallback>
                <p:oleObj name="Equation" r:id="rId3" imgW="1726920" imgH="596880" progId="Equation.3">
                  <p:embed/>
                  <p:pic>
                    <p:nvPicPr>
                      <p:cNvPr id="89142" name="Object 54">
                        <a:extLst>
                          <a:ext uri="{FF2B5EF4-FFF2-40B4-BE49-F238E27FC236}">
                            <a16:creationId xmlns:a16="http://schemas.microsoft.com/office/drawing/2014/main" id="{97041372-20ED-4695-A600-DD547747CB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642" y="5485660"/>
                        <a:ext cx="3828627" cy="1257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43" name="Text Box 55">
            <a:extLst>
              <a:ext uri="{FF2B5EF4-FFF2-40B4-BE49-F238E27FC236}">
                <a16:creationId xmlns:a16="http://schemas.microsoft.com/office/drawing/2014/main" id="{E646CC3F-4CE8-4437-9651-1AE21A73E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248" y="2110424"/>
            <a:ext cx="3520194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40">
                <a:latin typeface="Tahoma" panose="020B0604030504040204" pitchFamily="34" charset="0"/>
                <a:ea typeface="PMingLiU" panose="02020500000000000000" pitchFamily="18" charset="-120"/>
              </a:rPr>
              <a:t>Covariance: measures the</a:t>
            </a:r>
            <a:br>
              <a:rPr lang="en-US" altLang="zh-TW" sz="2040">
                <a:latin typeface="Tahoma" panose="020B0604030504040204" pitchFamily="34" charset="0"/>
                <a:ea typeface="PMingLiU" panose="02020500000000000000" pitchFamily="18" charset="-120"/>
              </a:rPr>
            </a:br>
            <a:r>
              <a:rPr lang="en-US" altLang="zh-TW" sz="2040">
                <a:latin typeface="Tahoma" panose="020B0604030504040204" pitchFamily="34" charset="0"/>
                <a:ea typeface="PMingLiU" panose="02020500000000000000" pitchFamily="18" charset="-120"/>
              </a:rPr>
              <a:t>correlation between X and Y</a:t>
            </a:r>
          </a:p>
          <a:p>
            <a:pPr>
              <a:buFontTx/>
              <a:buChar char="•"/>
            </a:pPr>
            <a:r>
              <a:rPr lang="en-US" altLang="zh-TW" sz="2040">
                <a:latin typeface="Tahoma" panose="020B0604030504040204" pitchFamily="34" charset="0"/>
                <a:ea typeface="PMingLiU" panose="02020500000000000000" pitchFamily="18" charset="-120"/>
              </a:rPr>
              <a:t> cov(X,Y)=0: independent</a:t>
            </a:r>
          </a:p>
          <a:p>
            <a:pPr>
              <a:buFontTx/>
              <a:buChar char="•"/>
            </a:pPr>
            <a:r>
              <a:rPr lang="en-US" altLang="zh-TW" sz="2040">
                <a:latin typeface="Tahoma" panose="020B0604030504040204" pitchFamily="34" charset="0"/>
                <a:ea typeface="PMingLiU" panose="02020500000000000000" pitchFamily="18" charset="-120"/>
              </a:rPr>
              <a:t>Cov(X,Y)&gt;0: move same dir</a:t>
            </a:r>
          </a:p>
          <a:p>
            <a:pPr>
              <a:buFontTx/>
              <a:buChar char="•"/>
            </a:pPr>
            <a:r>
              <a:rPr lang="en-US" altLang="zh-TW" sz="2040">
                <a:latin typeface="Tahoma" panose="020B0604030504040204" pitchFamily="34" charset="0"/>
                <a:ea typeface="PMingLiU" panose="02020500000000000000" pitchFamily="18" charset="-120"/>
              </a:rPr>
              <a:t>Cov(X,Y)&lt;0: move oppo dir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FB6C8E-5FAA-45E4-913D-618321E908A3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5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DC5224-DE2F-492F-9089-E7F27219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6E25-9518-431A-A39D-1525B39A3A1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B81619EA-B70A-4623-9AAE-DF2936E9B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172720"/>
            <a:ext cx="8808720" cy="1122680"/>
          </a:xfrm>
        </p:spPr>
        <p:txBody>
          <a:bodyPr>
            <a:normAutofit fontScale="90000"/>
          </a:bodyPr>
          <a:lstStyle/>
          <a:p>
            <a:r>
              <a:rPr lang="sv-SE" altLang="en-US" sz="4533"/>
              <a:t>More than two attributes: covariance matrix</a:t>
            </a:r>
            <a:endParaRPr lang="en-US" altLang="zh-TW" sz="4533">
              <a:ea typeface="PMingLiU" panose="02020500000000000000" pitchFamily="18" charset="-12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2963CD6B-E0EB-46FA-A150-3B52CED22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39240" y="1468120"/>
            <a:ext cx="8808720" cy="4663440"/>
          </a:xfrm>
        </p:spPr>
        <p:txBody>
          <a:bodyPr/>
          <a:lstStyle/>
          <a:p>
            <a:r>
              <a:rPr lang="sv-SE" altLang="en-US"/>
              <a:t>Contains covariance values between all possible dimensions (=attributes):</a:t>
            </a:r>
          </a:p>
          <a:p>
            <a:endParaRPr lang="sv-SE" altLang="en-US"/>
          </a:p>
          <a:p>
            <a:endParaRPr lang="sv-SE" altLang="en-US"/>
          </a:p>
          <a:p>
            <a:r>
              <a:rPr lang="sv-SE" altLang="en-US"/>
              <a:t>Example for three attributes (x,y,z):</a:t>
            </a:r>
          </a:p>
          <a:p>
            <a:endParaRPr lang="zh-TW" altLang="en-US">
              <a:ea typeface="PMingLiU" panose="02020500000000000000" pitchFamily="18" charset="-120"/>
            </a:endParaRPr>
          </a:p>
        </p:txBody>
      </p:sp>
      <p:graphicFrame>
        <p:nvGraphicFramePr>
          <p:cNvPr id="91140" name="Object 4">
            <a:extLst>
              <a:ext uri="{FF2B5EF4-FFF2-40B4-BE49-F238E27FC236}">
                <a16:creationId xmlns:a16="http://schemas.microsoft.com/office/drawing/2014/main" id="{7277B971-4585-4F25-821D-C20C5E99BD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6314" y="2936241"/>
          <a:ext cx="5930053" cy="72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82600" imgH="253800" progId="Equation.3">
                  <p:embed/>
                </p:oleObj>
              </mc:Choice>
              <mc:Fallback>
                <p:oleObj name="Equation" r:id="rId3" imgW="2082600" imgH="253800" progId="Equation.3">
                  <p:embed/>
                  <p:pic>
                    <p:nvPicPr>
                      <p:cNvPr id="91140" name="Object 4">
                        <a:extLst>
                          <a:ext uri="{FF2B5EF4-FFF2-40B4-BE49-F238E27FC236}">
                            <a16:creationId xmlns:a16="http://schemas.microsoft.com/office/drawing/2014/main" id="{7277B971-4585-4F25-821D-C20C5E99BD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314" y="2936241"/>
                        <a:ext cx="5930053" cy="723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5">
            <a:extLst>
              <a:ext uri="{FF2B5EF4-FFF2-40B4-BE49-F238E27FC236}">
                <a16:creationId xmlns:a16="http://schemas.microsoft.com/office/drawing/2014/main" id="{D8593AF4-F09A-4A72-9DB0-F98EF6EFC9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3760" y="4922520"/>
          <a:ext cx="6727085" cy="202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61960" imgH="711000" progId="Equation.3">
                  <p:embed/>
                </p:oleObj>
              </mc:Choice>
              <mc:Fallback>
                <p:oleObj name="Equation" r:id="rId5" imgW="2361960" imgH="711000" progId="Equation.3">
                  <p:embed/>
                  <p:pic>
                    <p:nvPicPr>
                      <p:cNvPr id="91141" name="Object 5">
                        <a:extLst>
                          <a:ext uri="{FF2B5EF4-FFF2-40B4-BE49-F238E27FC236}">
                            <a16:creationId xmlns:a16="http://schemas.microsoft.com/office/drawing/2014/main" id="{D8593AF4-F09A-4A72-9DB0-F98EF6EFC9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760" y="4922520"/>
                        <a:ext cx="6727085" cy="202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CB4C373-27E3-488B-9F33-AB0374B4B15E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7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AC068B1-56DD-4787-8C6A-C9E73244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1DC0-2F64-4DD9-9C63-9E086ABCAFF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A3BD1DCF-6132-431A-9DEA-A1C607EF8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0"/>
            <a:ext cx="8808720" cy="1295400"/>
          </a:xfrm>
        </p:spPr>
        <p:txBody>
          <a:bodyPr/>
          <a:lstStyle/>
          <a:p>
            <a:r>
              <a:rPr lang="en-US" altLang="zh-TW" sz="4533">
                <a:ea typeface="PMingLiU" panose="02020500000000000000" pitchFamily="18" charset="-120"/>
              </a:rPr>
              <a:t>Steps of PCA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A1E3562D-2603-4AE3-B22B-0E3250A5513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52880" y="1468120"/>
            <a:ext cx="4490720" cy="5095240"/>
          </a:xfrm>
        </p:spPr>
        <p:txBody>
          <a:bodyPr/>
          <a:lstStyle/>
          <a:p>
            <a:r>
              <a:rPr lang="en-US" altLang="zh-TW">
                <a:ea typeface="PMingLiU" panose="02020500000000000000" pitchFamily="18" charset="-120"/>
              </a:rPr>
              <a:t>Let      be the mean vector (taking the mean of all rows)</a:t>
            </a:r>
          </a:p>
          <a:p>
            <a:r>
              <a:rPr lang="en-US" altLang="zh-TW">
                <a:ea typeface="PMingLiU" panose="02020500000000000000" pitchFamily="18" charset="-120"/>
              </a:rPr>
              <a:t>Adjust the original data by the mean</a:t>
            </a:r>
          </a:p>
          <a:p>
            <a:pPr lvl="1">
              <a:buFontTx/>
              <a:buNone/>
            </a:pPr>
            <a:r>
              <a:rPr lang="en-US" altLang="zh-TW">
                <a:ea typeface="PMingLiU" panose="02020500000000000000" pitchFamily="18" charset="-120"/>
              </a:rPr>
              <a:t>X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’</a:t>
            </a:r>
            <a:r>
              <a:rPr lang="en-US" altLang="zh-TW">
                <a:ea typeface="PMingLiU" panose="02020500000000000000" pitchFamily="18" charset="-120"/>
              </a:rPr>
              <a:t> = X 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–</a:t>
            </a:r>
            <a:r>
              <a:rPr lang="en-US" altLang="zh-TW">
                <a:ea typeface="PMingLiU" panose="02020500000000000000" pitchFamily="18" charset="-120"/>
              </a:rPr>
              <a:t> </a:t>
            </a:r>
          </a:p>
          <a:p>
            <a:r>
              <a:rPr lang="en-US" altLang="zh-TW">
                <a:ea typeface="PMingLiU" panose="02020500000000000000" pitchFamily="18" charset="-120"/>
              </a:rPr>
              <a:t>Compute the covariance matrix C of adjusted X</a:t>
            </a:r>
          </a:p>
          <a:p>
            <a:r>
              <a:rPr lang="en-US" altLang="zh-TW">
                <a:ea typeface="PMingLiU" panose="02020500000000000000" pitchFamily="18" charset="-120"/>
              </a:rPr>
              <a:t>Find the eigenvectors and eigenvalues of C.</a:t>
            </a:r>
          </a:p>
          <a:p>
            <a:endParaRPr lang="zh-TW" altLang="en-US">
              <a:ea typeface="PMingLiU" panose="02020500000000000000" pitchFamily="18" charset="-120"/>
            </a:endParaRPr>
          </a:p>
        </p:txBody>
      </p:sp>
      <p:graphicFrame>
        <p:nvGraphicFramePr>
          <p:cNvPr id="97284" name="Object 4">
            <a:extLst>
              <a:ext uri="{FF2B5EF4-FFF2-40B4-BE49-F238E27FC236}">
                <a16:creationId xmlns:a16="http://schemas.microsoft.com/office/drawing/2014/main" id="{11F5329F-5E3E-4FA5-948B-B5C98593AE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6010" y="3799840"/>
          <a:ext cx="478578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80" imgH="164880" progId="Equation.3">
                  <p:embed/>
                </p:oleObj>
              </mc:Choice>
              <mc:Fallback>
                <p:oleObj name="Equation" r:id="rId3" imgW="152280" imgH="164880" progId="Equation.3">
                  <p:embed/>
                  <p:pic>
                    <p:nvPicPr>
                      <p:cNvPr id="97284" name="Object 4">
                        <a:extLst>
                          <a:ext uri="{FF2B5EF4-FFF2-40B4-BE49-F238E27FC236}">
                            <a16:creationId xmlns:a16="http://schemas.microsoft.com/office/drawing/2014/main" id="{11F5329F-5E3E-4FA5-948B-B5C98593AE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6010" y="3799840"/>
                        <a:ext cx="478578" cy="518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Rectangle 5">
            <a:extLst>
              <a:ext uri="{FF2B5EF4-FFF2-40B4-BE49-F238E27FC236}">
                <a16:creationId xmlns:a16="http://schemas.microsoft.com/office/drawing/2014/main" id="{A54A1637-D97E-420F-ACB2-F71322D601F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202681" y="1727200"/>
            <a:ext cx="4321598" cy="4663440"/>
          </a:xfrm>
        </p:spPr>
        <p:txBody>
          <a:bodyPr/>
          <a:lstStyle/>
          <a:p>
            <a:r>
              <a:rPr lang="sv-SE" altLang="en-US" sz="2720"/>
              <a:t>For matrix </a:t>
            </a:r>
            <a:r>
              <a:rPr lang="sv-SE" altLang="en-US" sz="2720" i="1"/>
              <a:t>C, v</a:t>
            </a:r>
            <a:r>
              <a:rPr lang="sv-SE" altLang="en-US" sz="2720"/>
              <a:t>ectors </a:t>
            </a:r>
            <a:r>
              <a:rPr lang="sv-SE" altLang="en-US" sz="2720" b="1"/>
              <a:t>e</a:t>
            </a:r>
            <a:r>
              <a:rPr lang="sv-SE" altLang="en-US" sz="2720"/>
              <a:t> (=column vector) having same direction as </a:t>
            </a:r>
            <a:r>
              <a:rPr lang="sv-SE" altLang="en-US" sz="2720" i="1"/>
              <a:t>C</a:t>
            </a:r>
            <a:r>
              <a:rPr lang="sv-SE" altLang="en-US" sz="2720" b="1"/>
              <a:t>e</a:t>
            </a:r>
            <a:r>
              <a:rPr lang="sv-SE" altLang="en-US" sz="2720"/>
              <a:t> :</a:t>
            </a:r>
          </a:p>
          <a:p>
            <a:pPr lvl="1"/>
            <a:r>
              <a:rPr lang="sv-SE" altLang="en-US" sz="2267" i="1"/>
              <a:t>eigenvectors</a:t>
            </a:r>
            <a:r>
              <a:rPr lang="sv-SE" altLang="en-US" sz="2267"/>
              <a:t> of </a:t>
            </a:r>
            <a:r>
              <a:rPr lang="sv-SE" altLang="en-US" sz="2267" i="1"/>
              <a:t>C</a:t>
            </a:r>
            <a:r>
              <a:rPr lang="sv-SE" altLang="en-US" sz="2267"/>
              <a:t> is  </a:t>
            </a:r>
            <a:r>
              <a:rPr lang="sv-SE" altLang="en-US" sz="2267" b="1"/>
              <a:t>e </a:t>
            </a:r>
            <a:r>
              <a:rPr lang="sv-SE" altLang="en-US" sz="2267"/>
              <a:t>such that</a:t>
            </a:r>
            <a:r>
              <a:rPr lang="sv-SE" altLang="en-US" sz="2267" b="1"/>
              <a:t> </a:t>
            </a:r>
            <a:r>
              <a:rPr lang="sv-SE" altLang="en-US" sz="2267" i="1"/>
              <a:t>C</a:t>
            </a:r>
            <a:r>
              <a:rPr lang="sv-SE" altLang="en-US" sz="2267" b="1"/>
              <a:t>e</a:t>
            </a:r>
            <a:r>
              <a:rPr lang="sv-SE" altLang="en-US" sz="2267"/>
              <a:t>=</a:t>
            </a:r>
            <a:r>
              <a:rPr lang="sv-SE" altLang="en-US" sz="2267">
                <a:sym typeface="Symbol" panose="05050102010706020507" pitchFamily="18" charset="2"/>
              </a:rPr>
              <a:t></a:t>
            </a:r>
            <a:r>
              <a:rPr lang="sv-SE" altLang="en-US" sz="2267" b="1">
                <a:sym typeface="Symbol" panose="05050102010706020507" pitchFamily="18" charset="2"/>
              </a:rPr>
              <a:t>e</a:t>
            </a:r>
            <a:r>
              <a:rPr lang="sv-SE" altLang="en-US" sz="2267">
                <a:sym typeface="Symbol" panose="05050102010706020507" pitchFamily="18" charset="2"/>
              </a:rPr>
              <a:t>, </a:t>
            </a:r>
          </a:p>
          <a:p>
            <a:pPr lvl="1"/>
            <a:r>
              <a:rPr lang="sv-SE" altLang="en-US" sz="2267">
                <a:sym typeface="Symbol" panose="05050102010706020507" pitchFamily="18" charset="2"/>
              </a:rPr>
              <a:t> is called an </a:t>
            </a:r>
            <a:r>
              <a:rPr lang="sv-SE" altLang="en-US" sz="2267" i="1">
                <a:sym typeface="Symbol" panose="05050102010706020507" pitchFamily="18" charset="2"/>
              </a:rPr>
              <a:t>eigenvalue</a:t>
            </a:r>
            <a:r>
              <a:rPr lang="sv-SE" altLang="en-US" sz="2267">
                <a:sym typeface="Symbol" panose="05050102010706020507" pitchFamily="18" charset="2"/>
              </a:rPr>
              <a:t> of </a:t>
            </a:r>
            <a:r>
              <a:rPr lang="sv-SE" altLang="en-US" sz="2267" i="1">
                <a:sym typeface="Symbol" panose="05050102010706020507" pitchFamily="18" charset="2"/>
              </a:rPr>
              <a:t>C</a:t>
            </a:r>
            <a:r>
              <a:rPr lang="sv-SE" altLang="en-US" sz="2267">
                <a:sym typeface="Symbol" panose="05050102010706020507" pitchFamily="18" charset="2"/>
              </a:rPr>
              <a:t>.</a:t>
            </a:r>
          </a:p>
          <a:p>
            <a:r>
              <a:rPr lang="sv-SE" altLang="en-US" sz="2720" i="1"/>
              <a:t>C</a:t>
            </a:r>
            <a:r>
              <a:rPr lang="sv-SE" altLang="en-US" sz="2720" b="1"/>
              <a:t>e</a:t>
            </a:r>
            <a:r>
              <a:rPr lang="sv-SE" altLang="en-US" sz="2720"/>
              <a:t>=</a:t>
            </a:r>
            <a:r>
              <a:rPr lang="sv-SE" altLang="en-US" sz="2720">
                <a:sym typeface="Symbol" panose="05050102010706020507" pitchFamily="18" charset="2"/>
              </a:rPr>
              <a:t></a:t>
            </a:r>
            <a:r>
              <a:rPr lang="sv-SE" altLang="en-US" sz="2720" b="1">
                <a:sym typeface="Symbol" panose="05050102010706020507" pitchFamily="18" charset="2"/>
              </a:rPr>
              <a:t>e  </a:t>
            </a:r>
            <a:r>
              <a:rPr lang="sv-SE" altLang="en-US" sz="2720">
                <a:sym typeface="Symbol" panose="05050102010706020507" pitchFamily="18" charset="2"/>
              </a:rPr>
              <a:t>(</a:t>
            </a:r>
            <a:r>
              <a:rPr lang="sv-SE" altLang="en-US" sz="2720" i="1">
                <a:sym typeface="Symbol" panose="05050102010706020507" pitchFamily="18" charset="2"/>
              </a:rPr>
              <a:t>C</a:t>
            </a:r>
            <a:r>
              <a:rPr lang="sv-SE" altLang="en-US" sz="2720">
                <a:sym typeface="Symbol" panose="05050102010706020507" pitchFamily="18" charset="2"/>
              </a:rPr>
              <a:t>-</a:t>
            </a:r>
            <a:r>
              <a:rPr lang="sv-SE" altLang="en-US" sz="2267">
                <a:sym typeface="Symbol" panose="05050102010706020507" pitchFamily="18" charset="2"/>
              </a:rPr>
              <a:t>I)</a:t>
            </a:r>
            <a:r>
              <a:rPr lang="sv-SE" altLang="en-US" sz="2267" b="1">
                <a:sym typeface="Symbol" panose="05050102010706020507" pitchFamily="18" charset="2"/>
              </a:rPr>
              <a:t>e</a:t>
            </a:r>
            <a:r>
              <a:rPr lang="sv-SE" altLang="en-US" sz="2267">
                <a:sym typeface="Symbol" panose="05050102010706020507" pitchFamily="18" charset="2"/>
              </a:rPr>
              <a:t>=0</a:t>
            </a:r>
          </a:p>
          <a:p>
            <a:pPr lvl="1"/>
            <a:endParaRPr lang="sv-SE" altLang="en-US" sz="2267" b="1">
              <a:sym typeface="Symbol" panose="05050102010706020507" pitchFamily="18" charset="2"/>
            </a:endParaRPr>
          </a:p>
          <a:p>
            <a:pPr lvl="1"/>
            <a:r>
              <a:rPr lang="sv-SE" altLang="en-US" sz="2267" b="1">
                <a:sym typeface="Symbol" panose="05050102010706020507" pitchFamily="18" charset="2"/>
              </a:rPr>
              <a:t>Most data mining packages do this for you.</a:t>
            </a:r>
            <a:endParaRPr lang="en-US" altLang="zh-TW" sz="2267">
              <a:ea typeface="PMingLiU" panose="02020500000000000000" pitchFamily="18" charset="-120"/>
            </a:endParaRPr>
          </a:p>
          <a:p>
            <a:endParaRPr lang="sv-SE" altLang="en-US" sz="2267">
              <a:sym typeface="Symbol" panose="05050102010706020507" pitchFamily="18" charset="2"/>
            </a:endParaRPr>
          </a:p>
          <a:p>
            <a:endParaRPr lang="zh-TW" altLang="en-US">
              <a:ea typeface="PMingLiU" panose="02020500000000000000" pitchFamily="18" charset="-120"/>
            </a:endParaRPr>
          </a:p>
        </p:txBody>
      </p:sp>
      <p:graphicFrame>
        <p:nvGraphicFramePr>
          <p:cNvPr id="97286" name="Object 6">
            <a:extLst>
              <a:ext uri="{FF2B5EF4-FFF2-40B4-BE49-F238E27FC236}">
                <a16:creationId xmlns:a16="http://schemas.microsoft.com/office/drawing/2014/main" id="{A34259D9-4A5E-41D4-A2C5-40CF6E4C3D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8986" y="1458606"/>
          <a:ext cx="478578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164880" progId="Equation.3">
                  <p:embed/>
                </p:oleObj>
              </mc:Choice>
              <mc:Fallback>
                <p:oleObj name="Equation" r:id="rId5" imgW="152280" imgH="164880" progId="Equation.3">
                  <p:embed/>
                  <p:pic>
                    <p:nvPicPr>
                      <p:cNvPr id="97286" name="Object 6">
                        <a:extLst>
                          <a:ext uri="{FF2B5EF4-FFF2-40B4-BE49-F238E27FC236}">
                            <a16:creationId xmlns:a16="http://schemas.microsoft.com/office/drawing/2014/main" id="{A34259D9-4A5E-41D4-A2C5-40CF6E4C3D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8986" y="1458606"/>
                        <a:ext cx="478578" cy="518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3FF50B8-FEEF-4F04-A528-9A591725CA28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6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D9AFCA-CCFC-4E03-846C-D45B29731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CB9A-2D7E-4B3C-A21C-51F69B76AF9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9BD12ADD-5F15-4938-A5BD-3E9B95560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0"/>
            <a:ext cx="8808720" cy="1295400"/>
          </a:xfrm>
        </p:spPr>
        <p:txBody>
          <a:bodyPr/>
          <a:lstStyle/>
          <a:p>
            <a:r>
              <a:rPr lang="da-DK" altLang="en-US"/>
              <a:t>Principal components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2540E88B-31CF-4DA6-90D2-A4CC35747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6520" y="1295400"/>
            <a:ext cx="9240520" cy="5786120"/>
          </a:xfrm>
        </p:spPr>
        <p:txBody>
          <a:bodyPr/>
          <a:lstStyle/>
          <a:p>
            <a:r>
              <a:rPr lang="da-DK" altLang="en-US"/>
              <a:t>1. principal component (PC1)</a:t>
            </a:r>
          </a:p>
          <a:p>
            <a:pPr lvl="1"/>
            <a:r>
              <a:rPr lang="da-DK" altLang="en-US"/>
              <a:t>The eigenvalue with the largest absolute value will indicate that the data have the largest variance along its eigenvector, the direction along which there is greatest variation</a:t>
            </a:r>
          </a:p>
          <a:p>
            <a:r>
              <a:rPr lang="da-DK" altLang="en-US"/>
              <a:t>2. principal component (PC2)</a:t>
            </a:r>
          </a:p>
          <a:p>
            <a:pPr lvl="1"/>
            <a:r>
              <a:rPr lang="da-DK" altLang="en-US"/>
              <a:t>the direction with maximum variation left in data,  orthogonal to the 1. PC </a:t>
            </a:r>
          </a:p>
          <a:p>
            <a:r>
              <a:rPr lang="da-DK" altLang="en-US"/>
              <a:t>In general, only few directions manage to capture most of the variability in the data.</a:t>
            </a:r>
          </a:p>
          <a:p>
            <a:pPr lvl="1"/>
            <a:endParaRPr lang="da-DK" altLang="en-US"/>
          </a:p>
          <a:p>
            <a:endParaRPr lang="da-DK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7A0CA-0EE6-489C-9961-A4B027816C4E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2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67" y="155001"/>
            <a:ext cx="8277606" cy="777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92739" y="287875"/>
            <a:ext cx="925602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/>
              <a:t>Example:  Principle component analysis (PCA)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9867" y="7284354"/>
            <a:ext cx="7772400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</a:t>
            </a:r>
            <a:r>
              <a:rPr lang="en-US" sz="2040" dirty="0" err="1"/>
              <a:t>en.wikipedia.org</a:t>
            </a:r>
            <a:r>
              <a:rPr lang="en-US" sz="2040" dirty="0"/>
              <a:t>/wiki/</a:t>
            </a:r>
            <a:r>
              <a:rPr lang="en-US" sz="2040" dirty="0" err="1"/>
              <a:t>File:GaussianScatterPCA.png</a:t>
            </a:r>
            <a:endParaRPr lang="en-US" sz="2040" dirty="0"/>
          </a:p>
        </p:txBody>
      </p:sp>
    </p:spTree>
    <p:extLst>
      <p:ext uri="{BB962C8B-B14F-4D97-AF65-F5344CB8AC3E}">
        <p14:creationId xmlns:p14="http://schemas.microsoft.com/office/powerpoint/2010/main" val="237725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25564-9795-4D1D-B2E8-C3DE7F61E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63" y="97653"/>
            <a:ext cx="10881360" cy="766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71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577A8-1996-4354-ADB4-36C6645F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91D-064E-49AF-BD05-9A202F87FCFD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591439C5-0162-443A-A484-4DFEA1A49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5600" y="0"/>
            <a:ext cx="8808720" cy="1295400"/>
          </a:xfrm>
        </p:spPr>
        <p:txBody>
          <a:bodyPr/>
          <a:lstStyle/>
          <a:p>
            <a:r>
              <a:rPr lang="en-US" altLang="en-US"/>
              <a:t>Eigenvalues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E3A8D87E-5D38-4A88-A421-EA81430E3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7440" y="1209040"/>
            <a:ext cx="9672320" cy="5958840"/>
          </a:xfrm>
        </p:spPr>
        <p:txBody>
          <a:bodyPr/>
          <a:lstStyle/>
          <a:p>
            <a:r>
              <a:rPr lang="en-US" altLang="en-US"/>
              <a:t>Calculate eigenvalues </a:t>
            </a:r>
            <a:r>
              <a:rPr lang="sv-SE" altLang="en-US">
                <a:sym typeface="Symbol" panose="05050102010706020507" pitchFamily="18" charset="2"/>
              </a:rPr>
              <a:t></a:t>
            </a:r>
            <a:r>
              <a:rPr lang="en-US" altLang="en-US"/>
              <a:t> and eigenvectors </a:t>
            </a:r>
            <a:r>
              <a:rPr lang="en-US" altLang="en-US" b="1"/>
              <a:t>x</a:t>
            </a:r>
            <a:r>
              <a:rPr lang="en-US" altLang="en-US"/>
              <a:t> for covariance matrix:</a:t>
            </a:r>
          </a:p>
          <a:p>
            <a:pPr lvl="1"/>
            <a:r>
              <a:rPr lang="en-US" altLang="en-US"/>
              <a:t>Eigenvalues </a:t>
            </a:r>
            <a:r>
              <a:rPr lang="sv-SE" altLang="en-US">
                <a:sym typeface="Symbol" panose="05050102010706020507" pitchFamily="18" charset="2"/>
              </a:rPr>
              <a:t></a:t>
            </a:r>
            <a:r>
              <a:rPr lang="en-US" altLang="en-US" i="1" baseline="-25000"/>
              <a:t>j</a:t>
            </a:r>
            <a:r>
              <a:rPr lang="en-US" altLang="en-US"/>
              <a:t> are used for calculation of [% of total variance] (</a:t>
            </a:r>
            <a:r>
              <a:rPr lang="en-US" altLang="en-US" i="1"/>
              <a:t>V</a:t>
            </a:r>
            <a:r>
              <a:rPr lang="en-US" altLang="en-US" i="1" baseline="-25000"/>
              <a:t>j</a:t>
            </a:r>
            <a:r>
              <a:rPr lang="en-US" altLang="en-US"/>
              <a:t>) for each component</a:t>
            </a:r>
            <a:r>
              <a:rPr lang="en-US" altLang="en-US" i="1"/>
              <a:t> j</a:t>
            </a:r>
            <a:r>
              <a:rPr lang="en-US" altLang="en-US"/>
              <a:t>: 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>
              <a:buFontTx/>
              <a:buNone/>
            </a:pPr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94212" name="Object 4">
            <a:extLst>
              <a:ext uri="{FF2B5EF4-FFF2-40B4-BE49-F238E27FC236}">
                <a16:creationId xmlns:a16="http://schemas.microsoft.com/office/drawing/2014/main" id="{A3BCC149-53A7-4911-B191-9838813C21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4403725"/>
          <a:ext cx="7113588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080" imgH="647640" progId="Equation.3">
                  <p:embed/>
                </p:oleObj>
              </mc:Choice>
              <mc:Fallback>
                <p:oleObj name="Equation" r:id="rId2" imgW="1981080" imgH="647640" progId="Equation.3">
                  <p:embed/>
                  <p:pic>
                    <p:nvPicPr>
                      <p:cNvPr id="94212" name="Object 4">
                        <a:extLst>
                          <a:ext uri="{FF2B5EF4-FFF2-40B4-BE49-F238E27FC236}">
                            <a16:creationId xmlns:a16="http://schemas.microsoft.com/office/drawing/2014/main" id="{A3BCC149-53A7-4911-B191-9838813C21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403725"/>
                        <a:ext cx="7113588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382A6C5-61E1-4939-ACDF-F268554667E2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4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976098-DEFA-4109-B2A6-6085332D8193}"/>
              </a:ext>
            </a:extLst>
          </p:cNvPr>
          <p:cNvSpPr/>
          <p:nvPr/>
        </p:nvSpPr>
        <p:spPr>
          <a:xfrm>
            <a:off x="6832948" y="4403725"/>
            <a:ext cx="2724411" cy="1552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BB0BBAE-B928-4C5F-9434-D91AC2D34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CC15-E2CB-408C-B896-02E590DBD90B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D2C0700A-EF6E-4819-ABD0-6299C5A87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/>
              <a:t>Principal components - Variance</a:t>
            </a:r>
          </a:p>
        </p:txBody>
      </p:sp>
      <p:graphicFrame>
        <p:nvGraphicFramePr>
          <p:cNvPr id="95235" name="Object 3">
            <a:extLst>
              <a:ext uri="{FF2B5EF4-FFF2-40B4-BE49-F238E27FC236}">
                <a16:creationId xmlns:a16="http://schemas.microsoft.com/office/drawing/2014/main" id="{72635F25-C0B6-4CE3-A603-218E18CEDC72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302087" y="2254357"/>
          <a:ext cx="7495328" cy="3513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667278" imgH="2524285" progId="Excel.Chart.8">
                  <p:embed/>
                </p:oleObj>
              </mc:Choice>
              <mc:Fallback>
                <p:oleObj name="Chart" r:id="rId2" imgW="4667278" imgH="2524285" progId="Excel.Chart.8">
                  <p:embed/>
                  <p:pic>
                    <p:nvPicPr>
                      <p:cNvPr id="95235" name="Object 3">
                        <a:extLst>
                          <a:ext uri="{FF2B5EF4-FFF2-40B4-BE49-F238E27FC236}">
                            <a16:creationId xmlns:a16="http://schemas.microsoft.com/office/drawing/2014/main" id="{72635F25-C0B6-4CE3-A603-218E18CEDC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2087" y="2254357"/>
                        <a:ext cx="7495328" cy="3513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F0357B3-F462-4DA5-9520-01E338DAC9BF}"/>
              </a:ext>
            </a:extLst>
          </p:cNvPr>
          <p:cNvSpPr txBox="1"/>
          <p:nvPr/>
        </p:nvSpPr>
        <p:spPr>
          <a:xfrm>
            <a:off x="24913" y="7407933"/>
            <a:ext cx="10104120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dirty="0">
                <a:hlinkClick r:id="rId4"/>
              </a:rPr>
              <a:t>www.cse.buffalo.edu/faculty/azhang/data-mining/pca.ppt</a:t>
            </a:r>
            <a:r>
              <a:rPr lang="en-US" sz="2040" dirty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46" y="311576"/>
            <a:ext cx="7025302" cy="6596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92739" y="287875"/>
            <a:ext cx="925602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/>
              <a:t>Example:  Principle component analysis (PCA)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9867" y="7284354"/>
            <a:ext cx="7772400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</a:t>
            </a:r>
            <a:r>
              <a:rPr lang="en-US" sz="2040" dirty="0" err="1"/>
              <a:t>en.wikipedia.org</a:t>
            </a:r>
            <a:r>
              <a:rPr lang="en-US" sz="2040" dirty="0"/>
              <a:t>/wiki/</a:t>
            </a:r>
            <a:r>
              <a:rPr lang="en-US" sz="2040" dirty="0" err="1"/>
              <a:t>File:GaussianScatterPCA.png</a:t>
            </a:r>
            <a:endParaRPr lang="en-US" sz="204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8E157-F9BE-454B-B391-14EE3E87B0BE}"/>
              </a:ext>
            </a:extLst>
          </p:cNvPr>
          <p:cNvSpPr txBox="1"/>
          <p:nvPr/>
        </p:nvSpPr>
        <p:spPr>
          <a:xfrm>
            <a:off x="2780778" y="6433166"/>
            <a:ext cx="597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  <a:r>
              <a:rPr lang="en-US" sz="3200" baseline="-25000" dirty="0"/>
              <a:t>i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 err="1">
                <a:sym typeface="Wingdings" panose="05000000000000000000" pitchFamily="2" charset="2"/>
              </a:rPr>
              <a:t>z</a:t>
            </a:r>
            <a:r>
              <a:rPr lang="en-US" sz="3200" baseline="-25000" dirty="0" err="1">
                <a:sym typeface="Wingdings" panose="05000000000000000000" pitchFamily="2" charset="2"/>
              </a:rPr>
              <a:t>i</a:t>
            </a:r>
            <a:r>
              <a:rPr lang="en-US" sz="3200" dirty="0">
                <a:sym typeface="Wingdings" panose="05000000000000000000" pitchFamily="2" charset="2"/>
              </a:rPr>
              <a:t> = linear combination of </a:t>
            </a:r>
            <a:r>
              <a:rPr lang="en-US" sz="3200" dirty="0"/>
              <a:t>x</a:t>
            </a:r>
            <a:r>
              <a:rPr lang="en-US" sz="3200" baseline="-250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762220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6520" y="431801"/>
            <a:ext cx="8808720" cy="16660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Machine Learning overview</a:t>
            </a:r>
            <a:br>
              <a:rPr lang="en-US" b="1" dirty="0"/>
            </a:br>
            <a:r>
              <a:rPr lang="en-US" sz="4080" dirty="0">
                <a:ea typeface="ＭＳ Ｐゴシック" charset="0"/>
                <a:cs typeface="ＭＳ Ｐゴシック" charset="0"/>
              </a:rPr>
              <a:t>Chapter 19</a:t>
            </a:r>
            <a:endParaRPr lang="en-US" sz="4080" dirty="0"/>
          </a:p>
        </p:txBody>
      </p:sp>
      <p:pic>
        <p:nvPicPr>
          <p:cNvPr id="6" name="Picture 5" descr="m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77" y="2245360"/>
            <a:ext cx="9385446" cy="5267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7DF0CE-AE61-6F47-BEF2-67FFDAE07F56}"/>
              </a:ext>
            </a:extLst>
          </p:cNvPr>
          <p:cNvSpPr txBox="1"/>
          <p:nvPr/>
        </p:nvSpPr>
        <p:spPr>
          <a:xfrm>
            <a:off x="10175241" y="76407"/>
            <a:ext cx="649537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40" dirty="0"/>
              <a:t>14.1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65A81-72EC-4AC2-98A5-014D81B048F3}"/>
              </a:ext>
            </a:extLst>
          </p:cNvPr>
          <p:cNvSpPr txBox="1"/>
          <p:nvPr/>
        </p:nvSpPr>
        <p:spPr>
          <a:xfrm>
            <a:off x="55825" y="94873"/>
            <a:ext cx="11430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https://www.csee.umbc.edu/courses/graduate/671/fall20/notes/14_machine_learning/14_1_intro.pptx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1676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FB18A69-245D-4FE5-A37A-C176A3576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7440" y="345440"/>
            <a:ext cx="9499600" cy="1329585"/>
          </a:xfrm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</a:rPr>
              <a:t>So What Is Machine Learning?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44DBF56-3587-4785-BCAF-877367712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Automating automation</a:t>
            </a:r>
          </a:p>
          <a:p>
            <a:r>
              <a:rPr lang="en-US" altLang="en-US"/>
              <a:t>Getting computers to program themselves</a:t>
            </a:r>
          </a:p>
          <a:p>
            <a:r>
              <a:rPr lang="en-US" altLang="en-US"/>
              <a:t>Writing software is the bottleneck</a:t>
            </a:r>
          </a:p>
          <a:p>
            <a:r>
              <a:rPr lang="en-US" altLang="en-US"/>
              <a:t>Let the data do the work instead!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6FBA0-72D5-48A9-B206-86110DDF58F4}"/>
              </a:ext>
            </a:extLst>
          </p:cNvPr>
          <p:cNvSpPr txBox="1"/>
          <p:nvPr/>
        </p:nvSpPr>
        <p:spPr>
          <a:xfrm>
            <a:off x="234386" y="7209909"/>
            <a:ext cx="8527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https://courses.cs.washington.edu/courses/cse446/09wi/slides/intro.ppt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58D3EEAD-399D-4D0B-B4EC-32136C305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0160" y="690880"/>
            <a:ext cx="9413240" cy="587248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  Traditional Programming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  Machine Learning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5B0E145-EEE5-4CBF-97A1-20BEE4B39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1840" y="1813560"/>
            <a:ext cx="3022600" cy="172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27"/>
              <a:t>Computer</a:t>
            </a:r>
          </a:p>
        </p:txBody>
      </p:sp>
      <p:sp>
        <p:nvSpPr>
          <p:cNvPr id="3078" name="Line 6">
            <a:extLst>
              <a:ext uri="{FF2B5EF4-FFF2-40B4-BE49-F238E27FC236}">
                <a16:creationId xmlns:a16="http://schemas.microsoft.com/office/drawing/2014/main" id="{6F726700-F8AA-4678-845E-DCB353738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5520" y="2331720"/>
            <a:ext cx="10363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40"/>
          </a:p>
        </p:txBody>
      </p:sp>
      <p:sp>
        <p:nvSpPr>
          <p:cNvPr id="3079" name="Line 7">
            <a:extLst>
              <a:ext uri="{FF2B5EF4-FFF2-40B4-BE49-F238E27FC236}">
                <a16:creationId xmlns:a16="http://schemas.microsoft.com/office/drawing/2014/main" id="{061BD52F-0510-4A72-BDCE-99D93AF657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5520" y="3108960"/>
            <a:ext cx="10363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40"/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284E5E05-4320-42BF-963D-B229ED9D33A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4440" y="2590800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40"/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63752046-A376-4C60-B3CA-7460E5761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489" y="1917912"/>
            <a:ext cx="1062727" cy="65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27"/>
              <a:t>Data</a:t>
            </a:r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2DF0DBC3-0D70-47B5-B3F0-B0986E4E1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240" y="2677161"/>
            <a:ext cx="1791452" cy="65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27"/>
              <a:t>Program</a:t>
            </a: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1FA2DC9D-8E06-4280-9C62-217344378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040" y="2245361"/>
            <a:ext cx="1534394" cy="65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27"/>
              <a:t>Output</a:t>
            </a:r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ADDC8DBC-9E47-4AC5-A9BB-CFEF771C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008880"/>
            <a:ext cx="3022600" cy="172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27"/>
              <a:t>Computer</a:t>
            </a:r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id="{49AE7E23-6476-4670-95BE-D9DC2F9106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1880" y="5527040"/>
            <a:ext cx="10363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40"/>
          </a:p>
        </p:txBody>
      </p:sp>
      <p:sp>
        <p:nvSpPr>
          <p:cNvPr id="3093" name="Line 21">
            <a:extLst>
              <a:ext uri="{FF2B5EF4-FFF2-40B4-BE49-F238E27FC236}">
                <a16:creationId xmlns:a16="http://schemas.microsoft.com/office/drawing/2014/main" id="{8BC9B745-827E-4A8A-A043-1DC64C786C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1880" y="6304280"/>
            <a:ext cx="10363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40"/>
          </a:p>
        </p:txBody>
      </p:sp>
      <p:sp>
        <p:nvSpPr>
          <p:cNvPr id="3094" name="Line 22">
            <a:extLst>
              <a:ext uri="{FF2B5EF4-FFF2-40B4-BE49-F238E27FC236}">
                <a16:creationId xmlns:a16="http://schemas.microsoft.com/office/drawing/2014/main" id="{55D52E3E-656D-4C67-B672-4B290E513E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0800" y="5786120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40"/>
          </a:p>
        </p:txBody>
      </p:sp>
      <p:sp>
        <p:nvSpPr>
          <p:cNvPr id="3095" name="Text Box 23">
            <a:extLst>
              <a:ext uri="{FF2B5EF4-FFF2-40B4-BE49-F238E27FC236}">
                <a16:creationId xmlns:a16="http://schemas.microsoft.com/office/drawing/2014/main" id="{FC386BA0-F563-493F-AF29-F6FA1B1C4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849" y="5113232"/>
            <a:ext cx="1062727" cy="65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27"/>
              <a:t>Data</a:t>
            </a:r>
          </a:p>
        </p:txBody>
      </p:sp>
      <p:sp>
        <p:nvSpPr>
          <p:cNvPr id="3096" name="Text Box 24">
            <a:extLst>
              <a:ext uri="{FF2B5EF4-FFF2-40B4-BE49-F238E27FC236}">
                <a16:creationId xmlns:a16="http://schemas.microsoft.com/office/drawing/2014/main" id="{F43E48CD-0A56-480E-8898-F746632DC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040" y="5958841"/>
            <a:ext cx="1534394" cy="65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27"/>
              <a:t>Output</a:t>
            </a:r>
          </a:p>
        </p:txBody>
      </p:sp>
      <p:sp>
        <p:nvSpPr>
          <p:cNvPr id="3097" name="Text Box 25">
            <a:extLst>
              <a:ext uri="{FF2B5EF4-FFF2-40B4-BE49-F238E27FC236}">
                <a16:creationId xmlns:a16="http://schemas.microsoft.com/office/drawing/2014/main" id="{45D59C11-EE89-426F-90BE-6F37E2076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5440681"/>
            <a:ext cx="1791452" cy="65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27"/>
              <a:t>Program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25C009-F1C4-45BA-A0B4-1C109DCDDB60}"/>
              </a:ext>
            </a:extLst>
          </p:cNvPr>
          <p:cNvSpPr txBox="1"/>
          <p:nvPr/>
        </p:nvSpPr>
        <p:spPr>
          <a:xfrm>
            <a:off x="234386" y="7209909"/>
            <a:ext cx="8527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https://courses.cs.washington.edu/courses/cse446/09wi/slides/intro.ppt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1F0D74B-D5A5-4B49-99E5-A902D52D9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</a:rPr>
              <a:t>Magic?</a:t>
            </a:r>
            <a:r>
              <a:rPr lang="en-US" altLang="en-US"/>
              <a:t> 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E05CC3BB-6FCC-4001-B9F6-06D56BB9BA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80160" y="1813560"/>
            <a:ext cx="509524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/>
              <a:t>No, more like gardening</a:t>
            </a:r>
          </a:p>
          <a:p>
            <a:pPr>
              <a:buFontTx/>
              <a:buNone/>
            </a:pPr>
            <a:endParaRPr lang="en-US" altLang="en-US" b="1"/>
          </a:p>
          <a:p>
            <a:r>
              <a:rPr lang="en-US" altLang="en-US" b="1">
                <a:solidFill>
                  <a:srgbClr val="FFCC00"/>
                </a:solidFill>
              </a:rPr>
              <a:t>Seeds</a:t>
            </a:r>
            <a:r>
              <a:rPr lang="en-US" altLang="en-US"/>
              <a:t> = Algorithms</a:t>
            </a:r>
          </a:p>
          <a:p>
            <a:r>
              <a:rPr lang="en-US" altLang="en-US" b="1">
                <a:solidFill>
                  <a:srgbClr val="996633"/>
                </a:solidFill>
              </a:rPr>
              <a:t>Nutrients</a:t>
            </a:r>
            <a:r>
              <a:rPr lang="en-US" altLang="en-US"/>
              <a:t> = Data</a:t>
            </a:r>
          </a:p>
          <a:p>
            <a:r>
              <a:rPr lang="en-US" altLang="en-US" b="1">
                <a:solidFill>
                  <a:srgbClr val="FF3300"/>
                </a:solidFill>
              </a:rPr>
              <a:t>Gardener</a:t>
            </a:r>
            <a:r>
              <a:rPr lang="en-US" altLang="en-US"/>
              <a:t> = You</a:t>
            </a:r>
          </a:p>
          <a:p>
            <a:r>
              <a:rPr lang="en-US" altLang="en-US" b="1">
                <a:solidFill>
                  <a:srgbClr val="33CC33"/>
                </a:solidFill>
              </a:rPr>
              <a:t>Plants</a:t>
            </a:r>
            <a:r>
              <a:rPr lang="en-US" altLang="en-US"/>
              <a:t> = Programs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8A38F89A-0B87-4CED-B627-0B514E0E5F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7786" y="1727200"/>
            <a:ext cx="3798041" cy="52679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11DDAD-FF80-4D2C-ADF4-9D09A79341CA}"/>
              </a:ext>
            </a:extLst>
          </p:cNvPr>
          <p:cNvSpPr txBox="1"/>
          <p:nvPr/>
        </p:nvSpPr>
        <p:spPr>
          <a:xfrm>
            <a:off x="234386" y="7209909"/>
            <a:ext cx="8527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https://courses.cs.washington.edu/courses/cse446/09wi/slides/intro.ppt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31571E-14DB-4AF4-B668-1A45C3F465F4}"/>
              </a:ext>
            </a:extLst>
          </p:cNvPr>
          <p:cNvSpPr txBox="1"/>
          <p:nvPr/>
        </p:nvSpPr>
        <p:spPr>
          <a:xfrm>
            <a:off x="243068" y="96814"/>
            <a:ext cx="11320040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latin typeface="GwxjhlTwtcqyLtgfvbArialNarrowMTStd-Bold"/>
              </a:rPr>
              <a:t>What is Machine Learning?</a:t>
            </a:r>
          </a:p>
          <a:p>
            <a:pPr algn="l"/>
            <a:endParaRPr lang="en-US" sz="2400" b="1" dirty="0">
              <a:latin typeface="GwxjhlTwtcqyLtgfvbArialNarrowMTStd-Bold"/>
            </a:endParaRPr>
          </a:p>
          <a:p>
            <a:r>
              <a:rPr lang="en-US" sz="2400" b="1" dirty="0">
                <a:effectLst/>
              </a:rPr>
              <a:t>Machine Learning </a:t>
            </a:r>
            <a:r>
              <a:rPr lang="en-US" sz="2400" b="1" dirty="0"/>
              <a:t>By:</a:t>
            </a:r>
            <a:r>
              <a:rPr lang="en-US" sz="2400" dirty="0"/>
              <a:t> Jennie E. Brand, Bernard Koch &amp; </a:t>
            </a:r>
            <a:r>
              <a:rPr lang="en-US" sz="2400" dirty="0" err="1"/>
              <a:t>Jiahui</a:t>
            </a:r>
            <a:r>
              <a:rPr lang="en-US" sz="2400" dirty="0"/>
              <a:t> Xu</a:t>
            </a:r>
            <a:endParaRPr lang="en-US" sz="2400" dirty="0">
              <a:solidFill>
                <a:srgbClr val="323232"/>
              </a:solidFill>
              <a:latin typeface="Arial" panose="020B0604020202020204" pitchFamily="34" charset="0"/>
              <a:hlinkClick r:id="rId2"/>
            </a:endParaRPr>
          </a:p>
          <a:p>
            <a:r>
              <a:rPr lang="en-US" sz="24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  <a:hlinkClick r:id="rId2"/>
              </a:rPr>
              <a:t>https://methods-sagepub-com.proxy.lib.uiowa.edu/foundations/machine-learning</a:t>
            </a:r>
            <a:r>
              <a:rPr lang="en-US" sz="24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 </a:t>
            </a:r>
          </a:p>
          <a:p>
            <a:endParaRPr lang="en-US" sz="1000" dirty="0">
              <a:solidFill>
                <a:srgbClr val="323232"/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“Machine learning is a computational and statistical approach to extracting patterns and trends from data (</a:t>
            </a:r>
            <a:r>
              <a:rPr lang="en-US" sz="2400" b="0" i="0" u="none" strike="noStrike" baseline="0" dirty="0">
                <a:solidFill>
                  <a:srgbClr val="006ACC"/>
                </a:solidFill>
                <a:latin typeface="Arial" panose="020B0604020202020204" pitchFamily="34" charset="0"/>
              </a:rPr>
              <a:t>Maini &amp; Sabri, 2017</a:t>
            </a:r>
            <a:r>
              <a:rPr lang="en-US" sz="24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). A machine learning algorithm is also defined as a computer program that learns from experience with data with respect to some class of tasks and improves its performance with greater experience (</a:t>
            </a:r>
            <a:r>
              <a:rPr lang="en-US" sz="2400" b="0" i="0" u="none" strike="noStrike" baseline="0" dirty="0">
                <a:solidFill>
                  <a:srgbClr val="006ACC"/>
                </a:solidFill>
                <a:latin typeface="Arial" panose="020B0604020202020204" pitchFamily="34" charset="0"/>
              </a:rPr>
              <a:t>Mitchell, 1997</a:t>
            </a:r>
            <a:r>
              <a:rPr lang="en-US" sz="24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).” </a:t>
            </a:r>
            <a:endParaRPr lang="en-US" sz="2400" dirty="0"/>
          </a:p>
          <a:p>
            <a:pPr algn="l"/>
            <a:endParaRPr lang="en-US" sz="2400" b="1" dirty="0">
              <a:latin typeface="GwxjhlTwtcqyLtgfvbArialNarrowMTStd-Bold"/>
            </a:endParaRPr>
          </a:p>
          <a:p>
            <a:pPr algn="l"/>
            <a:r>
              <a:rPr lang="en-US" sz="2400" b="1" i="0" u="none" strike="noStrike" baseline="0" dirty="0">
                <a:latin typeface="GwxjhlTwtcqyLtgfvbArialNarrowMTStd-Bold"/>
              </a:rPr>
              <a:t>Hands-on Scikit-Learn for Machine Learning Applications by David Paper</a:t>
            </a:r>
            <a:endParaRPr lang="en-US" sz="2400" b="0" i="0" u="none" strike="noStrike" baseline="0" dirty="0">
              <a:latin typeface="KknflgMkkfvxNcltktUtopiaStd-Regular"/>
              <a:hlinkClick r:id="rId3"/>
            </a:endParaRPr>
          </a:p>
          <a:p>
            <a:pPr algn="l"/>
            <a:r>
              <a:rPr lang="en-US" sz="2400" b="0" i="0" u="none" strike="noStrike" baseline="0" dirty="0">
                <a:latin typeface="KknflgMkkfvxNcltktUtopiaStd-Regular"/>
                <a:hlinkClick r:id="rId3"/>
              </a:rPr>
              <a:t>https://link-springer-com.proxy.lib.uiowa.edu/book/10.1007%2F978-1-4842-5373-1</a:t>
            </a:r>
            <a:r>
              <a:rPr lang="en-US" sz="2400" b="0" i="0" u="none" strike="noStrike" baseline="0" dirty="0">
                <a:latin typeface="KknflgMkkfvxNcltktUtopiaStd-Regular"/>
              </a:rPr>
              <a:t> </a:t>
            </a:r>
          </a:p>
          <a:p>
            <a:pPr algn="l"/>
            <a:endParaRPr lang="en-US" sz="1000" b="0" i="0" u="none" strike="noStrike" baseline="0" dirty="0">
              <a:latin typeface="KknflgMkkfvxNcltktUtopiaStd-Regular"/>
            </a:endParaRPr>
          </a:p>
          <a:p>
            <a:pPr algn="l"/>
            <a:r>
              <a:rPr lang="en-US" sz="2400" b="0" i="0" u="none" strike="noStrike" baseline="0" dirty="0">
                <a:latin typeface="KknflgMkkfvxNcltktUtopiaStd-Regular"/>
              </a:rPr>
              <a:t>Machine learning is getting computers to program themselves. We use algorithms to</a:t>
            </a:r>
          </a:p>
          <a:p>
            <a:pPr algn="l"/>
            <a:r>
              <a:rPr lang="en-US" sz="2400" b="0" i="0" u="none" strike="noStrike" baseline="0" dirty="0">
                <a:latin typeface="KknflgMkkfvxNcltktUtopiaStd-Regular"/>
              </a:rPr>
              <a:t>make this happen. An </a:t>
            </a:r>
            <a:r>
              <a:rPr lang="en-US" sz="2400" b="0" i="1" u="none" strike="noStrike" baseline="0" dirty="0">
                <a:latin typeface="XmnrbgBfswgcDqwjbpUtopiaStd-Italic"/>
              </a:rPr>
              <a:t>algorithm </a:t>
            </a:r>
            <a:r>
              <a:rPr lang="en-US" sz="2400" b="0" i="0" u="none" strike="noStrike" baseline="0" dirty="0">
                <a:latin typeface="KknflgMkkfvxNcltktUtopiaStd-Regular"/>
              </a:rPr>
              <a:t>is a set of rules used to calculate or problem solve</a:t>
            </a:r>
          </a:p>
          <a:p>
            <a:pPr algn="l"/>
            <a:r>
              <a:rPr lang="en-US" sz="2400" b="0" i="0" u="none" strike="noStrike" baseline="0" dirty="0">
                <a:latin typeface="KknflgMkkfvxNcltktUtopiaStd-Regular"/>
              </a:rPr>
              <a:t>with a computer.</a:t>
            </a:r>
          </a:p>
          <a:p>
            <a:pPr algn="l"/>
            <a:endParaRPr lang="en-US" sz="1000" b="0" i="0" u="none" strike="noStrike" baseline="0" dirty="0">
              <a:latin typeface="KknflgMkkfvxNcltktUtopiaStd-Regular"/>
            </a:endParaRPr>
          </a:p>
          <a:p>
            <a:pPr algn="l"/>
            <a:r>
              <a:rPr lang="en-US" sz="2400" b="0" i="0" u="none" strike="noStrike" baseline="0" dirty="0">
                <a:latin typeface="KknflgMkkfvxNcltktUtopiaStd-Regular"/>
              </a:rPr>
              <a:t>Machine learning advocates create, study, and apply algorithms to improve</a:t>
            </a:r>
          </a:p>
          <a:p>
            <a:pPr algn="l"/>
            <a:r>
              <a:rPr lang="en-US" sz="2400" b="0" i="0" u="none" strike="noStrike" baseline="0" dirty="0">
                <a:latin typeface="KknflgMkkfvxNcltktUtopiaStd-Regular"/>
              </a:rPr>
              <a:t>performance on data-driven tasks. They use tools and technology to answer questions</a:t>
            </a:r>
          </a:p>
          <a:p>
            <a:pPr algn="l"/>
            <a:r>
              <a:rPr lang="en-US" sz="2400" b="0" i="0" u="none" strike="noStrike" baseline="0" dirty="0">
                <a:latin typeface="KknflgMkkfvxNcltktUtopiaStd-Regular"/>
              </a:rPr>
              <a:t>about data by training a machine how to learn.</a:t>
            </a:r>
            <a:endParaRPr lang="en-US" sz="2400" b="0" i="0" u="none" strike="noStrike" baseline="0" dirty="0">
              <a:solidFill>
                <a:srgbClr val="323232"/>
              </a:solidFill>
              <a:latin typeface="Arial" panose="020B0604020202020204" pitchFamily="34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794031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E1156C4-9D7A-47BF-9522-1627B86F9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</a:rPr>
              <a:t>Types of Learning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03C938D-6B95-4DFA-AD9B-30416C350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0160" y="1813560"/>
            <a:ext cx="9499600" cy="5181600"/>
          </a:xfrm>
        </p:spPr>
        <p:txBody>
          <a:bodyPr/>
          <a:lstStyle/>
          <a:p>
            <a:r>
              <a:rPr lang="en-US" altLang="en-US" b="1"/>
              <a:t>Supervised (inductive) learning</a:t>
            </a:r>
          </a:p>
          <a:p>
            <a:pPr lvl="1"/>
            <a:r>
              <a:rPr lang="en-US" altLang="en-US"/>
              <a:t>Training data includes desired outputs</a:t>
            </a:r>
          </a:p>
          <a:p>
            <a:r>
              <a:rPr lang="en-US" altLang="en-US" b="1"/>
              <a:t>Unsupervised learning</a:t>
            </a:r>
          </a:p>
          <a:p>
            <a:pPr lvl="1"/>
            <a:r>
              <a:rPr lang="en-US" altLang="en-US"/>
              <a:t>Training data does not include desired outputs</a:t>
            </a:r>
          </a:p>
          <a:p>
            <a:r>
              <a:rPr lang="en-US" altLang="en-US" b="1"/>
              <a:t>Semi-supervised learning</a:t>
            </a:r>
          </a:p>
          <a:p>
            <a:pPr lvl="1"/>
            <a:r>
              <a:rPr lang="en-US" altLang="en-US"/>
              <a:t>Training data includes a few desired outputs</a:t>
            </a:r>
          </a:p>
          <a:p>
            <a:r>
              <a:rPr lang="en-US" altLang="en-US" b="1"/>
              <a:t>Reinforcement learning</a:t>
            </a:r>
          </a:p>
          <a:p>
            <a:pPr lvl="1"/>
            <a:r>
              <a:rPr lang="en-US" altLang="en-US"/>
              <a:t>Rewards from sequence of 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4CA3BC-1CBC-43D4-83D6-553882FD4454}"/>
              </a:ext>
            </a:extLst>
          </p:cNvPr>
          <p:cNvSpPr txBox="1"/>
          <p:nvPr/>
        </p:nvSpPr>
        <p:spPr>
          <a:xfrm>
            <a:off x="0" y="7322130"/>
            <a:ext cx="11427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https://courses.cs.washington.edu/courses/cse446/09wi/slides/intro.ppt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l="9279" r="25734"/>
          <a:stretch/>
        </p:blipFill>
        <p:spPr>
          <a:xfrm>
            <a:off x="6311454" y="2717280"/>
            <a:ext cx="2080234" cy="18006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Shape 55"/>
          <p:cNvCxnSpPr/>
          <p:nvPr/>
        </p:nvCxnSpPr>
        <p:spPr>
          <a:xfrm>
            <a:off x="8597045" y="3617615"/>
            <a:ext cx="691220" cy="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" name="Shape 56"/>
          <p:cNvSpPr txBox="1"/>
          <p:nvPr/>
        </p:nvSpPr>
        <p:spPr>
          <a:xfrm>
            <a:off x="9393665" y="3338857"/>
            <a:ext cx="957440" cy="48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15" tIns="103615" rIns="103615" bIns="10361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sz="204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04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7407385" y="4806977"/>
            <a:ext cx="1847220" cy="48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15" tIns="103615" rIns="103615" bIns="10361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sz="204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Classification</a:t>
            </a:r>
            <a:endParaRPr sz="204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9645860" y="5904072"/>
            <a:ext cx="1479340" cy="29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15" tIns="103615" rIns="103615" bIns="10361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sz="680" u="sng" kern="0">
                <a:solidFill>
                  <a:srgbClr val="999999"/>
                </a:solidFill>
                <a:latin typeface="Arial"/>
                <a:cs typeface="Arial"/>
                <a:sym typeface="Arial"/>
                <a:hlinkClick r:id="rId4"/>
              </a:rPr>
              <a:t>This image</a:t>
            </a:r>
            <a:r>
              <a:rPr lang="en" sz="680" kern="0">
                <a:solidFill>
                  <a:srgbClr val="999999"/>
                </a:solidFill>
                <a:latin typeface="Arial"/>
                <a:cs typeface="Arial"/>
                <a:sym typeface="Arial"/>
              </a:rPr>
              <a:t> is </a:t>
            </a:r>
            <a:r>
              <a:rPr lang="en" sz="680" u="sng" kern="0">
                <a:solidFill>
                  <a:srgbClr val="999999"/>
                </a:solidFill>
                <a:latin typeface="Arial"/>
                <a:cs typeface="Arial"/>
                <a:sym typeface="Arial"/>
                <a:hlinkClick r:id="rId5"/>
              </a:rPr>
              <a:t>CC0 public domain</a:t>
            </a:r>
            <a:endParaRPr sz="680" kern="0">
              <a:solidFill>
                <a:srgbClr val="99999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085E9F9-F5E6-5841-952A-F361AB1B5186}"/>
              </a:ext>
            </a:extLst>
          </p:cNvPr>
          <p:cNvSpPr txBox="1">
            <a:spLocks/>
          </p:cNvSpPr>
          <p:nvPr/>
        </p:nvSpPr>
        <p:spPr bwMode="auto">
          <a:xfrm>
            <a:off x="2834640" y="7254240"/>
            <a:ext cx="61315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632" tIns="51816" rIns="103632" bIns="51816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360" dirty="0"/>
              <a:t>Slide Credit: </a:t>
            </a:r>
            <a:r>
              <a:rPr lang="en-US" sz="1360" dirty="0" err="1"/>
              <a:t>Fei-Fei</a:t>
            </a:r>
            <a:r>
              <a:rPr lang="en-US" sz="1360" dirty="0"/>
              <a:t> Li, Justin Johnson, Serena Yeung, CS 231n</a:t>
            </a:r>
          </a:p>
        </p:txBody>
      </p:sp>
      <p:sp>
        <p:nvSpPr>
          <p:cNvPr id="13" name="Shape 59">
            <a:extLst>
              <a:ext uri="{FF2B5EF4-FFF2-40B4-BE49-F238E27FC236}">
                <a16:creationId xmlns:a16="http://schemas.microsoft.com/office/drawing/2014/main" id="{768AA44A-E9AF-084F-BA95-713D346DEB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0" y="259080"/>
            <a:ext cx="10363200" cy="971720"/>
          </a:xfrm>
          <a:prstGeom prst="rect">
            <a:avLst/>
          </a:prstGeom>
        </p:spPr>
        <p:txBody>
          <a:bodyPr vert="horz" lIns="103615" tIns="103615" rIns="103615" bIns="103615" rtlCol="0" anchor="ctr" anchorCtr="0">
            <a:noAutofit/>
          </a:bodyPr>
          <a:lstStyle/>
          <a:p>
            <a:r>
              <a:rPr lang="en" dirty="0"/>
              <a:t>Supervised </a:t>
            </a:r>
            <a:r>
              <a:rPr lang="en" dirty="0">
                <a:solidFill>
                  <a:schemeClr val="tx1">
                    <a:alpha val="25000"/>
                  </a:schemeClr>
                </a:solidFill>
              </a:rPr>
              <a:t>vs Reinforcement vs Unsupervised</a:t>
            </a:r>
            <a:r>
              <a:rPr lang="en" dirty="0"/>
              <a:t> Learning</a:t>
            </a:r>
          </a:p>
        </p:txBody>
      </p:sp>
      <p:sp>
        <p:nvSpPr>
          <p:cNvPr id="14" name="Shape 61">
            <a:extLst>
              <a:ext uri="{FF2B5EF4-FFF2-40B4-BE49-F238E27FC236}">
                <a16:creationId xmlns:a16="http://schemas.microsoft.com/office/drawing/2014/main" id="{9443C9A4-75CE-FF47-A2A6-1828871876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3778" y="1964463"/>
            <a:ext cx="4874580" cy="4043960"/>
          </a:xfrm>
          <a:prstGeom prst="rect">
            <a:avLst/>
          </a:prstGeom>
        </p:spPr>
        <p:txBody>
          <a:bodyPr vert="horz" lIns="103615" tIns="103615" rIns="103615" bIns="103615" rtlCol="0" anchor="t" anchorCtr="0">
            <a:noAutofit/>
          </a:bodyPr>
          <a:lstStyle/>
          <a:p>
            <a:pPr>
              <a:buNone/>
            </a:pPr>
            <a:r>
              <a:rPr lang="en" sz="2267" b="1" dirty="0"/>
              <a:t>Supervised Learning</a:t>
            </a:r>
          </a:p>
          <a:p>
            <a:pPr>
              <a:buNone/>
            </a:pPr>
            <a:endParaRPr sz="2267" b="1" dirty="0"/>
          </a:p>
          <a:p>
            <a:pPr>
              <a:buNone/>
            </a:pPr>
            <a:r>
              <a:rPr lang="en" sz="2267" b="1" dirty="0"/>
              <a:t>Data</a:t>
            </a:r>
            <a:r>
              <a:rPr lang="en" sz="2267" dirty="0"/>
              <a:t>: (x, y)</a:t>
            </a:r>
          </a:p>
          <a:p>
            <a:pPr>
              <a:buNone/>
            </a:pPr>
            <a:r>
              <a:rPr lang="en" sz="2267" dirty="0"/>
              <a:t>x is data, y is label</a:t>
            </a:r>
          </a:p>
          <a:p>
            <a:pPr>
              <a:buNone/>
            </a:pPr>
            <a:endParaRPr sz="2267" dirty="0"/>
          </a:p>
          <a:p>
            <a:pPr>
              <a:buNone/>
            </a:pPr>
            <a:r>
              <a:rPr lang="en" sz="2267" b="1" dirty="0"/>
              <a:t>Goal</a:t>
            </a:r>
            <a:r>
              <a:rPr lang="en" sz="2267" dirty="0"/>
              <a:t>: Learn a </a:t>
            </a:r>
            <a:r>
              <a:rPr lang="en" sz="2267" i="1" dirty="0"/>
              <a:t>function</a:t>
            </a:r>
            <a:r>
              <a:rPr lang="en" sz="2267" dirty="0"/>
              <a:t> to map x </a:t>
            </a:r>
            <a:r>
              <a:rPr lang="en" sz="2267" dirty="0">
                <a:sym typeface="Wingdings"/>
              </a:rPr>
              <a:t></a:t>
            </a:r>
            <a:r>
              <a:rPr lang="en" sz="2267" dirty="0"/>
              <a:t> y</a:t>
            </a:r>
          </a:p>
          <a:p>
            <a:pPr>
              <a:buNone/>
            </a:pPr>
            <a:endParaRPr sz="2267" dirty="0"/>
          </a:p>
          <a:p>
            <a:pPr>
              <a:buNone/>
            </a:pPr>
            <a:r>
              <a:rPr lang="en" sz="2267" b="1" dirty="0"/>
              <a:t>Examples</a:t>
            </a:r>
            <a:r>
              <a:rPr lang="en" sz="2267" dirty="0"/>
              <a:t>: Classification, regression, object detection, semantic segmentation, image captioning, etc.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460C9A-A0E6-4209-9414-3AEF4A052CFE}"/>
              </a:ext>
            </a:extLst>
          </p:cNvPr>
          <p:cNvSpPr txBox="1"/>
          <p:nvPr/>
        </p:nvSpPr>
        <p:spPr>
          <a:xfrm>
            <a:off x="1718985" y="7073637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https://www.cc.gatech.edu/classes/AY2020/cs7643_fall/slides/L23_generative2.pptx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7804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48" y="486"/>
            <a:ext cx="10361905" cy="77714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8658" y="7356880"/>
            <a:ext cx="8745894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3"/>
              </a:rPr>
              <a:t>https://commons.wikimedia.org/wiki/File%3AData_visualization_process_v1.png</a:t>
            </a:r>
            <a:r>
              <a:rPr lang="en-US" sz="204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4971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085E9F9-F5E6-5841-952A-F361AB1B5186}"/>
              </a:ext>
            </a:extLst>
          </p:cNvPr>
          <p:cNvSpPr txBox="1">
            <a:spLocks/>
          </p:cNvSpPr>
          <p:nvPr/>
        </p:nvSpPr>
        <p:spPr bwMode="auto">
          <a:xfrm>
            <a:off x="2834640" y="7254240"/>
            <a:ext cx="61315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632" tIns="51816" rIns="103632" bIns="51816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360" dirty="0"/>
              <a:t>Slide Credit: </a:t>
            </a:r>
            <a:r>
              <a:rPr lang="en-US" sz="1360" dirty="0" err="1"/>
              <a:t>Fei-Fei</a:t>
            </a:r>
            <a:r>
              <a:rPr lang="en-US" sz="1360" dirty="0"/>
              <a:t> Li, Justin Johnson, Serena Yeung, CS 231n</a:t>
            </a:r>
          </a:p>
        </p:txBody>
      </p:sp>
      <p:sp>
        <p:nvSpPr>
          <p:cNvPr id="13" name="Shape 59">
            <a:extLst>
              <a:ext uri="{FF2B5EF4-FFF2-40B4-BE49-F238E27FC236}">
                <a16:creationId xmlns:a16="http://schemas.microsoft.com/office/drawing/2014/main" id="{768AA44A-E9AF-084F-BA95-713D346DEB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0" y="259080"/>
            <a:ext cx="10363200" cy="971720"/>
          </a:xfrm>
          <a:prstGeom prst="rect">
            <a:avLst/>
          </a:prstGeom>
        </p:spPr>
        <p:txBody>
          <a:bodyPr vert="horz" lIns="103615" tIns="103615" rIns="103615" bIns="103615" rtlCol="0" anchor="ctr" anchorCtr="0">
            <a:noAutofit/>
          </a:bodyPr>
          <a:lstStyle/>
          <a:p>
            <a:r>
              <a:rPr lang="en" dirty="0">
                <a:solidFill>
                  <a:schemeClr val="tx1">
                    <a:alpha val="25000"/>
                  </a:schemeClr>
                </a:solidFill>
              </a:rPr>
              <a:t>Supervised vs </a:t>
            </a:r>
            <a:r>
              <a:rPr lang="en" dirty="0"/>
              <a:t>Reinforcement </a:t>
            </a:r>
            <a:r>
              <a:rPr lang="en" dirty="0">
                <a:solidFill>
                  <a:schemeClr val="tx1">
                    <a:alpha val="25000"/>
                  </a:schemeClr>
                </a:solidFill>
              </a:rPr>
              <a:t>vs Unsupervised </a:t>
            </a:r>
            <a:r>
              <a:rPr lang="en" dirty="0"/>
              <a:t>Learning</a:t>
            </a:r>
          </a:p>
        </p:txBody>
      </p:sp>
      <p:sp>
        <p:nvSpPr>
          <p:cNvPr id="14" name="Shape 61">
            <a:extLst>
              <a:ext uri="{FF2B5EF4-FFF2-40B4-BE49-F238E27FC236}">
                <a16:creationId xmlns:a16="http://schemas.microsoft.com/office/drawing/2014/main" id="{9443C9A4-75CE-FF47-A2A6-1828871876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3778" y="1914880"/>
            <a:ext cx="4874580" cy="4043960"/>
          </a:xfrm>
          <a:prstGeom prst="rect">
            <a:avLst/>
          </a:prstGeom>
        </p:spPr>
        <p:txBody>
          <a:bodyPr vert="horz" lIns="103615" tIns="103615" rIns="103615" bIns="103615" rtlCol="0" anchor="t" anchorCtr="0">
            <a:noAutofit/>
          </a:bodyPr>
          <a:lstStyle/>
          <a:p>
            <a:pPr>
              <a:buNone/>
            </a:pPr>
            <a:r>
              <a:rPr lang="en-US" sz="2267" b="1" dirty="0">
                <a:solidFill>
                  <a:schemeClr val="dk1"/>
                </a:solidFill>
              </a:rPr>
              <a:t>Reinforcement Learning</a:t>
            </a:r>
          </a:p>
          <a:p>
            <a:pPr>
              <a:buNone/>
            </a:pPr>
            <a:endParaRPr lang="en-US" sz="2267" dirty="0">
              <a:solidFill>
                <a:schemeClr val="dk1"/>
              </a:solidFill>
            </a:endParaRPr>
          </a:p>
          <a:p>
            <a:pPr>
              <a:buNone/>
            </a:pPr>
            <a:r>
              <a:rPr lang="en-US" sz="2267" b="1" dirty="0">
                <a:solidFill>
                  <a:schemeClr val="dk1"/>
                </a:solidFill>
              </a:rPr>
              <a:t>Given</a:t>
            </a:r>
            <a:r>
              <a:rPr lang="en-US" sz="2267" dirty="0">
                <a:solidFill>
                  <a:schemeClr val="dk1"/>
                </a:solidFill>
              </a:rPr>
              <a:t>: (e, r)</a:t>
            </a:r>
          </a:p>
          <a:p>
            <a:pPr>
              <a:buNone/>
            </a:pPr>
            <a:r>
              <a:rPr lang="en-US" sz="2267" dirty="0">
                <a:solidFill>
                  <a:schemeClr val="dk1"/>
                </a:solidFill>
              </a:rPr>
              <a:t>Environment e, Reward function r (evaluative feedback)</a:t>
            </a:r>
          </a:p>
          <a:p>
            <a:pPr>
              <a:buNone/>
            </a:pPr>
            <a:endParaRPr lang="en-US" sz="2267" dirty="0">
              <a:solidFill>
                <a:schemeClr val="dk1"/>
              </a:solidFill>
            </a:endParaRPr>
          </a:p>
          <a:p>
            <a:pPr>
              <a:buNone/>
            </a:pPr>
            <a:r>
              <a:rPr lang="en-US" sz="2267" b="1" dirty="0">
                <a:solidFill>
                  <a:schemeClr val="dk1"/>
                </a:solidFill>
              </a:rPr>
              <a:t>Goal</a:t>
            </a:r>
            <a:r>
              <a:rPr lang="en-US" sz="2267" dirty="0">
                <a:solidFill>
                  <a:schemeClr val="dk1"/>
                </a:solidFill>
              </a:rPr>
              <a:t>: Maximize expected reward</a:t>
            </a:r>
          </a:p>
          <a:p>
            <a:pPr>
              <a:buNone/>
            </a:pPr>
            <a:endParaRPr lang="en-US" sz="2267" dirty="0">
              <a:solidFill>
                <a:schemeClr val="dk1"/>
              </a:solidFill>
            </a:endParaRPr>
          </a:p>
          <a:p>
            <a:pPr>
              <a:buNone/>
            </a:pPr>
            <a:r>
              <a:rPr lang="en-US" sz="2267" b="1" dirty="0">
                <a:solidFill>
                  <a:schemeClr val="dk1"/>
                </a:solidFill>
              </a:rPr>
              <a:t>Examples</a:t>
            </a:r>
            <a:r>
              <a:rPr lang="en-US" sz="2267" dirty="0">
                <a:solidFill>
                  <a:schemeClr val="dk1"/>
                </a:solidFill>
              </a:rPr>
              <a:t>: Robotic control, video games, board games, etc.</a:t>
            </a:r>
          </a:p>
        </p:txBody>
      </p:sp>
      <p:pic>
        <p:nvPicPr>
          <p:cNvPr id="18" name="Shape 198">
            <a:extLst>
              <a:ext uri="{FF2B5EF4-FFF2-40B4-BE49-F238E27FC236}">
                <a16:creationId xmlns:a16="http://schemas.microsoft.com/office/drawing/2014/main" id="{4AB11FBA-E0DA-134A-B425-1F1CC3C57F4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9960" y="1900345"/>
            <a:ext cx="3971710" cy="39717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9ADA1-E69C-4BAB-BE75-71F250E2AF27}"/>
              </a:ext>
            </a:extLst>
          </p:cNvPr>
          <p:cNvSpPr txBox="1"/>
          <p:nvPr/>
        </p:nvSpPr>
        <p:spPr>
          <a:xfrm>
            <a:off x="1718985" y="7073637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https://www.cc.gatech.edu/classes/AY2020/cs7643_fall/slides/L23_generative2.pptx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7390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1116082" y="1986280"/>
            <a:ext cx="4488000" cy="4043960"/>
          </a:xfrm>
          <a:prstGeom prst="rect">
            <a:avLst/>
          </a:prstGeom>
        </p:spPr>
        <p:txBody>
          <a:bodyPr vert="horz" lIns="103615" tIns="103615" rIns="103615" bIns="103615" rtlCol="0" anchor="ctr" anchorCtr="0">
            <a:noAutofit/>
          </a:bodyPr>
          <a:lstStyle/>
          <a:p>
            <a:pPr>
              <a:buNone/>
            </a:pPr>
            <a:r>
              <a:rPr lang="en" sz="2267" b="1">
                <a:solidFill>
                  <a:schemeClr val="dk1"/>
                </a:solidFill>
              </a:rPr>
              <a:t>Unsupervised Learning</a:t>
            </a:r>
          </a:p>
          <a:p>
            <a:pPr>
              <a:buNone/>
            </a:pPr>
            <a:endParaRPr sz="2267">
              <a:solidFill>
                <a:schemeClr val="dk1"/>
              </a:solidFill>
            </a:endParaRPr>
          </a:p>
          <a:p>
            <a:pPr>
              <a:buNone/>
            </a:pPr>
            <a:r>
              <a:rPr lang="en" sz="2267" b="1">
                <a:solidFill>
                  <a:schemeClr val="dk1"/>
                </a:solidFill>
              </a:rPr>
              <a:t>Data</a:t>
            </a:r>
            <a:r>
              <a:rPr lang="en" sz="2267">
                <a:solidFill>
                  <a:schemeClr val="dk1"/>
                </a:solidFill>
              </a:rPr>
              <a:t>: x</a:t>
            </a:r>
          </a:p>
          <a:p>
            <a:pPr>
              <a:buNone/>
            </a:pPr>
            <a:r>
              <a:rPr lang="en" sz="2267">
                <a:solidFill>
                  <a:schemeClr val="dk1"/>
                </a:solidFill>
              </a:rPr>
              <a:t>Just data, no labels!</a:t>
            </a:r>
          </a:p>
          <a:p>
            <a:pPr>
              <a:buNone/>
            </a:pPr>
            <a:endParaRPr sz="2267">
              <a:solidFill>
                <a:schemeClr val="dk1"/>
              </a:solidFill>
            </a:endParaRPr>
          </a:p>
          <a:p>
            <a:pPr>
              <a:buNone/>
            </a:pPr>
            <a:r>
              <a:rPr lang="en" sz="2267" b="1">
                <a:solidFill>
                  <a:schemeClr val="dk1"/>
                </a:solidFill>
              </a:rPr>
              <a:t>Goal</a:t>
            </a:r>
            <a:r>
              <a:rPr lang="en" sz="2267">
                <a:solidFill>
                  <a:schemeClr val="dk1"/>
                </a:solidFill>
              </a:rPr>
              <a:t>: Learn some underlying hidden </a:t>
            </a:r>
            <a:r>
              <a:rPr lang="en" sz="2267" i="1">
                <a:solidFill>
                  <a:schemeClr val="dk1"/>
                </a:solidFill>
              </a:rPr>
              <a:t>structure</a:t>
            </a:r>
            <a:r>
              <a:rPr lang="en" sz="2267">
                <a:solidFill>
                  <a:schemeClr val="dk1"/>
                </a:solidFill>
              </a:rPr>
              <a:t> of the data</a:t>
            </a:r>
          </a:p>
          <a:p>
            <a:pPr>
              <a:buNone/>
            </a:pPr>
            <a:endParaRPr sz="2267">
              <a:solidFill>
                <a:schemeClr val="dk1"/>
              </a:solidFill>
            </a:endParaRPr>
          </a:p>
          <a:p>
            <a:pPr>
              <a:buNone/>
            </a:pPr>
            <a:r>
              <a:rPr lang="en" sz="2267" b="1">
                <a:solidFill>
                  <a:schemeClr val="dk1"/>
                </a:solidFill>
              </a:rPr>
              <a:t>Examples</a:t>
            </a:r>
            <a:r>
              <a:rPr lang="en" sz="2267">
                <a:solidFill>
                  <a:schemeClr val="dk1"/>
                </a:solidFill>
              </a:rPr>
              <a:t>: Clustering, dimensionality reduction, feature learning, density estimation, etc.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l="37674" t="19802" r="35047" b="11198"/>
          <a:stretch/>
        </p:blipFill>
        <p:spPr>
          <a:xfrm>
            <a:off x="7121645" y="2182660"/>
            <a:ext cx="2796528" cy="285415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6960568" y="4979697"/>
            <a:ext cx="3218440" cy="488920"/>
          </a:xfrm>
          <a:prstGeom prst="rect">
            <a:avLst/>
          </a:prstGeom>
          <a:noFill/>
          <a:ln>
            <a:noFill/>
          </a:ln>
        </p:spPr>
        <p:txBody>
          <a:bodyPr lIns="103615" tIns="103615" rIns="103615" bIns="103615" anchor="t" anchorCtr="0">
            <a:noAutofit/>
          </a:bodyPr>
          <a:lstStyle/>
          <a:p>
            <a:r>
              <a:rPr lang="en" sz="204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K-means clustering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9645860" y="5904072"/>
            <a:ext cx="1479340" cy="293080"/>
          </a:xfrm>
          <a:prstGeom prst="rect">
            <a:avLst/>
          </a:prstGeom>
          <a:noFill/>
          <a:ln>
            <a:noFill/>
          </a:ln>
        </p:spPr>
        <p:txBody>
          <a:bodyPr lIns="103615" tIns="103615" rIns="103615" bIns="103615" anchor="t" anchorCtr="0">
            <a:noAutofit/>
          </a:bodyPr>
          <a:lstStyle/>
          <a:p>
            <a:r>
              <a:rPr lang="en" sz="68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This image</a:t>
            </a:r>
            <a:r>
              <a:rPr lang="en" sz="68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" sz="68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CC0 public domain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2834640" y="7254240"/>
            <a:ext cx="61315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632" tIns="51816" rIns="103632" bIns="51816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360" dirty="0"/>
              <a:t>Slide Credit: </a:t>
            </a:r>
            <a:r>
              <a:rPr lang="en-US" sz="1360" dirty="0" err="1"/>
              <a:t>Fei-Fei</a:t>
            </a:r>
            <a:r>
              <a:rPr lang="en-US" sz="1360" dirty="0"/>
              <a:t> Li, Justin Johnson, Serena Yeung, CS 231n</a:t>
            </a:r>
          </a:p>
        </p:txBody>
      </p:sp>
      <p:sp>
        <p:nvSpPr>
          <p:cNvPr id="13" name="Shape 59">
            <a:extLst>
              <a:ext uri="{FF2B5EF4-FFF2-40B4-BE49-F238E27FC236}">
                <a16:creationId xmlns:a16="http://schemas.microsoft.com/office/drawing/2014/main" id="{D1E05D55-7963-5E49-99FA-1C0EAF5346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0" y="259080"/>
            <a:ext cx="10363200" cy="971720"/>
          </a:xfrm>
          <a:prstGeom prst="rect">
            <a:avLst/>
          </a:prstGeom>
        </p:spPr>
        <p:txBody>
          <a:bodyPr vert="horz" lIns="103615" tIns="103615" rIns="103615" bIns="103615" rtlCol="0" anchor="ctr" anchorCtr="0">
            <a:noAutofit/>
          </a:bodyPr>
          <a:lstStyle/>
          <a:p>
            <a:r>
              <a:rPr lang="en" dirty="0">
                <a:solidFill>
                  <a:schemeClr val="tx1">
                    <a:alpha val="25000"/>
                  </a:schemeClr>
                </a:solidFill>
              </a:rPr>
              <a:t>Supervised vs Reinforcement vs</a:t>
            </a:r>
            <a:r>
              <a:rPr lang="en" dirty="0"/>
              <a:t> Unsupervised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5116F5-E965-4368-84E1-84BA2D1391FC}"/>
              </a:ext>
            </a:extLst>
          </p:cNvPr>
          <p:cNvSpPr txBox="1"/>
          <p:nvPr/>
        </p:nvSpPr>
        <p:spPr>
          <a:xfrm>
            <a:off x="1718985" y="7073637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https://www.cc.gatech.edu/classes/AY2020/cs7643_fall/slides/L23_generative2.pptx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1564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8FE7FF7-A8C2-40CD-9511-E7D3EC81C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2" y="0"/>
            <a:ext cx="10865815" cy="777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720997-7701-4E3E-AA8B-EE3EAC62C830}"/>
              </a:ext>
            </a:extLst>
          </p:cNvPr>
          <p:cNvSpPr txBox="1"/>
          <p:nvPr/>
        </p:nvSpPr>
        <p:spPr>
          <a:xfrm>
            <a:off x="78129" y="7126069"/>
            <a:ext cx="5943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https://www.favouriteblog.com/wp-content/uploads/2017/07/Types-of-Learning.png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7999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2834640" y="7254240"/>
            <a:ext cx="61315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632" tIns="51816" rIns="103632" bIns="51816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360" dirty="0"/>
              <a:t>Slide Credit: </a:t>
            </a:r>
            <a:r>
              <a:rPr lang="en-US" sz="1360" dirty="0" err="1"/>
              <a:t>Fei-Fei</a:t>
            </a:r>
            <a:r>
              <a:rPr lang="en-US" sz="1360" dirty="0"/>
              <a:t> Li, Justin Johnson, Serena Yeung, CS 231n</a:t>
            </a:r>
          </a:p>
        </p:txBody>
      </p:sp>
      <p:sp>
        <p:nvSpPr>
          <p:cNvPr id="8" name="Shape 59">
            <a:extLst>
              <a:ext uri="{FF2B5EF4-FFF2-40B4-BE49-F238E27FC236}">
                <a16:creationId xmlns:a16="http://schemas.microsoft.com/office/drawing/2014/main" id="{E61DBF6C-7F3B-3942-AC19-5C37006435D1}"/>
              </a:ext>
            </a:extLst>
          </p:cNvPr>
          <p:cNvSpPr txBox="1">
            <a:spLocks/>
          </p:cNvSpPr>
          <p:nvPr/>
        </p:nvSpPr>
        <p:spPr bwMode="auto">
          <a:xfrm>
            <a:off x="762000" y="259080"/>
            <a:ext cx="10363200" cy="97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615" tIns="103615" rIns="103615" bIns="103615" numCol="1" anchor="ctr" anchorCtr="0" compatLnSpc="1">
            <a:prstTxWarp prst="textNoShape">
              <a:avLst/>
            </a:prstTxWarp>
            <a:noAutofit/>
          </a:bodyPr>
          <a:lstStyle>
            <a:lvl1pPr lvl="0"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lvl="5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lvl="6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lvl="7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lvl="8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sz="3400" kern="0" dirty="0">
                <a:solidFill>
                  <a:schemeClr val="tx1">
                    <a:alpha val="25000"/>
                  </a:schemeClr>
                </a:solidFill>
              </a:rPr>
              <a:t>Supervised vs Reinforcement vs</a:t>
            </a:r>
            <a:r>
              <a:rPr lang="en" sz="3400" kern="0" dirty="0"/>
              <a:t> Unsupervised Learning</a:t>
            </a:r>
          </a:p>
        </p:txBody>
      </p:sp>
      <p:sp>
        <p:nvSpPr>
          <p:cNvPr id="11" name="Shape 117">
            <a:extLst>
              <a:ext uri="{FF2B5EF4-FFF2-40B4-BE49-F238E27FC236}">
                <a16:creationId xmlns:a16="http://schemas.microsoft.com/office/drawing/2014/main" id="{3D926FB7-8C6A-9F48-A33B-F0DD836FCB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16082" y="1986280"/>
            <a:ext cx="4488000" cy="4043960"/>
          </a:xfrm>
          <a:prstGeom prst="rect">
            <a:avLst/>
          </a:prstGeom>
        </p:spPr>
        <p:txBody>
          <a:bodyPr vert="horz" lIns="103615" tIns="103615" rIns="103615" bIns="103615" rtlCol="0" anchor="ctr" anchorCtr="0">
            <a:noAutofit/>
          </a:bodyPr>
          <a:lstStyle/>
          <a:p>
            <a:pPr>
              <a:buNone/>
            </a:pPr>
            <a:r>
              <a:rPr lang="en" sz="2267" b="1" dirty="0">
                <a:solidFill>
                  <a:schemeClr val="dk1"/>
                </a:solidFill>
              </a:rPr>
              <a:t>Unsupervised Learning</a:t>
            </a:r>
          </a:p>
          <a:p>
            <a:pPr>
              <a:buNone/>
            </a:pPr>
            <a:endParaRPr sz="2267" dirty="0">
              <a:solidFill>
                <a:schemeClr val="dk1"/>
              </a:solidFill>
            </a:endParaRPr>
          </a:p>
          <a:p>
            <a:pPr>
              <a:buNone/>
            </a:pPr>
            <a:r>
              <a:rPr lang="en" sz="2267" b="1" dirty="0">
                <a:solidFill>
                  <a:schemeClr val="dk1"/>
                </a:solidFill>
              </a:rPr>
              <a:t>Data</a:t>
            </a:r>
            <a:r>
              <a:rPr lang="en" sz="2267" dirty="0">
                <a:solidFill>
                  <a:schemeClr val="dk1"/>
                </a:solidFill>
              </a:rPr>
              <a:t>: x</a:t>
            </a:r>
          </a:p>
          <a:p>
            <a:pPr>
              <a:buNone/>
            </a:pPr>
            <a:r>
              <a:rPr lang="en" sz="2267" dirty="0">
                <a:solidFill>
                  <a:schemeClr val="dk1"/>
                </a:solidFill>
              </a:rPr>
              <a:t>Just data, no labels!</a:t>
            </a:r>
          </a:p>
          <a:p>
            <a:pPr>
              <a:buNone/>
            </a:pPr>
            <a:endParaRPr sz="2267" dirty="0">
              <a:solidFill>
                <a:schemeClr val="dk1"/>
              </a:solidFill>
            </a:endParaRPr>
          </a:p>
          <a:p>
            <a:pPr>
              <a:buNone/>
            </a:pPr>
            <a:r>
              <a:rPr lang="en" sz="2267" b="1" dirty="0">
                <a:solidFill>
                  <a:schemeClr val="dk1"/>
                </a:solidFill>
              </a:rPr>
              <a:t>Goal</a:t>
            </a:r>
            <a:r>
              <a:rPr lang="en" sz="2267" dirty="0">
                <a:solidFill>
                  <a:schemeClr val="dk1"/>
                </a:solidFill>
              </a:rPr>
              <a:t>: Learn some underlying hidden </a:t>
            </a:r>
            <a:r>
              <a:rPr lang="en" sz="2267" i="1" dirty="0">
                <a:solidFill>
                  <a:schemeClr val="dk1"/>
                </a:solidFill>
              </a:rPr>
              <a:t>structure</a:t>
            </a:r>
            <a:r>
              <a:rPr lang="en" sz="2267" dirty="0">
                <a:solidFill>
                  <a:schemeClr val="dk1"/>
                </a:solidFill>
              </a:rPr>
              <a:t> of the data</a:t>
            </a:r>
          </a:p>
          <a:p>
            <a:pPr>
              <a:buNone/>
            </a:pPr>
            <a:endParaRPr sz="2267" dirty="0">
              <a:solidFill>
                <a:schemeClr val="dk1"/>
              </a:solidFill>
            </a:endParaRPr>
          </a:p>
          <a:p>
            <a:pPr>
              <a:buNone/>
            </a:pPr>
            <a:r>
              <a:rPr lang="en" sz="2267" b="1" dirty="0">
                <a:solidFill>
                  <a:schemeClr val="dk1"/>
                </a:solidFill>
              </a:rPr>
              <a:t>Examples</a:t>
            </a:r>
            <a:r>
              <a:rPr lang="en" sz="2267" dirty="0">
                <a:solidFill>
                  <a:schemeClr val="dk1"/>
                </a:solidFill>
              </a:rPr>
              <a:t>: Clustering, dimensionality reduction, feature learning, density estimation, etc.</a:t>
            </a:r>
          </a:p>
        </p:txBody>
      </p:sp>
      <p:sp>
        <p:nvSpPr>
          <p:cNvPr id="12" name="Shape 61">
            <a:extLst>
              <a:ext uri="{FF2B5EF4-FFF2-40B4-BE49-F238E27FC236}">
                <a16:creationId xmlns:a16="http://schemas.microsoft.com/office/drawing/2014/main" id="{B27B0073-F2CD-5443-B20F-CCB4F638B36E}"/>
              </a:ext>
            </a:extLst>
          </p:cNvPr>
          <p:cNvSpPr txBox="1">
            <a:spLocks/>
          </p:cNvSpPr>
          <p:nvPr/>
        </p:nvSpPr>
        <p:spPr bwMode="auto">
          <a:xfrm>
            <a:off x="6202680" y="1813560"/>
            <a:ext cx="4874580" cy="404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615" tIns="103615" rIns="103615" bIns="103615" numCol="1" anchor="t" anchorCtr="0" compatLnSpc="1">
            <a:prstTxWarp prst="textNoShape">
              <a:avLst/>
            </a:prstTxWarp>
            <a:noAutofit/>
          </a:bodyPr>
          <a:lstStyle>
            <a:lvl1pPr marL="342900" lvl="0" indent="-342900"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buChar char="●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ts val="0"/>
              </a:spcBef>
              <a:spcAft>
                <a:spcPct val="0"/>
              </a:spcAft>
              <a:buChar char="○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ts val="0"/>
              </a:spcBef>
              <a:spcAft>
                <a:spcPct val="0"/>
              </a:spcAft>
              <a:buChar char="■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ts val="0"/>
              </a:spcBef>
              <a:spcAft>
                <a:spcPct val="0"/>
              </a:spcAft>
              <a:buChar char="●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ts val="0"/>
              </a:spcBef>
              <a:spcAft>
                <a:spcPct val="0"/>
              </a:spcAft>
              <a:buChar char="○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rtl="0" fontAlgn="base">
              <a:spcBef>
                <a:spcPts val="0"/>
              </a:spcBef>
              <a:spcAft>
                <a:spcPct val="0"/>
              </a:spcAft>
              <a:buChar char="■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rtl="0" fontAlgn="base">
              <a:spcBef>
                <a:spcPts val="0"/>
              </a:spcBef>
              <a:spcAft>
                <a:spcPct val="0"/>
              </a:spcAft>
              <a:buChar char="●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rtl="0" fontAlgn="base">
              <a:spcBef>
                <a:spcPts val="0"/>
              </a:spcBef>
              <a:spcAft>
                <a:spcPct val="0"/>
              </a:spcAft>
              <a:buChar char="○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rtl="0" fontAlgn="base">
              <a:spcBef>
                <a:spcPts val="0"/>
              </a:spcBef>
              <a:spcAft>
                <a:spcPct val="0"/>
              </a:spcAft>
              <a:buChar char="■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267" b="1" kern="0" dirty="0"/>
              <a:t>Supervised Learning</a:t>
            </a:r>
          </a:p>
          <a:p>
            <a:pPr>
              <a:buFontTx/>
              <a:buNone/>
            </a:pPr>
            <a:endParaRPr lang="en-US" sz="2267" b="1" kern="0" dirty="0"/>
          </a:p>
          <a:p>
            <a:pPr>
              <a:buFontTx/>
              <a:buNone/>
            </a:pPr>
            <a:r>
              <a:rPr lang="en-US" sz="2267" b="1" kern="0" dirty="0"/>
              <a:t>Data</a:t>
            </a:r>
            <a:r>
              <a:rPr lang="en-US" sz="2267" kern="0" dirty="0"/>
              <a:t>: (x, y)</a:t>
            </a:r>
          </a:p>
          <a:p>
            <a:pPr>
              <a:buFontTx/>
              <a:buNone/>
            </a:pPr>
            <a:r>
              <a:rPr lang="en-US" sz="2267" kern="0" dirty="0"/>
              <a:t>x is data, y is label</a:t>
            </a:r>
          </a:p>
          <a:p>
            <a:pPr>
              <a:buFontTx/>
              <a:buNone/>
            </a:pPr>
            <a:endParaRPr lang="en-US" sz="2267" kern="0" dirty="0"/>
          </a:p>
          <a:p>
            <a:pPr>
              <a:buFontTx/>
              <a:buNone/>
            </a:pPr>
            <a:r>
              <a:rPr lang="en-US" sz="2267" b="1" kern="0" dirty="0"/>
              <a:t>Goal</a:t>
            </a:r>
            <a:r>
              <a:rPr lang="en-US" sz="2267" kern="0" dirty="0"/>
              <a:t>: Learn a </a:t>
            </a:r>
            <a:r>
              <a:rPr lang="en-US" sz="2267" i="1" kern="0" dirty="0"/>
              <a:t>function</a:t>
            </a:r>
            <a:r>
              <a:rPr lang="en-US" sz="2267" kern="0" dirty="0"/>
              <a:t> to map x </a:t>
            </a:r>
            <a:r>
              <a:rPr lang="en-US" sz="2267" kern="0" dirty="0">
                <a:sym typeface="Wingdings"/>
              </a:rPr>
              <a:t></a:t>
            </a:r>
            <a:r>
              <a:rPr lang="en-US" sz="2267" kern="0" dirty="0"/>
              <a:t> y</a:t>
            </a:r>
          </a:p>
          <a:p>
            <a:pPr>
              <a:buFontTx/>
              <a:buNone/>
            </a:pPr>
            <a:endParaRPr lang="en-US" sz="2267" kern="0" dirty="0"/>
          </a:p>
          <a:p>
            <a:pPr>
              <a:buFontTx/>
              <a:buNone/>
            </a:pPr>
            <a:endParaRPr lang="en-US" sz="2267" b="1" kern="0" dirty="0"/>
          </a:p>
          <a:p>
            <a:pPr>
              <a:buFontTx/>
              <a:buNone/>
            </a:pPr>
            <a:r>
              <a:rPr lang="en-US" sz="2267" b="1" kern="0" dirty="0"/>
              <a:t>Examples</a:t>
            </a:r>
            <a:r>
              <a:rPr lang="en-US" sz="2267" kern="0" dirty="0"/>
              <a:t>: Classification, regression, object detection, semantic segmentation, image captioning, 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4EE95D-E322-47B3-A779-85ABC60703BF}"/>
              </a:ext>
            </a:extLst>
          </p:cNvPr>
          <p:cNvSpPr txBox="1"/>
          <p:nvPr/>
        </p:nvSpPr>
        <p:spPr>
          <a:xfrm>
            <a:off x="1718985" y="7073637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https://www.cc.gatech.edu/classes/AY2020/cs7643_fall/slides/L23_generative2.pptx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4316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19" y="1030001"/>
            <a:ext cx="10297935" cy="4905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6718" y="276966"/>
            <a:ext cx="8702521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3"/>
              </a:rPr>
              <a:t>https://en.wikipedia.org/wiki/Regression_analysis</a:t>
            </a:r>
            <a:r>
              <a:rPr lang="en-US" sz="204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4382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2834640" y="7254240"/>
            <a:ext cx="61315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632" tIns="51816" rIns="103632" bIns="51816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360" dirty="0"/>
              <a:t>Slide Credit: </a:t>
            </a:r>
            <a:r>
              <a:rPr lang="en-US" sz="1360" dirty="0" err="1"/>
              <a:t>Fei-Fei</a:t>
            </a:r>
            <a:r>
              <a:rPr lang="en-US" sz="1360" dirty="0"/>
              <a:t> Li, Justin Johnson, Serena Yeung, CS 231n</a:t>
            </a:r>
          </a:p>
        </p:txBody>
      </p:sp>
      <p:sp>
        <p:nvSpPr>
          <p:cNvPr id="8" name="Shape 59">
            <a:extLst>
              <a:ext uri="{FF2B5EF4-FFF2-40B4-BE49-F238E27FC236}">
                <a16:creationId xmlns:a16="http://schemas.microsoft.com/office/drawing/2014/main" id="{E61DBF6C-7F3B-3942-AC19-5C37006435D1}"/>
              </a:ext>
            </a:extLst>
          </p:cNvPr>
          <p:cNvSpPr txBox="1">
            <a:spLocks/>
          </p:cNvSpPr>
          <p:nvPr/>
        </p:nvSpPr>
        <p:spPr bwMode="auto">
          <a:xfrm>
            <a:off x="762000" y="259080"/>
            <a:ext cx="10363200" cy="97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615" tIns="103615" rIns="103615" bIns="103615" numCol="1" anchor="ctr" anchorCtr="0" compatLnSpc="1">
            <a:prstTxWarp prst="textNoShape">
              <a:avLst/>
            </a:prstTxWarp>
            <a:noAutofit/>
          </a:bodyPr>
          <a:lstStyle>
            <a:lvl1pPr lvl="0"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lvl="5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lvl="6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lvl="7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lvl="8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sz="3400" kern="0" dirty="0">
                <a:solidFill>
                  <a:schemeClr val="tx1">
                    <a:alpha val="25000"/>
                  </a:schemeClr>
                </a:solidFill>
              </a:rPr>
              <a:t>Supervised vs Reinforcement vs</a:t>
            </a:r>
            <a:r>
              <a:rPr lang="en" sz="3400" kern="0" dirty="0"/>
              <a:t> Unsupervised Learning</a:t>
            </a:r>
          </a:p>
        </p:txBody>
      </p:sp>
      <p:sp>
        <p:nvSpPr>
          <p:cNvPr id="11" name="Shape 117">
            <a:extLst>
              <a:ext uri="{FF2B5EF4-FFF2-40B4-BE49-F238E27FC236}">
                <a16:creationId xmlns:a16="http://schemas.microsoft.com/office/drawing/2014/main" id="{3D926FB7-8C6A-9F48-A33B-F0DD836FCB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16082" y="1986280"/>
            <a:ext cx="4488000" cy="4043960"/>
          </a:xfrm>
          <a:prstGeom prst="rect">
            <a:avLst/>
          </a:prstGeom>
        </p:spPr>
        <p:txBody>
          <a:bodyPr vert="horz" lIns="103615" tIns="103615" rIns="103615" bIns="103615" rtlCol="0" anchor="ctr" anchorCtr="0">
            <a:noAutofit/>
          </a:bodyPr>
          <a:lstStyle/>
          <a:p>
            <a:pPr>
              <a:buNone/>
            </a:pPr>
            <a:r>
              <a:rPr lang="en" sz="2267" b="1" dirty="0">
                <a:solidFill>
                  <a:schemeClr val="dk1"/>
                </a:solidFill>
              </a:rPr>
              <a:t>Unsupervised Learning</a:t>
            </a:r>
          </a:p>
          <a:p>
            <a:pPr>
              <a:buNone/>
            </a:pPr>
            <a:endParaRPr sz="2267" dirty="0">
              <a:solidFill>
                <a:schemeClr val="dk1"/>
              </a:solidFill>
            </a:endParaRPr>
          </a:p>
          <a:p>
            <a:pPr>
              <a:buNone/>
            </a:pPr>
            <a:r>
              <a:rPr lang="en" sz="2267" b="1" dirty="0">
                <a:solidFill>
                  <a:schemeClr val="dk1"/>
                </a:solidFill>
              </a:rPr>
              <a:t>Data</a:t>
            </a:r>
            <a:r>
              <a:rPr lang="en" sz="2267" dirty="0">
                <a:solidFill>
                  <a:schemeClr val="dk1"/>
                </a:solidFill>
              </a:rPr>
              <a:t>: x</a:t>
            </a:r>
          </a:p>
          <a:p>
            <a:pPr>
              <a:buNone/>
            </a:pPr>
            <a:r>
              <a:rPr lang="en" sz="2267" dirty="0">
                <a:solidFill>
                  <a:schemeClr val="dk1"/>
                </a:solidFill>
              </a:rPr>
              <a:t>Just data, no labels!</a:t>
            </a:r>
          </a:p>
          <a:p>
            <a:pPr>
              <a:buNone/>
            </a:pPr>
            <a:endParaRPr sz="2267" dirty="0">
              <a:solidFill>
                <a:schemeClr val="dk1"/>
              </a:solidFill>
            </a:endParaRPr>
          </a:p>
          <a:p>
            <a:pPr>
              <a:buNone/>
            </a:pPr>
            <a:r>
              <a:rPr lang="en" sz="2267" b="1" dirty="0">
                <a:solidFill>
                  <a:schemeClr val="dk1"/>
                </a:solidFill>
              </a:rPr>
              <a:t>Goal</a:t>
            </a:r>
            <a:r>
              <a:rPr lang="en" sz="2267" dirty="0">
                <a:solidFill>
                  <a:schemeClr val="dk1"/>
                </a:solidFill>
              </a:rPr>
              <a:t>: Learn some underlying hidden </a:t>
            </a:r>
            <a:r>
              <a:rPr lang="en" sz="2267" i="1" dirty="0">
                <a:solidFill>
                  <a:schemeClr val="dk1"/>
                </a:solidFill>
              </a:rPr>
              <a:t>structure</a:t>
            </a:r>
            <a:r>
              <a:rPr lang="en" sz="2267" dirty="0">
                <a:solidFill>
                  <a:schemeClr val="dk1"/>
                </a:solidFill>
              </a:rPr>
              <a:t> of the data</a:t>
            </a:r>
          </a:p>
          <a:p>
            <a:pPr>
              <a:buNone/>
            </a:pPr>
            <a:endParaRPr sz="2267" dirty="0">
              <a:solidFill>
                <a:schemeClr val="dk1"/>
              </a:solidFill>
            </a:endParaRPr>
          </a:p>
          <a:p>
            <a:pPr>
              <a:buNone/>
            </a:pPr>
            <a:r>
              <a:rPr lang="en" sz="2267" b="1" dirty="0">
                <a:solidFill>
                  <a:schemeClr val="dk1"/>
                </a:solidFill>
              </a:rPr>
              <a:t>Examples</a:t>
            </a:r>
            <a:r>
              <a:rPr lang="en" sz="2267" dirty="0">
                <a:solidFill>
                  <a:schemeClr val="dk1"/>
                </a:solidFill>
              </a:rPr>
              <a:t>: Clustering, dimensionality reduction, feature learning, density estimation, etc.</a:t>
            </a:r>
          </a:p>
        </p:txBody>
      </p:sp>
      <p:sp>
        <p:nvSpPr>
          <p:cNvPr id="12" name="Shape 61">
            <a:extLst>
              <a:ext uri="{FF2B5EF4-FFF2-40B4-BE49-F238E27FC236}">
                <a16:creationId xmlns:a16="http://schemas.microsoft.com/office/drawing/2014/main" id="{B27B0073-F2CD-5443-B20F-CCB4F638B36E}"/>
              </a:ext>
            </a:extLst>
          </p:cNvPr>
          <p:cNvSpPr txBox="1">
            <a:spLocks/>
          </p:cNvSpPr>
          <p:nvPr/>
        </p:nvSpPr>
        <p:spPr bwMode="auto">
          <a:xfrm>
            <a:off x="6202680" y="1813560"/>
            <a:ext cx="4874580" cy="404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615" tIns="103615" rIns="103615" bIns="103615" numCol="1" anchor="t" anchorCtr="0" compatLnSpc="1">
            <a:prstTxWarp prst="textNoShape">
              <a:avLst/>
            </a:prstTxWarp>
            <a:noAutofit/>
          </a:bodyPr>
          <a:lstStyle>
            <a:lvl1pPr marL="342900" lvl="0" indent="-342900"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buChar char="●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ts val="0"/>
              </a:spcBef>
              <a:spcAft>
                <a:spcPct val="0"/>
              </a:spcAft>
              <a:buChar char="○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ts val="0"/>
              </a:spcBef>
              <a:spcAft>
                <a:spcPct val="0"/>
              </a:spcAft>
              <a:buChar char="■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ts val="0"/>
              </a:spcBef>
              <a:spcAft>
                <a:spcPct val="0"/>
              </a:spcAft>
              <a:buChar char="●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ts val="0"/>
              </a:spcBef>
              <a:spcAft>
                <a:spcPct val="0"/>
              </a:spcAft>
              <a:buChar char="○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rtl="0" fontAlgn="base">
              <a:spcBef>
                <a:spcPts val="0"/>
              </a:spcBef>
              <a:spcAft>
                <a:spcPct val="0"/>
              </a:spcAft>
              <a:buChar char="■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rtl="0" fontAlgn="base">
              <a:spcBef>
                <a:spcPts val="0"/>
              </a:spcBef>
              <a:spcAft>
                <a:spcPct val="0"/>
              </a:spcAft>
              <a:buChar char="●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rtl="0" fontAlgn="base">
              <a:spcBef>
                <a:spcPts val="0"/>
              </a:spcBef>
              <a:spcAft>
                <a:spcPct val="0"/>
              </a:spcAft>
              <a:buChar char="○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rtl="0" fontAlgn="base">
              <a:spcBef>
                <a:spcPts val="0"/>
              </a:spcBef>
              <a:spcAft>
                <a:spcPct val="0"/>
              </a:spcAft>
              <a:buChar char="■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267" b="1" kern="0" dirty="0"/>
              <a:t>Supervised Learning</a:t>
            </a:r>
          </a:p>
          <a:p>
            <a:pPr>
              <a:buFontTx/>
              <a:buNone/>
            </a:pPr>
            <a:endParaRPr lang="en-US" sz="2267" b="1" kern="0" dirty="0"/>
          </a:p>
          <a:p>
            <a:pPr>
              <a:buFontTx/>
              <a:buNone/>
            </a:pPr>
            <a:r>
              <a:rPr lang="en-US" sz="2267" b="1" kern="0" dirty="0"/>
              <a:t>Data</a:t>
            </a:r>
            <a:r>
              <a:rPr lang="en-US" sz="2267" kern="0" dirty="0"/>
              <a:t>: (x, y)</a:t>
            </a:r>
          </a:p>
          <a:p>
            <a:pPr>
              <a:buFontTx/>
              <a:buNone/>
            </a:pPr>
            <a:r>
              <a:rPr lang="en-US" sz="2267" kern="0" dirty="0"/>
              <a:t>x is data, y is label</a:t>
            </a:r>
          </a:p>
          <a:p>
            <a:pPr>
              <a:buFontTx/>
              <a:buNone/>
            </a:pPr>
            <a:endParaRPr lang="en-US" sz="2267" kern="0" dirty="0"/>
          </a:p>
          <a:p>
            <a:pPr>
              <a:buFontTx/>
              <a:buNone/>
            </a:pPr>
            <a:r>
              <a:rPr lang="en-US" sz="2267" b="1" kern="0" dirty="0"/>
              <a:t>Goal</a:t>
            </a:r>
            <a:r>
              <a:rPr lang="en-US" sz="2267" kern="0" dirty="0"/>
              <a:t>: Learn a </a:t>
            </a:r>
            <a:r>
              <a:rPr lang="en-US" sz="2267" i="1" kern="0" dirty="0"/>
              <a:t>function</a:t>
            </a:r>
            <a:r>
              <a:rPr lang="en-US" sz="2267" kern="0" dirty="0"/>
              <a:t> to map x </a:t>
            </a:r>
            <a:r>
              <a:rPr lang="en-US" sz="2267" kern="0" dirty="0">
                <a:sym typeface="Wingdings"/>
              </a:rPr>
              <a:t></a:t>
            </a:r>
            <a:r>
              <a:rPr lang="en-US" sz="2267" kern="0" dirty="0"/>
              <a:t> y</a:t>
            </a:r>
          </a:p>
          <a:p>
            <a:pPr>
              <a:buFontTx/>
              <a:buNone/>
            </a:pPr>
            <a:endParaRPr lang="en-US" sz="2267" kern="0" dirty="0"/>
          </a:p>
          <a:p>
            <a:pPr>
              <a:buFontTx/>
              <a:buNone/>
            </a:pPr>
            <a:endParaRPr lang="en-US" sz="2267" b="1" kern="0" dirty="0"/>
          </a:p>
          <a:p>
            <a:pPr>
              <a:buFontTx/>
              <a:buNone/>
            </a:pPr>
            <a:r>
              <a:rPr lang="en-US" sz="2267" b="1" kern="0" dirty="0"/>
              <a:t>Examples</a:t>
            </a:r>
            <a:r>
              <a:rPr lang="en-US" sz="2267" kern="0" dirty="0"/>
              <a:t>: Classification, regression, object detection, semantic segmentation, image captioning, 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4EE95D-E322-47B3-A779-85ABC60703BF}"/>
              </a:ext>
            </a:extLst>
          </p:cNvPr>
          <p:cNvSpPr txBox="1"/>
          <p:nvPr/>
        </p:nvSpPr>
        <p:spPr>
          <a:xfrm>
            <a:off x="1718985" y="7073637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https://www.cc.gatech.edu/classes/AY2020/cs7643_fall/slides/L23_generative2.pptx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172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FBED8A-2DBA-4534-BD3B-C06817640C5E}"/>
              </a:ext>
            </a:extLst>
          </p:cNvPr>
          <p:cNvSpPr txBox="1"/>
          <p:nvPr/>
        </p:nvSpPr>
        <p:spPr>
          <a:xfrm>
            <a:off x="170820" y="170821"/>
            <a:ext cx="11585752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Possible Partial data pipeline</a:t>
            </a:r>
          </a:p>
          <a:p>
            <a:endParaRPr lang="en-US" dirty="0"/>
          </a:p>
          <a:p>
            <a:r>
              <a:rPr lang="en-US" sz="2400" dirty="0"/>
              <a:t>0.)  Download data (</a:t>
            </a:r>
            <a:r>
              <a:rPr lang="en-US" sz="2400" dirty="0" err="1"/>
              <a:t>eg</a:t>
            </a:r>
            <a:r>
              <a:rPr lang="en-US" sz="2400" dirty="0"/>
              <a:t> from </a:t>
            </a:r>
            <a:r>
              <a:rPr lang="en-US" sz="2400" dirty="0">
                <a:hlinkClick r:id="rId2"/>
              </a:rPr>
              <a:t>http://archive.ics.uci.edu/ml/index.php</a:t>
            </a:r>
            <a:r>
              <a:rPr lang="en-US" sz="2400" dirty="0"/>
              <a:t> or elsewhere </a:t>
            </a:r>
          </a:p>
          <a:p>
            <a:endParaRPr lang="en-US" sz="1000" dirty="0"/>
          </a:p>
          <a:p>
            <a:r>
              <a:rPr lang="en-US" sz="2400" dirty="0"/>
              <a:t>Data is often an excel file where rows = data points</a:t>
            </a:r>
          </a:p>
          <a:p>
            <a:r>
              <a:rPr lang="en-US" sz="2400" dirty="0"/>
              <a:t>                                                    columns = variables</a:t>
            </a:r>
          </a:p>
          <a:p>
            <a:endParaRPr lang="en-US" dirty="0"/>
          </a:p>
          <a:p>
            <a:r>
              <a:rPr lang="en-US" sz="2400" dirty="0"/>
              <a:t>1.)  Remove missing data  (remove data points = rows with missing values)</a:t>
            </a:r>
          </a:p>
          <a:p>
            <a:endParaRPr lang="en-US" dirty="0"/>
          </a:p>
          <a:p>
            <a:r>
              <a:rPr lang="en-US" sz="2400" dirty="0"/>
              <a:t>2.)  Calculate statistics (mean, median, </a:t>
            </a:r>
            <a:r>
              <a:rPr lang="en-US" sz="2400" dirty="0" err="1"/>
              <a:t>sd</a:t>
            </a:r>
            <a:r>
              <a:rPr lang="en-US" sz="2400" dirty="0"/>
              <a:t>, </a:t>
            </a:r>
            <a:r>
              <a:rPr lang="en-US" sz="2400" dirty="0" err="1"/>
              <a:t>etc</a:t>
            </a:r>
            <a:r>
              <a:rPr lang="en-US" sz="2400" dirty="0"/>
              <a:t>) and also visualize the data including with PCA</a:t>
            </a:r>
          </a:p>
          <a:p>
            <a:endParaRPr lang="en-US" dirty="0"/>
          </a:p>
          <a:p>
            <a:r>
              <a:rPr lang="en-US" sz="2400" dirty="0"/>
              <a:t>3.)  Remove outliers ?? (remove data points = rows with unusual values)</a:t>
            </a:r>
          </a:p>
          <a:p>
            <a:endParaRPr lang="en-US" dirty="0"/>
          </a:p>
          <a:p>
            <a:r>
              <a:rPr lang="en-US" sz="2400" dirty="0"/>
              <a:t>4.)  Remove variables that have little effect  (remove columns with low variance)</a:t>
            </a:r>
          </a:p>
          <a:p>
            <a:endParaRPr lang="en-US" sz="1200" dirty="0"/>
          </a:p>
          <a:p>
            <a:r>
              <a:rPr lang="en-US" sz="2400" dirty="0"/>
              <a:t>Warning:  Sometimes variables with low variance contain useful information</a:t>
            </a:r>
          </a:p>
          <a:p>
            <a:r>
              <a:rPr lang="en-US" sz="2400" dirty="0"/>
              <a:t>                   Ex:  multiple small changes in speed could indicate weaving in and out of </a:t>
            </a:r>
          </a:p>
          <a:p>
            <a:r>
              <a:rPr lang="en-US" sz="2400" dirty="0"/>
              <a:t>                           traffic = bad driving = increased insurance cost.</a:t>
            </a:r>
          </a:p>
          <a:p>
            <a:endParaRPr lang="en-US" dirty="0"/>
          </a:p>
          <a:p>
            <a:r>
              <a:rPr lang="en-US" sz="2400" dirty="0"/>
              <a:t>5.)  “Normalize” the data ??</a:t>
            </a:r>
          </a:p>
          <a:p>
            <a:endParaRPr lang="en-US" dirty="0"/>
          </a:p>
          <a:p>
            <a:r>
              <a:rPr lang="en-US" sz="2400" dirty="0"/>
              <a:t>6.) Calculate statistics (mean, median, </a:t>
            </a:r>
            <a:r>
              <a:rPr lang="en-US" sz="2400" dirty="0" err="1"/>
              <a:t>sd</a:t>
            </a:r>
            <a:r>
              <a:rPr lang="en-US" sz="2400" dirty="0"/>
              <a:t>, </a:t>
            </a:r>
            <a:r>
              <a:rPr lang="en-US" sz="2400" dirty="0" err="1"/>
              <a:t>etc</a:t>
            </a:r>
            <a:r>
              <a:rPr lang="en-US" sz="2400" dirty="0"/>
              <a:t>) and also visualize the data including with PCA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078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4155" y="199304"/>
            <a:ext cx="10031045" cy="7441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/>
              <a:t>Dimensionality Reduction:   </a:t>
            </a:r>
            <a:r>
              <a:rPr lang="en-US" sz="3627" dirty="0">
                <a:solidFill>
                  <a:srgbClr val="660066"/>
                </a:solidFill>
              </a:rPr>
              <a:t>Given dataset  D      </a:t>
            </a:r>
            <a:r>
              <a:rPr lang="en-US" sz="3627" b="1" dirty="0">
                <a:solidFill>
                  <a:srgbClr val="660066"/>
                </a:solidFill>
              </a:rPr>
              <a:t>R</a:t>
            </a:r>
            <a:r>
              <a:rPr lang="en-US" sz="3627" b="1" baseline="30000" dirty="0">
                <a:solidFill>
                  <a:srgbClr val="660066"/>
                </a:solidFill>
              </a:rPr>
              <a:t>N</a:t>
            </a:r>
          </a:p>
          <a:p>
            <a:endParaRPr lang="en-US" sz="2267" dirty="0"/>
          </a:p>
          <a:p>
            <a:r>
              <a:rPr lang="en-US" sz="3627" dirty="0">
                <a:solidFill>
                  <a:srgbClr val="800000"/>
                </a:solidFill>
              </a:rPr>
              <a:t>Want:  embedding   f:  D </a:t>
            </a:r>
            <a:r>
              <a:rPr lang="en-US" sz="3627" dirty="0">
                <a:solidFill>
                  <a:srgbClr val="800000"/>
                </a:solidFill>
                <a:sym typeface="Wingdings"/>
              </a:rPr>
              <a:t> </a:t>
            </a:r>
            <a:r>
              <a:rPr lang="en-US" sz="3627" b="1" dirty="0" err="1">
                <a:solidFill>
                  <a:srgbClr val="800000"/>
                </a:solidFill>
                <a:sym typeface="Wingdings"/>
              </a:rPr>
              <a:t>R</a:t>
            </a:r>
            <a:r>
              <a:rPr lang="en-US" sz="3627" b="1" baseline="30000" dirty="0" err="1">
                <a:solidFill>
                  <a:srgbClr val="800000"/>
                </a:solidFill>
                <a:sym typeface="Wingdings"/>
              </a:rPr>
              <a:t>n</a:t>
            </a:r>
            <a:r>
              <a:rPr lang="en-US" sz="3627" dirty="0">
                <a:solidFill>
                  <a:srgbClr val="800000"/>
                </a:solidFill>
                <a:sym typeface="Wingdings"/>
              </a:rPr>
              <a:t>  where n &lt;&lt; N</a:t>
            </a:r>
          </a:p>
          <a:p>
            <a:pPr>
              <a:lnSpc>
                <a:spcPct val="50000"/>
              </a:lnSpc>
            </a:pPr>
            <a:endParaRPr lang="en-US" sz="3627" dirty="0">
              <a:solidFill>
                <a:srgbClr val="800000"/>
              </a:solidFill>
              <a:sym typeface="Wingdings"/>
            </a:endParaRPr>
          </a:p>
          <a:p>
            <a:pPr lvl="2">
              <a:lnSpc>
                <a:spcPct val="50000"/>
              </a:lnSpc>
            </a:pPr>
            <a:r>
              <a:rPr lang="en-US" sz="3627" dirty="0">
                <a:solidFill>
                  <a:srgbClr val="800000"/>
                </a:solidFill>
                <a:sym typeface="Wingdings"/>
              </a:rPr>
              <a:t>which “preserves” the structure of the data.</a:t>
            </a:r>
          </a:p>
          <a:p>
            <a:endParaRPr lang="en-US" sz="2267" dirty="0"/>
          </a:p>
          <a:p>
            <a:r>
              <a:rPr lang="en-US" sz="3627" dirty="0"/>
              <a:t>Many reduction methods:</a:t>
            </a:r>
          </a:p>
          <a:p>
            <a:pPr>
              <a:lnSpc>
                <a:spcPct val="50000"/>
              </a:lnSpc>
            </a:pPr>
            <a:endParaRPr lang="en-US" sz="3627" dirty="0"/>
          </a:p>
          <a:p>
            <a:pPr algn="ctr"/>
            <a:r>
              <a:rPr lang="en-US" sz="3627" dirty="0"/>
              <a:t>f</a:t>
            </a:r>
            <a:r>
              <a:rPr lang="en-US" sz="3627" baseline="-25000" dirty="0"/>
              <a:t>1</a:t>
            </a:r>
            <a:r>
              <a:rPr lang="en-US" sz="3627" dirty="0"/>
              <a:t>:  D </a:t>
            </a:r>
            <a:r>
              <a:rPr lang="en-US" sz="3627" dirty="0">
                <a:sym typeface="Wingdings"/>
              </a:rPr>
              <a:t>  </a:t>
            </a:r>
            <a:r>
              <a:rPr lang="en-US" sz="3627" b="1" dirty="0">
                <a:sym typeface="Wingdings"/>
              </a:rPr>
              <a:t>R</a:t>
            </a:r>
            <a:r>
              <a:rPr lang="en-US" sz="3627" dirty="0">
                <a:sym typeface="Wingdings"/>
              </a:rPr>
              <a:t>,</a:t>
            </a:r>
            <a:r>
              <a:rPr lang="en-US" sz="3627" b="1" dirty="0">
                <a:sym typeface="Wingdings"/>
              </a:rPr>
              <a:t> </a:t>
            </a:r>
            <a:r>
              <a:rPr lang="en-US" sz="3627" dirty="0"/>
              <a:t>f</a:t>
            </a:r>
            <a:r>
              <a:rPr lang="en-US" sz="3627" baseline="-25000" dirty="0"/>
              <a:t>2</a:t>
            </a:r>
            <a:r>
              <a:rPr lang="en-US" sz="3627" dirty="0"/>
              <a:t>:  D </a:t>
            </a:r>
            <a:r>
              <a:rPr lang="en-US" sz="3627" dirty="0">
                <a:sym typeface="Wingdings"/>
              </a:rPr>
              <a:t>  </a:t>
            </a:r>
            <a:r>
              <a:rPr lang="en-US" sz="3627" b="1" dirty="0">
                <a:sym typeface="Wingdings"/>
              </a:rPr>
              <a:t>R</a:t>
            </a:r>
            <a:r>
              <a:rPr lang="en-US" sz="3627" dirty="0">
                <a:sym typeface="Wingdings"/>
              </a:rPr>
              <a:t>, …</a:t>
            </a:r>
            <a:r>
              <a:rPr lang="en-US" sz="3627" b="1" dirty="0">
                <a:sym typeface="Wingdings"/>
              </a:rPr>
              <a:t> </a:t>
            </a:r>
            <a:r>
              <a:rPr lang="en-US" sz="3627" dirty="0" err="1"/>
              <a:t>f</a:t>
            </a:r>
            <a:r>
              <a:rPr lang="en-US" sz="3627" baseline="-25000" dirty="0" err="1"/>
              <a:t>n</a:t>
            </a:r>
            <a:r>
              <a:rPr lang="en-US" sz="3627" dirty="0"/>
              <a:t>:  D </a:t>
            </a:r>
            <a:r>
              <a:rPr lang="en-US" sz="3627" dirty="0">
                <a:sym typeface="Wingdings"/>
              </a:rPr>
              <a:t>  </a:t>
            </a:r>
            <a:r>
              <a:rPr lang="en-US" sz="3627" b="1" dirty="0">
                <a:sym typeface="Wingdings"/>
              </a:rPr>
              <a:t>R</a:t>
            </a:r>
            <a:endParaRPr lang="en-US" sz="3627" b="1" dirty="0"/>
          </a:p>
          <a:p>
            <a:endParaRPr lang="en-US" sz="2267" b="1" dirty="0"/>
          </a:p>
          <a:p>
            <a:pPr algn="ctr"/>
            <a:r>
              <a:rPr lang="en-US" sz="3627" dirty="0"/>
              <a:t>(f</a:t>
            </a:r>
            <a:r>
              <a:rPr lang="en-US" sz="3627" baseline="-25000" dirty="0"/>
              <a:t>1</a:t>
            </a:r>
            <a:r>
              <a:rPr lang="en-US" sz="3627" dirty="0"/>
              <a:t>, f</a:t>
            </a:r>
            <a:r>
              <a:rPr lang="en-US" sz="3627" baseline="-25000" dirty="0"/>
              <a:t>2</a:t>
            </a:r>
            <a:r>
              <a:rPr lang="en-US" sz="3627" dirty="0"/>
              <a:t>, … </a:t>
            </a:r>
            <a:r>
              <a:rPr lang="en-US" sz="3627" dirty="0" err="1"/>
              <a:t>f</a:t>
            </a:r>
            <a:r>
              <a:rPr lang="en-US" sz="3627" baseline="-25000" dirty="0" err="1"/>
              <a:t>n</a:t>
            </a:r>
            <a:r>
              <a:rPr lang="en-US" sz="3627" dirty="0"/>
              <a:t>):  D </a:t>
            </a:r>
            <a:r>
              <a:rPr lang="en-US" sz="3627" dirty="0">
                <a:sym typeface="Wingdings"/>
              </a:rPr>
              <a:t>  </a:t>
            </a:r>
            <a:r>
              <a:rPr lang="en-US" sz="3627" b="1" dirty="0" err="1">
                <a:sym typeface="Wingdings"/>
              </a:rPr>
              <a:t>R</a:t>
            </a:r>
            <a:r>
              <a:rPr lang="en-US" sz="3627" b="1" baseline="30000" dirty="0" err="1">
                <a:sym typeface="Wingdings"/>
              </a:rPr>
              <a:t>n</a:t>
            </a:r>
            <a:endParaRPr lang="en-US" sz="3627" b="1" baseline="30000" dirty="0">
              <a:sym typeface="Wingdings"/>
            </a:endParaRPr>
          </a:p>
          <a:p>
            <a:pPr algn="ctr"/>
            <a:endParaRPr lang="en-US" sz="6120" b="1" baseline="30000" dirty="0">
              <a:sym typeface="Wingdings"/>
            </a:endParaRPr>
          </a:p>
          <a:p>
            <a:r>
              <a:rPr lang="en-US" sz="3627" dirty="0">
                <a:sym typeface="Wingdings"/>
              </a:rPr>
              <a:t>Many are linear,   M:  </a:t>
            </a:r>
            <a:r>
              <a:rPr lang="en-US" sz="3627" b="1" dirty="0">
                <a:sym typeface="Wingdings"/>
              </a:rPr>
              <a:t>R</a:t>
            </a:r>
            <a:r>
              <a:rPr lang="en-US" sz="3627" b="1" baseline="30000" dirty="0">
                <a:sym typeface="Wingdings"/>
              </a:rPr>
              <a:t>N</a:t>
            </a:r>
            <a:r>
              <a:rPr lang="en-US" sz="3627" b="1" dirty="0">
                <a:sym typeface="Wingdings"/>
              </a:rPr>
              <a:t>    </a:t>
            </a:r>
            <a:r>
              <a:rPr lang="en-US" sz="3627" b="1" dirty="0" err="1">
                <a:sym typeface="Wingdings"/>
              </a:rPr>
              <a:t>R</a:t>
            </a:r>
            <a:r>
              <a:rPr lang="en-US" sz="3627" b="1" baseline="30000" dirty="0" err="1">
                <a:sym typeface="Wingdings"/>
              </a:rPr>
              <a:t>n</a:t>
            </a:r>
            <a:r>
              <a:rPr lang="en-US" sz="3627" dirty="0">
                <a:sym typeface="Wingdings"/>
              </a:rPr>
              <a:t>,  </a:t>
            </a:r>
            <a:r>
              <a:rPr lang="en-US" sz="3627" dirty="0" err="1">
                <a:sym typeface="Wingdings"/>
              </a:rPr>
              <a:t>M</a:t>
            </a:r>
            <a:r>
              <a:rPr lang="en-US" sz="3627" b="1" dirty="0" err="1">
                <a:sym typeface="Wingdings"/>
              </a:rPr>
              <a:t>x</a:t>
            </a:r>
            <a:r>
              <a:rPr lang="en-US" sz="3627" dirty="0">
                <a:sym typeface="Wingdings"/>
              </a:rPr>
              <a:t> = </a:t>
            </a:r>
            <a:r>
              <a:rPr lang="en-US" sz="3627" b="1" dirty="0">
                <a:sym typeface="Wingdings"/>
              </a:rPr>
              <a:t>y</a:t>
            </a:r>
          </a:p>
          <a:p>
            <a:endParaRPr lang="en-US" sz="3627" b="1" baseline="30000" dirty="0">
              <a:sym typeface="Wingdings"/>
            </a:endParaRPr>
          </a:p>
          <a:p>
            <a:r>
              <a:rPr lang="en-US" sz="3627" dirty="0">
                <a:sym typeface="Wingdings"/>
              </a:rPr>
              <a:t>But there are also non-linear d</a:t>
            </a:r>
            <a:r>
              <a:rPr lang="en-US" sz="3627" dirty="0"/>
              <a:t>imensionality reduction algorithms.</a:t>
            </a:r>
            <a:endParaRPr lang="en-US" sz="3627" b="1" baseline="30000" dirty="0">
              <a:sym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9467340" y="336603"/>
            <a:ext cx="64216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35463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07" y="311860"/>
            <a:ext cx="9952305" cy="777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7850" y="109182"/>
            <a:ext cx="9910668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20" dirty="0">
                <a:hlinkClick r:id="rId3"/>
              </a:rPr>
              <a:t>https://en.wikipedia.org/wiki/Nonlinear_dimensionality_reduction</a:t>
            </a:r>
            <a:r>
              <a:rPr lang="en-US" sz="272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142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55001"/>
            <a:ext cx="8277606" cy="777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92739" y="287875"/>
            <a:ext cx="925602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/>
              <a:t>Example:  Principle component analysis (PCA)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9867" y="7284354"/>
            <a:ext cx="7772400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</a:t>
            </a:r>
            <a:r>
              <a:rPr lang="en-US" sz="2040" dirty="0" err="1"/>
              <a:t>en.wikipedia.org</a:t>
            </a:r>
            <a:r>
              <a:rPr lang="en-US" sz="2040" dirty="0"/>
              <a:t>/wiki/</a:t>
            </a:r>
            <a:r>
              <a:rPr lang="en-US" sz="2040" dirty="0" err="1"/>
              <a:t>File:GaussianScatterPCA.png</a:t>
            </a:r>
            <a:endParaRPr lang="en-US" sz="2040" dirty="0"/>
          </a:p>
        </p:txBody>
      </p:sp>
    </p:spTree>
    <p:extLst>
      <p:ext uri="{BB962C8B-B14F-4D97-AF65-F5344CB8AC3E}">
        <p14:creationId xmlns:p14="http://schemas.microsoft.com/office/powerpoint/2010/main" val="1207406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30030" y="429982"/>
            <a:ext cx="9670374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800000"/>
                </a:solidFill>
              </a:rPr>
              <a:t>Why use PCA in data analysis?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Reduce dimension.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Visualization.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Fewer variables = less memory  (data compression).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Fewer variables  = faster computing time (usually).</a:t>
            </a:r>
          </a:p>
          <a:p>
            <a:endParaRPr lang="en-US" sz="2800" baseline="30000" dirty="0"/>
          </a:p>
          <a:p>
            <a:r>
              <a:rPr lang="en-US" sz="2800" dirty="0"/>
              <a:t> </a:t>
            </a:r>
            <a:endParaRPr lang="en-US" sz="2720" dirty="0"/>
          </a:p>
        </p:txBody>
      </p:sp>
    </p:spTree>
    <p:extLst>
      <p:ext uri="{BB962C8B-B14F-4D97-AF65-F5344CB8AC3E}">
        <p14:creationId xmlns:p14="http://schemas.microsoft.com/office/powerpoint/2010/main" val="1796666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98270" y="2082265"/>
            <a:ext cx="9290661" cy="1000454"/>
            <a:chOff x="511322" y="488588"/>
            <a:chExt cx="8197642" cy="88275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11322" y="709307"/>
              <a:ext cx="7884251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861653" y="488588"/>
              <a:ext cx="0" cy="44143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92383" y="488588"/>
              <a:ext cx="0" cy="44143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962084" y="488588"/>
              <a:ext cx="0" cy="44143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76264" y="920539"/>
              <a:ext cx="8032700" cy="450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20" dirty="0"/>
                <a:t>0       1                                                                                           10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30030" y="429982"/>
            <a:ext cx="9670374" cy="692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20" b="1" dirty="0">
                <a:solidFill>
                  <a:srgbClr val="800000"/>
                </a:solidFill>
              </a:rPr>
              <a:t>Why use PCA in data analysis?</a:t>
            </a:r>
          </a:p>
          <a:p>
            <a:endParaRPr lang="en-US" sz="2720" dirty="0"/>
          </a:p>
          <a:p>
            <a:r>
              <a:rPr lang="en-US" sz="2720" dirty="0"/>
              <a:t>Consider the points  (0, 0, …, 0),  (1, 0, …, 0),  (10, 0, …, 0)</a:t>
            </a:r>
          </a:p>
          <a:p>
            <a:endParaRPr lang="en-US" sz="2720" dirty="0"/>
          </a:p>
          <a:p>
            <a:endParaRPr lang="en-US" sz="2720" dirty="0"/>
          </a:p>
          <a:p>
            <a:endParaRPr lang="en-US" sz="2720" dirty="0"/>
          </a:p>
          <a:p>
            <a:endParaRPr lang="en-US" sz="2720" dirty="0"/>
          </a:p>
          <a:p>
            <a:r>
              <a:rPr lang="en-US" sz="2720" dirty="0"/>
              <a:t>Add noise to first point (0, 0, …, 0) </a:t>
            </a:r>
            <a:r>
              <a:rPr lang="en-US" sz="2720" dirty="0">
                <a:sym typeface="Wingdings"/>
              </a:rPr>
              <a:t> (0, 1, …, 1) </a:t>
            </a:r>
            <a:endParaRPr lang="en-US" sz="2720" dirty="0"/>
          </a:p>
          <a:p>
            <a:endParaRPr lang="en-US" sz="2720" dirty="0"/>
          </a:p>
          <a:p>
            <a:r>
              <a:rPr lang="en-US" sz="2720" dirty="0"/>
              <a:t>In R</a:t>
            </a:r>
            <a:r>
              <a:rPr lang="en-US" sz="2720" baseline="30000" dirty="0"/>
              <a:t>100</a:t>
            </a:r>
            <a:r>
              <a:rPr lang="en-US" sz="2720" dirty="0"/>
              <a:t>,   d(</a:t>
            </a:r>
            <a:r>
              <a:rPr lang="en-US" sz="2720" dirty="0">
                <a:sym typeface="Wingdings"/>
              </a:rPr>
              <a:t>(0, 1, …, 1)</a:t>
            </a:r>
            <a:r>
              <a:rPr lang="en-US" sz="2720" dirty="0"/>
              <a:t>, (1, 0, …, 0)) = 10  &gt;  9.</a:t>
            </a:r>
          </a:p>
          <a:p>
            <a:endParaRPr lang="en-US" sz="2720" baseline="30000" dirty="0"/>
          </a:p>
          <a:p>
            <a:endParaRPr lang="en-US" sz="2720" dirty="0"/>
          </a:p>
          <a:p>
            <a:r>
              <a:rPr lang="en-US" sz="2720" dirty="0"/>
              <a:t>Add small noise to first point (0, 0, …, 0) </a:t>
            </a:r>
            <a:r>
              <a:rPr lang="en-US" sz="2720" dirty="0">
                <a:sym typeface="Wingdings"/>
              </a:rPr>
              <a:t> (0, 0.1, …, 0.1) </a:t>
            </a:r>
            <a:endParaRPr lang="en-US" sz="2720" dirty="0"/>
          </a:p>
          <a:p>
            <a:endParaRPr lang="en-US" sz="2720" dirty="0"/>
          </a:p>
          <a:p>
            <a:r>
              <a:rPr lang="en-US" sz="2720" dirty="0"/>
              <a:t>In R</a:t>
            </a:r>
            <a:r>
              <a:rPr lang="en-US" sz="2720" baseline="30000" dirty="0"/>
              <a:t>39,900</a:t>
            </a:r>
            <a:r>
              <a:rPr lang="en-US" sz="2720" dirty="0"/>
              <a:t>,   d(</a:t>
            </a:r>
            <a:r>
              <a:rPr lang="en-US" sz="2720" dirty="0">
                <a:sym typeface="Wingdings"/>
              </a:rPr>
              <a:t>(0, 0.1, …, 0.1)</a:t>
            </a:r>
            <a:r>
              <a:rPr lang="en-US" sz="2720" dirty="0"/>
              <a:t>, (1, 0, …, 0)) = 20  &gt;  9.</a:t>
            </a:r>
            <a:endParaRPr lang="en-US" sz="2720" baseline="30000" dirty="0"/>
          </a:p>
          <a:p>
            <a:endParaRPr lang="en-US" sz="2720" baseline="30000" dirty="0"/>
          </a:p>
          <a:p>
            <a:r>
              <a:rPr lang="en-US" sz="272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5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25902</TotalTime>
  <Words>2379</Words>
  <Application>Microsoft Office PowerPoint</Application>
  <PresentationFormat>Custom</PresentationFormat>
  <Paragraphs>355</Paragraphs>
  <Slides>35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PMingLiU</vt:lpstr>
      <vt:lpstr>Arial</vt:lpstr>
      <vt:lpstr>Calibri</vt:lpstr>
      <vt:lpstr>Calibri Light</vt:lpstr>
      <vt:lpstr>GwxjhlTwtcqyLtgfvbArialNarrowMTStd-Bold</vt:lpstr>
      <vt:lpstr>KknflgMkkfvxNcltktUtopiaStd-Regular</vt:lpstr>
      <vt:lpstr>Tahoma</vt:lpstr>
      <vt:lpstr>Times New Roman</vt:lpstr>
      <vt:lpstr>XmnrbgBfswgcDqwjbpUtopiaStd-Italic</vt:lpstr>
      <vt:lpstr>Office Theme</vt:lpstr>
      <vt:lpstr>Equation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PCA on all Genes Leukemia data, precursor B and T</vt:lpstr>
      <vt:lpstr>PCA on 100 top significant genes   Leukemia data, precursor B and T</vt:lpstr>
      <vt:lpstr>Principal Component Analysis: one attribute first</vt:lpstr>
      <vt:lpstr>Now consider two dimensions</vt:lpstr>
      <vt:lpstr>More than two attributes: covariance matrix</vt:lpstr>
      <vt:lpstr>Steps of PCA</vt:lpstr>
      <vt:lpstr>Principal components</vt:lpstr>
      <vt:lpstr>PowerPoint Presentation</vt:lpstr>
      <vt:lpstr>Eigenvalues</vt:lpstr>
      <vt:lpstr>Principal components - Variance</vt:lpstr>
      <vt:lpstr>PowerPoint Presentation</vt:lpstr>
      <vt:lpstr>Machine Learning overview Chapter 19</vt:lpstr>
      <vt:lpstr>So What Is Machine Learning?</vt:lpstr>
      <vt:lpstr>PowerPoint Presentation</vt:lpstr>
      <vt:lpstr>Magic? </vt:lpstr>
      <vt:lpstr>PowerPoint Presentation</vt:lpstr>
      <vt:lpstr>Types of Learning</vt:lpstr>
      <vt:lpstr>Supervised vs Reinforcement vs Unsupervised Learning</vt:lpstr>
      <vt:lpstr>Supervised vs Reinforcement vs Unsupervised Learning</vt:lpstr>
      <vt:lpstr>Supervised vs Reinforcement vs Unsupervised Learning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271</cp:revision>
  <dcterms:created xsi:type="dcterms:W3CDTF">2020-09-07T00:11:40Z</dcterms:created>
  <dcterms:modified xsi:type="dcterms:W3CDTF">2023-04-05T17:21:19Z</dcterms:modified>
</cp:coreProperties>
</file>