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sldIdLst>
    <p:sldId id="262" r:id="rId2"/>
    <p:sldId id="263" r:id="rId3"/>
    <p:sldId id="990" r:id="rId4"/>
    <p:sldId id="981" r:id="rId5"/>
    <p:sldId id="982" r:id="rId6"/>
    <p:sldId id="960" r:id="rId7"/>
    <p:sldId id="991" r:id="rId8"/>
    <p:sldId id="992" r:id="rId9"/>
    <p:sldId id="993" r:id="rId10"/>
    <p:sldId id="994" r:id="rId11"/>
    <p:sldId id="995" r:id="rId12"/>
    <p:sldId id="1023" r:id="rId13"/>
    <p:sldId id="1022" r:id="rId14"/>
    <p:sldId id="1020" r:id="rId15"/>
    <p:sldId id="1030" r:id="rId16"/>
    <p:sldId id="1029" r:id="rId17"/>
    <p:sldId id="1019" r:id="rId18"/>
    <p:sldId id="969" r:id="rId19"/>
    <p:sldId id="970" r:id="rId20"/>
    <p:sldId id="968" r:id="rId21"/>
    <p:sldId id="961" r:id="rId22"/>
    <p:sldId id="972" r:id="rId23"/>
    <p:sldId id="971" r:id="rId24"/>
    <p:sldId id="973" r:id="rId25"/>
    <p:sldId id="980" r:id="rId26"/>
    <p:sldId id="976" r:id="rId27"/>
    <p:sldId id="977" r:id="rId28"/>
    <p:sldId id="988" r:id="rId29"/>
    <p:sldId id="978" r:id="rId30"/>
    <p:sldId id="979" r:id="rId31"/>
    <p:sldId id="903" r:id="rId32"/>
    <p:sldId id="975" r:id="rId33"/>
    <p:sldId id="986" r:id="rId34"/>
    <p:sldId id="987" r:id="rId35"/>
    <p:sldId id="983" r:id="rId36"/>
    <p:sldId id="989" r:id="rId37"/>
    <p:sldId id="984" r:id="rId38"/>
    <p:sldId id="1026" r:id="rId39"/>
    <p:sldId id="1024" r:id="rId40"/>
    <p:sldId id="1025" r:id="rId41"/>
    <p:sldId id="996" r:id="rId42"/>
    <p:sldId id="1018" r:id="rId43"/>
    <p:sldId id="956" r:id="rId44"/>
    <p:sldId id="957" r:id="rId45"/>
    <p:sldId id="958" r:id="rId46"/>
    <p:sldId id="857" r:id="rId47"/>
    <p:sldId id="955" r:id="rId48"/>
    <p:sldId id="1027" r:id="rId49"/>
    <p:sldId id="949" r:id="rId50"/>
    <p:sldId id="942" r:id="rId51"/>
    <p:sldId id="1028" r:id="rId52"/>
    <p:sldId id="906" r:id="rId53"/>
    <p:sldId id="913" r:id="rId54"/>
    <p:sldId id="908" r:id="rId55"/>
    <p:sldId id="909" r:id="rId56"/>
    <p:sldId id="914" r:id="rId57"/>
    <p:sldId id="915" r:id="rId58"/>
    <p:sldId id="910" r:id="rId59"/>
    <p:sldId id="911" r:id="rId60"/>
    <p:sldId id="912" r:id="rId61"/>
    <p:sldId id="916" r:id="rId6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9D"/>
    <a:srgbClr val="F3DB4B"/>
    <a:srgbClr val="5A2781"/>
    <a:srgbClr val="F3E0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yuumak/precision-recall-tradeoff-1f5b10cc729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-score#Formul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eiver_operating_characteristi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eiver_operating_characteristi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eiver_operating_characteristi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chine-learning/crash-course/classification/roc-and-au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stat.duke.edu/courses/Spring13/sta102.001/Lec/Lec20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atlas.illinois.edu/spring2016/STAT/STAT200/RProgramming/Maximum_Likelihood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atlas.illinois.edu/spring2016/STAT/STAT200/RProgramming/Maximum_Likelihood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vopedia.org/logistic-regression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cs/cost-function-logistic-regression-logarithmic-exp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stics" TargetMode="External"/><Relationship Id="rId2" Type="http://schemas.openxmlformats.org/officeDocument/2006/relationships/hyperlink" Target="https://en.wikipedia.org/wiki/Confound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Spurious_relationship" TargetMode="External"/><Relationship Id="rId4" Type="http://schemas.openxmlformats.org/officeDocument/2006/relationships/hyperlink" Target="https://en.wikipedia.org/wiki/Dependent_and_independent_variabl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multivariate-regression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illiant.org/wiki/multivariate-regression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illiant.org/wiki/multivariate-regression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k2CQITm_eo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Overfitting" TargetMode="External"/><Relationship Id="rId5" Type="http://schemas.openxmlformats.org/officeDocument/2006/relationships/hyperlink" Target="http://turing.iimas.unam.mx/~ivanvladimir/slides/rpyaa/02_regression.html#/60" TargetMode="External"/><Relationship Id="rId4" Type="http://schemas.openxmlformats.org/officeDocument/2006/relationships/hyperlink" Target="http://ivanvladimir.github.com/" TargetMode="External"/><Relationship Id="rId9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71946/overfitting-a-logistic-regression-model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share.net/ankit_ppt/ml2-train-testsplitsvalidationlinearregressio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omplete-guide-to-pythons-cross-validation-with-examples-a9676b5cac12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-score#Formul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validating-your-machine-learning-model-25b4c8643fb7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7B1B1-AFB6-1189-4314-7F1C17117ABE}"/>
              </a:ext>
            </a:extLst>
          </p:cNvPr>
          <p:cNvGrpSpPr/>
          <p:nvPr/>
        </p:nvGrpSpPr>
        <p:grpSpPr>
          <a:xfrm>
            <a:off x="4338120" y="4574426"/>
            <a:ext cx="834633" cy="413392"/>
            <a:chOff x="4312720" y="4561726"/>
            <a:chExt cx="834633" cy="41339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BFCFCAA-9C74-9402-FACF-9B28A16FF3E4}"/>
                </a:ext>
              </a:extLst>
            </p:cNvPr>
            <p:cNvCxnSpPr>
              <a:cxnSpLocks/>
            </p:cNvCxnSpPr>
            <p:nvPr/>
          </p:nvCxnSpPr>
          <p:spPr>
            <a:xfrm>
              <a:off x="4325420" y="4561726"/>
              <a:ext cx="821933" cy="400692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C80174-2842-4F1B-DCD3-C02E7B2004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2720" y="4574426"/>
              <a:ext cx="821933" cy="400692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26E63D-59CA-D229-D0FF-A3FE0B26DB4A}"/>
              </a:ext>
            </a:extLst>
          </p:cNvPr>
          <p:cNvGrpSpPr/>
          <p:nvPr/>
        </p:nvGrpSpPr>
        <p:grpSpPr>
          <a:xfrm>
            <a:off x="5354120" y="5171326"/>
            <a:ext cx="834633" cy="413392"/>
            <a:chOff x="4312720" y="4561726"/>
            <a:chExt cx="834633" cy="41339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E8D74C-CE17-85C6-0474-BB9EA5923AD8}"/>
                </a:ext>
              </a:extLst>
            </p:cNvPr>
            <p:cNvCxnSpPr>
              <a:cxnSpLocks/>
            </p:cNvCxnSpPr>
            <p:nvPr/>
          </p:nvCxnSpPr>
          <p:spPr>
            <a:xfrm>
              <a:off x="4325420" y="4561726"/>
              <a:ext cx="821933" cy="400692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5F8A95-17DA-A659-E2B2-BC61C5DAB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2720" y="4574426"/>
              <a:ext cx="821933" cy="400692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526D3-20EB-410C-BC82-9C8C67DF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11" y="719462"/>
            <a:ext cx="5162550" cy="350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A4BAC-AEC7-4DC0-9FE9-AA1CE71D41C1}"/>
              </a:ext>
            </a:extLst>
          </p:cNvPr>
          <p:cNvSpPr txBox="1"/>
          <p:nvPr/>
        </p:nvSpPr>
        <p:spPr>
          <a:xfrm>
            <a:off x="914400" y="203852"/>
            <a:ext cx="734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https://medium.com/@syuumak/precision-recall-tradeoff-1f5b10cc729d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0BDD2F-B436-488D-9730-41991A9BC8BE}"/>
                  </a:ext>
                </a:extLst>
              </p:cNvPr>
              <p:cNvSpPr txBox="1"/>
              <p:nvPr/>
            </p:nvSpPr>
            <p:spPr>
              <a:xfrm>
                <a:off x="5359993" y="4298886"/>
                <a:ext cx="5943600" cy="70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0BDD2F-B436-488D-9730-41991A9B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93" y="4298886"/>
                <a:ext cx="5943600" cy="704039"/>
              </a:xfrm>
              <a:prstGeom prst="rect">
                <a:avLst/>
              </a:prstGeom>
              <a:blipFill>
                <a:blip r:embed="rId4"/>
                <a:stretch>
                  <a:fillRect l="-1538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32A31B-1C27-43D2-B3AB-A2873B89938E}"/>
                  </a:ext>
                </a:extLst>
              </p:cNvPr>
              <p:cNvSpPr txBox="1"/>
              <p:nvPr/>
            </p:nvSpPr>
            <p:spPr>
              <a:xfrm>
                <a:off x="1482110" y="1964095"/>
                <a:ext cx="5943600" cy="70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32A31B-1C27-43D2-B3AB-A2873B89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10" y="1964095"/>
                <a:ext cx="5943600" cy="704039"/>
              </a:xfrm>
              <a:prstGeom prst="rect">
                <a:avLst/>
              </a:prstGeom>
              <a:blipFill>
                <a:blip r:embed="rId5"/>
                <a:stretch>
                  <a:fillRect l="-1538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2753EB9-9943-4C82-BB32-AE9BDE61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04" y="5373988"/>
            <a:ext cx="5384464" cy="2194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FA8D6-6E80-B3D7-9278-35C54D7F46D7}"/>
              </a:ext>
            </a:extLst>
          </p:cNvPr>
          <p:cNvSpPr txBox="1"/>
          <p:nvPr/>
        </p:nvSpPr>
        <p:spPr>
          <a:xfrm>
            <a:off x="1471905" y="2919631"/>
            <a:ext cx="3042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= proportion of true positives </a:t>
            </a:r>
          </a:p>
          <a:p>
            <a:r>
              <a:rPr lang="en-US" sz="1800" dirty="0"/>
              <a:t>   among all positives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6CCF6-547D-F1D3-29F2-4E2856935455}"/>
              </a:ext>
            </a:extLst>
          </p:cNvPr>
          <p:cNvSpPr txBox="1"/>
          <p:nvPr/>
        </p:nvSpPr>
        <p:spPr>
          <a:xfrm>
            <a:off x="7684145" y="4437166"/>
            <a:ext cx="3824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= proportion of actual positives</a:t>
            </a:r>
          </a:p>
          <a:p>
            <a:r>
              <a:rPr lang="en-US" dirty="0"/>
              <a:t>  </a:t>
            </a:r>
            <a:r>
              <a:rPr lang="en-US" sz="1800" dirty="0"/>
              <a:t> correctly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0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62DF8-57E1-40EB-B599-0D84165A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33935" cy="786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78E4-9DDA-4B1A-8FA2-A0420930BFC8}"/>
              </a:ext>
            </a:extLst>
          </p:cNvPr>
          <p:cNvSpPr txBox="1"/>
          <p:nvPr/>
        </p:nvSpPr>
        <p:spPr>
          <a:xfrm>
            <a:off x="-1" y="749766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https://en.wikipedia.org/wiki/F-score#Formulation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73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7012E7-F7A6-4985-841B-97974E8D3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042"/>
            <a:ext cx="62986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7012E7-F7A6-4985-841B-97974E8D3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042"/>
            <a:ext cx="6298671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71F85-D62A-4078-B4D9-77920F112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876" y="1178042"/>
            <a:ext cx="4931149" cy="10972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E6545E9-A06D-445C-97C0-08AEAE4A393C}"/>
              </a:ext>
            </a:extLst>
          </p:cNvPr>
          <p:cNvSpPr/>
          <p:nvPr/>
        </p:nvSpPr>
        <p:spPr>
          <a:xfrm>
            <a:off x="7002618" y="4468999"/>
            <a:ext cx="2580294" cy="1224665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F41AB-D853-47B0-84E5-AA01F1AC9D3D}"/>
              </a:ext>
            </a:extLst>
          </p:cNvPr>
          <p:cNvSpPr/>
          <p:nvPr/>
        </p:nvSpPr>
        <p:spPr>
          <a:xfrm>
            <a:off x="6754989" y="3124638"/>
            <a:ext cx="3164587" cy="4365526"/>
          </a:xfrm>
          <a:custGeom>
            <a:avLst/>
            <a:gdLst>
              <a:gd name="connsiteX0" fmla="*/ 0 w 3164587"/>
              <a:gd name="connsiteY0" fmla="*/ 0 h 4365526"/>
              <a:gd name="connsiteX1" fmla="*/ 495785 w 3164587"/>
              <a:gd name="connsiteY1" fmla="*/ 0 h 4365526"/>
              <a:gd name="connsiteX2" fmla="*/ 928279 w 3164587"/>
              <a:gd name="connsiteY2" fmla="*/ 0 h 4365526"/>
              <a:gd name="connsiteX3" fmla="*/ 1519002 w 3164587"/>
              <a:gd name="connsiteY3" fmla="*/ 0 h 4365526"/>
              <a:gd name="connsiteX4" fmla="*/ 2014787 w 3164587"/>
              <a:gd name="connsiteY4" fmla="*/ 0 h 4365526"/>
              <a:gd name="connsiteX5" fmla="*/ 2510572 w 3164587"/>
              <a:gd name="connsiteY5" fmla="*/ 0 h 4365526"/>
              <a:gd name="connsiteX6" fmla="*/ 3164587 w 3164587"/>
              <a:gd name="connsiteY6" fmla="*/ 0 h 4365526"/>
              <a:gd name="connsiteX7" fmla="*/ 3164587 w 3164587"/>
              <a:gd name="connsiteY7" fmla="*/ 458380 h 4365526"/>
              <a:gd name="connsiteX8" fmla="*/ 3164587 w 3164587"/>
              <a:gd name="connsiteY8" fmla="*/ 1004071 h 4365526"/>
              <a:gd name="connsiteX9" fmla="*/ 3164587 w 3164587"/>
              <a:gd name="connsiteY9" fmla="*/ 1462451 h 4365526"/>
              <a:gd name="connsiteX10" fmla="*/ 3164587 w 3164587"/>
              <a:gd name="connsiteY10" fmla="*/ 1920831 h 4365526"/>
              <a:gd name="connsiteX11" fmla="*/ 3164587 w 3164587"/>
              <a:gd name="connsiteY11" fmla="*/ 2466522 h 4365526"/>
              <a:gd name="connsiteX12" fmla="*/ 3164587 w 3164587"/>
              <a:gd name="connsiteY12" fmla="*/ 3055868 h 4365526"/>
              <a:gd name="connsiteX13" fmla="*/ 3164587 w 3164587"/>
              <a:gd name="connsiteY13" fmla="*/ 3470593 h 4365526"/>
              <a:gd name="connsiteX14" fmla="*/ 3164587 w 3164587"/>
              <a:gd name="connsiteY14" fmla="*/ 4365526 h 4365526"/>
              <a:gd name="connsiteX15" fmla="*/ 2637156 w 3164587"/>
              <a:gd name="connsiteY15" fmla="*/ 4365526 h 4365526"/>
              <a:gd name="connsiteX16" fmla="*/ 2109725 w 3164587"/>
              <a:gd name="connsiteY16" fmla="*/ 4365526 h 4365526"/>
              <a:gd name="connsiteX17" fmla="*/ 1519002 w 3164587"/>
              <a:gd name="connsiteY17" fmla="*/ 4365526 h 4365526"/>
              <a:gd name="connsiteX18" fmla="*/ 991571 w 3164587"/>
              <a:gd name="connsiteY18" fmla="*/ 4365526 h 4365526"/>
              <a:gd name="connsiteX19" fmla="*/ 559077 w 3164587"/>
              <a:gd name="connsiteY19" fmla="*/ 4365526 h 4365526"/>
              <a:gd name="connsiteX20" fmla="*/ 0 w 3164587"/>
              <a:gd name="connsiteY20" fmla="*/ 4365526 h 4365526"/>
              <a:gd name="connsiteX21" fmla="*/ 0 w 3164587"/>
              <a:gd name="connsiteY21" fmla="*/ 3732525 h 4365526"/>
              <a:gd name="connsiteX22" fmla="*/ 0 w 3164587"/>
              <a:gd name="connsiteY22" fmla="*/ 3099523 h 4365526"/>
              <a:gd name="connsiteX23" fmla="*/ 0 w 3164587"/>
              <a:gd name="connsiteY23" fmla="*/ 2553833 h 4365526"/>
              <a:gd name="connsiteX24" fmla="*/ 0 w 3164587"/>
              <a:gd name="connsiteY24" fmla="*/ 2051797 h 4365526"/>
              <a:gd name="connsiteX25" fmla="*/ 0 w 3164587"/>
              <a:gd name="connsiteY25" fmla="*/ 1637072 h 4365526"/>
              <a:gd name="connsiteX26" fmla="*/ 0 w 3164587"/>
              <a:gd name="connsiteY26" fmla="*/ 1222347 h 4365526"/>
              <a:gd name="connsiteX27" fmla="*/ 0 w 3164587"/>
              <a:gd name="connsiteY27" fmla="*/ 633001 h 4365526"/>
              <a:gd name="connsiteX28" fmla="*/ 0 w 3164587"/>
              <a:gd name="connsiteY28" fmla="*/ 0 h 43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4587" h="4365526" extrusionOk="0">
                <a:moveTo>
                  <a:pt x="0" y="0"/>
                </a:moveTo>
                <a:cubicBezTo>
                  <a:pt x="246040" y="-37637"/>
                  <a:pt x="340785" y="45992"/>
                  <a:pt x="495785" y="0"/>
                </a:cubicBezTo>
                <a:cubicBezTo>
                  <a:pt x="650786" y="-45992"/>
                  <a:pt x="792560" y="16765"/>
                  <a:pt x="928279" y="0"/>
                </a:cubicBezTo>
                <a:cubicBezTo>
                  <a:pt x="1063998" y="-16765"/>
                  <a:pt x="1308038" y="51711"/>
                  <a:pt x="1519002" y="0"/>
                </a:cubicBezTo>
                <a:cubicBezTo>
                  <a:pt x="1729966" y="-51711"/>
                  <a:pt x="1845198" y="40351"/>
                  <a:pt x="2014787" y="0"/>
                </a:cubicBezTo>
                <a:cubicBezTo>
                  <a:pt x="2184377" y="-40351"/>
                  <a:pt x="2266654" y="47854"/>
                  <a:pt x="2510572" y="0"/>
                </a:cubicBezTo>
                <a:cubicBezTo>
                  <a:pt x="2754490" y="-47854"/>
                  <a:pt x="2906061" y="27087"/>
                  <a:pt x="3164587" y="0"/>
                </a:cubicBezTo>
                <a:cubicBezTo>
                  <a:pt x="3192866" y="210697"/>
                  <a:pt x="3117575" y="229669"/>
                  <a:pt x="3164587" y="458380"/>
                </a:cubicBezTo>
                <a:cubicBezTo>
                  <a:pt x="3211599" y="687091"/>
                  <a:pt x="3105422" y="772843"/>
                  <a:pt x="3164587" y="1004071"/>
                </a:cubicBezTo>
                <a:cubicBezTo>
                  <a:pt x="3223752" y="1235299"/>
                  <a:pt x="3156485" y="1350660"/>
                  <a:pt x="3164587" y="1462451"/>
                </a:cubicBezTo>
                <a:cubicBezTo>
                  <a:pt x="3172689" y="1574242"/>
                  <a:pt x="3118259" y="1737763"/>
                  <a:pt x="3164587" y="1920831"/>
                </a:cubicBezTo>
                <a:cubicBezTo>
                  <a:pt x="3210915" y="2103899"/>
                  <a:pt x="3119574" y="2283992"/>
                  <a:pt x="3164587" y="2466522"/>
                </a:cubicBezTo>
                <a:cubicBezTo>
                  <a:pt x="3209600" y="2649052"/>
                  <a:pt x="3096262" y="2850519"/>
                  <a:pt x="3164587" y="3055868"/>
                </a:cubicBezTo>
                <a:cubicBezTo>
                  <a:pt x="3232912" y="3261217"/>
                  <a:pt x="3149213" y="3363147"/>
                  <a:pt x="3164587" y="3470593"/>
                </a:cubicBezTo>
                <a:cubicBezTo>
                  <a:pt x="3179961" y="3578039"/>
                  <a:pt x="3084087" y="3999499"/>
                  <a:pt x="3164587" y="4365526"/>
                </a:cubicBezTo>
                <a:cubicBezTo>
                  <a:pt x="3030799" y="4374471"/>
                  <a:pt x="2822042" y="4355750"/>
                  <a:pt x="2637156" y="4365526"/>
                </a:cubicBezTo>
                <a:cubicBezTo>
                  <a:pt x="2452270" y="4375302"/>
                  <a:pt x="2335755" y="4346464"/>
                  <a:pt x="2109725" y="4365526"/>
                </a:cubicBezTo>
                <a:cubicBezTo>
                  <a:pt x="1883695" y="4384588"/>
                  <a:pt x="1660329" y="4338868"/>
                  <a:pt x="1519002" y="4365526"/>
                </a:cubicBezTo>
                <a:cubicBezTo>
                  <a:pt x="1377675" y="4392184"/>
                  <a:pt x="1154556" y="4305543"/>
                  <a:pt x="991571" y="4365526"/>
                </a:cubicBezTo>
                <a:cubicBezTo>
                  <a:pt x="828586" y="4425509"/>
                  <a:pt x="761371" y="4348666"/>
                  <a:pt x="559077" y="4365526"/>
                </a:cubicBezTo>
                <a:cubicBezTo>
                  <a:pt x="356783" y="4382386"/>
                  <a:pt x="134174" y="4308152"/>
                  <a:pt x="0" y="4365526"/>
                </a:cubicBezTo>
                <a:cubicBezTo>
                  <a:pt x="-49356" y="4173081"/>
                  <a:pt x="26540" y="4045075"/>
                  <a:pt x="0" y="3732525"/>
                </a:cubicBezTo>
                <a:cubicBezTo>
                  <a:pt x="-26540" y="3419975"/>
                  <a:pt x="47137" y="3292955"/>
                  <a:pt x="0" y="3099523"/>
                </a:cubicBezTo>
                <a:cubicBezTo>
                  <a:pt x="-47137" y="2906091"/>
                  <a:pt x="37355" y="2689089"/>
                  <a:pt x="0" y="2553833"/>
                </a:cubicBezTo>
                <a:cubicBezTo>
                  <a:pt x="-37355" y="2418577"/>
                  <a:pt x="32214" y="2275926"/>
                  <a:pt x="0" y="2051797"/>
                </a:cubicBezTo>
                <a:cubicBezTo>
                  <a:pt x="-32214" y="1827668"/>
                  <a:pt x="12555" y="1737403"/>
                  <a:pt x="0" y="1637072"/>
                </a:cubicBezTo>
                <a:cubicBezTo>
                  <a:pt x="-12555" y="1536742"/>
                  <a:pt x="10799" y="1384673"/>
                  <a:pt x="0" y="1222347"/>
                </a:cubicBezTo>
                <a:cubicBezTo>
                  <a:pt x="-10799" y="1060022"/>
                  <a:pt x="18029" y="877659"/>
                  <a:pt x="0" y="633001"/>
                </a:cubicBezTo>
                <a:cubicBezTo>
                  <a:pt x="-18029" y="388343"/>
                  <a:pt x="63986" y="305999"/>
                  <a:pt x="0" y="0"/>
                </a:cubicBezTo>
                <a:close/>
              </a:path>
            </a:pathLst>
          </a:custGeom>
          <a:noFill/>
          <a:ln w="98425">
            <a:solidFill>
              <a:srgbClr val="00B0F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58B7C4F8-D1DD-4E57-8C0D-8CCA5F1B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9" y="287463"/>
            <a:ext cx="6126480" cy="612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E35C5-1E59-4B2E-AF88-586364581B6B}"/>
              </a:ext>
            </a:extLst>
          </p:cNvPr>
          <p:cNvSpPr txBox="1"/>
          <p:nvPr/>
        </p:nvSpPr>
        <p:spPr>
          <a:xfrm>
            <a:off x="0" y="7495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https://en.wikipedia.org/wiki/Receiver_operating_characteristic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6121-C5A1-433E-A0B1-BA3B0338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275778"/>
            <a:ext cx="524889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008CC-256E-4A1C-AB79-731DC215B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29" y="6534223"/>
            <a:ext cx="452022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7AF4-3EC2-4E5E-B726-83C940EC29C3}"/>
              </a:ext>
            </a:extLst>
          </p:cNvPr>
          <p:cNvSpPr txBox="1"/>
          <p:nvPr/>
        </p:nvSpPr>
        <p:spPr>
          <a:xfrm>
            <a:off x="355432" y="1270815"/>
            <a:ext cx="467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ROC curve</a:t>
            </a:r>
            <a:r>
              <a:rPr lang="en-US" sz="2800" dirty="0"/>
              <a:t> (</a:t>
            </a:r>
            <a:r>
              <a:rPr lang="en-US" sz="2800" b="1" dirty="0"/>
              <a:t>receiver operating characteristic curve</a:t>
            </a:r>
            <a:r>
              <a:rPr lang="en-US" sz="2800" dirty="0"/>
              <a:t>):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</a:rPr>
              <a:t>plot (TPR, FPR) for every possible decision threshold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/>
              <a:t>Lowering the classification threshold classifies more items as positive, thus increasing both False Positives and True Positives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8935D-84E0-46CB-A71C-9586B432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10980"/>
            <a:ext cx="538446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EC29-7EE5-13C7-ACED-55AD22C0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C358A0D8-E9EF-36F2-BAAD-B688B875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9" y="287463"/>
            <a:ext cx="6126480" cy="612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68A8B-A1DA-E39F-2F9B-106D4C4EEB6F}"/>
              </a:ext>
            </a:extLst>
          </p:cNvPr>
          <p:cNvSpPr txBox="1"/>
          <p:nvPr/>
        </p:nvSpPr>
        <p:spPr>
          <a:xfrm>
            <a:off x="0" y="7495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https://en.wikipedia.org/wiki/Receiver_operating_characteristic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10C8B-2B4C-A121-1D5F-982F6FB19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275778"/>
            <a:ext cx="524889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7CC27-09D7-6330-A789-749B82C45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29" y="6534223"/>
            <a:ext cx="452022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D1771-37C1-F5FB-B5F3-62791826B7FB}"/>
              </a:ext>
            </a:extLst>
          </p:cNvPr>
          <p:cNvSpPr txBox="1"/>
          <p:nvPr/>
        </p:nvSpPr>
        <p:spPr>
          <a:xfrm>
            <a:off x="355432" y="1270815"/>
            <a:ext cx="467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ROC curve</a:t>
            </a:r>
            <a:r>
              <a:rPr lang="en-US" sz="2800" dirty="0"/>
              <a:t> (</a:t>
            </a:r>
            <a:r>
              <a:rPr lang="en-US" sz="2800" b="1" dirty="0"/>
              <a:t>receiver operating characteristic curve</a:t>
            </a:r>
            <a:r>
              <a:rPr lang="en-US" sz="2800" dirty="0"/>
              <a:t>):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</a:rPr>
              <a:t>plot (TPR, FPR) for every possible decision threshold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/>
              <a:t>Lowering the classification threshold classifies more items as positive, thus increasing both False Positives and True Positives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7BDB1-686B-DC24-9DA5-DEE9AF29F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10980"/>
            <a:ext cx="5384464" cy="219456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DBA467F3-B3DF-D19F-9B88-B4D99CECC300}"/>
              </a:ext>
            </a:extLst>
          </p:cNvPr>
          <p:cNvSpPr/>
          <p:nvPr/>
        </p:nvSpPr>
        <p:spPr>
          <a:xfrm rot="16200000">
            <a:off x="6297107" y="1102936"/>
            <a:ext cx="4232634" cy="4251486"/>
          </a:xfrm>
          <a:prstGeom prst="rtTriangle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95C7C-686D-0FB4-14FC-1D778D140C57}"/>
              </a:ext>
            </a:extLst>
          </p:cNvPr>
          <p:cNvSpPr txBox="1"/>
          <p:nvPr/>
        </p:nvSpPr>
        <p:spPr>
          <a:xfrm>
            <a:off x="10539167" y="3228678"/>
            <a:ext cx="1315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Area of random classifier = 0.5</a:t>
            </a:r>
          </a:p>
        </p:txBody>
      </p:sp>
    </p:spTree>
    <p:extLst>
      <p:ext uri="{BB962C8B-B14F-4D97-AF65-F5344CB8AC3E}">
        <p14:creationId xmlns:p14="http://schemas.microsoft.com/office/powerpoint/2010/main" val="395497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7571-B458-DCE2-BBC5-D8E6B5AD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85CF9F66-9AE7-5E0F-9746-DD1281A5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9" y="287463"/>
            <a:ext cx="6126480" cy="612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F73A7-616F-216E-90C2-2D679FBFD719}"/>
              </a:ext>
            </a:extLst>
          </p:cNvPr>
          <p:cNvSpPr txBox="1"/>
          <p:nvPr/>
        </p:nvSpPr>
        <p:spPr>
          <a:xfrm>
            <a:off x="0" y="7495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https://en.wikipedia.org/wiki/Receiver_operating_characteristic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E3E16-9CB0-C1D0-4CF2-E4A73E64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275778"/>
            <a:ext cx="524889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739AF-DBBA-5361-0A1A-161AF4965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29" y="6534223"/>
            <a:ext cx="452022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FF895D-6700-5312-FDC8-9C210D4D1E1D}"/>
              </a:ext>
            </a:extLst>
          </p:cNvPr>
          <p:cNvSpPr txBox="1"/>
          <p:nvPr/>
        </p:nvSpPr>
        <p:spPr>
          <a:xfrm>
            <a:off x="355432" y="1270815"/>
            <a:ext cx="467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ROC curve</a:t>
            </a:r>
            <a:r>
              <a:rPr lang="en-US" sz="2800" dirty="0"/>
              <a:t> (</a:t>
            </a:r>
            <a:r>
              <a:rPr lang="en-US" sz="2800" b="1" dirty="0"/>
              <a:t>receiver operating characteristic curve</a:t>
            </a:r>
            <a:r>
              <a:rPr lang="en-US" sz="2800" dirty="0"/>
              <a:t>):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</a:rPr>
              <a:t>plot (TPR, FPR) for every possible decision threshold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/>
              <a:t>Lowering the classification threshold classifies more items as positive, thus increasing both False Positives and True Positives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58476-4E6A-85B1-D79F-F345FEE78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10980"/>
            <a:ext cx="5384464" cy="219456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9143E25-AE42-D5A9-E3D7-DBFB7C0C8000}"/>
              </a:ext>
            </a:extLst>
          </p:cNvPr>
          <p:cNvSpPr/>
          <p:nvPr/>
        </p:nvSpPr>
        <p:spPr>
          <a:xfrm rot="16200000">
            <a:off x="6297107" y="1102936"/>
            <a:ext cx="4232634" cy="4251486"/>
          </a:xfrm>
          <a:prstGeom prst="rtTriangle">
            <a:avLst/>
          </a:prstGeom>
          <a:solidFill>
            <a:schemeClr val="accent5">
              <a:lumMod val="75000"/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ECC82-4FA6-CE87-953F-32B1FFCB7D54}"/>
              </a:ext>
            </a:extLst>
          </p:cNvPr>
          <p:cNvSpPr txBox="1"/>
          <p:nvPr/>
        </p:nvSpPr>
        <p:spPr>
          <a:xfrm>
            <a:off x="10539167" y="3228678"/>
            <a:ext cx="1315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Area of random classifier = 0.5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D525C-ADDD-C610-73F4-CB68615BA0C7}"/>
              </a:ext>
            </a:extLst>
          </p:cNvPr>
          <p:cNvSpPr/>
          <p:nvPr/>
        </p:nvSpPr>
        <p:spPr>
          <a:xfrm>
            <a:off x="6286253" y="1112361"/>
            <a:ext cx="4251486" cy="4232635"/>
          </a:xfrm>
          <a:prstGeom prst="rect">
            <a:avLst/>
          </a:prstGeom>
          <a:solidFill>
            <a:srgbClr val="00B0F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62CD-840C-DB56-0BA3-AC88B85EC48C}"/>
              </a:ext>
            </a:extLst>
          </p:cNvPr>
          <p:cNvSpPr txBox="1"/>
          <p:nvPr/>
        </p:nvSpPr>
        <p:spPr>
          <a:xfrm>
            <a:off x="5622587" y="27268"/>
            <a:ext cx="3283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1C0B9D"/>
                </a:solidFill>
              </a:rPr>
              <a:t>Area of perfect classifier = 1.0</a:t>
            </a:r>
          </a:p>
        </p:txBody>
      </p:sp>
    </p:spTree>
    <p:extLst>
      <p:ext uri="{BB962C8B-B14F-4D97-AF65-F5344CB8AC3E}">
        <p14:creationId xmlns:p14="http://schemas.microsoft.com/office/powerpoint/2010/main" val="10356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5E693-4057-48D3-BBED-50709B98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75"/>
            <a:ext cx="11125200" cy="626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A93E3-B235-4B9D-BF7A-AA6C589A28D4}"/>
              </a:ext>
            </a:extLst>
          </p:cNvPr>
          <p:cNvSpPr txBox="1"/>
          <p:nvPr/>
        </p:nvSpPr>
        <p:spPr>
          <a:xfrm>
            <a:off x="3352800" y="7403068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https://developers.google.com/machine-learning/crash-course/classification/roc-and-auc</a:t>
            </a:r>
            <a:r>
              <a:rPr lang="en-US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64BD5B-EEB9-49B2-8897-8CE960635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6219825"/>
            <a:ext cx="10935392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D9C9EF-DF3A-4B76-8D1E-1FFF0342D639}"/>
              </a:ext>
            </a:extLst>
          </p:cNvPr>
          <p:cNvSpPr txBox="1"/>
          <p:nvPr/>
        </p:nvSpPr>
        <p:spPr>
          <a:xfrm>
            <a:off x="6400800" y="2226270"/>
            <a:ext cx="5105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AUC is as the probability that the model ranks a random positive example more highly than a random negative example.</a:t>
            </a:r>
          </a:p>
          <a:p>
            <a:endParaRPr lang="en-US" sz="2400" dirty="0"/>
          </a:p>
          <a:p>
            <a:r>
              <a:rPr lang="en-US" sz="2400" dirty="0"/>
              <a:t>AUC represents the probability that a random positive (green) example is positioned to the right of a random negative (red) example.</a:t>
            </a:r>
          </a:p>
        </p:txBody>
      </p:sp>
    </p:spTree>
    <p:extLst>
      <p:ext uri="{BB962C8B-B14F-4D97-AF65-F5344CB8AC3E}">
        <p14:creationId xmlns:p14="http://schemas.microsoft.com/office/powerpoint/2010/main" val="257278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174C6-8AA2-4F37-A807-A75203AB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2290"/>
            <a:ext cx="974407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09EDC-7058-440C-8D4F-C3D524D67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14312"/>
            <a:ext cx="97631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D63B8-8143-4F2E-996D-EC8A11C11873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5A35F-F451-4249-B2C7-2FBE7DCC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7010"/>
            <a:ext cx="981075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74F5D-7BE2-4471-B3EC-00C4BB59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615"/>
            <a:ext cx="9753600" cy="736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5342B-79D7-47E9-9D48-CA59C3FC9BBD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2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DF48-4E77-4600-B886-6BCA480D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5" y="0"/>
            <a:ext cx="1034819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F874F-71C5-4AA8-8DB5-D7772940DA7F}"/>
              </a:ext>
            </a:extLst>
          </p:cNvPr>
          <p:cNvSpPr txBox="1"/>
          <p:nvPr/>
        </p:nvSpPr>
        <p:spPr>
          <a:xfrm>
            <a:off x="9938655" y="3721395"/>
            <a:ext cx="173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2781"/>
                </a:solidFill>
              </a:rPr>
              <a:t>Some circles correspond to more than one data point.</a:t>
            </a:r>
          </a:p>
        </p:txBody>
      </p:sp>
    </p:spTree>
    <p:extLst>
      <p:ext uri="{BB962C8B-B14F-4D97-AF65-F5344CB8AC3E}">
        <p14:creationId xmlns:p14="http://schemas.microsoft.com/office/powerpoint/2010/main" val="346919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63BA9-8E5D-4ACC-995E-3700F437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9744"/>
            <a:ext cx="9772650" cy="739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2D84D-4D5A-425C-93B2-A9533A213481}"/>
              </a:ext>
            </a:extLst>
          </p:cNvPr>
          <p:cNvSpPr txBox="1"/>
          <p:nvPr/>
        </p:nvSpPr>
        <p:spPr>
          <a:xfrm>
            <a:off x="9175898" y="4805917"/>
            <a:ext cx="2413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Not valid since Age = 0 is outside of </a:t>
            </a:r>
            <a:r>
              <a:rPr lang="en-US" sz="2400" b="1" dirty="0">
                <a:solidFill>
                  <a:srgbClr val="5A2781"/>
                </a:solidFill>
              </a:rPr>
              <a:t>included</a:t>
            </a:r>
            <a:r>
              <a:rPr lang="en-US" sz="2400" dirty="0">
                <a:solidFill>
                  <a:srgbClr val="5A2781"/>
                </a:solidFill>
              </a:rPr>
              <a:t> data range.</a:t>
            </a:r>
          </a:p>
        </p:txBody>
      </p:sp>
    </p:spTree>
    <p:extLst>
      <p:ext uri="{BB962C8B-B14F-4D97-AF65-F5344CB8AC3E}">
        <p14:creationId xmlns:p14="http://schemas.microsoft.com/office/powerpoint/2010/main" val="209536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9D91B-9A80-4880-9599-EB9E6FFB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47" y="0"/>
            <a:ext cx="9991607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DF48-4E77-4600-B886-6BCA480D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5" y="0"/>
            <a:ext cx="1034819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F874F-71C5-4AA8-8DB5-D7772940DA7F}"/>
              </a:ext>
            </a:extLst>
          </p:cNvPr>
          <p:cNvSpPr txBox="1"/>
          <p:nvPr/>
        </p:nvSpPr>
        <p:spPr>
          <a:xfrm>
            <a:off x="9938655" y="3721395"/>
            <a:ext cx="173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2781"/>
                </a:solidFill>
              </a:rPr>
              <a:t>Some circles correspond to more than one data point.</a:t>
            </a:r>
          </a:p>
        </p:txBody>
      </p:sp>
    </p:spTree>
    <p:extLst>
      <p:ext uri="{BB962C8B-B14F-4D97-AF65-F5344CB8AC3E}">
        <p14:creationId xmlns:p14="http://schemas.microsoft.com/office/powerpoint/2010/main" val="90412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B3CF2-2BD0-44D3-B2B8-3C82212E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2" y="0"/>
            <a:ext cx="9991628" cy="74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99F8B-2467-48CE-B173-A27BD072F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" t="16307" r="27952" b="71356"/>
          <a:stretch/>
        </p:blipFill>
        <p:spPr>
          <a:xfrm>
            <a:off x="2062717" y="6092455"/>
            <a:ext cx="7091917" cy="92503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9258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4D65F-5C6A-439B-ADCB-A45DF47C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71" b="41152"/>
          <a:stretch/>
        </p:blipFill>
        <p:spPr>
          <a:xfrm>
            <a:off x="947794" y="276446"/>
            <a:ext cx="11283444" cy="2377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19130-0F91-46F7-B2B0-F1FC59884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23376" b="21725"/>
          <a:stretch/>
        </p:blipFill>
        <p:spPr>
          <a:xfrm>
            <a:off x="744279" y="3886200"/>
            <a:ext cx="5499278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5645-BA40-4A05-9E60-B2E5F2E248CE}"/>
              </a:ext>
            </a:extLst>
          </p:cNvPr>
          <p:cNvSpPr txBox="1"/>
          <p:nvPr/>
        </p:nvSpPr>
        <p:spPr>
          <a:xfrm>
            <a:off x="947796" y="5172743"/>
            <a:ext cx="30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Thus for a 26 year old,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C8340-BE4E-4EBA-99A8-D5CC7277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59183" b="21725"/>
          <a:stretch/>
        </p:blipFill>
        <p:spPr>
          <a:xfrm>
            <a:off x="3322485" y="4997305"/>
            <a:ext cx="1165767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D5EDB-89B8-449F-AE66-686B2380D514}"/>
              </a:ext>
            </a:extLst>
          </p:cNvPr>
          <p:cNvSpPr txBox="1"/>
          <p:nvPr/>
        </p:nvSpPr>
        <p:spPr>
          <a:xfrm>
            <a:off x="4444409" y="5172743"/>
            <a:ext cx="5653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= 1.17(0.94) = 1.10 for odds</a:t>
            </a:r>
          </a:p>
          <a:p>
            <a:endParaRPr lang="en-US" sz="2400" dirty="0">
              <a:solidFill>
                <a:srgbClr val="5A2781"/>
              </a:solidFill>
            </a:endParaRPr>
          </a:p>
          <a:p>
            <a:r>
              <a:rPr lang="en-US" sz="2400" dirty="0">
                <a:solidFill>
                  <a:srgbClr val="5A2781"/>
                </a:solidFill>
              </a:rPr>
              <a:t>Probability = 1.1/2.1 = 0.524 = 0.972(0.539)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DCA17-0FA2-412D-B436-1C0E21BF78FF}"/>
              </a:ext>
            </a:extLst>
          </p:cNvPr>
          <p:cNvSpPr txBox="1"/>
          <p:nvPr/>
        </p:nvSpPr>
        <p:spPr>
          <a:xfrm>
            <a:off x="5673944" y="2719416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since p = 1.17(1-p) </a:t>
            </a:r>
            <a:r>
              <a:rPr lang="en-US" sz="2400" dirty="0">
                <a:solidFill>
                  <a:srgbClr val="5A2781"/>
                </a:solidFill>
                <a:sym typeface="Wingdings" panose="05000000000000000000" pitchFamily="2" charset="2"/>
              </a:rPr>
              <a:t> (1 + 1.17)p = 1.17</a:t>
            </a:r>
            <a:endParaRPr lang="en-US" sz="2400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648746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46" y="4884713"/>
            <a:ext cx="6098654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265463"/>
            <a:ext cx="3166948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B9BF9-FB7F-FE65-94EC-8E34BE39599E}"/>
              </a:ext>
            </a:extLst>
          </p:cNvPr>
          <p:cNvSpPr txBox="1"/>
          <p:nvPr/>
        </p:nvSpPr>
        <p:spPr>
          <a:xfrm>
            <a:off x="1125415" y="6420897"/>
            <a:ext cx="412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Cost functions:  Solution corresponds to minimum of cost function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2D2AB2-E90E-81AC-1D30-EFCD0F29CAC2}"/>
              </a:ext>
            </a:extLst>
          </p:cNvPr>
          <p:cNvCxnSpPr>
            <a:cxnSpLocks/>
          </p:cNvCxnSpPr>
          <p:nvPr/>
        </p:nvCxnSpPr>
        <p:spPr>
          <a:xfrm flipV="1">
            <a:off x="2876459" y="6073433"/>
            <a:ext cx="313892" cy="4119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B3C83-B527-ED41-4A10-5A670AEE5F05}"/>
              </a:ext>
            </a:extLst>
          </p:cNvPr>
          <p:cNvCxnSpPr>
            <a:cxnSpLocks/>
          </p:cNvCxnSpPr>
          <p:nvPr/>
        </p:nvCxnSpPr>
        <p:spPr>
          <a:xfrm flipV="1">
            <a:off x="2876459" y="5948624"/>
            <a:ext cx="2912087" cy="5627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585FE-1D89-46CF-B175-A6FF98DE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" y="0"/>
            <a:ext cx="11877118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FFB1E-3927-44A1-992A-3789DF110DC4}"/>
              </a:ext>
            </a:extLst>
          </p:cNvPr>
          <p:cNvSpPr txBox="1"/>
          <p:nvPr/>
        </p:nvSpPr>
        <p:spPr>
          <a:xfrm>
            <a:off x="2195898" y="681612"/>
            <a:ext cx="968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http://courses.atlas.illinois.edu/spring2016/STAT/STAT200/RProgramming/Maximum_Likelihood.html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05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581030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585" y="4959918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511493"/>
            <a:ext cx="117791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 (maximum likelihood)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 dirty="0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Validating model:  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 F-statistic, p-value, </a:t>
            </a:r>
            <a:r>
              <a:rPr lang="en-US" dirty="0" err="1">
                <a:solidFill>
                  <a:srgbClr val="C00000"/>
                </a:solidFill>
              </a:rPr>
              <a:t>etc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53268-BA24-47F5-A5AA-29E190EE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90" y="2709781"/>
            <a:ext cx="7497229" cy="4638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67EF4-E83D-4E51-85D1-FD2AAE76537C}"/>
              </a:ext>
            </a:extLst>
          </p:cNvPr>
          <p:cNvSpPr txBox="1"/>
          <p:nvPr/>
        </p:nvSpPr>
        <p:spPr>
          <a:xfrm>
            <a:off x="973154" y="7348355"/>
            <a:ext cx="968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http://courses.atlas.illinois.edu/spring2016/STAT/STAT200/RProgramming/Maximum_Likelihood.html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29212-F2F3-4938-8FD4-97690C8A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65" y="330384"/>
            <a:ext cx="394335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E2F32-38CA-4637-BA29-00B709B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731" y="1220044"/>
            <a:ext cx="3990975" cy="581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9AB89-215E-4479-AB8F-C1E251188E1A}"/>
              </a:ext>
            </a:extLst>
          </p:cNvPr>
          <p:cNvSpPr txBox="1"/>
          <p:nvPr/>
        </p:nvSpPr>
        <p:spPr>
          <a:xfrm>
            <a:off x="2551814" y="2115879"/>
            <a:ext cx="348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Maximum occurs at 0.2</a:t>
            </a:r>
          </a:p>
        </p:txBody>
      </p:sp>
    </p:spTree>
    <p:extLst>
      <p:ext uri="{BB962C8B-B14F-4D97-AF65-F5344CB8AC3E}">
        <p14:creationId xmlns:p14="http://schemas.microsoft.com/office/powerpoint/2010/main" val="3863550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745414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114746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745414"/>
            <a:ext cx="117791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77AA6-A5FF-4EFE-9338-C2B8E30D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730"/>
            <a:ext cx="7549764" cy="5212080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235E0446-C938-4203-835B-413D289DA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2"/>
          <a:stretch/>
        </p:blipFill>
        <p:spPr>
          <a:xfrm>
            <a:off x="7134447" y="506239"/>
            <a:ext cx="4544040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831C25-1FA3-4D8B-9169-980C5F2A73A7}"/>
              </a:ext>
            </a:extLst>
          </p:cNvPr>
          <p:cNvSpPr txBox="1"/>
          <p:nvPr/>
        </p:nvSpPr>
        <p:spPr>
          <a:xfrm>
            <a:off x="7798981" y="4621039"/>
            <a:ext cx="408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37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B731E-0B0D-489C-80D0-B13F1B5F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4" y="313779"/>
            <a:ext cx="11146752" cy="493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F99455-9660-5938-5BEC-F545DD624128}"/>
                  </a:ext>
                </a:extLst>
              </p:cNvPr>
              <p:cNvSpPr txBox="1"/>
              <p:nvPr/>
            </p:nvSpPr>
            <p:spPr>
              <a:xfrm>
                <a:off x="202019" y="5753528"/>
                <a:ext cx="1063721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5A2781"/>
                    </a:solidFill>
                  </a:rPr>
                  <a:t>Corrected probabilities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5A27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0" dirty="0" smtClean="0">
                        <a:solidFill>
                          <a:srgbClr val="5A278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solidFill>
                              <a:srgbClr val="5A278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solidFill>
                                  <a:srgbClr val="5A278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0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0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5A278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5A27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0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0" dirty="0" smtClean="0">
                                  <a:solidFill>
                                    <a:srgbClr val="5A278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rgbClr val="5A278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F99455-9660-5938-5BEC-F545DD62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9" y="5753528"/>
                <a:ext cx="10637218" cy="916148"/>
              </a:xfrm>
              <a:prstGeom prst="rect">
                <a:avLst/>
              </a:prstGeom>
              <a:blipFill>
                <a:blip r:embed="rId4"/>
                <a:stretch>
                  <a:fillRect l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23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8B725-CF11-4717-AFB3-14F2205B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11" y="155389"/>
            <a:ext cx="9885267" cy="3931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0584-91DF-46C4-9773-348DD0A2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48" y="3922296"/>
            <a:ext cx="468543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A3D52-95CB-49B1-B4EA-C9E363C0D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21" y="4958834"/>
            <a:ext cx="6098654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388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8E74E3-70CB-4335-974F-5329F763AE58}"/>
              </a:ext>
            </a:extLst>
          </p:cNvPr>
          <p:cNvSpPr txBox="1"/>
          <p:nvPr/>
        </p:nvSpPr>
        <p:spPr>
          <a:xfrm>
            <a:off x="622004" y="5221989"/>
            <a:ext cx="9851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“slope” = m</a:t>
            </a:r>
          </a:p>
          <a:p>
            <a:endParaRPr lang="en-US" altLang="en-US" sz="3200" dirty="0">
              <a:solidFill>
                <a:srgbClr val="5A2781"/>
              </a:solidFill>
              <a:latin typeface="Benguiat Frisky" pitchFamily="66" charset="0"/>
            </a:endParaRPr>
          </a:p>
          <a:p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sz="3200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sz="3200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x)]     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  <a:sym typeface="Wingdings" panose="05000000000000000000" pitchFamily="2" charset="2"/>
              </a:rPr>
              <a:t>     ln[p/(1-p)] = b + mx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9E2D3-762F-6296-513E-6BA34B76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9" y="355251"/>
            <a:ext cx="1105046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9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4D65F-5C6A-439B-ADCB-A45DF47C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71" b="41152"/>
          <a:stretch/>
        </p:blipFill>
        <p:spPr>
          <a:xfrm>
            <a:off x="947794" y="276446"/>
            <a:ext cx="11283444" cy="2377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19130-0F91-46F7-B2B0-F1FC59884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23376" b="21725"/>
          <a:stretch/>
        </p:blipFill>
        <p:spPr>
          <a:xfrm>
            <a:off x="6071207" y="4045689"/>
            <a:ext cx="5499278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5645-BA40-4A05-9E60-B2E5F2E248CE}"/>
              </a:ext>
            </a:extLst>
          </p:cNvPr>
          <p:cNvSpPr txBox="1"/>
          <p:nvPr/>
        </p:nvSpPr>
        <p:spPr>
          <a:xfrm>
            <a:off x="6589516" y="5194863"/>
            <a:ext cx="30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Thus for a 26 year old,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C8340-BE4E-4EBA-99A8-D5CC7277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59183" b="21725"/>
          <a:stretch/>
        </p:blipFill>
        <p:spPr>
          <a:xfrm>
            <a:off x="6937566" y="5847913"/>
            <a:ext cx="1165767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D5EDB-89B8-449F-AE66-686B2380D514}"/>
              </a:ext>
            </a:extLst>
          </p:cNvPr>
          <p:cNvSpPr txBox="1"/>
          <p:nvPr/>
        </p:nvSpPr>
        <p:spPr>
          <a:xfrm>
            <a:off x="8059490" y="6023351"/>
            <a:ext cx="3778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= 1.17(0.94) = 1.10 for odds</a:t>
            </a:r>
          </a:p>
          <a:p>
            <a:endParaRPr lang="en-US" sz="2400" dirty="0">
              <a:solidFill>
                <a:srgbClr val="5A2781"/>
              </a:solidFill>
            </a:endParaRPr>
          </a:p>
          <a:p>
            <a:r>
              <a:rPr lang="en-US" sz="2400" dirty="0">
                <a:solidFill>
                  <a:srgbClr val="5A2781"/>
                </a:solidFill>
              </a:rPr>
              <a:t>Probability = 1.1/2.1 = 0.524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DCA17-0FA2-412D-B436-1C0E21BF78FF}"/>
              </a:ext>
            </a:extLst>
          </p:cNvPr>
          <p:cNvSpPr txBox="1"/>
          <p:nvPr/>
        </p:nvSpPr>
        <p:spPr>
          <a:xfrm>
            <a:off x="6354432" y="2719416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since p = 1.17(1-p) </a:t>
            </a:r>
            <a:r>
              <a:rPr lang="en-US" sz="2400" dirty="0">
                <a:solidFill>
                  <a:srgbClr val="5A2781"/>
                </a:solidFill>
                <a:sym typeface="Wingdings" panose="05000000000000000000" pitchFamily="2" charset="2"/>
              </a:rPr>
              <a:t> (1 + 1.17)p = 1.17</a:t>
            </a:r>
            <a:endParaRPr lang="en-US" sz="2400" dirty="0">
              <a:solidFill>
                <a:srgbClr val="5A278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DD3D9-4EAB-4BE6-82E9-6CE196DF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5" y="3015395"/>
            <a:ext cx="5965433" cy="4480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5A8D4E-2EB3-4635-BE37-92E36FA91338}"/>
              </a:ext>
            </a:extLst>
          </p:cNvPr>
          <p:cNvSpPr txBox="1"/>
          <p:nvPr/>
        </p:nvSpPr>
        <p:spPr>
          <a:xfrm>
            <a:off x="6408383" y="3378103"/>
            <a:ext cx="269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Odds ratio: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93069-47DF-4C65-8273-7D9C2BADE790}"/>
              </a:ext>
            </a:extLst>
          </p:cNvPr>
          <p:cNvSpPr/>
          <p:nvPr/>
        </p:nvSpPr>
        <p:spPr>
          <a:xfrm>
            <a:off x="6155870" y="3319037"/>
            <a:ext cx="5296432" cy="16410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8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9982D-D854-40A6-A579-8D896197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" y="257836"/>
            <a:ext cx="11820525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934DD-FF75-4C1B-B4CB-C2FE615D3B84}"/>
              </a:ext>
            </a:extLst>
          </p:cNvPr>
          <p:cNvSpPr txBox="1"/>
          <p:nvPr/>
        </p:nvSpPr>
        <p:spPr>
          <a:xfrm>
            <a:off x="445127" y="7403068"/>
            <a:ext cx="11408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Why Does the Cost Function of Logistic Regression Have a Logarithmic Expression? | </a:t>
            </a:r>
            <a:r>
              <a:rPr lang="en-US" dirty="0" err="1">
                <a:hlinkClick r:id="rId3"/>
              </a:rPr>
              <a:t>Baeldung</a:t>
            </a:r>
            <a:r>
              <a:rPr lang="en-US" dirty="0">
                <a:hlinkClick r:id="rId3"/>
              </a:rPr>
              <a:t> on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92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26D01-87F8-4596-B61C-D36E21463E90}"/>
              </a:ext>
            </a:extLst>
          </p:cNvPr>
          <p:cNvSpPr txBox="1"/>
          <p:nvPr/>
        </p:nvSpPr>
        <p:spPr>
          <a:xfrm>
            <a:off x="419986" y="1020726"/>
            <a:ext cx="110472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5A2781"/>
                </a:solidFill>
              </a:rPr>
              <a:t>Correlation is NOT causation.</a:t>
            </a:r>
          </a:p>
          <a:p>
            <a:pPr algn="l"/>
            <a:endParaRPr lang="en-US" sz="3600" dirty="0">
              <a:solidFill>
                <a:srgbClr val="5A2781"/>
              </a:solidFill>
            </a:endParaRPr>
          </a:p>
          <a:p>
            <a:pPr algn="l"/>
            <a:r>
              <a:rPr lang="en-US" sz="3600" dirty="0">
                <a:solidFill>
                  <a:srgbClr val="5A2781"/>
                </a:solidFill>
              </a:rPr>
              <a:t>There may be a confounding variable affecting the results.</a:t>
            </a: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r>
              <a:rPr lang="en-US" sz="2400" dirty="0">
                <a:solidFill>
                  <a:srgbClr val="5A2781"/>
                </a:solidFill>
                <a:hlinkClick r:id="rId2"/>
              </a:rPr>
              <a:t>https://en.wikipedia.org/wiki/Confounding</a:t>
            </a:r>
            <a:r>
              <a:rPr lang="en-US" sz="2400" dirty="0">
                <a:solidFill>
                  <a:srgbClr val="5A2781"/>
                </a:solidFill>
              </a:rPr>
              <a:t>:</a:t>
            </a: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r>
              <a:rPr lang="en-US" sz="2400" dirty="0"/>
              <a:t>In </a:t>
            </a:r>
            <a:r>
              <a:rPr lang="en-US" sz="2400" dirty="0">
                <a:hlinkClick r:id="rId3" tooltip="Statistics"/>
              </a:rPr>
              <a:t>statistics</a:t>
            </a:r>
            <a:r>
              <a:rPr lang="en-US" sz="2400" dirty="0"/>
              <a:t>, a </a:t>
            </a:r>
            <a:r>
              <a:rPr lang="en-US" sz="2400" b="1" dirty="0"/>
              <a:t>confounder</a:t>
            </a:r>
            <a:r>
              <a:rPr lang="en-US" sz="2400" dirty="0"/>
              <a:t> (also </a:t>
            </a:r>
            <a:r>
              <a:rPr lang="en-US" sz="2400" b="1" dirty="0"/>
              <a:t>confounding variable</a:t>
            </a:r>
            <a:r>
              <a:rPr lang="en-US" sz="2400" dirty="0"/>
              <a:t>, </a:t>
            </a:r>
            <a:r>
              <a:rPr lang="en-US" sz="2400" b="1" dirty="0"/>
              <a:t>confounding factor</a:t>
            </a:r>
            <a:r>
              <a:rPr lang="en-US" sz="2400" dirty="0"/>
              <a:t>, </a:t>
            </a:r>
            <a:r>
              <a:rPr lang="en-US" sz="2400" b="1" dirty="0"/>
              <a:t>extraneous determinant</a:t>
            </a:r>
            <a:r>
              <a:rPr lang="en-US" sz="2400" dirty="0"/>
              <a:t> or </a:t>
            </a:r>
            <a:r>
              <a:rPr lang="en-US" sz="2400" b="1" dirty="0"/>
              <a:t>lurking variable</a:t>
            </a:r>
            <a:r>
              <a:rPr lang="en-US" sz="2400" dirty="0"/>
              <a:t>) is a variable that influences both the </a:t>
            </a:r>
            <a:r>
              <a:rPr lang="en-US" sz="2400" dirty="0">
                <a:hlinkClick r:id="rId4" tooltip="Dependent and independent variables"/>
              </a:rPr>
              <a:t>dependent variable and independent variable</a:t>
            </a:r>
            <a:r>
              <a:rPr lang="en-US" sz="2400" dirty="0"/>
              <a:t>, causing a </a:t>
            </a:r>
            <a:r>
              <a:rPr lang="en-US" sz="2400" dirty="0">
                <a:hlinkClick r:id="rId5" tooltip="Spurious relationship"/>
              </a:rPr>
              <a:t>spurious association</a:t>
            </a:r>
            <a:r>
              <a:rPr lang="en-US" sz="2400" dirty="0"/>
              <a:t>.</a:t>
            </a:r>
            <a:endParaRPr lang="en-US" sz="2400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0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F00A6-210B-49A2-AE5E-4B4F53EA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3358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8DB48-1D24-4EA2-A750-62615CF4D98E}"/>
              </a:ext>
            </a:extLst>
          </p:cNvPr>
          <p:cNvSpPr txBox="1"/>
          <p:nvPr/>
        </p:nvSpPr>
        <p:spPr>
          <a:xfrm>
            <a:off x="2971800" y="6574039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9628E-9EB6-4D16-A19F-2D37D9D3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648075"/>
            <a:ext cx="11525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F220-C876-DE3C-56D4-B0249763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C135B-BA6D-FE49-F278-2AABEC58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143125"/>
            <a:ext cx="880110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71FF69-6CCE-CE75-88F1-71B9E7600B0D}"/>
              </a:ext>
            </a:extLst>
          </p:cNvPr>
          <p:cNvSpPr txBox="1"/>
          <p:nvPr/>
        </p:nvSpPr>
        <p:spPr>
          <a:xfrm>
            <a:off x="637953" y="595423"/>
            <a:ext cx="62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Decision Boundary:  p = 0.5</a:t>
            </a:r>
          </a:p>
        </p:txBody>
      </p:sp>
    </p:spTree>
    <p:extLst>
      <p:ext uri="{BB962C8B-B14F-4D97-AF65-F5344CB8AC3E}">
        <p14:creationId xmlns:p14="http://schemas.microsoft.com/office/powerpoint/2010/main" val="3784429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91AF4-4D94-40C0-B645-67290C66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562"/>
            <a:ext cx="11887200" cy="4403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325F4-8A62-4E34-9B67-A5D6FC055D45}"/>
              </a:ext>
            </a:extLst>
          </p:cNvPr>
          <p:cNvSpPr txBox="1"/>
          <p:nvPr/>
        </p:nvSpPr>
        <p:spPr>
          <a:xfrm>
            <a:off x="2971800" y="6574039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3E1A8-B828-4FB8-8116-7C4FAA268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244"/>
          <a:stretch/>
        </p:blipFill>
        <p:spPr>
          <a:xfrm>
            <a:off x="0" y="86037"/>
            <a:ext cx="11887200" cy="17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4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EABAC-DF46-4E2D-B9D5-5BED64B5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66725"/>
            <a:ext cx="11715750" cy="6838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C9EB5-304F-43F4-B97E-DC343DA66136}"/>
              </a:ext>
            </a:extLst>
          </p:cNvPr>
          <p:cNvSpPr txBox="1"/>
          <p:nvPr/>
        </p:nvSpPr>
        <p:spPr>
          <a:xfrm>
            <a:off x="2781301" y="7305675"/>
            <a:ext cx="10036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  </a:t>
            </a:r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052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745414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114746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745414"/>
            <a:ext cx="117791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 dirty="0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exp(-f(x)]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1583148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E91FC-C13E-493E-98C3-88AB2445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459"/>
            <a:ext cx="11887200" cy="419548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F608D94-B90F-419B-A77A-A94C87AA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837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E24CD-F600-427C-B7F5-D9AE201C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622"/>
            <a:ext cx="11887200" cy="3666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2EC3A-0220-4176-8C8A-F49E24A6D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4050665"/>
            <a:ext cx="7419975" cy="23717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3201D5E-2EB8-4D84-BBB9-CFFE43CD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174B8-791D-47DE-B24D-E92F6FFC21C9}"/>
              </a:ext>
            </a:extLst>
          </p:cNvPr>
          <p:cNvSpPr txBox="1"/>
          <p:nvPr/>
        </p:nvSpPr>
        <p:spPr>
          <a:xfrm>
            <a:off x="3806456" y="383622"/>
            <a:ext cx="412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Multiple Variable Regression</a:t>
            </a:r>
          </a:p>
        </p:txBody>
      </p:sp>
    </p:spTree>
    <p:extLst>
      <p:ext uri="{BB962C8B-B14F-4D97-AF65-F5344CB8AC3E}">
        <p14:creationId xmlns:p14="http://schemas.microsoft.com/office/powerpoint/2010/main" val="234853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6BC51-115A-45F9-8B25-652E56CB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67"/>
            <a:ext cx="11887200" cy="360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1DB72-C683-4FE8-A6A7-07CD9637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0713"/>
            <a:ext cx="11887200" cy="206531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0C1643D-B5E4-44EC-8DEE-282E49E7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198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9" y="0"/>
            <a:ext cx="10356881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69A41-4B29-B995-6737-2159F5F8C6DB}"/>
              </a:ext>
            </a:extLst>
          </p:cNvPr>
          <p:cNvSpPr txBox="1"/>
          <p:nvPr/>
        </p:nvSpPr>
        <p:spPr>
          <a:xfrm>
            <a:off x="462337" y="534256"/>
            <a:ext cx="2258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Multivariable 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linear regression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(not logistic)</a:t>
            </a:r>
          </a:p>
        </p:txBody>
      </p:sp>
    </p:spTree>
    <p:extLst>
      <p:ext uri="{BB962C8B-B14F-4D97-AF65-F5344CB8AC3E}">
        <p14:creationId xmlns:p14="http://schemas.microsoft.com/office/powerpoint/2010/main" val="336969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C680-0DA2-4431-AD80-E93785C3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" y="910969"/>
            <a:ext cx="11433105" cy="594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3E2DEA-E5B9-46C8-A456-89A476435564}"/>
                  </a:ext>
                </a:extLst>
              </p:cNvPr>
              <p:cNvSpPr txBox="1"/>
              <p:nvPr/>
            </p:nvSpPr>
            <p:spPr>
              <a:xfrm>
                <a:off x="1233377" y="292604"/>
                <a:ext cx="64617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3E2DEA-E5B9-46C8-A456-89A47643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77" y="292604"/>
                <a:ext cx="646176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2B4AEA-94A2-4A29-81F1-6C83218DD6A4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4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9950C-4FF4-B8C4-E5DE-E9D801724967}"/>
              </a:ext>
            </a:extLst>
          </p:cNvPr>
          <p:cNvSpPr txBox="1"/>
          <p:nvPr/>
        </p:nvSpPr>
        <p:spPr>
          <a:xfrm>
            <a:off x="327340" y="5381254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Overfitting:  Too many variables</a:t>
            </a:r>
          </a:p>
        </p:txBody>
      </p:sp>
    </p:spTree>
    <p:extLst>
      <p:ext uri="{BB962C8B-B14F-4D97-AF65-F5344CB8AC3E}">
        <p14:creationId xmlns:p14="http://schemas.microsoft.com/office/powerpoint/2010/main" val="345493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, diagram, text, screenshot&#10;&#10;Description automatically generated">
            <a:extLst>
              <a:ext uri="{FF2B5EF4-FFF2-40B4-BE49-F238E27FC236}">
                <a16:creationId xmlns:a16="http://schemas.microsoft.com/office/drawing/2014/main" id="{A9118437-F47C-4482-8418-F9A8F6CF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7" y="381255"/>
            <a:ext cx="11887200" cy="4245429"/>
          </a:xfrm>
          <a:prstGeom prst="rect">
            <a:avLst/>
          </a:prstGeom>
        </p:spPr>
      </p:pic>
      <p:pic>
        <p:nvPicPr>
          <p:cNvPr id="9" name="Picture 8" descr="A picture containing line, diagram, plot, screenshot&#10;&#10;Description automatically generated">
            <a:extLst>
              <a:ext uri="{FF2B5EF4-FFF2-40B4-BE49-F238E27FC236}">
                <a16:creationId xmlns:a16="http://schemas.microsoft.com/office/drawing/2014/main" id="{252DC914-115A-470F-A2A5-779E5F46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31" y="4550469"/>
            <a:ext cx="4309109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D2579-9F13-48FB-A809-79324C163E1D}"/>
              </a:ext>
            </a:extLst>
          </p:cNvPr>
          <p:cNvSpPr txBox="1"/>
          <p:nvPr/>
        </p:nvSpPr>
        <p:spPr>
          <a:xfrm>
            <a:off x="112188" y="59313"/>
            <a:ext cx="956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Ivan Meza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http://turing.iimas.unam.mx/~ivanvladimir/slides/rpyaa/02_regression.html#/60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4E78-DB42-45B3-AD0B-45D2D9757F68}"/>
              </a:ext>
            </a:extLst>
          </p:cNvPr>
          <p:cNvSpPr txBox="1"/>
          <p:nvPr/>
        </p:nvSpPr>
        <p:spPr>
          <a:xfrm>
            <a:off x="7704997" y="7291883"/>
            <a:ext cx="394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https://it.wikipedia.org/wiki/Overfitting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B482B-391F-449D-88DF-DEA6375008EA}"/>
              </a:ext>
            </a:extLst>
          </p:cNvPr>
          <p:cNvSpPr txBox="1"/>
          <p:nvPr/>
        </p:nvSpPr>
        <p:spPr>
          <a:xfrm>
            <a:off x="1244010" y="4659280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ACDCE6-59E2-42F8-AB39-DC6F65083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819" y="5269600"/>
            <a:ext cx="3166948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/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1CDA945-4014-7CF8-6EC8-D4435AE9EE55}"/>
              </a:ext>
            </a:extLst>
          </p:cNvPr>
          <p:cNvSpPr txBox="1"/>
          <p:nvPr/>
        </p:nvSpPr>
        <p:spPr>
          <a:xfrm>
            <a:off x="6519113" y="4136060"/>
            <a:ext cx="51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Overfitting:  Too many parameters</a:t>
            </a:r>
          </a:p>
        </p:txBody>
      </p:sp>
    </p:spTree>
    <p:extLst>
      <p:ext uri="{BB962C8B-B14F-4D97-AF65-F5344CB8AC3E}">
        <p14:creationId xmlns:p14="http://schemas.microsoft.com/office/powerpoint/2010/main" val="3381500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iagram, font, handwriting&#10;&#10;Description automatically generated">
            <a:extLst>
              <a:ext uri="{FF2B5EF4-FFF2-40B4-BE49-F238E27FC236}">
                <a16:creationId xmlns:a16="http://schemas.microsoft.com/office/drawing/2014/main" id="{7142D7F8-497E-4BBF-8C47-EFD5888F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0" y="580804"/>
            <a:ext cx="10976934" cy="56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E9075-5F0F-4883-8E1C-931ECB5694A2}"/>
              </a:ext>
            </a:extLst>
          </p:cNvPr>
          <p:cNvSpPr txBox="1"/>
          <p:nvPr/>
        </p:nvSpPr>
        <p:spPr>
          <a:xfrm>
            <a:off x="1478145" y="7403068"/>
            <a:ext cx="896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https://stats.stackexchange.com/questions/71946/overfitting-a-logistic-regression-model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2AC99-9C93-40AE-900E-EF350D3D9E95}"/>
              </a:ext>
            </a:extLst>
          </p:cNvPr>
          <p:cNvSpPr txBox="1"/>
          <p:nvPr/>
        </p:nvSpPr>
        <p:spPr>
          <a:xfrm>
            <a:off x="3553425" y="6041746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D788D-0A5B-7D03-401A-69CEF137E7FD}"/>
              </a:ext>
            </a:extLst>
          </p:cNvPr>
          <p:cNvSpPr txBox="1"/>
          <p:nvPr/>
        </p:nvSpPr>
        <p:spPr>
          <a:xfrm>
            <a:off x="6758961" y="319194"/>
            <a:ext cx="51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Overfitting:  Too many parameters</a:t>
            </a:r>
          </a:p>
        </p:txBody>
      </p:sp>
    </p:spTree>
    <p:extLst>
      <p:ext uri="{BB962C8B-B14F-4D97-AF65-F5344CB8AC3E}">
        <p14:creationId xmlns:p14="http://schemas.microsoft.com/office/powerpoint/2010/main" val="29215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C46F-3C7D-E2AC-7041-AF8409BB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D5960-2DE3-67B4-1A1E-321E444A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143125"/>
            <a:ext cx="855345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A7051-FF63-30CB-79EC-76E89BF2D10E}"/>
              </a:ext>
            </a:extLst>
          </p:cNvPr>
          <p:cNvSpPr txBox="1"/>
          <p:nvPr/>
        </p:nvSpPr>
        <p:spPr>
          <a:xfrm>
            <a:off x="637953" y="595423"/>
            <a:ext cx="62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Decision Boundary:  p = 0.7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C992-B775-83F0-D112-5BC48E1C77D0}"/>
              </a:ext>
            </a:extLst>
          </p:cNvPr>
          <p:cNvSpPr txBox="1"/>
          <p:nvPr/>
        </p:nvSpPr>
        <p:spPr>
          <a:xfrm>
            <a:off x="561453" y="6020662"/>
            <a:ext cx="1106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Once you have chosen the decision boundary, you can compute the confusion matrix, which can be used to calculate a variety of classification metrics to determine classification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4121356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E7C67-53D2-498B-9578-FB45EE39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09662"/>
            <a:ext cx="9782175" cy="555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75923-6960-42B6-99C7-945659B2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20" y="1699533"/>
            <a:ext cx="3505200" cy="443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D100F-A8D5-49E0-B8A2-6F2B8BB61F5E}"/>
              </a:ext>
            </a:extLst>
          </p:cNvPr>
          <p:cNvSpPr txBox="1"/>
          <p:nvPr/>
        </p:nvSpPr>
        <p:spPr>
          <a:xfrm>
            <a:off x="129268" y="7403068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https://www.slideshare.net/ankit_ppt/ml2-train-testsplitsvalidationlinearregression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7542C-8CB8-450C-B2F9-FC20F82D5043}"/>
              </a:ext>
            </a:extLst>
          </p:cNvPr>
          <p:cNvSpPr txBox="1"/>
          <p:nvPr/>
        </p:nvSpPr>
        <p:spPr>
          <a:xfrm flipH="1">
            <a:off x="263457" y="291507"/>
            <a:ext cx="964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To avoid overfitting due to too many parameters: </a:t>
            </a:r>
          </a:p>
        </p:txBody>
      </p:sp>
    </p:spTree>
    <p:extLst>
      <p:ext uri="{BB962C8B-B14F-4D97-AF65-F5344CB8AC3E}">
        <p14:creationId xmlns:p14="http://schemas.microsoft.com/office/powerpoint/2010/main" val="466086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F3F3A-3471-46FE-B5B7-EF41A9FCA51E}"/>
              </a:ext>
            </a:extLst>
          </p:cNvPr>
          <p:cNvSpPr txBox="1"/>
          <p:nvPr/>
        </p:nvSpPr>
        <p:spPr>
          <a:xfrm>
            <a:off x="1111250" y="2197100"/>
            <a:ext cx="9664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5A2781"/>
                </a:solidFill>
              </a:rPr>
              <a:t>How do you split the data?</a:t>
            </a:r>
          </a:p>
        </p:txBody>
      </p:sp>
    </p:spTree>
    <p:extLst>
      <p:ext uri="{BB962C8B-B14F-4D97-AF65-F5344CB8AC3E}">
        <p14:creationId xmlns:p14="http://schemas.microsoft.com/office/powerpoint/2010/main" val="4071328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93"/>
            <a:ext cx="11887200" cy="49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9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10"/>
          <a:stretch/>
        </p:blipFill>
        <p:spPr>
          <a:xfrm>
            <a:off x="0" y="1391693"/>
            <a:ext cx="11887200" cy="4319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62D8A-273F-40A0-82E5-06FA824C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62" y="1783063"/>
            <a:ext cx="4888396" cy="38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1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5C59-60DE-4605-9153-DC80ED95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97"/>
            <a:ext cx="11887200" cy="39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F9EDB-5C5A-41F0-A573-BB0B72E0F30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02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40BC1-2E76-4B28-8C59-F88A32767C1B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016C7-5CBC-42C5-B276-25FA29F9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32"/>
            <a:ext cx="11887200" cy="46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2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8BCC4-A50E-4274-9912-EAFEAC3B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84"/>
            <a:ext cx="11887200" cy="55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1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E230-45FE-4457-A749-2FBCD57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531"/>
            <a:ext cx="11887200" cy="5888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BFD43-4AFB-4612-88BE-709C02B7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9" y="0"/>
            <a:ext cx="4001130" cy="16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94442-7780-4B92-97EE-6E6758AB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663" y="0"/>
            <a:ext cx="4114799" cy="16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3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4602B-A7C8-4EC5-B1F5-B3255D60836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6460-1A9D-4AEC-83C0-2E94BF25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472"/>
            <a:ext cx="11887200" cy="51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2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1480A-6A06-45FF-8427-9F89B366D745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47F8-980A-416A-8F23-B1DA8AB5A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718"/>
            <a:ext cx="11887200" cy="5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4CA1D-4C98-4957-6747-FC2642EB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92FAE-6FC9-05B3-809D-B7CC083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33935" cy="786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FEAC0-B0C5-C196-5365-23F3DA0CFCEA}"/>
              </a:ext>
            </a:extLst>
          </p:cNvPr>
          <p:cNvSpPr txBox="1"/>
          <p:nvPr/>
        </p:nvSpPr>
        <p:spPr>
          <a:xfrm>
            <a:off x="-1" y="749766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https://en.wikipedia.org/wiki/F-score#Formulation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7C49F-58A6-54E7-C0A6-47A9EC520B29}"/>
              </a:ext>
            </a:extLst>
          </p:cNvPr>
          <p:cNvSpPr txBox="1"/>
          <p:nvPr/>
        </p:nvSpPr>
        <p:spPr>
          <a:xfrm>
            <a:off x="-4244" y="30822"/>
            <a:ext cx="5113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Confusion  matrix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0DCADC-3A6D-11F7-D6E3-8E134B76285D}"/>
              </a:ext>
            </a:extLst>
          </p:cNvPr>
          <p:cNvSpPr/>
          <p:nvPr/>
        </p:nvSpPr>
        <p:spPr>
          <a:xfrm>
            <a:off x="-1" y="0"/>
            <a:ext cx="6698752" cy="4284324"/>
          </a:xfrm>
          <a:custGeom>
            <a:avLst/>
            <a:gdLst>
              <a:gd name="connsiteX0" fmla="*/ 0 w 6698752"/>
              <a:gd name="connsiteY0" fmla="*/ 0 h 4284324"/>
              <a:gd name="connsiteX1" fmla="*/ 491242 w 6698752"/>
              <a:gd name="connsiteY1" fmla="*/ 0 h 4284324"/>
              <a:gd name="connsiteX2" fmla="*/ 848509 w 6698752"/>
              <a:gd name="connsiteY2" fmla="*/ 0 h 4284324"/>
              <a:gd name="connsiteX3" fmla="*/ 1540713 w 6698752"/>
              <a:gd name="connsiteY3" fmla="*/ 0 h 4284324"/>
              <a:gd name="connsiteX4" fmla="*/ 2031955 w 6698752"/>
              <a:gd name="connsiteY4" fmla="*/ 0 h 4284324"/>
              <a:gd name="connsiteX5" fmla="*/ 2523197 w 6698752"/>
              <a:gd name="connsiteY5" fmla="*/ 0 h 4284324"/>
              <a:gd name="connsiteX6" fmla="*/ 3215401 w 6698752"/>
              <a:gd name="connsiteY6" fmla="*/ 0 h 4284324"/>
              <a:gd name="connsiteX7" fmla="*/ 3639655 w 6698752"/>
              <a:gd name="connsiteY7" fmla="*/ 0 h 4284324"/>
              <a:gd name="connsiteX8" fmla="*/ 4331860 w 6698752"/>
              <a:gd name="connsiteY8" fmla="*/ 0 h 4284324"/>
              <a:gd name="connsiteX9" fmla="*/ 5024064 w 6698752"/>
              <a:gd name="connsiteY9" fmla="*/ 0 h 4284324"/>
              <a:gd name="connsiteX10" fmla="*/ 5582293 w 6698752"/>
              <a:gd name="connsiteY10" fmla="*/ 0 h 4284324"/>
              <a:gd name="connsiteX11" fmla="*/ 6698752 w 6698752"/>
              <a:gd name="connsiteY11" fmla="*/ 0 h 4284324"/>
              <a:gd name="connsiteX12" fmla="*/ 6698752 w 6698752"/>
              <a:gd name="connsiteY12" fmla="*/ 492697 h 4284324"/>
              <a:gd name="connsiteX13" fmla="*/ 6698752 w 6698752"/>
              <a:gd name="connsiteY13" fmla="*/ 899708 h 4284324"/>
              <a:gd name="connsiteX14" fmla="*/ 6698752 w 6698752"/>
              <a:gd name="connsiteY14" fmla="*/ 1435249 h 4284324"/>
              <a:gd name="connsiteX15" fmla="*/ 6698752 w 6698752"/>
              <a:gd name="connsiteY15" fmla="*/ 1970789 h 4284324"/>
              <a:gd name="connsiteX16" fmla="*/ 6698752 w 6698752"/>
              <a:gd name="connsiteY16" fmla="*/ 2506330 h 4284324"/>
              <a:gd name="connsiteX17" fmla="*/ 6698752 w 6698752"/>
              <a:gd name="connsiteY17" fmla="*/ 3084713 h 4284324"/>
              <a:gd name="connsiteX18" fmla="*/ 6698752 w 6698752"/>
              <a:gd name="connsiteY18" fmla="*/ 3663097 h 4284324"/>
              <a:gd name="connsiteX19" fmla="*/ 6698752 w 6698752"/>
              <a:gd name="connsiteY19" fmla="*/ 4284324 h 4284324"/>
              <a:gd name="connsiteX20" fmla="*/ 6341485 w 6698752"/>
              <a:gd name="connsiteY20" fmla="*/ 4284324 h 4284324"/>
              <a:gd name="connsiteX21" fmla="*/ 5649281 w 6698752"/>
              <a:gd name="connsiteY21" fmla="*/ 4284324 h 4284324"/>
              <a:gd name="connsiteX22" fmla="*/ 5091052 w 6698752"/>
              <a:gd name="connsiteY22" fmla="*/ 4284324 h 4284324"/>
              <a:gd name="connsiteX23" fmla="*/ 4666797 w 6698752"/>
              <a:gd name="connsiteY23" fmla="*/ 4284324 h 4284324"/>
              <a:gd name="connsiteX24" fmla="*/ 4108568 w 6698752"/>
              <a:gd name="connsiteY24" fmla="*/ 4284324 h 4284324"/>
              <a:gd name="connsiteX25" fmla="*/ 3751301 w 6698752"/>
              <a:gd name="connsiteY25" fmla="*/ 4284324 h 4284324"/>
              <a:gd name="connsiteX26" fmla="*/ 3394034 w 6698752"/>
              <a:gd name="connsiteY26" fmla="*/ 4284324 h 4284324"/>
              <a:gd name="connsiteX27" fmla="*/ 2835805 w 6698752"/>
              <a:gd name="connsiteY27" fmla="*/ 4284324 h 4284324"/>
              <a:gd name="connsiteX28" fmla="*/ 2411551 w 6698752"/>
              <a:gd name="connsiteY28" fmla="*/ 4284324 h 4284324"/>
              <a:gd name="connsiteX29" fmla="*/ 1786334 w 6698752"/>
              <a:gd name="connsiteY29" fmla="*/ 4284324 h 4284324"/>
              <a:gd name="connsiteX30" fmla="*/ 1362080 w 6698752"/>
              <a:gd name="connsiteY30" fmla="*/ 4284324 h 4284324"/>
              <a:gd name="connsiteX31" fmla="*/ 736863 w 6698752"/>
              <a:gd name="connsiteY31" fmla="*/ 4284324 h 4284324"/>
              <a:gd name="connsiteX32" fmla="*/ 0 w 6698752"/>
              <a:gd name="connsiteY32" fmla="*/ 4284324 h 4284324"/>
              <a:gd name="connsiteX33" fmla="*/ 0 w 6698752"/>
              <a:gd name="connsiteY33" fmla="*/ 3705940 h 4284324"/>
              <a:gd name="connsiteX34" fmla="*/ 0 w 6698752"/>
              <a:gd name="connsiteY34" fmla="*/ 3127557 h 4284324"/>
              <a:gd name="connsiteX35" fmla="*/ 0 w 6698752"/>
              <a:gd name="connsiteY35" fmla="*/ 2506330 h 4284324"/>
              <a:gd name="connsiteX36" fmla="*/ 0 w 6698752"/>
              <a:gd name="connsiteY36" fmla="*/ 2013632 h 4284324"/>
              <a:gd name="connsiteX37" fmla="*/ 0 w 6698752"/>
              <a:gd name="connsiteY37" fmla="*/ 1392405 h 4284324"/>
              <a:gd name="connsiteX38" fmla="*/ 0 w 6698752"/>
              <a:gd name="connsiteY38" fmla="*/ 942551 h 4284324"/>
              <a:gd name="connsiteX39" fmla="*/ 0 w 6698752"/>
              <a:gd name="connsiteY39" fmla="*/ 535541 h 4284324"/>
              <a:gd name="connsiteX40" fmla="*/ 0 w 6698752"/>
              <a:gd name="connsiteY40" fmla="*/ 0 h 428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698752" h="4284324" extrusionOk="0">
                <a:moveTo>
                  <a:pt x="0" y="0"/>
                </a:moveTo>
                <a:cubicBezTo>
                  <a:pt x="181996" y="-44329"/>
                  <a:pt x="282131" y="18937"/>
                  <a:pt x="491242" y="0"/>
                </a:cubicBezTo>
                <a:cubicBezTo>
                  <a:pt x="700353" y="-18937"/>
                  <a:pt x="677048" y="26690"/>
                  <a:pt x="848509" y="0"/>
                </a:cubicBezTo>
                <a:cubicBezTo>
                  <a:pt x="1019970" y="-26690"/>
                  <a:pt x="1231935" y="32059"/>
                  <a:pt x="1540713" y="0"/>
                </a:cubicBezTo>
                <a:cubicBezTo>
                  <a:pt x="1849491" y="-32059"/>
                  <a:pt x="1903097" y="20037"/>
                  <a:pt x="2031955" y="0"/>
                </a:cubicBezTo>
                <a:cubicBezTo>
                  <a:pt x="2160813" y="-20037"/>
                  <a:pt x="2356048" y="45002"/>
                  <a:pt x="2523197" y="0"/>
                </a:cubicBezTo>
                <a:cubicBezTo>
                  <a:pt x="2690346" y="-45002"/>
                  <a:pt x="2950932" y="30658"/>
                  <a:pt x="3215401" y="0"/>
                </a:cubicBezTo>
                <a:cubicBezTo>
                  <a:pt x="3479870" y="-30658"/>
                  <a:pt x="3486770" y="50372"/>
                  <a:pt x="3639655" y="0"/>
                </a:cubicBezTo>
                <a:cubicBezTo>
                  <a:pt x="3792540" y="-50372"/>
                  <a:pt x="4183527" y="65290"/>
                  <a:pt x="4331860" y="0"/>
                </a:cubicBezTo>
                <a:cubicBezTo>
                  <a:pt x="4480194" y="-65290"/>
                  <a:pt x="4683470" y="66152"/>
                  <a:pt x="5024064" y="0"/>
                </a:cubicBezTo>
                <a:cubicBezTo>
                  <a:pt x="5364658" y="-66152"/>
                  <a:pt x="5452479" y="17017"/>
                  <a:pt x="5582293" y="0"/>
                </a:cubicBezTo>
                <a:cubicBezTo>
                  <a:pt x="5712107" y="-17017"/>
                  <a:pt x="6198374" y="73250"/>
                  <a:pt x="6698752" y="0"/>
                </a:cubicBezTo>
                <a:cubicBezTo>
                  <a:pt x="6702582" y="214140"/>
                  <a:pt x="6677485" y="260058"/>
                  <a:pt x="6698752" y="492697"/>
                </a:cubicBezTo>
                <a:cubicBezTo>
                  <a:pt x="6720019" y="725336"/>
                  <a:pt x="6692404" y="725680"/>
                  <a:pt x="6698752" y="899708"/>
                </a:cubicBezTo>
                <a:cubicBezTo>
                  <a:pt x="6705100" y="1073736"/>
                  <a:pt x="6656438" y="1305439"/>
                  <a:pt x="6698752" y="1435249"/>
                </a:cubicBezTo>
                <a:cubicBezTo>
                  <a:pt x="6741066" y="1565059"/>
                  <a:pt x="6689584" y="1815036"/>
                  <a:pt x="6698752" y="1970789"/>
                </a:cubicBezTo>
                <a:cubicBezTo>
                  <a:pt x="6707920" y="2126542"/>
                  <a:pt x="6685238" y="2331840"/>
                  <a:pt x="6698752" y="2506330"/>
                </a:cubicBezTo>
                <a:cubicBezTo>
                  <a:pt x="6712266" y="2680820"/>
                  <a:pt x="6689807" y="2938917"/>
                  <a:pt x="6698752" y="3084713"/>
                </a:cubicBezTo>
                <a:cubicBezTo>
                  <a:pt x="6707697" y="3230509"/>
                  <a:pt x="6697114" y="3424493"/>
                  <a:pt x="6698752" y="3663097"/>
                </a:cubicBezTo>
                <a:cubicBezTo>
                  <a:pt x="6700390" y="3901701"/>
                  <a:pt x="6651580" y="4125462"/>
                  <a:pt x="6698752" y="4284324"/>
                </a:cubicBezTo>
                <a:cubicBezTo>
                  <a:pt x="6570694" y="4323802"/>
                  <a:pt x="6505442" y="4270705"/>
                  <a:pt x="6341485" y="4284324"/>
                </a:cubicBezTo>
                <a:cubicBezTo>
                  <a:pt x="6177528" y="4297943"/>
                  <a:pt x="5860701" y="4257940"/>
                  <a:pt x="5649281" y="4284324"/>
                </a:cubicBezTo>
                <a:cubicBezTo>
                  <a:pt x="5437861" y="4310708"/>
                  <a:pt x="5253693" y="4224583"/>
                  <a:pt x="5091052" y="4284324"/>
                </a:cubicBezTo>
                <a:cubicBezTo>
                  <a:pt x="4928411" y="4344065"/>
                  <a:pt x="4815051" y="4243085"/>
                  <a:pt x="4666797" y="4284324"/>
                </a:cubicBezTo>
                <a:cubicBezTo>
                  <a:pt x="4518544" y="4325563"/>
                  <a:pt x="4343767" y="4230554"/>
                  <a:pt x="4108568" y="4284324"/>
                </a:cubicBezTo>
                <a:cubicBezTo>
                  <a:pt x="3873369" y="4338094"/>
                  <a:pt x="3924851" y="4244900"/>
                  <a:pt x="3751301" y="4284324"/>
                </a:cubicBezTo>
                <a:cubicBezTo>
                  <a:pt x="3577751" y="4323748"/>
                  <a:pt x="3566143" y="4272473"/>
                  <a:pt x="3394034" y="4284324"/>
                </a:cubicBezTo>
                <a:cubicBezTo>
                  <a:pt x="3221925" y="4296175"/>
                  <a:pt x="3004885" y="4218218"/>
                  <a:pt x="2835805" y="4284324"/>
                </a:cubicBezTo>
                <a:cubicBezTo>
                  <a:pt x="2666725" y="4350430"/>
                  <a:pt x="2618354" y="4243779"/>
                  <a:pt x="2411551" y="4284324"/>
                </a:cubicBezTo>
                <a:cubicBezTo>
                  <a:pt x="2204748" y="4324869"/>
                  <a:pt x="2022471" y="4211973"/>
                  <a:pt x="1786334" y="4284324"/>
                </a:cubicBezTo>
                <a:cubicBezTo>
                  <a:pt x="1550197" y="4356675"/>
                  <a:pt x="1495005" y="4266817"/>
                  <a:pt x="1362080" y="4284324"/>
                </a:cubicBezTo>
                <a:cubicBezTo>
                  <a:pt x="1229155" y="4301831"/>
                  <a:pt x="1046146" y="4267141"/>
                  <a:pt x="736863" y="4284324"/>
                </a:cubicBezTo>
                <a:cubicBezTo>
                  <a:pt x="427580" y="4301507"/>
                  <a:pt x="332660" y="4235515"/>
                  <a:pt x="0" y="4284324"/>
                </a:cubicBezTo>
                <a:cubicBezTo>
                  <a:pt x="-51746" y="4079808"/>
                  <a:pt x="34510" y="3913048"/>
                  <a:pt x="0" y="3705940"/>
                </a:cubicBezTo>
                <a:cubicBezTo>
                  <a:pt x="-34510" y="3498832"/>
                  <a:pt x="37436" y="3335812"/>
                  <a:pt x="0" y="3127557"/>
                </a:cubicBezTo>
                <a:cubicBezTo>
                  <a:pt x="-37436" y="2919302"/>
                  <a:pt x="30286" y="2641593"/>
                  <a:pt x="0" y="2506330"/>
                </a:cubicBezTo>
                <a:cubicBezTo>
                  <a:pt x="-30286" y="2371067"/>
                  <a:pt x="34180" y="2182805"/>
                  <a:pt x="0" y="2013632"/>
                </a:cubicBezTo>
                <a:cubicBezTo>
                  <a:pt x="-34180" y="1844459"/>
                  <a:pt x="40159" y="1546979"/>
                  <a:pt x="0" y="1392405"/>
                </a:cubicBezTo>
                <a:cubicBezTo>
                  <a:pt x="-40159" y="1237831"/>
                  <a:pt x="21418" y="1082877"/>
                  <a:pt x="0" y="942551"/>
                </a:cubicBezTo>
                <a:cubicBezTo>
                  <a:pt x="-21418" y="802225"/>
                  <a:pt x="21333" y="624419"/>
                  <a:pt x="0" y="535541"/>
                </a:cubicBezTo>
                <a:cubicBezTo>
                  <a:pt x="-21333" y="446663"/>
                  <a:pt x="48964" y="231281"/>
                  <a:pt x="0" y="0"/>
                </a:cubicBezTo>
                <a:close/>
              </a:path>
            </a:pathLst>
          </a:custGeom>
          <a:noFill/>
          <a:ln w="984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2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35A33-F838-47FE-81E0-E2EE2B0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07"/>
            <a:ext cx="11887200" cy="5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240B5-74C7-4799-8A92-EAA7B48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31"/>
            <a:ext cx="11887200" cy="37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9B27-3B14-4A66-9748-A20194CC212F}"/>
              </a:ext>
            </a:extLst>
          </p:cNvPr>
          <p:cNvSpPr txBox="1"/>
          <p:nvPr/>
        </p:nvSpPr>
        <p:spPr>
          <a:xfrm>
            <a:off x="122582" y="7333278"/>
            <a:ext cx="882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https://towardsdatascience.com/validating-your-machine-learning-model-25b4c8643fb7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8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0450AF-F616-4FBA-8C70-C354CA104D12}"/>
              </a:ext>
            </a:extLst>
          </p:cNvPr>
          <p:cNvGrpSpPr>
            <a:grpSpLocks noChangeAspect="1"/>
          </p:cNvGrpSpPr>
          <p:nvPr/>
        </p:nvGrpSpPr>
        <p:grpSpPr>
          <a:xfrm>
            <a:off x="170958" y="3794095"/>
            <a:ext cx="6480500" cy="3657600"/>
            <a:chOff x="1145511" y="2478795"/>
            <a:chExt cx="8901600" cy="5024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481F6-7E77-4529-BA0A-2BF35179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EE4E7-A9BF-44E9-A2FC-EB8BFE20C73D}"/>
                </a:ext>
              </a:extLst>
            </p:cNvPr>
            <p:cNvSpPr/>
            <p:nvPr/>
          </p:nvSpPr>
          <p:spPr>
            <a:xfrm>
              <a:off x="1924874" y="3184634"/>
              <a:ext cx="8122237" cy="4318230"/>
            </a:xfrm>
            <a:custGeom>
              <a:avLst/>
              <a:gdLst>
                <a:gd name="connsiteX0" fmla="*/ 0 w 8122237"/>
                <a:gd name="connsiteY0" fmla="*/ 0 h 4318230"/>
                <a:gd name="connsiteX1" fmla="*/ 498937 w 8122237"/>
                <a:gd name="connsiteY1" fmla="*/ 0 h 4318230"/>
                <a:gd name="connsiteX2" fmla="*/ 835430 w 8122237"/>
                <a:gd name="connsiteY2" fmla="*/ 0 h 4318230"/>
                <a:gd name="connsiteX3" fmla="*/ 1578035 w 8122237"/>
                <a:gd name="connsiteY3" fmla="*/ 0 h 4318230"/>
                <a:gd name="connsiteX4" fmla="*/ 2076972 w 8122237"/>
                <a:gd name="connsiteY4" fmla="*/ 0 h 4318230"/>
                <a:gd name="connsiteX5" fmla="*/ 2575909 w 8122237"/>
                <a:gd name="connsiteY5" fmla="*/ 0 h 4318230"/>
                <a:gd name="connsiteX6" fmla="*/ 3318514 w 8122237"/>
                <a:gd name="connsiteY6" fmla="*/ 0 h 4318230"/>
                <a:gd name="connsiteX7" fmla="*/ 3736229 w 8122237"/>
                <a:gd name="connsiteY7" fmla="*/ 0 h 4318230"/>
                <a:gd name="connsiteX8" fmla="*/ 4478834 w 8122237"/>
                <a:gd name="connsiteY8" fmla="*/ 0 h 4318230"/>
                <a:gd name="connsiteX9" fmla="*/ 5221438 w 8122237"/>
                <a:gd name="connsiteY9" fmla="*/ 0 h 4318230"/>
                <a:gd name="connsiteX10" fmla="*/ 5801598 w 8122237"/>
                <a:gd name="connsiteY10" fmla="*/ 0 h 4318230"/>
                <a:gd name="connsiteX11" fmla="*/ 6544202 w 8122237"/>
                <a:gd name="connsiteY11" fmla="*/ 0 h 4318230"/>
                <a:gd name="connsiteX12" fmla="*/ 7043140 w 8122237"/>
                <a:gd name="connsiteY12" fmla="*/ 0 h 4318230"/>
                <a:gd name="connsiteX13" fmla="*/ 7542077 w 8122237"/>
                <a:gd name="connsiteY13" fmla="*/ 0 h 4318230"/>
                <a:gd name="connsiteX14" fmla="*/ 8122237 w 8122237"/>
                <a:gd name="connsiteY14" fmla="*/ 0 h 4318230"/>
                <a:gd name="connsiteX15" fmla="*/ 8122237 w 8122237"/>
                <a:gd name="connsiteY15" fmla="*/ 496596 h 4318230"/>
                <a:gd name="connsiteX16" fmla="*/ 8122237 w 8122237"/>
                <a:gd name="connsiteY16" fmla="*/ 1036375 h 4318230"/>
                <a:gd name="connsiteX17" fmla="*/ 8122237 w 8122237"/>
                <a:gd name="connsiteY17" fmla="*/ 1619336 h 4318230"/>
                <a:gd name="connsiteX18" fmla="*/ 8122237 w 8122237"/>
                <a:gd name="connsiteY18" fmla="*/ 2202297 h 4318230"/>
                <a:gd name="connsiteX19" fmla="*/ 8122237 w 8122237"/>
                <a:gd name="connsiteY19" fmla="*/ 2785258 h 4318230"/>
                <a:gd name="connsiteX20" fmla="*/ 8122237 w 8122237"/>
                <a:gd name="connsiteY20" fmla="*/ 3195490 h 4318230"/>
                <a:gd name="connsiteX21" fmla="*/ 8122237 w 8122237"/>
                <a:gd name="connsiteY21" fmla="*/ 3648904 h 4318230"/>
                <a:gd name="connsiteX22" fmla="*/ 8122237 w 8122237"/>
                <a:gd name="connsiteY22" fmla="*/ 4318230 h 4318230"/>
                <a:gd name="connsiteX23" fmla="*/ 7623300 w 8122237"/>
                <a:gd name="connsiteY23" fmla="*/ 4318230 h 4318230"/>
                <a:gd name="connsiteX24" fmla="*/ 7043140 w 8122237"/>
                <a:gd name="connsiteY24" fmla="*/ 4318230 h 4318230"/>
                <a:gd name="connsiteX25" fmla="*/ 6706647 w 8122237"/>
                <a:gd name="connsiteY25" fmla="*/ 4318230 h 4318230"/>
                <a:gd name="connsiteX26" fmla="*/ 6370154 w 8122237"/>
                <a:gd name="connsiteY26" fmla="*/ 4318230 h 4318230"/>
                <a:gd name="connsiteX27" fmla="*/ 5789995 w 8122237"/>
                <a:gd name="connsiteY27" fmla="*/ 4318230 h 4318230"/>
                <a:gd name="connsiteX28" fmla="*/ 5372280 w 8122237"/>
                <a:gd name="connsiteY28" fmla="*/ 4318230 h 4318230"/>
                <a:gd name="connsiteX29" fmla="*/ 4710897 w 8122237"/>
                <a:gd name="connsiteY29" fmla="*/ 4318230 h 4318230"/>
                <a:gd name="connsiteX30" fmla="*/ 4293182 w 8122237"/>
                <a:gd name="connsiteY30" fmla="*/ 4318230 h 4318230"/>
                <a:gd name="connsiteX31" fmla="*/ 3631800 w 8122237"/>
                <a:gd name="connsiteY31" fmla="*/ 4318230 h 4318230"/>
                <a:gd name="connsiteX32" fmla="*/ 3295308 w 8122237"/>
                <a:gd name="connsiteY32" fmla="*/ 4318230 h 4318230"/>
                <a:gd name="connsiteX33" fmla="*/ 2633925 w 8122237"/>
                <a:gd name="connsiteY33" fmla="*/ 4318230 h 4318230"/>
                <a:gd name="connsiteX34" fmla="*/ 2216210 w 8122237"/>
                <a:gd name="connsiteY34" fmla="*/ 4318230 h 4318230"/>
                <a:gd name="connsiteX35" fmla="*/ 1879718 w 8122237"/>
                <a:gd name="connsiteY35" fmla="*/ 4318230 h 4318230"/>
                <a:gd name="connsiteX36" fmla="*/ 1462003 w 8122237"/>
                <a:gd name="connsiteY36" fmla="*/ 4318230 h 4318230"/>
                <a:gd name="connsiteX37" fmla="*/ 800621 w 8122237"/>
                <a:gd name="connsiteY37" fmla="*/ 4318230 h 4318230"/>
                <a:gd name="connsiteX38" fmla="*/ 0 w 8122237"/>
                <a:gd name="connsiteY38" fmla="*/ 4318230 h 4318230"/>
                <a:gd name="connsiteX39" fmla="*/ 0 w 8122237"/>
                <a:gd name="connsiteY39" fmla="*/ 3907998 h 4318230"/>
                <a:gd name="connsiteX40" fmla="*/ 0 w 8122237"/>
                <a:gd name="connsiteY40" fmla="*/ 3497766 h 4318230"/>
                <a:gd name="connsiteX41" fmla="*/ 0 w 8122237"/>
                <a:gd name="connsiteY41" fmla="*/ 2914805 h 4318230"/>
                <a:gd name="connsiteX42" fmla="*/ 0 w 8122237"/>
                <a:gd name="connsiteY42" fmla="*/ 2504573 h 4318230"/>
                <a:gd name="connsiteX43" fmla="*/ 0 w 8122237"/>
                <a:gd name="connsiteY43" fmla="*/ 1964795 h 4318230"/>
                <a:gd name="connsiteX44" fmla="*/ 0 w 8122237"/>
                <a:gd name="connsiteY44" fmla="*/ 1511381 h 4318230"/>
                <a:gd name="connsiteX45" fmla="*/ 0 w 8122237"/>
                <a:gd name="connsiteY45" fmla="*/ 971602 h 4318230"/>
                <a:gd name="connsiteX46" fmla="*/ 0 w 8122237"/>
                <a:gd name="connsiteY46" fmla="*/ 0 h 43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122237" h="4318230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32033" y="160371"/>
                    <a:pt x="8116167" y="352017"/>
                    <a:pt x="8122237" y="496596"/>
                  </a:cubicBezTo>
                  <a:cubicBezTo>
                    <a:pt x="8128307" y="641175"/>
                    <a:pt x="8116931" y="773282"/>
                    <a:pt x="8122237" y="1036375"/>
                  </a:cubicBezTo>
                  <a:cubicBezTo>
                    <a:pt x="8127543" y="1299468"/>
                    <a:pt x="8074762" y="1423058"/>
                    <a:pt x="8122237" y="1619336"/>
                  </a:cubicBezTo>
                  <a:cubicBezTo>
                    <a:pt x="8169712" y="1815614"/>
                    <a:pt x="8067298" y="2011975"/>
                    <a:pt x="8122237" y="2202297"/>
                  </a:cubicBezTo>
                  <a:cubicBezTo>
                    <a:pt x="8177176" y="2392619"/>
                    <a:pt x="8080664" y="2550337"/>
                    <a:pt x="8122237" y="2785258"/>
                  </a:cubicBezTo>
                  <a:cubicBezTo>
                    <a:pt x="8163810" y="3020179"/>
                    <a:pt x="8110712" y="3070556"/>
                    <a:pt x="8122237" y="3195490"/>
                  </a:cubicBezTo>
                  <a:cubicBezTo>
                    <a:pt x="8133762" y="3320424"/>
                    <a:pt x="8086909" y="3477472"/>
                    <a:pt x="8122237" y="3648904"/>
                  </a:cubicBezTo>
                  <a:cubicBezTo>
                    <a:pt x="8157565" y="3820336"/>
                    <a:pt x="8118763" y="4110635"/>
                    <a:pt x="8122237" y="4318230"/>
                  </a:cubicBezTo>
                  <a:cubicBezTo>
                    <a:pt x="7913917" y="4347602"/>
                    <a:pt x="7836537" y="4267376"/>
                    <a:pt x="7623300" y="4318230"/>
                  </a:cubicBezTo>
                  <a:cubicBezTo>
                    <a:pt x="7410063" y="4369084"/>
                    <a:pt x="7214542" y="4307145"/>
                    <a:pt x="7043140" y="4318230"/>
                  </a:cubicBezTo>
                  <a:cubicBezTo>
                    <a:pt x="6871738" y="4329315"/>
                    <a:pt x="6853040" y="4306388"/>
                    <a:pt x="6706647" y="4318230"/>
                  </a:cubicBezTo>
                  <a:cubicBezTo>
                    <a:pt x="6560254" y="4330072"/>
                    <a:pt x="6475255" y="4278452"/>
                    <a:pt x="6370154" y="4318230"/>
                  </a:cubicBezTo>
                  <a:cubicBezTo>
                    <a:pt x="6265053" y="4358008"/>
                    <a:pt x="6072508" y="4302345"/>
                    <a:pt x="5789995" y="4318230"/>
                  </a:cubicBezTo>
                  <a:cubicBezTo>
                    <a:pt x="5507482" y="4334115"/>
                    <a:pt x="5530944" y="4269050"/>
                    <a:pt x="5372280" y="4318230"/>
                  </a:cubicBezTo>
                  <a:cubicBezTo>
                    <a:pt x="5213616" y="4367410"/>
                    <a:pt x="4873952" y="4254538"/>
                    <a:pt x="4710897" y="4318230"/>
                  </a:cubicBezTo>
                  <a:cubicBezTo>
                    <a:pt x="4547842" y="4381922"/>
                    <a:pt x="4395857" y="4280699"/>
                    <a:pt x="4293182" y="4318230"/>
                  </a:cubicBezTo>
                  <a:cubicBezTo>
                    <a:pt x="4190507" y="4355761"/>
                    <a:pt x="3826547" y="4261804"/>
                    <a:pt x="3631800" y="4318230"/>
                  </a:cubicBezTo>
                  <a:cubicBezTo>
                    <a:pt x="3437053" y="4374656"/>
                    <a:pt x="3388072" y="4285653"/>
                    <a:pt x="3295308" y="4318230"/>
                  </a:cubicBezTo>
                  <a:cubicBezTo>
                    <a:pt x="3202544" y="4350807"/>
                    <a:pt x="2840321" y="4291272"/>
                    <a:pt x="2633925" y="4318230"/>
                  </a:cubicBezTo>
                  <a:cubicBezTo>
                    <a:pt x="2427529" y="4345188"/>
                    <a:pt x="2352634" y="4278097"/>
                    <a:pt x="2216210" y="4318230"/>
                  </a:cubicBezTo>
                  <a:cubicBezTo>
                    <a:pt x="2079786" y="4358363"/>
                    <a:pt x="1979460" y="4280989"/>
                    <a:pt x="1879718" y="4318230"/>
                  </a:cubicBezTo>
                  <a:cubicBezTo>
                    <a:pt x="1779976" y="4355471"/>
                    <a:pt x="1640190" y="4306796"/>
                    <a:pt x="1462003" y="4318230"/>
                  </a:cubicBezTo>
                  <a:cubicBezTo>
                    <a:pt x="1283817" y="4329664"/>
                    <a:pt x="990248" y="4316943"/>
                    <a:pt x="800621" y="4318230"/>
                  </a:cubicBezTo>
                  <a:cubicBezTo>
                    <a:pt x="610994" y="4319517"/>
                    <a:pt x="287215" y="4223335"/>
                    <a:pt x="0" y="4318230"/>
                  </a:cubicBezTo>
                  <a:cubicBezTo>
                    <a:pt x="-37924" y="4157542"/>
                    <a:pt x="11704" y="4107176"/>
                    <a:pt x="0" y="3907998"/>
                  </a:cubicBezTo>
                  <a:cubicBezTo>
                    <a:pt x="-11704" y="3708820"/>
                    <a:pt x="11278" y="3594884"/>
                    <a:pt x="0" y="3497766"/>
                  </a:cubicBezTo>
                  <a:cubicBezTo>
                    <a:pt x="-11278" y="3400648"/>
                    <a:pt x="65364" y="3102529"/>
                    <a:pt x="0" y="2914805"/>
                  </a:cubicBezTo>
                  <a:cubicBezTo>
                    <a:pt x="-65364" y="2727081"/>
                    <a:pt x="46920" y="2630729"/>
                    <a:pt x="0" y="2504573"/>
                  </a:cubicBezTo>
                  <a:cubicBezTo>
                    <a:pt x="-46920" y="2378417"/>
                    <a:pt x="13091" y="2230977"/>
                    <a:pt x="0" y="1964795"/>
                  </a:cubicBezTo>
                  <a:cubicBezTo>
                    <a:pt x="-13091" y="1698613"/>
                    <a:pt x="32016" y="1650135"/>
                    <a:pt x="0" y="1511381"/>
                  </a:cubicBezTo>
                  <a:cubicBezTo>
                    <a:pt x="-32016" y="1372627"/>
                    <a:pt x="56191" y="1182880"/>
                    <a:pt x="0" y="971602"/>
                  </a:cubicBezTo>
                  <a:cubicBezTo>
                    <a:pt x="-56191" y="760324"/>
                    <a:pt x="34375" y="250776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754892-3BC8-4604-9F05-F930D43C9EAA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A28E0-A358-4D26-9D67-1C833BEAA542}"/>
                </a:ext>
              </a:extLst>
            </p:cNvPr>
            <p:cNvSpPr/>
            <p:nvPr/>
          </p:nvSpPr>
          <p:spPr>
            <a:xfrm>
              <a:off x="7136530" y="6300957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2F8E01-1C3E-4E20-81BF-E01C52730F57}"/>
                </a:ext>
              </a:extLst>
            </p:cNvPr>
            <p:cNvCxnSpPr>
              <a:cxnSpLocks/>
            </p:cNvCxnSpPr>
            <p:nvPr/>
          </p:nvCxnSpPr>
          <p:spPr>
            <a:xfrm>
              <a:off x="6085489" y="5391808"/>
              <a:ext cx="1271237" cy="106997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4879649" cy="4270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</a:t>
                </a:r>
              </a:p>
              <a:p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=     10 + 9</a:t>
                </a:r>
              </a:p>
              <a:p>
                <a:r>
                  <a:rPr lang="en-US" sz="3200" dirty="0"/>
                  <a:t>       12 + 12</a:t>
                </a:r>
              </a:p>
              <a:p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4879649" cy="4270721"/>
              </a:xfrm>
              <a:prstGeom prst="rect">
                <a:avLst/>
              </a:prstGeom>
              <a:blipFill>
                <a:blip r:embed="rId4"/>
                <a:stretch>
                  <a:fillRect l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DD931-517E-41F5-86F6-A5761E38F1D6}"/>
              </a:ext>
            </a:extLst>
          </p:cNvPr>
          <p:cNvCxnSpPr/>
          <p:nvPr/>
        </p:nvCxnSpPr>
        <p:spPr>
          <a:xfrm>
            <a:off x="7416632" y="6936874"/>
            <a:ext cx="1462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5050607" cy="371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true positives </a:t>
                </a:r>
              </a:p>
              <a:p>
                <a:r>
                  <a:rPr lang="en-US" sz="3200" dirty="0"/>
                  <a:t>   among all positives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endParaRPr lang="en-US" sz="3200" dirty="0"/>
              </a:p>
              <a:p>
                <a:r>
                  <a:rPr lang="en-US" sz="3200" dirty="0"/>
                  <a:t>       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5050607" cy="3710503"/>
              </a:xfrm>
              <a:prstGeom prst="rect">
                <a:avLst/>
              </a:prstGeom>
              <a:blipFill>
                <a:blip r:embed="rId3"/>
                <a:stretch>
                  <a:fillRect l="-3619" r="-4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280656-A27C-46C5-BE26-D4118B01B532}"/>
              </a:ext>
            </a:extLst>
          </p:cNvPr>
          <p:cNvGrpSpPr>
            <a:grpSpLocks noChangeAspect="1"/>
          </p:cNvGrpSpPr>
          <p:nvPr/>
        </p:nvGrpSpPr>
        <p:grpSpPr>
          <a:xfrm>
            <a:off x="86737" y="3886199"/>
            <a:ext cx="6318488" cy="3566160"/>
            <a:chOff x="1145511" y="2478795"/>
            <a:chExt cx="8901600" cy="50240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047237-3539-46CD-B52D-9C5FDB54D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ABF5A6-7188-43CC-84D0-5B1E93CE43A9}"/>
                </a:ext>
              </a:extLst>
            </p:cNvPr>
            <p:cNvSpPr/>
            <p:nvPr/>
          </p:nvSpPr>
          <p:spPr>
            <a:xfrm>
              <a:off x="1924874" y="4303986"/>
              <a:ext cx="8122237" cy="1669629"/>
            </a:xfrm>
            <a:custGeom>
              <a:avLst/>
              <a:gdLst>
                <a:gd name="connsiteX0" fmla="*/ 0 w 8122237"/>
                <a:gd name="connsiteY0" fmla="*/ 0 h 1669629"/>
                <a:gd name="connsiteX1" fmla="*/ 498937 w 8122237"/>
                <a:gd name="connsiteY1" fmla="*/ 0 h 1669629"/>
                <a:gd name="connsiteX2" fmla="*/ 835430 w 8122237"/>
                <a:gd name="connsiteY2" fmla="*/ 0 h 1669629"/>
                <a:gd name="connsiteX3" fmla="*/ 1578035 w 8122237"/>
                <a:gd name="connsiteY3" fmla="*/ 0 h 1669629"/>
                <a:gd name="connsiteX4" fmla="*/ 2076972 w 8122237"/>
                <a:gd name="connsiteY4" fmla="*/ 0 h 1669629"/>
                <a:gd name="connsiteX5" fmla="*/ 2575909 w 8122237"/>
                <a:gd name="connsiteY5" fmla="*/ 0 h 1669629"/>
                <a:gd name="connsiteX6" fmla="*/ 3318514 w 8122237"/>
                <a:gd name="connsiteY6" fmla="*/ 0 h 1669629"/>
                <a:gd name="connsiteX7" fmla="*/ 3736229 w 8122237"/>
                <a:gd name="connsiteY7" fmla="*/ 0 h 1669629"/>
                <a:gd name="connsiteX8" fmla="*/ 4478834 w 8122237"/>
                <a:gd name="connsiteY8" fmla="*/ 0 h 1669629"/>
                <a:gd name="connsiteX9" fmla="*/ 5221438 w 8122237"/>
                <a:gd name="connsiteY9" fmla="*/ 0 h 1669629"/>
                <a:gd name="connsiteX10" fmla="*/ 5801598 w 8122237"/>
                <a:gd name="connsiteY10" fmla="*/ 0 h 1669629"/>
                <a:gd name="connsiteX11" fmla="*/ 6544202 w 8122237"/>
                <a:gd name="connsiteY11" fmla="*/ 0 h 1669629"/>
                <a:gd name="connsiteX12" fmla="*/ 7043140 w 8122237"/>
                <a:gd name="connsiteY12" fmla="*/ 0 h 1669629"/>
                <a:gd name="connsiteX13" fmla="*/ 7542077 w 8122237"/>
                <a:gd name="connsiteY13" fmla="*/ 0 h 1669629"/>
                <a:gd name="connsiteX14" fmla="*/ 8122237 w 8122237"/>
                <a:gd name="connsiteY14" fmla="*/ 0 h 1669629"/>
                <a:gd name="connsiteX15" fmla="*/ 8122237 w 8122237"/>
                <a:gd name="connsiteY15" fmla="*/ 539847 h 1669629"/>
                <a:gd name="connsiteX16" fmla="*/ 8122237 w 8122237"/>
                <a:gd name="connsiteY16" fmla="*/ 1096390 h 1669629"/>
                <a:gd name="connsiteX17" fmla="*/ 8122237 w 8122237"/>
                <a:gd name="connsiteY17" fmla="*/ 1669629 h 1669629"/>
                <a:gd name="connsiteX18" fmla="*/ 7460855 w 8122237"/>
                <a:gd name="connsiteY18" fmla="*/ 1669629 h 1669629"/>
                <a:gd name="connsiteX19" fmla="*/ 7124362 w 8122237"/>
                <a:gd name="connsiteY19" fmla="*/ 1669629 h 1669629"/>
                <a:gd name="connsiteX20" fmla="*/ 6706647 w 8122237"/>
                <a:gd name="connsiteY20" fmla="*/ 1669629 h 1669629"/>
                <a:gd name="connsiteX21" fmla="*/ 5964043 w 8122237"/>
                <a:gd name="connsiteY21" fmla="*/ 1669629 h 1669629"/>
                <a:gd name="connsiteX22" fmla="*/ 5383883 w 8122237"/>
                <a:gd name="connsiteY22" fmla="*/ 1669629 h 1669629"/>
                <a:gd name="connsiteX23" fmla="*/ 4966168 w 8122237"/>
                <a:gd name="connsiteY23" fmla="*/ 1669629 h 1669629"/>
                <a:gd name="connsiteX24" fmla="*/ 4386008 w 8122237"/>
                <a:gd name="connsiteY24" fmla="*/ 1669629 h 1669629"/>
                <a:gd name="connsiteX25" fmla="*/ 4049515 w 8122237"/>
                <a:gd name="connsiteY25" fmla="*/ 1669629 h 1669629"/>
                <a:gd name="connsiteX26" fmla="*/ 3713023 w 8122237"/>
                <a:gd name="connsiteY26" fmla="*/ 1669629 h 1669629"/>
                <a:gd name="connsiteX27" fmla="*/ 3132863 w 8122237"/>
                <a:gd name="connsiteY27" fmla="*/ 1669629 h 1669629"/>
                <a:gd name="connsiteX28" fmla="*/ 2715148 w 8122237"/>
                <a:gd name="connsiteY28" fmla="*/ 1669629 h 1669629"/>
                <a:gd name="connsiteX29" fmla="*/ 2053766 w 8122237"/>
                <a:gd name="connsiteY29" fmla="*/ 1669629 h 1669629"/>
                <a:gd name="connsiteX30" fmla="*/ 1636051 w 8122237"/>
                <a:gd name="connsiteY30" fmla="*/ 1669629 h 1669629"/>
                <a:gd name="connsiteX31" fmla="*/ 974668 w 8122237"/>
                <a:gd name="connsiteY31" fmla="*/ 1669629 h 1669629"/>
                <a:gd name="connsiteX32" fmla="*/ 638176 w 8122237"/>
                <a:gd name="connsiteY32" fmla="*/ 1669629 h 1669629"/>
                <a:gd name="connsiteX33" fmla="*/ 0 w 8122237"/>
                <a:gd name="connsiteY33" fmla="*/ 1669629 h 1669629"/>
                <a:gd name="connsiteX34" fmla="*/ 0 w 8122237"/>
                <a:gd name="connsiteY34" fmla="*/ 1146479 h 1669629"/>
                <a:gd name="connsiteX35" fmla="*/ 0 w 8122237"/>
                <a:gd name="connsiteY35" fmla="*/ 556543 h 1669629"/>
                <a:gd name="connsiteX36" fmla="*/ 0 w 8122237"/>
                <a:gd name="connsiteY36" fmla="*/ 0 h 16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22237" h="1669629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84565" y="158681"/>
                    <a:pt x="8105324" y="416742"/>
                    <a:pt x="8122237" y="539847"/>
                  </a:cubicBezTo>
                  <a:cubicBezTo>
                    <a:pt x="8139150" y="662952"/>
                    <a:pt x="8119494" y="930113"/>
                    <a:pt x="8122237" y="1096390"/>
                  </a:cubicBezTo>
                  <a:cubicBezTo>
                    <a:pt x="8124980" y="1262667"/>
                    <a:pt x="8118121" y="1428130"/>
                    <a:pt x="8122237" y="1669629"/>
                  </a:cubicBezTo>
                  <a:cubicBezTo>
                    <a:pt x="7812459" y="1689008"/>
                    <a:pt x="7791495" y="1631188"/>
                    <a:pt x="7460855" y="1669629"/>
                  </a:cubicBezTo>
                  <a:cubicBezTo>
                    <a:pt x="7130215" y="1708070"/>
                    <a:pt x="7261398" y="1636636"/>
                    <a:pt x="7124362" y="1669629"/>
                  </a:cubicBezTo>
                  <a:cubicBezTo>
                    <a:pt x="6987326" y="1702622"/>
                    <a:pt x="6832793" y="1627740"/>
                    <a:pt x="6706647" y="1669629"/>
                  </a:cubicBezTo>
                  <a:cubicBezTo>
                    <a:pt x="6580501" y="1711518"/>
                    <a:pt x="6271617" y="1634733"/>
                    <a:pt x="5964043" y="1669629"/>
                  </a:cubicBezTo>
                  <a:cubicBezTo>
                    <a:pt x="5656469" y="1704525"/>
                    <a:pt x="5583388" y="1604079"/>
                    <a:pt x="5383883" y="1669629"/>
                  </a:cubicBezTo>
                  <a:cubicBezTo>
                    <a:pt x="5184378" y="1735179"/>
                    <a:pt x="5133775" y="1632710"/>
                    <a:pt x="4966168" y="1669629"/>
                  </a:cubicBezTo>
                  <a:cubicBezTo>
                    <a:pt x="4798562" y="1706548"/>
                    <a:pt x="4557410" y="1658544"/>
                    <a:pt x="4386008" y="1669629"/>
                  </a:cubicBezTo>
                  <a:cubicBezTo>
                    <a:pt x="4214606" y="1680714"/>
                    <a:pt x="4195908" y="1657787"/>
                    <a:pt x="4049515" y="1669629"/>
                  </a:cubicBezTo>
                  <a:cubicBezTo>
                    <a:pt x="3903122" y="1681471"/>
                    <a:pt x="3812859" y="1665546"/>
                    <a:pt x="3713023" y="1669629"/>
                  </a:cubicBezTo>
                  <a:cubicBezTo>
                    <a:pt x="3613187" y="1673712"/>
                    <a:pt x="3417183" y="1656605"/>
                    <a:pt x="3132863" y="1669629"/>
                  </a:cubicBezTo>
                  <a:cubicBezTo>
                    <a:pt x="2848543" y="1682653"/>
                    <a:pt x="2873812" y="1620449"/>
                    <a:pt x="2715148" y="1669629"/>
                  </a:cubicBezTo>
                  <a:cubicBezTo>
                    <a:pt x="2556484" y="1718809"/>
                    <a:pt x="2216077" y="1601252"/>
                    <a:pt x="2053766" y="1669629"/>
                  </a:cubicBezTo>
                  <a:cubicBezTo>
                    <a:pt x="1891455" y="1738006"/>
                    <a:pt x="1738726" y="1632098"/>
                    <a:pt x="1636051" y="1669629"/>
                  </a:cubicBezTo>
                  <a:cubicBezTo>
                    <a:pt x="1533376" y="1707160"/>
                    <a:pt x="1169920" y="1616899"/>
                    <a:pt x="974668" y="1669629"/>
                  </a:cubicBezTo>
                  <a:cubicBezTo>
                    <a:pt x="779416" y="1722359"/>
                    <a:pt x="730940" y="1637052"/>
                    <a:pt x="638176" y="1669629"/>
                  </a:cubicBezTo>
                  <a:cubicBezTo>
                    <a:pt x="545412" y="1702206"/>
                    <a:pt x="242998" y="1662554"/>
                    <a:pt x="0" y="1669629"/>
                  </a:cubicBezTo>
                  <a:cubicBezTo>
                    <a:pt x="-58178" y="1536845"/>
                    <a:pt x="38001" y="1279432"/>
                    <a:pt x="0" y="1146479"/>
                  </a:cubicBezTo>
                  <a:cubicBezTo>
                    <a:pt x="-38001" y="1013526"/>
                    <a:pt x="2943" y="765594"/>
                    <a:pt x="0" y="556543"/>
                  </a:cubicBezTo>
                  <a:cubicBezTo>
                    <a:pt x="-2943" y="347492"/>
                    <a:pt x="30416" y="246697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BD570E-4029-4E72-BBB3-91551F169D29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A5DEB8-E928-4E84-A220-BDD85AB164FA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increases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D23720-C9BA-4C6A-9CA9-62730D8BB932}"/>
                  </a:ext>
                </a:extLst>
              </p:cNvPr>
              <p:cNvSpPr txBox="1"/>
              <p:nvPr/>
            </p:nvSpPr>
            <p:spPr>
              <a:xfrm>
                <a:off x="7518400" y="6248400"/>
                <a:ext cx="90653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9+2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D23720-C9BA-4C6A-9CA9-62730D8B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00" y="6248400"/>
                <a:ext cx="906530" cy="81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2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78554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4" y="3755657"/>
                <a:ext cx="5178944" cy="4114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actual </a:t>
                </a:r>
              </a:p>
              <a:p>
                <a:r>
                  <a:rPr lang="en-US" sz="3200" dirty="0"/>
                  <a:t>positives correctly identified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r>
                  <a:rPr lang="en-US" sz="3200" dirty="0"/>
                  <a:t> 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4" y="3755657"/>
                <a:ext cx="5178944" cy="4114011"/>
              </a:xfrm>
              <a:prstGeom prst="rect">
                <a:avLst/>
              </a:prstGeom>
              <a:blipFill>
                <a:blip r:embed="rId3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904D94D-A2BE-4BB8-8F62-9B8DB6BEFC92}"/>
              </a:ext>
            </a:extLst>
          </p:cNvPr>
          <p:cNvGrpSpPr>
            <a:grpSpLocks noChangeAspect="1"/>
          </p:cNvGrpSpPr>
          <p:nvPr/>
        </p:nvGrpSpPr>
        <p:grpSpPr>
          <a:xfrm>
            <a:off x="279243" y="3886200"/>
            <a:ext cx="6258311" cy="3566160"/>
            <a:chOff x="1145511" y="2478795"/>
            <a:chExt cx="8816815" cy="5024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68215D-B9A2-40D2-9CF6-D36C42E9E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D502CF-7B72-40FE-95BB-A5174AF19DC9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EB1D10-DE95-4B4B-AF88-7645EA4D92CE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297068-D0EF-49DC-9388-F4515ACB1CAC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decreases recall. </a:t>
            </a:r>
          </a:p>
        </p:txBody>
      </p:sp>
    </p:spTree>
    <p:extLst>
      <p:ext uri="{BB962C8B-B14F-4D97-AF65-F5344CB8AC3E}">
        <p14:creationId xmlns:p14="http://schemas.microsoft.com/office/powerpoint/2010/main" val="117091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5A278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30813</TotalTime>
  <Words>1906</Words>
  <Application>Microsoft Office PowerPoint</Application>
  <PresentationFormat>Custom</PresentationFormat>
  <Paragraphs>199</Paragraphs>
  <Slides>61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AdvTT5ada87cc</vt:lpstr>
      <vt:lpstr>Arial</vt:lpstr>
      <vt:lpstr>Benguiat Frisky</vt:lpstr>
      <vt:lpstr>Calibri</vt:lpstr>
      <vt:lpstr>Calibri Light</vt:lpstr>
      <vt:lpstr>Cambria Math</vt:lpstr>
      <vt:lpstr>Roboto</vt:lpstr>
      <vt:lpstr>Wingdings</vt:lpstr>
      <vt:lpstr>Office Theme</vt:lpstr>
      <vt:lpstr>Photo House</vt:lpstr>
      <vt:lpstr>The Logistic Regression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416</cp:revision>
  <dcterms:created xsi:type="dcterms:W3CDTF">2020-09-07T00:11:40Z</dcterms:created>
  <dcterms:modified xsi:type="dcterms:W3CDTF">2024-04-19T16:25:03Z</dcterms:modified>
</cp:coreProperties>
</file>