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2"/>
  </p:notesMasterIdLst>
  <p:sldIdLst>
    <p:sldId id="983" r:id="rId2"/>
    <p:sldId id="881" r:id="rId3"/>
    <p:sldId id="967" r:id="rId4"/>
    <p:sldId id="270" r:id="rId5"/>
    <p:sldId id="271" r:id="rId6"/>
    <p:sldId id="297" r:id="rId7"/>
    <p:sldId id="262" r:id="rId8"/>
    <p:sldId id="263" r:id="rId9"/>
    <p:sldId id="306" r:id="rId10"/>
    <p:sldId id="307" r:id="rId11"/>
    <p:sldId id="984" r:id="rId12"/>
    <p:sldId id="969" r:id="rId13"/>
    <p:sldId id="970" r:id="rId14"/>
    <p:sldId id="968" r:id="rId15"/>
    <p:sldId id="961" r:id="rId16"/>
    <p:sldId id="972" r:id="rId17"/>
    <p:sldId id="971" r:id="rId18"/>
    <p:sldId id="973" r:id="rId19"/>
    <p:sldId id="980" r:id="rId20"/>
    <p:sldId id="976" r:id="rId21"/>
    <p:sldId id="977" r:id="rId22"/>
    <p:sldId id="305" r:id="rId23"/>
    <p:sldId id="308" r:id="rId24"/>
    <p:sldId id="988" r:id="rId25"/>
    <p:sldId id="978" r:id="rId26"/>
    <p:sldId id="979" r:id="rId27"/>
    <p:sldId id="903" r:id="rId28"/>
    <p:sldId id="975" r:id="rId29"/>
    <p:sldId id="986" r:id="rId30"/>
    <p:sldId id="987" r:id="rId31"/>
    <p:sldId id="981" r:id="rId32"/>
    <p:sldId id="982" r:id="rId33"/>
    <p:sldId id="898" r:id="rId34"/>
    <p:sldId id="964" r:id="rId35"/>
    <p:sldId id="989" r:id="rId36"/>
    <p:sldId id="965" r:id="rId37"/>
    <p:sldId id="990" r:id="rId38"/>
    <p:sldId id="966" r:id="rId39"/>
    <p:sldId id="991" r:id="rId40"/>
    <p:sldId id="960" r:id="rId4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  <a:srgbClr val="F3E04B"/>
    <a:srgbClr val="F3DB4B"/>
    <a:srgbClr val="F3F34B"/>
    <a:srgbClr val="1A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D5DCFED-329D-49DA-BA79-8E65C1E9B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544B1C-1DF8-4EAD-A57B-C7149546A29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5ECAF71-D4E9-45D2-9EE0-6BC4FC1F8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1939ED0-25C7-4938-9659-8ACB14CF7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2DF759A-B072-4960-AF29-15E619107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25240D-5C0C-49D8-BC83-FCE5373D8A49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2DA0A45-2F74-4768-913F-CE99662B9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A5E53D0-4B69-4B13-A589-AEE26A480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EB60109-BA79-40CD-9F22-2DA618053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50D849-66CD-41FB-899B-82A5C00D6D9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F22A4F5-A6CD-4E15-93F8-A1F5A82BF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17328C7-EDA5-42E1-9C5C-DAD67AC2D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DFC32223-59EF-45C7-84AB-3D1AD9354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33BCD86-8066-4060-898E-E2ACAF60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ED8852E9-A24F-493B-A78D-480EA68BC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4E975A-5807-4D61-890B-CFDF79E26465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867B769-9235-4901-B483-02B367B51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714F9DD-0247-46D3-A1FB-1CAF867C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FC2BC6D5-8267-46F9-924F-CD2993AAD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3D053E-CBAE-4B0B-A102-98E365F0F927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EF332E1-516A-448A-B4FC-28DE98315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3E5ED-3493-4D46-931F-E220323D1F65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28EB401-0EBF-43D4-8B40-A915F7FC4B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5B85EC3-CDCE-4BDE-A265-0E4A6A1AA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BFA0852F-591F-4E17-ACFC-A38D6BC1F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18159AC-23CE-4F9E-9EE2-03C7CE71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F0C534BF-BE3C-4CDF-9762-680712F56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23FE48-821B-4B34-826D-2697D3470C5E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cs/cost-function-logistic-regression-logarithmic-exp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stat.duke.edu/courses/Spring13/sta102.001/Lec/Lec20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atlas.illinois.edu/spring2016/STAT/STAT200/RProgramming/Maximum_Likelihood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atlas.illinois.edu/spring2016/STAT/STAT200/RProgramming/Maximum_Likelihood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analyticsvidhya.com/blog/2020/11/binary-cross-entropy-aka-log-loss-the-cost-function-used-in-logistic-regression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vopedia.org/logistic-regression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analyticsvidhya.com/blog/2020/11/binary-cross-entropy-aka-log-loss-the-cost-function-used-in-logistic-regressio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analyticsvidhya.com/blog/2020/11/binary-cross-entropy-aka-log-loss-the-cost-function-used-in-logistic-regression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-score#Formulation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mg1.psychology.msstate.edu/8803/logisticReg09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83235-D3AA-14BD-2E70-0C734F778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73" y="214888"/>
            <a:ext cx="9583218" cy="3749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389AF-6621-17BF-8BA2-7C66BA5AFCF6}"/>
              </a:ext>
            </a:extLst>
          </p:cNvPr>
          <p:cNvSpPr txBox="1"/>
          <p:nvPr/>
        </p:nvSpPr>
        <p:spPr>
          <a:xfrm>
            <a:off x="4009292" y="4176215"/>
            <a:ext cx="69272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Thursday’s zoom office hours moved to Friday due to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/>
              <a:t>Panorama of Geometry and Topology #6</a:t>
            </a:r>
            <a:br>
              <a:rPr lang="en-US" sz="2400" b="1" dirty="0"/>
            </a:br>
            <a:r>
              <a:rPr lang="en-US" sz="2400" b="1" dirty="0"/>
              <a:t>Spring 2023 (Francis </a:t>
            </a:r>
            <a:r>
              <a:rPr lang="en-US" sz="2400" b="1" dirty="0" err="1"/>
              <a:t>Bonahon</a:t>
            </a:r>
            <a:r>
              <a:rPr lang="en-US" sz="2400" b="1" dirty="0"/>
              <a:t>) </a:t>
            </a:r>
          </a:p>
          <a:p>
            <a:r>
              <a:rPr lang="en-US" sz="2400" dirty="0"/>
              <a:t>Thursday April 20th 5:30-6:30pm at 110 MLH </a:t>
            </a:r>
            <a:endParaRPr lang="en-US" sz="2400" b="0" i="0" u="none" strike="noStrike" dirty="0"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Francis </a:t>
            </a:r>
            <a:r>
              <a:rPr lang="en-US" sz="2400" b="0" i="0" u="none" strike="noStrike" dirty="0" err="1">
                <a:effectLst/>
                <a:latin typeface="Calibri" panose="020F0502020204030204" pitchFamily="34" charset="0"/>
              </a:rPr>
              <a:t>Bonahon</a:t>
            </a:r>
            <a:r>
              <a:rPr lang="en-US" sz="2400" dirty="0"/>
              <a:t> </a:t>
            </a: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(USC)</a:t>
            </a:r>
            <a:endParaRPr lang="en-US" sz="2400" dirty="0">
              <a:effectLst/>
            </a:endParaRPr>
          </a:p>
          <a:p>
            <a:pPr algn="l"/>
            <a:endParaRPr lang="en-US" sz="2400" b="0" i="0" u="none" strike="noStrike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Panorama seminar: Freeways and circle packings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28421-ABD6-0916-A44A-947A0E4481AE}"/>
              </a:ext>
            </a:extLst>
          </p:cNvPr>
          <p:cNvSpPr txBox="1"/>
          <p:nvPr/>
        </p:nvSpPr>
        <p:spPr>
          <a:xfrm>
            <a:off x="401933" y="4176215"/>
            <a:ext cx="19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Please include </a:t>
            </a:r>
            <a:r>
              <a:rPr lang="en-US" sz="2400" b="1" dirty="0">
                <a:solidFill>
                  <a:srgbClr val="5A2781"/>
                </a:solidFill>
              </a:rPr>
              <a:t>5760</a:t>
            </a:r>
            <a:r>
              <a:rPr lang="en-US" sz="2400" dirty="0">
                <a:solidFill>
                  <a:srgbClr val="5A2781"/>
                </a:solidFill>
              </a:rPr>
              <a:t> in your e-mails to me.</a:t>
            </a:r>
          </a:p>
        </p:txBody>
      </p:sp>
    </p:spTree>
    <p:extLst>
      <p:ext uri="{BB962C8B-B14F-4D97-AF65-F5344CB8AC3E}">
        <p14:creationId xmlns:p14="http://schemas.microsoft.com/office/powerpoint/2010/main" val="169074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PPT916.png">
            <a:extLst>
              <a:ext uri="{FF2B5EF4-FFF2-40B4-BE49-F238E27FC236}">
                <a16:creationId xmlns:a16="http://schemas.microsoft.com/office/drawing/2014/main" id="{3A63CB70-0446-4228-BBCF-453AF895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59" y="286250"/>
            <a:ext cx="8432695" cy="69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2BCD2-7E27-4CE2-A7F1-F1F104AC19C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9982D-D854-40A6-A579-8D896197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" y="257836"/>
            <a:ext cx="11820525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2934DD-FF75-4C1B-B4CB-C2FE615D3B84}"/>
              </a:ext>
            </a:extLst>
          </p:cNvPr>
          <p:cNvSpPr txBox="1"/>
          <p:nvPr/>
        </p:nvSpPr>
        <p:spPr>
          <a:xfrm>
            <a:off x="445127" y="7403068"/>
            <a:ext cx="11408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Why Does the Cost Function of Logistic Regression Have a Logarithmic Expression? | </a:t>
            </a:r>
            <a:r>
              <a:rPr lang="en-US" dirty="0" err="1">
                <a:hlinkClick r:id="rId3"/>
              </a:rPr>
              <a:t>Baeldung</a:t>
            </a:r>
            <a:r>
              <a:rPr lang="en-US" dirty="0">
                <a:hlinkClick r:id="rId3"/>
              </a:rPr>
              <a:t> on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9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174C6-8AA2-4F37-A807-A75203AB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12290"/>
            <a:ext cx="974407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7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09EDC-7058-440C-8D4F-C3D524D67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214312"/>
            <a:ext cx="976312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D63B8-8143-4F2E-996D-EC8A11C11873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5A35F-F451-4249-B2C7-2FBE7DCC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7010"/>
            <a:ext cx="9810750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774F5D-7BE2-4471-B3EC-00C4BB59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615"/>
            <a:ext cx="9753600" cy="7362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5342B-79D7-47E9-9D48-CA59C3FC9BBD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2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4DF48-4E77-4600-B886-6BCA480D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05" y="0"/>
            <a:ext cx="10348190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F874F-71C5-4AA8-8DB5-D7772940DA7F}"/>
              </a:ext>
            </a:extLst>
          </p:cNvPr>
          <p:cNvSpPr txBox="1"/>
          <p:nvPr/>
        </p:nvSpPr>
        <p:spPr>
          <a:xfrm>
            <a:off x="9938655" y="3721395"/>
            <a:ext cx="173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2781"/>
                </a:solidFill>
              </a:rPr>
              <a:t>Some circles correspond to more than one data point.</a:t>
            </a:r>
          </a:p>
        </p:txBody>
      </p:sp>
    </p:spTree>
    <p:extLst>
      <p:ext uri="{BB962C8B-B14F-4D97-AF65-F5344CB8AC3E}">
        <p14:creationId xmlns:p14="http://schemas.microsoft.com/office/powerpoint/2010/main" val="346919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63BA9-8E5D-4ACC-995E-3700F4370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9744"/>
            <a:ext cx="9772650" cy="739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2D84D-4D5A-425C-93B2-A9533A213481}"/>
              </a:ext>
            </a:extLst>
          </p:cNvPr>
          <p:cNvSpPr txBox="1"/>
          <p:nvPr/>
        </p:nvSpPr>
        <p:spPr>
          <a:xfrm>
            <a:off x="9175898" y="4805917"/>
            <a:ext cx="2413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Not valid since Age = 0 is outside of </a:t>
            </a:r>
            <a:r>
              <a:rPr lang="en-US" sz="2400" b="1" dirty="0">
                <a:solidFill>
                  <a:srgbClr val="5A2781"/>
                </a:solidFill>
              </a:rPr>
              <a:t>included</a:t>
            </a:r>
            <a:r>
              <a:rPr lang="en-US" sz="2400" dirty="0">
                <a:solidFill>
                  <a:srgbClr val="5A2781"/>
                </a:solidFill>
              </a:rPr>
              <a:t> data range.</a:t>
            </a:r>
          </a:p>
        </p:txBody>
      </p:sp>
    </p:spTree>
    <p:extLst>
      <p:ext uri="{BB962C8B-B14F-4D97-AF65-F5344CB8AC3E}">
        <p14:creationId xmlns:p14="http://schemas.microsoft.com/office/powerpoint/2010/main" val="209536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9D91B-9A80-4880-9599-EB9E6FFBA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47" y="0"/>
            <a:ext cx="9991607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8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4DF48-4E77-4600-B886-6BCA480D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05" y="0"/>
            <a:ext cx="10348190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F874F-71C5-4AA8-8DB5-D7772940DA7F}"/>
              </a:ext>
            </a:extLst>
          </p:cNvPr>
          <p:cNvSpPr txBox="1"/>
          <p:nvPr/>
        </p:nvSpPr>
        <p:spPr>
          <a:xfrm>
            <a:off x="9938655" y="3721395"/>
            <a:ext cx="173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2781"/>
                </a:solidFill>
              </a:rPr>
              <a:t>Some circles correspond to more than one data point.</a:t>
            </a:r>
          </a:p>
        </p:txBody>
      </p:sp>
    </p:spTree>
    <p:extLst>
      <p:ext uri="{BB962C8B-B14F-4D97-AF65-F5344CB8AC3E}">
        <p14:creationId xmlns:p14="http://schemas.microsoft.com/office/powerpoint/2010/main" val="90412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D1ACA9-3605-41F0-AC35-85F154072A71}"/>
              </a:ext>
            </a:extLst>
          </p:cNvPr>
          <p:cNvGrpSpPr>
            <a:grpSpLocks noChangeAspect="1"/>
          </p:cNvGrpSpPr>
          <p:nvPr/>
        </p:nvGrpSpPr>
        <p:grpSpPr>
          <a:xfrm>
            <a:off x="8320211" y="1786973"/>
            <a:ext cx="1724388" cy="2194560"/>
            <a:chOff x="8160707" y="915096"/>
            <a:chExt cx="3726493" cy="47425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F4ED63C-916B-4EDB-9790-9E0446429763}"/>
                </a:ext>
              </a:extLst>
            </p:cNvPr>
            <p:cNvGrpSpPr/>
            <p:nvPr/>
          </p:nvGrpSpPr>
          <p:grpSpPr>
            <a:xfrm>
              <a:off x="8160707" y="1737476"/>
              <a:ext cx="3726493" cy="3920196"/>
              <a:chOff x="7033364" y="2698511"/>
              <a:chExt cx="4647157" cy="4976575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1F65EA63-9D05-47C8-92A1-D97B0F932F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3364" y="2698511"/>
                <a:ext cx="3615586" cy="4552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3F2E5E-A9BA-4002-AE13-0DC9BA22D0A2}"/>
                  </a:ext>
                </a:extLst>
              </p:cNvPr>
              <p:cNvSpPr txBox="1"/>
              <p:nvPr/>
            </p:nvSpPr>
            <p:spPr>
              <a:xfrm>
                <a:off x="7033364" y="7359133"/>
                <a:ext cx="4647157" cy="315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hlinkClick r:id="rId3"/>
                  </a:rPr>
                  <a:t>https://en.wikipedia.org/wiki/Linear_regression</a:t>
                </a:r>
                <a:r>
                  <a:rPr lang="en-US" sz="1100" dirty="0"/>
                  <a:t> 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3BA252-9232-4A56-96CC-C83E74C0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9821" y="915096"/>
              <a:ext cx="2289175" cy="79375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444673" y="187597"/>
            <a:ext cx="11116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Supervised Learning:  Use labeled data to predict unlabeled data.</a:t>
            </a:r>
          </a:p>
          <a:p>
            <a:endParaRPr lang="en-US" sz="3200" dirty="0"/>
          </a:p>
          <a:p>
            <a:r>
              <a:rPr lang="en-US" sz="3200" dirty="0"/>
              <a:t>2 types of supervised learning: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Regression:  Predict continuous values.</a:t>
            </a:r>
          </a:p>
          <a:p>
            <a:pPr lvl="2"/>
            <a:r>
              <a:rPr lang="en-US" sz="3200" dirty="0"/>
              <a:t> Ex:  Linear regression.</a:t>
            </a:r>
          </a:p>
          <a:p>
            <a:endParaRPr lang="en-US" sz="3200" dirty="0"/>
          </a:p>
          <a:p>
            <a:r>
              <a:rPr lang="en-US" sz="3200" dirty="0"/>
              <a:t>				F(</a:t>
            </a:r>
            <a:r>
              <a:rPr lang="en-US" sz="3200" dirty="0" err="1"/>
              <a:t>x</a:t>
            </a:r>
            <a:r>
              <a:rPr lang="en-US" sz="3200" baseline="-25000" dirty="0" err="1"/>
              <a:t>new</a:t>
            </a:r>
            <a:r>
              <a:rPr lang="en-US" sz="3200" dirty="0"/>
              <a:t>) = b</a:t>
            </a:r>
            <a:r>
              <a:rPr lang="en-US" sz="3200" baseline="-25000" dirty="0"/>
              <a:t>0</a:t>
            </a:r>
            <a:r>
              <a:rPr lang="en-US" sz="3200" dirty="0"/>
              <a:t> + b</a:t>
            </a:r>
            <a:r>
              <a:rPr lang="en-US" sz="3200" baseline="-25000" dirty="0"/>
              <a:t>1</a:t>
            </a:r>
            <a:r>
              <a:rPr lang="en-US" sz="3200" dirty="0"/>
              <a:t>x</a:t>
            </a:r>
            <a:r>
              <a:rPr lang="en-US" sz="3200" baseline="-25000" dirty="0"/>
              <a:t>new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2.  Classification:  Predict discrete values.</a:t>
            </a:r>
          </a:p>
          <a:p>
            <a:pPr lvl="2"/>
            <a:r>
              <a:rPr lang="en-US" sz="3200" dirty="0"/>
              <a:t>Ex:  Logistic regression</a:t>
            </a:r>
          </a:p>
        </p:txBody>
      </p:sp>
      <p:pic>
        <p:nvPicPr>
          <p:cNvPr id="8" name="Picture 7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F0F25354-1CD0-452F-AD9C-2E6E4E7BC7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1"/>
          <a:stretch/>
        </p:blipFill>
        <p:spPr>
          <a:xfrm>
            <a:off x="7893299" y="5212080"/>
            <a:ext cx="2732803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B3CF2-2BD0-44D3-B2B8-3C82212EB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72" y="0"/>
            <a:ext cx="9991628" cy="749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99F8B-2467-48CE-B173-A27BD072F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" t="16307" r="27952" b="71356"/>
          <a:stretch/>
        </p:blipFill>
        <p:spPr>
          <a:xfrm>
            <a:off x="2062717" y="6092455"/>
            <a:ext cx="7091917" cy="92503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9258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4D65F-5C6A-439B-ADCB-A45DF47C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71" b="41152"/>
          <a:stretch/>
        </p:blipFill>
        <p:spPr>
          <a:xfrm>
            <a:off x="947794" y="276446"/>
            <a:ext cx="11283444" cy="2377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19130-0F91-46F7-B2B0-F1FC59884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5" t="68207" r="23376" b="21725"/>
          <a:stretch/>
        </p:blipFill>
        <p:spPr>
          <a:xfrm>
            <a:off x="744279" y="3886200"/>
            <a:ext cx="5499278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05645-BA40-4A05-9E60-B2E5F2E248CE}"/>
              </a:ext>
            </a:extLst>
          </p:cNvPr>
          <p:cNvSpPr txBox="1"/>
          <p:nvPr/>
        </p:nvSpPr>
        <p:spPr>
          <a:xfrm>
            <a:off x="947796" y="5172743"/>
            <a:ext cx="309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Thus for a 26 year old,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C8340-BE4E-4EBA-99A8-D5CC72777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5" t="68207" r="59183" b="21725"/>
          <a:stretch/>
        </p:blipFill>
        <p:spPr>
          <a:xfrm>
            <a:off x="3322485" y="4997305"/>
            <a:ext cx="1165767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D5EDB-89B8-449F-AE66-686B2380D514}"/>
              </a:ext>
            </a:extLst>
          </p:cNvPr>
          <p:cNvSpPr txBox="1"/>
          <p:nvPr/>
        </p:nvSpPr>
        <p:spPr>
          <a:xfrm>
            <a:off x="4444409" y="5172743"/>
            <a:ext cx="3778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= 1.17(0.94) = 1.10 for odds</a:t>
            </a:r>
          </a:p>
          <a:p>
            <a:endParaRPr lang="en-US" sz="2400" dirty="0">
              <a:solidFill>
                <a:srgbClr val="5A2781"/>
              </a:solidFill>
            </a:endParaRPr>
          </a:p>
          <a:p>
            <a:r>
              <a:rPr lang="en-US" sz="2400" dirty="0">
                <a:solidFill>
                  <a:srgbClr val="5A2781"/>
                </a:solidFill>
              </a:rPr>
              <a:t>Probability = 1.1/2.1 = 0.524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DCA17-0FA2-412D-B436-1C0E21BF78FF}"/>
              </a:ext>
            </a:extLst>
          </p:cNvPr>
          <p:cNvSpPr txBox="1"/>
          <p:nvPr/>
        </p:nvSpPr>
        <p:spPr>
          <a:xfrm>
            <a:off x="5673944" y="2719416"/>
            <a:ext cx="509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since p = 1.17(1-p) </a:t>
            </a:r>
            <a:r>
              <a:rPr lang="en-US" sz="2400" dirty="0">
                <a:solidFill>
                  <a:srgbClr val="5A2781"/>
                </a:solidFill>
                <a:sym typeface="Wingdings" panose="05000000000000000000" pitchFamily="2" charset="2"/>
              </a:rPr>
              <a:t> (1 + 1.17)p = 1.17</a:t>
            </a:r>
            <a:endParaRPr lang="en-US" sz="2400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5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:\DOCUME~1\MGiesen\LOCALS~1\Temp\PPTA0A.png">
            <a:extLst>
              <a:ext uri="{FF2B5EF4-FFF2-40B4-BE49-F238E27FC236}">
                <a16:creationId xmlns:a16="http://schemas.microsoft.com/office/drawing/2014/main" id="{EFC09261-4F63-4600-AB41-23B9909F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5" y="1930506"/>
            <a:ext cx="528595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C:\DOCUME~1\MGiesen\LOCALS~1\Temp\PPTA0B.png">
            <a:extLst>
              <a:ext uri="{FF2B5EF4-FFF2-40B4-BE49-F238E27FC236}">
                <a16:creationId xmlns:a16="http://schemas.microsoft.com/office/drawing/2014/main" id="{43C61935-9045-47A9-AC5F-8AD909DD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0" y="345441"/>
            <a:ext cx="9067800" cy="67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B2AC4-76BE-43B1-9090-A7860A308704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PPT917.png">
            <a:extLst>
              <a:ext uri="{FF2B5EF4-FFF2-40B4-BE49-F238E27FC236}">
                <a16:creationId xmlns:a16="http://schemas.microsoft.com/office/drawing/2014/main" id="{EEEF363B-6745-47C0-AB86-95D6BA7E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14" y="690880"/>
            <a:ext cx="8693573" cy="63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A3A70-9AC4-4DBF-8D5D-95BE55EA9C98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" y="648746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144377" y="0"/>
            <a:ext cx="11983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Devopedia</a:t>
            </a:r>
            <a:r>
              <a:rPr lang="en-US" sz="1600" dirty="0"/>
              <a:t>. 2022. "Logistic Regression." Version 10, January 19. Accessed 2023-02-11. </a:t>
            </a:r>
            <a:r>
              <a:rPr lang="en-US" sz="1600" dirty="0">
                <a:hlinkClick r:id="rId3"/>
              </a:rPr>
              <a:t>https://devopedia.org/logistic-regression</a:t>
            </a:r>
            <a:r>
              <a:rPr lang="en-US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DE13-1C14-49B1-9B37-C46CEC5C7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46" y="4884713"/>
            <a:ext cx="6098654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54C740-ACD2-4EA6-8D84-FB3FF5CA5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2985" y="5265463"/>
            <a:ext cx="3166948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B9BF9-FB7F-FE65-94EC-8E34BE39599E}"/>
              </a:ext>
            </a:extLst>
          </p:cNvPr>
          <p:cNvSpPr txBox="1"/>
          <p:nvPr/>
        </p:nvSpPr>
        <p:spPr>
          <a:xfrm>
            <a:off x="1125415" y="6420897"/>
            <a:ext cx="4129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Cost functions:  Solution corresponds to minimum of cost function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2D2AB2-E90E-81AC-1D30-EFCD0F29CAC2}"/>
              </a:ext>
            </a:extLst>
          </p:cNvPr>
          <p:cNvCxnSpPr>
            <a:cxnSpLocks/>
          </p:cNvCxnSpPr>
          <p:nvPr/>
        </p:nvCxnSpPr>
        <p:spPr>
          <a:xfrm flipV="1">
            <a:off x="2876459" y="6073433"/>
            <a:ext cx="313892" cy="41198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9B3C83-B527-ED41-4A10-5A670AEE5F05}"/>
              </a:ext>
            </a:extLst>
          </p:cNvPr>
          <p:cNvCxnSpPr>
            <a:cxnSpLocks/>
          </p:cNvCxnSpPr>
          <p:nvPr/>
        </p:nvCxnSpPr>
        <p:spPr>
          <a:xfrm flipV="1">
            <a:off x="2876459" y="5948624"/>
            <a:ext cx="2912087" cy="56270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7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1585FE-1D89-46CF-B175-A6FF98DE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" y="0"/>
            <a:ext cx="11877118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FFB1E-3927-44A1-992A-3789DF110DC4}"/>
              </a:ext>
            </a:extLst>
          </p:cNvPr>
          <p:cNvSpPr txBox="1"/>
          <p:nvPr/>
        </p:nvSpPr>
        <p:spPr>
          <a:xfrm>
            <a:off x="2195898" y="681612"/>
            <a:ext cx="968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http://courses.atlas.illinois.edu/spring2016/STAT/STAT200/RProgramming/Maximum_Likelihood.html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055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53268-BA24-47F5-A5AA-29E190EE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90" y="2709781"/>
            <a:ext cx="7497229" cy="4638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67EF4-E83D-4E51-85D1-FD2AAE76537C}"/>
              </a:ext>
            </a:extLst>
          </p:cNvPr>
          <p:cNvSpPr txBox="1"/>
          <p:nvPr/>
        </p:nvSpPr>
        <p:spPr>
          <a:xfrm>
            <a:off x="973154" y="7348355"/>
            <a:ext cx="968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http://courses.atlas.illinois.edu/spring2016/STAT/STAT200/RProgramming/Maximum_Likelihood.html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29212-F2F3-4938-8FD4-97690C8AA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665" y="330384"/>
            <a:ext cx="3943350" cy="5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8E2F32-38CA-4637-BA29-00B709BE1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731" y="1220044"/>
            <a:ext cx="3990975" cy="581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9AB89-215E-4479-AB8F-C1E251188E1A}"/>
              </a:ext>
            </a:extLst>
          </p:cNvPr>
          <p:cNvSpPr txBox="1"/>
          <p:nvPr/>
        </p:nvSpPr>
        <p:spPr>
          <a:xfrm>
            <a:off x="2551814" y="2115879"/>
            <a:ext cx="348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Maximum occurs at 0.2</a:t>
            </a:r>
          </a:p>
        </p:txBody>
      </p:sp>
    </p:spTree>
    <p:extLst>
      <p:ext uri="{BB962C8B-B14F-4D97-AF65-F5344CB8AC3E}">
        <p14:creationId xmlns:p14="http://schemas.microsoft.com/office/powerpoint/2010/main" val="386355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" y="347305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144377" y="0"/>
            <a:ext cx="11983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Devopedia</a:t>
            </a:r>
            <a:r>
              <a:rPr lang="en-US" sz="1600" dirty="0"/>
              <a:t>. 2022. "Logistic Regression." Version 10, January 19. Accessed 2023-02-11. </a:t>
            </a:r>
            <a:r>
              <a:rPr lang="en-US" sz="1600" dirty="0">
                <a:hlinkClick r:id="rId3"/>
              </a:rPr>
              <a:t>https://devopedia.org/logistic-regression</a:t>
            </a:r>
            <a:r>
              <a:rPr lang="en-US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DE13-1C14-49B1-9B37-C46CEC5C7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6820" r="2595" b="5799"/>
          <a:stretch/>
        </p:blipFill>
        <p:spPr bwMode="auto">
          <a:xfrm>
            <a:off x="5943600" y="4745414"/>
            <a:ext cx="5785338" cy="207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54C740-ACD2-4EA6-8D84-FB3FF5CA5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2985" y="5114746"/>
            <a:ext cx="3166948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49BC9-027D-2B57-E288-0152F631FEBE}"/>
              </a:ext>
            </a:extLst>
          </p:cNvPr>
          <p:cNvSpPr txBox="1"/>
          <p:nvPr/>
        </p:nvSpPr>
        <p:spPr>
          <a:xfrm>
            <a:off x="459714" y="4745414"/>
            <a:ext cx="1177917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A2781"/>
                </a:solidFill>
              </a:rPr>
              <a:t>Cost function for linear regression                                          Cost function for logistic regression</a:t>
            </a: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sz="1200" dirty="0">
              <a:solidFill>
                <a:srgbClr val="5A2781"/>
              </a:solidFill>
            </a:endParaRPr>
          </a:p>
          <a:p>
            <a:r>
              <a:rPr lang="en-US" dirty="0">
                <a:solidFill>
                  <a:srgbClr val="5A2781"/>
                </a:solidFill>
              </a:rPr>
              <a:t>Minimize cost function to find best  function f</a:t>
            </a:r>
          </a:p>
          <a:p>
            <a:r>
              <a:rPr lang="en-US" dirty="0">
                <a:solidFill>
                  <a:srgbClr val="5A2781"/>
                </a:solidFill>
              </a:rPr>
              <a:t>(</a:t>
            </a:r>
            <a:r>
              <a:rPr lang="en-US" dirty="0" err="1">
                <a:solidFill>
                  <a:srgbClr val="5A2781"/>
                </a:solidFill>
              </a:rPr>
              <a:t>eg</a:t>
            </a:r>
            <a:r>
              <a:rPr lang="en-US" dirty="0">
                <a:solidFill>
                  <a:srgbClr val="5A2781"/>
                </a:solidFill>
              </a:rPr>
              <a:t>: if f(x) = mx + b, find m and b that minimizes                  Minimize cost function to find best probability function.  This</a:t>
            </a:r>
          </a:p>
          <a:p>
            <a:r>
              <a:rPr lang="en-US" dirty="0">
                <a:solidFill>
                  <a:srgbClr val="5A2781"/>
                </a:solidFill>
              </a:rPr>
              <a:t>cost function RSS.                                                                       corresponds to finding best m and b that minimizes cost for</a:t>
            </a:r>
          </a:p>
          <a:p>
            <a:r>
              <a:rPr lang="en-US"/>
              <a:t>                                                                                                                                  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p(x) = 1/[1 + exp(-</a:t>
            </a:r>
            <a:r>
              <a:rPr lang="en-US" altLang="en-US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b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- </a:t>
            </a:r>
            <a:r>
              <a:rPr lang="en-US" altLang="en-US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x)]</a:t>
            </a:r>
            <a:r>
              <a:rPr lang="en-US" dirty="0">
                <a:solidFill>
                  <a:srgbClr val="5A278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68173-C22D-970A-5316-05BEBF1355E6}"/>
              </a:ext>
            </a:extLst>
          </p:cNvPr>
          <p:cNvSpPr txBox="1"/>
          <p:nvPr/>
        </p:nvSpPr>
        <p:spPr>
          <a:xfrm>
            <a:off x="1899138" y="743581"/>
            <a:ext cx="775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Linear model                                                 General linear model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398EE1-DDB1-42B2-A9BC-8ECF5A0B44B0}"/>
              </a:ext>
            </a:extLst>
          </p:cNvPr>
          <p:cNvSpPr txBox="1"/>
          <p:nvPr/>
        </p:nvSpPr>
        <p:spPr>
          <a:xfrm>
            <a:off x="202018" y="7403068"/>
            <a:ext cx="8277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Log Loss - Logistic Regression's Cost Function for Beginners (analyticsvidhya.com)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77AA6-A5FF-4EFE-9338-C2B8E30D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730"/>
            <a:ext cx="7549764" cy="5212080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235E0446-C938-4203-835B-413D289DA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2"/>
          <a:stretch/>
        </p:blipFill>
        <p:spPr>
          <a:xfrm>
            <a:off x="7134447" y="506239"/>
            <a:ext cx="4544040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831C25-1FA3-4D8B-9169-980C5F2A73A7}"/>
              </a:ext>
            </a:extLst>
          </p:cNvPr>
          <p:cNvSpPr txBox="1"/>
          <p:nvPr/>
        </p:nvSpPr>
        <p:spPr>
          <a:xfrm>
            <a:off x="7798981" y="4621039"/>
            <a:ext cx="4088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https://devopedia.org/logistic-regression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3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398EE1-DDB1-42B2-A9BC-8ECF5A0B44B0}"/>
              </a:ext>
            </a:extLst>
          </p:cNvPr>
          <p:cNvSpPr txBox="1"/>
          <p:nvPr/>
        </p:nvSpPr>
        <p:spPr>
          <a:xfrm>
            <a:off x="202018" y="7403068"/>
            <a:ext cx="8277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Log Loss - Logistic Regression's Cost Function for Beginners (analyticsvidhya.com)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B731E-0B0D-489C-80D0-B13F1B5F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4" y="1012418"/>
            <a:ext cx="1114675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2B308-9539-4003-8A84-91F9B081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5250"/>
            <a:ext cx="8077200" cy="758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45D411-AFC6-4066-A36B-864A17D2DAEF}"/>
              </a:ext>
            </a:extLst>
          </p:cNvPr>
          <p:cNvSpPr txBox="1"/>
          <p:nvPr/>
        </p:nvSpPr>
        <p:spPr>
          <a:xfrm>
            <a:off x="7650125" y="0"/>
            <a:ext cx="416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https://devopedia.org/logistic-regression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054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398EE1-DDB1-42B2-A9BC-8ECF5A0B44B0}"/>
              </a:ext>
            </a:extLst>
          </p:cNvPr>
          <p:cNvSpPr txBox="1"/>
          <p:nvPr/>
        </p:nvSpPr>
        <p:spPr>
          <a:xfrm>
            <a:off x="202018" y="7403068"/>
            <a:ext cx="8277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Log Loss - Logistic Regression's Cost Function for Beginners (analyticsvidhya.com)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8B725-CF11-4717-AFB3-14F2205B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11" y="155389"/>
            <a:ext cx="9885267" cy="3931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E0584-91DF-46C4-9773-348DD0A27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48" y="3922296"/>
            <a:ext cx="468543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A3D52-95CB-49B1-B4EA-C9E363C0D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21" y="4958834"/>
            <a:ext cx="6098654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388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143125"/>
            <a:ext cx="8801100" cy="3486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38123-E89E-4C62-A0FB-A619AE83E1EE}"/>
              </a:ext>
            </a:extLst>
          </p:cNvPr>
          <p:cNvSpPr txBox="1"/>
          <p:nvPr/>
        </p:nvSpPr>
        <p:spPr>
          <a:xfrm>
            <a:off x="637953" y="595423"/>
            <a:ext cx="625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Decision Boundary:  p = 0.5</a:t>
            </a:r>
          </a:p>
        </p:txBody>
      </p:sp>
    </p:spTree>
    <p:extLst>
      <p:ext uri="{BB962C8B-B14F-4D97-AF65-F5344CB8AC3E}">
        <p14:creationId xmlns:p14="http://schemas.microsoft.com/office/powerpoint/2010/main" val="2198681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99003-2692-406F-894D-D4093F67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143125"/>
            <a:ext cx="8553450" cy="3486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45958-07AE-4C39-9B68-EEA4C0194A05}"/>
              </a:ext>
            </a:extLst>
          </p:cNvPr>
          <p:cNvSpPr txBox="1"/>
          <p:nvPr/>
        </p:nvSpPr>
        <p:spPr>
          <a:xfrm>
            <a:off x="637953" y="595423"/>
            <a:ext cx="625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Decision Boundary:  p = 0.7</a:t>
            </a:r>
          </a:p>
        </p:txBody>
      </p:sp>
    </p:spTree>
    <p:extLst>
      <p:ext uri="{BB962C8B-B14F-4D97-AF65-F5344CB8AC3E}">
        <p14:creationId xmlns:p14="http://schemas.microsoft.com/office/powerpoint/2010/main" val="4221113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97" y="1247636"/>
            <a:ext cx="8907206" cy="5277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016244" y="6863170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145556" y="760699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</p:spTree>
    <p:extLst>
      <p:ext uri="{BB962C8B-B14F-4D97-AF65-F5344CB8AC3E}">
        <p14:creationId xmlns:p14="http://schemas.microsoft.com/office/powerpoint/2010/main" val="3586356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0E4310D-8D40-4CED-ACE7-445C6FB8E3A0}"/>
              </a:ext>
            </a:extLst>
          </p:cNvPr>
          <p:cNvGrpSpPr/>
          <p:nvPr/>
        </p:nvGrpSpPr>
        <p:grpSpPr>
          <a:xfrm>
            <a:off x="1145511" y="2478795"/>
            <a:ext cx="8901600" cy="5024069"/>
            <a:chOff x="1145511" y="2478795"/>
            <a:chExt cx="8901600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0BE19A-CC31-4B47-96E7-CDCF36D7D856}"/>
                </a:ext>
              </a:extLst>
            </p:cNvPr>
            <p:cNvSpPr/>
            <p:nvPr/>
          </p:nvSpPr>
          <p:spPr>
            <a:xfrm>
              <a:off x="1924874" y="3184634"/>
              <a:ext cx="8122237" cy="4318230"/>
            </a:xfrm>
            <a:custGeom>
              <a:avLst/>
              <a:gdLst>
                <a:gd name="connsiteX0" fmla="*/ 0 w 8122237"/>
                <a:gd name="connsiteY0" fmla="*/ 0 h 4318230"/>
                <a:gd name="connsiteX1" fmla="*/ 498937 w 8122237"/>
                <a:gd name="connsiteY1" fmla="*/ 0 h 4318230"/>
                <a:gd name="connsiteX2" fmla="*/ 835430 w 8122237"/>
                <a:gd name="connsiteY2" fmla="*/ 0 h 4318230"/>
                <a:gd name="connsiteX3" fmla="*/ 1578035 w 8122237"/>
                <a:gd name="connsiteY3" fmla="*/ 0 h 4318230"/>
                <a:gd name="connsiteX4" fmla="*/ 2076972 w 8122237"/>
                <a:gd name="connsiteY4" fmla="*/ 0 h 4318230"/>
                <a:gd name="connsiteX5" fmla="*/ 2575909 w 8122237"/>
                <a:gd name="connsiteY5" fmla="*/ 0 h 4318230"/>
                <a:gd name="connsiteX6" fmla="*/ 3318514 w 8122237"/>
                <a:gd name="connsiteY6" fmla="*/ 0 h 4318230"/>
                <a:gd name="connsiteX7" fmla="*/ 3736229 w 8122237"/>
                <a:gd name="connsiteY7" fmla="*/ 0 h 4318230"/>
                <a:gd name="connsiteX8" fmla="*/ 4478834 w 8122237"/>
                <a:gd name="connsiteY8" fmla="*/ 0 h 4318230"/>
                <a:gd name="connsiteX9" fmla="*/ 5221438 w 8122237"/>
                <a:gd name="connsiteY9" fmla="*/ 0 h 4318230"/>
                <a:gd name="connsiteX10" fmla="*/ 5801598 w 8122237"/>
                <a:gd name="connsiteY10" fmla="*/ 0 h 4318230"/>
                <a:gd name="connsiteX11" fmla="*/ 6544202 w 8122237"/>
                <a:gd name="connsiteY11" fmla="*/ 0 h 4318230"/>
                <a:gd name="connsiteX12" fmla="*/ 7043140 w 8122237"/>
                <a:gd name="connsiteY12" fmla="*/ 0 h 4318230"/>
                <a:gd name="connsiteX13" fmla="*/ 7542077 w 8122237"/>
                <a:gd name="connsiteY13" fmla="*/ 0 h 4318230"/>
                <a:gd name="connsiteX14" fmla="*/ 8122237 w 8122237"/>
                <a:gd name="connsiteY14" fmla="*/ 0 h 4318230"/>
                <a:gd name="connsiteX15" fmla="*/ 8122237 w 8122237"/>
                <a:gd name="connsiteY15" fmla="*/ 496596 h 4318230"/>
                <a:gd name="connsiteX16" fmla="*/ 8122237 w 8122237"/>
                <a:gd name="connsiteY16" fmla="*/ 1036375 h 4318230"/>
                <a:gd name="connsiteX17" fmla="*/ 8122237 w 8122237"/>
                <a:gd name="connsiteY17" fmla="*/ 1619336 h 4318230"/>
                <a:gd name="connsiteX18" fmla="*/ 8122237 w 8122237"/>
                <a:gd name="connsiteY18" fmla="*/ 2202297 h 4318230"/>
                <a:gd name="connsiteX19" fmla="*/ 8122237 w 8122237"/>
                <a:gd name="connsiteY19" fmla="*/ 2785258 h 4318230"/>
                <a:gd name="connsiteX20" fmla="*/ 8122237 w 8122237"/>
                <a:gd name="connsiteY20" fmla="*/ 3195490 h 4318230"/>
                <a:gd name="connsiteX21" fmla="*/ 8122237 w 8122237"/>
                <a:gd name="connsiteY21" fmla="*/ 3648904 h 4318230"/>
                <a:gd name="connsiteX22" fmla="*/ 8122237 w 8122237"/>
                <a:gd name="connsiteY22" fmla="*/ 4318230 h 4318230"/>
                <a:gd name="connsiteX23" fmla="*/ 7623300 w 8122237"/>
                <a:gd name="connsiteY23" fmla="*/ 4318230 h 4318230"/>
                <a:gd name="connsiteX24" fmla="*/ 7043140 w 8122237"/>
                <a:gd name="connsiteY24" fmla="*/ 4318230 h 4318230"/>
                <a:gd name="connsiteX25" fmla="*/ 6706647 w 8122237"/>
                <a:gd name="connsiteY25" fmla="*/ 4318230 h 4318230"/>
                <a:gd name="connsiteX26" fmla="*/ 6370154 w 8122237"/>
                <a:gd name="connsiteY26" fmla="*/ 4318230 h 4318230"/>
                <a:gd name="connsiteX27" fmla="*/ 5789995 w 8122237"/>
                <a:gd name="connsiteY27" fmla="*/ 4318230 h 4318230"/>
                <a:gd name="connsiteX28" fmla="*/ 5372280 w 8122237"/>
                <a:gd name="connsiteY28" fmla="*/ 4318230 h 4318230"/>
                <a:gd name="connsiteX29" fmla="*/ 4710897 w 8122237"/>
                <a:gd name="connsiteY29" fmla="*/ 4318230 h 4318230"/>
                <a:gd name="connsiteX30" fmla="*/ 4293182 w 8122237"/>
                <a:gd name="connsiteY30" fmla="*/ 4318230 h 4318230"/>
                <a:gd name="connsiteX31" fmla="*/ 3631800 w 8122237"/>
                <a:gd name="connsiteY31" fmla="*/ 4318230 h 4318230"/>
                <a:gd name="connsiteX32" fmla="*/ 3295308 w 8122237"/>
                <a:gd name="connsiteY32" fmla="*/ 4318230 h 4318230"/>
                <a:gd name="connsiteX33" fmla="*/ 2633925 w 8122237"/>
                <a:gd name="connsiteY33" fmla="*/ 4318230 h 4318230"/>
                <a:gd name="connsiteX34" fmla="*/ 2216210 w 8122237"/>
                <a:gd name="connsiteY34" fmla="*/ 4318230 h 4318230"/>
                <a:gd name="connsiteX35" fmla="*/ 1879718 w 8122237"/>
                <a:gd name="connsiteY35" fmla="*/ 4318230 h 4318230"/>
                <a:gd name="connsiteX36" fmla="*/ 1462003 w 8122237"/>
                <a:gd name="connsiteY36" fmla="*/ 4318230 h 4318230"/>
                <a:gd name="connsiteX37" fmla="*/ 800621 w 8122237"/>
                <a:gd name="connsiteY37" fmla="*/ 4318230 h 4318230"/>
                <a:gd name="connsiteX38" fmla="*/ 0 w 8122237"/>
                <a:gd name="connsiteY38" fmla="*/ 4318230 h 4318230"/>
                <a:gd name="connsiteX39" fmla="*/ 0 w 8122237"/>
                <a:gd name="connsiteY39" fmla="*/ 3907998 h 4318230"/>
                <a:gd name="connsiteX40" fmla="*/ 0 w 8122237"/>
                <a:gd name="connsiteY40" fmla="*/ 3497766 h 4318230"/>
                <a:gd name="connsiteX41" fmla="*/ 0 w 8122237"/>
                <a:gd name="connsiteY41" fmla="*/ 2914805 h 4318230"/>
                <a:gd name="connsiteX42" fmla="*/ 0 w 8122237"/>
                <a:gd name="connsiteY42" fmla="*/ 2504573 h 4318230"/>
                <a:gd name="connsiteX43" fmla="*/ 0 w 8122237"/>
                <a:gd name="connsiteY43" fmla="*/ 1964795 h 4318230"/>
                <a:gd name="connsiteX44" fmla="*/ 0 w 8122237"/>
                <a:gd name="connsiteY44" fmla="*/ 1511381 h 4318230"/>
                <a:gd name="connsiteX45" fmla="*/ 0 w 8122237"/>
                <a:gd name="connsiteY45" fmla="*/ 971602 h 4318230"/>
                <a:gd name="connsiteX46" fmla="*/ 0 w 8122237"/>
                <a:gd name="connsiteY46" fmla="*/ 0 h 43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122237" h="4318230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32033" y="160371"/>
                    <a:pt x="8116167" y="352017"/>
                    <a:pt x="8122237" y="496596"/>
                  </a:cubicBezTo>
                  <a:cubicBezTo>
                    <a:pt x="8128307" y="641175"/>
                    <a:pt x="8116931" y="773282"/>
                    <a:pt x="8122237" y="1036375"/>
                  </a:cubicBezTo>
                  <a:cubicBezTo>
                    <a:pt x="8127543" y="1299468"/>
                    <a:pt x="8074762" y="1423058"/>
                    <a:pt x="8122237" y="1619336"/>
                  </a:cubicBezTo>
                  <a:cubicBezTo>
                    <a:pt x="8169712" y="1815614"/>
                    <a:pt x="8067298" y="2011975"/>
                    <a:pt x="8122237" y="2202297"/>
                  </a:cubicBezTo>
                  <a:cubicBezTo>
                    <a:pt x="8177176" y="2392619"/>
                    <a:pt x="8080664" y="2550337"/>
                    <a:pt x="8122237" y="2785258"/>
                  </a:cubicBezTo>
                  <a:cubicBezTo>
                    <a:pt x="8163810" y="3020179"/>
                    <a:pt x="8110712" y="3070556"/>
                    <a:pt x="8122237" y="3195490"/>
                  </a:cubicBezTo>
                  <a:cubicBezTo>
                    <a:pt x="8133762" y="3320424"/>
                    <a:pt x="8086909" y="3477472"/>
                    <a:pt x="8122237" y="3648904"/>
                  </a:cubicBezTo>
                  <a:cubicBezTo>
                    <a:pt x="8157565" y="3820336"/>
                    <a:pt x="8118763" y="4110635"/>
                    <a:pt x="8122237" y="4318230"/>
                  </a:cubicBezTo>
                  <a:cubicBezTo>
                    <a:pt x="7913917" y="4347602"/>
                    <a:pt x="7836537" y="4267376"/>
                    <a:pt x="7623300" y="4318230"/>
                  </a:cubicBezTo>
                  <a:cubicBezTo>
                    <a:pt x="7410063" y="4369084"/>
                    <a:pt x="7214542" y="4307145"/>
                    <a:pt x="7043140" y="4318230"/>
                  </a:cubicBezTo>
                  <a:cubicBezTo>
                    <a:pt x="6871738" y="4329315"/>
                    <a:pt x="6853040" y="4306388"/>
                    <a:pt x="6706647" y="4318230"/>
                  </a:cubicBezTo>
                  <a:cubicBezTo>
                    <a:pt x="6560254" y="4330072"/>
                    <a:pt x="6475255" y="4278452"/>
                    <a:pt x="6370154" y="4318230"/>
                  </a:cubicBezTo>
                  <a:cubicBezTo>
                    <a:pt x="6265053" y="4358008"/>
                    <a:pt x="6072508" y="4302345"/>
                    <a:pt x="5789995" y="4318230"/>
                  </a:cubicBezTo>
                  <a:cubicBezTo>
                    <a:pt x="5507482" y="4334115"/>
                    <a:pt x="5530944" y="4269050"/>
                    <a:pt x="5372280" y="4318230"/>
                  </a:cubicBezTo>
                  <a:cubicBezTo>
                    <a:pt x="5213616" y="4367410"/>
                    <a:pt x="4873952" y="4254538"/>
                    <a:pt x="4710897" y="4318230"/>
                  </a:cubicBezTo>
                  <a:cubicBezTo>
                    <a:pt x="4547842" y="4381922"/>
                    <a:pt x="4395857" y="4280699"/>
                    <a:pt x="4293182" y="4318230"/>
                  </a:cubicBezTo>
                  <a:cubicBezTo>
                    <a:pt x="4190507" y="4355761"/>
                    <a:pt x="3826547" y="4261804"/>
                    <a:pt x="3631800" y="4318230"/>
                  </a:cubicBezTo>
                  <a:cubicBezTo>
                    <a:pt x="3437053" y="4374656"/>
                    <a:pt x="3388072" y="4285653"/>
                    <a:pt x="3295308" y="4318230"/>
                  </a:cubicBezTo>
                  <a:cubicBezTo>
                    <a:pt x="3202544" y="4350807"/>
                    <a:pt x="2840321" y="4291272"/>
                    <a:pt x="2633925" y="4318230"/>
                  </a:cubicBezTo>
                  <a:cubicBezTo>
                    <a:pt x="2427529" y="4345188"/>
                    <a:pt x="2352634" y="4278097"/>
                    <a:pt x="2216210" y="4318230"/>
                  </a:cubicBezTo>
                  <a:cubicBezTo>
                    <a:pt x="2079786" y="4358363"/>
                    <a:pt x="1979460" y="4280989"/>
                    <a:pt x="1879718" y="4318230"/>
                  </a:cubicBezTo>
                  <a:cubicBezTo>
                    <a:pt x="1779976" y="4355471"/>
                    <a:pt x="1640190" y="4306796"/>
                    <a:pt x="1462003" y="4318230"/>
                  </a:cubicBezTo>
                  <a:cubicBezTo>
                    <a:pt x="1283817" y="4329664"/>
                    <a:pt x="990248" y="4316943"/>
                    <a:pt x="800621" y="4318230"/>
                  </a:cubicBezTo>
                  <a:cubicBezTo>
                    <a:pt x="610994" y="4319517"/>
                    <a:pt x="287215" y="4223335"/>
                    <a:pt x="0" y="4318230"/>
                  </a:cubicBezTo>
                  <a:cubicBezTo>
                    <a:pt x="-37924" y="4157542"/>
                    <a:pt x="11704" y="4107176"/>
                    <a:pt x="0" y="3907998"/>
                  </a:cubicBezTo>
                  <a:cubicBezTo>
                    <a:pt x="-11704" y="3708820"/>
                    <a:pt x="11278" y="3594884"/>
                    <a:pt x="0" y="3497766"/>
                  </a:cubicBezTo>
                  <a:cubicBezTo>
                    <a:pt x="-11278" y="3400648"/>
                    <a:pt x="65364" y="3102529"/>
                    <a:pt x="0" y="2914805"/>
                  </a:cubicBezTo>
                  <a:cubicBezTo>
                    <a:pt x="-65364" y="2727081"/>
                    <a:pt x="46920" y="2630729"/>
                    <a:pt x="0" y="2504573"/>
                  </a:cubicBezTo>
                  <a:cubicBezTo>
                    <a:pt x="-46920" y="2378417"/>
                    <a:pt x="13091" y="2230977"/>
                    <a:pt x="0" y="1964795"/>
                  </a:cubicBezTo>
                  <a:cubicBezTo>
                    <a:pt x="-13091" y="1698613"/>
                    <a:pt x="32016" y="1650135"/>
                    <a:pt x="0" y="1511381"/>
                  </a:cubicBezTo>
                  <a:cubicBezTo>
                    <a:pt x="-32016" y="1372627"/>
                    <a:pt x="56191" y="1182880"/>
                    <a:pt x="0" y="971602"/>
                  </a:cubicBezTo>
                  <a:cubicBezTo>
                    <a:pt x="-56191" y="760324"/>
                    <a:pt x="34375" y="250776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01B641-4885-4A1C-B22E-2FDE003A9F18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231758-6EB0-4EBC-9AE4-E18761422DC1}"/>
                </a:ext>
              </a:extLst>
            </p:cNvPr>
            <p:cNvSpPr/>
            <p:nvPr/>
          </p:nvSpPr>
          <p:spPr>
            <a:xfrm>
              <a:off x="7136530" y="6300957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978103-0460-4E17-BA0A-EE5434FA2BB0}"/>
                </a:ext>
              </a:extLst>
            </p:cNvPr>
            <p:cNvCxnSpPr>
              <a:cxnSpLocks/>
            </p:cNvCxnSpPr>
            <p:nvPr/>
          </p:nvCxnSpPr>
          <p:spPr>
            <a:xfrm>
              <a:off x="6085489" y="5391808"/>
              <a:ext cx="1271237" cy="106997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502415" y="643095"/>
                <a:ext cx="10669889" cy="96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Accuracy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𝑝𝑜𝑝𝑢𝑙𝑎𝑡𝑖𝑜𝑛</m:t>
                        </m:r>
                      </m:den>
                    </m:f>
                  </m:oMath>
                </a14:m>
                <a:r>
                  <a:rPr lang="en-US" sz="32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𝑐𝑜𝑟𝑟𝑒𝑐𝑡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5" y="643095"/>
                <a:ext cx="10669889" cy="960840"/>
              </a:xfrm>
              <a:prstGeom prst="rect">
                <a:avLst/>
              </a:prstGeom>
              <a:blipFill>
                <a:blip r:embed="rId4"/>
                <a:stretch>
                  <a:fillRect l="-1428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80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" y="229265"/>
            <a:ext cx="8801100" cy="34861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0450AF-F616-4FBA-8C70-C354CA104D12}"/>
              </a:ext>
            </a:extLst>
          </p:cNvPr>
          <p:cNvGrpSpPr>
            <a:grpSpLocks noChangeAspect="1"/>
          </p:cNvGrpSpPr>
          <p:nvPr/>
        </p:nvGrpSpPr>
        <p:grpSpPr>
          <a:xfrm>
            <a:off x="170958" y="3794095"/>
            <a:ext cx="6480500" cy="3657600"/>
            <a:chOff x="1145511" y="2478795"/>
            <a:chExt cx="8901600" cy="50240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1481F6-7E77-4529-BA0A-2BF351794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EE4E7-A9BF-44E9-A2FC-EB8BFE20C73D}"/>
                </a:ext>
              </a:extLst>
            </p:cNvPr>
            <p:cNvSpPr/>
            <p:nvPr/>
          </p:nvSpPr>
          <p:spPr>
            <a:xfrm>
              <a:off x="1924874" y="3184634"/>
              <a:ext cx="8122237" cy="4318230"/>
            </a:xfrm>
            <a:custGeom>
              <a:avLst/>
              <a:gdLst>
                <a:gd name="connsiteX0" fmla="*/ 0 w 8122237"/>
                <a:gd name="connsiteY0" fmla="*/ 0 h 4318230"/>
                <a:gd name="connsiteX1" fmla="*/ 498937 w 8122237"/>
                <a:gd name="connsiteY1" fmla="*/ 0 h 4318230"/>
                <a:gd name="connsiteX2" fmla="*/ 835430 w 8122237"/>
                <a:gd name="connsiteY2" fmla="*/ 0 h 4318230"/>
                <a:gd name="connsiteX3" fmla="*/ 1578035 w 8122237"/>
                <a:gd name="connsiteY3" fmla="*/ 0 h 4318230"/>
                <a:gd name="connsiteX4" fmla="*/ 2076972 w 8122237"/>
                <a:gd name="connsiteY4" fmla="*/ 0 h 4318230"/>
                <a:gd name="connsiteX5" fmla="*/ 2575909 w 8122237"/>
                <a:gd name="connsiteY5" fmla="*/ 0 h 4318230"/>
                <a:gd name="connsiteX6" fmla="*/ 3318514 w 8122237"/>
                <a:gd name="connsiteY6" fmla="*/ 0 h 4318230"/>
                <a:gd name="connsiteX7" fmla="*/ 3736229 w 8122237"/>
                <a:gd name="connsiteY7" fmla="*/ 0 h 4318230"/>
                <a:gd name="connsiteX8" fmla="*/ 4478834 w 8122237"/>
                <a:gd name="connsiteY8" fmla="*/ 0 h 4318230"/>
                <a:gd name="connsiteX9" fmla="*/ 5221438 w 8122237"/>
                <a:gd name="connsiteY9" fmla="*/ 0 h 4318230"/>
                <a:gd name="connsiteX10" fmla="*/ 5801598 w 8122237"/>
                <a:gd name="connsiteY10" fmla="*/ 0 h 4318230"/>
                <a:gd name="connsiteX11" fmla="*/ 6544202 w 8122237"/>
                <a:gd name="connsiteY11" fmla="*/ 0 h 4318230"/>
                <a:gd name="connsiteX12" fmla="*/ 7043140 w 8122237"/>
                <a:gd name="connsiteY12" fmla="*/ 0 h 4318230"/>
                <a:gd name="connsiteX13" fmla="*/ 7542077 w 8122237"/>
                <a:gd name="connsiteY13" fmla="*/ 0 h 4318230"/>
                <a:gd name="connsiteX14" fmla="*/ 8122237 w 8122237"/>
                <a:gd name="connsiteY14" fmla="*/ 0 h 4318230"/>
                <a:gd name="connsiteX15" fmla="*/ 8122237 w 8122237"/>
                <a:gd name="connsiteY15" fmla="*/ 496596 h 4318230"/>
                <a:gd name="connsiteX16" fmla="*/ 8122237 w 8122237"/>
                <a:gd name="connsiteY16" fmla="*/ 1036375 h 4318230"/>
                <a:gd name="connsiteX17" fmla="*/ 8122237 w 8122237"/>
                <a:gd name="connsiteY17" fmla="*/ 1619336 h 4318230"/>
                <a:gd name="connsiteX18" fmla="*/ 8122237 w 8122237"/>
                <a:gd name="connsiteY18" fmla="*/ 2202297 h 4318230"/>
                <a:gd name="connsiteX19" fmla="*/ 8122237 w 8122237"/>
                <a:gd name="connsiteY19" fmla="*/ 2785258 h 4318230"/>
                <a:gd name="connsiteX20" fmla="*/ 8122237 w 8122237"/>
                <a:gd name="connsiteY20" fmla="*/ 3195490 h 4318230"/>
                <a:gd name="connsiteX21" fmla="*/ 8122237 w 8122237"/>
                <a:gd name="connsiteY21" fmla="*/ 3648904 h 4318230"/>
                <a:gd name="connsiteX22" fmla="*/ 8122237 w 8122237"/>
                <a:gd name="connsiteY22" fmla="*/ 4318230 h 4318230"/>
                <a:gd name="connsiteX23" fmla="*/ 7623300 w 8122237"/>
                <a:gd name="connsiteY23" fmla="*/ 4318230 h 4318230"/>
                <a:gd name="connsiteX24" fmla="*/ 7043140 w 8122237"/>
                <a:gd name="connsiteY24" fmla="*/ 4318230 h 4318230"/>
                <a:gd name="connsiteX25" fmla="*/ 6706647 w 8122237"/>
                <a:gd name="connsiteY25" fmla="*/ 4318230 h 4318230"/>
                <a:gd name="connsiteX26" fmla="*/ 6370154 w 8122237"/>
                <a:gd name="connsiteY26" fmla="*/ 4318230 h 4318230"/>
                <a:gd name="connsiteX27" fmla="*/ 5789995 w 8122237"/>
                <a:gd name="connsiteY27" fmla="*/ 4318230 h 4318230"/>
                <a:gd name="connsiteX28" fmla="*/ 5372280 w 8122237"/>
                <a:gd name="connsiteY28" fmla="*/ 4318230 h 4318230"/>
                <a:gd name="connsiteX29" fmla="*/ 4710897 w 8122237"/>
                <a:gd name="connsiteY29" fmla="*/ 4318230 h 4318230"/>
                <a:gd name="connsiteX30" fmla="*/ 4293182 w 8122237"/>
                <a:gd name="connsiteY30" fmla="*/ 4318230 h 4318230"/>
                <a:gd name="connsiteX31" fmla="*/ 3631800 w 8122237"/>
                <a:gd name="connsiteY31" fmla="*/ 4318230 h 4318230"/>
                <a:gd name="connsiteX32" fmla="*/ 3295308 w 8122237"/>
                <a:gd name="connsiteY32" fmla="*/ 4318230 h 4318230"/>
                <a:gd name="connsiteX33" fmla="*/ 2633925 w 8122237"/>
                <a:gd name="connsiteY33" fmla="*/ 4318230 h 4318230"/>
                <a:gd name="connsiteX34" fmla="*/ 2216210 w 8122237"/>
                <a:gd name="connsiteY34" fmla="*/ 4318230 h 4318230"/>
                <a:gd name="connsiteX35" fmla="*/ 1879718 w 8122237"/>
                <a:gd name="connsiteY35" fmla="*/ 4318230 h 4318230"/>
                <a:gd name="connsiteX36" fmla="*/ 1462003 w 8122237"/>
                <a:gd name="connsiteY36" fmla="*/ 4318230 h 4318230"/>
                <a:gd name="connsiteX37" fmla="*/ 800621 w 8122237"/>
                <a:gd name="connsiteY37" fmla="*/ 4318230 h 4318230"/>
                <a:gd name="connsiteX38" fmla="*/ 0 w 8122237"/>
                <a:gd name="connsiteY38" fmla="*/ 4318230 h 4318230"/>
                <a:gd name="connsiteX39" fmla="*/ 0 w 8122237"/>
                <a:gd name="connsiteY39" fmla="*/ 3907998 h 4318230"/>
                <a:gd name="connsiteX40" fmla="*/ 0 w 8122237"/>
                <a:gd name="connsiteY40" fmla="*/ 3497766 h 4318230"/>
                <a:gd name="connsiteX41" fmla="*/ 0 w 8122237"/>
                <a:gd name="connsiteY41" fmla="*/ 2914805 h 4318230"/>
                <a:gd name="connsiteX42" fmla="*/ 0 w 8122237"/>
                <a:gd name="connsiteY42" fmla="*/ 2504573 h 4318230"/>
                <a:gd name="connsiteX43" fmla="*/ 0 w 8122237"/>
                <a:gd name="connsiteY43" fmla="*/ 1964795 h 4318230"/>
                <a:gd name="connsiteX44" fmla="*/ 0 w 8122237"/>
                <a:gd name="connsiteY44" fmla="*/ 1511381 h 4318230"/>
                <a:gd name="connsiteX45" fmla="*/ 0 w 8122237"/>
                <a:gd name="connsiteY45" fmla="*/ 971602 h 4318230"/>
                <a:gd name="connsiteX46" fmla="*/ 0 w 8122237"/>
                <a:gd name="connsiteY46" fmla="*/ 0 h 43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122237" h="4318230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32033" y="160371"/>
                    <a:pt x="8116167" y="352017"/>
                    <a:pt x="8122237" y="496596"/>
                  </a:cubicBezTo>
                  <a:cubicBezTo>
                    <a:pt x="8128307" y="641175"/>
                    <a:pt x="8116931" y="773282"/>
                    <a:pt x="8122237" y="1036375"/>
                  </a:cubicBezTo>
                  <a:cubicBezTo>
                    <a:pt x="8127543" y="1299468"/>
                    <a:pt x="8074762" y="1423058"/>
                    <a:pt x="8122237" y="1619336"/>
                  </a:cubicBezTo>
                  <a:cubicBezTo>
                    <a:pt x="8169712" y="1815614"/>
                    <a:pt x="8067298" y="2011975"/>
                    <a:pt x="8122237" y="2202297"/>
                  </a:cubicBezTo>
                  <a:cubicBezTo>
                    <a:pt x="8177176" y="2392619"/>
                    <a:pt x="8080664" y="2550337"/>
                    <a:pt x="8122237" y="2785258"/>
                  </a:cubicBezTo>
                  <a:cubicBezTo>
                    <a:pt x="8163810" y="3020179"/>
                    <a:pt x="8110712" y="3070556"/>
                    <a:pt x="8122237" y="3195490"/>
                  </a:cubicBezTo>
                  <a:cubicBezTo>
                    <a:pt x="8133762" y="3320424"/>
                    <a:pt x="8086909" y="3477472"/>
                    <a:pt x="8122237" y="3648904"/>
                  </a:cubicBezTo>
                  <a:cubicBezTo>
                    <a:pt x="8157565" y="3820336"/>
                    <a:pt x="8118763" y="4110635"/>
                    <a:pt x="8122237" y="4318230"/>
                  </a:cubicBezTo>
                  <a:cubicBezTo>
                    <a:pt x="7913917" y="4347602"/>
                    <a:pt x="7836537" y="4267376"/>
                    <a:pt x="7623300" y="4318230"/>
                  </a:cubicBezTo>
                  <a:cubicBezTo>
                    <a:pt x="7410063" y="4369084"/>
                    <a:pt x="7214542" y="4307145"/>
                    <a:pt x="7043140" y="4318230"/>
                  </a:cubicBezTo>
                  <a:cubicBezTo>
                    <a:pt x="6871738" y="4329315"/>
                    <a:pt x="6853040" y="4306388"/>
                    <a:pt x="6706647" y="4318230"/>
                  </a:cubicBezTo>
                  <a:cubicBezTo>
                    <a:pt x="6560254" y="4330072"/>
                    <a:pt x="6475255" y="4278452"/>
                    <a:pt x="6370154" y="4318230"/>
                  </a:cubicBezTo>
                  <a:cubicBezTo>
                    <a:pt x="6265053" y="4358008"/>
                    <a:pt x="6072508" y="4302345"/>
                    <a:pt x="5789995" y="4318230"/>
                  </a:cubicBezTo>
                  <a:cubicBezTo>
                    <a:pt x="5507482" y="4334115"/>
                    <a:pt x="5530944" y="4269050"/>
                    <a:pt x="5372280" y="4318230"/>
                  </a:cubicBezTo>
                  <a:cubicBezTo>
                    <a:pt x="5213616" y="4367410"/>
                    <a:pt x="4873952" y="4254538"/>
                    <a:pt x="4710897" y="4318230"/>
                  </a:cubicBezTo>
                  <a:cubicBezTo>
                    <a:pt x="4547842" y="4381922"/>
                    <a:pt x="4395857" y="4280699"/>
                    <a:pt x="4293182" y="4318230"/>
                  </a:cubicBezTo>
                  <a:cubicBezTo>
                    <a:pt x="4190507" y="4355761"/>
                    <a:pt x="3826547" y="4261804"/>
                    <a:pt x="3631800" y="4318230"/>
                  </a:cubicBezTo>
                  <a:cubicBezTo>
                    <a:pt x="3437053" y="4374656"/>
                    <a:pt x="3388072" y="4285653"/>
                    <a:pt x="3295308" y="4318230"/>
                  </a:cubicBezTo>
                  <a:cubicBezTo>
                    <a:pt x="3202544" y="4350807"/>
                    <a:pt x="2840321" y="4291272"/>
                    <a:pt x="2633925" y="4318230"/>
                  </a:cubicBezTo>
                  <a:cubicBezTo>
                    <a:pt x="2427529" y="4345188"/>
                    <a:pt x="2352634" y="4278097"/>
                    <a:pt x="2216210" y="4318230"/>
                  </a:cubicBezTo>
                  <a:cubicBezTo>
                    <a:pt x="2079786" y="4358363"/>
                    <a:pt x="1979460" y="4280989"/>
                    <a:pt x="1879718" y="4318230"/>
                  </a:cubicBezTo>
                  <a:cubicBezTo>
                    <a:pt x="1779976" y="4355471"/>
                    <a:pt x="1640190" y="4306796"/>
                    <a:pt x="1462003" y="4318230"/>
                  </a:cubicBezTo>
                  <a:cubicBezTo>
                    <a:pt x="1283817" y="4329664"/>
                    <a:pt x="990248" y="4316943"/>
                    <a:pt x="800621" y="4318230"/>
                  </a:cubicBezTo>
                  <a:cubicBezTo>
                    <a:pt x="610994" y="4319517"/>
                    <a:pt x="287215" y="4223335"/>
                    <a:pt x="0" y="4318230"/>
                  </a:cubicBezTo>
                  <a:cubicBezTo>
                    <a:pt x="-37924" y="4157542"/>
                    <a:pt x="11704" y="4107176"/>
                    <a:pt x="0" y="3907998"/>
                  </a:cubicBezTo>
                  <a:cubicBezTo>
                    <a:pt x="-11704" y="3708820"/>
                    <a:pt x="11278" y="3594884"/>
                    <a:pt x="0" y="3497766"/>
                  </a:cubicBezTo>
                  <a:cubicBezTo>
                    <a:pt x="-11278" y="3400648"/>
                    <a:pt x="65364" y="3102529"/>
                    <a:pt x="0" y="2914805"/>
                  </a:cubicBezTo>
                  <a:cubicBezTo>
                    <a:pt x="-65364" y="2727081"/>
                    <a:pt x="46920" y="2630729"/>
                    <a:pt x="0" y="2504573"/>
                  </a:cubicBezTo>
                  <a:cubicBezTo>
                    <a:pt x="-46920" y="2378417"/>
                    <a:pt x="13091" y="2230977"/>
                    <a:pt x="0" y="1964795"/>
                  </a:cubicBezTo>
                  <a:cubicBezTo>
                    <a:pt x="-13091" y="1698613"/>
                    <a:pt x="32016" y="1650135"/>
                    <a:pt x="0" y="1511381"/>
                  </a:cubicBezTo>
                  <a:cubicBezTo>
                    <a:pt x="-32016" y="1372627"/>
                    <a:pt x="56191" y="1182880"/>
                    <a:pt x="0" y="971602"/>
                  </a:cubicBezTo>
                  <a:cubicBezTo>
                    <a:pt x="-56191" y="760324"/>
                    <a:pt x="34375" y="250776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754892-3BC8-4604-9F05-F930D43C9EAA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5A28E0-A358-4D26-9D67-1C833BEAA542}"/>
                </a:ext>
              </a:extLst>
            </p:cNvPr>
            <p:cNvSpPr/>
            <p:nvPr/>
          </p:nvSpPr>
          <p:spPr>
            <a:xfrm>
              <a:off x="7136530" y="6300957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2F8E01-1C3E-4E20-81BF-E01C52730F57}"/>
                </a:ext>
              </a:extLst>
            </p:cNvPr>
            <p:cNvCxnSpPr>
              <a:cxnSpLocks/>
            </p:cNvCxnSpPr>
            <p:nvPr/>
          </p:nvCxnSpPr>
          <p:spPr>
            <a:xfrm>
              <a:off x="6085489" y="5391808"/>
              <a:ext cx="1271237" cy="106997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/>
              <p:nvPr/>
            </p:nvSpPr>
            <p:spPr>
              <a:xfrm>
                <a:off x="6836593" y="3755657"/>
                <a:ext cx="10669889" cy="4270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Accuracy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𝑝𝑜𝑝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  </a:t>
                </a:r>
              </a:p>
              <a:p>
                <a:r>
                  <a:rPr lang="en-US" sz="3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𝑐𝑜𝑟𝑟𝑒𝑐𝑡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=  </a:t>
                </a:r>
              </a:p>
              <a:p>
                <a:r>
                  <a:rPr lang="en-US" sz="3200" dirty="0"/>
                  <a:t>       12 + 12</a:t>
                </a:r>
              </a:p>
              <a:p>
                <a:r>
                  <a:rPr lang="en-US" sz="3200" dirty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93" y="3755657"/>
                <a:ext cx="10669889" cy="4270721"/>
              </a:xfrm>
              <a:prstGeom prst="rect">
                <a:avLst/>
              </a:prstGeom>
              <a:blipFill>
                <a:blip r:embed="rId4"/>
                <a:stretch>
                  <a:fillRect l="-1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DD931-517E-41F5-86F6-A5761E38F1D6}"/>
              </a:ext>
            </a:extLst>
          </p:cNvPr>
          <p:cNvCxnSpPr/>
          <p:nvPr/>
        </p:nvCxnSpPr>
        <p:spPr>
          <a:xfrm>
            <a:off x="7416632" y="6809874"/>
            <a:ext cx="1462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38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AF5CF1-D8B8-41EA-AA1E-A22982E6F870}"/>
              </a:ext>
            </a:extLst>
          </p:cNvPr>
          <p:cNvGrpSpPr/>
          <p:nvPr/>
        </p:nvGrpSpPr>
        <p:grpSpPr>
          <a:xfrm>
            <a:off x="1145511" y="2478795"/>
            <a:ext cx="8901600" cy="5024069"/>
            <a:chOff x="1145511" y="2478795"/>
            <a:chExt cx="8901600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ADA95D-9F14-48F5-B2FA-80785B5C1294}"/>
                </a:ext>
              </a:extLst>
            </p:cNvPr>
            <p:cNvSpPr/>
            <p:nvPr/>
          </p:nvSpPr>
          <p:spPr>
            <a:xfrm>
              <a:off x="1924874" y="4303986"/>
              <a:ext cx="8122237" cy="1669629"/>
            </a:xfrm>
            <a:custGeom>
              <a:avLst/>
              <a:gdLst>
                <a:gd name="connsiteX0" fmla="*/ 0 w 8122237"/>
                <a:gd name="connsiteY0" fmla="*/ 0 h 1669629"/>
                <a:gd name="connsiteX1" fmla="*/ 498937 w 8122237"/>
                <a:gd name="connsiteY1" fmla="*/ 0 h 1669629"/>
                <a:gd name="connsiteX2" fmla="*/ 835430 w 8122237"/>
                <a:gd name="connsiteY2" fmla="*/ 0 h 1669629"/>
                <a:gd name="connsiteX3" fmla="*/ 1578035 w 8122237"/>
                <a:gd name="connsiteY3" fmla="*/ 0 h 1669629"/>
                <a:gd name="connsiteX4" fmla="*/ 2076972 w 8122237"/>
                <a:gd name="connsiteY4" fmla="*/ 0 h 1669629"/>
                <a:gd name="connsiteX5" fmla="*/ 2575909 w 8122237"/>
                <a:gd name="connsiteY5" fmla="*/ 0 h 1669629"/>
                <a:gd name="connsiteX6" fmla="*/ 3318514 w 8122237"/>
                <a:gd name="connsiteY6" fmla="*/ 0 h 1669629"/>
                <a:gd name="connsiteX7" fmla="*/ 3736229 w 8122237"/>
                <a:gd name="connsiteY7" fmla="*/ 0 h 1669629"/>
                <a:gd name="connsiteX8" fmla="*/ 4478834 w 8122237"/>
                <a:gd name="connsiteY8" fmla="*/ 0 h 1669629"/>
                <a:gd name="connsiteX9" fmla="*/ 5221438 w 8122237"/>
                <a:gd name="connsiteY9" fmla="*/ 0 h 1669629"/>
                <a:gd name="connsiteX10" fmla="*/ 5801598 w 8122237"/>
                <a:gd name="connsiteY10" fmla="*/ 0 h 1669629"/>
                <a:gd name="connsiteX11" fmla="*/ 6544202 w 8122237"/>
                <a:gd name="connsiteY11" fmla="*/ 0 h 1669629"/>
                <a:gd name="connsiteX12" fmla="*/ 7043140 w 8122237"/>
                <a:gd name="connsiteY12" fmla="*/ 0 h 1669629"/>
                <a:gd name="connsiteX13" fmla="*/ 7542077 w 8122237"/>
                <a:gd name="connsiteY13" fmla="*/ 0 h 1669629"/>
                <a:gd name="connsiteX14" fmla="*/ 8122237 w 8122237"/>
                <a:gd name="connsiteY14" fmla="*/ 0 h 1669629"/>
                <a:gd name="connsiteX15" fmla="*/ 8122237 w 8122237"/>
                <a:gd name="connsiteY15" fmla="*/ 539847 h 1669629"/>
                <a:gd name="connsiteX16" fmla="*/ 8122237 w 8122237"/>
                <a:gd name="connsiteY16" fmla="*/ 1096390 h 1669629"/>
                <a:gd name="connsiteX17" fmla="*/ 8122237 w 8122237"/>
                <a:gd name="connsiteY17" fmla="*/ 1669629 h 1669629"/>
                <a:gd name="connsiteX18" fmla="*/ 7460855 w 8122237"/>
                <a:gd name="connsiteY18" fmla="*/ 1669629 h 1669629"/>
                <a:gd name="connsiteX19" fmla="*/ 7124362 w 8122237"/>
                <a:gd name="connsiteY19" fmla="*/ 1669629 h 1669629"/>
                <a:gd name="connsiteX20" fmla="*/ 6706647 w 8122237"/>
                <a:gd name="connsiteY20" fmla="*/ 1669629 h 1669629"/>
                <a:gd name="connsiteX21" fmla="*/ 5964043 w 8122237"/>
                <a:gd name="connsiteY21" fmla="*/ 1669629 h 1669629"/>
                <a:gd name="connsiteX22" fmla="*/ 5383883 w 8122237"/>
                <a:gd name="connsiteY22" fmla="*/ 1669629 h 1669629"/>
                <a:gd name="connsiteX23" fmla="*/ 4966168 w 8122237"/>
                <a:gd name="connsiteY23" fmla="*/ 1669629 h 1669629"/>
                <a:gd name="connsiteX24" fmla="*/ 4386008 w 8122237"/>
                <a:gd name="connsiteY24" fmla="*/ 1669629 h 1669629"/>
                <a:gd name="connsiteX25" fmla="*/ 4049515 w 8122237"/>
                <a:gd name="connsiteY25" fmla="*/ 1669629 h 1669629"/>
                <a:gd name="connsiteX26" fmla="*/ 3713023 w 8122237"/>
                <a:gd name="connsiteY26" fmla="*/ 1669629 h 1669629"/>
                <a:gd name="connsiteX27" fmla="*/ 3132863 w 8122237"/>
                <a:gd name="connsiteY27" fmla="*/ 1669629 h 1669629"/>
                <a:gd name="connsiteX28" fmla="*/ 2715148 w 8122237"/>
                <a:gd name="connsiteY28" fmla="*/ 1669629 h 1669629"/>
                <a:gd name="connsiteX29" fmla="*/ 2053766 w 8122237"/>
                <a:gd name="connsiteY29" fmla="*/ 1669629 h 1669629"/>
                <a:gd name="connsiteX30" fmla="*/ 1636051 w 8122237"/>
                <a:gd name="connsiteY30" fmla="*/ 1669629 h 1669629"/>
                <a:gd name="connsiteX31" fmla="*/ 974668 w 8122237"/>
                <a:gd name="connsiteY31" fmla="*/ 1669629 h 1669629"/>
                <a:gd name="connsiteX32" fmla="*/ 638176 w 8122237"/>
                <a:gd name="connsiteY32" fmla="*/ 1669629 h 1669629"/>
                <a:gd name="connsiteX33" fmla="*/ 0 w 8122237"/>
                <a:gd name="connsiteY33" fmla="*/ 1669629 h 1669629"/>
                <a:gd name="connsiteX34" fmla="*/ 0 w 8122237"/>
                <a:gd name="connsiteY34" fmla="*/ 1146479 h 1669629"/>
                <a:gd name="connsiteX35" fmla="*/ 0 w 8122237"/>
                <a:gd name="connsiteY35" fmla="*/ 556543 h 1669629"/>
                <a:gd name="connsiteX36" fmla="*/ 0 w 8122237"/>
                <a:gd name="connsiteY36" fmla="*/ 0 h 166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22237" h="1669629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84565" y="158681"/>
                    <a:pt x="8105324" y="416742"/>
                    <a:pt x="8122237" y="539847"/>
                  </a:cubicBezTo>
                  <a:cubicBezTo>
                    <a:pt x="8139150" y="662952"/>
                    <a:pt x="8119494" y="930113"/>
                    <a:pt x="8122237" y="1096390"/>
                  </a:cubicBezTo>
                  <a:cubicBezTo>
                    <a:pt x="8124980" y="1262667"/>
                    <a:pt x="8118121" y="1428130"/>
                    <a:pt x="8122237" y="1669629"/>
                  </a:cubicBezTo>
                  <a:cubicBezTo>
                    <a:pt x="7812459" y="1689008"/>
                    <a:pt x="7791495" y="1631188"/>
                    <a:pt x="7460855" y="1669629"/>
                  </a:cubicBezTo>
                  <a:cubicBezTo>
                    <a:pt x="7130215" y="1708070"/>
                    <a:pt x="7261398" y="1636636"/>
                    <a:pt x="7124362" y="1669629"/>
                  </a:cubicBezTo>
                  <a:cubicBezTo>
                    <a:pt x="6987326" y="1702622"/>
                    <a:pt x="6832793" y="1627740"/>
                    <a:pt x="6706647" y="1669629"/>
                  </a:cubicBezTo>
                  <a:cubicBezTo>
                    <a:pt x="6580501" y="1711518"/>
                    <a:pt x="6271617" y="1634733"/>
                    <a:pt x="5964043" y="1669629"/>
                  </a:cubicBezTo>
                  <a:cubicBezTo>
                    <a:pt x="5656469" y="1704525"/>
                    <a:pt x="5583388" y="1604079"/>
                    <a:pt x="5383883" y="1669629"/>
                  </a:cubicBezTo>
                  <a:cubicBezTo>
                    <a:pt x="5184378" y="1735179"/>
                    <a:pt x="5133775" y="1632710"/>
                    <a:pt x="4966168" y="1669629"/>
                  </a:cubicBezTo>
                  <a:cubicBezTo>
                    <a:pt x="4798562" y="1706548"/>
                    <a:pt x="4557410" y="1658544"/>
                    <a:pt x="4386008" y="1669629"/>
                  </a:cubicBezTo>
                  <a:cubicBezTo>
                    <a:pt x="4214606" y="1680714"/>
                    <a:pt x="4195908" y="1657787"/>
                    <a:pt x="4049515" y="1669629"/>
                  </a:cubicBezTo>
                  <a:cubicBezTo>
                    <a:pt x="3903122" y="1681471"/>
                    <a:pt x="3812859" y="1665546"/>
                    <a:pt x="3713023" y="1669629"/>
                  </a:cubicBezTo>
                  <a:cubicBezTo>
                    <a:pt x="3613187" y="1673712"/>
                    <a:pt x="3417183" y="1656605"/>
                    <a:pt x="3132863" y="1669629"/>
                  </a:cubicBezTo>
                  <a:cubicBezTo>
                    <a:pt x="2848543" y="1682653"/>
                    <a:pt x="2873812" y="1620449"/>
                    <a:pt x="2715148" y="1669629"/>
                  </a:cubicBezTo>
                  <a:cubicBezTo>
                    <a:pt x="2556484" y="1718809"/>
                    <a:pt x="2216077" y="1601252"/>
                    <a:pt x="2053766" y="1669629"/>
                  </a:cubicBezTo>
                  <a:cubicBezTo>
                    <a:pt x="1891455" y="1738006"/>
                    <a:pt x="1738726" y="1632098"/>
                    <a:pt x="1636051" y="1669629"/>
                  </a:cubicBezTo>
                  <a:cubicBezTo>
                    <a:pt x="1533376" y="1707160"/>
                    <a:pt x="1169920" y="1616899"/>
                    <a:pt x="974668" y="1669629"/>
                  </a:cubicBezTo>
                  <a:cubicBezTo>
                    <a:pt x="779416" y="1722359"/>
                    <a:pt x="730940" y="1637052"/>
                    <a:pt x="638176" y="1669629"/>
                  </a:cubicBezTo>
                  <a:cubicBezTo>
                    <a:pt x="545412" y="1702206"/>
                    <a:pt x="242998" y="1662554"/>
                    <a:pt x="0" y="1669629"/>
                  </a:cubicBezTo>
                  <a:cubicBezTo>
                    <a:pt x="-58178" y="1536845"/>
                    <a:pt x="38001" y="1279432"/>
                    <a:pt x="0" y="1146479"/>
                  </a:cubicBezTo>
                  <a:cubicBezTo>
                    <a:pt x="-38001" y="1013526"/>
                    <a:pt x="2943" y="765594"/>
                    <a:pt x="0" y="556543"/>
                  </a:cubicBezTo>
                  <a:cubicBezTo>
                    <a:pt x="-2943" y="347492"/>
                    <a:pt x="30416" y="246697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7911CB-5497-4953-8DDE-AD26D89BAD9A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190963" y="643095"/>
                <a:ext cx="11696237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sz="3200" dirty="0"/>
                  <a:t> = proportion of true positives among all positives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3" y="643095"/>
                <a:ext cx="11696237" cy="878959"/>
              </a:xfrm>
              <a:prstGeom prst="rect">
                <a:avLst/>
              </a:prstGeom>
              <a:blipFill>
                <a:blip r:embed="rId4"/>
                <a:stretch>
                  <a:fillRect l="-1303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569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" y="229265"/>
            <a:ext cx="8801100" cy="348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/>
              <p:nvPr/>
            </p:nvSpPr>
            <p:spPr>
              <a:xfrm>
                <a:off x="6836593" y="3755657"/>
                <a:ext cx="10669889" cy="4264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= proportion of true positives </a:t>
                </a:r>
              </a:p>
              <a:p>
                <a:r>
                  <a:rPr lang="en-US" sz="3200" dirty="0"/>
                  <a:t>   among all positives </a:t>
                </a:r>
                <a:endParaRPr lang="en-US" sz="3600" dirty="0"/>
              </a:p>
              <a:p>
                <a:endParaRPr lang="en-US" sz="2000" dirty="0"/>
              </a:p>
              <a:p>
                <a:r>
                  <a:rPr lang="en-US" sz="3600" dirty="0"/>
                  <a:t>=</a:t>
                </a:r>
                <a:endParaRPr lang="en-US" sz="3200" dirty="0"/>
              </a:p>
              <a:p>
                <a:r>
                  <a:rPr lang="en-US" sz="3200" dirty="0"/>
                  <a:t>          </a:t>
                </a:r>
              </a:p>
              <a:p>
                <a:r>
                  <a:rPr lang="en-US" sz="3200" dirty="0"/>
                  <a:t>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93" y="3755657"/>
                <a:ext cx="10669889" cy="4264501"/>
              </a:xfrm>
              <a:prstGeom prst="rect">
                <a:avLst/>
              </a:prstGeom>
              <a:blipFill>
                <a:blip r:embed="rId3"/>
                <a:stretch>
                  <a:fillRect l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DD931-517E-41F5-86F6-A5761E38F1D6}"/>
              </a:ext>
            </a:extLst>
          </p:cNvPr>
          <p:cNvCxnSpPr/>
          <p:nvPr/>
        </p:nvCxnSpPr>
        <p:spPr>
          <a:xfrm>
            <a:off x="7416632" y="6809874"/>
            <a:ext cx="1462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280656-A27C-46C5-BE26-D4118B01B532}"/>
              </a:ext>
            </a:extLst>
          </p:cNvPr>
          <p:cNvGrpSpPr>
            <a:grpSpLocks noChangeAspect="1"/>
          </p:cNvGrpSpPr>
          <p:nvPr/>
        </p:nvGrpSpPr>
        <p:grpSpPr>
          <a:xfrm>
            <a:off x="86737" y="3886199"/>
            <a:ext cx="6318488" cy="3566160"/>
            <a:chOff x="1145511" y="2478795"/>
            <a:chExt cx="8901600" cy="50240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047237-3539-46CD-B52D-9C5FDB54D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ABF5A6-7188-43CC-84D0-5B1E93CE43A9}"/>
                </a:ext>
              </a:extLst>
            </p:cNvPr>
            <p:cNvSpPr/>
            <p:nvPr/>
          </p:nvSpPr>
          <p:spPr>
            <a:xfrm>
              <a:off x="1924874" y="4303986"/>
              <a:ext cx="8122237" cy="1669629"/>
            </a:xfrm>
            <a:custGeom>
              <a:avLst/>
              <a:gdLst>
                <a:gd name="connsiteX0" fmla="*/ 0 w 8122237"/>
                <a:gd name="connsiteY0" fmla="*/ 0 h 1669629"/>
                <a:gd name="connsiteX1" fmla="*/ 498937 w 8122237"/>
                <a:gd name="connsiteY1" fmla="*/ 0 h 1669629"/>
                <a:gd name="connsiteX2" fmla="*/ 835430 w 8122237"/>
                <a:gd name="connsiteY2" fmla="*/ 0 h 1669629"/>
                <a:gd name="connsiteX3" fmla="*/ 1578035 w 8122237"/>
                <a:gd name="connsiteY3" fmla="*/ 0 h 1669629"/>
                <a:gd name="connsiteX4" fmla="*/ 2076972 w 8122237"/>
                <a:gd name="connsiteY4" fmla="*/ 0 h 1669629"/>
                <a:gd name="connsiteX5" fmla="*/ 2575909 w 8122237"/>
                <a:gd name="connsiteY5" fmla="*/ 0 h 1669629"/>
                <a:gd name="connsiteX6" fmla="*/ 3318514 w 8122237"/>
                <a:gd name="connsiteY6" fmla="*/ 0 h 1669629"/>
                <a:gd name="connsiteX7" fmla="*/ 3736229 w 8122237"/>
                <a:gd name="connsiteY7" fmla="*/ 0 h 1669629"/>
                <a:gd name="connsiteX8" fmla="*/ 4478834 w 8122237"/>
                <a:gd name="connsiteY8" fmla="*/ 0 h 1669629"/>
                <a:gd name="connsiteX9" fmla="*/ 5221438 w 8122237"/>
                <a:gd name="connsiteY9" fmla="*/ 0 h 1669629"/>
                <a:gd name="connsiteX10" fmla="*/ 5801598 w 8122237"/>
                <a:gd name="connsiteY10" fmla="*/ 0 h 1669629"/>
                <a:gd name="connsiteX11" fmla="*/ 6544202 w 8122237"/>
                <a:gd name="connsiteY11" fmla="*/ 0 h 1669629"/>
                <a:gd name="connsiteX12" fmla="*/ 7043140 w 8122237"/>
                <a:gd name="connsiteY12" fmla="*/ 0 h 1669629"/>
                <a:gd name="connsiteX13" fmla="*/ 7542077 w 8122237"/>
                <a:gd name="connsiteY13" fmla="*/ 0 h 1669629"/>
                <a:gd name="connsiteX14" fmla="*/ 8122237 w 8122237"/>
                <a:gd name="connsiteY14" fmla="*/ 0 h 1669629"/>
                <a:gd name="connsiteX15" fmla="*/ 8122237 w 8122237"/>
                <a:gd name="connsiteY15" fmla="*/ 539847 h 1669629"/>
                <a:gd name="connsiteX16" fmla="*/ 8122237 w 8122237"/>
                <a:gd name="connsiteY16" fmla="*/ 1096390 h 1669629"/>
                <a:gd name="connsiteX17" fmla="*/ 8122237 w 8122237"/>
                <a:gd name="connsiteY17" fmla="*/ 1669629 h 1669629"/>
                <a:gd name="connsiteX18" fmla="*/ 7460855 w 8122237"/>
                <a:gd name="connsiteY18" fmla="*/ 1669629 h 1669629"/>
                <a:gd name="connsiteX19" fmla="*/ 7124362 w 8122237"/>
                <a:gd name="connsiteY19" fmla="*/ 1669629 h 1669629"/>
                <a:gd name="connsiteX20" fmla="*/ 6706647 w 8122237"/>
                <a:gd name="connsiteY20" fmla="*/ 1669629 h 1669629"/>
                <a:gd name="connsiteX21" fmla="*/ 5964043 w 8122237"/>
                <a:gd name="connsiteY21" fmla="*/ 1669629 h 1669629"/>
                <a:gd name="connsiteX22" fmla="*/ 5383883 w 8122237"/>
                <a:gd name="connsiteY22" fmla="*/ 1669629 h 1669629"/>
                <a:gd name="connsiteX23" fmla="*/ 4966168 w 8122237"/>
                <a:gd name="connsiteY23" fmla="*/ 1669629 h 1669629"/>
                <a:gd name="connsiteX24" fmla="*/ 4386008 w 8122237"/>
                <a:gd name="connsiteY24" fmla="*/ 1669629 h 1669629"/>
                <a:gd name="connsiteX25" fmla="*/ 4049515 w 8122237"/>
                <a:gd name="connsiteY25" fmla="*/ 1669629 h 1669629"/>
                <a:gd name="connsiteX26" fmla="*/ 3713023 w 8122237"/>
                <a:gd name="connsiteY26" fmla="*/ 1669629 h 1669629"/>
                <a:gd name="connsiteX27" fmla="*/ 3132863 w 8122237"/>
                <a:gd name="connsiteY27" fmla="*/ 1669629 h 1669629"/>
                <a:gd name="connsiteX28" fmla="*/ 2715148 w 8122237"/>
                <a:gd name="connsiteY28" fmla="*/ 1669629 h 1669629"/>
                <a:gd name="connsiteX29" fmla="*/ 2053766 w 8122237"/>
                <a:gd name="connsiteY29" fmla="*/ 1669629 h 1669629"/>
                <a:gd name="connsiteX30" fmla="*/ 1636051 w 8122237"/>
                <a:gd name="connsiteY30" fmla="*/ 1669629 h 1669629"/>
                <a:gd name="connsiteX31" fmla="*/ 974668 w 8122237"/>
                <a:gd name="connsiteY31" fmla="*/ 1669629 h 1669629"/>
                <a:gd name="connsiteX32" fmla="*/ 638176 w 8122237"/>
                <a:gd name="connsiteY32" fmla="*/ 1669629 h 1669629"/>
                <a:gd name="connsiteX33" fmla="*/ 0 w 8122237"/>
                <a:gd name="connsiteY33" fmla="*/ 1669629 h 1669629"/>
                <a:gd name="connsiteX34" fmla="*/ 0 w 8122237"/>
                <a:gd name="connsiteY34" fmla="*/ 1146479 h 1669629"/>
                <a:gd name="connsiteX35" fmla="*/ 0 w 8122237"/>
                <a:gd name="connsiteY35" fmla="*/ 556543 h 1669629"/>
                <a:gd name="connsiteX36" fmla="*/ 0 w 8122237"/>
                <a:gd name="connsiteY36" fmla="*/ 0 h 166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22237" h="1669629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84565" y="158681"/>
                    <a:pt x="8105324" y="416742"/>
                    <a:pt x="8122237" y="539847"/>
                  </a:cubicBezTo>
                  <a:cubicBezTo>
                    <a:pt x="8139150" y="662952"/>
                    <a:pt x="8119494" y="930113"/>
                    <a:pt x="8122237" y="1096390"/>
                  </a:cubicBezTo>
                  <a:cubicBezTo>
                    <a:pt x="8124980" y="1262667"/>
                    <a:pt x="8118121" y="1428130"/>
                    <a:pt x="8122237" y="1669629"/>
                  </a:cubicBezTo>
                  <a:cubicBezTo>
                    <a:pt x="7812459" y="1689008"/>
                    <a:pt x="7791495" y="1631188"/>
                    <a:pt x="7460855" y="1669629"/>
                  </a:cubicBezTo>
                  <a:cubicBezTo>
                    <a:pt x="7130215" y="1708070"/>
                    <a:pt x="7261398" y="1636636"/>
                    <a:pt x="7124362" y="1669629"/>
                  </a:cubicBezTo>
                  <a:cubicBezTo>
                    <a:pt x="6987326" y="1702622"/>
                    <a:pt x="6832793" y="1627740"/>
                    <a:pt x="6706647" y="1669629"/>
                  </a:cubicBezTo>
                  <a:cubicBezTo>
                    <a:pt x="6580501" y="1711518"/>
                    <a:pt x="6271617" y="1634733"/>
                    <a:pt x="5964043" y="1669629"/>
                  </a:cubicBezTo>
                  <a:cubicBezTo>
                    <a:pt x="5656469" y="1704525"/>
                    <a:pt x="5583388" y="1604079"/>
                    <a:pt x="5383883" y="1669629"/>
                  </a:cubicBezTo>
                  <a:cubicBezTo>
                    <a:pt x="5184378" y="1735179"/>
                    <a:pt x="5133775" y="1632710"/>
                    <a:pt x="4966168" y="1669629"/>
                  </a:cubicBezTo>
                  <a:cubicBezTo>
                    <a:pt x="4798562" y="1706548"/>
                    <a:pt x="4557410" y="1658544"/>
                    <a:pt x="4386008" y="1669629"/>
                  </a:cubicBezTo>
                  <a:cubicBezTo>
                    <a:pt x="4214606" y="1680714"/>
                    <a:pt x="4195908" y="1657787"/>
                    <a:pt x="4049515" y="1669629"/>
                  </a:cubicBezTo>
                  <a:cubicBezTo>
                    <a:pt x="3903122" y="1681471"/>
                    <a:pt x="3812859" y="1665546"/>
                    <a:pt x="3713023" y="1669629"/>
                  </a:cubicBezTo>
                  <a:cubicBezTo>
                    <a:pt x="3613187" y="1673712"/>
                    <a:pt x="3417183" y="1656605"/>
                    <a:pt x="3132863" y="1669629"/>
                  </a:cubicBezTo>
                  <a:cubicBezTo>
                    <a:pt x="2848543" y="1682653"/>
                    <a:pt x="2873812" y="1620449"/>
                    <a:pt x="2715148" y="1669629"/>
                  </a:cubicBezTo>
                  <a:cubicBezTo>
                    <a:pt x="2556484" y="1718809"/>
                    <a:pt x="2216077" y="1601252"/>
                    <a:pt x="2053766" y="1669629"/>
                  </a:cubicBezTo>
                  <a:cubicBezTo>
                    <a:pt x="1891455" y="1738006"/>
                    <a:pt x="1738726" y="1632098"/>
                    <a:pt x="1636051" y="1669629"/>
                  </a:cubicBezTo>
                  <a:cubicBezTo>
                    <a:pt x="1533376" y="1707160"/>
                    <a:pt x="1169920" y="1616899"/>
                    <a:pt x="974668" y="1669629"/>
                  </a:cubicBezTo>
                  <a:cubicBezTo>
                    <a:pt x="779416" y="1722359"/>
                    <a:pt x="730940" y="1637052"/>
                    <a:pt x="638176" y="1669629"/>
                  </a:cubicBezTo>
                  <a:cubicBezTo>
                    <a:pt x="545412" y="1702206"/>
                    <a:pt x="242998" y="1662554"/>
                    <a:pt x="0" y="1669629"/>
                  </a:cubicBezTo>
                  <a:cubicBezTo>
                    <a:pt x="-58178" y="1536845"/>
                    <a:pt x="38001" y="1279432"/>
                    <a:pt x="0" y="1146479"/>
                  </a:cubicBezTo>
                  <a:cubicBezTo>
                    <a:pt x="-38001" y="1013526"/>
                    <a:pt x="2943" y="765594"/>
                    <a:pt x="0" y="556543"/>
                  </a:cubicBezTo>
                  <a:cubicBezTo>
                    <a:pt x="-2943" y="347492"/>
                    <a:pt x="30416" y="246697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BD570E-4029-4E72-BBB3-91551F169D29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A5DEB8-E928-4E84-A220-BDD85AB164FA}"/>
              </a:ext>
            </a:extLst>
          </p:cNvPr>
          <p:cNvSpPr txBox="1"/>
          <p:nvPr/>
        </p:nvSpPr>
        <p:spPr>
          <a:xfrm>
            <a:off x="9376588" y="685800"/>
            <a:ext cx="1548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Increasing decision boundary increases precision</a:t>
            </a:r>
          </a:p>
        </p:txBody>
      </p:sp>
    </p:spTree>
    <p:extLst>
      <p:ext uri="{BB962C8B-B14F-4D97-AF65-F5344CB8AC3E}">
        <p14:creationId xmlns:p14="http://schemas.microsoft.com/office/powerpoint/2010/main" val="1106125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322132-B575-47A2-A2C4-CBD872690FB9}"/>
              </a:ext>
            </a:extLst>
          </p:cNvPr>
          <p:cNvGrpSpPr/>
          <p:nvPr/>
        </p:nvGrpSpPr>
        <p:grpSpPr>
          <a:xfrm>
            <a:off x="1145511" y="2478795"/>
            <a:ext cx="8816815" cy="5024069"/>
            <a:chOff x="1145511" y="2478795"/>
            <a:chExt cx="8816815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D7AF7-8F35-4B78-82F3-EE9DB0445FCE}"/>
                </a:ext>
              </a:extLst>
            </p:cNvPr>
            <p:cNvSpPr/>
            <p:nvPr/>
          </p:nvSpPr>
          <p:spPr>
            <a:xfrm>
              <a:off x="3567289" y="3137338"/>
              <a:ext cx="3164587" cy="4365526"/>
            </a:xfrm>
            <a:custGeom>
              <a:avLst/>
              <a:gdLst>
                <a:gd name="connsiteX0" fmla="*/ 0 w 3164587"/>
                <a:gd name="connsiteY0" fmla="*/ 0 h 4365526"/>
                <a:gd name="connsiteX1" fmla="*/ 495785 w 3164587"/>
                <a:gd name="connsiteY1" fmla="*/ 0 h 4365526"/>
                <a:gd name="connsiteX2" fmla="*/ 928279 w 3164587"/>
                <a:gd name="connsiteY2" fmla="*/ 0 h 4365526"/>
                <a:gd name="connsiteX3" fmla="*/ 1519002 w 3164587"/>
                <a:gd name="connsiteY3" fmla="*/ 0 h 4365526"/>
                <a:gd name="connsiteX4" fmla="*/ 2014787 w 3164587"/>
                <a:gd name="connsiteY4" fmla="*/ 0 h 4365526"/>
                <a:gd name="connsiteX5" fmla="*/ 2510572 w 3164587"/>
                <a:gd name="connsiteY5" fmla="*/ 0 h 4365526"/>
                <a:gd name="connsiteX6" fmla="*/ 3164587 w 3164587"/>
                <a:gd name="connsiteY6" fmla="*/ 0 h 4365526"/>
                <a:gd name="connsiteX7" fmla="*/ 3164587 w 3164587"/>
                <a:gd name="connsiteY7" fmla="*/ 458380 h 4365526"/>
                <a:gd name="connsiteX8" fmla="*/ 3164587 w 3164587"/>
                <a:gd name="connsiteY8" fmla="*/ 1004071 h 4365526"/>
                <a:gd name="connsiteX9" fmla="*/ 3164587 w 3164587"/>
                <a:gd name="connsiteY9" fmla="*/ 1462451 h 4365526"/>
                <a:gd name="connsiteX10" fmla="*/ 3164587 w 3164587"/>
                <a:gd name="connsiteY10" fmla="*/ 1920831 h 4365526"/>
                <a:gd name="connsiteX11" fmla="*/ 3164587 w 3164587"/>
                <a:gd name="connsiteY11" fmla="*/ 2466522 h 4365526"/>
                <a:gd name="connsiteX12" fmla="*/ 3164587 w 3164587"/>
                <a:gd name="connsiteY12" fmla="*/ 3055868 h 4365526"/>
                <a:gd name="connsiteX13" fmla="*/ 3164587 w 3164587"/>
                <a:gd name="connsiteY13" fmla="*/ 3470593 h 4365526"/>
                <a:gd name="connsiteX14" fmla="*/ 3164587 w 3164587"/>
                <a:gd name="connsiteY14" fmla="*/ 4365526 h 4365526"/>
                <a:gd name="connsiteX15" fmla="*/ 2637156 w 3164587"/>
                <a:gd name="connsiteY15" fmla="*/ 4365526 h 4365526"/>
                <a:gd name="connsiteX16" fmla="*/ 2109725 w 3164587"/>
                <a:gd name="connsiteY16" fmla="*/ 4365526 h 4365526"/>
                <a:gd name="connsiteX17" fmla="*/ 1519002 w 3164587"/>
                <a:gd name="connsiteY17" fmla="*/ 4365526 h 4365526"/>
                <a:gd name="connsiteX18" fmla="*/ 991571 w 3164587"/>
                <a:gd name="connsiteY18" fmla="*/ 4365526 h 4365526"/>
                <a:gd name="connsiteX19" fmla="*/ 559077 w 3164587"/>
                <a:gd name="connsiteY19" fmla="*/ 4365526 h 4365526"/>
                <a:gd name="connsiteX20" fmla="*/ 0 w 3164587"/>
                <a:gd name="connsiteY20" fmla="*/ 4365526 h 4365526"/>
                <a:gd name="connsiteX21" fmla="*/ 0 w 3164587"/>
                <a:gd name="connsiteY21" fmla="*/ 3732525 h 4365526"/>
                <a:gd name="connsiteX22" fmla="*/ 0 w 3164587"/>
                <a:gd name="connsiteY22" fmla="*/ 3099523 h 4365526"/>
                <a:gd name="connsiteX23" fmla="*/ 0 w 3164587"/>
                <a:gd name="connsiteY23" fmla="*/ 2553833 h 4365526"/>
                <a:gd name="connsiteX24" fmla="*/ 0 w 3164587"/>
                <a:gd name="connsiteY24" fmla="*/ 2051797 h 4365526"/>
                <a:gd name="connsiteX25" fmla="*/ 0 w 3164587"/>
                <a:gd name="connsiteY25" fmla="*/ 1637072 h 4365526"/>
                <a:gd name="connsiteX26" fmla="*/ 0 w 3164587"/>
                <a:gd name="connsiteY26" fmla="*/ 1222347 h 4365526"/>
                <a:gd name="connsiteX27" fmla="*/ 0 w 3164587"/>
                <a:gd name="connsiteY27" fmla="*/ 633001 h 4365526"/>
                <a:gd name="connsiteX28" fmla="*/ 0 w 3164587"/>
                <a:gd name="connsiteY28" fmla="*/ 0 h 43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4587" h="4365526" extrusionOk="0">
                  <a:moveTo>
                    <a:pt x="0" y="0"/>
                  </a:moveTo>
                  <a:cubicBezTo>
                    <a:pt x="246040" y="-37637"/>
                    <a:pt x="340785" y="45992"/>
                    <a:pt x="495785" y="0"/>
                  </a:cubicBezTo>
                  <a:cubicBezTo>
                    <a:pt x="650786" y="-45992"/>
                    <a:pt x="792560" y="16765"/>
                    <a:pt x="928279" y="0"/>
                  </a:cubicBezTo>
                  <a:cubicBezTo>
                    <a:pt x="1063998" y="-16765"/>
                    <a:pt x="1308038" y="51711"/>
                    <a:pt x="1519002" y="0"/>
                  </a:cubicBezTo>
                  <a:cubicBezTo>
                    <a:pt x="1729966" y="-51711"/>
                    <a:pt x="1845198" y="40351"/>
                    <a:pt x="2014787" y="0"/>
                  </a:cubicBezTo>
                  <a:cubicBezTo>
                    <a:pt x="2184377" y="-40351"/>
                    <a:pt x="2266654" y="47854"/>
                    <a:pt x="2510572" y="0"/>
                  </a:cubicBezTo>
                  <a:cubicBezTo>
                    <a:pt x="2754490" y="-47854"/>
                    <a:pt x="2906061" y="27087"/>
                    <a:pt x="3164587" y="0"/>
                  </a:cubicBezTo>
                  <a:cubicBezTo>
                    <a:pt x="3192866" y="210697"/>
                    <a:pt x="3117575" y="229669"/>
                    <a:pt x="3164587" y="458380"/>
                  </a:cubicBezTo>
                  <a:cubicBezTo>
                    <a:pt x="3211599" y="687091"/>
                    <a:pt x="3105422" y="772843"/>
                    <a:pt x="3164587" y="1004071"/>
                  </a:cubicBezTo>
                  <a:cubicBezTo>
                    <a:pt x="3223752" y="1235299"/>
                    <a:pt x="3156485" y="1350660"/>
                    <a:pt x="3164587" y="1462451"/>
                  </a:cubicBezTo>
                  <a:cubicBezTo>
                    <a:pt x="3172689" y="1574242"/>
                    <a:pt x="3118259" y="1737763"/>
                    <a:pt x="3164587" y="1920831"/>
                  </a:cubicBezTo>
                  <a:cubicBezTo>
                    <a:pt x="3210915" y="2103899"/>
                    <a:pt x="3119574" y="2283992"/>
                    <a:pt x="3164587" y="2466522"/>
                  </a:cubicBezTo>
                  <a:cubicBezTo>
                    <a:pt x="3209600" y="2649052"/>
                    <a:pt x="3096262" y="2850519"/>
                    <a:pt x="3164587" y="3055868"/>
                  </a:cubicBezTo>
                  <a:cubicBezTo>
                    <a:pt x="3232912" y="3261217"/>
                    <a:pt x="3149213" y="3363147"/>
                    <a:pt x="3164587" y="3470593"/>
                  </a:cubicBezTo>
                  <a:cubicBezTo>
                    <a:pt x="3179961" y="3578039"/>
                    <a:pt x="3084087" y="3999499"/>
                    <a:pt x="3164587" y="4365526"/>
                  </a:cubicBezTo>
                  <a:cubicBezTo>
                    <a:pt x="3030799" y="4374471"/>
                    <a:pt x="2822042" y="4355750"/>
                    <a:pt x="2637156" y="4365526"/>
                  </a:cubicBezTo>
                  <a:cubicBezTo>
                    <a:pt x="2452270" y="4375302"/>
                    <a:pt x="2335755" y="4346464"/>
                    <a:pt x="2109725" y="4365526"/>
                  </a:cubicBezTo>
                  <a:cubicBezTo>
                    <a:pt x="1883695" y="4384588"/>
                    <a:pt x="1660329" y="4338868"/>
                    <a:pt x="1519002" y="4365526"/>
                  </a:cubicBezTo>
                  <a:cubicBezTo>
                    <a:pt x="1377675" y="4392184"/>
                    <a:pt x="1154556" y="4305543"/>
                    <a:pt x="991571" y="4365526"/>
                  </a:cubicBezTo>
                  <a:cubicBezTo>
                    <a:pt x="828586" y="4425509"/>
                    <a:pt x="761371" y="4348666"/>
                    <a:pt x="559077" y="4365526"/>
                  </a:cubicBezTo>
                  <a:cubicBezTo>
                    <a:pt x="356783" y="4382386"/>
                    <a:pt x="134174" y="4308152"/>
                    <a:pt x="0" y="4365526"/>
                  </a:cubicBezTo>
                  <a:cubicBezTo>
                    <a:pt x="-49356" y="4173081"/>
                    <a:pt x="26540" y="4045075"/>
                    <a:pt x="0" y="3732525"/>
                  </a:cubicBezTo>
                  <a:cubicBezTo>
                    <a:pt x="-26540" y="3419975"/>
                    <a:pt x="47137" y="3292955"/>
                    <a:pt x="0" y="3099523"/>
                  </a:cubicBezTo>
                  <a:cubicBezTo>
                    <a:pt x="-47137" y="2906091"/>
                    <a:pt x="37355" y="2689089"/>
                    <a:pt x="0" y="2553833"/>
                  </a:cubicBezTo>
                  <a:cubicBezTo>
                    <a:pt x="-37355" y="2418577"/>
                    <a:pt x="32214" y="2275926"/>
                    <a:pt x="0" y="2051797"/>
                  </a:cubicBezTo>
                  <a:cubicBezTo>
                    <a:pt x="-32214" y="1827668"/>
                    <a:pt x="12555" y="1737403"/>
                    <a:pt x="0" y="1637072"/>
                  </a:cubicBezTo>
                  <a:cubicBezTo>
                    <a:pt x="-12555" y="1536742"/>
                    <a:pt x="10799" y="1384673"/>
                    <a:pt x="0" y="1222347"/>
                  </a:cubicBezTo>
                  <a:cubicBezTo>
                    <a:pt x="-10799" y="1060022"/>
                    <a:pt x="18029" y="877659"/>
                    <a:pt x="0" y="633001"/>
                  </a:cubicBezTo>
                  <a:cubicBezTo>
                    <a:pt x="-18029" y="388343"/>
                    <a:pt x="63986" y="305999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F22E53-ACBE-404C-B001-4E8BF16B7304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317710" y="593218"/>
                <a:ext cx="11251780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= proportion of actual positives correctly identified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0" y="593218"/>
                <a:ext cx="11251780" cy="878959"/>
              </a:xfrm>
              <a:prstGeom prst="rect">
                <a:avLst/>
              </a:prstGeom>
              <a:blipFill>
                <a:blip r:embed="rId4"/>
                <a:stretch>
                  <a:fillRect l="-1354" r="-205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84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" y="229265"/>
            <a:ext cx="8801100" cy="348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/>
              <p:nvPr/>
            </p:nvSpPr>
            <p:spPr>
              <a:xfrm>
                <a:off x="6836593" y="3755657"/>
                <a:ext cx="10669889" cy="4202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= proportion of actual </a:t>
                </a:r>
              </a:p>
              <a:p>
                <a:r>
                  <a:rPr lang="en-US" sz="3200" dirty="0"/>
                  <a:t>positives correctly identified </a:t>
                </a:r>
                <a:endParaRPr lang="en-US" sz="3600" dirty="0"/>
              </a:p>
              <a:p>
                <a:endParaRPr lang="en-US" sz="2000" dirty="0"/>
              </a:p>
              <a:p>
                <a:r>
                  <a:rPr lang="en-US" sz="3600" dirty="0"/>
                  <a:t>=</a:t>
                </a:r>
                <a:endParaRPr lang="en-US" sz="3200" dirty="0"/>
              </a:p>
              <a:p>
                <a:r>
                  <a:rPr lang="en-US" sz="3200" dirty="0"/>
                  <a:t>         12 </a:t>
                </a:r>
              </a:p>
              <a:p>
                <a:r>
                  <a:rPr lang="en-US" sz="3200" dirty="0"/>
                  <a:t>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93" y="3755657"/>
                <a:ext cx="10669889" cy="4202945"/>
              </a:xfrm>
              <a:prstGeom prst="rect">
                <a:avLst/>
              </a:prstGeom>
              <a:blipFill>
                <a:blip r:embed="rId3"/>
                <a:stretch>
                  <a:fillRect l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DD931-517E-41F5-86F6-A5761E38F1D6}"/>
              </a:ext>
            </a:extLst>
          </p:cNvPr>
          <p:cNvCxnSpPr/>
          <p:nvPr/>
        </p:nvCxnSpPr>
        <p:spPr>
          <a:xfrm>
            <a:off x="7416632" y="6809874"/>
            <a:ext cx="1462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904D94D-A2BE-4BB8-8F62-9B8DB6BEFC92}"/>
              </a:ext>
            </a:extLst>
          </p:cNvPr>
          <p:cNvGrpSpPr>
            <a:grpSpLocks noChangeAspect="1"/>
          </p:cNvGrpSpPr>
          <p:nvPr/>
        </p:nvGrpSpPr>
        <p:grpSpPr>
          <a:xfrm>
            <a:off x="279243" y="3886200"/>
            <a:ext cx="6258311" cy="3566160"/>
            <a:chOff x="1145511" y="2478795"/>
            <a:chExt cx="8816815" cy="50240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68215D-B9A2-40D2-9CF6-D36C42E9E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D502CF-7B72-40FE-95BB-A5174AF19DC9}"/>
                </a:ext>
              </a:extLst>
            </p:cNvPr>
            <p:cNvSpPr/>
            <p:nvPr/>
          </p:nvSpPr>
          <p:spPr>
            <a:xfrm>
              <a:off x="3567289" y="3137338"/>
              <a:ext cx="3164587" cy="4365526"/>
            </a:xfrm>
            <a:custGeom>
              <a:avLst/>
              <a:gdLst>
                <a:gd name="connsiteX0" fmla="*/ 0 w 3164587"/>
                <a:gd name="connsiteY0" fmla="*/ 0 h 4365526"/>
                <a:gd name="connsiteX1" fmla="*/ 495785 w 3164587"/>
                <a:gd name="connsiteY1" fmla="*/ 0 h 4365526"/>
                <a:gd name="connsiteX2" fmla="*/ 928279 w 3164587"/>
                <a:gd name="connsiteY2" fmla="*/ 0 h 4365526"/>
                <a:gd name="connsiteX3" fmla="*/ 1519002 w 3164587"/>
                <a:gd name="connsiteY3" fmla="*/ 0 h 4365526"/>
                <a:gd name="connsiteX4" fmla="*/ 2014787 w 3164587"/>
                <a:gd name="connsiteY4" fmla="*/ 0 h 4365526"/>
                <a:gd name="connsiteX5" fmla="*/ 2510572 w 3164587"/>
                <a:gd name="connsiteY5" fmla="*/ 0 h 4365526"/>
                <a:gd name="connsiteX6" fmla="*/ 3164587 w 3164587"/>
                <a:gd name="connsiteY6" fmla="*/ 0 h 4365526"/>
                <a:gd name="connsiteX7" fmla="*/ 3164587 w 3164587"/>
                <a:gd name="connsiteY7" fmla="*/ 458380 h 4365526"/>
                <a:gd name="connsiteX8" fmla="*/ 3164587 w 3164587"/>
                <a:gd name="connsiteY8" fmla="*/ 1004071 h 4365526"/>
                <a:gd name="connsiteX9" fmla="*/ 3164587 w 3164587"/>
                <a:gd name="connsiteY9" fmla="*/ 1462451 h 4365526"/>
                <a:gd name="connsiteX10" fmla="*/ 3164587 w 3164587"/>
                <a:gd name="connsiteY10" fmla="*/ 1920831 h 4365526"/>
                <a:gd name="connsiteX11" fmla="*/ 3164587 w 3164587"/>
                <a:gd name="connsiteY11" fmla="*/ 2466522 h 4365526"/>
                <a:gd name="connsiteX12" fmla="*/ 3164587 w 3164587"/>
                <a:gd name="connsiteY12" fmla="*/ 3055868 h 4365526"/>
                <a:gd name="connsiteX13" fmla="*/ 3164587 w 3164587"/>
                <a:gd name="connsiteY13" fmla="*/ 3470593 h 4365526"/>
                <a:gd name="connsiteX14" fmla="*/ 3164587 w 3164587"/>
                <a:gd name="connsiteY14" fmla="*/ 4365526 h 4365526"/>
                <a:gd name="connsiteX15" fmla="*/ 2637156 w 3164587"/>
                <a:gd name="connsiteY15" fmla="*/ 4365526 h 4365526"/>
                <a:gd name="connsiteX16" fmla="*/ 2109725 w 3164587"/>
                <a:gd name="connsiteY16" fmla="*/ 4365526 h 4365526"/>
                <a:gd name="connsiteX17" fmla="*/ 1519002 w 3164587"/>
                <a:gd name="connsiteY17" fmla="*/ 4365526 h 4365526"/>
                <a:gd name="connsiteX18" fmla="*/ 991571 w 3164587"/>
                <a:gd name="connsiteY18" fmla="*/ 4365526 h 4365526"/>
                <a:gd name="connsiteX19" fmla="*/ 559077 w 3164587"/>
                <a:gd name="connsiteY19" fmla="*/ 4365526 h 4365526"/>
                <a:gd name="connsiteX20" fmla="*/ 0 w 3164587"/>
                <a:gd name="connsiteY20" fmla="*/ 4365526 h 4365526"/>
                <a:gd name="connsiteX21" fmla="*/ 0 w 3164587"/>
                <a:gd name="connsiteY21" fmla="*/ 3732525 h 4365526"/>
                <a:gd name="connsiteX22" fmla="*/ 0 w 3164587"/>
                <a:gd name="connsiteY22" fmla="*/ 3099523 h 4365526"/>
                <a:gd name="connsiteX23" fmla="*/ 0 w 3164587"/>
                <a:gd name="connsiteY23" fmla="*/ 2553833 h 4365526"/>
                <a:gd name="connsiteX24" fmla="*/ 0 w 3164587"/>
                <a:gd name="connsiteY24" fmla="*/ 2051797 h 4365526"/>
                <a:gd name="connsiteX25" fmla="*/ 0 w 3164587"/>
                <a:gd name="connsiteY25" fmla="*/ 1637072 h 4365526"/>
                <a:gd name="connsiteX26" fmla="*/ 0 w 3164587"/>
                <a:gd name="connsiteY26" fmla="*/ 1222347 h 4365526"/>
                <a:gd name="connsiteX27" fmla="*/ 0 w 3164587"/>
                <a:gd name="connsiteY27" fmla="*/ 633001 h 4365526"/>
                <a:gd name="connsiteX28" fmla="*/ 0 w 3164587"/>
                <a:gd name="connsiteY28" fmla="*/ 0 h 43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4587" h="4365526" extrusionOk="0">
                  <a:moveTo>
                    <a:pt x="0" y="0"/>
                  </a:moveTo>
                  <a:cubicBezTo>
                    <a:pt x="246040" y="-37637"/>
                    <a:pt x="340785" y="45992"/>
                    <a:pt x="495785" y="0"/>
                  </a:cubicBezTo>
                  <a:cubicBezTo>
                    <a:pt x="650786" y="-45992"/>
                    <a:pt x="792560" y="16765"/>
                    <a:pt x="928279" y="0"/>
                  </a:cubicBezTo>
                  <a:cubicBezTo>
                    <a:pt x="1063998" y="-16765"/>
                    <a:pt x="1308038" y="51711"/>
                    <a:pt x="1519002" y="0"/>
                  </a:cubicBezTo>
                  <a:cubicBezTo>
                    <a:pt x="1729966" y="-51711"/>
                    <a:pt x="1845198" y="40351"/>
                    <a:pt x="2014787" y="0"/>
                  </a:cubicBezTo>
                  <a:cubicBezTo>
                    <a:pt x="2184377" y="-40351"/>
                    <a:pt x="2266654" y="47854"/>
                    <a:pt x="2510572" y="0"/>
                  </a:cubicBezTo>
                  <a:cubicBezTo>
                    <a:pt x="2754490" y="-47854"/>
                    <a:pt x="2906061" y="27087"/>
                    <a:pt x="3164587" y="0"/>
                  </a:cubicBezTo>
                  <a:cubicBezTo>
                    <a:pt x="3192866" y="210697"/>
                    <a:pt x="3117575" y="229669"/>
                    <a:pt x="3164587" y="458380"/>
                  </a:cubicBezTo>
                  <a:cubicBezTo>
                    <a:pt x="3211599" y="687091"/>
                    <a:pt x="3105422" y="772843"/>
                    <a:pt x="3164587" y="1004071"/>
                  </a:cubicBezTo>
                  <a:cubicBezTo>
                    <a:pt x="3223752" y="1235299"/>
                    <a:pt x="3156485" y="1350660"/>
                    <a:pt x="3164587" y="1462451"/>
                  </a:cubicBezTo>
                  <a:cubicBezTo>
                    <a:pt x="3172689" y="1574242"/>
                    <a:pt x="3118259" y="1737763"/>
                    <a:pt x="3164587" y="1920831"/>
                  </a:cubicBezTo>
                  <a:cubicBezTo>
                    <a:pt x="3210915" y="2103899"/>
                    <a:pt x="3119574" y="2283992"/>
                    <a:pt x="3164587" y="2466522"/>
                  </a:cubicBezTo>
                  <a:cubicBezTo>
                    <a:pt x="3209600" y="2649052"/>
                    <a:pt x="3096262" y="2850519"/>
                    <a:pt x="3164587" y="3055868"/>
                  </a:cubicBezTo>
                  <a:cubicBezTo>
                    <a:pt x="3232912" y="3261217"/>
                    <a:pt x="3149213" y="3363147"/>
                    <a:pt x="3164587" y="3470593"/>
                  </a:cubicBezTo>
                  <a:cubicBezTo>
                    <a:pt x="3179961" y="3578039"/>
                    <a:pt x="3084087" y="3999499"/>
                    <a:pt x="3164587" y="4365526"/>
                  </a:cubicBezTo>
                  <a:cubicBezTo>
                    <a:pt x="3030799" y="4374471"/>
                    <a:pt x="2822042" y="4355750"/>
                    <a:pt x="2637156" y="4365526"/>
                  </a:cubicBezTo>
                  <a:cubicBezTo>
                    <a:pt x="2452270" y="4375302"/>
                    <a:pt x="2335755" y="4346464"/>
                    <a:pt x="2109725" y="4365526"/>
                  </a:cubicBezTo>
                  <a:cubicBezTo>
                    <a:pt x="1883695" y="4384588"/>
                    <a:pt x="1660329" y="4338868"/>
                    <a:pt x="1519002" y="4365526"/>
                  </a:cubicBezTo>
                  <a:cubicBezTo>
                    <a:pt x="1377675" y="4392184"/>
                    <a:pt x="1154556" y="4305543"/>
                    <a:pt x="991571" y="4365526"/>
                  </a:cubicBezTo>
                  <a:cubicBezTo>
                    <a:pt x="828586" y="4425509"/>
                    <a:pt x="761371" y="4348666"/>
                    <a:pt x="559077" y="4365526"/>
                  </a:cubicBezTo>
                  <a:cubicBezTo>
                    <a:pt x="356783" y="4382386"/>
                    <a:pt x="134174" y="4308152"/>
                    <a:pt x="0" y="4365526"/>
                  </a:cubicBezTo>
                  <a:cubicBezTo>
                    <a:pt x="-49356" y="4173081"/>
                    <a:pt x="26540" y="4045075"/>
                    <a:pt x="0" y="3732525"/>
                  </a:cubicBezTo>
                  <a:cubicBezTo>
                    <a:pt x="-26540" y="3419975"/>
                    <a:pt x="47137" y="3292955"/>
                    <a:pt x="0" y="3099523"/>
                  </a:cubicBezTo>
                  <a:cubicBezTo>
                    <a:pt x="-47137" y="2906091"/>
                    <a:pt x="37355" y="2689089"/>
                    <a:pt x="0" y="2553833"/>
                  </a:cubicBezTo>
                  <a:cubicBezTo>
                    <a:pt x="-37355" y="2418577"/>
                    <a:pt x="32214" y="2275926"/>
                    <a:pt x="0" y="2051797"/>
                  </a:cubicBezTo>
                  <a:cubicBezTo>
                    <a:pt x="-32214" y="1827668"/>
                    <a:pt x="12555" y="1737403"/>
                    <a:pt x="0" y="1637072"/>
                  </a:cubicBezTo>
                  <a:cubicBezTo>
                    <a:pt x="-12555" y="1536742"/>
                    <a:pt x="10799" y="1384673"/>
                    <a:pt x="0" y="1222347"/>
                  </a:cubicBezTo>
                  <a:cubicBezTo>
                    <a:pt x="-10799" y="1060022"/>
                    <a:pt x="18029" y="877659"/>
                    <a:pt x="0" y="633001"/>
                  </a:cubicBezTo>
                  <a:cubicBezTo>
                    <a:pt x="-18029" y="388343"/>
                    <a:pt x="63986" y="305999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EB1D10-DE95-4B4B-AF88-7645EA4D92CE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297068-D0EF-49DC-9388-F4515ACB1CAC}"/>
              </a:ext>
            </a:extLst>
          </p:cNvPr>
          <p:cNvSpPr txBox="1"/>
          <p:nvPr/>
        </p:nvSpPr>
        <p:spPr>
          <a:xfrm>
            <a:off x="9376588" y="685800"/>
            <a:ext cx="1548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Increasing decision boundary decreases recall. </a:t>
            </a:r>
          </a:p>
        </p:txBody>
      </p:sp>
    </p:spTree>
    <p:extLst>
      <p:ext uri="{BB962C8B-B14F-4D97-AF65-F5344CB8AC3E}">
        <p14:creationId xmlns:p14="http://schemas.microsoft.com/office/powerpoint/2010/main" val="117091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C9C092F-AC1C-4E5B-8BFD-AEEB167BC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and Odds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AF1FF5-C83F-47FB-AB98-B9429E426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899920"/>
            <a:ext cx="8808720" cy="500888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On coin flip, p(H) = ½</a:t>
            </a:r>
          </a:p>
          <a:p>
            <a:r>
              <a:rPr lang="en-US" altLang="en-US" dirty="0"/>
              <a:t>On 2 dice roll, p(7) = 6/36 =1/6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43B174B3-A55B-4CBF-A5F9-A05CD24B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38917" name="Object 4">
            <a:extLst>
              <a:ext uri="{FF2B5EF4-FFF2-40B4-BE49-F238E27FC236}">
                <a16:creationId xmlns:a16="http://schemas.microsoft.com/office/drawing/2014/main" id="{A8F47728-0CA1-423D-8813-43F3037FA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5727" y="1986281"/>
          <a:ext cx="4864947" cy="123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033" imgH="393529" progId="Equation.DSMT4">
                  <p:embed/>
                </p:oleObj>
              </mc:Choice>
              <mc:Fallback>
                <p:oleObj name="Equation" r:id="rId3" imgW="1536033" imgH="393529" progId="Equation.DSMT4">
                  <p:embed/>
                  <p:pic>
                    <p:nvPicPr>
                      <p:cNvPr id="38917" name="Object 4">
                        <a:extLst>
                          <a:ext uri="{FF2B5EF4-FFF2-40B4-BE49-F238E27FC236}">
                            <a16:creationId xmlns:a16="http://schemas.microsoft.com/office/drawing/2014/main" id="{A8F47728-0CA1-423D-8813-43F3037FA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727" y="1986281"/>
                        <a:ext cx="4864947" cy="1234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15B179-DFBB-4E6A-A843-CDE3191C3367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62DF8-57E1-40EB-B599-0D84165A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833935" cy="7863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78E4-9DDA-4B1A-8FA2-A0420930BFC8}"/>
              </a:ext>
            </a:extLst>
          </p:cNvPr>
          <p:cNvSpPr txBox="1"/>
          <p:nvPr/>
        </p:nvSpPr>
        <p:spPr>
          <a:xfrm>
            <a:off x="-1" y="749766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https://en.wikipedia.org/wiki/F-score#Formulation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73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7616B51-91EA-4090-993E-00CB5707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D1144F-69D8-45D4-875B-6FCB93DC4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 coin flip, Odds(H) = 1/1</a:t>
            </a:r>
          </a:p>
          <a:p>
            <a:r>
              <a:rPr lang="en-US" altLang="en-US"/>
              <a:t>Odds are 1 to 1 that your coin flip will be “heads”</a:t>
            </a:r>
          </a:p>
          <a:p>
            <a:endParaRPr lang="en-US" altLang="en-US"/>
          </a:p>
          <a:p>
            <a:r>
              <a:rPr lang="en-US" altLang="en-US"/>
              <a:t>On 2 dice roll, Odds(7) = 6/(30) = 1/5</a:t>
            </a:r>
          </a:p>
          <a:p>
            <a:r>
              <a:rPr lang="en-US" altLang="en-US"/>
              <a:t>Odds(7) = p(7)/[1 - p(7)] = 1/6 </a:t>
            </a:r>
            <a:r>
              <a:rPr lang="en-US" altLang="en-US" b="1"/>
              <a:t>/</a:t>
            </a:r>
            <a:r>
              <a:rPr lang="en-US" altLang="en-US"/>
              <a:t> 5/6 = 1/5</a:t>
            </a:r>
          </a:p>
          <a:p>
            <a:r>
              <a:rPr lang="en-US" altLang="en-US"/>
              <a:t>Odds are “1 to 5” that you will roll “seven”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6E0A0260-90CA-4F6B-997B-C1CABA08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40965" name="Object 4">
            <a:extLst>
              <a:ext uri="{FF2B5EF4-FFF2-40B4-BE49-F238E27FC236}">
                <a16:creationId xmlns:a16="http://schemas.microsoft.com/office/drawing/2014/main" id="{42CDD0A1-AE4A-4421-8B4E-9E6EC4FC55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899921"/>
          <a:ext cx="6995160" cy="112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500" imgH="419100" progId="Equation.DSMT4">
                  <p:embed/>
                </p:oleObj>
              </mc:Choice>
              <mc:Fallback>
                <p:oleObj name="Equation" r:id="rId3" imgW="2603500" imgH="419100" progId="Equation.DSMT4">
                  <p:embed/>
                  <p:pic>
                    <p:nvPicPr>
                      <p:cNvPr id="40965" name="Object 4">
                        <a:extLst>
                          <a:ext uri="{FF2B5EF4-FFF2-40B4-BE49-F238E27FC236}">
                            <a16:creationId xmlns:a16="http://schemas.microsoft.com/office/drawing/2014/main" id="{42CDD0A1-AE4A-4421-8B4E-9E6EC4FC5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99921"/>
                        <a:ext cx="6995160" cy="1128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F18D05-F648-46C5-A7B8-118DFA7ED795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EB1C4A5-4503-478D-92AE-885EEF99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Odds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D08332-AE1F-4192-AE1A-AEA5A144B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245" y="2049163"/>
            <a:ext cx="10252710" cy="4931516"/>
          </a:xfrm>
        </p:spPr>
        <p:txBody>
          <a:bodyPr/>
          <a:lstStyle/>
          <a:p>
            <a:r>
              <a:rPr lang="en-US" altLang="en-US"/>
              <a:t>Asymmetry</a:t>
            </a:r>
          </a:p>
          <a:p>
            <a:pPr lvl="1"/>
            <a:r>
              <a:rPr lang="en-US" altLang="en-US"/>
              <a:t>Possible range from 0 to “very large” </a:t>
            </a:r>
          </a:p>
          <a:p>
            <a:pPr lvl="2"/>
            <a:r>
              <a:rPr lang="en-US" altLang="en-US"/>
              <a:t>With 1 indicating no difference</a:t>
            </a:r>
          </a:p>
          <a:p>
            <a:r>
              <a:rPr lang="en-US" altLang="en-US"/>
              <a:t>Due to asymmetry</a:t>
            </a:r>
          </a:p>
          <a:p>
            <a:pPr lvl="1"/>
            <a:r>
              <a:rPr lang="en-US" altLang="en-US"/>
              <a:t>The same odds in opposite direction may appear different</a:t>
            </a:r>
          </a:p>
          <a:p>
            <a:pPr lvl="1"/>
            <a:r>
              <a:rPr lang="en-US" altLang="en-US"/>
              <a:t>Odds of 5.0 (5 to 1) of losing are the same as odds of .2 of winning (1 to 5)</a:t>
            </a:r>
          </a:p>
          <a:p>
            <a:pPr lvl="1">
              <a:buFontTx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C5BE8-3A7A-47C1-9945-1DAE9B1BA04D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42AB66-AAA8-4F10-B1F9-B433B3E21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533" b="1" i="1">
                <a:latin typeface="Arial" panose="020B0604020202020204" pitchFamily="34" charset="0"/>
              </a:rPr>
              <a:t>The Logistic Regression Model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448234-2015-4D53-A6FF-806A1DE4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Benguiat Frisky" pitchFamily="66" charset="0"/>
              </a:rPr>
              <a:t>The "logit" model solves these problems:</a:t>
            </a:r>
            <a:br>
              <a:rPr lang="en-US" altLang="en-US">
                <a:latin typeface="Benguiat Frisky" pitchFamily="66" charset="0"/>
              </a:rPr>
            </a:br>
            <a:br>
              <a:rPr lang="en-US" altLang="en-US">
                <a:latin typeface="Benguiat Frisky" pitchFamily="66" charset="0"/>
              </a:rPr>
            </a:br>
            <a:r>
              <a:rPr lang="en-US" altLang="en-US">
                <a:latin typeface="Benguiat Frisky" pitchFamily="66" charset="0"/>
              </a:rPr>
              <a:t>ln[p/(1-p)] =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</a:t>
            </a:r>
            <a:r>
              <a:rPr lang="en-US" altLang="en-US">
                <a:latin typeface="Benguiat Frisky" pitchFamily="66" charset="0"/>
              </a:rPr>
              <a:t> +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>
                <a:latin typeface="Benguiat Frisky" pitchFamily="66" charset="0"/>
              </a:rPr>
              <a:t>X + e</a:t>
            </a:r>
            <a:br>
              <a:rPr lang="en-US" altLang="en-US">
                <a:latin typeface="Benguiat Frisky" pitchFamily="66" charset="0"/>
              </a:rPr>
            </a:br>
            <a:endParaRPr lang="en-US" altLang="en-US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 is the probability that the event Y occurs, p(Y=1)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p/(1-p) is the "odds ratio"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ln[p/(1-p)] is the log odds ratio, or "logit"</a:t>
            </a:r>
            <a:r>
              <a:rPr lang="en-US" alt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DAF7-1832-44AD-BB97-76A496F4082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F81F98-E59D-44EC-87D3-3E8C5420C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53" y="474980"/>
            <a:ext cx="9154160" cy="682244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Benguiat Frisky" pitchFamily="66" charset="0"/>
              </a:rPr>
              <a:t>More:</a:t>
            </a:r>
            <a:endParaRPr lang="en-US" altLang="en-US" dirty="0">
              <a:solidFill>
                <a:schemeClr val="tx2"/>
              </a:solidFill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logistic distribution constrains the estimated probabilities to lie between 0 and 1.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estimated probability is:</a:t>
            </a:r>
            <a:br>
              <a:rPr lang="en-US" altLang="en-US" dirty="0">
                <a:latin typeface="Benguiat Frisky" pitchFamily="66" charset="0"/>
              </a:rPr>
            </a:br>
            <a:br>
              <a:rPr lang="en-US" altLang="en-US" dirty="0">
                <a:latin typeface="Benguiat Frisky" pitchFamily="66" charset="0"/>
              </a:rPr>
            </a:br>
            <a:r>
              <a:rPr lang="en-US" altLang="en-US" dirty="0">
                <a:latin typeface="Benguiat Frisky" pitchFamily="66" charset="0"/>
              </a:rPr>
              <a:t>	p = 1/[1 + exp(-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-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X)] </a:t>
            </a:r>
            <a:br>
              <a:rPr lang="en-US" altLang="en-US" dirty="0">
                <a:latin typeface="Benguiat Frisky" pitchFamily="66" charset="0"/>
              </a:rPr>
            </a:br>
            <a:endParaRPr lang="en-US" altLang="en-US" dirty="0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if you let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=0, then p = .50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big, p approaches 1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small, p approaches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7473-1855-40E6-A774-12FE50EFC6BF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F4C4283-3846-4244-B04C-97E4925867BE}"/>
              </a:ext>
            </a:extLst>
          </p:cNvPr>
          <p:cNvGraphicFramePr>
            <a:graphicFrameLocks/>
          </p:cNvGraphicFramePr>
          <p:nvPr/>
        </p:nvGraphicFramePr>
        <p:xfrm>
          <a:off x="6745356" y="1721458"/>
          <a:ext cx="4373218" cy="27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3" imgW="4631934" imgH="3492197" progId="Photohse.Document">
                  <p:embed/>
                </p:oleObj>
              </mc:Choice>
              <mc:Fallback>
                <p:oleObj name="Photo House" r:id="rId3" imgW="4631934" imgH="3492197" progId="Photohse.Document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F4C4283-3846-4244-B04C-97E4925867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356" y="1721458"/>
                        <a:ext cx="4373218" cy="273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9BAEFA8-398E-4263-9C9A-0576CC862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259080"/>
            <a:ext cx="8808720" cy="1295400"/>
          </a:xfrm>
        </p:spPr>
        <p:txBody>
          <a:bodyPr/>
          <a:lstStyle/>
          <a:p>
            <a:r>
              <a:rPr lang="en-US" altLang="en-US"/>
              <a:t>More Visualizations and Formulas</a:t>
            </a:r>
          </a:p>
        </p:txBody>
      </p:sp>
      <p:pic>
        <p:nvPicPr>
          <p:cNvPr id="61443" name="Picture 7" descr="PPT915.png">
            <a:extLst>
              <a:ext uri="{FF2B5EF4-FFF2-40B4-BE49-F238E27FC236}">
                <a16:creationId xmlns:a16="http://schemas.microsoft.com/office/drawing/2014/main" id="{8CFD05E8-106D-44B0-A45D-EE42A00E2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9473"/>
            <a:ext cx="6973570" cy="58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E31E4-CDB7-4004-B71D-E70CA3FE276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5A278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27579</TotalTime>
  <Words>1280</Words>
  <Application>Microsoft Office PowerPoint</Application>
  <PresentationFormat>Custom</PresentationFormat>
  <Paragraphs>153</Paragraphs>
  <Slides>40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Benguiat Frisky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Photo House</vt:lpstr>
      <vt:lpstr>PowerPoint Presentation</vt:lpstr>
      <vt:lpstr>PowerPoint Presentation</vt:lpstr>
      <vt:lpstr>PowerPoint Presentation</vt:lpstr>
      <vt:lpstr>Probability and Odds</vt:lpstr>
      <vt:lpstr>Odds</vt:lpstr>
      <vt:lpstr>Problems with Odds</vt:lpstr>
      <vt:lpstr>The Logistic Regression Model</vt:lpstr>
      <vt:lpstr>PowerPoint Presentation</vt:lpstr>
      <vt:lpstr>More Visualizations and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401</cp:revision>
  <dcterms:created xsi:type="dcterms:W3CDTF">2020-09-07T00:11:40Z</dcterms:created>
  <dcterms:modified xsi:type="dcterms:W3CDTF">2023-04-19T18:59:08Z</dcterms:modified>
</cp:coreProperties>
</file>