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889" r:id="rId2"/>
    <p:sldId id="894" r:id="rId3"/>
    <p:sldId id="370" r:id="rId4"/>
    <p:sldId id="860" r:id="rId5"/>
    <p:sldId id="902" r:id="rId6"/>
    <p:sldId id="362" r:id="rId7"/>
    <p:sldId id="892" r:id="rId8"/>
    <p:sldId id="344" r:id="rId9"/>
    <p:sldId id="278" r:id="rId10"/>
    <p:sldId id="905" r:id="rId11"/>
    <p:sldId id="873" r:id="rId12"/>
    <p:sldId id="854" r:id="rId13"/>
    <p:sldId id="947" r:id="rId14"/>
    <p:sldId id="943" r:id="rId15"/>
    <p:sldId id="942" r:id="rId16"/>
    <p:sldId id="944" r:id="rId17"/>
    <p:sldId id="945" r:id="rId18"/>
    <p:sldId id="946" r:id="rId19"/>
    <p:sldId id="877" r:id="rId20"/>
    <p:sldId id="855" r:id="rId21"/>
    <p:sldId id="872" r:id="rId22"/>
    <p:sldId id="874" r:id="rId23"/>
    <p:sldId id="875" r:id="rId24"/>
    <p:sldId id="883" r:id="rId25"/>
    <p:sldId id="878" r:id="rId26"/>
    <p:sldId id="950" r:id="rId27"/>
    <p:sldId id="951" r:id="rId28"/>
    <p:sldId id="952" r:id="rId29"/>
    <p:sldId id="879" r:id="rId30"/>
    <p:sldId id="880" r:id="rId31"/>
    <p:sldId id="953" r:id="rId32"/>
    <p:sldId id="862" r:id="rId33"/>
    <p:sldId id="949" r:id="rId34"/>
    <p:sldId id="893" r:id="rId35"/>
    <p:sldId id="900" r:id="rId36"/>
    <p:sldId id="897" r:id="rId37"/>
    <p:sldId id="898" r:id="rId38"/>
    <p:sldId id="941" r:id="rId39"/>
    <p:sldId id="899" r:id="rId40"/>
    <p:sldId id="936" r:id="rId41"/>
    <p:sldId id="940" r:id="rId42"/>
    <p:sldId id="895" r:id="rId43"/>
    <p:sldId id="267" r:id="rId44"/>
    <p:sldId id="937" r:id="rId45"/>
    <p:sldId id="266" r:id="rId46"/>
    <p:sldId id="901" r:id="rId47"/>
    <p:sldId id="332" r:id="rId48"/>
    <p:sldId id="333" r:id="rId49"/>
    <p:sldId id="334" r:id="rId50"/>
    <p:sldId id="94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43" autoAdjust="0"/>
    <p:restoredTop sz="93989" autoAdjust="0"/>
  </p:normalViewPr>
  <p:slideViewPr>
    <p:cSldViewPr snapToGrid="0" snapToObjects="1">
      <p:cViewPr varScale="1">
        <p:scale>
          <a:sx n="53" d="100"/>
          <a:sy n="53" d="100"/>
        </p:scale>
        <p:origin x="64" y="1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2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11/j.1539-6053.2008.00033.x?url_ver=Z39.88-2003&amp;rfr_id=ori%3Arid%3Acrossref.org&amp;rfr_dat=cr_pub++0pubmed&amp;" TargetMode="External"/><Relationship Id="rId7" Type="http://schemas.openxmlformats.org/officeDocument/2006/relationships/image" Target="../media/image47.png"/><Relationship Id="rId2" Type="http://schemas.openxmlformats.org/officeDocument/2006/relationships/hyperlink" Target="https://meridian.allenpress.com/jgme/article/5/2/272/200601/Statistical-Literacy-of-Obstetrics-Gynec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wmf"/><Relationship Id="rId5" Type="http://schemas.openxmlformats.org/officeDocument/2006/relationships/hyperlink" Target="https://www.statlearning.com/" TargetMode="Externa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hyperlink" Target="https://en.wikipedia.org/wiki/Pearson_correlation_coefficient" TargetMode="Externa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s://stats.libretexts.org/Bookshelves/Introductory_Statistics/Book%3A_Introductory_Statistics_(Shafer_and_Zhang)/10%3A_Correlation_and_Regression/10.02%3A_The_Linear_Correlation_Coefficient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1.bin"/><Relationship Id="rId12" Type="http://schemas.openxmlformats.org/officeDocument/2006/relationships/hyperlink" Target="https://en.wikipedia.org/wiki/Linear_regression" TargetMode="Externa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1.png"/><Relationship Id="rId5" Type="http://schemas.openxmlformats.org/officeDocument/2006/relationships/image" Target="../media/image14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17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3661853" y="6186866"/>
            <a:ext cx="3987855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853465" y="230672"/>
            <a:ext cx="880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57" y="1974211"/>
            <a:ext cx="319545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7738114" y="1640173"/>
            <a:ext cx="448981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  <a:p>
            <a:endParaRPr lang="en-US" sz="2400" dirty="0"/>
          </a:p>
          <a:p>
            <a:r>
              <a:rPr lang="en-US" sz="2400" dirty="0"/>
              <a:t>Data:  x</a:t>
            </a:r>
            <a:r>
              <a:rPr lang="en-US" sz="2400" baseline="-25000" dirty="0"/>
              <a:t>i</a:t>
            </a:r>
            <a:r>
              <a:rPr lang="en-US" sz="2400" dirty="0"/>
              <a:t> = input data with no noise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 = labels</a:t>
            </a:r>
          </a:p>
          <a:p>
            <a:endParaRPr lang="en-US" sz="2400" dirty="0"/>
          </a:p>
          <a:p>
            <a:r>
              <a:rPr lang="en-US" sz="2400" dirty="0"/>
              <a:t>Find function</a:t>
            </a:r>
          </a:p>
          <a:p>
            <a:r>
              <a:rPr lang="en-US" sz="2400" dirty="0"/>
              <a:t>f: R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endParaRPr lang="en-US" sz="2400" dirty="0"/>
          </a:p>
          <a:p>
            <a:r>
              <a:rPr lang="en-US" sz="2400" dirty="0"/>
              <a:t>f(x) = mx + b</a:t>
            </a:r>
          </a:p>
          <a:p>
            <a:endParaRPr lang="en-US" sz="2400" dirty="0"/>
          </a:p>
          <a:p>
            <a:r>
              <a:rPr lang="en-US" sz="2400" dirty="0"/>
              <a:t>x = independent variable</a:t>
            </a:r>
          </a:p>
          <a:p>
            <a:r>
              <a:rPr lang="en-US" sz="2400" dirty="0"/>
              <a:t>y = dependent variable</a:t>
            </a:r>
          </a:p>
          <a:p>
            <a:endParaRPr lang="en-US" sz="2400" dirty="0"/>
          </a:p>
          <a:p>
            <a:r>
              <a:rPr lang="en-US" sz="2400" dirty="0"/>
              <a:t>(x, </a:t>
            </a:r>
            <a:r>
              <a:rPr lang="en-US" sz="2400" b="1" dirty="0">
                <a:solidFill>
                  <a:srgbClr val="C00000"/>
                </a:solidFill>
              </a:rPr>
              <a:t>y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(x,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y’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B9701-4010-4F67-BF6F-B55B33BCEE66}"/>
                  </a:ext>
                </a:extLst>
              </p:cNvPr>
              <p:cNvSpPr txBox="1"/>
              <p:nvPr/>
            </p:nvSpPr>
            <p:spPr>
              <a:xfrm>
                <a:off x="117403" y="1032660"/>
                <a:ext cx="319545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Given 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input data and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f(x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label.     </a:t>
                </a:r>
                <a:r>
                  <a:rPr lang="en-US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   Learn f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Supervised learning:  use labeled data to create model:  </a:t>
                </a: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f(x) = mx + b</a:t>
                </a: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Then use model to estimate new values:</a:t>
                </a: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     Given new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 label via  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      f(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+ b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B9701-4010-4F67-BF6F-B55B33BC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3" y="1032660"/>
                <a:ext cx="3195450" cy="5262979"/>
              </a:xfrm>
              <a:prstGeom prst="rect">
                <a:avLst/>
              </a:prstGeom>
              <a:blipFill>
                <a:blip r:embed="rId4"/>
                <a:stretch>
                  <a:fillRect l="-2863" t="-926" r="-5153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57EC1-8E8A-424E-B731-57EFB41D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1" y="277276"/>
            <a:ext cx="11347368" cy="6309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A52B4-0598-49E9-3BE6-6BEE5B95FA3A}"/>
              </a:ext>
            </a:extLst>
          </p:cNvPr>
          <p:cNvSpPr txBox="1"/>
          <p:nvPr/>
        </p:nvSpPr>
        <p:spPr>
          <a:xfrm>
            <a:off x="1702255" y="6544414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99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5335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F9C1-C7CA-4AE0-96C6-2569B22A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6" y="82929"/>
            <a:ext cx="1151904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52171"/>
            <a:ext cx="9144000" cy="5055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1702255" y="6427206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05C1BC-AC60-D543-03A9-4341DB56023A}"/>
                  </a:ext>
                </a:extLst>
              </p:cNvPr>
              <p:cNvSpPr txBox="1"/>
              <p:nvPr/>
            </p:nvSpPr>
            <p:spPr>
              <a:xfrm>
                <a:off x="306571" y="48309"/>
                <a:ext cx="5605381" cy="1089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05C1BC-AC60-D543-03A9-4341DB560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1" y="48309"/>
                <a:ext cx="5605381" cy="1089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034A9-2E67-4D38-B6DC-44AB8203B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D0332-5A9F-4601-6201-2C14213D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2" y="1269648"/>
            <a:ext cx="9867273" cy="548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8F263F-2822-FE06-7E70-4A35E54A6879}"/>
                  </a:ext>
                </a:extLst>
              </p:cNvPr>
              <p:cNvSpPr txBox="1"/>
              <p:nvPr/>
            </p:nvSpPr>
            <p:spPr>
              <a:xfrm>
                <a:off x="306571" y="48309"/>
                <a:ext cx="6480620" cy="1089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40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8F263F-2822-FE06-7E70-4A35E54A6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1" y="48309"/>
                <a:ext cx="6480620" cy="1089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0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1" y="-1"/>
            <a:ext cx="11743766" cy="649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577073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51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56618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" y="-1"/>
            <a:ext cx="11864123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1" y="207245"/>
            <a:ext cx="11045257" cy="6126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702255" y="6370243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98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9649"/>
            <a:ext cx="9144000" cy="511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78081-4F0B-681B-BA79-D3534A5C3578}"/>
              </a:ext>
            </a:extLst>
          </p:cNvPr>
          <p:cNvSpPr txBox="1"/>
          <p:nvPr/>
        </p:nvSpPr>
        <p:spPr>
          <a:xfrm>
            <a:off x="1765069" y="252848"/>
            <a:ext cx="571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</a:rPr>
              <a:t>Suppose you only have 2 data points:</a:t>
            </a:r>
          </a:p>
        </p:txBody>
      </p:sp>
    </p:spTree>
    <p:extLst>
      <p:ext uri="{BB962C8B-B14F-4D97-AF65-F5344CB8AC3E}">
        <p14:creationId xmlns:p14="http://schemas.microsoft.com/office/powerpoint/2010/main" val="139540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49738"/>
            <a:ext cx="9144000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3046"/>
            <a:ext cx="9144000" cy="507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392" y="363803"/>
            <a:ext cx="7966832" cy="5978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8261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1803746" y="845458"/>
            <a:ext cx="2866533" cy="3046581"/>
            <a:chOff x="7033364" y="2698511"/>
            <a:chExt cx="4647157" cy="50278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5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28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7765"/>
            <a:ext cx="9144000" cy="505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6655"/>
            <a:ext cx="9144000" cy="51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9649"/>
            <a:ext cx="9144000" cy="511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3F2F0-9DE5-4ED3-A3FD-30457537D97E}"/>
              </a:ext>
            </a:extLst>
          </p:cNvPr>
          <p:cNvSpPr txBox="1"/>
          <p:nvPr/>
        </p:nvSpPr>
        <p:spPr>
          <a:xfrm>
            <a:off x="1883230" y="239487"/>
            <a:ext cx="785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</a:rPr>
              <a:t>Suppose your data set contains exactly 2 points:</a:t>
            </a:r>
          </a:p>
        </p:txBody>
      </p:sp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02255" y="6076329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49738"/>
            <a:ext cx="9144000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2" y="62526"/>
            <a:ext cx="10488706" cy="5724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1" y="3829334"/>
            <a:ext cx="8377998" cy="302866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219767" y="-87464"/>
            <a:ext cx="3143475" cy="2271263"/>
          </a:xfrm>
          <a:prstGeom prst="hexagon">
            <a:avLst>
              <a:gd name="adj" fmla="val 5601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4121600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2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20E5-6001-4AC4-A1B2-0CCB439F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466499"/>
            <a:ext cx="10488706" cy="592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9931-ED1F-4C1C-AE98-76A372C4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59"/>
          <a:stretch/>
        </p:blipFill>
        <p:spPr>
          <a:xfrm>
            <a:off x="6158517" y="4840942"/>
            <a:ext cx="5217412" cy="702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4DF4A-2FC7-492B-ADBE-517E4CE2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t="3408" r="12856" b="57552"/>
          <a:stretch/>
        </p:blipFill>
        <p:spPr>
          <a:xfrm>
            <a:off x="851647" y="-76629"/>
            <a:ext cx="8449542" cy="22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2EC7-36D8-12B2-C5E5-E8F2AD6A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2" y="64968"/>
            <a:ext cx="11745655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2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ACBB9-82E3-4490-660E-4A79B75A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1" y="62885"/>
            <a:ext cx="1199879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4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F02A-3D7B-270A-BFB6-596042EC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" y="-1"/>
            <a:ext cx="12007547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2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6DE5-E031-4969-99D7-B503D53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461545"/>
            <a:ext cx="10488706" cy="59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DFF0BA4-56CC-47B5-952B-4F6C25A8D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Residual?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09" y="2807596"/>
            <a:ext cx="3585877" cy="21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5233785" y="2375796"/>
            <a:ext cx="3321538" cy="1717512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407" cy="1001"/>
              <a:chOff x="1392" y="1399"/>
              <a:chExt cx="1407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407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744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6268998" y="3495433"/>
            <a:ext cx="2190832" cy="2021986"/>
            <a:chOff x="2160" y="2208"/>
            <a:chExt cx="1583" cy="1461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8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44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2947745" y="2830093"/>
            <a:ext cx="4468854" cy="361218"/>
            <a:chOff x="624" y="1728"/>
            <a:chExt cx="3229" cy="261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6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44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7459216" y="2219407"/>
            <a:ext cx="2158999" cy="1263569"/>
            <a:chOff x="3885" y="1286"/>
            <a:chExt cx="1560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69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57" cy="730"/>
              <a:chOff x="3888" y="1286"/>
              <a:chExt cx="1557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33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744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2947460" y="3313446"/>
            <a:ext cx="4517292" cy="361218"/>
            <a:chOff x="604" y="2064"/>
            <a:chExt cx="3264" cy="261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61"/>
              <a:chOff x="624" y="2064"/>
              <a:chExt cx="3264" cy="261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85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744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69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1487868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2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215E3-A9E1-485C-9F7D-B8464555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7" y="-38523"/>
            <a:ext cx="10488706" cy="5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8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B6D5D-33E2-D6BA-AC8D-C354B1AC8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5" y="138080"/>
            <a:ext cx="1207787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79" y="496936"/>
            <a:ext cx="11353455" cy="6035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1056116" y="6465641"/>
            <a:ext cx="10488706" cy="3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 err="1">
                <a:latin typeface="Roboto"/>
              </a:rPr>
              <a:t>StatQuest</a:t>
            </a:r>
            <a:r>
              <a:rPr lang="en-US" sz="1765" dirty="0">
                <a:latin typeface="Roboto"/>
              </a:rPr>
              <a:t>: Linear Models Pt.1 - Linear Regression  </a:t>
            </a:r>
            <a:r>
              <a:rPr lang="en-US" sz="1765" dirty="0">
                <a:hlinkClick r:id="rId3"/>
              </a:rPr>
              <a:t>https://www.youtube.com/watch?v=nk2CQITm_eo</a:t>
            </a:r>
            <a:r>
              <a:rPr lang="en-US" sz="1765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8D64E-487D-3325-0673-4FF3B7F8E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276" y="496936"/>
            <a:ext cx="4007943" cy="1303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7F561-657D-B58B-F0E9-B8AA4C4C3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920" y="1989326"/>
            <a:ext cx="2779783" cy="1319134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1327C41A-0713-0B63-8F10-2A6459F2A87B}"/>
              </a:ext>
            </a:extLst>
          </p:cNvPr>
          <p:cNvSpPr/>
          <p:nvPr/>
        </p:nvSpPr>
        <p:spPr>
          <a:xfrm flipH="1">
            <a:off x="5377546" y="1167063"/>
            <a:ext cx="826739" cy="1552074"/>
          </a:xfrm>
          <a:prstGeom prst="arc">
            <a:avLst/>
          </a:prstGeom>
          <a:ln w="50800"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9D54CB3-4AC7-8CE5-CD21-E49A91956AEA}"/>
              </a:ext>
            </a:extLst>
          </p:cNvPr>
          <p:cNvSpPr/>
          <p:nvPr/>
        </p:nvSpPr>
        <p:spPr>
          <a:xfrm flipH="1">
            <a:off x="6059335" y="2402312"/>
            <a:ext cx="826739" cy="1552074"/>
          </a:xfrm>
          <a:prstGeom prst="arc">
            <a:avLst/>
          </a:prstGeom>
          <a:ln w="50800"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32879-8370-0322-5A3A-F132775D14D5}"/>
              </a:ext>
            </a:extLst>
          </p:cNvPr>
          <p:cNvSpPr/>
          <p:nvPr/>
        </p:nvSpPr>
        <p:spPr>
          <a:xfrm>
            <a:off x="406478" y="264696"/>
            <a:ext cx="3494701" cy="47524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C878EB-F485-B9D5-7295-D35BC04F5AE5}"/>
              </a:ext>
            </a:extLst>
          </p:cNvPr>
          <p:cNvSpPr/>
          <p:nvPr/>
        </p:nvSpPr>
        <p:spPr>
          <a:xfrm>
            <a:off x="1973183" y="5017164"/>
            <a:ext cx="6173293" cy="1366190"/>
          </a:xfrm>
          <a:custGeom>
            <a:avLst/>
            <a:gdLst>
              <a:gd name="connsiteX0" fmla="*/ 0 w 6173293"/>
              <a:gd name="connsiteY0" fmla="*/ 0 h 1366190"/>
              <a:gd name="connsiteX1" fmla="*/ 2935705 w 6173293"/>
              <a:gd name="connsiteY1" fmla="*/ 1263316 h 1366190"/>
              <a:gd name="connsiteX2" fmla="*/ 5702969 w 6173293"/>
              <a:gd name="connsiteY2" fmla="*/ 1215190 h 1366190"/>
              <a:gd name="connsiteX3" fmla="*/ 6148137 w 6173293"/>
              <a:gd name="connsiteY3" fmla="*/ 601579 h 13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293" h="1366190">
                <a:moveTo>
                  <a:pt x="0" y="0"/>
                </a:moveTo>
                <a:cubicBezTo>
                  <a:pt x="992605" y="530392"/>
                  <a:pt x="1985210" y="1060784"/>
                  <a:pt x="2935705" y="1263316"/>
                </a:cubicBezTo>
                <a:cubicBezTo>
                  <a:pt x="3886200" y="1465848"/>
                  <a:pt x="5167564" y="1325480"/>
                  <a:pt x="5702969" y="1215190"/>
                </a:cubicBezTo>
                <a:cubicBezTo>
                  <a:pt x="6238374" y="1104901"/>
                  <a:pt x="6193255" y="853240"/>
                  <a:pt x="6148137" y="601579"/>
                </a:cubicBezTo>
              </a:path>
            </a:pathLst>
          </a:custGeom>
          <a:noFill/>
          <a:ln w="34925">
            <a:solidFill>
              <a:srgbClr val="FF0000"/>
            </a:solidFill>
            <a:headEnd type="none" w="med" len="med"/>
            <a:tailEnd type="triangle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7349E-9BB0-E76A-D2E4-3231956A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3" y="165892"/>
            <a:ext cx="1204193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68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E9BCA-6054-4BF1-AF61-F7750D4F108B}"/>
              </a:ext>
            </a:extLst>
          </p:cNvPr>
          <p:cNvSpPr txBox="1"/>
          <p:nvPr/>
        </p:nvSpPr>
        <p:spPr>
          <a:xfrm>
            <a:off x="1324136" y="308291"/>
            <a:ext cx="9894641" cy="237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18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118" dirty="0"/>
          </a:p>
          <a:p>
            <a:r>
              <a:rPr lang="en-US" sz="2118" dirty="0">
                <a:solidFill>
                  <a:srgbClr val="3B3835"/>
                </a:solidFill>
                <a:latin typeface="Helvetica Neue"/>
              </a:rPr>
              <a:t>Null hypothesis: the probability that there is no relationship between x and y (i.e. the relationship is null)</a:t>
            </a:r>
          </a:p>
          <a:p>
            <a:endParaRPr lang="en-US" sz="2118" dirty="0">
              <a:solidFill>
                <a:srgbClr val="3B3835"/>
              </a:solidFill>
              <a:latin typeface="Helvetica Neue"/>
            </a:endParaRPr>
          </a:p>
          <a:p>
            <a:r>
              <a:rPr lang="en-US" sz="2118" dirty="0">
                <a:solidFill>
                  <a:srgbClr val="3B3835"/>
                </a:solidFill>
                <a:latin typeface="Helvetica Neue"/>
              </a:rPr>
              <a:t>The “magic p-value” is sometimes thought to be 0.05 = 5%</a:t>
            </a:r>
            <a:endParaRPr lang="en-US" sz="211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849A-453B-4906-8CAA-A557BDA7446E}"/>
              </a:ext>
            </a:extLst>
          </p:cNvPr>
          <p:cNvSpPr txBox="1"/>
          <p:nvPr/>
        </p:nvSpPr>
        <p:spPr>
          <a:xfrm>
            <a:off x="920724" y="5554475"/>
            <a:ext cx="9955429" cy="131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b="1" dirty="0">
                <a:solidFill>
                  <a:srgbClr val="1A1A1A"/>
                </a:solidFill>
                <a:latin typeface="Source Sans Pro" panose="020B0503030403020204" pitchFamily="34" charset="0"/>
              </a:rPr>
              <a:t>Statistical Literacy of Obstetrics-Gynecology Residents</a:t>
            </a:r>
          </a:p>
          <a:p>
            <a:r>
              <a:rPr lang="en-US" sz="1588" dirty="0">
                <a:hlinkClick r:id="rId2"/>
              </a:rPr>
              <a:t>https://meridian.allenpress.com/jgme/article/5/2/272/200601/Statistical-Literacy-of-Obstetrics-Gynecology</a:t>
            </a:r>
            <a:r>
              <a:rPr lang="en-US" sz="1588" dirty="0"/>
              <a:t>  </a:t>
            </a:r>
            <a:r>
              <a:rPr lang="en-US" sz="1588" dirty="0">
                <a:solidFill>
                  <a:srgbClr val="1A1A1A"/>
                </a:solidFill>
                <a:latin typeface="Source Sans Pro" panose="020B0503030403020204" pitchFamily="34" charset="0"/>
              </a:rPr>
              <a:t>(2013)</a:t>
            </a:r>
          </a:p>
          <a:p>
            <a:r>
              <a:rPr lang="en-US" sz="1588" b="1" dirty="0">
                <a:solidFill>
                  <a:srgbClr val="555555"/>
                </a:solidFill>
                <a:latin typeface="arial" panose="020B0604020202020204" pitchFamily="34" charset="0"/>
              </a:rPr>
              <a:t>Helping Doctors and Patients Make Sense of Health Statistics</a:t>
            </a:r>
            <a:endParaRPr lang="en-US" sz="1588" dirty="0">
              <a:solidFill>
                <a:srgbClr val="1A1A1A"/>
              </a:solidFill>
              <a:latin typeface="Source Sans Pro" panose="020B0503030403020204" pitchFamily="34" charset="0"/>
            </a:endParaRPr>
          </a:p>
          <a:p>
            <a:r>
              <a:rPr lang="en-US" sz="1588" dirty="0">
                <a:hlinkClick r:id="rId3"/>
              </a:rPr>
              <a:t>https://journals.sagepub.com/doi/10.1111/j.1539-6053.2008.00033.x?url_ver=Z39.88-2003&amp;rfr_id=ori%3Arid%3Acrossref.org&amp;rfr_dat=cr_pub++0pubmed&amp;</a:t>
            </a:r>
            <a:r>
              <a:rPr lang="en-US" sz="1588" dirty="0">
                <a:solidFill>
                  <a:srgbClr val="1A1A1A"/>
                </a:solidFill>
                <a:latin typeface="Source Sans Pro" panose="020B0503030403020204" pitchFamily="34" charset="0"/>
              </a:rPr>
              <a:t> (2007)</a:t>
            </a:r>
            <a:endParaRPr lang="en-US" sz="158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16D0-6092-43E7-94F1-21B03E03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57" y="3010140"/>
            <a:ext cx="4295230" cy="2817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44F85-5E60-47E7-9B4A-7282686A6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52" y="3205441"/>
            <a:ext cx="5110343" cy="1168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0064D-06BD-41F2-8EE3-88393E5AF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18" y="4510801"/>
            <a:ext cx="1370553" cy="906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EA5D47-3267-45B9-BCFB-3FF9213EE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522" y="4510799"/>
            <a:ext cx="1363243" cy="906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37FD21-3FDF-4917-B0D3-5A59AC9CC815}"/>
              </a:ext>
            </a:extLst>
          </p:cNvPr>
          <p:cNvSpPr txBox="1"/>
          <p:nvPr/>
        </p:nvSpPr>
        <p:spPr>
          <a:xfrm>
            <a:off x="4447814" y="4408043"/>
            <a:ext cx="1896864" cy="107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b="1" dirty="0">
                <a:solidFill>
                  <a:srgbClr val="C00000"/>
                </a:solidFill>
              </a:rPr>
              <a:t>x and y generated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4103873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47211-030E-4F6C-93C4-F3A686CB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88" y="4196043"/>
            <a:ext cx="5307692" cy="2501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1147298" y="121030"/>
            <a:ext cx="5244353" cy="1613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1" dirty="0" err="1"/>
              <a:t>np.random.seed</a:t>
            </a:r>
            <a:r>
              <a:rPr lang="en-US" sz="2471" dirty="0"/>
              <a:t>(1) </a:t>
            </a:r>
          </a:p>
          <a:p>
            <a:r>
              <a:rPr lang="en-US" sz="2471" dirty="0"/>
              <a:t>x = </a:t>
            </a:r>
            <a:r>
              <a:rPr lang="en-US" sz="2471" dirty="0" err="1"/>
              <a:t>np.random.random</a:t>
            </a:r>
            <a:r>
              <a:rPr lang="en-US" sz="2471" dirty="0"/>
              <a:t>((K,N))</a:t>
            </a:r>
          </a:p>
          <a:p>
            <a:r>
              <a:rPr lang="en-US" sz="2471" dirty="0" err="1"/>
              <a:t>np.random.seed</a:t>
            </a:r>
            <a:r>
              <a:rPr lang="en-US" sz="2471" dirty="0"/>
              <a:t>(2) </a:t>
            </a:r>
          </a:p>
          <a:p>
            <a:r>
              <a:rPr lang="en-US" sz="2471" dirty="0"/>
              <a:t>y = </a:t>
            </a:r>
            <a:r>
              <a:rPr lang="en-US" sz="2471" dirty="0" err="1"/>
              <a:t>np.random.random</a:t>
            </a:r>
            <a:r>
              <a:rPr lang="en-US" sz="2471" dirty="0"/>
              <a:t>((K, N))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6CC56-0BD3-4CEA-BBAB-408D35D337EB}"/>
              </a:ext>
            </a:extLst>
          </p:cNvPr>
          <p:cNvGrpSpPr>
            <a:grpSpLocks noChangeAspect="1"/>
          </p:cNvGrpSpPr>
          <p:nvPr/>
        </p:nvGrpSpPr>
        <p:grpSpPr>
          <a:xfrm>
            <a:off x="2770581" y="1869180"/>
            <a:ext cx="6650839" cy="2057400"/>
            <a:chOff x="430973" y="5112239"/>
            <a:chExt cx="3322760" cy="10278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CC7EE-D270-4994-ADB7-457A50D60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73" y="5112240"/>
              <a:ext cx="1553293" cy="10278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8B9F7E-40D4-494D-9E07-16901EE7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8724" y="5112239"/>
              <a:ext cx="1545009" cy="102787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B32CC-2CD0-4907-B4E4-57F71B05DC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5" t="2376"/>
          <a:stretch/>
        </p:blipFill>
        <p:spPr>
          <a:xfrm>
            <a:off x="757702" y="4216481"/>
            <a:ext cx="5383336" cy="25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0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36" y="2296547"/>
            <a:ext cx="6481134" cy="4251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1139009" y="204470"/>
            <a:ext cx="10035559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b="1" dirty="0"/>
              <a:t>Negative:  </a:t>
            </a:r>
            <a:r>
              <a:rPr lang="en-US" sz="2471" dirty="0"/>
              <a:t>x does not predict y.  There is no relationship between x and y.</a:t>
            </a:r>
          </a:p>
          <a:p>
            <a:endParaRPr lang="en-US" sz="2471" dirty="0"/>
          </a:p>
          <a:p>
            <a:r>
              <a:rPr lang="en-US" sz="2471" dirty="0"/>
              <a:t>The data used to generate the histogram below was randomly generated.  </a:t>
            </a:r>
          </a:p>
          <a:p>
            <a:r>
              <a:rPr lang="en-US" sz="2471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1398755" y="2624940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9228265" y="2582572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8B51B-3061-427D-86B6-2C4E5BD50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" t="2376" r="72070" b="49876"/>
          <a:stretch/>
        </p:blipFill>
        <p:spPr>
          <a:xfrm>
            <a:off x="0" y="5534785"/>
            <a:ext cx="1411597" cy="1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40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02" y="722780"/>
            <a:ext cx="9135596" cy="5412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042301" y="6482302"/>
            <a:ext cx="5244353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3"/>
              </a:rPr>
              <a:t>https://en.wikipedia.org/wiki/Confusion_matrix</a:t>
            </a:r>
            <a:r>
              <a:rPr lang="en-US" sz="158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174929" y="223358"/>
            <a:ext cx="5244353" cy="52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24" dirty="0"/>
              <a:t>Confusion  matrix </a:t>
            </a:r>
          </a:p>
        </p:txBody>
      </p:sp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36" y="2296547"/>
            <a:ext cx="6481134" cy="4251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1139009" y="204470"/>
            <a:ext cx="10035559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b="1" dirty="0"/>
              <a:t>Negative:  </a:t>
            </a:r>
            <a:r>
              <a:rPr lang="en-US" sz="2471" dirty="0"/>
              <a:t>x does not predict y.  There is no relationship between x and y.</a:t>
            </a:r>
          </a:p>
          <a:p>
            <a:endParaRPr lang="en-US" sz="2471" dirty="0"/>
          </a:p>
          <a:p>
            <a:r>
              <a:rPr lang="en-US" sz="2471" dirty="0"/>
              <a:t>The data used to generate the histogram below was randomly generated.  </a:t>
            </a:r>
          </a:p>
          <a:p>
            <a:r>
              <a:rPr lang="en-US" sz="2471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1398755" y="2624940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9228265" y="2582572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no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8B51B-3061-427D-86B6-2C4E5BD50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" t="2376" r="72070" b="49876"/>
          <a:stretch/>
        </p:blipFill>
        <p:spPr>
          <a:xfrm>
            <a:off x="0" y="5534785"/>
            <a:ext cx="1411597" cy="1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6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1147298" y="121030"/>
            <a:ext cx="5244353" cy="123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1" dirty="0" err="1"/>
              <a:t>np.random.seed</a:t>
            </a:r>
            <a:r>
              <a:rPr lang="en-US" sz="2471" dirty="0"/>
              <a:t>(4)</a:t>
            </a:r>
          </a:p>
          <a:p>
            <a:r>
              <a:rPr lang="en-US" sz="2471" dirty="0"/>
              <a:t>Noise = </a:t>
            </a:r>
            <a:r>
              <a:rPr lang="en-US" sz="2471" dirty="0" err="1"/>
              <a:t>np.random.random</a:t>
            </a:r>
            <a:r>
              <a:rPr lang="en-US" sz="2471" dirty="0"/>
              <a:t>((K, N)) - 0.5</a:t>
            </a:r>
          </a:p>
          <a:p>
            <a:r>
              <a:rPr lang="en-US" sz="2471" dirty="0" err="1"/>
              <a:t>y_NOISY</a:t>
            </a:r>
            <a:r>
              <a:rPr lang="en-US" sz="2471" dirty="0"/>
              <a:t> =  2*x + 1.2*Noise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49" y="4247546"/>
            <a:ext cx="4741470" cy="250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59" y="4286995"/>
            <a:ext cx="4604384" cy="248550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83FBF4A-6D8B-4C62-9EAA-662FDB913E88}"/>
              </a:ext>
            </a:extLst>
          </p:cNvPr>
          <p:cNvGrpSpPr/>
          <p:nvPr/>
        </p:nvGrpSpPr>
        <p:grpSpPr>
          <a:xfrm>
            <a:off x="2770580" y="1869182"/>
            <a:ext cx="6685583" cy="2057398"/>
            <a:chOff x="2029846" y="1922315"/>
            <a:chExt cx="7526359" cy="2651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3316B7-7A83-44B6-A343-286BC38E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660" y="1922315"/>
              <a:ext cx="3543545" cy="2651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5C0EB3-916A-4C34-B2F9-0194E89D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9846" y="1941026"/>
              <a:ext cx="3515295" cy="2614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22F7-F2A0-43A6-A890-2B35CC39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26" y="655209"/>
            <a:ext cx="7158404" cy="1230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BA3B-4C3F-4D83-8253-E6B508B0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360" r="10116" b="1"/>
          <a:stretch/>
        </p:blipFill>
        <p:spPr>
          <a:xfrm>
            <a:off x="1601861" y="2005370"/>
            <a:ext cx="8988278" cy="640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967E4-6D85-40D1-9EE8-F10509C9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59" y="2736456"/>
            <a:ext cx="4484077" cy="1846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4A60A-81AF-4B58-A6F0-03D8754653F8}"/>
              </a:ext>
            </a:extLst>
          </p:cNvPr>
          <p:cNvSpPr txBox="1"/>
          <p:nvPr/>
        </p:nvSpPr>
        <p:spPr>
          <a:xfrm>
            <a:off x="8261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5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7801468" y="2896645"/>
            <a:ext cx="2866533" cy="3046581"/>
            <a:chOff x="7033364" y="2698511"/>
            <a:chExt cx="4647157" cy="502781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7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  <p:graphicFrame>
        <p:nvGraphicFramePr>
          <p:cNvPr id="11" name="Object 54">
            <a:extLst>
              <a:ext uri="{FF2B5EF4-FFF2-40B4-BE49-F238E27FC236}">
                <a16:creationId xmlns:a16="http://schemas.microsoft.com/office/drawing/2014/main" id="{EC265819-48DF-47BF-B10C-1D6B05357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9921" y="5117036"/>
          <a:ext cx="2945098" cy="9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596880" progId="Equation.3">
                  <p:embed/>
                </p:oleObj>
              </mc:Choice>
              <mc:Fallback>
                <p:oleObj name="Equation" r:id="rId8" imgW="1726920" imgH="596880" progId="Equation.3">
                  <p:embed/>
                  <p:pic>
                    <p:nvPicPr>
                      <p:cNvPr id="11" name="Object 54">
                        <a:extLst>
                          <a:ext uri="{FF2B5EF4-FFF2-40B4-BE49-F238E27FC236}">
                            <a16:creationId xmlns:a16="http://schemas.microsoft.com/office/drawing/2014/main" id="{EC265819-48DF-47BF-B10C-1D6B05357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921" y="5117036"/>
                        <a:ext cx="2945098" cy="96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8">
            <a:extLst>
              <a:ext uri="{FF2B5EF4-FFF2-40B4-BE49-F238E27FC236}">
                <a16:creationId xmlns:a16="http://schemas.microsoft.com/office/drawing/2014/main" id="{A7DF751F-2C6A-462D-B699-67F0C2252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94" y="5144260"/>
          <a:ext cx="1777382" cy="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634680" progId="Equation.3">
                  <p:embed/>
                </p:oleObj>
              </mc:Choice>
              <mc:Fallback>
                <p:oleObj name="Equation" r:id="rId10" imgW="1143000" imgH="634680" progId="Equation.3">
                  <p:embed/>
                  <p:pic>
                    <p:nvPicPr>
                      <p:cNvPr id="12" name="Object 38">
                        <a:extLst>
                          <a:ext uri="{FF2B5EF4-FFF2-40B4-BE49-F238E27FC236}">
                            <a16:creationId xmlns:a16="http://schemas.microsoft.com/office/drawing/2014/main" id="{A7DF751F-2C6A-462D-B699-67F0C2252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94" y="5144260"/>
                        <a:ext cx="1777382" cy="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8A31A1-5102-400D-9B0B-AF7B11345AD0}"/>
              </a:ext>
            </a:extLst>
          </p:cNvPr>
          <p:cNvSpPr/>
          <p:nvPr/>
        </p:nvSpPr>
        <p:spPr>
          <a:xfrm>
            <a:off x="1524000" y="5079063"/>
            <a:ext cx="5814968" cy="133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</p:spTree>
    <p:extLst>
      <p:ext uri="{BB962C8B-B14F-4D97-AF65-F5344CB8AC3E}">
        <p14:creationId xmlns:p14="http://schemas.microsoft.com/office/powerpoint/2010/main" val="414207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23" y="2189537"/>
            <a:ext cx="6210342" cy="4370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1006381" y="82894"/>
            <a:ext cx="10168188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b="1" dirty="0"/>
              <a:t>Positive:  </a:t>
            </a:r>
            <a:r>
              <a:rPr lang="en-US" sz="2471" dirty="0"/>
              <a:t>x predicts y.  There is a relationship between x and y.</a:t>
            </a:r>
          </a:p>
          <a:p>
            <a:endParaRPr lang="en-US" sz="2471" dirty="0"/>
          </a:p>
          <a:p>
            <a:r>
              <a:rPr lang="en-US" sz="2471" dirty="0"/>
              <a:t>The data used to generate the pink lines below was NOT randomly generated.  </a:t>
            </a:r>
          </a:p>
          <a:p>
            <a:r>
              <a:rPr lang="en-US" sz="2471" dirty="0"/>
              <a:t>Noise = </a:t>
            </a:r>
            <a:r>
              <a:rPr lang="en-US" sz="2471" dirty="0" err="1"/>
              <a:t>np.random.random</a:t>
            </a:r>
            <a:r>
              <a:rPr lang="en-US" sz="2471" dirty="0"/>
              <a:t>((K, N)) - 0.5</a:t>
            </a:r>
          </a:p>
          <a:p>
            <a:r>
              <a:rPr lang="en-US" sz="2471" dirty="0" err="1"/>
              <a:t>y_NOISY</a:t>
            </a:r>
            <a:r>
              <a:rPr lang="en-US" sz="2471" dirty="0"/>
              <a:t> =  2*x + 1.2*Noise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1177692" y="2857039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9228265" y="2814671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142" y="1344726"/>
            <a:ext cx="1013677" cy="13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6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23" y="2189537"/>
            <a:ext cx="6210342" cy="4370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221064" y="82894"/>
            <a:ext cx="11746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3B3835"/>
                </a:solidFill>
                <a:latin typeface="Helvetica Neue"/>
              </a:rPr>
              <a:t>Null hypothesis: the probability that there is no relationship between x and y (i.e. the relationship is null)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1177692" y="2857039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False negatives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9228265" y="2814671"/>
            <a:ext cx="2260211" cy="335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b="1" dirty="0"/>
              <a:t>True positive</a:t>
            </a:r>
            <a:r>
              <a:rPr lang="en-US" sz="2118" dirty="0"/>
              <a:t>:</a:t>
            </a:r>
          </a:p>
          <a:p>
            <a:r>
              <a:rPr lang="en-US" sz="2118" dirty="0"/>
              <a:t>There is a relationship between x and y</a:t>
            </a:r>
          </a:p>
          <a:p>
            <a:pPr algn="ctr"/>
            <a:r>
              <a:rPr lang="en-US" sz="2118" dirty="0"/>
              <a:t>and</a:t>
            </a:r>
          </a:p>
          <a:p>
            <a:r>
              <a:rPr lang="en-US" sz="2118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37" y="2398840"/>
            <a:ext cx="1013677" cy="13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1147298" y="121030"/>
            <a:ext cx="5244353" cy="85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1" dirty="0"/>
              <a:t>Noise = </a:t>
            </a:r>
            <a:r>
              <a:rPr lang="en-US" sz="2471" dirty="0" err="1"/>
              <a:t>np.random.random</a:t>
            </a:r>
            <a:r>
              <a:rPr lang="en-US" sz="2471" dirty="0"/>
              <a:t>((K, N)) - 0.5</a:t>
            </a:r>
          </a:p>
          <a:p>
            <a:r>
              <a:rPr lang="en-US" sz="2471" dirty="0" err="1"/>
              <a:t>y_NOISY</a:t>
            </a:r>
            <a:r>
              <a:rPr lang="en-US" sz="2471" dirty="0"/>
              <a:t> =  2*x + 1.2*Noise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AD493-2902-43F4-9BC0-F3FF2658DC7D}"/>
              </a:ext>
            </a:extLst>
          </p:cNvPr>
          <p:cNvGrpSpPr>
            <a:grpSpLocks noChangeAspect="1"/>
          </p:cNvGrpSpPr>
          <p:nvPr/>
        </p:nvGrpSpPr>
        <p:grpSpPr>
          <a:xfrm>
            <a:off x="2841631" y="1696160"/>
            <a:ext cx="6323796" cy="2339788"/>
            <a:chOff x="119624" y="1371604"/>
            <a:chExt cx="11623529" cy="3826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C9201-3A2C-4CE9-B855-117E6460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6163" y="1371604"/>
              <a:ext cx="5746990" cy="3826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5D6F88-1462-400E-A1D5-EB7F40375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24" y="1398605"/>
              <a:ext cx="5701174" cy="377269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49" y="4247546"/>
            <a:ext cx="4741470" cy="250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559" y="4286995"/>
            <a:ext cx="4604384" cy="24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7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9EA-6CED-4F5F-9383-BA93727C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99AF-F4A9-401D-B942-1020321A4D4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10A4BD-E5BF-44FE-B576-B0E7F1BD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/>
              <a:t>17.4  Error Variable: Required Conditions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3E088-9E4F-4EB2-A3E3-CB5B5FA8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The error </a:t>
            </a:r>
            <a:r>
              <a:rPr lang="en-US" altLang="en-US">
                <a:latin typeface="Symbol" panose="05050102010706020507" pitchFamily="18" charset="2"/>
              </a:rPr>
              <a:t>e </a:t>
            </a:r>
            <a:r>
              <a:rPr lang="en-US" altLang="en-US"/>
              <a:t>is a critical part of the regression model.</a:t>
            </a:r>
          </a:p>
          <a:p>
            <a:r>
              <a:rPr lang="en-US" altLang="en-US"/>
              <a:t>Four requirements involving the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must be satisfied.</a:t>
            </a:r>
          </a:p>
          <a:p>
            <a:pPr lvl="1"/>
            <a:r>
              <a:rPr lang="en-US" altLang="en-US"/>
              <a:t>The probability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normal.</a:t>
            </a:r>
          </a:p>
          <a:p>
            <a:pPr lvl="1"/>
            <a:r>
              <a:rPr lang="en-US" altLang="en-US"/>
              <a:t>The mean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zero: E(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) = 0.</a:t>
            </a:r>
          </a:p>
          <a:p>
            <a:pPr lvl="1"/>
            <a:r>
              <a:rPr lang="en-US" altLang="en-US"/>
              <a:t>The standard deviation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 </a:t>
            </a:r>
            <a:r>
              <a:rPr lang="en-US" altLang="en-US"/>
              <a:t>for all values of x.</a:t>
            </a:r>
          </a:p>
          <a:p>
            <a:pPr lvl="1"/>
            <a:r>
              <a:rPr lang="en-US" altLang="en-US"/>
              <a:t>The set of errors associated with different values of y are all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C1F6-DD70-448D-8AEF-F296A1DAD864}"/>
              </a:ext>
            </a:extLst>
          </p:cNvPr>
          <p:cNvSpPr txBox="1"/>
          <p:nvPr/>
        </p:nvSpPr>
        <p:spPr>
          <a:xfrm>
            <a:off x="6248400" y="6538914"/>
            <a:ext cx="5244353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2"/>
              </a:rPr>
              <a:t>https://web.stanford.edu/class/msande247s/kchap17.ppt</a:t>
            </a:r>
            <a:r>
              <a:rPr lang="en-US" sz="1588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248400" y="6538914"/>
            <a:ext cx="5244353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2"/>
              </a:rPr>
              <a:t>https://web.stanford.edu/class/msande247s/kchap17.ppt</a:t>
            </a:r>
            <a:r>
              <a:rPr lang="en-US" sz="158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1260905" y="216322"/>
            <a:ext cx="9529872" cy="63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0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430" y="4905894"/>
            <a:ext cx="868176" cy="234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020" y="4360199"/>
            <a:ext cx="4677733" cy="9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This is the slope of the line.</a:t>
            </a:r>
          </a:p>
          <a:p>
            <a:pPr algn="l"/>
            <a:r>
              <a:rPr lang="en-US" altLang="en-US" sz="1569" dirty="0"/>
              <a:t>For each additional mile on the odometer,</a:t>
            </a:r>
          </a:p>
          <a:p>
            <a:pPr algn="l"/>
            <a:r>
              <a:rPr lang="en-US" altLang="en-US" sz="1569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09444"/>
              </p:ext>
            </p:extLst>
          </p:nvPr>
        </p:nvGraphicFramePr>
        <p:xfrm>
          <a:off x="3643676" y="855453"/>
          <a:ext cx="5398118" cy="270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676" y="855453"/>
                        <a:ext cx="5398118" cy="2705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53282"/>
              </p:ext>
            </p:extLst>
          </p:nvPr>
        </p:nvGraphicFramePr>
        <p:xfrm>
          <a:off x="5013349" y="3473941"/>
          <a:ext cx="2569813" cy="49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49" y="3473941"/>
                        <a:ext cx="2569813" cy="490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313" y="4360199"/>
            <a:ext cx="2804028" cy="69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The intercept is b</a:t>
            </a:r>
            <a:r>
              <a:rPr lang="en-US" altLang="en-US" sz="1569" baseline="-25000"/>
              <a:t>0</a:t>
            </a:r>
            <a:r>
              <a:rPr lang="en-US" altLang="en-US" sz="1569"/>
              <a:t> = 6533.</a:t>
            </a:r>
          </a:p>
          <a:p>
            <a:pPr algn="l"/>
            <a:endParaRPr lang="en-US" altLang="en-US" sz="1569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1074" y="3876785"/>
            <a:ext cx="966827" cy="483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5863" y="3876785"/>
            <a:ext cx="644551" cy="483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6153670" y="3799894"/>
            <a:ext cx="1611378" cy="1545915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2569425" y="412324"/>
            <a:ext cx="2158575" cy="1992402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6395" y="1322082"/>
            <a:ext cx="3821987" cy="7234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7533" y="852097"/>
            <a:ext cx="2230752" cy="46159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839" y="654030"/>
            <a:ext cx="721673" cy="4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357" y="2507115"/>
            <a:ext cx="348394" cy="4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3" y="2587684"/>
            <a:ext cx="1002254" cy="40485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16200000">
            <a:off x="3522822" y="1500003"/>
            <a:ext cx="161138" cy="2014222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456" y="5566763"/>
            <a:ext cx="4238819" cy="6977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Do not interpret the intercept as the </a:t>
            </a:r>
          </a:p>
          <a:p>
            <a:pPr algn="l"/>
            <a:r>
              <a:rPr lang="en-US" altLang="en-US" sz="1569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2112868" y="2990528"/>
            <a:ext cx="966827" cy="2578205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29456" y="4360199"/>
            <a:ext cx="1002076" cy="1030610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6228862" y="6140207"/>
            <a:ext cx="4572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6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3F3832-C8A3-4808-816D-0AB92EFD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65" y="263095"/>
            <a:ext cx="7688209" cy="415105"/>
          </a:xfrm>
        </p:spPr>
        <p:txBody>
          <a:bodyPr>
            <a:normAutofit fontScale="90000"/>
          </a:bodyPr>
          <a:lstStyle/>
          <a:p>
            <a:r>
              <a:rPr lang="en-US" altLang="en-US" sz="3177" dirty="0"/>
              <a:t>Properties of Linear Correlation Coefficients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25653A3-CC52-4F6A-9DA6-58A4A63E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1845" y="598741"/>
            <a:ext cx="9046509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471" dirty="0"/>
              <a:t>Some properties of the linear correlation coefficient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 unitless measure (so that </a:t>
            </a:r>
            <a:r>
              <a:rPr lang="en-US" altLang="en-US" i="1" dirty="0"/>
              <a:t>r</a:t>
            </a:r>
            <a:r>
              <a:rPr lang="en-US" altLang="en-US" dirty="0"/>
              <a:t> would be the same for a data set whether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are measured in feet, inches, meters etc.)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always between –1 and +1. </a:t>
            </a:r>
            <a:endParaRPr lang="en-US" altLang="en-US" sz="1800" dirty="0"/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600" i="1" dirty="0"/>
              <a:t>r</a:t>
            </a:r>
            <a:r>
              <a:rPr lang="en-US" altLang="en-US" sz="1600" dirty="0"/>
              <a:t> = -1 : perfect negative correlation</a:t>
            </a:r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600" i="1" dirty="0"/>
              <a:t>r</a:t>
            </a:r>
            <a:r>
              <a:rPr lang="en-US" altLang="en-US" sz="1600" dirty="0"/>
              <a:t> = +1: perfect positive correlation</a:t>
            </a:r>
          </a:p>
          <a:p>
            <a:pPr lvl="1"/>
            <a:r>
              <a:rPr lang="en-US" altLang="en-US" dirty="0"/>
              <a:t>Positive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positive relations</a:t>
            </a:r>
          </a:p>
          <a:p>
            <a:pPr lvl="1"/>
            <a:r>
              <a:rPr lang="en-US" altLang="en-US" dirty="0"/>
              <a:t>Negative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negative relations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FC1C2-11EE-43EA-B8D4-A80B9108E9DE}"/>
              </a:ext>
            </a:extLst>
          </p:cNvPr>
          <p:cNvSpPr txBox="1"/>
          <p:nvPr/>
        </p:nvSpPr>
        <p:spPr>
          <a:xfrm>
            <a:off x="949444" y="-78068"/>
            <a:ext cx="78665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2"/>
              </a:rPr>
              <a:t>https://emunix.emich.edu/~schu/MATH_170/Fall09_170/Evening%20session/Unit%203.ppt</a:t>
            </a:r>
            <a:r>
              <a:rPr lang="en-US" sz="158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86E6-6BB0-48FE-AAB5-B5F3FF49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" y="3527054"/>
            <a:ext cx="5244353" cy="3330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41742-313B-4BE5-93F9-8A2C6D4698E8}"/>
              </a:ext>
            </a:extLst>
          </p:cNvPr>
          <p:cNvSpPr txBox="1"/>
          <p:nvPr/>
        </p:nvSpPr>
        <p:spPr>
          <a:xfrm>
            <a:off x="6207085" y="5700831"/>
            <a:ext cx="4751269" cy="106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hlinkClick r:id="rId4"/>
              </a:rPr>
              <a:t>https://stats.libretexts.org/Bookshelves/Introductory_Statistics/Book%3A_Introductory_Statistics_(Shafer_and_Zhang)/10%3A_Correlation_and_Regression/10.02%3A_The_Linear_Correlation_Coefficient</a:t>
            </a:r>
            <a:r>
              <a:rPr lang="en-US" sz="1588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4BF73-61ED-4DCE-A49D-DFD265B3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34" y="4303059"/>
            <a:ext cx="2548939" cy="711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04AED-38DC-486F-852D-AAE6C0F5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013" y="4150498"/>
            <a:ext cx="2091785" cy="863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E8EBC-FB9E-4442-AB11-962FC9FDFA73}"/>
              </a:ext>
            </a:extLst>
          </p:cNvPr>
          <p:cNvSpPr txBox="1"/>
          <p:nvPr/>
        </p:nvSpPr>
        <p:spPr>
          <a:xfrm>
            <a:off x="9003013" y="4950079"/>
            <a:ext cx="5314511" cy="187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18" dirty="0">
                <a:hlinkClick r:id="rId7"/>
              </a:rPr>
              <a:t>https://en.wikipedia.org/wiki/Pearson_correlation_coefficient</a:t>
            </a:r>
            <a:r>
              <a:rPr lang="en-US" sz="618" dirty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Sometimes it is not clear which variable is the explanatory variable and which is the response variable</a:t>
            </a:r>
          </a:p>
          <a:p>
            <a:r>
              <a:rPr lang="en-US" altLang="en-US"/>
              <a:t>Sometimes the two variables are related without either one being an explanatory variable</a:t>
            </a:r>
          </a:p>
          <a:p>
            <a:r>
              <a:rPr lang="en-US" altLang="en-US"/>
              <a:t>Sometimes the two variables are both affected by a third variable, a </a:t>
            </a:r>
            <a:r>
              <a:rPr lang="en-US" altLang="en-US" u="sng">
                <a:solidFill>
                  <a:srgbClr val="FF0000"/>
                </a:solidFill>
              </a:rPr>
              <a:t>lurking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variable</a:t>
            </a:r>
            <a:r>
              <a:rPr lang="en-US" altLang="en-US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1487868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438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A4C85-30E8-4AF0-83A3-2CD82E37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E4A012-6BCC-4D11-8D89-1C99A8C0F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example of a lurking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researcher studies a group of elementary school children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Y</a:t>
            </a:r>
            <a:r>
              <a:rPr lang="en-US" altLang="en-US"/>
              <a:t> = the student’s height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X</a:t>
            </a:r>
            <a:r>
              <a:rPr lang="en-US" altLang="en-US"/>
              <a:t> = the student’s shoe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not reasonable to claim that shoe size causes height to change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lurking variable of age affects both of these two variables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EEA7-887A-4A19-85A8-6727BC4E9738}"/>
              </a:ext>
            </a:extLst>
          </p:cNvPr>
          <p:cNvSpPr txBox="1"/>
          <p:nvPr/>
        </p:nvSpPr>
        <p:spPr>
          <a:xfrm>
            <a:off x="1487868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3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8D0DEF-62D4-4B41-94EB-28E5E771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4A60D3-4ABE-4E03-B8F2-2FF8BA9D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other examples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Rainfall amounts and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rainfall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amount of sunlight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Exercise and cholesterol levels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amount of exercise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cholesterol level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diet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EE9A3-CFA8-4567-9FD6-5716393F6C35}"/>
              </a:ext>
            </a:extLst>
          </p:cNvPr>
          <p:cNvSpPr txBox="1"/>
          <p:nvPr/>
        </p:nvSpPr>
        <p:spPr>
          <a:xfrm>
            <a:off x="1487868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2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3490"/>
            <a:ext cx="9144000" cy="193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4047281" y="6199909"/>
            <a:ext cx="892961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77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077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2" y="2624720"/>
            <a:ext cx="4068805" cy="148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732" y="2562089"/>
            <a:ext cx="4047495" cy="154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003" y="4670967"/>
            <a:ext cx="5369028" cy="108223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96" y="4050462"/>
            <a:ext cx="1845181" cy="2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FF242-93E2-432C-935B-8D3F2D8DE18A}"/>
              </a:ext>
            </a:extLst>
          </p:cNvPr>
          <p:cNvSpPr txBox="1"/>
          <p:nvPr/>
        </p:nvSpPr>
        <p:spPr>
          <a:xfrm>
            <a:off x="5855389" y="3177583"/>
            <a:ext cx="479618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>
                <a:sym typeface="Wingdings" panose="05000000000000000000" pitchFamily="2" charset="2"/>
              </a:rPr>
              <a:t></a:t>
            </a:r>
            <a:endParaRPr lang="en-US" sz="2154" dirty="0"/>
          </a:p>
        </p:txBody>
      </p:sp>
    </p:spTree>
    <p:extLst>
      <p:ext uri="{BB962C8B-B14F-4D97-AF65-F5344CB8AC3E}">
        <p14:creationId xmlns:p14="http://schemas.microsoft.com/office/powerpoint/2010/main" val="3483841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11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7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7888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1784319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658" y="1255573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4853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8CF448-BA08-4665-AF51-212B49B05C0B}"/>
              </a:ext>
            </a:extLst>
          </p:cNvPr>
          <p:cNvGrpSpPr/>
          <p:nvPr/>
        </p:nvGrpSpPr>
        <p:grpSpPr>
          <a:xfrm>
            <a:off x="8786207" y="1393906"/>
            <a:ext cx="2866533" cy="3046581"/>
            <a:chOff x="7033364" y="2698511"/>
            <a:chExt cx="4647157" cy="502781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28B30B5-FC3D-46C1-9DF7-AD77D820C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6A99AF-CDBA-4931-A858-AA804076009C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12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2784"/>
            <a:ext cx="9144000" cy="5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8261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D8448-79BF-991A-9241-CA346CE31A2F}"/>
              </a:ext>
            </a:extLst>
          </p:cNvPr>
          <p:cNvSpPr txBox="1"/>
          <p:nvPr/>
        </p:nvSpPr>
        <p:spPr>
          <a:xfrm>
            <a:off x="337457" y="228599"/>
            <a:ext cx="51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Optimization via Gradient Descent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92C1CE-EC6E-29A2-8FFF-CDEBAFF0CF80}"/>
              </a:ext>
            </a:extLst>
          </p:cNvPr>
          <p:cNvCxnSpPr>
            <a:cxnSpLocks/>
          </p:cNvCxnSpPr>
          <p:nvPr/>
        </p:nvCxnSpPr>
        <p:spPr>
          <a:xfrm flipH="1">
            <a:off x="8655050" y="2105025"/>
            <a:ext cx="139700" cy="498475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16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5F55C50-45F6-4C3B-BACC-2451ECFD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Note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205763-B037-4CA4-AB82-76283E24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9447" y="1701802"/>
            <a:ext cx="7174523" cy="778809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80271" tIns="40135" rIns="80271" bIns="40135" rtlCol="0">
            <a:spAutoFit/>
          </a:bodyPr>
          <a:lstStyle/>
          <a:p>
            <a:pPr marL="399941" indent="-399941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positive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positive slope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CD31-A2A0-49AF-AE2E-97E2CA2A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47" y="2483747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negative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negative slope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5465133-0674-48CB-AC68-4E70FEF0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47" y="336257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lie along a horizontal or vertical line: </a:t>
            </a:r>
            <a:r>
              <a:rPr lang="en-US" altLang="en-US" sz="2267" i="1">
                <a:solidFill>
                  <a:srgbClr val="CC0000"/>
                </a:solidFill>
              </a:rPr>
              <a:t>no correlation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4B8DD69C-E291-4C00-B603-C7AE6943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47" y="4292602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exhibit some other nonlinear pattern: </a:t>
            </a:r>
            <a:r>
              <a:rPr lang="en-US" altLang="en-US" sz="2267" i="1">
                <a:solidFill>
                  <a:srgbClr val="FF0000"/>
                </a:solidFill>
              </a:rPr>
              <a:t>non</a:t>
            </a:r>
            <a:r>
              <a:rPr lang="en-US" altLang="en-US" sz="2267" i="1">
                <a:solidFill>
                  <a:srgbClr val="CC0000"/>
                </a:solidFill>
              </a:rPr>
              <a:t>linear relationship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BDE69828-5B06-4F69-9F94-D2AC612A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878" y="5156202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Need some way to measure the strength of correlation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8031" y="771502"/>
            <a:ext cx="6775938" cy="9964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79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8031" y="1701534"/>
            <a:ext cx="6775938" cy="79716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3037" y="3290338"/>
          <a:ext cx="6470081" cy="122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037" y="3290338"/>
                        <a:ext cx="6470081" cy="1220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465B622-6978-DEE2-30B5-138BCD9DD5CC}"/>
              </a:ext>
            </a:extLst>
          </p:cNvPr>
          <p:cNvGrpSpPr>
            <a:grpSpLocks noChangeAspect="1"/>
          </p:cNvGrpSpPr>
          <p:nvPr/>
        </p:nvGrpSpPr>
        <p:grpSpPr>
          <a:xfrm>
            <a:off x="152398" y="4886775"/>
            <a:ext cx="7543138" cy="1737360"/>
            <a:chOff x="1524000" y="5079063"/>
            <a:chExt cx="5814968" cy="1339322"/>
          </a:xfrm>
        </p:grpSpPr>
        <p:graphicFrame>
          <p:nvGraphicFramePr>
            <p:cNvPr id="7" name="Object 54">
              <a:extLst>
                <a:ext uri="{FF2B5EF4-FFF2-40B4-BE49-F238E27FC236}">
                  <a16:creationId xmlns:a16="http://schemas.microsoft.com/office/drawing/2014/main" id="{C63BE658-F382-430A-ABF2-4F0BDBA02B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9909085"/>
                </p:ext>
              </p:extLst>
            </p:nvPr>
          </p:nvGraphicFramePr>
          <p:xfrm>
            <a:off x="1749921" y="5117036"/>
            <a:ext cx="2945098" cy="967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26920" imgH="596880" progId="Equation.3">
                    <p:embed/>
                  </p:oleObj>
                </mc:Choice>
                <mc:Fallback>
                  <p:oleObj name="Equation" r:id="rId4" imgW="1726920" imgH="596880" progId="Equation.3">
                    <p:embed/>
                    <p:pic>
                      <p:nvPicPr>
                        <p:cNvPr id="7" name="Object 54">
                          <a:extLst>
                            <a:ext uri="{FF2B5EF4-FFF2-40B4-BE49-F238E27FC236}">
                              <a16:creationId xmlns:a16="http://schemas.microsoft.com/office/drawing/2014/main" id="{C63BE658-F382-430A-ABF2-4F0BDBA02B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921" y="5117036"/>
                          <a:ext cx="2945098" cy="967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8">
              <a:extLst>
                <a:ext uri="{FF2B5EF4-FFF2-40B4-BE49-F238E27FC236}">
                  <a16:creationId xmlns:a16="http://schemas.microsoft.com/office/drawing/2014/main" id="{EB9DA849-7621-42E3-990B-6A337D3ED6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59263"/>
                </p:ext>
              </p:extLst>
            </p:nvPr>
          </p:nvGraphicFramePr>
          <p:xfrm>
            <a:off x="5238794" y="5144260"/>
            <a:ext cx="1777382" cy="94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43000" imgH="634680" progId="Equation.3">
                    <p:embed/>
                  </p:oleObj>
                </mc:Choice>
                <mc:Fallback>
                  <p:oleObj name="Equation" r:id="rId6" imgW="1143000" imgH="634680" progId="Equation.3">
                    <p:embed/>
                    <p:pic>
                      <p:nvPicPr>
                        <p:cNvPr id="8" name="Object 38">
                          <a:extLst>
                            <a:ext uri="{FF2B5EF4-FFF2-40B4-BE49-F238E27FC236}">
                              <a16:creationId xmlns:a16="http://schemas.microsoft.com/office/drawing/2014/main" id="{EB9DA849-7621-42E3-990B-6A337D3ED6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8794" y="5144260"/>
                          <a:ext cx="1777382" cy="940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AA6C29-4F8C-4C79-9B1E-BE9C60044899}"/>
                </a:ext>
              </a:extLst>
            </p:cNvPr>
            <p:cNvSpPr/>
            <p:nvPr/>
          </p:nvSpPr>
          <p:spPr>
            <a:xfrm>
              <a:off x="1524000" y="5079063"/>
              <a:ext cx="5814968" cy="13393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6272566" y="7502"/>
            <a:ext cx="4574408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8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5543" y="5225837"/>
            <a:ext cx="2250831" cy="967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F02AD-DA02-273D-086C-6A9389FE5DCC}"/>
              </a:ext>
            </a:extLst>
          </p:cNvPr>
          <p:cNvSpPr txBox="1"/>
          <p:nvPr/>
        </p:nvSpPr>
        <p:spPr>
          <a:xfrm>
            <a:off x="1883229" y="511633"/>
            <a:ext cx="589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RSS = SSE is very affected by outliers, thus use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23347</TotalTime>
  <Words>2135</Words>
  <Application>Microsoft Office PowerPoint</Application>
  <PresentationFormat>Widescreen</PresentationFormat>
  <Paragraphs>204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Arial</vt:lpstr>
      <vt:lpstr>Calibri</vt:lpstr>
      <vt:lpstr>Cambria Math</vt:lpstr>
      <vt:lpstr>Helvetica Neue</vt:lpstr>
      <vt:lpstr>Linux Libertine</vt:lpstr>
      <vt:lpstr>Roboto</vt:lpstr>
      <vt:lpstr>Source Sans Pro</vt:lpstr>
      <vt:lpstr>Symbol</vt:lpstr>
      <vt:lpstr>Wingdings</vt:lpstr>
      <vt:lpstr>Office Theme</vt:lpstr>
      <vt:lpstr>Equation</vt:lpstr>
      <vt:lpstr>Worksheet</vt:lpstr>
      <vt:lpstr>PowerPoint Presentation</vt:lpstr>
      <vt:lpstr>PowerPoint Presentation</vt:lpstr>
      <vt:lpstr>What is a Residual?</vt:lpstr>
      <vt:lpstr>PowerPoint Presentation</vt:lpstr>
      <vt:lpstr>PowerPoint Presentation</vt:lpstr>
      <vt:lpstr>Find the Equation of a Linear Regression Line</vt:lpstr>
      <vt:lpstr>PowerPoint Presentation</vt:lpstr>
      <vt:lpstr>Please Note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 Error Variable: Required Conditions</vt:lpstr>
      <vt:lpstr>PowerPoint Presentation</vt:lpstr>
      <vt:lpstr>PowerPoint Presentation</vt:lpstr>
      <vt:lpstr>Properties of Linear Correlation Coefficients</vt:lpstr>
      <vt:lpstr>Lurking Variable</vt:lpstr>
      <vt:lpstr>Example 1</vt:lpstr>
      <vt:lpstr>More Examples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243</cp:revision>
  <dcterms:created xsi:type="dcterms:W3CDTF">2013-08-26T01:50:39Z</dcterms:created>
  <dcterms:modified xsi:type="dcterms:W3CDTF">2024-04-03T15:52:41Z</dcterms:modified>
  <cp:category/>
</cp:coreProperties>
</file>