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8"/>
  </p:notesMasterIdLst>
  <p:sldIdLst>
    <p:sldId id="881" r:id="rId2"/>
    <p:sldId id="854" r:id="rId3"/>
    <p:sldId id="877" r:id="rId4"/>
    <p:sldId id="855" r:id="rId5"/>
    <p:sldId id="872" r:id="rId6"/>
    <p:sldId id="874" r:id="rId7"/>
    <p:sldId id="875" r:id="rId8"/>
    <p:sldId id="883" r:id="rId9"/>
    <p:sldId id="878" r:id="rId10"/>
    <p:sldId id="879" r:id="rId11"/>
    <p:sldId id="880" r:id="rId12"/>
    <p:sldId id="862" r:id="rId13"/>
    <p:sldId id="852" r:id="rId14"/>
    <p:sldId id="267" r:id="rId15"/>
    <p:sldId id="268" r:id="rId16"/>
    <p:sldId id="857" r:id="rId17"/>
  </p:sldIdLst>
  <p:sldSz cx="118872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" initials="p" lastIdx="1" clrIdx="0">
    <p:extLst>
      <p:ext uri="{19B8F6BF-5375-455C-9EA6-DF929625EA0E}">
        <p15:presenceInfo xmlns:p15="http://schemas.microsoft.com/office/powerpoint/2012/main" userId="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7875" autoAdjust="0"/>
    <p:restoredTop sz="94660"/>
  </p:normalViewPr>
  <p:slideViewPr>
    <p:cSldViewPr snapToGrid="0">
      <p:cViewPr varScale="1">
        <p:scale>
          <a:sx n="57" d="100"/>
          <a:sy n="57" d="100"/>
        </p:scale>
        <p:origin x="5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5" d="100"/>
        <a:sy n="6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EAAC91-AEBC-44AB-9ECB-6ED71ABA3947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68388" y="1143000"/>
            <a:ext cx="472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B86135-8356-4C6B-918A-2B09B36720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655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1272011"/>
            <a:ext cx="10104120" cy="2705947"/>
          </a:xfrm>
        </p:spPr>
        <p:txBody>
          <a:bodyPr anchor="b"/>
          <a:lstStyle>
            <a:lvl1pPr algn="ctr"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4082310"/>
            <a:ext cx="8915400" cy="1876530"/>
          </a:xfrm>
        </p:spPr>
        <p:txBody>
          <a:bodyPr/>
          <a:lstStyle>
            <a:lvl1pPr marL="0" indent="0" algn="ctr">
              <a:buNone/>
              <a:defRPr sz="2720"/>
            </a:lvl1pPr>
            <a:lvl2pPr marL="518145" indent="0" algn="ctr">
              <a:buNone/>
              <a:defRPr sz="2267"/>
            </a:lvl2pPr>
            <a:lvl3pPr marL="1036290" indent="0" algn="ctr">
              <a:buNone/>
              <a:defRPr sz="2040"/>
            </a:lvl3pPr>
            <a:lvl4pPr marL="1554434" indent="0" algn="ctr">
              <a:buNone/>
              <a:defRPr sz="1813"/>
            </a:lvl4pPr>
            <a:lvl5pPr marL="2072579" indent="0" algn="ctr">
              <a:buNone/>
              <a:defRPr sz="1813"/>
            </a:lvl5pPr>
            <a:lvl6pPr marL="2590724" indent="0" algn="ctr">
              <a:buNone/>
              <a:defRPr sz="1813"/>
            </a:lvl6pPr>
            <a:lvl7pPr marL="3108869" indent="0" algn="ctr">
              <a:buNone/>
              <a:defRPr sz="1813"/>
            </a:lvl7pPr>
            <a:lvl8pPr marL="3627013" indent="0" algn="ctr">
              <a:buNone/>
              <a:defRPr sz="1813"/>
            </a:lvl8pPr>
            <a:lvl9pPr marL="4145158" indent="0" algn="ctr">
              <a:buNone/>
              <a:defRPr sz="181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641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67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06778" y="413808"/>
            <a:ext cx="2563178" cy="65867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7245" y="413808"/>
            <a:ext cx="7540943" cy="65867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131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9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1054" y="1937705"/>
            <a:ext cx="10252710" cy="3233102"/>
          </a:xfrm>
        </p:spPr>
        <p:txBody>
          <a:bodyPr anchor="b"/>
          <a:lstStyle>
            <a:lvl1pPr>
              <a:defRPr sz="6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1054" y="5201393"/>
            <a:ext cx="10252710" cy="1700212"/>
          </a:xfrm>
        </p:spPr>
        <p:txBody>
          <a:bodyPr/>
          <a:lstStyle>
            <a:lvl1pPr marL="0" indent="0">
              <a:buNone/>
              <a:defRPr sz="2720">
                <a:solidFill>
                  <a:schemeClr val="tx1"/>
                </a:solidFill>
              </a:defRPr>
            </a:lvl1pPr>
            <a:lvl2pPr marL="518145" indent="0">
              <a:buNone/>
              <a:defRPr sz="2267">
                <a:solidFill>
                  <a:schemeClr val="tx1">
                    <a:tint val="75000"/>
                  </a:schemeClr>
                </a:solidFill>
              </a:defRPr>
            </a:lvl2pPr>
            <a:lvl3pPr marL="1036290" indent="0">
              <a:buNone/>
              <a:defRPr sz="2040">
                <a:solidFill>
                  <a:schemeClr val="tx1">
                    <a:tint val="75000"/>
                  </a:schemeClr>
                </a:solidFill>
              </a:defRPr>
            </a:lvl3pPr>
            <a:lvl4pPr marL="155443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4pPr>
            <a:lvl5pPr marL="207257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5pPr>
            <a:lvl6pPr marL="2590724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6pPr>
            <a:lvl7pPr marL="3108869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7pPr>
            <a:lvl8pPr marL="3627013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8pPr>
            <a:lvl9pPr marL="4145158" indent="0">
              <a:buNone/>
              <a:defRPr sz="181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30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724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7895" y="2069042"/>
            <a:ext cx="5052060" cy="49315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32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3" y="413810"/>
            <a:ext cx="10252710" cy="1502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795" y="1905318"/>
            <a:ext cx="5028842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795" y="2839085"/>
            <a:ext cx="5028842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17896" y="1905318"/>
            <a:ext cx="5053608" cy="933767"/>
          </a:xfrm>
        </p:spPr>
        <p:txBody>
          <a:bodyPr anchor="b"/>
          <a:lstStyle>
            <a:lvl1pPr marL="0" indent="0">
              <a:buNone/>
              <a:defRPr sz="2720" b="1"/>
            </a:lvl1pPr>
            <a:lvl2pPr marL="518145" indent="0">
              <a:buNone/>
              <a:defRPr sz="2267" b="1"/>
            </a:lvl2pPr>
            <a:lvl3pPr marL="1036290" indent="0">
              <a:buNone/>
              <a:defRPr sz="2040" b="1"/>
            </a:lvl3pPr>
            <a:lvl4pPr marL="1554434" indent="0">
              <a:buNone/>
              <a:defRPr sz="1813" b="1"/>
            </a:lvl4pPr>
            <a:lvl5pPr marL="2072579" indent="0">
              <a:buNone/>
              <a:defRPr sz="1813" b="1"/>
            </a:lvl5pPr>
            <a:lvl6pPr marL="2590724" indent="0">
              <a:buNone/>
              <a:defRPr sz="1813" b="1"/>
            </a:lvl6pPr>
            <a:lvl7pPr marL="3108869" indent="0">
              <a:buNone/>
              <a:defRPr sz="1813" b="1"/>
            </a:lvl7pPr>
            <a:lvl8pPr marL="3627013" indent="0">
              <a:buNone/>
              <a:defRPr sz="1813" b="1"/>
            </a:lvl8pPr>
            <a:lvl9pPr marL="4145158" indent="0">
              <a:buNone/>
              <a:defRPr sz="181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17896" y="2839085"/>
            <a:ext cx="5053608" cy="41758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3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22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7917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608" y="1119083"/>
            <a:ext cx="6017895" cy="5523442"/>
          </a:xfrm>
        </p:spPr>
        <p:txBody>
          <a:bodyPr/>
          <a:lstStyle>
            <a:lvl1pPr>
              <a:defRPr sz="3627"/>
            </a:lvl1pPr>
            <a:lvl2pPr>
              <a:defRPr sz="3173"/>
            </a:lvl2pPr>
            <a:lvl3pPr>
              <a:defRPr sz="2720"/>
            </a:lvl3pPr>
            <a:lvl4pPr>
              <a:defRPr sz="2267"/>
            </a:lvl4pPr>
            <a:lvl5pPr>
              <a:defRPr sz="2267"/>
            </a:lvl5pPr>
            <a:lvl6pPr>
              <a:defRPr sz="2267"/>
            </a:lvl6pPr>
            <a:lvl7pPr>
              <a:defRPr sz="2267"/>
            </a:lvl7pPr>
            <a:lvl8pPr>
              <a:defRPr sz="2267"/>
            </a:lvl8pPr>
            <a:lvl9pPr>
              <a:defRPr sz="22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33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794" y="518160"/>
            <a:ext cx="3833931" cy="1813560"/>
          </a:xfrm>
        </p:spPr>
        <p:txBody>
          <a:bodyPr anchor="b"/>
          <a:lstStyle>
            <a:lvl1pPr>
              <a:defRPr sz="362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53608" y="1119083"/>
            <a:ext cx="6017895" cy="5523442"/>
          </a:xfrm>
        </p:spPr>
        <p:txBody>
          <a:bodyPr anchor="t"/>
          <a:lstStyle>
            <a:lvl1pPr marL="0" indent="0">
              <a:buNone/>
              <a:defRPr sz="3627"/>
            </a:lvl1pPr>
            <a:lvl2pPr marL="518145" indent="0">
              <a:buNone/>
              <a:defRPr sz="3173"/>
            </a:lvl2pPr>
            <a:lvl3pPr marL="1036290" indent="0">
              <a:buNone/>
              <a:defRPr sz="2720"/>
            </a:lvl3pPr>
            <a:lvl4pPr marL="1554434" indent="0">
              <a:buNone/>
              <a:defRPr sz="2267"/>
            </a:lvl4pPr>
            <a:lvl5pPr marL="2072579" indent="0">
              <a:buNone/>
              <a:defRPr sz="2267"/>
            </a:lvl5pPr>
            <a:lvl6pPr marL="2590724" indent="0">
              <a:buNone/>
              <a:defRPr sz="2267"/>
            </a:lvl6pPr>
            <a:lvl7pPr marL="3108869" indent="0">
              <a:buNone/>
              <a:defRPr sz="2267"/>
            </a:lvl7pPr>
            <a:lvl8pPr marL="3627013" indent="0">
              <a:buNone/>
              <a:defRPr sz="2267"/>
            </a:lvl8pPr>
            <a:lvl9pPr marL="4145158" indent="0">
              <a:buNone/>
              <a:defRPr sz="2267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794" y="2331720"/>
            <a:ext cx="3833931" cy="4319800"/>
          </a:xfrm>
        </p:spPr>
        <p:txBody>
          <a:bodyPr/>
          <a:lstStyle>
            <a:lvl1pPr marL="0" indent="0">
              <a:buNone/>
              <a:defRPr sz="1813"/>
            </a:lvl1pPr>
            <a:lvl2pPr marL="518145" indent="0">
              <a:buNone/>
              <a:defRPr sz="1587"/>
            </a:lvl2pPr>
            <a:lvl3pPr marL="1036290" indent="0">
              <a:buNone/>
              <a:defRPr sz="1360"/>
            </a:lvl3pPr>
            <a:lvl4pPr marL="1554434" indent="0">
              <a:buNone/>
              <a:defRPr sz="1133"/>
            </a:lvl4pPr>
            <a:lvl5pPr marL="2072579" indent="0">
              <a:buNone/>
              <a:defRPr sz="1133"/>
            </a:lvl5pPr>
            <a:lvl6pPr marL="2590724" indent="0">
              <a:buNone/>
              <a:defRPr sz="1133"/>
            </a:lvl6pPr>
            <a:lvl7pPr marL="3108869" indent="0">
              <a:buNone/>
              <a:defRPr sz="1133"/>
            </a:lvl7pPr>
            <a:lvl8pPr marL="3627013" indent="0">
              <a:buNone/>
              <a:defRPr sz="1133"/>
            </a:lvl8pPr>
            <a:lvl9pPr marL="4145158" indent="0">
              <a:buNone/>
              <a:defRPr sz="113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887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7245" y="413810"/>
            <a:ext cx="1025271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7245" y="2069042"/>
            <a:ext cx="1025271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724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F64C68-6F9B-40C9-8A3A-0FA7AAD92F70}" type="datetimeFigureOut">
              <a:rPr lang="en-US" smtClean="0"/>
              <a:t>5/8/2021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7635" y="7203865"/>
            <a:ext cx="401193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95335" y="7203865"/>
            <a:ext cx="267462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88945D-F595-4C5F-AF93-E2CE0CDFE9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0326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defTabSz="1036290" rtl="0" eaLnBrk="1" latinLnBrk="0" hangingPunct="1">
        <a:lnSpc>
          <a:spcPct val="90000"/>
        </a:lnSpc>
        <a:spcBef>
          <a:spcPct val="0"/>
        </a:spcBef>
        <a:buNone/>
        <a:defRPr sz="49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9072" indent="-259072" algn="l" defTabSz="1036290" rtl="0" eaLnBrk="1" latinLnBrk="0" hangingPunct="1">
        <a:lnSpc>
          <a:spcPct val="90000"/>
        </a:lnSpc>
        <a:spcBef>
          <a:spcPts val="1133"/>
        </a:spcBef>
        <a:buFont typeface="Arial" panose="020B0604020202020204" pitchFamily="34" charset="0"/>
        <a:buChar char="•"/>
        <a:defRPr sz="3173" kern="1200">
          <a:solidFill>
            <a:schemeClr val="tx1"/>
          </a:solidFill>
          <a:latin typeface="+mn-lt"/>
          <a:ea typeface="+mn-ea"/>
          <a:cs typeface="+mn-cs"/>
        </a:defRPr>
      </a:lvl1pPr>
      <a:lvl2pPr marL="77721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2pPr>
      <a:lvl3pPr marL="1295362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267" kern="1200">
          <a:solidFill>
            <a:schemeClr val="tx1"/>
          </a:solidFill>
          <a:latin typeface="+mn-lt"/>
          <a:ea typeface="+mn-ea"/>
          <a:cs typeface="+mn-cs"/>
        </a:defRPr>
      </a:lvl3pPr>
      <a:lvl4pPr marL="1813507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33165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84979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367941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886086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404230" indent="-259072" algn="l" defTabSz="1036290" rtl="0" eaLnBrk="1" latinLnBrk="0" hangingPunct="1">
        <a:lnSpc>
          <a:spcPct val="90000"/>
        </a:lnSpc>
        <a:spcBef>
          <a:spcPts val="567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1pPr>
      <a:lvl2pPr marL="518145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1036290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55443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4pPr>
      <a:lvl5pPr marL="207257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5pPr>
      <a:lvl6pPr marL="2590724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6pPr>
      <a:lvl7pPr marL="3108869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7pPr>
      <a:lvl8pPr marL="3627013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8pPr>
      <a:lvl9pPr marL="4145158" algn="l" defTabSz="1036290" rtl="0" eaLnBrk="1" latinLnBrk="0" hangingPunct="1">
        <a:defRPr sz="204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Linear_regression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clt.astate.edu/crbrown/statchapter12a.ppt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eb.stanford.edu/class/msande247s/kchap17.ppt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atlearning.com/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nk2CQITm_eo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nk2CQITm_eo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F4ED63C-916B-4EDB-9790-9E0446429763}"/>
              </a:ext>
            </a:extLst>
          </p:cNvPr>
          <p:cNvGrpSpPr/>
          <p:nvPr/>
        </p:nvGrpSpPr>
        <p:grpSpPr>
          <a:xfrm>
            <a:off x="8160707" y="3194137"/>
            <a:ext cx="3726493" cy="3920196"/>
            <a:chOff x="7033364" y="2698511"/>
            <a:chExt cx="4647157" cy="4976575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F65EA63-9D05-47C8-92A1-D97B0F932F4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3364" y="2698511"/>
              <a:ext cx="3615586" cy="4552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3F2E5E-A9BA-4002-AE13-0DC9BA22D0A2}"/>
                </a:ext>
              </a:extLst>
            </p:cNvPr>
            <p:cNvSpPr txBox="1"/>
            <p:nvPr/>
          </p:nvSpPr>
          <p:spPr>
            <a:xfrm>
              <a:off x="7033364" y="7359133"/>
              <a:ext cx="4647157" cy="3159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100" dirty="0">
                  <a:hlinkClick r:id="rId3"/>
                </a:rPr>
                <a:t>https://en.wikipedia.org/wiki/Linear_regression</a:t>
              </a:r>
              <a:r>
                <a:rPr lang="en-US" sz="1100" dirty="0"/>
                <a:t> </a:t>
              </a: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8A3BA252-9232-4A56-96CC-C83E74C0F1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9821" y="2371757"/>
            <a:ext cx="2289175" cy="79375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0992EB71-53F5-4F36-B9CA-4792089A7E0A}"/>
              </a:ext>
            </a:extLst>
          </p:cNvPr>
          <p:cNvSpPr txBox="1"/>
          <p:nvPr/>
        </p:nvSpPr>
        <p:spPr>
          <a:xfrm>
            <a:off x="444673" y="432148"/>
            <a:ext cx="1111685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Supervised Learning:  Use labeled data to predict unlabeled data.</a:t>
            </a:r>
          </a:p>
          <a:p>
            <a:endParaRPr lang="en-US" sz="3200" dirty="0"/>
          </a:p>
          <a:p>
            <a:r>
              <a:rPr lang="en-US" sz="3200" dirty="0"/>
              <a:t>2 types of supervised learning: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Regression:  Predict continuous values.</a:t>
            </a:r>
          </a:p>
          <a:p>
            <a:pPr lvl="2"/>
            <a:r>
              <a:rPr lang="en-US" sz="3200" dirty="0"/>
              <a:t> Ex:  Linear regression.</a:t>
            </a:r>
          </a:p>
          <a:p>
            <a:endParaRPr lang="en-US" sz="3200" dirty="0"/>
          </a:p>
          <a:p>
            <a:r>
              <a:rPr lang="en-US" sz="3200" dirty="0"/>
              <a:t>				F(</a:t>
            </a:r>
            <a:r>
              <a:rPr lang="en-US" sz="3200" dirty="0" err="1"/>
              <a:t>x</a:t>
            </a:r>
            <a:r>
              <a:rPr lang="en-US" sz="3200" baseline="-25000" dirty="0" err="1"/>
              <a:t>new</a:t>
            </a:r>
            <a:r>
              <a:rPr lang="en-US" sz="3200" dirty="0"/>
              <a:t>) = b</a:t>
            </a:r>
            <a:r>
              <a:rPr lang="en-US" sz="3200" baseline="-25000" dirty="0"/>
              <a:t>0</a:t>
            </a:r>
            <a:r>
              <a:rPr lang="en-US" sz="3200" dirty="0"/>
              <a:t> + b</a:t>
            </a:r>
            <a:r>
              <a:rPr lang="en-US" sz="3200" baseline="-25000" dirty="0"/>
              <a:t>1</a:t>
            </a:r>
            <a:r>
              <a:rPr lang="en-US" sz="3200" dirty="0"/>
              <a:t>x</a:t>
            </a:r>
            <a:r>
              <a:rPr lang="en-US" sz="3200" baseline="-25000" dirty="0"/>
              <a:t>new</a:t>
            </a:r>
          </a:p>
          <a:p>
            <a:endParaRPr lang="en-US" sz="3200" dirty="0"/>
          </a:p>
          <a:p>
            <a:pPr marL="514350" indent="-514350">
              <a:buFont typeface="+mj-lt"/>
              <a:buAutoNum type="arabicPeriod"/>
            </a:pPr>
            <a:endParaRPr lang="en-US" sz="3200" dirty="0"/>
          </a:p>
          <a:p>
            <a:r>
              <a:rPr lang="en-US" sz="3200" dirty="0"/>
              <a:t>2.  Classification:  Predict discrete values.</a:t>
            </a:r>
          </a:p>
          <a:p>
            <a:pPr lvl="2"/>
            <a:r>
              <a:rPr lang="en-US" sz="3200" dirty="0"/>
              <a:t>Ex:  Logistic regression</a:t>
            </a:r>
          </a:p>
        </p:txBody>
      </p:sp>
    </p:spTree>
    <p:extLst>
      <p:ext uri="{BB962C8B-B14F-4D97-AF65-F5344CB8AC3E}">
        <p14:creationId xmlns:p14="http://schemas.microsoft.com/office/powerpoint/2010/main" val="419842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596DE5-E031-4969-99D7-B503D53DAA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3084"/>
            <a:ext cx="11887200" cy="672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93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1B215E3-A9E1-485C-9F7D-B8464555B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43660"/>
            <a:ext cx="11887200" cy="6694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5787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6714111-0D3C-4126-9422-6A083E015A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26821"/>
            <a:ext cx="11887200" cy="631875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C964F28-1E6E-4019-8F75-E8DF35786BC2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01036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E41590-58B4-429E-856D-0FE288AC5653}"/>
              </a:ext>
            </a:extLst>
          </p:cNvPr>
          <p:cNvSpPr txBox="1"/>
          <p:nvPr/>
        </p:nvSpPr>
        <p:spPr>
          <a:xfrm>
            <a:off x="46973" y="7359134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http://clt.astate.edu/crbrown/statchapter12a.ppt</a:t>
            </a:r>
            <a:r>
              <a:rPr lang="en-US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774B91-3BFE-42C3-B204-BF30B9A0D6F2}"/>
              </a:ext>
            </a:extLst>
          </p:cNvPr>
          <p:cNvSpPr txBox="1"/>
          <p:nvPr/>
        </p:nvSpPr>
        <p:spPr>
          <a:xfrm>
            <a:off x="450936" y="350729"/>
            <a:ext cx="10853803" cy="7848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u="sng" dirty="0"/>
              <a:t>HW 2:   Partial draft of paper  (</a:t>
            </a:r>
            <a:r>
              <a:rPr lang="en-US" sz="2800" i="1" u="sng"/>
              <a:t>due Saturday 5/1)</a:t>
            </a:r>
            <a:endParaRPr lang="en-US" sz="2800" i="1" u="sng" dirty="0"/>
          </a:p>
          <a:p>
            <a:endParaRPr lang="en-US" sz="2800" dirty="0"/>
          </a:p>
          <a:p>
            <a:r>
              <a:rPr lang="en-US" sz="2800" b="1" dirty="0"/>
              <a:t>Data description:</a:t>
            </a:r>
          </a:p>
          <a:p>
            <a:r>
              <a:rPr lang="en-US" sz="2800" dirty="0"/>
              <a:t>Describe data including number of data points and dimension.  Consider using statistics, graphical representations (</a:t>
            </a:r>
            <a:r>
              <a:rPr lang="en-US" sz="2800" dirty="0" err="1"/>
              <a:t>eg</a:t>
            </a:r>
            <a:r>
              <a:rPr lang="en-US" sz="2800" dirty="0"/>
              <a:t> PCA), clustering to also describe data.</a:t>
            </a:r>
          </a:p>
          <a:p>
            <a:endParaRPr lang="en-US" sz="2800" dirty="0"/>
          </a:p>
          <a:p>
            <a:r>
              <a:rPr lang="en-US" sz="2800" b="1" dirty="0"/>
              <a:t>Appendix (or part of main paper, depending on results):</a:t>
            </a:r>
          </a:p>
          <a:p>
            <a:r>
              <a:rPr lang="en-US" sz="2800" dirty="0"/>
              <a:t>Analyze your data using some of the techniques covered in class/labs.  Include a 1+  paragraph description of the results.  </a:t>
            </a:r>
          </a:p>
          <a:p>
            <a:endParaRPr lang="en-US" sz="2800" dirty="0"/>
          </a:p>
          <a:p>
            <a:r>
              <a:rPr lang="en-US" sz="2800" dirty="0"/>
              <a:t>Not all techniques are good for all data.  Explaining why a technique is not good for your data should be included in your paper.</a:t>
            </a:r>
          </a:p>
          <a:p>
            <a:endParaRPr lang="en-US" sz="2800" dirty="0"/>
          </a:p>
          <a:p>
            <a:r>
              <a:rPr lang="en-US" sz="2800" i="1" u="sng" dirty="0"/>
              <a:t>HW 3 (due Wednesday May 5): </a:t>
            </a:r>
            <a:r>
              <a:rPr lang="en-US" sz="2800" dirty="0"/>
              <a:t>  Create an artificial data set to illustrate something covered in class that I can use in a review. </a:t>
            </a:r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2583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70A9EA-6CED-4F5F-9383-BA93727C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0F99AF-F4A9-401D-B942-1020321A4D4E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A610A4BD-E5BF-44FE-B576-B0E7F1BD04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39240" y="690880"/>
            <a:ext cx="9585960" cy="1295400"/>
          </a:xfrm>
        </p:spPr>
        <p:txBody>
          <a:bodyPr/>
          <a:lstStyle/>
          <a:p>
            <a:pPr algn="l"/>
            <a:r>
              <a:rPr lang="en-US" altLang="en-US" sz="4533"/>
              <a:t>17.4  Error Variable: Required Conditions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0543E088-9E4F-4EB2-A3E3-CB5B5FA8AC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539240" y="2245360"/>
            <a:ext cx="9585960" cy="4663440"/>
          </a:xfrm>
        </p:spPr>
        <p:txBody>
          <a:bodyPr/>
          <a:lstStyle/>
          <a:p>
            <a:r>
              <a:rPr lang="en-US" altLang="en-US"/>
              <a:t>The error </a:t>
            </a:r>
            <a:r>
              <a:rPr lang="en-US" altLang="en-US">
                <a:latin typeface="Symbol" panose="05050102010706020507" pitchFamily="18" charset="2"/>
              </a:rPr>
              <a:t>e </a:t>
            </a:r>
            <a:r>
              <a:rPr lang="en-US" altLang="en-US"/>
              <a:t>is a critical part of the regression model.</a:t>
            </a:r>
          </a:p>
          <a:p>
            <a:r>
              <a:rPr lang="en-US" altLang="en-US"/>
              <a:t>Four requirements involving the distribution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must be satisfied.</a:t>
            </a:r>
          </a:p>
          <a:p>
            <a:pPr lvl="1"/>
            <a:r>
              <a:rPr lang="en-US" altLang="en-US"/>
              <a:t>The probability distribution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is normal.</a:t>
            </a:r>
          </a:p>
          <a:p>
            <a:pPr lvl="1"/>
            <a:r>
              <a:rPr lang="en-US" altLang="en-US"/>
              <a:t>The mean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is zero: E(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) = 0.</a:t>
            </a:r>
          </a:p>
          <a:p>
            <a:pPr lvl="1"/>
            <a:r>
              <a:rPr lang="en-US" altLang="en-US"/>
              <a:t>The standard deviation of </a:t>
            </a:r>
            <a:r>
              <a:rPr lang="en-US" altLang="en-US">
                <a:latin typeface="Symbol" panose="05050102010706020507" pitchFamily="18" charset="2"/>
              </a:rPr>
              <a:t>e</a:t>
            </a:r>
            <a:r>
              <a:rPr lang="en-US" altLang="en-US"/>
              <a:t> is </a:t>
            </a:r>
            <a:r>
              <a:rPr lang="en-US" altLang="en-US">
                <a:latin typeface="Symbol" panose="05050102010706020507" pitchFamily="18" charset="2"/>
              </a:rPr>
              <a:t>s</a:t>
            </a:r>
            <a:r>
              <a:rPr lang="en-US" altLang="en-US" baseline="-25000">
                <a:latin typeface="Symbol" panose="05050102010706020507" pitchFamily="18" charset="2"/>
              </a:rPr>
              <a:t>e</a:t>
            </a:r>
            <a:r>
              <a:rPr lang="en-US" altLang="en-US" baseline="-25000"/>
              <a:t> </a:t>
            </a:r>
            <a:r>
              <a:rPr lang="en-US" altLang="en-US"/>
              <a:t>for all values of x.</a:t>
            </a:r>
          </a:p>
          <a:p>
            <a:pPr lvl="1"/>
            <a:r>
              <a:rPr lang="en-US" altLang="en-US"/>
              <a:t>The set of errors associated with different values of y are all independent.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4FC1F6-DD70-448D-8AEF-F296A1DAD864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lide Number Placeholder 71">
            <a:extLst>
              <a:ext uri="{FF2B5EF4-FFF2-40B4-BE49-F238E27FC236}">
                <a16:creationId xmlns:a16="http://schemas.microsoft.com/office/drawing/2014/main" id="{21CEAF34-D00D-494F-92E6-3E544DDA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42804-CBCD-4AA0-A2BB-CA1978CFE4F4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17412" name="Text Box 4">
            <a:extLst>
              <a:ext uri="{FF2B5EF4-FFF2-40B4-BE49-F238E27FC236}">
                <a16:creationId xmlns:a16="http://schemas.microsoft.com/office/drawing/2014/main" id="{3A43B2A2-4FB2-4E16-9D56-55945B778D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2880" y="690880"/>
            <a:ext cx="5699760" cy="2185214"/>
          </a:xfrm>
          <a:prstGeom prst="rect">
            <a:avLst/>
          </a:prstGeom>
          <a:solidFill>
            <a:srgbClr val="D1D1D1"/>
          </a:soli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53882" dir="18900000" algn="ctr" rotWithShape="0">
              <a:schemeClr val="accent2"/>
            </a:outerShdw>
          </a:effectLst>
        </p:spPr>
        <p:txBody>
          <a:bodyPr>
            <a:spAutoFit/>
          </a:bodyPr>
          <a:lstStyle/>
          <a:p>
            <a:pPr algn="l"/>
            <a:r>
              <a:rPr lang="en-US" altLang="en-US" sz="2720"/>
              <a:t>From the first three assumptions we have:</a:t>
            </a:r>
          </a:p>
          <a:p>
            <a:pPr algn="l"/>
            <a:r>
              <a:rPr lang="en-US" altLang="en-US" sz="2720"/>
              <a:t>y is normally distributed with mean</a:t>
            </a:r>
          </a:p>
          <a:p>
            <a:pPr algn="l"/>
            <a:r>
              <a:rPr lang="en-US" altLang="en-US" sz="2720"/>
              <a:t>E(y) = </a:t>
            </a:r>
            <a:r>
              <a:rPr lang="en-US" altLang="en-US" sz="2720">
                <a:latin typeface="Symbol" panose="05050102010706020507" pitchFamily="18" charset="2"/>
              </a:rPr>
              <a:t>b</a:t>
            </a:r>
            <a:r>
              <a:rPr lang="en-US" altLang="en-US" sz="2720" baseline="-25000"/>
              <a:t>0</a:t>
            </a:r>
            <a:r>
              <a:rPr lang="en-US" altLang="en-US" sz="2720"/>
              <a:t> + </a:t>
            </a:r>
            <a:r>
              <a:rPr lang="en-US" altLang="en-US" sz="2720">
                <a:latin typeface="Symbol" panose="05050102010706020507" pitchFamily="18" charset="2"/>
              </a:rPr>
              <a:t>b</a:t>
            </a:r>
            <a:r>
              <a:rPr lang="en-US" altLang="en-US" sz="2720" baseline="-25000"/>
              <a:t>1</a:t>
            </a:r>
            <a:r>
              <a:rPr lang="en-US" altLang="en-US" sz="2720"/>
              <a:t>x, and a constant standard deviation </a:t>
            </a:r>
            <a:r>
              <a:rPr lang="en-US" altLang="en-US" sz="2720">
                <a:latin typeface="Symbol" panose="05050102010706020507" pitchFamily="18" charset="2"/>
              </a:rPr>
              <a:t>s</a:t>
            </a:r>
            <a:r>
              <a:rPr lang="en-US" altLang="en-US" sz="2720" baseline="-25000">
                <a:latin typeface="Symbol" panose="05050102010706020507" pitchFamily="18" charset="2"/>
              </a:rPr>
              <a:t>e</a:t>
            </a:r>
            <a:endParaRPr lang="en-US" altLang="en-US" sz="2720"/>
          </a:p>
        </p:txBody>
      </p:sp>
      <p:sp>
        <p:nvSpPr>
          <p:cNvPr id="17413" name="Line 5">
            <a:extLst>
              <a:ext uri="{FF2B5EF4-FFF2-40B4-BE49-F238E27FC236}">
                <a16:creationId xmlns:a16="http://schemas.microsoft.com/office/drawing/2014/main" id="{C9EE363B-D6BD-4EEA-8F67-ADDA03CAF317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758" y="3125153"/>
            <a:ext cx="0" cy="302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7414" name="Line 6">
            <a:extLst>
              <a:ext uri="{FF2B5EF4-FFF2-40B4-BE49-F238E27FC236}">
                <a16:creationId xmlns:a16="http://schemas.microsoft.com/office/drawing/2014/main" id="{2B9A55FE-71F4-423B-9AE4-AA60CD97607A}"/>
              </a:ext>
            </a:extLst>
          </p:cNvPr>
          <p:cNvSpPr>
            <a:spLocks noChangeShapeType="1"/>
          </p:cNvSpPr>
          <p:nvPr/>
        </p:nvSpPr>
        <p:spPr bwMode="auto">
          <a:xfrm>
            <a:off x="5601758" y="6147753"/>
            <a:ext cx="45770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7419" name="Line 11">
            <a:extLst>
              <a:ext uri="{FF2B5EF4-FFF2-40B4-BE49-F238E27FC236}">
                <a16:creationId xmlns:a16="http://schemas.microsoft.com/office/drawing/2014/main" id="{CA04BDC3-3C67-4B6F-9E04-24536EC2258A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598160" y="3454401"/>
            <a:ext cx="3814233" cy="223456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7431" name="Line 23">
            <a:extLst>
              <a:ext uri="{FF2B5EF4-FFF2-40B4-BE49-F238E27FC236}">
                <a16:creationId xmlns:a16="http://schemas.microsoft.com/office/drawing/2014/main" id="{6B5433CC-7B89-4594-997F-BB044FD91DBB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5494708" y="5189697"/>
            <a:ext cx="208883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grpSp>
        <p:nvGrpSpPr>
          <p:cNvPr id="17432" name="Group 24">
            <a:extLst>
              <a:ext uri="{FF2B5EF4-FFF2-40B4-BE49-F238E27FC236}">
                <a16:creationId xmlns:a16="http://schemas.microsoft.com/office/drawing/2014/main" id="{53FF8E0B-8AE2-45CE-9406-A1127C0F5AA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471143" y="4942023"/>
            <a:ext cx="955309" cy="406085"/>
            <a:chOff x="2220" y="1232"/>
            <a:chExt cx="1369" cy="559"/>
          </a:xfrm>
        </p:grpSpPr>
        <p:sp>
          <p:nvSpPr>
            <p:cNvPr id="17433" name="Freeform 25">
              <a:extLst>
                <a:ext uri="{FF2B5EF4-FFF2-40B4-BE49-F238E27FC236}">
                  <a16:creationId xmlns:a16="http://schemas.microsoft.com/office/drawing/2014/main" id="{974D20E8-487C-4845-B485-B8448527A6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34" name="Freeform 26">
              <a:extLst>
                <a:ext uri="{FF2B5EF4-FFF2-40B4-BE49-F238E27FC236}">
                  <a16:creationId xmlns:a16="http://schemas.microsoft.com/office/drawing/2014/main" id="{E35F2190-56C4-4456-9FD5-6598D766093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sp>
        <p:nvSpPr>
          <p:cNvPr id="17436" name="Line 28">
            <a:extLst>
              <a:ext uri="{FF2B5EF4-FFF2-40B4-BE49-F238E27FC236}">
                <a16:creationId xmlns:a16="http://schemas.microsoft.com/office/drawing/2014/main" id="{F4AFF1FE-60AB-4C9B-B593-8C1608DE4D5A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6808100" y="4851453"/>
            <a:ext cx="276532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grpSp>
        <p:nvGrpSpPr>
          <p:cNvPr id="17437" name="Group 29">
            <a:extLst>
              <a:ext uri="{FF2B5EF4-FFF2-40B4-BE49-F238E27FC236}">
                <a16:creationId xmlns:a16="http://schemas.microsoft.com/office/drawing/2014/main" id="{2D16E554-6904-4E4D-A924-DC9E06845599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117380" y="3952481"/>
            <a:ext cx="955309" cy="406086"/>
            <a:chOff x="2220" y="1232"/>
            <a:chExt cx="1369" cy="559"/>
          </a:xfrm>
        </p:grpSpPr>
        <p:sp>
          <p:nvSpPr>
            <p:cNvPr id="17438" name="Freeform 30">
              <a:extLst>
                <a:ext uri="{FF2B5EF4-FFF2-40B4-BE49-F238E27FC236}">
                  <a16:creationId xmlns:a16="http://schemas.microsoft.com/office/drawing/2014/main" id="{858FF982-A2EE-4133-8B19-EF00DC610C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39" name="Freeform 31">
              <a:extLst>
                <a:ext uri="{FF2B5EF4-FFF2-40B4-BE49-F238E27FC236}">
                  <a16:creationId xmlns:a16="http://schemas.microsoft.com/office/drawing/2014/main" id="{F6E9E910-0369-4B6C-B926-48549A2CCB4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sp>
        <p:nvSpPr>
          <p:cNvPr id="17441" name="Line 33">
            <a:extLst>
              <a:ext uri="{FF2B5EF4-FFF2-40B4-BE49-F238E27FC236}">
                <a16:creationId xmlns:a16="http://schemas.microsoft.com/office/drawing/2014/main" id="{71D4EEF5-0452-4767-90E6-DCD9CA07F0D9}"/>
              </a:ext>
            </a:extLst>
          </p:cNvPr>
          <p:cNvSpPr>
            <a:spLocks noChangeShapeType="1"/>
          </p:cNvSpPr>
          <p:nvPr/>
        </p:nvSpPr>
        <p:spPr bwMode="auto">
          <a:xfrm rot="5400000">
            <a:off x="7626720" y="4462833"/>
            <a:ext cx="354256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17447" name="Text Box 39">
            <a:extLst>
              <a:ext uri="{FF2B5EF4-FFF2-40B4-BE49-F238E27FC236}">
                <a16:creationId xmlns:a16="http://schemas.microsoft.com/office/drawing/2014/main" id="{0A63569B-90F4-4342-8482-A3139E0065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52560" y="3027272"/>
            <a:ext cx="421910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40">
                <a:latin typeface="Symbol" panose="05050102010706020507" pitchFamily="18" charset="2"/>
              </a:rPr>
              <a:t>m</a:t>
            </a:r>
            <a:r>
              <a:rPr lang="en-US" altLang="en-US" sz="2040" baseline="-25000">
                <a:latin typeface="Symbol" panose="05050102010706020507" pitchFamily="18" charset="2"/>
              </a:rPr>
              <a:t>3</a:t>
            </a:r>
            <a:endParaRPr lang="en-US" altLang="en-US" sz="2040">
              <a:latin typeface="Symbol" panose="05050102010706020507" pitchFamily="18" charset="2"/>
            </a:endParaRPr>
          </a:p>
        </p:txBody>
      </p:sp>
      <p:grpSp>
        <p:nvGrpSpPr>
          <p:cNvPr id="17464" name="Group 56">
            <a:extLst>
              <a:ext uri="{FF2B5EF4-FFF2-40B4-BE49-F238E27FC236}">
                <a16:creationId xmlns:a16="http://schemas.microsoft.com/office/drawing/2014/main" id="{4C1B2A04-6105-4B50-BB73-9934AB416E04}"/>
              </a:ext>
            </a:extLst>
          </p:cNvPr>
          <p:cNvGrpSpPr>
            <a:grpSpLocks/>
          </p:cNvGrpSpPr>
          <p:nvPr/>
        </p:nvGrpSpPr>
        <p:grpSpPr bwMode="auto">
          <a:xfrm>
            <a:off x="4578033" y="4832053"/>
            <a:ext cx="2747327" cy="405828"/>
            <a:chOff x="2296" y="2699"/>
            <a:chExt cx="730" cy="249"/>
          </a:xfrm>
        </p:grpSpPr>
        <p:sp>
          <p:nvSpPr>
            <p:cNvPr id="17420" name="Line 12">
              <a:extLst>
                <a:ext uri="{FF2B5EF4-FFF2-40B4-BE49-F238E27FC236}">
                  <a16:creationId xmlns:a16="http://schemas.microsoft.com/office/drawing/2014/main" id="{4B59127F-0E9F-4FD2-9D80-6C71D30FD14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50" y="2889"/>
              <a:ext cx="576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sp>
          <p:nvSpPr>
            <p:cNvPr id="17449" name="Text Box 41">
              <a:extLst>
                <a:ext uri="{FF2B5EF4-FFF2-40B4-BE49-F238E27FC236}">
                  <a16:creationId xmlns:a16="http://schemas.microsoft.com/office/drawing/2014/main" id="{AADAD69C-8F0B-4CF8-A653-C880598088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96" y="2699"/>
              <a:ext cx="292" cy="2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40">
                  <a:latin typeface="Symbol" panose="05050102010706020507" pitchFamily="18" charset="2"/>
                </a:rPr>
                <a:t>b</a:t>
              </a:r>
              <a:r>
                <a:rPr lang="en-US" altLang="en-US" sz="2040" baseline="-25000"/>
                <a:t>0</a:t>
              </a:r>
              <a:r>
                <a:rPr lang="en-US" altLang="en-US" sz="2040"/>
                <a:t> + </a:t>
              </a:r>
              <a:r>
                <a:rPr lang="en-US" altLang="en-US" sz="2040">
                  <a:latin typeface="Symbol" panose="05050102010706020507" pitchFamily="18" charset="2"/>
                </a:rPr>
                <a:t>b</a:t>
              </a:r>
              <a:r>
                <a:rPr lang="en-US" altLang="en-US" sz="2040" baseline="-25000"/>
                <a:t>1</a:t>
              </a:r>
              <a:r>
                <a:rPr lang="en-US" altLang="en-US" sz="2040"/>
                <a:t>x</a:t>
              </a:r>
              <a:r>
                <a:rPr lang="en-US" altLang="en-US" sz="2040" baseline="-25000"/>
                <a:t>1</a:t>
              </a:r>
              <a:endParaRPr lang="en-US" altLang="en-US" sz="2040"/>
            </a:p>
          </p:txBody>
        </p:sp>
      </p:grpSp>
      <p:grpSp>
        <p:nvGrpSpPr>
          <p:cNvPr id="17465" name="Group 57">
            <a:extLst>
              <a:ext uri="{FF2B5EF4-FFF2-40B4-BE49-F238E27FC236}">
                <a16:creationId xmlns:a16="http://schemas.microsoft.com/office/drawing/2014/main" id="{ABB3B763-EA54-45B5-A459-244652E0D909}"/>
              </a:ext>
            </a:extLst>
          </p:cNvPr>
          <p:cNvGrpSpPr>
            <a:grpSpLocks/>
          </p:cNvGrpSpPr>
          <p:nvPr/>
        </p:nvGrpSpPr>
        <p:grpSpPr bwMode="auto">
          <a:xfrm>
            <a:off x="4561840" y="3805258"/>
            <a:ext cx="4404360" cy="406573"/>
            <a:chOff x="2229" y="2172"/>
            <a:chExt cx="1709" cy="225"/>
          </a:xfrm>
        </p:grpSpPr>
        <p:sp>
          <p:nvSpPr>
            <p:cNvPr id="17421" name="Line 13">
              <a:extLst>
                <a:ext uri="{FF2B5EF4-FFF2-40B4-BE49-F238E27FC236}">
                  <a16:creationId xmlns:a16="http://schemas.microsoft.com/office/drawing/2014/main" id="{6F009036-A69E-4B12-85C2-D1F4A0D490A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50" y="2376"/>
              <a:ext cx="148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sp>
          <p:nvSpPr>
            <p:cNvPr id="17450" name="Text Box 42">
              <a:extLst>
                <a:ext uri="{FF2B5EF4-FFF2-40B4-BE49-F238E27FC236}">
                  <a16:creationId xmlns:a16="http://schemas.microsoft.com/office/drawing/2014/main" id="{74B9528C-0968-435E-9D44-F079F64220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9" y="2172"/>
              <a:ext cx="427" cy="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cap="rnd">
                  <a:solidFill>
                    <a:schemeClr val="tx1"/>
                  </a:solidFill>
                  <a:prstDash val="sysDot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40">
                  <a:latin typeface="Symbol" panose="05050102010706020507" pitchFamily="18" charset="2"/>
                </a:rPr>
                <a:t>b</a:t>
              </a:r>
              <a:r>
                <a:rPr lang="en-US" altLang="en-US" sz="2040" baseline="-25000"/>
                <a:t>0</a:t>
              </a:r>
              <a:r>
                <a:rPr lang="en-US" altLang="en-US" sz="2040"/>
                <a:t> + </a:t>
              </a:r>
              <a:r>
                <a:rPr lang="en-US" altLang="en-US" sz="2040">
                  <a:latin typeface="Symbol" panose="05050102010706020507" pitchFamily="18" charset="2"/>
                </a:rPr>
                <a:t>b</a:t>
              </a:r>
              <a:r>
                <a:rPr lang="en-US" altLang="en-US" sz="2040" baseline="-25000"/>
                <a:t>1</a:t>
              </a:r>
              <a:r>
                <a:rPr lang="en-US" altLang="en-US" sz="2040"/>
                <a:t>x</a:t>
              </a:r>
              <a:r>
                <a:rPr lang="en-US" altLang="en-US" sz="2040" baseline="-25000"/>
                <a:t>2</a:t>
              </a:r>
              <a:endParaRPr lang="en-US" altLang="en-US" sz="2040"/>
            </a:p>
          </p:txBody>
        </p:sp>
      </p:grpSp>
      <p:grpSp>
        <p:nvGrpSpPr>
          <p:cNvPr id="17466" name="Group 58">
            <a:extLst>
              <a:ext uri="{FF2B5EF4-FFF2-40B4-BE49-F238E27FC236}">
                <a16:creationId xmlns:a16="http://schemas.microsoft.com/office/drawing/2014/main" id="{27C82EBE-D4FE-414D-B40D-EEA92A6289F6}"/>
              </a:ext>
            </a:extLst>
          </p:cNvPr>
          <p:cNvGrpSpPr>
            <a:grpSpLocks/>
          </p:cNvGrpSpPr>
          <p:nvPr/>
        </p:nvGrpSpPr>
        <p:grpSpPr bwMode="auto">
          <a:xfrm>
            <a:off x="4549246" y="3114363"/>
            <a:ext cx="4848754" cy="406613"/>
            <a:chOff x="2153" y="1788"/>
            <a:chExt cx="2553" cy="226"/>
          </a:xfrm>
        </p:grpSpPr>
        <p:sp>
          <p:nvSpPr>
            <p:cNvPr id="17422" name="Line 14">
              <a:extLst>
                <a:ext uri="{FF2B5EF4-FFF2-40B4-BE49-F238E27FC236}">
                  <a16:creationId xmlns:a16="http://schemas.microsoft.com/office/drawing/2014/main" id="{1307D5A0-8880-48A2-8084-EE68CA9C05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8" y="1977"/>
              <a:ext cx="2208" cy="0"/>
            </a:xfrm>
            <a:prstGeom prst="line">
              <a:avLst/>
            </a:prstGeom>
            <a:noFill/>
            <a:ln w="9525" cap="rnd">
              <a:solidFill>
                <a:schemeClr val="tx1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sp>
          <p:nvSpPr>
            <p:cNvPr id="17451" name="Text Box 43">
              <a:extLst>
                <a:ext uri="{FF2B5EF4-FFF2-40B4-BE49-F238E27FC236}">
                  <a16:creationId xmlns:a16="http://schemas.microsoft.com/office/drawing/2014/main" id="{56E04852-820B-490E-802B-73EB43FFFA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53" y="1788"/>
              <a:ext cx="579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40">
                  <a:latin typeface="Symbol" panose="05050102010706020507" pitchFamily="18" charset="2"/>
                </a:rPr>
                <a:t>b</a:t>
              </a:r>
              <a:r>
                <a:rPr lang="en-US" altLang="en-US" sz="2040" baseline="-25000"/>
                <a:t>0</a:t>
              </a:r>
              <a:r>
                <a:rPr lang="en-US" altLang="en-US" sz="2040"/>
                <a:t> + </a:t>
              </a:r>
              <a:r>
                <a:rPr lang="en-US" altLang="en-US" sz="2040">
                  <a:latin typeface="Symbol" panose="05050102010706020507" pitchFamily="18" charset="2"/>
                </a:rPr>
                <a:t>b</a:t>
              </a:r>
              <a:r>
                <a:rPr lang="en-US" altLang="en-US" sz="2040" baseline="-25000"/>
                <a:t>1</a:t>
              </a:r>
              <a:r>
                <a:rPr lang="en-US" altLang="en-US" sz="2040"/>
                <a:t>x</a:t>
              </a:r>
              <a:r>
                <a:rPr lang="en-US" altLang="en-US" sz="2040" baseline="-25000"/>
                <a:t>3</a:t>
              </a:r>
              <a:endParaRPr lang="en-US" altLang="en-US" sz="2040"/>
            </a:p>
          </p:txBody>
        </p:sp>
      </p:grpSp>
      <p:grpSp>
        <p:nvGrpSpPr>
          <p:cNvPr id="17506" name="Group 98">
            <a:extLst>
              <a:ext uri="{FF2B5EF4-FFF2-40B4-BE49-F238E27FC236}">
                <a16:creationId xmlns:a16="http://schemas.microsoft.com/office/drawing/2014/main" id="{06FFBB82-C288-4E5E-9F2E-8A680957CD30}"/>
              </a:ext>
            </a:extLst>
          </p:cNvPr>
          <p:cNvGrpSpPr>
            <a:grpSpLocks/>
          </p:cNvGrpSpPr>
          <p:nvPr/>
        </p:nvGrpSpPr>
        <p:grpSpPr bwMode="auto">
          <a:xfrm>
            <a:off x="6893560" y="3459801"/>
            <a:ext cx="1122680" cy="512763"/>
            <a:chOff x="3408" y="1923"/>
            <a:chExt cx="624" cy="285"/>
          </a:xfrm>
        </p:grpSpPr>
        <p:sp>
          <p:nvSpPr>
            <p:cNvPr id="17454" name="Text Box 46">
              <a:extLst>
                <a:ext uri="{FF2B5EF4-FFF2-40B4-BE49-F238E27FC236}">
                  <a16:creationId xmlns:a16="http://schemas.microsoft.com/office/drawing/2014/main" id="{ADF80CD9-E121-4D16-BC3C-BDB4F4A318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08" y="1923"/>
              <a:ext cx="50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40"/>
                <a:t>E(y|x</a:t>
              </a:r>
              <a:r>
                <a:rPr lang="en-US" altLang="en-US" sz="2040" baseline="-25000"/>
                <a:t>2</a:t>
              </a:r>
              <a:r>
                <a:rPr lang="en-US" altLang="en-US" sz="2040"/>
                <a:t>)</a:t>
              </a:r>
            </a:p>
          </p:txBody>
        </p:sp>
        <p:sp>
          <p:nvSpPr>
            <p:cNvPr id="17456" name="Line 48">
              <a:extLst>
                <a:ext uri="{FF2B5EF4-FFF2-40B4-BE49-F238E27FC236}">
                  <a16:creationId xmlns:a16="http://schemas.microsoft.com/office/drawing/2014/main" id="{94081731-C83C-4499-9BC5-A84FBD174E9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40" y="2112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</p:grpSp>
      <p:grpSp>
        <p:nvGrpSpPr>
          <p:cNvPr id="17469" name="Group 61">
            <a:extLst>
              <a:ext uri="{FF2B5EF4-FFF2-40B4-BE49-F238E27FC236}">
                <a16:creationId xmlns:a16="http://schemas.microsoft.com/office/drawing/2014/main" id="{FF1FCCCE-E708-49F9-B83F-5E99D492A76C}"/>
              </a:ext>
            </a:extLst>
          </p:cNvPr>
          <p:cNvGrpSpPr>
            <a:grpSpLocks/>
          </p:cNvGrpSpPr>
          <p:nvPr/>
        </p:nvGrpSpPr>
        <p:grpSpPr bwMode="auto">
          <a:xfrm>
            <a:off x="8538002" y="2337119"/>
            <a:ext cx="910379" cy="858203"/>
            <a:chOff x="4322" y="1404"/>
            <a:chExt cx="506" cy="477"/>
          </a:xfrm>
        </p:grpSpPr>
        <p:sp>
          <p:nvSpPr>
            <p:cNvPr id="17453" name="Text Box 45">
              <a:extLst>
                <a:ext uri="{FF2B5EF4-FFF2-40B4-BE49-F238E27FC236}">
                  <a16:creationId xmlns:a16="http://schemas.microsoft.com/office/drawing/2014/main" id="{592DDAC9-5C1F-4C9B-B99E-F49A85F6DF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22" y="1404"/>
              <a:ext cx="50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40"/>
                <a:t>E(y|x</a:t>
              </a:r>
              <a:r>
                <a:rPr lang="en-US" altLang="en-US" sz="2040" baseline="-25000"/>
                <a:t>3</a:t>
              </a:r>
              <a:r>
                <a:rPr lang="en-US" altLang="en-US" sz="2040"/>
                <a:t>)</a:t>
              </a:r>
            </a:p>
          </p:txBody>
        </p:sp>
        <p:sp>
          <p:nvSpPr>
            <p:cNvPr id="17457" name="Line 49">
              <a:extLst>
                <a:ext uri="{FF2B5EF4-FFF2-40B4-BE49-F238E27FC236}">
                  <a16:creationId xmlns:a16="http://schemas.microsoft.com/office/drawing/2014/main" id="{491FF831-0E2F-4011-B12C-9D705BE1637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658" y="1641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</p:grpSp>
      <p:sp>
        <p:nvSpPr>
          <p:cNvPr id="17458" name="Text Box 50">
            <a:extLst>
              <a:ext uri="{FF2B5EF4-FFF2-40B4-BE49-F238E27FC236}">
                <a16:creationId xmlns:a16="http://schemas.microsoft.com/office/drawing/2014/main" id="{55CDC9CF-CAB8-42DE-9504-D655E00E3A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781" y="6152425"/>
            <a:ext cx="386644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40"/>
              <a:t>x</a:t>
            </a:r>
            <a:r>
              <a:rPr lang="en-US" altLang="en-US" sz="2040" baseline="-25000"/>
              <a:t>1</a:t>
            </a:r>
            <a:endParaRPr lang="en-US" altLang="en-US" sz="2040"/>
          </a:p>
        </p:txBody>
      </p:sp>
      <p:sp>
        <p:nvSpPr>
          <p:cNvPr id="17459" name="Text Box 51">
            <a:extLst>
              <a:ext uri="{FF2B5EF4-FFF2-40B4-BE49-F238E27FC236}">
                <a16:creationId xmlns:a16="http://schemas.microsoft.com/office/drawing/2014/main" id="{F70AD7C3-0E9E-4974-828E-7BAF8C3DFA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57621" y="6152425"/>
            <a:ext cx="386644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40"/>
              <a:t>x</a:t>
            </a:r>
            <a:r>
              <a:rPr lang="en-US" altLang="en-US" sz="2040" baseline="-25000"/>
              <a:t>2</a:t>
            </a:r>
            <a:endParaRPr lang="en-US" altLang="en-US" sz="2040"/>
          </a:p>
        </p:txBody>
      </p:sp>
      <p:sp>
        <p:nvSpPr>
          <p:cNvPr id="17460" name="Text Box 52">
            <a:extLst>
              <a:ext uri="{FF2B5EF4-FFF2-40B4-BE49-F238E27FC236}">
                <a16:creationId xmlns:a16="http://schemas.microsoft.com/office/drawing/2014/main" id="{A0615F4B-ACF4-4891-9151-DE15F07BAB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5280" y="6152425"/>
            <a:ext cx="386644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40"/>
              <a:t>x</a:t>
            </a:r>
            <a:r>
              <a:rPr lang="en-US" altLang="en-US" sz="2040" baseline="-25000"/>
              <a:t>3</a:t>
            </a:r>
            <a:endParaRPr lang="en-US" altLang="en-US" sz="2040"/>
          </a:p>
        </p:txBody>
      </p:sp>
      <p:sp>
        <p:nvSpPr>
          <p:cNvPr id="17445" name="Text Box 37">
            <a:extLst>
              <a:ext uri="{FF2B5EF4-FFF2-40B4-BE49-F238E27FC236}">
                <a16:creationId xmlns:a16="http://schemas.microsoft.com/office/drawing/2014/main" id="{A8AAF8B4-845A-4F65-906C-90731D97AD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2680" y="4754472"/>
            <a:ext cx="421910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D1D1D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40">
                <a:latin typeface="Symbol" panose="05050102010706020507" pitchFamily="18" charset="2"/>
              </a:rPr>
              <a:t>m</a:t>
            </a:r>
            <a:r>
              <a:rPr lang="en-US" altLang="en-US" sz="2040" baseline="-25000">
                <a:latin typeface="Symbol" panose="05050102010706020507" pitchFamily="18" charset="2"/>
              </a:rPr>
              <a:t>1</a:t>
            </a:r>
            <a:endParaRPr lang="en-US" altLang="en-US" sz="2040">
              <a:latin typeface="Symbol" panose="05050102010706020507" pitchFamily="18" charset="2"/>
            </a:endParaRPr>
          </a:p>
        </p:txBody>
      </p:sp>
      <p:grpSp>
        <p:nvGrpSpPr>
          <p:cNvPr id="17467" name="Group 59">
            <a:extLst>
              <a:ext uri="{FF2B5EF4-FFF2-40B4-BE49-F238E27FC236}">
                <a16:creationId xmlns:a16="http://schemas.microsoft.com/office/drawing/2014/main" id="{FFC57BCA-57ED-43F2-AC69-8251B46BA438}"/>
              </a:ext>
            </a:extLst>
          </p:cNvPr>
          <p:cNvGrpSpPr>
            <a:grpSpLocks/>
          </p:cNvGrpSpPr>
          <p:nvPr/>
        </p:nvGrpSpPr>
        <p:grpSpPr bwMode="auto">
          <a:xfrm>
            <a:off x="5688121" y="4253233"/>
            <a:ext cx="910379" cy="771843"/>
            <a:chOff x="2738" y="2364"/>
            <a:chExt cx="506" cy="429"/>
          </a:xfrm>
        </p:grpSpPr>
        <p:sp>
          <p:nvSpPr>
            <p:cNvPr id="17452" name="Text Box 44">
              <a:extLst>
                <a:ext uri="{FF2B5EF4-FFF2-40B4-BE49-F238E27FC236}">
                  <a16:creationId xmlns:a16="http://schemas.microsoft.com/office/drawing/2014/main" id="{8DD55EBA-B7E3-496C-9A21-BD61D6E718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38" y="2364"/>
              <a:ext cx="506" cy="2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r>
                <a:rPr lang="en-US" altLang="en-US" sz="2040"/>
                <a:t>E(y|x</a:t>
              </a:r>
              <a:r>
                <a:rPr lang="en-US" altLang="en-US" sz="2040" baseline="-25000"/>
                <a:t>1</a:t>
              </a:r>
              <a:r>
                <a:rPr lang="en-US" altLang="en-US" sz="2040"/>
                <a:t>)</a:t>
              </a:r>
            </a:p>
          </p:txBody>
        </p:sp>
        <p:sp>
          <p:nvSpPr>
            <p:cNvPr id="17455" name="Line 47">
              <a:extLst>
                <a:ext uri="{FF2B5EF4-FFF2-40B4-BE49-F238E27FC236}">
                  <a16:creationId xmlns:a16="http://schemas.microsoft.com/office/drawing/2014/main" id="{AEE7EB14-AD4D-4F56-8AFD-A65A4505C0F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978" y="2553"/>
              <a:ext cx="96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</p:grpSp>
      <p:grpSp>
        <p:nvGrpSpPr>
          <p:cNvPr id="17470" name="Group 62">
            <a:extLst>
              <a:ext uri="{FF2B5EF4-FFF2-40B4-BE49-F238E27FC236}">
                <a16:creationId xmlns:a16="http://schemas.microsoft.com/office/drawing/2014/main" id="{9961F8CD-9D3D-48EF-A94F-927B9B853D2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609679" y="4729721"/>
            <a:ext cx="955309" cy="406086"/>
            <a:chOff x="2220" y="1232"/>
            <a:chExt cx="1369" cy="559"/>
          </a:xfrm>
        </p:grpSpPr>
        <p:sp>
          <p:nvSpPr>
            <p:cNvPr id="17471" name="Freeform 63">
              <a:extLst>
                <a:ext uri="{FF2B5EF4-FFF2-40B4-BE49-F238E27FC236}">
                  <a16:creationId xmlns:a16="http://schemas.microsoft.com/office/drawing/2014/main" id="{967A5A24-B355-4F86-9BB4-5B4767567B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72" name="Freeform 64">
              <a:extLst>
                <a:ext uri="{FF2B5EF4-FFF2-40B4-BE49-F238E27FC236}">
                  <a16:creationId xmlns:a16="http://schemas.microsoft.com/office/drawing/2014/main" id="{9CFEE1AB-0E28-48EF-99F7-3E7464FB8E6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473" name="Group 65">
            <a:extLst>
              <a:ext uri="{FF2B5EF4-FFF2-40B4-BE49-F238E27FC236}">
                <a16:creationId xmlns:a16="http://schemas.microsoft.com/office/drawing/2014/main" id="{217C94BB-80B0-48BD-A41B-1427D77003E7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6892149" y="4580393"/>
            <a:ext cx="955309" cy="406085"/>
            <a:chOff x="2220" y="1232"/>
            <a:chExt cx="1369" cy="559"/>
          </a:xfrm>
        </p:grpSpPr>
        <p:sp>
          <p:nvSpPr>
            <p:cNvPr id="17474" name="Freeform 66">
              <a:extLst>
                <a:ext uri="{FF2B5EF4-FFF2-40B4-BE49-F238E27FC236}">
                  <a16:creationId xmlns:a16="http://schemas.microsoft.com/office/drawing/2014/main" id="{B5A8F175-31A3-4B74-9174-E4CB4A765F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75" name="Freeform 67">
              <a:extLst>
                <a:ext uri="{FF2B5EF4-FFF2-40B4-BE49-F238E27FC236}">
                  <a16:creationId xmlns:a16="http://schemas.microsoft.com/office/drawing/2014/main" id="{799F4343-807A-4403-87A2-8F4BA2671D1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476" name="Group 68">
            <a:extLst>
              <a:ext uri="{FF2B5EF4-FFF2-40B4-BE49-F238E27FC236}">
                <a16:creationId xmlns:a16="http://schemas.microsoft.com/office/drawing/2014/main" id="{EE7EB303-3060-4EF2-BA2C-B34C29BCA8C8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214199" y="4384281"/>
            <a:ext cx="955309" cy="406086"/>
            <a:chOff x="2220" y="1232"/>
            <a:chExt cx="1369" cy="559"/>
          </a:xfrm>
        </p:grpSpPr>
        <p:sp>
          <p:nvSpPr>
            <p:cNvPr id="17477" name="Freeform 69">
              <a:extLst>
                <a:ext uri="{FF2B5EF4-FFF2-40B4-BE49-F238E27FC236}">
                  <a16:creationId xmlns:a16="http://schemas.microsoft.com/office/drawing/2014/main" id="{2F21591D-75F3-4030-AA9D-927F1CD2D1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78" name="Freeform 70">
              <a:extLst>
                <a:ext uri="{FF2B5EF4-FFF2-40B4-BE49-F238E27FC236}">
                  <a16:creationId xmlns:a16="http://schemas.microsoft.com/office/drawing/2014/main" id="{7FBCEB0D-DAF9-4527-A39B-6EC6BAA7A3E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479" name="Group 71">
            <a:extLst>
              <a:ext uri="{FF2B5EF4-FFF2-40B4-BE49-F238E27FC236}">
                <a16:creationId xmlns:a16="http://schemas.microsoft.com/office/drawing/2014/main" id="{3E4979D0-55FB-4DAC-982E-3FAB08114E7F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473279" y="4211561"/>
            <a:ext cx="955309" cy="406086"/>
            <a:chOff x="2220" y="1232"/>
            <a:chExt cx="1369" cy="559"/>
          </a:xfrm>
        </p:grpSpPr>
        <p:sp>
          <p:nvSpPr>
            <p:cNvPr id="17480" name="Freeform 72">
              <a:extLst>
                <a:ext uri="{FF2B5EF4-FFF2-40B4-BE49-F238E27FC236}">
                  <a16:creationId xmlns:a16="http://schemas.microsoft.com/office/drawing/2014/main" id="{4CA4408D-C814-4917-9908-8D83D345FD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81" name="Freeform 73">
              <a:extLst>
                <a:ext uri="{FF2B5EF4-FFF2-40B4-BE49-F238E27FC236}">
                  <a16:creationId xmlns:a16="http://schemas.microsoft.com/office/drawing/2014/main" id="{B2988D63-3EAF-4A98-8D9F-9092E5A8C7F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482" name="Group 74">
            <a:extLst>
              <a:ext uri="{FF2B5EF4-FFF2-40B4-BE49-F238E27FC236}">
                <a16:creationId xmlns:a16="http://schemas.microsoft.com/office/drawing/2014/main" id="{2EE98811-EB91-490B-B15F-113B76245421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732359" y="4038841"/>
            <a:ext cx="955309" cy="406086"/>
            <a:chOff x="2220" y="1232"/>
            <a:chExt cx="1369" cy="559"/>
          </a:xfrm>
        </p:grpSpPr>
        <p:sp>
          <p:nvSpPr>
            <p:cNvPr id="17483" name="Freeform 75">
              <a:extLst>
                <a:ext uri="{FF2B5EF4-FFF2-40B4-BE49-F238E27FC236}">
                  <a16:creationId xmlns:a16="http://schemas.microsoft.com/office/drawing/2014/main" id="{636FF01B-678C-414A-94ED-D178BBE59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84" name="Freeform 76">
              <a:extLst>
                <a:ext uri="{FF2B5EF4-FFF2-40B4-BE49-F238E27FC236}">
                  <a16:creationId xmlns:a16="http://schemas.microsoft.com/office/drawing/2014/main" id="{9FB395BD-FA77-4D43-85A3-AA22E0753B8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sp>
        <p:nvSpPr>
          <p:cNvPr id="17446" name="Text Box 38">
            <a:extLst>
              <a:ext uri="{FF2B5EF4-FFF2-40B4-BE49-F238E27FC236}">
                <a16:creationId xmlns:a16="http://schemas.microsoft.com/office/drawing/2014/main" id="{11AFD0FD-3C00-43EA-B73A-340FD53A41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30926" y="3804512"/>
            <a:ext cx="421910" cy="40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40">
                <a:latin typeface="Symbol" panose="05050102010706020507" pitchFamily="18" charset="2"/>
              </a:rPr>
              <a:t>m</a:t>
            </a:r>
            <a:r>
              <a:rPr lang="en-US" altLang="en-US" sz="2040" baseline="-25000">
                <a:latin typeface="Symbol" panose="05050102010706020507" pitchFamily="18" charset="2"/>
              </a:rPr>
              <a:t>2</a:t>
            </a:r>
            <a:endParaRPr lang="en-US" altLang="en-US" sz="2040">
              <a:latin typeface="Symbol" panose="05050102010706020507" pitchFamily="18" charset="2"/>
            </a:endParaRPr>
          </a:p>
        </p:txBody>
      </p:sp>
      <p:grpSp>
        <p:nvGrpSpPr>
          <p:cNvPr id="17494" name="Group 86">
            <a:extLst>
              <a:ext uri="{FF2B5EF4-FFF2-40B4-BE49-F238E27FC236}">
                <a16:creationId xmlns:a16="http://schemas.microsoft.com/office/drawing/2014/main" id="{73F4B60B-FC58-4221-870B-D885CB4D674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313491" y="3720391"/>
            <a:ext cx="955309" cy="406085"/>
            <a:chOff x="2220" y="1232"/>
            <a:chExt cx="1369" cy="559"/>
          </a:xfrm>
        </p:grpSpPr>
        <p:sp>
          <p:nvSpPr>
            <p:cNvPr id="17495" name="Freeform 87">
              <a:extLst>
                <a:ext uri="{FF2B5EF4-FFF2-40B4-BE49-F238E27FC236}">
                  <a16:creationId xmlns:a16="http://schemas.microsoft.com/office/drawing/2014/main" id="{D6C1B2B7-089E-4742-8288-397788BDA6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96" name="Freeform 88">
              <a:extLst>
                <a:ext uri="{FF2B5EF4-FFF2-40B4-BE49-F238E27FC236}">
                  <a16:creationId xmlns:a16="http://schemas.microsoft.com/office/drawing/2014/main" id="{B30A2CD1-69FB-4A95-8B86-6666FEE94DD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497" name="Group 89">
            <a:extLst>
              <a:ext uri="{FF2B5EF4-FFF2-40B4-BE49-F238E27FC236}">
                <a16:creationId xmlns:a16="http://schemas.microsoft.com/office/drawing/2014/main" id="{D562EE0D-7D37-4A5B-B3BE-A6DA9B69101C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554579" y="3500893"/>
            <a:ext cx="955309" cy="406085"/>
            <a:chOff x="2220" y="1232"/>
            <a:chExt cx="1369" cy="559"/>
          </a:xfrm>
        </p:grpSpPr>
        <p:sp>
          <p:nvSpPr>
            <p:cNvPr id="17498" name="Freeform 90">
              <a:extLst>
                <a:ext uri="{FF2B5EF4-FFF2-40B4-BE49-F238E27FC236}">
                  <a16:creationId xmlns:a16="http://schemas.microsoft.com/office/drawing/2014/main" id="{A88912D1-59E3-4DED-BDB7-B78713DF43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499" name="Freeform 91">
              <a:extLst>
                <a:ext uri="{FF2B5EF4-FFF2-40B4-BE49-F238E27FC236}">
                  <a16:creationId xmlns:a16="http://schemas.microsoft.com/office/drawing/2014/main" id="{E700056F-6E04-4143-839B-A296F08DDD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500" name="Group 92">
            <a:extLst>
              <a:ext uri="{FF2B5EF4-FFF2-40B4-BE49-F238E27FC236}">
                <a16:creationId xmlns:a16="http://schemas.microsoft.com/office/drawing/2014/main" id="{CCE8846B-5EB1-4C4E-B26C-116A819D2865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8941399" y="3347961"/>
            <a:ext cx="955309" cy="406086"/>
            <a:chOff x="2220" y="1232"/>
            <a:chExt cx="1369" cy="559"/>
          </a:xfrm>
        </p:grpSpPr>
        <p:sp>
          <p:nvSpPr>
            <p:cNvPr id="17501" name="Freeform 93">
              <a:extLst>
                <a:ext uri="{FF2B5EF4-FFF2-40B4-BE49-F238E27FC236}">
                  <a16:creationId xmlns:a16="http://schemas.microsoft.com/office/drawing/2014/main" id="{C7C4BE6A-EF67-4ED6-BE87-E500D821A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502" name="Freeform 94">
              <a:extLst>
                <a:ext uri="{FF2B5EF4-FFF2-40B4-BE49-F238E27FC236}">
                  <a16:creationId xmlns:a16="http://schemas.microsoft.com/office/drawing/2014/main" id="{7E137C43-465A-4A37-A0EC-E9F330F715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503" name="Group 95">
            <a:extLst>
              <a:ext uri="{FF2B5EF4-FFF2-40B4-BE49-F238E27FC236}">
                <a16:creationId xmlns:a16="http://schemas.microsoft.com/office/drawing/2014/main" id="{9DBEB17E-98AD-4C98-86FA-52E5774A9DCE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286840" y="3241812"/>
            <a:ext cx="955309" cy="406086"/>
            <a:chOff x="2220" y="1232"/>
            <a:chExt cx="1369" cy="559"/>
          </a:xfrm>
        </p:grpSpPr>
        <p:sp>
          <p:nvSpPr>
            <p:cNvPr id="17504" name="Freeform 96">
              <a:extLst>
                <a:ext uri="{FF2B5EF4-FFF2-40B4-BE49-F238E27FC236}">
                  <a16:creationId xmlns:a16="http://schemas.microsoft.com/office/drawing/2014/main" id="{1369E51D-6EF1-455A-A62D-EF115462C0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  <p:sp>
          <p:nvSpPr>
            <p:cNvPr id="17505" name="Freeform 97">
              <a:extLst>
                <a:ext uri="{FF2B5EF4-FFF2-40B4-BE49-F238E27FC236}">
                  <a16:creationId xmlns:a16="http://schemas.microsoft.com/office/drawing/2014/main" id="{5D696EB8-6443-40B9-93FB-DF96EC9BF7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324" y="1232"/>
              <a:ext cx="265" cy="559"/>
            </a:xfrm>
            <a:custGeom>
              <a:avLst/>
              <a:gdLst>
                <a:gd name="T0" fmla="*/ 0 w 1152"/>
                <a:gd name="T1" fmla="*/ 1008 h 1008"/>
                <a:gd name="T2" fmla="*/ 384 w 1152"/>
                <a:gd name="T3" fmla="*/ 864 h 1008"/>
                <a:gd name="T4" fmla="*/ 864 w 1152"/>
                <a:gd name="T5" fmla="*/ 144 h 1008"/>
                <a:gd name="T6" fmla="*/ 1152 w 1152"/>
                <a:gd name="T7" fmla="*/ 0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52" h="1008">
                  <a:moveTo>
                    <a:pt x="0" y="1008"/>
                  </a:moveTo>
                  <a:cubicBezTo>
                    <a:pt x="120" y="1008"/>
                    <a:pt x="240" y="1008"/>
                    <a:pt x="384" y="864"/>
                  </a:cubicBezTo>
                  <a:cubicBezTo>
                    <a:pt x="528" y="720"/>
                    <a:pt x="736" y="288"/>
                    <a:pt x="864" y="144"/>
                  </a:cubicBezTo>
                  <a:cubicBezTo>
                    <a:pt x="992" y="0"/>
                    <a:pt x="1072" y="0"/>
                    <a:pt x="1152" y="0"/>
                  </a:cubicBezTo>
                </a:path>
              </a:pathLst>
            </a:custGeom>
            <a:noFill/>
            <a:ln w="28575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en-US" sz="2040"/>
            </a:p>
          </p:txBody>
        </p:sp>
      </p:grpSp>
      <p:grpSp>
        <p:nvGrpSpPr>
          <p:cNvPr id="17509" name="Group 101">
            <a:extLst>
              <a:ext uri="{FF2B5EF4-FFF2-40B4-BE49-F238E27FC236}">
                <a16:creationId xmlns:a16="http://schemas.microsoft.com/office/drawing/2014/main" id="{30DC9690-69E2-40FA-B262-F8C8ED4CB95A}"/>
              </a:ext>
            </a:extLst>
          </p:cNvPr>
          <p:cNvGrpSpPr>
            <a:grpSpLocks/>
          </p:cNvGrpSpPr>
          <p:nvPr/>
        </p:nvGrpSpPr>
        <p:grpSpPr bwMode="auto">
          <a:xfrm>
            <a:off x="6548120" y="2763520"/>
            <a:ext cx="3108960" cy="3108960"/>
            <a:chOff x="3216" y="1536"/>
            <a:chExt cx="1728" cy="1728"/>
          </a:xfrm>
        </p:grpSpPr>
        <p:sp>
          <p:nvSpPr>
            <p:cNvPr id="17507" name="Line 99">
              <a:extLst>
                <a:ext uri="{FF2B5EF4-FFF2-40B4-BE49-F238E27FC236}">
                  <a16:creationId xmlns:a16="http://schemas.microsoft.com/office/drawing/2014/main" id="{A46B5CE4-8F9B-4A99-8A8F-F652B32FAA9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1536"/>
              <a:ext cx="1584" cy="912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  <p:sp>
          <p:nvSpPr>
            <p:cNvPr id="17508" name="Line 100">
              <a:extLst>
                <a:ext uri="{FF2B5EF4-FFF2-40B4-BE49-F238E27FC236}">
                  <a16:creationId xmlns:a16="http://schemas.microsoft.com/office/drawing/2014/main" id="{C29F2369-739E-4008-9493-3192BF44341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3216" y="2160"/>
              <a:ext cx="1728" cy="1104"/>
            </a:xfrm>
            <a:prstGeom prst="line">
              <a:avLst/>
            </a:prstGeom>
            <a:noFill/>
            <a:ln w="1905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2040"/>
            </a:p>
          </p:txBody>
        </p:sp>
      </p:grpSp>
      <p:sp>
        <p:nvSpPr>
          <p:cNvPr id="17510" name="Text Box 102">
            <a:extLst>
              <a:ext uri="{FF2B5EF4-FFF2-40B4-BE49-F238E27FC236}">
                <a16:creationId xmlns:a16="http://schemas.microsoft.com/office/drawing/2014/main" id="{756E3816-022B-4F90-9D3A-5BD6D3C971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920" y="2681832"/>
            <a:ext cx="4578048" cy="406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l"/>
            <a:r>
              <a:rPr lang="en-US" altLang="en-US" sz="2040"/>
              <a:t>The standard deviation remains constant,</a:t>
            </a:r>
          </a:p>
        </p:txBody>
      </p:sp>
      <p:sp>
        <p:nvSpPr>
          <p:cNvPr id="17511" name="Text Box 103">
            <a:extLst>
              <a:ext uri="{FF2B5EF4-FFF2-40B4-BE49-F238E27FC236}">
                <a16:creationId xmlns:a16="http://schemas.microsoft.com/office/drawing/2014/main" id="{C9D18B6A-BBEF-4F07-B732-72EC3C5ED7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3760" y="4322672"/>
            <a:ext cx="3879973" cy="4062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altLang="en-US" sz="2040">
                <a:solidFill>
                  <a:schemeClr val="accent2"/>
                </a:solidFill>
              </a:rPr>
              <a:t>but the mean value changes with x</a:t>
            </a:r>
          </a:p>
        </p:txBody>
      </p:sp>
      <p:sp>
        <p:nvSpPr>
          <p:cNvPr id="17512" name="AutoShape 104">
            <a:extLst>
              <a:ext uri="{FF2B5EF4-FFF2-40B4-BE49-F238E27FC236}">
                <a16:creationId xmlns:a16="http://schemas.microsoft.com/office/drawing/2014/main" id="{025AA70B-53AC-4B18-93F3-ABB755F1BF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11800" y="3540760"/>
            <a:ext cx="345440" cy="1554480"/>
          </a:xfrm>
          <a:prstGeom prst="upArrow">
            <a:avLst>
              <a:gd name="adj1" fmla="val 50000"/>
              <a:gd name="adj2" fmla="val 112500"/>
            </a:avLst>
          </a:prstGeom>
          <a:solidFill>
            <a:srgbClr val="FF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040"/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67408F4A-6FE4-4E35-8EEA-F284EB4A3D6A}"/>
              </a:ext>
            </a:extLst>
          </p:cNvPr>
          <p:cNvSpPr txBox="1"/>
          <p:nvPr/>
        </p:nvSpPr>
        <p:spPr>
          <a:xfrm>
            <a:off x="6116320" y="7410769"/>
            <a:ext cx="5943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https://web.stanford.edu/class/msande247s/kchap17.ppt</a:t>
            </a:r>
            <a:r>
              <a:rPr lang="en-US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7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7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74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 nodeType="afterGroup">
                            <p:stCondLst>
                              <p:cond delay="75"/>
                            </p:stCondLst>
                            <p:childTnLst>
                              <p:par>
                                <p:cTn id="70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50"/>
                            </p:stCondLst>
                            <p:childTnLst>
                              <p:par>
                                <p:cTn id="73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25"/>
                            </p:stCondLst>
                            <p:childTnLst>
                              <p:par>
                                <p:cTn id="76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300"/>
                            </p:stCondLst>
                            <p:childTnLst>
                              <p:par>
                                <p:cTn id="79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375"/>
                            </p:stCondLst>
                            <p:childTnLst>
                              <p:par>
                                <p:cTn id="8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875"/>
                            </p:stCondLst>
                            <p:childTnLst>
                              <p:par>
                                <p:cTn id="85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950"/>
                            </p:stCondLst>
                            <p:childTnLst>
                              <p:par>
                                <p:cTn id="88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1025"/>
                            </p:stCondLst>
                            <p:childTnLst>
                              <p:par>
                                <p:cTn id="91" presetID="1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7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 nodeType="clickPar">
                      <p:stCondLst>
                        <p:cond delay="indefinite"/>
                      </p:stCondLst>
                      <p:childTnLst>
                        <p:par>
                          <p:cTn id="9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0" dur="5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04" dur="5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7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17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74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3" dur="500"/>
                                        <p:tgtEl>
                                          <p:spTgt spid="17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7" dur="500"/>
                                        <p:tgtEl>
                                          <p:spTgt spid="174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2" dur="500"/>
                                        <p:tgtEl>
                                          <p:spTgt spid="17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36" dur="500"/>
                                        <p:tgtEl>
                                          <p:spTgt spid="17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17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48" dur="500"/>
                                        <p:tgtEl>
                                          <p:spTgt spid="17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2" grpId="0" animBg="1" autoUpdateAnimBg="0"/>
      <p:bldP spid="17447" grpId="0" autoUpdateAnimBg="0"/>
      <p:bldP spid="17458" grpId="0" autoUpdateAnimBg="0"/>
      <p:bldP spid="17459" grpId="0" autoUpdateAnimBg="0"/>
      <p:bldP spid="17460" grpId="0" autoUpdateAnimBg="0"/>
      <p:bldP spid="17445" grpId="0" autoUpdateAnimBg="0"/>
      <p:bldP spid="17446" grpId="0" autoUpdateAnimBg="0"/>
      <p:bldP spid="17510" grpId="0" animBg="1" autoUpdateAnimBg="0"/>
      <p:bldP spid="1751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5118BF-737E-4692-BCD0-66B391BDE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159" y="0"/>
            <a:ext cx="10356881" cy="7772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7B278EA-1D55-4C89-AAEB-6C285B5C380C}"/>
              </a:ext>
            </a:extLst>
          </p:cNvPr>
          <p:cNvSpPr txBox="1"/>
          <p:nvPr/>
        </p:nvSpPr>
        <p:spPr>
          <a:xfrm>
            <a:off x="8758824" y="7403068"/>
            <a:ext cx="351041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https://www.statlearning.com/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9697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CC9E50-D762-4F23-A69F-0ACAE84AE3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0180"/>
            <a:ext cx="11887200" cy="65720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C42A9B6-4599-4AC3-8778-EE45E9BB4C8B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06898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E3F7DC3-E50D-4B14-8551-B69F707C2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458"/>
            <a:ext cx="11887200" cy="65934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6620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7214F48-5536-40F0-8D22-06FDDE4508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56592"/>
            <a:ext cx="11887200" cy="6571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3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06420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E5CAA6C-1DF4-43C1-BFC7-2C3EDC4278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42149"/>
            <a:ext cx="11887200" cy="668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590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F012326-A357-4DC3-8CEA-C4839F278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59042"/>
            <a:ext cx="11887200" cy="6654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0620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814A3E7-5850-4C5B-8B3B-4DF5A3DBBBB3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5F81CEE-D9EB-4218-A8C8-579E9CE69C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3159"/>
            <a:ext cx="11887200" cy="670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75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978B3F-5282-42F0-B544-9273E548BC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80686" y="70863"/>
            <a:ext cx="11887200" cy="64876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6F4B77-8628-4767-84D9-9CB4344E5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327" y="4339912"/>
            <a:ext cx="9495064" cy="3432488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3DAC01A-DB2B-4CDD-878B-37CC6E5B81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74" t="3408" r="12856" b="57552"/>
          <a:stretch/>
        </p:blipFill>
        <p:spPr>
          <a:xfrm>
            <a:off x="8350535" y="-99126"/>
            <a:ext cx="3562605" cy="2574098"/>
          </a:xfrm>
          <a:prstGeom prst="hexagon">
            <a:avLst>
              <a:gd name="adj" fmla="val 5601"/>
              <a:gd name="vf" fmla="val 115470"/>
            </a:avLst>
          </a:prstGeom>
        </p:spPr>
      </p:pic>
    </p:spTree>
    <p:extLst>
      <p:ext uri="{BB962C8B-B14F-4D97-AF65-F5344CB8AC3E}">
        <p14:creationId xmlns:p14="http://schemas.microsoft.com/office/powerpoint/2010/main" val="41216000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93CA88D-85C6-4B45-83CB-97CF5A4E3A80}"/>
              </a:ext>
            </a:extLst>
          </p:cNvPr>
          <p:cNvSpPr txBox="1"/>
          <p:nvPr/>
        </p:nvSpPr>
        <p:spPr>
          <a:xfrm>
            <a:off x="231732" y="7327726"/>
            <a:ext cx="118872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0" i="0" dirty="0" err="1">
                <a:effectLst/>
                <a:latin typeface="Roboto"/>
              </a:rPr>
              <a:t>StatQuest</a:t>
            </a:r>
            <a:r>
              <a:rPr lang="en-US" sz="2000" b="0" i="0" dirty="0">
                <a:effectLst/>
                <a:latin typeface="Roboto"/>
              </a:rPr>
              <a:t>: Linear Models Pt.1 - Linear Regression  </a:t>
            </a:r>
            <a:r>
              <a:rPr lang="en-US" sz="2000" dirty="0">
                <a:hlinkClick r:id="rId2"/>
              </a:rPr>
              <a:t>https://www.youtube.com/watch?v=nk2CQITm_eo</a:t>
            </a:r>
            <a:r>
              <a:rPr lang="en-US" sz="2000" dirty="0"/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D820E5-6001-4AC4-A1B2-0CCB439F3E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8698"/>
            <a:ext cx="11887200" cy="67150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0E9931-ED1F-4C1C-AE98-76A372C4A3E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8859"/>
          <a:stretch/>
        </p:blipFill>
        <p:spPr>
          <a:xfrm>
            <a:off x="6014452" y="5486401"/>
            <a:ext cx="5913067" cy="796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444DF4A-2FC7-492B-ADBE-517E4CE227C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586" t="3408" r="12856" b="57552"/>
          <a:stretch/>
        </p:blipFill>
        <p:spPr>
          <a:xfrm>
            <a:off x="0" y="-86846"/>
            <a:ext cx="9576148" cy="2574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6480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22699</TotalTime>
  <Words>652</Words>
  <Application>Microsoft Office PowerPoint</Application>
  <PresentationFormat>Custom</PresentationFormat>
  <Paragraphs>64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Roboto</vt:lpstr>
      <vt:lpstr>Symbol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17.4  Error Variable: Required Conditions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proto</dc:creator>
  <cp:lastModifiedBy>Darcy, Isabel K</cp:lastModifiedBy>
  <cp:revision>345</cp:revision>
  <dcterms:created xsi:type="dcterms:W3CDTF">2020-09-07T00:11:40Z</dcterms:created>
  <dcterms:modified xsi:type="dcterms:W3CDTF">2021-05-09T03:45:09Z</dcterms:modified>
</cp:coreProperties>
</file>