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857" r:id="rId2"/>
    <p:sldId id="873" r:id="rId3"/>
    <p:sldId id="870" r:id="rId4"/>
    <p:sldId id="852" r:id="rId5"/>
    <p:sldId id="833" r:id="rId6"/>
    <p:sldId id="267" r:id="rId7"/>
    <p:sldId id="289" r:id="rId8"/>
    <p:sldId id="872" r:id="rId9"/>
    <p:sldId id="856" r:id="rId10"/>
    <p:sldId id="748" r:id="rId11"/>
    <p:sldId id="809" r:id="rId12"/>
    <p:sldId id="869" r:id="rId13"/>
    <p:sldId id="350" r:id="rId14"/>
    <p:sldId id="871" r:id="rId15"/>
    <p:sldId id="714" r:id="rId16"/>
    <p:sldId id="715" r:id="rId17"/>
    <p:sldId id="713" r:id="rId18"/>
    <p:sldId id="712" r:id="rId19"/>
    <p:sldId id="286" r:id="rId20"/>
    <p:sldId id="847" r:id="rId21"/>
    <p:sldId id="661" r:id="rId22"/>
    <p:sldId id="662" r:id="rId23"/>
    <p:sldId id="663" r:id="rId24"/>
    <p:sldId id="822" r:id="rId2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9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-roger.com/2016/09/07/finding-similar-items-&#26597;&#25214;&#30456;&#20284;&#39033;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ccard_inde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people.rit.edu/rmb5229/320/project3/hamming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://rosalind.info/glossary/hamming-distanc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improvedoutcomes.com/docs/WebSiteDocs/Clustering/Clustering_Parameters/Manhattan_Distance_Metric.htm" TargetMode="External"/><Relationship Id="rId2" Type="http://schemas.openxmlformats.org/officeDocument/2006/relationships/hyperlink" Target="http://bloggity.nurdz.com/gamedev-math/manhatta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hyperlink" Target="http://www.joachimdespland.com/mammoth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002/jmri.25750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iowa.zoom.us/j/9" TargetMode="External"/><Relationship Id="rId2" Type="http://schemas.openxmlformats.org/officeDocument/2006/relationships/hyperlink" Target="https://homepage.divms.uiowa.edu/~idarcy/COURSES/MB/SPRING21/5760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4" y="930146"/>
            <a:ext cx="10145573" cy="5072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5439" y="6751747"/>
            <a:ext cx="9596323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40" dirty="0"/>
              <a:t>http://scikit-learn.org/stable/auto_examples/cluster/plot_cluster_comparison.html</a:t>
            </a:r>
          </a:p>
        </p:txBody>
      </p:sp>
    </p:spTree>
    <p:extLst>
      <p:ext uri="{BB962C8B-B14F-4D97-AF65-F5344CB8AC3E}">
        <p14:creationId xmlns:p14="http://schemas.microsoft.com/office/powerpoint/2010/main" val="283959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47" y="57079"/>
            <a:ext cx="679516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7030A0"/>
                </a:solidFill>
              </a:rPr>
              <a:t>Section 2.2.2:  Distances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9" y="429331"/>
            <a:ext cx="8901761" cy="165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44" y="2217919"/>
            <a:ext cx="9430512" cy="5550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6C2D9-9F43-41BD-A7D5-260B2E936D45}"/>
              </a:ext>
            </a:extLst>
          </p:cNvPr>
          <p:cNvSpPr txBox="1"/>
          <p:nvPr/>
        </p:nvSpPr>
        <p:spPr>
          <a:xfrm>
            <a:off x="5511452" y="-68181"/>
            <a:ext cx="6432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" action="ppaction://noaction"/>
              </a:rPr>
              <a:t>http://www.bigdata.uni-frankfurt.de/wp-content/uploads/2015/10/</a:t>
            </a:r>
          </a:p>
          <a:p>
            <a:r>
              <a:rPr lang="en-US" sz="1600" dirty="0">
                <a:hlinkClick r:id="" action="ppaction://noaction"/>
              </a:rPr>
              <a:t>Evaluating-Ayasdi’s-Topological-Data-Analysis-For-Big-Data_HKim2015.pdf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33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8658" y="238817"/>
            <a:ext cx="3621666" cy="586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d(</a:t>
            </a:r>
            <a:r>
              <a:rPr lang="en-US" sz="3173" b="1" dirty="0"/>
              <a:t>p</a:t>
            </a:r>
            <a:r>
              <a:rPr lang="en-US" sz="3173" dirty="0"/>
              <a:t>, </a:t>
            </a:r>
            <a:r>
              <a:rPr lang="en-US" sz="3173" b="1" dirty="0"/>
              <a:t>q</a:t>
            </a:r>
            <a:r>
              <a:rPr lang="en-US" sz="3173" dirty="0"/>
              <a:t>) = ??</a:t>
            </a:r>
          </a:p>
          <a:p>
            <a:endParaRPr lang="en-US" sz="3173" dirty="0"/>
          </a:p>
          <a:p>
            <a:r>
              <a:rPr lang="en-US" sz="3173" dirty="0"/>
              <a:t>Euclidean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1360" dirty="0"/>
          </a:p>
          <a:p>
            <a:r>
              <a:rPr lang="en-US" sz="3173" dirty="0" err="1"/>
              <a:t>Minkowski</a:t>
            </a:r>
            <a:r>
              <a:rPr lang="en-US" sz="3173" dirty="0"/>
              <a:t> distance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1247" dirty="0"/>
          </a:p>
          <a:p>
            <a:r>
              <a:rPr lang="en-US" sz="3173" dirty="0" err="1"/>
              <a:t>Chebyshev</a:t>
            </a:r>
            <a:r>
              <a:rPr lang="en-US" sz="3173" dirty="0"/>
              <a:t> distance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325472" y="1369769"/>
            <a:ext cx="5022327" cy="1761744"/>
            <a:chOff x="3876287" y="3706977"/>
            <a:chExt cx="6625471" cy="2324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6908" y="3706977"/>
              <a:ext cx="4514850" cy="23241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287" y="4356582"/>
              <a:ext cx="2162175" cy="9429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56371" y="3762825"/>
            <a:ext cx="5358989" cy="1450848"/>
            <a:chOff x="3994940" y="3707287"/>
            <a:chExt cx="4728520" cy="1280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068" y="3707287"/>
              <a:ext cx="3081392" cy="12801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4940" y="4122212"/>
              <a:ext cx="1665923" cy="5029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334566" y="6234739"/>
            <a:ext cx="4648591" cy="856607"/>
            <a:chOff x="4034617" y="5501240"/>
            <a:chExt cx="4101698" cy="7558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50528" t="3859"/>
            <a:stretch/>
          </p:blipFill>
          <p:spPr>
            <a:xfrm>
              <a:off x="5428646" y="5553775"/>
              <a:ext cx="2707669" cy="7032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617" y="5501240"/>
              <a:ext cx="1446177" cy="63071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37B95B-4F4C-4FDA-912F-E117D84AAAC5}"/>
              </a:ext>
            </a:extLst>
          </p:cNvPr>
          <p:cNvGrpSpPr>
            <a:grpSpLocks noChangeAspect="1"/>
          </p:cNvGrpSpPr>
          <p:nvPr/>
        </p:nvGrpSpPr>
        <p:grpSpPr>
          <a:xfrm>
            <a:off x="77290" y="-55321"/>
            <a:ext cx="3513220" cy="3961609"/>
            <a:chOff x="80834" y="-104937"/>
            <a:chExt cx="4806692" cy="542016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1FD56C-A80C-4C5A-9CB0-CFD9099E64B4}"/>
                </a:ext>
              </a:extLst>
            </p:cNvPr>
            <p:cNvSpPr txBox="1"/>
            <p:nvPr/>
          </p:nvSpPr>
          <p:spPr>
            <a:xfrm>
              <a:off x="1456921" y="1720381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7D1337-6F41-4FDE-8D64-66852D97D712}"/>
                </a:ext>
              </a:extLst>
            </p:cNvPr>
            <p:cNvSpPr txBox="1"/>
            <p:nvPr/>
          </p:nvSpPr>
          <p:spPr>
            <a:xfrm>
              <a:off x="3674742" y="2181334"/>
              <a:ext cx="1212784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6C1B3F-1815-4201-AE4C-8A7E239D29E1}"/>
                </a:ext>
              </a:extLst>
            </p:cNvPr>
            <p:cNvSpPr txBox="1"/>
            <p:nvPr/>
          </p:nvSpPr>
          <p:spPr>
            <a:xfrm>
              <a:off x="2075966" y="4178284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3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884D1B-E799-42BF-8055-A7D9C88160FD}"/>
                </a:ext>
              </a:extLst>
            </p:cNvPr>
            <p:cNvGrpSpPr/>
            <p:nvPr/>
          </p:nvGrpSpPr>
          <p:grpSpPr>
            <a:xfrm>
              <a:off x="80834" y="-104937"/>
              <a:ext cx="3985264" cy="4898669"/>
              <a:chOff x="80834" y="-104937"/>
              <a:chExt cx="3985264" cy="489866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3C738B-8949-452C-89BC-18186FA43D7D}"/>
                  </a:ext>
                </a:extLst>
              </p:cNvPr>
              <p:cNvSpPr txBox="1"/>
              <p:nvPr/>
            </p:nvSpPr>
            <p:spPr>
              <a:xfrm>
                <a:off x="2643964" y="-104937"/>
                <a:ext cx="1212783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q</a:t>
                </a: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70E9C65-7090-4BCA-9B71-6D89AA33AAC0}"/>
                  </a:ext>
                </a:extLst>
              </p:cNvPr>
              <p:cNvSpPr/>
              <p:nvPr/>
            </p:nvSpPr>
            <p:spPr>
              <a:xfrm>
                <a:off x="1241659" y="612932"/>
                <a:ext cx="2634628" cy="3670305"/>
              </a:xfrm>
              <a:prstGeom prst="triangle">
                <a:avLst>
                  <a:gd name="adj" fmla="val 100000"/>
                </a:avLst>
              </a:prstGeom>
              <a:ln w="762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A5C5853-4182-4B0A-B5B4-A44EA3CFEB1D}"/>
                  </a:ext>
                </a:extLst>
              </p:cNvPr>
              <p:cNvSpPr/>
              <p:nvPr/>
            </p:nvSpPr>
            <p:spPr>
              <a:xfrm>
                <a:off x="3608898" y="410801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66B411-E5A4-411E-8D3C-4FC20B73E067}"/>
                  </a:ext>
                </a:extLst>
              </p:cNvPr>
              <p:cNvSpPr txBox="1"/>
              <p:nvPr/>
            </p:nvSpPr>
            <p:spPr>
              <a:xfrm>
                <a:off x="80834" y="3530457"/>
                <a:ext cx="1212782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p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ED1DF04-786C-4100-B43C-5E2493DC3374}"/>
                  </a:ext>
                </a:extLst>
              </p:cNvPr>
              <p:cNvSpPr/>
              <p:nvPr/>
            </p:nvSpPr>
            <p:spPr>
              <a:xfrm>
                <a:off x="1051848" y="3970543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516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8658" y="238817"/>
            <a:ext cx="4722646" cy="677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d(</a:t>
            </a:r>
            <a:r>
              <a:rPr lang="en-US" sz="3173" b="1" dirty="0"/>
              <a:t>p</a:t>
            </a:r>
            <a:r>
              <a:rPr lang="en-US" sz="3173" dirty="0"/>
              <a:t>, </a:t>
            </a:r>
            <a:r>
              <a:rPr lang="en-US" sz="3173" b="1" dirty="0"/>
              <a:t>q</a:t>
            </a:r>
            <a:r>
              <a:rPr lang="en-US" sz="3173" dirty="0"/>
              <a:t>) = ??</a:t>
            </a:r>
          </a:p>
          <a:p>
            <a:endParaRPr lang="en-US" sz="3173" dirty="0"/>
          </a:p>
          <a:p>
            <a:r>
              <a:rPr lang="en-US" sz="3173" dirty="0"/>
              <a:t>Euclidean  </a:t>
            </a:r>
          </a:p>
          <a:p>
            <a:endParaRPr lang="en-US" sz="2040" dirty="0"/>
          </a:p>
          <a:p>
            <a:r>
              <a:rPr lang="en-US" sz="3173" dirty="0"/>
              <a:t>                           </a:t>
            </a:r>
            <a:r>
              <a:rPr lang="en-US" sz="3627" dirty="0"/>
              <a:t>5</a:t>
            </a:r>
            <a:r>
              <a:rPr lang="en-US" sz="3173" dirty="0"/>
              <a:t>                              </a:t>
            </a:r>
          </a:p>
          <a:p>
            <a:endParaRPr lang="en-US" sz="3173" dirty="0"/>
          </a:p>
          <a:p>
            <a:endParaRPr lang="en-US" sz="1360" dirty="0"/>
          </a:p>
          <a:p>
            <a:r>
              <a:rPr lang="en-US" sz="3173" dirty="0" err="1"/>
              <a:t>Minkowski</a:t>
            </a:r>
            <a:r>
              <a:rPr lang="en-US" sz="3173" dirty="0"/>
              <a:t> distance (k = 1)</a:t>
            </a:r>
          </a:p>
          <a:p>
            <a:endParaRPr lang="en-US" sz="3173" dirty="0"/>
          </a:p>
          <a:p>
            <a:r>
              <a:rPr lang="en-US" sz="3173" dirty="0"/>
              <a:t>                           </a:t>
            </a:r>
            <a:r>
              <a:rPr lang="en-US" sz="3627" dirty="0"/>
              <a:t>7</a:t>
            </a:r>
            <a:endParaRPr lang="en-US" sz="3173" dirty="0"/>
          </a:p>
          <a:p>
            <a:endParaRPr lang="en-US" sz="3173" dirty="0"/>
          </a:p>
          <a:p>
            <a:endParaRPr lang="en-US" sz="1247" dirty="0"/>
          </a:p>
          <a:p>
            <a:r>
              <a:rPr lang="en-US" sz="3173" dirty="0" err="1"/>
              <a:t>Chebyshev</a:t>
            </a:r>
            <a:r>
              <a:rPr lang="en-US" sz="3173" dirty="0"/>
              <a:t> distance</a:t>
            </a:r>
          </a:p>
          <a:p>
            <a:endParaRPr lang="en-US" sz="2493" dirty="0"/>
          </a:p>
          <a:p>
            <a:r>
              <a:rPr lang="en-US" sz="3173" dirty="0"/>
              <a:t>                           </a:t>
            </a:r>
            <a:r>
              <a:rPr lang="en-US" sz="3627" dirty="0"/>
              <a:t>4</a:t>
            </a:r>
            <a:endParaRPr lang="en-US" sz="3173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372" y="4233074"/>
            <a:ext cx="1888046" cy="5699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372" y="2017057"/>
            <a:ext cx="1888046" cy="5699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372" y="6347054"/>
            <a:ext cx="1888046" cy="5699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50FE93-22FB-4FF3-841D-CACF53DAE9C9}"/>
              </a:ext>
            </a:extLst>
          </p:cNvPr>
          <p:cNvGrpSpPr>
            <a:grpSpLocks noChangeAspect="1"/>
          </p:cNvGrpSpPr>
          <p:nvPr/>
        </p:nvGrpSpPr>
        <p:grpSpPr>
          <a:xfrm>
            <a:off x="77290" y="-55321"/>
            <a:ext cx="3513220" cy="3961609"/>
            <a:chOff x="80834" y="-104937"/>
            <a:chExt cx="4806692" cy="54201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E6048A-FA79-404E-9D21-DE39AE9CC027}"/>
                </a:ext>
              </a:extLst>
            </p:cNvPr>
            <p:cNvSpPr txBox="1"/>
            <p:nvPr/>
          </p:nvSpPr>
          <p:spPr>
            <a:xfrm>
              <a:off x="1456921" y="1720381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EB6FD5-7EC9-4860-95F6-9D6FD6BF210B}"/>
                </a:ext>
              </a:extLst>
            </p:cNvPr>
            <p:cNvSpPr txBox="1"/>
            <p:nvPr/>
          </p:nvSpPr>
          <p:spPr>
            <a:xfrm>
              <a:off x="3674742" y="2181334"/>
              <a:ext cx="1212784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B426F-02D0-4EEE-AC19-045EC32976BA}"/>
                </a:ext>
              </a:extLst>
            </p:cNvPr>
            <p:cNvSpPr txBox="1"/>
            <p:nvPr/>
          </p:nvSpPr>
          <p:spPr>
            <a:xfrm>
              <a:off x="2075966" y="4178284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3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163648E-D8F8-43B2-B29C-DFE4127D3F15}"/>
                </a:ext>
              </a:extLst>
            </p:cNvPr>
            <p:cNvGrpSpPr/>
            <p:nvPr/>
          </p:nvGrpSpPr>
          <p:grpSpPr>
            <a:xfrm>
              <a:off x="80834" y="-104937"/>
              <a:ext cx="3985264" cy="4898669"/>
              <a:chOff x="80834" y="-104937"/>
              <a:chExt cx="3985264" cy="489866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6340AE-B7CD-482B-A3D1-5C72868A2B44}"/>
                  </a:ext>
                </a:extLst>
              </p:cNvPr>
              <p:cNvSpPr txBox="1"/>
              <p:nvPr/>
            </p:nvSpPr>
            <p:spPr>
              <a:xfrm>
                <a:off x="2643964" y="-104937"/>
                <a:ext cx="1212783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q</a:t>
                </a: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450C7C2-F1E9-4990-A507-9819E8505D92}"/>
                  </a:ext>
                </a:extLst>
              </p:cNvPr>
              <p:cNvSpPr/>
              <p:nvPr/>
            </p:nvSpPr>
            <p:spPr>
              <a:xfrm>
                <a:off x="1241659" y="612932"/>
                <a:ext cx="2634628" cy="3670305"/>
              </a:xfrm>
              <a:prstGeom prst="triangle">
                <a:avLst>
                  <a:gd name="adj" fmla="val 100000"/>
                </a:avLst>
              </a:prstGeom>
              <a:ln w="762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BBE6FD8-8764-44CF-9FF5-8A1071B6A1FA}"/>
                  </a:ext>
                </a:extLst>
              </p:cNvPr>
              <p:cNvSpPr/>
              <p:nvPr/>
            </p:nvSpPr>
            <p:spPr>
              <a:xfrm>
                <a:off x="3608898" y="410801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10B121-C8B5-4D07-967E-F22C12093742}"/>
                  </a:ext>
                </a:extLst>
              </p:cNvPr>
              <p:cNvSpPr txBox="1"/>
              <p:nvPr/>
            </p:nvSpPr>
            <p:spPr>
              <a:xfrm>
                <a:off x="80834" y="3530457"/>
                <a:ext cx="1212782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p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F25637-7A13-448A-A9F7-1A57B08DFC54}"/>
                  </a:ext>
                </a:extLst>
              </p:cNvPr>
              <p:cNvSpPr/>
              <p:nvPr/>
            </p:nvSpPr>
            <p:spPr>
              <a:xfrm>
                <a:off x="1051848" y="3970543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265" y="153662"/>
            <a:ext cx="10065935" cy="716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>
                <a:solidFill>
                  <a:srgbClr val="008000"/>
                </a:solidFill>
              </a:rPr>
              <a:t>Application 3 (in paper):  Basketball</a:t>
            </a:r>
          </a:p>
          <a:p>
            <a:endParaRPr lang="en-US" sz="1360" dirty="0"/>
          </a:p>
          <a:p>
            <a:r>
              <a:rPr lang="en-US" sz="3627" dirty="0">
                <a:solidFill>
                  <a:srgbClr val="0000FF"/>
                </a:solidFill>
              </a:rPr>
              <a:t>Data:  </a:t>
            </a:r>
            <a:r>
              <a:rPr lang="en-US" sz="3627" dirty="0"/>
              <a:t>rates (per minute played) of rebounds, assists, turnovers, steals, blocked shots, personal fouls, and points scored for 452 players.</a:t>
            </a:r>
          </a:p>
          <a:p>
            <a:endParaRPr lang="en-US" sz="2267" dirty="0">
              <a:sym typeface="Wingdings"/>
            </a:endParaRPr>
          </a:p>
          <a:p>
            <a:r>
              <a:rPr lang="en-US" sz="3627" dirty="0">
                <a:sym typeface="Wingdings"/>
              </a:rPr>
              <a:t>                   </a:t>
            </a:r>
            <a:r>
              <a:rPr lang="en-US" sz="3627" dirty="0"/>
              <a:t>Input:  452 points in </a:t>
            </a:r>
            <a:r>
              <a:rPr lang="en-US" sz="3627" b="1" dirty="0"/>
              <a:t>R</a:t>
            </a:r>
            <a:r>
              <a:rPr lang="en-US" sz="3627" baseline="30000" dirty="0"/>
              <a:t>7</a:t>
            </a:r>
          </a:p>
          <a:p>
            <a:endParaRPr lang="en-US" sz="2267" baseline="30000" dirty="0"/>
          </a:p>
          <a:p>
            <a:r>
              <a:rPr lang="en-US" sz="3627" dirty="0"/>
              <a:t>For each player, we have a vector</a:t>
            </a:r>
            <a:endParaRPr lang="en-US" sz="2267" dirty="0"/>
          </a:p>
          <a:p>
            <a:endParaRPr lang="en-US" sz="6800" dirty="0"/>
          </a:p>
          <a:p>
            <a:r>
              <a:rPr lang="en-US" sz="3627" dirty="0"/>
              <a:t>                        =  (r, a, t, s, b, f, p)   in  </a:t>
            </a:r>
            <a:r>
              <a:rPr lang="en-US" sz="3627" b="1" dirty="0"/>
              <a:t>R</a:t>
            </a:r>
            <a:r>
              <a:rPr lang="en-US" sz="3627" baseline="30000" dirty="0"/>
              <a:t>7</a:t>
            </a:r>
          </a:p>
          <a:p>
            <a:endParaRPr lang="en-US" sz="1360" dirty="0">
              <a:solidFill>
                <a:srgbClr val="0000FF"/>
              </a:solidFill>
            </a:endParaRPr>
          </a:p>
          <a:p>
            <a:r>
              <a:rPr lang="en-US" sz="3627" dirty="0">
                <a:solidFill>
                  <a:srgbClr val="0000FF"/>
                </a:solidFill>
              </a:rPr>
              <a:t>Distance: </a:t>
            </a:r>
            <a:r>
              <a:rPr lang="en-US" sz="3627" dirty="0"/>
              <a:t>variance normalized Euclidean distance.</a:t>
            </a:r>
          </a:p>
          <a:p>
            <a:r>
              <a:rPr lang="en-US" sz="3627" dirty="0">
                <a:solidFill>
                  <a:srgbClr val="0000FF"/>
                </a:solidFill>
              </a:rPr>
              <a:t>Clustering:  </a:t>
            </a:r>
            <a:r>
              <a:rPr lang="en-US" sz="3627" dirty="0"/>
              <a:t>Single linkage.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55875" y="4392348"/>
            <a:ext cx="10410137" cy="929486"/>
            <a:chOff x="96635" y="3930834"/>
            <a:chExt cx="9185415" cy="820134"/>
          </a:xfrm>
        </p:grpSpPr>
        <p:sp>
          <p:nvSpPr>
            <p:cNvPr id="3" name="TextBox 2"/>
            <p:cNvSpPr txBox="1"/>
            <p:nvPr/>
          </p:nvSpPr>
          <p:spPr>
            <a:xfrm>
              <a:off x="96635" y="3930834"/>
              <a:ext cx="9185415" cy="820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40" dirty="0"/>
                <a:t>(</a:t>
              </a:r>
              <a:r>
                <a:rPr lang="en-US" sz="2267" dirty="0"/>
                <a:t>     min      ,    min </a:t>
              </a:r>
              <a:r>
                <a:rPr lang="en-US" sz="5440" dirty="0"/>
                <a:t> </a:t>
              </a:r>
              <a:r>
                <a:rPr lang="en-US" sz="2267" dirty="0"/>
                <a:t>,       min     ,   min  ,          min          ,           min         ,          min        </a:t>
              </a:r>
              <a:r>
                <a:rPr lang="en-US" sz="5440" dirty="0"/>
                <a:t>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6098" y="4027294"/>
              <a:ext cx="9005952" cy="38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7" dirty="0"/>
                <a:t>rebounds   assists   turnovers   steals   blocked shots   personal fouls   points scored</a:t>
              </a:r>
              <a:endParaRPr lang="en-US" sz="612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6536" y="4399792"/>
              <a:ext cx="9387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32340" y="4399792"/>
              <a:ext cx="6488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04232" y="4399792"/>
              <a:ext cx="9387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75461" y="4399792"/>
              <a:ext cx="4831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07119" y="4399792"/>
              <a:ext cx="1369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63703" y="4399792"/>
              <a:ext cx="13666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37458" y="4399792"/>
              <a:ext cx="13804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762000" y="7341151"/>
            <a:ext cx="10278052" cy="37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13" dirty="0"/>
              <a:t>http://</a:t>
            </a:r>
            <a:r>
              <a:rPr lang="en-US" sz="1813" dirty="0" err="1"/>
              <a:t>www.nature.com</a:t>
            </a:r>
            <a:r>
              <a:rPr lang="en-US" sz="1813" dirty="0"/>
              <a:t>/</a:t>
            </a:r>
            <a:r>
              <a:rPr lang="en-US" sz="1813" dirty="0" err="1"/>
              <a:t>srep</a:t>
            </a:r>
            <a:r>
              <a:rPr lang="en-US" sz="1813" dirty="0"/>
              <a:t>/2013/130207/srep01236/full/srep01236.html</a:t>
            </a:r>
          </a:p>
        </p:txBody>
      </p:sp>
    </p:spTree>
    <p:extLst>
      <p:ext uri="{BB962C8B-B14F-4D97-AF65-F5344CB8AC3E}">
        <p14:creationId xmlns:p14="http://schemas.microsoft.com/office/powerpoint/2010/main" val="278978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265" y="153662"/>
            <a:ext cx="10065935" cy="859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60" dirty="0">
              <a:solidFill>
                <a:srgbClr val="0000FF"/>
              </a:solidFill>
            </a:endParaRPr>
          </a:p>
          <a:p>
            <a:r>
              <a:rPr lang="en-US" sz="3627" dirty="0">
                <a:solidFill>
                  <a:srgbClr val="0000FF"/>
                </a:solidFill>
              </a:rPr>
              <a:t>Distance: </a:t>
            </a:r>
            <a:r>
              <a:rPr lang="en-US" sz="3627" dirty="0"/>
              <a:t>variance normalized Euclidean distance.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38531" y="1013449"/>
            <a:ext cx="10410137" cy="929486"/>
            <a:chOff x="96635" y="3930834"/>
            <a:chExt cx="9185415" cy="820134"/>
          </a:xfrm>
        </p:grpSpPr>
        <p:sp>
          <p:nvSpPr>
            <p:cNvPr id="3" name="TextBox 2"/>
            <p:cNvSpPr txBox="1"/>
            <p:nvPr/>
          </p:nvSpPr>
          <p:spPr>
            <a:xfrm>
              <a:off x="96635" y="3930834"/>
              <a:ext cx="9185415" cy="820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40" dirty="0"/>
                <a:t>(</a:t>
              </a:r>
              <a:r>
                <a:rPr lang="en-US" sz="2267" dirty="0"/>
                <a:t>     min      ,    min </a:t>
              </a:r>
              <a:r>
                <a:rPr lang="en-US" sz="5440" dirty="0"/>
                <a:t> </a:t>
              </a:r>
              <a:r>
                <a:rPr lang="en-US" sz="2267" dirty="0"/>
                <a:t>,       min     ,   min  ,          min          ,           min         ,          min        </a:t>
              </a:r>
              <a:r>
                <a:rPr lang="en-US" sz="5440" dirty="0"/>
                <a:t>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6098" y="4027294"/>
              <a:ext cx="9005952" cy="38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7" dirty="0"/>
                <a:t>rebounds   assists   turnovers   steals   blocked shots   personal fouls   points scored</a:t>
              </a:r>
              <a:endParaRPr lang="en-US" sz="612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6536" y="4399792"/>
              <a:ext cx="9387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32340" y="4399792"/>
              <a:ext cx="6488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04232" y="4399792"/>
              <a:ext cx="9387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75461" y="4399792"/>
              <a:ext cx="4831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07119" y="4399792"/>
              <a:ext cx="1369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63703" y="4399792"/>
              <a:ext cx="13666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37458" y="4399792"/>
              <a:ext cx="13804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21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ccard_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95" y="940596"/>
            <a:ext cx="6887210" cy="517080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4643" y="299952"/>
            <a:ext cx="750406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http://d-roger.com/2016/09/07/finding-similar-items-查找相似项/</a:t>
            </a:r>
            <a:r>
              <a:rPr lang="en-US" sz="204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8953" y="6467748"/>
            <a:ext cx="979877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 err="1">
                <a:solidFill>
                  <a:srgbClr val="7030A0"/>
                </a:solidFill>
              </a:rPr>
              <a:t>Jacard</a:t>
            </a:r>
            <a:r>
              <a:rPr lang="en-US" sz="2720" dirty="0">
                <a:solidFill>
                  <a:srgbClr val="7030A0"/>
                </a:solidFill>
              </a:rPr>
              <a:t> Distance = 1 – J(A, B)</a:t>
            </a:r>
          </a:p>
        </p:txBody>
      </p:sp>
    </p:spTree>
    <p:extLst>
      <p:ext uri="{BB962C8B-B14F-4D97-AF65-F5344CB8AC3E}">
        <p14:creationId xmlns:p14="http://schemas.microsoft.com/office/powerpoint/2010/main" val="290841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" y="1810987"/>
            <a:ext cx="10155936" cy="40125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3767" y="290366"/>
            <a:ext cx="492718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dirty="0">
                <a:hlinkClick r:id="rId3"/>
              </a:rPr>
              <a:t>https://en.wikipedia.org/wiki/Jaccard_index</a:t>
            </a:r>
            <a:r>
              <a:rPr lang="en-US" sz="20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72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345" y="299952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https://people.rit.edu/rmb5229/320/project3/hamming.html</a:t>
            </a:r>
            <a:r>
              <a:rPr lang="en-US" sz="2040" dirty="0"/>
              <a:t> </a:t>
            </a:r>
          </a:p>
        </p:txBody>
      </p:sp>
      <p:pic>
        <p:nvPicPr>
          <p:cNvPr id="2054" name="Picture 6" descr="https://people.rit.edu/rmb5229/320/project3/images/hamming_example_optim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90" y="666728"/>
            <a:ext cx="7111821" cy="38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32" y="4973004"/>
            <a:ext cx="753182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http://rosalind.info/glossary/hamming-distance/</a:t>
            </a:r>
            <a:r>
              <a:rPr lang="en-US" sz="2040" dirty="0"/>
              <a:t> </a:t>
            </a:r>
          </a:p>
        </p:txBody>
      </p:sp>
      <p:pic>
        <p:nvPicPr>
          <p:cNvPr id="2058" name="Picture 10" descr="http://rosalind.info/media/Hamming_distan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5776095"/>
            <a:ext cx="5397500" cy="8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294" y="6842053"/>
            <a:ext cx="347907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7030A0"/>
                </a:solidFill>
              </a:rPr>
              <a:t>Hamming Distance = 7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4635319"/>
            <a:ext cx="1036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7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08" y="1937708"/>
            <a:ext cx="698590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http://bloggity.nurdz.com/gamedev-math/manhattan/</a:t>
            </a:r>
            <a:r>
              <a:rPr lang="en-US" sz="2040" dirty="0"/>
              <a:t> </a:t>
            </a:r>
          </a:p>
        </p:txBody>
      </p:sp>
      <p:pic>
        <p:nvPicPr>
          <p:cNvPr id="3074" name="Picture 2" descr="http://bloggity.nurdz.com/wp-content/uploads/2015/01/Manhatt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5" y="2356284"/>
            <a:ext cx="7185152" cy="53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4986" y="115562"/>
            <a:ext cx="708768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http://www.joachimdespland.com/mammoth.html</a:t>
            </a:r>
            <a:r>
              <a:rPr lang="en-US" sz="2040" dirty="0"/>
              <a:t> </a:t>
            </a:r>
          </a:p>
        </p:txBody>
      </p:sp>
      <p:pic>
        <p:nvPicPr>
          <p:cNvPr id="3076" name="Picture 4" descr="http://www.joachimdespland.com/img/mammoth/pathfinding.fig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14" y="216676"/>
            <a:ext cx="2763520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4999" y="4537524"/>
            <a:ext cx="7188955" cy="51090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720" dirty="0"/>
          </a:p>
        </p:txBody>
      </p:sp>
      <p:pic>
        <p:nvPicPr>
          <p:cNvPr id="3078" name="Picture 6" descr="http://www.improvedoutcomes.com/docs/WebSiteDocs/image/diagram_manhattan_distance_metri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59" y="4927918"/>
            <a:ext cx="2428875" cy="94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63516" y="6099947"/>
            <a:ext cx="29061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7"/>
              </a:rPr>
              <a:t>http://www.improvedoutcomes.com/docs/WebSiteDocs/Clustering/Clustering_Parameters/Manhattan_Distance_Metric.htm</a:t>
            </a:r>
            <a:r>
              <a:rPr lang="en-US" sz="20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26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42" y="-262653"/>
            <a:ext cx="8808720" cy="73653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5ED6DE-D4AE-4FFF-A508-4F1FB42F19DE}"/>
              </a:ext>
            </a:extLst>
          </p:cNvPr>
          <p:cNvSpPr/>
          <p:nvPr/>
        </p:nvSpPr>
        <p:spPr>
          <a:xfrm>
            <a:off x="5812076" y="7221986"/>
            <a:ext cx="595612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https://onlinelibrary.wiley.com/doi/full/10.1002/jmri.25750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A1B05-0F3E-4994-8A1C-DB04071B9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9" y="5874772"/>
            <a:ext cx="5470116" cy="18976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C99F5F-67D8-4917-987A-E446F934B34B}"/>
              </a:ext>
            </a:extLst>
          </p:cNvPr>
          <p:cNvGrpSpPr/>
          <p:nvPr/>
        </p:nvGrpSpPr>
        <p:grpSpPr>
          <a:xfrm>
            <a:off x="121885" y="118997"/>
            <a:ext cx="3065989" cy="3432132"/>
            <a:chOff x="1549853" y="-1378743"/>
            <a:chExt cx="5846309" cy="6893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C9CD02-0077-42FF-9053-824F007DB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0815" y="-1378743"/>
              <a:ext cx="2581275" cy="35337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DFC61B-548E-4A5C-A532-DEC4A823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2961" y="2361942"/>
              <a:ext cx="2743201" cy="31527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E2A9EF-7672-47AE-9B3C-3FEA22EF4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9853" y="2263143"/>
              <a:ext cx="2743201" cy="3188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1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515FD1-4DE6-4465-8A5C-8F6696E21F53}"/>
              </a:ext>
            </a:extLst>
          </p:cNvPr>
          <p:cNvSpPr txBox="1"/>
          <p:nvPr/>
        </p:nvSpPr>
        <p:spPr>
          <a:xfrm>
            <a:off x="701457" y="436767"/>
            <a:ext cx="1024629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ICON </a:t>
            </a:r>
            <a:r>
              <a:rPr lang="en-US" sz="2400" b="1" dirty="0" err="1"/>
              <a:t>Anouncement</a:t>
            </a:r>
            <a:r>
              <a:rPr lang="en-US" sz="2400" b="1" dirty="0"/>
              <a:t>:</a:t>
            </a:r>
          </a:p>
          <a:p>
            <a:endParaRPr lang="en-US" sz="2400" b="1" dirty="0"/>
          </a:p>
          <a:p>
            <a:r>
              <a:rPr lang="en-US" sz="2400" b="1" dirty="0"/>
              <a:t>Module 6 website + office hours</a:t>
            </a:r>
          </a:p>
          <a:p>
            <a:endParaRPr lang="en-US" sz="2400" dirty="0"/>
          </a:p>
          <a:p>
            <a:r>
              <a:rPr lang="en-US" sz="2400" dirty="0"/>
              <a:t>Our course website is at </a:t>
            </a:r>
            <a:r>
              <a:rPr lang="en-US" sz="2400" dirty="0">
                <a:hlinkClick r:id="rId2"/>
              </a:rPr>
              <a:t>https://homepage.divms.uiowa.edu/~idarcy/COURSES/MB/SPRING21/5760.html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Links to slides are available at this website.  See </a:t>
            </a:r>
            <a:r>
              <a:rPr lang="en-US" sz="2400" dirty="0" err="1"/>
              <a:t>UICapture</a:t>
            </a:r>
            <a:r>
              <a:rPr lang="en-US" sz="2400" dirty="0"/>
              <a:t> on ICON for zoom recordings.  See ICON for the most updated list of assignments.</a:t>
            </a:r>
          </a:p>
          <a:p>
            <a:endParaRPr lang="en-US" sz="2400" dirty="0"/>
          </a:p>
          <a:p>
            <a:r>
              <a:rPr lang="en-US" sz="2400" dirty="0"/>
              <a:t>Zoom link for office hours:</a:t>
            </a:r>
          </a:p>
          <a:p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MWF </a:t>
            </a:r>
            <a:endParaRPr lang="en-US" sz="2400" dirty="0"/>
          </a:p>
          <a:p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11:20 - 11:45am+ </a:t>
            </a:r>
            <a:r>
              <a:rPr lang="en-US" sz="2400" dirty="0"/>
              <a:t>:  </a:t>
            </a:r>
            <a:r>
              <a:rPr lang="en-US" sz="2400" dirty="0">
                <a:hlinkClick r:id="rId3"/>
              </a:rPr>
              <a:t>https://uiowa.zoom.us/j/9</a:t>
            </a:r>
            <a:endParaRPr lang="en-US" sz="2400" dirty="0"/>
          </a:p>
          <a:p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2:20-2:55pm+ 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https://uiowa.zoom.us/j/9</a:t>
            </a:r>
            <a:endParaRPr lang="en-US" sz="2400" dirty="0"/>
          </a:p>
          <a:p>
            <a:endParaRPr lang="en-US" sz="2400" dirty="0"/>
          </a:p>
          <a:p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Note: + means I will be also available directly after the office hour, normally for as long as needed.  You are also welcome to ask questions and make appointments via e-mail,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2082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964" y="382506"/>
            <a:ext cx="9256637" cy="5300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/>
              <a:t>In R</a:t>
            </a:r>
            <a:r>
              <a:rPr lang="en-US" sz="3173" i="1" baseline="30000" dirty="0"/>
              <a:t>n</a:t>
            </a:r>
          </a:p>
          <a:p>
            <a:endParaRPr lang="en-US" sz="3173" baseline="30000" dirty="0"/>
          </a:p>
          <a:p>
            <a:r>
              <a:rPr lang="en-US" sz="3173" dirty="0"/>
              <a:t>If </a:t>
            </a:r>
            <a:r>
              <a:rPr lang="en-US" sz="3173" i="1" dirty="0"/>
              <a:t>n</a:t>
            </a:r>
            <a:r>
              <a:rPr lang="en-US" sz="3173" dirty="0"/>
              <a:t> small, Euclidean distance often makes sense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r>
              <a:rPr lang="en-US" sz="3173" dirty="0"/>
              <a:t>If n is large, consider </a:t>
            </a:r>
            <a:r>
              <a:rPr lang="en-US" sz="3173" dirty="0" err="1"/>
              <a:t>Chebyshev</a:t>
            </a:r>
            <a:r>
              <a:rPr lang="en-US" sz="3173" dirty="0"/>
              <a:t> distance or </a:t>
            </a:r>
          </a:p>
          <a:p>
            <a:r>
              <a:rPr lang="en-US" sz="3173" dirty="0"/>
              <a:t>performing PCA first to project data into R</a:t>
            </a:r>
            <a:r>
              <a:rPr lang="en-US" sz="3173" i="1" baseline="30000" dirty="0"/>
              <a:t>d</a:t>
            </a:r>
            <a:r>
              <a:rPr lang="en-US" sz="3173" dirty="0"/>
              <a:t>, for small </a:t>
            </a:r>
            <a:r>
              <a:rPr lang="en-US" sz="3173" b="1" dirty="0"/>
              <a:t>d</a:t>
            </a:r>
            <a:r>
              <a:rPr lang="en-US" sz="3173" dirty="0"/>
              <a:t> </a:t>
            </a:r>
          </a:p>
          <a:p>
            <a:pPr algn="ctr"/>
            <a:r>
              <a:rPr lang="en-US" sz="3173" dirty="0"/>
              <a:t>and then using Euclidean distance  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438281" y="1882472"/>
            <a:ext cx="5022327" cy="1761744"/>
            <a:chOff x="3876287" y="3706977"/>
            <a:chExt cx="6625471" cy="2324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6908" y="3706977"/>
              <a:ext cx="4514850" cy="2324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287" y="4356582"/>
              <a:ext cx="2162175" cy="9429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79113" y="6109963"/>
            <a:ext cx="8147680" cy="856607"/>
            <a:chOff x="552550" y="5472554"/>
            <a:chExt cx="7189129" cy="755830"/>
          </a:xfrm>
        </p:grpSpPr>
        <p:grpSp>
          <p:nvGrpSpPr>
            <p:cNvPr id="15" name="Group 14"/>
            <p:cNvGrpSpPr/>
            <p:nvPr/>
          </p:nvGrpSpPr>
          <p:grpSpPr>
            <a:xfrm>
              <a:off x="3639981" y="5472554"/>
              <a:ext cx="4101698" cy="755830"/>
              <a:chOff x="4034617" y="5501240"/>
              <a:chExt cx="4101698" cy="75583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l="50528" t="3859"/>
              <a:stretch/>
            </p:blipFill>
            <p:spPr>
              <a:xfrm>
                <a:off x="5428646" y="5553775"/>
                <a:ext cx="2707669" cy="70329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17" y="5501240"/>
                <a:ext cx="1446177" cy="630711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552550" y="5550708"/>
              <a:ext cx="3202856" cy="512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73" dirty="0" err="1"/>
                <a:t>Chebyshev</a:t>
              </a:r>
              <a:r>
                <a:rPr lang="en-US" sz="3173" dirty="0"/>
                <a:t> distance: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87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155" y="199304"/>
            <a:ext cx="10031045" cy="744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Dimensionality Reduction:   </a:t>
            </a:r>
            <a:r>
              <a:rPr lang="en-US" sz="3627" dirty="0">
                <a:solidFill>
                  <a:srgbClr val="660066"/>
                </a:solidFill>
              </a:rPr>
              <a:t>Given dataset  D      </a:t>
            </a:r>
            <a:r>
              <a:rPr lang="en-US" sz="3627" b="1" dirty="0">
                <a:solidFill>
                  <a:srgbClr val="660066"/>
                </a:solidFill>
              </a:rPr>
              <a:t>R</a:t>
            </a:r>
            <a:r>
              <a:rPr lang="en-US" sz="3627" b="1" baseline="30000" dirty="0">
                <a:solidFill>
                  <a:srgbClr val="660066"/>
                </a:solidFill>
              </a:rPr>
              <a:t>N</a:t>
            </a:r>
          </a:p>
          <a:p>
            <a:endParaRPr lang="en-US" sz="2267" dirty="0"/>
          </a:p>
          <a:p>
            <a:r>
              <a:rPr lang="en-US" sz="3627" dirty="0">
                <a:solidFill>
                  <a:srgbClr val="800000"/>
                </a:solidFill>
              </a:rPr>
              <a:t>Want:  embedding   f:  D 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sz="3627" b="1" dirty="0" err="1">
                <a:solidFill>
                  <a:srgbClr val="800000"/>
                </a:solidFill>
                <a:sym typeface="Wingdings"/>
              </a:rPr>
              <a:t>R</a:t>
            </a:r>
            <a:r>
              <a:rPr lang="en-US" sz="3627" b="1" baseline="30000" dirty="0" err="1">
                <a:solidFill>
                  <a:srgbClr val="800000"/>
                </a:solidFill>
                <a:sym typeface="Wingdings"/>
              </a:rPr>
              <a:t>n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  where n &lt;&lt; N</a:t>
            </a:r>
          </a:p>
          <a:p>
            <a:pPr>
              <a:lnSpc>
                <a:spcPct val="50000"/>
              </a:lnSpc>
            </a:pPr>
            <a:endParaRPr lang="en-US" sz="3627" dirty="0">
              <a:solidFill>
                <a:srgbClr val="800000"/>
              </a:solidFill>
              <a:sym typeface="Wingdings"/>
            </a:endParaRPr>
          </a:p>
          <a:p>
            <a:pPr lvl="2">
              <a:lnSpc>
                <a:spcPct val="50000"/>
              </a:lnSpc>
            </a:pPr>
            <a:r>
              <a:rPr lang="en-US" sz="3627" dirty="0">
                <a:solidFill>
                  <a:srgbClr val="800000"/>
                </a:solidFill>
                <a:sym typeface="Wingdings"/>
              </a:rPr>
              <a:t>which “preserves” the structure of the data.</a:t>
            </a:r>
          </a:p>
          <a:p>
            <a:endParaRPr lang="en-US" sz="2267" dirty="0"/>
          </a:p>
          <a:p>
            <a:r>
              <a:rPr lang="en-US" sz="3627" dirty="0"/>
              <a:t>Many reduction methods:</a:t>
            </a:r>
          </a:p>
          <a:p>
            <a:pPr>
              <a:lnSpc>
                <a:spcPct val="50000"/>
              </a:lnSpc>
            </a:pPr>
            <a:endParaRPr lang="en-US" sz="3627" dirty="0"/>
          </a:p>
          <a:p>
            <a:pPr algn="ctr"/>
            <a:r>
              <a:rPr lang="en-US" sz="3627" dirty="0"/>
              <a:t>f</a:t>
            </a:r>
            <a:r>
              <a:rPr lang="en-US" sz="3627" baseline="-25000" dirty="0"/>
              <a:t>1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/>
              <a:t>f</a:t>
            </a:r>
            <a:r>
              <a:rPr lang="en-US" sz="3627" baseline="-25000" dirty="0"/>
              <a:t>2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 …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endParaRPr lang="en-US" sz="3627" b="1" dirty="0"/>
          </a:p>
          <a:p>
            <a:endParaRPr lang="en-US" sz="2267" b="1" dirty="0"/>
          </a:p>
          <a:p>
            <a:pPr algn="ctr"/>
            <a:r>
              <a:rPr lang="en-US" sz="3627" dirty="0"/>
              <a:t>(f</a:t>
            </a:r>
            <a:r>
              <a:rPr lang="en-US" sz="3627" baseline="-25000" dirty="0"/>
              <a:t>1</a:t>
            </a:r>
            <a:r>
              <a:rPr lang="en-US" sz="3627" dirty="0"/>
              <a:t>, f</a:t>
            </a:r>
            <a:r>
              <a:rPr lang="en-US" sz="3627" baseline="-25000" dirty="0"/>
              <a:t>2</a:t>
            </a:r>
            <a:r>
              <a:rPr lang="en-US" sz="3627" dirty="0"/>
              <a:t>, …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):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endParaRPr lang="en-US" sz="3627" b="1" baseline="30000" dirty="0">
              <a:sym typeface="Wingdings"/>
            </a:endParaRPr>
          </a:p>
          <a:p>
            <a:pPr algn="ctr"/>
            <a:endParaRPr lang="en-US" sz="6120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Many are linear,   M: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b="1" baseline="30000" dirty="0">
                <a:sym typeface="Wingdings"/>
              </a:rPr>
              <a:t>N</a:t>
            </a:r>
            <a:r>
              <a:rPr lang="en-US" sz="3627" b="1" dirty="0">
                <a:sym typeface="Wingdings"/>
              </a:rPr>
              <a:t>  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r>
              <a:rPr lang="en-US" sz="3627" dirty="0">
                <a:sym typeface="Wingdings"/>
              </a:rPr>
              <a:t>,  </a:t>
            </a:r>
            <a:r>
              <a:rPr lang="en-US" sz="3627" dirty="0" err="1">
                <a:sym typeface="Wingdings"/>
              </a:rPr>
              <a:t>M</a:t>
            </a:r>
            <a:r>
              <a:rPr lang="en-US" sz="3627" b="1" dirty="0" err="1">
                <a:sym typeface="Wingdings"/>
              </a:rPr>
              <a:t>x</a:t>
            </a:r>
            <a:r>
              <a:rPr lang="en-US" sz="3627" dirty="0">
                <a:sym typeface="Wingdings"/>
              </a:rPr>
              <a:t> = </a:t>
            </a:r>
            <a:r>
              <a:rPr lang="en-US" sz="3627" b="1" dirty="0">
                <a:sym typeface="Wingdings"/>
              </a:rPr>
              <a:t>y</a:t>
            </a:r>
          </a:p>
          <a:p>
            <a:endParaRPr lang="en-US" sz="3627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But there are also non-linear d</a:t>
            </a:r>
            <a:r>
              <a:rPr lang="en-US" sz="3627" dirty="0"/>
              <a:t>imensionality reduction algorithms.</a:t>
            </a:r>
            <a:endParaRPr lang="en-US" sz="3627" b="1" baseline="30000" dirty="0"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9467340" y="336603"/>
            <a:ext cx="64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5463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55001"/>
            <a:ext cx="8277606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20740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7" y="311860"/>
            <a:ext cx="9952305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850" y="109182"/>
            <a:ext cx="99106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20" dirty="0">
                <a:hlinkClick r:id="rId3"/>
              </a:rPr>
              <a:t>https://en.wikipedia.org/wiki/Nonlinear_dimensionality_reduction</a:t>
            </a:r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429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98270" y="2082265"/>
            <a:ext cx="9290661" cy="1000454"/>
            <a:chOff x="511322" y="488588"/>
            <a:chExt cx="8197642" cy="88275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11322" y="709307"/>
              <a:ext cx="7884251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165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9238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62084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6264" y="920539"/>
              <a:ext cx="8032700" cy="45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20" dirty="0"/>
                <a:t>0       1                                                                                           10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0030" y="429982"/>
            <a:ext cx="9670374" cy="692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20" b="1" dirty="0">
                <a:solidFill>
                  <a:srgbClr val="800000"/>
                </a:solidFill>
              </a:rPr>
              <a:t>Why use PCA in data analysis?</a:t>
            </a:r>
          </a:p>
          <a:p>
            <a:endParaRPr lang="en-US" sz="2720" dirty="0"/>
          </a:p>
          <a:p>
            <a:r>
              <a:rPr lang="en-US" sz="2720" dirty="0"/>
              <a:t>Consider the points  (0, 0, …, 0),  (1, 0, …, 0),  (10, 0, …, 0)</a:t>
            </a:r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Add noise to first point (0, 0, …, 0) </a:t>
            </a:r>
            <a:r>
              <a:rPr lang="en-US" sz="2720" dirty="0">
                <a:sym typeface="Wingdings"/>
              </a:rPr>
              <a:t> (0, 1, …, 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100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1, …, 1)</a:t>
            </a:r>
            <a:r>
              <a:rPr lang="en-US" sz="2720" dirty="0"/>
              <a:t>, (1, 0, …, 0)) = 10  &gt;  9.</a:t>
            </a:r>
          </a:p>
          <a:p>
            <a:endParaRPr lang="en-US" sz="2720" baseline="30000" dirty="0"/>
          </a:p>
          <a:p>
            <a:endParaRPr lang="en-US" sz="2720" dirty="0"/>
          </a:p>
          <a:p>
            <a:r>
              <a:rPr lang="en-US" sz="2720" dirty="0"/>
              <a:t>Add small noise to first point (0, 0, …, 0) </a:t>
            </a:r>
            <a:r>
              <a:rPr lang="en-US" sz="2720" dirty="0">
                <a:sym typeface="Wingdings"/>
              </a:rPr>
              <a:t> (0, 0.1, …, 0.1)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39,900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0.1, …, 0.1)</a:t>
            </a:r>
            <a:r>
              <a:rPr lang="en-US" sz="2720" dirty="0"/>
              <a:t>, (1, 0, …, 0)) = 20  &gt;  9.</a:t>
            </a:r>
            <a:endParaRPr lang="en-US" sz="2720" baseline="30000" dirty="0"/>
          </a:p>
          <a:p>
            <a:endParaRPr lang="en-US" sz="2720" baseline="30000" dirty="0"/>
          </a:p>
          <a:p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66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85D71-03E4-403A-9760-815547CCB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7" y="0"/>
            <a:ext cx="1079232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0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4231"/>
            <a:ext cx="10363200" cy="304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33" y="4114073"/>
            <a:ext cx="4026535" cy="3044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001" y="4587201"/>
            <a:ext cx="2705947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connected components:</a:t>
            </a:r>
          </a:p>
          <a:p>
            <a:pPr lvl="1"/>
            <a:r>
              <a:rPr lang="en-US" sz="2720" dirty="0"/>
              <a:t>Single linkage</a:t>
            </a:r>
          </a:p>
          <a:p>
            <a:pPr lvl="1"/>
            <a:r>
              <a:rPr lang="en-US" sz="2720" dirty="0" err="1"/>
              <a:t>DBscan</a:t>
            </a:r>
            <a:endParaRPr lang="en-US" sz="2720" dirty="0"/>
          </a:p>
        </p:txBody>
      </p:sp>
      <p:sp>
        <p:nvSpPr>
          <p:cNvPr id="6" name="TextBox 5"/>
          <p:cNvSpPr txBox="1"/>
          <p:nvPr/>
        </p:nvSpPr>
        <p:spPr>
          <a:xfrm>
            <a:off x="8093005" y="4377913"/>
            <a:ext cx="2901171" cy="2603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closeness:</a:t>
            </a:r>
          </a:p>
          <a:p>
            <a:r>
              <a:rPr lang="en-US" sz="2720" dirty="0"/>
              <a:t>  Complete linkage</a:t>
            </a:r>
          </a:p>
          <a:p>
            <a:r>
              <a:rPr lang="en-US" sz="2720" dirty="0"/>
              <a:t>  Average linkage</a:t>
            </a:r>
          </a:p>
          <a:p>
            <a:r>
              <a:rPr lang="en-US" sz="2720" dirty="0"/>
              <a:t>  Ward’s linkage</a:t>
            </a:r>
          </a:p>
          <a:p>
            <a:r>
              <a:rPr lang="en-US" sz="2720" dirty="0"/>
              <a:t>  K-means</a:t>
            </a:r>
          </a:p>
        </p:txBody>
      </p:sp>
    </p:spTree>
    <p:extLst>
      <p:ext uri="{BB962C8B-B14F-4D97-AF65-F5344CB8AC3E}">
        <p14:creationId xmlns:p14="http://schemas.microsoft.com/office/powerpoint/2010/main" val="279874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954" y="3777057"/>
            <a:ext cx="5559425" cy="3173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8" y="1256446"/>
            <a:ext cx="9661525" cy="19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226422" y="479778"/>
            <a:ext cx="9898777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 err="1">
                <a:solidFill>
                  <a:srgbClr val="7030A0"/>
                </a:solidFill>
              </a:rPr>
              <a:t>Dbscan</a:t>
            </a:r>
            <a:r>
              <a:rPr lang="en-US" sz="2720" dirty="0">
                <a:solidFill>
                  <a:srgbClr val="7030A0"/>
                </a:solidFill>
              </a:rPr>
              <a:t> (Density-based spatial clustering of applications with noise )</a:t>
            </a:r>
          </a:p>
        </p:txBody>
      </p:sp>
    </p:spTree>
    <p:extLst>
      <p:ext uri="{BB962C8B-B14F-4D97-AF65-F5344CB8AC3E}">
        <p14:creationId xmlns:p14="http://schemas.microsoft.com/office/powerpoint/2010/main" val="377328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37057"/>
            <a:ext cx="10363200" cy="2814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" y="3723923"/>
            <a:ext cx="10155936" cy="28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80" y="211704"/>
            <a:ext cx="10259568" cy="3422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66" y="3953325"/>
            <a:ext cx="9510395" cy="3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80" y="211704"/>
            <a:ext cx="10259568" cy="3422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66" y="3953325"/>
            <a:ext cx="9510395" cy="3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6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4" y="930146"/>
            <a:ext cx="10145573" cy="5072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5439" y="6751747"/>
            <a:ext cx="9596323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40" dirty="0"/>
              <a:t>http://scikit-learn.org/stable/auto_examples/cluster/plot_cluster_comparison.html</a:t>
            </a:r>
          </a:p>
        </p:txBody>
      </p:sp>
    </p:spTree>
    <p:extLst>
      <p:ext uri="{BB962C8B-B14F-4D97-AF65-F5344CB8AC3E}">
        <p14:creationId xmlns:p14="http://schemas.microsoft.com/office/powerpoint/2010/main" val="413233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19076</TotalTime>
  <Words>895</Words>
  <Application>Microsoft Office PowerPoint</Application>
  <PresentationFormat>Custom</PresentationFormat>
  <Paragraphs>149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Times-Bold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269</cp:revision>
  <dcterms:created xsi:type="dcterms:W3CDTF">2020-09-07T00:11:40Z</dcterms:created>
  <dcterms:modified xsi:type="dcterms:W3CDTF">2021-04-16T15:19:56Z</dcterms:modified>
</cp:coreProperties>
</file>