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69" r:id="rId2"/>
    <p:sldId id="298" r:id="rId3"/>
    <p:sldId id="305" r:id="rId4"/>
    <p:sldId id="299" r:id="rId5"/>
    <p:sldId id="300" r:id="rId6"/>
    <p:sldId id="306" r:id="rId7"/>
    <p:sldId id="294" r:id="rId8"/>
    <p:sldId id="288" r:id="rId9"/>
    <p:sldId id="297" r:id="rId10"/>
    <p:sldId id="289" r:id="rId11"/>
    <p:sldId id="266" r:id="rId12"/>
    <p:sldId id="291" r:id="rId13"/>
    <p:sldId id="292" r:id="rId14"/>
    <p:sldId id="295" r:id="rId15"/>
    <p:sldId id="296" r:id="rId16"/>
    <p:sldId id="293" r:id="rId17"/>
    <p:sldId id="307" r:id="rId18"/>
    <p:sldId id="310" r:id="rId19"/>
    <p:sldId id="302" r:id="rId20"/>
    <p:sldId id="311" r:id="rId21"/>
    <p:sldId id="312" r:id="rId22"/>
    <p:sldId id="313" r:id="rId23"/>
    <p:sldId id="314" r:id="rId24"/>
    <p:sldId id="303" r:id="rId25"/>
    <p:sldId id="304" r:id="rId26"/>
    <p:sldId id="323" r:id="rId27"/>
    <p:sldId id="324" r:id="rId28"/>
    <p:sldId id="321" r:id="rId29"/>
    <p:sldId id="316" r:id="rId30"/>
    <p:sldId id="325" r:id="rId31"/>
    <p:sldId id="317" r:id="rId32"/>
    <p:sldId id="315" r:id="rId33"/>
    <p:sldId id="318" r:id="rId34"/>
    <p:sldId id="322" r:id="rId35"/>
    <p:sldId id="319" r:id="rId36"/>
    <p:sldId id="320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8CDC"/>
    <a:srgbClr val="483700"/>
    <a:srgbClr val="0033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6249" autoAdjust="0"/>
    <p:restoredTop sz="94660"/>
  </p:normalViewPr>
  <p:slideViewPr>
    <p:cSldViewPr snapToGrid="0">
      <p:cViewPr>
        <p:scale>
          <a:sx n="87" d="100"/>
          <a:sy n="87" d="100"/>
        </p:scale>
        <p:origin x="224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888309" d="20000000"/>
        <a:sy n="18888309" d="20000000"/>
      </p:scale>
      <p:origin x="0" y="-78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43108B-EFE6-4B86-A4FC-35818F8ADE37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E6F55B-0D32-4EE0-9825-AF788159B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443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6F55B-0D32-4EE0-9825-AF788159B40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035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6233A-605B-4ABF-B329-C968964011E8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CA8D6-59B9-4D78-A8BF-E97D54097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42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6233A-605B-4ABF-B329-C968964011E8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CA8D6-59B9-4D78-A8BF-E97D54097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29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6233A-605B-4ABF-B329-C968964011E8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CA8D6-59B9-4D78-A8BF-E97D54097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553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6233A-605B-4ABF-B329-C968964011E8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CA8D6-59B9-4D78-A8BF-E97D54097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799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6233A-605B-4ABF-B329-C968964011E8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CA8D6-59B9-4D78-A8BF-E97D54097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502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6233A-605B-4ABF-B329-C968964011E8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CA8D6-59B9-4D78-A8BF-E97D54097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293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6233A-605B-4ABF-B329-C968964011E8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CA8D6-59B9-4D78-A8BF-E97D54097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255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6233A-605B-4ABF-B329-C968964011E8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CA8D6-59B9-4D78-A8BF-E97D54097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636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6233A-605B-4ABF-B329-C968964011E8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CA8D6-59B9-4D78-A8BF-E97D54097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708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6233A-605B-4ABF-B329-C968964011E8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CA8D6-59B9-4D78-A8BF-E97D54097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369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6233A-605B-4ABF-B329-C968964011E8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CA8D6-59B9-4D78-A8BF-E97D54097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65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6233A-605B-4ABF-B329-C968964011E8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CA8D6-59B9-4D78-A8BF-E97D54097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113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7.png"/><Relationship Id="rId7" Type="http://schemas.openxmlformats.org/officeDocument/2006/relationships/image" Target="../media/image1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5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40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40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727" y="374770"/>
            <a:ext cx="11679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err="1" smtClean="0">
                <a:solidFill>
                  <a:srgbClr val="19039B"/>
                </a:solidFill>
              </a:rPr>
              <a:t>Diagonalization</a:t>
            </a:r>
            <a:r>
              <a:rPr lang="en-US" sz="7200" dirty="0" smtClean="0">
                <a:solidFill>
                  <a:srgbClr val="19039B"/>
                </a:solidFill>
              </a:rPr>
              <a:t> </a:t>
            </a:r>
            <a:r>
              <a:rPr lang="en-US" sz="7200" dirty="0" err="1" smtClean="0">
                <a:solidFill>
                  <a:srgbClr val="19039B"/>
                </a:solidFill>
              </a:rPr>
              <a:t>Revisted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2955075" y="4089823"/>
            <a:ext cx="893584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Isabel K. Darcy</a:t>
            </a:r>
          </a:p>
          <a:p>
            <a:r>
              <a:rPr lang="en-US" sz="4000" dirty="0" smtClean="0"/>
              <a:t>Mathematics Department</a:t>
            </a:r>
          </a:p>
          <a:p>
            <a:r>
              <a:rPr lang="en-US" sz="4000" dirty="0" smtClean="0"/>
              <a:t>Applied Math and Computational Sciences</a:t>
            </a:r>
          </a:p>
          <a:p>
            <a:r>
              <a:rPr lang="en-US" sz="4000" dirty="0" smtClean="0"/>
              <a:t>University of Iowa</a:t>
            </a:r>
          </a:p>
        </p:txBody>
      </p:sp>
      <p:pic>
        <p:nvPicPr>
          <p:cNvPr id="1026" name="Picture 2" descr="29aug03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5" y="4474464"/>
            <a:ext cx="2383536" cy="2383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-50569" y="6412834"/>
            <a:ext cx="10249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Fig from </a:t>
            </a:r>
          </a:p>
          <a:p>
            <a:r>
              <a:rPr lang="en-US" sz="1200" dirty="0" smtClean="0"/>
              <a:t>knotplot.com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80754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4290" y="4737289"/>
            <a:ext cx="9525000" cy="20669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23" y="2823933"/>
            <a:ext cx="12096750" cy="1381125"/>
          </a:xfrm>
          <a:prstGeom prst="rect">
            <a:avLst/>
          </a:prstGeom>
        </p:spPr>
      </p:pic>
      <p:grpSp>
        <p:nvGrpSpPr>
          <p:cNvPr id="17" name="Group 16"/>
          <p:cNvGrpSpPr/>
          <p:nvPr/>
        </p:nvGrpSpPr>
        <p:grpSpPr>
          <a:xfrm>
            <a:off x="441751" y="12436"/>
            <a:ext cx="11369126" cy="1266825"/>
            <a:chOff x="441751" y="-43319"/>
            <a:chExt cx="11369126" cy="1266825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800602" y="-43319"/>
              <a:ext cx="6010275" cy="1266825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41751" y="248411"/>
              <a:ext cx="5153025" cy="609600"/>
            </a:xfrm>
            <a:prstGeom prst="rect">
              <a:avLst/>
            </a:prstGeom>
          </p:spPr>
        </p:pic>
      </p:grpSp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1936" y="1334266"/>
            <a:ext cx="11668125" cy="140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1281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62" y="638175"/>
            <a:ext cx="12009849" cy="530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1524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23" y="4886818"/>
            <a:ext cx="12096750" cy="1381125"/>
          </a:xfrm>
          <a:prstGeom prst="rect">
            <a:avLst/>
          </a:prstGeom>
        </p:spPr>
      </p:pic>
      <p:grpSp>
        <p:nvGrpSpPr>
          <p:cNvPr id="17" name="Group 16"/>
          <p:cNvGrpSpPr/>
          <p:nvPr/>
        </p:nvGrpSpPr>
        <p:grpSpPr>
          <a:xfrm>
            <a:off x="441751" y="12436"/>
            <a:ext cx="11369126" cy="1266825"/>
            <a:chOff x="441751" y="-43319"/>
            <a:chExt cx="11369126" cy="1266825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800602" y="-43319"/>
              <a:ext cx="6010275" cy="1266825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41751" y="248411"/>
              <a:ext cx="5153025" cy="609600"/>
            </a:xfrm>
            <a:prstGeom prst="rect">
              <a:avLst/>
            </a:prstGeom>
          </p:spPr>
        </p:pic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26990" y="1302009"/>
            <a:ext cx="2924175" cy="552450"/>
          </a:xfrm>
          <a:prstGeom prst="rect">
            <a:avLst/>
          </a:prstGeom>
          <a:ln w="57150">
            <a:solidFill>
              <a:srgbClr val="BA8CDC"/>
            </a:solidFill>
          </a:ln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1936" y="3236214"/>
            <a:ext cx="11668125" cy="140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4315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441751" y="12436"/>
            <a:ext cx="11369126" cy="1266825"/>
            <a:chOff x="441751" y="-43319"/>
            <a:chExt cx="11369126" cy="1266825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800602" y="-43319"/>
              <a:ext cx="6010275" cy="1266825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41751" y="248411"/>
              <a:ext cx="5153025" cy="609600"/>
            </a:xfrm>
            <a:prstGeom prst="rect">
              <a:avLst/>
            </a:prstGeom>
          </p:spPr>
        </p:pic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751" y="1402674"/>
            <a:ext cx="2924175" cy="552450"/>
          </a:xfrm>
          <a:prstGeom prst="rect">
            <a:avLst/>
          </a:prstGeom>
          <a:ln w="57150">
            <a:solidFill>
              <a:srgbClr val="BA8CDC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/>
          <a:srcRect l="-808" b="12593"/>
          <a:stretch/>
        </p:blipFill>
        <p:spPr>
          <a:xfrm>
            <a:off x="4762196" y="1402675"/>
            <a:ext cx="2602140" cy="557804"/>
          </a:xfrm>
          <a:prstGeom prst="rect">
            <a:avLst/>
          </a:prstGeom>
          <a:ln w="57150">
            <a:solidFill>
              <a:srgbClr val="00B0F0"/>
            </a:solidFill>
          </a:ln>
        </p:spPr>
      </p:pic>
    </p:spTree>
    <p:extLst>
      <p:ext uri="{BB962C8B-B14F-4D97-AF65-F5344CB8AC3E}">
        <p14:creationId xmlns:p14="http://schemas.microsoft.com/office/powerpoint/2010/main" val="2169931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441751" y="12436"/>
            <a:ext cx="11369126" cy="1266825"/>
            <a:chOff x="441751" y="-43319"/>
            <a:chExt cx="11369126" cy="1266825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800602" y="-43319"/>
              <a:ext cx="6010275" cy="1266825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41751" y="248411"/>
              <a:ext cx="5153025" cy="609600"/>
            </a:xfrm>
            <a:prstGeom prst="rect">
              <a:avLst/>
            </a:prstGeom>
          </p:spPr>
        </p:pic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751" y="1402674"/>
            <a:ext cx="2924175" cy="552450"/>
          </a:xfrm>
          <a:prstGeom prst="rect">
            <a:avLst/>
          </a:prstGeom>
          <a:ln w="57150">
            <a:solidFill>
              <a:srgbClr val="BA8CDC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/>
          <a:srcRect l="-808" b="12593"/>
          <a:stretch/>
        </p:blipFill>
        <p:spPr>
          <a:xfrm>
            <a:off x="4762196" y="1402675"/>
            <a:ext cx="2602140" cy="557804"/>
          </a:xfrm>
          <a:prstGeom prst="rect">
            <a:avLst/>
          </a:prstGeom>
          <a:ln w="57150">
            <a:solidFill>
              <a:srgbClr val="00B0F0"/>
            </a:solidFill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1751" y="2459778"/>
            <a:ext cx="9210675" cy="132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4298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441751" y="12436"/>
            <a:ext cx="11369126" cy="1266825"/>
            <a:chOff x="441751" y="-43319"/>
            <a:chExt cx="11369126" cy="1266825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800602" y="-43319"/>
              <a:ext cx="6010275" cy="1266825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41751" y="248411"/>
              <a:ext cx="5153025" cy="609600"/>
            </a:xfrm>
            <a:prstGeom prst="rect">
              <a:avLst/>
            </a:prstGeom>
          </p:spPr>
        </p:pic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751" y="1402674"/>
            <a:ext cx="2924175" cy="552450"/>
          </a:xfrm>
          <a:prstGeom prst="rect">
            <a:avLst/>
          </a:prstGeom>
          <a:ln w="57150">
            <a:solidFill>
              <a:srgbClr val="BA8CDC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/>
          <a:srcRect l="-808" b="12593"/>
          <a:stretch/>
        </p:blipFill>
        <p:spPr>
          <a:xfrm>
            <a:off x="4762196" y="1402675"/>
            <a:ext cx="2602140" cy="557804"/>
          </a:xfrm>
          <a:prstGeom prst="rect">
            <a:avLst/>
          </a:prstGeom>
          <a:ln w="57150">
            <a:solidFill>
              <a:srgbClr val="00B0F0"/>
            </a:solidFill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1751" y="2459778"/>
            <a:ext cx="9210675" cy="13239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7"/>
          <a:srcRect t="2541" r="20151"/>
          <a:stretch/>
        </p:blipFill>
        <p:spPr>
          <a:xfrm>
            <a:off x="1558521" y="3928267"/>
            <a:ext cx="10252356" cy="131818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457829" y="5246450"/>
            <a:ext cx="2581275" cy="143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3279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441751" y="12436"/>
            <a:ext cx="11369126" cy="1266825"/>
            <a:chOff x="441751" y="-43319"/>
            <a:chExt cx="11369126" cy="1266825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800602" y="-43319"/>
              <a:ext cx="6010275" cy="1266825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41751" y="248411"/>
              <a:ext cx="5153025" cy="609600"/>
            </a:xfrm>
            <a:prstGeom prst="rect">
              <a:avLst/>
            </a:prstGeom>
          </p:spPr>
        </p:pic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1751" y="1402674"/>
            <a:ext cx="2924175" cy="552450"/>
          </a:xfrm>
          <a:prstGeom prst="rect">
            <a:avLst/>
          </a:prstGeom>
          <a:ln w="57150">
            <a:solidFill>
              <a:srgbClr val="BA8CDC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6"/>
          <a:srcRect l="-808" b="12593"/>
          <a:stretch/>
        </p:blipFill>
        <p:spPr>
          <a:xfrm>
            <a:off x="4762196" y="1402675"/>
            <a:ext cx="2602140" cy="557804"/>
          </a:xfrm>
          <a:prstGeom prst="rect">
            <a:avLst/>
          </a:prstGeom>
          <a:ln w="57150">
            <a:solidFill>
              <a:srgbClr val="00B0F0"/>
            </a:solidFill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1751" y="2247639"/>
            <a:ext cx="9210675" cy="132397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579276" y="2225694"/>
            <a:ext cx="2581275" cy="14382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425178" y="3858774"/>
            <a:ext cx="9667875" cy="280987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70663" y="4184294"/>
            <a:ext cx="21506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C00000"/>
                </a:solidFill>
              </a:rPr>
              <a:t>Check answer:</a:t>
            </a:r>
            <a:endParaRPr lang="en-US" sz="4400" dirty="0">
              <a:solidFill>
                <a:srgbClr val="C000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3666709"/>
            <a:ext cx="121920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6759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9573" y="55911"/>
            <a:ext cx="11896344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b="0" i="0" u="none" strike="noStrike" baseline="0" dirty="0" smtClean="0"/>
              <a:t>To diagonalize a matrix </a:t>
            </a:r>
            <a:r>
              <a:rPr lang="pt-BR" sz="3600" b="0" i="0" u="none" strike="noStrike" baseline="0" dirty="0" smtClean="0">
                <a:solidFill>
                  <a:schemeClr val="accent2">
                    <a:lumMod val="50000"/>
                  </a:schemeClr>
                </a:solidFill>
              </a:rPr>
              <a:t>A</a:t>
            </a:r>
            <a:r>
              <a:rPr lang="pt-BR" sz="3600" b="0" i="0" u="none" strike="noStrike" baseline="0" dirty="0" smtClean="0"/>
              <a:t>:</a:t>
            </a:r>
          </a:p>
          <a:p>
            <a:endParaRPr lang="en-US" sz="3600" dirty="0" smtClean="0"/>
          </a:p>
          <a:p>
            <a:r>
              <a:rPr lang="en-US" sz="3400" dirty="0" smtClean="0"/>
              <a:t>Step </a:t>
            </a:r>
            <a:r>
              <a:rPr lang="en-US" sz="3400" dirty="0"/>
              <a:t>1: Find eigenvalues: Solve the equation: </a:t>
            </a:r>
            <a:r>
              <a:rPr lang="en-US" sz="3600" dirty="0" err="1">
                <a:solidFill>
                  <a:srgbClr val="C00000"/>
                </a:solidFill>
              </a:rPr>
              <a:t>det</a:t>
            </a:r>
            <a:r>
              <a:rPr lang="en-US" sz="3600" dirty="0">
                <a:solidFill>
                  <a:srgbClr val="C00000"/>
                </a:solidFill>
              </a:rPr>
              <a:t> (A – </a:t>
            </a:r>
            <a:r>
              <a:rPr lang="en-US" sz="3600" dirty="0" err="1">
                <a:solidFill>
                  <a:srgbClr val="C00000"/>
                </a:solidFill>
                <a:latin typeface="Symbol" panose="05050102010706020507" pitchFamily="18" charset="2"/>
              </a:rPr>
              <a:t>lI</a:t>
            </a:r>
            <a:r>
              <a:rPr lang="en-US" sz="3600" dirty="0">
                <a:solidFill>
                  <a:srgbClr val="C00000"/>
                </a:solidFill>
                <a:latin typeface="Symbol" panose="05050102010706020507" pitchFamily="18" charset="2"/>
              </a:rPr>
              <a:t>)</a:t>
            </a:r>
            <a:r>
              <a:rPr lang="en-US" sz="3600" dirty="0">
                <a:solidFill>
                  <a:srgbClr val="C00000"/>
                </a:solidFill>
              </a:rPr>
              <a:t> = 0 </a:t>
            </a:r>
          </a:p>
          <a:p>
            <a:pPr algn="r"/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for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  <a:latin typeface="Symbol" panose="05050102010706020507" pitchFamily="18" charset="2"/>
              </a:rPr>
              <a:t>l.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CMR10"/>
            </a:endParaRPr>
          </a:p>
          <a:p>
            <a:endParaRPr lang="en-US" sz="800" dirty="0"/>
          </a:p>
          <a:p>
            <a:r>
              <a:rPr lang="en-US" sz="3400" dirty="0"/>
              <a:t>Step 2: For each eigenvalue, find its </a:t>
            </a:r>
            <a:r>
              <a:rPr lang="en-US" sz="3400" dirty="0" smtClean="0"/>
              <a:t>corresponding eigenvectors </a:t>
            </a:r>
            <a:r>
              <a:rPr lang="en-US" sz="3400" dirty="0"/>
              <a:t>by solving the homogeneous system </a:t>
            </a:r>
            <a:r>
              <a:rPr lang="en-US" sz="3400" dirty="0" smtClean="0"/>
              <a:t>of equations:   </a:t>
            </a:r>
            <a:r>
              <a:rPr lang="en-US" sz="3600" dirty="0" smtClean="0">
                <a:solidFill>
                  <a:srgbClr val="C00000"/>
                </a:solidFill>
              </a:rPr>
              <a:t>(</a:t>
            </a:r>
            <a:r>
              <a:rPr lang="en-US" sz="3600" dirty="0">
                <a:solidFill>
                  <a:srgbClr val="C00000"/>
                </a:solidFill>
              </a:rPr>
              <a:t>A – </a:t>
            </a:r>
            <a:r>
              <a:rPr lang="en-US" sz="3600" dirty="0" err="1">
                <a:solidFill>
                  <a:srgbClr val="C00000"/>
                </a:solidFill>
                <a:latin typeface="Symbol" panose="05050102010706020507" pitchFamily="18" charset="2"/>
              </a:rPr>
              <a:t>lI</a:t>
            </a:r>
            <a:r>
              <a:rPr lang="en-US" sz="3600" dirty="0">
                <a:solidFill>
                  <a:srgbClr val="C00000"/>
                </a:solidFill>
                <a:latin typeface="Symbol" panose="05050102010706020507" pitchFamily="18" charset="2"/>
              </a:rPr>
              <a:t>)</a:t>
            </a:r>
            <a:r>
              <a:rPr lang="en-US" sz="3600" b="1" dirty="0">
                <a:solidFill>
                  <a:srgbClr val="C00000"/>
                </a:solidFill>
              </a:rPr>
              <a:t>x</a:t>
            </a:r>
            <a:r>
              <a:rPr lang="en-US" sz="3600" dirty="0">
                <a:solidFill>
                  <a:srgbClr val="C00000"/>
                </a:solidFill>
              </a:rPr>
              <a:t> = 0 </a:t>
            </a:r>
            <a:endParaRPr lang="en-US" sz="3600" dirty="0" smtClean="0">
              <a:solidFill>
                <a:srgbClr val="C00000"/>
              </a:solidFill>
            </a:endParaRPr>
          </a:p>
          <a:p>
            <a:pPr algn="r"/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for </a:t>
            </a: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x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r>
              <a:rPr lang="en-US" sz="3600" b="0" i="0" u="none" strike="noStrike" baseline="0" dirty="0" smtClean="0"/>
              <a:t>Case 3a.) IF the geometric multiplicity is LESS</a:t>
            </a:r>
            <a:r>
              <a:rPr lang="en-US" sz="3600" b="0" i="0" u="none" strike="noStrike" dirty="0" smtClean="0"/>
              <a:t> </a:t>
            </a:r>
            <a:r>
              <a:rPr lang="en-US" sz="3600" b="0" i="0" u="none" strike="noStrike" baseline="0" dirty="0" smtClean="0"/>
              <a:t>then the algebraic multiplicity for at least ONE</a:t>
            </a:r>
            <a:r>
              <a:rPr lang="en-US" sz="3600" b="0" i="0" u="none" strike="noStrike" dirty="0" smtClean="0"/>
              <a:t> </a:t>
            </a:r>
            <a:r>
              <a:rPr lang="en-US" sz="3600" b="0" i="0" u="none" strike="noStrike" baseline="0" dirty="0" smtClean="0"/>
              <a:t>eigenvalue of A, then A is NOT diagonalizable.</a:t>
            </a:r>
            <a:r>
              <a:rPr lang="en-US" sz="3600" b="0" i="0" u="none" strike="noStrike" dirty="0" smtClean="0"/>
              <a:t> </a:t>
            </a:r>
            <a:r>
              <a:rPr lang="en-US" sz="3600" b="0" i="0" u="none" strike="noStrike" baseline="0" dirty="0" smtClean="0"/>
              <a:t>(Cannot find square matrix P).</a:t>
            </a:r>
          </a:p>
          <a:p>
            <a:endParaRPr lang="en-US" sz="3600" b="0" i="0" u="none" strike="noStrike" baseline="0" dirty="0" smtClean="0"/>
          </a:p>
        </p:txBody>
      </p:sp>
      <p:sp>
        <p:nvSpPr>
          <p:cNvPr id="3" name="Rectangle 2"/>
          <p:cNvSpPr/>
          <p:nvPr/>
        </p:nvSpPr>
        <p:spPr>
          <a:xfrm>
            <a:off x="1409127" y="5858789"/>
            <a:ext cx="9373747" cy="646331"/>
          </a:xfrm>
          <a:prstGeom prst="rect">
            <a:avLst/>
          </a:prstGeom>
          <a:solidFill>
            <a:schemeClr val="accent2">
              <a:lumMod val="50000"/>
            </a:schemeClr>
          </a:solidFill>
          <a:ln w="5715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Matrix </a:t>
            </a:r>
            <a:r>
              <a:rPr lang="en-US" sz="3600" dirty="0" smtClean="0">
                <a:solidFill>
                  <a:schemeClr val="bg1"/>
                </a:solidFill>
              </a:rPr>
              <a:t> defective = NOT diagonalizable.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7404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9573" y="55911"/>
            <a:ext cx="11896344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500" b="0" i="0" u="none" strike="noStrike" baseline="0" dirty="0" smtClean="0"/>
              <a:t>Case 3b.) </a:t>
            </a:r>
            <a:r>
              <a:rPr lang="en-US" sz="3500" dirty="0" smtClean="0"/>
              <a:t>A </a:t>
            </a:r>
            <a:r>
              <a:rPr lang="en-US" sz="3500" dirty="0"/>
              <a:t>is </a:t>
            </a:r>
            <a:r>
              <a:rPr lang="en-US" sz="3500" dirty="0" smtClean="0"/>
              <a:t>diagonalizable if and only if</a:t>
            </a:r>
          </a:p>
          <a:p>
            <a:pPr algn="ctr"/>
            <a:r>
              <a:rPr lang="en-US" sz="3500" dirty="0" smtClean="0">
                <a:solidFill>
                  <a:srgbClr val="C00000"/>
                </a:solidFill>
              </a:rPr>
              <a:t>geometric </a:t>
            </a:r>
            <a:r>
              <a:rPr lang="en-US" sz="3500" b="0" i="0" u="none" strike="noStrike" baseline="0" dirty="0" smtClean="0">
                <a:solidFill>
                  <a:srgbClr val="C00000"/>
                </a:solidFill>
              </a:rPr>
              <a:t>multiplicity = algebraic multiplicity </a:t>
            </a:r>
          </a:p>
          <a:p>
            <a:r>
              <a:rPr lang="en-US" sz="3500" b="0" i="0" u="none" strike="noStrike" baseline="0" dirty="0" smtClean="0"/>
              <a:t>for </a:t>
            </a:r>
            <a:r>
              <a:rPr lang="en-US" sz="3500" b="0" i="0" u="none" strike="noStrike" baseline="0" dirty="0" smtClean="0">
                <a:solidFill>
                  <a:srgbClr val="C00000"/>
                </a:solidFill>
              </a:rPr>
              <a:t>ALL</a:t>
            </a:r>
            <a:r>
              <a:rPr lang="en-US" sz="3500" b="0" i="0" u="none" strike="noStrike" baseline="0" dirty="0" smtClean="0"/>
              <a:t> the eigenvalues of</a:t>
            </a:r>
            <a:r>
              <a:rPr lang="en-US" sz="3500" b="0" i="0" u="none" strike="noStrike" dirty="0" smtClean="0"/>
              <a:t> </a:t>
            </a:r>
            <a:r>
              <a:rPr lang="en-US" sz="3500" b="0" i="0" u="none" strike="noStrike" baseline="0" dirty="0" smtClean="0"/>
              <a:t>A</a:t>
            </a:r>
            <a:r>
              <a:rPr lang="en-US" sz="3500" dirty="0"/>
              <a:t>.</a:t>
            </a:r>
            <a:endParaRPr lang="en-US" sz="3500" b="0" i="0" u="none" strike="noStrike" baseline="0" dirty="0" smtClean="0"/>
          </a:p>
          <a:p>
            <a:r>
              <a:rPr lang="en-US" sz="3500" b="0" i="0" u="none" strike="noStrike" baseline="0" dirty="0" smtClean="0"/>
              <a:t> </a:t>
            </a:r>
          </a:p>
          <a:p>
            <a:r>
              <a:rPr lang="en-US" sz="3600" b="0" i="0" u="none" strike="noStrike" baseline="0" dirty="0" smtClean="0"/>
              <a:t>Use the </a:t>
            </a:r>
            <a:r>
              <a:rPr lang="en-US" sz="3600" b="0" i="0" u="none" strike="noStrike" baseline="0" dirty="0" smtClean="0">
                <a:solidFill>
                  <a:schemeClr val="accent6">
                    <a:lumMod val="50000"/>
                  </a:schemeClr>
                </a:solidFill>
              </a:rPr>
              <a:t>eigenvalues</a:t>
            </a:r>
            <a:r>
              <a:rPr lang="en-US" sz="3600" b="0" i="0" u="none" strike="noStrike" baseline="0" dirty="0" smtClean="0"/>
              <a:t> of </a:t>
            </a:r>
            <a:r>
              <a:rPr lang="en-US" sz="3600" b="0" i="0" u="none" strike="noStrike" baseline="0" dirty="0" smtClean="0">
                <a:solidFill>
                  <a:schemeClr val="accent2">
                    <a:lumMod val="50000"/>
                  </a:schemeClr>
                </a:solidFill>
              </a:rPr>
              <a:t>A</a:t>
            </a:r>
            <a:r>
              <a:rPr lang="en-US" sz="3600" b="0" i="0" u="none" strike="noStrike" baseline="0" dirty="0" smtClean="0"/>
              <a:t> to construct the diagonal matrix </a:t>
            </a:r>
            <a:r>
              <a:rPr lang="en-US" sz="3600" b="0" i="0" u="none" strike="noStrike" baseline="0" dirty="0" smtClean="0">
                <a:solidFill>
                  <a:schemeClr val="accent6">
                    <a:lumMod val="50000"/>
                  </a:schemeClr>
                </a:solidFill>
              </a:rPr>
              <a:t>D</a:t>
            </a:r>
          </a:p>
          <a:p>
            <a:endParaRPr lang="en-US" sz="3600" b="0" i="0" u="none" strike="noStrike" baseline="0" dirty="0" smtClean="0"/>
          </a:p>
          <a:p>
            <a:r>
              <a:rPr lang="en-US" sz="3600" b="0" i="0" u="none" strike="noStrike" baseline="0" dirty="0" smtClean="0"/>
              <a:t>Use the basis of the corresponding </a:t>
            </a:r>
            <a:r>
              <a:rPr lang="en-US" sz="3600" b="0" i="0" u="none" strike="noStrike" baseline="0" dirty="0" err="1" smtClean="0">
                <a:solidFill>
                  <a:srgbClr val="7030A0"/>
                </a:solidFill>
              </a:rPr>
              <a:t>eigenspaces</a:t>
            </a:r>
            <a:r>
              <a:rPr lang="en-US" sz="3600" dirty="0"/>
              <a:t> </a:t>
            </a:r>
            <a:r>
              <a:rPr lang="en-US" sz="3600" b="0" i="0" u="none" strike="noStrike" baseline="0" dirty="0" smtClean="0"/>
              <a:t>for the      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</a:t>
            </a:r>
            <a:r>
              <a:rPr lang="en-US" sz="3600" b="0" i="0" u="none" strike="noStrike" baseline="0" dirty="0" smtClean="0"/>
              <a:t>corresponding columns of </a:t>
            </a:r>
            <a:r>
              <a:rPr lang="en-US" sz="3600" b="0" i="0" u="none" strike="noStrike" baseline="0" dirty="0" smtClean="0">
                <a:solidFill>
                  <a:srgbClr val="7030A0"/>
                </a:solidFill>
              </a:rPr>
              <a:t>P</a:t>
            </a:r>
            <a:r>
              <a:rPr lang="en-US" sz="3600" b="0" i="0" u="none" strike="noStrike" baseline="0" dirty="0" smtClean="0"/>
              <a:t>. (NOTE: </a:t>
            </a:r>
            <a:r>
              <a:rPr lang="en-US" sz="3600" b="0" i="0" u="none" strike="noStrike" baseline="0" dirty="0" smtClean="0">
                <a:solidFill>
                  <a:srgbClr val="7030A0"/>
                </a:solidFill>
              </a:rPr>
              <a:t>P</a:t>
            </a:r>
            <a:r>
              <a:rPr lang="en-US" sz="3600" b="0" i="0" u="none" strike="noStrike" baseline="0" dirty="0" smtClean="0"/>
              <a:t> is</a:t>
            </a:r>
            <a:r>
              <a:rPr lang="en-US" sz="3600" b="0" i="0" u="none" strike="noStrike" dirty="0" smtClean="0"/>
              <a:t> </a:t>
            </a:r>
            <a:r>
              <a:rPr lang="en-US" sz="3600" b="0" i="0" u="none" strike="noStrike" baseline="0" dirty="0" smtClean="0"/>
              <a:t>a</a:t>
            </a:r>
            <a:r>
              <a:rPr lang="en-US" sz="3600" b="0" i="0" u="none" strike="noStrike" dirty="0" smtClean="0"/>
              <a:t> </a:t>
            </a:r>
            <a:r>
              <a:rPr lang="en-US" sz="3600" b="0" i="0" u="none" strike="noStrike" baseline="0" dirty="0" smtClean="0"/>
              <a:t>SQUARE matrix).</a:t>
            </a:r>
          </a:p>
          <a:p>
            <a:endParaRPr lang="en-US" sz="3600" b="0" i="0" u="none" strike="noStrike" baseline="0" dirty="0" smtClean="0"/>
          </a:p>
          <a:p>
            <a:r>
              <a:rPr lang="en-US" sz="3600" b="0" i="0" u="none" strike="noStrike" baseline="0" dirty="0" smtClean="0"/>
              <a:t>NOTE: ORDER MATTERS.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6488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545" y="2872241"/>
            <a:ext cx="11953875" cy="178117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128" y="330653"/>
            <a:ext cx="3609975" cy="158115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40545" y="1989926"/>
            <a:ext cx="1198880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000" dirty="0" smtClean="0">
              <a:solidFill>
                <a:srgbClr val="7030A0"/>
              </a:solidFill>
              <a:latin typeface="CMR10"/>
            </a:endParaRPr>
          </a:p>
          <a:p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</a:rPr>
              <a:t>Step 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</a:rPr>
              <a:t>1: Find eigenvalues: Solve the </a:t>
            </a:r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</a:rPr>
              <a:t>equation: </a:t>
            </a:r>
            <a:r>
              <a:rPr lang="en-US" sz="3600" dirty="0" err="1" smtClean="0">
                <a:solidFill>
                  <a:srgbClr val="C00000"/>
                </a:solidFill>
              </a:rPr>
              <a:t>det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>
                <a:solidFill>
                  <a:srgbClr val="C00000"/>
                </a:solidFill>
              </a:rPr>
              <a:t>(A – </a:t>
            </a:r>
            <a:r>
              <a:rPr lang="en-US" sz="3600" dirty="0" err="1">
                <a:solidFill>
                  <a:srgbClr val="C00000"/>
                </a:solidFill>
                <a:latin typeface="Symbol" panose="05050102010706020507" pitchFamily="18" charset="2"/>
              </a:rPr>
              <a:t>l</a:t>
            </a:r>
            <a:r>
              <a:rPr lang="en-US" sz="3600" dirty="0" err="1">
                <a:solidFill>
                  <a:srgbClr val="C00000"/>
                </a:solidFill>
              </a:rPr>
              <a:t>I</a:t>
            </a:r>
            <a:r>
              <a:rPr lang="en-US" sz="3600" dirty="0">
                <a:solidFill>
                  <a:srgbClr val="C00000"/>
                </a:solidFill>
              </a:rPr>
              <a:t>) = 0 </a:t>
            </a:r>
            <a:endParaRPr lang="en-US" sz="3600" dirty="0" smtClean="0">
              <a:solidFill>
                <a:srgbClr val="C00000"/>
              </a:solidFill>
            </a:endParaRPr>
          </a:p>
          <a:p>
            <a:pPr algn="r"/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for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Symbol" panose="05050102010706020507" pitchFamily="18" charset="2"/>
              </a:rPr>
              <a:t>l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Symbol" panose="05050102010706020507" pitchFamily="18" charset="2"/>
              </a:rPr>
              <a:t>.</a:t>
            </a:r>
            <a:endParaRPr lang="en-US" sz="800" dirty="0" smtClean="0">
              <a:latin typeface="CMR1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21615" y="246743"/>
            <a:ext cx="7803471" cy="1754326"/>
          </a:xfrm>
          <a:prstGeom prst="rect">
            <a:avLst/>
          </a:prstGeom>
          <a:noFill/>
          <a:ln w="57150">
            <a:solidFill>
              <a:srgbClr val="BA8CD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For more complicated example, see video 4: </a:t>
            </a:r>
            <a:r>
              <a:rPr lang="en-US" sz="3600" dirty="0">
                <a:solidFill>
                  <a:srgbClr val="19039B"/>
                </a:solidFill>
              </a:rPr>
              <a:t>Eigenvalue/Eigenvector </a:t>
            </a:r>
            <a:r>
              <a:rPr lang="en-US" sz="3600" dirty="0" smtClean="0">
                <a:solidFill>
                  <a:srgbClr val="19039B"/>
                </a:solidFill>
              </a:rPr>
              <a:t>Example</a:t>
            </a:r>
          </a:p>
          <a:p>
            <a:pPr algn="ctr"/>
            <a:r>
              <a:rPr lang="en-US" sz="3600" dirty="0" smtClean="0"/>
              <a:t>&amp; video 5:  </a:t>
            </a:r>
            <a:r>
              <a:rPr lang="en-US" sz="3600" dirty="0" err="1" smtClean="0">
                <a:solidFill>
                  <a:srgbClr val="19039B"/>
                </a:solidFill>
              </a:rPr>
              <a:t>Diagonalization</a:t>
            </a:r>
            <a:r>
              <a:rPr lang="en-US" sz="3600" dirty="0" smtClean="0"/>
              <a:t>  </a:t>
            </a:r>
            <a:endParaRPr lang="en-US" sz="36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2898" y="4653416"/>
            <a:ext cx="8181975" cy="7239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54648" y="5529830"/>
            <a:ext cx="4838700" cy="6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219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925" y="223837"/>
            <a:ext cx="11982450" cy="6410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2211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3662" y="157025"/>
            <a:ext cx="9035305" cy="858981"/>
          </a:xfrm>
          <a:prstGeom prst="rect">
            <a:avLst/>
          </a:prstGeom>
          <a:noFill/>
          <a:ln w="571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09077" y="291514"/>
            <a:ext cx="11541837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characteristic equation</a:t>
            </a:r>
            <a:r>
              <a:rPr lang="en-US" sz="3600" dirty="0" smtClean="0"/>
              <a:t>:</a:t>
            </a:r>
          </a:p>
          <a:p>
            <a:endParaRPr lang="en-US" sz="3200" dirty="0"/>
          </a:p>
          <a:p>
            <a:r>
              <a:rPr lang="en-US" sz="3600" dirty="0" smtClean="0"/>
              <a:t> 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Symbol" panose="05050102010706020507" pitchFamily="18" charset="2"/>
              </a:rPr>
              <a:t>l</a:t>
            </a:r>
            <a:r>
              <a:rPr lang="en-US" sz="3600" dirty="0" smtClean="0"/>
              <a:t>  = -3  :  </a:t>
            </a:r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</a:rPr>
              <a:t>algebraic multiplicity  =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         </a:t>
            </a:r>
            <a:r>
              <a:rPr lang="en-US" sz="3600" dirty="0" smtClean="0">
                <a:solidFill>
                  <a:srgbClr val="7030A0"/>
                </a:solidFill>
              </a:rPr>
              <a:t>geometric multiplicity =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         dimension of </a:t>
            </a:r>
            <a:r>
              <a:rPr lang="en-US" sz="3600" dirty="0" err="1" smtClean="0"/>
              <a:t>eigenspace</a:t>
            </a:r>
            <a:r>
              <a:rPr lang="en-US" sz="3600" dirty="0" smtClean="0"/>
              <a:t> =</a:t>
            </a:r>
          </a:p>
          <a:p>
            <a:endParaRPr lang="en-US" sz="3600" dirty="0"/>
          </a:p>
          <a:p>
            <a:endParaRPr lang="en-US" sz="2800" dirty="0"/>
          </a:p>
          <a:p>
            <a:r>
              <a:rPr lang="en-US" sz="3600" dirty="0" smtClean="0"/>
              <a:t> 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Symbol" panose="05050102010706020507" pitchFamily="18" charset="2"/>
              </a:rPr>
              <a:t>l</a:t>
            </a:r>
            <a:r>
              <a:rPr lang="en-US" sz="3600" dirty="0" smtClean="0"/>
              <a:t>  </a:t>
            </a:r>
            <a:r>
              <a:rPr lang="en-US" sz="3600" dirty="0"/>
              <a:t>=  </a:t>
            </a:r>
            <a:r>
              <a:rPr lang="en-US" sz="3600" dirty="0" smtClean="0"/>
              <a:t> 5  :  </a:t>
            </a:r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</a:rPr>
              <a:t>algebraic 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</a:rPr>
              <a:t>multiplicity </a:t>
            </a:r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n-US" sz="36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sz="3600" dirty="0"/>
              <a:t>                   </a:t>
            </a:r>
            <a:r>
              <a:rPr lang="en-US" sz="3600" dirty="0">
                <a:solidFill>
                  <a:srgbClr val="7030A0"/>
                </a:solidFill>
              </a:rPr>
              <a:t>geometric multiplicity </a:t>
            </a:r>
          </a:p>
          <a:p>
            <a:r>
              <a:rPr lang="en-US" sz="3600" dirty="0"/>
              <a:t>                   </a:t>
            </a:r>
            <a:r>
              <a:rPr lang="en-US" sz="3600" dirty="0" smtClean="0"/>
              <a:t>dimension of </a:t>
            </a:r>
            <a:r>
              <a:rPr lang="en-US" sz="3600" dirty="0" err="1" smtClean="0"/>
              <a:t>eigenspace</a:t>
            </a:r>
            <a:r>
              <a:rPr lang="en-US" sz="3600" dirty="0" smtClean="0"/>
              <a:t> </a:t>
            </a:r>
          </a:p>
          <a:p>
            <a:endParaRPr lang="en-US" sz="2400" dirty="0"/>
          </a:p>
          <a:p>
            <a:pPr algn="ctr"/>
            <a:r>
              <a:rPr lang="en-US" sz="3600" dirty="0">
                <a:solidFill>
                  <a:srgbClr val="C00000"/>
                </a:solidFill>
              </a:rPr>
              <a:t>1 ≤  geometric multiplicity ≤ algebraic </a:t>
            </a:r>
            <a:r>
              <a:rPr lang="en-US" sz="3600" dirty="0" smtClean="0">
                <a:solidFill>
                  <a:srgbClr val="C00000"/>
                </a:solidFill>
              </a:rPr>
              <a:t>multiplicity   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48509" y="5957455"/>
            <a:ext cx="9365673" cy="748145"/>
          </a:xfrm>
          <a:prstGeom prst="rect">
            <a:avLst/>
          </a:prstGeom>
          <a:ln w="57150">
            <a:solidFill>
              <a:srgbClr val="FF9999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en-US" sz="36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l="12954" b="-13587"/>
          <a:stretch/>
        </p:blipFill>
        <p:spPr>
          <a:xfrm>
            <a:off x="4963883" y="291514"/>
            <a:ext cx="4211862" cy="78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63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3662" y="157025"/>
            <a:ext cx="9035305" cy="858981"/>
          </a:xfrm>
          <a:prstGeom prst="rect">
            <a:avLst/>
          </a:prstGeom>
          <a:noFill/>
          <a:ln w="571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09077" y="291514"/>
            <a:ext cx="11541837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characteristic equation</a:t>
            </a:r>
            <a:r>
              <a:rPr lang="en-US" sz="3600" dirty="0" smtClean="0"/>
              <a:t>:</a:t>
            </a:r>
          </a:p>
          <a:p>
            <a:endParaRPr lang="en-US" sz="3200" dirty="0"/>
          </a:p>
          <a:p>
            <a:r>
              <a:rPr lang="en-US" sz="3600" dirty="0" smtClean="0"/>
              <a:t> 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Symbol" panose="05050102010706020507" pitchFamily="18" charset="2"/>
              </a:rPr>
              <a:t>l</a:t>
            </a:r>
            <a:r>
              <a:rPr lang="en-US" sz="3600" dirty="0" smtClean="0"/>
              <a:t>  = -3  :  </a:t>
            </a:r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</a:rPr>
              <a:t>algebraic multiplicity  = 1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         </a:t>
            </a:r>
            <a:r>
              <a:rPr lang="en-US" sz="3600" dirty="0" smtClean="0">
                <a:solidFill>
                  <a:srgbClr val="7030A0"/>
                </a:solidFill>
              </a:rPr>
              <a:t>geometric multiplicity = 1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         dimension of </a:t>
            </a:r>
            <a:r>
              <a:rPr lang="en-US" sz="3600" dirty="0" err="1" smtClean="0"/>
              <a:t>eigenspace</a:t>
            </a:r>
            <a:r>
              <a:rPr lang="en-US" sz="3600" dirty="0" smtClean="0"/>
              <a:t> = 1</a:t>
            </a:r>
          </a:p>
          <a:p>
            <a:endParaRPr lang="en-US" sz="3600" dirty="0"/>
          </a:p>
          <a:p>
            <a:endParaRPr lang="en-US" sz="2800" dirty="0"/>
          </a:p>
          <a:p>
            <a:r>
              <a:rPr lang="en-US" sz="3600" dirty="0" smtClean="0"/>
              <a:t> 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Symbol" panose="05050102010706020507" pitchFamily="18" charset="2"/>
              </a:rPr>
              <a:t>l</a:t>
            </a:r>
            <a:r>
              <a:rPr lang="en-US" sz="3600" dirty="0" smtClean="0"/>
              <a:t>  </a:t>
            </a:r>
            <a:r>
              <a:rPr lang="en-US" sz="3600" dirty="0"/>
              <a:t>=  </a:t>
            </a:r>
            <a:r>
              <a:rPr lang="en-US" sz="3600" dirty="0" smtClean="0"/>
              <a:t> 5  :  </a:t>
            </a:r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</a:rPr>
              <a:t>algebraic 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</a:rPr>
              <a:t>multiplicity </a:t>
            </a:r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</a:rPr>
              <a:t>= 1 </a:t>
            </a:r>
            <a:endParaRPr lang="en-US" sz="36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sz="3600" dirty="0"/>
              <a:t>                   </a:t>
            </a:r>
            <a:r>
              <a:rPr lang="en-US" sz="3600" dirty="0">
                <a:solidFill>
                  <a:srgbClr val="7030A0"/>
                </a:solidFill>
              </a:rPr>
              <a:t>geometric multiplicity </a:t>
            </a:r>
            <a:r>
              <a:rPr lang="en-US" sz="3600" dirty="0" smtClean="0">
                <a:solidFill>
                  <a:srgbClr val="7030A0"/>
                </a:solidFill>
              </a:rPr>
              <a:t>= 1</a:t>
            </a:r>
            <a:endParaRPr lang="en-US" sz="3600" dirty="0">
              <a:solidFill>
                <a:srgbClr val="7030A0"/>
              </a:solidFill>
            </a:endParaRPr>
          </a:p>
          <a:p>
            <a:r>
              <a:rPr lang="en-US" sz="3600" dirty="0"/>
              <a:t>                   </a:t>
            </a:r>
            <a:r>
              <a:rPr lang="en-US" sz="3600" dirty="0" smtClean="0"/>
              <a:t>dimension of </a:t>
            </a:r>
            <a:r>
              <a:rPr lang="en-US" sz="3600" dirty="0" err="1" smtClean="0"/>
              <a:t>eigenspace</a:t>
            </a:r>
            <a:r>
              <a:rPr lang="en-US" sz="3600" dirty="0" smtClean="0"/>
              <a:t> = 1</a:t>
            </a:r>
          </a:p>
          <a:p>
            <a:endParaRPr lang="en-US" sz="2400" dirty="0"/>
          </a:p>
          <a:p>
            <a:pPr algn="ctr"/>
            <a:r>
              <a:rPr lang="en-US" sz="3600" dirty="0">
                <a:solidFill>
                  <a:srgbClr val="C00000"/>
                </a:solidFill>
              </a:rPr>
              <a:t>1 ≤  geometric multiplicity ≤ algebraic </a:t>
            </a:r>
            <a:r>
              <a:rPr lang="en-US" sz="3600" dirty="0" smtClean="0">
                <a:solidFill>
                  <a:srgbClr val="C00000"/>
                </a:solidFill>
              </a:rPr>
              <a:t>multiplicity   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48509" y="5957455"/>
            <a:ext cx="9365673" cy="748145"/>
          </a:xfrm>
          <a:prstGeom prst="rect">
            <a:avLst/>
          </a:prstGeom>
          <a:ln w="57150">
            <a:solidFill>
              <a:srgbClr val="FF9999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en-US" sz="36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l="12954" b="-13587"/>
          <a:stretch/>
        </p:blipFill>
        <p:spPr>
          <a:xfrm>
            <a:off x="4963883" y="291514"/>
            <a:ext cx="4211862" cy="7898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788675" y="1419811"/>
            <a:ext cx="2687224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  <a:ln w="5715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Matrix is not defective.</a:t>
            </a:r>
          </a:p>
        </p:txBody>
      </p:sp>
    </p:spTree>
    <p:extLst>
      <p:ext uri="{BB962C8B-B14F-4D97-AF65-F5344CB8AC3E}">
        <p14:creationId xmlns:p14="http://schemas.microsoft.com/office/powerpoint/2010/main" val="68757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3662" y="157025"/>
            <a:ext cx="9035305" cy="858981"/>
          </a:xfrm>
          <a:prstGeom prst="rect">
            <a:avLst/>
          </a:prstGeom>
          <a:noFill/>
          <a:ln w="571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09077" y="291514"/>
            <a:ext cx="11541837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characteristic equation</a:t>
            </a:r>
            <a:r>
              <a:rPr lang="en-US" sz="3600" dirty="0" smtClean="0"/>
              <a:t>:</a:t>
            </a:r>
          </a:p>
          <a:p>
            <a:endParaRPr lang="en-US" sz="3200" dirty="0"/>
          </a:p>
          <a:p>
            <a:r>
              <a:rPr lang="en-US" sz="3600" dirty="0" smtClean="0"/>
              <a:t> 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Symbol" panose="05050102010706020507" pitchFamily="18" charset="2"/>
              </a:rPr>
              <a:t>l</a:t>
            </a:r>
            <a:r>
              <a:rPr lang="en-US" sz="3600" dirty="0" smtClean="0"/>
              <a:t>  = -3  :  </a:t>
            </a:r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</a:rPr>
              <a:t>algebraic multiplicity  = 1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         </a:t>
            </a:r>
            <a:r>
              <a:rPr lang="en-US" sz="3600" dirty="0" smtClean="0">
                <a:solidFill>
                  <a:srgbClr val="7030A0"/>
                </a:solidFill>
              </a:rPr>
              <a:t>geometric multiplicity = 1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         dimension of </a:t>
            </a:r>
            <a:r>
              <a:rPr lang="en-US" sz="3600" dirty="0" err="1" smtClean="0"/>
              <a:t>eigenspace</a:t>
            </a:r>
            <a:r>
              <a:rPr lang="en-US" sz="3600" dirty="0" smtClean="0"/>
              <a:t> = 1</a:t>
            </a:r>
          </a:p>
          <a:p>
            <a:endParaRPr lang="en-US" sz="3600" dirty="0"/>
          </a:p>
          <a:p>
            <a:endParaRPr lang="en-US" sz="2800" dirty="0"/>
          </a:p>
          <a:p>
            <a:r>
              <a:rPr lang="en-US" sz="3600" dirty="0" smtClean="0"/>
              <a:t> 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Symbol" panose="05050102010706020507" pitchFamily="18" charset="2"/>
              </a:rPr>
              <a:t>l</a:t>
            </a:r>
            <a:r>
              <a:rPr lang="en-US" sz="3600" dirty="0" smtClean="0"/>
              <a:t>  </a:t>
            </a:r>
            <a:r>
              <a:rPr lang="en-US" sz="3600" dirty="0"/>
              <a:t>=  </a:t>
            </a:r>
            <a:r>
              <a:rPr lang="en-US" sz="3600" dirty="0" smtClean="0"/>
              <a:t> 5  :  </a:t>
            </a:r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</a:rPr>
              <a:t>algebraic 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</a:rPr>
              <a:t>multiplicity </a:t>
            </a:r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</a:rPr>
              <a:t>= 1 </a:t>
            </a:r>
            <a:endParaRPr lang="en-US" sz="36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sz="3600" dirty="0"/>
              <a:t>                   </a:t>
            </a:r>
            <a:r>
              <a:rPr lang="en-US" sz="3600" dirty="0">
                <a:solidFill>
                  <a:srgbClr val="7030A0"/>
                </a:solidFill>
              </a:rPr>
              <a:t>geometric multiplicity </a:t>
            </a:r>
            <a:r>
              <a:rPr lang="en-US" sz="3600" dirty="0" smtClean="0">
                <a:solidFill>
                  <a:srgbClr val="7030A0"/>
                </a:solidFill>
              </a:rPr>
              <a:t>= 1</a:t>
            </a:r>
            <a:endParaRPr lang="en-US" sz="3600" dirty="0">
              <a:solidFill>
                <a:srgbClr val="7030A0"/>
              </a:solidFill>
            </a:endParaRPr>
          </a:p>
          <a:p>
            <a:r>
              <a:rPr lang="en-US" sz="3600" dirty="0"/>
              <a:t>                   </a:t>
            </a:r>
            <a:r>
              <a:rPr lang="en-US" sz="3600" dirty="0" smtClean="0"/>
              <a:t>dimension of </a:t>
            </a:r>
            <a:r>
              <a:rPr lang="en-US" sz="3600" dirty="0" err="1" smtClean="0"/>
              <a:t>eigenspace</a:t>
            </a:r>
            <a:r>
              <a:rPr lang="en-US" sz="3600" dirty="0" smtClean="0"/>
              <a:t> = 1</a:t>
            </a:r>
          </a:p>
          <a:p>
            <a:endParaRPr lang="en-US" sz="2400" dirty="0"/>
          </a:p>
          <a:p>
            <a:pPr algn="ctr"/>
            <a:r>
              <a:rPr lang="en-US" sz="3600" dirty="0">
                <a:solidFill>
                  <a:srgbClr val="C00000"/>
                </a:solidFill>
              </a:rPr>
              <a:t>1 ≤  geometric multiplicity ≤ algebraic </a:t>
            </a:r>
            <a:r>
              <a:rPr lang="en-US" sz="3600" dirty="0" smtClean="0">
                <a:solidFill>
                  <a:srgbClr val="C00000"/>
                </a:solidFill>
              </a:rPr>
              <a:t>multiplicity   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48509" y="5957455"/>
            <a:ext cx="9365673" cy="748145"/>
          </a:xfrm>
          <a:prstGeom prst="rect">
            <a:avLst/>
          </a:prstGeom>
          <a:ln w="57150">
            <a:solidFill>
              <a:srgbClr val="FF9999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en-US" sz="36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l="12954" b="-13587"/>
          <a:stretch/>
        </p:blipFill>
        <p:spPr>
          <a:xfrm>
            <a:off x="4963883" y="291514"/>
            <a:ext cx="4211862" cy="7898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788675" y="1419811"/>
            <a:ext cx="2687224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  <a:ln w="5715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Matrix is not defective.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788675" y="2620140"/>
            <a:ext cx="2924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Thus A is diagonalizable</a:t>
            </a:r>
          </a:p>
        </p:txBody>
      </p:sp>
    </p:spTree>
    <p:extLst>
      <p:ext uri="{BB962C8B-B14F-4D97-AF65-F5344CB8AC3E}">
        <p14:creationId xmlns:p14="http://schemas.microsoft.com/office/powerpoint/2010/main" val="266903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3662" y="157025"/>
            <a:ext cx="9035305" cy="858981"/>
          </a:xfrm>
          <a:prstGeom prst="rect">
            <a:avLst/>
          </a:prstGeom>
          <a:noFill/>
          <a:ln w="571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09077" y="291514"/>
            <a:ext cx="11541837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characteristic equation</a:t>
            </a:r>
            <a:r>
              <a:rPr lang="en-US" sz="3600" dirty="0" smtClean="0"/>
              <a:t>:</a:t>
            </a:r>
          </a:p>
          <a:p>
            <a:endParaRPr lang="en-US" sz="3200" dirty="0"/>
          </a:p>
          <a:p>
            <a:r>
              <a:rPr lang="en-US" sz="3600" dirty="0" smtClean="0"/>
              <a:t> 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Symbol" panose="05050102010706020507" pitchFamily="18" charset="2"/>
              </a:rPr>
              <a:t>l</a:t>
            </a:r>
            <a:r>
              <a:rPr lang="en-US" sz="3600" dirty="0" smtClean="0"/>
              <a:t>  = -3  :  </a:t>
            </a:r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</a:rPr>
              <a:t>algebraic multiplicity  = 1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         </a:t>
            </a:r>
            <a:r>
              <a:rPr lang="en-US" sz="3600" dirty="0" smtClean="0">
                <a:solidFill>
                  <a:srgbClr val="7030A0"/>
                </a:solidFill>
              </a:rPr>
              <a:t>geometric multiplicity = 1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         dimension of </a:t>
            </a:r>
            <a:r>
              <a:rPr lang="en-US" sz="3600" dirty="0" err="1" smtClean="0"/>
              <a:t>eigenspace</a:t>
            </a:r>
            <a:r>
              <a:rPr lang="en-US" sz="3600" dirty="0" smtClean="0"/>
              <a:t> = 1</a:t>
            </a:r>
          </a:p>
          <a:p>
            <a:endParaRPr lang="en-US" sz="3600" dirty="0"/>
          </a:p>
          <a:p>
            <a:endParaRPr lang="en-US" sz="2800" dirty="0"/>
          </a:p>
          <a:p>
            <a:r>
              <a:rPr lang="en-US" sz="3600" dirty="0" smtClean="0"/>
              <a:t> 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Symbol" panose="05050102010706020507" pitchFamily="18" charset="2"/>
              </a:rPr>
              <a:t>l</a:t>
            </a:r>
            <a:r>
              <a:rPr lang="en-US" sz="3600" dirty="0" smtClean="0"/>
              <a:t>  </a:t>
            </a:r>
            <a:r>
              <a:rPr lang="en-US" sz="3600" dirty="0"/>
              <a:t>=  </a:t>
            </a:r>
            <a:r>
              <a:rPr lang="en-US" sz="3600" dirty="0" smtClean="0"/>
              <a:t> 5  :  </a:t>
            </a:r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</a:rPr>
              <a:t>algebraic 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</a:rPr>
              <a:t>multiplicity </a:t>
            </a:r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</a:rPr>
              <a:t>= 1 </a:t>
            </a:r>
            <a:endParaRPr lang="en-US" sz="36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sz="3600" dirty="0"/>
              <a:t>                   </a:t>
            </a:r>
            <a:r>
              <a:rPr lang="en-US" sz="3600" dirty="0">
                <a:solidFill>
                  <a:srgbClr val="7030A0"/>
                </a:solidFill>
              </a:rPr>
              <a:t>geometric multiplicity </a:t>
            </a:r>
            <a:r>
              <a:rPr lang="en-US" sz="3600" dirty="0" smtClean="0">
                <a:solidFill>
                  <a:srgbClr val="7030A0"/>
                </a:solidFill>
              </a:rPr>
              <a:t>= 1</a:t>
            </a:r>
            <a:endParaRPr lang="en-US" sz="3600" dirty="0">
              <a:solidFill>
                <a:srgbClr val="7030A0"/>
              </a:solidFill>
            </a:endParaRPr>
          </a:p>
          <a:p>
            <a:r>
              <a:rPr lang="en-US" sz="3600" dirty="0"/>
              <a:t>                   </a:t>
            </a:r>
            <a:r>
              <a:rPr lang="en-US" sz="3600" dirty="0" smtClean="0"/>
              <a:t>dimension of </a:t>
            </a:r>
            <a:r>
              <a:rPr lang="en-US" sz="3600" dirty="0" err="1" smtClean="0"/>
              <a:t>eigenspace</a:t>
            </a:r>
            <a:r>
              <a:rPr lang="en-US" sz="3600" dirty="0" smtClean="0"/>
              <a:t> = 1</a:t>
            </a:r>
          </a:p>
          <a:p>
            <a:endParaRPr lang="en-US" sz="2400" dirty="0"/>
          </a:p>
          <a:p>
            <a:pPr algn="ctr"/>
            <a:r>
              <a:rPr lang="en-US" sz="3600" dirty="0">
                <a:solidFill>
                  <a:srgbClr val="C00000"/>
                </a:solidFill>
              </a:rPr>
              <a:t>1 ≤  geometric multiplicity ≤ algebraic </a:t>
            </a:r>
            <a:r>
              <a:rPr lang="en-US" sz="3600" dirty="0" smtClean="0">
                <a:solidFill>
                  <a:srgbClr val="C00000"/>
                </a:solidFill>
              </a:rPr>
              <a:t>multiplicity   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48509" y="5957455"/>
            <a:ext cx="9365673" cy="748145"/>
          </a:xfrm>
          <a:prstGeom prst="rect">
            <a:avLst/>
          </a:prstGeom>
          <a:ln w="57150">
            <a:solidFill>
              <a:srgbClr val="FF9999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en-US" sz="36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l="12954" b="-13587"/>
          <a:stretch/>
        </p:blipFill>
        <p:spPr>
          <a:xfrm>
            <a:off x="4963883" y="291514"/>
            <a:ext cx="4211862" cy="7898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788675" y="1419811"/>
            <a:ext cx="2687224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  <a:ln w="5715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Matrix is not defective.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788675" y="2620140"/>
            <a:ext cx="2924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Thus A is diagonalizable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40177" y="3903664"/>
            <a:ext cx="3090467" cy="1463040"/>
          </a:xfrm>
          <a:prstGeom prst="rect">
            <a:avLst/>
          </a:prstGeom>
          <a:ln w="57150">
            <a:solidFill>
              <a:schemeClr val="accent2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9290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63550" y="1250551"/>
            <a:ext cx="11864898" cy="669073"/>
            <a:chOff x="163550" y="278095"/>
            <a:chExt cx="11864898" cy="669073"/>
          </a:xfrm>
        </p:grpSpPr>
        <p:sp>
          <p:nvSpPr>
            <p:cNvPr id="4" name="Rectangle 3"/>
            <p:cNvSpPr/>
            <p:nvPr/>
          </p:nvSpPr>
          <p:spPr>
            <a:xfrm>
              <a:off x="163550" y="278095"/>
              <a:ext cx="11864898" cy="669073"/>
            </a:xfrm>
            <a:prstGeom prst="rect">
              <a:avLst/>
            </a:prstGeom>
            <a:noFill/>
            <a:ln w="5715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169080" y="323464"/>
              <a:ext cx="11606895" cy="61555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n-US" sz="3400" dirty="0" err="1">
                  <a:solidFill>
                    <a:srgbClr val="C00000"/>
                  </a:solidFill>
                </a:rPr>
                <a:t>Nul</a:t>
              </a:r>
              <a:r>
                <a:rPr lang="en-US" sz="3400" dirty="0">
                  <a:solidFill>
                    <a:srgbClr val="C00000"/>
                  </a:solidFill>
                </a:rPr>
                <a:t>(A  </a:t>
              </a:r>
              <a:r>
                <a:rPr lang="en-US" sz="3400" dirty="0" smtClean="0">
                  <a:solidFill>
                    <a:srgbClr val="C00000"/>
                  </a:solidFill>
                </a:rPr>
                <a:t>+ 3</a:t>
              </a:r>
              <a:r>
                <a:rPr lang="en-US" sz="3400" dirty="0" smtClean="0">
                  <a:solidFill>
                    <a:srgbClr val="C00000"/>
                  </a:solidFill>
                  <a:latin typeface="Symbol" panose="05050102010706020507" pitchFamily="18" charset="2"/>
                </a:rPr>
                <a:t>I</a:t>
              </a:r>
              <a:r>
                <a:rPr lang="en-US" sz="3400" dirty="0">
                  <a:solidFill>
                    <a:srgbClr val="C00000"/>
                  </a:solidFill>
                  <a:latin typeface="Symbol" panose="05050102010706020507" pitchFamily="18" charset="2"/>
                </a:rPr>
                <a:t>)</a:t>
              </a:r>
              <a:r>
                <a:rPr lang="en-US" sz="3400" dirty="0">
                  <a:solidFill>
                    <a:srgbClr val="C00000"/>
                  </a:solidFill>
                </a:rPr>
                <a:t> </a:t>
              </a:r>
              <a:r>
                <a:rPr lang="en-US" sz="3400" dirty="0"/>
                <a:t>= </a:t>
              </a:r>
              <a:r>
                <a:rPr lang="en-US" sz="3400" dirty="0" err="1"/>
                <a:t>eigenspace</a:t>
              </a:r>
              <a:r>
                <a:rPr lang="en-US" sz="3400" dirty="0"/>
                <a:t> corresponding to eigenvalue </a:t>
              </a:r>
              <a:r>
                <a:rPr lang="en-US" sz="3400" dirty="0">
                  <a:solidFill>
                    <a:srgbClr val="C00000"/>
                  </a:solidFill>
                  <a:latin typeface="Symbol" panose="05050102010706020507" pitchFamily="18" charset="2"/>
                </a:rPr>
                <a:t>l</a:t>
              </a:r>
              <a:r>
                <a:rPr lang="en-US" sz="3400" dirty="0">
                  <a:solidFill>
                    <a:srgbClr val="C00000"/>
                  </a:solidFill>
                </a:rPr>
                <a:t> </a:t>
              </a:r>
              <a:r>
                <a:rPr lang="en-US" sz="3400" dirty="0" smtClean="0">
                  <a:solidFill>
                    <a:srgbClr val="C00000"/>
                  </a:solidFill>
                </a:rPr>
                <a:t>= -3 </a:t>
              </a:r>
              <a:r>
                <a:rPr lang="en-US" sz="3400" dirty="0" smtClean="0"/>
                <a:t>of </a:t>
              </a:r>
              <a:r>
                <a:rPr lang="en-US" sz="3400" dirty="0"/>
                <a:t>A</a:t>
              </a: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1034143" y="391886"/>
            <a:ext cx="101237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7030A0"/>
                </a:solidFill>
              </a:rPr>
              <a:t>Find eigenvectors to create P</a:t>
            </a:r>
            <a:endParaRPr lang="en-US" sz="3600" dirty="0">
              <a:solidFill>
                <a:srgbClr val="7030A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1457" y="4278766"/>
            <a:ext cx="5638800" cy="16097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1452" y="2337195"/>
            <a:ext cx="958215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1508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2902" y="2057400"/>
            <a:ext cx="7239000" cy="1524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508" y="483733"/>
            <a:ext cx="2524125" cy="7524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86802" y="126321"/>
            <a:ext cx="2895600" cy="143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0879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2902" y="2057400"/>
            <a:ext cx="7239000" cy="1524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508" y="483733"/>
            <a:ext cx="2524125" cy="7524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86802" y="126321"/>
            <a:ext cx="2895600" cy="14382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9286" y="4749119"/>
            <a:ext cx="12068175" cy="1666875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389315" y="3976598"/>
            <a:ext cx="97343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chemeClr val="accent6">
                    <a:lumMod val="50000"/>
                  </a:schemeClr>
                </a:solidFill>
              </a:rPr>
              <a:t>Basis for </a:t>
            </a:r>
            <a:r>
              <a:rPr lang="en-US" sz="3600" dirty="0" err="1">
                <a:solidFill>
                  <a:schemeClr val="accent6">
                    <a:lumMod val="50000"/>
                  </a:schemeClr>
                </a:solidFill>
              </a:rPr>
              <a:t>eigenspace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</a:rPr>
              <a:t>corresponding 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</a:rPr>
              <a:t>to 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  <a:latin typeface="Symbol" panose="05050102010706020507" pitchFamily="18" charset="2"/>
              </a:rPr>
              <a:t>l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</a:rPr>
              <a:t> = </a:t>
            </a:r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</a:rPr>
              <a:t>-3:                 </a:t>
            </a:r>
            <a:endParaRPr lang="en-US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62902" y="4622929"/>
            <a:ext cx="9448656" cy="1960751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endParaRPr lang="en-US" sz="3600" b="0" i="0" u="none" strike="noStrike" baseline="0" dirty="0" err="1" smtClean="0">
              <a:latin typeface="CMR10"/>
            </a:endParaRPr>
          </a:p>
        </p:txBody>
      </p:sp>
    </p:spTree>
    <p:extLst>
      <p:ext uri="{BB962C8B-B14F-4D97-AF65-F5344CB8AC3E}">
        <p14:creationId xmlns:p14="http://schemas.microsoft.com/office/powerpoint/2010/main" val="7252187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2902" y="2057400"/>
            <a:ext cx="7239000" cy="1524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508" y="483733"/>
            <a:ext cx="2524125" cy="7524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86802" y="126321"/>
            <a:ext cx="2895600" cy="14382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9286" y="4749119"/>
            <a:ext cx="12068175" cy="1666875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389315" y="3976598"/>
            <a:ext cx="97343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chemeClr val="accent6">
                    <a:lumMod val="50000"/>
                  </a:schemeClr>
                </a:solidFill>
              </a:rPr>
              <a:t>Basis for </a:t>
            </a:r>
            <a:r>
              <a:rPr lang="en-US" sz="3600" dirty="0" err="1">
                <a:solidFill>
                  <a:schemeClr val="accent6">
                    <a:lumMod val="50000"/>
                  </a:schemeClr>
                </a:solidFill>
              </a:rPr>
              <a:t>eigenspace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</a:rPr>
              <a:t>corresponding 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</a:rPr>
              <a:t>to 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  <a:latin typeface="Symbol" panose="05050102010706020507" pitchFamily="18" charset="2"/>
              </a:rPr>
              <a:t>l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</a:rPr>
              <a:t> = </a:t>
            </a:r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</a:rPr>
              <a:t>-3:                 </a:t>
            </a:r>
            <a:endParaRPr lang="en-US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1136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63550" y="640953"/>
            <a:ext cx="11864898" cy="669073"/>
            <a:chOff x="163550" y="278095"/>
            <a:chExt cx="11864898" cy="669073"/>
          </a:xfrm>
        </p:grpSpPr>
        <p:sp>
          <p:nvSpPr>
            <p:cNvPr id="4" name="Rectangle 3"/>
            <p:cNvSpPr/>
            <p:nvPr/>
          </p:nvSpPr>
          <p:spPr>
            <a:xfrm>
              <a:off x="163550" y="278095"/>
              <a:ext cx="11864898" cy="669073"/>
            </a:xfrm>
            <a:prstGeom prst="rect">
              <a:avLst/>
            </a:prstGeom>
            <a:noFill/>
            <a:ln w="5715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85485" y="323464"/>
              <a:ext cx="11390490" cy="61555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n-US" sz="3400" dirty="0" err="1">
                  <a:solidFill>
                    <a:srgbClr val="C00000"/>
                  </a:solidFill>
                </a:rPr>
                <a:t>Nul</a:t>
              </a:r>
              <a:r>
                <a:rPr lang="en-US" sz="3400" dirty="0">
                  <a:solidFill>
                    <a:srgbClr val="C00000"/>
                  </a:solidFill>
                </a:rPr>
                <a:t>(A  </a:t>
              </a:r>
              <a:r>
                <a:rPr lang="en-US" sz="3400" dirty="0" smtClean="0">
                  <a:solidFill>
                    <a:srgbClr val="C00000"/>
                  </a:solidFill>
                </a:rPr>
                <a:t>- 5</a:t>
              </a:r>
              <a:r>
                <a:rPr lang="en-US" sz="3400" dirty="0" smtClean="0">
                  <a:solidFill>
                    <a:srgbClr val="C00000"/>
                  </a:solidFill>
                  <a:latin typeface="Symbol" panose="05050102010706020507" pitchFamily="18" charset="2"/>
                </a:rPr>
                <a:t>I</a:t>
              </a:r>
              <a:r>
                <a:rPr lang="en-US" sz="3400" dirty="0">
                  <a:solidFill>
                    <a:srgbClr val="C00000"/>
                  </a:solidFill>
                  <a:latin typeface="Symbol" panose="05050102010706020507" pitchFamily="18" charset="2"/>
                </a:rPr>
                <a:t>)</a:t>
              </a:r>
              <a:r>
                <a:rPr lang="en-US" sz="3400" dirty="0">
                  <a:solidFill>
                    <a:srgbClr val="C00000"/>
                  </a:solidFill>
                </a:rPr>
                <a:t> </a:t>
              </a:r>
              <a:r>
                <a:rPr lang="en-US" sz="3400" dirty="0"/>
                <a:t>= </a:t>
              </a:r>
              <a:r>
                <a:rPr lang="en-US" sz="3400" dirty="0" err="1"/>
                <a:t>eigenspace</a:t>
              </a:r>
              <a:r>
                <a:rPr lang="en-US" sz="3400" dirty="0"/>
                <a:t> corresponding to eigenvalue </a:t>
              </a:r>
              <a:r>
                <a:rPr lang="en-US" sz="3400" dirty="0">
                  <a:solidFill>
                    <a:srgbClr val="C00000"/>
                  </a:solidFill>
                  <a:latin typeface="Symbol" panose="05050102010706020507" pitchFamily="18" charset="2"/>
                </a:rPr>
                <a:t>l</a:t>
              </a:r>
              <a:r>
                <a:rPr lang="en-US" sz="3400" dirty="0">
                  <a:solidFill>
                    <a:srgbClr val="C00000"/>
                  </a:solidFill>
                </a:rPr>
                <a:t> </a:t>
              </a:r>
              <a:r>
                <a:rPr lang="en-US" sz="3400" dirty="0" smtClean="0">
                  <a:solidFill>
                    <a:srgbClr val="C00000"/>
                  </a:solidFill>
                </a:rPr>
                <a:t>= </a:t>
              </a:r>
              <a:r>
                <a:rPr lang="en-US" sz="3400" dirty="0">
                  <a:solidFill>
                    <a:srgbClr val="C00000"/>
                  </a:solidFill>
                </a:rPr>
                <a:t>5</a:t>
              </a:r>
              <a:r>
                <a:rPr lang="en-US" sz="3400" dirty="0" smtClean="0">
                  <a:solidFill>
                    <a:srgbClr val="C00000"/>
                  </a:solidFill>
                </a:rPr>
                <a:t> </a:t>
              </a:r>
              <a:r>
                <a:rPr lang="en-US" sz="3400" dirty="0" smtClean="0"/>
                <a:t>of </a:t>
              </a:r>
              <a:r>
                <a:rPr lang="en-US" sz="3400" dirty="0"/>
                <a:t>A</a:t>
              </a: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1034143" y="29030"/>
            <a:ext cx="101237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7030A0"/>
                </a:solidFill>
              </a:rPr>
              <a:t>Find eigenvectors to create P</a:t>
            </a:r>
            <a:endParaRPr lang="en-US" sz="3600" dirty="0">
              <a:solidFill>
                <a:srgbClr val="7030A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280" y="1447807"/>
            <a:ext cx="11324273" cy="1371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5675" y="2870432"/>
            <a:ext cx="6210300" cy="1552575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-67885" y="4549914"/>
            <a:ext cx="97343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chemeClr val="accent6">
                    <a:lumMod val="50000"/>
                  </a:schemeClr>
                </a:solidFill>
              </a:rPr>
              <a:t>Basis for </a:t>
            </a:r>
            <a:r>
              <a:rPr lang="en-US" sz="3600" dirty="0" err="1">
                <a:solidFill>
                  <a:schemeClr val="accent6">
                    <a:lumMod val="50000"/>
                  </a:schemeClr>
                </a:solidFill>
              </a:rPr>
              <a:t>eigenspace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</a:rPr>
              <a:t>corresponding 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</a:rPr>
              <a:t>to 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  <a:latin typeface="Symbol" panose="05050102010706020507" pitchFamily="18" charset="2"/>
              </a:rPr>
              <a:t>l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</a:rPr>
              <a:t> = 5</a:t>
            </a:r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</a:rPr>
              <a:t>:                 </a:t>
            </a:r>
            <a:endParaRPr lang="en-US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280" y="5225273"/>
            <a:ext cx="1207008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3975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491" y="267836"/>
            <a:ext cx="3090467" cy="1463040"/>
          </a:xfrm>
          <a:prstGeom prst="rect">
            <a:avLst/>
          </a:prstGeom>
          <a:ln w="57150">
            <a:solidFill>
              <a:schemeClr val="accent2">
                <a:lumMod val="50000"/>
              </a:schemeClr>
            </a:solidFill>
          </a:ln>
        </p:spPr>
      </p:pic>
      <p:sp>
        <p:nvSpPr>
          <p:cNvPr id="3" name="Rectangle 2"/>
          <p:cNvSpPr/>
          <p:nvPr/>
        </p:nvSpPr>
        <p:spPr>
          <a:xfrm>
            <a:off x="236915" y="1937342"/>
            <a:ext cx="97343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chemeClr val="accent6">
                    <a:lumMod val="50000"/>
                  </a:schemeClr>
                </a:solidFill>
              </a:rPr>
              <a:t>Basis for </a:t>
            </a:r>
            <a:r>
              <a:rPr lang="en-US" sz="3600" dirty="0" err="1">
                <a:solidFill>
                  <a:schemeClr val="accent6">
                    <a:lumMod val="50000"/>
                  </a:schemeClr>
                </a:solidFill>
              </a:rPr>
              <a:t>eigenspace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</a:rPr>
              <a:t>corresponding 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</a:rPr>
              <a:t>to 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  <a:latin typeface="Symbol" panose="05050102010706020507" pitchFamily="18" charset="2"/>
              </a:rPr>
              <a:t>l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</a:rPr>
              <a:t> = </a:t>
            </a:r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</a:rPr>
              <a:t>-3:</a:t>
            </a:r>
          </a:p>
          <a:p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</a:rPr>
              <a:t>                 </a:t>
            </a:r>
            <a:endParaRPr lang="en-US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1256" y="3379976"/>
            <a:ext cx="97343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chemeClr val="accent6">
                    <a:lumMod val="50000"/>
                  </a:schemeClr>
                </a:solidFill>
              </a:rPr>
              <a:t>Basis for </a:t>
            </a:r>
            <a:r>
              <a:rPr lang="en-US" sz="3600" dirty="0" err="1">
                <a:solidFill>
                  <a:schemeClr val="accent6">
                    <a:lumMod val="50000"/>
                  </a:schemeClr>
                </a:solidFill>
              </a:rPr>
              <a:t>eigenspace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</a:rPr>
              <a:t>corresponding 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</a:rPr>
              <a:t>to 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  <a:latin typeface="Symbol" panose="05050102010706020507" pitchFamily="18" charset="2"/>
              </a:rPr>
              <a:t>l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</a:rPr>
              <a:t> = 5</a:t>
            </a:r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</a:rPr>
              <a:t>:                 </a:t>
            </a:r>
            <a:endParaRPr lang="en-US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39880" y="1548719"/>
            <a:ext cx="2524125" cy="14382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l="900" t="12915"/>
          <a:stretch/>
        </p:blipFill>
        <p:spPr>
          <a:xfrm>
            <a:off x="8933542" y="3084285"/>
            <a:ext cx="2123845" cy="149308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43375" y="4857750"/>
            <a:ext cx="3295650" cy="14097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5208422" y="4498848"/>
            <a:ext cx="2765146" cy="197510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endParaRPr lang="en-US" sz="3600" b="0" i="0" u="none" strike="noStrike" baseline="0" dirty="0" err="1" smtClean="0">
              <a:latin typeface="CMR10"/>
            </a:endParaRPr>
          </a:p>
        </p:txBody>
      </p:sp>
    </p:spTree>
    <p:extLst>
      <p:ext uri="{BB962C8B-B14F-4D97-AF65-F5344CB8AC3E}">
        <p14:creationId xmlns:p14="http://schemas.microsoft.com/office/powerpoint/2010/main" val="2186534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238" y="306561"/>
            <a:ext cx="1191541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0" i="0" u="none" strike="noStrike" baseline="0" dirty="0" smtClean="0">
                <a:solidFill>
                  <a:schemeClr val="accent2">
                    <a:lumMod val="50000"/>
                  </a:schemeClr>
                </a:solidFill>
                <a:latin typeface="CMMI10"/>
              </a:rPr>
              <a:t>A</a:t>
            </a:r>
            <a:r>
              <a:rPr lang="en-US" sz="3600" b="0" i="0" u="none" strike="noStrike" baseline="0" dirty="0" smtClean="0">
                <a:latin typeface="CMMI10"/>
              </a:rPr>
              <a:t> </a:t>
            </a:r>
            <a:r>
              <a:rPr lang="en-US" sz="3600" b="0" i="0" u="none" strike="noStrike" baseline="0" dirty="0" smtClean="0">
                <a:latin typeface="CMR10"/>
              </a:rPr>
              <a:t>is diagonalizable if there exists an invertible</a:t>
            </a:r>
            <a:r>
              <a:rPr lang="en-US" sz="3600" b="0" i="0" u="none" strike="noStrike" dirty="0" smtClean="0">
                <a:latin typeface="CMR10"/>
              </a:rPr>
              <a:t> </a:t>
            </a:r>
            <a:r>
              <a:rPr lang="en-US" sz="3600" dirty="0" smtClean="0">
                <a:latin typeface="CMR10"/>
              </a:rPr>
              <a:t>m</a:t>
            </a:r>
            <a:r>
              <a:rPr lang="en-US" sz="3600" b="0" i="0" u="none" strike="noStrike" baseline="0" dirty="0" smtClean="0">
                <a:latin typeface="CMR10"/>
              </a:rPr>
              <a:t>atrix </a:t>
            </a:r>
            <a:r>
              <a:rPr lang="en-US" sz="3600" b="0" i="0" u="none" strike="noStrike" baseline="0" dirty="0" smtClean="0">
                <a:solidFill>
                  <a:srgbClr val="7030A0"/>
                </a:solidFill>
                <a:latin typeface="CMMI10"/>
              </a:rPr>
              <a:t>P</a:t>
            </a:r>
            <a:r>
              <a:rPr lang="en-US" sz="3600" b="0" i="0" u="none" strike="noStrike" baseline="0" dirty="0" smtClean="0">
                <a:latin typeface="CMMI10"/>
              </a:rPr>
              <a:t> </a:t>
            </a:r>
            <a:r>
              <a:rPr lang="en-US" sz="3600" b="0" i="0" u="none" strike="noStrike" baseline="0" dirty="0" smtClean="0">
                <a:latin typeface="CMR10"/>
              </a:rPr>
              <a:t>such that</a:t>
            </a:r>
            <a:r>
              <a:rPr lang="en-US" sz="3600" b="0" i="0" u="none" strike="noStrike" dirty="0" smtClean="0">
                <a:latin typeface="CMR10"/>
              </a:rPr>
              <a:t> </a:t>
            </a:r>
            <a:r>
              <a:rPr lang="en-US" sz="3600" b="0" i="0" u="none" strike="noStrike" baseline="0" dirty="0" smtClean="0">
                <a:solidFill>
                  <a:srgbClr val="7030A0"/>
                </a:solidFill>
                <a:latin typeface="CMMI10"/>
              </a:rPr>
              <a:t>P</a:t>
            </a:r>
            <a:r>
              <a:rPr lang="en-US" sz="3600" b="0" i="0" u="none" strike="noStrike" baseline="30000" dirty="0" smtClean="0">
                <a:solidFill>
                  <a:srgbClr val="7030A0"/>
                </a:solidFill>
                <a:latin typeface="CMSY7"/>
              </a:rPr>
              <a:t>−</a:t>
            </a:r>
            <a:r>
              <a:rPr lang="en-US" sz="3600" b="0" i="0" u="none" strike="noStrike" baseline="30000" dirty="0" smtClean="0">
                <a:solidFill>
                  <a:srgbClr val="7030A0"/>
                </a:solidFill>
                <a:latin typeface="CMR7"/>
              </a:rPr>
              <a:t>1</a:t>
            </a:r>
            <a:r>
              <a:rPr lang="en-US" sz="3600" b="0" i="0" u="none" strike="noStrike" baseline="0" dirty="0" smtClean="0">
                <a:solidFill>
                  <a:schemeClr val="accent2">
                    <a:lumMod val="50000"/>
                  </a:schemeClr>
                </a:solidFill>
                <a:latin typeface="CMMI10"/>
              </a:rPr>
              <a:t>A</a:t>
            </a:r>
            <a:r>
              <a:rPr lang="en-US" sz="3600" b="0" i="0" u="none" strike="noStrike" baseline="0" dirty="0" smtClean="0">
                <a:solidFill>
                  <a:srgbClr val="7030A0"/>
                </a:solidFill>
                <a:latin typeface="CMMI10"/>
              </a:rPr>
              <a:t>P</a:t>
            </a:r>
            <a:r>
              <a:rPr lang="en-US" sz="3600" b="0" i="0" u="none" strike="noStrike" baseline="0" dirty="0" smtClean="0">
                <a:latin typeface="CMMI10"/>
              </a:rPr>
              <a:t> </a:t>
            </a:r>
            <a:r>
              <a:rPr lang="en-US" sz="3600" b="0" i="0" u="none" strike="noStrike" baseline="0" dirty="0" smtClean="0">
                <a:latin typeface="CMR10"/>
              </a:rPr>
              <a:t>= </a:t>
            </a:r>
            <a:r>
              <a:rPr lang="en-US" sz="3600" b="0" i="0" u="none" strike="noStrike" baseline="0" dirty="0" smtClean="0">
                <a:solidFill>
                  <a:schemeClr val="accent6">
                    <a:lumMod val="50000"/>
                  </a:schemeClr>
                </a:solidFill>
                <a:latin typeface="CMMI10"/>
              </a:rPr>
              <a:t>D</a:t>
            </a:r>
            <a:r>
              <a:rPr lang="en-US" sz="3600" b="0" i="0" u="none" strike="noStrike" baseline="0" dirty="0" smtClean="0">
                <a:latin typeface="CMMI10"/>
              </a:rPr>
              <a:t> </a:t>
            </a:r>
            <a:r>
              <a:rPr lang="en-US" sz="3600" b="0" i="0" u="none" strike="noStrike" baseline="0" dirty="0" smtClean="0">
                <a:latin typeface="CMR10"/>
              </a:rPr>
              <a:t>where </a:t>
            </a:r>
            <a:r>
              <a:rPr lang="en-US" sz="3600" b="0" i="0" u="none" strike="noStrike" baseline="0" dirty="0" smtClean="0">
                <a:solidFill>
                  <a:schemeClr val="accent6">
                    <a:lumMod val="50000"/>
                  </a:schemeClr>
                </a:solidFill>
                <a:latin typeface="CMMI10"/>
              </a:rPr>
              <a:t>D</a:t>
            </a:r>
            <a:r>
              <a:rPr lang="en-US" sz="3600" b="0" i="0" u="none" strike="noStrike" baseline="0" dirty="0" smtClean="0">
                <a:latin typeface="CMMI10"/>
              </a:rPr>
              <a:t> </a:t>
            </a:r>
            <a:r>
              <a:rPr lang="en-US" sz="3600" b="0" i="0" u="none" strike="noStrike" baseline="0" dirty="0" smtClean="0">
                <a:latin typeface="CMR10"/>
              </a:rPr>
              <a:t>is a</a:t>
            </a:r>
            <a:r>
              <a:rPr lang="en-US" sz="3600" b="0" i="0" u="none" strike="noStrike" dirty="0" smtClean="0">
                <a:latin typeface="CMR10"/>
              </a:rPr>
              <a:t> </a:t>
            </a:r>
            <a:r>
              <a:rPr lang="en-US" sz="3600" b="0" i="0" u="none" strike="noStrike" baseline="0" dirty="0" smtClean="0">
                <a:latin typeface="CMR10"/>
              </a:rPr>
              <a:t>diagonal matrix.</a:t>
            </a:r>
          </a:p>
          <a:p>
            <a:endParaRPr lang="en-US" sz="3600" dirty="0">
              <a:latin typeface="CMR10"/>
            </a:endParaRPr>
          </a:p>
          <a:p>
            <a:r>
              <a:rPr lang="en-US" sz="3600" dirty="0" err="1" smtClean="0">
                <a:latin typeface="CMR10"/>
              </a:rPr>
              <a:t>Diagonalization</a:t>
            </a:r>
            <a:r>
              <a:rPr lang="en-US" sz="3600" dirty="0" smtClean="0">
                <a:latin typeface="CMR10"/>
              </a:rPr>
              <a:t> has many important applications</a:t>
            </a:r>
          </a:p>
          <a:p>
            <a:pPr algn="ctr"/>
            <a:endParaRPr lang="en-US" sz="3600" dirty="0">
              <a:solidFill>
                <a:srgbClr val="C00000"/>
              </a:solidFill>
              <a:latin typeface="CMR10"/>
            </a:endParaRPr>
          </a:p>
          <a:p>
            <a:pPr algn="ctr"/>
            <a:r>
              <a:rPr lang="en-US" sz="3600" dirty="0" smtClean="0">
                <a:solidFill>
                  <a:srgbClr val="C00000"/>
                </a:solidFill>
                <a:latin typeface="CMR10"/>
              </a:rPr>
              <a:t>It allows one to convert a more complicated problem into </a:t>
            </a:r>
          </a:p>
          <a:p>
            <a:pPr algn="ctr"/>
            <a:r>
              <a:rPr lang="en-US" sz="3600" dirty="0" smtClean="0">
                <a:solidFill>
                  <a:srgbClr val="C00000"/>
                </a:solidFill>
                <a:latin typeface="CMR10"/>
              </a:rPr>
              <a:t>a simpler problem</a:t>
            </a:r>
            <a:r>
              <a:rPr lang="en-US" sz="3600" dirty="0" smtClean="0">
                <a:solidFill>
                  <a:srgbClr val="C00000"/>
                </a:solidFill>
                <a:latin typeface="CMR10"/>
              </a:rPr>
              <a:t>.</a:t>
            </a:r>
          </a:p>
          <a:p>
            <a:pPr algn="ctr"/>
            <a:endParaRPr lang="en-US" sz="3600" dirty="0">
              <a:solidFill>
                <a:srgbClr val="C00000"/>
              </a:solidFill>
              <a:latin typeface="CMR10"/>
            </a:endParaRPr>
          </a:p>
          <a:p>
            <a:pPr algn="ctr"/>
            <a:endParaRPr lang="en-US" sz="3600" dirty="0" smtClean="0">
              <a:solidFill>
                <a:srgbClr val="C00000"/>
              </a:solidFill>
              <a:latin typeface="CMR10"/>
            </a:endParaRPr>
          </a:p>
          <a:p>
            <a:r>
              <a:rPr lang="en-US" sz="3600" dirty="0" smtClean="0">
                <a:latin typeface="CMR10"/>
              </a:rPr>
              <a:t>Example:  Calculating </a:t>
            </a:r>
            <a:r>
              <a:rPr lang="en-US" sz="3600" dirty="0" err="1" smtClean="0">
                <a:latin typeface="CMR10"/>
              </a:rPr>
              <a:t>A</a:t>
            </a:r>
            <a:r>
              <a:rPr lang="en-US" sz="3600" baseline="30000" dirty="0" err="1" smtClean="0">
                <a:latin typeface="CMR10"/>
              </a:rPr>
              <a:t>k</a:t>
            </a:r>
            <a:r>
              <a:rPr lang="en-US" sz="3600" dirty="0" smtClean="0">
                <a:latin typeface="CMR10"/>
              </a:rPr>
              <a:t> when A is diagonalizable.</a:t>
            </a:r>
            <a:endParaRPr lang="en-US" sz="3600" dirty="0" smtClean="0">
              <a:latin typeface="CMR10"/>
            </a:endParaRPr>
          </a:p>
          <a:p>
            <a:endParaRPr lang="en-US" sz="3600" dirty="0">
              <a:latin typeface="CMR10"/>
            </a:endParaRPr>
          </a:p>
        </p:txBody>
      </p:sp>
    </p:spTree>
    <p:extLst>
      <p:ext uri="{BB962C8B-B14F-4D97-AF65-F5344CB8AC3E}">
        <p14:creationId xmlns:p14="http://schemas.microsoft.com/office/powerpoint/2010/main" val="17949398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491" y="267836"/>
            <a:ext cx="3090467" cy="1463040"/>
          </a:xfrm>
          <a:prstGeom prst="rect">
            <a:avLst/>
          </a:prstGeom>
          <a:ln w="57150">
            <a:solidFill>
              <a:schemeClr val="accent2">
                <a:lumMod val="50000"/>
              </a:schemeClr>
            </a:solidFill>
          </a:ln>
        </p:spPr>
      </p:pic>
      <p:sp>
        <p:nvSpPr>
          <p:cNvPr id="3" name="Rectangle 2"/>
          <p:cNvSpPr/>
          <p:nvPr/>
        </p:nvSpPr>
        <p:spPr>
          <a:xfrm>
            <a:off x="236915" y="1937342"/>
            <a:ext cx="97343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chemeClr val="accent6">
                    <a:lumMod val="50000"/>
                  </a:schemeClr>
                </a:solidFill>
              </a:rPr>
              <a:t>Basis for </a:t>
            </a:r>
            <a:r>
              <a:rPr lang="en-US" sz="3600" dirty="0" err="1">
                <a:solidFill>
                  <a:schemeClr val="accent6">
                    <a:lumMod val="50000"/>
                  </a:schemeClr>
                </a:solidFill>
              </a:rPr>
              <a:t>eigenspace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</a:rPr>
              <a:t>corresponding 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</a:rPr>
              <a:t>to 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  <a:latin typeface="Symbol" panose="05050102010706020507" pitchFamily="18" charset="2"/>
              </a:rPr>
              <a:t>l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</a:rPr>
              <a:t> = </a:t>
            </a:r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</a:rPr>
              <a:t>-3:</a:t>
            </a:r>
          </a:p>
          <a:p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</a:rPr>
              <a:t>                 </a:t>
            </a:r>
            <a:endParaRPr lang="en-US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1256" y="3379976"/>
            <a:ext cx="97343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chemeClr val="accent6">
                    <a:lumMod val="50000"/>
                  </a:schemeClr>
                </a:solidFill>
              </a:rPr>
              <a:t>Basis for </a:t>
            </a:r>
            <a:r>
              <a:rPr lang="en-US" sz="3600" dirty="0" err="1">
                <a:solidFill>
                  <a:schemeClr val="accent6">
                    <a:lumMod val="50000"/>
                  </a:schemeClr>
                </a:solidFill>
              </a:rPr>
              <a:t>eigenspace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</a:rPr>
              <a:t>corresponding 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</a:rPr>
              <a:t>to 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  <a:latin typeface="Symbol" panose="05050102010706020507" pitchFamily="18" charset="2"/>
              </a:rPr>
              <a:t>l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</a:rPr>
              <a:t> = 5</a:t>
            </a:r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</a:rPr>
              <a:t>:                 </a:t>
            </a:r>
            <a:endParaRPr lang="en-US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39880" y="1548719"/>
            <a:ext cx="2524125" cy="14382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l="900" t="12915"/>
          <a:stretch/>
        </p:blipFill>
        <p:spPr>
          <a:xfrm>
            <a:off x="8933542" y="3084285"/>
            <a:ext cx="2123845" cy="149308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43375" y="4857750"/>
            <a:ext cx="3295650" cy="140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8304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6061" y="481692"/>
            <a:ext cx="3295650" cy="14097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55599" y="786492"/>
            <a:ext cx="11103429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Note we want                                     to be invertible.</a:t>
            </a:r>
          </a:p>
          <a:p>
            <a:endParaRPr lang="en-US" sz="3600" dirty="0"/>
          </a:p>
          <a:p>
            <a:r>
              <a:rPr lang="en-US" sz="3600" dirty="0" smtClean="0"/>
              <a:t>Note </a:t>
            </a:r>
            <a:r>
              <a:rPr lang="en-US" sz="3600" i="1" dirty="0" smtClean="0"/>
              <a:t>P</a:t>
            </a:r>
            <a:r>
              <a:rPr lang="en-US" sz="3600" dirty="0" smtClean="0"/>
              <a:t> is </a:t>
            </a:r>
            <a:r>
              <a:rPr lang="en-US" sz="3600" dirty="0" smtClean="0">
                <a:solidFill>
                  <a:srgbClr val="C00000"/>
                </a:solidFill>
              </a:rPr>
              <a:t>invertible </a:t>
            </a:r>
            <a:r>
              <a:rPr lang="en-US" sz="3600" dirty="0" smtClean="0"/>
              <a:t>if and only if </a:t>
            </a:r>
          </a:p>
          <a:p>
            <a:pPr algn="r"/>
            <a:r>
              <a:rPr lang="en-US" sz="3600" dirty="0" smtClean="0"/>
              <a:t>the columns of </a:t>
            </a:r>
            <a:r>
              <a:rPr lang="en-US" sz="3600" i="1" dirty="0" smtClean="0"/>
              <a:t>P</a:t>
            </a:r>
            <a:r>
              <a:rPr lang="en-US" sz="3600" dirty="0" smtClean="0"/>
              <a:t> are </a:t>
            </a:r>
            <a:r>
              <a:rPr lang="en-US" sz="3600" dirty="0" smtClean="0">
                <a:solidFill>
                  <a:srgbClr val="C00000"/>
                </a:solidFill>
              </a:rPr>
              <a:t>linearly independent.</a:t>
            </a:r>
          </a:p>
          <a:p>
            <a:pPr algn="r"/>
            <a:endParaRPr lang="en-US" dirty="0">
              <a:solidFill>
                <a:srgbClr val="C00000"/>
              </a:solidFill>
            </a:endParaRPr>
          </a:p>
          <a:p>
            <a:pPr algn="ctr"/>
            <a:r>
              <a:rPr lang="en-US" sz="3600" dirty="0" smtClean="0">
                <a:solidFill>
                  <a:srgbClr val="C00000"/>
                </a:solidFill>
              </a:rPr>
              <a:t>We get this for FREE!!!!! </a:t>
            </a:r>
            <a:endParaRPr lang="en-US" sz="3600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89065" y="205467"/>
            <a:ext cx="2924175" cy="552450"/>
          </a:xfrm>
          <a:prstGeom prst="rect">
            <a:avLst/>
          </a:prstGeom>
          <a:ln w="57150">
            <a:solidFill>
              <a:srgbClr val="BA8CDC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4490" y="4146096"/>
            <a:ext cx="10158055" cy="2194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6921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3471" y="-96799"/>
            <a:ext cx="117632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C00000"/>
                </a:solidFill>
              </a:rPr>
              <a:t>Note:  You can easily check your answer.</a:t>
            </a:r>
            <a:endParaRPr lang="en-US" sz="5400" dirty="0">
              <a:solidFill>
                <a:srgbClr val="C0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5629" y="2161040"/>
            <a:ext cx="9267825" cy="36099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392" y="1044067"/>
            <a:ext cx="7181850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2650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87782" y="1502169"/>
            <a:ext cx="12037093" cy="4393883"/>
            <a:chOff x="73152" y="1114463"/>
            <a:chExt cx="12037093" cy="4393883"/>
          </a:xfrm>
        </p:grpSpPr>
        <p:grpSp>
          <p:nvGrpSpPr>
            <p:cNvPr id="8" name="Group 7"/>
            <p:cNvGrpSpPr>
              <a:grpSpLocks noChangeAspect="1"/>
            </p:cNvGrpSpPr>
            <p:nvPr/>
          </p:nvGrpSpPr>
          <p:grpSpPr>
            <a:xfrm>
              <a:off x="82311" y="1202244"/>
              <a:ext cx="12027934" cy="4176979"/>
              <a:chOff x="170089" y="555079"/>
              <a:chExt cx="14159391" cy="4917184"/>
            </a:xfrm>
          </p:grpSpPr>
          <p:pic>
            <p:nvPicPr>
              <p:cNvPr id="5" name="Picture 4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70089" y="595993"/>
                <a:ext cx="6496050" cy="4838700"/>
              </a:xfrm>
              <a:prstGeom prst="rect">
                <a:avLst/>
              </a:prstGeom>
            </p:spPr>
          </p:pic>
          <p:pic>
            <p:nvPicPr>
              <p:cNvPr id="6" name="Picture 5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519109" y="555079"/>
                <a:ext cx="6810371" cy="3209925"/>
              </a:xfrm>
              <a:prstGeom prst="rect">
                <a:avLst/>
              </a:prstGeom>
            </p:spPr>
          </p:pic>
          <p:pic>
            <p:nvPicPr>
              <p:cNvPr id="7" name="Picture 6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568115" y="4148288"/>
                <a:ext cx="6410325" cy="1323975"/>
              </a:xfrm>
              <a:prstGeom prst="rect">
                <a:avLst/>
              </a:prstGeom>
            </p:spPr>
          </p:pic>
        </p:grpSp>
        <p:sp>
          <p:nvSpPr>
            <p:cNvPr id="9" name="Rectangle 8"/>
            <p:cNvSpPr/>
            <p:nvPr/>
          </p:nvSpPr>
          <p:spPr>
            <a:xfrm>
              <a:off x="73152" y="1114463"/>
              <a:ext cx="12026189" cy="4393883"/>
            </a:xfrm>
            <a:prstGeom prst="rect">
              <a:avLst/>
            </a:prstGeom>
            <a:ln w="57150">
              <a:solidFill>
                <a:srgbClr val="7030A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3600" b="0" i="0" u="none" strike="noStrike" baseline="0" dirty="0" err="1" smtClean="0">
                <a:latin typeface="CMR10"/>
              </a:endParaRPr>
            </a:p>
          </p:txBody>
        </p:sp>
        <p:cxnSp>
          <p:nvCxnSpPr>
            <p:cNvPr id="11" name="Straight Connector 10"/>
            <p:cNvCxnSpPr>
              <a:stCxn id="9" idx="0"/>
              <a:endCxn id="9" idx="2"/>
            </p:cNvCxnSpPr>
            <p:nvPr/>
          </p:nvCxnSpPr>
          <p:spPr>
            <a:xfrm>
              <a:off x="6086247" y="1114463"/>
              <a:ext cx="0" cy="4393883"/>
            </a:xfrm>
            <a:prstGeom prst="line">
              <a:avLst/>
            </a:prstGeom>
            <a:ln w="571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74996" y="2501798"/>
              <a:ext cx="12002399" cy="43891"/>
            </a:xfrm>
            <a:prstGeom prst="line">
              <a:avLst/>
            </a:prstGeom>
            <a:ln w="571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73152" y="4008387"/>
              <a:ext cx="12002399" cy="43891"/>
            </a:xfrm>
            <a:prstGeom prst="line">
              <a:avLst/>
            </a:prstGeom>
            <a:ln w="571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8" name="Pictur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25472" y="150130"/>
            <a:ext cx="2505235" cy="1097280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307238" y="354958"/>
            <a:ext cx="2392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Diagonalize</a:t>
            </a:r>
            <a:endParaRPr lang="en-US" sz="3600" dirty="0"/>
          </a:p>
        </p:txBody>
      </p:sp>
      <p:sp>
        <p:nvSpPr>
          <p:cNvPr id="21" name="TextBox 20"/>
          <p:cNvSpPr txBox="1"/>
          <p:nvPr/>
        </p:nvSpPr>
        <p:spPr>
          <a:xfrm>
            <a:off x="6825081" y="133563"/>
            <a:ext cx="4279392" cy="1200329"/>
          </a:xfrm>
          <a:prstGeom prst="rect">
            <a:avLst/>
          </a:prstGeom>
          <a:noFill/>
          <a:ln w="57150">
            <a:solidFill>
              <a:srgbClr val="BA8CDC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Note there are many correct answers.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950918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87782" y="1502169"/>
            <a:ext cx="12037093" cy="4393883"/>
            <a:chOff x="73152" y="1114463"/>
            <a:chExt cx="12037093" cy="4393883"/>
          </a:xfrm>
        </p:grpSpPr>
        <p:grpSp>
          <p:nvGrpSpPr>
            <p:cNvPr id="8" name="Group 7"/>
            <p:cNvGrpSpPr>
              <a:grpSpLocks noChangeAspect="1"/>
            </p:cNvGrpSpPr>
            <p:nvPr/>
          </p:nvGrpSpPr>
          <p:grpSpPr>
            <a:xfrm>
              <a:off x="82311" y="1202244"/>
              <a:ext cx="12027934" cy="4176979"/>
              <a:chOff x="170089" y="555079"/>
              <a:chExt cx="14159391" cy="4917184"/>
            </a:xfrm>
          </p:grpSpPr>
          <p:pic>
            <p:nvPicPr>
              <p:cNvPr id="5" name="Picture 4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70089" y="595993"/>
                <a:ext cx="6496050" cy="4838700"/>
              </a:xfrm>
              <a:prstGeom prst="rect">
                <a:avLst/>
              </a:prstGeom>
            </p:spPr>
          </p:pic>
          <p:pic>
            <p:nvPicPr>
              <p:cNvPr id="6" name="Picture 5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519109" y="555079"/>
                <a:ext cx="6810371" cy="3209925"/>
              </a:xfrm>
              <a:prstGeom prst="rect">
                <a:avLst/>
              </a:prstGeom>
            </p:spPr>
          </p:pic>
          <p:pic>
            <p:nvPicPr>
              <p:cNvPr id="7" name="Picture 6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568115" y="4148288"/>
                <a:ext cx="6410325" cy="1323975"/>
              </a:xfrm>
              <a:prstGeom prst="rect">
                <a:avLst/>
              </a:prstGeom>
            </p:spPr>
          </p:pic>
        </p:grpSp>
        <p:sp>
          <p:nvSpPr>
            <p:cNvPr id="9" name="Rectangle 8"/>
            <p:cNvSpPr/>
            <p:nvPr/>
          </p:nvSpPr>
          <p:spPr>
            <a:xfrm>
              <a:off x="73152" y="1114463"/>
              <a:ext cx="12026189" cy="4393883"/>
            </a:xfrm>
            <a:prstGeom prst="rect">
              <a:avLst/>
            </a:prstGeom>
            <a:ln w="57150">
              <a:solidFill>
                <a:srgbClr val="7030A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3600" b="0" i="0" u="none" strike="noStrike" baseline="0" dirty="0" err="1" smtClean="0">
                <a:latin typeface="CMR10"/>
              </a:endParaRPr>
            </a:p>
          </p:txBody>
        </p:sp>
        <p:cxnSp>
          <p:nvCxnSpPr>
            <p:cNvPr id="11" name="Straight Connector 10"/>
            <p:cNvCxnSpPr>
              <a:stCxn id="9" idx="0"/>
              <a:endCxn id="9" idx="2"/>
            </p:cNvCxnSpPr>
            <p:nvPr/>
          </p:nvCxnSpPr>
          <p:spPr>
            <a:xfrm>
              <a:off x="6086247" y="1114463"/>
              <a:ext cx="0" cy="4393883"/>
            </a:xfrm>
            <a:prstGeom prst="line">
              <a:avLst/>
            </a:prstGeom>
            <a:ln w="571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74996" y="2501798"/>
              <a:ext cx="12002399" cy="43891"/>
            </a:xfrm>
            <a:prstGeom prst="line">
              <a:avLst/>
            </a:prstGeom>
            <a:ln w="571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73152" y="4008387"/>
              <a:ext cx="12002399" cy="43891"/>
            </a:xfrm>
            <a:prstGeom prst="line">
              <a:avLst/>
            </a:prstGeom>
            <a:ln w="571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8" name="Pictur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25472" y="150130"/>
            <a:ext cx="2505235" cy="1097280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307238" y="354958"/>
            <a:ext cx="2392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Diagonalize</a:t>
            </a:r>
            <a:endParaRPr lang="en-US" sz="3600" dirty="0"/>
          </a:p>
        </p:txBody>
      </p:sp>
      <p:sp>
        <p:nvSpPr>
          <p:cNvPr id="21" name="TextBox 20"/>
          <p:cNvSpPr txBox="1"/>
          <p:nvPr/>
        </p:nvSpPr>
        <p:spPr>
          <a:xfrm>
            <a:off x="6825081" y="133563"/>
            <a:ext cx="4279392" cy="1200329"/>
          </a:xfrm>
          <a:prstGeom prst="rect">
            <a:avLst/>
          </a:prstGeom>
          <a:noFill/>
          <a:ln w="57150">
            <a:solidFill>
              <a:srgbClr val="BA8CDC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Note there are many correct answers.</a:t>
            </a:r>
            <a:endParaRPr lang="en-US" sz="3600" dirty="0"/>
          </a:p>
        </p:txBody>
      </p:sp>
      <p:sp>
        <p:nvSpPr>
          <p:cNvPr id="22" name="TextBox 21"/>
          <p:cNvSpPr txBox="1"/>
          <p:nvPr/>
        </p:nvSpPr>
        <p:spPr>
          <a:xfrm>
            <a:off x="3692347" y="6029571"/>
            <a:ext cx="48073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C00000"/>
                </a:solidFill>
              </a:rPr>
              <a:t>ORDER MATTERS!!!</a:t>
            </a:r>
            <a:endParaRPr lang="en-US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57133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83848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3162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954" y="180975"/>
            <a:ext cx="9410700" cy="649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524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818" y="1627877"/>
            <a:ext cx="10782300" cy="16097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-808" b="12593"/>
          <a:stretch/>
        </p:blipFill>
        <p:spPr>
          <a:xfrm>
            <a:off x="734480" y="313969"/>
            <a:ext cx="3839085" cy="822960"/>
          </a:xfrm>
          <a:prstGeom prst="rect">
            <a:avLst/>
          </a:prstGeom>
          <a:ln w="57150">
            <a:solidFill>
              <a:srgbClr val="00B0F0"/>
            </a:solidFill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816" y="3500220"/>
            <a:ext cx="10782300" cy="16097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788401" y="3217192"/>
            <a:ext cx="40995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3</a:t>
            </a:r>
            <a:endParaRPr lang="en-US" sz="4400" dirty="0"/>
          </a:p>
        </p:txBody>
      </p:sp>
      <p:sp>
        <p:nvSpPr>
          <p:cNvPr id="7" name="TextBox 6"/>
          <p:cNvSpPr txBox="1"/>
          <p:nvPr/>
        </p:nvSpPr>
        <p:spPr>
          <a:xfrm>
            <a:off x="3214915" y="3267992"/>
            <a:ext cx="40995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3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967601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-808" b="12593"/>
          <a:stretch/>
        </p:blipFill>
        <p:spPr>
          <a:xfrm>
            <a:off x="324834" y="238121"/>
            <a:ext cx="3137414" cy="672547"/>
          </a:xfrm>
          <a:prstGeom prst="rect">
            <a:avLst/>
          </a:prstGeom>
          <a:ln w="57150">
            <a:solidFill>
              <a:srgbClr val="00B0F0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2252806" y="87708"/>
            <a:ext cx="335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3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731379" y="93641"/>
            <a:ext cx="335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3</a:t>
            </a:r>
            <a:endParaRPr lang="en-US" sz="2800" dirty="0"/>
          </a:p>
        </p:txBody>
      </p:sp>
      <p:sp>
        <p:nvSpPr>
          <p:cNvPr id="14" name="Rectangle 13"/>
          <p:cNvSpPr/>
          <p:nvPr/>
        </p:nvSpPr>
        <p:spPr>
          <a:xfrm>
            <a:off x="8614229" y="3025041"/>
            <a:ext cx="783771" cy="2192843"/>
          </a:xfrm>
          <a:prstGeom prst="rect">
            <a:avLst/>
          </a:prstGeom>
        </p:spPr>
        <p:txBody>
          <a:bodyPr wrap="square" rtlCol="0" anchor="ctr">
            <a:spAutoFit/>
          </a:bodyPr>
          <a:lstStyle/>
          <a:p>
            <a:pPr algn="ctr"/>
            <a:endParaRPr lang="en-US" sz="3600" b="0" i="0" u="none" strike="noStrike" baseline="0" dirty="0" err="1" smtClean="0">
              <a:latin typeface="CMR10"/>
            </a:endParaRPr>
          </a:p>
        </p:txBody>
      </p:sp>
      <p:grpSp>
        <p:nvGrpSpPr>
          <p:cNvPr id="2" name="Group 1"/>
          <p:cNvGrpSpPr>
            <a:grpSpLocks noChangeAspect="1"/>
          </p:cNvGrpSpPr>
          <p:nvPr/>
        </p:nvGrpSpPr>
        <p:grpSpPr>
          <a:xfrm>
            <a:off x="617589" y="849260"/>
            <a:ext cx="9714123" cy="3383280"/>
            <a:chOff x="617588" y="849260"/>
            <a:chExt cx="10789560" cy="3757838"/>
          </a:xfrm>
        </p:grpSpPr>
        <p:grpSp>
          <p:nvGrpSpPr>
            <p:cNvPr id="6" name="Group 5"/>
            <p:cNvGrpSpPr/>
            <p:nvPr/>
          </p:nvGrpSpPr>
          <p:grpSpPr>
            <a:xfrm>
              <a:off x="617588" y="849260"/>
              <a:ext cx="10782300" cy="1892753"/>
              <a:chOff x="595816" y="3217192"/>
              <a:chExt cx="10782300" cy="1892753"/>
            </a:xfrm>
          </p:grpSpPr>
          <p:pic>
            <p:nvPicPr>
              <p:cNvPr id="4" name="Picture 3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95816" y="3500220"/>
                <a:ext cx="10782300" cy="1609725"/>
              </a:xfrm>
              <a:prstGeom prst="rect">
                <a:avLst/>
              </a:prstGeom>
            </p:spPr>
          </p:pic>
          <p:sp>
            <p:nvSpPr>
              <p:cNvPr id="5" name="TextBox 4"/>
              <p:cNvSpPr txBox="1"/>
              <p:nvPr/>
            </p:nvSpPr>
            <p:spPr>
              <a:xfrm>
                <a:off x="8788401" y="3217192"/>
                <a:ext cx="40995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dirty="0" smtClean="0"/>
                  <a:t>3</a:t>
                </a:r>
                <a:endParaRPr lang="en-US" sz="4400" dirty="0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3214915" y="3267992"/>
                <a:ext cx="40995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dirty="0" smtClean="0"/>
                  <a:t>3</a:t>
                </a:r>
                <a:endParaRPr lang="en-US" sz="44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624848" y="2765145"/>
              <a:ext cx="10782300" cy="1841953"/>
              <a:chOff x="595816" y="3267992"/>
              <a:chExt cx="10782300" cy="1841953"/>
            </a:xfrm>
          </p:grpSpPr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95816" y="3500220"/>
                <a:ext cx="10782300" cy="1609725"/>
              </a:xfrm>
              <a:prstGeom prst="rect">
                <a:avLst/>
              </a:prstGeom>
            </p:spPr>
          </p:pic>
          <p:sp>
            <p:nvSpPr>
              <p:cNvPr id="13" name="TextBox 12"/>
              <p:cNvSpPr txBox="1"/>
              <p:nvPr/>
            </p:nvSpPr>
            <p:spPr>
              <a:xfrm>
                <a:off x="3214915" y="3267992"/>
                <a:ext cx="40995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dirty="0" smtClean="0"/>
                  <a:t>3</a:t>
                </a:r>
                <a:endParaRPr lang="en-US" sz="4400" dirty="0"/>
              </a:p>
            </p:txBody>
          </p:sp>
        </p:grpSp>
        <p:sp>
          <p:nvSpPr>
            <p:cNvPr id="15" name="Rectangle 14"/>
            <p:cNvSpPr/>
            <p:nvPr/>
          </p:nvSpPr>
          <p:spPr>
            <a:xfrm>
              <a:off x="6393541" y="2997372"/>
              <a:ext cx="2569029" cy="160972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3600" b="0" i="0" u="none" strike="noStrike" baseline="0" dirty="0" err="1" smtClean="0">
                <a:latin typeface="CMR1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16279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441749" y="1405801"/>
            <a:ext cx="11369126" cy="1266825"/>
            <a:chOff x="441751" y="-43319"/>
            <a:chExt cx="11369126" cy="1266825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800602" y="-43319"/>
              <a:ext cx="6010275" cy="1266825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41751" y="248411"/>
              <a:ext cx="5153025" cy="609600"/>
            </a:xfrm>
            <a:prstGeom prst="rect">
              <a:avLst/>
            </a:prstGeom>
          </p:spPr>
        </p:pic>
      </p:grpSp>
      <p:grpSp>
        <p:nvGrpSpPr>
          <p:cNvPr id="9" name="Group 8"/>
          <p:cNvGrpSpPr/>
          <p:nvPr/>
        </p:nvGrpSpPr>
        <p:grpSpPr>
          <a:xfrm>
            <a:off x="1923896" y="2916729"/>
            <a:ext cx="10051085" cy="1477328"/>
            <a:chOff x="1111909" y="3130906"/>
            <a:chExt cx="10051085" cy="1477328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340314" y="3912775"/>
              <a:ext cx="2924175" cy="552450"/>
            </a:xfrm>
            <a:prstGeom prst="rect">
              <a:avLst/>
            </a:prstGeom>
            <a:ln w="57150">
              <a:noFill/>
            </a:ln>
          </p:spPr>
        </p:pic>
        <p:sp>
          <p:nvSpPr>
            <p:cNvPr id="7" name="TextBox 6"/>
            <p:cNvSpPr txBox="1"/>
            <p:nvPr/>
          </p:nvSpPr>
          <p:spPr>
            <a:xfrm>
              <a:off x="1111909" y="3130906"/>
              <a:ext cx="10051085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solidFill>
                    <a:srgbClr val="C00000"/>
                  </a:solidFill>
                </a:rPr>
                <a:t>I.e., we are assuming A is diagonalizable since</a:t>
              </a:r>
            </a:p>
            <a:p>
              <a:pPr>
                <a:lnSpc>
                  <a:spcPct val="150000"/>
                </a:lnSpc>
                <a:spcAft>
                  <a:spcPts val="3600"/>
                </a:spcAft>
              </a:pPr>
              <a:r>
                <a:rPr lang="en-US" sz="3600" dirty="0">
                  <a:solidFill>
                    <a:srgbClr val="C00000"/>
                  </a:solidFill>
                </a:rPr>
                <a:t> </a:t>
              </a:r>
              <a:r>
                <a:rPr lang="en-US" sz="3600" dirty="0" smtClean="0">
                  <a:solidFill>
                    <a:srgbClr val="C00000"/>
                  </a:solidFill>
                </a:rPr>
                <a:t>                               implies </a:t>
              </a:r>
              <a:endParaRPr lang="en-US" sz="3600" dirty="0">
                <a:solidFill>
                  <a:srgbClr val="C00000"/>
                </a:solidFill>
              </a:endParaRPr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336718" y="3869570"/>
              <a:ext cx="2924175" cy="609600"/>
            </a:xfrm>
            <a:prstGeom prst="rect">
              <a:avLst/>
            </a:prstGeom>
          </p:spPr>
        </p:pic>
      </p:grpSp>
      <p:sp>
        <p:nvSpPr>
          <p:cNvPr id="3" name="TextBox 2"/>
          <p:cNvSpPr txBox="1"/>
          <p:nvPr/>
        </p:nvSpPr>
        <p:spPr>
          <a:xfrm>
            <a:off x="925286" y="420914"/>
            <a:ext cx="10341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33CC"/>
                </a:solidFill>
              </a:rPr>
              <a:t>More </a:t>
            </a:r>
            <a:r>
              <a:rPr lang="en-US" sz="3600" dirty="0" err="1" smtClean="0">
                <a:solidFill>
                  <a:srgbClr val="0033CC"/>
                </a:solidFill>
              </a:rPr>
              <a:t>diagonalization</a:t>
            </a:r>
            <a:r>
              <a:rPr lang="en-US" sz="3600" dirty="0" smtClean="0">
                <a:solidFill>
                  <a:srgbClr val="0033CC"/>
                </a:solidFill>
              </a:rPr>
              <a:t> background:</a:t>
            </a:r>
            <a:endParaRPr lang="en-US" sz="36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118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441751" y="12436"/>
            <a:ext cx="11369126" cy="1266825"/>
            <a:chOff x="441751" y="-43319"/>
            <a:chExt cx="11369126" cy="1266825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800602" y="-43319"/>
              <a:ext cx="6010275" cy="1266825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41751" y="248411"/>
              <a:ext cx="5153025" cy="609600"/>
            </a:xfrm>
            <a:prstGeom prst="rect">
              <a:avLst/>
            </a:prstGeom>
          </p:spPr>
        </p:pic>
      </p:grpSp>
      <p:pic>
        <p:nvPicPr>
          <p:cNvPr id="20" name="Pictur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1936" y="1334266"/>
            <a:ext cx="11668125" cy="1409700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4418381" y="1334266"/>
            <a:ext cx="2216505" cy="14097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endParaRPr lang="en-US" sz="3600" b="0" i="0" u="none" strike="noStrike" baseline="0" dirty="0" err="1" smtClean="0">
              <a:latin typeface="CMR10"/>
            </a:endParaRPr>
          </a:p>
        </p:txBody>
      </p:sp>
    </p:spTree>
    <p:extLst>
      <p:ext uri="{BB962C8B-B14F-4D97-AF65-F5344CB8AC3E}">
        <p14:creationId xmlns:p14="http://schemas.microsoft.com/office/powerpoint/2010/main" val="2702216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23" y="2823933"/>
            <a:ext cx="12096750" cy="1381125"/>
          </a:xfrm>
          <a:prstGeom prst="rect">
            <a:avLst/>
          </a:prstGeom>
        </p:spPr>
      </p:pic>
      <p:grpSp>
        <p:nvGrpSpPr>
          <p:cNvPr id="17" name="Group 16"/>
          <p:cNvGrpSpPr/>
          <p:nvPr/>
        </p:nvGrpSpPr>
        <p:grpSpPr>
          <a:xfrm>
            <a:off x="441751" y="12436"/>
            <a:ext cx="11369126" cy="1266825"/>
            <a:chOff x="441751" y="-43319"/>
            <a:chExt cx="11369126" cy="1266825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800602" y="-43319"/>
              <a:ext cx="6010275" cy="1266825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41751" y="248411"/>
              <a:ext cx="5153025" cy="609600"/>
            </a:xfrm>
            <a:prstGeom prst="rect">
              <a:avLst/>
            </a:prstGeom>
          </p:spPr>
        </p:pic>
      </p:grpSp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1936" y="1334266"/>
            <a:ext cx="11668125" cy="14097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262579" y="2823933"/>
            <a:ext cx="3028493" cy="1381125"/>
          </a:xfrm>
          <a:prstGeom prst="rect">
            <a:avLst/>
          </a:prstGeom>
        </p:spPr>
        <p:txBody>
          <a:bodyPr wrap="square" rtlCol="0" anchor="ctr">
            <a:spAutoFit/>
          </a:bodyPr>
          <a:lstStyle/>
          <a:p>
            <a:pPr algn="ctr"/>
            <a:endParaRPr lang="en-US" sz="3600" b="0" i="0" u="none" strike="noStrike" baseline="0" dirty="0" err="1" smtClean="0">
              <a:latin typeface="CMR1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74796" y="2823933"/>
            <a:ext cx="3116275" cy="146109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endParaRPr lang="en-US" sz="3600" b="0" i="0" u="none" strike="noStrike" baseline="0" dirty="0" err="1" smtClean="0">
              <a:latin typeface="CMR1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50096" y="2837348"/>
            <a:ext cx="3116275" cy="146109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endParaRPr lang="en-US" sz="3600" b="0" i="0" u="none" strike="noStrike" baseline="0" dirty="0" err="1" smtClean="0">
              <a:latin typeface="CMR10"/>
            </a:endParaRPr>
          </a:p>
        </p:txBody>
      </p:sp>
    </p:spTree>
    <p:extLst>
      <p:ext uri="{BB962C8B-B14F-4D97-AF65-F5344CB8AC3E}">
        <p14:creationId xmlns:p14="http://schemas.microsoft.com/office/powerpoint/2010/main" val="2185556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>
        <a:spAutoFit/>
      </a:bodyPr>
      <a:lstStyle>
        <a:defPPr>
          <a:defRPr sz="3600" b="0" i="0" u="none" strike="noStrike" baseline="0" dirty="0" err="1" smtClean="0">
            <a:latin typeface="CMR10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2337</TotalTime>
  <Words>675</Words>
  <Application>Microsoft Office PowerPoint</Application>
  <PresentationFormat>Widescreen</PresentationFormat>
  <Paragraphs>130</Paragraphs>
  <Slides>36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5" baseType="lpstr">
      <vt:lpstr>Arial</vt:lpstr>
      <vt:lpstr>Calibri</vt:lpstr>
      <vt:lpstr>Calibri Light</vt:lpstr>
      <vt:lpstr>CMMI10</vt:lpstr>
      <vt:lpstr>CMR10</vt:lpstr>
      <vt:lpstr>CMR7</vt:lpstr>
      <vt:lpstr>CMSY7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University of Iowa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Darcy, Isabel K</dc:creator>
  <cp:lastModifiedBy>Darcy, Isabel K</cp:lastModifiedBy>
  <cp:revision>71</cp:revision>
  <dcterms:created xsi:type="dcterms:W3CDTF">2014-11-06T21:16:47Z</dcterms:created>
  <dcterms:modified xsi:type="dcterms:W3CDTF">2014-11-10T01:54:07Z</dcterms:modified>
</cp:coreProperties>
</file>