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9" r:id="rId2"/>
    <p:sldId id="298" r:id="rId3"/>
    <p:sldId id="305" r:id="rId4"/>
    <p:sldId id="299" r:id="rId5"/>
    <p:sldId id="300" r:id="rId6"/>
    <p:sldId id="306" r:id="rId7"/>
    <p:sldId id="294" r:id="rId8"/>
    <p:sldId id="288" r:id="rId9"/>
    <p:sldId id="297" r:id="rId10"/>
    <p:sldId id="289" r:id="rId11"/>
    <p:sldId id="266" r:id="rId12"/>
    <p:sldId id="291" r:id="rId13"/>
    <p:sldId id="292" r:id="rId14"/>
    <p:sldId id="295" r:id="rId15"/>
    <p:sldId id="296" r:id="rId16"/>
    <p:sldId id="293" r:id="rId17"/>
    <p:sldId id="307" r:id="rId18"/>
    <p:sldId id="310" r:id="rId19"/>
    <p:sldId id="302" r:id="rId20"/>
    <p:sldId id="311" r:id="rId21"/>
    <p:sldId id="312" r:id="rId22"/>
    <p:sldId id="313" r:id="rId23"/>
    <p:sldId id="314" r:id="rId24"/>
    <p:sldId id="303" r:id="rId25"/>
    <p:sldId id="304" r:id="rId26"/>
    <p:sldId id="323" r:id="rId27"/>
    <p:sldId id="324" r:id="rId28"/>
    <p:sldId id="321" r:id="rId29"/>
    <p:sldId id="316" r:id="rId30"/>
    <p:sldId id="325" r:id="rId31"/>
    <p:sldId id="317" r:id="rId32"/>
    <p:sldId id="315" r:id="rId33"/>
    <p:sldId id="318" r:id="rId34"/>
    <p:sldId id="322" r:id="rId35"/>
    <p:sldId id="319" r:id="rId36"/>
    <p:sldId id="32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8CDC"/>
    <a:srgbClr val="483700"/>
    <a:srgbClr val="0033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249" autoAdjust="0"/>
    <p:restoredTop sz="94660"/>
  </p:normalViewPr>
  <p:slideViewPr>
    <p:cSldViewPr snapToGrid="0">
      <p:cViewPr>
        <p:scale>
          <a:sx n="87" d="100"/>
          <a:sy n="87" d="100"/>
        </p:scale>
        <p:origin x="22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888309" d="20000000"/>
        <a:sy n="18888309" d="20000000"/>
      </p:scale>
      <p:origin x="0" y="-7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3108B-EFE6-4B86-A4FC-35818F8ADE3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6F55B-0D32-4EE0-9825-AF788159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4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F55B-0D32-4EE0-9825-AF788159B4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4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9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5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5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0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6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5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233A-605B-4ABF-B329-C968964011E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CA8D6-59B9-4D78-A8BF-E97D5409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1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4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27" y="374770"/>
            <a:ext cx="11679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19039B"/>
                </a:solidFill>
              </a:rPr>
              <a:t>Diagonalization</a:t>
            </a:r>
            <a:r>
              <a:rPr lang="en-US" sz="7200" dirty="0" smtClean="0">
                <a:solidFill>
                  <a:srgbClr val="19039B"/>
                </a:solidFill>
              </a:rPr>
              <a:t> </a:t>
            </a:r>
            <a:r>
              <a:rPr lang="en-US" sz="7200" dirty="0" err="1" smtClean="0">
                <a:solidFill>
                  <a:srgbClr val="19039B"/>
                </a:solidFill>
              </a:rPr>
              <a:t>Revisted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55075" y="4089823"/>
            <a:ext cx="8935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Isabel K. Darcy</a:t>
            </a:r>
          </a:p>
          <a:p>
            <a:r>
              <a:rPr lang="en-US" sz="4000" dirty="0" smtClean="0"/>
              <a:t>Mathematics Department</a:t>
            </a:r>
          </a:p>
          <a:p>
            <a:r>
              <a:rPr lang="en-US" sz="4000" dirty="0" smtClean="0"/>
              <a:t>Applied Math and Computational Sciences</a:t>
            </a:r>
          </a:p>
          <a:p>
            <a:r>
              <a:rPr lang="en-US" sz="4000" dirty="0" smtClean="0"/>
              <a:t>University of Iowa</a:t>
            </a:r>
          </a:p>
        </p:txBody>
      </p:sp>
      <p:pic>
        <p:nvPicPr>
          <p:cNvPr id="1026" name="Picture 2" descr="29aug03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" y="4474464"/>
            <a:ext cx="2383536" cy="238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50569" y="6412834"/>
            <a:ext cx="102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 from </a:t>
            </a:r>
          </a:p>
          <a:p>
            <a:r>
              <a:rPr lang="en-US" sz="1200" dirty="0" smtClean="0"/>
              <a:t>knotplot.com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75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90" y="4737289"/>
            <a:ext cx="9525000" cy="2066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3" y="2823933"/>
            <a:ext cx="12096750" cy="138112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36" y="1334266"/>
            <a:ext cx="116681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2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638175"/>
            <a:ext cx="12009849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52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3" y="4886818"/>
            <a:ext cx="12096750" cy="138112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990" y="1302009"/>
            <a:ext cx="2924175" cy="552450"/>
          </a:xfrm>
          <a:prstGeom prst="rect">
            <a:avLst/>
          </a:prstGeom>
          <a:ln w="57150">
            <a:solidFill>
              <a:srgbClr val="BA8CDC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36" y="3236214"/>
            <a:ext cx="116681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31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51" y="1402674"/>
            <a:ext cx="2924175" cy="552450"/>
          </a:xfrm>
          <a:prstGeom prst="rect">
            <a:avLst/>
          </a:prstGeom>
          <a:ln w="57150">
            <a:solidFill>
              <a:srgbClr val="BA8CDC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-808" b="12593"/>
          <a:stretch/>
        </p:blipFill>
        <p:spPr>
          <a:xfrm>
            <a:off x="4762196" y="1402675"/>
            <a:ext cx="2602140" cy="55780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1699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51" y="1402674"/>
            <a:ext cx="2924175" cy="552450"/>
          </a:xfrm>
          <a:prstGeom prst="rect">
            <a:avLst/>
          </a:prstGeom>
          <a:ln w="57150">
            <a:solidFill>
              <a:srgbClr val="BA8CDC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-808" b="12593"/>
          <a:stretch/>
        </p:blipFill>
        <p:spPr>
          <a:xfrm>
            <a:off x="4762196" y="1402675"/>
            <a:ext cx="2602140" cy="55780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51" y="2459778"/>
            <a:ext cx="92106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2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51" y="1402674"/>
            <a:ext cx="2924175" cy="552450"/>
          </a:xfrm>
          <a:prstGeom prst="rect">
            <a:avLst/>
          </a:prstGeom>
          <a:ln w="57150">
            <a:solidFill>
              <a:srgbClr val="BA8CDC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-808" b="12593"/>
          <a:stretch/>
        </p:blipFill>
        <p:spPr>
          <a:xfrm>
            <a:off x="4762196" y="1402675"/>
            <a:ext cx="2602140" cy="55780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51" y="2459778"/>
            <a:ext cx="9210675" cy="1323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t="2541" r="20151"/>
          <a:stretch/>
        </p:blipFill>
        <p:spPr>
          <a:xfrm>
            <a:off x="1558521" y="3928267"/>
            <a:ext cx="10252356" cy="13181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57829" y="5246450"/>
            <a:ext cx="25812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2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751" y="1402674"/>
            <a:ext cx="2924175" cy="552450"/>
          </a:xfrm>
          <a:prstGeom prst="rect">
            <a:avLst/>
          </a:prstGeom>
          <a:ln w="57150">
            <a:solidFill>
              <a:srgbClr val="BA8CDC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l="-808" b="12593"/>
          <a:stretch/>
        </p:blipFill>
        <p:spPr>
          <a:xfrm>
            <a:off x="4762196" y="1402675"/>
            <a:ext cx="2602140" cy="55780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751" y="2247639"/>
            <a:ext cx="9210675" cy="13239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79276" y="2225694"/>
            <a:ext cx="2581275" cy="1438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25178" y="3858774"/>
            <a:ext cx="9667875" cy="2809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663" y="4184294"/>
            <a:ext cx="21506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Check answer: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666709"/>
            <a:ext cx="12192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7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73" y="55911"/>
            <a:ext cx="118963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0" i="0" u="none" strike="noStrike" baseline="0" dirty="0" smtClean="0"/>
              <a:t>To diagonalize a matrix </a:t>
            </a:r>
            <a:r>
              <a:rPr lang="pt-BR" sz="3600" b="0" i="0" u="none" strike="noStrike" baseline="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pt-BR" sz="3600" b="0" i="0" u="none" strike="noStrike" baseline="0" dirty="0" smtClean="0"/>
              <a:t>:</a:t>
            </a:r>
          </a:p>
          <a:p>
            <a:endParaRPr lang="en-US" sz="3600" dirty="0" smtClean="0"/>
          </a:p>
          <a:p>
            <a:r>
              <a:rPr lang="en-US" sz="3400" dirty="0" smtClean="0"/>
              <a:t>Step </a:t>
            </a:r>
            <a:r>
              <a:rPr lang="en-US" sz="3400" dirty="0"/>
              <a:t>1: Find eigenvalues: Solve the equation: </a:t>
            </a:r>
            <a:r>
              <a:rPr lang="en-US" sz="3600" dirty="0" err="1">
                <a:solidFill>
                  <a:srgbClr val="C00000"/>
                </a:solidFill>
              </a:rPr>
              <a:t>det</a:t>
            </a:r>
            <a:r>
              <a:rPr lang="en-US" sz="3600" dirty="0">
                <a:solidFill>
                  <a:srgbClr val="C00000"/>
                </a:solidFill>
              </a:rPr>
              <a:t> (A – </a:t>
            </a:r>
            <a:r>
              <a:rPr lang="en-US" sz="3600" dirty="0" err="1">
                <a:solidFill>
                  <a:srgbClr val="C00000"/>
                </a:solidFill>
                <a:latin typeface="Symbol" panose="05050102010706020507" pitchFamily="18" charset="2"/>
              </a:rPr>
              <a:t>lI</a:t>
            </a:r>
            <a:r>
              <a:rPr lang="en-US" sz="3600" dirty="0">
                <a:solidFill>
                  <a:srgbClr val="C00000"/>
                </a:solidFill>
                <a:latin typeface="Symbol" panose="05050102010706020507" pitchFamily="18" charset="2"/>
              </a:rPr>
              <a:t>)</a:t>
            </a:r>
            <a:r>
              <a:rPr lang="en-US" sz="3600" dirty="0">
                <a:solidFill>
                  <a:srgbClr val="C00000"/>
                </a:solidFill>
              </a:rPr>
              <a:t> = 0 </a:t>
            </a:r>
          </a:p>
          <a:p>
            <a:pPr algn="r"/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CMR10"/>
            </a:endParaRPr>
          </a:p>
          <a:p>
            <a:endParaRPr lang="en-US" sz="800" dirty="0"/>
          </a:p>
          <a:p>
            <a:r>
              <a:rPr lang="en-US" sz="3400" dirty="0"/>
              <a:t>Step 2: For each eigenvalue, find its </a:t>
            </a:r>
            <a:r>
              <a:rPr lang="en-US" sz="3400" dirty="0" smtClean="0"/>
              <a:t>corresponding eigenvectors </a:t>
            </a:r>
            <a:r>
              <a:rPr lang="en-US" sz="3400" dirty="0"/>
              <a:t>by solving the homogeneous system </a:t>
            </a:r>
            <a:r>
              <a:rPr lang="en-US" sz="3400" dirty="0" smtClean="0"/>
              <a:t>of equations:   </a:t>
            </a:r>
            <a:r>
              <a:rPr lang="en-US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>
                <a:solidFill>
                  <a:srgbClr val="C00000"/>
                </a:solidFill>
              </a:rPr>
              <a:t>A – </a:t>
            </a:r>
            <a:r>
              <a:rPr lang="en-US" sz="3600" dirty="0" err="1">
                <a:solidFill>
                  <a:srgbClr val="C00000"/>
                </a:solidFill>
                <a:latin typeface="Symbol" panose="05050102010706020507" pitchFamily="18" charset="2"/>
              </a:rPr>
              <a:t>lI</a:t>
            </a:r>
            <a:r>
              <a:rPr lang="en-US" sz="3600" dirty="0">
                <a:solidFill>
                  <a:srgbClr val="C00000"/>
                </a:solidFill>
                <a:latin typeface="Symbol" panose="05050102010706020507" pitchFamily="18" charset="2"/>
              </a:rPr>
              <a:t>)</a:t>
            </a:r>
            <a:r>
              <a:rPr lang="en-US" sz="3600" b="1" dirty="0">
                <a:solidFill>
                  <a:srgbClr val="C00000"/>
                </a:solidFill>
              </a:rPr>
              <a:t>x</a:t>
            </a:r>
            <a:r>
              <a:rPr lang="en-US" sz="3600" dirty="0">
                <a:solidFill>
                  <a:srgbClr val="C00000"/>
                </a:solidFill>
              </a:rPr>
              <a:t> = 0 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sz="3600" b="0" i="0" u="none" strike="noStrike" baseline="0" dirty="0" smtClean="0"/>
              <a:t>Case 3a.) IF the geometric multiplicity is LESS</a:t>
            </a:r>
            <a:r>
              <a:rPr lang="en-US" sz="3600" b="0" i="0" u="none" strike="noStrike" dirty="0" smtClean="0"/>
              <a:t> </a:t>
            </a:r>
            <a:r>
              <a:rPr lang="en-US" sz="3600" b="0" i="0" u="none" strike="noStrike" baseline="0" dirty="0" smtClean="0"/>
              <a:t>then the algebraic multiplicity for at least ONE</a:t>
            </a:r>
            <a:r>
              <a:rPr lang="en-US" sz="3600" b="0" i="0" u="none" strike="noStrike" dirty="0" smtClean="0"/>
              <a:t> </a:t>
            </a:r>
            <a:r>
              <a:rPr lang="en-US" sz="3600" b="0" i="0" u="none" strike="noStrike" baseline="0" dirty="0" smtClean="0"/>
              <a:t>eigenvalue of A, then A is NOT diagonalizable.</a:t>
            </a:r>
            <a:r>
              <a:rPr lang="en-US" sz="3600" b="0" i="0" u="none" strike="noStrike" dirty="0" smtClean="0"/>
              <a:t> </a:t>
            </a:r>
            <a:r>
              <a:rPr lang="en-US" sz="3600" b="0" i="0" u="none" strike="noStrike" baseline="0" dirty="0" smtClean="0"/>
              <a:t>(Cannot find square matrix P).</a:t>
            </a:r>
          </a:p>
          <a:p>
            <a:endParaRPr lang="en-US" sz="3600" b="0" i="0" u="none" strike="noStrike" baseline="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409127" y="5858789"/>
            <a:ext cx="9373747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Matrix </a:t>
            </a:r>
            <a:r>
              <a:rPr lang="en-US" sz="3600" dirty="0" smtClean="0">
                <a:solidFill>
                  <a:schemeClr val="bg1"/>
                </a:solidFill>
              </a:rPr>
              <a:t> defective = NOT diagonalizable.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4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73" y="55911"/>
            <a:ext cx="118963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0" i="0" u="none" strike="noStrike" baseline="0" dirty="0" smtClean="0"/>
              <a:t>Case 3b.) </a:t>
            </a:r>
            <a:r>
              <a:rPr lang="en-US" sz="3500" dirty="0" smtClean="0"/>
              <a:t>A </a:t>
            </a:r>
            <a:r>
              <a:rPr lang="en-US" sz="3500" dirty="0"/>
              <a:t>is </a:t>
            </a:r>
            <a:r>
              <a:rPr lang="en-US" sz="3500" dirty="0" smtClean="0"/>
              <a:t>diagonalizable if and only if</a:t>
            </a:r>
          </a:p>
          <a:p>
            <a:pPr algn="ctr"/>
            <a:r>
              <a:rPr lang="en-US" sz="3500" dirty="0" smtClean="0">
                <a:solidFill>
                  <a:srgbClr val="C00000"/>
                </a:solidFill>
              </a:rPr>
              <a:t>geometric </a:t>
            </a:r>
            <a:r>
              <a:rPr lang="en-US" sz="3500" b="0" i="0" u="none" strike="noStrike" baseline="0" dirty="0" smtClean="0">
                <a:solidFill>
                  <a:srgbClr val="C00000"/>
                </a:solidFill>
              </a:rPr>
              <a:t>multiplicity = algebraic multiplicity </a:t>
            </a:r>
          </a:p>
          <a:p>
            <a:r>
              <a:rPr lang="en-US" sz="3500" b="0" i="0" u="none" strike="noStrike" baseline="0" dirty="0" smtClean="0"/>
              <a:t>for </a:t>
            </a:r>
            <a:r>
              <a:rPr lang="en-US" sz="3500" b="0" i="0" u="none" strike="noStrike" baseline="0" dirty="0" smtClean="0">
                <a:solidFill>
                  <a:srgbClr val="C00000"/>
                </a:solidFill>
              </a:rPr>
              <a:t>ALL</a:t>
            </a:r>
            <a:r>
              <a:rPr lang="en-US" sz="3500" b="0" i="0" u="none" strike="noStrike" baseline="0" dirty="0" smtClean="0"/>
              <a:t> the eigenvalues of</a:t>
            </a:r>
            <a:r>
              <a:rPr lang="en-US" sz="3500" b="0" i="0" u="none" strike="noStrike" dirty="0" smtClean="0"/>
              <a:t> </a:t>
            </a:r>
            <a:r>
              <a:rPr lang="en-US" sz="3500" b="0" i="0" u="none" strike="noStrike" baseline="0" dirty="0" smtClean="0"/>
              <a:t>A</a:t>
            </a:r>
            <a:r>
              <a:rPr lang="en-US" sz="3500" dirty="0"/>
              <a:t>.</a:t>
            </a:r>
            <a:endParaRPr lang="en-US" sz="3500" b="0" i="0" u="none" strike="noStrike" baseline="0" dirty="0" smtClean="0"/>
          </a:p>
          <a:p>
            <a:r>
              <a:rPr lang="en-US" sz="3500" b="0" i="0" u="none" strike="noStrike" baseline="0" dirty="0" smtClean="0"/>
              <a:t> </a:t>
            </a:r>
          </a:p>
          <a:p>
            <a:r>
              <a:rPr lang="en-US" sz="3600" b="0" i="0" u="none" strike="noStrike" baseline="0" dirty="0" smtClean="0"/>
              <a:t>Use the </a:t>
            </a:r>
            <a:r>
              <a:rPr lang="en-US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eigenvalues</a:t>
            </a:r>
            <a:r>
              <a:rPr lang="en-US" sz="3600" b="0" i="0" u="none" strike="noStrike" baseline="0" dirty="0" smtClean="0"/>
              <a:t> of </a:t>
            </a:r>
            <a:r>
              <a:rPr lang="en-US" sz="3600" b="0" i="0" u="none" strike="noStrike" baseline="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600" b="0" i="0" u="none" strike="noStrike" baseline="0" dirty="0" smtClean="0"/>
              <a:t> to construct the diagonal matrix </a:t>
            </a:r>
            <a:r>
              <a:rPr lang="en-US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</a:p>
          <a:p>
            <a:endParaRPr lang="en-US" sz="3600" b="0" i="0" u="none" strike="noStrike" baseline="0" dirty="0" smtClean="0"/>
          </a:p>
          <a:p>
            <a:r>
              <a:rPr lang="en-US" sz="3600" b="0" i="0" u="none" strike="noStrike" baseline="0" dirty="0" smtClean="0"/>
              <a:t>Use the basis of the corresponding </a:t>
            </a:r>
            <a:r>
              <a:rPr lang="en-US" sz="3600" b="0" i="0" u="none" strike="noStrike" baseline="0" dirty="0" err="1" smtClean="0">
                <a:solidFill>
                  <a:srgbClr val="7030A0"/>
                </a:solidFill>
              </a:rPr>
              <a:t>eigenspaces</a:t>
            </a:r>
            <a:r>
              <a:rPr lang="en-US" sz="3600" dirty="0"/>
              <a:t> </a:t>
            </a:r>
            <a:r>
              <a:rPr lang="en-US" sz="3600" b="0" i="0" u="none" strike="noStrike" baseline="0" dirty="0" smtClean="0"/>
              <a:t>for the 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3600" b="0" i="0" u="none" strike="noStrike" baseline="0" dirty="0" smtClean="0"/>
              <a:t>corresponding columns of </a:t>
            </a:r>
            <a:r>
              <a:rPr lang="en-US" sz="3600" b="0" i="0" u="none" strike="noStrike" baseline="0" dirty="0" smtClean="0">
                <a:solidFill>
                  <a:srgbClr val="7030A0"/>
                </a:solidFill>
              </a:rPr>
              <a:t>P</a:t>
            </a:r>
            <a:r>
              <a:rPr lang="en-US" sz="3600" b="0" i="0" u="none" strike="noStrike" baseline="0" dirty="0" smtClean="0"/>
              <a:t>. (NOTE: </a:t>
            </a:r>
            <a:r>
              <a:rPr lang="en-US" sz="3600" b="0" i="0" u="none" strike="noStrike" baseline="0" dirty="0" smtClean="0">
                <a:solidFill>
                  <a:srgbClr val="7030A0"/>
                </a:solidFill>
              </a:rPr>
              <a:t>P</a:t>
            </a:r>
            <a:r>
              <a:rPr lang="en-US" sz="3600" b="0" i="0" u="none" strike="noStrike" baseline="0" dirty="0" smtClean="0"/>
              <a:t> is</a:t>
            </a:r>
            <a:r>
              <a:rPr lang="en-US" sz="3600" b="0" i="0" u="none" strike="noStrike" dirty="0" smtClean="0"/>
              <a:t> </a:t>
            </a:r>
            <a:r>
              <a:rPr lang="en-US" sz="3600" b="0" i="0" u="none" strike="noStrike" baseline="0" dirty="0" smtClean="0"/>
              <a:t>a</a:t>
            </a:r>
            <a:r>
              <a:rPr lang="en-US" sz="3600" b="0" i="0" u="none" strike="noStrike" dirty="0" smtClean="0"/>
              <a:t> </a:t>
            </a:r>
            <a:r>
              <a:rPr lang="en-US" sz="3600" b="0" i="0" u="none" strike="noStrike" baseline="0" dirty="0" smtClean="0"/>
              <a:t>SQUARE matrix).</a:t>
            </a:r>
          </a:p>
          <a:p>
            <a:endParaRPr lang="en-US" sz="3600" b="0" i="0" u="none" strike="noStrike" baseline="0" dirty="0" smtClean="0"/>
          </a:p>
          <a:p>
            <a:r>
              <a:rPr lang="en-US" sz="3600" b="0" i="0" u="none" strike="noStrike" baseline="0" dirty="0" smtClean="0"/>
              <a:t>NOTE: ORDER MATTERS.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48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45" y="2872241"/>
            <a:ext cx="11953875" cy="1781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128" y="330653"/>
            <a:ext cx="3609975" cy="15811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0545" y="1989926"/>
            <a:ext cx="1198880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 smtClean="0">
              <a:solidFill>
                <a:srgbClr val="7030A0"/>
              </a:solidFill>
              <a:latin typeface="CMR10"/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Step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1: Find eigenvalues: Solve the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equation: </a:t>
            </a:r>
            <a:r>
              <a:rPr lang="en-US" sz="3600" dirty="0" err="1" smtClean="0">
                <a:solidFill>
                  <a:srgbClr val="C00000"/>
                </a:solidFill>
              </a:rPr>
              <a:t>det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(A – </a:t>
            </a:r>
            <a:r>
              <a:rPr lang="en-US" sz="3600" dirty="0" err="1">
                <a:solidFill>
                  <a:srgbClr val="C00000"/>
                </a:solidFill>
                <a:latin typeface="Symbol" panose="05050102010706020507" pitchFamily="18" charset="2"/>
              </a:rPr>
              <a:t>l</a:t>
            </a:r>
            <a:r>
              <a:rPr lang="en-US" sz="3600" dirty="0" err="1">
                <a:solidFill>
                  <a:srgbClr val="C00000"/>
                </a:solidFill>
              </a:rPr>
              <a:t>I</a:t>
            </a:r>
            <a:r>
              <a:rPr lang="en-US" sz="3600" dirty="0">
                <a:solidFill>
                  <a:srgbClr val="C00000"/>
                </a:solidFill>
              </a:rPr>
              <a:t>) = 0 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.</a:t>
            </a:r>
            <a:endParaRPr lang="en-US" sz="800" dirty="0" smtClean="0">
              <a:latin typeface="CMR1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1615" y="246743"/>
            <a:ext cx="7803471" cy="1754326"/>
          </a:xfrm>
          <a:prstGeom prst="rect">
            <a:avLst/>
          </a:prstGeom>
          <a:noFill/>
          <a:ln w="57150">
            <a:solidFill>
              <a:srgbClr val="BA8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For more complicated example, see video 4: </a:t>
            </a:r>
            <a:r>
              <a:rPr lang="en-US" sz="3600" dirty="0">
                <a:solidFill>
                  <a:srgbClr val="19039B"/>
                </a:solidFill>
              </a:rPr>
              <a:t>Eigenvalue/Eigenvector </a:t>
            </a:r>
            <a:r>
              <a:rPr lang="en-US" sz="3600" dirty="0" smtClean="0">
                <a:solidFill>
                  <a:srgbClr val="19039B"/>
                </a:solidFill>
              </a:rPr>
              <a:t>Example</a:t>
            </a:r>
          </a:p>
          <a:p>
            <a:pPr algn="ctr"/>
            <a:r>
              <a:rPr lang="en-US" sz="3600" dirty="0" smtClean="0"/>
              <a:t>&amp; video 5:  </a:t>
            </a:r>
            <a:r>
              <a:rPr lang="en-US" sz="3600" dirty="0" err="1" smtClean="0">
                <a:solidFill>
                  <a:srgbClr val="19039B"/>
                </a:solidFill>
              </a:rPr>
              <a:t>Diagonalization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898" y="4653416"/>
            <a:ext cx="8181975" cy="723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4648" y="5529830"/>
            <a:ext cx="48387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1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25" y="223837"/>
            <a:ext cx="119824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2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662" y="157025"/>
            <a:ext cx="9035305" cy="858981"/>
          </a:xfrm>
          <a:prstGeom prst="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9077" y="291514"/>
            <a:ext cx="115418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characteristic equation</a:t>
            </a:r>
            <a:r>
              <a:rPr lang="en-US" sz="3600" dirty="0" smtClean="0"/>
              <a:t>:</a:t>
            </a:r>
          </a:p>
          <a:p>
            <a:endParaRPr lang="en-US" sz="32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= -3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multiplicity  =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r>
              <a:rPr lang="en-US" sz="3600" dirty="0" smtClean="0">
                <a:solidFill>
                  <a:srgbClr val="7030A0"/>
                </a:solidFill>
              </a:rPr>
              <a:t>geometric multiplicity =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</a:t>
            </a:r>
          </a:p>
          <a:p>
            <a:endParaRPr lang="en-US" sz="3600" dirty="0"/>
          </a:p>
          <a:p>
            <a:endParaRPr lang="en-US" sz="28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</a:t>
            </a:r>
            <a:r>
              <a:rPr lang="en-US" sz="3600" dirty="0"/>
              <a:t>=  </a:t>
            </a:r>
            <a:r>
              <a:rPr lang="en-US" sz="3600" dirty="0" smtClean="0"/>
              <a:t> 5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multiplicity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>
                <a:solidFill>
                  <a:srgbClr val="7030A0"/>
                </a:solidFill>
              </a:rPr>
              <a:t>geometric multiplicity </a:t>
            </a:r>
          </a:p>
          <a:p>
            <a:r>
              <a:rPr lang="en-US" sz="3600" dirty="0"/>
              <a:t>                   </a:t>
            </a:r>
            <a:r>
              <a:rPr lang="en-US" sz="3600" dirty="0" smtClean="0"/>
              <a:t>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</a:t>
            </a:r>
          </a:p>
          <a:p>
            <a:endParaRPr lang="en-US" sz="2400" dirty="0"/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1 ≤  geometric multiplicity ≤ algebraic </a:t>
            </a:r>
            <a:r>
              <a:rPr lang="en-US" sz="3600" dirty="0" smtClean="0">
                <a:solidFill>
                  <a:srgbClr val="C00000"/>
                </a:solidFill>
              </a:rPr>
              <a:t>multiplicity  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8509" y="5957455"/>
            <a:ext cx="9365673" cy="748145"/>
          </a:xfrm>
          <a:prstGeom prst="rect">
            <a:avLst/>
          </a:prstGeom>
          <a:ln w="57150">
            <a:solidFill>
              <a:srgbClr val="FF99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954" b="-13587"/>
          <a:stretch/>
        </p:blipFill>
        <p:spPr>
          <a:xfrm>
            <a:off x="4963883" y="291514"/>
            <a:ext cx="4211862" cy="7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662" y="157025"/>
            <a:ext cx="9035305" cy="858981"/>
          </a:xfrm>
          <a:prstGeom prst="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9077" y="291514"/>
            <a:ext cx="115418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characteristic equation</a:t>
            </a:r>
            <a:r>
              <a:rPr lang="en-US" sz="3600" dirty="0" smtClean="0"/>
              <a:t>:</a:t>
            </a:r>
          </a:p>
          <a:p>
            <a:endParaRPr lang="en-US" sz="32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= -3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multiplicity  =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r>
              <a:rPr lang="en-US" sz="3600" dirty="0" smtClean="0">
                <a:solidFill>
                  <a:srgbClr val="7030A0"/>
                </a:solidFill>
              </a:rPr>
              <a:t>geometric multiplicity =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 1</a:t>
            </a:r>
          </a:p>
          <a:p>
            <a:endParaRPr lang="en-US" sz="3600" dirty="0"/>
          </a:p>
          <a:p>
            <a:endParaRPr lang="en-US" sz="28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</a:t>
            </a:r>
            <a:r>
              <a:rPr lang="en-US" sz="3600" dirty="0"/>
              <a:t>=  </a:t>
            </a:r>
            <a:r>
              <a:rPr lang="en-US" sz="3600" dirty="0" smtClean="0"/>
              <a:t> 5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multiplicity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= 1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>
                <a:solidFill>
                  <a:srgbClr val="7030A0"/>
                </a:solidFill>
              </a:rPr>
              <a:t>geometric multiplicity </a:t>
            </a:r>
            <a:r>
              <a:rPr lang="en-US" sz="3600" dirty="0" smtClean="0">
                <a:solidFill>
                  <a:srgbClr val="7030A0"/>
                </a:solidFill>
              </a:rPr>
              <a:t>= 1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 smtClean="0"/>
              <a:t>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 1</a:t>
            </a:r>
          </a:p>
          <a:p>
            <a:endParaRPr lang="en-US" sz="2400" dirty="0"/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1 ≤  geometric multiplicity ≤ algebraic </a:t>
            </a:r>
            <a:r>
              <a:rPr lang="en-US" sz="3600" dirty="0" smtClean="0">
                <a:solidFill>
                  <a:srgbClr val="C00000"/>
                </a:solidFill>
              </a:rPr>
              <a:t>multiplicity  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8509" y="5957455"/>
            <a:ext cx="9365673" cy="748145"/>
          </a:xfrm>
          <a:prstGeom prst="rect">
            <a:avLst/>
          </a:prstGeom>
          <a:ln w="57150">
            <a:solidFill>
              <a:srgbClr val="FF99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954" b="-13587"/>
          <a:stretch/>
        </p:blipFill>
        <p:spPr>
          <a:xfrm>
            <a:off x="4963883" y="291514"/>
            <a:ext cx="4211862" cy="78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788675" y="1419811"/>
            <a:ext cx="268722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Matrix is not defective.</a:t>
            </a:r>
          </a:p>
        </p:txBody>
      </p:sp>
    </p:spTree>
    <p:extLst>
      <p:ext uri="{BB962C8B-B14F-4D97-AF65-F5344CB8AC3E}">
        <p14:creationId xmlns:p14="http://schemas.microsoft.com/office/powerpoint/2010/main" val="6875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662" y="157025"/>
            <a:ext cx="9035305" cy="858981"/>
          </a:xfrm>
          <a:prstGeom prst="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9077" y="291514"/>
            <a:ext cx="115418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characteristic equation</a:t>
            </a:r>
            <a:r>
              <a:rPr lang="en-US" sz="3600" dirty="0" smtClean="0"/>
              <a:t>:</a:t>
            </a:r>
          </a:p>
          <a:p>
            <a:endParaRPr lang="en-US" sz="32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= -3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multiplicity  =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r>
              <a:rPr lang="en-US" sz="3600" dirty="0" smtClean="0">
                <a:solidFill>
                  <a:srgbClr val="7030A0"/>
                </a:solidFill>
              </a:rPr>
              <a:t>geometric multiplicity =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 1</a:t>
            </a:r>
          </a:p>
          <a:p>
            <a:endParaRPr lang="en-US" sz="3600" dirty="0"/>
          </a:p>
          <a:p>
            <a:endParaRPr lang="en-US" sz="28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</a:t>
            </a:r>
            <a:r>
              <a:rPr lang="en-US" sz="3600" dirty="0"/>
              <a:t>=  </a:t>
            </a:r>
            <a:r>
              <a:rPr lang="en-US" sz="3600" dirty="0" smtClean="0"/>
              <a:t> 5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multiplicity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= 1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>
                <a:solidFill>
                  <a:srgbClr val="7030A0"/>
                </a:solidFill>
              </a:rPr>
              <a:t>geometric multiplicity </a:t>
            </a:r>
            <a:r>
              <a:rPr lang="en-US" sz="3600" dirty="0" smtClean="0">
                <a:solidFill>
                  <a:srgbClr val="7030A0"/>
                </a:solidFill>
              </a:rPr>
              <a:t>= 1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 smtClean="0"/>
              <a:t>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 1</a:t>
            </a:r>
          </a:p>
          <a:p>
            <a:endParaRPr lang="en-US" sz="2400" dirty="0"/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1 ≤  geometric multiplicity ≤ algebraic </a:t>
            </a:r>
            <a:r>
              <a:rPr lang="en-US" sz="3600" dirty="0" smtClean="0">
                <a:solidFill>
                  <a:srgbClr val="C00000"/>
                </a:solidFill>
              </a:rPr>
              <a:t>multiplicity  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8509" y="5957455"/>
            <a:ext cx="9365673" cy="748145"/>
          </a:xfrm>
          <a:prstGeom prst="rect">
            <a:avLst/>
          </a:prstGeom>
          <a:ln w="57150">
            <a:solidFill>
              <a:srgbClr val="FF99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954" b="-13587"/>
          <a:stretch/>
        </p:blipFill>
        <p:spPr>
          <a:xfrm>
            <a:off x="4963883" y="291514"/>
            <a:ext cx="4211862" cy="78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788675" y="1419811"/>
            <a:ext cx="268722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Matrix is not defective.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88675" y="2620140"/>
            <a:ext cx="2924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Thus A is diagonalizable</a:t>
            </a:r>
          </a:p>
        </p:txBody>
      </p:sp>
    </p:spTree>
    <p:extLst>
      <p:ext uri="{BB962C8B-B14F-4D97-AF65-F5344CB8AC3E}">
        <p14:creationId xmlns:p14="http://schemas.microsoft.com/office/powerpoint/2010/main" val="26690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662" y="157025"/>
            <a:ext cx="9035305" cy="858981"/>
          </a:xfrm>
          <a:prstGeom prst="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9077" y="291514"/>
            <a:ext cx="115418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characteristic equation</a:t>
            </a:r>
            <a:r>
              <a:rPr lang="en-US" sz="3600" dirty="0" smtClean="0"/>
              <a:t>:</a:t>
            </a:r>
          </a:p>
          <a:p>
            <a:endParaRPr lang="en-US" sz="32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= -3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multiplicity  =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r>
              <a:rPr lang="en-US" sz="3600" dirty="0" smtClean="0">
                <a:solidFill>
                  <a:srgbClr val="7030A0"/>
                </a:solidFill>
              </a:rPr>
              <a:t>geometric multiplicity =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 1</a:t>
            </a:r>
          </a:p>
          <a:p>
            <a:endParaRPr lang="en-US" sz="3600" dirty="0"/>
          </a:p>
          <a:p>
            <a:endParaRPr lang="en-US" sz="2800" dirty="0"/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 </a:t>
            </a:r>
            <a:r>
              <a:rPr lang="en-US" sz="3600" dirty="0"/>
              <a:t>=  </a:t>
            </a:r>
            <a:r>
              <a:rPr lang="en-US" sz="3600" dirty="0" smtClean="0"/>
              <a:t> 5  :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algebraic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multiplicity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= 1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>
                <a:solidFill>
                  <a:srgbClr val="7030A0"/>
                </a:solidFill>
              </a:rPr>
              <a:t>geometric multiplicity </a:t>
            </a:r>
            <a:r>
              <a:rPr lang="en-US" sz="3600" dirty="0" smtClean="0">
                <a:solidFill>
                  <a:srgbClr val="7030A0"/>
                </a:solidFill>
              </a:rPr>
              <a:t>= 1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/>
              <a:t>                   </a:t>
            </a:r>
            <a:r>
              <a:rPr lang="en-US" sz="3600" dirty="0" smtClean="0"/>
              <a:t>dimension of </a:t>
            </a:r>
            <a:r>
              <a:rPr lang="en-US" sz="3600" dirty="0" err="1" smtClean="0"/>
              <a:t>eigenspace</a:t>
            </a:r>
            <a:r>
              <a:rPr lang="en-US" sz="3600" dirty="0" smtClean="0"/>
              <a:t> = 1</a:t>
            </a:r>
          </a:p>
          <a:p>
            <a:endParaRPr lang="en-US" sz="2400" dirty="0"/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1 ≤  geometric multiplicity ≤ algebraic </a:t>
            </a:r>
            <a:r>
              <a:rPr lang="en-US" sz="3600" dirty="0" smtClean="0">
                <a:solidFill>
                  <a:srgbClr val="C00000"/>
                </a:solidFill>
              </a:rPr>
              <a:t>multiplicity  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8509" y="5957455"/>
            <a:ext cx="9365673" cy="748145"/>
          </a:xfrm>
          <a:prstGeom prst="rect">
            <a:avLst/>
          </a:prstGeom>
          <a:ln w="57150">
            <a:solidFill>
              <a:srgbClr val="FF99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954" b="-13587"/>
          <a:stretch/>
        </p:blipFill>
        <p:spPr>
          <a:xfrm>
            <a:off x="4963883" y="291514"/>
            <a:ext cx="4211862" cy="78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788675" y="1419811"/>
            <a:ext cx="268722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Matrix is not defective.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88675" y="2620140"/>
            <a:ext cx="2924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Thus A is diagonalizable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177" y="3903664"/>
            <a:ext cx="3090467" cy="1463040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29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3550" y="1250551"/>
            <a:ext cx="11864898" cy="669073"/>
            <a:chOff x="163550" y="278095"/>
            <a:chExt cx="11864898" cy="669073"/>
          </a:xfrm>
        </p:grpSpPr>
        <p:sp>
          <p:nvSpPr>
            <p:cNvPr id="4" name="Rectangle 3"/>
            <p:cNvSpPr/>
            <p:nvPr/>
          </p:nvSpPr>
          <p:spPr>
            <a:xfrm>
              <a:off x="163550" y="278095"/>
              <a:ext cx="11864898" cy="669073"/>
            </a:xfrm>
            <a:prstGeom prst="rect">
              <a:avLst/>
            </a:prstGeom>
            <a:no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9080" y="323464"/>
              <a:ext cx="11606895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3400" dirty="0" err="1">
                  <a:solidFill>
                    <a:srgbClr val="C00000"/>
                  </a:solidFill>
                </a:rPr>
                <a:t>Nul</a:t>
              </a:r>
              <a:r>
                <a:rPr lang="en-US" sz="3400" dirty="0">
                  <a:solidFill>
                    <a:srgbClr val="C00000"/>
                  </a:solidFill>
                </a:rPr>
                <a:t>(A  </a:t>
              </a:r>
              <a:r>
                <a:rPr lang="en-US" sz="3400" dirty="0" smtClean="0">
                  <a:solidFill>
                    <a:srgbClr val="C00000"/>
                  </a:solidFill>
                </a:rPr>
                <a:t>+ 3</a:t>
              </a:r>
              <a:r>
                <a:rPr lang="en-US" sz="3400" dirty="0" smtClean="0">
                  <a:solidFill>
                    <a:srgbClr val="C00000"/>
                  </a:solidFill>
                  <a:latin typeface="Symbol" panose="05050102010706020507" pitchFamily="18" charset="2"/>
                </a:rPr>
                <a:t>I</a:t>
              </a:r>
              <a:r>
                <a:rPr lang="en-US" sz="3400" dirty="0">
                  <a:solidFill>
                    <a:srgbClr val="C00000"/>
                  </a:solidFill>
                  <a:latin typeface="Symbol" panose="05050102010706020507" pitchFamily="18" charset="2"/>
                </a:rPr>
                <a:t>)</a:t>
              </a:r>
              <a:r>
                <a:rPr lang="en-US" sz="3400" dirty="0">
                  <a:solidFill>
                    <a:srgbClr val="C00000"/>
                  </a:solidFill>
                </a:rPr>
                <a:t> </a:t>
              </a:r>
              <a:r>
                <a:rPr lang="en-US" sz="3400" dirty="0"/>
                <a:t>= </a:t>
              </a:r>
              <a:r>
                <a:rPr lang="en-US" sz="3400" dirty="0" err="1"/>
                <a:t>eigenspace</a:t>
              </a:r>
              <a:r>
                <a:rPr lang="en-US" sz="3400" dirty="0"/>
                <a:t> corresponding to eigenvalue </a:t>
              </a:r>
              <a:r>
                <a:rPr lang="en-US" sz="3400" dirty="0">
                  <a:solidFill>
                    <a:srgbClr val="C00000"/>
                  </a:solidFill>
                  <a:latin typeface="Symbol" panose="05050102010706020507" pitchFamily="18" charset="2"/>
                </a:rPr>
                <a:t>l</a:t>
              </a:r>
              <a:r>
                <a:rPr lang="en-US" sz="3400" dirty="0">
                  <a:solidFill>
                    <a:srgbClr val="C00000"/>
                  </a:solidFill>
                </a:rPr>
                <a:t> </a:t>
              </a:r>
              <a:r>
                <a:rPr lang="en-US" sz="3400" dirty="0" smtClean="0">
                  <a:solidFill>
                    <a:srgbClr val="C00000"/>
                  </a:solidFill>
                </a:rPr>
                <a:t>= -3 </a:t>
              </a:r>
              <a:r>
                <a:rPr lang="en-US" sz="3400" dirty="0" smtClean="0"/>
                <a:t>of </a:t>
              </a:r>
              <a:r>
                <a:rPr lang="en-US" sz="3400" dirty="0"/>
                <a:t>A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34143" y="391886"/>
            <a:ext cx="1012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Find eigenvectors to create P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457" y="4278766"/>
            <a:ext cx="5638800" cy="1609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452" y="2337195"/>
            <a:ext cx="95821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50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902" y="2057400"/>
            <a:ext cx="7239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08" y="483733"/>
            <a:ext cx="2524125" cy="75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802" y="126321"/>
            <a:ext cx="28956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87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902" y="2057400"/>
            <a:ext cx="7239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08" y="483733"/>
            <a:ext cx="2524125" cy="75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802" y="126321"/>
            <a:ext cx="2895600" cy="1438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286" y="4749119"/>
            <a:ext cx="12068175" cy="16668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9315" y="3976598"/>
            <a:ext cx="9734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-3: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62902" y="4622929"/>
            <a:ext cx="9448656" cy="196075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725218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902" y="2057400"/>
            <a:ext cx="7239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08" y="483733"/>
            <a:ext cx="2524125" cy="75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802" y="126321"/>
            <a:ext cx="2895600" cy="1438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286" y="4749119"/>
            <a:ext cx="12068175" cy="16668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9315" y="3976598"/>
            <a:ext cx="9734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-3: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13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3550" y="640953"/>
            <a:ext cx="11864898" cy="669073"/>
            <a:chOff x="163550" y="278095"/>
            <a:chExt cx="11864898" cy="669073"/>
          </a:xfrm>
        </p:grpSpPr>
        <p:sp>
          <p:nvSpPr>
            <p:cNvPr id="4" name="Rectangle 3"/>
            <p:cNvSpPr/>
            <p:nvPr/>
          </p:nvSpPr>
          <p:spPr>
            <a:xfrm>
              <a:off x="163550" y="278095"/>
              <a:ext cx="11864898" cy="669073"/>
            </a:xfrm>
            <a:prstGeom prst="rect">
              <a:avLst/>
            </a:prstGeom>
            <a:no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5485" y="323464"/>
              <a:ext cx="11390490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3400" dirty="0" err="1">
                  <a:solidFill>
                    <a:srgbClr val="C00000"/>
                  </a:solidFill>
                </a:rPr>
                <a:t>Nul</a:t>
              </a:r>
              <a:r>
                <a:rPr lang="en-US" sz="3400" dirty="0">
                  <a:solidFill>
                    <a:srgbClr val="C00000"/>
                  </a:solidFill>
                </a:rPr>
                <a:t>(A  </a:t>
              </a:r>
              <a:r>
                <a:rPr lang="en-US" sz="3400" dirty="0" smtClean="0">
                  <a:solidFill>
                    <a:srgbClr val="C00000"/>
                  </a:solidFill>
                </a:rPr>
                <a:t>- 5</a:t>
              </a:r>
              <a:r>
                <a:rPr lang="en-US" sz="3400" dirty="0" smtClean="0">
                  <a:solidFill>
                    <a:srgbClr val="C00000"/>
                  </a:solidFill>
                  <a:latin typeface="Symbol" panose="05050102010706020507" pitchFamily="18" charset="2"/>
                </a:rPr>
                <a:t>I</a:t>
              </a:r>
              <a:r>
                <a:rPr lang="en-US" sz="3400" dirty="0">
                  <a:solidFill>
                    <a:srgbClr val="C00000"/>
                  </a:solidFill>
                  <a:latin typeface="Symbol" panose="05050102010706020507" pitchFamily="18" charset="2"/>
                </a:rPr>
                <a:t>)</a:t>
              </a:r>
              <a:r>
                <a:rPr lang="en-US" sz="3400" dirty="0">
                  <a:solidFill>
                    <a:srgbClr val="C00000"/>
                  </a:solidFill>
                </a:rPr>
                <a:t> </a:t>
              </a:r>
              <a:r>
                <a:rPr lang="en-US" sz="3400" dirty="0"/>
                <a:t>= </a:t>
              </a:r>
              <a:r>
                <a:rPr lang="en-US" sz="3400" dirty="0" err="1"/>
                <a:t>eigenspace</a:t>
              </a:r>
              <a:r>
                <a:rPr lang="en-US" sz="3400" dirty="0"/>
                <a:t> corresponding to eigenvalue </a:t>
              </a:r>
              <a:r>
                <a:rPr lang="en-US" sz="3400" dirty="0">
                  <a:solidFill>
                    <a:srgbClr val="C00000"/>
                  </a:solidFill>
                  <a:latin typeface="Symbol" panose="05050102010706020507" pitchFamily="18" charset="2"/>
                </a:rPr>
                <a:t>l</a:t>
              </a:r>
              <a:r>
                <a:rPr lang="en-US" sz="3400" dirty="0">
                  <a:solidFill>
                    <a:srgbClr val="C00000"/>
                  </a:solidFill>
                </a:rPr>
                <a:t> </a:t>
              </a:r>
              <a:r>
                <a:rPr lang="en-US" sz="3400" dirty="0" smtClean="0">
                  <a:solidFill>
                    <a:srgbClr val="C00000"/>
                  </a:solidFill>
                </a:rPr>
                <a:t>= </a:t>
              </a:r>
              <a:r>
                <a:rPr lang="en-US" sz="3400" dirty="0">
                  <a:solidFill>
                    <a:srgbClr val="C00000"/>
                  </a:solidFill>
                </a:rPr>
                <a:t>5</a:t>
              </a:r>
              <a:r>
                <a:rPr lang="en-US" sz="3400" dirty="0" smtClean="0">
                  <a:solidFill>
                    <a:srgbClr val="C00000"/>
                  </a:solidFill>
                </a:rPr>
                <a:t> </a:t>
              </a:r>
              <a:r>
                <a:rPr lang="en-US" sz="3400" dirty="0" smtClean="0"/>
                <a:t>of </a:t>
              </a:r>
              <a:r>
                <a:rPr lang="en-US" sz="3400" dirty="0"/>
                <a:t>A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34143" y="29030"/>
            <a:ext cx="1012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Find eigenvectors to create P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0" y="1447807"/>
            <a:ext cx="11324273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675" y="2870432"/>
            <a:ext cx="6210300" cy="15525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67885" y="4549914"/>
            <a:ext cx="9734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5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: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80" y="5225273"/>
            <a:ext cx="1207008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97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91" y="267836"/>
            <a:ext cx="3090467" cy="1463040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36915" y="1937342"/>
            <a:ext cx="9734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-3: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1256" y="3379976"/>
            <a:ext cx="9734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5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: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880" y="1548719"/>
            <a:ext cx="2524125" cy="1438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900" t="12915"/>
          <a:stretch/>
        </p:blipFill>
        <p:spPr>
          <a:xfrm>
            <a:off x="8933542" y="3084285"/>
            <a:ext cx="2123845" cy="14930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5" y="4857750"/>
            <a:ext cx="3295650" cy="14097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08422" y="4498848"/>
            <a:ext cx="2765146" cy="1975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218653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38" y="306561"/>
            <a:ext cx="119154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 smtClean="0">
                <a:solidFill>
                  <a:schemeClr val="accent2">
                    <a:lumMod val="50000"/>
                  </a:schemeClr>
                </a:solidFill>
                <a:latin typeface="CMMI10"/>
              </a:rPr>
              <a:t>A</a:t>
            </a:r>
            <a:r>
              <a:rPr lang="en-US" sz="3600" b="0" i="0" u="none" strike="noStrike" baseline="0" dirty="0" smtClean="0">
                <a:latin typeface="CMMI10"/>
              </a:rPr>
              <a:t> </a:t>
            </a:r>
            <a:r>
              <a:rPr lang="en-US" sz="3600" b="0" i="0" u="none" strike="noStrike" baseline="0" dirty="0" smtClean="0">
                <a:latin typeface="CMR10"/>
              </a:rPr>
              <a:t>is diagonalizable if there exists an invertible</a:t>
            </a:r>
            <a:r>
              <a:rPr lang="en-US" sz="3600" b="0" i="0" u="none" strike="noStrike" dirty="0" smtClean="0">
                <a:latin typeface="CMR10"/>
              </a:rPr>
              <a:t> </a:t>
            </a:r>
            <a:r>
              <a:rPr lang="en-US" sz="3600" dirty="0" smtClean="0">
                <a:latin typeface="CMR10"/>
              </a:rPr>
              <a:t>m</a:t>
            </a:r>
            <a:r>
              <a:rPr lang="en-US" sz="3600" b="0" i="0" u="none" strike="noStrike" baseline="0" dirty="0" smtClean="0">
                <a:latin typeface="CMR10"/>
              </a:rPr>
              <a:t>atrix </a:t>
            </a:r>
            <a:r>
              <a:rPr lang="en-US" sz="3600" b="0" i="0" u="none" strike="noStrike" baseline="0" dirty="0" smtClean="0">
                <a:solidFill>
                  <a:srgbClr val="7030A0"/>
                </a:solidFill>
                <a:latin typeface="CMMI10"/>
              </a:rPr>
              <a:t>P</a:t>
            </a:r>
            <a:r>
              <a:rPr lang="en-US" sz="3600" b="0" i="0" u="none" strike="noStrike" baseline="0" dirty="0" smtClean="0">
                <a:latin typeface="CMMI10"/>
              </a:rPr>
              <a:t> </a:t>
            </a:r>
            <a:r>
              <a:rPr lang="en-US" sz="3600" b="0" i="0" u="none" strike="noStrike" baseline="0" dirty="0" smtClean="0">
                <a:latin typeface="CMR10"/>
              </a:rPr>
              <a:t>such that</a:t>
            </a:r>
            <a:r>
              <a:rPr lang="en-US" sz="3600" b="0" i="0" u="none" strike="noStrike" dirty="0" smtClean="0">
                <a:latin typeface="CMR10"/>
              </a:rPr>
              <a:t> </a:t>
            </a:r>
            <a:r>
              <a:rPr lang="en-US" sz="3600" b="0" i="0" u="none" strike="noStrike" baseline="0" dirty="0" smtClean="0">
                <a:solidFill>
                  <a:srgbClr val="7030A0"/>
                </a:solidFill>
                <a:latin typeface="CMMI10"/>
              </a:rPr>
              <a:t>P</a:t>
            </a:r>
            <a:r>
              <a:rPr lang="en-US" sz="3600" b="0" i="0" u="none" strike="noStrike" baseline="30000" dirty="0" smtClean="0">
                <a:solidFill>
                  <a:srgbClr val="7030A0"/>
                </a:solidFill>
                <a:latin typeface="CMSY7"/>
              </a:rPr>
              <a:t>−</a:t>
            </a:r>
            <a:r>
              <a:rPr lang="en-US" sz="3600" b="0" i="0" u="none" strike="noStrike" baseline="30000" dirty="0" smtClean="0">
                <a:solidFill>
                  <a:srgbClr val="7030A0"/>
                </a:solidFill>
                <a:latin typeface="CMR7"/>
              </a:rPr>
              <a:t>1</a:t>
            </a:r>
            <a:r>
              <a:rPr lang="en-US" sz="3600" b="0" i="0" u="none" strike="noStrike" baseline="0" dirty="0" smtClean="0">
                <a:solidFill>
                  <a:schemeClr val="accent2">
                    <a:lumMod val="50000"/>
                  </a:schemeClr>
                </a:solidFill>
                <a:latin typeface="CMMI10"/>
              </a:rPr>
              <a:t>A</a:t>
            </a:r>
            <a:r>
              <a:rPr lang="en-US" sz="3600" b="0" i="0" u="none" strike="noStrike" baseline="0" dirty="0" smtClean="0">
                <a:solidFill>
                  <a:srgbClr val="7030A0"/>
                </a:solidFill>
                <a:latin typeface="CMMI10"/>
              </a:rPr>
              <a:t>P</a:t>
            </a:r>
            <a:r>
              <a:rPr lang="en-US" sz="3600" b="0" i="0" u="none" strike="noStrike" baseline="0" dirty="0" smtClean="0">
                <a:latin typeface="CMMI10"/>
              </a:rPr>
              <a:t> </a:t>
            </a:r>
            <a:r>
              <a:rPr lang="en-US" sz="3600" b="0" i="0" u="none" strike="noStrike" baseline="0" dirty="0" smtClean="0">
                <a:latin typeface="CMR10"/>
              </a:rPr>
              <a:t>= </a:t>
            </a:r>
            <a:r>
              <a:rPr lang="en-US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MMI10"/>
              </a:rPr>
              <a:t>D</a:t>
            </a:r>
            <a:r>
              <a:rPr lang="en-US" sz="3600" b="0" i="0" u="none" strike="noStrike" baseline="0" dirty="0" smtClean="0">
                <a:latin typeface="CMMI10"/>
              </a:rPr>
              <a:t> </a:t>
            </a:r>
            <a:r>
              <a:rPr lang="en-US" sz="3600" b="0" i="0" u="none" strike="noStrike" baseline="0" dirty="0" smtClean="0">
                <a:latin typeface="CMR10"/>
              </a:rPr>
              <a:t>where </a:t>
            </a:r>
            <a:r>
              <a:rPr lang="en-US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MMI10"/>
              </a:rPr>
              <a:t>D</a:t>
            </a:r>
            <a:r>
              <a:rPr lang="en-US" sz="3600" b="0" i="0" u="none" strike="noStrike" baseline="0" dirty="0" smtClean="0">
                <a:latin typeface="CMMI10"/>
              </a:rPr>
              <a:t> </a:t>
            </a:r>
            <a:r>
              <a:rPr lang="en-US" sz="3600" b="0" i="0" u="none" strike="noStrike" baseline="0" dirty="0" smtClean="0">
                <a:latin typeface="CMR10"/>
              </a:rPr>
              <a:t>is a</a:t>
            </a:r>
            <a:r>
              <a:rPr lang="en-US" sz="3600" b="0" i="0" u="none" strike="noStrike" dirty="0" smtClean="0">
                <a:latin typeface="CMR10"/>
              </a:rPr>
              <a:t> </a:t>
            </a:r>
            <a:r>
              <a:rPr lang="en-US" sz="3600" b="0" i="0" u="none" strike="noStrike" baseline="0" dirty="0" smtClean="0">
                <a:latin typeface="CMR10"/>
              </a:rPr>
              <a:t>diagonal matrix.</a:t>
            </a:r>
          </a:p>
          <a:p>
            <a:endParaRPr lang="en-US" sz="3600" dirty="0">
              <a:latin typeface="CMR10"/>
            </a:endParaRPr>
          </a:p>
          <a:p>
            <a:r>
              <a:rPr lang="en-US" sz="3600" dirty="0" err="1" smtClean="0">
                <a:latin typeface="CMR10"/>
              </a:rPr>
              <a:t>Diagonalization</a:t>
            </a:r>
            <a:r>
              <a:rPr lang="en-US" sz="3600" dirty="0" smtClean="0">
                <a:latin typeface="CMR10"/>
              </a:rPr>
              <a:t> has many important applications</a:t>
            </a:r>
          </a:p>
          <a:p>
            <a:pPr algn="ctr"/>
            <a:endParaRPr lang="en-US" sz="3600" dirty="0">
              <a:solidFill>
                <a:srgbClr val="C00000"/>
              </a:solidFill>
              <a:latin typeface="CMR10"/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CMR10"/>
              </a:rPr>
              <a:t>It allows one to convert a more complicated problem into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CMR10"/>
              </a:rPr>
              <a:t>a simpler problem</a:t>
            </a:r>
            <a:r>
              <a:rPr lang="en-US" sz="3600" dirty="0" smtClean="0">
                <a:solidFill>
                  <a:srgbClr val="C00000"/>
                </a:solidFill>
                <a:latin typeface="CMR10"/>
              </a:rPr>
              <a:t>.</a:t>
            </a:r>
          </a:p>
          <a:p>
            <a:pPr algn="ctr"/>
            <a:endParaRPr lang="en-US" sz="3600" dirty="0">
              <a:solidFill>
                <a:srgbClr val="C00000"/>
              </a:solidFill>
              <a:latin typeface="CMR10"/>
            </a:endParaRPr>
          </a:p>
          <a:p>
            <a:pPr algn="ctr"/>
            <a:endParaRPr lang="en-US" sz="3600" dirty="0" smtClean="0">
              <a:solidFill>
                <a:srgbClr val="C00000"/>
              </a:solidFill>
              <a:latin typeface="CMR10"/>
            </a:endParaRPr>
          </a:p>
          <a:p>
            <a:r>
              <a:rPr lang="en-US" sz="3600" dirty="0" smtClean="0">
                <a:latin typeface="CMR10"/>
              </a:rPr>
              <a:t>Example:  Calculating </a:t>
            </a:r>
            <a:r>
              <a:rPr lang="en-US" sz="3600" dirty="0" err="1" smtClean="0">
                <a:latin typeface="CMR10"/>
              </a:rPr>
              <a:t>A</a:t>
            </a:r>
            <a:r>
              <a:rPr lang="en-US" sz="3600" baseline="30000" dirty="0" err="1" smtClean="0">
                <a:latin typeface="CMR10"/>
              </a:rPr>
              <a:t>k</a:t>
            </a:r>
            <a:r>
              <a:rPr lang="en-US" sz="3600" dirty="0" smtClean="0">
                <a:latin typeface="CMR10"/>
              </a:rPr>
              <a:t> when A is diagonalizable.</a:t>
            </a:r>
            <a:endParaRPr lang="en-US" sz="3600" dirty="0" smtClean="0">
              <a:latin typeface="CMR10"/>
            </a:endParaRPr>
          </a:p>
          <a:p>
            <a:endParaRPr lang="en-US" sz="3600" dirty="0">
              <a:latin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1794939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91" y="267836"/>
            <a:ext cx="3090467" cy="1463040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36915" y="1937342"/>
            <a:ext cx="9734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-3: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1256" y="3379976"/>
            <a:ext cx="9734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Basis for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eigenspace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corresponding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ymbol" panose="05050102010706020507" pitchFamily="18" charset="2"/>
              </a:rPr>
              <a:t>l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= 5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:                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880" y="1548719"/>
            <a:ext cx="2524125" cy="1438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900" t="12915"/>
          <a:stretch/>
        </p:blipFill>
        <p:spPr>
          <a:xfrm>
            <a:off x="8933542" y="3084285"/>
            <a:ext cx="2123845" cy="14930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5" y="4857750"/>
            <a:ext cx="32956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30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061" y="481692"/>
            <a:ext cx="3295650" cy="1409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599" y="786492"/>
            <a:ext cx="1110342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Note we want                                     to be invertible.</a:t>
            </a:r>
          </a:p>
          <a:p>
            <a:endParaRPr lang="en-US" sz="3600" dirty="0"/>
          </a:p>
          <a:p>
            <a:r>
              <a:rPr lang="en-US" sz="3600" dirty="0" smtClean="0"/>
              <a:t>Note </a:t>
            </a:r>
            <a:r>
              <a:rPr lang="en-US" sz="3600" i="1" dirty="0" smtClean="0"/>
              <a:t>P</a:t>
            </a:r>
            <a:r>
              <a:rPr lang="en-US" sz="3600" dirty="0" smtClean="0"/>
              <a:t> is </a:t>
            </a:r>
            <a:r>
              <a:rPr lang="en-US" sz="3600" dirty="0" smtClean="0">
                <a:solidFill>
                  <a:srgbClr val="C00000"/>
                </a:solidFill>
              </a:rPr>
              <a:t>invertible </a:t>
            </a:r>
            <a:r>
              <a:rPr lang="en-US" sz="3600" dirty="0" smtClean="0"/>
              <a:t>if and only if </a:t>
            </a:r>
          </a:p>
          <a:p>
            <a:pPr algn="r"/>
            <a:r>
              <a:rPr lang="en-US" sz="3600" dirty="0" smtClean="0"/>
              <a:t>the columns of </a:t>
            </a:r>
            <a:r>
              <a:rPr lang="en-US" sz="3600" i="1" dirty="0" smtClean="0"/>
              <a:t>P</a:t>
            </a:r>
            <a:r>
              <a:rPr lang="en-US" sz="3600" dirty="0" smtClean="0"/>
              <a:t> are </a:t>
            </a:r>
            <a:r>
              <a:rPr lang="en-US" sz="3600" dirty="0" smtClean="0">
                <a:solidFill>
                  <a:srgbClr val="C00000"/>
                </a:solidFill>
              </a:rPr>
              <a:t>linearly independent.</a:t>
            </a:r>
          </a:p>
          <a:p>
            <a:pPr algn="r"/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We get this for FREE!!!!! 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9065" y="205467"/>
            <a:ext cx="2924175" cy="552450"/>
          </a:xfrm>
          <a:prstGeom prst="rect">
            <a:avLst/>
          </a:prstGeom>
          <a:ln w="57150">
            <a:solidFill>
              <a:srgbClr val="BA8CDC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490" y="4146096"/>
            <a:ext cx="10158055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92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71" y="-96799"/>
            <a:ext cx="11763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Note:  You can easily check your answer.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629" y="2161040"/>
            <a:ext cx="9267825" cy="3609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392" y="1044067"/>
            <a:ext cx="71818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650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87782" y="1502169"/>
            <a:ext cx="12037093" cy="4393883"/>
            <a:chOff x="73152" y="1114463"/>
            <a:chExt cx="12037093" cy="4393883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2311" y="1202244"/>
              <a:ext cx="12027934" cy="4176979"/>
              <a:chOff x="170089" y="555079"/>
              <a:chExt cx="14159391" cy="4917184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0089" y="595993"/>
                <a:ext cx="6496050" cy="483870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19109" y="555079"/>
                <a:ext cx="6810371" cy="3209925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68115" y="4148288"/>
                <a:ext cx="6410325" cy="1323975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/>
          </p:nvSpPr>
          <p:spPr>
            <a:xfrm>
              <a:off x="73152" y="1114463"/>
              <a:ext cx="12026189" cy="4393883"/>
            </a:xfrm>
            <a:prstGeom prst="rect">
              <a:avLst/>
            </a:prstGeom>
            <a:ln w="57150">
              <a:solidFill>
                <a:srgbClr val="7030A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600" b="0" i="0" u="none" strike="noStrike" baseline="0" dirty="0" err="1" smtClean="0">
                <a:latin typeface="CMR10"/>
              </a:endParaRPr>
            </a:p>
          </p:txBody>
        </p:sp>
        <p:cxnSp>
          <p:nvCxnSpPr>
            <p:cNvPr id="11" name="Straight Connector 10"/>
            <p:cNvCxnSpPr>
              <a:stCxn id="9" idx="0"/>
              <a:endCxn id="9" idx="2"/>
            </p:cNvCxnSpPr>
            <p:nvPr/>
          </p:nvCxnSpPr>
          <p:spPr>
            <a:xfrm>
              <a:off x="6086247" y="1114463"/>
              <a:ext cx="0" cy="4393883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996" y="2501798"/>
              <a:ext cx="12002399" cy="4389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152" y="4008387"/>
              <a:ext cx="12002399" cy="4389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5472" y="150130"/>
            <a:ext cx="2505235" cy="10972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7238" y="354958"/>
            <a:ext cx="2392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Diagonalize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25081" y="133563"/>
            <a:ext cx="4279392" cy="1200329"/>
          </a:xfrm>
          <a:prstGeom prst="rect">
            <a:avLst/>
          </a:prstGeom>
          <a:noFill/>
          <a:ln w="57150">
            <a:solidFill>
              <a:srgbClr val="BA8CDC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Note there are many correct answers.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5091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87782" y="1502169"/>
            <a:ext cx="12037093" cy="4393883"/>
            <a:chOff x="73152" y="1114463"/>
            <a:chExt cx="12037093" cy="4393883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2311" y="1202244"/>
              <a:ext cx="12027934" cy="4176979"/>
              <a:chOff x="170089" y="555079"/>
              <a:chExt cx="14159391" cy="4917184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0089" y="595993"/>
                <a:ext cx="6496050" cy="483870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19109" y="555079"/>
                <a:ext cx="6810371" cy="3209925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68115" y="4148288"/>
                <a:ext cx="6410325" cy="1323975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/>
          </p:nvSpPr>
          <p:spPr>
            <a:xfrm>
              <a:off x="73152" y="1114463"/>
              <a:ext cx="12026189" cy="4393883"/>
            </a:xfrm>
            <a:prstGeom prst="rect">
              <a:avLst/>
            </a:prstGeom>
            <a:ln w="57150">
              <a:solidFill>
                <a:srgbClr val="7030A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600" b="0" i="0" u="none" strike="noStrike" baseline="0" dirty="0" err="1" smtClean="0">
                <a:latin typeface="CMR10"/>
              </a:endParaRPr>
            </a:p>
          </p:txBody>
        </p:sp>
        <p:cxnSp>
          <p:nvCxnSpPr>
            <p:cNvPr id="11" name="Straight Connector 10"/>
            <p:cNvCxnSpPr>
              <a:stCxn id="9" idx="0"/>
              <a:endCxn id="9" idx="2"/>
            </p:cNvCxnSpPr>
            <p:nvPr/>
          </p:nvCxnSpPr>
          <p:spPr>
            <a:xfrm>
              <a:off x="6086247" y="1114463"/>
              <a:ext cx="0" cy="4393883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996" y="2501798"/>
              <a:ext cx="12002399" cy="4389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152" y="4008387"/>
              <a:ext cx="12002399" cy="4389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5472" y="150130"/>
            <a:ext cx="2505235" cy="10972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7238" y="354958"/>
            <a:ext cx="2392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Diagonalize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25081" y="133563"/>
            <a:ext cx="4279392" cy="1200329"/>
          </a:xfrm>
          <a:prstGeom prst="rect">
            <a:avLst/>
          </a:prstGeom>
          <a:noFill/>
          <a:ln w="57150">
            <a:solidFill>
              <a:srgbClr val="BA8CDC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Note there are many correct answers.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692347" y="6029571"/>
            <a:ext cx="4807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ORDER MATTERS!!!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713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384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16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54" y="180975"/>
            <a:ext cx="941070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2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18" y="1627877"/>
            <a:ext cx="10782300" cy="1609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-808" b="12593"/>
          <a:stretch/>
        </p:blipFill>
        <p:spPr>
          <a:xfrm>
            <a:off x="734480" y="313969"/>
            <a:ext cx="3839085" cy="822960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16" y="3500220"/>
            <a:ext cx="10782300" cy="1609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8401" y="3217192"/>
            <a:ext cx="409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214915" y="3267992"/>
            <a:ext cx="409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760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808" b="12593"/>
          <a:stretch/>
        </p:blipFill>
        <p:spPr>
          <a:xfrm>
            <a:off x="324834" y="238121"/>
            <a:ext cx="3137414" cy="672547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252806" y="87708"/>
            <a:ext cx="33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31379" y="93641"/>
            <a:ext cx="33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8614229" y="3025041"/>
            <a:ext cx="783771" cy="2192843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617589" y="849260"/>
            <a:ext cx="9714123" cy="3383280"/>
            <a:chOff x="617588" y="849260"/>
            <a:chExt cx="10789560" cy="3757838"/>
          </a:xfrm>
        </p:grpSpPr>
        <p:grpSp>
          <p:nvGrpSpPr>
            <p:cNvPr id="6" name="Group 5"/>
            <p:cNvGrpSpPr/>
            <p:nvPr/>
          </p:nvGrpSpPr>
          <p:grpSpPr>
            <a:xfrm>
              <a:off x="617588" y="849260"/>
              <a:ext cx="10782300" cy="1892753"/>
              <a:chOff x="595816" y="3217192"/>
              <a:chExt cx="10782300" cy="1892753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816" y="3500220"/>
                <a:ext cx="10782300" cy="1609725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8788401" y="3217192"/>
                <a:ext cx="4099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3</a:t>
                </a:r>
                <a:endParaRPr lang="en-US" sz="44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214915" y="3267992"/>
                <a:ext cx="4099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3</a:t>
                </a:r>
                <a:endParaRPr lang="en-US" sz="4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24848" y="2765145"/>
              <a:ext cx="10782300" cy="1841953"/>
              <a:chOff x="595816" y="3267992"/>
              <a:chExt cx="10782300" cy="1841953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816" y="3500220"/>
                <a:ext cx="10782300" cy="1609725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3214915" y="3267992"/>
                <a:ext cx="4099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3</a:t>
                </a:r>
                <a:endParaRPr lang="en-US" sz="44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6393541" y="2997372"/>
              <a:ext cx="2569029" cy="16097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600" b="0" i="0" u="none" strike="noStrike" baseline="0" dirty="0" err="1" smtClean="0">
                <a:latin typeface="CMR1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627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749" y="1405801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1923896" y="2916729"/>
            <a:ext cx="10051085" cy="1477328"/>
            <a:chOff x="1111909" y="3130906"/>
            <a:chExt cx="10051085" cy="147732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40314" y="3912775"/>
              <a:ext cx="2924175" cy="552450"/>
            </a:xfrm>
            <a:prstGeom prst="rect">
              <a:avLst/>
            </a:prstGeom>
            <a:ln w="57150"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111909" y="3130906"/>
              <a:ext cx="1005108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I.e., we are assuming A is diagonalizable since</a:t>
              </a:r>
            </a:p>
            <a:p>
              <a:pPr>
                <a:lnSpc>
                  <a:spcPct val="150000"/>
                </a:lnSpc>
                <a:spcAft>
                  <a:spcPts val="3600"/>
                </a:spcAft>
              </a:pPr>
              <a:r>
                <a:rPr lang="en-US" sz="3600" dirty="0">
                  <a:solidFill>
                    <a:srgbClr val="C00000"/>
                  </a:solidFill>
                </a:rPr>
                <a:t> </a:t>
              </a:r>
              <a:r>
                <a:rPr lang="en-US" sz="3600" dirty="0" smtClean="0">
                  <a:solidFill>
                    <a:srgbClr val="C00000"/>
                  </a:solidFill>
                </a:rPr>
                <a:t>                               implies 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36718" y="3869570"/>
              <a:ext cx="2924175" cy="6096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25286" y="420914"/>
            <a:ext cx="10341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33CC"/>
                </a:solidFill>
              </a:rPr>
              <a:t>More </a:t>
            </a:r>
            <a:r>
              <a:rPr lang="en-US" sz="3600" dirty="0" err="1" smtClean="0">
                <a:solidFill>
                  <a:srgbClr val="0033CC"/>
                </a:solidFill>
              </a:rPr>
              <a:t>diagonalization</a:t>
            </a:r>
            <a:r>
              <a:rPr lang="en-US" sz="3600" dirty="0" smtClean="0">
                <a:solidFill>
                  <a:srgbClr val="0033CC"/>
                </a:solidFill>
              </a:rPr>
              <a:t> background:</a:t>
            </a:r>
            <a:endParaRPr lang="en-US" sz="3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1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36" y="1334266"/>
            <a:ext cx="11668125" cy="14097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418381" y="1334266"/>
            <a:ext cx="2216505" cy="14097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270221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3" y="2823933"/>
            <a:ext cx="12096750" cy="138112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41751" y="12436"/>
            <a:ext cx="11369126" cy="1266825"/>
            <a:chOff x="441751" y="-43319"/>
            <a:chExt cx="11369126" cy="1266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0602" y="-43319"/>
              <a:ext cx="6010275" cy="12668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751" y="248411"/>
              <a:ext cx="5153025" cy="60960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36" y="1334266"/>
            <a:ext cx="11668125" cy="14097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2579" y="2823933"/>
            <a:ext cx="3028493" cy="1381125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4796" y="2823933"/>
            <a:ext cx="3116275" cy="146109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50096" y="2837348"/>
            <a:ext cx="3116275" cy="146109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3600" b="0" i="0" u="none" strike="noStrike" baseline="0" dirty="0" err="1" smtClean="0">
              <a:latin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218555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3600" b="0" i="0" u="none" strike="noStrike" baseline="0" dirty="0" err="1" smtClean="0">
            <a:latin typeface="CMR1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675</Words>
  <Application>Microsoft Office PowerPoint</Application>
  <PresentationFormat>Widescreen</PresentationFormat>
  <Paragraphs>130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CMMI10</vt:lpstr>
      <vt:lpstr>CMR10</vt:lpstr>
      <vt:lpstr>CMR7</vt:lpstr>
      <vt:lpstr>CMSY7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71</cp:revision>
  <dcterms:created xsi:type="dcterms:W3CDTF">2014-11-06T21:16:47Z</dcterms:created>
  <dcterms:modified xsi:type="dcterms:W3CDTF">2014-11-10T01:54:07Z</dcterms:modified>
</cp:coreProperties>
</file>