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308" r:id="rId3"/>
    <p:sldId id="334" r:id="rId4"/>
    <p:sldId id="341" r:id="rId5"/>
    <p:sldId id="335" r:id="rId6"/>
    <p:sldId id="350" r:id="rId7"/>
    <p:sldId id="321" r:id="rId8"/>
    <p:sldId id="324" r:id="rId9"/>
    <p:sldId id="326" r:id="rId10"/>
    <p:sldId id="325" r:id="rId11"/>
    <p:sldId id="327" r:id="rId12"/>
    <p:sldId id="328" r:id="rId13"/>
    <p:sldId id="329" r:id="rId14"/>
    <p:sldId id="330" r:id="rId15"/>
    <p:sldId id="331" r:id="rId16"/>
    <p:sldId id="352" r:id="rId17"/>
    <p:sldId id="323" r:id="rId18"/>
    <p:sldId id="333" r:id="rId19"/>
    <p:sldId id="309" r:id="rId20"/>
    <p:sldId id="305" r:id="rId21"/>
    <p:sldId id="337" r:id="rId22"/>
    <p:sldId id="338" r:id="rId23"/>
  </p:sldIdLst>
  <p:sldSz cx="12192000" cy="6858000"/>
  <p:notesSz cx="6858000" cy="9144000"/>
  <p:embeddedFontLst>
    <p:embeddedFont>
      <p:font typeface="Calibri Light" panose="020F0302020204030204" pitchFamily="34" charset="0"/>
      <p:regular r:id="rId24"/>
      <p:italic r:id="rId25"/>
    </p:embeddedFont>
    <p:embeddedFont>
      <p:font typeface="Calibri" panose="020F0502020204030204" pitchFamily="34" charset="0"/>
      <p:regular r:id="rId26"/>
      <p:bold r:id="rId27"/>
      <p:italic r:id="rId28"/>
      <p:boldItalic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B9"/>
    <a:srgbClr val="3000E2"/>
    <a:srgbClr val="A42C96"/>
    <a:srgbClr val="190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8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1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2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5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269F-5069-404A-8B0C-E1FDB1D4E6D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27" y="0"/>
            <a:ext cx="11679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A quick example calculating the column space and the </a:t>
            </a:r>
            <a:r>
              <a:rPr lang="en-US" sz="3600" dirty="0" err="1" smtClean="0">
                <a:solidFill>
                  <a:srgbClr val="19039B"/>
                </a:solidFill>
              </a:rPr>
              <a:t>nullspace</a:t>
            </a:r>
            <a:r>
              <a:rPr lang="en-US" sz="3600" dirty="0" smtClean="0">
                <a:solidFill>
                  <a:srgbClr val="19039B"/>
                </a:solidFill>
              </a:rPr>
              <a:t> of a matrix. </a:t>
            </a:r>
          </a:p>
          <a:p>
            <a:pPr algn="ctr">
              <a:lnSpc>
                <a:spcPct val="150000"/>
              </a:lnSpc>
            </a:pPr>
            <a:endParaRPr lang="en-US" sz="3600" dirty="0">
              <a:solidFill>
                <a:srgbClr val="19039B"/>
              </a:solidFill>
            </a:endParaRPr>
          </a:p>
          <a:p>
            <a:pPr algn="ctr">
              <a:lnSpc>
                <a:spcPct val="150000"/>
              </a:lnSpc>
            </a:pPr>
            <a:endParaRPr lang="en-US" sz="3600" dirty="0" smtClean="0">
              <a:solidFill>
                <a:srgbClr val="19039B"/>
              </a:solidFill>
            </a:endParaRP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69024" y="5193792"/>
            <a:ext cx="5522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Isabel K. Darcy</a:t>
            </a:r>
          </a:p>
          <a:p>
            <a:r>
              <a:rPr lang="en-US" sz="2400" dirty="0" smtClean="0"/>
              <a:t>Mathematics Department</a:t>
            </a:r>
          </a:p>
          <a:p>
            <a:r>
              <a:rPr lang="en-US" sz="2400" dirty="0" smtClean="0"/>
              <a:t>Applied Math and Computational Sciences</a:t>
            </a:r>
          </a:p>
          <a:p>
            <a:r>
              <a:rPr lang="en-US" sz="2400" dirty="0" smtClean="0"/>
              <a:t>University of Iowa</a:t>
            </a:r>
          </a:p>
        </p:txBody>
      </p:sp>
      <p:pic>
        <p:nvPicPr>
          <p:cNvPr id="1026" name="Picture 2" descr="29aug03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" y="4474464"/>
            <a:ext cx="2383536" cy="238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50569" y="6412834"/>
            <a:ext cx="102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 from </a:t>
            </a:r>
          </a:p>
          <a:p>
            <a:r>
              <a:rPr lang="en-US" sz="1200" dirty="0" smtClean="0"/>
              <a:t>knotplot.com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09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903875"/>
            <a:ext cx="6456063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4400" dirty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And determine the pivot columns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602218"/>
            <a:ext cx="4663440" cy="1608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587926"/>
            <a:ext cx="4348100" cy="162763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57788" y="3192870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497" y="3248813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02772" y="262566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13265" y="315946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633525" y="365752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641608" y="4110821"/>
            <a:ext cx="1052142" cy="99352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41608" y="4044438"/>
            <a:ext cx="1898110" cy="105991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3"/>
          </p:cNvCxnSpPr>
          <p:nvPr/>
        </p:nvCxnSpPr>
        <p:spPr>
          <a:xfrm flipV="1">
            <a:off x="6641608" y="4044438"/>
            <a:ext cx="3052577" cy="105991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501809" y="2628027"/>
            <a:ext cx="382954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42753" y="2630756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445586" y="2628027"/>
            <a:ext cx="8214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652649"/>
            <a:ext cx="10795969" cy="480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0" dirty="0" smtClean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Put  A  </a:t>
            </a:r>
            <a:r>
              <a:rPr lang="en-US" sz="3600" dirty="0">
                <a:solidFill>
                  <a:srgbClr val="C00000"/>
                </a:solidFill>
              </a:rPr>
              <a:t>into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400" dirty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A basis for col A consists of the 3 pivot columns from the </a:t>
            </a:r>
          </a:p>
          <a:p>
            <a:r>
              <a:rPr lang="en-US" sz="3600" b="1" dirty="0" smtClean="0">
                <a:solidFill>
                  <a:srgbClr val="800000"/>
                </a:solidFill>
              </a:rPr>
              <a:t>original</a:t>
            </a:r>
            <a:r>
              <a:rPr lang="en-US" sz="3600" dirty="0" smtClean="0">
                <a:solidFill>
                  <a:srgbClr val="7030A0"/>
                </a:solidFill>
              </a:rPr>
              <a:t> matrix A. 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 Thus basis for col A =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602218"/>
            <a:ext cx="4663440" cy="1608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587926"/>
            <a:ext cx="4348100" cy="162763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57788" y="3192870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497" y="3248813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02772" y="262566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13265" y="315946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633525" y="365752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01809" y="2628027"/>
            <a:ext cx="382954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42753" y="2630756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445586" y="2628027"/>
            <a:ext cx="8214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539718" y="162507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52670" y="159778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8916" y="159648"/>
            <a:ext cx="7238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256146" y="5170193"/>
            <a:ext cx="1008624" cy="1558782"/>
            <a:chOff x="7983937" y="5029637"/>
            <a:chExt cx="1008624" cy="2308324"/>
          </a:xfrm>
        </p:grpSpPr>
        <p:grpSp>
          <p:nvGrpSpPr>
            <p:cNvPr id="27" name="Group 2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6350527" y="4652337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827480" y="5170193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0303595" y="5170193"/>
            <a:ext cx="1008624" cy="1558782"/>
            <a:chOff x="7983937" y="5029637"/>
            <a:chExt cx="1008624" cy="2308324"/>
          </a:xfrm>
        </p:grpSpPr>
        <p:grpSp>
          <p:nvGrpSpPr>
            <p:cNvPr id="41" name="Group 40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1280745" y="4652337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6014" y="5211397"/>
            <a:ext cx="619125" cy="147637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4649" y="5191959"/>
            <a:ext cx="752475" cy="155257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524" y="5187584"/>
            <a:ext cx="7715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966714"/>
            <a:ext cx="10795969" cy="4524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A basis for col A consists of the 3 pivot columns from the </a:t>
            </a:r>
          </a:p>
          <a:p>
            <a:r>
              <a:rPr lang="en-US" sz="3600" b="1" dirty="0" smtClean="0">
                <a:solidFill>
                  <a:srgbClr val="800000"/>
                </a:solidFill>
              </a:rPr>
              <a:t>original</a:t>
            </a:r>
            <a:r>
              <a:rPr lang="en-US" sz="3600" dirty="0" smtClean="0">
                <a:solidFill>
                  <a:srgbClr val="7030A0"/>
                </a:solidFill>
              </a:rPr>
              <a:t> matrix A. 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 Thus basis for col A =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</a:rPr>
              <a:t>Note the basis for col A consists of exactly 3 vectors.</a:t>
            </a:r>
          </a:p>
          <a:p>
            <a:endParaRPr lang="en-US" sz="3600" dirty="0" smtClean="0">
              <a:solidFill>
                <a:srgbClr val="0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                      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39718" y="162507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52670" y="159778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8916" y="159648"/>
            <a:ext cx="7238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256146" y="2698638"/>
            <a:ext cx="1008624" cy="1558782"/>
            <a:chOff x="7983937" y="5029637"/>
            <a:chExt cx="1008624" cy="2308324"/>
          </a:xfrm>
        </p:grpSpPr>
        <p:grpSp>
          <p:nvGrpSpPr>
            <p:cNvPr id="27" name="Group 2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6350527" y="2169078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827480" y="2698638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0303595" y="2698638"/>
            <a:ext cx="1008624" cy="1558782"/>
            <a:chOff x="7983937" y="5029637"/>
            <a:chExt cx="1008624" cy="2308324"/>
          </a:xfrm>
        </p:grpSpPr>
        <p:grpSp>
          <p:nvGrpSpPr>
            <p:cNvPr id="41" name="Group 40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1280745" y="2169078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6014" y="2739842"/>
            <a:ext cx="619125" cy="147637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4649" y="2720404"/>
            <a:ext cx="752475" cy="155257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0524" y="2716029"/>
            <a:ext cx="7715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966714"/>
            <a:ext cx="10795969" cy="4524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A basis for col A consists of the 3 pivot columns from the </a:t>
            </a:r>
          </a:p>
          <a:p>
            <a:r>
              <a:rPr lang="en-US" sz="3600" b="1" dirty="0" smtClean="0">
                <a:solidFill>
                  <a:srgbClr val="800000"/>
                </a:solidFill>
              </a:rPr>
              <a:t>original</a:t>
            </a:r>
            <a:r>
              <a:rPr lang="en-US" sz="3600" dirty="0" smtClean="0">
                <a:solidFill>
                  <a:srgbClr val="7030A0"/>
                </a:solidFill>
              </a:rPr>
              <a:t> matrix A. 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                  Thus basis for col A =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</a:rPr>
              <a:t>Note the basis for col A consists of exactly 3 vectors.</a:t>
            </a:r>
          </a:p>
          <a:p>
            <a:endParaRPr lang="en-US" sz="3600" dirty="0" smtClean="0">
              <a:solidFill>
                <a:srgbClr val="0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                       Thus col A is 3-dimensional.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39718" y="162507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52670" y="159778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8916" y="159648"/>
            <a:ext cx="7238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256146" y="2698638"/>
            <a:ext cx="1008624" cy="1558782"/>
            <a:chOff x="7983937" y="5029637"/>
            <a:chExt cx="1008624" cy="2308324"/>
          </a:xfrm>
        </p:grpSpPr>
        <p:grpSp>
          <p:nvGrpSpPr>
            <p:cNvPr id="27" name="Group 2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6350527" y="2156886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827480" y="2698638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0303595" y="2698638"/>
            <a:ext cx="1008624" cy="1558782"/>
            <a:chOff x="7983937" y="5029637"/>
            <a:chExt cx="1008624" cy="2308324"/>
          </a:xfrm>
        </p:grpSpPr>
        <p:grpSp>
          <p:nvGrpSpPr>
            <p:cNvPr id="41" name="Group 40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1280745" y="2156886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6014" y="2739842"/>
            <a:ext cx="619125" cy="147637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4649" y="2720404"/>
            <a:ext cx="752475" cy="155257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0524" y="2716029"/>
            <a:ext cx="7715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8539718" y="162507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52670" y="159778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8916" y="159648"/>
            <a:ext cx="7238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40503" y="2409877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506024" y="2963821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0638841" y="2409877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25242" y="2963821"/>
            <a:ext cx="1008624" cy="1558782"/>
            <a:chOff x="2846122" y="2949864"/>
            <a:chExt cx="1008624" cy="1558782"/>
          </a:xfrm>
        </p:grpSpPr>
        <p:grpSp>
          <p:nvGrpSpPr>
            <p:cNvPr id="3" name="Group 2"/>
            <p:cNvGrpSpPr/>
            <p:nvPr/>
          </p:nvGrpSpPr>
          <p:grpSpPr>
            <a:xfrm>
              <a:off x="2846122" y="2949864"/>
              <a:ext cx="1008624" cy="1558782"/>
              <a:chOff x="7983937" y="5029637"/>
              <a:chExt cx="1008624" cy="230832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5990" y="2991068"/>
              <a:ext cx="619125" cy="1476375"/>
            </a:xfrm>
            <a:prstGeom prst="rect">
              <a:avLst/>
            </a:prstGeom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193" y="2985587"/>
            <a:ext cx="752475" cy="15525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749719" y="2963821"/>
            <a:ext cx="1008624" cy="1558782"/>
            <a:chOff x="7721807" y="3103391"/>
            <a:chExt cx="1008624" cy="1558782"/>
          </a:xfrm>
        </p:grpSpPr>
        <p:grpSp>
          <p:nvGrpSpPr>
            <p:cNvPr id="40" name="Group 39"/>
            <p:cNvGrpSpPr/>
            <p:nvPr/>
          </p:nvGrpSpPr>
          <p:grpSpPr>
            <a:xfrm>
              <a:off x="7721807" y="3103391"/>
              <a:ext cx="1008624" cy="1558782"/>
              <a:chOff x="7983937" y="5029637"/>
              <a:chExt cx="1008624" cy="230832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18736" y="3120782"/>
              <a:ext cx="771525" cy="1524000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227575" y="1966714"/>
            <a:ext cx="11445862" cy="323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col A contains all linear combinations of the 3  basis vectors: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col A =    c</a:t>
            </a:r>
            <a:r>
              <a:rPr lang="en-US" sz="4800" baseline="-25000" dirty="0" smtClean="0">
                <a:solidFill>
                  <a:srgbClr val="7030A0"/>
                </a:solidFill>
              </a:rPr>
              <a:t>1</a:t>
            </a:r>
            <a:r>
              <a:rPr lang="en-US" sz="4800" dirty="0" smtClean="0">
                <a:solidFill>
                  <a:srgbClr val="7030A0"/>
                </a:solidFill>
              </a:rPr>
              <a:t>          </a:t>
            </a:r>
            <a:r>
              <a:rPr lang="en-US" sz="6000" dirty="0" smtClean="0">
                <a:solidFill>
                  <a:srgbClr val="7030A0"/>
                </a:solidFill>
              </a:rPr>
              <a:t>+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>
                <a:solidFill>
                  <a:srgbClr val="7030A0"/>
                </a:solidFill>
              </a:rPr>
              <a:t>2</a:t>
            </a:r>
            <a:r>
              <a:rPr lang="en-US" sz="4800" dirty="0" smtClean="0">
                <a:solidFill>
                  <a:srgbClr val="7030A0"/>
                </a:solidFill>
              </a:rPr>
              <a:t>         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+</a:t>
            </a:r>
            <a:r>
              <a:rPr lang="en-US" sz="4800" dirty="0" smtClean="0">
                <a:solidFill>
                  <a:srgbClr val="7030A0"/>
                </a:solidFill>
              </a:rPr>
              <a:t> c</a:t>
            </a:r>
            <a:r>
              <a:rPr lang="en-US" sz="4800" baseline="-25000" dirty="0" smtClean="0">
                <a:solidFill>
                  <a:srgbClr val="7030A0"/>
                </a:solidFill>
              </a:rPr>
              <a:t>3                 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i</a:t>
            </a:r>
            <a:r>
              <a:rPr lang="en-US" sz="4800" dirty="0" smtClean="0">
                <a:solidFill>
                  <a:srgbClr val="7030A0"/>
                </a:solidFill>
              </a:rPr>
              <a:t> in R    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043257" y="2847180"/>
            <a:ext cx="480" cy="1825448"/>
          </a:xfrm>
          <a:prstGeom prst="line">
            <a:avLst/>
          </a:prstGeom>
          <a:ln w="28575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8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8539718" y="162507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52670" y="159778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8916" y="159648"/>
            <a:ext cx="7238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40503" y="2373301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506024" y="2890669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0638841" y="2373301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25242" y="2890669"/>
            <a:ext cx="1008624" cy="1558782"/>
            <a:chOff x="2846122" y="2949864"/>
            <a:chExt cx="1008624" cy="1558782"/>
          </a:xfrm>
        </p:grpSpPr>
        <p:grpSp>
          <p:nvGrpSpPr>
            <p:cNvPr id="3" name="Group 2"/>
            <p:cNvGrpSpPr/>
            <p:nvPr/>
          </p:nvGrpSpPr>
          <p:grpSpPr>
            <a:xfrm>
              <a:off x="2846122" y="2949864"/>
              <a:ext cx="1008624" cy="1558782"/>
              <a:chOff x="7983937" y="5029637"/>
              <a:chExt cx="1008624" cy="230832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5990" y="2991068"/>
              <a:ext cx="619125" cy="1476375"/>
            </a:xfrm>
            <a:prstGeom prst="rect">
              <a:avLst/>
            </a:prstGeom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193" y="2912435"/>
            <a:ext cx="752475" cy="15525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749719" y="2890669"/>
            <a:ext cx="1008624" cy="1558782"/>
            <a:chOff x="7721807" y="3103391"/>
            <a:chExt cx="1008624" cy="1558782"/>
          </a:xfrm>
        </p:grpSpPr>
        <p:grpSp>
          <p:nvGrpSpPr>
            <p:cNvPr id="40" name="Group 39"/>
            <p:cNvGrpSpPr/>
            <p:nvPr/>
          </p:nvGrpSpPr>
          <p:grpSpPr>
            <a:xfrm>
              <a:off x="7721807" y="3103391"/>
              <a:ext cx="1008624" cy="1558782"/>
              <a:chOff x="7983937" y="5029637"/>
              <a:chExt cx="1008624" cy="230832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18736" y="3120782"/>
              <a:ext cx="771525" cy="1524000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227575" y="1966714"/>
            <a:ext cx="11399916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col A contains all linear combinations of the 3  basis vectors: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col A =    c</a:t>
            </a:r>
            <a:r>
              <a:rPr lang="en-US" sz="4800" baseline="-25000" dirty="0" smtClean="0">
                <a:solidFill>
                  <a:srgbClr val="7030A0"/>
                </a:solidFill>
              </a:rPr>
              <a:t>1</a:t>
            </a:r>
            <a:r>
              <a:rPr lang="en-US" sz="4800" dirty="0" smtClean="0">
                <a:solidFill>
                  <a:srgbClr val="7030A0"/>
                </a:solidFill>
              </a:rPr>
              <a:t>          </a:t>
            </a:r>
            <a:r>
              <a:rPr lang="en-US" sz="6000" dirty="0" smtClean="0">
                <a:solidFill>
                  <a:srgbClr val="7030A0"/>
                </a:solidFill>
              </a:rPr>
              <a:t>+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>
                <a:solidFill>
                  <a:srgbClr val="7030A0"/>
                </a:solidFill>
              </a:rPr>
              <a:t>2</a:t>
            </a:r>
            <a:r>
              <a:rPr lang="en-US" sz="4800" dirty="0" smtClean="0">
                <a:solidFill>
                  <a:srgbClr val="7030A0"/>
                </a:solidFill>
              </a:rPr>
              <a:t>         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+</a:t>
            </a:r>
            <a:r>
              <a:rPr lang="en-US" sz="4800" dirty="0" smtClean="0">
                <a:solidFill>
                  <a:srgbClr val="7030A0"/>
                </a:solidFill>
              </a:rPr>
              <a:t> c</a:t>
            </a:r>
            <a:r>
              <a:rPr lang="en-US" sz="4800" baseline="-25000" dirty="0" smtClean="0">
                <a:solidFill>
                  <a:srgbClr val="7030A0"/>
                </a:solidFill>
              </a:rPr>
              <a:t>3                 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i</a:t>
            </a:r>
            <a:r>
              <a:rPr lang="en-US" sz="4800" dirty="0" smtClean="0">
                <a:solidFill>
                  <a:srgbClr val="7030A0"/>
                </a:solidFill>
              </a:rPr>
              <a:t> in R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         =  span               ,          , 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043257" y="2774028"/>
            <a:ext cx="480" cy="1825448"/>
          </a:xfrm>
          <a:prstGeom prst="line">
            <a:avLst/>
          </a:prstGeom>
          <a:ln w="28575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283602" y="4934442"/>
            <a:ext cx="1008624" cy="1558782"/>
            <a:chOff x="7983937" y="5029637"/>
            <a:chExt cx="1008624" cy="2308324"/>
          </a:xfrm>
        </p:grpSpPr>
        <p:grpSp>
          <p:nvGrpSpPr>
            <p:cNvPr id="52" name="Group 51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7"/>
          <p:cNvSpPr/>
          <p:nvPr/>
        </p:nvSpPr>
        <p:spPr>
          <a:xfrm>
            <a:off x="3377983" y="4417074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854936" y="4934442"/>
            <a:ext cx="1008624" cy="1558782"/>
            <a:chOff x="7983937" y="5029637"/>
            <a:chExt cx="1008624" cy="2308324"/>
          </a:xfrm>
        </p:grpSpPr>
        <p:grpSp>
          <p:nvGrpSpPr>
            <p:cNvPr id="60" name="Group 59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400831" y="4934442"/>
            <a:ext cx="1008624" cy="1558782"/>
            <a:chOff x="7983937" y="5029637"/>
            <a:chExt cx="1008624" cy="2308324"/>
          </a:xfrm>
        </p:grpSpPr>
        <p:grpSp>
          <p:nvGrpSpPr>
            <p:cNvPr id="67" name="Group 6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72"/>
          <p:cNvSpPr/>
          <p:nvPr/>
        </p:nvSpPr>
        <p:spPr>
          <a:xfrm>
            <a:off x="8377981" y="4417074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470" y="4975646"/>
            <a:ext cx="619125" cy="147637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2105" y="4956208"/>
            <a:ext cx="752475" cy="155257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7760" y="4951833"/>
            <a:ext cx="7715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8539718" y="162507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52670" y="159778"/>
            <a:ext cx="817933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8916" y="159648"/>
            <a:ext cx="723837" cy="158267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40503" y="2373301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506024" y="2890669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0638841" y="2373301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25242" y="2890669"/>
            <a:ext cx="1008624" cy="1558782"/>
            <a:chOff x="2846122" y="2949864"/>
            <a:chExt cx="1008624" cy="1558782"/>
          </a:xfrm>
        </p:grpSpPr>
        <p:grpSp>
          <p:nvGrpSpPr>
            <p:cNvPr id="3" name="Group 2"/>
            <p:cNvGrpSpPr/>
            <p:nvPr/>
          </p:nvGrpSpPr>
          <p:grpSpPr>
            <a:xfrm>
              <a:off x="2846122" y="2949864"/>
              <a:ext cx="1008624" cy="1558782"/>
              <a:chOff x="7983937" y="5029637"/>
              <a:chExt cx="1008624" cy="230832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5990" y="2991068"/>
              <a:ext cx="619125" cy="1476375"/>
            </a:xfrm>
            <a:prstGeom prst="rect">
              <a:avLst/>
            </a:prstGeom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193" y="2912435"/>
            <a:ext cx="752475" cy="15525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749719" y="2890669"/>
            <a:ext cx="1008624" cy="1558782"/>
            <a:chOff x="7721807" y="3103391"/>
            <a:chExt cx="1008624" cy="1558782"/>
          </a:xfrm>
        </p:grpSpPr>
        <p:grpSp>
          <p:nvGrpSpPr>
            <p:cNvPr id="40" name="Group 39"/>
            <p:cNvGrpSpPr/>
            <p:nvPr/>
          </p:nvGrpSpPr>
          <p:grpSpPr>
            <a:xfrm>
              <a:off x="7721807" y="3103391"/>
              <a:ext cx="1008624" cy="1558782"/>
              <a:chOff x="7983937" y="5029637"/>
              <a:chExt cx="1008624" cy="230832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18736" y="3120782"/>
              <a:ext cx="771525" cy="1524000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227575" y="1966714"/>
            <a:ext cx="11399916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col A contains all linear combinations of the 3  basis vectors: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col A =    c</a:t>
            </a:r>
            <a:r>
              <a:rPr lang="en-US" sz="4800" baseline="-25000" dirty="0" smtClean="0">
                <a:solidFill>
                  <a:srgbClr val="7030A0"/>
                </a:solidFill>
              </a:rPr>
              <a:t>1</a:t>
            </a:r>
            <a:r>
              <a:rPr lang="en-US" sz="4800" dirty="0" smtClean="0">
                <a:solidFill>
                  <a:srgbClr val="7030A0"/>
                </a:solidFill>
              </a:rPr>
              <a:t>          </a:t>
            </a:r>
            <a:r>
              <a:rPr lang="en-US" sz="6000" dirty="0" smtClean="0">
                <a:solidFill>
                  <a:srgbClr val="7030A0"/>
                </a:solidFill>
              </a:rPr>
              <a:t>+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>
                <a:solidFill>
                  <a:srgbClr val="7030A0"/>
                </a:solidFill>
              </a:rPr>
              <a:t>2</a:t>
            </a:r>
            <a:r>
              <a:rPr lang="en-US" sz="4800" dirty="0" smtClean="0">
                <a:solidFill>
                  <a:srgbClr val="7030A0"/>
                </a:solidFill>
              </a:rPr>
              <a:t>         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+</a:t>
            </a:r>
            <a:r>
              <a:rPr lang="en-US" sz="4800" dirty="0" smtClean="0">
                <a:solidFill>
                  <a:srgbClr val="7030A0"/>
                </a:solidFill>
              </a:rPr>
              <a:t> c</a:t>
            </a:r>
            <a:r>
              <a:rPr lang="en-US" sz="4800" baseline="-25000" dirty="0" smtClean="0">
                <a:solidFill>
                  <a:srgbClr val="7030A0"/>
                </a:solidFill>
              </a:rPr>
              <a:t>3                 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i</a:t>
            </a:r>
            <a:r>
              <a:rPr lang="en-US" sz="4800" dirty="0" smtClean="0">
                <a:solidFill>
                  <a:srgbClr val="7030A0"/>
                </a:solidFill>
              </a:rPr>
              <a:t> in R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  <a:p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         =  span               ,          , 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043257" y="2774028"/>
            <a:ext cx="480" cy="1825448"/>
          </a:xfrm>
          <a:prstGeom prst="line">
            <a:avLst/>
          </a:prstGeom>
          <a:ln w="28575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283602" y="4934442"/>
            <a:ext cx="1008624" cy="1558782"/>
            <a:chOff x="7983937" y="5029637"/>
            <a:chExt cx="1008624" cy="2308324"/>
          </a:xfrm>
        </p:grpSpPr>
        <p:grpSp>
          <p:nvGrpSpPr>
            <p:cNvPr id="52" name="Group 51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7"/>
          <p:cNvSpPr/>
          <p:nvPr/>
        </p:nvSpPr>
        <p:spPr>
          <a:xfrm>
            <a:off x="3377983" y="4417074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854936" y="4934442"/>
            <a:ext cx="1008624" cy="1558782"/>
            <a:chOff x="7983937" y="5029637"/>
            <a:chExt cx="1008624" cy="2308324"/>
          </a:xfrm>
        </p:grpSpPr>
        <p:grpSp>
          <p:nvGrpSpPr>
            <p:cNvPr id="60" name="Group 59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400831" y="4934442"/>
            <a:ext cx="1008624" cy="1558782"/>
            <a:chOff x="7983937" y="5029637"/>
            <a:chExt cx="1008624" cy="2308324"/>
          </a:xfrm>
        </p:grpSpPr>
        <p:grpSp>
          <p:nvGrpSpPr>
            <p:cNvPr id="67" name="Group 6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72"/>
          <p:cNvSpPr/>
          <p:nvPr/>
        </p:nvSpPr>
        <p:spPr>
          <a:xfrm>
            <a:off x="8377981" y="4417074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470" y="4975646"/>
            <a:ext cx="619125" cy="147637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2105" y="4956208"/>
            <a:ext cx="752475" cy="155257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7760" y="4951833"/>
            <a:ext cx="771525" cy="1524000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9629396" y="4799357"/>
            <a:ext cx="2051480" cy="1754327"/>
          </a:xfrm>
          <a:prstGeom prst="rect">
            <a:avLst/>
          </a:prstGeom>
          <a:solidFill>
            <a:srgbClr val="FFC8B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Can you identify </a:t>
            </a:r>
          </a:p>
          <a:p>
            <a:pPr algn="ctr"/>
            <a:r>
              <a:rPr lang="en-US" sz="3600" dirty="0" smtClean="0"/>
              <a:t>col A?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77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81352" y="264663"/>
            <a:ext cx="6705600" cy="1015663"/>
            <a:chOff x="726831" y="264663"/>
            <a:chExt cx="6705600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726831" y="449328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</a:t>
              </a:r>
              <a:r>
                <a:rPr lang="en-US" sz="3600" dirty="0" err="1" smtClean="0"/>
                <a:t>nullspace</a:t>
              </a:r>
              <a:r>
                <a:rPr lang="en-US" sz="3600" dirty="0" smtClean="0"/>
                <a:t>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56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778262"/>
            <a:ext cx="11805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form and then into reduced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476605"/>
            <a:ext cx="4663440" cy="1608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462313"/>
            <a:ext cx="4348100" cy="16276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956" y="4767667"/>
            <a:ext cx="3848376" cy="16459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9998" y="4767667"/>
            <a:ext cx="2723466" cy="164592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157788" y="3067257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6497" y="3123200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195379" y="5332496"/>
            <a:ext cx="1843087" cy="0"/>
          </a:xfrm>
          <a:prstGeom prst="straightConnector1">
            <a:avLst/>
          </a:prstGeom>
          <a:ln w="44450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14088" y="5388439"/>
            <a:ext cx="2177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42C96"/>
                </a:solidFill>
              </a:rPr>
              <a:t>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>
                <a:solidFill>
                  <a:srgbClr val="A42C96"/>
                </a:solidFill>
              </a:rPr>
              <a:t>+</a:t>
            </a:r>
            <a:r>
              <a:rPr lang="en-US" sz="2800" dirty="0" smtClean="0">
                <a:solidFill>
                  <a:srgbClr val="A42C96"/>
                </a:solidFill>
              </a:rPr>
              <a:t> 5R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endParaRPr lang="en-US" sz="2800" dirty="0" smtClean="0">
              <a:solidFill>
                <a:srgbClr val="A42C96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/2   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endParaRPr lang="en-US" sz="2800" baseline="-25000" dirty="0">
              <a:solidFill>
                <a:srgbClr val="A42C96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99738" y="5343063"/>
            <a:ext cx="2177199" cy="1440938"/>
            <a:chOff x="178685" y="5498778"/>
            <a:chExt cx="2177199" cy="144093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59976" y="5498778"/>
              <a:ext cx="1843087" cy="0"/>
            </a:xfrm>
            <a:prstGeom prst="straightConnector1">
              <a:avLst/>
            </a:prstGeom>
            <a:ln w="44450">
              <a:solidFill>
                <a:srgbClr val="7030A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8685" y="5554721"/>
              <a:ext cx="2177199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 smtClean="0">
                  <a:solidFill>
                    <a:srgbClr val="A42C96"/>
                  </a:solidFill>
                </a:rPr>
                <a:t> + 8R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 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</a:p>
            <a:p>
              <a:r>
                <a:rPr lang="en-US" sz="2800" dirty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</a:rPr>
                <a:t>- 2R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>
                  <a:solidFill>
                    <a:srgbClr val="A42C96"/>
                  </a:solidFill>
                  <a:sym typeface="Wingdings" panose="05000000000000000000" pitchFamily="2" charset="2"/>
                </a:rPr>
                <a:t>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endParaRPr lang="en-US" sz="2800" dirty="0" smtClean="0">
                <a:solidFill>
                  <a:srgbClr val="A42C96"/>
                </a:solidFill>
                <a:sym typeface="Wingdings" panose="05000000000000000000" pitchFamily="2" charset="2"/>
              </a:endParaRPr>
            </a:p>
            <a:p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/3   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endParaRPr lang="en-US" sz="2800" baseline="-25000" dirty="0">
                <a:solidFill>
                  <a:srgbClr val="A42C9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47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113" y="2135381"/>
            <a:ext cx="119128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Nullspace</a:t>
            </a:r>
            <a:r>
              <a:rPr lang="en-US" sz="6600" dirty="0" smtClean="0"/>
              <a:t> of A   </a:t>
            </a:r>
            <a:r>
              <a:rPr lang="en-US" sz="7200" b="1" dirty="0" smtClean="0">
                <a:solidFill>
                  <a:srgbClr val="800000"/>
                </a:solidFill>
              </a:rPr>
              <a:t>=</a:t>
            </a:r>
            <a:r>
              <a:rPr lang="en-US" sz="6600" dirty="0" smtClean="0"/>
              <a:t>   solution set of 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                                        A</a:t>
            </a:r>
            <a:r>
              <a:rPr lang="en-US" sz="6600" b="1" dirty="0" smtClean="0"/>
              <a:t>x</a:t>
            </a:r>
            <a:r>
              <a:rPr lang="en-US" sz="6600" dirty="0" smtClean="0"/>
              <a:t> = </a:t>
            </a:r>
            <a:r>
              <a:rPr lang="en-US" sz="66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798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14527" y="140679"/>
            <a:ext cx="6393391" cy="1696788"/>
            <a:chOff x="414527" y="264663"/>
            <a:chExt cx="6393391" cy="1696788"/>
          </a:xfrm>
        </p:grpSpPr>
        <p:sp>
          <p:nvSpPr>
            <p:cNvPr id="4" name="TextBox 3"/>
            <p:cNvSpPr txBox="1"/>
            <p:nvPr/>
          </p:nvSpPr>
          <p:spPr>
            <a:xfrm>
              <a:off x="414527" y="484123"/>
              <a:ext cx="639339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</a:t>
              </a:r>
            </a:p>
            <a:p>
              <a:endParaRPr lang="en-US" sz="3600" dirty="0"/>
            </a:p>
            <a:p>
              <a:endParaRPr lang="en-US" dirty="0" smtClean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=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13" y="40651"/>
            <a:ext cx="4663440" cy="16084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1531" y="1764305"/>
            <a:ext cx="11805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form and then into reduced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462648"/>
            <a:ext cx="4663440" cy="1608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448356"/>
            <a:ext cx="4348100" cy="1627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956" y="4753710"/>
            <a:ext cx="3848376" cy="16459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9998" y="4753710"/>
            <a:ext cx="2723466" cy="164592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157788" y="3053300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6497" y="3109243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195379" y="5318539"/>
            <a:ext cx="1843087" cy="0"/>
          </a:xfrm>
          <a:prstGeom prst="straightConnector1">
            <a:avLst/>
          </a:prstGeom>
          <a:ln w="44450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14088" y="5374482"/>
            <a:ext cx="2177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42C96"/>
                </a:solidFill>
              </a:rPr>
              <a:t>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>
                <a:solidFill>
                  <a:srgbClr val="A42C96"/>
                </a:solidFill>
              </a:rPr>
              <a:t>+</a:t>
            </a:r>
            <a:r>
              <a:rPr lang="en-US" sz="2800" dirty="0" smtClean="0">
                <a:solidFill>
                  <a:srgbClr val="A42C96"/>
                </a:solidFill>
              </a:rPr>
              <a:t> 5R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endParaRPr lang="en-US" sz="2800" dirty="0" smtClean="0">
              <a:solidFill>
                <a:srgbClr val="A42C96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/2   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endParaRPr lang="en-US" sz="2800" baseline="-25000" dirty="0">
              <a:solidFill>
                <a:srgbClr val="A42C96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9738" y="5329106"/>
            <a:ext cx="2177199" cy="1440938"/>
            <a:chOff x="178685" y="5498778"/>
            <a:chExt cx="2177199" cy="1440938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59976" y="5498778"/>
              <a:ext cx="1843087" cy="0"/>
            </a:xfrm>
            <a:prstGeom prst="straightConnector1">
              <a:avLst/>
            </a:prstGeom>
            <a:ln w="44450">
              <a:solidFill>
                <a:srgbClr val="7030A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8685" y="5554721"/>
              <a:ext cx="2177199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 smtClean="0">
                  <a:solidFill>
                    <a:srgbClr val="A42C96"/>
                  </a:solidFill>
                </a:rPr>
                <a:t> + 8R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 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</a:p>
            <a:p>
              <a:r>
                <a:rPr lang="en-US" sz="2800" dirty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</a:rPr>
                <a:t>- 2R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>
                  <a:solidFill>
                    <a:srgbClr val="A42C96"/>
                  </a:solidFill>
                  <a:sym typeface="Wingdings" panose="05000000000000000000" pitchFamily="2" charset="2"/>
                </a:rPr>
                <a:t>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endParaRPr lang="en-US" sz="2800" dirty="0" smtClean="0">
                <a:solidFill>
                  <a:srgbClr val="A42C96"/>
                </a:solidFill>
                <a:sym typeface="Wingdings" panose="05000000000000000000" pitchFamily="2" charset="2"/>
              </a:endParaRPr>
            </a:p>
            <a:p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/3   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endParaRPr lang="en-US" sz="2800" baseline="-25000" dirty="0">
                <a:solidFill>
                  <a:srgbClr val="A42C9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5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0"/>
            <a:ext cx="12192000" cy="22089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082" y="164640"/>
            <a:ext cx="2603754" cy="158267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8917353" y="164640"/>
            <a:ext cx="382954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86957" y="20320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16095" y="71370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1679" y="12004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26846" y="1747314"/>
            <a:ext cx="266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566756" y="106136"/>
            <a:ext cx="777315" cy="1661993"/>
            <a:chOff x="9566756" y="106136"/>
            <a:chExt cx="777315" cy="1661993"/>
          </a:xfrm>
        </p:grpSpPr>
        <p:sp>
          <p:nvSpPr>
            <p:cNvPr id="11" name="TextBox 10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80288" y="2768394"/>
            <a:ext cx="728208" cy="2308324"/>
            <a:chOff x="780288" y="2768394"/>
            <a:chExt cx="728208" cy="2308324"/>
          </a:xfrm>
        </p:grpSpPr>
        <p:grpSp>
          <p:nvGrpSpPr>
            <p:cNvPr id="21" name="Group 20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642316" y="2762298"/>
            <a:ext cx="258816" cy="2308324"/>
            <a:chOff x="731520" y="2777538"/>
            <a:chExt cx="258816" cy="2308324"/>
          </a:xfrm>
        </p:grpSpPr>
        <p:sp>
          <p:nvSpPr>
            <p:cNvPr id="31" name="Rectangle 30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3392124" y="2762298"/>
            <a:ext cx="258816" cy="2308324"/>
            <a:chOff x="731520" y="2777538"/>
            <a:chExt cx="258816" cy="2308324"/>
          </a:xfrm>
        </p:grpSpPr>
        <p:sp>
          <p:nvSpPr>
            <p:cNvPr id="29" name="Rectangle 28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48784" y="2762298"/>
            <a:ext cx="728208" cy="2308324"/>
            <a:chOff x="780288" y="2768394"/>
            <a:chExt cx="728208" cy="2308324"/>
          </a:xfrm>
        </p:grpSpPr>
        <p:grpSp>
          <p:nvGrpSpPr>
            <p:cNvPr id="35" name="Group 34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892799" y="2765346"/>
            <a:ext cx="9451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 smtClean="0"/>
              <a:t>-2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3600" baseline="-25000" dirty="0" smtClean="0"/>
              <a:t>  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baseline="-25000" dirty="0"/>
              <a:t>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-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baseline="-250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     </a:t>
            </a:r>
            <a:r>
              <a:rPr lang="en-US" sz="3600" dirty="0" smtClean="0">
                <a:solidFill>
                  <a:srgbClr val="00B0F0"/>
                </a:solidFill>
              </a:rPr>
              <a:t>         </a:t>
            </a:r>
            <a:r>
              <a:rPr lang="en-US" sz="3600" dirty="0" smtClean="0"/>
              <a:t>-1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1200" dirty="0" smtClean="0"/>
              <a:t>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           </a:t>
            </a:r>
            <a:r>
              <a:rPr lang="en-US" dirty="0" smtClean="0"/>
              <a:t> </a:t>
            </a:r>
            <a:r>
              <a:rPr lang="en-US" sz="3600" dirty="0" smtClean="0"/>
              <a:t>1</a:t>
            </a:r>
            <a:r>
              <a:rPr lang="en-US" sz="3600" baseline="-25000" dirty="0" smtClean="0"/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0032" y="337718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1" name="TextBox 40"/>
          <p:cNvSpPr txBox="1"/>
          <p:nvPr/>
        </p:nvSpPr>
        <p:spPr>
          <a:xfrm>
            <a:off x="3919728" y="3383280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2" name="Rectangle 41"/>
          <p:cNvSpPr/>
          <p:nvPr/>
        </p:nvSpPr>
        <p:spPr>
          <a:xfrm>
            <a:off x="5582081" y="354913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0"/>
            <a:ext cx="12192000" cy="22089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082" y="164640"/>
            <a:ext cx="2603754" cy="158267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8917353" y="164640"/>
            <a:ext cx="382954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86957" y="20320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16095" y="71370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1679" y="12004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26846" y="1747314"/>
            <a:ext cx="266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566756" y="106136"/>
            <a:ext cx="777315" cy="1661993"/>
            <a:chOff x="9566756" y="106136"/>
            <a:chExt cx="777315" cy="1661993"/>
          </a:xfrm>
        </p:grpSpPr>
        <p:sp>
          <p:nvSpPr>
            <p:cNvPr id="11" name="TextBox 10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34008" y="2768394"/>
            <a:ext cx="728208" cy="2308324"/>
            <a:chOff x="780288" y="2768394"/>
            <a:chExt cx="728208" cy="2308324"/>
          </a:xfrm>
        </p:grpSpPr>
        <p:grpSp>
          <p:nvGrpSpPr>
            <p:cNvPr id="21" name="Group 20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096036" y="2762298"/>
            <a:ext cx="258816" cy="2308324"/>
            <a:chOff x="731520" y="2777538"/>
            <a:chExt cx="258816" cy="2308324"/>
          </a:xfrm>
        </p:grpSpPr>
        <p:sp>
          <p:nvSpPr>
            <p:cNvPr id="31" name="Rectangle 30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2845844" y="2762298"/>
            <a:ext cx="258816" cy="2308324"/>
            <a:chOff x="731520" y="2777538"/>
            <a:chExt cx="258816" cy="2308324"/>
          </a:xfrm>
        </p:grpSpPr>
        <p:sp>
          <p:nvSpPr>
            <p:cNvPr id="29" name="Rectangle 28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202504" y="2762298"/>
            <a:ext cx="728208" cy="2308324"/>
            <a:chOff x="780288" y="2768394"/>
            <a:chExt cx="728208" cy="2308324"/>
          </a:xfrm>
        </p:grpSpPr>
        <p:grpSp>
          <p:nvGrpSpPr>
            <p:cNvPr id="35" name="Group 34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346520" y="2765346"/>
            <a:ext cx="532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 smtClean="0"/>
              <a:t>-2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3600" baseline="-25000" dirty="0" smtClean="0"/>
              <a:t>  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baseline="-25000" dirty="0"/>
              <a:t>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-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baseline="-250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     </a:t>
            </a:r>
            <a:r>
              <a:rPr lang="en-US" sz="3600" dirty="0" smtClean="0">
                <a:solidFill>
                  <a:srgbClr val="00B0F0"/>
                </a:solidFill>
              </a:rPr>
              <a:t>         </a:t>
            </a:r>
            <a:r>
              <a:rPr lang="en-US" sz="3600" dirty="0" smtClean="0"/>
              <a:t>-1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1200" dirty="0" smtClean="0"/>
              <a:t>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           </a:t>
            </a:r>
            <a:r>
              <a:rPr lang="en-US" dirty="0" smtClean="0"/>
              <a:t> </a:t>
            </a:r>
            <a:r>
              <a:rPr lang="en-US" sz="3600" dirty="0" smtClean="0"/>
              <a:t>1</a:t>
            </a:r>
            <a:r>
              <a:rPr lang="en-US" sz="3600" baseline="-25000" dirty="0" smtClean="0"/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3752" y="337718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1" name="TextBox 40"/>
          <p:cNvSpPr txBox="1"/>
          <p:nvPr/>
        </p:nvSpPr>
        <p:spPr>
          <a:xfrm>
            <a:off x="3373448" y="3383280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2" name="Rectangle 41"/>
          <p:cNvSpPr/>
          <p:nvPr/>
        </p:nvSpPr>
        <p:spPr>
          <a:xfrm>
            <a:off x="5035801" y="354913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3199" y="3481984"/>
            <a:ext cx="5830888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Thus </a:t>
            </a:r>
            <a:r>
              <a:rPr lang="en-US" sz="3600" dirty="0" err="1" smtClean="0"/>
              <a:t>Nullspace</a:t>
            </a:r>
            <a:r>
              <a:rPr lang="en-US" sz="3600" dirty="0" smtClean="0"/>
              <a:t> of A = </a:t>
            </a:r>
          </a:p>
          <a:p>
            <a:endParaRPr lang="en-US" sz="3600" dirty="0"/>
          </a:p>
          <a:p>
            <a:endParaRPr lang="en-US" dirty="0" smtClean="0"/>
          </a:p>
          <a:p>
            <a:r>
              <a:rPr lang="en-US" sz="3600" dirty="0" err="1" smtClean="0"/>
              <a:t>Nul</a:t>
            </a:r>
            <a:r>
              <a:rPr lang="en-US" sz="3600" dirty="0" smtClean="0"/>
              <a:t> A  =      x</a:t>
            </a:r>
            <a:r>
              <a:rPr lang="en-US" sz="3600" baseline="-25000" dirty="0" smtClean="0"/>
              <a:t>4         </a:t>
            </a:r>
            <a:r>
              <a:rPr lang="en-US" sz="3600" dirty="0" smtClean="0"/>
              <a:t>       x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in </a:t>
            </a:r>
            <a:r>
              <a:rPr lang="en-US" sz="3600" b="1" dirty="0" smtClean="0"/>
              <a:t>R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endParaRPr lang="en-US" sz="3600" dirty="0" smtClean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1149" y="4140141"/>
            <a:ext cx="850900" cy="2197100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7565449" y="3477578"/>
            <a:ext cx="9511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>
                <a:latin typeface="+mj-lt"/>
              </a:rPr>
              <a:t>{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899847" y="3493432"/>
            <a:ext cx="9511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>
                <a:latin typeface="+mj-lt"/>
              </a:rPr>
              <a:t>}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9722377" y="4089729"/>
            <a:ext cx="3016" cy="2273279"/>
          </a:xfrm>
          <a:prstGeom prst="line">
            <a:avLst/>
          </a:prstGeom>
          <a:ln w="28575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0"/>
            <a:ext cx="12192000" cy="22089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082" y="164640"/>
            <a:ext cx="2603754" cy="158267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8917353" y="164640"/>
            <a:ext cx="382954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86957" y="20320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16095" y="71370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1679" y="12004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26846" y="1747314"/>
            <a:ext cx="266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566756" y="106136"/>
            <a:ext cx="777315" cy="1661993"/>
            <a:chOff x="9566756" y="106136"/>
            <a:chExt cx="777315" cy="1661993"/>
          </a:xfrm>
        </p:grpSpPr>
        <p:sp>
          <p:nvSpPr>
            <p:cNvPr id="11" name="TextBox 10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41411" y="2457812"/>
            <a:ext cx="12195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Thus </a:t>
            </a:r>
            <a:r>
              <a:rPr lang="en-US" sz="3600" dirty="0" err="1" smtClean="0"/>
              <a:t>Nullspace</a:t>
            </a:r>
            <a:r>
              <a:rPr lang="en-US" sz="3600" dirty="0" smtClean="0"/>
              <a:t> of A =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       </a:t>
            </a:r>
            <a:r>
              <a:rPr lang="en-US" sz="3600" dirty="0" err="1" smtClean="0"/>
              <a:t>Nul</a:t>
            </a:r>
            <a:r>
              <a:rPr lang="en-US" sz="3600" dirty="0" smtClean="0"/>
              <a:t> A  =      x</a:t>
            </a:r>
            <a:r>
              <a:rPr lang="en-US" sz="3600" baseline="-25000" dirty="0" smtClean="0"/>
              <a:t>4         </a:t>
            </a:r>
            <a:r>
              <a:rPr lang="en-US" sz="3600" dirty="0" smtClean="0"/>
              <a:t>       x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in </a:t>
            </a:r>
            <a:r>
              <a:rPr lang="en-US" sz="3600" b="1" dirty="0" smtClean="0"/>
              <a:t>R</a:t>
            </a:r>
            <a:r>
              <a:rPr lang="en-US" sz="3600" dirty="0"/>
              <a:t> </a:t>
            </a:r>
            <a:r>
              <a:rPr lang="en-US" sz="3600" dirty="0" smtClean="0"/>
              <a:t>         =     span</a:t>
            </a:r>
            <a:endParaRPr lang="en-US" sz="36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741" y="3381339"/>
            <a:ext cx="850900" cy="2197100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2490304" y="2726593"/>
            <a:ext cx="9511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>
                <a:latin typeface="+mj-lt"/>
              </a:rPr>
              <a:t>{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824702" y="2726593"/>
            <a:ext cx="9511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>
                <a:latin typeface="+mj-lt"/>
              </a:rPr>
              <a:t>}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4615969" y="3358237"/>
            <a:ext cx="3016" cy="2273279"/>
          </a:xfrm>
          <a:prstGeom prst="line">
            <a:avLst/>
          </a:prstGeom>
          <a:ln w="28575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610673" y="2726593"/>
            <a:ext cx="9511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>
                <a:latin typeface="+mj-lt"/>
              </a:rPr>
              <a:t>{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319927" y="2726593"/>
            <a:ext cx="9511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>
                <a:latin typeface="+mj-lt"/>
              </a:rPr>
              <a:t>}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201" y="3381339"/>
            <a:ext cx="8509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546" y="428542"/>
            <a:ext cx="11912887" cy="638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6600" dirty="0" smtClean="0"/>
              <a:t>Column space of A  </a:t>
            </a:r>
          </a:p>
          <a:p>
            <a:pPr>
              <a:lnSpc>
                <a:spcPct val="140000"/>
              </a:lnSpc>
            </a:pPr>
            <a:r>
              <a:rPr lang="en-US" sz="6600" b="1" dirty="0" smtClean="0">
                <a:solidFill>
                  <a:srgbClr val="800000"/>
                </a:solidFill>
              </a:rPr>
              <a:t>     =</a:t>
            </a:r>
            <a:r>
              <a:rPr lang="en-US" sz="6600" dirty="0" smtClean="0"/>
              <a:t>  span of the columns of A</a:t>
            </a:r>
            <a:endParaRPr lang="en-US" sz="6600" b="1" dirty="0" smtClean="0">
              <a:solidFill>
                <a:srgbClr val="8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6600" b="1" dirty="0" smtClean="0">
                <a:solidFill>
                  <a:srgbClr val="800000"/>
                </a:solidFill>
              </a:rPr>
              <a:t>     =</a:t>
            </a:r>
            <a:r>
              <a:rPr lang="en-US" sz="6600" dirty="0" smtClean="0"/>
              <a:t>  set of all linear combinations            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                       of the columns of A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                                        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8071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7575" y="1966714"/>
            <a:ext cx="8651407" cy="5139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Column space of A   </a:t>
            </a:r>
            <a:r>
              <a:rPr lang="en-US" sz="3600" dirty="0" smtClean="0"/>
              <a:t>= col A =</a:t>
            </a:r>
            <a:endParaRPr lang="en-US" sz="3600" dirty="0"/>
          </a:p>
          <a:p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col A =  span               ,          ,          ,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endParaRPr lang="en-US" sz="4000" dirty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  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256289" y="2781584"/>
            <a:ext cx="1008624" cy="1558782"/>
            <a:chOff x="7983937" y="5029637"/>
            <a:chExt cx="1008624" cy="2308324"/>
          </a:xfrm>
        </p:grpSpPr>
        <p:grpSp>
          <p:nvGrpSpPr>
            <p:cNvPr id="52" name="Group 51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7"/>
          <p:cNvSpPr/>
          <p:nvPr/>
        </p:nvSpPr>
        <p:spPr>
          <a:xfrm>
            <a:off x="3350670" y="2264216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827623" y="2781584"/>
            <a:ext cx="1008624" cy="1558782"/>
            <a:chOff x="7983937" y="5029637"/>
            <a:chExt cx="1008624" cy="2308324"/>
          </a:xfrm>
        </p:grpSpPr>
        <p:grpSp>
          <p:nvGrpSpPr>
            <p:cNvPr id="60" name="Group 59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373518" y="2781584"/>
            <a:ext cx="1008624" cy="1558782"/>
            <a:chOff x="7983937" y="5029637"/>
            <a:chExt cx="1008624" cy="2308324"/>
          </a:xfrm>
        </p:grpSpPr>
        <p:grpSp>
          <p:nvGrpSpPr>
            <p:cNvPr id="67" name="Group 6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72"/>
          <p:cNvSpPr/>
          <p:nvPr/>
        </p:nvSpPr>
        <p:spPr>
          <a:xfrm>
            <a:off x="8514552" y="2264216"/>
            <a:ext cx="206412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   }</a:t>
            </a:r>
            <a:endParaRPr lang="en-US" sz="15000" dirty="0">
              <a:latin typeface="+mj-lt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157" y="2822788"/>
            <a:ext cx="619125" cy="147637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792" y="2803350"/>
            <a:ext cx="752475" cy="155257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447" y="2798975"/>
            <a:ext cx="771525" cy="152400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8796019" y="2783779"/>
            <a:ext cx="1008624" cy="1558782"/>
            <a:chOff x="8796019" y="2783779"/>
            <a:chExt cx="1008624" cy="1558782"/>
          </a:xfrm>
        </p:grpSpPr>
        <p:grpSp>
          <p:nvGrpSpPr>
            <p:cNvPr id="77" name="Group 76"/>
            <p:cNvGrpSpPr/>
            <p:nvPr/>
          </p:nvGrpSpPr>
          <p:grpSpPr>
            <a:xfrm>
              <a:off x="8796019" y="2783779"/>
              <a:ext cx="1008624" cy="1558782"/>
              <a:chOff x="7983937" y="5029637"/>
              <a:chExt cx="1008624" cy="2308324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4307" y="2878412"/>
              <a:ext cx="774700" cy="1422400"/>
            </a:xfrm>
            <a:prstGeom prst="rect">
              <a:avLst/>
            </a:prstGeom>
          </p:spPr>
        </p:pic>
      </p:grpSp>
      <p:sp>
        <p:nvSpPr>
          <p:cNvPr id="84" name="Rectangle 83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86" name="TextBox 85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88" name="Picture 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7575" y="1966714"/>
            <a:ext cx="11857332" cy="6063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Column space of A   </a:t>
            </a:r>
            <a:r>
              <a:rPr lang="en-US" sz="3600" dirty="0" smtClean="0"/>
              <a:t>= col A =</a:t>
            </a:r>
            <a:endParaRPr lang="en-US" sz="3600" dirty="0"/>
          </a:p>
          <a:p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col A =  span               ,          ,          ,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endParaRPr lang="en-US" sz="4000" dirty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=     c</a:t>
            </a:r>
            <a:r>
              <a:rPr lang="en-US" sz="4800" baseline="-25000" dirty="0" smtClean="0">
                <a:solidFill>
                  <a:srgbClr val="7030A0"/>
                </a:solidFill>
              </a:rPr>
              <a:t>1</a:t>
            </a:r>
            <a:r>
              <a:rPr lang="en-US" sz="4800" dirty="0" smtClean="0">
                <a:solidFill>
                  <a:srgbClr val="7030A0"/>
                </a:solidFill>
              </a:rPr>
              <a:t>          </a:t>
            </a:r>
            <a:r>
              <a:rPr lang="en-US" sz="6000" dirty="0">
                <a:solidFill>
                  <a:srgbClr val="7030A0"/>
                </a:solidFill>
              </a:rPr>
              <a:t>+ </a:t>
            </a:r>
            <a:r>
              <a:rPr lang="en-US" sz="4800" dirty="0">
                <a:solidFill>
                  <a:srgbClr val="7030A0"/>
                </a:solidFill>
              </a:rPr>
              <a:t>c</a:t>
            </a:r>
            <a:r>
              <a:rPr lang="en-US" sz="4800" baseline="-25000" dirty="0">
                <a:solidFill>
                  <a:srgbClr val="7030A0"/>
                </a:solidFill>
              </a:rPr>
              <a:t>2</a:t>
            </a:r>
            <a:r>
              <a:rPr lang="en-US" sz="4800" dirty="0">
                <a:solidFill>
                  <a:srgbClr val="7030A0"/>
                </a:solidFill>
              </a:rPr>
              <a:t>         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6000" dirty="0">
                <a:solidFill>
                  <a:srgbClr val="7030A0"/>
                </a:solidFill>
              </a:rPr>
              <a:t>+</a:t>
            </a: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3              </a:t>
            </a:r>
            <a:r>
              <a:rPr lang="en-US" sz="6000" dirty="0" smtClean="0">
                <a:solidFill>
                  <a:srgbClr val="7030A0"/>
                </a:solidFill>
              </a:rPr>
              <a:t>+</a:t>
            </a:r>
            <a:r>
              <a:rPr lang="en-US" sz="4800" dirty="0" smtClean="0">
                <a:solidFill>
                  <a:srgbClr val="7030A0"/>
                </a:solidFill>
              </a:rPr>
              <a:t> c</a:t>
            </a:r>
            <a:r>
              <a:rPr lang="en-US" sz="4800" baseline="-25000" dirty="0" smtClean="0">
                <a:solidFill>
                  <a:srgbClr val="7030A0"/>
                </a:solidFill>
              </a:rPr>
              <a:t>4                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i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>
                <a:solidFill>
                  <a:srgbClr val="7030A0"/>
                </a:solidFill>
              </a:rPr>
              <a:t>in R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  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1373" y="4506895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276894" y="5012071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1459170" y="4508062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96112" y="5012071"/>
            <a:ext cx="1008624" cy="1558782"/>
            <a:chOff x="2846122" y="2949864"/>
            <a:chExt cx="1008624" cy="1558782"/>
          </a:xfrm>
        </p:grpSpPr>
        <p:grpSp>
          <p:nvGrpSpPr>
            <p:cNvPr id="3" name="Group 2"/>
            <p:cNvGrpSpPr/>
            <p:nvPr/>
          </p:nvGrpSpPr>
          <p:grpSpPr>
            <a:xfrm>
              <a:off x="2846122" y="2949864"/>
              <a:ext cx="1008624" cy="1558782"/>
              <a:chOff x="7983937" y="5029637"/>
              <a:chExt cx="1008624" cy="230832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5990" y="2991068"/>
              <a:ext cx="619125" cy="1476375"/>
            </a:xfrm>
            <a:prstGeom prst="rect">
              <a:avLst/>
            </a:prstGeom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063" y="5033837"/>
            <a:ext cx="752475" cy="15525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520589" y="5012071"/>
            <a:ext cx="1008624" cy="1558782"/>
            <a:chOff x="7721807" y="3103391"/>
            <a:chExt cx="1008624" cy="1558782"/>
          </a:xfrm>
        </p:grpSpPr>
        <p:grpSp>
          <p:nvGrpSpPr>
            <p:cNvPr id="40" name="Group 39"/>
            <p:cNvGrpSpPr/>
            <p:nvPr/>
          </p:nvGrpSpPr>
          <p:grpSpPr>
            <a:xfrm>
              <a:off x="7721807" y="3103391"/>
              <a:ext cx="1008624" cy="1558782"/>
              <a:chOff x="7983937" y="5029637"/>
              <a:chExt cx="1008624" cy="230832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18736" y="3120782"/>
              <a:ext cx="771525" cy="1524000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/>
        </p:nvCxnSpPr>
        <p:spPr>
          <a:xfrm flipH="1">
            <a:off x="10081189" y="4895430"/>
            <a:ext cx="480" cy="1825448"/>
          </a:xfrm>
          <a:prstGeom prst="line">
            <a:avLst/>
          </a:prstGeom>
          <a:ln w="28575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256289" y="2781584"/>
            <a:ext cx="1008624" cy="1558782"/>
            <a:chOff x="7983937" y="5029637"/>
            <a:chExt cx="1008624" cy="2308324"/>
          </a:xfrm>
        </p:grpSpPr>
        <p:grpSp>
          <p:nvGrpSpPr>
            <p:cNvPr id="52" name="Group 51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7"/>
          <p:cNvSpPr/>
          <p:nvPr/>
        </p:nvSpPr>
        <p:spPr>
          <a:xfrm>
            <a:off x="3350670" y="2276408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827623" y="2781584"/>
            <a:ext cx="1008624" cy="1558782"/>
            <a:chOff x="7983937" y="5029637"/>
            <a:chExt cx="1008624" cy="2308324"/>
          </a:xfrm>
        </p:grpSpPr>
        <p:grpSp>
          <p:nvGrpSpPr>
            <p:cNvPr id="60" name="Group 59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373518" y="2781584"/>
            <a:ext cx="1008624" cy="1558782"/>
            <a:chOff x="7983937" y="5029637"/>
            <a:chExt cx="1008624" cy="2308324"/>
          </a:xfrm>
        </p:grpSpPr>
        <p:grpSp>
          <p:nvGrpSpPr>
            <p:cNvPr id="67" name="Group 6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72"/>
          <p:cNvSpPr/>
          <p:nvPr/>
        </p:nvSpPr>
        <p:spPr>
          <a:xfrm>
            <a:off x="8514552" y="2276408"/>
            <a:ext cx="206412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   }</a:t>
            </a:r>
            <a:endParaRPr lang="en-US" sz="15000" dirty="0">
              <a:latin typeface="+mj-lt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157" y="2822788"/>
            <a:ext cx="619125" cy="147637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792" y="2803350"/>
            <a:ext cx="752475" cy="155257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447" y="2798975"/>
            <a:ext cx="771525" cy="152400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8796019" y="2783779"/>
            <a:ext cx="1008624" cy="1558782"/>
            <a:chOff x="8796019" y="2783779"/>
            <a:chExt cx="1008624" cy="1558782"/>
          </a:xfrm>
        </p:grpSpPr>
        <p:grpSp>
          <p:nvGrpSpPr>
            <p:cNvPr id="77" name="Group 76"/>
            <p:cNvGrpSpPr/>
            <p:nvPr/>
          </p:nvGrpSpPr>
          <p:grpSpPr>
            <a:xfrm>
              <a:off x="8796019" y="2783779"/>
              <a:ext cx="1008624" cy="1558782"/>
              <a:chOff x="7983937" y="5029637"/>
              <a:chExt cx="1008624" cy="2308324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4307" y="2878412"/>
              <a:ext cx="774700" cy="1422400"/>
            </a:xfrm>
            <a:prstGeom prst="rect">
              <a:avLst/>
            </a:prstGeom>
          </p:spPr>
        </p:pic>
      </p:grpSp>
      <p:sp>
        <p:nvSpPr>
          <p:cNvPr id="84" name="Rectangle 83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86" name="TextBox 85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88" name="Picture 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grpSp>
        <p:nvGrpSpPr>
          <p:cNvPr id="90" name="Group 89"/>
          <p:cNvGrpSpPr/>
          <p:nvPr/>
        </p:nvGrpSpPr>
        <p:grpSpPr>
          <a:xfrm>
            <a:off x="8811854" y="5025326"/>
            <a:ext cx="1008624" cy="1558782"/>
            <a:chOff x="8796019" y="2783779"/>
            <a:chExt cx="1008624" cy="1558782"/>
          </a:xfrm>
        </p:grpSpPr>
        <p:grpSp>
          <p:nvGrpSpPr>
            <p:cNvPr id="91" name="Group 90"/>
            <p:cNvGrpSpPr/>
            <p:nvPr/>
          </p:nvGrpSpPr>
          <p:grpSpPr>
            <a:xfrm>
              <a:off x="8796019" y="2783779"/>
              <a:ext cx="1008624" cy="1558782"/>
              <a:chOff x="7983937" y="5029637"/>
              <a:chExt cx="1008624" cy="2308324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4307" y="2878412"/>
              <a:ext cx="774700" cy="1422400"/>
            </a:xfrm>
            <a:prstGeom prst="rect">
              <a:avLst/>
            </a:prstGeom>
          </p:spPr>
        </p:pic>
      </p:grpSp>
      <p:pic>
        <p:nvPicPr>
          <p:cNvPr id="89" name="Picture 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7939" y="2862755"/>
            <a:ext cx="738378" cy="1418463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0606" y="5097472"/>
            <a:ext cx="738378" cy="14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7575" y="1966714"/>
            <a:ext cx="11857332" cy="6063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Column space of A   </a:t>
            </a:r>
            <a:r>
              <a:rPr lang="en-US" sz="3600" dirty="0" smtClean="0"/>
              <a:t>= col A =</a:t>
            </a:r>
            <a:endParaRPr lang="en-US" sz="3600" dirty="0"/>
          </a:p>
          <a:p>
            <a:r>
              <a:rPr lang="en-US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col A =  span               ,          ,          ,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endParaRPr lang="en-US" sz="4000" dirty="0">
              <a:solidFill>
                <a:srgbClr val="7030A0"/>
              </a:solidFill>
            </a:endParaRPr>
          </a:p>
          <a:p>
            <a:r>
              <a:rPr lang="en-US" sz="4800" dirty="0" smtClean="0">
                <a:solidFill>
                  <a:srgbClr val="7030A0"/>
                </a:solidFill>
              </a:rPr>
              <a:t>=     c</a:t>
            </a:r>
            <a:r>
              <a:rPr lang="en-US" sz="4800" baseline="-25000" dirty="0" smtClean="0">
                <a:solidFill>
                  <a:srgbClr val="7030A0"/>
                </a:solidFill>
              </a:rPr>
              <a:t>1</a:t>
            </a:r>
            <a:r>
              <a:rPr lang="en-US" sz="4800" dirty="0" smtClean="0">
                <a:solidFill>
                  <a:srgbClr val="7030A0"/>
                </a:solidFill>
              </a:rPr>
              <a:t>          </a:t>
            </a:r>
            <a:r>
              <a:rPr lang="en-US" sz="6000" dirty="0">
                <a:solidFill>
                  <a:srgbClr val="7030A0"/>
                </a:solidFill>
              </a:rPr>
              <a:t>+ </a:t>
            </a:r>
            <a:r>
              <a:rPr lang="en-US" sz="4800" dirty="0">
                <a:solidFill>
                  <a:srgbClr val="7030A0"/>
                </a:solidFill>
              </a:rPr>
              <a:t>c</a:t>
            </a:r>
            <a:r>
              <a:rPr lang="en-US" sz="4800" baseline="-25000" dirty="0">
                <a:solidFill>
                  <a:srgbClr val="7030A0"/>
                </a:solidFill>
              </a:rPr>
              <a:t>2</a:t>
            </a:r>
            <a:r>
              <a:rPr lang="en-US" sz="4800" dirty="0">
                <a:solidFill>
                  <a:srgbClr val="7030A0"/>
                </a:solidFill>
              </a:rPr>
              <a:t>         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6000" dirty="0">
                <a:solidFill>
                  <a:srgbClr val="7030A0"/>
                </a:solidFill>
              </a:rPr>
              <a:t>+</a:t>
            </a:r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3              </a:t>
            </a:r>
            <a:r>
              <a:rPr lang="en-US" sz="6000" dirty="0" smtClean="0">
                <a:solidFill>
                  <a:srgbClr val="7030A0"/>
                </a:solidFill>
              </a:rPr>
              <a:t>+</a:t>
            </a:r>
            <a:r>
              <a:rPr lang="en-US" sz="4800" dirty="0" smtClean="0">
                <a:solidFill>
                  <a:srgbClr val="7030A0"/>
                </a:solidFill>
              </a:rPr>
              <a:t> c</a:t>
            </a:r>
            <a:r>
              <a:rPr lang="en-US" sz="4800" baseline="-25000" dirty="0" smtClean="0">
                <a:solidFill>
                  <a:srgbClr val="7030A0"/>
                </a:solidFill>
              </a:rPr>
              <a:t>4                 </a:t>
            </a:r>
            <a:r>
              <a:rPr lang="en-US" sz="4800" dirty="0" smtClean="0">
                <a:solidFill>
                  <a:srgbClr val="7030A0"/>
                </a:solidFill>
              </a:rPr>
              <a:t>c</a:t>
            </a:r>
            <a:r>
              <a:rPr lang="en-US" sz="4800" baseline="-25000" dirty="0" smtClean="0">
                <a:solidFill>
                  <a:srgbClr val="7030A0"/>
                </a:solidFill>
              </a:rPr>
              <a:t>i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>
                <a:solidFill>
                  <a:srgbClr val="7030A0"/>
                </a:solidFill>
              </a:rPr>
              <a:t>in R</a:t>
            </a:r>
          </a:p>
          <a:p>
            <a:r>
              <a:rPr lang="en-US" sz="4800" dirty="0" smtClean="0">
                <a:solidFill>
                  <a:srgbClr val="7030A0"/>
                </a:solidFill>
              </a:rPr>
              <a:t>  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endParaRPr lang="en-US" sz="3600" dirty="0" smtClean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1373" y="4506895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276894" y="5012071"/>
            <a:ext cx="1008624" cy="1558782"/>
            <a:chOff x="7983937" y="5029637"/>
            <a:chExt cx="1008624" cy="2308324"/>
          </a:xfrm>
        </p:grpSpPr>
        <p:grpSp>
          <p:nvGrpSpPr>
            <p:cNvPr id="34" name="Group 33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11459170" y="4508062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}</a:t>
            </a:r>
            <a:endParaRPr lang="en-US" sz="15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96112" y="5012071"/>
            <a:ext cx="1008624" cy="1558782"/>
            <a:chOff x="2846122" y="2949864"/>
            <a:chExt cx="1008624" cy="1558782"/>
          </a:xfrm>
        </p:grpSpPr>
        <p:grpSp>
          <p:nvGrpSpPr>
            <p:cNvPr id="3" name="Group 2"/>
            <p:cNvGrpSpPr/>
            <p:nvPr/>
          </p:nvGrpSpPr>
          <p:grpSpPr>
            <a:xfrm>
              <a:off x="2846122" y="2949864"/>
              <a:ext cx="1008624" cy="1558782"/>
              <a:chOff x="7983937" y="5029637"/>
              <a:chExt cx="1008624" cy="2308324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5990" y="2991068"/>
              <a:ext cx="619125" cy="1476375"/>
            </a:xfrm>
            <a:prstGeom prst="rect">
              <a:avLst/>
            </a:prstGeom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063" y="5033837"/>
            <a:ext cx="752475" cy="155257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520589" y="5012071"/>
            <a:ext cx="1008624" cy="1558782"/>
            <a:chOff x="7721807" y="3103391"/>
            <a:chExt cx="1008624" cy="1558782"/>
          </a:xfrm>
        </p:grpSpPr>
        <p:grpSp>
          <p:nvGrpSpPr>
            <p:cNvPr id="40" name="Group 39"/>
            <p:cNvGrpSpPr/>
            <p:nvPr/>
          </p:nvGrpSpPr>
          <p:grpSpPr>
            <a:xfrm>
              <a:off x="7721807" y="3103391"/>
              <a:ext cx="1008624" cy="1558782"/>
              <a:chOff x="7983937" y="5029637"/>
              <a:chExt cx="1008624" cy="230832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18736" y="3120782"/>
              <a:ext cx="771525" cy="1524000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/>
        </p:nvCxnSpPr>
        <p:spPr>
          <a:xfrm flipH="1">
            <a:off x="10081189" y="4895430"/>
            <a:ext cx="480" cy="1825448"/>
          </a:xfrm>
          <a:prstGeom prst="line">
            <a:avLst/>
          </a:prstGeom>
          <a:ln w="28575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256289" y="2781584"/>
            <a:ext cx="1008624" cy="1558782"/>
            <a:chOff x="7983937" y="5029637"/>
            <a:chExt cx="1008624" cy="2308324"/>
          </a:xfrm>
        </p:grpSpPr>
        <p:grpSp>
          <p:nvGrpSpPr>
            <p:cNvPr id="52" name="Group 51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7"/>
          <p:cNvSpPr/>
          <p:nvPr/>
        </p:nvSpPr>
        <p:spPr>
          <a:xfrm>
            <a:off x="3350670" y="2276408"/>
            <a:ext cx="7601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+mj-lt"/>
              </a:rPr>
              <a:t>{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827623" y="2781584"/>
            <a:ext cx="1008624" cy="1558782"/>
            <a:chOff x="7983937" y="5029637"/>
            <a:chExt cx="1008624" cy="2308324"/>
          </a:xfrm>
        </p:grpSpPr>
        <p:grpSp>
          <p:nvGrpSpPr>
            <p:cNvPr id="60" name="Group 59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373518" y="2781584"/>
            <a:ext cx="1008624" cy="1558782"/>
            <a:chOff x="7983937" y="5029637"/>
            <a:chExt cx="1008624" cy="2308324"/>
          </a:xfrm>
        </p:grpSpPr>
        <p:grpSp>
          <p:nvGrpSpPr>
            <p:cNvPr id="67" name="Group 66"/>
            <p:cNvGrpSpPr/>
            <p:nvPr/>
          </p:nvGrpSpPr>
          <p:grpSpPr>
            <a:xfrm>
              <a:off x="7983937" y="5029637"/>
              <a:ext cx="258816" cy="2308324"/>
              <a:chOff x="731520" y="2777538"/>
              <a:chExt cx="258816" cy="2308324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flipH="1">
              <a:off x="8733745" y="5029637"/>
              <a:ext cx="258816" cy="2308324"/>
              <a:chOff x="731520" y="2777538"/>
              <a:chExt cx="258816" cy="2308324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Rectangle 72"/>
          <p:cNvSpPr/>
          <p:nvPr/>
        </p:nvSpPr>
        <p:spPr>
          <a:xfrm>
            <a:off x="8514552" y="2276408"/>
            <a:ext cx="206412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+mj-lt"/>
              </a:rPr>
              <a:t>   }</a:t>
            </a:r>
            <a:endParaRPr lang="en-US" sz="15000" dirty="0">
              <a:latin typeface="+mj-lt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157" y="2822788"/>
            <a:ext cx="619125" cy="147637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792" y="2803350"/>
            <a:ext cx="752475" cy="155257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447" y="2798975"/>
            <a:ext cx="771525" cy="1524000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8796019" y="2783779"/>
            <a:ext cx="1008624" cy="1558782"/>
            <a:chOff x="8796019" y="2783779"/>
            <a:chExt cx="1008624" cy="1558782"/>
          </a:xfrm>
        </p:grpSpPr>
        <p:grpSp>
          <p:nvGrpSpPr>
            <p:cNvPr id="77" name="Group 76"/>
            <p:cNvGrpSpPr/>
            <p:nvPr/>
          </p:nvGrpSpPr>
          <p:grpSpPr>
            <a:xfrm>
              <a:off x="8796019" y="2783779"/>
              <a:ext cx="1008624" cy="1558782"/>
              <a:chOff x="7983937" y="5029637"/>
              <a:chExt cx="1008624" cy="2308324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4307" y="2878412"/>
              <a:ext cx="774700" cy="1422400"/>
            </a:xfrm>
            <a:prstGeom prst="rect">
              <a:avLst/>
            </a:prstGeom>
          </p:spPr>
        </p:pic>
      </p:grpSp>
      <p:sp>
        <p:nvSpPr>
          <p:cNvPr id="84" name="Rectangle 83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86" name="TextBox 85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88" name="Picture 8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grpSp>
        <p:nvGrpSpPr>
          <p:cNvPr id="90" name="Group 89"/>
          <p:cNvGrpSpPr/>
          <p:nvPr/>
        </p:nvGrpSpPr>
        <p:grpSpPr>
          <a:xfrm>
            <a:off x="8811854" y="5025326"/>
            <a:ext cx="1008624" cy="1558782"/>
            <a:chOff x="8796019" y="2783779"/>
            <a:chExt cx="1008624" cy="1558782"/>
          </a:xfrm>
        </p:grpSpPr>
        <p:grpSp>
          <p:nvGrpSpPr>
            <p:cNvPr id="91" name="Group 90"/>
            <p:cNvGrpSpPr/>
            <p:nvPr/>
          </p:nvGrpSpPr>
          <p:grpSpPr>
            <a:xfrm>
              <a:off x="8796019" y="2783779"/>
              <a:ext cx="1008624" cy="1558782"/>
              <a:chOff x="7983937" y="5029637"/>
              <a:chExt cx="1008624" cy="2308324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7983937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 flipH="1">
                <a:off x="8733745" y="5029637"/>
                <a:ext cx="258816" cy="2308324"/>
                <a:chOff x="731520" y="2777538"/>
                <a:chExt cx="258816" cy="2308324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84307" y="2878412"/>
              <a:ext cx="774700" cy="1422400"/>
            </a:xfrm>
            <a:prstGeom prst="rect">
              <a:avLst/>
            </a:prstGeom>
          </p:spPr>
        </p:pic>
      </p:grpSp>
      <p:sp>
        <p:nvSpPr>
          <p:cNvPr id="89" name="TextBox 88"/>
          <p:cNvSpPr txBox="1"/>
          <p:nvPr/>
        </p:nvSpPr>
        <p:spPr>
          <a:xfrm rot="20855652">
            <a:off x="532619" y="3268546"/>
            <a:ext cx="11089223" cy="1569660"/>
          </a:xfrm>
          <a:prstGeom prst="rect">
            <a:avLst/>
          </a:prstGeom>
          <a:solidFill>
            <a:srgbClr val="FFC8B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Want simpler answer</a:t>
            </a:r>
            <a:endParaRPr lang="en-US" sz="9600" dirty="0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0610" y="5097472"/>
            <a:ext cx="738378" cy="14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889918"/>
            <a:ext cx="5068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588261"/>
            <a:ext cx="4663440" cy="1608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573969"/>
            <a:ext cx="4348100" cy="162763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57788" y="3178913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497" y="3234856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243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889918"/>
            <a:ext cx="6456063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4400" dirty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And determine the pivot columns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588261"/>
            <a:ext cx="4663440" cy="1608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573969"/>
            <a:ext cx="4348100" cy="162763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57788" y="3178913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497" y="3234856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78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92000" cy="1898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264663"/>
            <a:ext cx="7131065" cy="1015663"/>
            <a:chOff x="0" y="264663"/>
            <a:chExt cx="7131065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0" y="484123"/>
              <a:ext cx="670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Determine the column space of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533657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=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435" y="164635"/>
            <a:ext cx="4663440" cy="1608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531" y="1889918"/>
            <a:ext cx="6456063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4400" dirty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</a:rPr>
              <a:t>And determine the pivot columns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588261"/>
            <a:ext cx="4663440" cy="16084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573969"/>
            <a:ext cx="4348100" cy="162763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57788" y="3178913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497" y="3234856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02772" y="261170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13265" y="314550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633525" y="364357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641608" y="4096864"/>
            <a:ext cx="1052142" cy="99352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41608" y="4030481"/>
            <a:ext cx="1898110" cy="105991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3"/>
          </p:cNvCxnSpPr>
          <p:nvPr/>
        </p:nvCxnSpPr>
        <p:spPr>
          <a:xfrm flipV="1">
            <a:off x="6641608" y="4030481"/>
            <a:ext cx="3052577" cy="105991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9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786</Words>
  <Application>Microsoft Office PowerPoint</Application>
  <PresentationFormat>Widescreen</PresentationFormat>
  <Paragraphs>230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 Light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University of Iowa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Darcy, Isabel K</dc:creator>
  <cp:keywords/>
  <dc:description/>
  <cp:lastModifiedBy>Darcy, Isabel K</cp:lastModifiedBy>
  <cp:revision>95</cp:revision>
  <dcterms:created xsi:type="dcterms:W3CDTF">2014-03-10T00:55:17Z</dcterms:created>
  <dcterms:modified xsi:type="dcterms:W3CDTF">2014-04-02T17:03:58Z</dcterms:modified>
  <cp:category/>
</cp:coreProperties>
</file>