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4" r:id="rId5"/>
    <p:sldId id="261" r:id="rId6"/>
    <p:sldId id="275" r:id="rId7"/>
    <p:sldId id="282" r:id="rId8"/>
    <p:sldId id="283" r:id="rId9"/>
    <p:sldId id="284" r:id="rId10"/>
    <p:sldId id="285" r:id="rId11"/>
    <p:sldId id="281" r:id="rId12"/>
    <p:sldId id="280" r:id="rId13"/>
    <p:sldId id="295" r:id="rId14"/>
    <p:sldId id="286" r:id="rId15"/>
    <p:sldId id="287" r:id="rId16"/>
    <p:sldId id="269" r:id="rId17"/>
    <p:sldId id="288" r:id="rId18"/>
    <p:sldId id="290" r:id="rId19"/>
    <p:sldId id="289" r:id="rId20"/>
    <p:sldId id="293" r:id="rId21"/>
    <p:sldId id="292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98" autoAdjust="0"/>
  </p:normalViewPr>
  <p:slideViewPr>
    <p:cSldViewPr snapToGrid="0" snapToObjects="1">
      <p:cViewPr>
        <p:scale>
          <a:sx n="80" d="100"/>
          <a:sy n="80" d="100"/>
        </p:scale>
        <p:origin x="-1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7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6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1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4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7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3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6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7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392A-C778-9B4E-96D9-55EB98E7AC20}" type="datetimeFigureOut">
              <a:rPr lang="en-US" smtClean="0"/>
              <a:t>5/3/14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45B49-98CD-D949-A2F3-777F153C4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9791" y="42806"/>
            <a:ext cx="8819339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QR decomposition:</a:t>
            </a:r>
          </a:p>
          <a:p>
            <a:pPr>
              <a:lnSpc>
                <a:spcPct val="40000"/>
              </a:lnSpc>
            </a:pPr>
            <a:endParaRPr lang="en-US" sz="4000" dirty="0" smtClean="0"/>
          </a:p>
          <a:p>
            <a:pPr algn="ctr"/>
            <a:r>
              <a:rPr lang="en-US" sz="4000" dirty="0" smtClean="0"/>
              <a:t>A = </a:t>
            </a:r>
            <a:r>
              <a:rPr lang="en-US" sz="4000" dirty="0" smtClean="0">
                <a:solidFill>
                  <a:srgbClr val="0000FF"/>
                </a:solidFill>
              </a:rPr>
              <a:t>Q</a:t>
            </a:r>
            <a:r>
              <a:rPr lang="en-US" sz="4000" dirty="0" smtClean="0">
                <a:solidFill>
                  <a:srgbClr val="800000"/>
                </a:solidFill>
              </a:rPr>
              <a:t>R</a:t>
            </a:r>
          </a:p>
          <a:p>
            <a:pPr algn="ctr">
              <a:lnSpc>
                <a:spcPct val="40000"/>
              </a:lnSpc>
            </a:pPr>
            <a:endParaRPr lang="en-US" sz="4000" dirty="0"/>
          </a:p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Q  is orthonormal</a:t>
            </a:r>
          </a:p>
          <a:p>
            <a:pPr algn="ctr"/>
            <a:r>
              <a:rPr lang="en-US" sz="4000" dirty="0" smtClean="0">
                <a:solidFill>
                  <a:srgbClr val="800000"/>
                </a:solidFill>
              </a:rPr>
              <a:t>R is upper triangular</a:t>
            </a:r>
          </a:p>
          <a:p>
            <a:pPr algn="ctr"/>
            <a:endParaRPr lang="en-US" sz="4000" dirty="0"/>
          </a:p>
          <a:p>
            <a:r>
              <a:rPr lang="en-US" sz="4000" dirty="0" smtClean="0"/>
              <a:t>To find QR decomposition:</a:t>
            </a:r>
          </a:p>
          <a:p>
            <a:pPr>
              <a:lnSpc>
                <a:spcPct val="40000"/>
              </a:lnSpc>
            </a:pPr>
            <a:endParaRPr lang="en-US" sz="4000" dirty="0" smtClean="0"/>
          </a:p>
          <a:p>
            <a:r>
              <a:rPr lang="en-US" sz="4000" dirty="0" smtClean="0">
                <a:solidFill>
                  <a:srgbClr val="0000FF"/>
                </a:solidFill>
              </a:rPr>
              <a:t>1.)  Q:  Use Gram-Schmidt to find orthonormal basis for column space of A</a:t>
            </a:r>
          </a:p>
          <a:p>
            <a:pPr>
              <a:lnSpc>
                <a:spcPct val="50000"/>
              </a:lnSpc>
            </a:pPr>
            <a:endParaRPr lang="en-US" sz="4000" dirty="0"/>
          </a:p>
          <a:p>
            <a:r>
              <a:rPr lang="en-US" sz="4000" dirty="0" smtClean="0">
                <a:solidFill>
                  <a:srgbClr val="800000"/>
                </a:solidFill>
              </a:rPr>
              <a:t>2.)  Let R = Q</a:t>
            </a:r>
            <a:r>
              <a:rPr lang="en-US" sz="4000" baseline="30000" dirty="0" smtClean="0">
                <a:solidFill>
                  <a:srgbClr val="800000"/>
                </a:solidFill>
              </a:rPr>
              <a:t>T</a:t>
            </a:r>
            <a:r>
              <a:rPr lang="en-US" sz="4000" dirty="0" smtClean="0">
                <a:solidFill>
                  <a:srgbClr val="800000"/>
                </a:solidFill>
              </a:rPr>
              <a:t>A</a:t>
            </a:r>
          </a:p>
          <a:p>
            <a:pPr algn="ctr"/>
            <a:r>
              <a:rPr lang="en-US" sz="4000" dirty="0" smtClean="0"/>
              <a:t>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166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6777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3635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0493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77351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4209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7044755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7044755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29299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6157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3015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9873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6731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4296974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4296974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8758" y="72361"/>
            <a:ext cx="712513" cy="1323439"/>
            <a:chOff x="4865133" y="342236"/>
            <a:chExt cx="712513" cy="1323439"/>
          </a:xfrm>
        </p:grpSpPr>
        <p:sp>
          <p:nvSpPr>
            <p:cNvPr id="93" name="Rectangle 92"/>
            <p:cNvSpPr/>
            <p:nvPr/>
          </p:nvSpPr>
          <p:spPr>
            <a:xfrm flipH="1">
              <a:off x="5265342" y="504586"/>
              <a:ext cx="170688" cy="1126468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5177214" y="472352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865133" y="472352"/>
              <a:ext cx="258816" cy="1177358"/>
              <a:chOff x="731520" y="2777538"/>
              <a:chExt cx="258816" cy="2308324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922217" y="342236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2   </a:t>
              </a:r>
              <a:endParaRPr lang="en-US" sz="4000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4    </a:t>
              </a:r>
              <a:endParaRPr lang="en-US" sz="4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2919160" y="744446"/>
            <a:ext cx="5495562" cy="2747759"/>
            <a:chOff x="2173035" y="395196"/>
            <a:chExt cx="5495562" cy="2747759"/>
          </a:xfrm>
        </p:grpSpPr>
        <p:grpSp>
          <p:nvGrpSpPr>
            <p:cNvPr id="157" name="Group 156"/>
            <p:cNvGrpSpPr/>
            <p:nvPr/>
          </p:nvGrpSpPr>
          <p:grpSpPr>
            <a:xfrm>
              <a:off x="4920816" y="395196"/>
              <a:ext cx="2747781" cy="2747759"/>
              <a:chOff x="4920816" y="399082"/>
              <a:chExt cx="2747781" cy="274775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925397" y="4036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/>
              <p:cNvGrpSpPr/>
              <p:nvPr/>
            </p:nvGrpSpPr>
            <p:grpSpPr>
              <a:xfrm rot="5400000">
                <a:off x="4920816" y="3990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>
              <a:off x="2173035" y="395196"/>
              <a:ext cx="2747781" cy="2747759"/>
              <a:chOff x="5073216" y="551482"/>
              <a:chExt cx="2747781" cy="2747759"/>
            </a:xfrm>
          </p:grpSpPr>
          <p:grpSp>
            <p:nvGrpSpPr>
              <p:cNvPr id="144" name="Group 143"/>
              <p:cNvGrpSpPr/>
              <p:nvPr/>
            </p:nvGrpSpPr>
            <p:grpSpPr>
              <a:xfrm>
                <a:off x="5077797" y="5560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/>
              <p:cNvGrpSpPr/>
              <p:nvPr/>
            </p:nvGrpSpPr>
            <p:grpSpPr>
              <a:xfrm rot="5400000">
                <a:off x="5073216" y="5514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4" y="59602"/>
            <a:ext cx="4574206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Find orthogonal projection </a:t>
            </a:r>
          </a:p>
          <a:p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of             onto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 flipH="1">
            <a:off x="1449271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flipH="1">
            <a:off x="1361143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49062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70982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06146" y="567415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802949" y="697531"/>
            <a:ext cx="570897" cy="1177358"/>
            <a:chOff x="3573735" y="4185186"/>
            <a:chExt cx="570897" cy="1177358"/>
          </a:xfrm>
          <a:solidFill>
            <a:srgbClr val="F2F2F2"/>
          </a:solidFill>
        </p:grpSpPr>
        <p:grpSp>
          <p:nvGrpSpPr>
            <p:cNvPr id="135" name="Group 134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7" name="Rectangle 136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2860033" y="567415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cxnSp>
        <p:nvCxnSpPr>
          <p:cNvPr id="233" name="Straight Connector 232"/>
          <p:cNvCxnSpPr/>
          <p:nvPr/>
        </p:nvCxnSpPr>
        <p:spPr>
          <a:xfrm flipH="1" flipV="1">
            <a:off x="7006165" y="752892"/>
            <a:ext cx="1367019" cy="6812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>
            <a:off x="7044755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7044755" y="33934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>
            <a:off x="4296974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4296974" y="3393485"/>
            <a:ext cx="0" cy="274320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8803" y="3571875"/>
            <a:ext cx="9006840" cy="3222626"/>
          </a:xfrm>
          <a:prstGeom prst="rect">
            <a:avLst/>
          </a:prstGeom>
          <a:solidFill>
            <a:srgbClr val="F2F2F2"/>
          </a:solidFill>
          <a:ln>
            <a:solidFill>
              <a:srgbClr val="7793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3505650" y="3560901"/>
            <a:ext cx="39660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(4, </a:t>
            </a:r>
            <a:r>
              <a:rPr lang="en-US" sz="4000" dirty="0"/>
              <a:t>3</a:t>
            </a:r>
            <a:r>
              <a:rPr lang="en-US" sz="4000" dirty="0" smtClean="0"/>
              <a:t>) </a:t>
            </a:r>
          </a:p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(1, 2)</a:t>
            </a:r>
          </a:p>
          <a:p>
            <a:endParaRPr lang="en-US" sz="4000" dirty="0"/>
          </a:p>
        </p:txBody>
      </p:sp>
      <p:sp>
        <p:nvSpPr>
          <p:cNvPr id="142" name="Rectangle 141"/>
          <p:cNvSpPr/>
          <p:nvPr/>
        </p:nvSpPr>
        <p:spPr>
          <a:xfrm flipH="1">
            <a:off x="1888459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 flipH="1">
            <a:off x="1800331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1488250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1610170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545334" y="4260159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193" name="Rectangle 192"/>
          <p:cNvSpPr/>
          <p:nvPr/>
        </p:nvSpPr>
        <p:spPr>
          <a:xfrm flipH="1">
            <a:off x="2611756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 flipH="1">
            <a:off x="2523628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211547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2333467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TextBox 187"/>
          <p:cNvSpPr txBox="1"/>
          <p:nvPr/>
        </p:nvSpPr>
        <p:spPr>
          <a:xfrm>
            <a:off x="2268631" y="3560901"/>
            <a:ext cx="885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   </a:t>
            </a:r>
          </a:p>
          <a:p>
            <a:r>
              <a:rPr lang="en-US" sz="4000" dirty="0" smtClean="0"/>
              <a:t>3    </a:t>
            </a:r>
            <a:endParaRPr lang="en-US" sz="4000" dirty="0"/>
          </a:p>
        </p:txBody>
      </p:sp>
      <p:cxnSp>
        <p:nvCxnSpPr>
          <p:cNvPr id="196" name="Straight Connector 195"/>
          <p:cNvCxnSpPr/>
          <p:nvPr/>
        </p:nvCxnSpPr>
        <p:spPr>
          <a:xfrm>
            <a:off x="3564616" y="4260159"/>
            <a:ext cx="2602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flipH="1">
            <a:off x="6776052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 flipH="1">
            <a:off x="6687924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6375843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497763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6432927" y="3560901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grpSp>
        <p:nvGrpSpPr>
          <p:cNvPr id="6" name="Group 5"/>
          <p:cNvGrpSpPr/>
          <p:nvPr/>
        </p:nvGrpSpPr>
        <p:grpSpPr>
          <a:xfrm>
            <a:off x="8391921" y="5274661"/>
            <a:ext cx="912469" cy="1323439"/>
            <a:chOff x="7789274" y="3560229"/>
            <a:chExt cx="912469" cy="1323439"/>
          </a:xfrm>
        </p:grpSpPr>
        <p:sp>
          <p:nvSpPr>
            <p:cNvPr id="227" name="Rectangle 226"/>
            <p:cNvSpPr/>
            <p:nvPr/>
          </p:nvSpPr>
          <p:spPr>
            <a:xfrm flipH="1">
              <a:off x="8189483" y="3722579"/>
              <a:ext cx="170688" cy="112646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 flipH="1">
              <a:off x="8101355" y="3690345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7789274" y="3722579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7911194" y="3690345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7846359" y="3560229"/>
              <a:ext cx="855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2</a:t>
              </a:r>
              <a:r>
                <a:rPr lang="en-US" sz="4000" dirty="0" smtClean="0"/>
                <a:t>  </a:t>
              </a:r>
            </a:p>
            <a:p>
              <a:r>
                <a:rPr lang="en-US" sz="4000" dirty="0"/>
                <a:t>4</a:t>
              </a:r>
              <a:r>
                <a:rPr lang="en-US" sz="4000" dirty="0" smtClean="0"/>
                <a:t>  </a:t>
              </a:r>
              <a:endParaRPr lang="en-US" sz="4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86080" y="3859634"/>
            <a:ext cx="8722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</a:rPr>
              <a:t>proj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             =                                                  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097895" y="5275310"/>
            <a:ext cx="6240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</a:t>
            </a:r>
            <a:r>
              <a:rPr lang="en-US" sz="4000" dirty="0" smtClean="0"/>
              <a:t>(4) + 2(3)    </a:t>
            </a:r>
            <a:r>
              <a:rPr lang="en-US" sz="4000" dirty="0" smtClean="0"/>
              <a:t>             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smtClean="0"/>
              <a:t> 1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+ 2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          </a:t>
            </a:r>
            <a:endParaRPr lang="en-US" sz="4000" baseline="30000" dirty="0"/>
          </a:p>
        </p:txBody>
      </p:sp>
      <p:cxnSp>
        <p:nvCxnSpPr>
          <p:cNvPr id="159" name="Straight Connector 158"/>
          <p:cNvCxnSpPr/>
          <p:nvPr/>
        </p:nvCxnSpPr>
        <p:spPr>
          <a:xfrm>
            <a:off x="3223782" y="5991463"/>
            <a:ext cx="2067498" cy="1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7491" y="5559296"/>
            <a:ext cx="7023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4F6228"/>
                </a:solidFill>
              </a:rPr>
              <a:t>=                           = </a:t>
            </a:r>
            <a:r>
              <a:rPr lang="en-US" sz="4400" dirty="0" smtClean="0"/>
              <a:t>2        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=</a:t>
            </a:r>
            <a:endParaRPr lang="en-US" sz="4400" dirty="0">
              <a:solidFill>
                <a:srgbClr val="4F6228"/>
              </a:solidFill>
            </a:endParaRPr>
          </a:p>
        </p:txBody>
      </p:sp>
      <p:grpSp>
        <p:nvGrpSpPr>
          <p:cNvPr id="180" name="Group 179"/>
          <p:cNvGrpSpPr/>
          <p:nvPr/>
        </p:nvGrpSpPr>
        <p:grpSpPr>
          <a:xfrm>
            <a:off x="7106802" y="5285849"/>
            <a:ext cx="712513" cy="1323439"/>
            <a:chOff x="6375843" y="3560901"/>
            <a:chExt cx="712513" cy="1323439"/>
          </a:xfrm>
        </p:grpSpPr>
        <p:sp>
          <p:nvSpPr>
            <p:cNvPr id="189" name="Rectangle 188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189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5468105" y="5285849"/>
            <a:ext cx="712513" cy="1323439"/>
            <a:chOff x="6375843" y="3560901"/>
            <a:chExt cx="712513" cy="1323439"/>
          </a:xfrm>
        </p:grpSpPr>
        <p:sp>
          <p:nvSpPr>
            <p:cNvPr id="217" name="Rectangle 216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595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677736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363536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049336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7735136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420936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7044755" y="21139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7044755" y="27997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>
            <a:off x="7044755" y="34855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7044755" y="41713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5400000">
            <a:off x="7044755" y="48571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2929955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615755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301555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987355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673155" y="349011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4296974" y="21139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4296974" y="27997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>
            <a:off x="4296974" y="34855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4296974" y="4171360"/>
            <a:ext cx="0" cy="274320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>
            <a:off x="4296974" y="48571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8758" y="72361"/>
            <a:ext cx="712513" cy="1323439"/>
            <a:chOff x="4865133" y="342236"/>
            <a:chExt cx="712513" cy="1323439"/>
          </a:xfrm>
        </p:grpSpPr>
        <p:sp>
          <p:nvSpPr>
            <p:cNvPr id="93" name="Rectangle 92"/>
            <p:cNvSpPr/>
            <p:nvPr/>
          </p:nvSpPr>
          <p:spPr>
            <a:xfrm flipH="1">
              <a:off x="5265342" y="504586"/>
              <a:ext cx="170688" cy="1126468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5177214" y="472352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865133" y="472352"/>
              <a:ext cx="258816" cy="1177358"/>
              <a:chOff x="731520" y="2777538"/>
              <a:chExt cx="258816" cy="2308324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922217" y="342236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2   </a:t>
              </a:r>
              <a:endParaRPr lang="en-US" sz="4000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4    </a:t>
              </a:r>
              <a:endParaRPr lang="en-US" sz="4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8803" y="3936999"/>
            <a:ext cx="9006840" cy="2809875"/>
          </a:xfrm>
          <a:prstGeom prst="rect">
            <a:avLst/>
          </a:prstGeom>
          <a:solidFill>
            <a:srgbClr val="F2F2F2"/>
          </a:solidFill>
          <a:ln>
            <a:solidFill>
              <a:srgbClr val="7793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2919160" y="744446"/>
            <a:ext cx="5495562" cy="2747759"/>
            <a:chOff x="2173035" y="395196"/>
            <a:chExt cx="5495562" cy="2747759"/>
          </a:xfrm>
        </p:grpSpPr>
        <p:grpSp>
          <p:nvGrpSpPr>
            <p:cNvPr id="157" name="Group 156"/>
            <p:cNvGrpSpPr/>
            <p:nvPr/>
          </p:nvGrpSpPr>
          <p:grpSpPr>
            <a:xfrm>
              <a:off x="4920816" y="395196"/>
              <a:ext cx="2747781" cy="2747759"/>
              <a:chOff x="4920816" y="399082"/>
              <a:chExt cx="2747781" cy="274775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925397" y="4036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/>
              <p:cNvGrpSpPr/>
              <p:nvPr/>
            </p:nvGrpSpPr>
            <p:grpSpPr>
              <a:xfrm rot="5400000">
                <a:off x="4920816" y="3990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>
              <a:off x="2173035" y="395196"/>
              <a:ext cx="2747781" cy="2747759"/>
              <a:chOff x="5073216" y="551482"/>
              <a:chExt cx="2747781" cy="2747759"/>
            </a:xfrm>
          </p:grpSpPr>
          <p:grpSp>
            <p:nvGrpSpPr>
              <p:cNvPr id="144" name="Group 143"/>
              <p:cNvGrpSpPr/>
              <p:nvPr/>
            </p:nvGrpSpPr>
            <p:grpSpPr>
              <a:xfrm>
                <a:off x="5077797" y="5560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/>
              <p:cNvGrpSpPr/>
              <p:nvPr/>
            </p:nvGrpSpPr>
            <p:grpSpPr>
              <a:xfrm rot="5400000">
                <a:off x="5073216" y="5514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4" y="59602"/>
            <a:ext cx="4574206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Find orthogonal projection </a:t>
            </a:r>
          </a:p>
          <a:p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of             onto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 flipH="1">
            <a:off x="1449271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flipH="1">
            <a:off x="1361143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49062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70982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06146" y="567415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802949" y="697531"/>
            <a:ext cx="570897" cy="1177358"/>
            <a:chOff x="3573735" y="4185186"/>
            <a:chExt cx="570897" cy="1177358"/>
          </a:xfrm>
          <a:solidFill>
            <a:srgbClr val="F2F2F2"/>
          </a:solidFill>
        </p:grpSpPr>
        <p:grpSp>
          <p:nvGrpSpPr>
            <p:cNvPr id="135" name="Group 134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7" name="Rectangle 136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2860033" y="567415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195" name="TextBox 194"/>
          <p:cNvSpPr txBox="1"/>
          <p:nvPr/>
        </p:nvSpPr>
        <p:spPr>
          <a:xfrm>
            <a:off x="3505650" y="4338776"/>
            <a:ext cx="39660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(4, </a:t>
            </a:r>
            <a:r>
              <a:rPr lang="en-US" sz="4000" dirty="0"/>
              <a:t>3</a:t>
            </a:r>
            <a:r>
              <a:rPr lang="en-US" sz="4000" dirty="0" smtClean="0"/>
              <a:t>) </a:t>
            </a:r>
          </a:p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(1, 2)</a:t>
            </a:r>
          </a:p>
          <a:p>
            <a:endParaRPr lang="en-US" sz="4000" dirty="0"/>
          </a:p>
        </p:txBody>
      </p:sp>
      <p:grpSp>
        <p:nvGrpSpPr>
          <p:cNvPr id="132" name="Group 131"/>
          <p:cNvGrpSpPr/>
          <p:nvPr/>
        </p:nvGrpSpPr>
        <p:grpSpPr>
          <a:xfrm flipH="1">
            <a:off x="1800331" y="5168150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142" name="Rectangle 141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488250" y="5168150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134" name="Rectangle 133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1545334" y="5038034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grpSp>
        <p:nvGrpSpPr>
          <p:cNvPr id="189" name="Group 188"/>
          <p:cNvGrpSpPr/>
          <p:nvPr/>
        </p:nvGrpSpPr>
        <p:grpSpPr>
          <a:xfrm flipH="1">
            <a:off x="2523628" y="4468892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193" name="Rectangle 19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2211547" y="4468892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191" name="Rectangle 190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2268631" y="4338776"/>
            <a:ext cx="885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   </a:t>
            </a:r>
          </a:p>
          <a:p>
            <a:r>
              <a:rPr lang="en-US" sz="4000" dirty="0" smtClean="0"/>
              <a:t>3    </a:t>
            </a:r>
            <a:endParaRPr lang="en-US" sz="4000" dirty="0"/>
          </a:p>
        </p:txBody>
      </p:sp>
      <p:cxnSp>
        <p:nvCxnSpPr>
          <p:cNvPr id="196" name="Straight Connector 195"/>
          <p:cNvCxnSpPr/>
          <p:nvPr/>
        </p:nvCxnSpPr>
        <p:spPr>
          <a:xfrm>
            <a:off x="3564616" y="5038034"/>
            <a:ext cx="2602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1" name="Group 200"/>
          <p:cNvGrpSpPr/>
          <p:nvPr/>
        </p:nvGrpSpPr>
        <p:grpSpPr>
          <a:xfrm flipH="1">
            <a:off x="6687924" y="4468892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205" name="Rectangle 204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6375843" y="4468892"/>
            <a:ext cx="258816" cy="1177358"/>
            <a:chOff x="731520" y="2777538"/>
            <a:chExt cx="258816" cy="2308324"/>
          </a:xfrm>
          <a:solidFill>
            <a:srgbClr val="F2F2F2"/>
          </a:solidFill>
        </p:grpSpPr>
        <p:sp>
          <p:nvSpPr>
            <p:cNvPr id="203" name="Rectangle 202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6432927" y="4338776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227" name="Rectangle 226"/>
          <p:cNvSpPr/>
          <p:nvPr/>
        </p:nvSpPr>
        <p:spPr>
          <a:xfrm flipH="1">
            <a:off x="8189483" y="4500454"/>
            <a:ext cx="170688" cy="112646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 flipH="1">
            <a:off x="8101355" y="4468220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7789274" y="4500454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7911194" y="4468220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7846359" y="4338104"/>
            <a:ext cx="855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</a:t>
            </a:r>
            <a:r>
              <a:rPr lang="en-US" sz="4000" dirty="0" smtClean="0"/>
              <a:t>  </a:t>
            </a:r>
          </a:p>
          <a:p>
            <a:r>
              <a:rPr lang="en-US" sz="4000" dirty="0"/>
              <a:t>4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6580" y="4669259"/>
            <a:ext cx="8722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</a:rPr>
              <a:t>proj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                =                                      =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33" name="Straight Connector 232"/>
          <p:cNvCxnSpPr/>
          <p:nvPr/>
        </p:nvCxnSpPr>
        <p:spPr>
          <a:xfrm flipH="1" flipV="1">
            <a:off x="7006165" y="752892"/>
            <a:ext cx="1367019" cy="6812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449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8758" y="72361"/>
            <a:ext cx="712513" cy="1323439"/>
            <a:chOff x="4865133" y="342236"/>
            <a:chExt cx="712513" cy="1323439"/>
          </a:xfrm>
        </p:grpSpPr>
        <p:sp>
          <p:nvSpPr>
            <p:cNvPr id="93" name="Rectangle 92"/>
            <p:cNvSpPr/>
            <p:nvPr/>
          </p:nvSpPr>
          <p:spPr>
            <a:xfrm flipH="1">
              <a:off x="5265342" y="504586"/>
              <a:ext cx="170688" cy="1126468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5177214" y="472352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865133" y="472352"/>
              <a:ext cx="258816" cy="1177358"/>
              <a:chOff x="731520" y="2777538"/>
              <a:chExt cx="258816" cy="2308324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922217" y="342236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2   </a:t>
              </a:r>
              <a:endParaRPr lang="en-US" sz="4000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4    </a:t>
              </a:r>
              <a:endParaRPr lang="en-US" sz="4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19160" y="744446"/>
            <a:ext cx="5501776" cy="5488873"/>
            <a:chOff x="1919035" y="744446"/>
            <a:chExt cx="5501776" cy="5488873"/>
          </a:xfrm>
        </p:grpSpPr>
        <p:grpSp>
          <p:nvGrpSpPr>
            <p:cNvPr id="158" name="Group 157"/>
            <p:cNvGrpSpPr/>
            <p:nvPr/>
          </p:nvGrpSpPr>
          <p:grpSpPr>
            <a:xfrm>
              <a:off x="1919035" y="744446"/>
              <a:ext cx="5495562" cy="2747759"/>
              <a:chOff x="2173035" y="395196"/>
              <a:chExt cx="5495562" cy="2747759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Group 10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 155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1925249" y="3485560"/>
              <a:ext cx="5495562" cy="2747759"/>
              <a:chOff x="2173035" y="395196"/>
              <a:chExt cx="5495562" cy="2747759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Group 17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3" y="59602"/>
            <a:ext cx="4763071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Find the component  </a:t>
            </a:r>
          </a:p>
          <a:p>
            <a:endParaRPr lang="en-US" sz="31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  of           orthogonal to 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22062" y="567415"/>
            <a:ext cx="1147604" cy="1323439"/>
            <a:chOff x="1049062" y="567415"/>
            <a:chExt cx="1147604" cy="1323439"/>
          </a:xfrm>
        </p:grpSpPr>
        <p:sp>
          <p:nvSpPr>
            <p:cNvPr id="96" name="Rectangle 95"/>
            <p:cNvSpPr/>
            <p:nvPr/>
          </p:nvSpPr>
          <p:spPr>
            <a:xfrm flipH="1">
              <a:off x="1449271" y="729765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1361143" y="697531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49062" y="729765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170982" y="697531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106146" y="567415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77699" y="567415"/>
            <a:ext cx="712513" cy="1323439"/>
            <a:chOff x="2802949" y="567415"/>
            <a:chExt cx="712513" cy="1323439"/>
          </a:xfrm>
        </p:grpSpPr>
        <p:grpSp>
          <p:nvGrpSpPr>
            <p:cNvPr id="124" name="Group 123"/>
            <p:cNvGrpSpPr/>
            <p:nvPr/>
          </p:nvGrpSpPr>
          <p:grpSpPr>
            <a:xfrm>
              <a:off x="2802949" y="697531"/>
              <a:ext cx="570897" cy="1177358"/>
              <a:chOff x="3573735" y="4185186"/>
              <a:chExt cx="570897" cy="1177358"/>
            </a:xfrm>
            <a:solidFill>
              <a:srgbClr val="F2F2F2"/>
            </a:solidFill>
          </p:grpSpPr>
          <p:grpSp>
            <p:nvGrpSpPr>
              <p:cNvPr id="135" name="Group 13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  <a:grpFill/>
            </p:grpSpPr>
            <p:sp>
              <p:nvSpPr>
                <p:cNvPr id="139" name="Rectangle 13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6" name="Group 13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  <a:grpFill/>
            </p:grpSpPr>
            <p:sp>
              <p:nvSpPr>
                <p:cNvPr id="137" name="Rectangle 13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25" name="TextBox 124"/>
            <p:cNvSpPr txBox="1"/>
            <p:nvPr/>
          </p:nvSpPr>
          <p:spPr>
            <a:xfrm>
              <a:off x="2860033" y="567415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cxnSp>
        <p:nvCxnSpPr>
          <p:cNvPr id="142" name="Straight Connector 141"/>
          <p:cNvCxnSpPr/>
          <p:nvPr/>
        </p:nvCxnSpPr>
        <p:spPr>
          <a:xfrm flipH="1" flipV="1">
            <a:off x="7058997" y="752892"/>
            <a:ext cx="1367019" cy="68124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prstDash val="dash"/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717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8101990" y="-54729"/>
            <a:ext cx="1153135" cy="1323439"/>
            <a:chOff x="7212990" y="-54729"/>
            <a:chExt cx="1153135" cy="1323439"/>
          </a:xfrm>
        </p:grpSpPr>
        <p:grpSp>
          <p:nvGrpSpPr>
            <p:cNvPr id="122" name="Group 121"/>
            <p:cNvGrpSpPr/>
            <p:nvPr/>
          </p:nvGrpSpPr>
          <p:grpSpPr>
            <a:xfrm>
              <a:off x="7212990" y="75387"/>
              <a:ext cx="570897" cy="1177358"/>
              <a:chOff x="7165365" y="75387"/>
              <a:chExt cx="570897" cy="1177358"/>
            </a:xfrm>
          </p:grpSpPr>
          <p:sp>
            <p:nvSpPr>
              <p:cNvPr id="132" name="Rectangle 131"/>
              <p:cNvSpPr/>
              <p:nvPr/>
            </p:nvSpPr>
            <p:spPr>
              <a:xfrm flipH="1">
                <a:off x="7565574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flipH="1">
                <a:off x="7477446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7165365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rgbClr val="9848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7287285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7222449" y="-54729"/>
              <a:ext cx="11436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</a:p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-1   </a:t>
              </a:r>
              <a:endParaRPr lang="en-US" sz="400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8758" y="72361"/>
            <a:ext cx="712513" cy="1323439"/>
            <a:chOff x="4865133" y="342236"/>
            <a:chExt cx="712513" cy="1323439"/>
          </a:xfrm>
        </p:grpSpPr>
        <p:sp>
          <p:nvSpPr>
            <p:cNvPr id="93" name="Rectangle 92"/>
            <p:cNvSpPr/>
            <p:nvPr/>
          </p:nvSpPr>
          <p:spPr>
            <a:xfrm flipH="1">
              <a:off x="5265342" y="504586"/>
              <a:ext cx="170688" cy="1126468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5177214" y="472352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865133" y="472352"/>
              <a:ext cx="258816" cy="1177358"/>
              <a:chOff x="731520" y="2777538"/>
              <a:chExt cx="258816" cy="2308324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922217" y="342236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2   </a:t>
              </a:r>
              <a:endParaRPr lang="en-US" sz="4000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r>
                <a:rPr lang="en-US" sz="4000" dirty="0" smtClean="0">
                  <a:solidFill>
                    <a:schemeClr val="accent3">
                      <a:lumMod val="75000"/>
                    </a:schemeClr>
                  </a:solidFill>
                </a:rPr>
                <a:t>4    </a:t>
              </a:r>
              <a:endParaRPr lang="en-US" sz="4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19160" y="744446"/>
            <a:ext cx="5501776" cy="5488873"/>
            <a:chOff x="1919035" y="744446"/>
            <a:chExt cx="5501776" cy="5488873"/>
          </a:xfrm>
        </p:grpSpPr>
        <p:grpSp>
          <p:nvGrpSpPr>
            <p:cNvPr id="158" name="Group 157"/>
            <p:cNvGrpSpPr/>
            <p:nvPr/>
          </p:nvGrpSpPr>
          <p:grpSpPr>
            <a:xfrm>
              <a:off x="1919035" y="744446"/>
              <a:ext cx="5495562" cy="2747759"/>
              <a:chOff x="2173035" y="395196"/>
              <a:chExt cx="5495562" cy="2747759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Group 10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 155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1925249" y="3485560"/>
              <a:ext cx="5495562" cy="2747759"/>
              <a:chOff x="2173035" y="395196"/>
              <a:chExt cx="5495562" cy="2747759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Group 17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3" y="59602"/>
            <a:ext cx="4763071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Find the component  </a:t>
            </a:r>
          </a:p>
          <a:p>
            <a:endParaRPr lang="en-US" sz="31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>  of           orthogonal to 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22062" y="567415"/>
            <a:ext cx="1147604" cy="1323439"/>
            <a:chOff x="1049062" y="567415"/>
            <a:chExt cx="1147604" cy="1323439"/>
          </a:xfrm>
        </p:grpSpPr>
        <p:sp>
          <p:nvSpPr>
            <p:cNvPr id="96" name="Rectangle 95"/>
            <p:cNvSpPr/>
            <p:nvPr/>
          </p:nvSpPr>
          <p:spPr>
            <a:xfrm flipH="1">
              <a:off x="1449271" y="729765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1361143" y="697531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49062" y="729765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170982" y="697531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106146" y="567415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77699" y="567415"/>
            <a:ext cx="712513" cy="1323439"/>
            <a:chOff x="2802949" y="567415"/>
            <a:chExt cx="712513" cy="1323439"/>
          </a:xfrm>
        </p:grpSpPr>
        <p:grpSp>
          <p:nvGrpSpPr>
            <p:cNvPr id="124" name="Group 123"/>
            <p:cNvGrpSpPr/>
            <p:nvPr/>
          </p:nvGrpSpPr>
          <p:grpSpPr>
            <a:xfrm>
              <a:off x="2802949" y="697531"/>
              <a:ext cx="570897" cy="1177358"/>
              <a:chOff x="3573735" y="4185186"/>
              <a:chExt cx="570897" cy="1177358"/>
            </a:xfrm>
            <a:solidFill>
              <a:srgbClr val="F2F2F2"/>
            </a:solidFill>
          </p:grpSpPr>
          <p:grpSp>
            <p:nvGrpSpPr>
              <p:cNvPr id="135" name="Group 13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  <a:grpFill/>
            </p:grpSpPr>
            <p:sp>
              <p:nvSpPr>
                <p:cNvPr id="139" name="Rectangle 13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6" name="Group 13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  <a:grpFill/>
            </p:grpSpPr>
            <p:sp>
              <p:nvSpPr>
                <p:cNvPr id="137" name="Rectangle 13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25" name="TextBox 124"/>
            <p:cNvSpPr txBox="1"/>
            <p:nvPr/>
          </p:nvSpPr>
          <p:spPr>
            <a:xfrm>
              <a:off x="2860033" y="567415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cxnSp>
        <p:nvCxnSpPr>
          <p:cNvPr id="142" name="Straight Connector 141"/>
          <p:cNvCxnSpPr/>
          <p:nvPr/>
        </p:nvCxnSpPr>
        <p:spPr>
          <a:xfrm flipH="1" flipV="1">
            <a:off x="7058997" y="752892"/>
            <a:ext cx="1367019" cy="68124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prstDash val="dash"/>
            <a:headEnd type="arrow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8626" y="3841750"/>
            <a:ext cx="4727908" cy="2000250"/>
          </a:xfrm>
          <a:prstGeom prst="rect">
            <a:avLst/>
          </a:prstGeom>
          <a:solidFill>
            <a:srgbClr val="F2F2F2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79272" y="4186689"/>
            <a:ext cx="4595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984807"/>
                </a:solidFill>
              </a:rPr>
              <a:t>−       =</a:t>
            </a:r>
            <a:endParaRPr lang="en-US" sz="6000" dirty="0">
              <a:solidFill>
                <a:srgbClr val="984807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 flipH="1">
            <a:off x="1267264" y="423735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 flipH="1">
            <a:off x="1179136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867055" y="4237359"/>
            <a:ext cx="170688" cy="1126468"/>
          </a:xfrm>
          <a:prstGeom prst="rect">
            <a:avLst/>
          </a:prstGeom>
          <a:noFill/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988975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924139" y="4075009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 flipH="1">
            <a:off x="2866750" y="4237359"/>
            <a:ext cx="170688" cy="112646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 flipH="1">
            <a:off x="2778622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2466541" y="4237359"/>
            <a:ext cx="170688" cy="112646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2588461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2523625" y="4075009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2   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4    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 flipH="1">
            <a:off x="4414049" y="4237359"/>
            <a:ext cx="170688" cy="1126468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 flipH="1">
            <a:off x="4325921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4013840" y="423735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9848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4135760" y="420512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4023299" y="4075009"/>
            <a:ext cx="11436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 2</a:t>
            </a:r>
          </a:p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-1   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24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19160" y="744446"/>
            <a:ext cx="5501776" cy="5488873"/>
            <a:chOff x="1919035" y="744446"/>
            <a:chExt cx="5501776" cy="5488873"/>
          </a:xfrm>
        </p:grpSpPr>
        <p:grpSp>
          <p:nvGrpSpPr>
            <p:cNvPr id="158" name="Group 157"/>
            <p:cNvGrpSpPr/>
            <p:nvPr/>
          </p:nvGrpSpPr>
          <p:grpSpPr>
            <a:xfrm>
              <a:off x="1919035" y="744446"/>
              <a:ext cx="5495562" cy="2747759"/>
              <a:chOff x="2173035" y="395196"/>
              <a:chExt cx="5495562" cy="2747759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Group 10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 155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1925249" y="3485560"/>
              <a:ext cx="5495562" cy="2747759"/>
              <a:chOff x="2173035" y="395196"/>
              <a:chExt cx="5495562" cy="2747759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Group 17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17500" y="281428"/>
            <a:ext cx="2284160" cy="120032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Short-cut for R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case: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0555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3" y="42803"/>
            <a:ext cx="701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endParaRPr lang="en-US" sz="4000" dirty="0"/>
          </a:p>
          <a:p>
            <a:r>
              <a:rPr lang="en-US" sz="4000" dirty="0" smtClean="0"/>
              <a:t>                      A  = 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88421" y="1109354"/>
            <a:ext cx="258816" cy="1177358"/>
            <a:chOff x="731520" y="2777538"/>
            <a:chExt cx="258816" cy="2308324"/>
          </a:xfrm>
        </p:grpSpPr>
        <p:sp>
          <p:nvSpPr>
            <p:cNvPr id="9" name="Rectangle 8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 flipH="1">
            <a:off x="4837920" y="1109354"/>
            <a:ext cx="258816" cy="1177358"/>
            <a:chOff x="731520" y="2777538"/>
            <a:chExt cx="258816" cy="2308324"/>
          </a:xfrm>
        </p:grpSpPr>
        <p:sp>
          <p:nvSpPr>
            <p:cNvPr id="7" name="Rectangle 6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7528" y="991811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/>
              <a:t>4</a:t>
            </a:r>
            <a:endParaRPr lang="en-US" sz="4000" dirty="0" smtClean="0"/>
          </a:p>
          <a:p>
            <a:pPr marL="742950" indent="-742950">
              <a:buAutoNum type="arabicPlain"/>
            </a:pPr>
            <a:r>
              <a:rPr lang="en-US" sz="4000" dirty="0" smtClean="0"/>
              <a:t>3 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64213" y="2449458"/>
            <a:ext cx="8919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1.)  Use Gram-Schmidt to find </a:t>
            </a:r>
            <a:r>
              <a:rPr lang="en-US" sz="4000" dirty="0" smtClean="0">
                <a:solidFill>
                  <a:srgbClr val="000090"/>
                </a:solidFill>
              </a:rPr>
              <a:t>orthogonal </a:t>
            </a:r>
            <a:r>
              <a:rPr lang="en-US" sz="4000" dirty="0" smtClean="0">
                <a:solidFill>
                  <a:srgbClr val="0000FF"/>
                </a:solidFill>
              </a:rPr>
              <a:t>basis for column space of A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span          ,           = span          ,  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54162" y="4066475"/>
            <a:ext cx="570897" cy="1177358"/>
            <a:chOff x="3573735" y="4185186"/>
            <a:chExt cx="570897" cy="1177358"/>
          </a:xfrm>
        </p:grpSpPr>
        <p:grpSp>
          <p:nvGrpSpPr>
            <p:cNvPr id="21" name="Group 2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259773" y="4071034"/>
            <a:ext cx="570897" cy="1177358"/>
            <a:chOff x="3573735" y="4185186"/>
            <a:chExt cx="570897" cy="1177358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3359670" y="3993434"/>
            <a:ext cx="173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4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3 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2692516" y="344150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28649" y="345121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188884" y="4109281"/>
            <a:ext cx="570897" cy="1177358"/>
            <a:chOff x="3573735" y="4185186"/>
            <a:chExt cx="570897" cy="1177358"/>
          </a:xfrm>
        </p:grpSpPr>
        <p:grpSp>
          <p:nvGrpSpPr>
            <p:cNvPr id="38" name="Group 37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7245968" y="3993434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36" name="Rectangle 35"/>
          <p:cNvSpPr/>
          <p:nvPr/>
        </p:nvSpPr>
        <p:spPr>
          <a:xfrm>
            <a:off x="6578814" y="3479750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 smtClean="0">
                <a:latin typeface="Abadi MT Condensed Light"/>
                <a:cs typeface="Abadi MT Condensed Light"/>
              </a:rPr>
              <a:t>{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901397" y="3489460"/>
            <a:ext cx="125452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>
                <a:cs typeface="Abadi MT Condensed Light"/>
              </a:rPr>
              <a:t> </a:t>
            </a:r>
            <a:r>
              <a:rPr lang="en-US" sz="9600" dirty="0" smtClean="0">
                <a:cs typeface="Abadi MT Condensed Light"/>
              </a:rPr>
              <a:t> </a:t>
            </a:r>
            <a:r>
              <a:rPr lang="en-US" sz="12000" dirty="0" smtClean="0">
                <a:latin typeface="Abadi MT Condensed Light"/>
                <a:cs typeface="Abadi MT Condensed Light"/>
              </a:rPr>
              <a:t>}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8069649" y="3993434"/>
            <a:ext cx="1153135" cy="1323439"/>
            <a:chOff x="7212990" y="-54729"/>
            <a:chExt cx="1153135" cy="1323439"/>
          </a:xfrm>
        </p:grpSpPr>
        <p:grpSp>
          <p:nvGrpSpPr>
            <p:cNvPr id="45" name="Group 44"/>
            <p:cNvGrpSpPr/>
            <p:nvPr/>
          </p:nvGrpSpPr>
          <p:grpSpPr>
            <a:xfrm>
              <a:off x="7212990" y="75387"/>
              <a:ext cx="570897" cy="1177358"/>
              <a:chOff x="7165365" y="75387"/>
              <a:chExt cx="570897" cy="1177358"/>
            </a:xfrm>
          </p:grpSpPr>
          <p:sp>
            <p:nvSpPr>
              <p:cNvPr id="47" name="Rectangle 46"/>
              <p:cNvSpPr/>
              <p:nvPr/>
            </p:nvSpPr>
            <p:spPr>
              <a:xfrm flipH="1">
                <a:off x="7565574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 flipH="1">
                <a:off x="7477446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7165365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rgbClr val="9848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285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7222449" y="-54729"/>
              <a:ext cx="11436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</a:p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-1   </a:t>
              </a:r>
              <a:endParaRPr lang="en-US" sz="400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2546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014846" y="1284015"/>
            <a:ext cx="812116" cy="1323439"/>
            <a:chOff x="7188884" y="3993434"/>
            <a:chExt cx="812116" cy="1323439"/>
          </a:xfrm>
        </p:grpSpPr>
        <p:grpSp>
          <p:nvGrpSpPr>
            <p:cNvPr id="2" name="Group 1"/>
            <p:cNvGrpSpPr/>
            <p:nvPr/>
          </p:nvGrpSpPr>
          <p:grpSpPr>
            <a:xfrm>
              <a:off x="7188884" y="4109281"/>
              <a:ext cx="570897" cy="1177358"/>
              <a:chOff x="3573735" y="4185186"/>
              <a:chExt cx="570897" cy="1177358"/>
            </a:xfrm>
          </p:grpSpPr>
          <p:grpSp>
            <p:nvGrpSpPr>
              <p:cNvPr id="3" name="Group 2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" name="Group 3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9" name="TextBox 8"/>
            <p:cNvSpPr txBox="1"/>
            <p:nvPr/>
          </p:nvSpPr>
          <p:spPr>
            <a:xfrm>
              <a:off x="7245968" y="3993434"/>
              <a:ext cx="75503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973649" y="3922689"/>
            <a:ext cx="1153135" cy="1323439"/>
            <a:chOff x="7212990" y="-54729"/>
            <a:chExt cx="1153135" cy="1323439"/>
          </a:xfrm>
        </p:grpSpPr>
        <p:grpSp>
          <p:nvGrpSpPr>
            <p:cNvPr id="12" name="Group 11"/>
            <p:cNvGrpSpPr/>
            <p:nvPr/>
          </p:nvGrpSpPr>
          <p:grpSpPr>
            <a:xfrm>
              <a:off x="7212990" y="75387"/>
              <a:ext cx="570897" cy="1177358"/>
              <a:chOff x="7165365" y="75387"/>
              <a:chExt cx="570897" cy="1177358"/>
            </a:xfrm>
          </p:grpSpPr>
          <p:sp>
            <p:nvSpPr>
              <p:cNvPr id="14" name="Rectangle 13"/>
              <p:cNvSpPr/>
              <p:nvPr/>
            </p:nvSpPr>
            <p:spPr>
              <a:xfrm flipH="1">
                <a:off x="7565574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 flipH="1">
                <a:off x="7477446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65365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rgbClr val="9848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287285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222449" y="-54729"/>
              <a:ext cx="11436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</a:p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-1   </a:t>
              </a:r>
              <a:endParaRPr lang="en-US" sz="400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82750" y="1242740"/>
            <a:ext cx="1219200" cy="1519510"/>
            <a:chOff x="571500" y="607740"/>
            <a:chExt cx="1219200" cy="1323439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571500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23900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622425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1774825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174409" y="1651000"/>
            <a:ext cx="4873625" cy="646331"/>
            <a:chOff x="2476500" y="857250"/>
            <a:chExt cx="4873625" cy="646331"/>
          </a:xfrm>
        </p:grpSpPr>
        <p:sp>
          <p:nvSpPr>
            <p:cNvPr id="25" name="TextBox 24"/>
            <p:cNvSpPr txBox="1"/>
            <p:nvPr/>
          </p:nvSpPr>
          <p:spPr>
            <a:xfrm>
              <a:off x="2476500" y="857250"/>
              <a:ext cx="48736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=   √ 1</a:t>
              </a:r>
              <a:r>
                <a:rPr lang="en-US" sz="3600" baseline="30000" dirty="0" smtClean="0"/>
                <a:t>2</a:t>
              </a:r>
              <a:r>
                <a:rPr lang="en-US" sz="3600" dirty="0" smtClean="0"/>
                <a:t> + 2</a:t>
              </a:r>
              <a:r>
                <a:rPr lang="en-US" sz="3600" baseline="30000" dirty="0" smtClean="0"/>
                <a:t>2</a:t>
              </a:r>
              <a:r>
                <a:rPr lang="en-US" sz="3600" dirty="0" smtClean="0"/>
                <a:t>   =  √</a:t>
              </a:r>
              <a:r>
                <a:rPr lang="en-US" sz="1200" dirty="0" smtClean="0"/>
                <a:t> </a:t>
              </a:r>
              <a:r>
                <a:rPr lang="en-US" sz="3600" dirty="0" smtClean="0"/>
                <a:t>5</a:t>
              </a:r>
              <a:endParaRPr lang="en-US" sz="36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262312" y="904875"/>
              <a:ext cx="1420813" cy="327026"/>
              <a:chOff x="3262312" y="904875"/>
              <a:chExt cx="1420813" cy="32702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3349625" y="920750"/>
                <a:ext cx="1333500" cy="0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3262312" y="904875"/>
                <a:ext cx="82296" cy="327026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5541264" y="914400"/>
              <a:ext cx="363538" cy="327026"/>
              <a:chOff x="5541962" y="904875"/>
              <a:chExt cx="363538" cy="327026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5613400" y="911225"/>
                <a:ext cx="292100" cy="0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541962" y="904875"/>
                <a:ext cx="82296" cy="327026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/>
          <p:cNvGrpSpPr/>
          <p:nvPr/>
        </p:nvGrpSpPr>
        <p:grpSpPr>
          <a:xfrm>
            <a:off x="1666284" y="3855765"/>
            <a:ext cx="1219200" cy="1519510"/>
            <a:chOff x="571500" y="607740"/>
            <a:chExt cx="1219200" cy="1323439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571500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723900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1622425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774825" y="607740"/>
              <a:ext cx="15875" cy="132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3157943" y="4264025"/>
            <a:ext cx="4873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   √ (-1)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+ 2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 =   √</a:t>
            </a:r>
            <a:r>
              <a:rPr lang="en-US" sz="1200" dirty="0" smtClean="0"/>
              <a:t> </a:t>
            </a:r>
            <a:r>
              <a:rPr lang="en-US" sz="3600" dirty="0" smtClean="0"/>
              <a:t>5</a:t>
            </a:r>
            <a:endParaRPr lang="en-US" sz="36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3943755" y="4311650"/>
            <a:ext cx="1755370" cy="327026"/>
            <a:chOff x="3262312" y="904875"/>
            <a:chExt cx="1755370" cy="327026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3349625" y="920750"/>
              <a:ext cx="1668057" cy="0"/>
            </a:xfrm>
            <a:prstGeom prst="line">
              <a:avLst/>
            </a:prstGeom>
            <a:ln w="381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262312" y="904875"/>
              <a:ext cx="82296" cy="327026"/>
            </a:xfrm>
            <a:prstGeom prst="line">
              <a:avLst/>
            </a:prstGeom>
            <a:ln w="381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635457" y="4321175"/>
            <a:ext cx="363538" cy="327026"/>
            <a:chOff x="5541962" y="904875"/>
            <a:chExt cx="363538" cy="327026"/>
          </a:xfrm>
        </p:grpSpPr>
        <p:cxnSp>
          <p:nvCxnSpPr>
            <p:cNvPr id="48" name="Straight Connector 47"/>
            <p:cNvCxnSpPr/>
            <p:nvPr/>
          </p:nvCxnSpPr>
          <p:spPr>
            <a:xfrm flipV="1">
              <a:off x="5613400" y="911225"/>
              <a:ext cx="292100" cy="0"/>
            </a:xfrm>
            <a:prstGeom prst="line">
              <a:avLst/>
            </a:prstGeom>
            <a:ln w="381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5541962" y="904875"/>
              <a:ext cx="82296" cy="327026"/>
            </a:xfrm>
            <a:prstGeom prst="line">
              <a:avLst/>
            </a:prstGeom>
            <a:ln w="381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508000" y="174625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length of each vector: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3326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503" y="321840"/>
            <a:ext cx="891923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Divide each vector by its length:</a:t>
            </a:r>
          </a:p>
          <a:p>
            <a:endParaRPr lang="en-US" sz="4000" dirty="0" smtClean="0">
              <a:solidFill>
                <a:srgbClr val="0000FF"/>
              </a:solidFill>
            </a:endParaRP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span          ,           = </a:t>
            </a:r>
            <a:r>
              <a:rPr lang="en-US" sz="4000" dirty="0" smtClean="0">
                <a:solidFill>
                  <a:srgbClr val="000000"/>
                </a:solidFill>
              </a:rPr>
              <a:t>span          ,</a:t>
            </a:r>
          </a:p>
          <a:p>
            <a:endParaRPr lang="en-US" sz="4000" dirty="0">
              <a:solidFill>
                <a:srgbClr val="000000"/>
              </a:solidFill>
            </a:endParaRPr>
          </a:p>
          <a:p>
            <a:endParaRPr lang="en-US" sz="4000" dirty="0" smtClean="0">
              <a:solidFill>
                <a:srgbClr val="000000"/>
              </a:solidFill>
            </a:endParaRPr>
          </a:p>
          <a:p>
            <a:endParaRPr lang="en-US" sz="4000" dirty="0">
              <a:solidFill>
                <a:srgbClr val="000000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           = span                 ,  </a:t>
            </a:r>
            <a:endParaRPr lang="en-US" sz="4000" dirty="0" smtClean="0">
              <a:solidFill>
                <a:srgbClr val="000000"/>
              </a:solidFill>
            </a:endParaRP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289452" y="1938857"/>
            <a:ext cx="570897" cy="1177358"/>
            <a:chOff x="3573735" y="4185186"/>
            <a:chExt cx="570897" cy="1177358"/>
          </a:xfrm>
        </p:grpSpPr>
        <p:grpSp>
          <p:nvGrpSpPr>
            <p:cNvPr id="4" name="Group 3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3295063" y="1943416"/>
            <a:ext cx="570897" cy="1177358"/>
            <a:chOff x="3573735" y="4185186"/>
            <a:chExt cx="570897" cy="1177358"/>
          </a:xfrm>
        </p:grpSpPr>
        <p:grpSp>
          <p:nvGrpSpPr>
            <p:cNvPr id="11" name="Group 1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3394960" y="1865816"/>
            <a:ext cx="173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4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3 </a:t>
            </a:r>
            <a:endParaRPr lang="en-US" sz="4000" dirty="0"/>
          </a:p>
        </p:txBody>
      </p:sp>
      <p:sp>
        <p:nvSpPr>
          <p:cNvPr id="18" name="Rectangle 17"/>
          <p:cNvSpPr/>
          <p:nvPr/>
        </p:nvSpPr>
        <p:spPr>
          <a:xfrm>
            <a:off x="2727806" y="1313885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63939" y="1323595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224174" y="1981663"/>
            <a:ext cx="570897" cy="1177358"/>
            <a:chOff x="3573735" y="4185186"/>
            <a:chExt cx="570897" cy="1177358"/>
          </a:xfrm>
        </p:grpSpPr>
        <p:grpSp>
          <p:nvGrpSpPr>
            <p:cNvPr id="21" name="Group 2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7281258" y="1865816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28" name="Rectangle 27"/>
          <p:cNvSpPr/>
          <p:nvPr/>
        </p:nvSpPr>
        <p:spPr>
          <a:xfrm>
            <a:off x="6614104" y="1352132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 smtClean="0">
                <a:latin typeface="Abadi MT Condensed Light"/>
                <a:cs typeface="Abadi MT Condensed Light"/>
              </a:rPr>
              <a:t>{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36687" y="1361842"/>
            <a:ext cx="125452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>
                <a:cs typeface="Abadi MT Condensed Light"/>
              </a:rPr>
              <a:t> </a:t>
            </a:r>
            <a:r>
              <a:rPr lang="en-US" sz="9600" dirty="0" smtClean="0">
                <a:cs typeface="Abadi MT Condensed Light"/>
              </a:rPr>
              <a:t> </a:t>
            </a:r>
            <a:r>
              <a:rPr lang="en-US" sz="12000" dirty="0" smtClean="0">
                <a:latin typeface="Abadi MT Condensed Light"/>
                <a:cs typeface="Abadi MT Condensed Light"/>
              </a:rPr>
              <a:t>}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8104939" y="1865816"/>
            <a:ext cx="1153135" cy="1323439"/>
            <a:chOff x="7212990" y="-54729"/>
            <a:chExt cx="1153135" cy="1323439"/>
          </a:xfrm>
        </p:grpSpPr>
        <p:grpSp>
          <p:nvGrpSpPr>
            <p:cNvPr id="31" name="Group 30"/>
            <p:cNvGrpSpPr/>
            <p:nvPr/>
          </p:nvGrpSpPr>
          <p:grpSpPr>
            <a:xfrm>
              <a:off x="7212990" y="75387"/>
              <a:ext cx="570897" cy="1177358"/>
              <a:chOff x="7165365" y="75387"/>
              <a:chExt cx="570897" cy="1177358"/>
            </a:xfrm>
          </p:grpSpPr>
          <p:sp>
            <p:nvSpPr>
              <p:cNvPr id="33" name="Rectangle 32"/>
              <p:cNvSpPr/>
              <p:nvPr/>
            </p:nvSpPr>
            <p:spPr>
              <a:xfrm flipH="1">
                <a:off x="7565574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 flipH="1">
                <a:off x="7477446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165365" y="107621"/>
                <a:ext cx="170688" cy="1126468"/>
              </a:xfrm>
              <a:prstGeom prst="rect">
                <a:avLst/>
              </a:prstGeom>
              <a:noFill/>
              <a:ln w="38100">
                <a:solidFill>
                  <a:srgbClr val="9848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287285" y="75387"/>
                <a:ext cx="136896" cy="11773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7222449" y="-54729"/>
              <a:ext cx="11436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</a:p>
            <a:p>
              <a:r>
                <a:rPr lang="en-US" sz="4000" dirty="0" smtClean="0">
                  <a:solidFill>
                    <a:schemeClr val="accent6">
                      <a:lumMod val="50000"/>
                    </a:schemeClr>
                  </a:solidFill>
                </a:rPr>
                <a:t>-1   </a:t>
              </a:r>
              <a:endParaRPr lang="en-US" sz="4000" dirty="0" smtClean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883" y="3894559"/>
            <a:ext cx="1295400" cy="208788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2651" y="3827884"/>
            <a:ext cx="1661160" cy="220218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2741473" y="3773344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650622" y="3773344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6009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3265348" y="106219"/>
            <a:ext cx="4607026" cy="2256720"/>
            <a:chOff x="2741473" y="3773344"/>
            <a:chExt cx="4607026" cy="2256720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7883" y="3894559"/>
              <a:ext cx="1295400" cy="2087880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2651" y="3827884"/>
              <a:ext cx="1661160" cy="2202180"/>
            </a:xfrm>
            <a:prstGeom prst="rect">
              <a:avLst/>
            </a:prstGeom>
          </p:spPr>
        </p:pic>
        <p:sp>
          <p:nvSpPr>
            <p:cNvPr id="42" name="Rectangle 41"/>
            <p:cNvSpPr/>
            <p:nvPr/>
          </p:nvSpPr>
          <p:spPr>
            <a:xfrm>
              <a:off x="2741473" y="3773344"/>
              <a:ext cx="697877" cy="19389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0" dirty="0">
                  <a:latin typeface="Abadi MT Condensed Light"/>
                  <a:cs typeface="Abadi MT Condensed Light"/>
                </a:rPr>
                <a:t>{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650622" y="3773344"/>
              <a:ext cx="697877" cy="19389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0" dirty="0">
                  <a:latin typeface="Abadi MT Condensed Light"/>
                  <a:cs typeface="Abadi MT Condensed Light"/>
                </a:rPr>
                <a:t>}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44003" y="-313160"/>
            <a:ext cx="8919235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solidFill>
                <a:srgbClr val="0000FF"/>
              </a:solidFill>
            </a:endParaRP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</a:t>
            </a:r>
            <a:r>
              <a:rPr lang="en-US" sz="4000" dirty="0" smtClean="0">
                <a:solidFill>
                  <a:srgbClr val="000000"/>
                </a:solidFill>
              </a:rPr>
              <a:t>span                 ,</a:t>
            </a:r>
          </a:p>
          <a:p>
            <a:endParaRPr lang="en-US" sz="4000" dirty="0">
              <a:solidFill>
                <a:srgbClr val="000000"/>
              </a:solidFill>
            </a:endParaRPr>
          </a:p>
          <a:p>
            <a:endParaRPr lang="en-US" sz="4000" dirty="0" smtClean="0">
              <a:solidFill>
                <a:srgbClr val="000000"/>
              </a:solidFill>
            </a:endParaRPr>
          </a:p>
          <a:p>
            <a:pPr>
              <a:lnSpc>
                <a:spcPct val="60000"/>
              </a:lnSpc>
            </a:pPr>
            <a:endParaRPr lang="en-US" sz="4000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</a:pPr>
            <a:endParaRPr lang="en-US" sz="4000" dirty="0" smtClean="0">
              <a:solidFill>
                <a:srgbClr val="000000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                    Q =</a:t>
            </a:r>
          </a:p>
          <a:p>
            <a:endParaRPr lang="en-US" sz="4000" dirty="0">
              <a:solidFill>
                <a:srgbClr val="000000"/>
              </a:solidFill>
            </a:endParaRPr>
          </a:p>
          <a:p>
            <a:endParaRPr lang="en-US" sz="4000" dirty="0" smtClean="0">
              <a:solidFill>
                <a:srgbClr val="000000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A =  QR </a:t>
            </a:r>
            <a:r>
              <a:rPr lang="en-US" sz="4000" dirty="0" smtClean="0">
                <a:solidFill>
                  <a:srgbClr val="000000"/>
                </a:solidFill>
              </a:rPr>
              <a:t>           </a:t>
            </a:r>
            <a:endParaRPr lang="en-US" sz="4000" dirty="0">
              <a:solidFill>
                <a:srgbClr val="000000"/>
              </a:solidFill>
            </a:endParaRPr>
          </a:p>
          <a:p>
            <a:endParaRPr lang="en-US" sz="4000" dirty="0" smtClean="0">
              <a:solidFill>
                <a:srgbClr val="000000"/>
              </a:solidFill>
            </a:endParaRPr>
          </a:p>
          <a:p>
            <a:endParaRPr lang="en-US" sz="4000" dirty="0">
              <a:solidFill>
                <a:srgbClr val="000000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           </a:t>
            </a:r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1392" y="2867025"/>
            <a:ext cx="326898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8125"/>
            <a:ext cx="9144000" cy="693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4400" dirty="0" smtClean="0"/>
              <a:t>A  =  QR</a:t>
            </a:r>
          </a:p>
          <a:p>
            <a:pPr algn="ctr">
              <a:lnSpc>
                <a:spcPct val="70000"/>
              </a:lnSpc>
            </a:pPr>
            <a:endParaRPr lang="en-US" sz="4400" dirty="0"/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A  =     QR</a:t>
            </a:r>
          </a:p>
          <a:p>
            <a:pPr algn="ctr">
              <a:lnSpc>
                <a:spcPct val="70000"/>
              </a:lnSpc>
            </a:pPr>
            <a:endParaRPr lang="en-US" sz="4400" dirty="0"/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Q</a:t>
            </a:r>
            <a:r>
              <a:rPr lang="en-US" sz="4400" baseline="30000" dirty="0" smtClean="0"/>
              <a:t>-1</a:t>
            </a:r>
            <a:r>
              <a:rPr lang="en-US" sz="4400" dirty="0" smtClean="0"/>
              <a:t>A  =  Q</a:t>
            </a:r>
            <a:r>
              <a:rPr lang="en-US" sz="4400" baseline="30000" dirty="0" smtClean="0"/>
              <a:t>-1</a:t>
            </a:r>
            <a:r>
              <a:rPr lang="en-US" sz="4400" dirty="0" smtClean="0"/>
              <a:t>QR</a:t>
            </a:r>
          </a:p>
          <a:p>
            <a:pPr algn="ctr">
              <a:lnSpc>
                <a:spcPct val="70000"/>
              </a:lnSpc>
            </a:pPr>
            <a:endParaRPr lang="en-US" sz="4400" dirty="0" smtClean="0"/>
          </a:p>
          <a:p>
            <a:pPr algn="ctr">
              <a:lnSpc>
                <a:spcPct val="70000"/>
              </a:lnSpc>
            </a:pPr>
            <a:r>
              <a:rPr lang="en-US" sz="4400" dirty="0"/>
              <a:t>Q</a:t>
            </a:r>
            <a:r>
              <a:rPr lang="en-US" sz="4400" baseline="30000" dirty="0"/>
              <a:t>-1</a:t>
            </a:r>
            <a:r>
              <a:rPr lang="en-US" sz="4400" dirty="0"/>
              <a:t>A  =  </a:t>
            </a:r>
            <a:r>
              <a:rPr lang="en-US" sz="4400" dirty="0" smtClean="0"/>
              <a:t>R</a:t>
            </a:r>
          </a:p>
          <a:p>
            <a:pPr algn="ctr">
              <a:lnSpc>
                <a:spcPct val="70000"/>
              </a:lnSpc>
            </a:pPr>
            <a:endParaRPr lang="en-US" sz="4400" dirty="0" smtClean="0"/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Q has orthonormal columns:</a:t>
            </a:r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  </a:t>
            </a:r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Thus </a:t>
            </a:r>
            <a:r>
              <a:rPr lang="en-US" sz="4400" dirty="0"/>
              <a:t>Q</a:t>
            </a:r>
            <a:r>
              <a:rPr lang="en-US" sz="4400" baseline="30000" dirty="0"/>
              <a:t>-</a:t>
            </a:r>
            <a:r>
              <a:rPr lang="en-US" sz="4400" baseline="30000" dirty="0" smtClean="0"/>
              <a:t>1</a:t>
            </a:r>
            <a:r>
              <a:rPr lang="en-US" sz="4400" dirty="0"/>
              <a:t> </a:t>
            </a:r>
            <a:r>
              <a:rPr lang="en-US" sz="4400" dirty="0" smtClean="0"/>
              <a:t> =  Q</a:t>
            </a:r>
            <a:r>
              <a:rPr lang="en-US" sz="4400" baseline="30000" dirty="0" smtClean="0"/>
              <a:t>T</a:t>
            </a:r>
          </a:p>
          <a:p>
            <a:pPr algn="ctr">
              <a:lnSpc>
                <a:spcPct val="70000"/>
              </a:lnSpc>
            </a:pPr>
            <a:endParaRPr lang="en-US" sz="4400" dirty="0" smtClean="0"/>
          </a:p>
          <a:p>
            <a:pPr algn="ctr">
              <a:lnSpc>
                <a:spcPct val="70000"/>
              </a:lnSpc>
            </a:pPr>
            <a:r>
              <a:rPr lang="en-US" sz="4400" dirty="0" smtClean="0"/>
              <a:t>Thus R  =  </a:t>
            </a:r>
            <a:r>
              <a:rPr lang="en-US" sz="4400" dirty="0"/>
              <a:t>Q</a:t>
            </a:r>
            <a:r>
              <a:rPr lang="en-US" sz="4400" baseline="30000" dirty="0"/>
              <a:t>-1</a:t>
            </a:r>
            <a:r>
              <a:rPr lang="en-US" sz="4400" dirty="0"/>
              <a:t>A  = </a:t>
            </a:r>
            <a:r>
              <a:rPr lang="en-US" sz="4400" dirty="0" smtClean="0"/>
              <a:t> Q</a:t>
            </a:r>
            <a:r>
              <a:rPr lang="en-US" sz="4400" baseline="30000" dirty="0"/>
              <a:t>T</a:t>
            </a:r>
            <a:r>
              <a:rPr lang="en-US" sz="4400" dirty="0" smtClean="0"/>
              <a:t>A</a:t>
            </a:r>
            <a:endParaRPr lang="en-US" sz="4400" dirty="0"/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56009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3" y="42803"/>
            <a:ext cx="701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endParaRPr lang="en-US" sz="4000" dirty="0"/>
          </a:p>
          <a:p>
            <a:r>
              <a:rPr lang="en-US" sz="4000" dirty="0" smtClean="0"/>
              <a:t>                      A  = 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88421" y="1109354"/>
            <a:ext cx="258816" cy="1177358"/>
            <a:chOff x="731520" y="2777538"/>
            <a:chExt cx="258816" cy="2308324"/>
          </a:xfrm>
        </p:grpSpPr>
        <p:sp>
          <p:nvSpPr>
            <p:cNvPr id="9" name="Rectangle 8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 flipH="1">
            <a:off x="4837920" y="1109354"/>
            <a:ext cx="258816" cy="1177358"/>
            <a:chOff x="731520" y="2777538"/>
            <a:chExt cx="258816" cy="2308324"/>
          </a:xfrm>
        </p:grpSpPr>
        <p:sp>
          <p:nvSpPr>
            <p:cNvPr id="7" name="Rectangle 6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7528" y="991811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/>
              <a:t>4</a:t>
            </a:r>
            <a:endParaRPr lang="en-US" sz="4000" dirty="0" smtClean="0"/>
          </a:p>
          <a:p>
            <a:pPr marL="742950" indent="-742950">
              <a:buAutoNum type="arabicPlain"/>
            </a:pPr>
            <a:r>
              <a:rPr lang="en-US" sz="4000" dirty="0" smtClean="0"/>
              <a:t>3 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64213" y="2449458"/>
            <a:ext cx="93116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1.)  Use Gram-Schmidt to find orthonormal basis for column space of A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70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483" y="-36572"/>
            <a:ext cx="941476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pPr lvl="1">
              <a:lnSpc>
                <a:spcPct val="50000"/>
              </a:lnSpc>
            </a:pPr>
            <a:endParaRPr lang="en-US" sz="4000" dirty="0"/>
          </a:p>
          <a:p>
            <a:r>
              <a:rPr lang="en-US" sz="4000" dirty="0" smtClean="0"/>
              <a:t>                      A  = </a:t>
            </a:r>
            <a:r>
              <a:rPr lang="en-US" sz="4000" dirty="0"/>
              <a:t>                =  </a:t>
            </a:r>
            <a:r>
              <a:rPr lang="en-US" sz="4000" dirty="0" smtClean="0"/>
              <a:t>QR</a:t>
            </a:r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R </a:t>
            </a:r>
            <a:r>
              <a:rPr lang="en-US" sz="4000" dirty="0"/>
              <a:t>= </a:t>
            </a:r>
            <a:r>
              <a:rPr lang="en-US" sz="4000" dirty="0" smtClean="0"/>
              <a:t>Q</a:t>
            </a:r>
            <a:r>
              <a:rPr lang="en-US" sz="4000" baseline="30000" dirty="0"/>
              <a:t>-</a:t>
            </a:r>
            <a:r>
              <a:rPr lang="en-US" sz="4000" baseline="30000" dirty="0" smtClean="0"/>
              <a:t>1</a:t>
            </a:r>
            <a:r>
              <a:rPr lang="en-US" sz="4000" dirty="0" smtClean="0"/>
              <a:t>A </a:t>
            </a:r>
            <a:r>
              <a:rPr lang="en-US" sz="4000" dirty="0"/>
              <a:t>= </a:t>
            </a:r>
            <a:r>
              <a:rPr lang="en-US" sz="4000" dirty="0" smtClean="0"/>
              <a:t>Q</a:t>
            </a:r>
            <a:r>
              <a:rPr lang="en-US" sz="4000" baseline="30000" dirty="0" smtClean="0"/>
              <a:t>T</a:t>
            </a:r>
            <a:r>
              <a:rPr lang="en-US" sz="4000" dirty="0" smtClean="0"/>
              <a:t>A  =</a:t>
            </a:r>
          </a:p>
          <a:p>
            <a:endParaRPr lang="en-US" sz="4000" dirty="0"/>
          </a:p>
          <a:p>
            <a:endParaRPr lang="en-US" sz="4000" dirty="0" smtClean="0"/>
          </a:p>
          <a:p>
            <a:pPr>
              <a:lnSpc>
                <a:spcPct val="90000"/>
              </a:lnSpc>
            </a:pPr>
            <a:endParaRPr lang="en-US" sz="4000" dirty="0"/>
          </a:p>
          <a:p>
            <a:r>
              <a:rPr lang="en-US" sz="4000" dirty="0" smtClean="0"/>
              <a:t>               =                           =</a:t>
            </a:r>
            <a:endParaRPr lang="en-US" sz="4000" dirty="0"/>
          </a:p>
          <a:p>
            <a:endParaRPr lang="en-US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915421" y="579061"/>
            <a:ext cx="3240405" cy="1323439"/>
            <a:chOff x="3915421" y="991811"/>
            <a:chExt cx="3240405" cy="1323439"/>
          </a:xfrm>
        </p:grpSpPr>
        <p:grpSp>
          <p:nvGrpSpPr>
            <p:cNvPr id="5" name="Group 4"/>
            <p:cNvGrpSpPr/>
            <p:nvPr/>
          </p:nvGrpSpPr>
          <p:grpSpPr>
            <a:xfrm>
              <a:off x="3915421" y="1109354"/>
              <a:ext cx="258816" cy="1177358"/>
              <a:chOff x="731520" y="2777538"/>
              <a:chExt cx="258816" cy="230832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 flipH="1">
              <a:off x="4964920" y="1109354"/>
              <a:ext cx="258816" cy="1177358"/>
              <a:chOff x="731520" y="2777538"/>
              <a:chExt cx="258816" cy="2308324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3994528" y="991811"/>
              <a:ext cx="316129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/>
                <a:t>4</a:t>
              </a:r>
              <a:endParaRPr lang="en-US" sz="4000" dirty="0" smtClean="0"/>
            </a:p>
            <a:p>
              <a:pPr marL="742950" indent="-742950">
                <a:buAutoNum type="arabicPlain"/>
              </a:pPr>
              <a:r>
                <a:rPr lang="en-US" sz="4000" dirty="0" smtClean="0"/>
                <a:t>3 </a:t>
              </a:r>
              <a:endParaRPr lang="en-US" sz="400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096" y="2053590"/>
            <a:ext cx="3268980" cy="219456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893571" y="2331094"/>
            <a:ext cx="3240405" cy="1323439"/>
            <a:chOff x="3915421" y="991811"/>
            <a:chExt cx="3240405" cy="1323439"/>
          </a:xfrm>
        </p:grpSpPr>
        <p:grpSp>
          <p:nvGrpSpPr>
            <p:cNvPr id="14" name="Group 13"/>
            <p:cNvGrpSpPr/>
            <p:nvPr/>
          </p:nvGrpSpPr>
          <p:grpSpPr>
            <a:xfrm>
              <a:off x="3915421" y="1109354"/>
              <a:ext cx="258816" cy="1177358"/>
              <a:chOff x="731520" y="2777538"/>
              <a:chExt cx="258816" cy="230832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flipH="1">
              <a:off x="4964920" y="1109354"/>
              <a:ext cx="258816" cy="1177358"/>
              <a:chOff x="731520" y="2777538"/>
              <a:chExt cx="258816" cy="230832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994528" y="991811"/>
              <a:ext cx="316129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/>
                <a:t>4</a:t>
              </a:r>
              <a:endParaRPr lang="en-US" sz="4000" dirty="0" smtClean="0"/>
            </a:p>
            <a:p>
              <a:pPr marL="742950" indent="-742950">
                <a:buAutoNum type="arabicPlain"/>
              </a:pPr>
              <a:r>
                <a:rPr lang="en-US" sz="4000" dirty="0" smtClean="0"/>
                <a:t>3 </a:t>
              </a:r>
              <a:endParaRPr lang="en-US" sz="4000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48" y="4486275"/>
            <a:ext cx="2514600" cy="199644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4566" y="4549775"/>
            <a:ext cx="2705100" cy="1897380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0" y="1998181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05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039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268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268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26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3" y="42803"/>
            <a:ext cx="701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endParaRPr lang="en-US" sz="4000" dirty="0"/>
          </a:p>
          <a:p>
            <a:r>
              <a:rPr lang="en-US" sz="4000" dirty="0" smtClean="0"/>
              <a:t>                      A  = 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88421" y="1109354"/>
            <a:ext cx="258816" cy="1177358"/>
            <a:chOff x="731520" y="2777538"/>
            <a:chExt cx="258816" cy="2308324"/>
          </a:xfrm>
        </p:grpSpPr>
        <p:sp>
          <p:nvSpPr>
            <p:cNvPr id="9" name="Rectangle 8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 flipH="1">
            <a:off x="4837920" y="1109354"/>
            <a:ext cx="258816" cy="1177358"/>
            <a:chOff x="731520" y="2777538"/>
            <a:chExt cx="258816" cy="2308324"/>
          </a:xfrm>
        </p:grpSpPr>
        <p:sp>
          <p:nvSpPr>
            <p:cNvPr id="7" name="Rectangle 6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7528" y="991811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/>
              <a:t>4</a:t>
            </a:r>
            <a:endParaRPr lang="en-US" sz="4000" dirty="0" smtClean="0"/>
          </a:p>
          <a:p>
            <a:pPr marL="742950" indent="-742950">
              <a:buAutoNum type="arabicPlain"/>
            </a:pPr>
            <a:r>
              <a:rPr lang="en-US" sz="4000" dirty="0" smtClean="0"/>
              <a:t>3 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64213" y="2449458"/>
            <a:ext cx="90797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1.)  Use Gram-Schmidt to find orthonormal basis for column space of A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span          ,           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54162" y="4066475"/>
            <a:ext cx="570897" cy="1177358"/>
            <a:chOff x="3573735" y="4185186"/>
            <a:chExt cx="570897" cy="1177358"/>
          </a:xfrm>
        </p:grpSpPr>
        <p:grpSp>
          <p:nvGrpSpPr>
            <p:cNvPr id="21" name="Group 2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259773" y="4071034"/>
            <a:ext cx="570897" cy="1177358"/>
            <a:chOff x="3573735" y="4185186"/>
            <a:chExt cx="570897" cy="1177358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3359670" y="3955187"/>
            <a:ext cx="173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4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3 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2692516" y="344150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28649" y="345121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3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3" y="42803"/>
            <a:ext cx="701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endParaRPr lang="en-US" sz="4000" dirty="0"/>
          </a:p>
          <a:p>
            <a:r>
              <a:rPr lang="en-US" sz="4000" dirty="0" smtClean="0"/>
              <a:t>                      A  = 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88421" y="1109354"/>
            <a:ext cx="258816" cy="1177358"/>
            <a:chOff x="731520" y="2777538"/>
            <a:chExt cx="258816" cy="2308324"/>
          </a:xfrm>
        </p:grpSpPr>
        <p:sp>
          <p:nvSpPr>
            <p:cNvPr id="9" name="Rectangle 8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 flipH="1">
            <a:off x="4837920" y="1109354"/>
            <a:ext cx="258816" cy="1177358"/>
            <a:chOff x="731520" y="2777538"/>
            <a:chExt cx="258816" cy="2308324"/>
          </a:xfrm>
        </p:grpSpPr>
        <p:sp>
          <p:nvSpPr>
            <p:cNvPr id="7" name="Rectangle 6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7528" y="991811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/>
              <a:t>4</a:t>
            </a:r>
            <a:endParaRPr lang="en-US" sz="4000" dirty="0" smtClean="0"/>
          </a:p>
          <a:p>
            <a:pPr marL="742950" indent="-742950">
              <a:buAutoNum type="arabicPlain"/>
            </a:pPr>
            <a:r>
              <a:rPr lang="en-US" sz="4000" dirty="0" smtClean="0"/>
              <a:t>3 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64213" y="2449458"/>
            <a:ext cx="8919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1.)  Use Gram-Schmidt to find </a:t>
            </a:r>
            <a:r>
              <a:rPr lang="en-US" sz="4000" dirty="0" smtClean="0">
                <a:solidFill>
                  <a:srgbClr val="000090"/>
                </a:solidFill>
              </a:rPr>
              <a:t>orthogonal </a:t>
            </a:r>
            <a:r>
              <a:rPr lang="en-US" sz="4000" dirty="0" smtClean="0">
                <a:solidFill>
                  <a:srgbClr val="0000FF"/>
                </a:solidFill>
              </a:rPr>
              <a:t>basis for column space of A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span          ,           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54162" y="4066475"/>
            <a:ext cx="570897" cy="1177358"/>
            <a:chOff x="3573735" y="4185186"/>
            <a:chExt cx="570897" cy="1177358"/>
          </a:xfrm>
        </p:grpSpPr>
        <p:grpSp>
          <p:nvGrpSpPr>
            <p:cNvPr id="21" name="Group 2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259773" y="4071034"/>
            <a:ext cx="570897" cy="1177358"/>
            <a:chOff x="3573735" y="4185186"/>
            <a:chExt cx="570897" cy="1177358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3359670" y="3955187"/>
            <a:ext cx="173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4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3 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2692516" y="344150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28649" y="345121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047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3" y="42803"/>
            <a:ext cx="7014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Find the QR decomposition of</a:t>
            </a:r>
          </a:p>
          <a:p>
            <a:endParaRPr lang="en-US" sz="4000" dirty="0"/>
          </a:p>
          <a:p>
            <a:r>
              <a:rPr lang="en-US" sz="4000" dirty="0" smtClean="0"/>
              <a:t>                      A  = 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88421" y="1109354"/>
            <a:ext cx="258816" cy="1177358"/>
            <a:chOff x="731520" y="2777538"/>
            <a:chExt cx="258816" cy="2308324"/>
          </a:xfrm>
        </p:grpSpPr>
        <p:sp>
          <p:nvSpPr>
            <p:cNvPr id="9" name="Rectangle 8"/>
            <p:cNvSpPr/>
            <p:nvPr/>
          </p:nvSpPr>
          <p:spPr>
            <a:xfrm>
              <a:off x="731520" y="2840736"/>
              <a:ext cx="170688" cy="22085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 flipH="1">
            <a:off x="4837920" y="1109354"/>
            <a:ext cx="258816" cy="1177358"/>
            <a:chOff x="731520" y="2777538"/>
            <a:chExt cx="258816" cy="2308324"/>
          </a:xfrm>
        </p:grpSpPr>
        <p:sp>
          <p:nvSpPr>
            <p:cNvPr id="7" name="Rectangle 6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67528" y="991811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/>
              <a:t>4</a:t>
            </a:r>
            <a:endParaRPr lang="en-US" sz="4000" dirty="0" smtClean="0"/>
          </a:p>
          <a:p>
            <a:pPr marL="742950" indent="-742950">
              <a:buAutoNum type="arabicPlain"/>
            </a:pPr>
            <a:r>
              <a:rPr lang="en-US" sz="4000" dirty="0" smtClean="0"/>
              <a:t>3 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64213" y="2449458"/>
            <a:ext cx="8919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1.)  Use Gram-Schmidt to find </a:t>
            </a:r>
            <a:r>
              <a:rPr lang="en-US" sz="4000" dirty="0" smtClean="0">
                <a:solidFill>
                  <a:srgbClr val="000090"/>
                </a:solidFill>
              </a:rPr>
              <a:t>orthogonal </a:t>
            </a:r>
            <a:r>
              <a:rPr lang="en-US" sz="4000" dirty="0" smtClean="0">
                <a:solidFill>
                  <a:srgbClr val="0000FF"/>
                </a:solidFill>
              </a:rPr>
              <a:t>basis for column space of A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r>
              <a:rPr lang="en-US" sz="4000" dirty="0" smtClean="0">
                <a:solidFill>
                  <a:srgbClr val="000000"/>
                </a:solidFill>
              </a:rPr>
              <a:t>col(A) = span          ,           = span          ,  </a:t>
            </a:r>
          </a:p>
          <a:p>
            <a:endParaRPr lang="en-US" sz="4000" dirty="0">
              <a:solidFill>
                <a:srgbClr val="0000FF"/>
              </a:solidFill>
            </a:endParaRPr>
          </a:p>
          <a:p>
            <a:endParaRPr lang="en-US" sz="4000" dirty="0" smtClean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54162" y="4066475"/>
            <a:ext cx="570897" cy="1177358"/>
            <a:chOff x="3573735" y="4185186"/>
            <a:chExt cx="570897" cy="1177358"/>
          </a:xfrm>
        </p:grpSpPr>
        <p:grpSp>
          <p:nvGrpSpPr>
            <p:cNvPr id="21" name="Group 20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259773" y="4071034"/>
            <a:ext cx="570897" cy="1177358"/>
            <a:chOff x="3573735" y="4185186"/>
            <a:chExt cx="570897" cy="1177358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3359670" y="3955187"/>
            <a:ext cx="173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4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3 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2692516" y="344150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{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28649" y="3451213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>
                <a:latin typeface="Abadi MT Condensed Light"/>
                <a:cs typeface="Abadi MT Condensed Light"/>
              </a:rPr>
              <a:t>}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188884" y="4109281"/>
            <a:ext cx="570897" cy="1177358"/>
            <a:chOff x="3573735" y="4185186"/>
            <a:chExt cx="570897" cy="1177358"/>
          </a:xfrm>
        </p:grpSpPr>
        <p:grpSp>
          <p:nvGrpSpPr>
            <p:cNvPr id="38" name="Group 37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7245968" y="3993434"/>
            <a:ext cx="31612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36" name="Rectangle 35"/>
          <p:cNvSpPr/>
          <p:nvPr/>
        </p:nvSpPr>
        <p:spPr>
          <a:xfrm>
            <a:off x="6578814" y="3479750"/>
            <a:ext cx="697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0" dirty="0" smtClean="0">
                <a:latin typeface="Abadi MT Condensed Light"/>
                <a:cs typeface="Abadi MT Condensed Light"/>
              </a:rPr>
              <a:t>{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901397" y="3489460"/>
            <a:ext cx="126834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 smtClean="0">
                <a:cs typeface="Abadi MT Condensed Light"/>
              </a:rPr>
              <a:t>?</a:t>
            </a:r>
            <a:r>
              <a:rPr lang="en-US" sz="12000" dirty="0" smtClean="0">
                <a:latin typeface="Abadi MT Condensed Light"/>
                <a:cs typeface="Abadi MT Condensed Light"/>
              </a:rPr>
              <a:t>}</a:t>
            </a:r>
            <a:endParaRPr lang="en-US" sz="12000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18223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19160" y="744446"/>
            <a:ext cx="5501776" cy="5488873"/>
            <a:chOff x="1919035" y="744446"/>
            <a:chExt cx="5501776" cy="5488873"/>
          </a:xfrm>
        </p:grpSpPr>
        <p:grpSp>
          <p:nvGrpSpPr>
            <p:cNvPr id="158" name="Group 157"/>
            <p:cNvGrpSpPr/>
            <p:nvPr/>
          </p:nvGrpSpPr>
          <p:grpSpPr>
            <a:xfrm>
              <a:off x="1919035" y="744446"/>
              <a:ext cx="5495562" cy="2747759"/>
              <a:chOff x="2173035" y="395196"/>
              <a:chExt cx="5495562" cy="2747759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Group 10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 155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1925249" y="3485560"/>
              <a:ext cx="5495562" cy="2747759"/>
              <a:chOff x="2173035" y="395196"/>
              <a:chExt cx="5495562" cy="2747759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Group 17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07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19160" y="744446"/>
            <a:ext cx="5501776" cy="5488873"/>
            <a:chOff x="1919035" y="744446"/>
            <a:chExt cx="5501776" cy="5488873"/>
          </a:xfrm>
        </p:grpSpPr>
        <p:grpSp>
          <p:nvGrpSpPr>
            <p:cNvPr id="158" name="Group 157"/>
            <p:cNvGrpSpPr/>
            <p:nvPr/>
          </p:nvGrpSpPr>
          <p:grpSpPr>
            <a:xfrm>
              <a:off x="1919035" y="744446"/>
              <a:ext cx="5495562" cy="2747759"/>
              <a:chOff x="2173035" y="395196"/>
              <a:chExt cx="5495562" cy="2747759"/>
            </a:xfrm>
          </p:grpSpPr>
          <p:grpSp>
            <p:nvGrpSpPr>
              <p:cNvPr id="157" name="Group 156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Group 10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 155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59" name="Group 158"/>
            <p:cNvGrpSpPr/>
            <p:nvPr/>
          </p:nvGrpSpPr>
          <p:grpSpPr>
            <a:xfrm>
              <a:off x="1925249" y="3485560"/>
              <a:ext cx="5495562" cy="2747759"/>
              <a:chOff x="2173035" y="395196"/>
              <a:chExt cx="5495562" cy="2747759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4920816" y="395196"/>
                <a:ext cx="2747781" cy="2747759"/>
                <a:chOff x="4920816" y="399082"/>
                <a:chExt cx="2747781" cy="2747759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4925397" y="4036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81" name="Straight Connector 180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Group 174"/>
                <p:cNvGrpSpPr/>
                <p:nvPr/>
              </p:nvGrpSpPr>
              <p:grpSpPr>
                <a:xfrm rot="5400000">
                  <a:off x="4920816" y="3990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/>
              <p:cNvGrpSpPr/>
              <p:nvPr/>
            </p:nvGrpSpPr>
            <p:grpSpPr>
              <a:xfrm>
                <a:off x="2173035" y="395196"/>
                <a:ext cx="2747781" cy="2747759"/>
                <a:chOff x="5073216" y="551482"/>
                <a:chExt cx="2747781" cy="2747759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5077797" y="556041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/>
                <p:cNvGrpSpPr/>
                <p:nvPr/>
              </p:nvGrpSpPr>
              <p:grpSpPr>
                <a:xfrm rot="5400000">
                  <a:off x="5073216" y="551482"/>
                  <a:ext cx="2743200" cy="2743200"/>
                  <a:chOff x="2054992" y="1260818"/>
                  <a:chExt cx="609600" cy="3396003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0549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073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>
                    <a:off x="23597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>
                    <a:off x="25121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>
                    <a:off x="2664592" y="1260818"/>
                    <a:ext cx="0" cy="3396003"/>
                  </a:xfrm>
                  <a:prstGeom prst="line">
                    <a:avLst/>
                  </a:prstGeom>
                  <a:ln>
                    <a:solidFill>
                      <a:schemeClr val="accent1">
                        <a:alpha val="57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4" y="59602"/>
            <a:ext cx="4574206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Find orthogonal projection </a:t>
            </a:r>
          </a:p>
          <a:p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of             onto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 flipH="1">
            <a:off x="1449271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flipH="1">
            <a:off x="1361143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49062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70982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06146" y="567415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802949" y="697531"/>
            <a:ext cx="570897" cy="1177358"/>
            <a:chOff x="3573735" y="4185186"/>
            <a:chExt cx="570897" cy="1177358"/>
          </a:xfrm>
          <a:solidFill>
            <a:srgbClr val="F2F2F2"/>
          </a:solidFill>
        </p:grpSpPr>
        <p:grpSp>
          <p:nvGrpSpPr>
            <p:cNvPr id="135" name="Group 134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7" name="Rectangle 136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2860033" y="567415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cxnSp>
        <p:nvCxnSpPr>
          <p:cNvPr id="98" name="Straight Connector 97"/>
          <p:cNvCxnSpPr/>
          <p:nvPr/>
        </p:nvCxnSpPr>
        <p:spPr>
          <a:xfrm flipH="1" flipV="1">
            <a:off x="7006165" y="752892"/>
            <a:ext cx="1367019" cy="6812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53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6777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3635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0493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77351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4209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7044755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7044755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29299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6157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3015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9873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6731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4296974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4296974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2919160" y="744446"/>
            <a:ext cx="5495562" cy="2747759"/>
            <a:chOff x="2173035" y="395196"/>
            <a:chExt cx="5495562" cy="2747759"/>
          </a:xfrm>
        </p:grpSpPr>
        <p:grpSp>
          <p:nvGrpSpPr>
            <p:cNvPr id="157" name="Group 156"/>
            <p:cNvGrpSpPr/>
            <p:nvPr/>
          </p:nvGrpSpPr>
          <p:grpSpPr>
            <a:xfrm>
              <a:off x="4920816" y="395196"/>
              <a:ext cx="2747781" cy="2747759"/>
              <a:chOff x="4920816" y="399082"/>
              <a:chExt cx="2747781" cy="274775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925397" y="4036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/>
              <p:cNvGrpSpPr/>
              <p:nvPr/>
            </p:nvGrpSpPr>
            <p:grpSpPr>
              <a:xfrm rot="5400000">
                <a:off x="4920816" y="3990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>
              <a:off x="2173035" y="395196"/>
              <a:ext cx="2747781" cy="2747759"/>
              <a:chOff x="5073216" y="551482"/>
              <a:chExt cx="2747781" cy="2747759"/>
            </a:xfrm>
          </p:grpSpPr>
          <p:grpSp>
            <p:nvGrpSpPr>
              <p:cNvPr id="144" name="Group 143"/>
              <p:cNvGrpSpPr/>
              <p:nvPr/>
            </p:nvGrpSpPr>
            <p:grpSpPr>
              <a:xfrm>
                <a:off x="5077797" y="5560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/>
              <p:cNvGrpSpPr/>
              <p:nvPr/>
            </p:nvGrpSpPr>
            <p:grpSpPr>
              <a:xfrm rot="5400000">
                <a:off x="5073216" y="5514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4" y="59602"/>
            <a:ext cx="4574206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Find orthogonal projection </a:t>
            </a:r>
          </a:p>
          <a:p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of             onto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 flipH="1">
            <a:off x="1449271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flipH="1">
            <a:off x="1361143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49062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70982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06146" y="567415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802949" y="697531"/>
            <a:ext cx="570897" cy="1177358"/>
            <a:chOff x="3573735" y="4185186"/>
            <a:chExt cx="570897" cy="1177358"/>
          </a:xfrm>
          <a:solidFill>
            <a:srgbClr val="F2F2F2"/>
          </a:solidFill>
        </p:grpSpPr>
        <p:grpSp>
          <p:nvGrpSpPr>
            <p:cNvPr id="135" name="Group 134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7" name="Rectangle 136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2860033" y="567415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cxnSp>
        <p:nvCxnSpPr>
          <p:cNvPr id="233" name="Straight Connector 232"/>
          <p:cNvCxnSpPr/>
          <p:nvPr/>
        </p:nvCxnSpPr>
        <p:spPr>
          <a:xfrm flipH="1" flipV="1">
            <a:off x="7006165" y="752892"/>
            <a:ext cx="1367019" cy="6812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>
            <a:off x="7044755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7044755" y="33934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>
            <a:off x="4296974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4296974" y="3393485"/>
            <a:ext cx="0" cy="274320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8803" y="3571875"/>
            <a:ext cx="9006840" cy="3222626"/>
          </a:xfrm>
          <a:prstGeom prst="rect">
            <a:avLst/>
          </a:prstGeom>
          <a:solidFill>
            <a:srgbClr val="F2F2F2"/>
          </a:solidFill>
          <a:ln>
            <a:solidFill>
              <a:srgbClr val="7793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3505650" y="3560901"/>
            <a:ext cx="39660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(4, </a:t>
            </a:r>
            <a:r>
              <a:rPr lang="en-US" sz="4000" dirty="0"/>
              <a:t>3</a:t>
            </a:r>
            <a:r>
              <a:rPr lang="en-US" sz="4000" dirty="0" smtClean="0"/>
              <a:t>) </a:t>
            </a:r>
          </a:p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(1, 2)</a:t>
            </a:r>
          </a:p>
          <a:p>
            <a:endParaRPr lang="en-US" sz="4000" dirty="0"/>
          </a:p>
        </p:txBody>
      </p:sp>
      <p:sp>
        <p:nvSpPr>
          <p:cNvPr id="142" name="Rectangle 141"/>
          <p:cNvSpPr/>
          <p:nvPr/>
        </p:nvSpPr>
        <p:spPr>
          <a:xfrm flipH="1">
            <a:off x="1888459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 flipH="1">
            <a:off x="1800331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1488250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1610170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545334" y="4260159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193" name="Rectangle 192"/>
          <p:cNvSpPr/>
          <p:nvPr/>
        </p:nvSpPr>
        <p:spPr>
          <a:xfrm flipH="1">
            <a:off x="2611756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 flipH="1">
            <a:off x="2523628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211547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2333467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TextBox 187"/>
          <p:cNvSpPr txBox="1"/>
          <p:nvPr/>
        </p:nvSpPr>
        <p:spPr>
          <a:xfrm>
            <a:off x="2268631" y="3560901"/>
            <a:ext cx="885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   </a:t>
            </a:r>
          </a:p>
          <a:p>
            <a:r>
              <a:rPr lang="en-US" sz="4000" dirty="0" smtClean="0"/>
              <a:t>3    </a:t>
            </a:r>
            <a:endParaRPr lang="en-US" sz="4000" dirty="0"/>
          </a:p>
        </p:txBody>
      </p:sp>
      <p:cxnSp>
        <p:nvCxnSpPr>
          <p:cNvPr id="196" name="Straight Connector 195"/>
          <p:cNvCxnSpPr/>
          <p:nvPr/>
        </p:nvCxnSpPr>
        <p:spPr>
          <a:xfrm>
            <a:off x="3564616" y="4260159"/>
            <a:ext cx="2602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375843" y="3560901"/>
            <a:ext cx="712513" cy="1323439"/>
            <a:chOff x="6375843" y="3560901"/>
            <a:chExt cx="712513" cy="1323439"/>
          </a:xfrm>
        </p:grpSpPr>
        <p:sp>
          <p:nvSpPr>
            <p:cNvPr id="205" name="Rectangle 204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86080" y="3859634"/>
            <a:ext cx="8722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</a:rPr>
              <a:t>proj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             =                                                  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097895" y="5275310"/>
            <a:ext cx="6240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</a:t>
            </a:r>
            <a:r>
              <a:rPr lang="en-US" sz="4000" dirty="0" smtClean="0"/>
              <a:t>(4) + 2(3)              4 + 6       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smtClean="0"/>
              <a:t> 1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+ 2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                 </a:t>
            </a:r>
            <a:r>
              <a:rPr lang="en-US" sz="4000" dirty="0" smtClean="0"/>
              <a:t>1 + 4</a:t>
            </a:r>
            <a:endParaRPr lang="en-US" sz="4000" baseline="30000" dirty="0"/>
          </a:p>
        </p:txBody>
      </p:sp>
      <p:cxnSp>
        <p:nvCxnSpPr>
          <p:cNvPr id="159" name="Straight Connector 158"/>
          <p:cNvCxnSpPr/>
          <p:nvPr/>
        </p:nvCxnSpPr>
        <p:spPr>
          <a:xfrm>
            <a:off x="3223782" y="5991463"/>
            <a:ext cx="2067498" cy="1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6840414" y="5991463"/>
            <a:ext cx="109427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7491" y="5559296"/>
            <a:ext cx="5275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4F6228"/>
                </a:solidFill>
              </a:rPr>
              <a:t>=                           =</a:t>
            </a:r>
            <a:endParaRPr lang="en-US" sz="4400" dirty="0">
              <a:solidFill>
                <a:srgbClr val="4F6228"/>
              </a:solidFill>
            </a:endParaRPr>
          </a:p>
        </p:txBody>
      </p:sp>
      <p:grpSp>
        <p:nvGrpSpPr>
          <p:cNvPr id="215" name="Group 214"/>
          <p:cNvGrpSpPr/>
          <p:nvPr/>
        </p:nvGrpSpPr>
        <p:grpSpPr>
          <a:xfrm>
            <a:off x="8154552" y="5285849"/>
            <a:ext cx="712513" cy="1323439"/>
            <a:chOff x="6375843" y="3560901"/>
            <a:chExt cx="712513" cy="1323439"/>
          </a:xfrm>
        </p:grpSpPr>
        <p:sp>
          <p:nvSpPr>
            <p:cNvPr id="216" name="Rectangle 215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5468105" y="5285849"/>
            <a:ext cx="712513" cy="1323439"/>
            <a:chOff x="6375843" y="3560901"/>
            <a:chExt cx="712513" cy="1323439"/>
          </a:xfrm>
        </p:grpSpPr>
        <p:sp>
          <p:nvSpPr>
            <p:cNvPr id="222" name="Rectangle 221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348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654961" y="752892"/>
            <a:ext cx="11980" cy="5480427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6777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63635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70493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77351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420936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7044755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7044755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29299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6157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43015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9873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673155" y="3077369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4296974" y="170121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4296974" y="1974260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802287" y="1858859"/>
            <a:ext cx="1147604" cy="1323439"/>
            <a:chOff x="6802162" y="1858859"/>
            <a:chExt cx="1147604" cy="1323439"/>
          </a:xfrm>
        </p:grpSpPr>
        <p:sp>
          <p:nvSpPr>
            <p:cNvPr id="128" name="Rectangle 127"/>
            <p:cNvSpPr/>
            <p:nvPr/>
          </p:nvSpPr>
          <p:spPr>
            <a:xfrm flipH="1">
              <a:off x="7202371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flipH="1">
              <a:off x="7114243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802162" y="2021209"/>
              <a:ext cx="170688" cy="1126468"/>
            </a:xfrm>
            <a:prstGeom prst="rect">
              <a:avLst/>
            </a:prstGeom>
            <a:noFill/>
            <a:ln w="38100"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924082" y="1988975"/>
              <a:ext cx="136896" cy="1177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59246" y="1858859"/>
              <a:ext cx="109052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660066"/>
                  </a:solidFill>
                </a:rPr>
                <a:t>4   </a:t>
              </a:r>
            </a:p>
            <a:p>
              <a:r>
                <a:rPr lang="en-US" sz="4000" dirty="0" smtClean="0">
                  <a:solidFill>
                    <a:srgbClr val="660066"/>
                  </a:solidFill>
                </a:rPr>
                <a:t>3    </a:t>
              </a:r>
              <a:endParaRPr lang="en-US" sz="4000" dirty="0">
                <a:solidFill>
                  <a:srgbClr val="660066"/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>
          <a:xfrm flipV="1">
            <a:off x="5686595" y="748332"/>
            <a:ext cx="1356527" cy="2717495"/>
          </a:xfrm>
          <a:prstGeom prst="straightConnector1">
            <a:avLst/>
          </a:prstGeom>
          <a:ln w="149225" cmpd="sng">
            <a:solidFill>
              <a:schemeClr val="accent3">
                <a:lumMod val="75000"/>
              </a:schemeClr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034613" y="2017138"/>
            <a:ext cx="712513" cy="1323439"/>
            <a:chOff x="7191683" y="1566261"/>
            <a:chExt cx="712513" cy="1323439"/>
          </a:xfrm>
        </p:grpSpPr>
        <p:grpSp>
          <p:nvGrpSpPr>
            <p:cNvPr id="113" name="Group 112"/>
            <p:cNvGrpSpPr/>
            <p:nvPr/>
          </p:nvGrpSpPr>
          <p:grpSpPr>
            <a:xfrm>
              <a:off x="7191683" y="1696377"/>
              <a:ext cx="570897" cy="1177358"/>
              <a:chOff x="3573735" y="4185186"/>
              <a:chExt cx="570897" cy="1177358"/>
            </a:xfrm>
          </p:grpSpPr>
          <p:grpSp>
            <p:nvGrpSpPr>
              <p:cNvPr id="115" name="Group 114"/>
              <p:cNvGrpSpPr/>
              <p:nvPr/>
            </p:nvGrpSpPr>
            <p:grpSpPr>
              <a:xfrm flipH="1">
                <a:off x="3885816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3573735" y="4185186"/>
                <a:ext cx="258816" cy="1177358"/>
                <a:chOff x="731520" y="2777538"/>
                <a:chExt cx="258816" cy="230832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731520" y="2840736"/>
                  <a:ext cx="170688" cy="220854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4" name="TextBox 113"/>
            <p:cNvSpPr txBox="1"/>
            <p:nvPr/>
          </p:nvSpPr>
          <p:spPr>
            <a:xfrm>
              <a:off x="7248767" y="156626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2919160" y="744446"/>
            <a:ext cx="5495562" cy="2747759"/>
            <a:chOff x="2173035" y="395196"/>
            <a:chExt cx="5495562" cy="2747759"/>
          </a:xfrm>
        </p:grpSpPr>
        <p:grpSp>
          <p:nvGrpSpPr>
            <p:cNvPr id="157" name="Group 156"/>
            <p:cNvGrpSpPr/>
            <p:nvPr/>
          </p:nvGrpSpPr>
          <p:grpSpPr>
            <a:xfrm>
              <a:off x="4920816" y="395196"/>
              <a:ext cx="2747781" cy="2747759"/>
              <a:chOff x="4920816" y="399082"/>
              <a:chExt cx="2747781" cy="274775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925397" y="4036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/>
              <p:cNvGrpSpPr/>
              <p:nvPr/>
            </p:nvGrpSpPr>
            <p:grpSpPr>
              <a:xfrm rot="5400000">
                <a:off x="4920816" y="3990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 155"/>
            <p:cNvGrpSpPr/>
            <p:nvPr/>
          </p:nvGrpSpPr>
          <p:grpSpPr>
            <a:xfrm>
              <a:off x="2173035" y="395196"/>
              <a:ext cx="2747781" cy="2747759"/>
              <a:chOff x="5073216" y="551482"/>
              <a:chExt cx="2747781" cy="2747759"/>
            </a:xfrm>
          </p:grpSpPr>
          <p:grpSp>
            <p:nvGrpSpPr>
              <p:cNvPr id="144" name="Group 143"/>
              <p:cNvGrpSpPr/>
              <p:nvPr/>
            </p:nvGrpSpPr>
            <p:grpSpPr>
              <a:xfrm>
                <a:off x="5077797" y="556041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/>
              <p:cNvGrpSpPr/>
              <p:nvPr/>
            </p:nvGrpSpPr>
            <p:grpSpPr>
              <a:xfrm rot="5400000">
                <a:off x="5073216" y="551482"/>
                <a:ext cx="2743200" cy="2743200"/>
                <a:chOff x="2054992" y="1260818"/>
                <a:chExt cx="609600" cy="3396003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0549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22073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3597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121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664592" y="1260818"/>
                  <a:ext cx="0" cy="3396003"/>
                </a:xfrm>
                <a:prstGeom prst="line">
                  <a:avLst/>
                </a:prstGeom>
                <a:ln>
                  <a:solidFill>
                    <a:schemeClr val="accent1">
                      <a:alpha val="5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82" name="Straight Connector 81"/>
          <p:cNvCxnSpPr/>
          <p:nvPr/>
        </p:nvCxnSpPr>
        <p:spPr>
          <a:xfrm flipH="1">
            <a:off x="2919160" y="3465827"/>
            <a:ext cx="5490981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671522" y="1434132"/>
            <a:ext cx="2743200" cy="2057400"/>
          </a:xfrm>
          <a:prstGeom prst="straightConnector1">
            <a:avLst/>
          </a:prstGeom>
          <a:ln w="7620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666941" y="2116046"/>
            <a:ext cx="696595" cy="1375486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804" y="59602"/>
            <a:ext cx="4574206" cy="2000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Find orthogonal projection </a:t>
            </a:r>
          </a:p>
          <a:p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of             onto</a:t>
            </a:r>
          </a:p>
          <a:p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endParaRPr lang="en-US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 flipH="1">
            <a:off x="1449271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flipH="1">
            <a:off x="1361143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49062" y="729765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70982" y="697531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06146" y="567415"/>
            <a:ext cx="109052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60066"/>
                </a:solidFill>
              </a:rPr>
              <a:t>4   </a:t>
            </a:r>
          </a:p>
          <a:p>
            <a:r>
              <a:rPr lang="en-US" sz="4000" dirty="0" smtClean="0">
                <a:solidFill>
                  <a:srgbClr val="660066"/>
                </a:solidFill>
              </a:rPr>
              <a:t>3    </a:t>
            </a:r>
            <a:endParaRPr lang="en-US" sz="4000" dirty="0">
              <a:solidFill>
                <a:srgbClr val="660066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802949" y="697531"/>
            <a:ext cx="570897" cy="1177358"/>
            <a:chOff x="3573735" y="4185186"/>
            <a:chExt cx="570897" cy="1177358"/>
          </a:xfrm>
          <a:solidFill>
            <a:srgbClr val="F2F2F2"/>
          </a:solidFill>
        </p:grpSpPr>
        <p:grpSp>
          <p:nvGrpSpPr>
            <p:cNvPr id="135" name="Group 134"/>
            <p:cNvGrpSpPr/>
            <p:nvPr/>
          </p:nvGrpSpPr>
          <p:grpSpPr>
            <a:xfrm flipH="1">
              <a:off x="3885816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3573735" y="4185186"/>
              <a:ext cx="258816" cy="1177358"/>
              <a:chOff x="731520" y="2777538"/>
              <a:chExt cx="258816" cy="2308324"/>
            </a:xfrm>
            <a:grpFill/>
          </p:grpSpPr>
          <p:sp>
            <p:nvSpPr>
              <p:cNvPr id="137" name="Rectangle 136"/>
              <p:cNvSpPr/>
              <p:nvPr/>
            </p:nvSpPr>
            <p:spPr>
              <a:xfrm>
                <a:off x="731520" y="2840736"/>
                <a:ext cx="170688" cy="2208549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2860033" y="567415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cxnSp>
        <p:nvCxnSpPr>
          <p:cNvPr id="233" name="Straight Connector 232"/>
          <p:cNvCxnSpPr/>
          <p:nvPr/>
        </p:nvCxnSpPr>
        <p:spPr>
          <a:xfrm flipH="1" flipV="1">
            <a:off x="7006165" y="752892"/>
            <a:ext cx="1367019" cy="6812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>
            <a:off x="7044755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7044755" y="33934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>
            <a:off x="4296974" y="2707685"/>
            <a:ext cx="0" cy="2743200"/>
          </a:xfrm>
          <a:prstGeom prst="line">
            <a:avLst/>
          </a:prstGeom>
          <a:ln>
            <a:solidFill>
              <a:schemeClr val="accent1">
                <a:alpha val="5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4296974" y="3393485"/>
            <a:ext cx="0" cy="274320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8803" y="3571875"/>
            <a:ext cx="9006840" cy="3222626"/>
          </a:xfrm>
          <a:prstGeom prst="rect">
            <a:avLst/>
          </a:prstGeom>
          <a:solidFill>
            <a:srgbClr val="F2F2F2"/>
          </a:solidFill>
          <a:ln>
            <a:solidFill>
              <a:srgbClr val="7793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3505650" y="3560901"/>
            <a:ext cx="39660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(4, </a:t>
            </a:r>
            <a:r>
              <a:rPr lang="en-US" sz="4000" dirty="0"/>
              <a:t>3</a:t>
            </a:r>
            <a:r>
              <a:rPr lang="en-US" sz="4000" dirty="0" smtClean="0"/>
              <a:t>) </a:t>
            </a:r>
          </a:p>
          <a:p>
            <a:r>
              <a:rPr lang="en-US" sz="4000" dirty="0" smtClean="0"/>
              <a:t>(1, 2) </a:t>
            </a:r>
            <a:r>
              <a:rPr lang="en-US" sz="4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000" dirty="0" smtClean="0"/>
              <a:t> (1, 2)</a:t>
            </a:r>
          </a:p>
          <a:p>
            <a:endParaRPr lang="en-US" sz="4000" dirty="0"/>
          </a:p>
        </p:txBody>
      </p:sp>
      <p:sp>
        <p:nvSpPr>
          <p:cNvPr id="142" name="Rectangle 141"/>
          <p:cNvSpPr/>
          <p:nvPr/>
        </p:nvSpPr>
        <p:spPr>
          <a:xfrm flipH="1">
            <a:off x="1888459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 flipH="1">
            <a:off x="1800331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1488250" y="4422509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1610170" y="4390275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545334" y="4260159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193" name="Rectangle 192"/>
          <p:cNvSpPr/>
          <p:nvPr/>
        </p:nvSpPr>
        <p:spPr>
          <a:xfrm flipH="1">
            <a:off x="2611756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 flipH="1">
            <a:off x="2523628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211547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2333467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TextBox 187"/>
          <p:cNvSpPr txBox="1"/>
          <p:nvPr/>
        </p:nvSpPr>
        <p:spPr>
          <a:xfrm>
            <a:off x="2268631" y="3560901"/>
            <a:ext cx="885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   </a:t>
            </a:r>
          </a:p>
          <a:p>
            <a:r>
              <a:rPr lang="en-US" sz="4000" dirty="0" smtClean="0"/>
              <a:t>3    </a:t>
            </a:r>
            <a:endParaRPr lang="en-US" sz="4000" dirty="0"/>
          </a:p>
        </p:txBody>
      </p:sp>
      <p:cxnSp>
        <p:nvCxnSpPr>
          <p:cNvPr id="196" name="Straight Connector 195"/>
          <p:cNvCxnSpPr/>
          <p:nvPr/>
        </p:nvCxnSpPr>
        <p:spPr>
          <a:xfrm>
            <a:off x="3564616" y="4260159"/>
            <a:ext cx="2602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flipH="1">
            <a:off x="6776052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 flipH="1">
            <a:off x="6687924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6375843" y="3723251"/>
            <a:ext cx="170688" cy="1126468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497763" y="3691017"/>
            <a:ext cx="136896" cy="117735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6432927" y="3560901"/>
            <a:ext cx="655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4000" dirty="0" smtClean="0"/>
              <a:t>   </a:t>
            </a:r>
          </a:p>
          <a:p>
            <a:pPr marL="742950" indent="-742950">
              <a:buAutoNum type="arabicPlain"/>
            </a:pPr>
            <a:r>
              <a:rPr lang="en-US" sz="4000" dirty="0" smtClean="0"/>
              <a:t>    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6080" y="3859634"/>
            <a:ext cx="8722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</a:rPr>
              <a:t>proj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             =                                                  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097895" y="5275310"/>
            <a:ext cx="6240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</a:t>
            </a:r>
            <a:r>
              <a:rPr lang="en-US" sz="4000" dirty="0" smtClean="0"/>
              <a:t>(4) + 2(3)              </a:t>
            </a:r>
            <a:r>
              <a:rPr lang="en-US" sz="4000" dirty="0" smtClean="0"/>
              <a:t>10</a:t>
            </a:r>
            <a:r>
              <a:rPr lang="en-US" sz="4000" dirty="0" smtClean="0"/>
              <a:t>         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smtClean="0"/>
              <a:t> 1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+ 2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r>
              <a:rPr lang="en-US" sz="4000" dirty="0" smtClean="0"/>
              <a:t>                  5</a:t>
            </a:r>
            <a:endParaRPr lang="en-US" sz="4000" baseline="30000" dirty="0"/>
          </a:p>
        </p:txBody>
      </p:sp>
      <p:cxnSp>
        <p:nvCxnSpPr>
          <p:cNvPr id="159" name="Straight Connector 158"/>
          <p:cNvCxnSpPr/>
          <p:nvPr/>
        </p:nvCxnSpPr>
        <p:spPr>
          <a:xfrm>
            <a:off x="3223782" y="5991463"/>
            <a:ext cx="2067498" cy="1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6856289" y="5991463"/>
            <a:ext cx="67895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7491" y="5559296"/>
            <a:ext cx="5275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4F6228"/>
                </a:solidFill>
              </a:rPr>
              <a:t>=                           =</a:t>
            </a:r>
            <a:endParaRPr lang="en-US" sz="4400" dirty="0">
              <a:solidFill>
                <a:srgbClr val="4F6228"/>
              </a:solidFill>
            </a:endParaRPr>
          </a:p>
        </p:txBody>
      </p:sp>
      <p:grpSp>
        <p:nvGrpSpPr>
          <p:cNvPr id="168" name="Group 167"/>
          <p:cNvGrpSpPr/>
          <p:nvPr/>
        </p:nvGrpSpPr>
        <p:grpSpPr>
          <a:xfrm>
            <a:off x="7662427" y="5285849"/>
            <a:ext cx="712513" cy="1323439"/>
            <a:chOff x="6375843" y="3560901"/>
            <a:chExt cx="712513" cy="1323439"/>
          </a:xfrm>
        </p:grpSpPr>
        <p:sp>
          <p:nvSpPr>
            <p:cNvPr id="180" name="Rectangle 179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Rectangle 214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5468105" y="5285849"/>
            <a:ext cx="712513" cy="1323439"/>
            <a:chOff x="6375843" y="3560901"/>
            <a:chExt cx="712513" cy="1323439"/>
          </a:xfrm>
        </p:grpSpPr>
        <p:sp>
          <p:nvSpPr>
            <p:cNvPr id="220" name="Rectangle 219"/>
            <p:cNvSpPr/>
            <p:nvPr/>
          </p:nvSpPr>
          <p:spPr>
            <a:xfrm flipH="1">
              <a:off x="6776052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 flipH="1">
              <a:off x="6687924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6375843" y="3723251"/>
              <a:ext cx="170688" cy="1126468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6497763" y="3691017"/>
              <a:ext cx="136896" cy="117735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6432927" y="3560901"/>
              <a:ext cx="6554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dirty="0" smtClean="0"/>
                <a:t>   </a:t>
              </a:r>
            </a:p>
            <a:p>
              <a:pPr marL="742950" indent="-742950">
                <a:buAutoNum type="arabicPlain"/>
              </a:pPr>
              <a:r>
                <a:rPr lang="en-US" sz="4000" dirty="0" smtClean="0"/>
                <a:t>    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5391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732</Words>
  <Application>Microsoft Macintosh PowerPoint</Application>
  <PresentationFormat>On-screen Show (4:3)</PresentationFormat>
  <Paragraphs>319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I D</cp:lastModifiedBy>
  <cp:revision>40</cp:revision>
  <dcterms:created xsi:type="dcterms:W3CDTF">2014-05-02T19:27:01Z</dcterms:created>
  <dcterms:modified xsi:type="dcterms:W3CDTF">2014-05-05T07:10:04Z</dcterms:modified>
  <cp:category/>
</cp:coreProperties>
</file>