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71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31691-0A83-43A0-8ACC-A2998E0E0616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8B85F-37F0-481C-A91A-3FCAC8A28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9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3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1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8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6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5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2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8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5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43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D341-32E5-469E-AA52-A22DEB132933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98D0-14A2-42A9-B87D-EAD8266F5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9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240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85969" y="419211"/>
            <a:ext cx="8169289" cy="1265241"/>
            <a:chOff x="414528" y="419211"/>
            <a:chExt cx="6291072" cy="1265241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Determine the </a:t>
              </a:r>
              <a:r>
                <a:rPr lang="en-US" sz="3600" dirty="0" err="1"/>
                <a:t>nullspace</a:t>
              </a:r>
              <a:r>
                <a:rPr lang="en-US" sz="3600" dirty="0"/>
                <a:t> of </a:t>
              </a:r>
              <a:r>
                <a:rPr lang="en-US" sz="3600" dirty="0" smtClean="0"/>
                <a:t> B where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152255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745411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388423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80613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074021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35815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240" y="168722"/>
            <a:ext cx="3561017" cy="15635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27906" y="524657"/>
            <a:ext cx="775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~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8152255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745411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388423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980613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074021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35815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43799" y="76028"/>
            <a:ext cx="76282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Determine the </a:t>
            </a:r>
            <a:r>
              <a:rPr lang="en-US" sz="3600" dirty="0" smtClean="0"/>
              <a:t>column space </a:t>
            </a:r>
            <a:r>
              <a:rPr lang="en-US" sz="3600" dirty="0"/>
              <a:t>of  B</a:t>
            </a:r>
            <a:r>
              <a:rPr lang="en-US" sz="3600" dirty="0" smtClean="0"/>
              <a:t>             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                 where </a:t>
            </a:r>
            <a:r>
              <a:rPr lang="en-US" sz="3600" dirty="0"/>
              <a:t>B</a:t>
            </a:r>
            <a:endParaRPr lang="en-US" sz="3600" dirty="0" smtClean="0"/>
          </a:p>
          <a:p>
            <a:endParaRPr lang="en-US" sz="2000" dirty="0"/>
          </a:p>
          <a:p>
            <a:r>
              <a:rPr lang="en-US" sz="3600" dirty="0" smtClean="0"/>
              <a:t>                    IF POSSIBLE 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5756" y="2181469"/>
            <a:ext cx="121362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Note:  We don’t know the original matrix B.  We only know REF of B.</a:t>
            </a:r>
          </a:p>
          <a:p>
            <a:endParaRPr lang="en-US" sz="3400" dirty="0"/>
          </a:p>
          <a:p>
            <a:r>
              <a:rPr lang="en-US" sz="3400" dirty="0" smtClean="0"/>
              <a:t>But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22870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7575" y="1966714"/>
            <a:ext cx="11857332" cy="6063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Column space of A   </a:t>
            </a:r>
            <a:r>
              <a:rPr lang="en-US" sz="3600" dirty="0" smtClean="0"/>
              <a:t>= col A =</a:t>
            </a:r>
            <a:endParaRPr lang="en-US" sz="3600" dirty="0"/>
          </a:p>
          <a:p>
            <a:r>
              <a:rPr lang="en-US" sz="36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sz="4800" dirty="0" smtClean="0">
                <a:solidFill>
                  <a:srgbClr val="7030A0"/>
                </a:solidFill>
              </a:rPr>
              <a:t>col A =  span               ,          ,          ,</a:t>
            </a:r>
          </a:p>
          <a:p>
            <a:endParaRPr lang="en-US" sz="4800" dirty="0">
              <a:solidFill>
                <a:srgbClr val="7030A0"/>
              </a:solidFill>
            </a:endParaRPr>
          </a:p>
          <a:p>
            <a:endParaRPr lang="en-US" sz="4000" dirty="0">
              <a:solidFill>
                <a:srgbClr val="7030A0"/>
              </a:solidFill>
            </a:endParaRPr>
          </a:p>
          <a:p>
            <a:r>
              <a:rPr lang="en-US" sz="4800" dirty="0" smtClean="0">
                <a:solidFill>
                  <a:srgbClr val="7030A0"/>
                </a:solidFill>
              </a:rPr>
              <a:t>=     c</a:t>
            </a:r>
            <a:r>
              <a:rPr lang="en-US" sz="4800" baseline="-25000" dirty="0" smtClean="0">
                <a:solidFill>
                  <a:srgbClr val="7030A0"/>
                </a:solidFill>
              </a:rPr>
              <a:t>1</a:t>
            </a:r>
            <a:r>
              <a:rPr lang="en-US" sz="4800" dirty="0" smtClean="0">
                <a:solidFill>
                  <a:srgbClr val="7030A0"/>
                </a:solidFill>
              </a:rPr>
              <a:t>          </a:t>
            </a:r>
            <a:r>
              <a:rPr lang="en-US" sz="6000" dirty="0">
                <a:solidFill>
                  <a:srgbClr val="7030A0"/>
                </a:solidFill>
              </a:rPr>
              <a:t>+ </a:t>
            </a:r>
            <a:r>
              <a:rPr lang="en-US" sz="4800" dirty="0">
                <a:solidFill>
                  <a:srgbClr val="7030A0"/>
                </a:solidFill>
              </a:rPr>
              <a:t>c</a:t>
            </a:r>
            <a:r>
              <a:rPr lang="en-US" sz="4800" baseline="-25000" dirty="0">
                <a:solidFill>
                  <a:srgbClr val="7030A0"/>
                </a:solidFill>
              </a:rPr>
              <a:t>2</a:t>
            </a:r>
            <a:r>
              <a:rPr lang="en-US" sz="4800" dirty="0">
                <a:solidFill>
                  <a:srgbClr val="7030A0"/>
                </a:solidFill>
              </a:rPr>
              <a:t>         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6000" dirty="0">
                <a:solidFill>
                  <a:srgbClr val="7030A0"/>
                </a:solidFill>
              </a:rPr>
              <a:t>+</a:t>
            </a:r>
            <a:r>
              <a:rPr lang="en-US" sz="4800" dirty="0">
                <a:solidFill>
                  <a:srgbClr val="7030A0"/>
                </a:solidFill>
              </a:rPr>
              <a:t> </a:t>
            </a:r>
            <a:r>
              <a:rPr lang="en-US" sz="4800" dirty="0" smtClean="0">
                <a:solidFill>
                  <a:srgbClr val="7030A0"/>
                </a:solidFill>
              </a:rPr>
              <a:t>c</a:t>
            </a:r>
            <a:r>
              <a:rPr lang="en-US" sz="4800" baseline="-25000" dirty="0" smtClean="0">
                <a:solidFill>
                  <a:srgbClr val="7030A0"/>
                </a:solidFill>
              </a:rPr>
              <a:t>3              </a:t>
            </a:r>
            <a:r>
              <a:rPr lang="en-US" sz="6000" dirty="0" smtClean="0">
                <a:solidFill>
                  <a:srgbClr val="7030A0"/>
                </a:solidFill>
              </a:rPr>
              <a:t>+</a:t>
            </a:r>
            <a:r>
              <a:rPr lang="en-US" sz="4800" dirty="0" smtClean="0">
                <a:solidFill>
                  <a:srgbClr val="7030A0"/>
                </a:solidFill>
              </a:rPr>
              <a:t> c</a:t>
            </a:r>
            <a:r>
              <a:rPr lang="en-US" sz="4800" baseline="-25000" dirty="0" smtClean="0">
                <a:solidFill>
                  <a:srgbClr val="7030A0"/>
                </a:solidFill>
              </a:rPr>
              <a:t>4                 </a:t>
            </a:r>
            <a:r>
              <a:rPr lang="en-US" sz="4800" dirty="0" smtClean="0">
                <a:solidFill>
                  <a:srgbClr val="7030A0"/>
                </a:solidFill>
              </a:rPr>
              <a:t>c</a:t>
            </a:r>
            <a:r>
              <a:rPr lang="en-US" sz="4800" baseline="-25000" dirty="0" smtClean="0">
                <a:solidFill>
                  <a:srgbClr val="7030A0"/>
                </a:solidFill>
              </a:rPr>
              <a:t>i</a:t>
            </a:r>
            <a:r>
              <a:rPr lang="en-US" sz="4800" dirty="0" smtClean="0">
                <a:solidFill>
                  <a:srgbClr val="7030A0"/>
                </a:solidFill>
              </a:rPr>
              <a:t> </a:t>
            </a:r>
            <a:r>
              <a:rPr lang="en-US" sz="4800" dirty="0">
                <a:solidFill>
                  <a:srgbClr val="7030A0"/>
                </a:solidFill>
              </a:rPr>
              <a:t>in R</a:t>
            </a:r>
          </a:p>
          <a:p>
            <a:r>
              <a:rPr lang="en-US" sz="4800" dirty="0" smtClean="0">
                <a:solidFill>
                  <a:srgbClr val="7030A0"/>
                </a:solidFill>
              </a:rPr>
              <a:t>  </a:t>
            </a:r>
          </a:p>
          <a:p>
            <a:endParaRPr lang="en-US" sz="3600" dirty="0">
              <a:solidFill>
                <a:srgbClr val="7030A0"/>
              </a:solidFill>
            </a:endParaRPr>
          </a:p>
          <a:p>
            <a:endParaRPr lang="en-US" sz="3600" dirty="0" smtClean="0">
              <a:solidFill>
                <a:srgbClr val="7030A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1373" y="4506895"/>
            <a:ext cx="76014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>
                <a:latin typeface="+mj-lt"/>
              </a:rPr>
              <a:t>{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276894" y="5012071"/>
            <a:ext cx="1008624" cy="1558782"/>
            <a:chOff x="7983937" y="5029637"/>
            <a:chExt cx="1008624" cy="2308324"/>
          </a:xfrm>
        </p:grpSpPr>
        <p:grpSp>
          <p:nvGrpSpPr>
            <p:cNvPr id="34" name="Group 33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7" name="Rectangle 46"/>
          <p:cNvSpPr/>
          <p:nvPr/>
        </p:nvSpPr>
        <p:spPr>
          <a:xfrm>
            <a:off x="11459170" y="4508062"/>
            <a:ext cx="76014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 smtClean="0">
                <a:latin typeface="+mj-lt"/>
              </a:rPr>
              <a:t>}</a:t>
            </a:r>
            <a:endParaRPr lang="en-US" sz="15000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896112" y="5012071"/>
            <a:ext cx="1008624" cy="1558782"/>
            <a:chOff x="2846122" y="2949864"/>
            <a:chExt cx="1008624" cy="1558782"/>
          </a:xfrm>
        </p:grpSpPr>
        <p:grpSp>
          <p:nvGrpSpPr>
            <p:cNvPr id="3" name="Group 2"/>
            <p:cNvGrpSpPr/>
            <p:nvPr/>
          </p:nvGrpSpPr>
          <p:grpSpPr>
            <a:xfrm>
              <a:off x="2846122" y="2949864"/>
              <a:ext cx="1008624" cy="1558782"/>
              <a:chOff x="7983937" y="5029637"/>
              <a:chExt cx="1008624" cy="2308324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7983937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 flipH="1">
                <a:off x="8733745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5990" y="2991068"/>
              <a:ext cx="619125" cy="1476375"/>
            </a:xfrm>
            <a:prstGeom prst="rect">
              <a:avLst/>
            </a:prstGeom>
          </p:spPr>
        </p:pic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063" y="5033837"/>
            <a:ext cx="752475" cy="1552575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520589" y="5012071"/>
            <a:ext cx="1008624" cy="1558782"/>
            <a:chOff x="7721807" y="3103391"/>
            <a:chExt cx="1008624" cy="1558782"/>
          </a:xfrm>
        </p:grpSpPr>
        <p:grpSp>
          <p:nvGrpSpPr>
            <p:cNvPr id="40" name="Group 39"/>
            <p:cNvGrpSpPr/>
            <p:nvPr/>
          </p:nvGrpSpPr>
          <p:grpSpPr>
            <a:xfrm>
              <a:off x="7721807" y="3103391"/>
              <a:ext cx="1008624" cy="1558782"/>
              <a:chOff x="7983937" y="5029637"/>
              <a:chExt cx="1008624" cy="2308324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7983937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 flipH="1">
                <a:off x="8733745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18736" y="3120782"/>
              <a:ext cx="771525" cy="1524000"/>
            </a:xfrm>
            <a:prstGeom prst="rect">
              <a:avLst/>
            </a:prstGeom>
          </p:spPr>
        </p:pic>
      </p:grpSp>
      <p:cxnSp>
        <p:nvCxnSpPr>
          <p:cNvPr id="10" name="Straight Connector 9"/>
          <p:cNvCxnSpPr/>
          <p:nvPr/>
        </p:nvCxnSpPr>
        <p:spPr>
          <a:xfrm flipH="1">
            <a:off x="10081189" y="4895430"/>
            <a:ext cx="480" cy="1825448"/>
          </a:xfrm>
          <a:prstGeom prst="line">
            <a:avLst/>
          </a:prstGeom>
          <a:ln w="28575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4256289" y="2781584"/>
            <a:ext cx="1008624" cy="1558782"/>
            <a:chOff x="7983937" y="5029637"/>
            <a:chExt cx="1008624" cy="2308324"/>
          </a:xfrm>
        </p:grpSpPr>
        <p:grpSp>
          <p:nvGrpSpPr>
            <p:cNvPr id="52" name="Group 51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8" name="Rectangle 57"/>
          <p:cNvSpPr/>
          <p:nvPr/>
        </p:nvSpPr>
        <p:spPr>
          <a:xfrm>
            <a:off x="3350670" y="2276408"/>
            <a:ext cx="76014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>
                <a:latin typeface="+mj-lt"/>
              </a:rPr>
              <a:t>{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827623" y="2781584"/>
            <a:ext cx="1008624" cy="1558782"/>
            <a:chOff x="7983937" y="5029637"/>
            <a:chExt cx="1008624" cy="2308324"/>
          </a:xfrm>
        </p:grpSpPr>
        <p:grpSp>
          <p:nvGrpSpPr>
            <p:cNvPr id="60" name="Group 59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7373518" y="2781584"/>
            <a:ext cx="1008624" cy="1558782"/>
            <a:chOff x="7983937" y="5029637"/>
            <a:chExt cx="1008624" cy="2308324"/>
          </a:xfrm>
        </p:grpSpPr>
        <p:grpSp>
          <p:nvGrpSpPr>
            <p:cNvPr id="67" name="Group 66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3" name="Rectangle 72"/>
          <p:cNvSpPr/>
          <p:nvPr/>
        </p:nvSpPr>
        <p:spPr>
          <a:xfrm>
            <a:off x="8514552" y="2276408"/>
            <a:ext cx="206412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 smtClean="0">
                <a:latin typeface="+mj-lt"/>
              </a:rPr>
              <a:t>   }</a:t>
            </a:r>
            <a:endParaRPr lang="en-US" sz="15000" dirty="0">
              <a:latin typeface="+mj-lt"/>
            </a:endParaRP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157" y="2822788"/>
            <a:ext cx="619125" cy="1476375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4792" y="2803350"/>
            <a:ext cx="752475" cy="155257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0447" y="2798975"/>
            <a:ext cx="771525" cy="1524000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8796019" y="2783779"/>
            <a:ext cx="1008624" cy="1558782"/>
            <a:chOff x="8796019" y="2783779"/>
            <a:chExt cx="1008624" cy="1558782"/>
          </a:xfrm>
        </p:grpSpPr>
        <p:grpSp>
          <p:nvGrpSpPr>
            <p:cNvPr id="77" name="Group 76"/>
            <p:cNvGrpSpPr/>
            <p:nvPr/>
          </p:nvGrpSpPr>
          <p:grpSpPr>
            <a:xfrm>
              <a:off x="8796019" y="2783779"/>
              <a:ext cx="1008624" cy="1558782"/>
              <a:chOff x="7983937" y="5029637"/>
              <a:chExt cx="1008624" cy="2308324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7983937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 flipH="1">
                <a:off x="8733745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4307" y="2878412"/>
              <a:ext cx="774700" cy="1422400"/>
            </a:xfrm>
            <a:prstGeom prst="rect">
              <a:avLst/>
            </a:prstGeom>
          </p:spPr>
        </p:pic>
      </p:grpSp>
      <p:sp>
        <p:nvSpPr>
          <p:cNvPr id="84" name="Rectangle 83"/>
          <p:cNvSpPr/>
          <p:nvPr/>
        </p:nvSpPr>
        <p:spPr>
          <a:xfrm>
            <a:off x="0" y="0"/>
            <a:ext cx="12192000" cy="18981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0" y="264663"/>
            <a:ext cx="7131065" cy="1015663"/>
            <a:chOff x="0" y="264663"/>
            <a:chExt cx="7131065" cy="1015663"/>
          </a:xfrm>
        </p:grpSpPr>
        <p:sp>
          <p:nvSpPr>
            <p:cNvPr id="86" name="TextBox 85"/>
            <p:cNvSpPr txBox="1"/>
            <p:nvPr/>
          </p:nvSpPr>
          <p:spPr>
            <a:xfrm>
              <a:off x="0" y="484123"/>
              <a:ext cx="670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Determine the column space of  A </a:t>
              </a:r>
              <a:endParaRPr lang="en-US" sz="36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533657" y="264663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=</a:t>
              </a:r>
              <a:endParaRPr lang="en-US" sz="6000" dirty="0"/>
            </a:p>
          </p:txBody>
        </p:sp>
      </p:grpSp>
      <p:pic>
        <p:nvPicPr>
          <p:cNvPr id="88" name="Picture 8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7435" y="164635"/>
            <a:ext cx="4663440" cy="1608483"/>
          </a:xfrm>
          <a:prstGeom prst="rect">
            <a:avLst/>
          </a:prstGeom>
        </p:spPr>
      </p:pic>
      <p:grpSp>
        <p:nvGrpSpPr>
          <p:cNvPr id="90" name="Group 89"/>
          <p:cNvGrpSpPr/>
          <p:nvPr/>
        </p:nvGrpSpPr>
        <p:grpSpPr>
          <a:xfrm>
            <a:off x="8811854" y="5025326"/>
            <a:ext cx="1008624" cy="1558782"/>
            <a:chOff x="8796019" y="2783779"/>
            <a:chExt cx="1008624" cy="1558782"/>
          </a:xfrm>
        </p:grpSpPr>
        <p:grpSp>
          <p:nvGrpSpPr>
            <p:cNvPr id="91" name="Group 90"/>
            <p:cNvGrpSpPr/>
            <p:nvPr/>
          </p:nvGrpSpPr>
          <p:grpSpPr>
            <a:xfrm>
              <a:off x="8796019" y="2783779"/>
              <a:ext cx="1008624" cy="1558782"/>
              <a:chOff x="7983937" y="5029637"/>
              <a:chExt cx="1008624" cy="2308324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7983937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 flipH="1">
                <a:off x="8733745" y="5029637"/>
                <a:ext cx="258816" cy="2308324"/>
                <a:chOff x="731520" y="2777538"/>
                <a:chExt cx="258816" cy="2308324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84307" y="2878412"/>
              <a:ext cx="774700" cy="1422400"/>
            </a:xfrm>
            <a:prstGeom prst="rect">
              <a:avLst/>
            </a:prstGeom>
          </p:spPr>
        </p:pic>
      </p:grpSp>
      <p:pic>
        <p:nvPicPr>
          <p:cNvPr id="89" name="Picture 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7939" y="2862755"/>
            <a:ext cx="738378" cy="1418463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40606" y="5097472"/>
            <a:ext cx="738378" cy="141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4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12192000" cy="18981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0" y="264663"/>
            <a:ext cx="7131065" cy="1015663"/>
            <a:chOff x="0" y="264663"/>
            <a:chExt cx="7131065" cy="1015663"/>
          </a:xfrm>
        </p:grpSpPr>
        <p:sp>
          <p:nvSpPr>
            <p:cNvPr id="4" name="TextBox 3"/>
            <p:cNvSpPr txBox="1"/>
            <p:nvPr/>
          </p:nvSpPr>
          <p:spPr>
            <a:xfrm>
              <a:off x="0" y="484123"/>
              <a:ext cx="670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Determine the column space of  A </a:t>
              </a:r>
              <a:endParaRPr lang="en-US" sz="36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533657" y="264663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=</a:t>
              </a:r>
              <a:endParaRPr lang="en-US" sz="6000" dirty="0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7435" y="164635"/>
            <a:ext cx="4663440" cy="1608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1531" y="1652649"/>
            <a:ext cx="10795969" cy="4801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dirty="0" smtClean="0">
              <a:solidFill>
                <a:srgbClr val="C00000"/>
              </a:solidFill>
            </a:endParaRPr>
          </a:p>
          <a:p>
            <a:r>
              <a:rPr lang="en-US" sz="3600" dirty="0" smtClean="0">
                <a:solidFill>
                  <a:srgbClr val="C00000"/>
                </a:solidFill>
              </a:rPr>
              <a:t>Put  A  </a:t>
            </a:r>
            <a:r>
              <a:rPr lang="en-US" sz="3600" dirty="0">
                <a:solidFill>
                  <a:srgbClr val="C00000"/>
                </a:solidFill>
              </a:rPr>
              <a:t>into echelon </a:t>
            </a:r>
            <a:r>
              <a:rPr lang="en-US" sz="3600" dirty="0" smtClean="0">
                <a:solidFill>
                  <a:srgbClr val="C00000"/>
                </a:solidFill>
              </a:rPr>
              <a:t>form: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 smtClean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400" dirty="0">
              <a:solidFill>
                <a:srgbClr val="C00000"/>
              </a:solidFill>
            </a:endParaRPr>
          </a:p>
          <a:p>
            <a:r>
              <a:rPr lang="en-US" sz="3600" dirty="0" smtClean="0">
                <a:solidFill>
                  <a:srgbClr val="7030A0"/>
                </a:solidFill>
              </a:rPr>
              <a:t>A basis for col A consists of the 3 pivot columns from the </a:t>
            </a:r>
          </a:p>
          <a:p>
            <a:r>
              <a:rPr lang="en-US" sz="3600" b="1" dirty="0" smtClean="0">
                <a:solidFill>
                  <a:srgbClr val="800000"/>
                </a:solidFill>
              </a:rPr>
              <a:t>original</a:t>
            </a:r>
            <a:r>
              <a:rPr lang="en-US" sz="3600" dirty="0" smtClean="0">
                <a:solidFill>
                  <a:srgbClr val="7030A0"/>
                </a:solidFill>
              </a:rPr>
              <a:t> matrix A.  </a:t>
            </a:r>
          </a:p>
          <a:p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                   Thus basis for col A =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31" y="2602218"/>
            <a:ext cx="4663440" cy="16084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7470" y="2587926"/>
            <a:ext cx="4348100" cy="162763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5157788" y="3192870"/>
            <a:ext cx="1843087" cy="0"/>
          </a:xfrm>
          <a:prstGeom prst="straightConnector1">
            <a:avLst/>
          </a:prstGeom>
          <a:ln w="4445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6497" y="3248813"/>
            <a:ext cx="2149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000E2"/>
                </a:solidFill>
              </a:rPr>
              <a:t>R</a:t>
            </a:r>
            <a:r>
              <a:rPr lang="en-US" sz="2800" baseline="-25000" dirty="0" smtClean="0">
                <a:solidFill>
                  <a:srgbClr val="3000E2"/>
                </a:solidFill>
                <a:sym typeface="Wingdings" panose="05000000000000000000" pitchFamily="2" charset="2"/>
              </a:rPr>
              <a:t>2</a:t>
            </a:r>
            <a:r>
              <a:rPr lang="en-US" sz="2800" dirty="0" smtClean="0">
                <a:solidFill>
                  <a:srgbClr val="3000E2"/>
                </a:solidFill>
              </a:rPr>
              <a:t> – R</a:t>
            </a:r>
            <a:r>
              <a:rPr lang="en-US" sz="2800" baseline="-25000" dirty="0">
                <a:solidFill>
                  <a:srgbClr val="3000E2"/>
                </a:solidFill>
                <a:sym typeface="Wingdings" panose="05000000000000000000" pitchFamily="2" charset="2"/>
              </a:rPr>
              <a:t>1</a:t>
            </a:r>
            <a:r>
              <a:rPr lang="en-US" sz="2800" dirty="0" smtClean="0">
                <a:solidFill>
                  <a:srgbClr val="3000E2"/>
                </a:solidFill>
              </a:rPr>
              <a:t> </a:t>
            </a:r>
            <a:r>
              <a:rPr lang="en-US" sz="2800" dirty="0" smtClean="0">
                <a:solidFill>
                  <a:srgbClr val="3000E2"/>
                </a:solidFill>
                <a:sym typeface="Wingdings" panose="05000000000000000000" pitchFamily="2" charset="2"/>
              </a:rPr>
              <a:t> R</a:t>
            </a:r>
            <a:r>
              <a:rPr lang="en-US" sz="2800" baseline="-25000" dirty="0" smtClean="0">
                <a:solidFill>
                  <a:srgbClr val="3000E2"/>
                </a:solidFill>
                <a:sym typeface="Wingdings" panose="05000000000000000000" pitchFamily="2" charset="2"/>
              </a:rPr>
              <a:t>2</a:t>
            </a:r>
            <a:endParaRPr lang="en-US" sz="2800" dirty="0" smtClean="0">
              <a:solidFill>
                <a:srgbClr val="3000E2"/>
              </a:solidFill>
              <a:sym typeface="Wingdings" panose="05000000000000000000" pitchFamily="2" charset="2"/>
            </a:endParaRPr>
          </a:p>
          <a:p>
            <a:r>
              <a:rPr lang="en-US" sz="2800" dirty="0" smtClean="0">
                <a:solidFill>
                  <a:srgbClr val="3000E2"/>
                </a:solidFill>
                <a:sym typeface="Wingdings" panose="05000000000000000000" pitchFamily="2" charset="2"/>
              </a:rPr>
              <a:t>R</a:t>
            </a:r>
            <a:r>
              <a:rPr lang="en-US" sz="2800" baseline="-25000" dirty="0">
                <a:solidFill>
                  <a:srgbClr val="3000E2"/>
                </a:solidFill>
                <a:sym typeface="Wingdings" panose="05000000000000000000" pitchFamily="2" charset="2"/>
              </a:rPr>
              <a:t>3</a:t>
            </a:r>
            <a:r>
              <a:rPr lang="en-US" sz="2800" dirty="0" smtClean="0">
                <a:solidFill>
                  <a:srgbClr val="3000E2"/>
                </a:solidFill>
                <a:sym typeface="Wingdings" panose="05000000000000000000" pitchFamily="2" charset="2"/>
              </a:rPr>
              <a:t> + 2R</a:t>
            </a:r>
            <a:r>
              <a:rPr lang="en-US" sz="2800" baseline="-25000" dirty="0" smtClean="0">
                <a:solidFill>
                  <a:srgbClr val="3000E2"/>
                </a:solidFill>
                <a:sym typeface="Wingdings" panose="05000000000000000000" pitchFamily="2" charset="2"/>
              </a:rPr>
              <a:t>1 </a:t>
            </a:r>
            <a:r>
              <a:rPr lang="en-US" sz="2800" dirty="0" smtClean="0">
                <a:solidFill>
                  <a:srgbClr val="3000E2"/>
                </a:solidFill>
                <a:sym typeface="Wingdings" panose="05000000000000000000" pitchFamily="2" charset="2"/>
              </a:rPr>
              <a:t> R</a:t>
            </a:r>
            <a:r>
              <a:rPr lang="en-US" sz="2800" baseline="-25000" dirty="0">
                <a:solidFill>
                  <a:srgbClr val="3000E2"/>
                </a:solidFill>
                <a:sym typeface="Wingdings" panose="05000000000000000000" pitchFamily="2" charset="2"/>
              </a:rPr>
              <a:t>3</a:t>
            </a:r>
            <a:endParaRPr lang="en-US" sz="2800" dirty="0">
              <a:solidFill>
                <a:srgbClr val="3000E2"/>
              </a:solidFill>
              <a:sym typeface="Wingdings" panose="05000000000000000000" pitchFamily="2" charset="2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02772" y="262566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413265" y="315946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633525" y="3657528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01809" y="2628027"/>
            <a:ext cx="382954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242753" y="2630756"/>
            <a:ext cx="817933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445586" y="2628027"/>
            <a:ext cx="821437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539718" y="162507"/>
            <a:ext cx="817933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752670" y="159778"/>
            <a:ext cx="817933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518916" y="159648"/>
            <a:ext cx="723837" cy="15826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7256146" y="5170193"/>
            <a:ext cx="1008624" cy="1558782"/>
            <a:chOff x="7983937" y="5029637"/>
            <a:chExt cx="1008624" cy="2308324"/>
          </a:xfrm>
        </p:grpSpPr>
        <p:grpSp>
          <p:nvGrpSpPr>
            <p:cNvPr id="27" name="Group 26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" name="Rectangle 15"/>
          <p:cNvSpPr/>
          <p:nvPr/>
        </p:nvSpPr>
        <p:spPr>
          <a:xfrm>
            <a:off x="6350527" y="4652337"/>
            <a:ext cx="76014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>
                <a:latin typeface="+mj-lt"/>
              </a:rPr>
              <a:t>{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8827480" y="5170193"/>
            <a:ext cx="1008624" cy="1558782"/>
            <a:chOff x="7983937" y="5029637"/>
            <a:chExt cx="1008624" cy="2308324"/>
          </a:xfrm>
        </p:grpSpPr>
        <p:grpSp>
          <p:nvGrpSpPr>
            <p:cNvPr id="34" name="Group 33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10303595" y="5170193"/>
            <a:ext cx="1008624" cy="1558782"/>
            <a:chOff x="7983937" y="5029637"/>
            <a:chExt cx="1008624" cy="2308324"/>
          </a:xfrm>
        </p:grpSpPr>
        <p:grpSp>
          <p:nvGrpSpPr>
            <p:cNvPr id="41" name="Group 40"/>
            <p:cNvGrpSpPr/>
            <p:nvPr/>
          </p:nvGrpSpPr>
          <p:grpSpPr>
            <a:xfrm>
              <a:off x="7983937" y="5029637"/>
              <a:ext cx="258816" cy="2308324"/>
              <a:chOff x="731520" y="2777538"/>
              <a:chExt cx="258816" cy="2308324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 flipH="1">
              <a:off x="8733745" y="5029637"/>
              <a:ext cx="258816" cy="2308324"/>
              <a:chOff x="731520" y="2777538"/>
              <a:chExt cx="258816" cy="230832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7" name="Rectangle 46"/>
          <p:cNvSpPr/>
          <p:nvPr/>
        </p:nvSpPr>
        <p:spPr>
          <a:xfrm>
            <a:off x="11280745" y="4652337"/>
            <a:ext cx="760144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 smtClean="0">
                <a:latin typeface="+mj-lt"/>
              </a:rPr>
              <a:t>}</a:t>
            </a:r>
            <a:endParaRPr lang="en-US" sz="15000" dirty="0">
              <a:latin typeface="+mj-lt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014" y="5211397"/>
            <a:ext cx="619125" cy="147637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4649" y="5191959"/>
            <a:ext cx="752475" cy="1552575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524" y="5187584"/>
            <a:ext cx="7715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8297415" y="2768394"/>
            <a:ext cx="265534" cy="2857823"/>
            <a:chOff x="731520" y="2777538"/>
            <a:chExt cx="258816" cy="2308324"/>
          </a:xfrm>
        </p:grpSpPr>
        <p:sp>
          <p:nvSpPr>
            <p:cNvPr id="73" name="Rectangle 7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8705840" y="2768394"/>
            <a:ext cx="265534" cy="2857823"/>
            <a:chOff x="731520" y="2777538"/>
            <a:chExt cx="258816" cy="2308324"/>
          </a:xfrm>
        </p:grpSpPr>
        <p:sp>
          <p:nvSpPr>
            <p:cNvPr id="76" name="Rectangle 75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6081966" y="2854182"/>
            <a:ext cx="175118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207051" y="2775940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flipH="1">
            <a:off x="6940710" y="2854182"/>
            <a:ext cx="175118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 flipH="1">
            <a:off x="6850294" y="2775940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831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4528" y="419211"/>
            <a:ext cx="6291072" cy="1015663"/>
            <a:chOff x="414528" y="419211"/>
            <a:chExt cx="629107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B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 where   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026846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2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63014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855204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48612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6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566500" y="106136"/>
            <a:ext cx="777315" cy="1661993"/>
            <a:chOff x="9566756" y="106136"/>
            <a:chExt cx="777315" cy="1661993"/>
          </a:xfrm>
        </p:grpSpPr>
        <p:sp>
          <p:nvSpPr>
            <p:cNvPr id="14" name="TextBox 13"/>
            <p:cNvSpPr txBox="1"/>
            <p:nvPr/>
          </p:nvSpPr>
          <p:spPr>
            <a:xfrm>
              <a:off x="9588167" y="106136"/>
              <a:ext cx="75590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>
                  <a:solidFill>
                    <a:srgbClr val="00B050"/>
                  </a:solidFill>
                </a:rPr>
                <a:t>0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566756" y="106136"/>
              <a:ext cx="0" cy="166199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68224" y="2769845"/>
            <a:ext cx="747111" cy="2857823"/>
            <a:chOff x="780288" y="2768394"/>
            <a:chExt cx="728208" cy="2308324"/>
          </a:xfrm>
        </p:grpSpPr>
        <p:grpSp>
          <p:nvGrpSpPr>
            <p:cNvPr id="17" name="Group 16"/>
            <p:cNvGrpSpPr/>
            <p:nvPr/>
          </p:nvGrpSpPr>
          <p:grpSpPr>
            <a:xfrm>
              <a:off x="780288" y="2768394"/>
              <a:ext cx="258816" cy="2308324"/>
              <a:chOff x="731520" y="2777538"/>
              <a:chExt cx="258816" cy="230832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flipH="1">
              <a:off x="1249680" y="2768394"/>
              <a:ext cx="258816" cy="2308324"/>
              <a:chOff x="731520" y="2777538"/>
              <a:chExt cx="258816" cy="230832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2125734" y="2840540"/>
            <a:ext cx="175119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50819" y="2762298"/>
            <a:ext cx="140450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2985422" y="2840540"/>
            <a:ext cx="175119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2895006" y="2762298"/>
            <a:ext cx="140450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339737" y="2840540"/>
            <a:ext cx="175118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64822" y="2762298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4838578" y="2840540"/>
            <a:ext cx="175118" cy="2734298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H="1">
            <a:off x="4748162" y="2762298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0586910" y="2848086"/>
            <a:ext cx="175118" cy="27342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0711995" y="2769844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flipH="1">
            <a:off x="11227142" y="2848086"/>
            <a:ext cx="175118" cy="27342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flipH="1">
            <a:off x="11136726" y="2769844"/>
            <a:ext cx="140449" cy="2857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17312" y="2765346"/>
            <a:ext cx="11043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baseline="-25000" dirty="0" smtClean="0">
                <a:solidFill>
                  <a:srgbClr val="00B0F0"/>
                </a:solidFill>
              </a:rPr>
              <a:t>      </a:t>
            </a:r>
            <a:r>
              <a:rPr lang="en-US" sz="3600" dirty="0" smtClean="0">
                <a:solidFill>
                  <a:srgbClr val="00B0F0"/>
                </a:solidFill>
              </a:rPr>
              <a:t>          </a:t>
            </a:r>
            <a:r>
              <a:rPr lang="en-US" sz="1200" dirty="0" smtClean="0"/>
              <a:t>      </a:t>
            </a:r>
            <a:r>
              <a:rPr lang="en-US" sz="3600" dirty="0" err="1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1</a:t>
            </a:r>
            <a:r>
              <a:rPr lang="en-US" sz="3600" dirty="0"/>
              <a:t> </a:t>
            </a:r>
            <a:r>
              <a:rPr lang="en-US" sz="3600" dirty="0" smtClean="0"/>
              <a:t>               </a:t>
            </a:r>
            <a:r>
              <a:rPr lang="en-US" sz="3600" dirty="0" err="1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1</a:t>
            </a:r>
            <a:r>
              <a:rPr lang="en-US" sz="3600" dirty="0" smtClean="0"/>
              <a:t>               </a:t>
            </a:r>
            <a:r>
              <a:rPr lang="en-US" dirty="0" smtClean="0"/>
              <a:t> 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B0F0"/>
                </a:solidFill>
              </a:rPr>
              <a:t>            </a:t>
            </a:r>
            <a:r>
              <a:rPr lang="en-US" sz="3600" dirty="0" smtClean="0"/>
              <a:t>     </a:t>
            </a:r>
            <a:r>
              <a:rPr lang="en-US" sz="800" dirty="0" smtClean="0"/>
              <a:t>  </a:t>
            </a:r>
            <a:r>
              <a:rPr lang="en-US" sz="3600" dirty="0" smtClean="0"/>
              <a:t>1                     0</a:t>
            </a:r>
            <a:r>
              <a:rPr lang="en-US" sz="3600" baseline="-25000" dirty="0" smtClean="0"/>
              <a:t>   </a:t>
            </a:r>
            <a:r>
              <a:rPr lang="en-US" sz="3600" baseline="-25000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2 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</a:t>
            </a:r>
            <a:r>
              <a:rPr lang="en-US" sz="3600" dirty="0" smtClean="0"/>
              <a:t>-8</a:t>
            </a:r>
            <a:r>
              <a:rPr lang="en-US" sz="1200" dirty="0" smtClean="0"/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baseline="-25000" dirty="0" smtClean="0"/>
              <a:t> </a:t>
            </a:r>
            <a:r>
              <a:rPr lang="en-US" sz="3600" baseline="-25000" dirty="0" smtClean="0">
                <a:solidFill>
                  <a:srgbClr val="00B0F0"/>
                </a:solidFill>
              </a:rPr>
              <a:t>      </a:t>
            </a:r>
            <a:r>
              <a:rPr lang="en-US" sz="3600" dirty="0" smtClean="0">
                <a:solidFill>
                  <a:srgbClr val="00B0F0"/>
                </a:solidFill>
              </a:rPr>
              <a:t>          </a:t>
            </a:r>
            <a:r>
              <a:rPr lang="en-US" sz="3600" dirty="0" smtClean="0"/>
              <a:t>0</a:t>
            </a:r>
            <a:r>
              <a:rPr lang="en-US" sz="3600" dirty="0" smtClean="0">
                <a:solidFill>
                  <a:srgbClr val="00B0F0"/>
                </a:solidFill>
              </a:rPr>
              <a:t>              </a:t>
            </a:r>
            <a:r>
              <a:rPr lang="en-US" sz="3600" dirty="0" smtClean="0"/>
              <a:t>-</a:t>
            </a:r>
            <a:r>
              <a:rPr lang="en-US" sz="3600" dirty="0"/>
              <a:t>8</a:t>
            </a:r>
            <a:r>
              <a:rPr lang="en-US" sz="1200" dirty="0"/>
              <a:t> </a:t>
            </a:r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r>
              <a:rPr lang="en-US" sz="3600" dirty="0" smtClean="0">
                <a:solidFill>
                  <a:srgbClr val="00B0F0"/>
                </a:solidFill>
              </a:rPr>
              <a:t>               </a:t>
            </a:r>
            <a:r>
              <a:rPr lang="en-US" sz="3600" dirty="0" smtClean="0"/>
              <a:t>0 </a:t>
            </a:r>
            <a:r>
              <a:rPr lang="en-US" sz="3600" dirty="0" smtClean="0">
                <a:solidFill>
                  <a:srgbClr val="00B0F0"/>
                </a:solidFill>
              </a:rPr>
              <a:t>                   </a:t>
            </a:r>
            <a:r>
              <a:rPr lang="en-US" sz="3600" dirty="0" smtClean="0"/>
              <a:t>-8</a:t>
            </a:r>
            <a:r>
              <a:rPr lang="en-US" sz="1200" dirty="0" smtClean="0"/>
              <a:t> </a:t>
            </a:r>
            <a:r>
              <a:rPr lang="en-US" sz="3600" baseline="-25000" dirty="0" smtClean="0"/>
              <a:t> </a:t>
            </a:r>
            <a:endParaRPr lang="en-US" sz="3600" baseline="-250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3</a:t>
            </a:r>
            <a:r>
              <a:rPr lang="en-US" sz="3600" dirty="0">
                <a:solidFill>
                  <a:srgbClr val="00B0F0"/>
                </a:solidFill>
              </a:rPr>
              <a:t>   </a:t>
            </a:r>
            <a:r>
              <a:rPr lang="en-US" sz="3600" dirty="0" smtClean="0">
                <a:solidFill>
                  <a:srgbClr val="00B0F0"/>
                </a:solidFill>
              </a:rPr>
              <a:t>          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-6</a:t>
            </a:r>
            <a:r>
              <a:rPr lang="en-US" sz="1200" dirty="0" smtClean="0"/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baseline="-25000" dirty="0" smtClean="0"/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 </a:t>
            </a:r>
            <a:r>
              <a:rPr lang="en-US" sz="3600" dirty="0"/>
              <a:t>0 </a:t>
            </a:r>
            <a:r>
              <a:rPr lang="en-US" sz="3600" dirty="0" smtClean="0"/>
              <a:t>             -</a:t>
            </a:r>
            <a:r>
              <a:rPr lang="en-US" sz="3600" dirty="0"/>
              <a:t>6</a:t>
            </a:r>
            <a:r>
              <a:rPr lang="en-US" sz="1200" dirty="0"/>
              <a:t> </a:t>
            </a:r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r>
              <a:rPr lang="en-US" sz="3600" dirty="0" smtClean="0">
                <a:solidFill>
                  <a:srgbClr val="00B0F0"/>
                </a:solidFill>
              </a:rPr>
              <a:t>               </a:t>
            </a:r>
            <a:r>
              <a:rPr lang="en-US" sz="3600" dirty="0" smtClean="0"/>
              <a:t>0      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-6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</a:t>
            </a:r>
            <a:r>
              <a:rPr lang="en-US" sz="1200" dirty="0" smtClean="0"/>
              <a:t>          </a:t>
            </a:r>
            <a:r>
              <a:rPr lang="en-US" sz="3600" dirty="0" err="1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C00000"/>
                </a:solidFill>
              </a:rPr>
              <a:t>4</a:t>
            </a:r>
            <a:r>
              <a:rPr lang="en-US" sz="3600" baseline="-25000" dirty="0" smtClean="0"/>
              <a:t> 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/>
              <a:t> </a:t>
            </a:r>
            <a:r>
              <a:rPr lang="en-US" sz="3600" dirty="0" smtClean="0"/>
              <a:t>             0 </a:t>
            </a:r>
            <a:r>
              <a:rPr lang="en-US" sz="1200" dirty="0"/>
              <a:t> </a:t>
            </a:r>
            <a:r>
              <a:rPr lang="en-US" sz="1200" dirty="0" smtClean="0"/>
              <a:t>                                          </a:t>
            </a: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baseline="-25000" dirty="0" smtClean="0"/>
              <a:t> </a:t>
            </a:r>
            <a:r>
              <a:rPr lang="en-US" sz="3600" dirty="0" smtClean="0"/>
              <a:t>                 0                    </a:t>
            </a:r>
            <a:r>
              <a:rPr lang="en-US" sz="1400" dirty="0" smtClean="0"/>
              <a:t> </a:t>
            </a:r>
            <a:r>
              <a:rPr lang="en-US" sz="3600" dirty="0" smtClean="0"/>
              <a:t>1</a:t>
            </a:r>
            <a:r>
              <a:rPr lang="en-US" sz="3600" baseline="-25000" dirty="0" smtClean="0"/>
              <a:t>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5</a:t>
            </a:r>
            <a:r>
              <a:rPr lang="en-US" sz="3600" dirty="0" smtClean="0">
                <a:solidFill>
                  <a:srgbClr val="00B0F0"/>
                </a:solidFill>
              </a:rPr>
              <a:t>                 </a:t>
            </a:r>
            <a:r>
              <a:rPr lang="en-US" sz="3600" dirty="0" smtClean="0"/>
              <a:t>0</a:t>
            </a:r>
            <a:r>
              <a:rPr lang="en-US" sz="3600" baseline="-25000" dirty="0" smtClean="0">
                <a:solidFill>
                  <a:srgbClr val="00B0F0"/>
                </a:solidFill>
              </a:rPr>
              <a:t>  </a:t>
            </a:r>
            <a:r>
              <a:rPr lang="en-US" sz="3600" dirty="0" smtClean="0">
                <a:solidFill>
                  <a:srgbClr val="00B0F0"/>
                </a:solidFill>
              </a:rPr>
              <a:t>               </a:t>
            </a:r>
            <a:r>
              <a:rPr lang="en-US" sz="3600" dirty="0" smtClean="0"/>
              <a:t>0                </a:t>
            </a:r>
            <a:r>
              <a:rPr lang="en-US" dirty="0" smtClean="0"/>
              <a:t> </a:t>
            </a:r>
            <a:r>
              <a:rPr lang="en-US" sz="3600" dirty="0" smtClean="0"/>
              <a:t>0                  0 </a:t>
            </a:r>
            <a:r>
              <a:rPr lang="en-US" sz="2000" dirty="0" smtClean="0"/>
              <a:t>                                   </a:t>
            </a:r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1304544" y="3560064"/>
            <a:ext cx="536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</a:t>
            </a:r>
            <a:endParaRPr lang="en-US" sz="6000" dirty="0"/>
          </a:p>
        </p:txBody>
      </p:sp>
      <p:sp>
        <p:nvSpPr>
          <p:cNvPr id="38" name="TextBox 37"/>
          <p:cNvSpPr txBox="1"/>
          <p:nvPr/>
        </p:nvSpPr>
        <p:spPr>
          <a:xfrm>
            <a:off x="3444240" y="3566160"/>
            <a:ext cx="7638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        </a:t>
            </a:r>
            <a:r>
              <a:rPr lang="en-US" sz="2000" dirty="0" smtClean="0"/>
              <a:t> </a:t>
            </a:r>
            <a:r>
              <a:rPr lang="en-US" sz="6000" dirty="0" smtClean="0"/>
              <a:t>+          =          </a:t>
            </a:r>
            <a:r>
              <a:rPr lang="en-US" sz="2800" dirty="0" smtClean="0"/>
              <a:t>   </a:t>
            </a:r>
            <a:r>
              <a:rPr lang="en-US" sz="6000" dirty="0" smtClean="0"/>
              <a:t>+</a:t>
            </a:r>
            <a:endParaRPr lang="en-US" sz="6000" dirty="0"/>
          </a:p>
        </p:txBody>
      </p:sp>
      <p:sp>
        <p:nvSpPr>
          <p:cNvPr id="39" name="Rectangle 38"/>
          <p:cNvSpPr/>
          <p:nvPr/>
        </p:nvSpPr>
        <p:spPr>
          <a:xfrm>
            <a:off x="9010504" y="3738109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1468156" y="3738110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4598952" y="2785599"/>
            <a:ext cx="265534" cy="2857823"/>
            <a:chOff x="731520" y="2777538"/>
            <a:chExt cx="258816" cy="2308324"/>
          </a:xfrm>
        </p:grpSpPr>
        <p:sp>
          <p:nvSpPr>
            <p:cNvPr id="73" name="Rectangle 7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5007377" y="2785599"/>
            <a:ext cx="265534" cy="2857823"/>
            <a:chOff x="731520" y="2777538"/>
            <a:chExt cx="258816" cy="2308324"/>
          </a:xfrm>
        </p:grpSpPr>
        <p:sp>
          <p:nvSpPr>
            <p:cNvPr id="76" name="Rectangle 75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27522" y="2787049"/>
            <a:ext cx="815350" cy="2857823"/>
            <a:chOff x="4419696" y="2787049"/>
            <a:chExt cx="815350" cy="2857823"/>
          </a:xfrm>
        </p:grpSpPr>
        <p:sp>
          <p:nvSpPr>
            <p:cNvPr id="57" name="Rectangle 56"/>
            <p:cNvSpPr/>
            <p:nvPr/>
          </p:nvSpPr>
          <p:spPr>
            <a:xfrm>
              <a:off x="4419696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44781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5059928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H="1">
              <a:off x="4969512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5312041" y="3755314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69693" y="3755314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831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4528" y="419211"/>
            <a:ext cx="6291072" cy="1015663"/>
            <a:chOff x="414528" y="419211"/>
            <a:chExt cx="629107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B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 where   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547119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2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63014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855204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48612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6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566500" y="106136"/>
            <a:ext cx="777315" cy="1661993"/>
            <a:chOff x="9566756" y="106136"/>
            <a:chExt cx="777315" cy="1661993"/>
          </a:xfrm>
        </p:grpSpPr>
        <p:sp>
          <p:nvSpPr>
            <p:cNvPr id="14" name="TextBox 13"/>
            <p:cNvSpPr txBox="1"/>
            <p:nvPr/>
          </p:nvSpPr>
          <p:spPr>
            <a:xfrm>
              <a:off x="9588167" y="106136"/>
              <a:ext cx="75590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>
                  <a:solidFill>
                    <a:srgbClr val="00B050"/>
                  </a:solidFill>
                </a:rPr>
                <a:t>0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566756" y="106136"/>
              <a:ext cx="0" cy="166199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724846" y="2769845"/>
            <a:ext cx="747111" cy="2857823"/>
            <a:chOff x="780288" y="2768394"/>
            <a:chExt cx="728208" cy="2308324"/>
          </a:xfrm>
        </p:grpSpPr>
        <p:grpSp>
          <p:nvGrpSpPr>
            <p:cNvPr id="17" name="Group 16"/>
            <p:cNvGrpSpPr/>
            <p:nvPr/>
          </p:nvGrpSpPr>
          <p:grpSpPr>
            <a:xfrm>
              <a:off x="780288" y="2768394"/>
              <a:ext cx="258816" cy="2308324"/>
              <a:chOff x="731520" y="2777538"/>
              <a:chExt cx="258816" cy="230832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flipH="1">
              <a:off x="1249680" y="2768394"/>
              <a:ext cx="258816" cy="2308324"/>
              <a:chOff x="731520" y="2777538"/>
              <a:chExt cx="258816" cy="230832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1861742" y="2765346"/>
            <a:ext cx="9897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 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3600" dirty="0" smtClean="0"/>
              <a:t>1                     0  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2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</a:t>
            </a:r>
            <a:r>
              <a:rPr lang="en-US" sz="3600" dirty="0" smtClean="0">
                <a:solidFill>
                  <a:srgbClr val="00B0F0"/>
                </a:solidFill>
              </a:rPr>
              <a:t>                   </a:t>
            </a:r>
            <a:r>
              <a:rPr lang="en-US" sz="3600" dirty="0" smtClean="0"/>
              <a:t>-8 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3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     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-6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  <a:r>
              <a:rPr lang="en-US" sz="3600" dirty="0" smtClean="0"/>
              <a:t>                </a:t>
            </a:r>
            <a:r>
              <a:rPr lang="en-US" sz="1600" dirty="0" smtClean="0"/>
              <a:t> </a:t>
            </a:r>
            <a:r>
              <a:rPr lang="en-US" sz="3600" dirty="0" smtClean="0"/>
              <a:t>0                     1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5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0                     0</a:t>
            </a:r>
            <a:endParaRPr lang="en-US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2833352" y="3591596"/>
            <a:ext cx="7075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  =              +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731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3186268" y="2129657"/>
            <a:ext cx="9668747" cy="39395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{ </a:t>
            </a:r>
            <a:r>
              <a:rPr lang="en-US" sz="22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|</a:t>
            </a:r>
            <a:r>
              <a:rPr lang="en-US" sz="20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}</a:t>
            </a:r>
            <a:endParaRPr lang="en-US" sz="25000" dirty="0">
              <a:latin typeface="+mj-lt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4598952" y="2785599"/>
            <a:ext cx="265534" cy="2857823"/>
            <a:chOff x="731520" y="2777538"/>
            <a:chExt cx="258816" cy="230832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3" name="Rectangle 7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5007377" y="2785599"/>
            <a:ext cx="265534" cy="2857823"/>
            <a:chOff x="731520" y="2777538"/>
            <a:chExt cx="258816" cy="2308324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6" name="Rectangle 75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27522" y="2787049"/>
            <a:ext cx="815350" cy="2857823"/>
            <a:chOff x="4419696" y="2787049"/>
            <a:chExt cx="815350" cy="2857823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7" name="Rectangle 56"/>
            <p:cNvSpPr/>
            <p:nvPr/>
          </p:nvSpPr>
          <p:spPr>
            <a:xfrm>
              <a:off x="4419696" y="2865291"/>
              <a:ext cx="175118" cy="273429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44781" y="2787049"/>
              <a:ext cx="140449" cy="28578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5059928" y="2865291"/>
              <a:ext cx="175118" cy="273429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H="1">
              <a:off x="4969512" y="2787049"/>
              <a:ext cx="140449" cy="28578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5312041" y="3755314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69693" y="3755314"/>
            <a:ext cx="540533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831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4528" y="419211"/>
            <a:ext cx="6291072" cy="1015663"/>
            <a:chOff x="414528" y="419211"/>
            <a:chExt cx="629107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B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 where   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547119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2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63014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855204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48612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6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566500" y="106136"/>
            <a:ext cx="777315" cy="1661993"/>
            <a:chOff x="9566756" y="106136"/>
            <a:chExt cx="777315" cy="1661993"/>
          </a:xfrm>
        </p:grpSpPr>
        <p:sp>
          <p:nvSpPr>
            <p:cNvPr id="14" name="TextBox 13"/>
            <p:cNvSpPr txBox="1"/>
            <p:nvPr/>
          </p:nvSpPr>
          <p:spPr>
            <a:xfrm>
              <a:off x="9588167" y="106136"/>
              <a:ext cx="75590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>
                  <a:solidFill>
                    <a:srgbClr val="00B050"/>
                  </a:solidFill>
                </a:rPr>
                <a:t>0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566756" y="106136"/>
              <a:ext cx="0" cy="166199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724846" y="2769845"/>
            <a:ext cx="747111" cy="2857823"/>
            <a:chOff x="780288" y="2768394"/>
            <a:chExt cx="728208" cy="2308324"/>
          </a:xfrm>
        </p:grpSpPr>
        <p:grpSp>
          <p:nvGrpSpPr>
            <p:cNvPr id="17" name="Group 16"/>
            <p:cNvGrpSpPr/>
            <p:nvPr/>
          </p:nvGrpSpPr>
          <p:grpSpPr>
            <a:xfrm>
              <a:off x="780288" y="2768394"/>
              <a:ext cx="258816" cy="2308324"/>
              <a:chOff x="731520" y="2777538"/>
              <a:chExt cx="258816" cy="230832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flipH="1">
              <a:off x="1249680" y="2768394"/>
              <a:ext cx="258816" cy="2308324"/>
              <a:chOff x="731520" y="2777538"/>
              <a:chExt cx="258816" cy="230832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31520" y="2840736"/>
                <a:ext cx="170688" cy="220855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53440" y="2777538"/>
                <a:ext cx="136896" cy="2308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1861742" y="2765346"/>
            <a:ext cx="9897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 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3600" dirty="0" smtClean="0"/>
              <a:t>1                     0  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2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</a:t>
            </a:r>
            <a:r>
              <a:rPr lang="en-US" sz="3600" dirty="0" smtClean="0">
                <a:solidFill>
                  <a:srgbClr val="00B0F0"/>
                </a:solidFill>
              </a:rPr>
              <a:t>                   </a:t>
            </a:r>
            <a:r>
              <a:rPr lang="en-US" sz="3600" dirty="0" smtClean="0"/>
              <a:t>-8 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3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     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-6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  <a:r>
              <a:rPr lang="en-US" sz="3600" dirty="0" smtClean="0"/>
              <a:t>                </a:t>
            </a:r>
            <a:r>
              <a:rPr lang="en-US" sz="1600" dirty="0" smtClean="0"/>
              <a:t> </a:t>
            </a:r>
            <a:r>
              <a:rPr lang="en-US" sz="3600" dirty="0" smtClean="0"/>
              <a:t>0                     1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5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</a:t>
            </a: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0                     0</a:t>
            </a:r>
            <a:endParaRPr lang="en-US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2833352" y="3591596"/>
            <a:ext cx="7075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  =              +</a:t>
            </a:r>
            <a:endParaRPr lang="en-US" sz="6000" dirty="0"/>
          </a:p>
        </p:txBody>
      </p:sp>
      <p:sp>
        <p:nvSpPr>
          <p:cNvPr id="38" name="TextBox 37"/>
          <p:cNvSpPr txBox="1"/>
          <p:nvPr/>
        </p:nvSpPr>
        <p:spPr>
          <a:xfrm>
            <a:off x="1049378" y="3710075"/>
            <a:ext cx="1533127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Nul</a:t>
            </a:r>
            <a:r>
              <a:rPr lang="en-US" sz="4800" dirty="0" smtClean="0"/>
              <a:t> B</a:t>
            </a:r>
            <a:endParaRPr lang="en-US" sz="4800" dirty="0"/>
          </a:p>
        </p:txBody>
      </p:sp>
      <p:sp>
        <p:nvSpPr>
          <p:cNvPr id="41" name="Rectangle 40"/>
          <p:cNvSpPr/>
          <p:nvPr/>
        </p:nvSpPr>
        <p:spPr>
          <a:xfrm>
            <a:off x="8986821" y="3755314"/>
            <a:ext cx="2024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dirty="0" smtClean="0"/>
              <a:t>,</a:t>
            </a:r>
            <a:r>
              <a:rPr lang="en-US" sz="3600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 x</a:t>
            </a:r>
            <a:r>
              <a:rPr lang="en-US" sz="3600" baseline="-25000" dirty="0" smtClean="0">
                <a:solidFill>
                  <a:srgbClr val="C00000"/>
                </a:solidFill>
              </a:rPr>
              <a:t>4  </a:t>
            </a:r>
            <a:r>
              <a:rPr lang="en-US" sz="3600" dirty="0" smtClean="0"/>
              <a:t>in 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75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4623016" y="2785599"/>
            <a:ext cx="265534" cy="2857823"/>
            <a:chOff x="731520" y="2777538"/>
            <a:chExt cx="258816" cy="2308324"/>
          </a:xfrm>
        </p:grpSpPr>
        <p:sp>
          <p:nvSpPr>
            <p:cNvPr id="73" name="Rectangle 7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5031441" y="2785599"/>
            <a:ext cx="265534" cy="2857823"/>
            <a:chOff x="731520" y="2777538"/>
            <a:chExt cx="258816" cy="2308324"/>
          </a:xfrm>
        </p:grpSpPr>
        <p:sp>
          <p:nvSpPr>
            <p:cNvPr id="76" name="Rectangle 75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27522" y="2787049"/>
            <a:ext cx="815350" cy="2857823"/>
            <a:chOff x="4419696" y="2787049"/>
            <a:chExt cx="815350" cy="2857823"/>
          </a:xfrm>
        </p:grpSpPr>
        <p:sp>
          <p:nvSpPr>
            <p:cNvPr id="57" name="Rectangle 56"/>
            <p:cNvSpPr/>
            <p:nvPr/>
          </p:nvSpPr>
          <p:spPr>
            <a:xfrm>
              <a:off x="4419696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44781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5059928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H="1">
              <a:off x="4969512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5336105" y="3755314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769693" y="3755314"/>
            <a:ext cx="5405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831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4528" y="419211"/>
            <a:ext cx="6291072" cy="1015663"/>
            <a:chOff x="414528" y="419211"/>
            <a:chExt cx="629107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B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 where   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547119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2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63014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855204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48612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6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566500" y="106136"/>
            <a:ext cx="777315" cy="1661993"/>
            <a:chOff x="9566756" y="106136"/>
            <a:chExt cx="777315" cy="1661993"/>
          </a:xfrm>
        </p:grpSpPr>
        <p:sp>
          <p:nvSpPr>
            <p:cNvPr id="14" name="TextBox 13"/>
            <p:cNvSpPr txBox="1"/>
            <p:nvPr/>
          </p:nvSpPr>
          <p:spPr>
            <a:xfrm>
              <a:off x="9588167" y="106136"/>
              <a:ext cx="75590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>
                  <a:solidFill>
                    <a:srgbClr val="00B050"/>
                  </a:solidFill>
                </a:rPr>
                <a:t>0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566756" y="106136"/>
              <a:ext cx="0" cy="166199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2833352" y="3591596"/>
            <a:ext cx="7075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                +</a:t>
            </a:r>
            <a:endParaRPr lang="en-US" sz="6000" dirty="0"/>
          </a:p>
        </p:txBody>
      </p:sp>
      <p:sp>
        <p:nvSpPr>
          <p:cNvPr id="40" name="Rectangle 39"/>
          <p:cNvSpPr/>
          <p:nvPr/>
        </p:nvSpPr>
        <p:spPr>
          <a:xfrm>
            <a:off x="3186268" y="2129657"/>
            <a:ext cx="966874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{ </a:t>
            </a:r>
            <a:r>
              <a:rPr lang="en-US" sz="22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|</a:t>
            </a:r>
            <a:r>
              <a:rPr lang="en-US" sz="20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}</a:t>
            </a:r>
            <a:endParaRPr lang="en-US" sz="250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378" y="3710075"/>
            <a:ext cx="1533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Nul</a:t>
            </a:r>
            <a:r>
              <a:rPr lang="en-US" sz="4800" dirty="0" smtClean="0"/>
              <a:t> B</a:t>
            </a:r>
            <a:endParaRPr lang="en-US" sz="4800" dirty="0"/>
          </a:p>
        </p:txBody>
      </p:sp>
      <p:sp>
        <p:nvSpPr>
          <p:cNvPr id="41" name="Rectangle 40"/>
          <p:cNvSpPr/>
          <p:nvPr/>
        </p:nvSpPr>
        <p:spPr>
          <a:xfrm>
            <a:off x="8986821" y="3755314"/>
            <a:ext cx="2024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dirty="0" smtClean="0"/>
              <a:t>,</a:t>
            </a:r>
            <a:r>
              <a:rPr lang="en-US" sz="3600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 x</a:t>
            </a:r>
            <a:r>
              <a:rPr lang="en-US" sz="3600" baseline="-25000" dirty="0" smtClean="0">
                <a:solidFill>
                  <a:srgbClr val="C00000"/>
                </a:solidFill>
              </a:rPr>
              <a:t>4  </a:t>
            </a:r>
            <a:r>
              <a:rPr lang="en-US" sz="3600" dirty="0" smtClean="0"/>
              <a:t>in R</a:t>
            </a:r>
            <a:endParaRPr lang="en-US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1861742" y="2765346"/>
            <a:ext cx="9897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   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</a:t>
            </a:r>
            <a:r>
              <a:rPr lang="en-US" sz="3600" dirty="0" smtClean="0"/>
              <a:t>1                     0  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   </a:t>
            </a:r>
            <a:r>
              <a:rPr lang="en-US" sz="3600" dirty="0" smtClean="0"/>
              <a:t>0 </a:t>
            </a:r>
            <a:r>
              <a:rPr lang="en-US" sz="3600" dirty="0" smtClean="0">
                <a:solidFill>
                  <a:srgbClr val="00B0F0"/>
                </a:solidFill>
              </a:rPr>
              <a:t>                   </a:t>
            </a:r>
            <a:r>
              <a:rPr lang="en-US" sz="3600" dirty="0" smtClean="0"/>
              <a:t>-8 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     </a:t>
            </a:r>
            <a:r>
              <a:rPr lang="en-US" sz="3600" dirty="0" smtClean="0"/>
              <a:t>0      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-6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        </a:t>
            </a:r>
            <a:r>
              <a:rPr lang="en-US" sz="3600" dirty="0" smtClean="0"/>
              <a:t>                    0                     1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     </a:t>
            </a:r>
            <a:r>
              <a:rPr lang="en-US" sz="3600" dirty="0" smtClean="0"/>
              <a:t>0                     0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91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6283382" y="2785599"/>
            <a:ext cx="265534" cy="2857823"/>
            <a:chOff x="731520" y="2777538"/>
            <a:chExt cx="258816" cy="2308324"/>
          </a:xfrm>
        </p:grpSpPr>
        <p:sp>
          <p:nvSpPr>
            <p:cNvPr id="73" name="Rectangle 72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 flipH="1">
            <a:off x="6691807" y="2785599"/>
            <a:ext cx="265534" cy="2857823"/>
            <a:chOff x="731520" y="2777538"/>
            <a:chExt cx="258816" cy="2308324"/>
          </a:xfrm>
        </p:grpSpPr>
        <p:sp>
          <p:nvSpPr>
            <p:cNvPr id="76" name="Rectangle 75"/>
            <p:cNvSpPr/>
            <p:nvPr/>
          </p:nvSpPr>
          <p:spPr>
            <a:xfrm>
              <a:off x="731520" y="2840736"/>
              <a:ext cx="170688" cy="22085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53440" y="2777538"/>
              <a:ext cx="136896" cy="23083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611952" y="2787049"/>
            <a:ext cx="815350" cy="2857823"/>
            <a:chOff x="4419696" y="2787049"/>
            <a:chExt cx="815350" cy="2857823"/>
          </a:xfrm>
        </p:grpSpPr>
        <p:sp>
          <p:nvSpPr>
            <p:cNvPr id="57" name="Rectangle 56"/>
            <p:cNvSpPr/>
            <p:nvPr/>
          </p:nvSpPr>
          <p:spPr>
            <a:xfrm>
              <a:off x="4419696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44781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H="1">
              <a:off x="5059928" y="2865291"/>
              <a:ext cx="175118" cy="273429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H="1">
              <a:off x="4969512" y="2787049"/>
              <a:ext cx="140449" cy="2857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0" y="0"/>
            <a:ext cx="12192000" cy="2138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831" y="168722"/>
            <a:ext cx="3561017" cy="156352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414528" y="419211"/>
            <a:ext cx="6291072" cy="1015663"/>
            <a:chOff x="414528" y="419211"/>
            <a:chExt cx="6291072" cy="1015663"/>
          </a:xfrm>
        </p:grpSpPr>
        <p:sp>
          <p:nvSpPr>
            <p:cNvPr id="5" name="TextBox 4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B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 where    B </a:t>
              </a:r>
              <a:endParaRPr lang="en-US" sz="3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94400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547119" y="1676466"/>
            <a:ext cx="337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C00000"/>
                </a:solidFill>
              </a:rPr>
              <a:t>         x</a:t>
            </a:r>
            <a:r>
              <a:rPr lang="en-US" sz="2400" baseline="-25000" dirty="0" smtClean="0">
                <a:solidFill>
                  <a:srgbClr val="C00000"/>
                </a:solidFill>
              </a:rPr>
              <a:t>4   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2" y="188951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63014" y="700395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855204" y="120754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48612" y="164640"/>
            <a:ext cx="703387" cy="15826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10406" y="164640"/>
            <a:ext cx="382954" cy="15826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0566500" y="106136"/>
            <a:ext cx="777315" cy="1661993"/>
            <a:chOff x="9566756" y="106136"/>
            <a:chExt cx="777315" cy="1661993"/>
          </a:xfrm>
        </p:grpSpPr>
        <p:sp>
          <p:nvSpPr>
            <p:cNvPr id="14" name="TextBox 13"/>
            <p:cNvSpPr txBox="1"/>
            <p:nvPr/>
          </p:nvSpPr>
          <p:spPr>
            <a:xfrm>
              <a:off x="9588167" y="106136"/>
              <a:ext cx="75590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 smtClean="0">
                  <a:solidFill>
                    <a:srgbClr val="00B050"/>
                  </a:solidFill>
                </a:rPr>
                <a:t>0</a:t>
              </a:r>
            </a:p>
            <a:p>
              <a:r>
                <a:rPr lang="en-US" sz="3400" dirty="0">
                  <a:solidFill>
                    <a:srgbClr val="00B050"/>
                  </a:solidFill>
                </a:rPr>
                <a:t>0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566756" y="106136"/>
              <a:ext cx="0" cy="166199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294880" y="2765346"/>
            <a:ext cx="9897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>
                <a:solidFill>
                  <a:srgbClr val="00B0F0"/>
                </a:solidFill>
              </a:rPr>
              <a:t>              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 </a:t>
            </a:r>
            <a:r>
              <a:rPr lang="en-US" sz="3600" dirty="0" smtClean="0"/>
              <a:t>1                     0   </a:t>
            </a:r>
            <a:r>
              <a:rPr lang="en-US" sz="3600" dirty="0" smtClean="0">
                <a:solidFill>
                  <a:srgbClr val="00B0F0"/>
                </a:solidFill>
              </a:rPr>
              <a:t>      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                 </a:t>
            </a:r>
            <a:r>
              <a:rPr lang="en-US" sz="3600" dirty="0" smtClean="0"/>
              <a:t>0 </a:t>
            </a:r>
            <a:r>
              <a:rPr lang="en-US" sz="3600" dirty="0" smtClean="0">
                <a:solidFill>
                  <a:srgbClr val="00B0F0"/>
                </a:solidFill>
              </a:rPr>
              <a:t>                   </a:t>
            </a:r>
            <a:r>
              <a:rPr lang="en-US" sz="3600" dirty="0" smtClean="0"/>
              <a:t>-8 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                 </a:t>
            </a:r>
            <a:r>
              <a:rPr lang="en-US" sz="3600" dirty="0" smtClean="0"/>
              <a:t>0      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-6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3600" dirty="0" smtClean="0"/>
              <a:t>                 0                     1 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                                        </a:t>
            </a:r>
            <a:r>
              <a:rPr lang="en-US" sz="3600" dirty="0" smtClean="0"/>
              <a:t>0                     0</a:t>
            </a:r>
            <a:endParaRPr lang="en-US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2820816" y="3591596"/>
            <a:ext cx="92137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   </a:t>
            </a:r>
            <a:r>
              <a:rPr lang="en-US" sz="5400" dirty="0" smtClean="0"/>
              <a:t>span</a:t>
            </a:r>
            <a:r>
              <a:rPr lang="en-US" sz="6000" dirty="0" smtClean="0"/>
              <a:t>             ,</a:t>
            </a:r>
            <a:endParaRPr lang="en-US" sz="6000" dirty="0"/>
          </a:p>
        </p:txBody>
      </p:sp>
      <p:sp>
        <p:nvSpPr>
          <p:cNvPr id="38" name="Rectangle 37"/>
          <p:cNvSpPr/>
          <p:nvPr/>
        </p:nvSpPr>
        <p:spPr>
          <a:xfrm>
            <a:off x="4856272" y="2115678"/>
            <a:ext cx="74261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{ </a:t>
            </a:r>
            <a:r>
              <a:rPr lang="en-US" sz="20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25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}</a:t>
            </a:r>
            <a:endParaRPr lang="en-US" sz="250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49378" y="3710075"/>
            <a:ext cx="1533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Nul</a:t>
            </a:r>
            <a:r>
              <a:rPr lang="en-US" sz="4800" dirty="0" smtClean="0"/>
              <a:t> B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38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5630"/>
            <a:ext cx="12192000" cy="28057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979" y="83748"/>
            <a:ext cx="5181981" cy="239315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14528" y="264663"/>
            <a:ext cx="6291072" cy="1015663"/>
            <a:chOff x="414528" y="419211"/>
            <a:chExt cx="6291072" cy="1015663"/>
          </a:xfrm>
        </p:grpSpPr>
        <p:sp>
          <p:nvSpPr>
            <p:cNvPr id="4" name="TextBox 3"/>
            <p:cNvSpPr txBox="1"/>
            <p:nvPr/>
          </p:nvSpPr>
          <p:spPr>
            <a:xfrm>
              <a:off x="414528" y="484123"/>
              <a:ext cx="6291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Solve:   E </a:t>
              </a:r>
              <a:r>
                <a:rPr lang="en-US" sz="3600" b="1" dirty="0" smtClean="0"/>
                <a:t>x</a:t>
              </a:r>
              <a:r>
                <a:rPr lang="en-US" sz="3600" dirty="0" smtClean="0"/>
                <a:t>   =  </a:t>
              </a:r>
              <a:r>
                <a:rPr lang="en-US" sz="3600" b="1" dirty="0" smtClean="0"/>
                <a:t>0</a:t>
              </a:r>
              <a:r>
                <a:rPr lang="en-US" sz="3600" dirty="0" smtClean="0"/>
                <a:t>   where   E </a:t>
              </a:r>
              <a:endParaRPr lang="en-US" sz="36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73969" y="419211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623668" y="2344049"/>
            <a:ext cx="5140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 smtClean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00B0F0"/>
                </a:solidFill>
              </a:rPr>
              <a:t>         </a:t>
            </a:r>
            <a:r>
              <a:rPr lang="en-US" sz="10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</a:rPr>
              <a:t>4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 </a:t>
            </a:r>
            <a:r>
              <a:rPr lang="en-US" sz="1400" dirty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 smtClean="0">
                <a:solidFill>
                  <a:srgbClr val="00B0F0"/>
                </a:solidFill>
              </a:rPr>
              <a:t>5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6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 </a:t>
            </a:r>
            <a:r>
              <a:rPr lang="en-US" sz="2400" dirty="0" smtClean="0">
                <a:solidFill>
                  <a:srgbClr val="00B0F0"/>
                </a:solidFill>
              </a:rPr>
              <a:t>  </a:t>
            </a:r>
            <a:r>
              <a:rPr lang="en-US" sz="12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4">
                    <a:lumMod val="50000"/>
                  </a:schemeClr>
                </a:solidFill>
              </a:rPr>
              <a:t>7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845248" y="549589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86911" y="49612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449469" y="1058188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078607" y="156789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549962" y="49612"/>
            <a:ext cx="703387" cy="242729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754365" y="49612"/>
            <a:ext cx="703387" cy="2427292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07844" y="37891"/>
            <a:ext cx="346724" cy="24272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1549245" y="4047595"/>
            <a:ext cx="536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</a:t>
            </a:r>
            <a:endParaRPr lang="en-US" sz="6000" dirty="0"/>
          </a:p>
        </p:txBody>
      </p:sp>
      <p:sp>
        <p:nvSpPr>
          <p:cNvPr id="73" name="TextBox 72"/>
          <p:cNvSpPr txBox="1"/>
          <p:nvPr/>
        </p:nvSpPr>
        <p:spPr>
          <a:xfrm>
            <a:off x="4788606" y="4047595"/>
            <a:ext cx="5898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=        </a:t>
            </a:r>
            <a:r>
              <a:rPr lang="en-US" sz="2000" dirty="0" smtClean="0"/>
              <a:t>          </a:t>
            </a:r>
            <a:r>
              <a:rPr lang="en-US" sz="6000" dirty="0" smtClean="0"/>
              <a:t>+           </a:t>
            </a:r>
            <a:r>
              <a:rPr lang="en-US" sz="3200" dirty="0" smtClean="0"/>
              <a:t> </a:t>
            </a:r>
            <a:r>
              <a:rPr lang="en-US" sz="6000" dirty="0" smtClean="0"/>
              <a:t>+</a:t>
            </a:r>
            <a:endParaRPr lang="en-US" sz="6000" dirty="0"/>
          </a:p>
        </p:txBody>
      </p:sp>
      <p:grpSp>
        <p:nvGrpSpPr>
          <p:cNvPr id="8" name="Group 7"/>
          <p:cNvGrpSpPr/>
          <p:nvPr/>
        </p:nvGrpSpPr>
        <p:grpSpPr>
          <a:xfrm>
            <a:off x="512925" y="2832864"/>
            <a:ext cx="10634718" cy="3954316"/>
            <a:chOff x="512925" y="2948775"/>
            <a:chExt cx="10634718" cy="3407179"/>
          </a:xfrm>
        </p:grpSpPr>
        <p:grpSp>
          <p:nvGrpSpPr>
            <p:cNvPr id="52" name="Group 51"/>
            <p:cNvGrpSpPr/>
            <p:nvPr/>
          </p:nvGrpSpPr>
          <p:grpSpPr>
            <a:xfrm>
              <a:off x="5661273" y="2956009"/>
              <a:ext cx="673959" cy="3391362"/>
              <a:chOff x="5699907" y="2768394"/>
              <a:chExt cx="673959" cy="2857823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5699907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 flipH="1">
                <a:off x="6108332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512925" y="2957731"/>
              <a:ext cx="747111" cy="3391362"/>
              <a:chOff x="780288" y="2768394"/>
              <a:chExt cx="728208" cy="2308324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780288" y="2768394"/>
                <a:ext cx="258816" cy="2308324"/>
                <a:chOff x="731520" y="2777538"/>
                <a:chExt cx="258816" cy="2308324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 flipH="1">
                <a:off x="1249680" y="2768394"/>
                <a:ext cx="258816" cy="2308324"/>
                <a:chOff x="731520" y="2777538"/>
                <a:chExt cx="258816" cy="2308324"/>
              </a:xfrm>
            </p:grpSpPr>
            <p:sp>
              <p:nvSpPr>
                <p:cNvPr id="62" name="Rectangle 61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2409072" y="2948775"/>
              <a:ext cx="2014139" cy="3391362"/>
              <a:chOff x="2409072" y="2948775"/>
              <a:chExt cx="2014139" cy="3391362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2409072" y="2948775"/>
                <a:ext cx="265535" cy="3391362"/>
                <a:chOff x="2125734" y="2781348"/>
                <a:chExt cx="265535" cy="3391362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2125734" y="2874197"/>
                  <a:ext cx="175119" cy="3244776"/>
                </a:xfrm>
                <a:prstGeom prst="rect">
                  <a:avLst/>
                </a:prstGeom>
                <a:noFill/>
                <a:ln w="3810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2250819" y="2781348"/>
                  <a:ext cx="140450" cy="3391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176726" y="2948775"/>
                <a:ext cx="246485" cy="3391362"/>
                <a:chOff x="3790356" y="2781348"/>
                <a:chExt cx="246485" cy="3391362"/>
              </a:xfrm>
            </p:grpSpPr>
            <p:sp>
              <p:nvSpPr>
                <p:cNvPr id="70" name="Rectangle 69"/>
                <p:cNvSpPr/>
                <p:nvPr/>
              </p:nvSpPr>
              <p:spPr>
                <a:xfrm flipH="1">
                  <a:off x="3861722" y="2874197"/>
                  <a:ext cx="175119" cy="3244776"/>
                </a:xfrm>
                <a:prstGeom prst="rect">
                  <a:avLst/>
                </a:prstGeom>
                <a:noFill/>
                <a:ln w="3810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 flipH="1">
                  <a:off x="3790356" y="2781348"/>
                  <a:ext cx="140450" cy="3391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74" name="Group 73"/>
            <p:cNvGrpSpPr/>
            <p:nvPr/>
          </p:nvGrpSpPr>
          <p:grpSpPr>
            <a:xfrm>
              <a:off x="8054601" y="2953861"/>
              <a:ext cx="673959" cy="3391362"/>
              <a:chOff x="5699907" y="2768394"/>
              <a:chExt cx="673959" cy="2857823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5699907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75"/>
              <p:cNvGrpSpPr/>
              <p:nvPr/>
            </p:nvGrpSpPr>
            <p:grpSpPr>
              <a:xfrm flipH="1">
                <a:off x="6108332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81" name="Group 80"/>
            <p:cNvGrpSpPr/>
            <p:nvPr/>
          </p:nvGrpSpPr>
          <p:grpSpPr>
            <a:xfrm>
              <a:off x="10473684" y="2964592"/>
              <a:ext cx="673959" cy="3391362"/>
              <a:chOff x="5699907" y="2768394"/>
              <a:chExt cx="673959" cy="2857823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5699907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82"/>
              <p:cNvGrpSpPr/>
              <p:nvPr/>
            </p:nvGrpSpPr>
            <p:grpSpPr>
              <a:xfrm flipH="1">
                <a:off x="6108332" y="2768394"/>
                <a:ext cx="265534" cy="2857823"/>
                <a:chOff x="731520" y="2777538"/>
                <a:chExt cx="258816" cy="2308324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731520" y="2840736"/>
                  <a:ext cx="170688" cy="220855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853440" y="2777538"/>
                  <a:ext cx="136896" cy="23083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88" name="TextBox 87"/>
          <p:cNvSpPr txBox="1"/>
          <p:nvPr/>
        </p:nvSpPr>
        <p:spPr>
          <a:xfrm>
            <a:off x="662013" y="2816862"/>
            <a:ext cx="110431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smtClean="0">
                <a:solidFill>
                  <a:srgbClr val="FF0000"/>
                </a:solidFill>
              </a:rPr>
              <a:t>1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</a:t>
            </a:r>
            <a:r>
              <a:rPr lang="en-US" sz="3600" dirty="0" err="1" smtClean="0">
                <a:solidFill>
                  <a:srgbClr val="FF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FF0000"/>
                </a:solidFill>
              </a:rPr>
              <a:t>1</a:t>
            </a:r>
            <a:r>
              <a:rPr lang="en-US" sz="3600" dirty="0" smtClean="0"/>
              <a:t>                      1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</a:t>
            </a:r>
            <a:r>
              <a:rPr lang="en-US" sz="3600" dirty="0" smtClean="0"/>
              <a:t>0                     0</a:t>
            </a:r>
            <a:r>
              <a:rPr lang="en-US" sz="3600" dirty="0" smtClean="0">
                <a:solidFill>
                  <a:srgbClr val="00B0F0"/>
                </a:solidFill>
              </a:rPr>
              <a:t>           </a:t>
            </a:r>
            <a:r>
              <a:rPr lang="en-US" sz="3600" dirty="0" smtClean="0"/>
              <a:t>       </a:t>
            </a:r>
            <a:r>
              <a:rPr lang="en-US" sz="1600" dirty="0" smtClean="0"/>
              <a:t>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2</a:t>
            </a:r>
            <a:r>
              <a:rPr lang="en-US" sz="3600" dirty="0" smtClean="0">
                <a:solidFill>
                  <a:srgbClr val="00B0F0"/>
                </a:solidFill>
              </a:rPr>
              <a:t> 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</a:t>
            </a:r>
            <a:r>
              <a:rPr lang="en-US" sz="3600" dirty="0"/>
              <a:t> </a:t>
            </a:r>
            <a:r>
              <a:rPr lang="en-US" sz="3600" dirty="0" smtClean="0"/>
              <a:t>5</a:t>
            </a: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dirty="0" smtClean="0"/>
              <a:t> </a:t>
            </a:r>
            <a:r>
              <a:rPr lang="en-US" sz="3600" dirty="0"/>
              <a:t>-</a:t>
            </a:r>
            <a:r>
              <a:rPr lang="en-US" sz="3600" dirty="0" smtClean="0"/>
              <a:t>  5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3600" baseline="-25000" dirty="0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en-US" sz="3600" dirty="0" smtClean="0">
                <a:solidFill>
                  <a:srgbClr val="00B0F0"/>
                </a:solidFill>
              </a:rPr>
              <a:t>               </a:t>
            </a:r>
            <a:r>
              <a:rPr lang="en-US" sz="800" dirty="0" smtClean="0">
                <a:solidFill>
                  <a:srgbClr val="00B0F0"/>
                </a:solidFill>
              </a:rPr>
              <a:t>   </a:t>
            </a:r>
            <a:r>
              <a:rPr lang="en-US" sz="3600" dirty="0" smtClean="0"/>
              <a:t>0                     5                    -5                    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3</a:t>
            </a:r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     </a:t>
            </a:r>
            <a:r>
              <a:rPr lang="en-US" sz="3600" dirty="0" smtClean="0"/>
              <a:t>-</a:t>
            </a:r>
            <a:r>
              <a:rPr lang="en-US" sz="3600" dirty="0"/>
              <a:t>7</a:t>
            </a:r>
            <a:r>
              <a:rPr lang="en-US" sz="3600" dirty="0">
                <a:solidFill>
                  <a:srgbClr val="C00000"/>
                </a:solidFill>
              </a:rPr>
              <a:t>x</a:t>
            </a:r>
            <a:r>
              <a:rPr lang="en-US" sz="3600" baseline="-25000" dirty="0">
                <a:solidFill>
                  <a:srgbClr val="C00000"/>
                </a:solidFill>
              </a:rPr>
              <a:t>4</a:t>
            </a:r>
            <a:r>
              <a:rPr lang="en-US" sz="3600" dirty="0"/>
              <a:t> + 3</a:t>
            </a:r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3600" baseline="-25000" dirty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en-US" sz="3600" dirty="0" smtClean="0">
                <a:solidFill>
                  <a:srgbClr val="00B0F0"/>
                </a:solidFill>
              </a:rPr>
              <a:t>     </a:t>
            </a:r>
            <a:r>
              <a:rPr lang="en-US" sz="3600" dirty="0" smtClean="0"/>
              <a:t>          </a:t>
            </a:r>
            <a:r>
              <a:rPr lang="en-US" sz="800" dirty="0" smtClean="0"/>
              <a:t>  </a:t>
            </a:r>
            <a:r>
              <a:rPr lang="en-US" sz="3600" dirty="0" smtClean="0"/>
              <a:t>0                    -7   </a:t>
            </a:r>
            <a:r>
              <a:rPr lang="en-US" sz="3600" dirty="0" smtClean="0">
                <a:solidFill>
                  <a:srgbClr val="00B0F0"/>
                </a:solidFill>
              </a:rPr>
              <a:t>                  </a:t>
            </a:r>
            <a:r>
              <a:rPr lang="en-US" sz="3600" dirty="0" smtClean="0"/>
              <a:t>3</a:t>
            </a:r>
            <a:r>
              <a:rPr lang="en-US" sz="3600" dirty="0" smtClean="0">
                <a:solidFill>
                  <a:srgbClr val="00B0F0"/>
                </a:solidFill>
              </a:rPr>
              <a:t>                  </a:t>
            </a:r>
            <a:r>
              <a:rPr lang="en-US" sz="3600" dirty="0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smtClean="0">
                <a:solidFill>
                  <a:srgbClr val="C00000"/>
                </a:solidFill>
              </a:rPr>
              <a:t>4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</a:t>
            </a:r>
            <a:r>
              <a:rPr lang="en-US" sz="3600" dirty="0" smtClean="0"/>
              <a:t>                   </a:t>
            </a:r>
            <a:r>
              <a:rPr lang="en-US" sz="3600" dirty="0" err="1" smtClean="0">
                <a:solidFill>
                  <a:srgbClr val="C00000"/>
                </a:solidFill>
              </a:rPr>
              <a:t>x</a:t>
            </a:r>
            <a:r>
              <a:rPr lang="en-US" sz="3600" baseline="-25000" dirty="0" err="1" smtClean="0">
                <a:solidFill>
                  <a:srgbClr val="C00000"/>
                </a:solidFill>
              </a:rPr>
              <a:t>4</a:t>
            </a:r>
            <a:r>
              <a:rPr lang="en-US" sz="3600" dirty="0" smtClean="0"/>
              <a:t>                      0                     1                     0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x</a:t>
            </a:r>
            <a:r>
              <a:rPr lang="en-US" sz="3600" baseline="-25000" dirty="0" smtClean="0">
                <a:solidFill>
                  <a:srgbClr val="00B0F0"/>
                </a:solidFill>
              </a:rPr>
              <a:t>5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</a:t>
            </a:r>
            <a:r>
              <a:rPr lang="en-US" sz="3600" dirty="0"/>
              <a:t>0</a:t>
            </a:r>
            <a:r>
              <a:rPr lang="en-US" sz="3600" dirty="0" smtClean="0">
                <a:solidFill>
                  <a:srgbClr val="00B0F0"/>
                </a:solidFill>
              </a:rPr>
              <a:t>                       </a:t>
            </a:r>
            <a:r>
              <a:rPr lang="en-US" sz="3600" dirty="0" smtClean="0"/>
              <a:t>0                     0                     0</a:t>
            </a:r>
          </a:p>
          <a:p>
            <a:r>
              <a:rPr lang="en-US" sz="3600" dirty="0">
                <a:solidFill>
                  <a:srgbClr val="00B0F0"/>
                </a:solidFill>
              </a:rPr>
              <a:t>x</a:t>
            </a:r>
            <a:r>
              <a:rPr lang="en-US" sz="3600" baseline="-25000" dirty="0">
                <a:solidFill>
                  <a:srgbClr val="00B0F0"/>
                </a:solidFill>
              </a:rPr>
              <a:t>6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                    x</a:t>
            </a:r>
            <a:r>
              <a:rPr lang="en-US" sz="3600" baseline="-25000" dirty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                     </a:t>
            </a:r>
            <a:r>
              <a:rPr lang="en-US" sz="3600" dirty="0" smtClean="0"/>
              <a:t>0                     0                     1</a:t>
            </a:r>
          </a:p>
          <a:p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3600" baseline="-25000" dirty="0" smtClean="0">
                <a:solidFill>
                  <a:schemeClr val="accent4">
                    <a:lumMod val="50000"/>
                  </a:schemeClr>
                </a:solidFill>
              </a:rPr>
              <a:t>7                                </a:t>
            </a:r>
            <a:r>
              <a:rPr lang="en-US" sz="3600" dirty="0" err="1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3600" baseline="-25000" dirty="0" err="1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                      </a:t>
            </a:r>
            <a:r>
              <a:rPr lang="en-US" sz="3600" dirty="0" smtClean="0"/>
              <a:t>0                     0                     1</a:t>
            </a:r>
            <a:endParaRPr lang="en-US" sz="36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6421855" y="4253269"/>
            <a:ext cx="5342139" cy="646331"/>
            <a:chOff x="6177154" y="4008568"/>
            <a:chExt cx="5342139" cy="646331"/>
          </a:xfrm>
        </p:grpSpPr>
        <p:sp>
          <p:nvSpPr>
            <p:cNvPr id="90" name="Rectangle 89"/>
            <p:cNvSpPr/>
            <p:nvPr/>
          </p:nvSpPr>
          <p:spPr>
            <a:xfrm>
              <a:off x="6177154" y="4008568"/>
              <a:ext cx="5405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</a:rPr>
                <a:t>x</a:t>
              </a:r>
              <a:r>
                <a:rPr lang="en-US" sz="3600" baseline="-25000" dirty="0">
                  <a:solidFill>
                    <a:srgbClr val="FF0000"/>
                  </a:solidFill>
                </a:rPr>
                <a:t>1</a:t>
              </a:r>
              <a:endParaRPr lang="en-US" sz="3600" dirty="0">
                <a:solidFill>
                  <a:srgbClr val="FF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978760" y="4008568"/>
              <a:ext cx="5405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solidFill>
                    <a:schemeClr val="accent4">
                      <a:lumMod val="50000"/>
                    </a:schemeClr>
                  </a:solidFill>
                </a:rPr>
                <a:t>x</a:t>
              </a:r>
              <a:r>
                <a:rPr lang="en-US" sz="3600" baseline="-25000" dirty="0">
                  <a:solidFill>
                    <a:schemeClr val="accent4">
                      <a:lumMod val="50000"/>
                    </a:schemeClr>
                  </a:solidFill>
                </a:rPr>
                <a:t>7</a:t>
              </a:r>
              <a:endParaRPr lang="en-US" sz="3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8544574" y="4008568"/>
              <a:ext cx="5405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>
                  <a:solidFill>
                    <a:srgbClr val="C00000"/>
                  </a:solidFill>
                </a:rPr>
                <a:t>x</a:t>
              </a:r>
              <a:r>
                <a:rPr lang="en-US" sz="3600" baseline="-25000" dirty="0">
                  <a:solidFill>
                    <a:srgbClr val="C00000"/>
                  </a:solidFill>
                </a:rPr>
                <a:t>4</a:t>
              </a:r>
              <a:endParaRPr lang="en-US" sz="36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4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86" y="34282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Nul</a:t>
            </a:r>
            <a:r>
              <a:rPr lang="en-US" sz="3600" dirty="0"/>
              <a:t> </a:t>
            </a:r>
            <a:r>
              <a:rPr lang="en-US" sz="3600" dirty="0" smtClean="0"/>
              <a:t>E =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573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28057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979" y="83748"/>
            <a:ext cx="5181981" cy="239315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54705" y="329575"/>
            <a:ext cx="6705600" cy="2062103"/>
            <a:chOff x="414528" y="484123"/>
            <a:chExt cx="6291072" cy="2062103"/>
          </a:xfrm>
        </p:grpSpPr>
        <p:sp>
          <p:nvSpPr>
            <p:cNvPr id="4" name="TextBox 3"/>
            <p:cNvSpPr txBox="1"/>
            <p:nvPr/>
          </p:nvSpPr>
          <p:spPr>
            <a:xfrm>
              <a:off x="414528" y="484123"/>
              <a:ext cx="629107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Determine the </a:t>
              </a:r>
              <a:r>
                <a:rPr lang="en-US" sz="3600" dirty="0" smtClean="0"/>
                <a:t>column space </a:t>
              </a:r>
              <a:r>
                <a:rPr lang="en-US" sz="3600" dirty="0"/>
                <a:t>of  </a:t>
              </a:r>
              <a:r>
                <a:rPr lang="en-US" sz="3600" dirty="0" smtClean="0"/>
                <a:t>E                   </a:t>
              </a:r>
            </a:p>
            <a:p>
              <a:r>
                <a:rPr lang="en-US" sz="3600" dirty="0"/>
                <a:t> </a:t>
              </a:r>
              <a:r>
                <a:rPr lang="en-US" sz="3600" dirty="0" smtClean="0"/>
                <a:t>                                       where E</a:t>
              </a:r>
            </a:p>
            <a:p>
              <a:endParaRPr lang="en-US" sz="2000" dirty="0"/>
            </a:p>
            <a:p>
              <a:r>
                <a:rPr lang="en-US" sz="3600" dirty="0" smtClean="0"/>
                <a:t>                    IF POSSIBLE </a:t>
              </a:r>
              <a:endParaRPr lang="en-US" sz="36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35137" y="985508"/>
              <a:ext cx="5974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/>
                <a:t>~</a:t>
              </a:r>
              <a:endParaRPr lang="en-US" sz="6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623668" y="2344049"/>
            <a:ext cx="5140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2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 smtClean="0">
                <a:solidFill>
                  <a:srgbClr val="00B0F0"/>
                </a:solidFill>
              </a:rPr>
              <a:t>3</a:t>
            </a:r>
            <a:r>
              <a:rPr lang="en-US" sz="2400" dirty="0" smtClean="0">
                <a:solidFill>
                  <a:srgbClr val="00B0F0"/>
                </a:solidFill>
              </a:rPr>
              <a:t>         </a:t>
            </a:r>
            <a:r>
              <a:rPr lang="en-US" sz="10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x</a:t>
            </a:r>
            <a:r>
              <a:rPr lang="en-US" sz="2400" baseline="-25000" dirty="0" smtClean="0">
                <a:solidFill>
                  <a:srgbClr val="C00000"/>
                </a:solidFill>
              </a:rPr>
              <a:t>4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 </a:t>
            </a:r>
            <a:r>
              <a:rPr lang="en-US" sz="1400" dirty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 smtClean="0">
                <a:solidFill>
                  <a:srgbClr val="00B0F0"/>
                </a:solidFill>
              </a:rPr>
              <a:t>5</a:t>
            </a:r>
            <a:r>
              <a:rPr lang="en-US" sz="2400" baseline="-25000" dirty="0" smtClean="0">
                <a:solidFill>
                  <a:srgbClr val="FF0000"/>
                </a:solidFill>
              </a:rPr>
              <a:t>         </a:t>
            </a:r>
            <a:r>
              <a:rPr lang="en-US" sz="2400" dirty="0" smtClean="0">
                <a:solidFill>
                  <a:srgbClr val="00B0F0"/>
                </a:solidFill>
              </a:rPr>
              <a:t>x</a:t>
            </a:r>
            <a:r>
              <a:rPr lang="en-US" sz="2400" baseline="-25000" dirty="0">
                <a:solidFill>
                  <a:srgbClr val="00B0F0"/>
                </a:solidFill>
              </a:rPr>
              <a:t>6</a:t>
            </a:r>
            <a:r>
              <a:rPr lang="en-US" sz="2400" baseline="-25000" dirty="0" smtClean="0">
                <a:solidFill>
                  <a:srgbClr val="00B0F0"/>
                </a:solidFill>
              </a:rPr>
              <a:t>          </a:t>
            </a:r>
            <a:r>
              <a:rPr lang="en-US" sz="2400" dirty="0" smtClean="0">
                <a:solidFill>
                  <a:srgbClr val="00B0F0"/>
                </a:solidFill>
              </a:rPr>
              <a:t>  </a:t>
            </a:r>
            <a:r>
              <a:rPr lang="en-US" sz="12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x</a:t>
            </a:r>
            <a:r>
              <a:rPr lang="en-US" sz="2400" baseline="-25000" dirty="0">
                <a:solidFill>
                  <a:schemeClr val="accent4">
                    <a:lumMod val="50000"/>
                  </a:schemeClr>
                </a:solidFill>
              </a:rPr>
              <a:t>7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845248" y="549589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86911" y="49612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449469" y="1058188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078607" y="1567893"/>
            <a:ext cx="414215" cy="45329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549962" y="49612"/>
            <a:ext cx="703387" cy="242729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754365" y="49612"/>
            <a:ext cx="703387" cy="2427292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07844" y="37891"/>
            <a:ext cx="346724" cy="24272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756" y="2995054"/>
            <a:ext cx="120619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Note:  We don’t know the original matrix E.  We only know REF of E.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90046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484</Words>
  <Application>Microsoft Office PowerPoint</Application>
  <PresentationFormat>Widescreen</PresentationFormat>
  <Paragraphs>139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DFKai-SB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Nul E = 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3</cp:revision>
  <dcterms:created xsi:type="dcterms:W3CDTF">2014-04-02T14:45:50Z</dcterms:created>
  <dcterms:modified xsi:type="dcterms:W3CDTF">2014-04-02T14:50:27Z</dcterms:modified>
</cp:coreProperties>
</file>