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673" r:id="rId2"/>
    <p:sldId id="586" r:id="rId3"/>
    <p:sldId id="677" r:id="rId4"/>
    <p:sldId id="681" r:id="rId5"/>
    <p:sldId id="682" r:id="rId6"/>
    <p:sldId id="686" r:id="rId7"/>
    <p:sldId id="687" r:id="rId8"/>
    <p:sldId id="688" r:id="rId9"/>
    <p:sldId id="685" r:id="rId10"/>
    <p:sldId id="680" r:id="rId11"/>
    <p:sldId id="689" r:id="rId12"/>
    <p:sldId id="652" r:id="rId13"/>
    <p:sldId id="653" r:id="rId14"/>
    <p:sldId id="662" r:id="rId15"/>
    <p:sldId id="651" r:id="rId16"/>
    <p:sldId id="692" r:id="rId17"/>
    <p:sldId id="691" r:id="rId18"/>
    <p:sldId id="666" r:id="rId19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571" autoAdjust="0"/>
    <p:restoredTop sz="94660"/>
  </p:normalViewPr>
  <p:slideViewPr>
    <p:cSldViewPr snapToGrid="0">
      <p:cViewPr varScale="1">
        <p:scale>
          <a:sx n="51" d="100"/>
          <a:sy n="51" d="100"/>
        </p:scale>
        <p:origin x="27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-19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6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1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5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2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4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7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chr.me/SS/torusKnots/index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chr.me/SS/torusKnots/index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chr.me/SS/torusKnots/index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chr.me/SS/torusKnots/index.html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7A2D5C-BB27-4874-9981-5A32AFD62208}"/>
              </a:ext>
            </a:extLst>
          </p:cNvPr>
          <p:cNvSpPr txBox="1"/>
          <p:nvPr/>
        </p:nvSpPr>
        <p:spPr>
          <a:xfrm>
            <a:off x="820455" y="864296"/>
            <a:ext cx="94822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HW 2:  post answers on ICON discussion page (if you prefer you can also e-mail me).  </a:t>
            </a:r>
          </a:p>
          <a:p>
            <a:endParaRPr lang="en-US" sz="2800" dirty="0"/>
          </a:p>
          <a:p>
            <a:r>
              <a:rPr lang="en-US" sz="2800" dirty="0"/>
              <a:t>HW 3:  Comment on the HW 2 answers and </a:t>
            </a:r>
          </a:p>
          <a:p>
            <a:endParaRPr lang="en-US" sz="2800" dirty="0"/>
          </a:p>
          <a:p>
            <a:r>
              <a:rPr lang="en-US" sz="2800" dirty="0"/>
              <a:t>HW:  post/answer questions.</a:t>
            </a:r>
          </a:p>
        </p:txBody>
      </p:sp>
    </p:spTree>
    <p:extLst>
      <p:ext uri="{BB962C8B-B14F-4D97-AF65-F5344CB8AC3E}">
        <p14:creationId xmlns:p14="http://schemas.microsoft.com/office/powerpoint/2010/main" val="426791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E871E1BC-8979-4662-8BC3-7F48444CB82B}"/>
              </a:ext>
            </a:extLst>
          </p:cNvPr>
          <p:cNvGrpSpPr>
            <a:grpSpLocks noChangeAspect="1"/>
          </p:cNvGrpSpPr>
          <p:nvPr/>
        </p:nvGrpSpPr>
        <p:grpSpPr>
          <a:xfrm>
            <a:off x="6567791" y="904975"/>
            <a:ext cx="4812801" cy="4663440"/>
            <a:chOff x="5114543" y="374297"/>
            <a:chExt cx="5808153" cy="5627899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3B022C3-A210-432B-B66D-704C430C4E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114543" y="374297"/>
              <a:ext cx="5808153" cy="5627899"/>
            </a:xfrm>
            <a:prstGeom prst="rect">
              <a:avLst/>
            </a:prstGeom>
          </p:spPr>
        </p:pic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19C53CE-1B23-44E3-A244-3CF1C531F03D}"/>
                </a:ext>
              </a:extLst>
            </p:cNvPr>
            <p:cNvGrpSpPr/>
            <p:nvPr/>
          </p:nvGrpSpPr>
          <p:grpSpPr>
            <a:xfrm>
              <a:off x="9463414" y="2549046"/>
              <a:ext cx="1152394" cy="1315233"/>
              <a:chOff x="9206631" y="2374056"/>
              <a:chExt cx="1521912" cy="1511474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22F82DF1-0C5F-406A-8B64-C889C1AC0A95}"/>
                  </a:ext>
                </a:extLst>
              </p:cNvPr>
              <p:cNvGrpSpPr/>
              <p:nvPr/>
            </p:nvGrpSpPr>
            <p:grpSpPr>
              <a:xfrm>
                <a:off x="9206631" y="2374056"/>
                <a:ext cx="1521912" cy="901874"/>
                <a:chOff x="9206631" y="2904732"/>
                <a:chExt cx="1521912" cy="901874"/>
              </a:xfrm>
            </p:grpSpPr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6BDE5D12-5736-45C4-AB1D-88724F96292C}"/>
                    </a:ext>
                  </a:extLst>
                </p:cNvPr>
                <p:cNvSpPr/>
                <p:nvPr/>
              </p:nvSpPr>
              <p:spPr>
                <a:xfrm>
                  <a:off x="9206631" y="2904732"/>
                  <a:ext cx="1521912" cy="901874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769BACE1-2CA5-4EFF-B77D-13BA3A527A9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58977" y="3172789"/>
                  <a:ext cx="617220" cy="36576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489E6A1D-E981-418B-BB55-B1910647942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504672" y="3081349"/>
                  <a:ext cx="925830" cy="54864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E651D2DB-9B3D-45D0-8F02-7025304F3E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350367" y="2989909"/>
                  <a:ext cx="1234440" cy="73152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E1FEC64-24B4-4710-8BDC-362FFDF52F93}"/>
                  </a:ext>
                </a:extLst>
              </p:cNvPr>
              <p:cNvGrpSpPr/>
              <p:nvPr/>
            </p:nvGrpSpPr>
            <p:grpSpPr>
              <a:xfrm>
                <a:off x="9206631" y="2526456"/>
                <a:ext cx="1521912" cy="901874"/>
                <a:chOff x="9206631" y="2904732"/>
                <a:chExt cx="1521912" cy="901874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DAEF6C10-4A03-4885-860F-B7986E6F4C01}"/>
                    </a:ext>
                  </a:extLst>
                </p:cNvPr>
                <p:cNvSpPr/>
                <p:nvPr/>
              </p:nvSpPr>
              <p:spPr>
                <a:xfrm>
                  <a:off x="9206631" y="2904732"/>
                  <a:ext cx="1521912" cy="901874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5AEB3E0C-7B9B-4472-A0D6-DC336C4A53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58977" y="3172789"/>
                  <a:ext cx="617220" cy="36576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ADBA149C-530B-4403-AE49-222D342A0DF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504672" y="3081349"/>
                  <a:ext cx="925830" cy="54864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DF4CE086-47FC-489E-8B8A-D546D28FFDC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350367" y="2989909"/>
                  <a:ext cx="1234440" cy="73152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B91C83CB-4A80-410F-BFB4-89F86BC29DF2}"/>
                  </a:ext>
                </a:extLst>
              </p:cNvPr>
              <p:cNvGrpSpPr/>
              <p:nvPr/>
            </p:nvGrpSpPr>
            <p:grpSpPr>
              <a:xfrm>
                <a:off x="9206631" y="2678856"/>
                <a:ext cx="1521912" cy="901874"/>
                <a:chOff x="9206631" y="2904732"/>
                <a:chExt cx="1521912" cy="901874"/>
              </a:xfrm>
            </p:grpSpPr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1B92CE51-1DBF-45E5-A1A9-50677C59122A}"/>
                    </a:ext>
                  </a:extLst>
                </p:cNvPr>
                <p:cNvSpPr/>
                <p:nvPr/>
              </p:nvSpPr>
              <p:spPr>
                <a:xfrm>
                  <a:off x="9206631" y="2904732"/>
                  <a:ext cx="1521912" cy="901874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D7BC0F18-E60B-4B7C-B685-634F1E19E8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58977" y="3172789"/>
                  <a:ext cx="617220" cy="36576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B7A84149-69D4-45AD-9C0F-571862054CD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504672" y="3081349"/>
                  <a:ext cx="925830" cy="54864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F8D5A109-5794-4C08-9207-95A2EDA882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350367" y="2989909"/>
                  <a:ext cx="1234440" cy="73152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02D61A46-86D5-4A6E-81C9-07097B200DCA}"/>
                  </a:ext>
                </a:extLst>
              </p:cNvPr>
              <p:cNvGrpSpPr/>
              <p:nvPr/>
            </p:nvGrpSpPr>
            <p:grpSpPr>
              <a:xfrm>
                <a:off x="9206631" y="2831256"/>
                <a:ext cx="1521912" cy="901874"/>
                <a:chOff x="9206631" y="2904732"/>
                <a:chExt cx="1521912" cy="901874"/>
              </a:xfrm>
            </p:grpSpPr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4A74EC5C-2407-4A5E-93DD-5175F2A7542D}"/>
                    </a:ext>
                  </a:extLst>
                </p:cNvPr>
                <p:cNvSpPr/>
                <p:nvPr/>
              </p:nvSpPr>
              <p:spPr>
                <a:xfrm>
                  <a:off x="9206631" y="2904732"/>
                  <a:ext cx="1521912" cy="901874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6AFBD3FC-7034-4099-B587-316B304FD9A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58977" y="3172789"/>
                  <a:ext cx="617220" cy="36576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5E77BE06-05E2-4088-956F-5C7332F8674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504672" y="3081349"/>
                  <a:ext cx="925830" cy="54864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CCFDE8C5-BC2F-4B9E-8AAB-B0FD7CF726F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350367" y="2989909"/>
                  <a:ext cx="1234440" cy="73152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9F81C75E-6F06-4C61-B63D-819C4876C74E}"/>
                  </a:ext>
                </a:extLst>
              </p:cNvPr>
              <p:cNvGrpSpPr/>
              <p:nvPr/>
            </p:nvGrpSpPr>
            <p:grpSpPr>
              <a:xfrm>
                <a:off x="9206631" y="2983656"/>
                <a:ext cx="1521912" cy="901874"/>
                <a:chOff x="9206631" y="2904732"/>
                <a:chExt cx="1521912" cy="901874"/>
              </a:xfrm>
            </p:grpSpPr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E26D9EE4-27B4-42EF-964E-05C0485BC101}"/>
                    </a:ext>
                  </a:extLst>
                </p:cNvPr>
                <p:cNvSpPr/>
                <p:nvPr/>
              </p:nvSpPr>
              <p:spPr>
                <a:xfrm>
                  <a:off x="9206631" y="2904732"/>
                  <a:ext cx="1521912" cy="901874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7F74D732-DCC8-4742-B214-535704A7529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58977" y="3172789"/>
                  <a:ext cx="617220" cy="36576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AA3C1C99-0888-48BA-ACFA-EDA61D9AC1F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504672" y="3081349"/>
                  <a:ext cx="925830" cy="54864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4D2BF61-CD53-41AD-B8E8-172911B060C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350367" y="2989909"/>
                  <a:ext cx="1234440" cy="731520"/>
                </a:xfrm>
                <a:prstGeom prst="ellipse">
                  <a:avLst/>
                </a:prstGeom>
                <a:noFill/>
                <a:ln w="4445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4B57EF7-26F1-4983-9457-BA10A2855BD5}"/>
                </a:ext>
              </a:extLst>
            </p:cNvPr>
            <p:cNvGrpSpPr/>
            <p:nvPr/>
          </p:nvGrpSpPr>
          <p:grpSpPr>
            <a:xfrm rot="5400000">
              <a:off x="7480456" y="4857954"/>
              <a:ext cx="959445" cy="697778"/>
              <a:chOff x="9206631" y="2904732"/>
              <a:chExt cx="1521912" cy="901874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E205398D-F2FC-4424-A462-0464E39FB2CA}"/>
                  </a:ext>
                </a:extLst>
              </p:cNvPr>
              <p:cNvSpPr/>
              <p:nvPr/>
            </p:nvSpPr>
            <p:spPr>
              <a:xfrm>
                <a:off x="9206631" y="2904732"/>
                <a:ext cx="1521912" cy="901874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988C665-1BA0-4980-9E92-825A2114409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658977" y="3172789"/>
                <a:ext cx="617220" cy="36576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6E91370C-F11A-4A68-B364-B815D57678E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504672" y="3081349"/>
                <a:ext cx="925830" cy="54864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A0A265F6-A78C-420E-856F-2E71296AD1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50367" y="2989909"/>
                <a:ext cx="1234440" cy="73152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57D2FC5-5C81-460A-B0B3-A7C3EEA6AA0F}"/>
                </a:ext>
              </a:extLst>
            </p:cNvPr>
            <p:cNvGrpSpPr/>
            <p:nvPr/>
          </p:nvGrpSpPr>
          <p:grpSpPr>
            <a:xfrm rot="5400000">
              <a:off x="7502227" y="658783"/>
              <a:ext cx="959445" cy="697778"/>
              <a:chOff x="9206631" y="2904732"/>
              <a:chExt cx="1521912" cy="901874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A8A8CD4A-88F4-4A14-9C1B-959DB10CB251}"/>
                  </a:ext>
                </a:extLst>
              </p:cNvPr>
              <p:cNvSpPr/>
              <p:nvPr/>
            </p:nvSpPr>
            <p:spPr>
              <a:xfrm>
                <a:off x="9206631" y="2904732"/>
                <a:ext cx="1521912" cy="901874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610DA74E-ED5F-4690-9E03-60C92DD183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658977" y="3172789"/>
                <a:ext cx="617220" cy="36576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92B98DFB-CEEE-47D4-AB04-5F6F59E9C1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504672" y="3081349"/>
                <a:ext cx="925830" cy="54864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144C8D8E-5F40-45A3-AAB0-89C206AAFC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50367" y="2989909"/>
                <a:ext cx="1234440" cy="73152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CF324F9-41BC-4C9B-B491-1FEBE00DBFFF}"/>
                </a:ext>
              </a:extLst>
            </p:cNvPr>
            <p:cNvSpPr/>
            <p:nvPr/>
          </p:nvSpPr>
          <p:spPr>
            <a:xfrm>
              <a:off x="5837463" y="1038361"/>
              <a:ext cx="4206240" cy="4206240"/>
            </a:xfrm>
            <a:prstGeom prst="ellipse">
              <a:avLst/>
            </a:prstGeom>
            <a:noFill/>
            <a:ln w="825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50346BBF-8912-4B82-BC29-B5C6DD96C794}"/>
                </a:ext>
              </a:extLst>
            </p:cNvPr>
            <p:cNvGrpSpPr/>
            <p:nvPr/>
          </p:nvGrpSpPr>
          <p:grpSpPr>
            <a:xfrm>
              <a:off x="5279571" y="2869340"/>
              <a:ext cx="1061358" cy="697778"/>
              <a:chOff x="9206631" y="2904732"/>
              <a:chExt cx="1521912" cy="901874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8FCE8A03-4BF0-4C0B-827D-3DC10D2FB8DE}"/>
                  </a:ext>
                </a:extLst>
              </p:cNvPr>
              <p:cNvSpPr/>
              <p:nvPr/>
            </p:nvSpPr>
            <p:spPr>
              <a:xfrm>
                <a:off x="9206631" y="2904732"/>
                <a:ext cx="1521912" cy="901874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C3811D99-FF77-422E-BF94-8A53D75D89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658977" y="3172789"/>
                <a:ext cx="617220" cy="36576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5CDD413C-D74C-42FF-B342-C21C7A4554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504672" y="3081349"/>
                <a:ext cx="925830" cy="54864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3198DD74-E7B4-40A1-921E-E08714BFA7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50367" y="2989909"/>
                <a:ext cx="1234440" cy="731520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19BBD89-C17A-4A06-AE65-54816E918874}"/>
              </a:ext>
            </a:extLst>
          </p:cNvPr>
          <p:cNvGrpSpPr/>
          <p:nvPr/>
        </p:nvGrpSpPr>
        <p:grpSpPr>
          <a:xfrm>
            <a:off x="1569754" y="1226366"/>
            <a:ext cx="1896842" cy="3748412"/>
            <a:chOff x="1719936" y="2570073"/>
            <a:chExt cx="1896842" cy="3748412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B3263AD2-0B55-4B5F-A20F-9A1D49D4269E}"/>
                </a:ext>
              </a:extLst>
            </p:cNvPr>
            <p:cNvGrpSpPr/>
            <p:nvPr/>
          </p:nvGrpSpPr>
          <p:grpSpPr>
            <a:xfrm>
              <a:off x="1719937" y="5127171"/>
              <a:ext cx="1896841" cy="1191314"/>
              <a:chOff x="1719937" y="5127171"/>
              <a:chExt cx="1896841" cy="1191314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E9434A7E-259E-4AEB-9DE4-150DF9EDF855}"/>
                  </a:ext>
                </a:extLst>
              </p:cNvPr>
              <p:cNvSpPr/>
              <p:nvPr/>
            </p:nvSpPr>
            <p:spPr>
              <a:xfrm>
                <a:off x="1719937" y="5127171"/>
                <a:ext cx="1896841" cy="1191314"/>
              </a:xfrm>
              <a:prstGeom prst="ellipse">
                <a:avLst/>
              </a:prstGeom>
              <a:noFill/>
              <a:ln w="76200">
                <a:solidFill>
                  <a:schemeClr val="accent4"/>
                </a:solidFill>
              </a:ln>
              <a:scene3d>
                <a:camera prst="orthographicFront"/>
                <a:lightRig rig="threePt" dir="t"/>
              </a:scene3d>
              <a:sp3d extrusionH="101600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8E972C1-96EE-4F8B-8FB1-FD3FB655BE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283720" y="5481256"/>
                <a:ext cx="769275" cy="483144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5979F3B7-8C59-4939-A84A-073103F8E7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091402" y="5360470"/>
                <a:ext cx="1153912" cy="724716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134493A2-87EA-4EB0-AB30-D9A089E0E8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99083" y="5239684"/>
                <a:ext cx="1538549" cy="966288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5F9E4BD-0331-481F-85C2-1BB7A0DB24E3}"/>
                </a:ext>
              </a:extLst>
            </p:cNvPr>
            <p:cNvCxnSpPr>
              <a:stCxn id="52" idx="2"/>
              <a:endCxn id="35" idx="2"/>
            </p:cNvCxnSpPr>
            <p:nvPr/>
          </p:nvCxnSpPr>
          <p:spPr>
            <a:xfrm>
              <a:off x="1719936" y="3165730"/>
              <a:ext cx="1" cy="2557098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DF9A993-90E0-438F-BF92-43AAC86CB087}"/>
                </a:ext>
              </a:extLst>
            </p:cNvPr>
            <p:cNvCxnSpPr/>
            <p:nvPr/>
          </p:nvCxnSpPr>
          <p:spPr>
            <a:xfrm>
              <a:off x="3612518" y="3214827"/>
              <a:ext cx="1" cy="2557098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BE665529-D0E6-406B-B976-81577D552680}"/>
                </a:ext>
              </a:extLst>
            </p:cNvPr>
            <p:cNvCxnSpPr/>
            <p:nvPr/>
          </p:nvCxnSpPr>
          <p:spPr>
            <a:xfrm>
              <a:off x="2676522" y="3239207"/>
              <a:ext cx="0" cy="24186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111D2A7-78A0-44F5-8193-C28138F6B82D}"/>
                </a:ext>
              </a:extLst>
            </p:cNvPr>
            <p:cNvGrpSpPr/>
            <p:nvPr/>
          </p:nvGrpSpPr>
          <p:grpSpPr>
            <a:xfrm>
              <a:off x="1891429" y="2699940"/>
              <a:ext cx="1538549" cy="966288"/>
              <a:chOff x="1835605" y="1746109"/>
              <a:chExt cx="1538549" cy="966288"/>
            </a:xfrm>
          </p:grpSpPr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688BB4B8-FB68-419B-8E9B-A7FD5C36CC2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220242" y="1987681"/>
                <a:ext cx="769275" cy="483144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8E8E8AAA-6A8B-42D2-AC0A-F11D5D4755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027924" y="1866895"/>
                <a:ext cx="1153912" cy="724716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7EC6C469-9082-46B0-A17B-0033808EF2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35605" y="1746109"/>
                <a:ext cx="1538549" cy="966288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3E5EDB83-F464-4B8F-AB50-B5E465C7D5EF}"/>
                </a:ext>
              </a:extLst>
            </p:cNvPr>
            <p:cNvGrpSpPr/>
            <p:nvPr/>
          </p:nvGrpSpPr>
          <p:grpSpPr>
            <a:xfrm>
              <a:off x="1864214" y="3954519"/>
              <a:ext cx="1538549" cy="966288"/>
              <a:chOff x="1835605" y="1746109"/>
              <a:chExt cx="1538549" cy="966288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AB492BC0-AF66-46CB-811E-5806D3011F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220242" y="1987681"/>
                <a:ext cx="769275" cy="483144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3608A5FE-52FD-4862-89B4-E02EC166D3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027924" y="1866895"/>
                <a:ext cx="1153912" cy="724716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317A7799-C1CC-46A2-B006-525869EBC9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35605" y="1746109"/>
                <a:ext cx="1538549" cy="966288"/>
              </a:xfrm>
              <a:prstGeom prst="ellipse">
                <a:avLst/>
              </a:prstGeom>
              <a:noFill/>
              <a:ln w="444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B78566A-8792-489B-BEDE-F49E4707B56A}"/>
                </a:ext>
              </a:extLst>
            </p:cNvPr>
            <p:cNvCxnSpPr>
              <a:cxnSpLocks/>
            </p:cNvCxnSpPr>
            <p:nvPr/>
          </p:nvCxnSpPr>
          <p:spPr>
            <a:xfrm>
              <a:off x="2666145" y="3930027"/>
              <a:ext cx="0" cy="53848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BC45EDF2-DDC6-426A-8872-1B54944EEADE}"/>
                </a:ext>
              </a:extLst>
            </p:cNvPr>
            <p:cNvSpPr/>
            <p:nvPr/>
          </p:nvSpPr>
          <p:spPr>
            <a:xfrm>
              <a:off x="1719936" y="2570073"/>
              <a:ext cx="1896841" cy="1191314"/>
            </a:xfrm>
            <a:prstGeom prst="ellipse">
              <a:avLst/>
            </a:prstGeom>
            <a:noFill/>
            <a:ln w="76200">
              <a:solidFill>
                <a:schemeClr val="accent4"/>
              </a:solidFill>
            </a:ln>
            <a:scene3d>
              <a:camera prst="orthographicFront"/>
              <a:lightRig rig="threePt" dir="t"/>
            </a:scene3d>
            <a:sp3d extrusionH="10160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200F7A10-240D-4445-A451-4721FBD8D684}"/>
              </a:ext>
            </a:extLst>
          </p:cNvPr>
          <p:cNvSpPr txBox="1"/>
          <p:nvPr/>
        </p:nvSpPr>
        <p:spPr>
          <a:xfrm>
            <a:off x="457200" y="220437"/>
            <a:ext cx="8596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Neighborhood of exceptional fiber (Generalized SFS)</a:t>
            </a:r>
          </a:p>
        </p:txBody>
      </p:sp>
    </p:spTree>
    <p:extLst>
      <p:ext uri="{BB962C8B-B14F-4D97-AF65-F5344CB8AC3E}">
        <p14:creationId xmlns:p14="http://schemas.microsoft.com/office/powerpoint/2010/main" val="2153637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F65DE7-519E-435C-AD0E-8469E841E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915"/>
            <a:ext cx="11887200" cy="69136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48BD14-BE39-4FF3-ABD8-50B795B8C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0840" y="2626341"/>
            <a:ext cx="1655691" cy="2646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70D2C6-33B9-4959-993C-E1ABA9775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4432" y="2363256"/>
            <a:ext cx="1472099" cy="34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0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324C9A0-1BA7-4E17-B888-1D7D43CB5D50}"/>
              </a:ext>
            </a:extLst>
          </p:cNvPr>
          <p:cNvSpPr/>
          <p:nvPr/>
        </p:nvSpPr>
        <p:spPr>
          <a:xfrm>
            <a:off x="595993" y="3665764"/>
            <a:ext cx="1877786" cy="955221"/>
          </a:xfrm>
          <a:prstGeom prst="ellipse">
            <a:avLst/>
          </a:prstGeom>
          <a:solidFill>
            <a:schemeClr val="tx1">
              <a:lumMod val="75000"/>
            </a:schemeClr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1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DB98F521-3A80-4E82-A5A5-FD36C8F099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0986" y="1210511"/>
            <a:ext cx="5106399" cy="3370224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324C9A0-1BA7-4E17-B888-1D7D43CB5D50}"/>
              </a:ext>
            </a:extLst>
          </p:cNvPr>
          <p:cNvSpPr/>
          <p:nvPr/>
        </p:nvSpPr>
        <p:spPr>
          <a:xfrm>
            <a:off x="902881" y="6139655"/>
            <a:ext cx="1877786" cy="955221"/>
          </a:xfrm>
          <a:prstGeom prst="ellipse">
            <a:avLst/>
          </a:prstGeom>
          <a:solidFill>
            <a:schemeClr val="tx1">
              <a:lumMod val="75000"/>
            </a:schemeClr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06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786C84-0BED-4147-9586-9D0E08E8B0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236"/>
          <a:stretch/>
        </p:blipFill>
        <p:spPr>
          <a:xfrm>
            <a:off x="0" y="260966"/>
            <a:ext cx="11887200" cy="194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22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FB534D-6C96-482A-9F34-51EF156A1F79}"/>
              </a:ext>
            </a:extLst>
          </p:cNvPr>
          <p:cNvGrpSpPr/>
          <p:nvPr/>
        </p:nvGrpSpPr>
        <p:grpSpPr>
          <a:xfrm>
            <a:off x="174977" y="166444"/>
            <a:ext cx="8070951" cy="5573047"/>
            <a:chOff x="174977" y="166443"/>
            <a:chExt cx="10504237" cy="7348129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DB98F521-3A80-4E82-A5A5-FD36C8F09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1020344" y="1456579"/>
              <a:ext cx="7031303" cy="46406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7440A0B-3BA5-420F-8E96-146AFA36D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82785" y="166443"/>
              <a:ext cx="4425043" cy="703130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4782F1C-2AF4-4926-9BBB-CBCF580CF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254172" y="483270"/>
              <a:ext cx="4425042" cy="7031302"/>
            </a:xfrm>
            <a:prstGeom prst="rect">
              <a:avLst/>
            </a:prstGeom>
          </p:spPr>
        </p:pic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C5E4745D-C4A6-45DA-A992-F95B08983DEA}"/>
              </a:ext>
            </a:extLst>
          </p:cNvPr>
          <p:cNvSpPr/>
          <p:nvPr/>
        </p:nvSpPr>
        <p:spPr>
          <a:xfrm>
            <a:off x="902881" y="6310993"/>
            <a:ext cx="1342298" cy="783883"/>
          </a:xfrm>
          <a:prstGeom prst="ellipse">
            <a:avLst/>
          </a:prstGeom>
          <a:solidFill>
            <a:schemeClr val="tx1">
              <a:lumMod val="75000"/>
            </a:schemeClr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5932E48-52EA-4F57-8C7D-60DD80D10798}"/>
              </a:ext>
            </a:extLst>
          </p:cNvPr>
          <p:cNvSpPr/>
          <p:nvPr/>
        </p:nvSpPr>
        <p:spPr>
          <a:xfrm>
            <a:off x="1055281" y="6686551"/>
            <a:ext cx="259169" cy="212272"/>
          </a:xfrm>
          <a:prstGeom prst="ellipse">
            <a:avLst/>
          </a:prstGeom>
          <a:solidFill>
            <a:schemeClr val="bg1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57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FB534D-6C96-482A-9F34-51EF156A1F79}"/>
              </a:ext>
            </a:extLst>
          </p:cNvPr>
          <p:cNvGrpSpPr/>
          <p:nvPr/>
        </p:nvGrpSpPr>
        <p:grpSpPr>
          <a:xfrm>
            <a:off x="174977" y="166444"/>
            <a:ext cx="8070951" cy="5573047"/>
            <a:chOff x="174977" y="166443"/>
            <a:chExt cx="10504237" cy="7348129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DB98F521-3A80-4E82-A5A5-FD36C8F09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1020344" y="1456579"/>
              <a:ext cx="7031303" cy="46406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7440A0B-3BA5-420F-8E96-146AFA36D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82785" y="166443"/>
              <a:ext cx="4425043" cy="703130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4782F1C-2AF4-4926-9BBB-CBCF580CF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254172" y="483270"/>
              <a:ext cx="4425042" cy="7031302"/>
            </a:xfrm>
            <a:prstGeom prst="rect">
              <a:avLst/>
            </a:prstGeom>
          </p:spPr>
        </p:pic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C5E4745D-C4A6-45DA-A992-F95B08983DEA}"/>
              </a:ext>
            </a:extLst>
          </p:cNvPr>
          <p:cNvSpPr/>
          <p:nvPr/>
        </p:nvSpPr>
        <p:spPr>
          <a:xfrm>
            <a:off x="902881" y="6310993"/>
            <a:ext cx="1342298" cy="783883"/>
          </a:xfrm>
          <a:prstGeom prst="ellipse">
            <a:avLst/>
          </a:prstGeom>
          <a:solidFill>
            <a:schemeClr val="tx1">
              <a:lumMod val="75000"/>
            </a:schemeClr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15FE2E9-586B-4E4B-9A5A-472063290DB0}"/>
              </a:ext>
            </a:extLst>
          </p:cNvPr>
          <p:cNvSpPr/>
          <p:nvPr/>
        </p:nvSpPr>
        <p:spPr>
          <a:xfrm>
            <a:off x="1055281" y="6686551"/>
            <a:ext cx="259169" cy="212272"/>
          </a:xfrm>
          <a:prstGeom prst="ellipse">
            <a:avLst/>
          </a:prstGeom>
          <a:solidFill>
            <a:schemeClr val="bg1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7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786C84-0BED-4147-9586-9D0E08E8B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966"/>
            <a:ext cx="11887200" cy="32517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23B5E0-842A-4D12-AF36-A9549D5DE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5314" y="3512749"/>
            <a:ext cx="11887200" cy="341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67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FB534D-6C96-482A-9F34-51EF156A1F79}"/>
              </a:ext>
            </a:extLst>
          </p:cNvPr>
          <p:cNvGrpSpPr/>
          <p:nvPr/>
        </p:nvGrpSpPr>
        <p:grpSpPr>
          <a:xfrm>
            <a:off x="174977" y="166444"/>
            <a:ext cx="8070951" cy="5573047"/>
            <a:chOff x="174977" y="166443"/>
            <a:chExt cx="10504237" cy="7348129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DB98F521-3A80-4E82-A5A5-FD36C8F09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1020344" y="1456579"/>
              <a:ext cx="7031303" cy="46406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7440A0B-3BA5-420F-8E96-146AFA36D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82785" y="166443"/>
              <a:ext cx="4425043" cy="703130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4782F1C-2AF4-4926-9BBB-CBCF580CF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254172" y="483270"/>
              <a:ext cx="4425042" cy="7031302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1D9B855-9F55-4559-9330-DDD028F92FCB}"/>
              </a:ext>
            </a:extLst>
          </p:cNvPr>
          <p:cNvGrpSpPr/>
          <p:nvPr/>
        </p:nvGrpSpPr>
        <p:grpSpPr>
          <a:xfrm>
            <a:off x="9206631" y="2904732"/>
            <a:ext cx="1521912" cy="901874"/>
            <a:chOff x="9206631" y="2904732"/>
            <a:chExt cx="1521912" cy="901874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8BC632F-64B6-401B-B6B5-87E4090A3444}"/>
                </a:ext>
              </a:extLst>
            </p:cNvPr>
            <p:cNvSpPr/>
            <p:nvPr/>
          </p:nvSpPr>
          <p:spPr>
            <a:xfrm>
              <a:off x="9206631" y="2904732"/>
              <a:ext cx="1521912" cy="901874"/>
            </a:xfrm>
            <a:prstGeom prst="ellipse">
              <a:avLst/>
            </a:prstGeom>
            <a:noFill/>
            <a:ln w="444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DBD795E-7D27-427E-8435-1554EF2D40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58977" y="3172789"/>
              <a:ext cx="617220" cy="365760"/>
            </a:xfrm>
            <a:prstGeom prst="ellipse">
              <a:avLst/>
            </a:prstGeom>
            <a:noFill/>
            <a:ln w="444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E746A34-7FE3-4309-8851-7D8A79F9D8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04672" y="3081349"/>
              <a:ext cx="925830" cy="548640"/>
            </a:xfrm>
            <a:prstGeom prst="ellipse">
              <a:avLst/>
            </a:prstGeom>
            <a:noFill/>
            <a:ln w="444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712CE58-2D6D-47E1-9131-BDA36CD927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50367" y="2989909"/>
              <a:ext cx="1234440" cy="731520"/>
            </a:xfrm>
            <a:prstGeom prst="ellipse">
              <a:avLst/>
            </a:prstGeom>
            <a:noFill/>
            <a:ln w="444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566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F65DE7-519E-435C-AD0E-8469E841E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915"/>
            <a:ext cx="11887200" cy="69136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48BD14-BE39-4FF3-ABD8-50B795B8C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0840" y="2626341"/>
            <a:ext cx="1655691" cy="2646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70D2C6-33B9-4959-993C-E1ABA9775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4432" y="2363256"/>
            <a:ext cx="1472099" cy="34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49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C029640-C3AD-4244-BC31-04A06AC5FCC5}"/>
              </a:ext>
            </a:extLst>
          </p:cNvPr>
          <p:cNvSpPr/>
          <p:nvPr/>
        </p:nvSpPr>
        <p:spPr>
          <a:xfrm>
            <a:off x="1532158" y="369841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FE3FE9-9F5A-4743-A0D9-E34B41EFCBCA}"/>
              </a:ext>
            </a:extLst>
          </p:cNvPr>
          <p:cNvSpPr/>
          <p:nvPr/>
        </p:nvSpPr>
        <p:spPr>
          <a:xfrm>
            <a:off x="1532157" y="1141320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B93E1B-598B-4836-8A9F-4C4442ED0D65}"/>
              </a:ext>
            </a:extLst>
          </p:cNvPr>
          <p:cNvCxnSpPr>
            <a:stCxn id="7" idx="2"/>
            <a:endCxn id="3" idx="2"/>
          </p:cNvCxnSpPr>
          <p:nvPr/>
        </p:nvCxnSpPr>
        <p:spPr>
          <a:xfrm>
            <a:off x="1532157" y="1736977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DB85FB-5996-47A2-8040-8D97D58F17F5}"/>
              </a:ext>
            </a:extLst>
          </p:cNvPr>
          <p:cNvCxnSpPr/>
          <p:nvPr/>
        </p:nvCxnSpPr>
        <p:spPr>
          <a:xfrm>
            <a:off x="3424739" y="1786074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FB6ED7-3CAA-46EE-A106-5916F252C9BC}"/>
              </a:ext>
            </a:extLst>
          </p:cNvPr>
          <p:cNvCxnSpPr/>
          <p:nvPr/>
        </p:nvCxnSpPr>
        <p:spPr>
          <a:xfrm>
            <a:off x="2480577" y="1755184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B6DD6A-226A-408E-B898-4423B0266AC1}"/>
              </a:ext>
            </a:extLst>
          </p:cNvPr>
          <p:cNvCxnSpPr/>
          <p:nvPr/>
        </p:nvCxnSpPr>
        <p:spPr>
          <a:xfrm>
            <a:off x="2935056" y="1646835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0A13D8-A7B2-48ED-A10C-FA4E1C8F75E4}"/>
              </a:ext>
            </a:extLst>
          </p:cNvPr>
          <p:cNvCxnSpPr/>
          <p:nvPr/>
        </p:nvCxnSpPr>
        <p:spPr>
          <a:xfrm>
            <a:off x="2001608" y="174726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9C12DD-1EE1-4F3C-80C7-06C1A0D9F246}"/>
              </a:ext>
            </a:extLst>
          </p:cNvPr>
          <p:cNvCxnSpPr/>
          <p:nvPr/>
        </p:nvCxnSpPr>
        <p:spPr>
          <a:xfrm>
            <a:off x="2646583" y="2123017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7B26ACE-D6E7-402C-91ED-8851AE1182B8}"/>
              </a:ext>
            </a:extLst>
          </p:cNvPr>
          <p:cNvGrpSpPr>
            <a:grpSpLocks noChangeAspect="1"/>
          </p:cNvGrpSpPr>
          <p:nvPr/>
        </p:nvGrpSpPr>
        <p:grpSpPr>
          <a:xfrm>
            <a:off x="7228877" y="1072793"/>
            <a:ext cx="4152218" cy="4023360"/>
            <a:chOff x="5187353" y="444145"/>
            <a:chExt cx="5692447" cy="5515784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3B022C3-A210-432B-B66D-704C430C4E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444444"/>
                </a:clrFrom>
                <a:clrTo>
                  <a:srgbClr val="44444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187353" y="444145"/>
              <a:ext cx="5692447" cy="5515784"/>
            </a:xfrm>
            <a:prstGeom prst="rect">
              <a:avLst/>
            </a:prstGeom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3790002-CA59-4420-AFED-0054CAEA85FD}"/>
                </a:ext>
              </a:extLst>
            </p:cNvPr>
            <p:cNvSpPr/>
            <p:nvPr/>
          </p:nvSpPr>
          <p:spPr>
            <a:xfrm>
              <a:off x="5837463" y="1038361"/>
              <a:ext cx="4206240" cy="4206240"/>
            </a:xfrm>
            <a:prstGeom prst="ellipse">
              <a:avLst/>
            </a:prstGeom>
            <a:noFill/>
            <a:ln w="825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46EE8A2-2E0C-42D8-92D9-7FCDB945C8F0}"/>
                </a:ext>
              </a:extLst>
            </p:cNvPr>
            <p:cNvSpPr/>
            <p:nvPr/>
          </p:nvSpPr>
          <p:spPr>
            <a:xfrm>
              <a:off x="6144985" y="1264237"/>
              <a:ext cx="3657600" cy="3657600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C96805F-2818-49CB-802E-DA937D533F37}"/>
                </a:ext>
              </a:extLst>
            </p:cNvPr>
            <p:cNvSpPr/>
            <p:nvPr/>
          </p:nvSpPr>
          <p:spPr>
            <a:xfrm>
              <a:off x="5543554" y="745533"/>
              <a:ext cx="4754880" cy="4754880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8E424AF-C2FF-41E1-8908-9853BE541CCD}"/>
              </a:ext>
            </a:extLst>
          </p:cNvPr>
          <p:cNvSpPr txBox="1"/>
          <p:nvPr/>
        </p:nvSpPr>
        <p:spPr>
          <a:xfrm>
            <a:off x="457201" y="220437"/>
            <a:ext cx="5723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Neighborhood of ordinary fiber (1)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8CFBAB2-1157-48E8-823D-F2DAA90F658D}"/>
              </a:ext>
            </a:extLst>
          </p:cNvPr>
          <p:cNvSpPr/>
          <p:nvPr/>
        </p:nvSpPr>
        <p:spPr>
          <a:xfrm>
            <a:off x="1553931" y="5826577"/>
            <a:ext cx="1896841" cy="11913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9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C029640-C3AD-4244-BC31-04A06AC5FCC5}"/>
              </a:ext>
            </a:extLst>
          </p:cNvPr>
          <p:cNvSpPr/>
          <p:nvPr/>
        </p:nvSpPr>
        <p:spPr>
          <a:xfrm>
            <a:off x="617758" y="369841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FE3FE9-9F5A-4743-A0D9-E34B41EFCBCA}"/>
              </a:ext>
            </a:extLst>
          </p:cNvPr>
          <p:cNvSpPr/>
          <p:nvPr/>
        </p:nvSpPr>
        <p:spPr>
          <a:xfrm>
            <a:off x="617757" y="1141320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B93E1B-598B-4836-8A9F-4C4442ED0D65}"/>
              </a:ext>
            </a:extLst>
          </p:cNvPr>
          <p:cNvCxnSpPr>
            <a:stCxn id="7" idx="2"/>
            <a:endCxn id="3" idx="2"/>
          </p:cNvCxnSpPr>
          <p:nvPr/>
        </p:nvCxnSpPr>
        <p:spPr>
          <a:xfrm>
            <a:off x="617757" y="1736977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DB85FB-5996-47A2-8040-8D97D58F17F5}"/>
              </a:ext>
            </a:extLst>
          </p:cNvPr>
          <p:cNvCxnSpPr/>
          <p:nvPr/>
        </p:nvCxnSpPr>
        <p:spPr>
          <a:xfrm>
            <a:off x="2510339" y="1786074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FB6ED7-3CAA-46EE-A106-5916F252C9BC}"/>
              </a:ext>
            </a:extLst>
          </p:cNvPr>
          <p:cNvCxnSpPr/>
          <p:nvPr/>
        </p:nvCxnSpPr>
        <p:spPr>
          <a:xfrm>
            <a:off x="1566177" y="1755184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0A13D8-A7B2-48ED-A10C-FA4E1C8F75E4}"/>
              </a:ext>
            </a:extLst>
          </p:cNvPr>
          <p:cNvCxnSpPr/>
          <p:nvPr/>
        </p:nvCxnSpPr>
        <p:spPr>
          <a:xfrm>
            <a:off x="1087208" y="174726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C3B022C3-A210-432B-B66D-704C430C4EF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444444"/>
              </a:clrFrom>
              <a:clrTo>
                <a:srgbClr val="44444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47284" y="1072793"/>
            <a:ext cx="4152218" cy="4023360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F3790002-CA59-4420-AFED-0054CAEA85FD}"/>
              </a:ext>
            </a:extLst>
          </p:cNvPr>
          <p:cNvSpPr/>
          <p:nvPr/>
        </p:nvSpPr>
        <p:spPr>
          <a:xfrm>
            <a:off x="8021491" y="1506230"/>
            <a:ext cx="3068140" cy="3068144"/>
          </a:xfrm>
          <a:prstGeom prst="ellipse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E424AF-C2FF-41E1-8908-9853BE541CCD}"/>
              </a:ext>
            </a:extLst>
          </p:cNvPr>
          <p:cNvSpPr txBox="1"/>
          <p:nvPr/>
        </p:nvSpPr>
        <p:spPr>
          <a:xfrm>
            <a:off x="457201" y="220437"/>
            <a:ext cx="5723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Neighborhood of ordinary fiber (2)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8CFBAB2-1157-48E8-823D-F2DAA90F658D}"/>
              </a:ext>
            </a:extLst>
          </p:cNvPr>
          <p:cNvSpPr/>
          <p:nvPr/>
        </p:nvSpPr>
        <p:spPr>
          <a:xfrm>
            <a:off x="639531" y="5826577"/>
            <a:ext cx="1896841" cy="11913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93253B3-65A2-48D7-87C3-2D142957DBB8}"/>
              </a:ext>
            </a:extLst>
          </p:cNvPr>
          <p:cNvSpPr/>
          <p:nvPr/>
        </p:nvSpPr>
        <p:spPr>
          <a:xfrm>
            <a:off x="4713509" y="3679366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D01CE9E-0C70-439B-843A-FF4E507D47E6}"/>
              </a:ext>
            </a:extLst>
          </p:cNvPr>
          <p:cNvSpPr/>
          <p:nvPr/>
        </p:nvSpPr>
        <p:spPr>
          <a:xfrm>
            <a:off x="4713508" y="112226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C339069-B482-48CC-A164-21AB664483A1}"/>
              </a:ext>
            </a:extLst>
          </p:cNvPr>
          <p:cNvCxnSpPr>
            <a:stCxn id="24" idx="2"/>
            <a:endCxn id="22" idx="2"/>
          </p:cNvCxnSpPr>
          <p:nvPr/>
        </p:nvCxnSpPr>
        <p:spPr>
          <a:xfrm>
            <a:off x="4713508" y="1717925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1FBC01-2EFE-4B35-AA9B-3A76EEB72497}"/>
              </a:ext>
            </a:extLst>
          </p:cNvPr>
          <p:cNvCxnSpPr/>
          <p:nvPr/>
        </p:nvCxnSpPr>
        <p:spPr>
          <a:xfrm>
            <a:off x="6606090" y="1767022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FD566F9-B4A9-4716-8DE4-40D36B2BFFE4}"/>
              </a:ext>
            </a:extLst>
          </p:cNvPr>
          <p:cNvCxnSpPr/>
          <p:nvPr/>
        </p:nvCxnSpPr>
        <p:spPr>
          <a:xfrm>
            <a:off x="5661928" y="1736132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50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C029640-C3AD-4244-BC31-04A06AC5FCC5}"/>
              </a:ext>
            </a:extLst>
          </p:cNvPr>
          <p:cNvSpPr/>
          <p:nvPr/>
        </p:nvSpPr>
        <p:spPr>
          <a:xfrm>
            <a:off x="617760" y="369841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FE3FE9-9F5A-4743-A0D9-E34B41EFCBCA}"/>
              </a:ext>
            </a:extLst>
          </p:cNvPr>
          <p:cNvSpPr/>
          <p:nvPr/>
        </p:nvSpPr>
        <p:spPr>
          <a:xfrm>
            <a:off x="617759" y="1141320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B93E1B-598B-4836-8A9F-4C4442ED0D65}"/>
              </a:ext>
            </a:extLst>
          </p:cNvPr>
          <p:cNvCxnSpPr>
            <a:stCxn id="7" idx="2"/>
            <a:endCxn id="3" idx="2"/>
          </p:cNvCxnSpPr>
          <p:nvPr/>
        </p:nvCxnSpPr>
        <p:spPr>
          <a:xfrm>
            <a:off x="617759" y="1736977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DB85FB-5996-47A2-8040-8D97D58F17F5}"/>
              </a:ext>
            </a:extLst>
          </p:cNvPr>
          <p:cNvCxnSpPr/>
          <p:nvPr/>
        </p:nvCxnSpPr>
        <p:spPr>
          <a:xfrm>
            <a:off x="2510341" y="1786074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FB6ED7-3CAA-46EE-A106-5916F252C9BC}"/>
              </a:ext>
            </a:extLst>
          </p:cNvPr>
          <p:cNvCxnSpPr/>
          <p:nvPr/>
        </p:nvCxnSpPr>
        <p:spPr>
          <a:xfrm>
            <a:off x="1566179" y="1755184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B6DD6A-226A-408E-B898-4423B0266AC1}"/>
              </a:ext>
            </a:extLst>
          </p:cNvPr>
          <p:cNvCxnSpPr/>
          <p:nvPr/>
        </p:nvCxnSpPr>
        <p:spPr>
          <a:xfrm>
            <a:off x="2020658" y="173663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0A13D8-A7B2-48ED-A10C-FA4E1C8F75E4}"/>
              </a:ext>
            </a:extLst>
          </p:cNvPr>
          <p:cNvCxnSpPr/>
          <p:nvPr/>
        </p:nvCxnSpPr>
        <p:spPr>
          <a:xfrm>
            <a:off x="1087210" y="174726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8E424AF-C2FF-41E1-8908-9853BE541CCD}"/>
              </a:ext>
            </a:extLst>
          </p:cNvPr>
          <p:cNvSpPr txBox="1"/>
          <p:nvPr/>
        </p:nvSpPr>
        <p:spPr>
          <a:xfrm>
            <a:off x="457201" y="220437"/>
            <a:ext cx="662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Neighborhood of exceptional fiber (SFS)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93253B3-65A2-48D7-87C3-2D142957DBB8}"/>
              </a:ext>
            </a:extLst>
          </p:cNvPr>
          <p:cNvSpPr/>
          <p:nvPr/>
        </p:nvSpPr>
        <p:spPr>
          <a:xfrm>
            <a:off x="4713509" y="3679366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D01CE9E-0C70-439B-843A-FF4E507D47E6}"/>
              </a:ext>
            </a:extLst>
          </p:cNvPr>
          <p:cNvSpPr/>
          <p:nvPr/>
        </p:nvSpPr>
        <p:spPr>
          <a:xfrm>
            <a:off x="4713508" y="112226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C339069-B482-48CC-A164-21AB664483A1}"/>
              </a:ext>
            </a:extLst>
          </p:cNvPr>
          <p:cNvCxnSpPr>
            <a:stCxn id="24" idx="2"/>
            <a:endCxn id="22" idx="2"/>
          </p:cNvCxnSpPr>
          <p:nvPr/>
        </p:nvCxnSpPr>
        <p:spPr>
          <a:xfrm>
            <a:off x="4713508" y="1717925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1FBC01-2EFE-4B35-AA9B-3A76EEB72497}"/>
              </a:ext>
            </a:extLst>
          </p:cNvPr>
          <p:cNvCxnSpPr/>
          <p:nvPr/>
        </p:nvCxnSpPr>
        <p:spPr>
          <a:xfrm>
            <a:off x="6606090" y="1767022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FD566F9-B4A9-4716-8DE4-40D36B2BFFE4}"/>
              </a:ext>
            </a:extLst>
          </p:cNvPr>
          <p:cNvCxnSpPr/>
          <p:nvPr/>
        </p:nvCxnSpPr>
        <p:spPr>
          <a:xfrm>
            <a:off x="5661928" y="1736132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game, mouse&#10;&#10;Description automatically generated">
            <a:extLst>
              <a:ext uri="{FF2B5EF4-FFF2-40B4-BE49-F238E27FC236}">
                <a16:creationId xmlns:a16="http://schemas.microsoft.com/office/drawing/2014/main" id="{599EBA04-2353-40B4-86B3-27F703FDA5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9" t="17048" r="13321" b="5051"/>
          <a:stretch/>
        </p:blipFill>
        <p:spPr>
          <a:xfrm>
            <a:off x="7964028" y="1583864"/>
            <a:ext cx="3753321" cy="332256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A6A4DE7-5F71-4F8B-BB05-875265EEA129}"/>
              </a:ext>
            </a:extLst>
          </p:cNvPr>
          <p:cNvSpPr/>
          <p:nvPr/>
        </p:nvSpPr>
        <p:spPr>
          <a:xfrm rot="19704004">
            <a:off x="8409953" y="2409650"/>
            <a:ext cx="2465614" cy="1432939"/>
          </a:xfrm>
          <a:prstGeom prst="ellipse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A67AD8F-80E6-42C4-9DDE-9FD8883C3F30}"/>
              </a:ext>
            </a:extLst>
          </p:cNvPr>
          <p:cNvSpPr/>
          <p:nvPr/>
        </p:nvSpPr>
        <p:spPr>
          <a:xfrm>
            <a:off x="7161437" y="7331528"/>
            <a:ext cx="4889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http://www.mitchr.me/SS/torusKnots/index.html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197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C029640-C3AD-4244-BC31-04A06AC5FCC5}"/>
              </a:ext>
            </a:extLst>
          </p:cNvPr>
          <p:cNvSpPr/>
          <p:nvPr/>
        </p:nvSpPr>
        <p:spPr>
          <a:xfrm>
            <a:off x="1532158" y="369841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FE3FE9-9F5A-4743-A0D9-E34B41EFCBCA}"/>
              </a:ext>
            </a:extLst>
          </p:cNvPr>
          <p:cNvSpPr/>
          <p:nvPr/>
        </p:nvSpPr>
        <p:spPr>
          <a:xfrm>
            <a:off x="1532157" y="1141320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B93E1B-598B-4836-8A9F-4C4442ED0D65}"/>
              </a:ext>
            </a:extLst>
          </p:cNvPr>
          <p:cNvCxnSpPr>
            <a:stCxn id="7" idx="2"/>
            <a:endCxn id="3" idx="2"/>
          </p:cNvCxnSpPr>
          <p:nvPr/>
        </p:nvCxnSpPr>
        <p:spPr>
          <a:xfrm>
            <a:off x="1532157" y="1736977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DB85FB-5996-47A2-8040-8D97D58F17F5}"/>
              </a:ext>
            </a:extLst>
          </p:cNvPr>
          <p:cNvCxnSpPr/>
          <p:nvPr/>
        </p:nvCxnSpPr>
        <p:spPr>
          <a:xfrm>
            <a:off x="3424739" y="1786074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FB6ED7-3CAA-46EE-A106-5916F252C9BC}"/>
              </a:ext>
            </a:extLst>
          </p:cNvPr>
          <p:cNvCxnSpPr/>
          <p:nvPr/>
        </p:nvCxnSpPr>
        <p:spPr>
          <a:xfrm>
            <a:off x="2480577" y="1755184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B6DD6A-226A-408E-B898-4423B0266AC1}"/>
              </a:ext>
            </a:extLst>
          </p:cNvPr>
          <p:cNvCxnSpPr/>
          <p:nvPr/>
        </p:nvCxnSpPr>
        <p:spPr>
          <a:xfrm>
            <a:off x="2935056" y="173663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0A13D8-A7B2-48ED-A10C-FA4E1C8F75E4}"/>
              </a:ext>
            </a:extLst>
          </p:cNvPr>
          <p:cNvCxnSpPr/>
          <p:nvPr/>
        </p:nvCxnSpPr>
        <p:spPr>
          <a:xfrm>
            <a:off x="2001608" y="174726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8E424AF-C2FF-41E1-8908-9853BE541CCD}"/>
              </a:ext>
            </a:extLst>
          </p:cNvPr>
          <p:cNvSpPr txBox="1"/>
          <p:nvPr/>
        </p:nvSpPr>
        <p:spPr>
          <a:xfrm>
            <a:off x="457201" y="220437"/>
            <a:ext cx="662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Neighborhood of exceptional fiber (SFS)</a:t>
            </a:r>
          </a:p>
        </p:txBody>
      </p:sp>
      <p:pic>
        <p:nvPicPr>
          <p:cNvPr id="5" name="Picture 4" descr="A picture containing game, mouse&#10;&#10;Description automatically generated">
            <a:extLst>
              <a:ext uri="{FF2B5EF4-FFF2-40B4-BE49-F238E27FC236}">
                <a16:creationId xmlns:a16="http://schemas.microsoft.com/office/drawing/2014/main" id="{599EBA04-2353-40B4-86B3-27F703FDA5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9" t="17048" r="13321" b="5051"/>
          <a:stretch/>
        </p:blipFill>
        <p:spPr>
          <a:xfrm>
            <a:off x="7964028" y="1583864"/>
            <a:ext cx="3753321" cy="332256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A6A4DE7-5F71-4F8B-BB05-875265EEA129}"/>
              </a:ext>
            </a:extLst>
          </p:cNvPr>
          <p:cNvSpPr/>
          <p:nvPr/>
        </p:nvSpPr>
        <p:spPr>
          <a:xfrm rot="19704004">
            <a:off x="8409953" y="2409650"/>
            <a:ext cx="2465614" cy="1432939"/>
          </a:xfrm>
          <a:prstGeom prst="ellipse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A67AD8F-80E6-42C4-9DDE-9FD8883C3F30}"/>
              </a:ext>
            </a:extLst>
          </p:cNvPr>
          <p:cNvSpPr/>
          <p:nvPr/>
        </p:nvSpPr>
        <p:spPr>
          <a:xfrm>
            <a:off x="7161437" y="7331528"/>
            <a:ext cx="4889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http://www.mitchr.me/SS/torusKnots/index.html</a:t>
            </a:r>
            <a:r>
              <a:rPr lang="en-US" dirty="0"/>
              <a:t> 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0F8B80D-79EB-4A31-AAD6-0A8358CAD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7007" y="1060644"/>
            <a:ext cx="2487863" cy="39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34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F65DE7-519E-435C-AD0E-8469E841E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915"/>
            <a:ext cx="11887200" cy="69136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48BD14-BE39-4FF3-ABD8-50B795B8C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0840" y="2626341"/>
            <a:ext cx="1655691" cy="2646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70D2C6-33B9-4959-993C-E1ABA9775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4432" y="2363256"/>
            <a:ext cx="1472099" cy="34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8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C029640-C3AD-4244-BC31-04A06AC5FCC5}"/>
              </a:ext>
            </a:extLst>
          </p:cNvPr>
          <p:cNvSpPr/>
          <p:nvPr/>
        </p:nvSpPr>
        <p:spPr>
          <a:xfrm>
            <a:off x="1532158" y="369841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FE3FE9-9F5A-4743-A0D9-E34B41EFCBCA}"/>
              </a:ext>
            </a:extLst>
          </p:cNvPr>
          <p:cNvSpPr/>
          <p:nvPr/>
        </p:nvSpPr>
        <p:spPr>
          <a:xfrm>
            <a:off x="1532157" y="1141320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B93E1B-598B-4836-8A9F-4C4442ED0D65}"/>
              </a:ext>
            </a:extLst>
          </p:cNvPr>
          <p:cNvCxnSpPr>
            <a:stCxn id="7" idx="2"/>
            <a:endCxn id="3" idx="2"/>
          </p:cNvCxnSpPr>
          <p:nvPr/>
        </p:nvCxnSpPr>
        <p:spPr>
          <a:xfrm>
            <a:off x="1532157" y="1736977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DB85FB-5996-47A2-8040-8D97D58F17F5}"/>
              </a:ext>
            </a:extLst>
          </p:cNvPr>
          <p:cNvCxnSpPr/>
          <p:nvPr/>
        </p:nvCxnSpPr>
        <p:spPr>
          <a:xfrm>
            <a:off x="3424739" y="1786074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FB6ED7-3CAA-46EE-A106-5916F252C9BC}"/>
              </a:ext>
            </a:extLst>
          </p:cNvPr>
          <p:cNvCxnSpPr/>
          <p:nvPr/>
        </p:nvCxnSpPr>
        <p:spPr>
          <a:xfrm>
            <a:off x="2480577" y="1755184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B6DD6A-226A-408E-B898-4423B0266AC1}"/>
              </a:ext>
            </a:extLst>
          </p:cNvPr>
          <p:cNvCxnSpPr/>
          <p:nvPr/>
        </p:nvCxnSpPr>
        <p:spPr>
          <a:xfrm>
            <a:off x="2935056" y="173663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0A13D8-A7B2-48ED-A10C-FA4E1C8F75E4}"/>
              </a:ext>
            </a:extLst>
          </p:cNvPr>
          <p:cNvCxnSpPr/>
          <p:nvPr/>
        </p:nvCxnSpPr>
        <p:spPr>
          <a:xfrm>
            <a:off x="2001608" y="174726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8E424AF-C2FF-41E1-8908-9853BE541CCD}"/>
              </a:ext>
            </a:extLst>
          </p:cNvPr>
          <p:cNvSpPr txBox="1"/>
          <p:nvPr/>
        </p:nvSpPr>
        <p:spPr>
          <a:xfrm>
            <a:off x="457201" y="220437"/>
            <a:ext cx="662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Neighborhood of exceptional fiber (SFS)</a:t>
            </a:r>
          </a:p>
        </p:txBody>
      </p:sp>
      <p:pic>
        <p:nvPicPr>
          <p:cNvPr id="5" name="Picture 4" descr="A picture containing game, mouse&#10;&#10;Description automatically generated">
            <a:extLst>
              <a:ext uri="{FF2B5EF4-FFF2-40B4-BE49-F238E27FC236}">
                <a16:creationId xmlns:a16="http://schemas.microsoft.com/office/drawing/2014/main" id="{599EBA04-2353-40B4-86B3-27F703FDA5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9" t="17048" r="13321" b="5051"/>
          <a:stretch/>
        </p:blipFill>
        <p:spPr>
          <a:xfrm>
            <a:off x="7964028" y="1583864"/>
            <a:ext cx="3753321" cy="332256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A6A4DE7-5F71-4F8B-BB05-875265EEA129}"/>
              </a:ext>
            </a:extLst>
          </p:cNvPr>
          <p:cNvSpPr/>
          <p:nvPr/>
        </p:nvSpPr>
        <p:spPr>
          <a:xfrm rot="19704004">
            <a:off x="8409953" y="2409650"/>
            <a:ext cx="2465614" cy="1432939"/>
          </a:xfrm>
          <a:prstGeom prst="ellipse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A67AD8F-80E6-42C4-9DDE-9FD8883C3F30}"/>
              </a:ext>
            </a:extLst>
          </p:cNvPr>
          <p:cNvSpPr/>
          <p:nvPr/>
        </p:nvSpPr>
        <p:spPr>
          <a:xfrm>
            <a:off x="7161437" y="7331528"/>
            <a:ext cx="4889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http://www.mitchr.me/SS/torusKnots/index.html</a:t>
            </a:r>
            <a:r>
              <a:rPr lang="en-US" dirty="0"/>
              <a:t> 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0F8B80D-79EB-4A31-AAD6-0A8358CAD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7007" y="1060644"/>
            <a:ext cx="2487863" cy="39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3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C029640-C3AD-4244-BC31-04A06AC5FCC5}"/>
              </a:ext>
            </a:extLst>
          </p:cNvPr>
          <p:cNvSpPr/>
          <p:nvPr/>
        </p:nvSpPr>
        <p:spPr>
          <a:xfrm>
            <a:off x="1532158" y="3698418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FE3FE9-9F5A-4743-A0D9-E34B41EFCBCA}"/>
              </a:ext>
            </a:extLst>
          </p:cNvPr>
          <p:cNvSpPr/>
          <p:nvPr/>
        </p:nvSpPr>
        <p:spPr>
          <a:xfrm>
            <a:off x="1532157" y="1141320"/>
            <a:ext cx="1896841" cy="1191314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scene3d>
            <a:camera prst="orthographicFront"/>
            <a:lightRig rig="threePt" dir="t"/>
          </a:scene3d>
          <a:sp3d extrusionH="1016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B93E1B-598B-4836-8A9F-4C4442ED0D65}"/>
              </a:ext>
            </a:extLst>
          </p:cNvPr>
          <p:cNvCxnSpPr>
            <a:stCxn id="7" idx="2"/>
            <a:endCxn id="3" idx="2"/>
          </p:cNvCxnSpPr>
          <p:nvPr/>
        </p:nvCxnSpPr>
        <p:spPr>
          <a:xfrm>
            <a:off x="1532157" y="1736977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DB85FB-5996-47A2-8040-8D97D58F17F5}"/>
              </a:ext>
            </a:extLst>
          </p:cNvPr>
          <p:cNvCxnSpPr/>
          <p:nvPr/>
        </p:nvCxnSpPr>
        <p:spPr>
          <a:xfrm>
            <a:off x="3424739" y="1786074"/>
            <a:ext cx="1" cy="255709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FB6ED7-3CAA-46EE-A106-5916F252C9BC}"/>
              </a:ext>
            </a:extLst>
          </p:cNvPr>
          <p:cNvCxnSpPr/>
          <p:nvPr/>
        </p:nvCxnSpPr>
        <p:spPr>
          <a:xfrm>
            <a:off x="2480577" y="1755184"/>
            <a:ext cx="0" cy="2601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B6DD6A-226A-408E-B898-4423B0266AC1}"/>
              </a:ext>
            </a:extLst>
          </p:cNvPr>
          <p:cNvCxnSpPr/>
          <p:nvPr/>
        </p:nvCxnSpPr>
        <p:spPr>
          <a:xfrm>
            <a:off x="2935056" y="1646835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0A13D8-A7B2-48ED-A10C-FA4E1C8F75E4}"/>
              </a:ext>
            </a:extLst>
          </p:cNvPr>
          <p:cNvCxnSpPr/>
          <p:nvPr/>
        </p:nvCxnSpPr>
        <p:spPr>
          <a:xfrm>
            <a:off x="2001608" y="1747269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9C12DD-1EE1-4F3C-80C7-06C1A0D9F246}"/>
              </a:ext>
            </a:extLst>
          </p:cNvPr>
          <p:cNvCxnSpPr/>
          <p:nvPr/>
        </p:nvCxnSpPr>
        <p:spPr>
          <a:xfrm>
            <a:off x="2646583" y="2123017"/>
            <a:ext cx="0" cy="2601755"/>
          </a:xfrm>
          <a:prstGeom prst="line">
            <a:avLst/>
          </a:prstGeom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8E424AF-C2FF-41E1-8908-9853BE541CCD}"/>
              </a:ext>
            </a:extLst>
          </p:cNvPr>
          <p:cNvSpPr txBox="1"/>
          <p:nvPr/>
        </p:nvSpPr>
        <p:spPr>
          <a:xfrm>
            <a:off x="457201" y="220437"/>
            <a:ext cx="662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Neighborhood of exceptional fiber (SFS)</a:t>
            </a:r>
          </a:p>
        </p:txBody>
      </p:sp>
      <p:pic>
        <p:nvPicPr>
          <p:cNvPr id="17" name="Picture 16" descr="A picture containing circle&#10;&#10;Description automatically generated">
            <a:extLst>
              <a:ext uri="{FF2B5EF4-FFF2-40B4-BE49-F238E27FC236}">
                <a16:creationId xmlns:a16="http://schemas.microsoft.com/office/drawing/2014/main" id="{59845953-9930-4DEC-8608-F3C9F05EF2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1" t="18768" r="14775" b="5829"/>
          <a:stretch/>
        </p:blipFill>
        <p:spPr>
          <a:xfrm>
            <a:off x="7763708" y="1515936"/>
            <a:ext cx="3673546" cy="309688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B447632-F580-4FF5-9FFD-23D33C41D9DA}"/>
              </a:ext>
            </a:extLst>
          </p:cNvPr>
          <p:cNvSpPr/>
          <p:nvPr/>
        </p:nvSpPr>
        <p:spPr>
          <a:xfrm>
            <a:off x="7161437" y="7331528"/>
            <a:ext cx="4889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http://www.mitchr.me/SS/torusKnots/index.html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806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82550">
          <a:solidFill>
            <a:srgbClr val="FFFF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7030A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15537</TotalTime>
  <Words>146</Words>
  <Application>Microsoft Office PowerPoint</Application>
  <PresentationFormat>Custom</PresentationFormat>
  <Paragraphs>16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</cp:lastModifiedBy>
  <cp:revision>187</cp:revision>
  <dcterms:created xsi:type="dcterms:W3CDTF">2020-09-07T00:11:40Z</dcterms:created>
  <dcterms:modified xsi:type="dcterms:W3CDTF">2020-10-19T20:36:52Z</dcterms:modified>
</cp:coreProperties>
</file>