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3"/>
  </p:notesMasterIdLst>
  <p:sldIdLst>
    <p:sldId id="297" r:id="rId2"/>
    <p:sldId id="461" r:id="rId3"/>
    <p:sldId id="462" r:id="rId4"/>
    <p:sldId id="401" r:id="rId5"/>
    <p:sldId id="399" r:id="rId6"/>
    <p:sldId id="402" r:id="rId7"/>
    <p:sldId id="415" r:id="rId8"/>
    <p:sldId id="396" r:id="rId9"/>
    <p:sldId id="395" r:id="rId10"/>
    <p:sldId id="414" r:id="rId11"/>
    <p:sldId id="385" r:id="rId12"/>
    <p:sldId id="403" r:id="rId13"/>
    <p:sldId id="400" r:id="rId14"/>
    <p:sldId id="386" r:id="rId15"/>
    <p:sldId id="370" r:id="rId16"/>
    <p:sldId id="307" r:id="rId17"/>
    <p:sldId id="411" r:id="rId18"/>
    <p:sldId id="413" r:id="rId19"/>
    <p:sldId id="406" r:id="rId20"/>
    <p:sldId id="404" r:id="rId21"/>
    <p:sldId id="408" r:id="rId22"/>
    <p:sldId id="448" r:id="rId23"/>
    <p:sldId id="374" r:id="rId24"/>
    <p:sldId id="375" r:id="rId25"/>
    <p:sldId id="376" r:id="rId26"/>
    <p:sldId id="449" r:id="rId27"/>
    <p:sldId id="261" r:id="rId28"/>
    <p:sldId id="387" r:id="rId29"/>
    <p:sldId id="417" r:id="rId30"/>
    <p:sldId id="262" r:id="rId31"/>
    <p:sldId id="388" r:id="rId32"/>
    <p:sldId id="389" r:id="rId33"/>
    <p:sldId id="390" r:id="rId34"/>
    <p:sldId id="273" r:id="rId35"/>
    <p:sldId id="447" r:id="rId36"/>
    <p:sldId id="460" r:id="rId37"/>
    <p:sldId id="392" r:id="rId38"/>
    <p:sldId id="419" r:id="rId39"/>
    <p:sldId id="420" r:id="rId40"/>
    <p:sldId id="421" r:id="rId41"/>
    <p:sldId id="422" r:id="rId42"/>
    <p:sldId id="424" r:id="rId43"/>
    <p:sldId id="430" r:id="rId44"/>
    <p:sldId id="431" r:id="rId45"/>
    <p:sldId id="433" r:id="rId46"/>
    <p:sldId id="444" r:id="rId47"/>
    <p:sldId id="445" r:id="rId48"/>
    <p:sldId id="446" r:id="rId49"/>
    <p:sldId id="453" r:id="rId50"/>
    <p:sldId id="454" r:id="rId51"/>
    <p:sldId id="451" r:id="rId52"/>
    <p:sldId id="455" r:id="rId53"/>
    <p:sldId id="452" r:id="rId54"/>
    <p:sldId id="456" r:id="rId55"/>
    <p:sldId id="458" r:id="rId56"/>
    <p:sldId id="457" r:id="rId57"/>
    <p:sldId id="425" r:id="rId58"/>
    <p:sldId id="459" r:id="rId59"/>
    <p:sldId id="426" r:id="rId60"/>
    <p:sldId id="427" r:id="rId61"/>
    <p:sldId id="428" r:id="rId62"/>
    <p:sldId id="429" r:id="rId63"/>
    <p:sldId id="434" r:id="rId64"/>
    <p:sldId id="438" r:id="rId65"/>
    <p:sldId id="439" r:id="rId66"/>
    <p:sldId id="436" r:id="rId67"/>
    <p:sldId id="435" r:id="rId68"/>
    <p:sldId id="440" r:id="rId69"/>
    <p:sldId id="441" r:id="rId70"/>
    <p:sldId id="442" r:id="rId71"/>
    <p:sldId id="44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37" autoAdjust="0"/>
  </p:normalViewPr>
  <p:slideViewPr>
    <p:cSldViewPr>
      <p:cViewPr>
        <p:scale>
          <a:sx n="48" d="100"/>
          <a:sy n="48" d="100"/>
        </p:scale>
        <p:origin x="87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F6C31-7876-4223-9F52-B3AB42D7791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CE48-C40E-4148-97B8-C83F79C6E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37841-E1C1-4103-8DE8-9B01DFFA51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us.maths.org/issue18/puzzle/mobiusII.jpg" TargetMode="External"/><Relationship Id="rId7" Type="http://schemas.openxmlformats.org/officeDocument/2006/relationships/hyperlink" Target="http://mathforum.org/mathimages/imgUpload/thumb/Full_twist.jpg/200px-Full_twist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susqu.edu/brakke/knots/knot32mh.gif" TargetMode="Externa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m/journal/v3/n6/full/nrm831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r.oxfordjournals.org/search?author1=Jan+Filipski&amp;sortspec=date&amp;submit=Submit" TargetMode="External"/><Relationship Id="rId5" Type="http://schemas.openxmlformats.org/officeDocument/2006/relationships/hyperlink" Target="http://nar.oxfordjournals.org/search?author1=Ekaterina+Svetlova&amp;sortspec=date&amp;submit=Submit" TargetMode="External"/><Relationship Id="rId4" Type="http://schemas.openxmlformats.org/officeDocument/2006/relationships/hyperlink" Target="http://nar.oxfordjournals.org/search?author1=Grzegorz+Ira&amp;sortspec=date&amp;submit=Subm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://www.ncbi.nlm.nih.gov/pubmed/165792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rsonal.psu.edu/rch8/workmg/Struc_Nucleic_Acids_Chpt2.htm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notplot.com/zo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wmf"/><Relationship Id="rId4" Type="http://schemas.openxmlformats.org/officeDocument/2006/relationships/image" Target="../media/image5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entrez/utils/fref.fcgi?PrId=3051&amp;itool=AbstractPlus-def&amp;uid=2985571&amp;db=pubmed&amp;url=http://www.jbc.org/cgi/pmidlookup?view=long&amp;pmid=2985571" TargetMode="External"/><Relationship Id="rId3" Type="http://schemas.openxmlformats.org/officeDocument/2006/relationships/image" Target="../media/image6.wmf"/><Relationship Id="rId7" Type="http://schemas.openxmlformats.org/officeDocument/2006/relationships/hyperlink" Target="http://www.ncbi.nlm.nih.gov/sites/entrez?Db=pubmed&amp;Cmd=Search&amp;Term=%22Cozzarelli%20NR%22%5bAuthor%5d&amp;itool=EntrezSystem2.PEntrez.Pubmed.Pubmed_ResultsPanel.Pubmed_DiscoveryPanel.Pubmed_RVAbstractPlus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sites/entrez?Db=pubmed&amp;Cmd=Search&amp;Term=%22Koller%20T%22%5bAuthor%5d&amp;itool=EntrezSystem2.PEntrez.Pubmed.Pubmed_ResultsPanel.Pubmed_DiscoveryPanel.Pubmed_RVAbstractPlus" TargetMode="External"/><Relationship Id="rId5" Type="http://schemas.openxmlformats.org/officeDocument/2006/relationships/hyperlink" Target="http://www.ncbi.nlm.nih.gov/sites/entrez?Db=pubmed&amp;Cmd=Search&amp;Term=%22Stasiak%20A%22%5bAuthor%5d&amp;itool=EntrezSystem2.PEntrez.Pubmed.Pubmed_ResultsPanel.Pubmed_DiscoveryPanel.Pubmed_RVAbstractPlus" TargetMode="External"/><Relationship Id="rId4" Type="http://schemas.openxmlformats.org/officeDocument/2006/relationships/hyperlink" Target="http://www.ncbi.nlm.nih.gov/sites/entrez?Db=pubmed&amp;Cmd=Search&amp;Term=%22Dean%20FB%22%5bAuthor%5d&amp;itool=EntrezSystem2.PEntrez.Pubmed.Pubmed_ResultsPanel.Pubmed_DiscoveryPanel.Pubmed_RVAbstractPlu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5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philosophyofscienceportal.blogspot.com/2008/04/rosalind-franklin-double-helix.html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00400" y="2362200"/>
            <a:ext cx="6400800" cy="3124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Isabel K. Darcy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800" dirty="0">
              <a:solidFill>
                <a:srgbClr val="FFFF00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Mathematics Department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/>
              <a:t>Applied Mathematical and Computational Sciences (AMCS)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University of Iowa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http://www.math.uiowa.edu/~idarcy </a:t>
            </a:r>
          </a:p>
        </p:txBody>
      </p:sp>
      <p:pic>
        <p:nvPicPr>
          <p:cNvPr id="13315" name="Picture 6" descr="KPS-tit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11"/>
          <p:cNvSpPr>
            <a:spLocks noChangeArrowheads="1" noChangeShapeType="1" noTextEdit="1"/>
          </p:cNvSpPr>
          <p:nvPr/>
        </p:nvSpPr>
        <p:spPr bwMode="auto">
          <a:xfrm>
            <a:off x="361950" y="381000"/>
            <a:ext cx="838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i="1" u="sng" dirty="0"/>
              <a:t>Modeling Protein-DNA Complexes Using Tangles</a:t>
            </a:r>
            <a:br>
              <a:rPr lang="en-US" sz="4000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</a:br>
            <a:endParaRPr lang="en-US" sz="4000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191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6967538" y="6308725"/>
            <a:ext cx="217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©2008 I.K. Darcy. All rights reserved</a:t>
            </a:r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1000" y="5845314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This work was partially supported by  the Joint DMS/NIGMS Initiative to Support Research in the Area of Mathematical Biology (NSF 0800285).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Anti-parallel strands  means DNA does not (normally) form a </a:t>
            </a:r>
            <a:r>
              <a:rPr lang="en-US" sz="2000" dirty="0" err="1"/>
              <a:t>mobius</a:t>
            </a:r>
            <a:r>
              <a:rPr lang="en-US" sz="2000" dirty="0"/>
              <a:t> band</a:t>
            </a:r>
          </a:p>
        </p:txBody>
      </p:sp>
      <p:sp>
        <p:nvSpPr>
          <p:cNvPr id="5" name="AutoShape 2" descr="http://plus.maths.org/issue18/puzzle/mobiu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1732" name="Picture 4" descr="http://plus.maths.org/issue18/puzzle/mobiu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09674"/>
            <a:ext cx="353377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895600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http://plus.maths.org/issue18/puzzle/mobiusII.jpg</a:t>
            </a:r>
            <a:endParaRPr lang="en-US" sz="1400" dirty="0"/>
          </a:p>
        </p:txBody>
      </p:sp>
      <p:pic>
        <p:nvPicPr>
          <p:cNvPr id="201734" name="Picture 6" descr="http://www.susqu.edu/brakke/knots/knot32mh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4669" r="1250" b="5017"/>
          <a:stretch/>
        </p:blipFill>
        <p:spPr bwMode="auto">
          <a:xfrm>
            <a:off x="4861560" y="1005840"/>
            <a:ext cx="23774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91400" y="175260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http://www.susqu.edu/brakke/knots/knot32mh.gif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Circular DNA normally forms a twisted annulus</a:t>
            </a:r>
          </a:p>
        </p:txBody>
      </p:sp>
      <p:pic>
        <p:nvPicPr>
          <p:cNvPr id="201736" name="Picture 8" descr="http://mathforum.org/mathimages/imgUpload/thumb/Full_twist.jpg/200px-Full_twi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05310"/>
            <a:ext cx="2324100" cy="23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6188333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http://mathforum.org/mathimages/imgUpload/thumb/Full_twist.jpg/200px-Full_twist.jpg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817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 cstate="print"/>
          <a:srcRect t="3462" b="3462"/>
          <a:stretch>
            <a:fillRect/>
          </a:stretch>
        </p:blipFill>
        <p:spPr bwMode="auto">
          <a:xfrm>
            <a:off x="304800" y="152400"/>
            <a:ext cx="3602038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038600" y="59229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http://www.ch.cam.ac.uk/magnus/molecules/nucleic/dna1.jpg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 cstate="print"/>
          <a:srcRect l="8000" t="11200" r="8000" b="3200"/>
          <a:stretch>
            <a:fillRect/>
          </a:stretch>
        </p:blipFill>
        <p:spPr bwMode="auto">
          <a:xfrm>
            <a:off x="4038600" y="152400"/>
            <a:ext cx="4800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72000" y="50450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http://www.accessexcellence.org/RC/VL/GG/images/dna_replicating.gif</a:t>
            </a:r>
          </a:p>
        </p:txBody>
      </p:sp>
    </p:spTree>
    <p:extLst>
      <p:ext uri="{BB962C8B-B14F-4D97-AF65-F5344CB8AC3E}">
        <p14:creationId xmlns:p14="http://schemas.microsoft.com/office/powerpoint/2010/main" val="314838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personal.psu.edu/rch8/workmg/Struc_Nucleic_Acids_Chpt2_files/image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05800" cy="61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4124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9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personal.psu.edu/rch8/workmg/Struc_Nucleic_Acids_Chpt2_files/image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05800" cy="61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4124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  <p:pic>
        <p:nvPicPr>
          <p:cNvPr id="189444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4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 cstate="print"/>
          <a:srcRect t="61440" r="68800"/>
          <a:stretch>
            <a:fillRect/>
          </a:stretch>
        </p:blipFill>
        <p:spPr bwMode="auto">
          <a:xfrm>
            <a:off x="6629400" y="4164013"/>
            <a:ext cx="210343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4013"/>
            <a:ext cx="802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09600" y="46038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(J. Mann) http://www.sbs.utexas.edu/herrin/bio344</a:t>
            </a:r>
            <a:r>
              <a:rPr lang="en-US" sz="1400" dirty="0"/>
              <a:t>/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 l="37688" t="11012" r="38251" b="44894"/>
          <a:stretch>
            <a:fillRect/>
          </a:stretch>
        </p:blipFill>
        <p:spPr bwMode="auto">
          <a:xfrm>
            <a:off x="304800" y="4343400"/>
            <a:ext cx="19558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 cstate="print"/>
          <a:srcRect l="7314" t="65224" r="63000" b="847"/>
          <a:stretch>
            <a:fillRect/>
          </a:stretch>
        </p:blipFill>
        <p:spPr bwMode="auto">
          <a:xfrm>
            <a:off x="2362200" y="4343400"/>
            <a:ext cx="2413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386013" y="6330950"/>
            <a:ext cx="4319587" cy="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</a:rPr>
              <a:t>Postow</a:t>
            </a:r>
            <a:r>
              <a:rPr lang="en-GB" b="1" dirty="0">
                <a:solidFill>
                  <a:srgbClr val="FFFF00"/>
                </a:solidFill>
              </a:rPr>
              <a:t> L. et.al. PNAS;2001;98:8219-8226</a:t>
            </a:r>
          </a:p>
        </p:txBody>
      </p:sp>
    </p:spTree>
    <p:extLst>
      <p:ext uri="{BB962C8B-B14F-4D97-AF65-F5344CB8AC3E}">
        <p14:creationId xmlns:p14="http://schemas.microsoft.com/office/powerpoint/2010/main" val="147609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topo"/>
          <p:cNvPicPr>
            <a:picLocks noChangeAspect="1" noChangeArrowheads="1"/>
          </p:cNvPicPr>
          <p:nvPr/>
        </p:nvPicPr>
        <p:blipFill>
          <a:blip r:embed="rId2" cstate="print"/>
          <a:srcRect t="36398"/>
          <a:stretch>
            <a:fillRect/>
          </a:stretch>
        </p:blipFill>
        <p:spPr bwMode="auto">
          <a:xfrm>
            <a:off x="533400" y="1295400"/>
            <a:ext cx="80073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8077200" cy="11874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Cellular roles of DNA topoisomerases: a molecular perspective</a:t>
            </a:r>
            <a:r>
              <a:rPr lang="en-US"/>
              <a:t>, James C. Wang, Nature Reviews Molecular Cell Biology 3, 430-440 (June 2002)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8458200" cy="519113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Topoisomerase II performing a crossing change on DNA:</a:t>
            </a:r>
          </a:p>
        </p:txBody>
      </p:sp>
    </p:spTree>
    <p:extLst>
      <p:ext uri="{BB962C8B-B14F-4D97-AF65-F5344CB8AC3E}">
        <p14:creationId xmlns:p14="http://schemas.microsoft.com/office/powerpoint/2010/main" val="146161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otrefoiltanne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6382889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72405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Topoisomerases are proteins which cut one segment of DNA allowing a second DNA segment to pass through before resealing the break.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 </a:t>
            </a:r>
            <a:r>
              <a:rPr lang="en-US" sz="2000" dirty="0" err="1"/>
              <a:t>unkotted</a:t>
            </a:r>
            <a:r>
              <a:rPr lang="en-US" sz="2000" dirty="0"/>
              <a:t>, and</a:t>
            </a:r>
          </a:p>
          <a:p>
            <a:r>
              <a:rPr lang="en-US" sz="2000" dirty="0"/>
              <a:t>supercoiled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6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 </a:t>
            </a:r>
            <a:r>
              <a:rPr lang="en-US" sz="2000" dirty="0" err="1"/>
              <a:t>unkotted</a:t>
            </a:r>
            <a:r>
              <a:rPr lang="en-US" sz="2000" dirty="0"/>
              <a:t>, and</a:t>
            </a:r>
          </a:p>
          <a:p>
            <a:r>
              <a:rPr lang="en-US" sz="2000" dirty="0"/>
              <a:t>supercoiled</a:t>
            </a:r>
          </a:p>
        </p:txBody>
      </p:sp>
      <p:pic>
        <p:nvPicPr>
          <p:cNvPr id="191490" name="Picture 2" descr="Figure 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86" y="3505200"/>
            <a:ext cx="384221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480" y="5304472"/>
            <a:ext cx="4657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Meiotic double-strand breaks in yeast artificial chromosomes containing human DNA</a:t>
            </a:r>
          </a:p>
          <a:p>
            <a:pPr fontAlgn="base"/>
            <a:r>
              <a:rPr lang="en-US" b="1" dirty="0" err="1">
                <a:hlinkClick r:id="rId4"/>
              </a:rPr>
              <a:t>Grzegorz</a:t>
            </a:r>
            <a:r>
              <a:rPr lang="en-US" b="1" dirty="0">
                <a:hlinkClick r:id="rId4"/>
              </a:rPr>
              <a:t> Ira</a:t>
            </a:r>
            <a:r>
              <a:rPr lang="en-US" b="1" dirty="0"/>
              <a:t>,  </a:t>
            </a:r>
            <a:r>
              <a:rPr lang="en-US" b="1" dirty="0">
                <a:hlinkClick r:id="rId5"/>
              </a:rPr>
              <a:t>Ekaterina </a:t>
            </a:r>
            <a:r>
              <a:rPr lang="en-US" b="1" dirty="0" err="1">
                <a:hlinkClick r:id="rId5"/>
              </a:rPr>
              <a:t>Svetlova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>
                <a:hlinkClick r:id="rId6"/>
              </a:rPr>
              <a:t>Jan </a:t>
            </a:r>
            <a:r>
              <a:rPr lang="en-US" b="1" dirty="0" err="1">
                <a:hlinkClick r:id="rId6"/>
              </a:rPr>
              <a:t>Filipski</a:t>
            </a:r>
            <a:endParaRPr lang="en-US" b="1" dirty="0"/>
          </a:p>
          <a:p>
            <a:pPr fontAlgn="base"/>
            <a:r>
              <a:rPr lang="en-US" dirty="0" err="1"/>
              <a:t>Nucl</a:t>
            </a:r>
            <a:r>
              <a:rPr lang="en-US" dirty="0"/>
              <a:t>. Acids Res. (1998) 26 (10):2415-2419</a:t>
            </a:r>
            <a:endParaRPr lang="en-US" b="1" dirty="0"/>
          </a:p>
          <a:p>
            <a:pPr fontAlgn="base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http://www.personal.psu.edu/rch8/workmg/Struc_Nucleic_Acids_Chpt2.htm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6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Usually </a:t>
            </a:r>
            <a:r>
              <a:rPr lang="en-US" sz="2000" dirty="0" err="1">
                <a:solidFill>
                  <a:srgbClr val="FFFF00"/>
                </a:solidFill>
              </a:rPr>
              <a:t>unkotted</a:t>
            </a:r>
            <a:r>
              <a:rPr lang="en-US" sz="2000" dirty="0">
                <a:solidFill>
                  <a:srgbClr val="FFFF00"/>
                </a:solidFill>
              </a:rPr>
              <a:t>, and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supercoiled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3505200"/>
            <a:ext cx="5500977" cy="2681337"/>
            <a:chOff x="624840" y="3501390"/>
            <a:chExt cx="6964854" cy="328041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27" t="13743" r="29850" b="41423"/>
            <a:stretch/>
          </p:blipFill>
          <p:spPr bwMode="auto">
            <a:xfrm>
              <a:off x="624840" y="3520440"/>
              <a:ext cx="2194560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59" t="30892" r="17857" b="25596"/>
            <a:stretch/>
          </p:blipFill>
          <p:spPr bwMode="auto">
            <a:xfrm>
              <a:off x="2650873" y="3611880"/>
              <a:ext cx="3383280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6" t="28247" r="72447" b="16369"/>
            <a:stretch/>
          </p:blipFill>
          <p:spPr bwMode="auto">
            <a:xfrm>
              <a:off x="6027594" y="3501390"/>
              <a:ext cx="1562100" cy="3280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538989" y="3975761"/>
            <a:ext cx="3376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</a:t>
            </a:r>
            <a:r>
              <a:rPr lang="en-US" sz="2000" dirty="0">
                <a:solidFill>
                  <a:srgbClr val="FFFF00"/>
                </a:solidFill>
              </a:rPr>
              <a:t>But can be knotted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        </a:t>
            </a:r>
            <a:r>
              <a:rPr lang="en-US" sz="2000" dirty="0" err="1">
                <a:solidFill>
                  <a:srgbClr val="FFFF00"/>
                </a:solidFill>
              </a:rPr>
              <a:t>Eg</a:t>
            </a:r>
            <a:r>
              <a:rPr lang="en-US" sz="2000" dirty="0">
                <a:solidFill>
                  <a:srgbClr val="FFFF00"/>
                </a:solidFill>
              </a:rPr>
              <a:t>:  Twist knots</a:t>
            </a:r>
            <a:endParaRPr lang="en-US" sz="2000" dirty="0"/>
          </a:p>
          <a:p>
            <a:r>
              <a:rPr lang="en-US" sz="2000" dirty="0"/>
              <a:t>                </a:t>
            </a:r>
            <a:r>
              <a:rPr lang="en-US" sz="2000" dirty="0">
                <a:solidFill>
                  <a:srgbClr val="FFFF00"/>
                </a:solidFill>
              </a:rPr>
              <a:t>(or torus knots/links)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048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http://www.personal.psu.edu/rch8/workmg/Struc_Nucleic_Acids_Chpt2.htm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599" y="6096000"/>
            <a:ext cx="563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hlinkClick r:id="rId7"/>
              </a:rPr>
              <a:t>Supercoiled </a:t>
            </a:r>
            <a:r>
              <a:rPr lang="en-US" b="1" dirty="0">
                <a:hlinkClick r:id="rId7"/>
              </a:rPr>
              <a:t>DNA</a:t>
            </a:r>
            <a:r>
              <a:rPr lang="en-US" dirty="0">
                <a:hlinkClick r:id="rId7"/>
              </a:rPr>
              <a:t>-directed knotting by </a:t>
            </a:r>
            <a:r>
              <a:rPr lang="en-US" b="1" dirty="0">
                <a:hlinkClick r:id="rId7"/>
              </a:rPr>
              <a:t>T4</a:t>
            </a:r>
            <a:r>
              <a:rPr lang="en-US" dirty="0">
                <a:hlinkClick r:id="rId7"/>
              </a:rPr>
              <a:t> topoisomerase.</a:t>
            </a:r>
            <a:endParaRPr lang="en-US" dirty="0"/>
          </a:p>
          <a:p>
            <a:pPr fontAlgn="base"/>
            <a:r>
              <a:rPr lang="en-US" dirty="0"/>
              <a:t>Wasserman SA, </a:t>
            </a:r>
            <a:r>
              <a:rPr lang="en-US" dirty="0" err="1"/>
              <a:t>Cozzarelli</a:t>
            </a:r>
            <a:r>
              <a:rPr lang="en-US" dirty="0"/>
              <a:t> NR. J </a:t>
            </a:r>
            <a:r>
              <a:rPr lang="en-US" dirty="0" err="1"/>
              <a:t>Biol</a:t>
            </a:r>
            <a:r>
              <a:rPr lang="en-US" dirty="0"/>
              <a:t> Chem. 1991</a:t>
            </a:r>
          </a:p>
        </p:txBody>
      </p:sp>
    </p:spTree>
    <p:extLst>
      <p:ext uri="{BB962C8B-B14F-4D97-AF65-F5344CB8AC3E}">
        <p14:creationId xmlns:p14="http://schemas.microsoft.com/office/powerpoint/2010/main" val="423699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9EB8A-86A5-4663-8E5B-EFFEF542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815"/>
            <a:ext cx="9144000" cy="60521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21E3B-A4F2-4DD3-B663-D44E1431C4EB}"/>
              </a:ext>
            </a:extLst>
          </p:cNvPr>
          <p:cNvSpPr/>
          <p:nvPr/>
        </p:nvSpPr>
        <p:spPr>
          <a:xfrm>
            <a:off x="228600" y="152400"/>
            <a:ext cx="891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http://homepage.divms.uiowa.edu/~idarcy/COURSES/7400/FALL20/7400.html</a:t>
            </a:r>
          </a:p>
        </p:txBody>
      </p:sp>
    </p:spTree>
    <p:extLst>
      <p:ext uri="{BB962C8B-B14F-4D97-AF65-F5344CB8AC3E}">
        <p14:creationId xmlns:p14="http://schemas.microsoft.com/office/powerpoint/2010/main" val="3474915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0462" r="21196" b="32157"/>
          <a:stretch/>
        </p:blipFill>
        <p:spPr bwMode="auto">
          <a:xfrm>
            <a:off x="1404974" y="228600"/>
            <a:ext cx="8653426" cy="20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t="13743" r="29850" b="5816"/>
          <a:stretch/>
        </p:blipFill>
        <p:spPr bwMode="auto">
          <a:xfrm>
            <a:off x="152400" y="1203960"/>
            <a:ext cx="219456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9" t="30892" r="17857" b="25596"/>
          <a:stretch/>
        </p:blipFill>
        <p:spPr bwMode="auto">
          <a:xfrm>
            <a:off x="2819400" y="2545080"/>
            <a:ext cx="338328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28247" r="72447" b="16369"/>
          <a:stretch/>
        </p:blipFill>
        <p:spPr bwMode="auto">
          <a:xfrm>
            <a:off x="6705600" y="2407920"/>
            <a:ext cx="18288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3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combinvdir"/>
          <p:cNvPicPr>
            <a:picLocks noChangeAspect="1" noChangeArrowheads="1"/>
          </p:cNvPicPr>
          <p:nvPr/>
        </p:nvPicPr>
        <p:blipFill>
          <a:blip r:embed="rId2" cstate="print"/>
          <a:srcRect r="55211"/>
          <a:stretch>
            <a:fillRect/>
          </a:stretch>
        </p:blipFill>
        <p:spPr bwMode="auto">
          <a:xfrm>
            <a:off x="1219200" y="990600"/>
            <a:ext cx="6637338" cy="256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23" name="Picture 3" descr="recombinvdir"/>
          <p:cNvPicPr>
            <a:picLocks noChangeAspect="1" noChangeArrowheads="1"/>
          </p:cNvPicPr>
          <p:nvPr/>
        </p:nvPicPr>
        <p:blipFill>
          <a:blip r:embed="rId2" cstate="print"/>
          <a:srcRect l="55211"/>
          <a:stretch>
            <a:fillRect/>
          </a:stretch>
        </p:blipFill>
        <p:spPr bwMode="auto">
          <a:xfrm>
            <a:off x="1211263" y="3886200"/>
            <a:ext cx="6561137" cy="2530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143000" y="3048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Recombination:</a:t>
            </a:r>
          </a:p>
        </p:txBody>
      </p:sp>
    </p:spTree>
    <p:extLst>
      <p:ext uri="{BB962C8B-B14F-4D97-AF65-F5344CB8AC3E}">
        <p14:creationId xmlns:p14="http://schemas.microsoft.com/office/powerpoint/2010/main" val="37726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110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An introduction to the tangle model for protein-bound DNA</a:t>
            </a:r>
          </a:p>
        </p:txBody>
      </p:sp>
    </p:spTree>
    <p:extLst>
      <p:ext uri="{BB962C8B-B14F-4D97-AF65-F5344CB8AC3E}">
        <p14:creationId xmlns:p14="http://schemas.microsoft.com/office/powerpoint/2010/main" val="3753232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63625" y="303213"/>
            <a:ext cx="4038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Mathematical Model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7188" y="1900238"/>
            <a:ext cx="1624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Protein =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22288" y="5029200"/>
            <a:ext cx="108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DNA = 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 l="24057" r="34882" b="45316"/>
          <a:stretch>
            <a:fillRect/>
          </a:stretch>
        </p:blipFill>
        <p:spPr bwMode="auto">
          <a:xfrm>
            <a:off x="1981200" y="914400"/>
            <a:ext cx="31210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3" cstate="print"/>
          <a:srcRect l="8600" t="8600" r="8600" b="8600"/>
          <a:stretch>
            <a:fillRect/>
          </a:stretch>
        </p:blipFill>
        <p:spPr bwMode="auto">
          <a:xfrm>
            <a:off x="6400800" y="1031875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486400" y="19002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pic>
        <p:nvPicPr>
          <p:cNvPr id="12296" name="Picture 8"/>
          <p:cNvPicPr>
            <a:picLocks noChangeAspect="1"/>
          </p:cNvPicPr>
          <p:nvPr/>
        </p:nvPicPr>
        <p:blipFill>
          <a:blip r:embed="rId4" cstate="print"/>
          <a:srcRect t="3462" b="3462"/>
          <a:stretch>
            <a:fillRect/>
          </a:stretch>
        </p:blipFill>
        <p:spPr bwMode="auto">
          <a:xfrm>
            <a:off x="1752600" y="3916363"/>
            <a:ext cx="1449388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6700" y="4343400"/>
            <a:ext cx="20510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6400800" y="48450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3429000" y="48450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 rot="16200000" flipH="1">
            <a:off x="6565900" y="4787900"/>
            <a:ext cx="1879600" cy="990600"/>
          </a:xfrm>
          <a:prstGeom prst="curvedConnector3">
            <a:avLst>
              <a:gd name="adj1" fmla="val 50000"/>
            </a:avLst>
          </a:prstGeom>
          <a:noFill/>
          <a:ln w="98425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4369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4368800" y="3976688"/>
            <a:ext cx="6064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30475"/>
            <a:ext cx="2997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2576513"/>
            <a:ext cx="26876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52600" y="5426075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dirty="0">
                <a:ea typeface="Gulim" pitchFamily="34" charset="-127"/>
              </a:rPr>
              <a:t>Protein-DNA complex</a:t>
            </a:r>
          </a:p>
          <a:p>
            <a:pPr algn="ctr"/>
            <a:r>
              <a:rPr lang="en-US" altLang="ko-KR" sz="2400" dirty="0" err="1">
                <a:ea typeface="Gulim" pitchFamily="34" charset="-127"/>
              </a:rPr>
              <a:t>Heichman</a:t>
            </a:r>
            <a:r>
              <a:rPr lang="en-US" altLang="ko-KR" sz="2400" dirty="0">
                <a:ea typeface="Gulim" pitchFamily="34" charset="-127"/>
              </a:rPr>
              <a:t> and Johnson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3400" y="381000"/>
            <a:ext cx="77724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ea typeface="Gulim" pitchFamily="34" charset="-127"/>
              </a:rPr>
              <a:t>C. Ernst, D. W. </a:t>
            </a:r>
            <a:r>
              <a:rPr lang="en-US" altLang="ko-KR" sz="2400" dirty="0" err="1">
                <a:ea typeface="Gulim" pitchFamily="34" charset="-127"/>
              </a:rPr>
              <a:t>Sumners</a:t>
            </a:r>
            <a:r>
              <a:rPr lang="en-US" altLang="ko-KR" sz="2400" dirty="0">
                <a:ea typeface="Gulim" pitchFamily="34" charset="-127"/>
              </a:rPr>
              <a:t>, A calculus for rational tangles: applications to DNA recombination, </a:t>
            </a:r>
            <a:r>
              <a:rPr lang="en-US" altLang="ko-KR" sz="2400" i="1" dirty="0">
                <a:ea typeface="Gulim" pitchFamily="34" charset="-127"/>
              </a:rPr>
              <a:t>Math. Proc. </a:t>
            </a:r>
            <a:r>
              <a:rPr lang="en-US" altLang="ko-KR" sz="2400" i="1" dirty="0" err="1">
                <a:ea typeface="Gulim" pitchFamily="34" charset="-127"/>
              </a:rPr>
              <a:t>Camb</a:t>
            </a:r>
            <a:r>
              <a:rPr lang="en-US" altLang="ko-KR" sz="2400" i="1" dirty="0">
                <a:ea typeface="Gulim" pitchFamily="34" charset="-127"/>
              </a:rPr>
              <a:t>. Phil. Soc.</a:t>
            </a:r>
            <a:r>
              <a:rPr lang="en-US" altLang="ko-KR" sz="2400" dirty="0">
                <a:ea typeface="Gulim" pitchFamily="34" charset="-127"/>
              </a:rPr>
              <a:t> 108 (1990), 489-515.</a:t>
            </a:r>
          </a:p>
          <a:p>
            <a:endParaRPr lang="en-US" altLang="ko-KR" sz="2400" dirty="0">
              <a:ea typeface="Gulim" pitchFamily="34" charset="-127"/>
            </a:endParaRPr>
          </a:p>
          <a:p>
            <a:r>
              <a:rPr lang="en-US" altLang="ko-KR" sz="2400" dirty="0">
                <a:ea typeface="Gulim" pitchFamily="34" charset="-127"/>
              </a:rPr>
              <a:t>protein = three dimensional ball </a:t>
            </a:r>
          </a:p>
          <a:p>
            <a:r>
              <a:rPr lang="en-US" altLang="ko-KR" sz="2400" dirty="0">
                <a:ea typeface="Gulim" pitchFamily="34" charset="-127"/>
              </a:rPr>
              <a:t>protein-bound DNA = strings.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228600" y="6384925"/>
            <a:ext cx="383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Slide (modified) from Soojeong Kim</a:t>
            </a:r>
          </a:p>
        </p:txBody>
      </p:sp>
    </p:spTree>
    <p:extLst>
      <p:ext uri="{BB962C8B-B14F-4D97-AF65-F5344CB8AC3E}">
        <p14:creationId xmlns:p14="http://schemas.microsoft.com/office/powerpoint/2010/main" val="126780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600200"/>
            <a:ext cx="8771467" cy="2472392"/>
            <a:chOff x="228600" y="1600200"/>
            <a:chExt cx="8771467" cy="2472392"/>
          </a:xfrm>
        </p:grpSpPr>
        <p:pic>
          <p:nvPicPr>
            <p:cNvPr id="185346" name="Picture 2" descr="http://ars.sciencedirect.com/content/image/1-s2.0-S0898122107005718-gr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8771467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48000" y="21336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0" y="2133600"/>
              <a:ext cx="457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≠</a:t>
              </a:r>
            </a:p>
            <a:p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381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Tangle = 3-dimensional ball containing strings where the endpoints of the strings are fixed on the boundary of the 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Protein = 3-dimensional ball</a:t>
            </a:r>
          </a:p>
          <a:p>
            <a:r>
              <a:rPr lang="en-US" sz="2400" dirty="0"/>
              <a:t>DNA = strings</a:t>
            </a:r>
          </a:p>
        </p:txBody>
      </p:sp>
    </p:spTree>
    <p:extLst>
      <p:ext uri="{BB962C8B-B14F-4D97-AF65-F5344CB8AC3E}">
        <p14:creationId xmlns:p14="http://schemas.microsoft.com/office/powerpoint/2010/main" val="1015755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600200"/>
            <a:ext cx="8771467" cy="2472392"/>
            <a:chOff x="228600" y="1600200"/>
            <a:chExt cx="8771467" cy="2472392"/>
          </a:xfrm>
        </p:grpSpPr>
        <p:pic>
          <p:nvPicPr>
            <p:cNvPr id="185346" name="Picture 2" descr="http://ars.sciencedirect.com/content/image/1-s2.0-S0898122107005718-gr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8771467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48000" y="2133600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0" y="2133600"/>
              <a:ext cx="457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</a:rPr>
                <a:t>≠</a:t>
              </a:r>
            </a:p>
            <a:p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3810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Tangle = 3-dimensional ball containing strings where the endpoints of the strings are fixed on the boundary of the 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Protein = 3-dimensional ball</a:t>
            </a:r>
          </a:p>
          <a:p>
            <a:r>
              <a:rPr lang="en-US" sz="2400" dirty="0"/>
              <a:t>DNA = strings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376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andefnP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7902575" cy="18589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</a:rPr>
              <a:t>Rational Tangles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81000" y="2590800"/>
            <a:ext cx="8763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Rational tangles alternate between vertical crossings &amp; horizontal crossings.</a:t>
            </a:r>
          </a:p>
          <a:p>
            <a:endParaRPr lang="en-US" sz="2000"/>
          </a:p>
          <a:p>
            <a:r>
              <a:rPr lang="en-US" sz="2000"/>
              <a:t>k horizontal crossings are right-handed if k &gt; 0</a:t>
            </a:r>
          </a:p>
          <a:p>
            <a:r>
              <a:rPr lang="en-US" sz="2000"/>
              <a:t>k horizontal crossings are left-handed if k &lt; 0</a:t>
            </a:r>
          </a:p>
          <a:p>
            <a:endParaRPr lang="en-US" sz="2000"/>
          </a:p>
          <a:p>
            <a:r>
              <a:rPr lang="en-US" sz="2000"/>
              <a:t>k vertical crossings are left-handed if k &gt; 0</a:t>
            </a:r>
          </a:p>
          <a:p>
            <a:r>
              <a:rPr lang="en-US" sz="2000"/>
              <a:t>k vertical crossings are right-handed if k &lt; 0</a:t>
            </a:r>
          </a:p>
          <a:p>
            <a:endParaRPr lang="en-US" sz="2000"/>
          </a:p>
          <a:p>
            <a:r>
              <a:rPr lang="en-US" sz="2000"/>
              <a:t>Note that if k &gt; 0, then the slope of the overcrossing strand is negative,</a:t>
            </a:r>
          </a:p>
          <a:p>
            <a:r>
              <a:rPr lang="en-US" sz="2000"/>
              <a:t>while if k &lt; 0, then the slope of the overcrossing strand is positive.</a:t>
            </a:r>
          </a:p>
          <a:p>
            <a:endParaRPr lang="en-US" sz="2000"/>
          </a:p>
          <a:p>
            <a:r>
              <a:rPr lang="en-US" sz="2000"/>
              <a:t>By convention, the rational tangle notation always ends with the number of horizontal crossings.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Tangles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l="4800" r="28003"/>
          <a:stretch>
            <a:fillRect/>
          </a:stretch>
        </p:blipFill>
        <p:spPr bwMode="auto">
          <a:xfrm>
            <a:off x="152400" y="1524000"/>
            <a:ext cx="88487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24F-F17D-4658-8852-BFCFDCD299AA}" type="datetime1">
              <a:rPr lang="en-US" smtClean="0"/>
              <a:pPr/>
              <a:t>8/31/2020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77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4800" r="28003"/>
          <a:stretch>
            <a:fillRect/>
          </a:stretch>
        </p:blipFill>
        <p:spPr bwMode="auto">
          <a:xfrm>
            <a:off x="228600" y="1789113"/>
            <a:ext cx="8848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Which tangles are rational?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500688" y="4800600"/>
            <a:ext cx="3643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/>
              <a:t>This one is not rational.</a:t>
            </a:r>
          </a:p>
          <a:p>
            <a:pPr defTabSz="914400"/>
            <a:r>
              <a:rPr lang="en-US" sz="2400"/>
              <a:t>The others are all rational</a:t>
            </a:r>
          </a:p>
          <a:p>
            <a:pPr defTabSz="914400"/>
            <a:endParaRPr lang="en-US" sz="240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8105775" y="3465513"/>
            <a:ext cx="246063" cy="1335087"/>
          </a:xfrm>
          <a:prstGeom prst="upArrow">
            <a:avLst>
              <a:gd name="adj1" fmla="val 50000"/>
              <a:gd name="adj2" fmla="val 1356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3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832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800"/>
            <a:ext cx="728503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0" y="2127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Rational tangles can be classified with fractions.</a:t>
            </a:r>
          </a:p>
        </p:txBody>
      </p:sp>
      <p:pic>
        <p:nvPicPr>
          <p:cNvPr id="5124" name="Picture 7" descr="307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150938"/>
            <a:ext cx="690403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</p:txBody>
      </p:sp>
      <p:pic>
        <p:nvPicPr>
          <p:cNvPr id="8195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3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6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4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7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5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198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6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81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  <a:p>
            <a:endParaRPr lang="en-US" sz="2400"/>
          </a:p>
          <a:p>
            <a:r>
              <a:rPr lang="en-US" sz="2400"/>
              <a:t>2.)  Rational tangles are </a:t>
            </a:r>
          </a:p>
          <a:p>
            <a:r>
              <a:rPr lang="en-US" sz="2400"/>
              <a:t>formed by adding twists. </a:t>
            </a:r>
          </a:p>
          <a:p>
            <a:endParaRPr lang="en-US" sz="2400"/>
          </a:p>
          <a:p>
            <a:r>
              <a:rPr lang="en-US" sz="2400"/>
              <a:t>Think supercoils:</a:t>
            </a:r>
          </a:p>
          <a:p>
            <a:r>
              <a:rPr lang="en-US"/>
              <a:t>EM courtesy of Andrzej Stasiak</a:t>
            </a:r>
            <a:endParaRPr lang="en-US" sz="2400"/>
          </a:p>
          <a:p>
            <a:endParaRPr lang="en-US" sz="1400"/>
          </a:p>
          <a:p>
            <a:endParaRPr lang="en-US" sz="800"/>
          </a:p>
        </p:txBody>
      </p:sp>
      <p:pic>
        <p:nvPicPr>
          <p:cNvPr id="9219" name="Picture 3" descr="C:\Users\Isabel Darcy\Documents\PAPERS\MU_ALL\OLD\MU\FINALmu\branchedsup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3276600"/>
            <a:ext cx="48863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4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1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5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6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3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7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093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  <a:p>
            <a:endParaRPr lang="en-US" sz="2400"/>
          </a:p>
          <a:p>
            <a:r>
              <a:rPr lang="en-US" sz="2400"/>
              <a:t>2.)  Rational tangles are </a:t>
            </a:r>
          </a:p>
          <a:p>
            <a:r>
              <a:rPr lang="en-US" sz="2400"/>
              <a:t>formed by adding twists. </a:t>
            </a:r>
          </a:p>
          <a:p>
            <a:endParaRPr lang="en-US" sz="2400"/>
          </a:p>
          <a:p>
            <a:r>
              <a:rPr lang="en-US" sz="2400"/>
              <a:t>Think supercoils:</a:t>
            </a:r>
          </a:p>
          <a:p>
            <a:r>
              <a:rPr lang="en-US"/>
              <a:t>EM courtesy of Andrzej Stasiak</a:t>
            </a:r>
            <a:endParaRPr lang="en-US" sz="2400"/>
          </a:p>
          <a:p>
            <a:endParaRPr lang="en-US" sz="1400"/>
          </a:p>
          <a:p>
            <a:endParaRPr lang="en-US" sz="800"/>
          </a:p>
          <a:p>
            <a:r>
              <a:rPr lang="en-US" sz="2400"/>
              <a:t>3.)  A tangle is rational if and only if one can push the strings to lie on the boundary of the 3-ball so that the strings do not cross themselves on 3-ball</a:t>
            </a:r>
          </a:p>
        </p:txBody>
      </p:sp>
      <p:pic>
        <p:nvPicPr>
          <p:cNvPr id="10243" name="Picture 3" descr="C:\Users\Isabel Darcy\Documents\PAPERS\MU_ALL\OLD\MU\FINALmu\branchedsup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3276600"/>
            <a:ext cx="48863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4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5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5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6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6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47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7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174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pitchFamily="34" charset="-128"/>
              </a:rPr>
              <a:t>A knot/link is rational if it can be formed from a rational tangle via numerator closure.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N(</a:t>
            </a:r>
            <a:r>
              <a:rPr lang="en-US" dirty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>
                <a:solidFill>
                  <a:srgbClr val="FF2D2D"/>
                </a:solidFill>
                <a:ea typeface="ＭＳ Ｐゴシック" pitchFamily="34" charset="-128"/>
              </a:rPr>
              <a:t>7</a:t>
            </a:r>
            <a:r>
              <a:rPr lang="en-US" dirty="0">
                <a:ea typeface="ＭＳ Ｐゴシック" pitchFamily="34" charset="-128"/>
              </a:rPr>
              <a:t>) = N(</a:t>
            </a:r>
            <a:r>
              <a:rPr lang="en-US" dirty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>
                <a:solidFill>
                  <a:srgbClr val="FF2D2D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15363" name="Picture 5" descr="numeratorEX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0462"/>
            <a:ext cx="7027863" cy="2827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08200" y="5387975"/>
            <a:ext cx="520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4000" dirty="0"/>
              <a:t>Note </a:t>
            </a:r>
            <a:r>
              <a:rPr lang="en-US" sz="4000" dirty="0">
                <a:solidFill>
                  <a:srgbClr val="FF2D2D"/>
                </a:solidFill>
              </a:rPr>
              <a:t>7 – 1</a:t>
            </a:r>
            <a:r>
              <a:rPr lang="en-US" sz="4000" dirty="0"/>
              <a:t> = 6 = </a:t>
            </a:r>
            <a:r>
              <a:rPr lang="en-US" sz="4000" dirty="0">
                <a:solidFill>
                  <a:srgbClr val="00FFCC"/>
                </a:solidFill>
              </a:rPr>
              <a:t>2</a:t>
            </a:r>
            <a:r>
              <a:rPr lang="en-US" sz="4000" dirty="0"/>
              <a:t>(3)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pitchFamily="34" charset="-128"/>
              </a:rPr>
              <a:t>A knot/link is rational if it can be formed from a rational tangle via numerator closure.</a:t>
            </a:r>
            <a:br>
              <a:rPr lang="en-US" dirty="0"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</p:txBody>
      </p:sp>
      <p:pic>
        <p:nvPicPr>
          <p:cNvPr id="15363" name="Picture 5" descr="numeratorEX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7027863" cy="2827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t="35704" r="12823" b="39459"/>
          <a:stretch/>
        </p:blipFill>
        <p:spPr bwMode="auto">
          <a:xfrm>
            <a:off x="533400" y="4663440"/>
            <a:ext cx="42976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8006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FF00"/>
                </a:solidFill>
              </a:rPr>
              <a:t>rational</a:t>
            </a:r>
            <a:r>
              <a:rPr lang="en-US" sz="2400" dirty="0"/>
              <a:t> knot/link is also called a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2-bridge</a:t>
            </a:r>
            <a:r>
              <a:rPr lang="en-US" sz="2400" dirty="0"/>
              <a:t> knot/link </a:t>
            </a:r>
          </a:p>
          <a:p>
            <a:r>
              <a:rPr lang="en-US" sz="2400" dirty="0"/>
              <a:t>or </a:t>
            </a:r>
            <a:r>
              <a:rPr lang="en-US" sz="2400" dirty="0">
                <a:solidFill>
                  <a:srgbClr val="FFFF00"/>
                </a:solidFill>
              </a:rPr>
              <a:t>4-plat</a:t>
            </a:r>
          </a:p>
        </p:txBody>
      </p:sp>
    </p:spTree>
    <p:extLst>
      <p:ext uri="{BB962C8B-B14F-4D97-AF65-F5344CB8AC3E}">
        <p14:creationId xmlns:p14="http://schemas.microsoft.com/office/powerpoint/2010/main" val="1197917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a typeface="ＭＳ Ｐゴシック" pitchFamily="34" charset="-128"/>
              </a:rPr>
              <a:t>A knot/link is rational if it can be formed from a rational tangle via numerator closure.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N(</a:t>
            </a:r>
            <a:r>
              <a:rPr lang="en-US" dirty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>
                <a:solidFill>
                  <a:srgbClr val="FF2D2D"/>
                </a:solidFill>
                <a:ea typeface="ＭＳ Ｐゴシック" pitchFamily="34" charset="-128"/>
              </a:rPr>
              <a:t>7</a:t>
            </a:r>
            <a:r>
              <a:rPr lang="en-US" dirty="0">
                <a:ea typeface="ＭＳ Ｐゴシック" pitchFamily="34" charset="-128"/>
              </a:rPr>
              <a:t>) = N(</a:t>
            </a:r>
            <a:r>
              <a:rPr lang="en-US" dirty="0">
                <a:solidFill>
                  <a:srgbClr val="00FFCC"/>
                </a:solidFill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>
                <a:solidFill>
                  <a:srgbClr val="FF2D2D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15363" name="Picture 5" descr="numeratorEX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0462"/>
            <a:ext cx="7027863" cy="2827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108200" y="5387975"/>
            <a:ext cx="520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4000" dirty="0"/>
              <a:t>Note </a:t>
            </a:r>
            <a:r>
              <a:rPr lang="en-US" sz="4000" dirty="0">
                <a:solidFill>
                  <a:srgbClr val="FF2D2D"/>
                </a:solidFill>
              </a:rPr>
              <a:t>7 – 1</a:t>
            </a:r>
            <a:r>
              <a:rPr lang="en-US" sz="4000" dirty="0"/>
              <a:t> = 6 = </a:t>
            </a:r>
            <a:r>
              <a:rPr lang="en-US" sz="4000" dirty="0">
                <a:solidFill>
                  <a:srgbClr val="00FFCC"/>
                </a:solidFill>
              </a:rPr>
              <a:t>2</a:t>
            </a:r>
            <a:r>
              <a:rPr lang="en-US" sz="40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34270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anglecloserateqP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43164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078413" y="3581400"/>
            <a:ext cx="3989387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/>
              <a:t>a = c 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and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b – d is a multiple of a                     or</a:t>
            </a:r>
          </a:p>
          <a:p>
            <a:pPr algn="ctr" defTabSz="914400">
              <a:spcBef>
                <a:spcPct val="50000"/>
              </a:spcBef>
            </a:pPr>
            <a:r>
              <a:rPr lang="en-US" sz="2800"/>
              <a:t>bd – 1 is a multiple of a.</a:t>
            </a:r>
          </a:p>
          <a:p>
            <a:pPr defTabSz="914400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1676400" y="2730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A + B = C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676400" y="23304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2 + 0  = 2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00200" y="42354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2 + -2 = 0</a:t>
            </a: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905000" y="6096000"/>
            <a:ext cx="426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Most tangles don’t have inverses</a:t>
            </a:r>
          </a:p>
        </p:txBody>
      </p:sp>
      <p:pic>
        <p:nvPicPr>
          <p:cNvPr id="11270" name="Picture 8" descr="tangleaddP1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9585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tangleaddP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14400"/>
            <a:ext cx="675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tangleaddP2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9085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72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1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76200"/>
            <a:ext cx="8796337" cy="116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6200" y="5943600"/>
            <a:ext cx="8991600" cy="369332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http://knotplot.com/zoo</a:t>
            </a:r>
            <a:r>
              <a:rPr lang="en-US" dirty="0"/>
              <a:t>:  Minimal diagrams of knots (knot with fewest number of crossings)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428690"/>
            <a:ext cx="990600" cy="4001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Unknot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885890"/>
            <a:ext cx="914400" cy="4001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Trefoil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428690"/>
            <a:ext cx="1066800" cy="4001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Figure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200400"/>
            <a:ext cx="3505200" cy="707886"/>
          </a:xfrm>
          <a:prstGeom prst="rect">
            <a:avLst/>
          </a:prstGeom>
          <a:solidFill>
            <a:srgbClr val="C400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9 crossing knot, </a:t>
            </a:r>
          </a:p>
          <a:p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in the list of 9 crossing knots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599" y="1905000"/>
            <a:ext cx="1143001" cy="4001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Pentafoil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990600"/>
            <a:ext cx="0" cy="438090"/>
          </a:xfrm>
          <a:prstGeom prst="straightConnector1">
            <a:avLst/>
          </a:prstGeom>
          <a:ln w="50800">
            <a:solidFill>
              <a:schemeClr val="bg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2819400" y="1143000"/>
            <a:ext cx="0" cy="285690"/>
          </a:xfrm>
          <a:prstGeom prst="straightConnector1">
            <a:avLst/>
          </a:prstGeom>
          <a:ln w="50800">
            <a:solidFill>
              <a:schemeClr val="bg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1828800" y="990600"/>
            <a:ext cx="0" cy="895290"/>
          </a:xfrm>
          <a:prstGeom prst="straightConnector1">
            <a:avLst/>
          </a:prstGeom>
          <a:ln w="50800">
            <a:solidFill>
              <a:schemeClr val="bg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33800" y="990600"/>
            <a:ext cx="0" cy="895290"/>
          </a:xfrm>
          <a:prstGeom prst="straightConnector1">
            <a:avLst/>
          </a:prstGeom>
          <a:ln w="50800">
            <a:solidFill>
              <a:schemeClr val="bg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3600" y="3984486"/>
            <a:ext cx="990600" cy="968514"/>
          </a:xfrm>
          <a:prstGeom prst="rect">
            <a:avLst/>
          </a:prstGeom>
          <a:noFill/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3600" y="3984486"/>
            <a:ext cx="365760" cy="35891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10200" y="3886200"/>
            <a:ext cx="533400" cy="277743"/>
          </a:xfrm>
          <a:prstGeom prst="straightConnector1">
            <a:avLst/>
          </a:prstGeom>
          <a:ln w="50800">
            <a:solidFill>
              <a:srgbClr val="C4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49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Users\Isabel Darcy\Documents\PAPERS\STASIAK\TopoMu\RationalTanglePrimer\New Folder\sumexb2s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075" y="609600"/>
            <a:ext cx="3463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423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Isabel Darcy\Documents\PAPERS\STASIAK\TopoMu\RationalTanglePrimer\New Folder\sumexb2num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3581400"/>
            <a:ext cx="6619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C:\Users\Isabel Darcy\Documents\PAPERS\STASIAK\TopoMu\RationalTanglePrimer\New Folder\sumexb2sadd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075" y="609600"/>
            <a:ext cx="3463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441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Fig21A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7848600" cy="2608263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914400" y="6858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The tangle equations corresponding to an electron micrograph:</a:t>
            </a:r>
          </a:p>
        </p:txBody>
      </p:sp>
    </p:spTree>
    <p:extLst>
      <p:ext uri="{BB962C8B-B14F-4D97-AF65-F5344CB8AC3E}">
        <p14:creationId xmlns:p14="http://schemas.microsoft.com/office/powerpoint/2010/main" val="2792857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1066800"/>
            <a:ext cx="6781800" cy="525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28" y="1524000"/>
            <a:ext cx="5331744" cy="4190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81000"/>
            <a:ext cx="806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</a:t>
            </a:r>
            <a:r>
              <a:rPr lang="en-US" sz="2400" dirty="0" err="1"/>
              <a:t>recombinases</a:t>
            </a:r>
            <a:r>
              <a:rPr lang="en-US" sz="2400" dirty="0"/>
              <a:t> have different topological mechanisms:</a:t>
            </a:r>
          </a:p>
        </p:txBody>
      </p:sp>
    </p:spTree>
    <p:extLst>
      <p:ext uri="{BB962C8B-B14F-4D97-AF65-F5344CB8AC3E}">
        <p14:creationId xmlns:p14="http://schemas.microsoft.com/office/powerpoint/2010/main" val="803141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381000"/>
            <a:ext cx="806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</a:t>
            </a:r>
            <a:r>
              <a:rPr lang="en-US" sz="2400" dirty="0" err="1"/>
              <a:t>recombinases</a:t>
            </a:r>
            <a:r>
              <a:rPr lang="en-US" sz="2400" dirty="0"/>
              <a:t> have different topological mechanisms: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62000" y="3760789"/>
            <a:ext cx="7474990" cy="2868611"/>
            <a:chOff x="3047999" y="3608025"/>
            <a:chExt cx="5163578" cy="2868975"/>
          </a:xfrm>
        </p:grpSpPr>
        <p:pic>
          <p:nvPicPr>
            <p:cNvPr id="9" name="Picture 14" descr="C:\Users\Isabel Darcy\Documents\PAPERS\PROSPER\prosper\doc\twfgXER9413k1k2c4catsimp.eps"/>
            <p:cNvPicPr>
              <a:picLocks noChangeAspect="1" noChangeArrowheads="1"/>
            </p:cNvPicPr>
            <p:nvPr/>
          </p:nvPicPr>
          <p:blipFill>
            <a:blip r:embed="rId2" cstate="print"/>
            <a:srcRect l="-2787" t="-3181" r="-2787" b="-3181"/>
            <a:stretch>
              <a:fillRect/>
            </a:stretch>
          </p:blipFill>
          <p:spPr bwMode="auto">
            <a:xfrm>
              <a:off x="5527539" y="3608025"/>
              <a:ext cx="2684038" cy="28689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</p:pic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3047999" y="3733454"/>
              <a:ext cx="2249480" cy="267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err="1"/>
                <a:t>Xer</a:t>
              </a:r>
              <a:r>
                <a:rPr lang="en-US" sz="2400" dirty="0"/>
                <a:t> </a:t>
              </a:r>
              <a:r>
                <a:rPr lang="en-US" sz="2400" dirty="0" err="1"/>
                <a:t>recombinase</a:t>
              </a:r>
              <a:r>
                <a:rPr lang="en-US" sz="2400" dirty="0"/>
                <a:t> on </a:t>
              </a:r>
              <a:r>
                <a:rPr lang="en-US" sz="2400" i="1" dirty="0"/>
                <a:t>psi</a:t>
              </a:r>
              <a:r>
                <a:rPr lang="en-US" sz="2400" dirty="0"/>
                <a:t>.</a:t>
              </a:r>
            </a:p>
            <a:p>
              <a:endParaRPr lang="en-US" sz="2400" dirty="0"/>
            </a:p>
            <a:p>
              <a:r>
                <a:rPr lang="en-US" sz="2400" dirty="0"/>
                <a:t>Unique product</a:t>
              </a:r>
            </a:p>
            <a:p>
              <a:endParaRPr lang="en-US" sz="2400" dirty="0"/>
            </a:p>
            <a:p>
              <a:r>
                <a:rPr lang="en-US" sz="2400" dirty="0"/>
                <a:t>Uses topological filter to only perform deletions, not inversions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1900334"/>
            <a:ext cx="8458200" cy="1528666"/>
            <a:chOff x="457200" y="1752600"/>
            <a:chExt cx="8458200" cy="1528666"/>
          </a:xfrm>
        </p:grpSpPr>
        <p:pic>
          <p:nvPicPr>
            <p:cNvPr id="11" name="Picture 10" descr="recombinvdir"/>
            <p:cNvPicPr>
              <a:picLocks noChangeAspect="1" noChangeArrowheads="1"/>
            </p:cNvPicPr>
            <p:nvPr/>
          </p:nvPicPr>
          <p:blipFill>
            <a:blip r:embed="rId3" cstate="print"/>
            <a:srcRect r="55211"/>
            <a:stretch>
              <a:fillRect/>
            </a:stretch>
          </p:blipFill>
          <p:spPr bwMode="auto">
            <a:xfrm>
              <a:off x="457200" y="1752600"/>
              <a:ext cx="3962400" cy="1528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recombinvdir"/>
            <p:cNvPicPr>
              <a:picLocks noChangeAspect="1" noChangeArrowheads="1"/>
            </p:cNvPicPr>
            <p:nvPr/>
          </p:nvPicPr>
          <p:blipFill>
            <a:blip r:embed="rId3" cstate="print"/>
            <a:srcRect l="55211"/>
            <a:stretch>
              <a:fillRect/>
            </a:stretch>
          </p:blipFill>
          <p:spPr bwMode="auto">
            <a:xfrm>
              <a:off x="4998492" y="1752600"/>
              <a:ext cx="3916908" cy="15106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04800" y="1066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 </a:t>
            </a:r>
            <a:r>
              <a:rPr lang="en-US" sz="2400" dirty="0" err="1"/>
              <a:t>Cre</a:t>
            </a:r>
            <a:r>
              <a:rPr lang="en-US" sz="2400" dirty="0"/>
              <a:t> </a:t>
            </a:r>
            <a:r>
              <a:rPr lang="en-US" sz="2400" dirty="0" err="1"/>
              <a:t>recombinase</a:t>
            </a:r>
            <a:r>
              <a:rPr lang="en-US" sz="2400" dirty="0"/>
              <a:t>  can act on both directly and inversely repeated sites.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3581400"/>
            <a:ext cx="854179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09800" y="2209800"/>
            <a:ext cx="505384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2248" y="2220769"/>
            <a:ext cx="383352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36990" y="2209800"/>
            <a:ext cx="505384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2209800"/>
            <a:ext cx="505384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04546" y="2209800"/>
            <a:ext cx="505384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46248" y="2209800"/>
            <a:ext cx="383352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74248" y="2209800"/>
            <a:ext cx="307152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0248" y="2209800"/>
            <a:ext cx="383352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40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an infinite number of solutions to</a:t>
            </a:r>
          </a:p>
        </p:txBody>
      </p:sp>
      <p:pic>
        <p:nvPicPr>
          <p:cNvPr id="202754" name="Picture 2" descr="Full-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8291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4699337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Can solve by using</a:t>
            </a:r>
          </a:p>
          <a:p>
            <a:pPr algn="ctr">
              <a:spcBef>
                <a:spcPct val="50000"/>
              </a:spcBef>
            </a:pPr>
            <a:r>
              <a:rPr lang="en-US" sz="2400" dirty="0" err="1"/>
              <a:t>TopoICE</a:t>
            </a:r>
            <a:r>
              <a:rPr lang="en-US" sz="2400" dirty="0"/>
              <a:t> in Rob </a:t>
            </a:r>
            <a:r>
              <a:rPr lang="en-US" sz="2400" dirty="0" err="1"/>
              <a:t>Scharein’s</a:t>
            </a:r>
            <a:r>
              <a:rPr lang="en-US" sz="2400" dirty="0"/>
              <a:t> KnotPlot.com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323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6323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566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nnotfoun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00" y="1219200"/>
            <a:ext cx="83616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3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primeP2e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49325"/>
            <a:ext cx="62484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956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rimeP2e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22098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prime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81225"/>
            <a:ext cx="54102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409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solve tangle equations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/>
              <a:t>1.)  Brute force</a:t>
            </a:r>
          </a:p>
          <a:p>
            <a:pPr eaLnBrk="1" hangingPunct="1">
              <a:buFontTx/>
              <a:buNone/>
            </a:pPr>
            <a:r>
              <a:rPr lang="en-US" sz="4000" dirty="0"/>
              <a:t>	Ex:   solve x + 3 = 5</a:t>
            </a:r>
          </a:p>
          <a:p>
            <a:pPr algn="ctr" eaLnBrk="1" hangingPunct="1">
              <a:buFontTx/>
              <a:buNone/>
            </a:pPr>
            <a:r>
              <a:rPr lang="en-US" sz="4000" dirty="0"/>
              <a:t>0 + 3 = 5,   1 + 3 = 5,   2 + 3 = 5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2667000" y="3276600"/>
            <a:ext cx="1524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 flipH="1">
            <a:off x="4876800" y="3276600"/>
            <a:ext cx="1524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r="1244"/>
          <a:stretch>
            <a:fillRect/>
          </a:stretch>
        </p:blipFill>
        <p:spPr bwMode="auto">
          <a:xfrm>
            <a:off x="0" y="152400"/>
            <a:ext cx="45942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/>
          <a:stretch>
            <a:fillRect/>
          </a:stretch>
        </p:blipFill>
        <p:spPr bwMode="auto">
          <a:xfrm>
            <a:off x="4641850" y="152400"/>
            <a:ext cx="45021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8915400" cy="701675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Duplex DNA knots produced by Escherichia coli topoisomerase I. </a:t>
            </a:r>
            <a:r>
              <a:rPr lang="en-US" sz="2000">
                <a:hlinkClick r:id="rId4"/>
              </a:rPr>
              <a:t>Dean FB</a:t>
            </a:r>
            <a:r>
              <a:rPr lang="en-US" sz="2000"/>
              <a:t>, </a:t>
            </a:r>
            <a:r>
              <a:rPr lang="en-US" sz="2000">
                <a:hlinkClick r:id="rId5"/>
              </a:rPr>
              <a:t>Stasiak A</a:t>
            </a:r>
            <a:r>
              <a:rPr lang="en-US" sz="2000"/>
              <a:t>, </a:t>
            </a:r>
            <a:r>
              <a:rPr lang="en-US" sz="2000">
                <a:hlinkClick r:id="rId6"/>
              </a:rPr>
              <a:t>Koller T</a:t>
            </a:r>
            <a:r>
              <a:rPr lang="en-US" sz="2000"/>
              <a:t>, </a:t>
            </a:r>
            <a:r>
              <a:rPr lang="en-US" sz="2000">
                <a:hlinkClick r:id="rId7"/>
              </a:rPr>
              <a:t>Cozzarelli NR</a:t>
            </a:r>
            <a:r>
              <a:rPr lang="en-US" sz="2000"/>
              <a:t>., J Biol Chem. 1985 Apr 25;260(8):4975-83.</a:t>
            </a:r>
            <a:r>
              <a:rPr lang="en-US" sz="2000">
                <a:hlinkClick r:id="rId8"/>
              </a:rPr>
              <a:t>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17918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How to solve tangle equations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44562"/>
            <a:ext cx="82296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1.)  Brute force</a:t>
            </a:r>
          </a:p>
          <a:p>
            <a:pPr eaLnBrk="1" hangingPunct="1">
              <a:buFontTx/>
              <a:buNone/>
            </a:pPr>
            <a:r>
              <a:rPr lang="en-US" dirty="0"/>
              <a:t>	Ex:   solve x + 3 = 5</a:t>
            </a:r>
          </a:p>
          <a:p>
            <a:pPr algn="ctr" eaLnBrk="1" hangingPunct="1">
              <a:buFontTx/>
              <a:buNone/>
            </a:pPr>
            <a:r>
              <a:rPr lang="en-US" dirty="0"/>
              <a:t>0 + 3 = 5,    1 + 3 = 5,   2 + 3 = 5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2971800" y="22860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H="1">
            <a:off x="4800600" y="22860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4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solve tangle equations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1.)  Brute force</a:t>
            </a:r>
          </a:p>
          <a:p>
            <a:pPr eaLnBrk="1" hangingPunct="1">
              <a:buFontTx/>
              <a:buNone/>
            </a:pPr>
            <a:r>
              <a:rPr lang="en-US" dirty="0"/>
              <a:t>	Ex:   solve x + 3 = 5</a:t>
            </a:r>
          </a:p>
          <a:p>
            <a:pPr algn="ctr" eaLnBrk="1" hangingPunct="1">
              <a:buFontTx/>
              <a:buNone/>
            </a:pPr>
            <a:r>
              <a:rPr lang="en-US" dirty="0"/>
              <a:t>0 + 3 = 5,    1 + 3 = 5,   2 + 3 = 5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sz="4000" dirty="0"/>
              <a:t>2.)  Make simplifying assumptions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2971800" y="29718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H="1">
            <a:off x="4800600" y="29718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25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solve tangle equations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1.)  Brute force</a:t>
            </a:r>
          </a:p>
          <a:p>
            <a:pPr eaLnBrk="1" hangingPunct="1">
              <a:buFontTx/>
              <a:buNone/>
            </a:pPr>
            <a:r>
              <a:rPr lang="en-US" dirty="0"/>
              <a:t>	Ex:   solve x + 3 = 5</a:t>
            </a:r>
          </a:p>
          <a:p>
            <a:pPr algn="ctr" eaLnBrk="1" hangingPunct="1">
              <a:buFontTx/>
              <a:buNone/>
            </a:pPr>
            <a:r>
              <a:rPr lang="en-US" dirty="0"/>
              <a:t>0 + 3 = 5,    1 + 3 = 5,   2 + 3 = 5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sz="4000" dirty="0"/>
              <a:t>2.)  Make simplifying assumptions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2971800" y="29718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H="1">
            <a:off x="4800600" y="29718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484120" y="557022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l="15999" r="54399" b="20000"/>
          <a:stretch/>
        </p:blipFill>
        <p:spPr bwMode="auto">
          <a:xfrm>
            <a:off x="883920" y="4846320"/>
            <a:ext cx="338328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l="71208" r="-4" b="20000"/>
          <a:stretch/>
        </p:blipFill>
        <p:spPr bwMode="auto">
          <a:xfrm>
            <a:off x="5013960" y="4876800"/>
            <a:ext cx="329184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447482" y="5189220"/>
            <a:ext cx="777081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37401" y="5189220"/>
            <a:ext cx="777081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23401" y="5219700"/>
            <a:ext cx="777081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28401" y="5219700"/>
            <a:ext cx="777081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2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solve tangle equations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1.)  Brute force</a:t>
            </a:r>
          </a:p>
          <a:p>
            <a:pPr eaLnBrk="1" hangingPunct="1">
              <a:buFontTx/>
              <a:buNone/>
            </a:pPr>
            <a:r>
              <a:rPr lang="en-US" dirty="0"/>
              <a:t>	Ex:   solve x + 3 = 5</a:t>
            </a:r>
          </a:p>
          <a:p>
            <a:pPr algn="ctr" eaLnBrk="1" hangingPunct="1">
              <a:buFontTx/>
              <a:buNone/>
            </a:pPr>
            <a:r>
              <a:rPr lang="en-US" dirty="0"/>
              <a:t>1 + 3 = 5,   1 + 3 = 5,   2 + 3 = 5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2.)  Make simplifying assumptions</a:t>
            </a:r>
          </a:p>
          <a:p>
            <a:pPr eaLnBrk="1" hangingPunct="1">
              <a:buFontTx/>
              <a:buNone/>
            </a:pPr>
            <a:endParaRPr lang="en-US" sz="4000" dirty="0"/>
          </a:p>
          <a:p>
            <a:pPr eaLnBrk="1" hangingPunct="1">
              <a:buFontTx/>
              <a:buNone/>
            </a:pPr>
            <a:r>
              <a:rPr lang="en-US" sz="4000" dirty="0"/>
              <a:t>3.)  Use mathematics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2971800" y="29718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4800600" y="29718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4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689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oogle.com/images?q=tbn:ANd9GcSKjKkYbz1Kz9_v7eBl_yqmaUKeU1eeVhbScssOuuNBD3vsphn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2" t="-9174" r="-3002" b="-7006"/>
          <a:stretch/>
        </p:blipFill>
        <p:spPr bwMode="auto">
          <a:xfrm>
            <a:off x="4267200" y="2231570"/>
            <a:ext cx="3048000" cy="16546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/>
          <p:cNvSpPr txBox="1"/>
          <p:nvPr/>
        </p:nvSpPr>
        <p:spPr>
          <a:xfrm>
            <a:off x="990600" y="685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[0, 1] x [0, 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6918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[0, 1] x circle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88698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circle x circle</a:t>
            </a:r>
          </a:p>
        </p:txBody>
      </p:sp>
      <p:pic>
        <p:nvPicPr>
          <p:cNvPr id="7172" name="Picture 4" descr="https://encrypted-tbn0.google.com/images?q=tbn:ANd9GcT22clmf6Y9Qo4Uy9S2hCOHJOnYp5YDCCYcoYUCZNOAt4uszr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4298304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1037" y="457200"/>
            <a:ext cx="1244769" cy="1219200"/>
          </a:xfrm>
          <a:prstGeom prst="rect">
            <a:avLst/>
          </a:prstGeom>
          <a:solidFill>
            <a:srgbClr val="92D050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74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oogle.com/images?q=tbn:ANd9GcSKjKkYbz1Kz9_v7eBl_yqmaUKeU1eeVhbScssOuuNBD3vsphn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2" t="-9174" r="-3002" b="-7006"/>
          <a:stretch/>
        </p:blipFill>
        <p:spPr bwMode="auto">
          <a:xfrm>
            <a:off x="4267200" y="2231570"/>
            <a:ext cx="3048000" cy="16546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/>
          <p:cNvSpPr txBox="1"/>
          <p:nvPr/>
        </p:nvSpPr>
        <p:spPr>
          <a:xfrm>
            <a:off x="990600" y="685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[0, 1] x [0, 1]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6918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[0, 1] x circle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88698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circle x circle</a:t>
            </a:r>
          </a:p>
        </p:txBody>
      </p:sp>
      <p:pic>
        <p:nvPicPr>
          <p:cNvPr id="7172" name="Picture 4" descr="https://encrypted-tbn0.google.com/images?q=tbn:ANd9GcT22clmf6Y9Qo4Uy9S2hCOHJOnYp5YDCCYcoYUCZNOAt4uszr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4298304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1037" y="457200"/>
            <a:ext cx="2468880" cy="1219200"/>
          </a:xfrm>
          <a:prstGeom prst="rect">
            <a:avLst/>
          </a:prstGeom>
          <a:solidFill>
            <a:srgbClr val="92D050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4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1000" y="333375"/>
            <a:ext cx="3941763" cy="2947988"/>
            <a:chOff x="381000" y="332662"/>
            <a:chExt cx="3941065" cy="2948403"/>
          </a:xfrm>
        </p:grpSpPr>
        <p:pic>
          <p:nvPicPr>
            <p:cNvPr id="39944" name="Picture 8" descr="C:\Users\Isabel Darcy\Documents\PAPERS\ModelingProteinsWithTanglesT\ModelingProteinsWithTangles\twfgXER94k1k24cat.eps"/>
            <p:cNvPicPr>
              <a:picLocks noChangeAspect="1" noChangeArrowheads="1"/>
            </p:cNvPicPr>
            <p:nvPr/>
          </p:nvPicPr>
          <p:blipFill>
            <a:blip r:embed="rId3" cstate="print"/>
            <a:srcRect l="-3172" t="-3582" r="-3172" b="-3582"/>
            <a:stretch>
              <a:fillRect/>
            </a:stretch>
          </p:blipFill>
          <p:spPr bwMode="auto">
            <a:xfrm>
              <a:off x="1019062" y="332662"/>
              <a:ext cx="3303003" cy="29468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3556" name="TextBox 16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A.)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7958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440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Sphere  x  [0, 1]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886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Sphere  x  Circle  </a:t>
            </a:r>
          </a:p>
        </p:txBody>
      </p:sp>
    </p:spTree>
    <p:extLst>
      <p:ext uri="{BB962C8B-B14F-4D97-AF65-F5344CB8AC3E}">
        <p14:creationId xmlns:p14="http://schemas.microsoft.com/office/powerpoint/2010/main" val="1727816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1000" y="333375"/>
            <a:ext cx="3941763" cy="2947988"/>
            <a:chOff x="381000" y="332662"/>
            <a:chExt cx="3941065" cy="2948403"/>
          </a:xfrm>
        </p:grpSpPr>
        <p:pic>
          <p:nvPicPr>
            <p:cNvPr id="39944" name="Picture 8" descr="C:\Users\Isabel Darcy\Documents\PAPERS\ModelingProteinsWithTanglesT\ModelingProteinsWithTangles\twfgXER94k1k24cat.eps"/>
            <p:cNvPicPr>
              <a:picLocks noChangeAspect="1" noChangeArrowheads="1"/>
            </p:cNvPicPr>
            <p:nvPr/>
          </p:nvPicPr>
          <p:blipFill>
            <a:blip r:embed="rId3" cstate="print"/>
            <a:srcRect l="-3172" t="-3582" r="-3172" b="-3582"/>
            <a:stretch>
              <a:fillRect/>
            </a:stretch>
          </p:blipFill>
          <p:spPr bwMode="auto">
            <a:xfrm>
              <a:off x="1019062" y="332662"/>
              <a:ext cx="3303003" cy="29468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4583" name="TextBox 16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A.)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800600" y="304800"/>
            <a:ext cx="3810000" cy="2965450"/>
            <a:chOff x="4800600" y="355406"/>
            <a:chExt cx="3810000" cy="2966097"/>
          </a:xfrm>
        </p:grpSpPr>
        <p:pic>
          <p:nvPicPr>
            <p:cNvPr id="39946" name="Picture 10" descr="C:\Users\Isabel Darcy\Documents\PAPERS\ModelingProteinsWithTanglesT\ModelingProteinsWithTangles\twfgXER9413ak1k24cat2.eps"/>
            <p:cNvPicPr>
              <a:picLocks noChangeAspect="1" noChangeArrowheads="1"/>
            </p:cNvPicPr>
            <p:nvPr/>
          </p:nvPicPr>
          <p:blipFill>
            <a:blip r:embed="rId4" cstate="print"/>
            <a:srcRect l="-2876" t="-3205" r="-2876" b="-3205"/>
            <a:stretch>
              <a:fillRect/>
            </a:stretch>
          </p:blipFill>
          <p:spPr bwMode="auto">
            <a:xfrm>
              <a:off x="5326063" y="355406"/>
              <a:ext cx="3284537" cy="29660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4581" name="TextBox 19"/>
            <p:cNvSpPr txBox="1">
              <a:spLocks noChangeArrowheads="1"/>
            </p:cNvSpPr>
            <p:nvPr/>
          </p:nvSpPr>
          <p:spPr bwMode="auto">
            <a:xfrm>
              <a:off x="4800600" y="2859838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B.)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50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8knotsE_smallMQ"/>
          <p:cNvPicPr>
            <a:picLocks noChangeAspect="1" noChangeArrowheads="1"/>
          </p:cNvPicPr>
          <p:nvPr/>
        </p:nvPicPr>
        <p:blipFill rotWithShape="1">
          <a:blip r:embed="rId2" cstate="print"/>
          <a:srcRect t="66248" b="-66248"/>
          <a:stretch/>
        </p:blipFill>
        <p:spPr bwMode="auto">
          <a:xfrm>
            <a:off x="228600" y="1905000"/>
            <a:ext cx="8796338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Links (math) = </a:t>
            </a:r>
            <a:r>
              <a:rPr lang="en-US" sz="3200" dirty="0" err="1"/>
              <a:t>catenanes</a:t>
            </a:r>
            <a:r>
              <a:rPr lang="en-US" sz="3200" dirty="0"/>
              <a:t> (biology)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9144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Unlink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143000"/>
            <a:ext cx="121920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Hopf</a:t>
            </a:r>
            <a:r>
              <a:rPr lang="en-US" sz="2000" dirty="0"/>
              <a:t>  link  or 2-cat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295400"/>
            <a:ext cx="7620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4-cat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120914"/>
            <a:ext cx="17526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  component link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5943600"/>
            <a:ext cx="17526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  component link</a:t>
            </a:r>
          </a:p>
        </p:txBody>
      </p:sp>
      <p:sp>
        <p:nvSpPr>
          <p:cNvPr id="4" name="Oval 3"/>
          <p:cNvSpPr/>
          <p:nvPr/>
        </p:nvSpPr>
        <p:spPr>
          <a:xfrm>
            <a:off x="8046720" y="1874520"/>
            <a:ext cx="18288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65008" y="4745736"/>
            <a:ext cx="18288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247888" y="1779657"/>
            <a:ext cx="667512" cy="18630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019036" y="4928616"/>
            <a:ext cx="109078" cy="104176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00756" y="1718697"/>
            <a:ext cx="333756" cy="4911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76400" y="1840832"/>
            <a:ext cx="47223" cy="445168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" y="1718697"/>
            <a:ext cx="304800" cy="3387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67200" y="1295400"/>
            <a:ext cx="7620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6-cat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72000" y="1718697"/>
            <a:ext cx="0" cy="4911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1295400"/>
            <a:ext cx="7620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8-cat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600" y="1718697"/>
            <a:ext cx="457200" cy="14055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iisc.ernet.in/centenary-conf/image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61316" r="20060" b="22685"/>
          <a:stretch/>
        </p:blipFill>
        <p:spPr bwMode="auto">
          <a:xfrm>
            <a:off x="6019800" y="0"/>
            <a:ext cx="3124200" cy="10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835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1000" y="333375"/>
            <a:ext cx="3941763" cy="2947988"/>
            <a:chOff x="381000" y="332662"/>
            <a:chExt cx="3941065" cy="2948403"/>
          </a:xfrm>
        </p:grpSpPr>
        <p:pic>
          <p:nvPicPr>
            <p:cNvPr id="39944" name="Picture 8" descr="C:\Users\Isabel Darcy\Documents\PAPERS\ModelingProteinsWithTanglesT\ModelingProteinsWithTangles\twfgXER94k1k24cat.eps"/>
            <p:cNvPicPr>
              <a:picLocks noChangeAspect="1" noChangeArrowheads="1"/>
            </p:cNvPicPr>
            <p:nvPr/>
          </p:nvPicPr>
          <p:blipFill>
            <a:blip r:embed="rId3" cstate="print"/>
            <a:srcRect l="-3172" t="-3582" r="-3172" b="-3582"/>
            <a:stretch>
              <a:fillRect/>
            </a:stretch>
          </p:blipFill>
          <p:spPr bwMode="auto">
            <a:xfrm>
              <a:off x="1019062" y="332662"/>
              <a:ext cx="3303003" cy="29468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5611" name="TextBox 16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A.)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800600" y="355600"/>
            <a:ext cx="3810000" cy="2965450"/>
            <a:chOff x="4800600" y="355406"/>
            <a:chExt cx="3810000" cy="2966097"/>
          </a:xfrm>
        </p:grpSpPr>
        <p:pic>
          <p:nvPicPr>
            <p:cNvPr id="39946" name="Picture 10" descr="C:\Users\Isabel Darcy\Documents\PAPERS\ModelingProteinsWithTanglesT\ModelingProteinsWithTangles\twfgXER9413ak1k24cat2.eps"/>
            <p:cNvPicPr>
              <a:picLocks noChangeAspect="1" noChangeArrowheads="1"/>
            </p:cNvPicPr>
            <p:nvPr/>
          </p:nvPicPr>
          <p:blipFill>
            <a:blip r:embed="rId4" cstate="print"/>
            <a:srcRect l="-2876" t="-3205" r="-2876" b="-3205"/>
            <a:stretch>
              <a:fillRect/>
            </a:stretch>
          </p:blipFill>
          <p:spPr bwMode="auto">
            <a:xfrm>
              <a:off x="5326063" y="355406"/>
              <a:ext cx="3284537" cy="29660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5609" name="TextBox 19"/>
            <p:cNvSpPr txBox="1">
              <a:spLocks noChangeArrowheads="1"/>
            </p:cNvSpPr>
            <p:nvPr/>
          </p:nvSpPr>
          <p:spPr bwMode="auto">
            <a:xfrm>
              <a:off x="4800600" y="2859838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B.)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1000" y="3608388"/>
            <a:ext cx="3925888" cy="2868612"/>
            <a:chOff x="381000" y="3608025"/>
            <a:chExt cx="3925122" cy="2868975"/>
          </a:xfrm>
        </p:grpSpPr>
        <p:pic>
          <p:nvPicPr>
            <p:cNvPr id="39949" name="Picture 13" descr="C:\Users\Isabel Darcy\Documents\PAPERS\ModelingProteinsWithTanglesT\ModelingProteinsWithTangles\twfgXER9413k1k2c4cat2.eps"/>
            <p:cNvPicPr>
              <a:picLocks noChangeAspect="1" noChangeArrowheads="1"/>
            </p:cNvPicPr>
            <p:nvPr/>
          </p:nvPicPr>
          <p:blipFill>
            <a:blip r:embed="rId5" cstate="print"/>
            <a:srcRect l="-3716" t="-3181" r="-2787" b="-3181"/>
            <a:stretch>
              <a:fillRect/>
            </a:stretch>
          </p:blipFill>
          <p:spPr bwMode="auto">
            <a:xfrm>
              <a:off x="1026987" y="3608025"/>
              <a:ext cx="3279135" cy="2868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5606" name="TextBox 18"/>
            <p:cNvSpPr txBox="1">
              <a:spLocks noChangeArrowheads="1"/>
            </p:cNvSpPr>
            <p:nvPr/>
          </p:nvSpPr>
          <p:spPr bwMode="auto">
            <a:xfrm>
              <a:off x="381000" y="6015335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C.)</a:t>
              </a:r>
            </a:p>
          </p:txBody>
        </p:sp>
        <p:sp>
          <p:nvSpPr>
            <p:cNvPr id="25607" name="Rectangle 20"/>
            <p:cNvSpPr>
              <a:spLocks noChangeArrowheads="1"/>
            </p:cNvSpPr>
            <p:nvPr/>
          </p:nvSpPr>
          <p:spPr bwMode="auto">
            <a:xfrm>
              <a:off x="1695788" y="424433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9065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1000" y="333375"/>
            <a:ext cx="3941763" cy="2947988"/>
            <a:chOff x="381000" y="332662"/>
            <a:chExt cx="3941065" cy="2948403"/>
          </a:xfrm>
        </p:grpSpPr>
        <p:pic>
          <p:nvPicPr>
            <p:cNvPr id="39944" name="Picture 8" descr="C:\Users\Isabel Darcy\Documents\PAPERS\ModelingProteinsWithTanglesT\ModelingProteinsWithTangles\twfgXER94k1k24cat.eps"/>
            <p:cNvPicPr>
              <a:picLocks noChangeAspect="1" noChangeArrowheads="1"/>
            </p:cNvPicPr>
            <p:nvPr/>
          </p:nvPicPr>
          <p:blipFill>
            <a:blip r:embed="rId3" cstate="print"/>
            <a:srcRect l="-3172" t="-3582" r="-3172" b="-3582"/>
            <a:stretch>
              <a:fillRect/>
            </a:stretch>
          </p:blipFill>
          <p:spPr bwMode="auto">
            <a:xfrm>
              <a:off x="1019062" y="332662"/>
              <a:ext cx="3303003" cy="29468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6638" name="TextBox 16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A.)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00600" y="3608388"/>
            <a:ext cx="3810000" cy="2868612"/>
            <a:chOff x="4800600" y="3608025"/>
            <a:chExt cx="3810000" cy="2868975"/>
          </a:xfrm>
        </p:grpSpPr>
        <p:pic>
          <p:nvPicPr>
            <p:cNvPr id="39950" name="Picture 14" descr="C:\Users\Isabel Darcy\Documents\PAPERS\PROSPER\prosper\doc\twfgXER9413k1k2c4catsimp.eps"/>
            <p:cNvPicPr>
              <a:picLocks noChangeAspect="1" noChangeArrowheads="1"/>
            </p:cNvPicPr>
            <p:nvPr/>
          </p:nvPicPr>
          <p:blipFill>
            <a:blip r:embed="rId4" cstate="print"/>
            <a:srcRect l="-2787" t="-3181" r="-2787" b="-3181"/>
            <a:stretch>
              <a:fillRect/>
            </a:stretch>
          </p:blipFill>
          <p:spPr bwMode="auto">
            <a:xfrm>
              <a:off x="5360988" y="3608025"/>
              <a:ext cx="3249612" cy="2868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6636" name="TextBox 17"/>
            <p:cNvSpPr txBox="1">
              <a:spLocks noChangeArrowheads="1"/>
            </p:cNvSpPr>
            <p:nvPr/>
          </p:nvSpPr>
          <p:spPr bwMode="auto">
            <a:xfrm>
              <a:off x="4800600" y="6015335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D.)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00600" y="355600"/>
            <a:ext cx="3810000" cy="2965450"/>
            <a:chOff x="4800600" y="355406"/>
            <a:chExt cx="3810000" cy="2966097"/>
          </a:xfrm>
        </p:grpSpPr>
        <p:pic>
          <p:nvPicPr>
            <p:cNvPr id="39946" name="Picture 10" descr="C:\Users\Isabel Darcy\Documents\PAPERS\ModelingProteinsWithTanglesT\ModelingProteinsWithTangles\twfgXER9413ak1k24cat2.eps"/>
            <p:cNvPicPr>
              <a:picLocks noChangeAspect="1" noChangeArrowheads="1"/>
            </p:cNvPicPr>
            <p:nvPr/>
          </p:nvPicPr>
          <p:blipFill>
            <a:blip r:embed="rId5" cstate="print"/>
            <a:srcRect l="-2876" t="-3205" r="-2876" b="-3205"/>
            <a:stretch>
              <a:fillRect/>
            </a:stretch>
          </p:blipFill>
          <p:spPr bwMode="auto">
            <a:xfrm>
              <a:off x="5326063" y="355406"/>
              <a:ext cx="3284537" cy="29660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6634" name="TextBox 19"/>
            <p:cNvSpPr txBox="1">
              <a:spLocks noChangeArrowheads="1"/>
            </p:cNvSpPr>
            <p:nvPr/>
          </p:nvSpPr>
          <p:spPr bwMode="auto">
            <a:xfrm>
              <a:off x="4800600" y="2859838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B.)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1000" y="3608388"/>
            <a:ext cx="3925888" cy="2868612"/>
            <a:chOff x="381000" y="3608025"/>
            <a:chExt cx="3925122" cy="2868975"/>
          </a:xfrm>
        </p:grpSpPr>
        <p:pic>
          <p:nvPicPr>
            <p:cNvPr id="39949" name="Picture 13" descr="C:\Users\Isabel Darcy\Documents\PAPERS\ModelingProteinsWithTanglesT\ModelingProteinsWithTangles\twfgXER9413k1k2c4cat2.eps"/>
            <p:cNvPicPr>
              <a:picLocks noChangeAspect="1" noChangeArrowheads="1"/>
            </p:cNvPicPr>
            <p:nvPr/>
          </p:nvPicPr>
          <p:blipFill>
            <a:blip r:embed="rId6" cstate="print"/>
            <a:srcRect l="-3716" t="-3181" r="-2787" b="-3181"/>
            <a:stretch>
              <a:fillRect/>
            </a:stretch>
          </p:blipFill>
          <p:spPr bwMode="auto">
            <a:xfrm>
              <a:off x="1026987" y="3608025"/>
              <a:ext cx="3279135" cy="2868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6631" name="TextBox 18"/>
            <p:cNvSpPr txBox="1">
              <a:spLocks noChangeArrowheads="1"/>
            </p:cNvSpPr>
            <p:nvPr/>
          </p:nvSpPr>
          <p:spPr bwMode="auto">
            <a:xfrm>
              <a:off x="381000" y="6015335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C.)</a:t>
              </a:r>
            </a:p>
          </p:txBody>
        </p:sp>
        <p:sp>
          <p:nvSpPr>
            <p:cNvPr id="26632" name="Rectangle 20"/>
            <p:cNvSpPr>
              <a:spLocks noChangeArrowheads="1"/>
            </p:cNvSpPr>
            <p:nvPr/>
          </p:nvSpPr>
          <p:spPr bwMode="auto">
            <a:xfrm>
              <a:off x="1695788" y="424433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</a:rPr>
                <a:t>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8856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Isabel Darcy\Documents\PAPERS\MU_ALL\OLD\MU\GERMAN2Y\GERMANY\DRESDEN\FIGEPS\twfgNk1k2col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3944938"/>
            <a:ext cx="84804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C:\Users\Isabel Darcy\Documents\PAPERS\STASIAK\TopoMu\RationalTanglePrimer\New Folder\FIGURES\twfgNbackk1k2col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1284288"/>
            <a:ext cx="841057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28625" y="457200"/>
            <a:ext cx="848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There exists an algebraic formula for converting solutions:</a:t>
            </a:r>
          </a:p>
        </p:txBody>
      </p:sp>
    </p:spTree>
    <p:extLst>
      <p:ext uri="{BB962C8B-B14F-4D97-AF65-F5344CB8AC3E}">
        <p14:creationId xmlns:p14="http://schemas.microsoft.com/office/powerpoint/2010/main" val="1274054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9929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85800"/>
            <a:ext cx="467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Protein-bound DNA </a:t>
            </a:r>
            <a:r>
              <a:rPr lang="en-US" sz="2400" dirty="0" err="1"/>
              <a:t>vs</a:t>
            </a:r>
            <a:r>
              <a:rPr lang="en-US" sz="2400" dirty="0"/>
              <a:t> Local Action  </a:t>
            </a:r>
          </a:p>
        </p:txBody>
      </p:sp>
      <p:pic>
        <p:nvPicPr>
          <p:cNvPr id="5" name="Picture 14" descr="C:\Users\Isabel Darcy\Documents\PAPERS\PROSPER\prosper\doc\twfgXER9413k1k2c4catsimp.eps"/>
          <p:cNvPicPr>
            <a:picLocks noChangeAspect="1" noChangeArrowheads="1"/>
          </p:cNvPicPr>
          <p:nvPr/>
        </p:nvPicPr>
        <p:blipFill>
          <a:blip r:embed="rId3" cstate="print"/>
          <a:srcRect l="-2787" t="-3181" r="-2787" b="-3181"/>
          <a:stretch>
            <a:fillRect/>
          </a:stretch>
        </p:blipFill>
        <p:spPr bwMode="auto">
          <a:xfrm>
            <a:off x="2667685" y="3657600"/>
            <a:ext cx="3885515" cy="28686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6370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9929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85800"/>
            <a:ext cx="467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Protein-bound DNA </a:t>
            </a:r>
            <a:r>
              <a:rPr lang="en-US" sz="2400" dirty="0" err="1"/>
              <a:t>vs</a:t>
            </a:r>
            <a:r>
              <a:rPr lang="en-US" sz="2400" dirty="0"/>
              <a:t> Local Action  </a:t>
            </a:r>
          </a:p>
        </p:txBody>
      </p:sp>
      <p:pic>
        <p:nvPicPr>
          <p:cNvPr id="5" name="Picture 14" descr="C:\Users\Isabel Darcy\Documents\PAPERS\PROSPER\prosper\doc\twfgXER9413k1k2c4catsimp.eps"/>
          <p:cNvPicPr>
            <a:picLocks noChangeAspect="1" noChangeArrowheads="1"/>
          </p:cNvPicPr>
          <p:nvPr/>
        </p:nvPicPr>
        <p:blipFill>
          <a:blip r:embed="rId3" cstate="print"/>
          <a:srcRect l="-2787" t="-3181" r="-2787" b="-3181"/>
          <a:stretch>
            <a:fillRect/>
          </a:stretch>
        </p:blipFill>
        <p:spPr bwMode="auto">
          <a:xfrm>
            <a:off x="2362885" y="3581400"/>
            <a:ext cx="3885515" cy="28686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3" name="Oval 2"/>
          <p:cNvSpPr/>
          <p:nvPr/>
        </p:nvSpPr>
        <p:spPr>
          <a:xfrm>
            <a:off x="3931920" y="4166616"/>
            <a:ext cx="267042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7640" y="5638800"/>
            <a:ext cx="267042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0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9929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85800"/>
            <a:ext cx="467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Protein-bound DNA </a:t>
            </a:r>
            <a:r>
              <a:rPr lang="en-US" sz="2400" dirty="0" err="1"/>
              <a:t>vs</a:t>
            </a:r>
            <a:r>
              <a:rPr lang="en-US" sz="2400" dirty="0"/>
              <a:t> Local Action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0" y="1905000"/>
            <a:ext cx="0" cy="10668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9000" y="1905000"/>
            <a:ext cx="0" cy="10668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09600" y="3581400"/>
            <a:ext cx="3885515" cy="2868611"/>
            <a:chOff x="2362885" y="3581400"/>
            <a:chExt cx="3885515" cy="2868611"/>
          </a:xfrm>
        </p:grpSpPr>
        <p:pic>
          <p:nvPicPr>
            <p:cNvPr id="5" name="Picture 14" descr="C:\Users\Isabel Darcy\Documents\PAPERS\PROSPER\prosper\doc\twfgXER9413k1k2c4catsimp.eps"/>
            <p:cNvPicPr>
              <a:picLocks noChangeAspect="1" noChangeArrowheads="1"/>
            </p:cNvPicPr>
            <p:nvPr/>
          </p:nvPicPr>
          <p:blipFill>
            <a:blip r:embed="rId3" cstate="print"/>
            <a:srcRect l="-2787" t="-3181" r="-2787" b="-3181"/>
            <a:stretch>
              <a:fillRect/>
            </a:stretch>
          </p:blipFill>
          <p:spPr bwMode="auto">
            <a:xfrm>
              <a:off x="2362885" y="3581400"/>
              <a:ext cx="3885515" cy="28686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</p:pic>
        <p:sp>
          <p:nvSpPr>
            <p:cNvPr id="3" name="Oval 2"/>
            <p:cNvSpPr/>
            <p:nvPr/>
          </p:nvSpPr>
          <p:spPr>
            <a:xfrm>
              <a:off x="3931920" y="4166616"/>
              <a:ext cx="267042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77640" y="5638800"/>
              <a:ext cx="267042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863340" y="3840480"/>
              <a:ext cx="22860" cy="9144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86200" y="5334000"/>
              <a:ext cx="22860" cy="9144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14" descr="C:\Users\Isabel Darcy\Documents\PAPERS\PROSPER\prosper\doc\twfgXER9413k1k2c4catsimp.eps"/>
          <p:cNvPicPr>
            <a:picLocks noChangeAspect="1" noChangeArrowheads="1"/>
          </p:cNvPicPr>
          <p:nvPr/>
        </p:nvPicPr>
        <p:blipFill>
          <a:blip r:embed="rId3" cstate="print"/>
          <a:srcRect l="-2787" t="-3181" r="-2787" b="-3181"/>
          <a:stretch>
            <a:fillRect/>
          </a:stretch>
        </p:blipFill>
        <p:spPr bwMode="auto">
          <a:xfrm>
            <a:off x="5029885" y="3581400"/>
            <a:ext cx="3885515" cy="28686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cxnSp>
        <p:nvCxnSpPr>
          <p:cNvPr id="24" name="Straight Connector 23"/>
          <p:cNvCxnSpPr/>
          <p:nvPr/>
        </p:nvCxnSpPr>
        <p:spPr>
          <a:xfrm flipH="1">
            <a:off x="6530340" y="3810000"/>
            <a:ext cx="22860" cy="9144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553200" y="5334000"/>
            <a:ext cx="22860" cy="9144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000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9929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467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Protein-bound DNA </a:t>
            </a:r>
            <a:r>
              <a:rPr lang="en-US" sz="2400" dirty="0" err="1"/>
              <a:t>vs</a:t>
            </a:r>
            <a:r>
              <a:rPr lang="en-US" sz="2400" dirty="0"/>
              <a:t> Local Action  </a:t>
            </a:r>
          </a:p>
        </p:txBody>
      </p:sp>
      <p:pic>
        <p:nvPicPr>
          <p:cNvPr id="203780" name="Picture 4" descr="http://ars.sciencedirect.com/content/image/1-s2.0-S0898122107005718-gr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3429000"/>
            <a:ext cx="6689605" cy="22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2414016" y="4166614"/>
            <a:ext cx="407670" cy="433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374130" y="4214440"/>
            <a:ext cx="407670" cy="433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239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9929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2400"/>
            <a:ext cx="467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Protein-bound DNA </a:t>
            </a:r>
            <a:r>
              <a:rPr lang="en-US" sz="2400" dirty="0" err="1"/>
              <a:t>vs</a:t>
            </a:r>
            <a:r>
              <a:rPr lang="en-US" sz="2400" dirty="0"/>
              <a:t> Local Action  </a:t>
            </a:r>
          </a:p>
        </p:txBody>
      </p:sp>
      <p:pic>
        <p:nvPicPr>
          <p:cNvPr id="204802" name="Picture 2" descr="http://ars.sciencedirect.com/content/image/1-s2.0-S0898122107005718-gr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" y="3509665"/>
            <a:ext cx="73947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2971800"/>
            <a:ext cx="281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general model: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2560320" y="4267200"/>
            <a:ext cx="822960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6537960" y="4343400"/>
            <a:ext cx="822960" cy="822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03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59929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6" name="Picture 2" descr="http://bio.math.berkeley.edu/TangleSolve/tmodel/tangle_equ_f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2"/>
          <a:stretch/>
        </p:blipFill>
        <p:spPr bwMode="auto">
          <a:xfrm>
            <a:off x="762000" y="3810000"/>
            <a:ext cx="7186084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895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Processive</a:t>
            </a:r>
            <a:r>
              <a:rPr lang="en-US" sz="2400" dirty="0"/>
              <a:t> Recombination (multiple reactions while protein remains bound to DNA).</a:t>
            </a:r>
          </a:p>
        </p:txBody>
      </p:sp>
    </p:spTree>
    <p:extLst>
      <p:ext uri="{BB962C8B-B14F-4D97-AF65-F5344CB8AC3E}">
        <p14:creationId xmlns:p14="http://schemas.microsoft.com/office/powerpoint/2010/main" val="9355369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932237"/>
            <a:ext cx="2514599" cy="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6" name="Picture 2" descr="http://bio.math.berkeley.edu/TangleSolve/tmodel/tangle_equ_f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2"/>
          <a:stretch/>
        </p:blipFill>
        <p:spPr bwMode="auto">
          <a:xfrm>
            <a:off x="762000" y="838200"/>
            <a:ext cx="7186084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Processive</a:t>
            </a:r>
            <a:r>
              <a:rPr lang="en-US" sz="2400" dirty="0"/>
              <a:t> Recombination (multiple reactions per one encounter):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95793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Distributive  Recombination (multiple encounters and one reaction per encounter):</a:t>
            </a:r>
          </a:p>
        </p:txBody>
      </p:sp>
      <p:pic>
        <p:nvPicPr>
          <p:cNvPr id="6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43" y="5880980"/>
            <a:ext cx="2514599" cy="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880980"/>
            <a:ext cx="2514599" cy="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51" y="4941503"/>
            <a:ext cx="2514599" cy="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rs.sciencedirect.com/content/image/1-s2.0-S0898122107005718-gr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941503"/>
            <a:ext cx="2514599" cy="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6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1105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mathematician’s introduction to a simplified view of the biology behind DNA topology</a:t>
            </a:r>
          </a:p>
        </p:txBody>
      </p:sp>
    </p:spTree>
    <p:extLst>
      <p:ext uri="{BB962C8B-B14F-4D97-AF65-F5344CB8AC3E}">
        <p14:creationId xmlns:p14="http://schemas.microsoft.com/office/powerpoint/2010/main" val="28143986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2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66226"/>
            <a:ext cx="4276718" cy="63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8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5226390" cy="64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76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10287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DNA – The Double Helix</a:t>
            </a:r>
          </a:p>
        </p:txBody>
      </p:sp>
      <p:pic>
        <p:nvPicPr>
          <p:cNvPr id="9219" name="Picture 5" descr="16-05-DO.JPG                                                   0000B3C612_CELLCYCLE                   B770C2C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5588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096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– The twisted annulus</a:t>
            </a:r>
          </a:p>
        </p:txBody>
      </p:sp>
    </p:spTree>
    <p:extLst>
      <p:ext uri="{BB962C8B-B14F-4D97-AF65-F5344CB8AC3E}">
        <p14:creationId xmlns:p14="http://schemas.microsoft.com/office/powerpoint/2010/main" val="398104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220663"/>
            <a:ext cx="88376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10287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James Watson,  Francis Crick and Rosalind Franklin</a:t>
            </a:r>
          </a:p>
        </p:txBody>
      </p:sp>
      <p:pic>
        <p:nvPicPr>
          <p:cNvPr id="8195" name="Picture 29" descr="16-00-WA.JPG                                                   0000B3C612_CELLCYCLE                   B770C2C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" y="762000"/>
            <a:ext cx="35052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aaaaar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8100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2" name="Picture 2" descr="http://4.bp.blogspot.com/_IoU3bEFUwWc/SAY6w4K49_I/AAAAAAAAAiM/znbhevR-YIo/s400/Franklin+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154" y="6096000"/>
            <a:ext cx="735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 Rosalind Franklin:  DNA is a double helix with antiparallel strands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2446" y="6364069"/>
            <a:ext cx="891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http://philosophyofscienceportal.blogspot.com/2008/04/rosalind-franklin-double-helix.html</a:t>
            </a:r>
            <a:endParaRPr lang="en-US" dirty="0"/>
          </a:p>
        </p:txBody>
      </p:sp>
      <p:pic>
        <p:nvPicPr>
          <p:cNvPr id="199684" name="Picture 4" descr="http://3.bp.blogspot.com/_IoU3bEFUwWc/SAY_UoK4-BI/AAAAAAAAAic/V5rx-N6PDmw/s400/Franklin+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1599" r="10164" b="26402"/>
          <a:stretch/>
        </p:blipFill>
        <p:spPr bwMode="auto">
          <a:xfrm>
            <a:off x="4084320" y="822960"/>
            <a:ext cx="20116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6" name="Picture 6" descr="http://3.bp.blogspot.com/_IoU3bEFUwWc/SAY6woK49-I/AAAAAAAAAiE/J8GaEQg-UTs/s400/Franklin+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822960"/>
            <a:ext cx="2758440" cy="27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9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192E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BDC8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6124</TotalTime>
  <Words>1636</Words>
  <Application>Microsoft Office PowerPoint</Application>
  <PresentationFormat>On-screen Show (4:3)</PresentationFormat>
  <Paragraphs>253</Paragraphs>
  <Slides>71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– The Double Helix</vt:lpstr>
      <vt:lpstr>James Watson,  Francis Crick and Rosalind Franklin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 Tangles</vt:lpstr>
      <vt:lpstr>Tangles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knot/link is rational if it can be formed from a rational tangle via numerator closure. N(2/7) = N(2/1)</vt:lpstr>
      <vt:lpstr>A knot/link is rational if it can be formed from a rational tangle via numerator closure. </vt:lpstr>
      <vt:lpstr>A knot/link is rational if it can be formed from a rational tangle via numerator closure. N(2/7) = N(2/1)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solve tangle equations</vt:lpstr>
      <vt:lpstr>How to solve tangle equations</vt:lpstr>
      <vt:lpstr>How to solve tangle equations</vt:lpstr>
      <vt:lpstr>How to solve tangle equations</vt:lpstr>
      <vt:lpstr>How to solve tangle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 Darcy</dc:creator>
  <cp:lastModifiedBy>proto</cp:lastModifiedBy>
  <cp:revision>173</cp:revision>
  <dcterms:created xsi:type="dcterms:W3CDTF">2011-06-13T20:23:48Z</dcterms:created>
  <dcterms:modified xsi:type="dcterms:W3CDTF">2020-08-31T14:03:11Z</dcterms:modified>
</cp:coreProperties>
</file>