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sldIdLst>
    <p:sldId id="272" r:id="rId2"/>
    <p:sldId id="369" r:id="rId3"/>
    <p:sldId id="370" r:id="rId4"/>
    <p:sldId id="371" r:id="rId5"/>
    <p:sldId id="372" r:id="rId6"/>
    <p:sldId id="373" r:id="rId7"/>
    <p:sldId id="374" r:id="rId8"/>
    <p:sldId id="363" r:id="rId9"/>
    <p:sldId id="308" r:id="rId10"/>
    <p:sldId id="366" r:id="rId11"/>
    <p:sldId id="365" r:id="rId12"/>
    <p:sldId id="276" r:id="rId13"/>
    <p:sldId id="368" r:id="rId14"/>
    <p:sldId id="309" r:id="rId15"/>
    <p:sldId id="367" r:id="rId16"/>
    <p:sldId id="310" r:id="rId17"/>
    <p:sldId id="311" r:id="rId18"/>
    <p:sldId id="314" r:id="rId19"/>
    <p:sldId id="317" r:id="rId20"/>
    <p:sldId id="315" r:id="rId21"/>
    <p:sldId id="338" r:id="rId22"/>
    <p:sldId id="321" r:id="rId23"/>
    <p:sldId id="318" r:id="rId24"/>
    <p:sldId id="339" r:id="rId25"/>
    <p:sldId id="316" r:id="rId26"/>
    <p:sldId id="319" r:id="rId27"/>
    <p:sldId id="322" r:id="rId28"/>
    <p:sldId id="313" r:id="rId29"/>
    <p:sldId id="312" r:id="rId30"/>
    <p:sldId id="278" r:id="rId31"/>
    <p:sldId id="323" r:id="rId32"/>
    <p:sldId id="340" r:id="rId33"/>
    <p:sldId id="326" r:id="rId34"/>
    <p:sldId id="325" r:id="rId35"/>
    <p:sldId id="330" r:id="rId36"/>
    <p:sldId id="346" r:id="rId37"/>
    <p:sldId id="277" r:id="rId38"/>
    <p:sldId id="341" r:id="rId39"/>
    <p:sldId id="344" r:id="rId40"/>
    <p:sldId id="345" r:id="rId41"/>
    <p:sldId id="279" r:id="rId42"/>
    <p:sldId id="348" r:id="rId43"/>
    <p:sldId id="354" r:id="rId44"/>
    <p:sldId id="349" r:id="rId45"/>
    <p:sldId id="350" r:id="rId46"/>
    <p:sldId id="355" r:id="rId47"/>
    <p:sldId id="358" r:id="rId48"/>
    <p:sldId id="335" r:id="rId49"/>
    <p:sldId id="362" r:id="rId50"/>
    <p:sldId id="356" r:id="rId51"/>
    <p:sldId id="331" r:id="rId52"/>
    <p:sldId id="347" r:id="rId53"/>
    <p:sldId id="332" r:id="rId54"/>
    <p:sldId id="336" r:id="rId55"/>
    <p:sldId id="334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BD97"/>
    <a:srgbClr val="004E00"/>
    <a:srgbClr val="002B00"/>
    <a:srgbClr val="80DF36"/>
    <a:srgbClr val="B3C5F8"/>
    <a:srgbClr val="B7C8FF"/>
    <a:srgbClr val="866DFF"/>
    <a:srgbClr val="5A4BFF"/>
    <a:srgbClr val="483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266" autoAdjust="0"/>
  </p:normalViewPr>
  <p:slideViewPr>
    <p:cSldViewPr snapToGrid="0" snapToObjects="1">
      <p:cViewPr varScale="1">
        <p:scale>
          <a:sx n="52" d="100"/>
          <a:sy n="52" d="100"/>
        </p:scale>
        <p:origin x="819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1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4B7F9-9A47-534F-875C-0DCE696EA4B9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9DB7-993A-C643-9AA4-1235EAC7C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Lecture 5:  Triangulations and simplicial complexes (with a brief intro to</a:t>
            </a:r>
            <a:r>
              <a:rPr lang="en-US" sz="2400" baseline="0" dirty="0" smtClean="0">
                <a:solidFill>
                  <a:srgbClr val="0000FF"/>
                </a:solidFill>
              </a:rPr>
              <a:t> cell complexes)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10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smtClean="0"/>
              <a:t>Step 2.)  Add 2-dimensional triangles  (2-simplices).  But we can only</a:t>
            </a:r>
            <a:r>
              <a:rPr lang="en-US" sz="1200" baseline="0" dirty="0" smtClean="0"/>
              <a:t> add a </a:t>
            </a:r>
            <a:r>
              <a:rPr lang="en-US" sz="1200" dirty="0" smtClean="0"/>
              <a:t>2-dimensional </a:t>
            </a:r>
            <a:r>
              <a:rPr lang="en-US" sz="1200" baseline="0" dirty="0" smtClean="0"/>
              <a:t>triangle where 3 edges form the boundary of a triangle.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The boundary of a simplex must exist before we can</a:t>
            </a:r>
            <a:r>
              <a:rPr lang="en-US" sz="1200" baseline="0" dirty="0" smtClean="0">
                <a:solidFill>
                  <a:srgbClr val="FF0000"/>
                </a:solidFill>
              </a:rPr>
              <a:t> add that simplex.</a:t>
            </a: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Note we can also use a set of three vertices to identify a 2-simplex.  But to add a 2-simplex, we must have its three boundary edges in the complex.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48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smtClean="0"/>
              <a:t>Step 2.)  Add 2-dimensional triangles  (2-simplices).  But we can only</a:t>
            </a:r>
            <a:r>
              <a:rPr lang="en-US" sz="1200" baseline="0" dirty="0" smtClean="0"/>
              <a:t> add a triangle where 3 edges form a triangle since the </a:t>
            </a:r>
            <a:r>
              <a:rPr lang="en-US" sz="1200" dirty="0" smtClean="0">
                <a:solidFill>
                  <a:srgbClr val="FF0000"/>
                </a:solidFill>
              </a:rPr>
              <a:t>Boundary of a triangle is a cycle consisting of 3 edges.  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The boundary of a simplex must exist before we can</a:t>
            </a:r>
            <a:r>
              <a:rPr lang="en-US" sz="1200" baseline="0" dirty="0" smtClean="0">
                <a:solidFill>
                  <a:srgbClr val="FF0000"/>
                </a:solidFill>
              </a:rPr>
              <a:t> add that simplex.</a:t>
            </a: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Note we can also use n set of three vertices to identify a 2-simplex.  But to add a 2-simplex, we must have its three boundary edges in the complex.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48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Continuing to increase in dimension, in step 3, we </a:t>
            </a:r>
            <a:r>
              <a:rPr lang="en-US" sz="1200" dirty="0" smtClean="0"/>
              <a:t>Add 3-dimensional tetrahedrons (3-simplices).  But we can only add the tetrahedron if it’s faces are already part of the simplicial complex that we have created so far.  That is we can only add a 3-simplex  if there are 4 2-dimensional</a:t>
            </a:r>
            <a:r>
              <a:rPr lang="en-US" sz="1200" baseline="0" dirty="0" smtClean="0"/>
              <a:t> triangles</a:t>
            </a:r>
            <a:r>
              <a:rPr lang="en-US" sz="1200" dirty="0" smtClean="0"/>
              <a:t> that form the boundary of a tetrahedron,  then we can add a 3-simplex by filling it in.</a:t>
            </a:r>
          </a:p>
          <a:p>
            <a:endParaRPr lang="en-US" sz="1200" dirty="0" smtClean="0"/>
          </a:p>
          <a:p>
            <a:r>
              <a:rPr lang="en-US" sz="1200" dirty="0" smtClean="0"/>
              <a:t>I can identify a 3-simples with four vertices.</a:t>
            </a:r>
          </a:p>
          <a:p>
            <a:endParaRPr lang="en-US" sz="1200" dirty="0" smtClean="0"/>
          </a:p>
          <a:p>
            <a:r>
              <a:rPr lang="en-US" sz="1200" dirty="0" smtClean="0"/>
              <a:t>Note all the 2-dimensionals faces must be triangles.</a:t>
            </a:r>
            <a:r>
              <a:rPr lang="en-US" sz="1200" baseline="0" dirty="0" smtClean="0"/>
              <a:t>  Thus</a:t>
            </a:r>
            <a:r>
              <a:rPr lang="en-US" sz="1200" dirty="0" smtClean="0"/>
              <a:t> I cannot fill in this pyramid because it has a square 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3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Continuing to increase in dimension, in step 3, we </a:t>
            </a:r>
            <a:r>
              <a:rPr lang="en-US" sz="1200" dirty="0" smtClean="0"/>
              <a:t>Add 3-dimensional tetrahedrons (3-simplices).  But we can only add the tetrahedron if it’s faces are already part of the simplicial complex that we have created so far.  That is we can only add a 3-simplex  if there are 4 2-dimensionals that form the boundary of a tetrahedron,  then we can add a 3-simplex by filling it in.</a:t>
            </a:r>
          </a:p>
          <a:p>
            <a:endParaRPr lang="en-US" sz="1200" dirty="0" smtClean="0"/>
          </a:p>
          <a:p>
            <a:r>
              <a:rPr lang="en-US" sz="1200" dirty="0" smtClean="0"/>
              <a:t>I can identify a 3-simples with four vertices.</a:t>
            </a:r>
          </a:p>
          <a:p>
            <a:endParaRPr lang="en-US" sz="1200" dirty="0" smtClean="0"/>
          </a:p>
          <a:p>
            <a:r>
              <a:rPr lang="en-US" sz="1200" dirty="0" smtClean="0"/>
              <a:t>Note all the 2-dimensionals must be triangles.</a:t>
            </a:r>
            <a:r>
              <a:rPr lang="en-US" sz="1200" baseline="0" dirty="0" smtClean="0"/>
              <a:t>  Thus</a:t>
            </a:r>
            <a:r>
              <a:rPr lang="en-US" sz="1200" dirty="0" smtClean="0"/>
              <a:t> I cannot fill in this pyramid because it has a square 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3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We can only add a </a:t>
            </a:r>
            <a:r>
              <a:rPr lang="en-US" sz="1200" dirty="0" smtClean="0">
                <a:solidFill>
                  <a:srgbClr val="FF0000"/>
                </a:solidFill>
              </a:rPr>
              <a:t>4-simplex </a:t>
            </a:r>
            <a:r>
              <a:rPr lang="en-US" dirty="0" smtClean="0"/>
              <a:t>if it’s boundary which is a sum of three dimensional </a:t>
            </a:r>
            <a:r>
              <a:rPr lang="en-US" sz="1200" dirty="0" smtClean="0">
                <a:solidFill>
                  <a:srgbClr val="FF0000"/>
                </a:solidFill>
              </a:rPr>
              <a:t>3-simplices </a:t>
            </a:r>
            <a:r>
              <a:rPr lang="en-US" dirty="0" smtClean="0"/>
              <a:t>exists.  We can calculate its boundary by removing one vertex at a time.  Thus the boundary of the </a:t>
            </a:r>
            <a:r>
              <a:rPr lang="en-US" sz="1200" dirty="0" smtClean="0">
                <a:solidFill>
                  <a:srgbClr val="FF0000"/>
                </a:solidFill>
              </a:rPr>
              <a:t>4-simplex </a:t>
            </a:r>
            <a:r>
              <a:rPr lang="en-US" sz="1200" dirty="0" smtClean="0"/>
              <a:t>{v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…, v</a:t>
            </a:r>
            <a:r>
              <a:rPr lang="en-US" sz="1200" baseline="-25000" dirty="0" smtClean="0"/>
              <a:t>5</a:t>
            </a:r>
            <a:r>
              <a:rPr lang="en-US" sz="1200" dirty="0" smtClean="0"/>
              <a:t>}  is the sum of the three dimensional tetrahedron,</a:t>
            </a:r>
            <a:r>
              <a:rPr lang="en-US" sz="1200" baseline="0" dirty="0" smtClean="0"/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{v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4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5</a:t>
            </a:r>
            <a:r>
              <a:rPr lang="en-US" sz="1200" dirty="0" smtClean="0">
                <a:solidFill>
                  <a:srgbClr val="000000"/>
                </a:solidFill>
              </a:rPr>
              <a:t>} + {v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4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5</a:t>
            </a:r>
            <a:r>
              <a:rPr lang="en-US" sz="1200" dirty="0" smtClean="0">
                <a:solidFill>
                  <a:srgbClr val="000000"/>
                </a:solidFill>
              </a:rPr>
              <a:t>} + {v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4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5</a:t>
            </a:r>
            <a:r>
              <a:rPr lang="en-US" sz="1200" dirty="0" smtClean="0">
                <a:solidFill>
                  <a:srgbClr val="000000"/>
                </a:solidFill>
              </a:rPr>
              <a:t>} 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000000"/>
                </a:solidFill>
              </a:rPr>
              <a:t>                                        + {v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5</a:t>
            </a:r>
            <a:r>
              <a:rPr lang="en-US" sz="1200" dirty="0" smtClean="0">
                <a:solidFill>
                  <a:srgbClr val="000000"/>
                </a:solidFill>
              </a:rPr>
              <a:t>} + {v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4</a:t>
            </a:r>
            <a:r>
              <a:rPr lang="en-US" sz="1200" dirty="0" smtClean="0">
                <a:solidFill>
                  <a:srgbClr val="000000"/>
                </a:solidFill>
              </a:rPr>
              <a:t>}</a:t>
            </a:r>
            <a:endParaRPr lang="en-US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Thus we would need these five tetrahedron in order to add a four </a:t>
            </a:r>
            <a:r>
              <a:rPr lang="en-US" sz="1200" dirty="0" err="1" smtClean="0"/>
              <a:t>symplex</a:t>
            </a:r>
            <a:r>
              <a:rPr lang="en-US" sz="1200" dirty="0" smtClean="0"/>
              <a:t>.  We only have one tetrahedron so we cannot add a four </a:t>
            </a:r>
            <a:r>
              <a:rPr lang="en-US" sz="1200" dirty="0" err="1" smtClean="0"/>
              <a:t>Symplex</a:t>
            </a:r>
            <a:r>
              <a:rPr lang="en-US" sz="1200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3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first triangulate the circle.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18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can try adding just 2 vertices,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2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simplicial</a:t>
            </a:r>
            <a:r>
              <a:rPr lang="en-US" baseline="0" dirty="0" smtClean="0"/>
              <a:t> complex starts with 0 dimensional vertices.  Since they are 0 dimensional we call them 0 simplices.  So a vertex is called a 0-simplex.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oriented edges which are 1-dimensional, so we call them 1-simplices.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using Z mod 2 coefficients we can ignore orientation, but with any other type of coefficients such as  the integers, our simplices will be oriented.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will always use pictures  or a symbol such as e to denote an edge.  However, we could also use an ordered pair (v1, v2) to denote an edge that points from v1 to v2. </a:t>
            </a:r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 2-dimensional face is a 2-simplex.  Again we will use pictures or a symbol such as f to denote a 2-simplex, but one can also use an ordered triple such as (v1, v2, v3), but multiple triples can denote the same oriented face.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571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then</a:t>
            </a:r>
            <a:r>
              <a:rPr lang="en-US" baseline="0" dirty="0" smtClean="0"/>
              <a:t> I would have </a:t>
            </a:r>
            <a:r>
              <a:rPr lang="en-US" baseline="0" dirty="0" err="1" smtClean="0"/>
              <a:t>mutliple</a:t>
            </a:r>
            <a:r>
              <a:rPr lang="en-US" baseline="0" dirty="0" smtClean="0"/>
              <a:t> edges,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 2 edges joining the same pair of vertices.  Remember for a simplicial complex, we are not allowed multiple edges.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0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Thus I need a third vertex.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72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Adding edges joining pairs of vertices, we now have a triangulation of the circle consisting of three vertices and three edges.  Note my edges do not need to be straight lines segments.  A curve is topologically equivalent to a straight line segment. So these three green arcs are all edges.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72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the next example, w</a:t>
            </a:r>
            <a:r>
              <a:rPr lang="en-US" dirty="0" smtClean="0"/>
              <a:t>e will triangulate the two dimensional disk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93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start by adding three vertices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82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add three edges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183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fill in the circle with a two dimensional face.</a:t>
            </a:r>
            <a:r>
              <a:rPr lang="en-US" baseline="0" dirty="0" smtClean="0"/>
              <a:t>  Note that this 2-dimensional</a:t>
            </a:r>
            <a:r>
              <a:rPr lang="en-US" dirty="0" smtClean="0"/>
              <a:t> face really is a topological triangle.  It’s boundary consists of three edges.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56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 that a triangle is topologically equivalent to a circular disk.  So as long as I have 3 edges forming a triangle, I can add a 2-dimensional face.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919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the</a:t>
            </a:r>
            <a:r>
              <a:rPr lang="en-US" dirty="0" smtClean="0"/>
              <a:t> next example, we will triangulate the</a:t>
            </a:r>
            <a:r>
              <a:rPr lang="en-US" baseline="0" dirty="0" smtClean="0"/>
              <a:t> sphere.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725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 we start by adding vertices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11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For example </a:t>
            </a:r>
            <a:r>
              <a:rPr lang="en-US" sz="1200" dirty="0" smtClean="0">
                <a:solidFill>
                  <a:srgbClr val="000000"/>
                </a:solidFill>
              </a:rPr>
              <a:t>(v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)</a:t>
            </a:r>
            <a:r>
              <a:rPr lang="en-US" sz="1200" baseline="-25000" dirty="0" smtClean="0">
                <a:solidFill>
                  <a:srgbClr val="000000"/>
                </a:solidFill>
              </a:rPr>
              <a:t> </a:t>
            </a:r>
            <a:r>
              <a:rPr lang="en-US" sz="1200" baseline="0" dirty="0" smtClean="0">
                <a:solidFill>
                  <a:schemeClr val="tx1"/>
                </a:solidFill>
              </a:rPr>
              <a:t>,</a:t>
            </a:r>
            <a:r>
              <a:rPr lang="en-US" baseline="0" dirty="0" smtClean="0"/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(v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3, </a:t>
            </a:r>
            <a:r>
              <a:rPr lang="en-US" sz="1200" dirty="0" smtClean="0">
                <a:solidFill>
                  <a:srgbClr val="000000"/>
                </a:solidFill>
              </a:rPr>
              <a:t>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), (v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)</a:t>
            </a:r>
            <a:r>
              <a:rPr lang="en-US" sz="1200" baseline="0" dirty="0" smtClean="0">
                <a:solidFill>
                  <a:schemeClr val="tx1"/>
                </a:solidFill>
              </a:rPr>
              <a:t> all</a:t>
            </a:r>
            <a:r>
              <a:rPr lang="en-US" baseline="0" dirty="0" smtClean="0"/>
              <a:t> denote the same oriented face while (v3, v2, v1) denotes a face with the opposite orientation.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 triples correspond to the same orientation if one is an even permutation of the other,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perform an odd number of permutations, I get a face with the opposite orientation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For example if I permute v1 and v2 I go from a clockwise orientation to a counterclockwise orientation.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solidFill>
                  <a:srgbClr val="000000"/>
                </a:solidFill>
              </a:rPr>
              <a:t>the orientation </a:t>
            </a:r>
            <a:r>
              <a:rPr lang="en-US" sz="1200" dirty="0" smtClean="0">
                <a:solidFill>
                  <a:srgbClr val="000000"/>
                </a:solidFill>
              </a:rPr>
              <a:t>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 </a:t>
            </a:r>
            <a:r>
              <a:rPr lang="en-US" sz="1200" baseline="0" dirty="0" smtClean="0">
                <a:solidFill>
                  <a:srgbClr val="000000"/>
                </a:solidFill>
              </a:rPr>
              <a:t>is clockwise while the orientation </a:t>
            </a:r>
            <a:r>
              <a:rPr lang="en-US" sz="1200" dirty="0" smtClean="0">
                <a:solidFill>
                  <a:srgbClr val="000000"/>
                </a:solidFill>
              </a:rPr>
              <a:t>v</a:t>
            </a:r>
            <a:r>
              <a:rPr lang="en-US" sz="1200" baseline="-25000" dirty="0" smtClean="0">
                <a:solidFill>
                  <a:srgbClr val="000000"/>
                </a:solidFill>
              </a:rPr>
              <a:t>1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dirty="0" smtClean="0">
                <a:solidFill>
                  <a:srgbClr val="000000"/>
                </a:solidFill>
              </a:rPr>
              <a:t>, v</a:t>
            </a:r>
            <a:r>
              <a:rPr lang="en-US" sz="1200" baseline="-25000" dirty="0" smtClean="0">
                <a:solidFill>
                  <a:srgbClr val="000000"/>
                </a:solidFill>
              </a:rPr>
              <a:t>2 </a:t>
            </a:r>
            <a:r>
              <a:rPr lang="en-US" sz="1200" baseline="0" dirty="0" smtClean="0">
                <a:solidFill>
                  <a:srgbClr val="000000"/>
                </a:solidFill>
              </a:rPr>
              <a:t>is counter clockwise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rgbClr val="000000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perform a second permutation, for example exchanging v1 and v3, I now return my orientation to clockwise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Every time we perform a permutation of two elements that are next to each other, we reverse the orientation.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Thus three different ordered triples represent the same face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321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add edges</a:t>
            </a:r>
            <a:r>
              <a:rPr lang="en-US" baseline="0" dirty="0" smtClean="0"/>
              <a:t> </a:t>
            </a:r>
            <a:r>
              <a:rPr lang="en-US" dirty="0" smtClean="0"/>
              <a:t>connecting pairs of vertices.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978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finally, we fill in the topological triangles with two dimensional faces,  We fill in this front face with a triangle. We fill in this side face with the triangle, as well as this back face.  The bottom hemisphere is also a topological triangle. It’s boundary consists of three edges so we can also fill it in with a face. In case you don’t see that,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594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 that a circular disk is topologically equivalent to a triangle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919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we have a topological triangle.</a:t>
            </a:r>
            <a:r>
              <a:rPr lang="en-US" baseline="0" dirty="0" smtClean="0"/>
              <a:t>  </a:t>
            </a:r>
            <a:r>
              <a:rPr lang="en-US" dirty="0" smtClean="0"/>
              <a:t> If you ever find topology frustrating, well there is an outlet.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589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now get to punch my topological triangle in order to form the bottom hemisphere.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697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this bottom hemisphere is a circular disk which is topologically equivalent to a triangle, i.e. a face.  So we have a triangulation of the sphere,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229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Which, by</a:t>
            </a:r>
            <a:r>
              <a:rPr lang="en-US" baseline="0" dirty="0" smtClean="0"/>
              <a:t> the way </a:t>
            </a:r>
            <a:r>
              <a:rPr lang="en-US" dirty="0" smtClean="0"/>
              <a:t>is topologically equivalent to the boundary of a tetrahedron.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229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now describe cell complexes.  You don’t need to know anything about cell complexes (so you can </a:t>
            </a:r>
            <a:r>
              <a:rPr lang="en-US" dirty="0" err="1" smtClean="0"/>
              <a:t>sstop</a:t>
            </a:r>
            <a:r>
              <a:rPr lang="en-US" dirty="0" smtClean="0"/>
              <a:t> this lecture here if you like), but it is good to know that there are different ways of building things.  In some ways, cell</a:t>
            </a:r>
            <a:r>
              <a:rPr lang="en-US" baseline="0" dirty="0" smtClean="0"/>
              <a:t> complexes are</a:t>
            </a:r>
            <a:r>
              <a:rPr lang="en-US" dirty="0" smtClean="0"/>
              <a:t> easier, but most computational software use simplicial complexes.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that the building blocks for cell complexes are similar to that for</a:t>
            </a:r>
            <a:r>
              <a:rPr lang="en-US" baseline="0" dirty="0" smtClean="0"/>
              <a:t> simpli</a:t>
            </a:r>
            <a:r>
              <a:rPr lang="en-US" dirty="0" smtClean="0"/>
              <a:t>cial complexes. We still have</a:t>
            </a:r>
            <a:r>
              <a:rPr lang="en-US" baseline="0" dirty="0" smtClean="0"/>
              <a:t> 0</a:t>
            </a:r>
            <a:r>
              <a:rPr lang="en-US" dirty="0" smtClean="0"/>
              <a:t> dimensional vertices, one dimensional edges, two dimensional faces (but instead of a </a:t>
            </a:r>
            <a:r>
              <a:rPr lang="en-US" dirty="0" err="1" smtClean="0"/>
              <a:t>triagle</a:t>
            </a:r>
            <a:r>
              <a:rPr lang="en-US" dirty="0" smtClean="0"/>
              <a:t>,</a:t>
            </a:r>
            <a:r>
              <a:rPr lang="en-US" baseline="0" dirty="0" smtClean="0"/>
              <a:t> we use a disk, but they are topologically </a:t>
            </a:r>
            <a:r>
              <a:rPr lang="en-US" baseline="0" dirty="0" err="1" smtClean="0"/>
              <a:t>equilvalent</a:t>
            </a:r>
            <a:r>
              <a:rPr lang="en-US" dirty="0" smtClean="0"/>
              <a:t>,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</a:t>
            </a:r>
            <a:r>
              <a:rPr lang="en-US" baseline="0" dirty="0" smtClean="0"/>
              <a:t> also have </a:t>
            </a:r>
            <a:r>
              <a:rPr lang="en-US" dirty="0" smtClean="0"/>
              <a:t>three-dimensional balls which are topologically equivalent</a:t>
            </a:r>
            <a:r>
              <a:rPr lang="en-US" baseline="0" dirty="0" smtClean="0"/>
              <a:t> to 3-dimensional tetrahedron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aseline="0" dirty="0" smtClean="0"/>
              <a:t>For  simpli</a:t>
            </a:r>
            <a:r>
              <a:rPr lang="en-US" dirty="0" smtClean="0"/>
              <a:t>cial complexes, we also had </a:t>
            </a:r>
            <a:r>
              <a:rPr lang="en-US" baseline="0" dirty="0" smtClean="0"/>
              <a:t>0</a:t>
            </a:r>
            <a:r>
              <a:rPr lang="en-US" dirty="0" smtClean="0"/>
              <a:t> dimensional vertices, one dimensional edges, two dimensional triangles,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375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distinguish c</a:t>
            </a:r>
            <a:r>
              <a:rPr lang="en-US" dirty="0" smtClean="0"/>
              <a:t>ell complexes</a:t>
            </a:r>
            <a:r>
              <a:rPr lang="en-US" baseline="0" dirty="0" smtClean="0"/>
              <a:t> from simplicial complexes, I’ll now color my 2-dimensional faces, light brown instead of blue since one can use any color one wants.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simplicial complex for a disk contains 3 vertices, 3 edges, and 1 2-dimensional</a:t>
            </a:r>
            <a:r>
              <a:rPr lang="en-US" baseline="0" dirty="0" smtClean="0"/>
              <a:t> face</a:t>
            </a:r>
            <a:r>
              <a:rPr lang="en-US" dirty="0" smtClean="0"/>
              <a:t>. For the cell complex for the same disk, we only need one vertex, one edge, and one 2-dimensional face.  </a:t>
            </a:r>
          </a:p>
          <a:p>
            <a:endParaRPr lang="en-US" dirty="0" smtClean="0"/>
          </a:p>
          <a:p>
            <a:r>
              <a:rPr lang="en-US" dirty="0" smtClean="0"/>
              <a:t>For both simplicial and cell complexes, we still follow the rule of adding objects one dimension at a time starting with lower dimensional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Thus we first add the 0-dimensional vertex.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Going up one dimension, we then add the one dimensional edge. For simplicity I will first take the closure of the</a:t>
            </a:r>
            <a:r>
              <a:rPr lang="en-US" baseline="0" dirty="0" smtClean="0"/>
              <a:t> edge,</a:t>
            </a:r>
            <a:r>
              <a:rPr lang="en-US" dirty="0" smtClean="0"/>
              <a:t> i.e. throw in its boundary.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main gluing rule is that I need to glue the entire boundary of the cell to the previously constructed lower dimensional cell complex.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Since I started off with a vertex, to add the edge, I must glue the entire boundary of the edge,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 its two endpoints to the vertex.  Note the rule when attaching a cell is that we must glue the entire boundary to the previously constructed lower dimensional complex.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case, we get a a circle.  Note the circle</a:t>
            </a:r>
            <a:r>
              <a:rPr lang="en-US" baseline="0" dirty="0" smtClean="0"/>
              <a:t> consists of the vertex plus the open edge.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Going up another dimension, I can now add the 2-dimensional disk (the 2-cell) to the 1-dimensional circle that I just created.  I follow the same rule of gluing</a:t>
            </a:r>
            <a:r>
              <a:rPr lang="en-US" baseline="0" dirty="0" smtClean="0"/>
              <a:t> the entire boundary of the 2-cell to the circle, the lower dimensional object created in the previous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now look at the sphere.  The simplicial complex of a sphere contains four vertices, six edges, and four 2-dimensionals,</a:t>
            </a:r>
            <a:r>
              <a:rPr lang="en-US" baseline="0" dirty="0" smtClean="0"/>
              <a:t> so it’s Euler characteristic is 4-6+4 = 2.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the cell complex for the same sphere, we only need one vertex and one 2-dimensional.  1 vertex -</a:t>
            </a:r>
            <a:r>
              <a:rPr lang="en-US" baseline="0" dirty="0" smtClean="0"/>
              <a:t> 0</a:t>
            </a:r>
            <a:r>
              <a:rPr lang="en-US" dirty="0" smtClean="0"/>
              <a:t> edges plus one 2-dimensional </a:t>
            </a:r>
            <a:r>
              <a:rPr lang="en-US" baseline="0" dirty="0" smtClean="0"/>
              <a:t> also gives an Euler characteristic of 2.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create the sphere as a cell complex, as before we</a:t>
            </a:r>
            <a:r>
              <a:rPr lang="en-US" baseline="0" dirty="0" smtClean="0"/>
              <a:t> first</a:t>
            </a:r>
            <a:r>
              <a:rPr lang="en-US" dirty="0" smtClean="0"/>
              <a:t> start by adding the  zero dimensional vertex.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3954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 as before we</a:t>
            </a:r>
            <a:r>
              <a:rPr lang="en-US" baseline="0" dirty="0" smtClean="0"/>
              <a:t> first</a:t>
            </a:r>
            <a:r>
              <a:rPr lang="en-US" dirty="0" smtClean="0"/>
              <a:t> start by adding the  zero dimensional vertex.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3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267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add</a:t>
            </a:r>
            <a:r>
              <a:rPr lang="en-US" baseline="0" dirty="0" smtClean="0"/>
              <a:t> the next</a:t>
            </a:r>
            <a:r>
              <a:rPr lang="en-US" dirty="0" smtClean="0"/>
              <a:t> higher dimensional cell, in this</a:t>
            </a:r>
            <a:r>
              <a:rPr lang="en-US" baseline="0" dirty="0" smtClean="0"/>
              <a:t> case, a 2-cell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3954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take the entire boundary of this 2-cell,  this infinite number of points creating the boundary circle and glue them to this single vertex.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Adding four vertices.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1570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 adding six edges gluing the boundaries of the six edges to the vertices.  We now have a one dimensional complex.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673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which we can add 4 two dimensional disks, gluing the entire boundaries of the two dimensional disks to the one-dimensional complex created on the previous slide.</a:t>
            </a:r>
          </a:p>
          <a:p>
            <a:endParaRPr lang="en-US" dirty="0" smtClean="0"/>
          </a:p>
          <a:p>
            <a:r>
              <a:rPr lang="en-US" dirty="0" smtClean="0"/>
              <a:t>So this is both a cell</a:t>
            </a:r>
            <a:r>
              <a:rPr lang="en-US" baseline="0" dirty="0" smtClean="0"/>
              <a:t> </a:t>
            </a:r>
            <a:r>
              <a:rPr lang="en-US" dirty="0" smtClean="0"/>
              <a:t>complex as well as a simplicial complex.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 why do we use </a:t>
            </a:r>
            <a:r>
              <a:rPr lang="en-US" sz="1200" dirty="0" smtClean="0">
                <a:solidFill>
                  <a:schemeClr val="tx1"/>
                </a:solidFill>
              </a:rPr>
              <a:t>simplicial</a:t>
            </a:r>
            <a:r>
              <a:rPr lang="en-US" dirty="0" smtClean="0"/>
              <a:t> complexes instead</a:t>
            </a:r>
            <a:r>
              <a:rPr lang="en-US" baseline="0" dirty="0" smtClean="0"/>
              <a:t> of cell </a:t>
            </a:r>
            <a:r>
              <a:rPr lang="en-US" dirty="0" smtClean="0"/>
              <a:t>complexes?   Well the answer will become obvious in the next lecture but</a:t>
            </a:r>
            <a:r>
              <a:rPr lang="en-US" baseline="0" dirty="0" smtClean="0"/>
              <a:t> in the meantime think about how you would encode </a:t>
            </a:r>
            <a:r>
              <a:rPr lang="en-US" sz="1200" dirty="0" smtClean="0">
                <a:solidFill>
                  <a:schemeClr val="tx1"/>
                </a:solidFill>
              </a:rPr>
              <a:t>simplicial</a:t>
            </a:r>
            <a:r>
              <a:rPr lang="en-US" dirty="0" smtClean="0"/>
              <a:t> complexes </a:t>
            </a:r>
            <a:r>
              <a:rPr lang="en-US" baseline="0" dirty="0" smtClean="0"/>
              <a:t> in a computer program versus how you would encode a cell complex.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16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3-dimensional tetrahedron is the alternating sum of four 2-dim faces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Remove  v4, even subscript,  and we get  </a:t>
            </a:r>
            <a:r>
              <a:rPr lang="en-US" sz="1200" dirty="0" smtClean="0"/>
              <a:t>– 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Remove  v3, odd subscript,  and we get  </a:t>
            </a:r>
            <a:r>
              <a:rPr lang="en-US" sz="1200" dirty="0" smtClean="0"/>
              <a:t>+ 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Remove  v2, even subscript,  and we get  </a:t>
            </a:r>
            <a:r>
              <a:rPr lang="en-US" sz="1200" dirty="0" smtClean="0"/>
              <a:t>– 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Remove  v1, odd subscript,  and we get </a:t>
            </a:r>
            <a:r>
              <a:rPr lang="en-US" sz="1200" dirty="0" smtClean="0"/>
              <a:t>+ (v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</a:t>
            </a:r>
            <a:endParaRPr lang="en-US" baseline="0" dirty="0" smtClean="0"/>
          </a:p>
          <a:p>
            <a:endParaRPr lang="en-US" sz="1200" dirty="0" smtClean="0"/>
          </a:p>
          <a:p>
            <a:r>
              <a:rPr lang="en-US" sz="1200" dirty="0" smtClean="0"/>
              <a:t>-(v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) + this back face 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- bottom face (v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+ the remaining face (v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v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 </a:t>
            </a:r>
          </a:p>
          <a:p>
            <a:endParaRPr lang="en-US" sz="1200" dirty="0" smtClean="0"/>
          </a:p>
          <a:p>
            <a:r>
              <a:rPr lang="en-US" sz="1200" dirty="0" smtClean="0"/>
              <a:t>The </a:t>
            </a:r>
            <a:r>
              <a:rPr lang="en-US" sz="1200" baseline="0" dirty="0" smtClean="0"/>
              <a:t>boundary of an n-simplex will be the sum of n-1-dimsional simplices, via the alternating sum of removing one vertex at a time.</a:t>
            </a:r>
          </a:p>
          <a:p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…, v</a:t>
            </a:r>
            <a:r>
              <a:rPr lang="en-US" sz="1200" baseline="-25000" dirty="0" smtClean="0"/>
              <a:t>n+1</a:t>
            </a:r>
            <a:r>
              <a:rPr lang="en-US" sz="1200" baseline="0" dirty="0" smtClean="0"/>
              <a:t> minus v1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, …, v</a:t>
            </a:r>
            <a:r>
              <a:rPr lang="en-US" sz="1200" baseline="-25000" dirty="0" smtClean="0"/>
              <a:t>n+1</a:t>
            </a:r>
            <a:r>
              <a:rPr lang="en-US" sz="1200" baseline="0" dirty="0" smtClean="0"/>
              <a:t> +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1" dirty="0" smtClean="0">
                <a:solidFill>
                  <a:schemeClr val="tx1"/>
                </a:solidFill>
              </a:rPr>
              <a:t>If I use Z</a:t>
            </a:r>
            <a:r>
              <a:rPr lang="en-US" sz="1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1200" dirty="0" smtClean="0">
                <a:solidFill>
                  <a:schemeClr val="tx1"/>
                </a:solidFill>
              </a:rPr>
              <a:t> coefficients,</a:t>
            </a:r>
            <a:r>
              <a:rPr lang="en-US" baseline="0" dirty="0" smtClean="0"/>
              <a:t> the </a:t>
            </a:r>
            <a:r>
              <a:rPr lang="en-US" sz="1200" dirty="0" smtClean="0">
                <a:solidFill>
                  <a:schemeClr val="tx1"/>
                </a:solidFill>
              </a:rPr>
              <a:t>Building blocks for a simplicial complex using</a:t>
            </a:r>
            <a:r>
              <a:rPr lang="en-US" sz="1200" b="1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are unoriented</a:t>
            </a:r>
          </a:p>
          <a:p>
            <a:pPr algn="l"/>
            <a:r>
              <a:rPr lang="en-US" baseline="0" dirty="0" smtClean="0"/>
              <a:t>Since my complexes are </a:t>
            </a:r>
            <a:r>
              <a:rPr lang="en-US" baseline="0" dirty="0" err="1" smtClean="0"/>
              <a:t>unoriented</a:t>
            </a:r>
            <a:r>
              <a:rPr lang="en-US" baseline="0" dirty="0" smtClean="0"/>
              <a:t>, we now use set notation to indicate our complexes.  So an edge can be denoted by the unordered set v1v2, while a face is denoted by the unordered set v1v2v3.  Since orientation doesn’t matter with Z2 coefficients, the order of the vertices in my set also does not matter.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Since 1 = -1 mod 2, I don’t need minus signs and thus we can calculate boundary using only addition and no subtraction.   Thus to calculate the boundary of a face, I can remove v3 to get the boundary edge v1v2, remove v1 to get</a:t>
            </a:r>
          </a:p>
          <a:p>
            <a:pPr algn="l"/>
            <a:r>
              <a:rPr lang="en-US" baseline="0" dirty="0" smtClean="0"/>
              <a:t>The sum of these 3 edges is the boundary of this face.  I don’t have alternating signs since 1 = -1.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Similarly the boundary of an edge, remove v1, I get v2, remove v2, I get v1 so the boundary of the edge v1v2 is the sum v2 + v1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As before the  boundary of a vertex is 0 since if I remove the vertex, I have the empty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34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To</a:t>
            </a:r>
            <a:r>
              <a:rPr lang="en-US" sz="1200" baseline="0" dirty="0" smtClean="0">
                <a:solidFill>
                  <a:schemeClr val="tx1"/>
                </a:solidFill>
              </a:rPr>
              <a:t> c</a:t>
            </a:r>
            <a:r>
              <a:rPr lang="en-US" sz="1200" dirty="0" smtClean="0">
                <a:solidFill>
                  <a:schemeClr val="tx1"/>
                </a:solidFill>
              </a:rPr>
              <a:t>reate a simplicial complex,</a:t>
            </a:r>
            <a:r>
              <a:rPr lang="en-US" sz="1200" baseline="0" dirty="0" smtClean="0">
                <a:solidFill>
                  <a:schemeClr val="tx1"/>
                </a:solidFill>
              </a:rPr>
              <a:t> we s</a:t>
            </a:r>
            <a:r>
              <a:rPr lang="en-US" sz="1200" dirty="0" smtClean="0"/>
              <a:t>tart by adding 0-simplices (</a:t>
            </a:r>
            <a:r>
              <a:rPr lang="en-US" sz="1200" dirty="0" err="1" smtClean="0"/>
              <a:t>ie</a:t>
            </a:r>
            <a:r>
              <a:rPr lang="en-US" sz="1200" dirty="0" smtClean="0"/>
              <a:t> 0-dimensional vertices).  So our step zero will be to add 0-</a:t>
            </a:r>
            <a:r>
              <a:rPr lang="en-US" sz="1200" dirty="0" smtClean="0">
                <a:solidFill>
                  <a:schemeClr val="tx1"/>
                </a:solidFill>
              </a:rPr>
              <a:t>simplices.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While the</a:t>
            </a:r>
            <a:r>
              <a:rPr lang="en-US" sz="1200" baseline="0" dirty="0" smtClean="0"/>
              <a:t> next step, </a:t>
            </a:r>
            <a:r>
              <a:rPr lang="en-US" sz="1200" dirty="0" smtClean="0"/>
              <a:t> step one will be to add 1-</a:t>
            </a:r>
            <a:r>
              <a:rPr lang="en-US" sz="1200" dirty="0" smtClean="0">
                <a:solidFill>
                  <a:schemeClr val="tx1"/>
                </a:solidFill>
              </a:rPr>
              <a:t>simplices.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Ie</a:t>
            </a:r>
            <a:r>
              <a:rPr lang="en-US" sz="1200" baseline="0" dirty="0" smtClean="0">
                <a:solidFill>
                  <a:schemeClr val="tx1"/>
                </a:solidFill>
              </a:rPr>
              <a:t>, </a:t>
            </a:r>
            <a:r>
              <a:rPr lang="en-US" sz="1200" dirty="0" smtClean="0"/>
              <a:t>1-dimensional edges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  Thus I cannot have any loops. Nor can I have multiple edges between a pair of vertices.  This is because I want to use these vertices to identify the edge.  If I have an edge connecting vertices v1 and v2, I want to be able to use the unordered set {v,1 v2}  to uniquely denote this edge.</a:t>
            </a:r>
            <a:r>
              <a:rPr lang="en-US" sz="1200" baseline="0" dirty="0" smtClean="0">
                <a:solidFill>
                  <a:schemeClr val="accent4">
                    <a:lumMod val="75000"/>
                  </a:schemeClr>
                </a:solidFill>
              </a:rPr>
              <a:t>  If I had multiple edges or loops then my edge would not be uniquely identified by an unordered pair of vertices.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2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2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7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4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1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2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A8C2-D8F7-A949-BD2B-38A613E6049B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DFB2-75B7-E044-957A-3D010EEAD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0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5" y="104775"/>
            <a:ext cx="91049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Lecture 5:  Triangulations &amp; simplicial complexes </a:t>
            </a:r>
            <a:r>
              <a:rPr lang="en-US" sz="3200" dirty="0" smtClean="0">
                <a:solidFill>
                  <a:srgbClr val="0000FF"/>
                </a:solidFill>
              </a:rPr>
              <a:t>(and cell complexes).  </a:t>
            </a:r>
          </a:p>
          <a:p>
            <a:r>
              <a:rPr lang="en-US" sz="2400" dirty="0" smtClean="0"/>
              <a:t>in a series of preparatory lectures for the Fall 2013 online course MATH:7450 (22M:305) Topics in Topology: Scientific and Engineering Applications of Algebraic Topology</a:t>
            </a:r>
          </a:p>
          <a:p>
            <a:endParaRPr lang="en-US" sz="2400" dirty="0"/>
          </a:p>
          <a:p>
            <a:r>
              <a:rPr lang="en-US" sz="2400" dirty="0" smtClean="0"/>
              <a:t>Target Audience: Anyone interested in </a:t>
            </a:r>
            <a:r>
              <a:rPr lang="en-US" sz="2400" b="1" dirty="0" smtClean="0">
                <a:solidFill>
                  <a:srgbClr val="B10000"/>
                </a:solidFill>
              </a:rPr>
              <a:t>topological data analysis </a:t>
            </a:r>
            <a:r>
              <a:rPr lang="en-US" sz="2400" dirty="0" smtClean="0"/>
              <a:t>including graduate students, faculty, industrial researchers in bioinformatics, biology, business, computer science, cosmology, engineering, imaging, mathematics, neurology, physics, statistics, etc.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4742428"/>
            <a:ext cx="8991600" cy="22860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en-US" sz="5100" dirty="0" smtClean="0">
                <a:solidFill>
                  <a:srgbClr val="0000FF"/>
                </a:solidFill>
              </a:rPr>
              <a:t> </a:t>
            </a:r>
            <a:r>
              <a:rPr lang="en-US" sz="5900" dirty="0" smtClean="0">
                <a:solidFill>
                  <a:srgbClr val="0000FF"/>
                </a:solidFill>
              </a:rPr>
              <a:t>Isabel </a:t>
            </a:r>
            <a:r>
              <a:rPr lang="en-US" sz="5900" dirty="0">
                <a:solidFill>
                  <a:srgbClr val="0000FF"/>
                </a:solidFill>
              </a:rPr>
              <a:t>K. Darcy</a:t>
            </a:r>
          </a:p>
          <a:p>
            <a:pPr marL="0" indent="0">
              <a:lnSpc>
                <a:spcPct val="120000"/>
              </a:lnSpc>
              <a:buFontTx/>
              <a:buNone/>
            </a:pPr>
            <a:r>
              <a:rPr lang="en-US" sz="4400" dirty="0" smtClean="0">
                <a:solidFill>
                  <a:srgbClr val="0000FF"/>
                </a:solidFill>
              </a:rPr>
              <a:t> Mathematics Department/Applied Mathematical &amp; Computational Sciences </a:t>
            </a:r>
            <a:endParaRPr lang="en-US" sz="4400" dirty="0">
              <a:solidFill>
                <a:srgbClr val="0000FF"/>
              </a:solidFill>
            </a:endParaRPr>
          </a:p>
          <a:p>
            <a:pPr marL="0" indent="0">
              <a:lnSpc>
                <a:spcPct val="120000"/>
              </a:lnSpc>
              <a:buFontTx/>
              <a:buNone/>
            </a:pPr>
            <a:r>
              <a:rPr lang="en-US" sz="4400" dirty="0" smtClean="0">
                <a:solidFill>
                  <a:srgbClr val="0000FF"/>
                </a:solidFill>
              </a:rPr>
              <a:t> University </a:t>
            </a:r>
            <a:r>
              <a:rPr lang="en-US" sz="4400" dirty="0">
                <a:solidFill>
                  <a:srgbClr val="0000FF"/>
                </a:solidFill>
              </a:rPr>
              <a:t>of </a:t>
            </a:r>
            <a:r>
              <a:rPr lang="en-US" sz="4400" dirty="0" smtClean="0">
                <a:solidFill>
                  <a:srgbClr val="0000FF"/>
                </a:solidFill>
              </a:rPr>
              <a:t>Iowa</a:t>
            </a:r>
          </a:p>
          <a:p>
            <a:pPr marL="0" indent="0">
              <a:lnSpc>
                <a:spcPct val="120000"/>
              </a:lnSpc>
              <a:buFontTx/>
              <a:buNone/>
            </a:pPr>
            <a:endParaRPr lang="en-US" sz="1400" dirty="0">
              <a:solidFill>
                <a:srgbClr val="0000FF"/>
              </a:solidFill>
            </a:endParaRPr>
          </a:p>
          <a:p>
            <a:pPr marL="0" indent="0">
              <a:lnSpc>
                <a:spcPct val="120000"/>
              </a:lnSpc>
              <a:buFontTx/>
              <a:buNone/>
            </a:pPr>
            <a:r>
              <a:rPr lang="en-US" sz="5900" dirty="0">
                <a:solidFill>
                  <a:srgbClr val="D00000"/>
                </a:solidFill>
              </a:rPr>
              <a:t>http://</a:t>
            </a:r>
            <a:r>
              <a:rPr lang="en-US" sz="5900" dirty="0" err="1">
                <a:solidFill>
                  <a:srgbClr val="D00000"/>
                </a:solidFill>
              </a:rPr>
              <a:t>www.math.uiowa.edu</a:t>
            </a:r>
            <a:r>
              <a:rPr lang="en-US" sz="5900" dirty="0">
                <a:solidFill>
                  <a:srgbClr val="D00000"/>
                </a:solidFill>
              </a:rPr>
              <a:t>/~</a:t>
            </a:r>
            <a:r>
              <a:rPr lang="en-US" sz="5900" dirty="0" err="1" smtClean="0">
                <a:solidFill>
                  <a:srgbClr val="D00000"/>
                </a:solidFill>
              </a:rPr>
              <a:t>idarcy</a:t>
            </a:r>
            <a:r>
              <a:rPr lang="en-US" sz="5900" dirty="0" smtClean="0">
                <a:solidFill>
                  <a:srgbClr val="D00000"/>
                </a:solidFill>
              </a:rPr>
              <a:t>/</a:t>
            </a:r>
            <a:r>
              <a:rPr lang="en-US" sz="5900" dirty="0" err="1" smtClean="0">
                <a:solidFill>
                  <a:srgbClr val="D00000"/>
                </a:solidFill>
              </a:rPr>
              <a:t>AppliedTopology.html</a:t>
            </a:r>
            <a:r>
              <a:rPr lang="en-US" sz="5900" dirty="0" smtClean="0">
                <a:solidFill>
                  <a:srgbClr val="D00000"/>
                </a:solidFill>
              </a:rPr>
              <a:t> </a:t>
            </a:r>
            <a:endParaRPr lang="en-US" sz="5900" dirty="0">
              <a:solidFill>
                <a:srgbClr val="D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7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0166" y="5415192"/>
            <a:ext cx="944817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2.)  Add 2-dimensional triangles  (2-simplices).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triangle = a cycle consisting of 3 edges.</a:t>
            </a:r>
          </a:p>
        </p:txBody>
      </p:sp>
    </p:spTree>
    <p:extLst>
      <p:ext uri="{BB962C8B-B14F-4D97-AF65-F5344CB8AC3E}">
        <p14:creationId xmlns:p14="http://schemas.microsoft.com/office/powerpoint/2010/main" val="36102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166" y="5415192"/>
            <a:ext cx="944817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2.)  Add 2-dimensional triangles  (2-simplices).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triangle = a cycle consisting of 3 edges.</a:t>
            </a:r>
          </a:p>
        </p:txBody>
      </p:sp>
      <p:pic>
        <p:nvPicPr>
          <p:cNvPr id="11" name="Picture 10" descr="2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78691"/>
            <a:ext cx="6400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16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531" y="4811942"/>
            <a:ext cx="888746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3</a:t>
            </a:r>
            <a:r>
              <a:rPr lang="en-US" sz="3200" dirty="0" smtClean="0"/>
              <a:t>.)  </a:t>
            </a:r>
            <a:r>
              <a:rPr lang="en-US" sz="3200" dirty="0"/>
              <a:t>A</a:t>
            </a:r>
            <a:r>
              <a:rPr lang="en-US" sz="3200" dirty="0" smtClean="0"/>
              <a:t>dd 3-dimensional tetrahedrons (3-simplices).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3-simplex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= a cycle consisting of its four 2-dimensional faces.</a:t>
            </a:r>
          </a:p>
        </p:txBody>
      </p:sp>
      <p:pic>
        <p:nvPicPr>
          <p:cNvPr id="11" name="Picture 10" descr="2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50116"/>
            <a:ext cx="6400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6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99075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6532" y="4811942"/>
            <a:ext cx="888746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3</a:t>
            </a:r>
            <a:r>
              <a:rPr lang="en-US" sz="3200" dirty="0" smtClean="0"/>
              <a:t>.)  </a:t>
            </a:r>
            <a:r>
              <a:rPr lang="en-US" sz="3200" dirty="0"/>
              <a:t>A</a:t>
            </a:r>
            <a:r>
              <a:rPr lang="en-US" sz="3200" dirty="0" smtClean="0"/>
              <a:t>dd 3-dimensional tetrahedrons (3-simplices).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3-simplex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= a cycle consisting of its four 2-dimensional faces.</a:t>
            </a:r>
          </a:p>
        </p:txBody>
      </p:sp>
    </p:spTree>
    <p:extLst>
      <p:ext uri="{BB962C8B-B14F-4D97-AF65-F5344CB8AC3E}">
        <p14:creationId xmlns:p14="http://schemas.microsoft.com/office/powerpoint/2010/main" val="229388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-6963" y="18974"/>
            <a:ext cx="9144000" cy="163905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066" y="3639662"/>
            <a:ext cx="9149390" cy="303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4.)  Add 4-dimensional 4-simplices,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/>
              <a:t>5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4-simplex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     = a cycle consisting of 3-simplices.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= {v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}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                                      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dirty="0" smtClean="0"/>
          </a:p>
        </p:txBody>
      </p:sp>
      <p:pic>
        <p:nvPicPr>
          <p:cNvPr id="12" name="Picture 11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75526"/>
            <a:ext cx="6400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34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13350"/>
            <a:ext cx="6400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circle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noFill/>
          <a:ln w="50800">
            <a:solidFill>
              <a:srgbClr val="9848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circle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89200" y="4058578"/>
            <a:ext cx="274320" cy="274320"/>
          </a:xfrm>
          <a:prstGeom prst="ellips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061075" y="4058578"/>
            <a:ext cx="274320" cy="274320"/>
          </a:xfrm>
          <a:prstGeom prst="ellipse">
            <a:avLst/>
          </a:prstGeom>
          <a:solidFill>
            <a:srgbClr val="660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400831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448285" y="3617771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8285" y="171856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63260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95555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117287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3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noFill/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circle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368146" y="2301503"/>
            <a:ext cx="6042581" cy="3610466"/>
          </a:xfrm>
          <a:prstGeom prst="line">
            <a:avLst/>
          </a:prstGeom>
          <a:ln w="1524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87000" y="2331352"/>
            <a:ext cx="6042581" cy="3610466"/>
          </a:xfrm>
          <a:prstGeom prst="line">
            <a:avLst/>
          </a:prstGeom>
          <a:ln w="152400">
            <a:solidFill>
              <a:srgbClr val="FF0000"/>
            </a:solidFill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03987" y="2797180"/>
            <a:ext cx="17345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Two vertices define a single edge</a:t>
            </a:r>
            <a:endParaRPr lang="en-US" sz="3200" dirty="0" smtClean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125" y="3429000"/>
            <a:ext cx="2191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Not a </a:t>
            </a:r>
            <a:r>
              <a:rPr lang="en-US" sz="3200" dirty="0" err="1" smtClean="0">
                <a:solidFill>
                  <a:srgbClr val="C00000"/>
                </a:solidFill>
              </a:rPr>
              <a:t>triagulation</a:t>
            </a:r>
            <a:endParaRPr lang="en-US" sz="32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2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noFill/>
          <a:ln w="57150" cmpd="sng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circle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0850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0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noFill/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circle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0850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disk.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889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3225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disk.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57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3225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disk.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rgbClr val="8EB4E3"/>
          </a:solidFill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3225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disk.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82587" y="2227789"/>
            <a:ext cx="3800475" cy="3693327"/>
            <a:chOff x="2489200" y="2275204"/>
            <a:chExt cx="3800475" cy="3693327"/>
          </a:xfrm>
        </p:grpSpPr>
        <p:sp>
          <p:nvSpPr>
            <p:cNvPr id="10" name="Oval 9"/>
            <p:cNvSpPr/>
            <p:nvPr/>
          </p:nvSpPr>
          <p:spPr>
            <a:xfrm>
              <a:off x="2603500" y="2389504"/>
              <a:ext cx="3571875" cy="3579027"/>
            </a:xfrm>
            <a:prstGeom prst="ellipse">
              <a:avLst/>
            </a:prstGeom>
            <a:solidFill>
              <a:srgbClr val="8EB4E3"/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89200" y="4074453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061075" y="4074453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213225" y="2275204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541152" y="2619075"/>
            <a:ext cx="3369242" cy="2962656"/>
            <a:chOff x="1114530" y="4321013"/>
            <a:chExt cx="1684617" cy="1481328"/>
          </a:xfrm>
          <a:effectLst/>
        </p:grpSpPr>
        <p:sp>
          <p:nvSpPr>
            <p:cNvPr id="24" name="Isosceles Triangle 23"/>
            <p:cNvSpPr/>
            <p:nvPr/>
          </p:nvSpPr>
          <p:spPr>
            <a:xfrm>
              <a:off x="1158304" y="4374184"/>
              <a:ext cx="1600200" cy="1385316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2661987" y="5665181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1888259" y="4321013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1114530" y="5665181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4644434" y="3260209"/>
            <a:ext cx="74671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/>
              <a:t>=</a:t>
            </a:r>
            <a:endParaRPr lang="en-US" sz="8800" dirty="0"/>
          </a:p>
        </p:txBody>
      </p:sp>
      <p:sp>
        <p:nvSpPr>
          <p:cNvPr id="21" name="Rectangle 20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disk.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0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29808" y="4397839"/>
            <a:ext cx="228600" cy="2286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77808" y="4067822"/>
            <a:ext cx="228600" cy="2286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74408" y="2269501"/>
            <a:ext cx="228600" cy="2286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791808" y="3578872"/>
            <a:ext cx="228600" cy="228600"/>
          </a:xfrm>
          <a:prstGeom prst="ellipse">
            <a:avLst/>
          </a:prstGeom>
          <a:solidFill>
            <a:srgbClr val="B3C5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428" y="829212"/>
            <a:ext cx="8277364" cy="509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endParaRPr lang="en-US" sz="3200" dirty="0" smtClean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f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/>
            <a:endParaRPr lang="en-US" sz="3200" baseline="-25000" dirty="0" smtClean="0">
              <a:solidFill>
                <a:srgbClr val="000000"/>
              </a:solidFill>
            </a:endParaRPr>
          </a:p>
          <a:p>
            <a:pPr algn="ctr"/>
            <a:endParaRPr lang="en-US" sz="3200" baseline="-25000" dirty="0" smtClean="0">
              <a:solidFill>
                <a:srgbClr val="000000"/>
              </a:solidFill>
            </a:endParaRPr>
          </a:p>
          <a:p>
            <a:pPr algn="ctr"/>
            <a:endParaRPr lang="en-US" sz="3200" baseline="-25000" dirty="0" smtClean="0">
              <a:solidFill>
                <a:srgbClr val="000000"/>
              </a:solidFill>
            </a:endParaRPr>
          </a:p>
          <a:p>
            <a:pPr algn="ctr"/>
            <a:endParaRPr lang="en-US" sz="3200" baseline="-25000" dirty="0">
              <a:solidFill>
                <a:srgbClr val="000000"/>
              </a:solidFill>
            </a:endParaRPr>
          </a:p>
          <a:p>
            <a:pPr algn="ctr"/>
            <a:endParaRPr lang="en-US" sz="3200" baseline="-25000" dirty="0">
              <a:solidFill>
                <a:srgbClr val="000000"/>
              </a:solidFill>
            </a:endParaRPr>
          </a:p>
          <a:p>
            <a:pPr algn="ctr"/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– </a:t>
            </a:r>
            <a:r>
              <a:rPr lang="en-US" sz="3200" dirty="0"/>
              <a:t>f</a:t>
            </a:r>
            <a:r>
              <a:rPr lang="en-US" sz="3200" dirty="0" smtClean="0"/>
              <a:t>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  <a:p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7" name="Straight Connector 56"/>
          <p:cNvCxnSpPr/>
          <p:nvPr/>
        </p:nvCxnSpPr>
        <p:spPr>
          <a:xfrm flipV="1">
            <a:off x="20817" y="3855364"/>
            <a:ext cx="8981937" cy="94789"/>
          </a:xfrm>
          <a:prstGeom prst="line">
            <a:avLst/>
          </a:prstGeom>
          <a:ln w="635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Isosceles Triangle 73"/>
          <p:cNvSpPr/>
          <p:nvPr/>
        </p:nvSpPr>
        <p:spPr>
          <a:xfrm rot="10800000">
            <a:off x="5334715" y="5355659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257737" y="1357693"/>
            <a:ext cx="2932737" cy="5151234"/>
            <a:chOff x="6257737" y="1463528"/>
            <a:chExt cx="2932737" cy="5151234"/>
          </a:xfrm>
        </p:grpSpPr>
        <p:grpSp>
          <p:nvGrpSpPr>
            <p:cNvPr id="11" name="Group 10"/>
            <p:cNvGrpSpPr/>
            <p:nvPr/>
          </p:nvGrpSpPr>
          <p:grpSpPr>
            <a:xfrm>
              <a:off x="6257737" y="1463528"/>
              <a:ext cx="2932737" cy="2510394"/>
              <a:chOff x="643130" y="3761860"/>
              <a:chExt cx="2932737" cy="2510394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828781" y="3761860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643130" y="4321013"/>
                <a:ext cx="2932737" cy="1951241"/>
                <a:chOff x="643130" y="4321013"/>
                <a:chExt cx="2932737" cy="1951241"/>
              </a:xfrm>
            </p:grpSpPr>
            <p:cxnSp>
              <p:nvCxnSpPr>
                <p:cNvPr id="104" name="Straight Connector 103"/>
                <p:cNvCxnSpPr/>
                <p:nvPr/>
              </p:nvCxnSpPr>
              <p:spPr>
                <a:xfrm rot="10800000" flipV="1">
                  <a:off x="1353167" y="5825201"/>
                  <a:ext cx="1392072" cy="0"/>
                </a:xfrm>
                <a:prstGeom prst="line">
                  <a:avLst/>
                </a:prstGeom>
                <a:ln w="63500">
                  <a:solidFill>
                    <a:srgbClr val="008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Oval 104"/>
                <p:cNvSpPr/>
                <p:nvPr/>
              </p:nvSpPr>
              <p:spPr>
                <a:xfrm rot="10800000">
                  <a:off x="2661987" y="5665181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 rot="10800000">
                  <a:off x="1107507" y="5665181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Isosceles Triangle 106"/>
                <p:cNvSpPr/>
                <p:nvPr/>
              </p:nvSpPr>
              <p:spPr>
                <a:xfrm>
                  <a:off x="1221807" y="4413869"/>
                  <a:ext cx="1600200" cy="1385316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76200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1107507" y="5669753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2661987" y="5665181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1888259" y="4321013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1097896" y="5668352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1114530" y="5665181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2403933" y="4747702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2</a:t>
                  </a: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1081404" y="4747702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1786722" y="5687478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3</a:t>
                  </a:r>
                </a:p>
              </p:txBody>
            </p:sp>
            <p:grpSp>
              <p:nvGrpSpPr>
                <p:cNvPr id="8" name="Group 7"/>
                <p:cNvGrpSpPr/>
                <p:nvPr/>
              </p:nvGrpSpPr>
              <p:grpSpPr>
                <a:xfrm>
                  <a:off x="643130" y="5427877"/>
                  <a:ext cx="2932737" cy="584776"/>
                  <a:chOff x="643130" y="5427877"/>
                  <a:chExt cx="2932737" cy="584776"/>
                </a:xfrm>
              </p:grpSpPr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643130" y="5427877"/>
                    <a:ext cx="651252" cy="584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v</a:t>
                    </a:r>
                    <a:r>
                      <a:rPr lang="en-US" sz="3200" baseline="-25000" dirty="0"/>
                      <a:t>1</a:t>
                    </a:r>
                  </a:p>
                </p:txBody>
              </p:sp>
              <p:sp>
                <p:nvSpPr>
                  <p:cNvPr id="99" name="TextBox 98"/>
                  <p:cNvSpPr txBox="1"/>
                  <p:nvPr/>
                </p:nvSpPr>
                <p:spPr>
                  <a:xfrm>
                    <a:off x="2924615" y="5427877"/>
                    <a:ext cx="651252" cy="584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v</a:t>
                    </a:r>
                    <a:r>
                      <a:rPr lang="en-US" sz="3200" baseline="-25000" dirty="0"/>
                      <a:t>3</a:t>
                    </a:r>
                  </a:p>
                </p:txBody>
              </p:sp>
            </p:grpSp>
            <p:sp>
              <p:nvSpPr>
                <p:cNvPr id="5" name="Isosceles Triangle 4"/>
                <p:cNvSpPr>
                  <a:spLocks noChangeAspect="1"/>
                </p:cNvSpPr>
                <p:nvPr/>
              </p:nvSpPr>
              <p:spPr>
                <a:xfrm rot="16200000" flipH="1">
                  <a:off x="1474835" y="5668705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Isosceles Triangle 34"/>
                <p:cNvSpPr>
                  <a:spLocks noChangeAspect="1"/>
                </p:cNvSpPr>
                <p:nvPr/>
              </p:nvSpPr>
              <p:spPr>
                <a:xfrm rot="16200000">
                  <a:off x="2404872" y="5321232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Isosceles Triangle 35"/>
                <p:cNvSpPr>
                  <a:spLocks noChangeAspect="1"/>
                </p:cNvSpPr>
                <p:nvPr/>
              </p:nvSpPr>
              <p:spPr>
                <a:xfrm rot="16200000">
                  <a:off x="1517904" y="4781736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1783080" y="5024918"/>
                  <a:ext cx="492862" cy="496003"/>
                </a:xfrm>
                <a:prstGeom prst="ellipse">
                  <a:avLst/>
                </a:prstGeom>
                <a:noFill/>
                <a:ln w="76200" cap="flat">
                  <a:solidFill>
                    <a:srgbClr val="FFFF00"/>
                  </a:solidFill>
                  <a:rou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8" name="Isosceles Triangle 37"/>
                <p:cNvSpPr>
                  <a:spLocks noChangeAspect="1"/>
                </p:cNvSpPr>
                <p:nvPr/>
              </p:nvSpPr>
              <p:spPr>
                <a:xfrm rot="16200000">
                  <a:off x="2027724" y="5037768"/>
                  <a:ext cx="291509" cy="238893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" name="Straight Connector 3"/>
                <p:cNvCxnSpPr/>
                <p:nvPr/>
              </p:nvCxnSpPr>
              <p:spPr>
                <a:xfrm>
                  <a:off x="1948210" y="5180109"/>
                  <a:ext cx="455723" cy="303259"/>
                </a:xfrm>
                <a:prstGeom prst="line">
                  <a:avLst/>
                </a:prstGeom>
                <a:ln w="1746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H="1" flipV="1">
                  <a:off x="2306293" y="5050006"/>
                  <a:ext cx="13368" cy="259601"/>
                </a:xfrm>
                <a:prstGeom prst="line">
                  <a:avLst/>
                </a:prstGeom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" name="Group 16"/>
            <p:cNvGrpSpPr/>
            <p:nvPr/>
          </p:nvGrpSpPr>
          <p:grpSpPr>
            <a:xfrm>
              <a:off x="6257737" y="4104368"/>
              <a:ext cx="2932737" cy="2510394"/>
              <a:chOff x="4801758" y="3626925"/>
              <a:chExt cx="2932737" cy="2510394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5987409" y="3626925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4801758" y="4186078"/>
                <a:ext cx="2932737" cy="1951241"/>
                <a:chOff x="4801758" y="4186078"/>
                <a:chExt cx="2932737" cy="1951241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 rot="10800000" flipV="1">
                  <a:off x="5511795" y="5690266"/>
                  <a:ext cx="1392072" cy="0"/>
                </a:xfrm>
                <a:prstGeom prst="line">
                  <a:avLst/>
                </a:prstGeom>
                <a:ln w="63500">
                  <a:solidFill>
                    <a:srgbClr val="008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Oval 82"/>
                <p:cNvSpPr/>
                <p:nvPr/>
              </p:nvSpPr>
              <p:spPr>
                <a:xfrm rot="10800000">
                  <a:off x="6820615" y="5530246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 rot="10800000">
                  <a:off x="5266135" y="5530246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Isosceles Triangle 84"/>
                <p:cNvSpPr/>
                <p:nvPr/>
              </p:nvSpPr>
              <p:spPr>
                <a:xfrm>
                  <a:off x="5380435" y="4278934"/>
                  <a:ext cx="1600200" cy="1385316"/>
                </a:xfrm>
                <a:prstGeom prst="triangl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76200"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Oval 85"/>
                <p:cNvSpPr/>
                <p:nvPr/>
              </p:nvSpPr>
              <p:spPr>
                <a:xfrm>
                  <a:off x="5266135" y="5534818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Oval 86"/>
                <p:cNvSpPr/>
                <p:nvPr/>
              </p:nvSpPr>
              <p:spPr>
                <a:xfrm>
                  <a:off x="6820615" y="5530246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Oval 87"/>
                <p:cNvSpPr/>
                <p:nvPr/>
              </p:nvSpPr>
              <p:spPr>
                <a:xfrm>
                  <a:off x="6046887" y="4186078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5256524" y="5533417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5273158" y="5530246"/>
                  <a:ext cx="274320" cy="274320"/>
                </a:xfrm>
                <a:prstGeom prst="ellipse">
                  <a:avLst/>
                </a:prstGeom>
                <a:solidFill>
                  <a:srgbClr val="770077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6562561" y="461276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2</a:t>
                  </a:r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5240032" y="461276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5945350" y="5552543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e</a:t>
                  </a:r>
                  <a:r>
                    <a:rPr lang="en-US" sz="3200" baseline="-25000" dirty="0"/>
                    <a:t>3</a:t>
                  </a:r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4801758" y="5292942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7083243" y="5292942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  <p:sp>
              <p:nvSpPr>
                <p:cNvPr id="117" name="Isosceles Triangle 116"/>
                <p:cNvSpPr>
                  <a:spLocks noChangeAspect="1"/>
                </p:cNvSpPr>
                <p:nvPr/>
              </p:nvSpPr>
              <p:spPr>
                <a:xfrm rot="16200000" flipH="1">
                  <a:off x="5633463" y="5533770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1" name="Isosceles Triangle 120"/>
                <p:cNvSpPr>
                  <a:spLocks noChangeAspect="1"/>
                </p:cNvSpPr>
                <p:nvPr/>
              </p:nvSpPr>
              <p:spPr>
                <a:xfrm rot="16200000">
                  <a:off x="6563500" y="5186297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Isosceles Triangle 121"/>
                <p:cNvSpPr>
                  <a:spLocks noChangeAspect="1"/>
                </p:cNvSpPr>
                <p:nvPr/>
              </p:nvSpPr>
              <p:spPr>
                <a:xfrm rot="16200000">
                  <a:off x="5676532" y="4646801"/>
                  <a:ext cx="338964" cy="277783"/>
                </a:xfrm>
                <a:prstGeom prst="triangle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23" name="Group 122"/>
                <p:cNvGrpSpPr/>
                <p:nvPr/>
              </p:nvGrpSpPr>
              <p:grpSpPr>
                <a:xfrm rot="10800000" flipH="1">
                  <a:off x="5932472" y="4959649"/>
                  <a:ext cx="620853" cy="509461"/>
                  <a:chOff x="5888628" y="2217493"/>
                  <a:chExt cx="620853" cy="509461"/>
                </a:xfrm>
              </p:grpSpPr>
              <p:sp>
                <p:nvSpPr>
                  <p:cNvPr id="124" name="Oval 123"/>
                  <p:cNvSpPr>
                    <a:spLocks noChangeAspect="1"/>
                  </p:cNvSpPr>
                  <p:nvPr/>
                </p:nvSpPr>
                <p:spPr>
                  <a:xfrm>
                    <a:off x="5888628" y="2230951"/>
                    <a:ext cx="492862" cy="496003"/>
                  </a:xfrm>
                  <a:prstGeom prst="ellipse">
                    <a:avLst/>
                  </a:prstGeom>
                  <a:noFill/>
                  <a:ln w="76200" cap="flat">
                    <a:solidFill>
                      <a:srgbClr val="FFFF00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5" name="Isosceles Triangle 124"/>
                  <p:cNvSpPr>
                    <a:spLocks noChangeAspect="1"/>
                  </p:cNvSpPr>
                  <p:nvPr/>
                </p:nvSpPr>
                <p:spPr>
                  <a:xfrm rot="16200000">
                    <a:off x="6133272" y="2243801"/>
                    <a:ext cx="291509" cy="238893"/>
                  </a:xfrm>
                  <a:prstGeom prst="triangle">
                    <a:avLst/>
                  </a:prstGeom>
                  <a:solidFill>
                    <a:srgbClr val="FFFF0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126" name="Straight Connector 125"/>
                  <p:cNvCxnSpPr/>
                  <p:nvPr/>
                </p:nvCxnSpPr>
                <p:spPr>
                  <a:xfrm>
                    <a:off x="6053758" y="2386142"/>
                    <a:ext cx="455723" cy="303259"/>
                  </a:xfrm>
                  <a:prstGeom prst="line">
                    <a:avLst/>
                  </a:prstGeom>
                  <a:ln w="174625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flipH="1" flipV="1">
                    <a:off x="6411841" y="2256039"/>
                    <a:ext cx="13368" cy="259601"/>
                  </a:xfrm>
                  <a:prstGeom prst="line">
                    <a:avLst/>
                  </a:prstGeom>
                  <a:ln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29" name="Rectangle 128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  <a:effectLst/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>
            <a:off x="2728183" y="2389503"/>
            <a:ext cx="3467101" cy="3579027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flipH="1">
            <a:off x="3159124" y="2389503"/>
            <a:ext cx="2542985" cy="4287845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flipH="1">
            <a:off x="3905249" y="2383154"/>
            <a:ext cx="1095376" cy="2649222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>
                <a:alpha val="45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74408" y="226950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06040" y="3493008"/>
            <a:ext cx="3584448" cy="1225296"/>
            <a:chOff x="2565609" y="3403447"/>
            <a:chExt cx="3697086" cy="1318915"/>
          </a:xfrm>
          <a:effectLst/>
        </p:grpSpPr>
        <p:sp>
          <p:nvSpPr>
            <p:cNvPr id="23" name="Arc 22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V="1">
            <a:off x="2599690" y="3685032"/>
            <a:ext cx="3584448" cy="950976"/>
            <a:chOff x="2565609" y="3403447"/>
            <a:chExt cx="3697086" cy="1318915"/>
          </a:xfrm>
          <a:effectLst/>
        </p:grpSpPr>
        <p:sp>
          <p:nvSpPr>
            <p:cNvPr id="27" name="Arc 26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3791808" y="3578872"/>
            <a:ext cx="228600" cy="228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29808" y="4397839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77808" y="4067822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>
            <a:off x="2728183" y="2389503"/>
            <a:ext cx="3467101" cy="3579027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flipH="1">
            <a:off x="3159124" y="2389503"/>
            <a:ext cx="2542985" cy="4287845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flipH="1">
            <a:off x="3905249" y="2383154"/>
            <a:ext cx="1095376" cy="2649222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>
                <a:alpha val="45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74408" y="226950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06040" y="3493008"/>
            <a:ext cx="3584448" cy="1225296"/>
            <a:chOff x="2565609" y="3403447"/>
            <a:chExt cx="3697086" cy="1318915"/>
          </a:xfrm>
          <a:effectLst/>
        </p:grpSpPr>
        <p:sp>
          <p:nvSpPr>
            <p:cNvPr id="23" name="Arc 22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V="1">
            <a:off x="2599690" y="3685032"/>
            <a:ext cx="3584448" cy="950976"/>
            <a:chOff x="2565609" y="3403447"/>
            <a:chExt cx="3697086" cy="1318915"/>
          </a:xfrm>
          <a:effectLst/>
        </p:grpSpPr>
        <p:sp>
          <p:nvSpPr>
            <p:cNvPr id="27" name="Arc 26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3791808" y="3578872"/>
            <a:ext cx="228600" cy="228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29808" y="4397839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77808" y="4067822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2587" y="2227789"/>
            <a:ext cx="3800475" cy="3693327"/>
            <a:chOff x="2489200" y="2275204"/>
            <a:chExt cx="3800475" cy="3693327"/>
          </a:xfrm>
        </p:grpSpPr>
        <p:sp>
          <p:nvSpPr>
            <p:cNvPr id="10" name="Oval 9"/>
            <p:cNvSpPr/>
            <p:nvPr/>
          </p:nvSpPr>
          <p:spPr>
            <a:xfrm>
              <a:off x="2603500" y="2389504"/>
              <a:ext cx="3571875" cy="3579027"/>
            </a:xfrm>
            <a:prstGeom prst="ellipse">
              <a:avLst/>
            </a:prstGeom>
            <a:solidFill>
              <a:srgbClr val="8EB4E3"/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89200" y="4074453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061075" y="4074453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213225" y="2275204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541152" y="2619075"/>
            <a:ext cx="3369242" cy="2962656"/>
            <a:chOff x="1114530" y="4321013"/>
            <a:chExt cx="1684617" cy="1481328"/>
          </a:xfrm>
          <a:effectLst/>
        </p:grpSpPr>
        <p:sp>
          <p:nvSpPr>
            <p:cNvPr id="24" name="Isosceles Triangle 23"/>
            <p:cNvSpPr/>
            <p:nvPr/>
          </p:nvSpPr>
          <p:spPr>
            <a:xfrm>
              <a:off x="1158304" y="4374184"/>
              <a:ext cx="1600200" cy="1385316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2661987" y="5665181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1888259" y="4321013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1114530" y="5665181"/>
              <a:ext cx="137160" cy="137160"/>
            </a:xfrm>
            <a:prstGeom prst="ellipse">
              <a:avLst/>
            </a:prstGeom>
            <a:solidFill>
              <a:srgbClr val="770077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4644434" y="3260209"/>
            <a:ext cx="74671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/>
              <a:t>=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7620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rgbClr val="8EB4E3"/>
          </a:solidFill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3225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</p:spTree>
    <p:extLst>
      <p:ext uri="{BB962C8B-B14F-4D97-AF65-F5344CB8AC3E}">
        <p14:creationId xmlns:p14="http://schemas.microsoft.com/office/powerpoint/2010/main" val="15065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2603500" y="2389504"/>
            <a:ext cx="3571875" cy="3579027"/>
          </a:xfrm>
          <a:prstGeom prst="ellipse">
            <a:avLst/>
          </a:prstGeom>
          <a:solidFill>
            <a:srgbClr val="8EB4E3"/>
          </a:solidFill>
          <a:ln w="8890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circle.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89200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061075" y="4074453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3225" y="22752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413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disk = { x in R</a:t>
            </a:r>
            <a:r>
              <a:rPr lang="en-US" sz="3600" baseline="30000" dirty="0"/>
              <a:t>2</a:t>
            </a:r>
            <a:r>
              <a:rPr lang="en-US" sz="3600" dirty="0" smtClean="0"/>
              <a:t> :  ||x || ≤ 1 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044700" y="2550453"/>
            <a:ext cx="2247900" cy="3175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1130" y="6334125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6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>
            <a:off x="2728183" y="2389503"/>
            <a:ext cx="3467101" cy="3579027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flipH="1">
            <a:off x="3159124" y="2389503"/>
            <a:ext cx="2542985" cy="4287845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flipH="1">
            <a:off x="3905249" y="2383154"/>
            <a:ext cx="1095376" cy="2649222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>
                <a:alpha val="45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74408" y="226950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06040" y="3493008"/>
            <a:ext cx="3584448" cy="1225296"/>
            <a:chOff x="2565609" y="3403447"/>
            <a:chExt cx="3697086" cy="1318915"/>
          </a:xfrm>
          <a:effectLst/>
        </p:grpSpPr>
        <p:sp>
          <p:nvSpPr>
            <p:cNvPr id="23" name="Arc 22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V="1">
            <a:off x="2599690" y="3685032"/>
            <a:ext cx="3584448" cy="950976"/>
            <a:chOff x="2565609" y="3403447"/>
            <a:chExt cx="3697086" cy="1318915"/>
          </a:xfrm>
          <a:effectLst/>
        </p:grpSpPr>
        <p:sp>
          <p:nvSpPr>
            <p:cNvPr id="27" name="Arc 26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3791808" y="3578872"/>
            <a:ext cx="228600" cy="228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29808" y="4397839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77808" y="4067822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8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03500" y="2389504"/>
            <a:ext cx="3571875" cy="3579027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10" name="Oval 9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28699" y="1279346"/>
            <a:ext cx="7623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sphere = { x in R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:  ||x || =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Triangulating the sphere.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>
            <a:off x="2728183" y="2389503"/>
            <a:ext cx="3467101" cy="3579027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flipH="1">
            <a:off x="3159124" y="2389503"/>
            <a:ext cx="2542985" cy="4287845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flipH="1">
            <a:off x="3905249" y="2383154"/>
            <a:ext cx="1095376" cy="2649222"/>
          </a:xfrm>
          <a:prstGeom prst="arc">
            <a:avLst>
              <a:gd name="adj1" fmla="val 16051837"/>
              <a:gd name="adj2" fmla="val 0"/>
            </a:avLst>
          </a:prstGeom>
          <a:ln w="76200">
            <a:solidFill>
              <a:srgbClr val="008000">
                <a:alpha val="45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274408" y="226950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06040" y="3493008"/>
            <a:ext cx="3584448" cy="1225296"/>
            <a:chOff x="2565609" y="3403447"/>
            <a:chExt cx="3697086" cy="1318915"/>
          </a:xfrm>
          <a:effectLst/>
        </p:grpSpPr>
        <p:sp>
          <p:nvSpPr>
            <p:cNvPr id="23" name="Arc 22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V="1">
            <a:off x="2599690" y="3685032"/>
            <a:ext cx="3584448" cy="950976"/>
            <a:chOff x="2565609" y="3403447"/>
            <a:chExt cx="3697086" cy="1318915"/>
          </a:xfrm>
          <a:effectLst/>
        </p:grpSpPr>
        <p:sp>
          <p:nvSpPr>
            <p:cNvPr id="27" name="Arc 26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3791808" y="3578872"/>
            <a:ext cx="228600" cy="228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29808" y="4397839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077808" y="4067822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435136" y="3417140"/>
            <a:ext cx="2315462" cy="1498791"/>
            <a:chOff x="6231584" y="4522235"/>
            <a:chExt cx="2315462" cy="1498791"/>
          </a:xfrm>
        </p:grpSpPr>
        <p:grpSp>
          <p:nvGrpSpPr>
            <p:cNvPr id="30" name="Group 29"/>
            <p:cNvGrpSpPr/>
            <p:nvPr/>
          </p:nvGrpSpPr>
          <p:grpSpPr>
            <a:xfrm>
              <a:off x="6712295" y="4522235"/>
              <a:ext cx="1834751" cy="1498791"/>
              <a:chOff x="1097896" y="1481328"/>
              <a:chExt cx="2079510" cy="1687067"/>
            </a:xfrm>
          </p:grpSpPr>
          <p:sp>
            <p:nvSpPr>
              <p:cNvPr id="35" name="Isosceles Triangle 34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val 38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6231584" y="472407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28" name="Oval 2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9" name="Oval 28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  <p:sp>
        <p:nvSpPr>
          <p:cNvPr id="31" name="Oval 30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2" name="Rectangle 31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</p:spTree>
    <p:extLst>
      <p:ext uri="{BB962C8B-B14F-4D97-AF65-F5344CB8AC3E}">
        <p14:creationId xmlns:p14="http://schemas.microsoft.com/office/powerpoint/2010/main" val="36102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41410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7504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triangle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5889" y="4392946"/>
            <a:ext cx="4554733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triangle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 +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28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2555306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v</a:t>
            </a:r>
            <a:r>
              <a:rPr lang="en-US" sz="3200" baseline="-25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7273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12297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11" name="Oval 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12" name="Oval 11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16" name="Oval 15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0566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78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24" name="Oval 23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5" name="Oval 24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</p:spTree>
    <p:extLst>
      <p:ext uri="{BB962C8B-B14F-4D97-AF65-F5344CB8AC3E}">
        <p14:creationId xmlns:p14="http://schemas.microsoft.com/office/powerpoint/2010/main" val="40537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2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8000"/>
                    </a:solidFill>
                  </a:rPr>
                  <a:t>(         )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7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316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70070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405130" y="1244359"/>
            <a:ext cx="32429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63888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50" name="Oval 49"/>
          <p:cNvSpPr/>
          <p:nvPr/>
        </p:nvSpPr>
        <p:spPr>
          <a:xfrm>
            <a:off x="5813975" y="5345681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4124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0978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50" y="1333500"/>
            <a:ext cx="46158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 smtClean="0"/>
              <a:t>4 vertices, 6 edges, 4 triangles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  <a:p>
            <a:r>
              <a:rPr lang="en-US" sz="2800" dirty="0" smtClean="0"/>
              <a:t>1 vertex, 1 disk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94290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884913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54659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43" name="Oval 42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Oval 44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581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87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448285" y="3143821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8285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67118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071817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7" name="Oval 56"/>
          <p:cNvSpPr/>
          <p:nvPr/>
        </p:nvSpPr>
        <p:spPr>
          <a:xfrm>
            <a:off x="3951694" y="4964928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2648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5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058139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334125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03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9861" y="1221771"/>
            <a:ext cx="1355696" cy="1258409"/>
            <a:chOff x="2603500" y="2269501"/>
            <a:chExt cx="3984995" cy="3699030"/>
          </a:xfrm>
        </p:grpSpPr>
        <p:sp>
          <p:nvSpPr>
            <p:cNvPr id="78" name="Oval 77"/>
            <p:cNvSpPr/>
            <p:nvPr/>
          </p:nvSpPr>
          <p:spPr>
            <a:xfrm>
              <a:off x="2603500" y="2389504"/>
              <a:ext cx="3571876" cy="35790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4274407" y="2269501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3791809" y="3578873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3029808" y="4397839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>
              <a:spLocks noChangeAspect="1"/>
            </p:cNvSpPr>
            <p:nvPr/>
          </p:nvSpPr>
          <p:spPr>
            <a:xfrm>
              <a:off x="6077807" y="4067821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no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7607266" y="1174146"/>
            <a:ext cx="1210666" cy="897796"/>
            <a:chOff x="3029808" y="2269501"/>
            <a:chExt cx="3558687" cy="2639026"/>
          </a:xfrm>
        </p:grpSpPr>
        <p:sp>
          <p:nvSpPr>
            <p:cNvPr id="60" name="Oval 59"/>
            <p:cNvSpPr>
              <a:spLocks noChangeAspect="1"/>
            </p:cNvSpPr>
            <p:nvPr/>
          </p:nvSpPr>
          <p:spPr>
            <a:xfrm>
              <a:off x="4274407" y="2269501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3791809" y="3578873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3029808" y="4397839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6077807" y="4067821"/>
              <a:ext cx="510688" cy="510688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563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111250"/>
            <a:ext cx="40312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3200" dirty="0" smtClean="0"/>
              <a:t>Cell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168" y="680023"/>
            <a:ext cx="86167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(v</a:t>
            </a:r>
            <a:r>
              <a:rPr lang="en-US" sz="3200" baseline="-25000" dirty="0" smtClean="0"/>
              <a:t>1</a:t>
            </a:r>
            <a:r>
              <a:rPr lang="en-US" sz="3200" dirty="0"/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/>
              <a:t>4</a:t>
            </a:r>
            <a:r>
              <a:rPr lang="en-US" sz="3200" dirty="0" smtClean="0"/>
              <a:t>) = </a:t>
            </a:r>
            <a:r>
              <a:rPr lang="en-US" sz="3200" dirty="0" smtClean="0"/>
              <a:t>solid tetrahedron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3200" dirty="0" smtClean="0"/>
              <a:t>boundary of (v</a:t>
            </a:r>
            <a:r>
              <a:rPr lang="en-US" sz="3200" baseline="-25000" dirty="0" smtClean="0"/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/>
              <a:t>) =</a:t>
            </a:r>
          </a:p>
          <a:p>
            <a:r>
              <a:rPr lang="en-US" sz="3200" dirty="0" smtClean="0"/>
              <a:t>   – (</a:t>
            </a:r>
            <a:r>
              <a:rPr lang="en-US" sz="3200" dirty="0"/>
              <a:t>v</a:t>
            </a:r>
            <a:r>
              <a:rPr lang="en-US" sz="3200" baseline="-25000" dirty="0"/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2</a:t>
            </a:r>
            <a:r>
              <a:rPr lang="en-US" sz="3200" dirty="0"/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) + </a:t>
            </a:r>
            <a:r>
              <a:rPr lang="en-US" sz="3200" dirty="0"/>
              <a:t>(v</a:t>
            </a:r>
            <a:r>
              <a:rPr lang="en-US" sz="3200" baseline="-25000" dirty="0"/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2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–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+ (v</a:t>
            </a:r>
            <a:r>
              <a:rPr lang="en-US" sz="3200" baseline="-25000" dirty="0" smtClean="0"/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</a:p>
          <a:p>
            <a:endParaRPr lang="en-US" sz="2400" dirty="0" smtClean="0"/>
          </a:p>
          <a:p>
            <a:r>
              <a:rPr lang="en-US" sz="3200" dirty="0" smtClean="0"/>
              <a:t>n-simplex </a:t>
            </a:r>
            <a:r>
              <a:rPr lang="en-US" sz="3200" dirty="0"/>
              <a:t>= (v</a:t>
            </a:r>
            <a:r>
              <a:rPr lang="en-US" sz="3200" baseline="-25000" dirty="0"/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2</a:t>
            </a:r>
            <a:r>
              <a:rPr lang="en-US" sz="3200" dirty="0"/>
              <a:t>, </a:t>
            </a:r>
            <a:r>
              <a:rPr lang="en-US" sz="3200" dirty="0" smtClean="0"/>
              <a:t>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6082160" y="1152908"/>
            <a:ext cx="2766573" cy="2619976"/>
            <a:chOff x="2665211" y="1139596"/>
            <a:chExt cx="2766573" cy="2619976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780532" y="2497021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79093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1747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356819" y="1139596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810000" y="4815234"/>
            <a:ext cx="7817806" cy="43543"/>
          </a:xfrm>
          <a:prstGeom prst="line">
            <a:avLst/>
          </a:prstGeom>
          <a:ln>
            <a:solidFill>
              <a:srgbClr val="CCC1D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41410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7504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5889" y="4392946"/>
            <a:ext cx="4554733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 +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28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2555306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v</a:t>
            </a:r>
            <a:r>
              <a:rPr lang="en-US" sz="3200" baseline="-25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7273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12297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an </a:t>
            </a:r>
            <a:r>
              <a:rPr lang="en-US" sz="3200" dirty="0" err="1" smtClean="0">
                <a:solidFill>
                  <a:schemeClr val="tx1"/>
                </a:solidFill>
              </a:rPr>
              <a:t>unoriented</a:t>
            </a:r>
            <a:r>
              <a:rPr lang="en-US" sz="3200" dirty="0" smtClean="0">
                <a:solidFill>
                  <a:schemeClr val="tx1"/>
                </a:solidFill>
              </a:rPr>
              <a:t> simplicial complex using</a:t>
            </a:r>
            <a:r>
              <a:rPr lang="en-US" sz="3200" b="1" dirty="0" smtClean="0">
                <a:solidFill>
                  <a:schemeClr val="tx1"/>
                </a:solidFill>
              </a:rPr>
              <a:t> Z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coefficients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43021" y="5649458"/>
            <a:ext cx="9430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0.)  Start by adding 0-dimensional vertices </a:t>
            </a:r>
          </a:p>
          <a:p>
            <a:pPr algn="ctr"/>
            <a:r>
              <a:rPr lang="en-US" sz="3200" dirty="0" smtClean="0"/>
              <a:t>(0-simplices)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0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4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88900">
          <a:solidFill>
            <a:srgbClr val="008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3481</TotalTime>
  <Words>5200</Words>
  <Application>Microsoft Office PowerPoint</Application>
  <PresentationFormat>On-screen Show (4:3)</PresentationFormat>
  <Paragraphs>615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96</cp:revision>
  <dcterms:created xsi:type="dcterms:W3CDTF">2013-08-17T15:09:56Z</dcterms:created>
  <dcterms:modified xsi:type="dcterms:W3CDTF">2018-08-19T02:35:25Z</dcterms:modified>
  <cp:category/>
</cp:coreProperties>
</file>