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7"/>
  </p:notesMasterIdLst>
  <p:sldIdLst>
    <p:sldId id="272" r:id="rId2"/>
    <p:sldId id="369" r:id="rId3"/>
    <p:sldId id="370" r:id="rId4"/>
    <p:sldId id="371" r:id="rId5"/>
    <p:sldId id="372" r:id="rId6"/>
    <p:sldId id="373" r:id="rId7"/>
    <p:sldId id="374" r:id="rId8"/>
    <p:sldId id="363" r:id="rId9"/>
    <p:sldId id="308" r:id="rId10"/>
    <p:sldId id="366" r:id="rId11"/>
    <p:sldId id="365" r:id="rId12"/>
    <p:sldId id="276" r:id="rId13"/>
    <p:sldId id="368" r:id="rId14"/>
    <p:sldId id="309" r:id="rId15"/>
    <p:sldId id="367" r:id="rId16"/>
    <p:sldId id="310" r:id="rId17"/>
    <p:sldId id="311" r:id="rId18"/>
    <p:sldId id="314" r:id="rId19"/>
    <p:sldId id="317" r:id="rId20"/>
    <p:sldId id="315" r:id="rId21"/>
    <p:sldId id="338" r:id="rId22"/>
    <p:sldId id="321" r:id="rId23"/>
    <p:sldId id="318" r:id="rId24"/>
    <p:sldId id="339" r:id="rId25"/>
    <p:sldId id="316" r:id="rId26"/>
    <p:sldId id="319" r:id="rId27"/>
    <p:sldId id="322" r:id="rId28"/>
    <p:sldId id="313" r:id="rId29"/>
    <p:sldId id="312" r:id="rId30"/>
    <p:sldId id="278" r:id="rId31"/>
    <p:sldId id="323" r:id="rId32"/>
    <p:sldId id="340" r:id="rId33"/>
    <p:sldId id="326" r:id="rId34"/>
    <p:sldId id="325" r:id="rId35"/>
    <p:sldId id="330" r:id="rId36"/>
    <p:sldId id="346" r:id="rId37"/>
    <p:sldId id="277" r:id="rId38"/>
    <p:sldId id="341" r:id="rId39"/>
    <p:sldId id="344" r:id="rId40"/>
    <p:sldId id="345" r:id="rId41"/>
    <p:sldId id="279" r:id="rId42"/>
    <p:sldId id="348" r:id="rId43"/>
    <p:sldId id="354" r:id="rId44"/>
    <p:sldId id="349" r:id="rId45"/>
    <p:sldId id="350" r:id="rId46"/>
    <p:sldId id="355" r:id="rId47"/>
    <p:sldId id="358" r:id="rId48"/>
    <p:sldId id="335" r:id="rId49"/>
    <p:sldId id="362" r:id="rId50"/>
    <p:sldId id="356" r:id="rId51"/>
    <p:sldId id="331" r:id="rId52"/>
    <p:sldId id="347" r:id="rId53"/>
    <p:sldId id="332" r:id="rId54"/>
    <p:sldId id="336" r:id="rId55"/>
    <p:sldId id="334" r:id="rId5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BD97"/>
    <a:srgbClr val="004E00"/>
    <a:srgbClr val="002B00"/>
    <a:srgbClr val="80DF36"/>
    <a:srgbClr val="B3C5F8"/>
    <a:srgbClr val="B7C8FF"/>
    <a:srgbClr val="866DFF"/>
    <a:srgbClr val="5A4BFF"/>
    <a:srgbClr val="483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1266" autoAdjust="0"/>
  </p:normalViewPr>
  <p:slideViewPr>
    <p:cSldViewPr snapToGrid="0" snapToObjects="1">
      <p:cViewPr varScale="1">
        <p:scale>
          <a:sx n="52" d="100"/>
          <a:sy n="52" d="100"/>
        </p:scale>
        <p:origin x="819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-116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4B7F9-9A47-534F-875C-0DCE696EA4B9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E9DB7-993A-C643-9AA4-1235EAC7C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67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Lecture 5:  Triangulations and simplicial complexes (with a brief intro to</a:t>
            </a:r>
            <a:r>
              <a:rPr lang="en-US" sz="2400" baseline="0" dirty="0" smtClean="0">
                <a:solidFill>
                  <a:srgbClr val="0000FF"/>
                </a:solidFill>
              </a:rPr>
              <a:t> cell complexes)</a:t>
            </a:r>
            <a:r>
              <a:rPr lang="en-US" sz="2400" dirty="0" smtClean="0">
                <a:solidFill>
                  <a:srgbClr val="0000FF"/>
                </a:solidFill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C4B9-A07B-9549-B62E-78439FDB3B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2107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92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92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sz="1200" dirty="0" smtClean="0"/>
              <a:t>Step 2.)  Add 2-dimensional triangles  (2-simplices).  But we can only</a:t>
            </a:r>
            <a:r>
              <a:rPr lang="en-US" sz="1200" baseline="0" dirty="0" smtClean="0"/>
              <a:t> add a </a:t>
            </a:r>
            <a:r>
              <a:rPr lang="en-US" sz="1200" dirty="0" smtClean="0"/>
              <a:t>2-dimensional </a:t>
            </a:r>
            <a:r>
              <a:rPr lang="en-US" sz="1200" baseline="0" dirty="0" smtClean="0"/>
              <a:t>triangle where 3 edges form the boundary of a triangle.</a:t>
            </a:r>
          </a:p>
          <a:p>
            <a:pPr>
              <a:lnSpc>
                <a:spcPct val="120000"/>
              </a:lnSpc>
            </a:pPr>
            <a:r>
              <a:rPr lang="en-US" sz="1200" dirty="0" smtClean="0">
                <a:solidFill>
                  <a:srgbClr val="FF0000"/>
                </a:solidFill>
              </a:rPr>
              <a:t>The boundary of a simplex must exist before we can</a:t>
            </a:r>
            <a:r>
              <a:rPr lang="en-US" sz="1200" baseline="0" dirty="0" smtClean="0">
                <a:solidFill>
                  <a:srgbClr val="FF0000"/>
                </a:solidFill>
              </a:rPr>
              <a:t> add that simplex.</a:t>
            </a:r>
            <a:endParaRPr lang="en-US" sz="1200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endParaRPr lang="en-US" sz="1200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1200" dirty="0" smtClean="0">
                <a:solidFill>
                  <a:srgbClr val="FF0000"/>
                </a:solidFill>
              </a:rPr>
              <a:t>Note we can also use a set of three vertices to identify a 2-simplex.  But to add a 2-simplex, we must have its three boundary edges in the complex.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485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sz="1200" dirty="0" smtClean="0"/>
              <a:t>Step 2.)  Add 2-dimensional triangles  (2-simplices).  But we can only</a:t>
            </a:r>
            <a:r>
              <a:rPr lang="en-US" sz="1200" baseline="0" dirty="0" smtClean="0"/>
              <a:t> add a triangle where 3 edges form a triangle since the </a:t>
            </a:r>
            <a:r>
              <a:rPr lang="en-US" sz="1200" dirty="0" smtClean="0">
                <a:solidFill>
                  <a:srgbClr val="FF0000"/>
                </a:solidFill>
              </a:rPr>
              <a:t>Boundary of a triangle is a cycle consisting of 3 edges.  </a:t>
            </a:r>
          </a:p>
          <a:p>
            <a:pPr>
              <a:lnSpc>
                <a:spcPct val="120000"/>
              </a:lnSpc>
            </a:pPr>
            <a:r>
              <a:rPr lang="en-US" sz="1200" dirty="0" smtClean="0">
                <a:solidFill>
                  <a:srgbClr val="FF0000"/>
                </a:solidFill>
              </a:rPr>
              <a:t>The boundary of a simplex must exist before we can</a:t>
            </a:r>
            <a:r>
              <a:rPr lang="en-US" sz="1200" baseline="0" dirty="0" smtClean="0">
                <a:solidFill>
                  <a:srgbClr val="FF0000"/>
                </a:solidFill>
              </a:rPr>
              <a:t> add that simplex.</a:t>
            </a:r>
            <a:endParaRPr lang="en-US" sz="1200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endParaRPr lang="en-US" sz="1200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1200" dirty="0" smtClean="0">
                <a:solidFill>
                  <a:srgbClr val="FF0000"/>
                </a:solidFill>
              </a:rPr>
              <a:t>Note we can also use n set of three vertices to identify a 2-simplex.  But to add a 2-simplex, we must have its three boundary edges in the complex.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485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Continuing to increase in dimension, in step 3, we </a:t>
            </a:r>
            <a:r>
              <a:rPr lang="en-US" sz="1200" dirty="0" smtClean="0"/>
              <a:t>Add 3-dimensional tetrahedrons (3-simplices).  But we can only add the tetrahedron if it’s faces are already part of the simplicial complex that we have created so far.  That is we can only add a 3-simplex  if there are 4 2-dimensional</a:t>
            </a:r>
            <a:r>
              <a:rPr lang="en-US" sz="1200" baseline="0" dirty="0" smtClean="0"/>
              <a:t> triangles</a:t>
            </a:r>
            <a:r>
              <a:rPr lang="en-US" sz="1200" dirty="0" smtClean="0"/>
              <a:t> that form the boundary of a tetrahedron,  then we can add a 3-simplex by filling it in.</a:t>
            </a:r>
          </a:p>
          <a:p>
            <a:endParaRPr lang="en-US" sz="1200" dirty="0" smtClean="0"/>
          </a:p>
          <a:p>
            <a:r>
              <a:rPr lang="en-US" sz="1200" dirty="0" smtClean="0"/>
              <a:t>I can identify a 3-simples with four vertices.</a:t>
            </a:r>
          </a:p>
          <a:p>
            <a:endParaRPr lang="en-US" sz="1200" dirty="0" smtClean="0"/>
          </a:p>
          <a:p>
            <a:r>
              <a:rPr lang="en-US" sz="1200" dirty="0" smtClean="0"/>
              <a:t>Note all the 2-dimensionals faces must be triangles.</a:t>
            </a:r>
            <a:r>
              <a:rPr lang="en-US" sz="1200" baseline="0" dirty="0" smtClean="0"/>
              <a:t>  Thus</a:t>
            </a:r>
            <a:r>
              <a:rPr lang="en-US" sz="1200" dirty="0" smtClean="0"/>
              <a:t> I cannot fill in this pyramid because it has a square base.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2939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Continuing to increase in dimension, in step 3, we </a:t>
            </a:r>
            <a:r>
              <a:rPr lang="en-US" sz="1200" dirty="0" smtClean="0"/>
              <a:t>Add 3-dimensional tetrahedrons (3-simplices).  But we can only add the tetrahedron if it’s faces are already part of the simplicial complex that we have created so far.  That is we can only add a 3-simplex  if there are 4 2-dimensionals that form the boundary of a tetrahedron,  then we can add a 3-simplex by filling it in.</a:t>
            </a:r>
          </a:p>
          <a:p>
            <a:endParaRPr lang="en-US" sz="1200" dirty="0" smtClean="0"/>
          </a:p>
          <a:p>
            <a:r>
              <a:rPr lang="en-US" sz="1200" dirty="0" smtClean="0"/>
              <a:t>I can identify a 3-simples with four vertices.</a:t>
            </a:r>
          </a:p>
          <a:p>
            <a:endParaRPr lang="en-US" sz="1200" dirty="0" smtClean="0"/>
          </a:p>
          <a:p>
            <a:r>
              <a:rPr lang="en-US" sz="1200" dirty="0" smtClean="0"/>
              <a:t>Note all the 2-dimensionals must be triangles.</a:t>
            </a:r>
            <a:r>
              <a:rPr lang="en-US" sz="1200" baseline="0" dirty="0" smtClean="0"/>
              <a:t>  Thus</a:t>
            </a:r>
            <a:r>
              <a:rPr lang="en-US" sz="1200" dirty="0" smtClean="0"/>
              <a:t> I cannot fill in this pyramid because it has a square base.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2939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dirty="0" smtClean="0"/>
              <a:t>We can only add a </a:t>
            </a:r>
            <a:r>
              <a:rPr lang="en-US" sz="1200" dirty="0" smtClean="0">
                <a:solidFill>
                  <a:srgbClr val="FF0000"/>
                </a:solidFill>
              </a:rPr>
              <a:t>4-simplex </a:t>
            </a:r>
            <a:r>
              <a:rPr lang="en-US" dirty="0" smtClean="0"/>
              <a:t>if it’s boundary which is a sum of three dimensional </a:t>
            </a:r>
            <a:r>
              <a:rPr lang="en-US" sz="1200" dirty="0" smtClean="0">
                <a:solidFill>
                  <a:srgbClr val="FF0000"/>
                </a:solidFill>
              </a:rPr>
              <a:t>3-simplices </a:t>
            </a:r>
            <a:r>
              <a:rPr lang="en-US" dirty="0" smtClean="0"/>
              <a:t>exists.  We can calculate its boundary by removing one vertex at a time.  Thus the boundary of the </a:t>
            </a:r>
            <a:r>
              <a:rPr lang="en-US" sz="1200" dirty="0" smtClean="0">
                <a:solidFill>
                  <a:srgbClr val="FF0000"/>
                </a:solidFill>
              </a:rPr>
              <a:t>4-simplex </a:t>
            </a:r>
            <a:r>
              <a:rPr lang="en-US" sz="1200" dirty="0" smtClean="0"/>
              <a:t>{v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, v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, …, v</a:t>
            </a:r>
            <a:r>
              <a:rPr lang="en-US" sz="1200" baseline="-25000" dirty="0" smtClean="0"/>
              <a:t>5</a:t>
            </a:r>
            <a:r>
              <a:rPr lang="en-US" sz="1200" dirty="0" smtClean="0"/>
              <a:t>}  is the sum of the three dimensional tetrahedron,</a:t>
            </a:r>
            <a:r>
              <a:rPr lang="en-US" sz="1200" baseline="0" dirty="0" smtClean="0"/>
              <a:t> </a:t>
            </a:r>
            <a:r>
              <a:rPr lang="en-US" sz="1200" dirty="0" smtClean="0">
                <a:solidFill>
                  <a:srgbClr val="000000"/>
                </a:solidFill>
              </a:rPr>
              <a:t>{v</a:t>
            </a:r>
            <a:r>
              <a:rPr lang="en-US" sz="1200" baseline="-25000" dirty="0" smtClean="0">
                <a:solidFill>
                  <a:srgbClr val="000000"/>
                </a:solidFill>
              </a:rPr>
              <a:t>2</a:t>
            </a:r>
            <a:r>
              <a:rPr lang="en-US" sz="1200" dirty="0" smtClean="0">
                <a:solidFill>
                  <a:srgbClr val="000000"/>
                </a:solidFill>
              </a:rPr>
              <a:t>, v</a:t>
            </a:r>
            <a:r>
              <a:rPr lang="en-US" sz="1200" baseline="-25000" dirty="0" smtClean="0">
                <a:solidFill>
                  <a:srgbClr val="000000"/>
                </a:solidFill>
              </a:rPr>
              <a:t>3</a:t>
            </a:r>
            <a:r>
              <a:rPr lang="en-US" sz="1200" dirty="0" smtClean="0">
                <a:solidFill>
                  <a:srgbClr val="000000"/>
                </a:solidFill>
              </a:rPr>
              <a:t>, v</a:t>
            </a:r>
            <a:r>
              <a:rPr lang="en-US" sz="1200" baseline="-25000" dirty="0" smtClean="0">
                <a:solidFill>
                  <a:srgbClr val="000000"/>
                </a:solidFill>
              </a:rPr>
              <a:t>4</a:t>
            </a:r>
            <a:r>
              <a:rPr lang="en-US" sz="1200" dirty="0" smtClean="0">
                <a:solidFill>
                  <a:srgbClr val="000000"/>
                </a:solidFill>
              </a:rPr>
              <a:t>, v</a:t>
            </a:r>
            <a:r>
              <a:rPr lang="en-US" sz="1200" baseline="-25000" dirty="0" smtClean="0">
                <a:solidFill>
                  <a:srgbClr val="000000"/>
                </a:solidFill>
              </a:rPr>
              <a:t>5</a:t>
            </a:r>
            <a:r>
              <a:rPr lang="en-US" sz="1200" dirty="0" smtClean="0">
                <a:solidFill>
                  <a:srgbClr val="000000"/>
                </a:solidFill>
              </a:rPr>
              <a:t>} + {v</a:t>
            </a:r>
            <a:r>
              <a:rPr lang="en-US" sz="1200" baseline="-25000" dirty="0" smtClean="0">
                <a:solidFill>
                  <a:srgbClr val="000000"/>
                </a:solidFill>
              </a:rPr>
              <a:t>1</a:t>
            </a:r>
            <a:r>
              <a:rPr lang="en-US" sz="1200" dirty="0" smtClean="0">
                <a:solidFill>
                  <a:srgbClr val="000000"/>
                </a:solidFill>
              </a:rPr>
              <a:t>, v</a:t>
            </a:r>
            <a:r>
              <a:rPr lang="en-US" sz="1200" baseline="-25000" dirty="0" smtClean="0">
                <a:solidFill>
                  <a:srgbClr val="000000"/>
                </a:solidFill>
              </a:rPr>
              <a:t>3</a:t>
            </a:r>
            <a:r>
              <a:rPr lang="en-US" sz="1200" dirty="0" smtClean="0">
                <a:solidFill>
                  <a:srgbClr val="000000"/>
                </a:solidFill>
              </a:rPr>
              <a:t>, v</a:t>
            </a:r>
            <a:r>
              <a:rPr lang="en-US" sz="1200" baseline="-25000" dirty="0" smtClean="0">
                <a:solidFill>
                  <a:srgbClr val="000000"/>
                </a:solidFill>
              </a:rPr>
              <a:t>4</a:t>
            </a:r>
            <a:r>
              <a:rPr lang="en-US" sz="1200" dirty="0" smtClean="0">
                <a:solidFill>
                  <a:srgbClr val="000000"/>
                </a:solidFill>
              </a:rPr>
              <a:t>, v</a:t>
            </a:r>
            <a:r>
              <a:rPr lang="en-US" sz="1200" baseline="-25000" dirty="0" smtClean="0">
                <a:solidFill>
                  <a:srgbClr val="000000"/>
                </a:solidFill>
              </a:rPr>
              <a:t>5</a:t>
            </a:r>
            <a:r>
              <a:rPr lang="en-US" sz="1200" dirty="0" smtClean="0">
                <a:solidFill>
                  <a:srgbClr val="000000"/>
                </a:solidFill>
              </a:rPr>
              <a:t>} + {v</a:t>
            </a:r>
            <a:r>
              <a:rPr lang="en-US" sz="1200" baseline="-25000" dirty="0" smtClean="0">
                <a:solidFill>
                  <a:srgbClr val="000000"/>
                </a:solidFill>
              </a:rPr>
              <a:t>1</a:t>
            </a:r>
            <a:r>
              <a:rPr lang="en-US" sz="1200" dirty="0" smtClean="0">
                <a:solidFill>
                  <a:srgbClr val="000000"/>
                </a:solidFill>
              </a:rPr>
              <a:t>, v</a:t>
            </a:r>
            <a:r>
              <a:rPr lang="en-US" sz="1200" baseline="-25000" dirty="0" smtClean="0">
                <a:solidFill>
                  <a:srgbClr val="000000"/>
                </a:solidFill>
              </a:rPr>
              <a:t>2</a:t>
            </a:r>
            <a:r>
              <a:rPr lang="en-US" sz="1200" dirty="0" smtClean="0">
                <a:solidFill>
                  <a:srgbClr val="000000"/>
                </a:solidFill>
              </a:rPr>
              <a:t>, v</a:t>
            </a:r>
            <a:r>
              <a:rPr lang="en-US" sz="1200" baseline="-25000" dirty="0" smtClean="0">
                <a:solidFill>
                  <a:srgbClr val="000000"/>
                </a:solidFill>
              </a:rPr>
              <a:t>4</a:t>
            </a:r>
            <a:r>
              <a:rPr lang="en-US" sz="1200" dirty="0" smtClean="0">
                <a:solidFill>
                  <a:srgbClr val="000000"/>
                </a:solidFill>
              </a:rPr>
              <a:t>, v</a:t>
            </a:r>
            <a:r>
              <a:rPr lang="en-US" sz="1200" baseline="-25000" dirty="0" smtClean="0">
                <a:solidFill>
                  <a:srgbClr val="000000"/>
                </a:solidFill>
              </a:rPr>
              <a:t>5</a:t>
            </a:r>
            <a:r>
              <a:rPr lang="en-US" sz="1200" dirty="0" smtClean="0">
                <a:solidFill>
                  <a:srgbClr val="000000"/>
                </a:solidFill>
              </a:rPr>
              <a:t>} </a:t>
            </a:r>
          </a:p>
          <a:p>
            <a:pPr>
              <a:lnSpc>
                <a:spcPct val="120000"/>
              </a:lnSpc>
            </a:pPr>
            <a:r>
              <a:rPr lang="en-US" sz="1200" dirty="0" smtClean="0">
                <a:solidFill>
                  <a:srgbClr val="000000"/>
                </a:solidFill>
              </a:rPr>
              <a:t>                                        + {v</a:t>
            </a:r>
            <a:r>
              <a:rPr lang="en-US" sz="1200" baseline="-25000" dirty="0" smtClean="0">
                <a:solidFill>
                  <a:srgbClr val="000000"/>
                </a:solidFill>
              </a:rPr>
              <a:t>1</a:t>
            </a:r>
            <a:r>
              <a:rPr lang="en-US" sz="1200" dirty="0" smtClean="0">
                <a:solidFill>
                  <a:srgbClr val="000000"/>
                </a:solidFill>
              </a:rPr>
              <a:t>, v</a:t>
            </a:r>
            <a:r>
              <a:rPr lang="en-US" sz="1200" baseline="-25000" dirty="0" smtClean="0">
                <a:solidFill>
                  <a:srgbClr val="000000"/>
                </a:solidFill>
              </a:rPr>
              <a:t>2</a:t>
            </a:r>
            <a:r>
              <a:rPr lang="en-US" sz="1200" dirty="0" smtClean="0">
                <a:solidFill>
                  <a:srgbClr val="000000"/>
                </a:solidFill>
              </a:rPr>
              <a:t>, v</a:t>
            </a:r>
            <a:r>
              <a:rPr lang="en-US" sz="1200" baseline="-25000" dirty="0" smtClean="0">
                <a:solidFill>
                  <a:srgbClr val="000000"/>
                </a:solidFill>
              </a:rPr>
              <a:t>3</a:t>
            </a:r>
            <a:r>
              <a:rPr lang="en-US" sz="1200" dirty="0" smtClean="0">
                <a:solidFill>
                  <a:srgbClr val="000000"/>
                </a:solidFill>
              </a:rPr>
              <a:t>, v</a:t>
            </a:r>
            <a:r>
              <a:rPr lang="en-US" sz="1200" baseline="-25000" dirty="0" smtClean="0">
                <a:solidFill>
                  <a:srgbClr val="000000"/>
                </a:solidFill>
              </a:rPr>
              <a:t>5</a:t>
            </a:r>
            <a:r>
              <a:rPr lang="en-US" sz="1200" dirty="0" smtClean="0">
                <a:solidFill>
                  <a:srgbClr val="000000"/>
                </a:solidFill>
              </a:rPr>
              <a:t>} + {v</a:t>
            </a:r>
            <a:r>
              <a:rPr lang="en-US" sz="1200" baseline="-25000" dirty="0" smtClean="0">
                <a:solidFill>
                  <a:srgbClr val="000000"/>
                </a:solidFill>
              </a:rPr>
              <a:t>1</a:t>
            </a:r>
            <a:r>
              <a:rPr lang="en-US" sz="1200" dirty="0" smtClean="0">
                <a:solidFill>
                  <a:srgbClr val="000000"/>
                </a:solidFill>
              </a:rPr>
              <a:t>, v</a:t>
            </a:r>
            <a:r>
              <a:rPr lang="en-US" sz="1200" baseline="-25000" dirty="0" smtClean="0">
                <a:solidFill>
                  <a:srgbClr val="000000"/>
                </a:solidFill>
              </a:rPr>
              <a:t>2</a:t>
            </a:r>
            <a:r>
              <a:rPr lang="en-US" sz="1200" dirty="0" smtClean="0">
                <a:solidFill>
                  <a:srgbClr val="000000"/>
                </a:solidFill>
              </a:rPr>
              <a:t>, v</a:t>
            </a:r>
            <a:r>
              <a:rPr lang="en-US" sz="1200" baseline="-25000" dirty="0" smtClean="0">
                <a:solidFill>
                  <a:srgbClr val="000000"/>
                </a:solidFill>
              </a:rPr>
              <a:t>3</a:t>
            </a:r>
            <a:r>
              <a:rPr lang="en-US" sz="1200" dirty="0" smtClean="0">
                <a:solidFill>
                  <a:srgbClr val="000000"/>
                </a:solidFill>
              </a:rPr>
              <a:t>, v</a:t>
            </a:r>
            <a:r>
              <a:rPr lang="en-US" sz="1200" baseline="-25000" dirty="0" smtClean="0">
                <a:solidFill>
                  <a:srgbClr val="000000"/>
                </a:solidFill>
              </a:rPr>
              <a:t>4</a:t>
            </a:r>
            <a:r>
              <a:rPr lang="en-US" sz="1200" dirty="0" smtClean="0">
                <a:solidFill>
                  <a:srgbClr val="000000"/>
                </a:solidFill>
              </a:rPr>
              <a:t>}</a:t>
            </a:r>
            <a:endParaRPr lang="en-US" sz="120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Thus we would need these five tetrahedron in order to add a four </a:t>
            </a:r>
            <a:r>
              <a:rPr lang="en-US" sz="1200" dirty="0" err="1" smtClean="0"/>
              <a:t>symplex</a:t>
            </a:r>
            <a:r>
              <a:rPr lang="en-US" sz="1200" dirty="0" smtClean="0"/>
              <a:t>.  We only have one tetrahedron so we cannot add a four </a:t>
            </a:r>
            <a:r>
              <a:rPr lang="en-US" sz="1200" dirty="0" err="1" smtClean="0"/>
              <a:t>Symplex</a:t>
            </a:r>
            <a:r>
              <a:rPr lang="en-US" sz="1200" dirty="0" smtClean="0"/>
              <a:t>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332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In step n,</a:t>
            </a:r>
            <a:r>
              <a:rPr lang="en-US" sz="1200" baseline="0" dirty="0" smtClean="0"/>
              <a:t> we can</a:t>
            </a:r>
            <a:r>
              <a:rPr lang="en-US" sz="1200" dirty="0" smtClean="0"/>
              <a:t> add n-</a:t>
            </a:r>
            <a:r>
              <a:rPr lang="en-US" sz="1200" dirty="0" smtClean="0">
                <a:solidFill>
                  <a:schemeClr val="tx1"/>
                </a:solidFill>
              </a:rPr>
              <a:t>simplices, but only if its boundary, a sum of (n-1) dimensional</a:t>
            </a:r>
            <a:r>
              <a:rPr lang="en-US" sz="1200" baseline="0" dirty="0" smtClean="0">
                <a:solidFill>
                  <a:schemeClr val="tx1"/>
                </a:solidFill>
              </a:rPr>
              <a:t> simplices was created in the previous step, the n-1 step where we added n-1 - simplices</a:t>
            </a:r>
            <a:r>
              <a:rPr lang="en-US" sz="1200" dirty="0" smtClean="0">
                <a:solidFill>
                  <a:schemeClr val="tx1"/>
                </a:solidFill>
              </a:rPr>
              <a:t>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In our</a:t>
            </a:r>
            <a:r>
              <a:rPr lang="en-US" sz="1200" baseline="0" dirty="0" smtClean="0">
                <a:solidFill>
                  <a:schemeClr val="tx1"/>
                </a:solidFill>
              </a:rPr>
              <a:t> example, the highest dimensional simplex is a 3-simplex, this solid tetrahedron, so we have a 3-dimensional </a:t>
            </a:r>
            <a:r>
              <a:rPr lang="en-US" sz="1200" baseline="0" dirty="0" err="1" smtClean="0">
                <a:solidFill>
                  <a:schemeClr val="tx1"/>
                </a:solidFill>
              </a:rPr>
              <a:t>simplicial</a:t>
            </a:r>
            <a:r>
              <a:rPr lang="en-US" sz="1200" baseline="0" dirty="0" smtClean="0">
                <a:solidFill>
                  <a:schemeClr val="tx1"/>
                </a:solidFill>
              </a:rPr>
              <a:t> complex.</a:t>
            </a:r>
            <a:endParaRPr lang="en-US" sz="1200" dirty="0" smtClean="0">
              <a:solidFill>
                <a:schemeClr val="tx1"/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This partitioning of an object into  </a:t>
            </a:r>
            <a:r>
              <a:rPr lang="en-US" sz="1200" dirty="0" smtClean="0">
                <a:solidFill>
                  <a:srgbClr val="FF0000"/>
                </a:solidFill>
              </a:rPr>
              <a:t>0-simplices,</a:t>
            </a:r>
            <a:r>
              <a:rPr lang="en-US" sz="1200" baseline="0" dirty="0" smtClean="0">
                <a:solidFill>
                  <a:srgbClr val="FF0000"/>
                </a:solidFill>
              </a:rPr>
              <a:t> 1</a:t>
            </a:r>
            <a:r>
              <a:rPr lang="en-US" sz="1200" dirty="0" smtClean="0">
                <a:solidFill>
                  <a:srgbClr val="FF0000"/>
                </a:solidFill>
              </a:rPr>
              <a:t>-simplices,</a:t>
            </a:r>
            <a:r>
              <a:rPr lang="en-US" sz="1200" baseline="0" dirty="0" smtClean="0">
                <a:solidFill>
                  <a:srgbClr val="FF0000"/>
                </a:solidFill>
              </a:rPr>
              <a:t> 2</a:t>
            </a:r>
            <a:r>
              <a:rPr lang="en-US" sz="1200" dirty="0" smtClean="0">
                <a:solidFill>
                  <a:srgbClr val="FF0000"/>
                </a:solidFill>
              </a:rPr>
              <a:t>-simplices, </a:t>
            </a:r>
            <a:r>
              <a:rPr lang="en-US" sz="1200" dirty="0" smtClean="0">
                <a:solidFill>
                  <a:schemeClr val="tx1"/>
                </a:solidFill>
              </a:rPr>
              <a:t>etc. is called a triangulation of the object.  An object is called a simplicial complex</a:t>
            </a:r>
            <a:r>
              <a:rPr lang="en-US" sz="1200" baseline="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if it has a triangulation. 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Let us now</a:t>
            </a:r>
            <a:r>
              <a:rPr lang="en-US" sz="1200" baseline="0" dirty="0" smtClean="0">
                <a:solidFill>
                  <a:schemeClr val="tx1"/>
                </a:solidFill>
              </a:rPr>
              <a:t> triangulate a couple of familiar examples.</a:t>
            </a:r>
            <a:endParaRPr lang="en-US" sz="12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9018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Let’s first triangulate the circle.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1718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can try adding just 2 vertices,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328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simplicial</a:t>
            </a:r>
            <a:r>
              <a:rPr lang="en-US" baseline="0" dirty="0" smtClean="0"/>
              <a:t> complex starts with 0 dimensional vertices.  Since they are 0 dimensional we call them 0 simplices.  So a vertex is called a 0-simplex.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have oriented edges which are 1-dimensional, so we call them 1-simplices.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When using Z mod 2 coefficients we can ignore orientation, but with any other type of coefficients such as  the integers, our simplices will be oriented.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will always use pictures  or a symbol such as e to denote an edge.  However, we could also use an ordered pair (v1, v2) to denote an edge that points from v1 to v2. </a:t>
            </a:r>
          </a:p>
          <a:p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A 2-dimensional face is a 2-simplex.  Again we will use pictures or a symbol such as f to denote a 2-simplex, but one can also use an ordered triple such as (v1, v2, v3), but multiple triples can denote the same oriented face.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C4B9-A07B-9549-B62E-78439FDB3B7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3571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 then</a:t>
            </a:r>
            <a:r>
              <a:rPr lang="en-US" baseline="0" dirty="0" smtClean="0"/>
              <a:t> I would have </a:t>
            </a:r>
            <a:r>
              <a:rPr lang="en-US" baseline="0" dirty="0" err="1" smtClean="0"/>
              <a:t>mutliple</a:t>
            </a:r>
            <a:r>
              <a:rPr lang="en-US" baseline="0" dirty="0" smtClean="0"/>
              <a:t> edges, </a:t>
            </a:r>
            <a:r>
              <a:rPr lang="en-US" baseline="0" dirty="0" err="1" smtClean="0"/>
              <a:t>ie</a:t>
            </a:r>
            <a:r>
              <a:rPr lang="en-US" baseline="0" dirty="0" smtClean="0"/>
              <a:t> 2 edges joining the same pair of vertices.  Remember for a simplicial complex, we are not allowed multiple edges.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2801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Thus I need a third vertex.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2723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Adding edges joining pairs of vertices, we now have a triangulation of the circle consisting of three vertices and three edges.  Note my edges do not need to be straight lines segments.  A curve is topologically equivalent to a straight line segment. So these three green arcs are all edges.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2723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</a:t>
            </a:r>
            <a:r>
              <a:rPr lang="en-US" baseline="0" dirty="0" smtClean="0"/>
              <a:t> the next example, w</a:t>
            </a:r>
            <a:r>
              <a:rPr lang="en-US" dirty="0" smtClean="0"/>
              <a:t>e will triangulate the two dimensional disk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0939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start by adding three vertices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829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then add three edges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21837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then fill in the circle with a two dimensional face.</a:t>
            </a:r>
            <a:r>
              <a:rPr lang="en-US" baseline="0" dirty="0" smtClean="0"/>
              <a:t>  Note that this 2-dimensional</a:t>
            </a:r>
            <a:r>
              <a:rPr lang="en-US" dirty="0" smtClean="0"/>
              <a:t> face really is a topological triangle.  It’s boundary consists of three edges.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5564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Recall that a triangle is topologically equivalent to a circular disk.  So as long as I have 3 edges forming a triangle, I can add a 2-dimensional face.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919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</a:t>
            </a:r>
            <a:r>
              <a:rPr lang="en-US" baseline="0" dirty="0" smtClean="0"/>
              <a:t> the</a:t>
            </a:r>
            <a:r>
              <a:rPr lang="en-US" dirty="0" smtClean="0"/>
              <a:t> next example, we will triangulate the</a:t>
            </a:r>
            <a:r>
              <a:rPr lang="en-US" baseline="0" dirty="0" smtClean="0"/>
              <a:t> sphere.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47251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Again we start by adding vertices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411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For example </a:t>
            </a:r>
            <a:r>
              <a:rPr lang="en-US" sz="1200" dirty="0" smtClean="0">
                <a:solidFill>
                  <a:srgbClr val="000000"/>
                </a:solidFill>
              </a:rPr>
              <a:t>(v</a:t>
            </a:r>
            <a:r>
              <a:rPr lang="en-US" sz="1200" baseline="-25000" dirty="0" smtClean="0">
                <a:solidFill>
                  <a:srgbClr val="000000"/>
                </a:solidFill>
              </a:rPr>
              <a:t>1</a:t>
            </a:r>
            <a:r>
              <a:rPr lang="en-US" sz="1200" dirty="0" smtClean="0">
                <a:solidFill>
                  <a:srgbClr val="000000"/>
                </a:solidFill>
              </a:rPr>
              <a:t>, v</a:t>
            </a:r>
            <a:r>
              <a:rPr lang="en-US" sz="1200" baseline="-25000" dirty="0" smtClean="0">
                <a:solidFill>
                  <a:srgbClr val="000000"/>
                </a:solidFill>
              </a:rPr>
              <a:t>2</a:t>
            </a:r>
            <a:r>
              <a:rPr lang="en-US" sz="1200" dirty="0" smtClean="0">
                <a:solidFill>
                  <a:srgbClr val="000000"/>
                </a:solidFill>
              </a:rPr>
              <a:t>, v</a:t>
            </a:r>
            <a:r>
              <a:rPr lang="en-US" sz="1200" baseline="-25000" dirty="0" smtClean="0">
                <a:solidFill>
                  <a:srgbClr val="000000"/>
                </a:solidFill>
              </a:rPr>
              <a:t>3</a:t>
            </a:r>
            <a:r>
              <a:rPr lang="en-US" sz="1200" dirty="0" smtClean="0">
                <a:solidFill>
                  <a:srgbClr val="000000"/>
                </a:solidFill>
              </a:rPr>
              <a:t>)</a:t>
            </a:r>
            <a:r>
              <a:rPr lang="en-US" sz="1200" baseline="-25000" dirty="0" smtClean="0">
                <a:solidFill>
                  <a:srgbClr val="000000"/>
                </a:solidFill>
              </a:rPr>
              <a:t> </a:t>
            </a:r>
            <a:r>
              <a:rPr lang="en-US" sz="1200" baseline="0" dirty="0" smtClean="0">
                <a:solidFill>
                  <a:schemeClr val="tx1"/>
                </a:solidFill>
              </a:rPr>
              <a:t>,</a:t>
            </a:r>
            <a:r>
              <a:rPr lang="en-US" baseline="0" dirty="0" smtClean="0"/>
              <a:t> </a:t>
            </a:r>
            <a:r>
              <a:rPr lang="en-US" sz="1200" dirty="0" smtClean="0">
                <a:solidFill>
                  <a:srgbClr val="000000"/>
                </a:solidFill>
              </a:rPr>
              <a:t>(v</a:t>
            </a:r>
            <a:r>
              <a:rPr lang="en-US" sz="1200" baseline="-25000" dirty="0" smtClean="0">
                <a:solidFill>
                  <a:srgbClr val="000000"/>
                </a:solidFill>
              </a:rPr>
              <a:t>2</a:t>
            </a:r>
            <a:r>
              <a:rPr lang="en-US" sz="1200" dirty="0" smtClean="0">
                <a:solidFill>
                  <a:srgbClr val="000000"/>
                </a:solidFill>
              </a:rPr>
              <a:t>, v</a:t>
            </a:r>
            <a:r>
              <a:rPr lang="en-US" sz="1200" baseline="-25000" dirty="0" smtClean="0">
                <a:solidFill>
                  <a:srgbClr val="000000"/>
                </a:solidFill>
              </a:rPr>
              <a:t>3, </a:t>
            </a:r>
            <a:r>
              <a:rPr lang="en-US" sz="1200" dirty="0" smtClean="0">
                <a:solidFill>
                  <a:srgbClr val="000000"/>
                </a:solidFill>
              </a:rPr>
              <a:t>v</a:t>
            </a:r>
            <a:r>
              <a:rPr lang="en-US" sz="1200" baseline="-25000" dirty="0" smtClean="0">
                <a:solidFill>
                  <a:srgbClr val="000000"/>
                </a:solidFill>
              </a:rPr>
              <a:t>1</a:t>
            </a:r>
            <a:r>
              <a:rPr lang="en-US" sz="1200" dirty="0" smtClean="0">
                <a:solidFill>
                  <a:srgbClr val="000000"/>
                </a:solidFill>
              </a:rPr>
              <a:t>), (v</a:t>
            </a:r>
            <a:r>
              <a:rPr lang="en-US" sz="1200" baseline="-25000" dirty="0" smtClean="0">
                <a:solidFill>
                  <a:srgbClr val="000000"/>
                </a:solidFill>
              </a:rPr>
              <a:t>3</a:t>
            </a:r>
            <a:r>
              <a:rPr lang="en-US" sz="1200" dirty="0" smtClean="0">
                <a:solidFill>
                  <a:srgbClr val="000000"/>
                </a:solidFill>
              </a:rPr>
              <a:t>, v</a:t>
            </a:r>
            <a:r>
              <a:rPr lang="en-US" sz="1200" baseline="-25000" dirty="0" smtClean="0">
                <a:solidFill>
                  <a:srgbClr val="000000"/>
                </a:solidFill>
              </a:rPr>
              <a:t>1</a:t>
            </a:r>
            <a:r>
              <a:rPr lang="en-US" sz="1200" dirty="0" smtClean="0">
                <a:solidFill>
                  <a:srgbClr val="000000"/>
                </a:solidFill>
              </a:rPr>
              <a:t>, v</a:t>
            </a:r>
            <a:r>
              <a:rPr lang="en-US" sz="1200" baseline="-25000" dirty="0" smtClean="0">
                <a:solidFill>
                  <a:srgbClr val="000000"/>
                </a:solidFill>
              </a:rPr>
              <a:t>2</a:t>
            </a:r>
            <a:r>
              <a:rPr lang="en-US" sz="1200" dirty="0" smtClean="0">
                <a:solidFill>
                  <a:srgbClr val="000000"/>
                </a:solidFill>
              </a:rPr>
              <a:t>)</a:t>
            </a:r>
            <a:r>
              <a:rPr lang="en-US" sz="1200" baseline="0" dirty="0" smtClean="0">
                <a:solidFill>
                  <a:schemeClr val="tx1"/>
                </a:solidFill>
              </a:rPr>
              <a:t> all</a:t>
            </a:r>
            <a:r>
              <a:rPr lang="en-US" baseline="0" dirty="0" smtClean="0"/>
              <a:t> denote the same oriented face while (v3, v2, v1) denotes a face with the opposite orientation.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2 triples correspond to the same orientation if one is an even permutation of the other, 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If I perform an odd number of permutations, I get a face with the opposite orientation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For example if I permute v1 and v2 I go from a clockwise orientation to a counterclockwise orientation.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solidFill>
                  <a:srgbClr val="000000"/>
                </a:solidFill>
              </a:rPr>
              <a:t>the orientation </a:t>
            </a:r>
            <a:r>
              <a:rPr lang="en-US" sz="1200" dirty="0" smtClean="0">
                <a:solidFill>
                  <a:srgbClr val="000000"/>
                </a:solidFill>
              </a:rPr>
              <a:t>v</a:t>
            </a:r>
            <a:r>
              <a:rPr lang="en-US" sz="1200" baseline="-25000" dirty="0" smtClean="0">
                <a:solidFill>
                  <a:srgbClr val="000000"/>
                </a:solidFill>
              </a:rPr>
              <a:t>1</a:t>
            </a:r>
            <a:r>
              <a:rPr lang="en-US" sz="1200" dirty="0" smtClean="0">
                <a:solidFill>
                  <a:srgbClr val="000000"/>
                </a:solidFill>
              </a:rPr>
              <a:t>, v</a:t>
            </a:r>
            <a:r>
              <a:rPr lang="en-US" sz="1200" baseline="-25000" dirty="0" smtClean="0">
                <a:solidFill>
                  <a:srgbClr val="000000"/>
                </a:solidFill>
              </a:rPr>
              <a:t>2</a:t>
            </a:r>
            <a:r>
              <a:rPr lang="en-US" sz="1200" dirty="0" smtClean="0">
                <a:solidFill>
                  <a:srgbClr val="000000"/>
                </a:solidFill>
              </a:rPr>
              <a:t>, v</a:t>
            </a:r>
            <a:r>
              <a:rPr lang="en-US" sz="1200" baseline="-25000" dirty="0" smtClean="0">
                <a:solidFill>
                  <a:srgbClr val="000000"/>
                </a:solidFill>
              </a:rPr>
              <a:t>3 </a:t>
            </a:r>
            <a:r>
              <a:rPr lang="en-US" sz="1200" baseline="0" dirty="0" smtClean="0">
                <a:solidFill>
                  <a:srgbClr val="000000"/>
                </a:solidFill>
              </a:rPr>
              <a:t>is clockwise while the orientation </a:t>
            </a:r>
            <a:r>
              <a:rPr lang="en-US" sz="1200" dirty="0" smtClean="0">
                <a:solidFill>
                  <a:srgbClr val="000000"/>
                </a:solidFill>
              </a:rPr>
              <a:t>v</a:t>
            </a:r>
            <a:r>
              <a:rPr lang="en-US" sz="1200" baseline="-25000" dirty="0" smtClean="0">
                <a:solidFill>
                  <a:srgbClr val="000000"/>
                </a:solidFill>
              </a:rPr>
              <a:t>1</a:t>
            </a:r>
            <a:r>
              <a:rPr lang="en-US" sz="1200" dirty="0" smtClean="0">
                <a:solidFill>
                  <a:srgbClr val="000000"/>
                </a:solidFill>
              </a:rPr>
              <a:t>, v</a:t>
            </a:r>
            <a:r>
              <a:rPr lang="en-US" sz="1200" baseline="-25000" dirty="0" smtClean="0">
                <a:solidFill>
                  <a:srgbClr val="000000"/>
                </a:solidFill>
              </a:rPr>
              <a:t>3</a:t>
            </a:r>
            <a:r>
              <a:rPr lang="en-US" sz="1200" dirty="0" smtClean="0">
                <a:solidFill>
                  <a:srgbClr val="000000"/>
                </a:solidFill>
              </a:rPr>
              <a:t>, v</a:t>
            </a:r>
            <a:r>
              <a:rPr lang="en-US" sz="1200" baseline="-25000" dirty="0" smtClean="0">
                <a:solidFill>
                  <a:srgbClr val="000000"/>
                </a:solidFill>
              </a:rPr>
              <a:t>2 </a:t>
            </a:r>
            <a:r>
              <a:rPr lang="en-US" sz="1200" baseline="0" dirty="0" smtClean="0">
                <a:solidFill>
                  <a:srgbClr val="000000"/>
                </a:solidFill>
              </a:rPr>
              <a:t>is counter clockwise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 smtClean="0">
              <a:solidFill>
                <a:srgbClr val="000000"/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If I perform a second permutation, for example exchanging v1 and v3, I now return my orientation to clockwise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Every time we perform a permutation of two elements that are next to each other, we reverse the orientation.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Thus three different ordered triples represent the same face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C4B9-A07B-9549-B62E-78439FDB3B7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4321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then add edges</a:t>
            </a:r>
            <a:r>
              <a:rPr lang="en-US" baseline="0" dirty="0" smtClean="0"/>
              <a:t> </a:t>
            </a:r>
            <a:r>
              <a:rPr lang="en-US" dirty="0" smtClean="0"/>
              <a:t>connecting pairs of vertices.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29787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 finally, we fill in the topological triangles with two dimensional faces,  We fill in this front face with a triangle. We fill in this side face with the triangle, as well as this back face.  The bottom hemisphere is also a topological triangle. It’s boundary consists of three edges so we can also fill it in with a face. In case you don’t see that,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05940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Recall that a circular disk is topologically equivalent to a triangle 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9192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we have a topological triangle.</a:t>
            </a:r>
            <a:r>
              <a:rPr lang="en-US" baseline="0" dirty="0" smtClean="0"/>
              <a:t>  </a:t>
            </a:r>
            <a:r>
              <a:rPr lang="en-US" dirty="0" smtClean="0"/>
              <a:t> If you ever find topology frustrating, well there is an outlet.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5893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now get to punch my topological triangle in order to form the bottom hemisphere.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96976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this bottom hemisphere is a circular disk which is topologically equivalent to a triangle, i.e. a face.  So we have a triangulation of the sphere,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12298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Which, by</a:t>
            </a:r>
            <a:r>
              <a:rPr lang="en-US" baseline="0" dirty="0" smtClean="0"/>
              <a:t> the way </a:t>
            </a:r>
            <a:r>
              <a:rPr lang="en-US" dirty="0" smtClean="0"/>
              <a:t>is topologically equivalent to the boundary of a tetrahedron.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12298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will now describe cell complexes.  You don’t need to know anything about cell complexes (so you can </a:t>
            </a:r>
            <a:r>
              <a:rPr lang="en-US" dirty="0" err="1" smtClean="0"/>
              <a:t>sstop</a:t>
            </a:r>
            <a:r>
              <a:rPr lang="en-US" dirty="0" smtClean="0"/>
              <a:t> this lecture here if you like), but it is good to know that there are different ways of building things.  In some ways, cell</a:t>
            </a:r>
            <a:r>
              <a:rPr lang="en-US" baseline="0" dirty="0" smtClean="0"/>
              <a:t> complexes are</a:t>
            </a:r>
            <a:r>
              <a:rPr lang="en-US" dirty="0" smtClean="0"/>
              <a:t> easier, but most computational software use simplicial complexes.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Note that the building blocks for cell complexes are similar to that for</a:t>
            </a:r>
            <a:r>
              <a:rPr lang="en-US" baseline="0" dirty="0" smtClean="0"/>
              <a:t> simpli</a:t>
            </a:r>
            <a:r>
              <a:rPr lang="en-US" dirty="0" smtClean="0"/>
              <a:t>cial complexes. We still have</a:t>
            </a:r>
            <a:r>
              <a:rPr lang="en-US" baseline="0" dirty="0" smtClean="0"/>
              <a:t> 0</a:t>
            </a:r>
            <a:r>
              <a:rPr lang="en-US" dirty="0" smtClean="0"/>
              <a:t> dimensional vertices, one dimensional edges, two dimensional faces (but instead of a </a:t>
            </a:r>
            <a:r>
              <a:rPr lang="en-US" dirty="0" err="1" smtClean="0"/>
              <a:t>triagle</a:t>
            </a:r>
            <a:r>
              <a:rPr lang="en-US" dirty="0" smtClean="0"/>
              <a:t>,</a:t>
            </a:r>
            <a:r>
              <a:rPr lang="en-US" baseline="0" dirty="0" smtClean="0"/>
              <a:t> we use a disk, but they are topologically </a:t>
            </a:r>
            <a:r>
              <a:rPr lang="en-US" baseline="0" dirty="0" err="1" smtClean="0"/>
              <a:t>equilvalent</a:t>
            </a:r>
            <a:r>
              <a:rPr lang="en-US" dirty="0" smtClean="0"/>
              <a:t>,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We</a:t>
            </a:r>
            <a:r>
              <a:rPr lang="en-US" baseline="0" dirty="0" smtClean="0"/>
              <a:t> also have </a:t>
            </a:r>
            <a:r>
              <a:rPr lang="en-US" dirty="0" smtClean="0"/>
              <a:t>three-dimensional balls which are topologically equivalent</a:t>
            </a:r>
            <a:r>
              <a:rPr lang="en-US" baseline="0" dirty="0" smtClean="0"/>
              <a:t> to 3-dimensional tetrahedron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1584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baseline="0" dirty="0" smtClean="0"/>
              <a:t>For  simpli</a:t>
            </a:r>
            <a:r>
              <a:rPr lang="en-US" dirty="0" smtClean="0"/>
              <a:t>cial complexes, we also had </a:t>
            </a:r>
            <a:r>
              <a:rPr lang="en-US" baseline="0" dirty="0" smtClean="0"/>
              <a:t>0</a:t>
            </a:r>
            <a:r>
              <a:rPr lang="en-US" dirty="0" smtClean="0"/>
              <a:t> dimensional vertices, one dimensional edges, two dimensional triangles, 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C4B9-A07B-9549-B62E-78439FDB3B71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53977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Thus the building blocks are basically</a:t>
            </a:r>
            <a:r>
              <a:rPr lang="en-US" baseline="0" dirty="0" smtClean="0"/>
              <a:t> the same for both simplicial and cell complexes.  But the rules for building cell complexes are much more lax than those for building simplicial complexes.  We will illustrate with a couple of examples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15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While 12 different ordered quadruples represent a three simplex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C4B9-A07B-9549-B62E-78439FDB3B7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93755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</a:t>
            </a:r>
            <a:r>
              <a:rPr lang="en-US" baseline="0" dirty="0" smtClean="0"/>
              <a:t> distinguish c</a:t>
            </a:r>
            <a:r>
              <a:rPr lang="en-US" dirty="0" smtClean="0"/>
              <a:t>ell complexes</a:t>
            </a:r>
            <a:r>
              <a:rPr lang="en-US" baseline="0" dirty="0" smtClean="0"/>
              <a:t> from simplicial complexes, I’ll now color my 2-dimensional faces, light brown instead of blue since one can use any color one wants.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1584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simplicial complex for a disk contains 3 vertices, 3 edges, and 1 2-dimensional</a:t>
            </a:r>
            <a:r>
              <a:rPr lang="en-US" baseline="0" dirty="0" smtClean="0"/>
              <a:t> face</a:t>
            </a:r>
            <a:r>
              <a:rPr lang="en-US" dirty="0" smtClean="0"/>
              <a:t>. For the cell complex for the same disk, we only need one vertex, one edge, and one 2-dimensional face.  </a:t>
            </a:r>
          </a:p>
          <a:p>
            <a:endParaRPr lang="en-US" dirty="0" smtClean="0"/>
          </a:p>
          <a:p>
            <a:r>
              <a:rPr lang="en-US" dirty="0" smtClean="0"/>
              <a:t>For both simplicial and cell complexes, we still follow the rule of adding objects one dimension at a time starting with lower dimensional objects.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5027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Thus we first add the 0-dimensional vertex.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5027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Going up one dimension, we then add the one dimensional edge. For simplicity I will first take the closure of the</a:t>
            </a:r>
            <a:r>
              <a:rPr lang="en-US" baseline="0" dirty="0" smtClean="0"/>
              <a:t> edge,</a:t>
            </a:r>
            <a:r>
              <a:rPr lang="en-US" dirty="0" smtClean="0"/>
              <a:t> i.e. throw in its boundary.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5027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</a:t>
            </a:r>
            <a:r>
              <a:rPr lang="en-US" baseline="0" dirty="0" smtClean="0"/>
              <a:t> main gluing rule is that I need to glue the entire boundary of the cell to the previously constructed lower dimensional cell complex.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Since I started off with a vertex, to add the edge, I must glue the entire boundary of the edge, </a:t>
            </a:r>
            <a:r>
              <a:rPr lang="en-US" baseline="0" dirty="0" err="1" smtClean="0"/>
              <a:t>ie</a:t>
            </a:r>
            <a:r>
              <a:rPr lang="en-US" baseline="0" dirty="0" smtClean="0"/>
              <a:t> its two endpoints to the vertex.  Note the rule when attaching a cell is that we must glue the entire boundary to the previously constructed lower dimensional complex.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5027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this case, we get a a circle.  Note the circle</a:t>
            </a:r>
            <a:r>
              <a:rPr lang="en-US" baseline="0" dirty="0" smtClean="0"/>
              <a:t> consists of the vertex plus the open edge.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5027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Going up another dimension, I can now add the 2-dimensional disk (the 2-cell) to the 1-dimensional circle that I just created.  I follow the same rule of gluing</a:t>
            </a:r>
            <a:r>
              <a:rPr lang="en-US" baseline="0" dirty="0" smtClean="0"/>
              <a:t> the entire boundary of the 2-cell to the circle, the lower dimensional object created in the previous step.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5027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example,</a:t>
            </a:r>
          </a:p>
          <a:p>
            <a:r>
              <a:rPr lang="en-US" dirty="0" smtClean="0"/>
              <a:t>For the simplicial</a:t>
            </a:r>
            <a:r>
              <a:rPr lang="en-US" baseline="0" dirty="0" smtClean="0"/>
              <a:t> </a:t>
            </a:r>
            <a:r>
              <a:rPr lang="en-US" dirty="0" smtClean="0"/>
              <a:t>complex of a disk we</a:t>
            </a:r>
            <a:r>
              <a:rPr lang="en-US" baseline="0" dirty="0" smtClean="0"/>
              <a:t> have</a:t>
            </a:r>
            <a:r>
              <a:rPr lang="en-US" dirty="0" smtClean="0"/>
              <a:t> three vertices -3 edges</a:t>
            </a:r>
            <a:r>
              <a:rPr lang="en-US" baseline="0" dirty="0" smtClean="0"/>
              <a:t> plus </a:t>
            </a:r>
            <a:r>
              <a:rPr lang="en-US" dirty="0" smtClean="0"/>
              <a:t>s one 2-dimensional equals to one, so the  </a:t>
            </a:r>
            <a:r>
              <a:rPr lang="en-US" dirty="0" err="1" smtClean="0"/>
              <a:t>euler</a:t>
            </a:r>
            <a:r>
              <a:rPr lang="en-US" dirty="0" smtClean="0"/>
              <a:t> characteristic of a disk is one.  We also get an Euler characteristic of one for the cell complex of a disk one vertex -1 edge plus one 2-dimensional equals to</a:t>
            </a:r>
            <a:r>
              <a:rPr lang="en-US" baseline="0" dirty="0" smtClean="0"/>
              <a:t> </a:t>
            </a:r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5027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Let’s now look at the sphere.  The simplicial complex of a sphere contains four vertices, six edges, and four 2-dimensionals,</a:t>
            </a:r>
            <a:r>
              <a:rPr lang="en-US" baseline="0" dirty="0" smtClean="0"/>
              <a:t> so it’s Euler characteristic is 4-6+4 = 2.</a:t>
            </a:r>
            <a:endParaRPr lang="en-US" dirty="0" smtClean="0"/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For the cell complex for the same sphere, we only need one vertex and one 2-dimensional.  1 vertex -</a:t>
            </a:r>
            <a:r>
              <a:rPr lang="en-US" baseline="0" dirty="0" smtClean="0"/>
              <a:t> 0</a:t>
            </a:r>
            <a:r>
              <a:rPr lang="en-US" dirty="0" smtClean="0"/>
              <a:t> edges plus one 2-dimensional </a:t>
            </a:r>
            <a:r>
              <a:rPr lang="en-US" baseline="0" dirty="0" smtClean="0"/>
              <a:t> also gives an Euler characteristic of 2.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 create the sphere as a cell complex, as before we</a:t>
            </a:r>
            <a:r>
              <a:rPr lang="en-US" baseline="0" dirty="0" smtClean="0"/>
              <a:t> first</a:t>
            </a:r>
            <a:r>
              <a:rPr lang="en-US" dirty="0" smtClean="0"/>
              <a:t> start by adding the  zero dimensional vertex.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3954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, as before we</a:t>
            </a:r>
            <a:r>
              <a:rPr lang="en-US" baseline="0" dirty="0" smtClean="0"/>
              <a:t> first</a:t>
            </a:r>
            <a:r>
              <a:rPr lang="en-US" dirty="0" smtClean="0"/>
              <a:t> start by adding the  zero dimensional vertex.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39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that the boundary of the 2-dimensional face is the 1-dimensional cycle </a:t>
            </a:r>
            <a:r>
              <a:rPr lang="en-US" sz="1200" dirty="0" smtClean="0"/>
              <a:t>e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 + e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 +  e</a:t>
            </a:r>
            <a:r>
              <a:rPr lang="en-US" sz="1200" baseline="-25000" dirty="0" smtClean="0"/>
              <a:t>3</a:t>
            </a:r>
            <a:r>
              <a:rPr lang="en-US" baseline="0" dirty="0" smtClean="0"/>
              <a:t>.  While the boundary of the 1-dimensional  edge is the difference between it 0-dimensional boundary vertices </a:t>
            </a:r>
            <a:r>
              <a:rPr lang="en-US" sz="1200" dirty="0" smtClean="0"/>
              <a:t>v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 –  v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 </a:t>
            </a:r>
            <a:r>
              <a:rPr lang="en-US" baseline="0" dirty="0" smtClean="0"/>
              <a:t>. A zero dimensional vertex does not have boundary.  Boundary v = 0.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that when we use an ordered triple to represent a face, we can calculate its boundary via an alternating sum of  its two dimensional boundary edges.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If I remove vertex v3, I get the edge v1v2.  If I remove the edge v2, I  get the edge minus v1 v3. removing the vertex v1, I get the edge V2 V3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that when I remove a vertex with an odd subscript, the resulting edge is added, while if I remove a vertex with an even subscript we subtract the resulting edge.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1 and 3 are both odd, so Removing v3 results in plus v1 v2, and removing v1 results in plus v2 v3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while removing v2 results in minus v1 v3 since 2 is even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Similarly when calculating the boundary of the edge v1v2,  removing v1 results in plus v2 since 1 is odd while removing v2 results in minus v1 since 2 is even.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boundary of a vertex is zero since if we remove the vertex we have nothing, zero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this also means that the dimension of the boundary of an object is 1 less than that of the original object. 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boundary of the 2dim face is a 1 dimensional cycle, while the boundary of 1 dimensional edge is 0-dimensional.  The boundary of a 0 dimensional vertex is empty.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C4B9-A07B-9549-B62E-78439FDB3B7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92673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then add</a:t>
            </a:r>
            <a:r>
              <a:rPr lang="en-US" baseline="0" dirty="0" smtClean="0"/>
              <a:t> the next</a:t>
            </a:r>
            <a:r>
              <a:rPr lang="en-US" dirty="0" smtClean="0"/>
              <a:t> higher dimensional cell, in this</a:t>
            </a:r>
            <a:r>
              <a:rPr lang="en-US" baseline="0" dirty="0" smtClean="0"/>
              <a:t> case, a 2-cell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3954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then take the entire boundary of this 2-cell,  this infinite number of points creating the boundary circle and glue them to this single vertex.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5027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That is we hit this disk so hard that it forms almost the entire two sphere except for this one vertex.  Note that the sphere minus a vertex is topologically equivalent to an open disk.  I can topologically deform the sphere minus the vertex by increasing the size of the hole created by removing the vertex.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cell complex is not a simplicial complex but the simplicial complex above is also a</a:t>
            </a:r>
            <a:r>
              <a:rPr lang="en-US" baseline="0" dirty="0" smtClean="0"/>
              <a:t> cell complex.  </a:t>
            </a:r>
            <a:endParaRPr lang="en-US" dirty="0" smtClean="0"/>
          </a:p>
          <a:p>
            <a:r>
              <a:rPr lang="en-US" dirty="0" smtClean="0"/>
              <a:t>We created it by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5027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Adding four vertices.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1570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Then adding six edges gluing the boundaries of the six edges to the vertices.  We now have a one dimensional complex.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696738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which we can add 4 two dimensional disks, gluing the entire boundaries of the two dimensional disks to the one-dimensional complex created on the previous slide.</a:t>
            </a:r>
          </a:p>
          <a:p>
            <a:endParaRPr lang="en-US" dirty="0" smtClean="0"/>
          </a:p>
          <a:p>
            <a:r>
              <a:rPr lang="en-US" dirty="0" smtClean="0"/>
              <a:t>So this is both a cell</a:t>
            </a:r>
            <a:r>
              <a:rPr lang="en-US" baseline="0" dirty="0" smtClean="0"/>
              <a:t> </a:t>
            </a:r>
            <a:r>
              <a:rPr lang="en-US" dirty="0" smtClean="0"/>
              <a:t>complex as well as a simplicial complex.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 why do we use </a:t>
            </a:r>
            <a:r>
              <a:rPr lang="en-US" sz="1200" dirty="0" smtClean="0">
                <a:solidFill>
                  <a:schemeClr val="tx1"/>
                </a:solidFill>
              </a:rPr>
              <a:t>simplicial</a:t>
            </a:r>
            <a:r>
              <a:rPr lang="en-US" dirty="0" smtClean="0"/>
              <a:t> complexes instead</a:t>
            </a:r>
            <a:r>
              <a:rPr lang="en-US" baseline="0" dirty="0" smtClean="0"/>
              <a:t> of cell </a:t>
            </a:r>
            <a:r>
              <a:rPr lang="en-US" dirty="0" smtClean="0"/>
              <a:t>complexes?   Well the answer will become obvious in the next lecture but</a:t>
            </a:r>
            <a:r>
              <a:rPr lang="en-US" baseline="0" dirty="0" smtClean="0"/>
              <a:t> in the meantime think about how you would encode </a:t>
            </a:r>
            <a:r>
              <a:rPr lang="en-US" sz="1200" dirty="0" smtClean="0">
                <a:solidFill>
                  <a:schemeClr val="tx1"/>
                </a:solidFill>
              </a:rPr>
              <a:t>simplicial</a:t>
            </a:r>
            <a:r>
              <a:rPr lang="en-US" dirty="0" smtClean="0"/>
              <a:t> complexes </a:t>
            </a:r>
            <a:r>
              <a:rPr lang="en-US" baseline="0" dirty="0" smtClean="0"/>
              <a:t> in a computer program versus how you would encode a cell complex.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5166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boundary of the 3-dimensional tetrahedron is the alternating sum of four 2-dim faces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Remove  v4, even subscript,  and we get  </a:t>
            </a:r>
            <a:r>
              <a:rPr lang="en-US" sz="1200" dirty="0" smtClean="0"/>
              <a:t>– (v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, v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, v</a:t>
            </a:r>
            <a:r>
              <a:rPr lang="en-US" sz="1200" baseline="-25000" dirty="0" smtClean="0"/>
              <a:t>3</a:t>
            </a:r>
            <a:r>
              <a:rPr lang="en-US" sz="1200" dirty="0" smtClean="0"/>
              <a:t>)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Remove  v3, odd subscript,  and we get  </a:t>
            </a:r>
            <a:r>
              <a:rPr lang="en-US" sz="1200" dirty="0" smtClean="0"/>
              <a:t>+ (v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, v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, v</a:t>
            </a:r>
            <a:r>
              <a:rPr lang="en-US" sz="1200" baseline="-25000" dirty="0" smtClean="0"/>
              <a:t>4</a:t>
            </a:r>
            <a:r>
              <a:rPr lang="en-US" sz="1200" dirty="0" smtClean="0"/>
              <a:t>) </a:t>
            </a: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Remove  v2, even subscript,  and we get  </a:t>
            </a:r>
            <a:r>
              <a:rPr lang="en-US" sz="1200" dirty="0" smtClean="0"/>
              <a:t>– (v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, v</a:t>
            </a:r>
            <a:r>
              <a:rPr lang="en-US" sz="1200" baseline="-25000" dirty="0" smtClean="0"/>
              <a:t>3</a:t>
            </a:r>
            <a:r>
              <a:rPr lang="en-US" sz="1200" dirty="0" smtClean="0"/>
              <a:t>, v</a:t>
            </a:r>
            <a:r>
              <a:rPr lang="en-US" sz="1200" baseline="-25000" dirty="0" smtClean="0"/>
              <a:t>4</a:t>
            </a:r>
            <a:r>
              <a:rPr lang="en-US" sz="1200" dirty="0" smtClean="0"/>
              <a:t>) </a:t>
            </a: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Remove  v1, odd subscript,  and we get </a:t>
            </a:r>
            <a:r>
              <a:rPr lang="en-US" sz="1200" dirty="0" smtClean="0"/>
              <a:t>+ (v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, v</a:t>
            </a:r>
            <a:r>
              <a:rPr lang="en-US" sz="1200" baseline="-25000" dirty="0" smtClean="0"/>
              <a:t>3</a:t>
            </a:r>
            <a:r>
              <a:rPr lang="en-US" sz="1200" dirty="0" smtClean="0"/>
              <a:t>, v</a:t>
            </a:r>
            <a:r>
              <a:rPr lang="en-US" sz="1200" baseline="-25000" dirty="0" smtClean="0"/>
              <a:t>4</a:t>
            </a:r>
            <a:r>
              <a:rPr lang="en-US" sz="1200" dirty="0" smtClean="0"/>
              <a:t>) </a:t>
            </a:r>
            <a:endParaRPr lang="en-US" baseline="0" dirty="0" smtClean="0"/>
          </a:p>
          <a:p>
            <a:endParaRPr lang="en-US" sz="1200" dirty="0" smtClean="0"/>
          </a:p>
          <a:p>
            <a:r>
              <a:rPr lang="en-US" sz="1200" dirty="0" smtClean="0"/>
              <a:t>-(v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, v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, v</a:t>
            </a:r>
            <a:r>
              <a:rPr lang="en-US" sz="1200" baseline="-25000" dirty="0" smtClean="0"/>
              <a:t>3</a:t>
            </a:r>
            <a:r>
              <a:rPr lang="en-US" sz="1200" dirty="0" smtClean="0"/>
              <a:t>) + this back face (v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, v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, v</a:t>
            </a:r>
            <a:r>
              <a:rPr lang="en-US" sz="1200" baseline="-25000" dirty="0" smtClean="0"/>
              <a:t>4</a:t>
            </a:r>
            <a:r>
              <a:rPr lang="en-US" sz="1200" dirty="0" smtClean="0"/>
              <a:t>) - bottom face (v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, v</a:t>
            </a:r>
            <a:r>
              <a:rPr lang="en-US" sz="1200" baseline="-25000" dirty="0" smtClean="0"/>
              <a:t>3</a:t>
            </a:r>
            <a:r>
              <a:rPr lang="en-US" sz="1200" dirty="0" smtClean="0"/>
              <a:t>, v</a:t>
            </a:r>
            <a:r>
              <a:rPr lang="en-US" sz="1200" baseline="-25000" dirty="0" smtClean="0"/>
              <a:t>4</a:t>
            </a:r>
            <a:r>
              <a:rPr lang="en-US" sz="1200" dirty="0" smtClean="0"/>
              <a:t>) + the remaining face (v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, v</a:t>
            </a:r>
            <a:r>
              <a:rPr lang="en-US" sz="1200" baseline="-25000" dirty="0" smtClean="0"/>
              <a:t>3</a:t>
            </a:r>
            <a:r>
              <a:rPr lang="en-US" sz="1200" dirty="0" smtClean="0"/>
              <a:t>, v</a:t>
            </a:r>
            <a:r>
              <a:rPr lang="en-US" sz="1200" baseline="-25000" dirty="0" smtClean="0"/>
              <a:t>4</a:t>
            </a:r>
            <a:r>
              <a:rPr lang="en-US" sz="1200" dirty="0" smtClean="0"/>
              <a:t>) </a:t>
            </a:r>
          </a:p>
          <a:p>
            <a:endParaRPr lang="en-US" sz="1200" dirty="0" smtClean="0"/>
          </a:p>
          <a:p>
            <a:r>
              <a:rPr lang="en-US" sz="1200" dirty="0" smtClean="0"/>
              <a:t>The </a:t>
            </a:r>
            <a:r>
              <a:rPr lang="en-US" sz="1200" baseline="0" dirty="0" smtClean="0"/>
              <a:t>boundary of an n-simplex will be the sum of n-1-dimsional simplices, via the alternating sum of removing one vertex at a time.</a:t>
            </a:r>
          </a:p>
          <a:p>
            <a:r>
              <a:rPr lang="en-US" sz="1200" dirty="0" smtClean="0"/>
              <a:t>v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, …, v</a:t>
            </a:r>
            <a:r>
              <a:rPr lang="en-US" sz="1200" baseline="-25000" dirty="0" smtClean="0"/>
              <a:t>n+1</a:t>
            </a:r>
            <a:r>
              <a:rPr lang="en-US" sz="1200" baseline="0" dirty="0" smtClean="0"/>
              <a:t> minus v1</a:t>
            </a:r>
            <a:r>
              <a:rPr lang="en-US" sz="1200" dirty="0" smtClean="0"/>
              <a:t>v</a:t>
            </a:r>
            <a:r>
              <a:rPr lang="en-US" sz="1200" baseline="-25000" dirty="0" smtClean="0"/>
              <a:t>3</a:t>
            </a:r>
            <a:r>
              <a:rPr lang="en-US" sz="1200" dirty="0" smtClean="0"/>
              <a:t>, …, v</a:t>
            </a:r>
            <a:r>
              <a:rPr lang="en-US" sz="1200" baseline="-25000" dirty="0" smtClean="0"/>
              <a:t>n+1</a:t>
            </a:r>
            <a:r>
              <a:rPr lang="en-US" sz="1200" baseline="0" dirty="0" smtClean="0"/>
              <a:t> +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C4B9-A07B-9549-B62E-78439FDB3B7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470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200" b="1" dirty="0" smtClean="0">
                <a:solidFill>
                  <a:schemeClr val="tx1"/>
                </a:solidFill>
              </a:rPr>
              <a:t>If I use Z</a:t>
            </a:r>
            <a:r>
              <a:rPr lang="en-US" sz="12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1200" dirty="0" smtClean="0">
                <a:solidFill>
                  <a:schemeClr val="tx1"/>
                </a:solidFill>
              </a:rPr>
              <a:t> coefficients,</a:t>
            </a:r>
            <a:r>
              <a:rPr lang="en-US" baseline="0" dirty="0" smtClean="0"/>
              <a:t> the </a:t>
            </a:r>
            <a:r>
              <a:rPr lang="en-US" sz="1200" dirty="0" smtClean="0">
                <a:solidFill>
                  <a:schemeClr val="tx1"/>
                </a:solidFill>
              </a:rPr>
              <a:t>Building blocks for a simplicial complex using</a:t>
            </a:r>
            <a:r>
              <a:rPr lang="en-US" sz="1200" b="1" baseline="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are unoriented</a:t>
            </a:r>
          </a:p>
          <a:p>
            <a:pPr algn="l"/>
            <a:r>
              <a:rPr lang="en-US" baseline="0" dirty="0" smtClean="0"/>
              <a:t>Since my complexes are </a:t>
            </a:r>
            <a:r>
              <a:rPr lang="en-US" baseline="0" dirty="0" err="1" smtClean="0"/>
              <a:t>unoriented</a:t>
            </a:r>
            <a:r>
              <a:rPr lang="en-US" baseline="0" dirty="0" smtClean="0"/>
              <a:t>, we now use set notation to indicate our complexes.  So an edge can be denoted by the unordered set v1v2, while a face is denoted by the unordered set v1v2v3.  Since orientation doesn’t matter with Z2 coefficients, the order of the vertices in my set also does not matter.</a:t>
            </a:r>
          </a:p>
          <a:p>
            <a:pPr algn="l"/>
            <a:endParaRPr lang="en-US" baseline="0" dirty="0" smtClean="0"/>
          </a:p>
          <a:p>
            <a:pPr algn="l"/>
            <a:r>
              <a:rPr lang="en-US" baseline="0" dirty="0" smtClean="0"/>
              <a:t>Since 1 = -1 mod 2, I don’t need minus signs and thus we can calculate boundary using only addition and no subtraction.   Thus to calculate the boundary of a face, I can remove v3 to get the boundary edge v1v2, remove v1 to get</a:t>
            </a:r>
          </a:p>
          <a:p>
            <a:pPr algn="l"/>
            <a:r>
              <a:rPr lang="en-US" baseline="0" dirty="0" smtClean="0"/>
              <a:t>The sum of these 3 edges is the boundary of this face.  I don’t have alternating signs since 1 = -1.</a:t>
            </a:r>
          </a:p>
          <a:p>
            <a:pPr algn="l"/>
            <a:endParaRPr lang="en-US" baseline="0" dirty="0" smtClean="0"/>
          </a:p>
          <a:p>
            <a:pPr algn="l"/>
            <a:r>
              <a:rPr lang="en-US" baseline="0" dirty="0" smtClean="0"/>
              <a:t>Similarly the boundary of an edge, remove v1, I get v2, remove v2, I get v1 so the boundary of the edge v1v2 is the sum v2 + v1</a:t>
            </a:r>
          </a:p>
          <a:p>
            <a:pPr algn="l"/>
            <a:endParaRPr lang="en-US" baseline="0" dirty="0" smtClean="0"/>
          </a:p>
          <a:p>
            <a:pPr algn="l"/>
            <a:r>
              <a:rPr lang="en-US" baseline="0" dirty="0" smtClean="0"/>
              <a:t>As before the  boundary of a vertex is 0 since if I remove the vertex, I have the empty set.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C4B9-A07B-9549-B62E-78439FDB3B7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8342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To</a:t>
            </a:r>
            <a:r>
              <a:rPr lang="en-US" sz="1200" baseline="0" dirty="0" smtClean="0">
                <a:solidFill>
                  <a:schemeClr val="tx1"/>
                </a:solidFill>
              </a:rPr>
              <a:t> c</a:t>
            </a:r>
            <a:r>
              <a:rPr lang="en-US" sz="1200" dirty="0" smtClean="0">
                <a:solidFill>
                  <a:schemeClr val="tx1"/>
                </a:solidFill>
              </a:rPr>
              <a:t>reate a simplicial complex,</a:t>
            </a:r>
            <a:r>
              <a:rPr lang="en-US" sz="1200" baseline="0" dirty="0" smtClean="0">
                <a:solidFill>
                  <a:schemeClr val="tx1"/>
                </a:solidFill>
              </a:rPr>
              <a:t> we s</a:t>
            </a:r>
            <a:r>
              <a:rPr lang="en-US" sz="1200" dirty="0" smtClean="0"/>
              <a:t>tart by adding 0-simplices (</a:t>
            </a:r>
            <a:r>
              <a:rPr lang="en-US" sz="1200" dirty="0" err="1" smtClean="0"/>
              <a:t>ie</a:t>
            </a:r>
            <a:r>
              <a:rPr lang="en-US" sz="1200" dirty="0" smtClean="0"/>
              <a:t> 0-dimensional vertices).  So our step zero will be to add 0-</a:t>
            </a:r>
            <a:r>
              <a:rPr lang="en-US" sz="1200" dirty="0" smtClean="0">
                <a:solidFill>
                  <a:schemeClr val="tx1"/>
                </a:solidFill>
              </a:rPr>
              <a:t>simplices.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92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While the</a:t>
            </a:r>
            <a:r>
              <a:rPr lang="en-US" sz="1200" baseline="0" dirty="0" smtClean="0"/>
              <a:t> next step, </a:t>
            </a:r>
            <a:r>
              <a:rPr lang="en-US" sz="1200" dirty="0" smtClean="0"/>
              <a:t> step one will be to add 1-</a:t>
            </a:r>
            <a:r>
              <a:rPr lang="en-US" sz="1200" dirty="0" smtClean="0">
                <a:solidFill>
                  <a:schemeClr val="tx1"/>
                </a:solidFill>
              </a:rPr>
              <a:t>simplices.</a:t>
            </a:r>
            <a:r>
              <a:rPr lang="en-US" sz="1200" baseline="0" dirty="0" smtClean="0">
                <a:solidFill>
                  <a:schemeClr val="tx1"/>
                </a:solidFill>
              </a:rPr>
              <a:t> </a:t>
            </a:r>
            <a:r>
              <a:rPr lang="en-US" sz="1200" baseline="0" dirty="0" err="1" smtClean="0">
                <a:solidFill>
                  <a:schemeClr val="tx1"/>
                </a:solidFill>
              </a:rPr>
              <a:t>Ie</a:t>
            </a:r>
            <a:r>
              <a:rPr lang="en-US" sz="1200" baseline="0" dirty="0" smtClean="0">
                <a:solidFill>
                  <a:schemeClr val="tx1"/>
                </a:solidFill>
              </a:rPr>
              <a:t>, </a:t>
            </a:r>
            <a:r>
              <a:rPr lang="en-US" sz="1200" dirty="0" smtClean="0"/>
              <a:t>1-dimensional edges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Note:  These edges must connect two vertices.  Thus I cannot have any loops. Nor can I have multiple edges between a pair of vertices.  This is because I want to use these vertices to identify the edge.  If I have an edge connecting vertices v1 and v2, I want to be able to use the unordered set {v,1 v2}  to uniquely denote this edge.</a:t>
            </a:r>
            <a:r>
              <a:rPr lang="en-US" sz="1200" baseline="0" dirty="0" smtClean="0">
                <a:solidFill>
                  <a:schemeClr val="accent4">
                    <a:lumMod val="75000"/>
                  </a:schemeClr>
                </a:solidFill>
              </a:rPr>
              <a:t>  If I had multiple edges or loops then my edge would not be uniquely identified by an unordered pair of vertices.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9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0A8C2-D8F7-A949-BD2B-38A613E6049B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DFB2-75B7-E044-957A-3D010EEAD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120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0A8C2-D8F7-A949-BD2B-38A613E6049B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DFB2-75B7-E044-957A-3D010EEAD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92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0A8C2-D8F7-A949-BD2B-38A613E6049B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DFB2-75B7-E044-957A-3D010EEAD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778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0A8C2-D8F7-A949-BD2B-38A613E6049B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DFB2-75B7-E044-957A-3D010EEAD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08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0A8C2-D8F7-A949-BD2B-38A613E6049B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DFB2-75B7-E044-957A-3D010EEAD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135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0A8C2-D8F7-A949-BD2B-38A613E6049B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DFB2-75B7-E044-957A-3D010EEAD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047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0A8C2-D8F7-A949-BD2B-38A613E6049B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DFB2-75B7-E044-957A-3D010EEAD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713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0A8C2-D8F7-A949-BD2B-38A613E6049B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DFB2-75B7-E044-957A-3D010EEAD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124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0A8C2-D8F7-A949-BD2B-38A613E6049B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DFB2-75B7-E044-957A-3D010EEAD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34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0A8C2-D8F7-A949-BD2B-38A613E6049B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DFB2-75B7-E044-957A-3D010EEAD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389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0A8C2-D8F7-A949-BD2B-38A613E6049B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DFB2-75B7-E044-957A-3D010EEAD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827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0A8C2-D8F7-A949-BD2B-38A613E6049B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9DFB2-75B7-E044-957A-3D010EEAD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01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075" y="104775"/>
            <a:ext cx="910492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00FF"/>
                </a:solidFill>
              </a:rPr>
              <a:t>Lecture 5:  Triangulations &amp; simplicial complexes </a:t>
            </a:r>
            <a:r>
              <a:rPr lang="en-US" sz="3200" dirty="0" smtClean="0">
                <a:solidFill>
                  <a:srgbClr val="0000FF"/>
                </a:solidFill>
              </a:rPr>
              <a:t>(and cell complexes).  </a:t>
            </a:r>
          </a:p>
          <a:p>
            <a:r>
              <a:rPr lang="en-US" sz="2400" dirty="0" smtClean="0"/>
              <a:t>in a series of preparatory lectures for the Fall 2013 online course MATH:7450 (22M:305) Topics in Topology: Scientific and Engineering Applications of Algebraic Topology</a:t>
            </a:r>
          </a:p>
          <a:p>
            <a:endParaRPr lang="en-US" sz="2400" dirty="0"/>
          </a:p>
          <a:p>
            <a:r>
              <a:rPr lang="en-US" sz="2400" dirty="0" smtClean="0"/>
              <a:t>Target Audience: Anyone interested in </a:t>
            </a:r>
            <a:r>
              <a:rPr lang="en-US" sz="2400" b="1" dirty="0" smtClean="0">
                <a:solidFill>
                  <a:srgbClr val="B10000"/>
                </a:solidFill>
              </a:rPr>
              <a:t>topological data analysis </a:t>
            </a:r>
            <a:r>
              <a:rPr lang="en-US" sz="2400" dirty="0" smtClean="0"/>
              <a:t>including graduate students, faculty, industrial researchers in bioinformatics, biology, business, computer science, cosmology, engineering, imaging, mathematics, neurology, physics, statistics, etc.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" y="4742428"/>
            <a:ext cx="8991600" cy="2286000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buFontTx/>
              <a:buNone/>
            </a:pPr>
            <a:r>
              <a:rPr lang="en-US" sz="5100" dirty="0" smtClean="0">
                <a:solidFill>
                  <a:srgbClr val="0000FF"/>
                </a:solidFill>
              </a:rPr>
              <a:t> </a:t>
            </a:r>
            <a:r>
              <a:rPr lang="en-US" sz="5900" dirty="0" smtClean="0">
                <a:solidFill>
                  <a:srgbClr val="0000FF"/>
                </a:solidFill>
              </a:rPr>
              <a:t>Isabel </a:t>
            </a:r>
            <a:r>
              <a:rPr lang="en-US" sz="5900" dirty="0">
                <a:solidFill>
                  <a:srgbClr val="0000FF"/>
                </a:solidFill>
              </a:rPr>
              <a:t>K. Darcy</a:t>
            </a:r>
          </a:p>
          <a:p>
            <a:pPr marL="0" indent="0">
              <a:lnSpc>
                <a:spcPct val="120000"/>
              </a:lnSpc>
              <a:buFontTx/>
              <a:buNone/>
            </a:pPr>
            <a:r>
              <a:rPr lang="en-US" sz="4400" dirty="0" smtClean="0">
                <a:solidFill>
                  <a:srgbClr val="0000FF"/>
                </a:solidFill>
              </a:rPr>
              <a:t> Mathematics Department/Applied Mathematical &amp; Computational Sciences </a:t>
            </a:r>
            <a:endParaRPr lang="en-US" sz="4400" dirty="0">
              <a:solidFill>
                <a:srgbClr val="0000FF"/>
              </a:solidFill>
            </a:endParaRPr>
          </a:p>
          <a:p>
            <a:pPr marL="0" indent="0">
              <a:lnSpc>
                <a:spcPct val="120000"/>
              </a:lnSpc>
              <a:buFontTx/>
              <a:buNone/>
            </a:pPr>
            <a:r>
              <a:rPr lang="en-US" sz="4400" dirty="0" smtClean="0">
                <a:solidFill>
                  <a:srgbClr val="0000FF"/>
                </a:solidFill>
              </a:rPr>
              <a:t> University </a:t>
            </a:r>
            <a:r>
              <a:rPr lang="en-US" sz="4400" dirty="0">
                <a:solidFill>
                  <a:srgbClr val="0000FF"/>
                </a:solidFill>
              </a:rPr>
              <a:t>of </a:t>
            </a:r>
            <a:r>
              <a:rPr lang="en-US" sz="4400" dirty="0" smtClean="0">
                <a:solidFill>
                  <a:srgbClr val="0000FF"/>
                </a:solidFill>
              </a:rPr>
              <a:t>Iowa</a:t>
            </a:r>
          </a:p>
          <a:p>
            <a:pPr marL="0" indent="0">
              <a:lnSpc>
                <a:spcPct val="120000"/>
              </a:lnSpc>
              <a:buFontTx/>
              <a:buNone/>
            </a:pPr>
            <a:endParaRPr lang="en-US" sz="1400" dirty="0">
              <a:solidFill>
                <a:srgbClr val="0000FF"/>
              </a:solidFill>
            </a:endParaRPr>
          </a:p>
          <a:p>
            <a:pPr marL="0" indent="0">
              <a:lnSpc>
                <a:spcPct val="120000"/>
              </a:lnSpc>
              <a:buFontTx/>
              <a:buNone/>
            </a:pPr>
            <a:r>
              <a:rPr lang="en-US" sz="5900" dirty="0">
                <a:solidFill>
                  <a:srgbClr val="D00000"/>
                </a:solidFill>
              </a:rPr>
              <a:t>http://</a:t>
            </a:r>
            <a:r>
              <a:rPr lang="en-US" sz="5900" dirty="0" err="1">
                <a:solidFill>
                  <a:srgbClr val="D00000"/>
                </a:solidFill>
              </a:rPr>
              <a:t>www.math.uiowa.edu</a:t>
            </a:r>
            <a:r>
              <a:rPr lang="en-US" sz="5900" dirty="0">
                <a:solidFill>
                  <a:srgbClr val="D00000"/>
                </a:solidFill>
              </a:rPr>
              <a:t>/~</a:t>
            </a:r>
            <a:r>
              <a:rPr lang="en-US" sz="5900" dirty="0" err="1" smtClean="0">
                <a:solidFill>
                  <a:srgbClr val="D00000"/>
                </a:solidFill>
              </a:rPr>
              <a:t>idarcy</a:t>
            </a:r>
            <a:r>
              <a:rPr lang="en-US" sz="5900" dirty="0" smtClean="0">
                <a:solidFill>
                  <a:srgbClr val="D00000"/>
                </a:solidFill>
              </a:rPr>
              <a:t>/</a:t>
            </a:r>
            <a:r>
              <a:rPr lang="en-US" sz="5900" dirty="0" err="1" smtClean="0">
                <a:solidFill>
                  <a:srgbClr val="D00000"/>
                </a:solidFill>
              </a:rPr>
              <a:t>AppliedTopology.html</a:t>
            </a:r>
            <a:r>
              <a:rPr lang="en-US" sz="5900" dirty="0" smtClean="0">
                <a:solidFill>
                  <a:srgbClr val="D00000"/>
                </a:solidFill>
              </a:rPr>
              <a:t> </a:t>
            </a:r>
            <a:endParaRPr lang="en-US" sz="5900" dirty="0">
              <a:solidFill>
                <a:srgbClr val="D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01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Creating a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0159" y="5178904"/>
            <a:ext cx="85000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</a:t>
            </a:r>
            <a:r>
              <a:rPr lang="en-US" sz="3200" dirty="0" smtClean="0"/>
              <a:t>.)  Next add </a:t>
            </a:r>
            <a:r>
              <a:rPr lang="en-US" sz="3200" dirty="0"/>
              <a:t>1</a:t>
            </a:r>
            <a:r>
              <a:rPr lang="en-US" sz="3200" dirty="0" smtClean="0"/>
              <a:t>-dimensional edges (1-simplices).</a:t>
            </a:r>
          </a:p>
          <a:p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Note:  These edges must connect two vertices.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I.e., the boundary of an edge is two vertices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550" y="1528762"/>
            <a:ext cx="6438900" cy="340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57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Creating a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0159" y="5178904"/>
            <a:ext cx="85000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</a:t>
            </a:r>
            <a:r>
              <a:rPr lang="en-US" sz="3200" dirty="0" smtClean="0"/>
              <a:t>.)  Next add </a:t>
            </a:r>
            <a:r>
              <a:rPr lang="en-US" sz="3200" dirty="0"/>
              <a:t>1</a:t>
            </a:r>
            <a:r>
              <a:rPr lang="en-US" sz="3200" dirty="0" smtClean="0"/>
              <a:t>-dimensional edges (1-simplices).</a:t>
            </a:r>
          </a:p>
          <a:p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Note:  These edges must connect two vertices.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I.e., the boundary of an edge is two vertices</a:t>
            </a:r>
          </a:p>
        </p:txBody>
      </p:sp>
      <p:pic>
        <p:nvPicPr>
          <p:cNvPr id="9" name="Picture 8" descr="1simplex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501775"/>
            <a:ext cx="6400800" cy="344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99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Creating a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2" name="Picture 1" descr="1simplex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501775"/>
            <a:ext cx="6400800" cy="34417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30166" y="5415192"/>
            <a:ext cx="9448174" cy="127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dirty="0" smtClean="0"/>
              <a:t>2.)  Add 2-dimensional triangles  (2-simplices).</a:t>
            </a:r>
          </a:p>
          <a:p>
            <a:pPr>
              <a:lnSpc>
                <a:spcPct val="120000"/>
              </a:lnSpc>
            </a:pPr>
            <a:r>
              <a:rPr lang="en-US" sz="3200" dirty="0">
                <a:solidFill>
                  <a:srgbClr val="FF0000"/>
                </a:solidFill>
              </a:rPr>
              <a:t>B</a:t>
            </a:r>
            <a:r>
              <a:rPr lang="en-US" sz="3200" dirty="0" smtClean="0">
                <a:solidFill>
                  <a:srgbClr val="FF0000"/>
                </a:solidFill>
              </a:rPr>
              <a:t>oundary of a triangle = a cycle consisting of 3 edges.</a:t>
            </a:r>
          </a:p>
        </p:txBody>
      </p:sp>
    </p:spTree>
    <p:extLst>
      <p:ext uri="{BB962C8B-B14F-4D97-AF65-F5344CB8AC3E}">
        <p14:creationId xmlns:p14="http://schemas.microsoft.com/office/powerpoint/2010/main" val="361024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Creating a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0166" y="5415192"/>
            <a:ext cx="9448174" cy="127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dirty="0" smtClean="0"/>
              <a:t>2.)  Add 2-dimensional triangles  (2-simplices).</a:t>
            </a:r>
          </a:p>
          <a:p>
            <a:pPr>
              <a:lnSpc>
                <a:spcPct val="120000"/>
              </a:lnSpc>
            </a:pPr>
            <a:r>
              <a:rPr lang="en-US" sz="3200" dirty="0">
                <a:solidFill>
                  <a:srgbClr val="FF0000"/>
                </a:solidFill>
              </a:rPr>
              <a:t>B</a:t>
            </a:r>
            <a:r>
              <a:rPr lang="en-US" sz="3200" dirty="0" smtClean="0">
                <a:solidFill>
                  <a:srgbClr val="FF0000"/>
                </a:solidFill>
              </a:rPr>
              <a:t>oundary of a triangle = a cycle consisting of 3 edges.</a:t>
            </a:r>
          </a:p>
        </p:txBody>
      </p:sp>
      <p:pic>
        <p:nvPicPr>
          <p:cNvPr id="11" name="Picture 10" descr="2simplex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378691"/>
            <a:ext cx="6400800" cy="344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16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Creating a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6531" y="4811942"/>
            <a:ext cx="8887469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dirty="0"/>
              <a:t>3</a:t>
            </a:r>
            <a:r>
              <a:rPr lang="en-US" sz="3200" dirty="0" smtClean="0"/>
              <a:t>.)  </a:t>
            </a:r>
            <a:r>
              <a:rPr lang="en-US" sz="3200" dirty="0"/>
              <a:t>A</a:t>
            </a:r>
            <a:r>
              <a:rPr lang="en-US" sz="3200" dirty="0" smtClean="0"/>
              <a:t>dd 3-dimensional tetrahedrons (3-simplices).</a:t>
            </a:r>
          </a:p>
          <a:p>
            <a:pPr>
              <a:lnSpc>
                <a:spcPct val="120000"/>
              </a:lnSpc>
            </a:pPr>
            <a:r>
              <a:rPr lang="en-US" sz="3200" dirty="0">
                <a:solidFill>
                  <a:srgbClr val="FF0000"/>
                </a:solidFill>
              </a:rPr>
              <a:t>B</a:t>
            </a:r>
            <a:r>
              <a:rPr lang="en-US" sz="3200" dirty="0" smtClean="0">
                <a:solidFill>
                  <a:srgbClr val="FF0000"/>
                </a:solidFill>
              </a:rPr>
              <a:t>oundary of a 3-simplex </a:t>
            </a:r>
          </a:p>
          <a:p>
            <a:pPr>
              <a:lnSpc>
                <a:spcPct val="120000"/>
              </a:lnSpc>
            </a:pPr>
            <a:r>
              <a:rPr lang="en-US" sz="3200" dirty="0" smtClean="0">
                <a:solidFill>
                  <a:srgbClr val="FF0000"/>
                </a:solidFill>
              </a:rPr>
              <a:t>   = a cycle consisting of its four 2-dimensional faces.</a:t>
            </a:r>
          </a:p>
        </p:txBody>
      </p:sp>
      <p:pic>
        <p:nvPicPr>
          <p:cNvPr id="11" name="Picture 10" descr="2simplex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350116"/>
            <a:ext cx="6400800" cy="344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16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Creating a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2" name="Picture 1" descr="3simplex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299075"/>
            <a:ext cx="6400800" cy="34417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56532" y="4811942"/>
            <a:ext cx="8887468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dirty="0"/>
              <a:t>3</a:t>
            </a:r>
            <a:r>
              <a:rPr lang="en-US" sz="3200" dirty="0" smtClean="0"/>
              <a:t>.)  </a:t>
            </a:r>
            <a:r>
              <a:rPr lang="en-US" sz="3200" dirty="0"/>
              <a:t>A</a:t>
            </a:r>
            <a:r>
              <a:rPr lang="en-US" sz="3200" dirty="0" smtClean="0"/>
              <a:t>dd 3-dimensional tetrahedrons (3-simplices).</a:t>
            </a:r>
          </a:p>
          <a:p>
            <a:pPr>
              <a:lnSpc>
                <a:spcPct val="120000"/>
              </a:lnSpc>
            </a:pPr>
            <a:r>
              <a:rPr lang="en-US" sz="3200" dirty="0">
                <a:solidFill>
                  <a:srgbClr val="FF0000"/>
                </a:solidFill>
              </a:rPr>
              <a:t>B</a:t>
            </a:r>
            <a:r>
              <a:rPr lang="en-US" sz="3200" dirty="0" smtClean="0">
                <a:solidFill>
                  <a:srgbClr val="FF0000"/>
                </a:solidFill>
              </a:rPr>
              <a:t>oundary of a 3-simplex </a:t>
            </a:r>
          </a:p>
          <a:p>
            <a:pPr>
              <a:lnSpc>
                <a:spcPct val="120000"/>
              </a:lnSpc>
            </a:pPr>
            <a:r>
              <a:rPr lang="en-US" sz="3200" dirty="0" smtClean="0">
                <a:solidFill>
                  <a:srgbClr val="FF0000"/>
                </a:solidFill>
              </a:rPr>
              <a:t>   = a cycle consisting of its four 2-dimensional faces.</a:t>
            </a:r>
          </a:p>
        </p:txBody>
      </p:sp>
    </p:spTree>
    <p:extLst>
      <p:ext uri="{BB962C8B-B14F-4D97-AF65-F5344CB8AC3E}">
        <p14:creationId xmlns:p14="http://schemas.microsoft.com/office/powerpoint/2010/main" val="229388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-6963" y="18974"/>
            <a:ext cx="9144000" cy="163905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9066" y="3639662"/>
            <a:ext cx="9149390" cy="303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dirty="0" smtClean="0"/>
              <a:t>4.)  Add 4-dimensional 4-simplices, {v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…, v</a:t>
            </a:r>
            <a:r>
              <a:rPr lang="en-US" sz="3200" baseline="-25000" dirty="0"/>
              <a:t>5</a:t>
            </a:r>
            <a:r>
              <a:rPr lang="en-US" sz="3200" dirty="0" smtClean="0"/>
              <a:t>}.</a:t>
            </a:r>
          </a:p>
          <a:p>
            <a:pPr>
              <a:lnSpc>
                <a:spcPct val="120000"/>
              </a:lnSpc>
            </a:pPr>
            <a:r>
              <a:rPr lang="en-US" sz="3200" dirty="0" smtClean="0">
                <a:solidFill>
                  <a:srgbClr val="FF0000"/>
                </a:solidFill>
              </a:rPr>
              <a:t>Boundary of a 4-simplex </a:t>
            </a:r>
          </a:p>
          <a:p>
            <a:pPr>
              <a:lnSpc>
                <a:spcPct val="120000"/>
              </a:lnSpc>
            </a:pPr>
            <a:r>
              <a:rPr lang="en-US" sz="3200" dirty="0" smtClean="0">
                <a:solidFill>
                  <a:srgbClr val="FF0000"/>
                </a:solidFill>
              </a:rPr>
              <a:t>                                = a cycle consisting of 3-simplices.</a:t>
            </a:r>
          </a:p>
          <a:p>
            <a:pPr>
              <a:lnSpc>
                <a:spcPct val="120000"/>
              </a:lnSpc>
            </a:pPr>
            <a:r>
              <a:rPr lang="en-US" sz="3200" dirty="0" smtClean="0">
                <a:solidFill>
                  <a:srgbClr val="000000"/>
                </a:solidFill>
              </a:rPr>
              <a:t>= {v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5</a:t>
            </a:r>
            <a:r>
              <a:rPr lang="en-US" sz="3200" dirty="0" smtClean="0">
                <a:solidFill>
                  <a:srgbClr val="000000"/>
                </a:solidFill>
              </a:rPr>
              <a:t>} + {v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5</a:t>
            </a:r>
            <a:r>
              <a:rPr lang="en-US" sz="3200" dirty="0" smtClean="0">
                <a:solidFill>
                  <a:srgbClr val="000000"/>
                </a:solidFill>
              </a:rPr>
              <a:t>} + {v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5</a:t>
            </a:r>
            <a:r>
              <a:rPr lang="en-US" sz="3200" dirty="0" smtClean="0">
                <a:solidFill>
                  <a:srgbClr val="000000"/>
                </a:solidFill>
              </a:rPr>
              <a:t>} </a:t>
            </a:r>
          </a:p>
          <a:p>
            <a:pPr>
              <a:lnSpc>
                <a:spcPct val="120000"/>
              </a:lnSpc>
            </a:pP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                                       + {v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5</a:t>
            </a:r>
            <a:r>
              <a:rPr lang="en-US" sz="3200" dirty="0" smtClean="0">
                <a:solidFill>
                  <a:srgbClr val="000000"/>
                </a:solidFill>
              </a:rPr>
              <a:t>} + {v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}</a:t>
            </a:r>
            <a:endParaRPr lang="en-US" sz="3200" dirty="0" smtClean="0"/>
          </a:p>
        </p:txBody>
      </p:sp>
      <p:pic>
        <p:nvPicPr>
          <p:cNvPr id="12" name="Picture 11" descr="3simplex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75526"/>
            <a:ext cx="6400800" cy="344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34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Creating a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6383" y="4811942"/>
            <a:ext cx="9149390" cy="1848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dirty="0"/>
              <a:t>n</a:t>
            </a:r>
            <a:r>
              <a:rPr lang="en-US" sz="3200" dirty="0" smtClean="0"/>
              <a:t>.) </a:t>
            </a:r>
            <a:r>
              <a:rPr lang="en-US" sz="3200" dirty="0"/>
              <a:t>A</a:t>
            </a:r>
            <a:r>
              <a:rPr lang="en-US" sz="3200" dirty="0" smtClean="0"/>
              <a:t>dd n-dimensional n-simplices, {v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…, v</a:t>
            </a:r>
            <a:r>
              <a:rPr lang="en-US" sz="3200" baseline="-25000" dirty="0" smtClean="0"/>
              <a:t>n+1</a:t>
            </a:r>
            <a:r>
              <a:rPr lang="en-US" sz="3200" dirty="0" smtClean="0"/>
              <a:t>}.</a:t>
            </a:r>
          </a:p>
          <a:p>
            <a:pPr>
              <a:lnSpc>
                <a:spcPct val="120000"/>
              </a:lnSpc>
            </a:pPr>
            <a:r>
              <a:rPr lang="en-US" sz="3200" dirty="0" smtClean="0">
                <a:solidFill>
                  <a:srgbClr val="FF0000"/>
                </a:solidFill>
              </a:rPr>
              <a:t>Boundary of a n-simplex </a:t>
            </a:r>
          </a:p>
          <a:p>
            <a:pPr>
              <a:lnSpc>
                <a:spcPct val="120000"/>
              </a:lnSpc>
            </a:pPr>
            <a:r>
              <a:rPr lang="en-US" sz="3200" dirty="0" smtClean="0">
                <a:solidFill>
                  <a:srgbClr val="FF0000"/>
                </a:solidFill>
              </a:rPr>
              <a:t>                           = a cycle consisting of (n-1)-simplices.</a:t>
            </a:r>
          </a:p>
        </p:txBody>
      </p:sp>
      <p:pic>
        <p:nvPicPr>
          <p:cNvPr id="16" name="Picture 15" descr="3simplex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213350"/>
            <a:ext cx="6400800" cy="344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49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Oval 9"/>
          <p:cNvSpPr/>
          <p:nvPr/>
        </p:nvSpPr>
        <p:spPr>
          <a:xfrm>
            <a:off x="2603500" y="2389504"/>
            <a:ext cx="3571875" cy="3579027"/>
          </a:xfrm>
          <a:prstGeom prst="ellipse">
            <a:avLst/>
          </a:prstGeom>
          <a:noFill/>
          <a:ln w="50800"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28699" y="1279346"/>
            <a:ext cx="76231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circle = { x in R</a:t>
            </a:r>
            <a:r>
              <a:rPr lang="en-US" sz="3600" baseline="30000" dirty="0"/>
              <a:t>2</a:t>
            </a:r>
            <a:r>
              <a:rPr lang="en-US" sz="3600" dirty="0" smtClean="0"/>
              <a:t> :  ||x || = 1 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Triangulating the circle.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73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Oval 9"/>
          <p:cNvSpPr/>
          <p:nvPr/>
        </p:nvSpPr>
        <p:spPr>
          <a:xfrm>
            <a:off x="2603500" y="2389504"/>
            <a:ext cx="3571875" cy="3579027"/>
          </a:xfrm>
          <a:prstGeom prst="ellipse">
            <a:avLst/>
          </a:prstGeom>
          <a:noFill/>
          <a:ln w="50800">
            <a:solidFill>
              <a:srgbClr val="98480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28699" y="1279346"/>
            <a:ext cx="76231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circle = { x in R</a:t>
            </a:r>
            <a:r>
              <a:rPr lang="en-US" sz="3600" baseline="30000" dirty="0"/>
              <a:t>2</a:t>
            </a:r>
            <a:r>
              <a:rPr lang="en-US" sz="3600" dirty="0" smtClean="0"/>
              <a:t> :  ||x || = 1 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Triangulating the circle.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2489200" y="4058578"/>
            <a:ext cx="274320" cy="274320"/>
          </a:xfrm>
          <a:prstGeom prst="ellipse">
            <a:avLst/>
          </a:prstGeom>
          <a:solidFill>
            <a:srgbClr val="6600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6061075" y="4058578"/>
            <a:ext cx="274320" cy="274320"/>
          </a:xfrm>
          <a:prstGeom prst="ellipse">
            <a:avLst/>
          </a:prstGeom>
          <a:solidFill>
            <a:srgbClr val="6600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67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Isosceles Triangle 100"/>
          <p:cNvSpPr/>
          <p:nvPr/>
        </p:nvSpPr>
        <p:spPr>
          <a:xfrm rot="10800000">
            <a:off x="1176087" y="5765765"/>
            <a:ext cx="1600200" cy="1385316"/>
          </a:xfrm>
          <a:prstGeom prst="triangle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95947" y="4008314"/>
            <a:ext cx="2932737" cy="2510394"/>
            <a:chOff x="643130" y="3761860"/>
            <a:chExt cx="2932737" cy="2510394"/>
          </a:xfrm>
        </p:grpSpPr>
        <p:sp>
          <p:nvSpPr>
            <p:cNvPr id="98" name="TextBox 97"/>
            <p:cNvSpPr txBox="1"/>
            <p:nvPr/>
          </p:nvSpPr>
          <p:spPr>
            <a:xfrm>
              <a:off x="1828781" y="3761860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643130" y="4321013"/>
              <a:ext cx="2932737" cy="1951241"/>
              <a:chOff x="643130" y="4321013"/>
              <a:chExt cx="2932737" cy="1951241"/>
            </a:xfrm>
          </p:grpSpPr>
          <p:cxnSp>
            <p:nvCxnSpPr>
              <p:cNvPr id="104" name="Straight Connector 103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Oval 104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Oval 105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7" name="Isosceles Triangle 106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2403933" y="4747702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2</a:t>
                </a: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081404" y="4747702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1786722" y="5687478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3</a:t>
                </a:r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643130" y="5427877"/>
                <a:ext cx="2932737" cy="584776"/>
                <a:chOff x="643130" y="5427877"/>
                <a:chExt cx="2932737" cy="584776"/>
              </a:xfrm>
            </p:grpSpPr>
            <p:sp>
              <p:nvSpPr>
                <p:cNvPr id="97" name="TextBox 96"/>
                <p:cNvSpPr txBox="1"/>
                <p:nvPr/>
              </p:nvSpPr>
              <p:spPr>
                <a:xfrm>
                  <a:off x="643130" y="542787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1</a:t>
                  </a:r>
                </a:p>
              </p:txBody>
            </p:sp>
            <p:sp>
              <p:nvSpPr>
                <p:cNvPr id="99" name="TextBox 98"/>
                <p:cNvSpPr txBox="1"/>
                <p:nvPr/>
              </p:nvSpPr>
              <p:spPr>
                <a:xfrm>
                  <a:off x="2924615" y="542787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3</a:t>
                  </a:r>
                </a:p>
              </p:txBody>
            </p:sp>
          </p:grpSp>
          <p:sp>
            <p:nvSpPr>
              <p:cNvPr id="5" name="Isosceles Triangle 4"/>
              <p:cNvSpPr>
                <a:spLocks noChangeAspect="1"/>
              </p:cNvSpPr>
              <p:nvPr/>
            </p:nvSpPr>
            <p:spPr>
              <a:xfrm rot="16200000" flipH="1">
                <a:off x="1474835" y="5668705"/>
                <a:ext cx="338964" cy="277783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Isosceles Triangle 34"/>
              <p:cNvSpPr>
                <a:spLocks noChangeAspect="1"/>
              </p:cNvSpPr>
              <p:nvPr/>
            </p:nvSpPr>
            <p:spPr>
              <a:xfrm rot="16200000">
                <a:off x="2404872" y="5321232"/>
                <a:ext cx="338964" cy="277783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Isosceles Triangle 35"/>
              <p:cNvSpPr>
                <a:spLocks noChangeAspect="1"/>
              </p:cNvSpPr>
              <p:nvPr/>
            </p:nvSpPr>
            <p:spPr>
              <a:xfrm rot="16200000">
                <a:off x="1517904" y="4781736"/>
                <a:ext cx="338964" cy="277783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>
                <a:off x="1783080" y="5024918"/>
                <a:ext cx="492862" cy="496003"/>
              </a:xfrm>
              <a:prstGeom prst="ellipse">
                <a:avLst/>
              </a:prstGeom>
              <a:noFill/>
              <a:ln w="76200" cap="flat">
                <a:solidFill>
                  <a:srgbClr val="FFFF00"/>
                </a:solidFill>
                <a:rou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Isosceles Triangle 37"/>
              <p:cNvSpPr>
                <a:spLocks noChangeAspect="1"/>
              </p:cNvSpPr>
              <p:nvPr/>
            </p:nvSpPr>
            <p:spPr>
              <a:xfrm rot="16200000">
                <a:off x="2027724" y="5037768"/>
                <a:ext cx="291509" cy="238893"/>
              </a:xfrm>
              <a:prstGeom prst="triangle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" name="Straight Connector 3"/>
              <p:cNvCxnSpPr/>
              <p:nvPr/>
            </p:nvCxnSpPr>
            <p:spPr>
              <a:xfrm>
                <a:off x="1948210" y="5180109"/>
                <a:ext cx="455723" cy="303259"/>
              </a:xfrm>
              <a:prstGeom prst="line">
                <a:avLst/>
              </a:prstGeom>
              <a:ln w="174625">
                <a:solidFill>
                  <a:schemeClr val="tx2">
                    <a:lumMod val="40000"/>
                    <a:lumOff val="6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 flipV="1">
                <a:off x="2306293" y="5050006"/>
                <a:ext cx="13368" cy="259601"/>
              </a:xfrm>
              <a:prstGeom prst="line">
                <a:avLst/>
              </a:prstGeom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TextBox 2"/>
          <p:cNvSpPr txBox="1"/>
          <p:nvPr/>
        </p:nvSpPr>
        <p:spPr>
          <a:xfrm>
            <a:off x="448285" y="3617771"/>
            <a:ext cx="8277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2-simplex = oriented face </a:t>
            </a:r>
            <a:r>
              <a:rPr lang="en-US" sz="3200" dirty="0">
                <a:solidFill>
                  <a:srgbClr val="000000"/>
                </a:solidFill>
              </a:rPr>
              <a:t>= 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endParaRPr lang="en-US" sz="3200" baseline="-25000" dirty="0">
              <a:solidFill>
                <a:srgbClr val="000000"/>
              </a:solidFill>
            </a:endParaRPr>
          </a:p>
          <a:p>
            <a:r>
              <a:rPr lang="en-US" sz="3200" dirty="0" smtClean="0"/>
              <a:t>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48285" y="1718569"/>
            <a:ext cx="8277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1</a:t>
            </a:r>
            <a:r>
              <a:rPr lang="en-US" sz="3200" b="1" dirty="0" smtClean="0">
                <a:solidFill>
                  <a:srgbClr val="000000"/>
                </a:solidFill>
              </a:rPr>
              <a:t>-simplex = oriented edge </a:t>
            </a:r>
            <a:r>
              <a:rPr lang="en-US" sz="3200" dirty="0">
                <a:solidFill>
                  <a:srgbClr val="000000"/>
                </a:solidFill>
              </a:rPr>
              <a:t>= 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endParaRPr lang="en-US" sz="3200" baseline="-25000" dirty="0">
              <a:solidFill>
                <a:srgbClr val="000000"/>
              </a:solidFill>
            </a:endParaRPr>
          </a:p>
          <a:p>
            <a:r>
              <a:rPr lang="en-US" sz="3200" dirty="0" smtClean="0"/>
              <a:t>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195947" y="2632602"/>
            <a:ext cx="2932737" cy="903181"/>
            <a:chOff x="591623" y="2196568"/>
            <a:chExt cx="2932737" cy="903181"/>
          </a:xfrm>
        </p:grpSpPr>
        <p:grpSp>
          <p:nvGrpSpPr>
            <p:cNvPr id="64" name="Group 63"/>
            <p:cNvGrpSpPr/>
            <p:nvPr/>
          </p:nvGrpSpPr>
          <p:grpSpPr>
            <a:xfrm>
              <a:off x="1042252" y="2384210"/>
              <a:ext cx="1838411" cy="715539"/>
              <a:chOff x="5835762" y="879023"/>
              <a:chExt cx="1838411" cy="715539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 rot="10800000" flipV="1">
                <a:off x="6091033" y="1066109"/>
                <a:ext cx="1392072" cy="0"/>
              </a:xfrm>
              <a:prstGeom prst="line">
                <a:avLst/>
              </a:prstGeom>
              <a:ln w="889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Oval 65"/>
              <p:cNvSpPr/>
              <p:nvPr/>
            </p:nvSpPr>
            <p:spPr>
              <a:xfrm rot="10800000"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 rot="10800000">
                <a:off x="584537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5845373" y="91066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5835762" y="909260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5852396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6524588" y="1009786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endParaRPr lang="en-US" sz="3200" baseline="-25000" dirty="0"/>
              </a:p>
            </p:txBody>
          </p:sp>
          <p:sp>
            <p:nvSpPr>
              <p:cNvPr id="73" name="Isosceles Triangle 72"/>
              <p:cNvSpPr>
                <a:spLocks noChangeAspect="1"/>
              </p:cNvSpPr>
              <p:nvPr/>
            </p:nvSpPr>
            <p:spPr>
              <a:xfrm rot="5400000">
                <a:off x="6921205" y="909613"/>
                <a:ext cx="338964" cy="277783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591623" y="2196568"/>
              <a:ext cx="2932737" cy="584776"/>
              <a:chOff x="643130" y="5427877"/>
              <a:chExt cx="2932737" cy="584776"/>
            </a:xfrm>
          </p:grpSpPr>
          <p:sp>
            <p:nvSpPr>
              <p:cNvPr id="76" name="TextBox 75"/>
              <p:cNvSpPr txBox="1"/>
              <p:nvPr/>
            </p:nvSpPr>
            <p:spPr>
              <a:xfrm>
                <a:off x="643130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2924615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2</a:t>
                </a:r>
              </a:p>
            </p:txBody>
          </p:sp>
        </p:grpSp>
      </p:grpSp>
      <p:sp>
        <p:nvSpPr>
          <p:cNvPr id="78" name="TextBox 77"/>
          <p:cNvSpPr txBox="1"/>
          <p:nvPr/>
        </p:nvSpPr>
        <p:spPr>
          <a:xfrm>
            <a:off x="448285" y="955551"/>
            <a:ext cx="827736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0-simplex = vertex </a:t>
            </a:r>
            <a:r>
              <a:rPr lang="en-US" sz="3200" dirty="0" smtClean="0">
                <a:solidFill>
                  <a:srgbClr val="000000"/>
                </a:solidFill>
              </a:rPr>
              <a:t>= v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4646703" y="1172870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CC1DA"/>
          </a:solidFill>
        </p:grpSpPr>
        <p:sp>
          <p:nvSpPr>
            <p:cNvPr id="49" name="Rectangle 48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3" name="Rectangle 52"/>
          <p:cNvSpPr/>
          <p:nvPr/>
        </p:nvSpPr>
        <p:spPr>
          <a:xfrm>
            <a:off x="20817" y="-2535"/>
            <a:ext cx="9144000" cy="779807"/>
          </a:xfrm>
          <a:prstGeom prst="rect">
            <a:avLst/>
          </a:prstGeom>
          <a:solidFill>
            <a:srgbClr val="CCC1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Building blocks for oriented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32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Oval 9"/>
          <p:cNvSpPr/>
          <p:nvPr/>
        </p:nvSpPr>
        <p:spPr>
          <a:xfrm>
            <a:off x="2603500" y="2389504"/>
            <a:ext cx="3571875" cy="3579027"/>
          </a:xfrm>
          <a:prstGeom prst="ellipse">
            <a:avLst/>
          </a:prstGeom>
          <a:noFill/>
          <a:ln w="88900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28699" y="1279346"/>
            <a:ext cx="76231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circle = { x in R</a:t>
            </a:r>
            <a:r>
              <a:rPr lang="en-US" sz="3600" baseline="30000" dirty="0"/>
              <a:t>2</a:t>
            </a:r>
            <a:r>
              <a:rPr lang="en-US" sz="3600" dirty="0" smtClean="0"/>
              <a:t> :  ||x || = 1 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Triangulating the circle.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489200" y="4074453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6061075" y="4074453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368146" y="2301503"/>
            <a:ext cx="6042581" cy="3610466"/>
          </a:xfrm>
          <a:prstGeom prst="line">
            <a:avLst/>
          </a:prstGeom>
          <a:ln w="1524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387000" y="2331352"/>
            <a:ext cx="6042581" cy="3610466"/>
          </a:xfrm>
          <a:prstGeom prst="line">
            <a:avLst/>
          </a:prstGeom>
          <a:ln w="152400">
            <a:solidFill>
              <a:srgbClr val="FF0000"/>
            </a:solidFill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103987" y="2797180"/>
            <a:ext cx="17345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Two vertices define a single edge</a:t>
            </a:r>
            <a:endParaRPr lang="en-US" sz="3200" dirty="0" smtClean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7125" y="3429000"/>
            <a:ext cx="21918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Not a </a:t>
            </a:r>
            <a:r>
              <a:rPr lang="en-US" sz="3200" dirty="0" err="1" smtClean="0">
                <a:solidFill>
                  <a:srgbClr val="C00000"/>
                </a:solidFill>
              </a:rPr>
              <a:t>triagulation</a:t>
            </a:r>
            <a:endParaRPr lang="en-US" sz="32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32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Oval 9"/>
          <p:cNvSpPr/>
          <p:nvPr/>
        </p:nvSpPr>
        <p:spPr>
          <a:xfrm>
            <a:off x="2603500" y="2389504"/>
            <a:ext cx="3571875" cy="3579027"/>
          </a:xfrm>
          <a:prstGeom prst="ellipse">
            <a:avLst/>
          </a:prstGeom>
          <a:noFill/>
          <a:ln w="57150" cmpd="sng"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28699" y="1279346"/>
            <a:ext cx="76231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circle = { x in R</a:t>
            </a:r>
            <a:r>
              <a:rPr lang="en-US" sz="3600" baseline="30000" dirty="0"/>
              <a:t>2</a:t>
            </a:r>
            <a:r>
              <a:rPr lang="en-US" sz="3600" dirty="0" smtClean="0"/>
              <a:t> :  ||x || = 1 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Triangulating the circle.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489200" y="4074453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6061075" y="4074453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260850" y="2275204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40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Oval 9"/>
          <p:cNvSpPr/>
          <p:nvPr/>
        </p:nvSpPr>
        <p:spPr>
          <a:xfrm>
            <a:off x="2603500" y="2389504"/>
            <a:ext cx="3571875" cy="3579027"/>
          </a:xfrm>
          <a:prstGeom prst="ellipse">
            <a:avLst/>
          </a:prstGeom>
          <a:noFill/>
          <a:ln w="88900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28699" y="1279346"/>
            <a:ext cx="76231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circle = { x in R</a:t>
            </a:r>
            <a:r>
              <a:rPr lang="en-US" sz="3600" baseline="30000" dirty="0"/>
              <a:t>2</a:t>
            </a:r>
            <a:r>
              <a:rPr lang="en-US" sz="3600" dirty="0" smtClean="0"/>
              <a:t> :  ||x || = 1 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Triangulating the circle.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489200" y="4074453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6061075" y="4074453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260850" y="2275204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57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Oval 9"/>
          <p:cNvSpPr/>
          <p:nvPr/>
        </p:nvSpPr>
        <p:spPr>
          <a:xfrm>
            <a:off x="2603500" y="2389504"/>
            <a:ext cx="3571875" cy="3579027"/>
          </a:xfrm>
          <a:prstGeom prst="ellipse">
            <a:avLst/>
          </a:prstGeom>
          <a:solidFill>
            <a:srgbClr val="C4BD97"/>
          </a:solidFill>
          <a:ln w="508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0413" y="1279346"/>
            <a:ext cx="76231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disk = { x in R</a:t>
            </a:r>
            <a:r>
              <a:rPr lang="en-US" sz="3600" baseline="30000" dirty="0"/>
              <a:t>2</a:t>
            </a:r>
            <a:r>
              <a:rPr lang="en-US" sz="3600" dirty="0" smtClean="0"/>
              <a:t> :  ||x || ≤ 1 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Triangulating the disk.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17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Oval 9"/>
          <p:cNvSpPr/>
          <p:nvPr/>
        </p:nvSpPr>
        <p:spPr>
          <a:xfrm>
            <a:off x="2603500" y="2389504"/>
            <a:ext cx="3571875" cy="35790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889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489200" y="4074453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6061075" y="4074453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213225" y="2275204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0413" y="1279346"/>
            <a:ext cx="76231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disk = { x in R</a:t>
            </a:r>
            <a:r>
              <a:rPr lang="en-US" sz="3600" baseline="30000" dirty="0"/>
              <a:t>2</a:t>
            </a:r>
            <a:r>
              <a:rPr lang="en-US" sz="3600" dirty="0" smtClean="0"/>
              <a:t> :  ||x || ≤ 1 }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Triangulating the disk.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57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Oval 9"/>
          <p:cNvSpPr/>
          <p:nvPr/>
        </p:nvSpPr>
        <p:spPr>
          <a:xfrm>
            <a:off x="2603500" y="2389504"/>
            <a:ext cx="3571875" cy="35790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88900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489200" y="4074453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6061075" y="4074453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213225" y="2275204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0413" y="1279346"/>
            <a:ext cx="76231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disk = { x in R</a:t>
            </a:r>
            <a:r>
              <a:rPr lang="en-US" sz="3600" baseline="30000" dirty="0"/>
              <a:t>2</a:t>
            </a:r>
            <a:r>
              <a:rPr lang="en-US" sz="3600" dirty="0" smtClean="0"/>
              <a:t> :  ||x || ≤ 1 }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Triangulating the disk.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69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Oval 9"/>
          <p:cNvSpPr/>
          <p:nvPr/>
        </p:nvSpPr>
        <p:spPr>
          <a:xfrm>
            <a:off x="2603500" y="2389504"/>
            <a:ext cx="3571875" cy="3579027"/>
          </a:xfrm>
          <a:prstGeom prst="ellipse">
            <a:avLst/>
          </a:prstGeom>
          <a:solidFill>
            <a:srgbClr val="8EB4E3"/>
          </a:solidFill>
          <a:ln w="88900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489200" y="4074453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6061075" y="4074453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213225" y="2275204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0413" y="1279346"/>
            <a:ext cx="76231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disk = { x in R</a:t>
            </a:r>
            <a:r>
              <a:rPr lang="en-US" sz="3600" baseline="30000" dirty="0"/>
              <a:t>2</a:t>
            </a:r>
            <a:r>
              <a:rPr lang="en-US" sz="3600" dirty="0" smtClean="0"/>
              <a:t> :  ||x || ≤ 1 }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Triangulating the disk.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39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82587" y="2227789"/>
            <a:ext cx="3800475" cy="3693327"/>
            <a:chOff x="2489200" y="2275204"/>
            <a:chExt cx="3800475" cy="3693327"/>
          </a:xfrm>
        </p:grpSpPr>
        <p:sp>
          <p:nvSpPr>
            <p:cNvPr id="10" name="Oval 9"/>
            <p:cNvSpPr/>
            <p:nvPr/>
          </p:nvSpPr>
          <p:spPr>
            <a:xfrm>
              <a:off x="2603500" y="2389504"/>
              <a:ext cx="3571875" cy="3579027"/>
            </a:xfrm>
            <a:prstGeom prst="ellipse">
              <a:avLst/>
            </a:prstGeom>
            <a:solidFill>
              <a:srgbClr val="8EB4E3"/>
            </a:solidFill>
            <a:ln w="88900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489200" y="4074453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6061075" y="4074453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4213225" y="2275204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760413" y="1279346"/>
            <a:ext cx="76231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disk = { x in R</a:t>
            </a:r>
            <a:r>
              <a:rPr lang="en-US" sz="3600" baseline="30000" dirty="0"/>
              <a:t>2</a:t>
            </a:r>
            <a:r>
              <a:rPr lang="en-US" sz="3600" dirty="0" smtClean="0"/>
              <a:t> :  ||x || ≤ 1 }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5541152" y="2619075"/>
            <a:ext cx="3369242" cy="2962656"/>
            <a:chOff x="1114530" y="4321013"/>
            <a:chExt cx="1684617" cy="1481328"/>
          </a:xfrm>
          <a:effectLst/>
        </p:grpSpPr>
        <p:sp>
          <p:nvSpPr>
            <p:cNvPr id="24" name="Isosceles Triangle 23"/>
            <p:cNvSpPr/>
            <p:nvPr/>
          </p:nvSpPr>
          <p:spPr>
            <a:xfrm>
              <a:off x="1158304" y="4374184"/>
              <a:ext cx="1600200" cy="1385316"/>
            </a:xfrm>
            <a:prstGeom prst="triangle">
              <a:avLst/>
            </a:prstGeom>
            <a:solidFill>
              <a:schemeClr val="tx2">
                <a:lumMod val="40000"/>
                <a:lumOff val="60000"/>
              </a:schemeClr>
            </a:solidFill>
            <a:ln w="76200" cmpd="sng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Oval 25"/>
            <p:cNvSpPr>
              <a:spLocks noChangeAspect="1"/>
            </p:cNvSpPr>
            <p:nvPr/>
          </p:nvSpPr>
          <p:spPr>
            <a:xfrm>
              <a:off x="2661987" y="5665181"/>
              <a:ext cx="137160" cy="137160"/>
            </a:xfrm>
            <a:prstGeom prst="ellipse">
              <a:avLst/>
            </a:prstGeom>
            <a:solidFill>
              <a:srgbClr val="770077"/>
            </a:solidFill>
            <a:ln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Oval 26"/>
            <p:cNvSpPr>
              <a:spLocks noChangeAspect="1"/>
            </p:cNvSpPr>
            <p:nvPr/>
          </p:nvSpPr>
          <p:spPr>
            <a:xfrm>
              <a:off x="1888259" y="4321013"/>
              <a:ext cx="137160" cy="137160"/>
            </a:xfrm>
            <a:prstGeom prst="ellipse">
              <a:avLst/>
            </a:prstGeom>
            <a:solidFill>
              <a:srgbClr val="770077"/>
            </a:solidFill>
            <a:ln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1114530" y="5665181"/>
              <a:ext cx="137160" cy="137160"/>
            </a:xfrm>
            <a:prstGeom prst="ellipse">
              <a:avLst/>
            </a:prstGeom>
            <a:solidFill>
              <a:srgbClr val="770077"/>
            </a:solidFill>
            <a:ln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4644434" y="3260209"/>
            <a:ext cx="746719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dirty="0" smtClean="0"/>
              <a:t>=</a:t>
            </a:r>
            <a:endParaRPr lang="en-US" sz="8800" dirty="0"/>
          </a:p>
        </p:txBody>
      </p:sp>
      <p:sp>
        <p:nvSpPr>
          <p:cNvPr id="21" name="Rectangle 20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Triangulating the disk.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34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2603500" y="2389504"/>
            <a:ext cx="3571875" cy="3579027"/>
            <a:chOff x="5867400" y="2438400"/>
            <a:chExt cx="1524000" cy="1676400"/>
          </a:xfrm>
        </p:grpSpPr>
        <p:sp>
          <p:nvSpPr>
            <p:cNvPr id="10" name="Oval 9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solidFill>
              <a:srgbClr val="94FF41"/>
            </a:soli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0">
                  <a:srgbClr val="94FF41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1028699" y="1279346"/>
            <a:ext cx="76231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sphere = { x in R</a:t>
            </a:r>
            <a:r>
              <a:rPr lang="en-US" sz="3600" baseline="30000" dirty="0" smtClean="0"/>
              <a:t>3</a:t>
            </a:r>
            <a:r>
              <a:rPr lang="en-US" sz="3600" dirty="0" smtClean="0"/>
              <a:t> :  ||x || = 1 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Triangulating the sphere.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06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2603500" y="2389504"/>
            <a:ext cx="3571875" cy="3579027"/>
            <a:chOff x="5867400" y="2438400"/>
            <a:chExt cx="1524000" cy="1676400"/>
          </a:xfrm>
        </p:grpSpPr>
        <p:sp>
          <p:nvSpPr>
            <p:cNvPr id="10" name="Oval 9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solidFill>
              <a:srgbClr val="94FF41"/>
            </a:soli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0">
                  <a:srgbClr val="94FF41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1028699" y="1279346"/>
            <a:ext cx="76231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sphere = { x in R</a:t>
            </a:r>
            <a:r>
              <a:rPr lang="en-US" sz="3600" baseline="30000" dirty="0" smtClean="0"/>
              <a:t>3</a:t>
            </a:r>
            <a:r>
              <a:rPr lang="en-US" sz="3600" dirty="0" smtClean="0"/>
              <a:t> :  ||x || = 1 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Triangulating the sphere.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029808" y="4397839"/>
            <a:ext cx="228600" cy="2286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6077808" y="4067822"/>
            <a:ext cx="228600" cy="2286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274408" y="2269501"/>
            <a:ext cx="228600" cy="2286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791808" y="3578872"/>
            <a:ext cx="228600" cy="228600"/>
          </a:xfrm>
          <a:prstGeom prst="ellipse">
            <a:avLst/>
          </a:prstGeom>
          <a:solidFill>
            <a:srgbClr val="B3C5F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93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2428" y="829212"/>
            <a:ext cx="8277364" cy="5098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2-simplex = oriented face </a:t>
            </a:r>
            <a:r>
              <a:rPr lang="en-US" sz="3200" dirty="0">
                <a:solidFill>
                  <a:srgbClr val="000000"/>
                </a:solidFill>
              </a:rPr>
              <a:t>= </a:t>
            </a:r>
            <a:endParaRPr lang="en-US" sz="3200" dirty="0" smtClean="0">
              <a:solidFill>
                <a:srgbClr val="000000"/>
              </a:solidFill>
            </a:endParaRPr>
          </a:p>
          <a:p>
            <a:endParaRPr lang="en-US" sz="1600" dirty="0">
              <a:solidFill>
                <a:srgbClr val="000000"/>
              </a:solidFill>
            </a:endParaRPr>
          </a:p>
          <a:p>
            <a:r>
              <a:rPr lang="en-US" sz="3200" dirty="0" smtClean="0"/>
              <a:t>f </a:t>
            </a:r>
            <a:r>
              <a:rPr lang="en-US" sz="3200" dirty="0"/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r>
              <a:rPr lang="en-US" sz="3200" dirty="0"/>
              <a:t> 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</a:p>
          <a:p>
            <a:pPr algn="ctr"/>
            <a:endParaRPr lang="en-US" sz="3200" baseline="-25000" dirty="0" smtClean="0">
              <a:solidFill>
                <a:srgbClr val="000000"/>
              </a:solidFill>
            </a:endParaRPr>
          </a:p>
          <a:p>
            <a:pPr algn="ctr"/>
            <a:endParaRPr lang="en-US" sz="3200" baseline="-25000" dirty="0" smtClean="0">
              <a:solidFill>
                <a:srgbClr val="000000"/>
              </a:solidFill>
            </a:endParaRPr>
          </a:p>
          <a:p>
            <a:pPr algn="ctr"/>
            <a:endParaRPr lang="en-US" sz="3200" baseline="-25000" dirty="0" smtClean="0">
              <a:solidFill>
                <a:srgbClr val="000000"/>
              </a:solidFill>
            </a:endParaRPr>
          </a:p>
          <a:p>
            <a:pPr algn="ctr"/>
            <a:endParaRPr lang="en-US" sz="3200" baseline="-25000" dirty="0">
              <a:solidFill>
                <a:srgbClr val="000000"/>
              </a:solidFill>
            </a:endParaRPr>
          </a:p>
          <a:p>
            <a:pPr algn="ctr"/>
            <a:endParaRPr lang="en-US" sz="3200" baseline="-25000" dirty="0">
              <a:solidFill>
                <a:srgbClr val="000000"/>
              </a:solidFill>
            </a:endParaRPr>
          </a:p>
          <a:p>
            <a:pPr algn="ctr"/>
            <a:endParaRPr lang="en-US" sz="3200" baseline="-25000" dirty="0">
              <a:solidFill>
                <a:srgbClr val="000000"/>
              </a:solidFill>
            </a:endParaRPr>
          </a:p>
          <a:p>
            <a:r>
              <a:rPr lang="en-US" sz="3200" dirty="0" smtClean="0">
                <a:solidFill>
                  <a:srgbClr val="000000"/>
                </a:solidFill>
              </a:rPr>
              <a:t>– </a:t>
            </a:r>
            <a:r>
              <a:rPr lang="en-US" sz="3200" dirty="0"/>
              <a:t>f</a:t>
            </a:r>
            <a:r>
              <a:rPr lang="en-US" sz="3200" dirty="0" smtClean="0"/>
              <a:t>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endParaRPr lang="en-US" sz="3200" dirty="0">
              <a:solidFill>
                <a:srgbClr val="000000"/>
              </a:solidFill>
            </a:endParaRPr>
          </a:p>
          <a:p>
            <a:endParaRPr lang="en-US" sz="3200" dirty="0">
              <a:solidFill>
                <a:srgbClr val="000000"/>
              </a:solidFill>
            </a:endParaRPr>
          </a:p>
          <a:p>
            <a:endParaRPr lang="en-US" sz="3200" baseline="-25000" dirty="0">
              <a:solidFill>
                <a:srgbClr val="000000"/>
              </a:solidFill>
            </a:endParaRPr>
          </a:p>
          <a:p>
            <a:r>
              <a:rPr lang="en-US" sz="3200" dirty="0" smtClean="0"/>
              <a:t> 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CC1DA"/>
          </a:solidFill>
        </p:grpSpPr>
        <p:sp>
          <p:nvSpPr>
            <p:cNvPr id="49" name="Rectangle 48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57" name="Straight Connector 56"/>
          <p:cNvCxnSpPr/>
          <p:nvPr/>
        </p:nvCxnSpPr>
        <p:spPr>
          <a:xfrm flipV="1">
            <a:off x="20817" y="3855364"/>
            <a:ext cx="8981937" cy="94789"/>
          </a:xfrm>
          <a:prstGeom prst="line">
            <a:avLst/>
          </a:prstGeom>
          <a:ln w="63500">
            <a:solidFill>
              <a:schemeClr val="accent4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Isosceles Triangle 73"/>
          <p:cNvSpPr/>
          <p:nvPr/>
        </p:nvSpPr>
        <p:spPr>
          <a:xfrm rot="10800000">
            <a:off x="5334715" y="5355659"/>
            <a:ext cx="1600200" cy="1385316"/>
          </a:xfrm>
          <a:prstGeom prst="triangle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6257737" y="1357693"/>
            <a:ext cx="2932737" cy="5151234"/>
            <a:chOff x="6257737" y="1463528"/>
            <a:chExt cx="2932737" cy="5151234"/>
          </a:xfrm>
        </p:grpSpPr>
        <p:grpSp>
          <p:nvGrpSpPr>
            <p:cNvPr id="11" name="Group 10"/>
            <p:cNvGrpSpPr/>
            <p:nvPr/>
          </p:nvGrpSpPr>
          <p:grpSpPr>
            <a:xfrm>
              <a:off x="6257737" y="1463528"/>
              <a:ext cx="2932737" cy="2510394"/>
              <a:chOff x="643130" y="3761860"/>
              <a:chExt cx="2932737" cy="2510394"/>
            </a:xfrm>
          </p:grpSpPr>
          <p:sp>
            <p:nvSpPr>
              <p:cNvPr id="98" name="TextBox 97"/>
              <p:cNvSpPr txBox="1"/>
              <p:nvPr/>
            </p:nvSpPr>
            <p:spPr>
              <a:xfrm>
                <a:off x="1828781" y="3761860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2</a:t>
                </a:r>
              </a:p>
            </p:txBody>
          </p:sp>
          <p:grpSp>
            <p:nvGrpSpPr>
              <p:cNvPr id="10" name="Group 9"/>
              <p:cNvGrpSpPr/>
              <p:nvPr/>
            </p:nvGrpSpPr>
            <p:grpSpPr>
              <a:xfrm>
                <a:off x="643130" y="4321013"/>
                <a:ext cx="2932737" cy="1951241"/>
                <a:chOff x="643130" y="4321013"/>
                <a:chExt cx="2932737" cy="1951241"/>
              </a:xfrm>
            </p:grpSpPr>
            <p:cxnSp>
              <p:nvCxnSpPr>
                <p:cNvPr id="104" name="Straight Connector 103"/>
                <p:cNvCxnSpPr/>
                <p:nvPr/>
              </p:nvCxnSpPr>
              <p:spPr>
                <a:xfrm rot="10800000" flipV="1">
                  <a:off x="1353167" y="5825201"/>
                  <a:ext cx="1392072" cy="0"/>
                </a:xfrm>
                <a:prstGeom prst="line">
                  <a:avLst/>
                </a:prstGeom>
                <a:ln w="63500">
                  <a:solidFill>
                    <a:srgbClr val="008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5" name="Oval 104"/>
                <p:cNvSpPr/>
                <p:nvPr/>
              </p:nvSpPr>
              <p:spPr>
                <a:xfrm rot="10800000">
                  <a:off x="2661987" y="5665181"/>
                  <a:ext cx="274320" cy="274320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6" name="Oval 105"/>
                <p:cNvSpPr/>
                <p:nvPr/>
              </p:nvSpPr>
              <p:spPr>
                <a:xfrm rot="10800000">
                  <a:off x="1107507" y="5665181"/>
                  <a:ext cx="274320" cy="274320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7" name="Isosceles Triangle 106"/>
                <p:cNvSpPr/>
                <p:nvPr/>
              </p:nvSpPr>
              <p:spPr>
                <a:xfrm>
                  <a:off x="1221807" y="4413869"/>
                  <a:ext cx="1600200" cy="1385316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76200"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Oval 107"/>
                <p:cNvSpPr/>
                <p:nvPr/>
              </p:nvSpPr>
              <p:spPr>
                <a:xfrm>
                  <a:off x="1107507" y="5669753"/>
                  <a:ext cx="274320" cy="274320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Oval 108"/>
                <p:cNvSpPr/>
                <p:nvPr/>
              </p:nvSpPr>
              <p:spPr>
                <a:xfrm>
                  <a:off x="2661987" y="5665181"/>
                  <a:ext cx="274320" cy="274320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0" name="Oval 109"/>
                <p:cNvSpPr/>
                <p:nvPr/>
              </p:nvSpPr>
              <p:spPr>
                <a:xfrm>
                  <a:off x="1888259" y="4321013"/>
                  <a:ext cx="274320" cy="274320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Oval 110"/>
                <p:cNvSpPr/>
                <p:nvPr/>
              </p:nvSpPr>
              <p:spPr>
                <a:xfrm>
                  <a:off x="1097896" y="5668352"/>
                  <a:ext cx="274320" cy="274320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Oval 113"/>
                <p:cNvSpPr/>
                <p:nvPr/>
              </p:nvSpPr>
              <p:spPr>
                <a:xfrm>
                  <a:off x="1114530" y="5665181"/>
                  <a:ext cx="274320" cy="274320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TextBox 114"/>
                <p:cNvSpPr txBox="1"/>
                <p:nvPr/>
              </p:nvSpPr>
              <p:spPr>
                <a:xfrm>
                  <a:off x="2403933" y="4747702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e</a:t>
                  </a:r>
                  <a:r>
                    <a:rPr lang="en-US" sz="3200" baseline="-25000" dirty="0"/>
                    <a:t>2</a:t>
                  </a:r>
                </a:p>
              </p:txBody>
            </p:sp>
            <p:sp>
              <p:nvSpPr>
                <p:cNvPr id="116" name="TextBox 115"/>
                <p:cNvSpPr txBox="1"/>
                <p:nvPr/>
              </p:nvSpPr>
              <p:spPr>
                <a:xfrm>
                  <a:off x="1081404" y="4747702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e</a:t>
                  </a:r>
                  <a:r>
                    <a:rPr lang="en-US" sz="3200" baseline="-25000" dirty="0"/>
                    <a:t>1</a:t>
                  </a:r>
                </a:p>
              </p:txBody>
            </p:sp>
            <p:sp>
              <p:nvSpPr>
                <p:cNvPr id="119" name="TextBox 118"/>
                <p:cNvSpPr txBox="1"/>
                <p:nvPr/>
              </p:nvSpPr>
              <p:spPr>
                <a:xfrm>
                  <a:off x="1786722" y="5687478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e</a:t>
                  </a:r>
                  <a:r>
                    <a:rPr lang="en-US" sz="3200" baseline="-25000" dirty="0"/>
                    <a:t>3</a:t>
                  </a:r>
                </a:p>
              </p:txBody>
            </p:sp>
            <p:grpSp>
              <p:nvGrpSpPr>
                <p:cNvPr id="8" name="Group 7"/>
                <p:cNvGrpSpPr/>
                <p:nvPr/>
              </p:nvGrpSpPr>
              <p:grpSpPr>
                <a:xfrm>
                  <a:off x="643130" y="5427877"/>
                  <a:ext cx="2932737" cy="584776"/>
                  <a:chOff x="643130" y="5427877"/>
                  <a:chExt cx="2932737" cy="584776"/>
                </a:xfrm>
              </p:grpSpPr>
              <p:sp>
                <p:nvSpPr>
                  <p:cNvPr id="97" name="TextBox 96"/>
                  <p:cNvSpPr txBox="1"/>
                  <p:nvPr/>
                </p:nvSpPr>
                <p:spPr>
                  <a:xfrm>
                    <a:off x="643130" y="5427877"/>
                    <a:ext cx="651252" cy="58477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200" dirty="0" smtClean="0"/>
                      <a:t>v</a:t>
                    </a:r>
                    <a:r>
                      <a:rPr lang="en-US" sz="3200" baseline="-25000" dirty="0"/>
                      <a:t>1</a:t>
                    </a:r>
                  </a:p>
                </p:txBody>
              </p:sp>
              <p:sp>
                <p:nvSpPr>
                  <p:cNvPr id="99" name="TextBox 98"/>
                  <p:cNvSpPr txBox="1"/>
                  <p:nvPr/>
                </p:nvSpPr>
                <p:spPr>
                  <a:xfrm>
                    <a:off x="2924615" y="5427877"/>
                    <a:ext cx="651252" cy="58477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200" dirty="0" smtClean="0"/>
                      <a:t>v</a:t>
                    </a:r>
                    <a:r>
                      <a:rPr lang="en-US" sz="3200" baseline="-25000" dirty="0"/>
                      <a:t>3</a:t>
                    </a:r>
                  </a:p>
                </p:txBody>
              </p:sp>
            </p:grpSp>
            <p:sp>
              <p:nvSpPr>
                <p:cNvPr id="5" name="Isosceles Triangle 4"/>
                <p:cNvSpPr>
                  <a:spLocks noChangeAspect="1"/>
                </p:cNvSpPr>
                <p:nvPr/>
              </p:nvSpPr>
              <p:spPr>
                <a:xfrm rot="16200000" flipH="1">
                  <a:off x="1474835" y="5668705"/>
                  <a:ext cx="338964" cy="277783"/>
                </a:xfrm>
                <a:prstGeom prst="triangle">
                  <a:avLst/>
                </a:prstGeom>
                <a:solidFill>
                  <a:srgbClr val="008000"/>
                </a:solidFill>
                <a:ln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5" name="Isosceles Triangle 34"/>
                <p:cNvSpPr>
                  <a:spLocks noChangeAspect="1"/>
                </p:cNvSpPr>
                <p:nvPr/>
              </p:nvSpPr>
              <p:spPr>
                <a:xfrm rot="16200000">
                  <a:off x="2404872" y="5321232"/>
                  <a:ext cx="338964" cy="277783"/>
                </a:xfrm>
                <a:prstGeom prst="triangle">
                  <a:avLst/>
                </a:prstGeom>
                <a:solidFill>
                  <a:srgbClr val="008000"/>
                </a:solidFill>
                <a:ln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6" name="Isosceles Triangle 35"/>
                <p:cNvSpPr>
                  <a:spLocks noChangeAspect="1"/>
                </p:cNvSpPr>
                <p:nvPr/>
              </p:nvSpPr>
              <p:spPr>
                <a:xfrm rot="16200000">
                  <a:off x="1517904" y="4781736"/>
                  <a:ext cx="338964" cy="277783"/>
                </a:xfrm>
                <a:prstGeom prst="triangle">
                  <a:avLst/>
                </a:prstGeom>
                <a:solidFill>
                  <a:srgbClr val="008000"/>
                </a:solidFill>
                <a:ln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7" name="Oval 36"/>
                <p:cNvSpPr>
                  <a:spLocks noChangeAspect="1"/>
                </p:cNvSpPr>
                <p:nvPr/>
              </p:nvSpPr>
              <p:spPr>
                <a:xfrm>
                  <a:off x="1783080" y="5024918"/>
                  <a:ext cx="492862" cy="496003"/>
                </a:xfrm>
                <a:prstGeom prst="ellipse">
                  <a:avLst/>
                </a:prstGeom>
                <a:noFill/>
                <a:ln w="76200" cap="flat">
                  <a:solidFill>
                    <a:srgbClr val="FFFF00"/>
                  </a:solidFill>
                  <a:rou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8" name="Isosceles Triangle 37"/>
                <p:cNvSpPr>
                  <a:spLocks noChangeAspect="1"/>
                </p:cNvSpPr>
                <p:nvPr/>
              </p:nvSpPr>
              <p:spPr>
                <a:xfrm rot="16200000">
                  <a:off x="2027724" y="5037768"/>
                  <a:ext cx="291509" cy="238893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4" name="Straight Connector 3"/>
                <p:cNvCxnSpPr/>
                <p:nvPr/>
              </p:nvCxnSpPr>
              <p:spPr>
                <a:xfrm>
                  <a:off x="1948210" y="5180109"/>
                  <a:ext cx="455723" cy="303259"/>
                </a:xfrm>
                <a:prstGeom prst="line">
                  <a:avLst/>
                </a:prstGeom>
                <a:ln w="174625"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flipH="1" flipV="1">
                  <a:off x="2306293" y="5050006"/>
                  <a:ext cx="13368" cy="259601"/>
                </a:xfrm>
                <a:prstGeom prst="line">
                  <a:avLst/>
                </a:prstGeom>
                <a:ln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7" name="Group 16"/>
            <p:cNvGrpSpPr/>
            <p:nvPr/>
          </p:nvGrpSpPr>
          <p:grpSpPr>
            <a:xfrm>
              <a:off x="6257737" y="4104368"/>
              <a:ext cx="2932737" cy="2510394"/>
              <a:chOff x="4801758" y="3626925"/>
              <a:chExt cx="2932737" cy="2510394"/>
            </a:xfrm>
          </p:grpSpPr>
          <p:sp>
            <p:nvSpPr>
              <p:cNvPr id="103" name="TextBox 102"/>
              <p:cNvSpPr txBox="1"/>
              <p:nvPr/>
            </p:nvSpPr>
            <p:spPr>
              <a:xfrm>
                <a:off x="5987409" y="3626925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2</a:t>
                </a: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4801758" y="4186078"/>
                <a:ext cx="2932737" cy="1951241"/>
                <a:chOff x="4801758" y="4186078"/>
                <a:chExt cx="2932737" cy="1951241"/>
              </a:xfrm>
            </p:grpSpPr>
            <p:cxnSp>
              <p:nvCxnSpPr>
                <p:cNvPr id="82" name="Straight Connector 81"/>
                <p:cNvCxnSpPr/>
                <p:nvPr/>
              </p:nvCxnSpPr>
              <p:spPr>
                <a:xfrm rot="10800000" flipV="1">
                  <a:off x="5511795" y="5690266"/>
                  <a:ext cx="1392072" cy="0"/>
                </a:xfrm>
                <a:prstGeom prst="line">
                  <a:avLst/>
                </a:prstGeom>
                <a:ln w="63500">
                  <a:solidFill>
                    <a:srgbClr val="008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3" name="Oval 82"/>
                <p:cNvSpPr/>
                <p:nvPr/>
              </p:nvSpPr>
              <p:spPr>
                <a:xfrm rot="10800000">
                  <a:off x="6820615" y="5530246"/>
                  <a:ext cx="274320" cy="274320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4" name="Oval 83"/>
                <p:cNvSpPr/>
                <p:nvPr/>
              </p:nvSpPr>
              <p:spPr>
                <a:xfrm rot="10800000">
                  <a:off x="5266135" y="5530246"/>
                  <a:ext cx="274320" cy="274320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Isosceles Triangle 84"/>
                <p:cNvSpPr/>
                <p:nvPr/>
              </p:nvSpPr>
              <p:spPr>
                <a:xfrm>
                  <a:off x="5380435" y="4278934"/>
                  <a:ext cx="1600200" cy="1385316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76200"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Oval 85"/>
                <p:cNvSpPr/>
                <p:nvPr/>
              </p:nvSpPr>
              <p:spPr>
                <a:xfrm>
                  <a:off x="5266135" y="5534818"/>
                  <a:ext cx="274320" cy="274320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7" name="Oval 86"/>
                <p:cNvSpPr/>
                <p:nvPr/>
              </p:nvSpPr>
              <p:spPr>
                <a:xfrm>
                  <a:off x="6820615" y="5530246"/>
                  <a:ext cx="274320" cy="274320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Oval 87"/>
                <p:cNvSpPr/>
                <p:nvPr/>
              </p:nvSpPr>
              <p:spPr>
                <a:xfrm>
                  <a:off x="6046887" y="4186078"/>
                  <a:ext cx="274320" cy="274320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Oval 88"/>
                <p:cNvSpPr/>
                <p:nvPr/>
              </p:nvSpPr>
              <p:spPr>
                <a:xfrm>
                  <a:off x="5256524" y="5533417"/>
                  <a:ext cx="274320" cy="274320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2" name="Oval 91"/>
                <p:cNvSpPr/>
                <p:nvPr/>
              </p:nvSpPr>
              <p:spPr>
                <a:xfrm>
                  <a:off x="5273158" y="5530246"/>
                  <a:ext cx="274320" cy="274320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3" name="TextBox 92"/>
                <p:cNvSpPr txBox="1"/>
                <p:nvPr/>
              </p:nvSpPr>
              <p:spPr>
                <a:xfrm>
                  <a:off x="6562561" y="461276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e</a:t>
                  </a:r>
                  <a:r>
                    <a:rPr lang="en-US" sz="3200" baseline="-25000" dirty="0"/>
                    <a:t>2</a:t>
                  </a:r>
                </a:p>
              </p:txBody>
            </p:sp>
            <p:sp>
              <p:nvSpPr>
                <p:cNvPr id="94" name="TextBox 93"/>
                <p:cNvSpPr txBox="1"/>
                <p:nvPr/>
              </p:nvSpPr>
              <p:spPr>
                <a:xfrm>
                  <a:off x="5240032" y="461276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e</a:t>
                  </a:r>
                  <a:r>
                    <a:rPr lang="en-US" sz="3200" baseline="-25000" dirty="0"/>
                    <a:t>1</a:t>
                  </a:r>
                </a:p>
              </p:txBody>
            </p:sp>
            <p:sp>
              <p:nvSpPr>
                <p:cNvPr id="100" name="TextBox 99"/>
                <p:cNvSpPr txBox="1"/>
                <p:nvPr/>
              </p:nvSpPr>
              <p:spPr>
                <a:xfrm>
                  <a:off x="5945350" y="5552543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e</a:t>
                  </a:r>
                  <a:r>
                    <a:rPr lang="en-US" sz="3200" baseline="-25000" dirty="0"/>
                    <a:t>3</a:t>
                  </a:r>
                </a:p>
              </p:txBody>
            </p:sp>
            <p:sp>
              <p:nvSpPr>
                <p:cNvPr id="102" name="TextBox 101"/>
                <p:cNvSpPr txBox="1"/>
                <p:nvPr/>
              </p:nvSpPr>
              <p:spPr>
                <a:xfrm>
                  <a:off x="4801758" y="5292942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1</a:t>
                  </a:r>
                </a:p>
              </p:txBody>
            </p:sp>
            <p:sp>
              <p:nvSpPr>
                <p:cNvPr id="112" name="TextBox 111"/>
                <p:cNvSpPr txBox="1"/>
                <p:nvPr/>
              </p:nvSpPr>
              <p:spPr>
                <a:xfrm>
                  <a:off x="7083243" y="5292942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3</a:t>
                  </a:r>
                </a:p>
              </p:txBody>
            </p:sp>
            <p:sp>
              <p:nvSpPr>
                <p:cNvPr id="117" name="Isosceles Triangle 116"/>
                <p:cNvSpPr>
                  <a:spLocks noChangeAspect="1"/>
                </p:cNvSpPr>
                <p:nvPr/>
              </p:nvSpPr>
              <p:spPr>
                <a:xfrm rot="16200000" flipH="1">
                  <a:off x="5633463" y="5533770"/>
                  <a:ext cx="338964" cy="277783"/>
                </a:xfrm>
                <a:prstGeom prst="triangle">
                  <a:avLst/>
                </a:prstGeom>
                <a:solidFill>
                  <a:srgbClr val="008000"/>
                </a:solidFill>
                <a:ln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21" name="Isosceles Triangle 120"/>
                <p:cNvSpPr>
                  <a:spLocks noChangeAspect="1"/>
                </p:cNvSpPr>
                <p:nvPr/>
              </p:nvSpPr>
              <p:spPr>
                <a:xfrm rot="16200000">
                  <a:off x="6563500" y="5186297"/>
                  <a:ext cx="338964" cy="277783"/>
                </a:xfrm>
                <a:prstGeom prst="triangle">
                  <a:avLst/>
                </a:prstGeom>
                <a:solidFill>
                  <a:srgbClr val="008000"/>
                </a:solidFill>
                <a:ln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22" name="Isosceles Triangle 121"/>
                <p:cNvSpPr>
                  <a:spLocks noChangeAspect="1"/>
                </p:cNvSpPr>
                <p:nvPr/>
              </p:nvSpPr>
              <p:spPr>
                <a:xfrm rot="16200000">
                  <a:off x="5676532" y="4646801"/>
                  <a:ext cx="338964" cy="277783"/>
                </a:xfrm>
                <a:prstGeom prst="triangle">
                  <a:avLst/>
                </a:prstGeom>
                <a:solidFill>
                  <a:srgbClr val="008000"/>
                </a:solidFill>
                <a:ln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123" name="Group 122"/>
                <p:cNvGrpSpPr/>
                <p:nvPr/>
              </p:nvGrpSpPr>
              <p:grpSpPr>
                <a:xfrm rot="10800000" flipH="1">
                  <a:off x="5932472" y="4959649"/>
                  <a:ext cx="620853" cy="509461"/>
                  <a:chOff x="5888628" y="2217493"/>
                  <a:chExt cx="620853" cy="509461"/>
                </a:xfrm>
              </p:grpSpPr>
              <p:sp>
                <p:nvSpPr>
                  <p:cNvPr id="124" name="Oval 123"/>
                  <p:cNvSpPr>
                    <a:spLocks noChangeAspect="1"/>
                  </p:cNvSpPr>
                  <p:nvPr/>
                </p:nvSpPr>
                <p:spPr>
                  <a:xfrm>
                    <a:off x="5888628" y="2230951"/>
                    <a:ext cx="492862" cy="496003"/>
                  </a:xfrm>
                  <a:prstGeom prst="ellipse">
                    <a:avLst/>
                  </a:prstGeom>
                  <a:noFill/>
                  <a:ln w="76200" cap="flat">
                    <a:solidFill>
                      <a:srgbClr val="FFFF00"/>
                    </a:solidFill>
                    <a:round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25" name="Isosceles Triangle 124"/>
                  <p:cNvSpPr>
                    <a:spLocks noChangeAspect="1"/>
                  </p:cNvSpPr>
                  <p:nvPr/>
                </p:nvSpPr>
                <p:spPr>
                  <a:xfrm rot="16200000">
                    <a:off x="6133272" y="2243801"/>
                    <a:ext cx="291509" cy="238893"/>
                  </a:xfrm>
                  <a:prstGeom prst="triangle">
                    <a:avLst/>
                  </a:prstGeom>
                  <a:solidFill>
                    <a:srgbClr val="FFFF00"/>
                  </a:solidFill>
                  <a:ln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cxnSp>
                <p:nvCxnSpPr>
                  <p:cNvPr id="126" name="Straight Connector 125"/>
                  <p:cNvCxnSpPr/>
                  <p:nvPr/>
                </p:nvCxnSpPr>
                <p:spPr>
                  <a:xfrm>
                    <a:off x="6053758" y="2386142"/>
                    <a:ext cx="455723" cy="303259"/>
                  </a:xfrm>
                  <a:prstGeom prst="line">
                    <a:avLst/>
                  </a:prstGeom>
                  <a:ln w="174625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Straight Connector 126"/>
                  <p:cNvCxnSpPr/>
                  <p:nvPr/>
                </p:nvCxnSpPr>
                <p:spPr>
                  <a:xfrm flipH="1" flipV="1">
                    <a:off x="6411841" y="2256039"/>
                    <a:ext cx="13368" cy="259601"/>
                  </a:xfrm>
                  <a:prstGeom prst="line">
                    <a:avLst/>
                  </a:prstGeom>
                  <a:ln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sp>
        <p:nvSpPr>
          <p:cNvPr id="129" name="Rectangle 128"/>
          <p:cNvSpPr/>
          <p:nvPr/>
        </p:nvSpPr>
        <p:spPr>
          <a:xfrm>
            <a:off x="20817" y="-2535"/>
            <a:ext cx="9144000" cy="779807"/>
          </a:xfrm>
          <a:prstGeom prst="rect">
            <a:avLst/>
          </a:prstGeom>
          <a:solidFill>
            <a:srgbClr val="CCC1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Building blocks for oriented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61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2603500" y="2389504"/>
            <a:ext cx="3571875" cy="3579027"/>
            <a:chOff x="5867400" y="2438400"/>
            <a:chExt cx="1524000" cy="1676400"/>
          </a:xfrm>
          <a:effectLst/>
        </p:grpSpPr>
        <p:sp>
          <p:nvSpPr>
            <p:cNvPr id="10" name="Oval 9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solidFill>
              <a:srgbClr val="94FF41"/>
            </a:soli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0">
                  <a:srgbClr val="94FF41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1028699" y="1279346"/>
            <a:ext cx="76231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sphere = { x in R</a:t>
            </a:r>
            <a:r>
              <a:rPr lang="en-US" sz="3600" baseline="30000" dirty="0" smtClean="0"/>
              <a:t>3</a:t>
            </a:r>
            <a:r>
              <a:rPr lang="en-US" sz="3600" dirty="0" smtClean="0"/>
              <a:t> :  ||x || = 1 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Triangulating the sphere.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9" name="Arc 18"/>
          <p:cNvSpPr/>
          <p:nvPr/>
        </p:nvSpPr>
        <p:spPr>
          <a:xfrm>
            <a:off x="2728183" y="2389503"/>
            <a:ext cx="3467101" cy="3579027"/>
          </a:xfrm>
          <a:prstGeom prst="arc">
            <a:avLst>
              <a:gd name="adj1" fmla="val 16051837"/>
              <a:gd name="adj2" fmla="val 0"/>
            </a:avLst>
          </a:prstGeom>
          <a:ln w="7620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flipH="1">
            <a:off x="3159124" y="2389503"/>
            <a:ext cx="2542985" cy="4287845"/>
          </a:xfrm>
          <a:prstGeom prst="arc">
            <a:avLst>
              <a:gd name="adj1" fmla="val 16051837"/>
              <a:gd name="adj2" fmla="val 0"/>
            </a:avLst>
          </a:prstGeom>
          <a:ln w="76200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 20"/>
          <p:cNvSpPr/>
          <p:nvPr/>
        </p:nvSpPr>
        <p:spPr>
          <a:xfrm flipH="1">
            <a:off x="3905249" y="2383154"/>
            <a:ext cx="1095376" cy="2649222"/>
          </a:xfrm>
          <a:prstGeom prst="arc">
            <a:avLst>
              <a:gd name="adj1" fmla="val 16051837"/>
              <a:gd name="adj2" fmla="val 0"/>
            </a:avLst>
          </a:prstGeom>
          <a:ln w="76200">
            <a:solidFill>
              <a:srgbClr val="008000">
                <a:alpha val="45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274408" y="2269501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2606040" y="3493008"/>
            <a:ext cx="3584448" cy="1225296"/>
            <a:chOff x="2565609" y="3403447"/>
            <a:chExt cx="3697086" cy="1318915"/>
          </a:xfrm>
          <a:effectLst/>
        </p:grpSpPr>
        <p:sp>
          <p:nvSpPr>
            <p:cNvPr id="23" name="Arc 22"/>
            <p:cNvSpPr/>
            <p:nvPr/>
          </p:nvSpPr>
          <p:spPr>
            <a:xfrm rot="10800000">
              <a:off x="2572161" y="3411384"/>
              <a:ext cx="3601662" cy="1310978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10800000" flipH="1">
              <a:off x="2565609" y="3403447"/>
              <a:ext cx="3697086" cy="1316506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 flipV="1">
            <a:off x="2599690" y="3685032"/>
            <a:ext cx="3584448" cy="950976"/>
            <a:chOff x="2565609" y="3403447"/>
            <a:chExt cx="3697086" cy="1318915"/>
          </a:xfrm>
          <a:effectLst/>
        </p:grpSpPr>
        <p:sp>
          <p:nvSpPr>
            <p:cNvPr id="27" name="Arc 26"/>
            <p:cNvSpPr/>
            <p:nvPr/>
          </p:nvSpPr>
          <p:spPr>
            <a:xfrm rot="10800000">
              <a:off x="2572161" y="3411384"/>
              <a:ext cx="3601662" cy="1310978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Arc 27"/>
            <p:cNvSpPr/>
            <p:nvPr/>
          </p:nvSpPr>
          <p:spPr>
            <a:xfrm rot="10800000" flipH="1">
              <a:off x="2565609" y="3403447"/>
              <a:ext cx="3697086" cy="1316506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Oval 14"/>
          <p:cNvSpPr/>
          <p:nvPr/>
        </p:nvSpPr>
        <p:spPr>
          <a:xfrm>
            <a:off x="3791808" y="3578872"/>
            <a:ext cx="228600" cy="2286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029808" y="4397839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6077808" y="4067822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24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2603500" y="2389504"/>
            <a:ext cx="3571875" cy="3579027"/>
            <a:chOff x="5867400" y="2438400"/>
            <a:chExt cx="1524000" cy="1676400"/>
          </a:xfrm>
          <a:solidFill>
            <a:schemeClr val="tx2">
              <a:lumMod val="40000"/>
              <a:lumOff val="60000"/>
            </a:schemeClr>
          </a:solidFill>
          <a:effectLst/>
        </p:grpSpPr>
        <p:sp>
          <p:nvSpPr>
            <p:cNvPr id="10" name="Oval 9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grpFill/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pFill/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1028699" y="1279346"/>
            <a:ext cx="76231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sphere = { x in R</a:t>
            </a:r>
            <a:r>
              <a:rPr lang="en-US" sz="3600" baseline="30000" dirty="0" smtClean="0"/>
              <a:t>3</a:t>
            </a:r>
            <a:r>
              <a:rPr lang="en-US" sz="3600" dirty="0" smtClean="0"/>
              <a:t> :  ||x || = 1 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Triangulating the sphere.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9" name="Arc 18"/>
          <p:cNvSpPr/>
          <p:nvPr/>
        </p:nvSpPr>
        <p:spPr>
          <a:xfrm>
            <a:off x="2728183" y="2389503"/>
            <a:ext cx="3467101" cy="3579027"/>
          </a:xfrm>
          <a:prstGeom prst="arc">
            <a:avLst>
              <a:gd name="adj1" fmla="val 16051837"/>
              <a:gd name="adj2" fmla="val 0"/>
            </a:avLst>
          </a:prstGeom>
          <a:ln w="7620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flipH="1">
            <a:off x="3159124" y="2389503"/>
            <a:ext cx="2542985" cy="4287845"/>
          </a:xfrm>
          <a:prstGeom prst="arc">
            <a:avLst>
              <a:gd name="adj1" fmla="val 16051837"/>
              <a:gd name="adj2" fmla="val 0"/>
            </a:avLst>
          </a:prstGeom>
          <a:ln w="76200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 20"/>
          <p:cNvSpPr/>
          <p:nvPr/>
        </p:nvSpPr>
        <p:spPr>
          <a:xfrm flipH="1">
            <a:off x="3905249" y="2383154"/>
            <a:ext cx="1095376" cy="2649222"/>
          </a:xfrm>
          <a:prstGeom prst="arc">
            <a:avLst>
              <a:gd name="adj1" fmla="val 16051837"/>
              <a:gd name="adj2" fmla="val 0"/>
            </a:avLst>
          </a:prstGeom>
          <a:ln w="76200">
            <a:solidFill>
              <a:srgbClr val="008000">
                <a:alpha val="45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274408" y="2269501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2606040" y="3493008"/>
            <a:ext cx="3584448" cy="1225296"/>
            <a:chOff x="2565609" y="3403447"/>
            <a:chExt cx="3697086" cy="1318915"/>
          </a:xfrm>
          <a:effectLst/>
        </p:grpSpPr>
        <p:sp>
          <p:nvSpPr>
            <p:cNvPr id="23" name="Arc 22"/>
            <p:cNvSpPr/>
            <p:nvPr/>
          </p:nvSpPr>
          <p:spPr>
            <a:xfrm rot="10800000">
              <a:off x="2572161" y="3411384"/>
              <a:ext cx="3601662" cy="1310978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10800000" flipH="1">
              <a:off x="2565609" y="3403447"/>
              <a:ext cx="3697086" cy="1316506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 flipV="1">
            <a:off x="2599690" y="3685032"/>
            <a:ext cx="3584448" cy="950976"/>
            <a:chOff x="2565609" y="3403447"/>
            <a:chExt cx="3697086" cy="1318915"/>
          </a:xfrm>
          <a:effectLst/>
        </p:grpSpPr>
        <p:sp>
          <p:nvSpPr>
            <p:cNvPr id="27" name="Arc 26"/>
            <p:cNvSpPr/>
            <p:nvPr/>
          </p:nvSpPr>
          <p:spPr>
            <a:xfrm rot="10800000">
              <a:off x="2572161" y="3411384"/>
              <a:ext cx="3601662" cy="1310978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>
                  <a:alpha val="4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Arc 27"/>
            <p:cNvSpPr/>
            <p:nvPr/>
          </p:nvSpPr>
          <p:spPr>
            <a:xfrm rot="10800000" flipH="1">
              <a:off x="2565609" y="3403447"/>
              <a:ext cx="3697086" cy="1316506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>
                  <a:alpha val="4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Oval 14"/>
          <p:cNvSpPr/>
          <p:nvPr/>
        </p:nvSpPr>
        <p:spPr>
          <a:xfrm>
            <a:off x="3791808" y="3578872"/>
            <a:ext cx="228600" cy="2286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029808" y="4397839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6077808" y="4067822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84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Triangulating the circle.</a:t>
            </a:r>
            <a:endParaRPr lang="en-US" sz="3200" dirty="0">
              <a:solidFill>
                <a:schemeClr val="tx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82587" y="2227789"/>
            <a:ext cx="3800475" cy="3693327"/>
            <a:chOff x="2489200" y="2275204"/>
            <a:chExt cx="3800475" cy="3693327"/>
          </a:xfrm>
        </p:grpSpPr>
        <p:sp>
          <p:nvSpPr>
            <p:cNvPr id="10" name="Oval 9"/>
            <p:cNvSpPr/>
            <p:nvPr/>
          </p:nvSpPr>
          <p:spPr>
            <a:xfrm>
              <a:off x="2603500" y="2389504"/>
              <a:ext cx="3571875" cy="3579027"/>
            </a:xfrm>
            <a:prstGeom prst="ellipse">
              <a:avLst/>
            </a:prstGeom>
            <a:solidFill>
              <a:srgbClr val="8EB4E3"/>
            </a:solidFill>
            <a:ln w="88900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489200" y="4074453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6061075" y="4074453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4213225" y="2275204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760413" y="1279346"/>
            <a:ext cx="76231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disk = { x in R</a:t>
            </a:r>
            <a:r>
              <a:rPr lang="en-US" sz="3600" baseline="30000" dirty="0"/>
              <a:t>2</a:t>
            </a:r>
            <a:r>
              <a:rPr lang="en-US" sz="3600" dirty="0" smtClean="0"/>
              <a:t> :  ||x || ≤ 1 }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5541152" y="2619075"/>
            <a:ext cx="3369242" cy="2962656"/>
            <a:chOff x="1114530" y="4321013"/>
            <a:chExt cx="1684617" cy="1481328"/>
          </a:xfrm>
          <a:effectLst/>
        </p:grpSpPr>
        <p:sp>
          <p:nvSpPr>
            <p:cNvPr id="24" name="Isosceles Triangle 23"/>
            <p:cNvSpPr/>
            <p:nvPr/>
          </p:nvSpPr>
          <p:spPr>
            <a:xfrm>
              <a:off x="1158304" y="4374184"/>
              <a:ext cx="1600200" cy="1385316"/>
            </a:xfrm>
            <a:prstGeom prst="triangle">
              <a:avLst/>
            </a:prstGeom>
            <a:solidFill>
              <a:schemeClr val="tx2">
                <a:lumMod val="40000"/>
                <a:lumOff val="60000"/>
              </a:schemeClr>
            </a:solidFill>
            <a:ln w="76200" cmpd="sng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Oval 25"/>
            <p:cNvSpPr>
              <a:spLocks noChangeAspect="1"/>
            </p:cNvSpPr>
            <p:nvPr/>
          </p:nvSpPr>
          <p:spPr>
            <a:xfrm>
              <a:off x="2661987" y="5665181"/>
              <a:ext cx="137160" cy="137160"/>
            </a:xfrm>
            <a:prstGeom prst="ellipse">
              <a:avLst/>
            </a:prstGeom>
            <a:solidFill>
              <a:srgbClr val="770077"/>
            </a:solidFill>
            <a:ln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Oval 26"/>
            <p:cNvSpPr>
              <a:spLocks noChangeAspect="1"/>
            </p:cNvSpPr>
            <p:nvPr/>
          </p:nvSpPr>
          <p:spPr>
            <a:xfrm>
              <a:off x="1888259" y="4321013"/>
              <a:ext cx="137160" cy="137160"/>
            </a:xfrm>
            <a:prstGeom prst="ellipse">
              <a:avLst/>
            </a:prstGeom>
            <a:solidFill>
              <a:srgbClr val="770077"/>
            </a:solidFill>
            <a:ln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1114530" y="5665181"/>
              <a:ext cx="137160" cy="137160"/>
            </a:xfrm>
            <a:prstGeom prst="ellipse">
              <a:avLst/>
            </a:prstGeom>
            <a:solidFill>
              <a:srgbClr val="770077"/>
            </a:solidFill>
            <a:ln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4644434" y="3260209"/>
            <a:ext cx="746719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dirty="0" smtClean="0"/>
              <a:t>=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76203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Oval 9"/>
          <p:cNvSpPr/>
          <p:nvPr/>
        </p:nvSpPr>
        <p:spPr>
          <a:xfrm>
            <a:off x="2603500" y="2389504"/>
            <a:ext cx="3571875" cy="3579027"/>
          </a:xfrm>
          <a:prstGeom prst="ellipse">
            <a:avLst/>
          </a:prstGeom>
          <a:solidFill>
            <a:srgbClr val="8EB4E3"/>
          </a:solidFill>
          <a:ln w="88900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Triangulating the circle.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489200" y="4074453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6061075" y="4074453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213225" y="2275204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0413" y="1279346"/>
            <a:ext cx="76231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disk = { x in R</a:t>
            </a:r>
            <a:r>
              <a:rPr lang="en-US" sz="3600" baseline="30000" dirty="0"/>
              <a:t>2</a:t>
            </a:r>
            <a:r>
              <a:rPr lang="en-US" sz="3600" dirty="0" smtClean="0"/>
              <a:t> :  ||x || ≤ 1 }</a:t>
            </a:r>
          </a:p>
        </p:txBody>
      </p:sp>
    </p:spTree>
    <p:extLst>
      <p:ext uri="{BB962C8B-B14F-4D97-AF65-F5344CB8AC3E}">
        <p14:creationId xmlns:p14="http://schemas.microsoft.com/office/powerpoint/2010/main" val="150657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Oval 9"/>
          <p:cNvSpPr/>
          <p:nvPr/>
        </p:nvSpPr>
        <p:spPr>
          <a:xfrm>
            <a:off x="2603500" y="2389504"/>
            <a:ext cx="3571875" cy="3579027"/>
          </a:xfrm>
          <a:prstGeom prst="ellipse">
            <a:avLst/>
          </a:prstGeom>
          <a:solidFill>
            <a:srgbClr val="8EB4E3"/>
          </a:solidFill>
          <a:ln w="88900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Triangulating the circle.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489200" y="4074453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6061075" y="4074453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213225" y="2275204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0413" y="1279346"/>
            <a:ext cx="76231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disk = { x in R</a:t>
            </a:r>
            <a:r>
              <a:rPr lang="en-US" sz="3600" baseline="30000" dirty="0"/>
              <a:t>2</a:t>
            </a:r>
            <a:r>
              <a:rPr lang="en-US" sz="3600" dirty="0" smtClean="0"/>
              <a:t> :  ||x || ≤ 1 }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2044700" y="2550453"/>
            <a:ext cx="2247900" cy="3175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1130" y="6334125"/>
            <a:ext cx="9223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Fist image from http://</a:t>
            </a:r>
            <a:r>
              <a:rPr lang="en-US" sz="2000" dirty="0" err="1" smtClean="0"/>
              <a:t>openclipart.org</a:t>
            </a:r>
            <a:r>
              <a:rPr lang="en-US" sz="2000" dirty="0" smtClean="0"/>
              <a:t>/detail/1000/a-raised-fist-by-</a:t>
            </a:r>
            <a:r>
              <a:rPr lang="en-US" sz="2000" dirty="0" err="1" smtClean="0"/>
              <a:t>liftarn</a:t>
            </a:r>
            <a:r>
              <a:rPr lang="en-US" sz="2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167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2603500" y="2389504"/>
            <a:ext cx="3571875" cy="3579027"/>
            <a:chOff x="5867400" y="2438400"/>
            <a:chExt cx="1524000" cy="1676400"/>
          </a:xfrm>
          <a:solidFill>
            <a:schemeClr val="tx2">
              <a:lumMod val="40000"/>
              <a:lumOff val="60000"/>
            </a:schemeClr>
          </a:solidFill>
          <a:effectLst/>
        </p:grpSpPr>
        <p:sp>
          <p:nvSpPr>
            <p:cNvPr id="10" name="Oval 9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grpFill/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pFill/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1028699" y="1279346"/>
            <a:ext cx="76231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sphere = { x in R</a:t>
            </a:r>
            <a:r>
              <a:rPr lang="en-US" sz="3600" baseline="30000" dirty="0" smtClean="0"/>
              <a:t>3</a:t>
            </a:r>
            <a:r>
              <a:rPr lang="en-US" sz="3600" dirty="0" smtClean="0"/>
              <a:t> :  ||x || = 1 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Triangulating the sphere.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9" name="Arc 18"/>
          <p:cNvSpPr/>
          <p:nvPr/>
        </p:nvSpPr>
        <p:spPr>
          <a:xfrm>
            <a:off x="2728183" y="2389503"/>
            <a:ext cx="3467101" cy="3579027"/>
          </a:xfrm>
          <a:prstGeom prst="arc">
            <a:avLst>
              <a:gd name="adj1" fmla="val 16051837"/>
              <a:gd name="adj2" fmla="val 0"/>
            </a:avLst>
          </a:prstGeom>
          <a:ln w="7620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flipH="1">
            <a:off x="3159124" y="2389503"/>
            <a:ext cx="2542985" cy="4287845"/>
          </a:xfrm>
          <a:prstGeom prst="arc">
            <a:avLst>
              <a:gd name="adj1" fmla="val 16051837"/>
              <a:gd name="adj2" fmla="val 0"/>
            </a:avLst>
          </a:prstGeom>
          <a:ln w="76200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 20"/>
          <p:cNvSpPr/>
          <p:nvPr/>
        </p:nvSpPr>
        <p:spPr>
          <a:xfrm flipH="1">
            <a:off x="3905249" y="2383154"/>
            <a:ext cx="1095376" cy="2649222"/>
          </a:xfrm>
          <a:prstGeom prst="arc">
            <a:avLst>
              <a:gd name="adj1" fmla="val 16051837"/>
              <a:gd name="adj2" fmla="val 0"/>
            </a:avLst>
          </a:prstGeom>
          <a:ln w="76200">
            <a:solidFill>
              <a:srgbClr val="008000">
                <a:alpha val="45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274408" y="2269501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2606040" y="3493008"/>
            <a:ext cx="3584448" cy="1225296"/>
            <a:chOff x="2565609" y="3403447"/>
            <a:chExt cx="3697086" cy="1318915"/>
          </a:xfrm>
          <a:effectLst/>
        </p:grpSpPr>
        <p:sp>
          <p:nvSpPr>
            <p:cNvPr id="23" name="Arc 22"/>
            <p:cNvSpPr/>
            <p:nvPr/>
          </p:nvSpPr>
          <p:spPr>
            <a:xfrm rot="10800000">
              <a:off x="2572161" y="3411384"/>
              <a:ext cx="3601662" cy="1310978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10800000" flipH="1">
              <a:off x="2565609" y="3403447"/>
              <a:ext cx="3697086" cy="1316506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 flipV="1">
            <a:off x="2599690" y="3685032"/>
            <a:ext cx="3584448" cy="950976"/>
            <a:chOff x="2565609" y="3403447"/>
            <a:chExt cx="3697086" cy="1318915"/>
          </a:xfrm>
          <a:effectLst/>
        </p:grpSpPr>
        <p:sp>
          <p:nvSpPr>
            <p:cNvPr id="27" name="Arc 26"/>
            <p:cNvSpPr/>
            <p:nvPr/>
          </p:nvSpPr>
          <p:spPr>
            <a:xfrm rot="10800000">
              <a:off x="2572161" y="3411384"/>
              <a:ext cx="3601662" cy="1310978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>
                  <a:alpha val="4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Arc 27"/>
            <p:cNvSpPr/>
            <p:nvPr/>
          </p:nvSpPr>
          <p:spPr>
            <a:xfrm rot="10800000" flipH="1">
              <a:off x="2565609" y="3403447"/>
              <a:ext cx="3697086" cy="1316506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>
                  <a:alpha val="4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Oval 14"/>
          <p:cNvSpPr/>
          <p:nvPr/>
        </p:nvSpPr>
        <p:spPr>
          <a:xfrm>
            <a:off x="3791808" y="3578872"/>
            <a:ext cx="228600" cy="2286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029808" y="4397839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6077808" y="4067822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18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2603500" y="2389504"/>
            <a:ext cx="3571875" cy="3579027"/>
            <a:chOff x="5867400" y="2438400"/>
            <a:chExt cx="1524000" cy="1676400"/>
          </a:xfrm>
          <a:solidFill>
            <a:schemeClr val="tx2">
              <a:lumMod val="40000"/>
              <a:lumOff val="60000"/>
            </a:schemeClr>
          </a:solidFill>
          <a:effectLst/>
        </p:grpSpPr>
        <p:sp>
          <p:nvSpPr>
            <p:cNvPr id="10" name="Oval 9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grpFill/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pFill/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1028699" y="1279346"/>
            <a:ext cx="76231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sphere = { x in R</a:t>
            </a:r>
            <a:r>
              <a:rPr lang="en-US" sz="3600" baseline="30000" dirty="0" smtClean="0"/>
              <a:t>3</a:t>
            </a:r>
            <a:r>
              <a:rPr lang="en-US" sz="3600" dirty="0" smtClean="0"/>
              <a:t> :  ||x || = 1 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Triangulating the sphere.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9" name="Arc 18"/>
          <p:cNvSpPr/>
          <p:nvPr/>
        </p:nvSpPr>
        <p:spPr>
          <a:xfrm>
            <a:off x="2728183" y="2389503"/>
            <a:ext cx="3467101" cy="3579027"/>
          </a:xfrm>
          <a:prstGeom prst="arc">
            <a:avLst>
              <a:gd name="adj1" fmla="val 16051837"/>
              <a:gd name="adj2" fmla="val 0"/>
            </a:avLst>
          </a:prstGeom>
          <a:ln w="7620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flipH="1">
            <a:off x="3159124" y="2389503"/>
            <a:ext cx="2542985" cy="4287845"/>
          </a:xfrm>
          <a:prstGeom prst="arc">
            <a:avLst>
              <a:gd name="adj1" fmla="val 16051837"/>
              <a:gd name="adj2" fmla="val 0"/>
            </a:avLst>
          </a:prstGeom>
          <a:ln w="76200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 20"/>
          <p:cNvSpPr/>
          <p:nvPr/>
        </p:nvSpPr>
        <p:spPr>
          <a:xfrm flipH="1">
            <a:off x="3905249" y="2383154"/>
            <a:ext cx="1095376" cy="2649222"/>
          </a:xfrm>
          <a:prstGeom prst="arc">
            <a:avLst>
              <a:gd name="adj1" fmla="val 16051837"/>
              <a:gd name="adj2" fmla="val 0"/>
            </a:avLst>
          </a:prstGeom>
          <a:ln w="76200">
            <a:solidFill>
              <a:srgbClr val="008000">
                <a:alpha val="45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274408" y="2269501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2606040" y="3493008"/>
            <a:ext cx="3584448" cy="1225296"/>
            <a:chOff x="2565609" y="3403447"/>
            <a:chExt cx="3697086" cy="1318915"/>
          </a:xfrm>
          <a:effectLst/>
        </p:grpSpPr>
        <p:sp>
          <p:nvSpPr>
            <p:cNvPr id="23" name="Arc 22"/>
            <p:cNvSpPr/>
            <p:nvPr/>
          </p:nvSpPr>
          <p:spPr>
            <a:xfrm rot="10800000">
              <a:off x="2572161" y="3411384"/>
              <a:ext cx="3601662" cy="1310978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10800000" flipH="1">
              <a:off x="2565609" y="3403447"/>
              <a:ext cx="3697086" cy="1316506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 flipV="1">
            <a:off x="2599690" y="3685032"/>
            <a:ext cx="3584448" cy="950976"/>
            <a:chOff x="2565609" y="3403447"/>
            <a:chExt cx="3697086" cy="1318915"/>
          </a:xfrm>
          <a:effectLst/>
        </p:grpSpPr>
        <p:sp>
          <p:nvSpPr>
            <p:cNvPr id="27" name="Arc 26"/>
            <p:cNvSpPr/>
            <p:nvPr/>
          </p:nvSpPr>
          <p:spPr>
            <a:xfrm rot="10800000">
              <a:off x="2572161" y="3411384"/>
              <a:ext cx="3601662" cy="1310978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>
                  <a:alpha val="4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Arc 27"/>
            <p:cNvSpPr/>
            <p:nvPr/>
          </p:nvSpPr>
          <p:spPr>
            <a:xfrm rot="10800000" flipH="1">
              <a:off x="2565609" y="3403447"/>
              <a:ext cx="3697086" cy="1316506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>
                  <a:alpha val="4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Oval 14"/>
          <p:cNvSpPr/>
          <p:nvPr/>
        </p:nvSpPr>
        <p:spPr>
          <a:xfrm>
            <a:off x="3791808" y="3578872"/>
            <a:ext cx="228600" cy="2286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029808" y="4397839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6077808" y="4067822"/>
            <a:ext cx="228600" cy="2286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6435136" y="3417140"/>
            <a:ext cx="2315462" cy="1498791"/>
            <a:chOff x="6231584" y="4522235"/>
            <a:chExt cx="2315462" cy="1498791"/>
          </a:xfrm>
        </p:grpSpPr>
        <p:grpSp>
          <p:nvGrpSpPr>
            <p:cNvPr id="30" name="Group 29"/>
            <p:cNvGrpSpPr/>
            <p:nvPr/>
          </p:nvGrpSpPr>
          <p:grpSpPr>
            <a:xfrm>
              <a:off x="6712295" y="4522235"/>
              <a:ext cx="1834751" cy="1498791"/>
              <a:chOff x="1097896" y="1481328"/>
              <a:chExt cx="2079510" cy="1687067"/>
            </a:xfrm>
          </p:grpSpPr>
          <p:sp>
            <p:nvSpPr>
              <p:cNvPr id="35" name="Isosceles Triangle 34"/>
              <p:cNvSpPr/>
              <p:nvPr/>
            </p:nvSpPr>
            <p:spPr>
              <a:xfrm>
                <a:off x="1221807" y="1619902"/>
                <a:ext cx="1352547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Isosceles Triangle 35"/>
              <p:cNvSpPr/>
              <p:nvPr/>
            </p:nvSpPr>
            <p:spPr>
              <a:xfrm rot="19380000">
                <a:off x="2103120" y="1481328"/>
                <a:ext cx="540276" cy="14996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7" name="Straight Connector 36"/>
              <p:cNvCxnSpPr/>
              <p:nvPr/>
            </p:nvCxnSpPr>
            <p:spPr>
              <a:xfrm>
                <a:off x="1958326" y="1623291"/>
                <a:ext cx="914400" cy="914400"/>
              </a:xfrm>
              <a:prstGeom prst="line">
                <a:avLst/>
              </a:prstGeom>
              <a:ln w="69850">
                <a:solidFill>
                  <a:srgbClr val="008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rot="10800000" flipV="1">
                <a:off x="1353167" y="3031234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Oval 38"/>
              <p:cNvSpPr/>
              <p:nvPr/>
            </p:nvSpPr>
            <p:spPr>
              <a:xfrm rot="10800000">
                <a:off x="2470919" y="2894075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/>
              <p:nvPr/>
            </p:nvSpPr>
            <p:spPr>
              <a:xfrm rot="10800000">
                <a:off x="1107507" y="2871214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1107507" y="2875786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1774883" y="148274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1097896" y="2874385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4" name="Straight Connector 43"/>
              <p:cNvCxnSpPr/>
              <p:nvPr/>
            </p:nvCxnSpPr>
            <p:spPr>
              <a:xfrm flipV="1">
                <a:off x="1280160" y="2606040"/>
                <a:ext cx="1737360" cy="365760"/>
              </a:xfrm>
              <a:prstGeom prst="line">
                <a:avLst/>
              </a:prstGeom>
              <a:ln w="63500">
                <a:solidFill>
                  <a:srgbClr val="008000"/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Oval 44"/>
              <p:cNvSpPr/>
              <p:nvPr/>
            </p:nvSpPr>
            <p:spPr>
              <a:xfrm>
                <a:off x="1114530" y="2871214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2903086" y="2520006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TextBox 46"/>
            <p:cNvSpPr txBox="1"/>
            <p:nvPr/>
          </p:nvSpPr>
          <p:spPr>
            <a:xfrm>
              <a:off x="6231584" y="4724073"/>
              <a:ext cx="5448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=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243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Creating a cell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6750" y="1063625"/>
            <a:ext cx="84980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Building block:  n-cells = { x in </a:t>
            </a:r>
            <a:r>
              <a:rPr lang="en-US" sz="3200" dirty="0" err="1" smtClean="0"/>
              <a:t>R</a:t>
            </a:r>
            <a:r>
              <a:rPr lang="en-US" sz="3200" baseline="30000" dirty="0" err="1" smtClean="0"/>
              <a:t>n</a:t>
            </a:r>
            <a:r>
              <a:rPr lang="en-US" sz="3200" dirty="0" smtClean="0"/>
              <a:t>  :  || x || ≤ 1  }  </a:t>
            </a:r>
          </a:p>
        </p:txBody>
      </p:sp>
      <p:sp>
        <p:nvSpPr>
          <p:cNvPr id="3" name="Rectangle 2"/>
          <p:cNvSpPr/>
          <p:nvPr/>
        </p:nvSpPr>
        <p:spPr>
          <a:xfrm>
            <a:off x="339488" y="1822168"/>
            <a:ext cx="7725011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Examples:  </a:t>
            </a:r>
            <a:r>
              <a:rPr lang="en-US" sz="3200" dirty="0" smtClean="0">
                <a:solidFill>
                  <a:srgbClr val="660066"/>
                </a:solidFill>
              </a:rPr>
              <a:t>0-cell = { x in R</a:t>
            </a:r>
            <a:r>
              <a:rPr lang="en-US" sz="3200" baseline="30000" dirty="0" smtClean="0">
                <a:solidFill>
                  <a:srgbClr val="660066"/>
                </a:solidFill>
              </a:rPr>
              <a:t>0</a:t>
            </a:r>
            <a:r>
              <a:rPr lang="en-US" sz="3200" dirty="0" smtClean="0">
                <a:solidFill>
                  <a:srgbClr val="660066"/>
                </a:solidFill>
              </a:rPr>
              <a:t> :  ||x || &lt; 1 }</a:t>
            </a:r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7589520" y="2057400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339488" y="2699269"/>
            <a:ext cx="8804513" cy="584776"/>
            <a:chOff x="404811" y="2583804"/>
            <a:chExt cx="8437563" cy="584776"/>
          </a:xfrm>
        </p:grpSpPr>
        <p:cxnSp>
          <p:nvCxnSpPr>
            <p:cNvPr id="22" name="Straight Connector 21"/>
            <p:cNvCxnSpPr/>
            <p:nvPr/>
          </p:nvCxnSpPr>
          <p:spPr>
            <a:xfrm rot="10800000" flipV="1">
              <a:off x="7598041" y="2941251"/>
              <a:ext cx="955156" cy="0"/>
            </a:xfrm>
            <a:prstGeom prst="line">
              <a:avLst/>
            </a:prstGeom>
            <a:ln w="889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404811" y="2583804"/>
              <a:ext cx="8437563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>
                  <a:solidFill>
                    <a:srgbClr val="004E00"/>
                  </a:solidFill>
                </a:rPr>
                <a:t>1-cell =open interval ={ x in R :  ||x || &lt; 1 }    </a:t>
              </a:r>
              <a:r>
                <a:rPr lang="en-US" sz="3200" b="1" dirty="0" smtClean="0">
                  <a:solidFill>
                    <a:srgbClr val="008000"/>
                  </a:solidFill>
                </a:rPr>
                <a:t>(         )</a:t>
              </a:r>
              <a:endParaRPr lang="en-US" sz="3200" b="1" dirty="0" smtClean="0"/>
            </a:p>
          </p:txBody>
        </p:sp>
      </p:grpSp>
      <p:grpSp>
        <p:nvGrpSpPr>
          <p:cNvPr id="27" name="Group 26"/>
          <p:cNvGrpSpPr>
            <a:grpSpLocks noChangeAspect="1"/>
          </p:cNvGrpSpPr>
          <p:nvPr/>
        </p:nvGrpSpPr>
        <p:grpSpPr>
          <a:xfrm>
            <a:off x="7207250" y="5313045"/>
            <a:ext cx="1171135" cy="1173480"/>
            <a:chOff x="5867400" y="2438400"/>
            <a:chExt cx="1524000" cy="1676400"/>
          </a:xfrm>
          <a:solidFill>
            <a:schemeClr val="tx2">
              <a:lumMod val="75000"/>
            </a:schemeClr>
          </a:solidFill>
        </p:grpSpPr>
        <p:sp>
          <p:nvSpPr>
            <p:cNvPr id="28" name="Oval 27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29" name="Oval 28"/>
            <p:cNvSpPr/>
            <p:nvPr/>
          </p:nvSpPr>
          <p:spPr>
            <a:xfrm>
              <a:off x="5867400" y="3048000"/>
              <a:ext cx="1524000" cy="457200"/>
            </a:xfrm>
            <a:prstGeom prst="ellipse">
              <a:avLst/>
            </a:prstGeom>
            <a:gradFill flip="none" rotWithShape="1">
              <a:gsLst>
                <a:gs pos="42000">
                  <a:schemeClr val="tx2">
                    <a:lumMod val="75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</p:grpSp>
      <p:sp>
        <p:nvSpPr>
          <p:cNvPr id="30" name="Rectangle 29"/>
          <p:cNvSpPr/>
          <p:nvPr/>
        </p:nvSpPr>
        <p:spPr>
          <a:xfrm>
            <a:off x="339488" y="5335922"/>
            <a:ext cx="6865938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3-cell = open ball = { x in R</a:t>
            </a:r>
            <a:r>
              <a:rPr lang="en-US" sz="3200" baseline="30000" dirty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 :  ||x || &lt; 1 }</a:t>
            </a:r>
          </a:p>
        </p:txBody>
      </p:sp>
      <p:sp>
        <p:nvSpPr>
          <p:cNvPr id="31" name="Oval 30"/>
          <p:cNvSpPr/>
          <p:nvPr/>
        </p:nvSpPr>
        <p:spPr>
          <a:xfrm>
            <a:off x="7318374" y="3699156"/>
            <a:ext cx="1188213" cy="1188213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8100" cmpd="sng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32" name="Rectangle 31"/>
          <p:cNvSpPr/>
          <p:nvPr/>
        </p:nvSpPr>
        <p:spPr>
          <a:xfrm>
            <a:off x="339488" y="3977631"/>
            <a:ext cx="8197025" cy="58477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2-cell = open disk = { x in R</a:t>
            </a:r>
            <a:r>
              <a:rPr lang="en-US" sz="3200" baseline="30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:  ||x || &lt; 1 }</a:t>
            </a:r>
          </a:p>
        </p:txBody>
      </p:sp>
    </p:spTree>
    <p:extLst>
      <p:ext uri="{BB962C8B-B14F-4D97-AF65-F5344CB8AC3E}">
        <p14:creationId xmlns:p14="http://schemas.microsoft.com/office/powerpoint/2010/main" val="361024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Isosceles Triangle 100"/>
          <p:cNvSpPr/>
          <p:nvPr/>
        </p:nvSpPr>
        <p:spPr>
          <a:xfrm rot="10800000">
            <a:off x="1176087" y="5765765"/>
            <a:ext cx="1600200" cy="1385316"/>
          </a:xfrm>
          <a:prstGeom prst="triangle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95947" y="4141020"/>
            <a:ext cx="2932737" cy="2510394"/>
            <a:chOff x="643130" y="3761860"/>
            <a:chExt cx="2932737" cy="2510394"/>
          </a:xfrm>
        </p:grpSpPr>
        <p:sp>
          <p:nvSpPr>
            <p:cNvPr id="98" name="TextBox 97"/>
            <p:cNvSpPr txBox="1"/>
            <p:nvPr/>
          </p:nvSpPr>
          <p:spPr>
            <a:xfrm>
              <a:off x="1828781" y="3761860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643130" y="4321013"/>
              <a:ext cx="2932737" cy="1951241"/>
              <a:chOff x="643130" y="4321013"/>
              <a:chExt cx="2932737" cy="1951241"/>
            </a:xfrm>
          </p:grpSpPr>
          <p:cxnSp>
            <p:nvCxnSpPr>
              <p:cNvPr id="104" name="Straight Connector 103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Oval 104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Oval 105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7" name="Isosceles Triangle 106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2403933" y="4747702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2</a:t>
                </a: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081404" y="4747702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1786722" y="5687478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3</a:t>
                </a:r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643130" y="5427877"/>
                <a:ext cx="2932737" cy="584776"/>
                <a:chOff x="643130" y="5427877"/>
                <a:chExt cx="2932737" cy="584776"/>
              </a:xfrm>
            </p:grpSpPr>
            <p:sp>
              <p:nvSpPr>
                <p:cNvPr id="97" name="TextBox 96"/>
                <p:cNvSpPr txBox="1"/>
                <p:nvPr/>
              </p:nvSpPr>
              <p:spPr>
                <a:xfrm>
                  <a:off x="643130" y="542787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1</a:t>
                  </a:r>
                </a:p>
              </p:txBody>
            </p:sp>
            <p:sp>
              <p:nvSpPr>
                <p:cNvPr id="99" name="TextBox 98"/>
                <p:cNvSpPr txBox="1"/>
                <p:nvPr/>
              </p:nvSpPr>
              <p:spPr>
                <a:xfrm>
                  <a:off x="2924615" y="542787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3</a:t>
                  </a:r>
                </a:p>
              </p:txBody>
            </p:sp>
          </p:grpSp>
        </p:grpSp>
      </p:grpSp>
      <p:sp>
        <p:nvSpPr>
          <p:cNvPr id="3" name="TextBox 2"/>
          <p:cNvSpPr txBox="1"/>
          <p:nvPr/>
        </p:nvSpPr>
        <p:spPr>
          <a:xfrm>
            <a:off x="448285" y="3750477"/>
            <a:ext cx="8277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2-simplex = triangle </a:t>
            </a:r>
            <a:r>
              <a:rPr lang="en-US" sz="3200" dirty="0">
                <a:solidFill>
                  <a:srgbClr val="000000"/>
                </a:solidFill>
              </a:rPr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{v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}</a:t>
            </a:r>
            <a:endParaRPr lang="en-US" sz="3200" baseline="-25000" dirty="0">
              <a:solidFill>
                <a:srgbClr val="000000"/>
              </a:solidFill>
            </a:endParaRPr>
          </a:p>
          <a:p>
            <a:r>
              <a:rPr lang="en-US" sz="3200" dirty="0" smtClean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75889" y="4392946"/>
            <a:ext cx="4554733" cy="2357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that the boundary </a:t>
            </a:r>
          </a:p>
          <a:p>
            <a:r>
              <a:rPr lang="en-US" sz="3200" dirty="0" smtClean="0"/>
              <a:t>of this triangle is the cycle</a:t>
            </a:r>
          </a:p>
          <a:p>
            <a:pPr algn="ctr">
              <a:lnSpc>
                <a:spcPct val="130000"/>
              </a:lnSpc>
            </a:pPr>
            <a:r>
              <a:rPr lang="en-US" sz="3200" dirty="0"/>
              <a:t>e</a:t>
            </a:r>
            <a:r>
              <a:rPr lang="en-US" sz="3200" baseline="-25000" dirty="0"/>
              <a:t>1</a:t>
            </a:r>
            <a:r>
              <a:rPr lang="en-US" sz="3200" dirty="0"/>
              <a:t> + e</a:t>
            </a:r>
            <a:r>
              <a:rPr lang="en-US" sz="3200" baseline="-25000" dirty="0"/>
              <a:t>2</a:t>
            </a:r>
            <a:r>
              <a:rPr lang="en-US" sz="3200" dirty="0"/>
              <a:t> +  e</a:t>
            </a:r>
            <a:r>
              <a:rPr lang="en-US" sz="3200" baseline="-25000" dirty="0"/>
              <a:t>3</a:t>
            </a:r>
            <a:r>
              <a:rPr lang="en-US" sz="3200" dirty="0"/>
              <a:t> </a:t>
            </a:r>
            <a:endParaRPr lang="en-US" sz="3200" dirty="0" smtClean="0"/>
          </a:p>
          <a:p>
            <a:pPr algn="ctr">
              <a:lnSpc>
                <a:spcPct val="130000"/>
              </a:lnSpc>
            </a:pPr>
            <a:r>
              <a:rPr lang="en-US" sz="3200" dirty="0" smtClean="0"/>
              <a:t>= {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} + {v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} +</a:t>
            </a:r>
            <a:r>
              <a:rPr lang="en-US" sz="3200" baseline="-25000" dirty="0" smtClean="0">
                <a:solidFill>
                  <a:srgbClr val="000000"/>
                </a:solidFill>
              </a:rPr>
              <a:t> </a:t>
            </a:r>
            <a:r>
              <a:rPr lang="en-US" sz="3200" dirty="0" smtClean="0"/>
              <a:t>{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}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48285" y="1813359"/>
            <a:ext cx="8277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1</a:t>
            </a:r>
            <a:r>
              <a:rPr lang="en-US" sz="3200" b="1" dirty="0" smtClean="0">
                <a:solidFill>
                  <a:srgbClr val="000000"/>
                </a:solidFill>
              </a:rPr>
              <a:t>-simplex = edge </a:t>
            </a:r>
            <a:r>
              <a:rPr lang="en-US" sz="3200" dirty="0">
                <a:solidFill>
                  <a:srgbClr val="000000"/>
                </a:solidFill>
              </a:rPr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{v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}</a:t>
            </a:r>
            <a:endParaRPr lang="en-US" sz="3200" baseline="-25000" dirty="0">
              <a:solidFill>
                <a:srgbClr val="000000"/>
              </a:solidFill>
            </a:endParaRPr>
          </a:p>
          <a:p>
            <a:r>
              <a:rPr lang="en-US" sz="3200" dirty="0" smtClean="0"/>
              <a:t>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375890" y="2555306"/>
            <a:ext cx="43329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that the boundary of this edge is v</a:t>
            </a:r>
            <a:r>
              <a:rPr lang="en-US" sz="3200" baseline="-25000" dirty="0"/>
              <a:t>2</a:t>
            </a:r>
            <a:r>
              <a:rPr lang="en-US" sz="3200" dirty="0" smtClean="0"/>
              <a:t> </a:t>
            </a:r>
            <a:r>
              <a:rPr lang="en-US" sz="3200" dirty="0"/>
              <a:t>+</a:t>
            </a:r>
            <a:r>
              <a:rPr lang="en-US" sz="3200" dirty="0" smtClean="0"/>
              <a:t>  v</a:t>
            </a:r>
            <a:r>
              <a:rPr lang="en-US" sz="3200" baseline="-25000" dirty="0"/>
              <a:t>1</a:t>
            </a:r>
            <a:r>
              <a:rPr lang="en-US" sz="3200" dirty="0" smtClean="0"/>
              <a:t> 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195947" y="2727392"/>
            <a:ext cx="2932737" cy="903181"/>
            <a:chOff x="591623" y="2196568"/>
            <a:chExt cx="2932737" cy="903181"/>
          </a:xfrm>
        </p:grpSpPr>
        <p:grpSp>
          <p:nvGrpSpPr>
            <p:cNvPr id="64" name="Group 63"/>
            <p:cNvGrpSpPr/>
            <p:nvPr/>
          </p:nvGrpSpPr>
          <p:grpSpPr>
            <a:xfrm>
              <a:off x="1042252" y="2411276"/>
              <a:ext cx="1838411" cy="688473"/>
              <a:chOff x="5835762" y="906089"/>
              <a:chExt cx="1838411" cy="688473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 rot="10800000" flipV="1">
                <a:off x="6091033" y="1066109"/>
                <a:ext cx="1392072" cy="0"/>
              </a:xfrm>
              <a:prstGeom prst="line">
                <a:avLst/>
              </a:prstGeom>
              <a:ln w="889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Oval 65"/>
              <p:cNvSpPr/>
              <p:nvPr/>
            </p:nvSpPr>
            <p:spPr>
              <a:xfrm rot="10800000"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 rot="10800000">
                <a:off x="584537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5845373" y="91066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5835762" y="909260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5852396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6524588" y="1009786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endParaRPr lang="en-US" sz="3200" baseline="-25000" dirty="0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591623" y="2196568"/>
              <a:ext cx="2932737" cy="584776"/>
              <a:chOff x="643130" y="5427877"/>
              <a:chExt cx="2932737" cy="584776"/>
            </a:xfrm>
          </p:grpSpPr>
          <p:sp>
            <p:nvSpPr>
              <p:cNvPr id="76" name="TextBox 75"/>
              <p:cNvSpPr txBox="1"/>
              <p:nvPr/>
            </p:nvSpPr>
            <p:spPr>
              <a:xfrm>
                <a:off x="643130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2924615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2</a:t>
                </a:r>
              </a:p>
            </p:txBody>
          </p:sp>
        </p:grpSp>
      </p:grpSp>
      <p:sp>
        <p:nvSpPr>
          <p:cNvPr id="78" name="TextBox 77"/>
          <p:cNvSpPr txBox="1"/>
          <p:nvPr/>
        </p:nvSpPr>
        <p:spPr>
          <a:xfrm>
            <a:off x="448285" y="1012425"/>
            <a:ext cx="827736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0-simplex = vertex </a:t>
            </a:r>
            <a:r>
              <a:rPr lang="en-US" sz="3200" dirty="0" smtClean="0">
                <a:solidFill>
                  <a:srgbClr val="000000"/>
                </a:solidFill>
              </a:rPr>
              <a:t>= v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4646703" y="1229744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3" name="Group 52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4" name="Rectangle 53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7" name="Rectangle 46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Building blocks for a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28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Creating a cell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6750" y="1063625"/>
            <a:ext cx="84980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Building block:  n-cells = { x in </a:t>
            </a:r>
            <a:r>
              <a:rPr lang="en-US" sz="3200" dirty="0" err="1" smtClean="0"/>
              <a:t>R</a:t>
            </a:r>
            <a:r>
              <a:rPr lang="en-US" sz="3200" baseline="30000" dirty="0" err="1" smtClean="0"/>
              <a:t>n</a:t>
            </a:r>
            <a:r>
              <a:rPr lang="en-US" sz="3200" dirty="0" smtClean="0"/>
              <a:t>  :  || x || ≤ 1  }  </a:t>
            </a:r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07250" y="5313045"/>
            <a:ext cx="1171135" cy="1173480"/>
            <a:chOff x="5867400" y="2438400"/>
            <a:chExt cx="1524000" cy="1676400"/>
          </a:xfrm>
          <a:solidFill>
            <a:schemeClr val="tx2">
              <a:lumMod val="75000"/>
            </a:schemeClr>
          </a:solidFill>
        </p:grpSpPr>
        <p:sp>
          <p:nvSpPr>
            <p:cNvPr id="11" name="Oval 1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12" name="Oval 11"/>
            <p:cNvSpPr/>
            <p:nvPr/>
          </p:nvSpPr>
          <p:spPr>
            <a:xfrm>
              <a:off x="5867400" y="3048000"/>
              <a:ext cx="1524000" cy="457200"/>
            </a:xfrm>
            <a:prstGeom prst="ellipse">
              <a:avLst/>
            </a:prstGeom>
            <a:gradFill flip="none" rotWithShape="1">
              <a:gsLst>
                <a:gs pos="42000">
                  <a:schemeClr val="tx2">
                    <a:lumMod val="75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</p:grpSp>
      <p:sp>
        <p:nvSpPr>
          <p:cNvPr id="16" name="Oval 15"/>
          <p:cNvSpPr/>
          <p:nvPr/>
        </p:nvSpPr>
        <p:spPr>
          <a:xfrm>
            <a:off x="7318374" y="3699156"/>
            <a:ext cx="1188213" cy="1188213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8100" cmpd="sng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7" name="Rectangle 16"/>
          <p:cNvSpPr/>
          <p:nvPr/>
        </p:nvSpPr>
        <p:spPr>
          <a:xfrm>
            <a:off x="339488" y="3977631"/>
            <a:ext cx="8197025" cy="58477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2-cell = open disk = { x in R</a:t>
            </a:r>
            <a:r>
              <a:rPr lang="en-US" sz="3200" baseline="30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:  ||x || &lt; 1 }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39488" y="5335922"/>
            <a:ext cx="6865938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3-cell = open ball = { x in R</a:t>
            </a:r>
            <a:r>
              <a:rPr lang="en-US" sz="3200" baseline="30000" dirty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 :  ||x || &lt; 1 }</a:t>
            </a:r>
          </a:p>
        </p:txBody>
      </p:sp>
      <p:sp>
        <p:nvSpPr>
          <p:cNvPr id="3" name="Rectangle 2"/>
          <p:cNvSpPr/>
          <p:nvPr/>
        </p:nvSpPr>
        <p:spPr>
          <a:xfrm>
            <a:off x="339488" y="1822168"/>
            <a:ext cx="7725011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Examples:  </a:t>
            </a:r>
            <a:r>
              <a:rPr lang="en-US" sz="3200" dirty="0" smtClean="0">
                <a:solidFill>
                  <a:srgbClr val="660066"/>
                </a:solidFill>
              </a:rPr>
              <a:t>0-cell = { x in R</a:t>
            </a:r>
            <a:r>
              <a:rPr lang="en-US" sz="3200" baseline="30000" dirty="0" smtClean="0">
                <a:solidFill>
                  <a:srgbClr val="660066"/>
                </a:solidFill>
              </a:rPr>
              <a:t>0</a:t>
            </a:r>
            <a:r>
              <a:rPr lang="en-US" sz="3200" dirty="0" smtClean="0">
                <a:solidFill>
                  <a:srgbClr val="660066"/>
                </a:solidFill>
              </a:rPr>
              <a:t> :  ||x || &lt; 1 }</a:t>
            </a:r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7589520" y="2057400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339488" y="2699269"/>
            <a:ext cx="8804513" cy="584776"/>
            <a:chOff x="404811" y="2583804"/>
            <a:chExt cx="8437563" cy="584776"/>
          </a:xfrm>
        </p:grpSpPr>
        <p:cxnSp>
          <p:nvCxnSpPr>
            <p:cNvPr id="22" name="Straight Connector 21"/>
            <p:cNvCxnSpPr/>
            <p:nvPr/>
          </p:nvCxnSpPr>
          <p:spPr>
            <a:xfrm rot="10800000" flipV="1">
              <a:off x="7598041" y="2941251"/>
              <a:ext cx="955156" cy="0"/>
            </a:xfrm>
            <a:prstGeom prst="line">
              <a:avLst/>
            </a:prstGeom>
            <a:ln w="889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404811" y="2583804"/>
              <a:ext cx="8437563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>
                  <a:solidFill>
                    <a:srgbClr val="004E00"/>
                  </a:solidFill>
                </a:rPr>
                <a:t>1-cell =open interval ={ x in R :  ||x || &lt; 1 }    </a:t>
              </a:r>
              <a:r>
                <a:rPr lang="en-US" sz="3200" b="1" dirty="0" smtClean="0">
                  <a:solidFill>
                    <a:srgbClr val="008000"/>
                  </a:solidFill>
                </a:rPr>
                <a:t>(         )</a:t>
              </a:r>
              <a:endParaRPr lang="en-US" sz="3200" b="1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105668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2899" y="671437"/>
            <a:ext cx="831176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3-simplex = </a:t>
            </a:r>
          </a:p>
          <a:p>
            <a:r>
              <a:rPr lang="en-US" sz="3200" dirty="0" smtClean="0"/>
              <a:t>   σ   = (v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) </a:t>
            </a:r>
            <a:r>
              <a:rPr lang="en-US" sz="3200" dirty="0"/>
              <a:t>= (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/>
              <a:t>) </a:t>
            </a:r>
            <a:r>
              <a:rPr lang="en-US" sz="3200" dirty="0" smtClean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2, 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endParaRPr lang="en-US" sz="3200" dirty="0">
              <a:solidFill>
                <a:srgbClr val="000000"/>
              </a:solidFill>
            </a:endParaRPr>
          </a:p>
          <a:p>
            <a:pPr algn="r"/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</a:p>
          <a:p>
            <a:pPr algn="r"/>
            <a:r>
              <a:rPr lang="en-US" sz="3200" dirty="0"/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(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(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(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</a:p>
          <a:p>
            <a:pPr algn="r"/>
            <a:r>
              <a:rPr lang="en-US" sz="3200" dirty="0" smtClean="0"/>
              <a:t>= </a:t>
            </a:r>
            <a:r>
              <a:rPr lang="en-US" sz="3200" dirty="0">
                <a:solidFill>
                  <a:srgbClr val="000000"/>
                </a:solidFill>
              </a:rPr>
              <a:t>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  <a:r>
              <a:rPr lang="en-US" sz="3200" dirty="0"/>
              <a:t> = </a:t>
            </a:r>
            <a:r>
              <a:rPr lang="en-US" sz="3200" dirty="0">
                <a:solidFill>
                  <a:srgbClr val="000000"/>
                </a:solidFill>
              </a:rPr>
              <a:t>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</a:p>
          <a:p>
            <a:endParaRPr lang="en-US" sz="3200" dirty="0" smtClean="0"/>
          </a:p>
          <a:p>
            <a:r>
              <a:rPr lang="en-US" sz="3200" dirty="0" smtClean="0"/>
              <a:t> – σ = </a:t>
            </a:r>
            <a:r>
              <a:rPr lang="en-US" sz="3200" dirty="0"/>
              <a:t>(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3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/>
              <a:t>) = </a:t>
            </a:r>
            <a:r>
              <a:rPr lang="en-US" sz="3200" dirty="0" smtClean="0">
                <a:solidFill>
                  <a:srgbClr val="000000"/>
                </a:solidFill>
              </a:rPr>
              <a:t>(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</a:p>
          <a:p>
            <a:r>
              <a:rPr lang="en-US" sz="3200" dirty="0">
                <a:solidFill>
                  <a:srgbClr val="000000"/>
                </a:solidFill>
              </a:rPr>
              <a:t>	</a:t>
            </a:r>
            <a:r>
              <a:rPr lang="en-US" sz="3200" dirty="0" smtClean="0">
                <a:solidFill>
                  <a:srgbClr val="000000"/>
                </a:solidFill>
              </a:rPr>
              <a:t>   </a:t>
            </a:r>
            <a:r>
              <a:rPr lang="en-US" sz="3200" dirty="0" smtClean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  <a:endParaRPr lang="en-US" sz="3200" dirty="0"/>
          </a:p>
          <a:p>
            <a:pPr algn="r"/>
            <a:r>
              <a:rPr lang="en-US" sz="3200" dirty="0" smtClean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  <a:r>
              <a:rPr lang="en-US" sz="3200" dirty="0"/>
              <a:t> 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endParaRPr lang="en-US" sz="3200" dirty="0" smtClean="0"/>
          </a:p>
          <a:p>
            <a:pPr algn="r"/>
            <a:r>
              <a:rPr lang="en-US" sz="3200" dirty="0" smtClean="0"/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(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  <a:r>
              <a:rPr lang="en-US" sz="3200" dirty="0"/>
              <a:t> = </a:t>
            </a:r>
            <a:r>
              <a:rPr lang="en-US" sz="3200" dirty="0" smtClean="0">
                <a:solidFill>
                  <a:srgbClr val="000000"/>
                </a:solidFill>
              </a:rPr>
              <a:t>(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(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/>
              <a:t>) </a:t>
            </a:r>
            <a:endParaRPr lang="en-US" sz="32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CC1DA"/>
          </a:solidFill>
        </p:grpSpPr>
        <p:sp>
          <p:nvSpPr>
            <p:cNvPr id="23" name="Rectangle 22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8" name="Rectangle 37"/>
          <p:cNvSpPr/>
          <p:nvPr/>
        </p:nvSpPr>
        <p:spPr>
          <a:xfrm>
            <a:off x="20817" y="-2535"/>
            <a:ext cx="9144000" cy="779807"/>
          </a:xfrm>
          <a:prstGeom prst="rect">
            <a:avLst/>
          </a:prstGeom>
          <a:solidFill>
            <a:srgbClr val="CCC1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</a:rPr>
              <a:t>Building blocks for oriented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grpSp>
        <p:nvGrpSpPr>
          <p:cNvPr id="37" name="Group 36"/>
          <p:cNvGrpSpPr>
            <a:grpSpLocks noChangeAspect="1"/>
          </p:cNvGrpSpPr>
          <p:nvPr/>
        </p:nvGrpSpPr>
        <p:grpSpPr>
          <a:xfrm>
            <a:off x="153509" y="4730732"/>
            <a:ext cx="1790995" cy="1918730"/>
            <a:chOff x="2665211" y="779458"/>
            <a:chExt cx="2841269" cy="3072948"/>
          </a:xfrm>
        </p:grpSpPr>
        <p:grpSp>
          <p:nvGrpSpPr>
            <p:cNvPr id="32" name="Group 31"/>
            <p:cNvGrpSpPr/>
            <p:nvPr/>
          </p:nvGrpSpPr>
          <p:grpSpPr>
            <a:xfrm>
              <a:off x="2706070" y="1619902"/>
              <a:ext cx="2079510" cy="1687067"/>
              <a:chOff x="1097896" y="1481328"/>
              <a:chExt cx="2079510" cy="1687067"/>
            </a:xfrm>
          </p:grpSpPr>
          <p:sp>
            <p:nvSpPr>
              <p:cNvPr id="8" name="Isosceles Triangle 7"/>
              <p:cNvSpPr/>
              <p:nvPr/>
            </p:nvSpPr>
            <p:spPr>
              <a:xfrm>
                <a:off x="1221807" y="1619902"/>
                <a:ext cx="1352547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Isosceles Triangle 25"/>
              <p:cNvSpPr/>
              <p:nvPr/>
            </p:nvSpPr>
            <p:spPr>
              <a:xfrm rot="19380000">
                <a:off x="2103120" y="1481328"/>
                <a:ext cx="540276" cy="14996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1958326" y="1623291"/>
                <a:ext cx="914400" cy="914400"/>
              </a:xfrm>
              <a:prstGeom prst="line">
                <a:avLst/>
              </a:prstGeom>
              <a:ln w="69850">
                <a:solidFill>
                  <a:srgbClr val="008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/>
              <p:nvPr/>
            </p:nvCxnSpPr>
            <p:spPr>
              <a:xfrm rot="10800000" flipV="1">
                <a:off x="1353167" y="3031234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Oval 5"/>
              <p:cNvSpPr/>
              <p:nvPr/>
            </p:nvSpPr>
            <p:spPr>
              <a:xfrm rot="10800000">
                <a:off x="2470919" y="2894075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Oval 6"/>
              <p:cNvSpPr/>
              <p:nvPr/>
            </p:nvSpPr>
            <p:spPr>
              <a:xfrm rot="10800000">
                <a:off x="1107507" y="2871214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1107507" y="2875786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774883" y="148274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097896" y="2874385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flipV="1">
                <a:off x="1280160" y="2606040"/>
                <a:ext cx="1737360" cy="365760"/>
              </a:xfrm>
              <a:prstGeom prst="line">
                <a:avLst/>
              </a:prstGeom>
              <a:ln w="63500">
                <a:solidFill>
                  <a:srgbClr val="008000"/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Oval 12"/>
              <p:cNvSpPr/>
              <p:nvPr/>
            </p:nvSpPr>
            <p:spPr>
              <a:xfrm>
                <a:off x="1114530" y="2871214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2903086" y="2520006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4574796" y="2599899"/>
              <a:ext cx="931684" cy="8099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4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976225" y="3059057"/>
              <a:ext cx="887322" cy="7933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3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665211" y="3059059"/>
              <a:ext cx="992165" cy="793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1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208331" y="779458"/>
              <a:ext cx="1089175" cy="8074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8789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Creating a cell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6750" y="1063625"/>
            <a:ext cx="84980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Building block:  n-cells = { x in </a:t>
            </a:r>
            <a:r>
              <a:rPr lang="en-US" sz="3200" dirty="0" err="1" smtClean="0"/>
              <a:t>R</a:t>
            </a:r>
            <a:r>
              <a:rPr lang="en-US" sz="3200" baseline="30000" dirty="0" err="1" smtClean="0"/>
              <a:t>n</a:t>
            </a:r>
            <a:r>
              <a:rPr lang="en-US" sz="3200" dirty="0" smtClean="0"/>
              <a:t>  :  || x || ≤ 1  }  </a:t>
            </a:r>
          </a:p>
        </p:txBody>
      </p:sp>
      <p:sp>
        <p:nvSpPr>
          <p:cNvPr id="16" name="Oval 15"/>
          <p:cNvSpPr/>
          <p:nvPr/>
        </p:nvSpPr>
        <p:spPr>
          <a:xfrm>
            <a:off x="7318374" y="3699156"/>
            <a:ext cx="1188213" cy="1188213"/>
          </a:xfrm>
          <a:prstGeom prst="ellipse">
            <a:avLst/>
          </a:prstGeom>
          <a:solidFill>
            <a:srgbClr val="C4BD97"/>
          </a:solidFill>
          <a:ln w="38100" cmpd="sng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7" name="Rectangle 16"/>
          <p:cNvSpPr/>
          <p:nvPr/>
        </p:nvSpPr>
        <p:spPr>
          <a:xfrm>
            <a:off x="339488" y="3977631"/>
            <a:ext cx="8197025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2-cell = open disk = { x in R</a:t>
            </a:r>
            <a:r>
              <a:rPr lang="en-US" sz="3200" baseline="30000" dirty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 :  ||x || &lt; 1 }</a:t>
            </a:r>
          </a:p>
        </p:txBody>
      </p:sp>
      <p:sp>
        <p:nvSpPr>
          <p:cNvPr id="3" name="Rectangle 2"/>
          <p:cNvSpPr/>
          <p:nvPr/>
        </p:nvSpPr>
        <p:spPr>
          <a:xfrm>
            <a:off x="339488" y="1822168"/>
            <a:ext cx="7725011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Examples:  </a:t>
            </a:r>
            <a:r>
              <a:rPr lang="en-US" sz="3200" dirty="0" smtClean="0">
                <a:solidFill>
                  <a:srgbClr val="660066"/>
                </a:solidFill>
              </a:rPr>
              <a:t>0-cell = { x in R</a:t>
            </a:r>
            <a:r>
              <a:rPr lang="en-US" sz="3200" baseline="30000" dirty="0" smtClean="0">
                <a:solidFill>
                  <a:srgbClr val="660066"/>
                </a:solidFill>
              </a:rPr>
              <a:t>0</a:t>
            </a:r>
            <a:r>
              <a:rPr lang="en-US" sz="3200" dirty="0" smtClean="0">
                <a:solidFill>
                  <a:srgbClr val="660066"/>
                </a:solidFill>
              </a:rPr>
              <a:t> :  ||x || &lt; 1 }</a:t>
            </a:r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7589520" y="2057400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339488" y="2699269"/>
            <a:ext cx="8804513" cy="584776"/>
            <a:chOff x="404811" y="2583804"/>
            <a:chExt cx="8437563" cy="584776"/>
          </a:xfrm>
        </p:grpSpPr>
        <p:cxnSp>
          <p:nvCxnSpPr>
            <p:cNvPr id="22" name="Straight Connector 21"/>
            <p:cNvCxnSpPr/>
            <p:nvPr/>
          </p:nvCxnSpPr>
          <p:spPr>
            <a:xfrm rot="10800000" flipV="1">
              <a:off x="7598041" y="2941251"/>
              <a:ext cx="955156" cy="0"/>
            </a:xfrm>
            <a:prstGeom prst="line">
              <a:avLst/>
            </a:prstGeom>
            <a:ln w="889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404811" y="2583804"/>
              <a:ext cx="8437563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>
                  <a:solidFill>
                    <a:srgbClr val="004E00"/>
                  </a:solidFill>
                </a:rPr>
                <a:t>1-cell =open interval ={ x in R :  ||x || &lt; 1 }    </a:t>
              </a:r>
              <a:r>
                <a:rPr lang="en-US" sz="3200" b="1" dirty="0" smtClean="0">
                  <a:solidFill>
                    <a:srgbClr val="008000"/>
                  </a:solidFill>
                </a:rPr>
                <a:t>(         )</a:t>
              </a:r>
              <a:endParaRPr lang="en-US" sz="3200" b="1" dirty="0" smtClean="0"/>
            </a:p>
          </p:txBody>
        </p:sp>
      </p:grpSp>
      <p:grpSp>
        <p:nvGrpSpPr>
          <p:cNvPr id="20" name="Group 19"/>
          <p:cNvGrpSpPr>
            <a:grpSpLocks noChangeAspect="1"/>
          </p:cNvGrpSpPr>
          <p:nvPr/>
        </p:nvGrpSpPr>
        <p:grpSpPr>
          <a:xfrm>
            <a:off x="7207250" y="5313045"/>
            <a:ext cx="1171135" cy="1173480"/>
            <a:chOff x="5867400" y="2438400"/>
            <a:chExt cx="1524000" cy="1676400"/>
          </a:xfrm>
          <a:solidFill>
            <a:schemeClr val="tx2">
              <a:lumMod val="75000"/>
            </a:schemeClr>
          </a:solidFill>
        </p:grpSpPr>
        <p:sp>
          <p:nvSpPr>
            <p:cNvPr id="24" name="Oval 23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25" name="Oval 24"/>
            <p:cNvSpPr/>
            <p:nvPr/>
          </p:nvSpPr>
          <p:spPr>
            <a:xfrm>
              <a:off x="5867400" y="3048000"/>
              <a:ext cx="1524000" cy="457200"/>
            </a:xfrm>
            <a:prstGeom prst="ellipse">
              <a:avLst/>
            </a:prstGeom>
            <a:gradFill flip="none" rotWithShape="1">
              <a:gsLst>
                <a:gs pos="42000">
                  <a:schemeClr val="tx2">
                    <a:lumMod val="75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339488" y="5335922"/>
            <a:ext cx="6865938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3-cell = open ball = { x in R</a:t>
            </a:r>
            <a:r>
              <a:rPr lang="en-US" sz="3200" baseline="30000" dirty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 :  ||x || &lt; 1 }</a:t>
            </a:r>
          </a:p>
        </p:txBody>
      </p:sp>
    </p:spTree>
    <p:extLst>
      <p:ext uri="{BB962C8B-B14F-4D97-AF65-F5344CB8AC3E}">
        <p14:creationId xmlns:p14="http://schemas.microsoft.com/office/powerpoint/2010/main" val="405374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disk = { x in R</a:t>
            </a:r>
            <a:r>
              <a:rPr lang="en-US" sz="3200" baseline="30000" dirty="0" smtClean="0">
                <a:solidFill>
                  <a:schemeClr val="tx1"/>
                </a:solidFill>
              </a:rPr>
              <a:t>2</a:t>
            </a:r>
            <a:r>
              <a:rPr lang="en-US" sz="3200" dirty="0" smtClean="0">
                <a:solidFill>
                  <a:schemeClr val="tx1"/>
                </a:solidFill>
              </a:rPr>
              <a:t> :  ||x || ≤ 1 }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 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961509" y="3167682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5785737" y="2962924"/>
            <a:ext cx="1428752" cy="584776"/>
            <a:chOff x="7473169" y="2583804"/>
            <a:chExt cx="1369205" cy="584776"/>
          </a:xfrm>
        </p:grpSpPr>
        <p:cxnSp>
          <p:nvCxnSpPr>
            <p:cNvPr id="12" name="Straight Connector 11"/>
            <p:cNvCxnSpPr/>
            <p:nvPr/>
          </p:nvCxnSpPr>
          <p:spPr>
            <a:xfrm rot="10800000" flipV="1">
              <a:off x="7598041" y="2941251"/>
              <a:ext cx="955156" cy="0"/>
            </a:xfrm>
            <a:prstGeom prst="line">
              <a:avLst/>
            </a:prstGeom>
            <a:ln w="889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7473169" y="2583804"/>
              <a:ext cx="1369205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b="1" dirty="0" smtClean="0">
                  <a:solidFill>
                    <a:srgbClr val="008000"/>
                  </a:solidFill>
                </a:rPr>
                <a:t>(         )</a:t>
              </a:r>
              <a:endParaRPr lang="en-US" sz="3200" b="1" dirty="0" smtClean="0"/>
            </a:p>
          </p:txBody>
        </p:sp>
      </p:grpSp>
      <p:sp>
        <p:nvSpPr>
          <p:cNvPr id="14" name="Oval 13"/>
          <p:cNvSpPr/>
          <p:nvPr/>
        </p:nvSpPr>
        <p:spPr>
          <a:xfrm>
            <a:off x="7674863" y="2726264"/>
            <a:ext cx="1188213" cy="1188213"/>
          </a:xfrm>
          <a:prstGeom prst="ellipse">
            <a:avLst/>
          </a:prstGeom>
          <a:solidFill>
            <a:srgbClr val="C4BD97"/>
          </a:solidFill>
          <a:ln w="38100" cmpd="sng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5" name="TextBox 14"/>
          <p:cNvSpPr txBox="1"/>
          <p:nvPr/>
        </p:nvSpPr>
        <p:spPr>
          <a:xfrm>
            <a:off x="5287264" y="2954669"/>
            <a:ext cx="28735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                 U</a:t>
            </a:r>
          </a:p>
        </p:txBody>
      </p:sp>
      <p:sp>
        <p:nvSpPr>
          <p:cNvPr id="16" name="Oval 15"/>
          <p:cNvSpPr/>
          <p:nvPr/>
        </p:nvSpPr>
        <p:spPr>
          <a:xfrm>
            <a:off x="2779014" y="2708577"/>
            <a:ext cx="1188720" cy="1188720"/>
          </a:xfrm>
          <a:prstGeom prst="ellipse">
            <a:avLst/>
          </a:prstGeom>
          <a:solidFill>
            <a:srgbClr val="C4BD97"/>
          </a:solidFill>
          <a:ln w="508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214114" y="2787952"/>
            <a:ext cx="1128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370070" y="1084311"/>
            <a:ext cx="3674110" cy="1312486"/>
            <a:chOff x="1035050" y="1182538"/>
            <a:chExt cx="3674110" cy="1312486"/>
          </a:xfrm>
        </p:grpSpPr>
        <p:sp>
          <p:nvSpPr>
            <p:cNvPr id="19" name="Oval 18"/>
            <p:cNvSpPr/>
            <p:nvPr/>
          </p:nvSpPr>
          <p:spPr>
            <a:xfrm>
              <a:off x="1035050" y="1244421"/>
              <a:ext cx="1188720" cy="1188720"/>
            </a:xfrm>
            <a:prstGeom prst="ellipse">
              <a:avLst/>
            </a:prstGeom>
            <a:solidFill>
              <a:srgbClr val="C4BD97"/>
            </a:solidFill>
            <a:ln w="508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65401" y="1359783"/>
              <a:ext cx="5448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=</a:t>
              </a: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374136" y="1182538"/>
              <a:ext cx="1335024" cy="1312486"/>
              <a:chOff x="3374136" y="1089013"/>
              <a:chExt cx="1335024" cy="1312486"/>
            </a:xfrm>
          </p:grpSpPr>
          <p:sp>
            <p:nvSpPr>
              <p:cNvPr id="22" name="Oval 21"/>
              <p:cNvSpPr>
                <a:spLocks noChangeAspect="1"/>
              </p:cNvSpPr>
              <p:nvPr/>
            </p:nvSpPr>
            <p:spPr>
              <a:xfrm>
                <a:off x="3455505" y="1212779"/>
                <a:ext cx="1186345" cy="1188720"/>
              </a:xfrm>
              <a:prstGeom prst="ellipse">
                <a:avLst/>
              </a:prstGeom>
              <a:solidFill>
                <a:srgbClr val="8EB4E3"/>
              </a:solidFill>
              <a:ln w="88900">
                <a:solidFill>
                  <a:srgbClr val="008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374136" y="1947672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4480560" y="1947672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3927475" y="1089013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8" name="TextBox 27"/>
          <p:cNvSpPr txBox="1"/>
          <p:nvPr/>
        </p:nvSpPr>
        <p:spPr>
          <a:xfrm>
            <a:off x="405130" y="1244359"/>
            <a:ext cx="324294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Simplicial complex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5130" y="2638887"/>
            <a:ext cx="3242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Cell </a:t>
            </a:r>
          </a:p>
          <a:p>
            <a:r>
              <a:rPr lang="en-US" sz="3200" dirty="0" smtClean="0"/>
              <a:t>complex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35255" y="2539672"/>
            <a:ext cx="8961120" cy="0"/>
          </a:xfrm>
          <a:prstGeom prst="line">
            <a:avLst/>
          </a:prstGeom>
          <a:ln w="88900"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024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disk = { x in R</a:t>
            </a:r>
            <a:r>
              <a:rPr lang="en-US" sz="3200" baseline="30000" dirty="0" smtClean="0">
                <a:solidFill>
                  <a:schemeClr val="tx1"/>
                </a:solidFill>
              </a:rPr>
              <a:t>2</a:t>
            </a:r>
            <a:r>
              <a:rPr lang="en-US" sz="3200" dirty="0" smtClean="0">
                <a:solidFill>
                  <a:schemeClr val="tx1"/>
                </a:solidFill>
              </a:rPr>
              <a:t> :  ||x || ≤ 1 }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 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961509" y="3167682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5785737" y="2962924"/>
            <a:ext cx="1428752" cy="584776"/>
            <a:chOff x="7473169" y="2583804"/>
            <a:chExt cx="1369205" cy="584776"/>
          </a:xfrm>
        </p:grpSpPr>
        <p:cxnSp>
          <p:nvCxnSpPr>
            <p:cNvPr id="12" name="Straight Connector 11"/>
            <p:cNvCxnSpPr/>
            <p:nvPr/>
          </p:nvCxnSpPr>
          <p:spPr>
            <a:xfrm rot="10800000" flipV="1">
              <a:off x="7598041" y="2941251"/>
              <a:ext cx="955156" cy="0"/>
            </a:xfrm>
            <a:prstGeom prst="line">
              <a:avLst/>
            </a:prstGeom>
            <a:ln w="889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7473169" y="2583804"/>
              <a:ext cx="1369205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b="1" dirty="0" smtClean="0">
                  <a:solidFill>
                    <a:srgbClr val="008000"/>
                  </a:solidFill>
                </a:rPr>
                <a:t>(         )</a:t>
              </a:r>
              <a:endParaRPr lang="en-US" sz="3200" b="1" dirty="0" smtClean="0"/>
            </a:p>
          </p:txBody>
        </p:sp>
      </p:grpSp>
      <p:sp>
        <p:nvSpPr>
          <p:cNvPr id="14" name="Oval 13"/>
          <p:cNvSpPr/>
          <p:nvPr/>
        </p:nvSpPr>
        <p:spPr>
          <a:xfrm>
            <a:off x="7674863" y="2726264"/>
            <a:ext cx="1188213" cy="1188213"/>
          </a:xfrm>
          <a:prstGeom prst="ellipse">
            <a:avLst/>
          </a:prstGeom>
          <a:solidFill>
            <a:srgbClr val="C4BD97"/>
          </a:solidFill>
          <a:ln w="38100" cmpd="sng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5" name="TextBox 14"/>
          <p:cNvSpPr txBox="1"/>
          <p:nvPr/>
        </p:nvSpPr>
        <p:spPr>
          <a:xfrm>
            <a:off x="5287264" y="2954669"/>
            <a:ext cx="28735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                 U</a:t>
            </a:r>
          </a:p>
        </p:txBody>
      </p:sp>
      <p:sp>
        <p:nvSpPr>
          <p:cNvPr id="16" name="Oval 15"/>
          <p:cNvSpPr/>
          <p:nvPr/>
        </p:nvSpPr>
        <p:spPr>
          <a:xfrm>
            <a:off x="2779014" y="2708577"/>
            <a:ext cx="1188720" cy="1188720"/>
          </a:xfrm>
          <a:prstGeom prst="ellipse">
            <a:avLst/>
          </a:prstGeom>
          <a:solidFill>
            <a:srgbClr val="C4BD97"/>
          </a:solidFill>
          <a:ln w="508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214114" y="2787952"/>
            <a:ext cx="1128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370070" y="1084311"/>
            <a:ext cx="3674110" cy="1312486"/>
            <a:chOff x="1035050" y="1182538"/>
            <a:chExt cx="3674110" cy="1312486"/>
          </a:xfrm>
        </p:grpSpPr>
        <p:sp>
          <p:nvSpPr>
            <p:cNvPr id="19" name="Oval 18"/>
            <p:cNvSpPr/>
            <p:nvPr/>
          </p:nvSpPr>
          <p:spPr>
            <a:xfrm>
              <a:off x="1035050" y="1244421"/>
              <a:ext cx="1188720" cy="1188720"/>
            </a:xfrm>
            <a:prstGeom prst="ellipse">
              <a:avLst/>
            </a:prstGeom>
            <a:solidFill>
              <a:srgbClr val="C4BD97"/>
            </a:solidFill>
            <a:ln w="508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65401" y="1359783"/>
              <a:ext cx="5448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=</a:t>
              </a: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374136" y="1182538"/>
              <a:ext cx="1335024" cy="1312486"/>
              <a:chOff x="3374136" y="1089013"/>
              <a:chExt cx="1335024" cy="1312486"/>
            </a:xfrm>
          </p:grpSpPr>
          <p:sp>
            <p:nvSpPr>
              <p:cNvPr id="22" name="Oval 21"/>
              <p:cNvSpPr>
                <a:spLocks noChangeAspect="1"/>
              </p:cNvSpPr>
              <p:nvPr/>
            </p:nvSpPr>
            <p:spPr>
              <a:xfrm>
                <a:off x="3455505" y="1212779"/>
                <a:ext cx="1186345" cy="1188720"/>
              </a:xfrm>
              <a:prstGeom prst="ellipse">
                <a:avLst/>
              </a:prstGeom>
              <a:solidFill>
                <a:srgbClr val="8EB4E3"/>
              </a:solidFill>
              <a:ln w="88900">
                <a:solidFill>
                  <a:srgbClr val="008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374136" y="1947672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4480560" y="1947672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3927475" y="1089013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8" name="TextBox 27"/>
          <p:cNvSpPr txBox="1"/>
          <p:nvPr/>
        </p:nvSpPr>
        <p:spPr>
          <a:xfrm>
            <a:off x="405130" y="1244359"/>
            <a:ext cx="324294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Simplicial complex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5130" y="2638887"/>
            <a:ext cx="3242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Cell </a:t>
            </a:r>
          </a:p>
          <a:p>
            <a:r>
              <a:rPr lang="en-US" sz="3200" dirty="0" smtClean="0"/>
              <a:t>complex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35255" y="2539672"/>
            <a:ext cx="8961120" cy="0"/>
          </a:xfrm>
          <a:prstGeom prst="line">
            <a:avLst/>
          </a:prstGeom>
          <a:ln w="88900"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>
            <a:spLocks noChangeAspect="1"/>
          </p:cNvSpPr>
          <p:nvPr/>
        </p:nvSpPr>
        <p:spPr>
          <a:xfrm>
            <a:off x="358140" y="4417305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61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disk = { x in R</a:t>
            </a:r>
            <a:r>
              <a:rPr lang="en-US" sz="3200" baseline="30000" dirty="0" smtClean="0">
                <a:solidFill>
                  <a:schemeClr val="tx1"/>
                </a:solidFill>
              </a:rPr>
              <a:t>2</a:t>
            </a:r>
            <a:r>
              <a:rPr lang="en-US" sz="3200" dirty="0" smtClean="0">
                <a:solidFill>
                  <a:schemeClr val="tx1"/>
                </a:solidFill>
              </a:rPr>
              <a:t> :  ||x || ≤ 1 }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 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961509" y="3167682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5785737" y="2962924"/>
            <a:ext cx="1428752" cy="584776"/>
            <a:chOff x="7473169" y="2583804"/>
            <a:chExt cx="1369205" cy="584776"/>
          </a:xfrm>
        </p:grpSpPr>
        <p:cxnSp>
          <p:nvCxnSpPr>
            <p:cNvPr id="12" name="Straight Connector 11"/>
            <p:cNvCxnSpPr/>
            <p:nvPr/>
          </p:nvCxnSpPr>
          <p:spPr>
            <a:xfrm rot="10800000" flipV="1">
              <a:off x="7598041" y="2941251"/>
              <a:ext cx="955156" cy="0"/>
            </a:xfrm>
            <a:prstGeom prst="line">
              <a:avLst/>
            </a:prstGeom>
            <a:ln w="889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7473169" y="2583804"/>
              <a:ext cx="1369205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b="1" dirty="0" smtClean="0">
                  <a:solidFill>
                    <a:srgbClr val="008000"/>
                  </a:solidFill>
                </a:rPr>
                <a:t>(         )</a:t>
              </a:r>
              <a:endParaRPr lang="en-US" sz="3200" b="1" dirty="0" smtClean="0"/>
            </a:p>
          </p:txBody>
        </p:sp>
      </p:grpSp>
      <p:sp>
        <p:nvSpPr>
          <p:cNvPr id="14" name="Oval 13"/>
          <p:cNvSpPr/>
          <p:nvPr/>
        </p:nvSpPr>
        <p:spPr>
          <a:xfrm>
            <a:off x="7674863" y="2726264"/>
            <a:ext cx="1188213" cy="1188213"/>
          </a:xfrm>
          <a:prstGeom prst="ellipse">
            <a:avLst/>
          </a:prstGeom>
          <a:solidFill>
            <a:srgbClr val="C4BD97"/>
          </a:solidFill>
          <a:ln w="38100" cmpd="sng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5" name="TextBox 14"/>
          <p:cNvSpPr txBox="1"/>
          <p:nvPr/>
        </p:nvSpPr>
        <p:spPr>
          <a:xfrm>
            <a:off x="5287264" y="2954669"/>
            <a:ext cx="28735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                 U</a:t>
            </a:r>
          </a:p>
        </p:txBody>
      </p:sp>
      <p:sp>
        <p:nvSpPr>
          <p:cNvPr id="16" name="Oval 15"/>
          <p:cNvSpPr/>
          <p:nvPr/>
        </p:nvSpPr>
        <p:spPr>
          <a:xfrm>
            <a:off x="2779014" y="2708577"/>
            <a:ext cx="1188720" cy="1188720"/>
          </a:xfrm>
          <a:prstGeom prst="ellipse">
            <a:avLst/>
          </a:prstGeom>
          <a:solidFill>
            <a:srgbClr val="C4BD97"/>
          </a:solidFill>
          <a:ln w="508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214114" y="2787952"/>
            <a:ext cx="1128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370070" y="1084311"/>
            <a:ext cx="3674110" cy="1312486"/>
            <a:chOff x="1035050" y="1182538"/>
            <a:chExt cx="3674110" cy="1312486"/>
          </a:xfrm>
        </p:grpSpPr>
        <p:sp>
          <p:nvSpPr>
            <p:cNvPr id="19" name="Oval 18"/>
            <p:cNvSpPr/>
            <p:nvPr/>
          </p:nvSpPr>
          <p:spPr>
            <a:xfrm>
              <a:off x="1035050" y="1244421"/>
              <a:ext cx="1188720" cy="1188720"/>
            </a:xfrm>
            <a:prstGeom prst="ellipse">
              <a:avLst/>
            </a:prstGeom>
            <a:solidFill>
              <a:srgbClr val="C4BD97"/>
            </a:solidFill>
            <a:ln w="508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65401" y="1359783"/>
              <a:ext cx="5448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=</a:t>
              </a: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374136" y="1182538"/>
              <a:ext cx="1335024" cy="1312486"/>
              <a:chOff x="3374136" y="1089013"/>
              <a:chExt cx="1335024" cy="1312486"/>
            </a:xfrm>
          </p:grpSpPr>
          <p:sp>
            <p:nvSpPr>
              <p:cNvPr id="22" name="Oval 21"/>
              <p:cNvSpPr>
                <a:spLocks noChangeAspect="1"/>
              </p:cNvSpPr>
              <p:nvPr/>
            </p:nvSpPr>
            <p:spPr>
              <a:xfrm>
                <a:off x="3455505" y="1212779"/>
                <a:ext cx="1186345" cy="1188720"/>
              </a:xfrm>
              <a:prstGeom prst="ellipse">
                <a:avLst/>
              </a:prstGeom>
              <a:solidFill>
                <a:srgbClr val="8EB4E3"/>
              </a:solidFill>
              <a:ln w="88900">
                <a:solidFill>
                  <a:srgbClr val="008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374136" y="1947672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4480560" y="1947672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3927475" y="1089013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8" name="TextBox 27"/>
          <p:cNvSpPr txBox="1"/>
          <p:nvPr/>
        </p:nvSpPr>
        <p:spPr>
          <a:xfrm>
            <a:off x="405130" y="1244359"/>
            <a:ext cx="324294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Simplicial complex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5130" y="2638887"/>
            <a:ext cx="3242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Cell </a:t>
            </a:r>
          </a:p>
          <a:p>
            <a:r>
              <a:rPr lang="en-US" sz="3200" dirty="0" smtClean="0"/>
              <a:t>complex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35255" y="2539672"/>
            <a:ext cx="8961120" cy="0"/>
          </a:xfrm>
          <a:prstGeom prst="line">
            <a:avLst/>
          </a:prstGeom>
          <a:ln w="88900"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1793240" y="4141441"/>
            <a:ext cx="2259330" cy="618086"/>
            <a:chOff x="5113909" y="4641243"/>
            <a:chExt cx="2259330" cy="618086"/>
          </a:xfrm>
        </p:grpSpPr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5113909" y="4907582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5944487" y="4641243"/>
              <a:ext cx="1428752" cy="584776"/>
              <a:chOff x="7473169" y="2583804"/>
              <a:chExt cx="1369205" cy="584776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 rot="10800000" flipV="1">
                <a:off x="7598041" y="2941251"/>
                <a:ext cx="955156" cy="0"/>
              </a:xfrm>
              <a:prstGeom prst="line">
                <a:avLst/>
              </a:prstGeom>
              <a:ln w="889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ectangle 36"/>
              <p:cNvSpPr/>
              <p:nvPr/>
            </p:nvSpPr>
            <p:spPr>
              <a:xfrm>
                <a:off x="7473169" y="2583804"/>
                <a:ext cx="1369205" cy="5847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8000"/>
                    </a:solidFill>
                  </a:rPr>
                  <a:t>(         )</a:t>
                </a:r>
                <a:endParaRPr lang="en-US" sz="3200" b="1" dirty="0" smtClean="0"/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5471414" y="4674553"/>
              <a:ext cx="53987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 </a:t>
              </a:r>
            </a:p>
          </p:txBody>
        </p:sp>
      </p:grpSp>
      <p:sp>
        <p:nvSpPr>
          <p:cNvPr id="46" name="Oval 45"/>
          <p:cNvSpPr>
            <a:spLocks noChangeAspect="1"/>
          </p:cNvSpPr>
          <p:nvPr/>
        </p:nvSpPr>
        <p:spPr>
          <a:xfrm>
            <a:off x="358140" y="4417305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ight Arrow 46"/>
          <p:cNvSpPr/>
          <p:nvPr/>
        </p:nvSpPr>
        <p:spPr>
          <a:xfrm>
            <a:off x="984250" y="4480805"/>
            <a:ext cx="349250" cy="45719"/>
          </a:xfrm>
          <a:prstGeom prst="rightArrow">
            <a:avLst/>
          </a:prstGeom>
          <a:solidFill>
            <a:schemeClr val="tx1"/>
          </a:solidFill>
          <a:ln w="889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87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disk = { x in R</a:t>
            </a:r>
            <a:r>
              <a:rPr lang="en-US" sz="3200" baseline="30000" dirty="0" smtClean="0">
                <a:solidFill>
                  <a:schemeClr val="tx1"/>
                </a:solidFill>
              </a:rPr>
              <a:t>2</a:t>
            </a:r>
            <a:r>
              <a:rPr lang="en-US" sz="3200" dirty="0" smtClean="0">
                <a:solidFill>
                  <a:schemeClr val="tx1"/>
                </a:solidFill>
              </a:rPr>
              <a:t> :  ||x || ≤ 1 }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 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961509" y="3167682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5785737" y="2962924"/>
            <a:ext cx="1428752" cy="584776"/>
            <a:chOff x="7473169" y="2583804"/>
            <a:chExt cx="1369205" cy="584776"/>
          </a:xfrm>
        </p:grpSpPr>
        <p:cxnSp>
          <p:nvCxnSpPr>
            <p:cNvPr id="12" name="Straight Connector 11"/>
            <p:cNvCxnSpPr/>
            <p:nvPr/>
          </p:nvCxnSpPr>
          <p:spPr>
            <a:xfrm rot="10800000" flipV="1">
              <a:off x="7598041" y="2941251"/>
              <a:ext cx="955156" cy="0"/>
            </a:xfrm>
            <a:prstGeom prst="line">
              <a:avLst/>
            </a:prstGeom>
            <a:ln w="889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7473169" y="2583804"/>
              <a:ext cx="1369205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b="1" dirty="0" smtClean="0">
                  <a:solidFill>
                    <a:srgbClr val="008000"/>
                  </a:solidFill>
                </a:rPr>
                <a:t>(         )</a:t>
              </a:r>
              <a:endParaRPr lang="en-US" sz="3200" b="1" dirty="0" smtClean="0"/>
            </a:p>
          </p:txBody>
        </p:sp>
      </p:grpSp>
      <p:sp>
        <p:nvSpPr>
          <p:cNvPr id="14" name="Oval 13"/>
          <p:cNvSpPr/>
          <p:nvPr/>
        </p:nvSpPr>
        <p:spPr>
          <a:xfrm>
            <a:off x="7674863" y="2726264"/>
            <a:ext cx="1188213" cy="1188213"/>
          </a:xfrm>
          <a:prstGeom prst="ellipse">
            <a:avLst/>
          </a:prstGeom>
          <a:solidFill>
            <a:srgbClr val="C4BD97"/>
          </a:solidFill>
          <a:ln w="38100" cmpd="sng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5" name="TextBox 14"/>
          <p:cNvSpPr txBox="1"/>
          <p:nvPr/>
        </p:nvSpPr>
        <p:spPr>
          <a:xfrm>
            <a:off x="5287264" y="2954669"/>
            <a:ext cx="28735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                 U</a:t>
            </a:r>
          </a:p>
        </p:txBody>
      </p:sp>
      <p:sp>
        <p:nvSpPr>
          <p:cNvPr id="16" name="Oval 15"/>
          <p:cNvSpPr/>
          <p:nvPr/>
        </p:nvSpPr>
        <p:spPr>
          <a:xfrm>
            <a:off x="2779014" y="2708577"/>
            <a:ext cx="1188720" cy="1188720"/>
          </a:xfrm>
          <a:prstGeom prst="ellipse">
            <a:avLst/>
          </a:prstGeom>
          <a:solidFill>
            <a:srgbClr val="C4BD97"/>
          </a:solidFill>
          <a:ln w="508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214114" y="2787952"/>
            <a:ext cx="1128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370070" y="1084311"/>
            <a:ext cx="3674110" cy="1312486"/>
            <a:chOff x="1035050" y="1182538"/>
            <a:chExt cx="3674110" cy="1312486"/>
          </a:xfrm>
        </p:grpSpPr>
        <p:sp>
          <p:nvSpPr>
            <p:cNvPr id="19" name="Oval 18"/>
            <p:cNvSpPr/>
            <p:nvPr/>
          </p:nvSpPr>
          <p:spPr>
            <a:xfrm>
              <a:off x="1035050" y="1244421"/>
              <a:ext cx="1188720" cy="1188720"/>
            </a:xfrm>
            <a:prstGeom prst="ellipse">
              <a:avLst/>
            </a:prstGeom>
            <a:solidFill>
              <a:srgbClr val="C4BD97"/>
            </a:solidFill>
            <a:ln w="508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65401" y="1359783"/>
              <a:ext cx="5448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=</a:t>
              </a: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374136" y="1182538"/>
              <a:ext cx="1335024" cy="1312486"/>
              <a:chOff x="3374136" y="1089013"/>
              <a:chExt cx="1335024" cy="1312486"/>
            </a:xfrm>
          </p:grpSpPr>
          <p:sp>
            <p:nvSpPr>
              <p:cNvPr id="22" name="Oval 21"/>
              <p:cNvSpPr>
                <a:spLocks noChangeAspect="1"/>
              </p:cNvSpPr>
              <p:nvPr/>
            </p:nvSpPr>
            <p:spPr>
              <a:xfrm>
                <a:off x="3455505" y="1212779"/>
                <a:ext cx="1186345" cy="1188720"/>
              </a:xfrm>
              <a:prstGeom prst="ellipse">
                <a:avLst/>
              </a:prstGeom>
              <a:solidFill>
                <a:srgbClr val="8EB4E3"/>
              </a:solidFill>
              <a:ln w="88900">
                <a:solidFill>
                  <a:srgbClr val="008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374136" y="1947672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4480560" y="1947672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3927475" y="1089013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8" name="TextBox 27"/>
          <p:cNvSpPr txBox="1"/>
          <p:nvPr/>
        </p:nvSpPr>
        <p:spPr>
          <a:xfrm>
            <a:off x="405130" y="1244359"/>
            <a:ext cx="324294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Simplicial complex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5130" y="2638887"/>
            <a:ext cx="3242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Cell </a:t>
            </a:r>
          </a:p>
          <a:p>
            <a:r>
              <a:rPr lang="en-US" sz="3200" dirty="0" smtClean="0"/>
              <a:t>complex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35255" y="2539672"/>
            <a:ext cx="8961120" cy="0"/>
          </a:xfrm>
          <a:prstGeom prst="line">
            <a:avLst/>
          </a:prstGeom>
          <a:ln w="88900"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1793240" y="4141441"/>
            <a:ext cx="2259330" cy="618086"/>
            <a:chOff x="5113909" y="4641243"/>
            <a:chExt cx="2259330" cy="618086"/>
          </a:xfrm>
        </p:grpSpPr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5113909" y="4907582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5944487" y="4641243"/>
              <a:ext cx="1428752" cy="584776"/>
              <a:chOff x="7473169" y="2583804"/>
              <a:chExt cx="1369205" cy="584776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 rot="10800000" flipV="1">
                <a:off x="7598041" y="2941251"/>
                <a:ext cx="955156" cy="0"/>
              </a:xfrm>
              <a:prstGeom prst="line">
                <a:avLst/>
              </a:prstGeom>
              <a:ln w="889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ectangle 36"/>
              <p:cNvSpPr/>
              <p:nvPr/>
            </p:nvSpPr>
            <p:spPr>
              <a:xfrm>
                <a:off x="7473169" y="2583804"/>
                <a:ext cx="1369205" cy="5847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b="1" dirty="0">
                    <a:solidFill>
                      <a:srgbClr val="008000"/>
                    </a:solidFill>
                  </a:rPr>
                  <a:t>[</a:t>
                </a:r>
                <a:r>
                  <a:rPr lang="en-US" sz="3200" b="1" dirty="0" smtClean="0">
                    <a:solidFill>
                      <a:srgbClr val="008000"/>
                    </a:solidFill>
                  </a:rPr>
                  <a:t>         </a:t>
                </a:r>
                <a:r>
                  <a:rPr lang="en-US" sz="3200" b="1" dirty="0">
                    <a:solidFill>
                      <a:srgbClr val="008000"/>
                    </a:solidFill>
                  </a:rPr>
                  <a:t>]</a:t>
                </a:r>
                <a:endParaRPr lang="en-US" sz="3200" b="1" dirty="0" smtClean="0"/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5471414" y="4674553"/>
              <a:ext cx="53987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 </a:t>
              </a:r>
            </a:p>
          </p:txBody>
        </p:sp>
      </p:grpSp>
      <p:sp>
        <p:nvSpPr>
          <p:cNvPr id="46" name="Oval 45"/>
          <p:cNvSpPr>
            <a:spLocks noChangeAspect="1"/>
          </p:cNvSpPr>
          <p:nvPr/>
        </p:nvSpPr>
        <p:spPr>
          <a:xfrm>
            <a:off x="358140" y="4417305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ight Arrow 46"/>
          <p:cNvSpPr/>
          <p:nvPr/>
        </p:nvSpPr>
        <p:spPr>
          <a:xfrm>
            <a:off x="984250" y="4480805"/>
            <a:ext cx="349250" cy="45719"/>
          </a:xfrm>
          <a:prstGeom prst="rightArrow">
            <a:avLst/>
          </a:prstGeom>
          <a:solidFill>
            <a:schemeClr val="tx1"/>
          </a:solidFill>
          <a:ln w="889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61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disk = { x in R</a:t>
            </a:r>
            <a:r>
              <a:rPr lang="en-US" sz="3200" baseline="30000" dirty="0" smtClean="0">
                <a:solidFill>
                  <a:schemeClr val="tx1"/>
                </a:solidFill>
              </a:rPr>
              <a:t>2</a:t>
            </a:r>
            <a:r>
              <a:rPr lang="en-US" sz="3200" dirty="0" smtClean="0">
                <a:solidFill>
                  <a:schemeClr val="tx1"/>
                </a:solidFill>
              </a:rPr>
              <a:t> :  ||x || ≤ 1 }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 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961509" y="3167682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5785737" y="2962924"/>
            <a:ext cx="1428752" cy="584776"/>
            <a:chOff x="7473169" y="2583804"/>
            <a:chExt cx="1369205" cy="584776"/>
          </a:xfrm>
        </p:grpSpPr>
        <p:cxnSp>
          <p:nvCxnSpPr>
            <p:cNvPr id="12" name="Straight Connector 11"/>
            <p:cNvCxnSpPr/>
            <p:nvPr/>
          </p:nvCxnSpPr>
          <p:spPr>
            <a:xfrm rot="10800000" flipV="1">
              <a:off x="7598041" y="2941251"/>
              <a:ext cx="955156" cy="0"/>
            </a:xfrm>
            <a:prstGeom prst="line">
              <a:avLst/>
            </a:prstGeom>
            <a:ln w="889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7473169" y="2583804"/>
              <a:ext cx="1369205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b="1" dirty="0" smtClean="0">
                  <a:solidFill>
                    <a:srgbClr val="008000"/>
                  </a:solidFill>
                </a:rPr>
                <a:t>(         )</a:t>
              </a:r>
              <a:endParaRPr lang="en-US" sz="3200" b="1" dirty="0" smtClean="0"/>
            </a:p>
          </p:txBody>
        </p:sp>
      </p:grpSp>
      <p:sp>
        <p:nvSpPr>
          <p:cNvPr id="14" name="Oval 13"/>
          <p:cNvSpPr/>
          <p:nvPr/>
        </p:nvSpPr>
        <p:spPr>
          <a:xfrm>
            <a:off x="7674863" y="2726264"/>
            <a:ext cx="1188213" cy="1188213"/>
          </a:xfrm>
          <a:prstGeom prst="ellipse">
            <a:avLst/>
          </a:prstGeom>
          <a:solidFill>
            <a:srgbClr val="C4BD97"/>
          </a:solidFill>
          <a:ln w="38100" cmpd="sng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5" name="TextBox 14"/>
          <p:cNvSpPr txBox="1"/>
          <p:nvPr/>
        </p:nvSpPr>
        <p:spPr>
          <a:xfrm>
            <a:off x="5287264" y="2954669"/>
            <a:ext cx="28735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                 U</a:t>
            </a:r>
          </a:p>
        </p:txBody>
      </p:sp>
      <p:sp>
        <p:nvSpPr>
          <p:cNvPr id="16" name="Oval 15"/>
          <p:cNvSpPr/>
          <p:nvPr/>
        </p:nvSpPr>
        <p:spPr>
          <a:xfrm>
            <a:off x="2779014" y="2708577"/>
            <a:ext cx="1188720" cy="1188720"/>
          </a:xfrm>
          <a:prstGeom prst="ellipse">
            <a:avLst/>
          </a:prstGeom>
          <a:solidFill>
            <a:srgbClr val="C4BD97"/>
          </a:solidFill>
          <a:ln w="508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214114" y="2787952"/>
            <a:ext cx="1128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370070" y="1084311"/>
            <a:ext cx="3674110" cy="1312486"/>
            <a:chOff x="1035050" y="1182538"/>
            <a:chExt cx="3674110" cy="1312486"/>
          </a:xfrm>
        </p:grpSpPr>
        <p:sp>
          <p:nvSpPr>
            <p:cNvPr id="19" name="Oval 18"/>
            <p:cNvSpPr/>
            <p:nvPr/>
          </p:nvSpPr>
          <p:spPr>
            <a:xfrm>
              <a:off x="1035050" y="1244421"/>
              <a:ext cx="1188720" cy="1188720"/>
            </a:xfrm>
            <a:prstGeom prst="ellipse">
              <a:avLst/>
            </a:prstGeom>
            <a:solidFill>
              <a:srgbClr val="C4BD97"/>
            </a:solidFill>
            <a:ln w="508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65401" y="1359783"/>
              <a:ext cx="5448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=</a:t>
              </a: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374136" y="1182538"/>
              <a:ext cx="1335024" cy="1312486"/>
              <a:chOff x="3374136" y="1089013"/>
              <a:chExt cx="1335024" cy="1312486"/>
            </a:xfrm>
          </p:grpSpPr>
          <p:sp>
            <p:nvSpPr>
              <p:cNvPr id="22" name="Oval 21"/>
              <p:cNvSpPr>
                <a:spLocks noChangeAspect="1"/>
              </p:cNvSpPr>
              <p:nvPr/>
            </p:nvSpPr>
            <p:spPr>
              <a:xfrm>
                <a:off x="3455505" y="1212779"/>
                <a:ext cx="1186345" cy="1188720"/>
              </a:xfrm>
              <a:prstGeom prst="ellipse">
                <a:avLst/>
              </a:prstGeom>
              <a:solidFill>
                <a:srgbClr val="8EB4E3"/>
              </a:solidFill>
              <a:ln w="88900">
                <a:solidFill>
                  <a:srgbClr val="008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374136" y="1947672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4480560" y="1947672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3927475" y="1089013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8" name="TextBox 27"/>
          <p:cNvSpPr txBox="1"/>
          <p:nvPr/>
        </p:nvSpPr>
        <p:spPr>
          <a:xfrm>
            <a:off x="405130" y="1244359"/>
            <a:ext cx="324294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Simplicial complex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5130" y="2638887"/>
            <a:ext cx="3242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Cell </a:t>
            </a:r>
          </a:p>
          <a:p>
            <a:r>
              <a:rPr lang="en-US" sz="3200" dirty="0" smtClean="0"/>
              <a:t>complex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35255" y="2539672"/>
            <a:ext cx="8961120" cy="0"/>
          </a:xfrm>
          <a:prstGeom prst="line">
            <a:avLst/>
          </a:prstGeom>
          <a:ln w="88900"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1793240" y="4141441"/>
            <a:ext cx="2259330" cy="618086"/>
            <a:chOff x="5113909" y="4641243"/>
            <a:chExt cx="2259330" cy="618086"/>
          </a:xfrm>
        </p:grpSpPr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5113909" y="4907582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5944487" y="4641243"/>
              <a:ext cx="1428752" cy="584776"/>
              <a:chOff x="7473169" y="2583804"/>
              <a:chExt cx="1369205" cy="584776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 rot="10800000" flipV="1">
                <a:off x="7598041" y="2941251"/>
                <a:ext cx="955156" cy="0"/>
              </a:xfrm>
              <a:prstGeom prst="line">
                <a:avLst/>
              </a:prstGeom>
              <a:ln w="889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ectangle 36"/>
              <p:cNvSpPr/>
              <p:nvPr/>
            </p:nvSpPr>
            <p:spPr>
              <a:xfrm>
                <a:off x="7473169" y="2583804"/>
                <a:ext cx="1369205" cy="5847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b="1" dirty="0">
                    <a:solidFill>
                      <a:srgbClr val="008000"/>
                    </a:solidFill>
                  </a:rPr>
                  <a:t>[</a:t>
                </a:r>
                <a:r>
                  <a:rPr lang="en-US" sz="3200" b="1" dirty="0" smtClean="0">
                    <a:solidFill>
                      <a:srgbClr val="008000"/>
                    </a:solidFill>
                  </a:rPr>
                  <a:t>         </a:t>
                </a:r>
                <a:r>
                  <a:rPr lang="en-US" sz="3200" b="1" dirty="0">
                    <a:solidFill>
                      <a:srgbClr val="008000"/>
                    </a:solidFill>
                  </a:rPr>
                  <a:t>]</a:t>
                </a:r>
                <a:endParaRPr lang="en-US" sz="3200" b="1" dirty="0" smtClean="0"/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5471414" y="4674553"/>
              <a:ext cx="53987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 </a:t>
              </a:r>
            </a:p>
          </p:txBody>
        </p:sp>
      </p:grpSp>
      <p:sp>
        <p:nvSpPr>
          <p:cNvPr id="46" name="Oval 45"/>
          <p:cNvSpPr>
            <a:spLocks noChangeAspect="1"/>
          </p:cNvSpPr>
          <p:nvPr/>
        </p:nvSpPr>
        <p:spPr>
          <a:xfrm>
            <a:off x="358140" y="4417305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ight Arrow 46"/>
          <p:cNvSpPr/>
          <p:nvPr/>
        </p:nvSpPr>
        <p:spPr>
          <a:xfrm>
            <a:off x="984250" y="4480805"/>
            <a:ext cx="349250" cy="45719"/>
          </a:xfrm>
          <a:prstGeom prst="rightArrow">
            <a:avLst/>
          </a:prstGeom>
          <a:solidFill>
            <a:schemeClr val="tx1"/>
          </a:solidFill>
          <a:ln w="889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 rot="5400000">
            <a:off x="2184280" y="4647603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1793240" y="5377861"/>
            <a:ext cx="1188720" cy="1188720"/>
            <a:chOff x="4812284" y="4315070"/>
            <a:chExt cx="1264450" cy="1188720"/>
          </a:xfrm>
        </p:grpSpPr>
        <p:sp>
          <p:nvSpPr>
            <p:cNvPr id="49" name="Oval 48"/>
            <p:cNvSpPr>
              <a:spLocks noChangeAspect="1"/>
            </p:cNvSpPr>
            <p:nvPr/>
          </p:nvSpPr>
          <p:spPr>
            <a:xfrm>
              <a:off x="4890389" y="4315070"/>
              <a:ext cx="1186345" cy="1188720"/>
            </a:xfrm>
            <a:prstGeom prst="ellipse">
              <a:avLst/>
            </a:prstGeom>
            <a:noFill/>
            <a:ln w="88900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>
              <a:spLocks noChangeAspect="1"/>
            </p:cNvSpPr>
            <p:nvPr/>
          </p:nvSpPr>
          <p:spPr>
            <a:xfrm>
              <a:off x="4812284" y="4828207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3161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disk = { x in R</a:t>
            </a:r>
            <a:r>
              <a:rPr lang="en-US" sz="3200" baseline="30000" dirty="0" smtClean="0">
                <a:solidFill>
                  <a:schemeClr val="tx1"/>
                </a:solidFill>
              </a:rPr>
              <a:t>2</a:t>
            </a:r>
            <a:r>
              <a:rPr lang="en-US" sz="3200" dirty="0" smtClean="0">
                <a:solidFill>
                  <a:schemeClr val="tx1"/>
                </a:solidFill>
              </a:rPr>
              <a:t> :  ||x || ≤ 1 }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 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961509" y="3167682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5785737" y="2962924"/>
            <a:ext cx="1428752" cy="584776"/>
            <a:chOff x="7473169" y="2583804"/>
            <a:chExt cx="1369205" cy="584776"/>
          </a:xfrm>
        </p:grpSpPr>
        <p:cxnSp>
          <p:nvCxnSpPr>
            <p:cNvPr id="12" name="Straight Connector 11"/>
            <p:cNvCxnSpPr/>
            <p:nvPr/>
          </p:nvCxnSpPr>
          <p:spPr>
            <a:xfrm rot="10800000" flipV="1">
              <a:off x="7598041" y="2941251"/>
              <a:ext cx="955156" cy="0"/>
            </a:xfrm>
            <a:prstGeom prst="line">
              <a:avLst/>
            </a:prstGeom>
            <a:ln w="889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7473169" y="2583804"/>
              <a:ext cx="1369205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b="1" dirty="0" smtClean="0">
                  <a:solidFill>
                    <a:srgbClr val="008000"/>
                  </a:solidFill>
                </a:rPr>
                <a:t>(         )</a:t>
              </a:r>
              <a:endParaRPr lang="en-US" sz="3200" b="1" dirty="0" smtClean="0"/>
            </a:p>
          </p:txBody>
        </p:sp>
      </p:grpSp>
      <p:sp>
        <p:nvSpPr>
          <p:cNvPr id="14" name="Oval 13"/>
          <p:cNvSpPr/>
          <p:nvPr/>
        </p:nvSpPr>
        <p:spPr>
          <a:xfrm>
            <a:off x="7674863" y="2726264"/>
            <a:ext cx="1188213" cy="1188213"/>
          </a:xfrm>
          <a:prstGeom prst="ellipse">
            <a:avLst/>
          </a:prstGeom>
          <a:solidFill>
            <a:srgbClr val="C4BD97"/>
          </a:solidFill>
          <a:ln w="38100" cmpd="sng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5" name="TextBox 14"/>
          <p:cNvSpPr txBox="1"/>
          <p:nvPr/>
        </p:nvSpPr>
        <p:spPr>
          <a:xfrm>
            <a:off x="5287264" y="2954669"/>
            <a:ext cx="28735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                 U</a:t>
            </a:r>
          </a:p>
        </p:txBody>
      </p:sp>
      <p:sp>
        <p:nvSpPr>
          <p:cNvPr id="16" name="Oval 15"/>
          <p:cNvSpPr/>
          <p:nvPr/>
        </p:nvSpPr>
        <p:spPr>
          <a:xfrm>
            <a:off x="2779014" y="2708577"/>
            <a:ext cx="1188720" cy="1188720"/>
          </a:xfrm>
          <a:prstGeom prst="ellipse">
            <a:avLst/>
          </a:prstGeom>
          <a:solidFill>
            <a:srgbClr val="C4BD97"/>
          </a:solidFill>
          <a:ln w="508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214114" y="2787952"/>
            <a:ext cx="1128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370070" y="1084311"/>
            <a:ext cx="3674110" cy="1312486"/>
            <a:chOff x="1035050" y="1182538"/>
            <a:chExt cx="3674110" cy="1312486"/>
          </a:xfrm>
        </p:grpSpPr>
        <p:sp>
          <p:nvSpPr>
            <p:cNvPr id="19" name="Oval 18"/>
            <p:cNvSpPr/>
            <p:nvPr/>
          </p:nvSpPr>
          <p:spPr>
            <a:xfrm>
              <a:off x="1035050" y="1244421"/>
              <a:ext cx="1188720" cy="1188720"/>
            </a:xfrm>
            <a:prstGeom prst="ellipse">
              <a:avLst/>
            </a:prstGeom>
            <a:solidFill>
              <a:srgbClr val="C4BD97"/>
            </a:solidFill>
            <a:ln w="508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65401" y="1359783"/>
              <a:ext cx="5448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=</a:t>
              </a: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374136" y="1182538"/>
              <a:ext cx="1335024" cy="1312486"/>
              <a:chOff x="3374136" y="1089013"/>
              <a:chExt cx="1335024" cy="1312486"/>
            </a:xfrm>
          </p:grpSpPr>
          <p:sp>
            <p:nvSpPr>
              <p:cNvPr id="22" name="Oval 21"/>
              <p:cNvSpPr>
                <a:spLocks noChangeAspect="1"/>
              </p:cNvSpPr>
              <p:nvPr/>
            </p:nvSpPr>
            <p:spPr>
              <a:xfrm>
                <a:off x="3455505" y="1212779"/>
                <a:ext cx="1186345" cy="1188720"/>
              </a:xfrm>
              <a:prstGeom prst="ellipse">
                <a:avLst/>
              </a:prstGeom>
              <a:solidFill>
                <a:srgbClr val="8EB4E3"/>
              </a:solidFill>
              <a:ln w="88900">
                <a:solidFill>
                  <a:srgbClr val="008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374136" y="1947672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4480560" y="1947672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3927475" y="1089013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8" name="TextBox 27"/>
          <p:cNvSpPr txBox="1"/>
          <p:nvPr/>
        </p:nvSpPr>
        <p:spPr>
          <a:xfrm>
            <a:off x="405130" y="1244359"/>
            <a:ext cx="324294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Simplicial complex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5130" y="2638887"/>
            <a:ext cx="3242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Cell </a:t>
            </a:r>
          </a:p>
          <a:p>
            <a:r>
              <a:rPr lang="en-US" sz="3200" dirty="0" smtClean="0"/>
              <a:t>complex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35255" y="2539672"/>
            <a:ext cx="8961120" cy="0"/>
          </a:xfrm>
          <a:prstGeom prst="line">
            <a:avLst/>
          </a:prstGeom>
          <a:ln w="88900"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1793240" y="4141441"/>
            <a:ext cx="2259330" cy="618086"/>
            <a:chOff x="5113909" y="4641243"/>
            <a:chExt cx="2259330" cy="618086"/>
          </a:xfrm>
        </p:grpSpPr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5113909" y="4907582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5944487" y="4641243"/>
              <a:ext cx="1428752" cy="584776"/>
              <a:chOff x="7473169" y="2583804"/>
              <a:chExt cx="1369205" cy="584776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 rot="10800000" flipV="1">
                <a:off x="7598041" y="2941251"/>
                <a:ext cx="955156" cy="0"/>
              </a:xfrm>
              <a:prstGeom prst="line">
                <a:avLst/>
              </a:prstGeom>
              <a:ln w="889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ectangle 36"/>
              <p:cNvSpPr/>
              <p:nvPr/>
            </p:nvSpPr>
            <p:spPr>
              <a:xfrm>
                <a:off x="7473169" y="2583804"/>
                <a:ext cx="1369205" cy="5847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b="1" dirty="0">
                    <a:solidFill>
                      <a:srgbClr val="008000"/>
                    </a:solidFill>
                  </a:rPr>
                  <a:t>[</a:t>
                </a:r>
                <a:r>
                  <a:rPr lang="en-US" sz="3200" b="1" dirty="0" smtClean="0">
                    <a:solidFill>
                      <a:srgbClr val="008000"/>
                    </a:solidFill>
                  </a:rPr>
                  <a:t>         </a:t>
                </a:r>
                <a:r>
                  <a:rPr lang="en-US" sz="3200" b="1" dirty="0">
                    <a:solidFill>
                      <a:srgbClr val="008000"/>
                    </a:solidFill>
                  </a:rPr>
                  <a:t>]</a:t>
                </a:r>
                <a:endParaRPr lang="en-US" sz="3200" b="1" dirty="0" smtClean="0"/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5471414" y="4674553"/>
              <a:ext cx="53987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 </a:t>
              </a:r>
            </a:p>
          </p:txBody>
        </p:sp>
      </p:grpSp>
      <p:sp>
        <p:nvSpPr>
          <p:cNvPr id="46" name="Oval 45"/>
          <p:cNvSpPr>
            <a:spLocks noChangeAspect="1"/>
          </p:cNvSpPr>
          <p:nvPr/>
        </p:nvSpPr>
        <p:spPr>
          <a:xfrm>
            <a:off x="358140" y="4417305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ight Arrow 46"/>
          <p:cNvSpPr/>
          <p:nvPr/>
        </p:nvSpPr>
        <p:spPr>
          <a:xfrm>
            <a:off x="984250" y="4480805"/>
            <a:ext cx="349250" cy="45719"/>
          </a:xfrm>
          <a:prstGeom prst="rightArrow">
            <a:avLst/>
          </a:prstGeom>
          <a:solidFill>
            <a:schemeClr val="tx1"/>
          </a:solidFill>
          <a:ln w="889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 rot="5400000">
            <a:off x="2184280" y="4647603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1793240" y="5377861"/>
            <a:ext cx="1188720" cy="1188720"/>
            <a:chOff x="4812284" y="4315070"/>
            <a:chExt cx="1264450" cy="1188720"/>
          </a:xfrm>
        </p:grpSpPr>
        <p:sp>
          <p:nvSpPr>
            <p:cNvPr id="49" name="Oval 48"/>
            <p:cNvSpPr>
              <a:spLocks noChangeAspect="1"/>
            </p:cNvSpPr>
            <p:nvPr/>
          </p:nvSpPr>
          <p:spPr>
            <a:xfrm>
              <a:off x="4890389" y="4315070"/>
              <a:ext cx="1186345" cy="1188720"/>
            </a:xfrm>
            <a:prstGeom prst="ellipse">
              <a:avLst/>
            </a:prstGeom>
            <a:noFill/>
            <a:ln w="88900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>
              <a:spLocks noChangeAspect="1"/>
            </p:cNvSpPr>
            <p:nvPr/>
          </p:nvSpPr>
          <p:spPr>
            <a:xfrm>
              <a:off x="4812284" y="4828207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8" name="Right Arrow 57"/>
          <p:cNvSpPr/>
          <p:nvPr/>
        </p:nvSpPr>
        <p:spPr>
          <a:xfrm>
            <a:off x="3274987" y="5972221"/>
            <a:ext cx="349250" cy="45719"/>
          </a:xfrm>
          <a:prstGeom prst="rightArrow">
            <a:avLst/>
          </a:prstGeom>
          <a:solidFill>
            <a:schemeClr val="tx1"/>
          </a:solidFill>
          <a:ln w="889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3909695" y="5377861"/>
            <a:ext cx="1264450" cy="1188720"/>
            <a:chOff x="4812284" y="4315070"/>
            <a:chExt cx="1264450" cy="1188720"/>
          </a:xfrm>
        </p:grpSpPr>
        <p:sp>
          <p:nvSpPr>
            <p:cNvPr id="62" name="Oval 61"/>
            <p:cNvSpPr>
              <a:spLocks noChangeAspect="1"/>
            </p:cNvSpPr>
            <p:nvPr/>
          </p:nvSpPr>
          <p:spPr>
            <a:xfrm>
              <a:off x="4890389" y="4315070"/>
              <a:ext cx="1186345" cy="1188720"/>
            </a:xfrm>
            <a:prstGeom prst="ellipse">
              <a:avLst/>
            </a:prstGeom>
            <a:noFill/>
            <a:ln w="88900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>
              <a:spLocks noChangeAspect="1"/>
            </p:cNvSpPr>
            <p:nvPr/>
          </p:nvSpPr>
          <p:spPr>
            <a:xfrm>
              <a:off x="4812284" y="4828207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5270376" y="5648083"/>
            <a:ext cx="53987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 </a:t>
            </a:r>
          </a:p>
        </p:txBody>
      </p:sp>
      <p:sp>
        <p:nvSpPr>
          <p:cNvPr id="50" name="Oval 49"/>
          <p:cNvSpPr/>
          <p:nvPr/>
        </p:nvSpPr>
        <p:spPr>
          <a:xfrm>
            <a:off x="5813975" y="5345681"/>
            <a:ext cx="1188213" cy="1188213"/>
          </a:xfrm>
          <a:prstGeom prst="ellipse">
            <a:avLst/>
          </a:prstGeom>
          <a:solidFill>
            <a:srgbClr val="C4BD97"/>
          </a:solidFill>
          <a:ln w="38100" cmpd="sng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41247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disk = { x in R</a:t>
            </a:r>
            <a:r>
              <a:rPr lang="en-US" sz="3200" baseline="30000" dirty="0" smtClean="0">
                <a:solidFill>
                  <a:schemeClr val="tx1"/>
                </a:solidFill>
              </a:rPr>
              <a:t>2</a:t>
            </a:r>
            <a:r>
              <a:rPr lang="en-US" sz="3200" dirty="0" smtClean="0">
                <a:solidFill>
                  <a:schemeClr val="tx1"/>
                </a:solidFill>
              </a:rPr>
              <a:t> :  ||x || ≤ 1 }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 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961509" y="3167682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5785737" y="2962924"/>
            <a:ext cx="1428752" cy="584776"/>
            <a:chOff x="7473169" y="2583804"/>
            <a:chExt cx="1369205" cy="584776"/>
          </a:xfrm>
        </p:grpSpPr>
        <p:cxnSp>
          <p:nvCxnSpPr>
            <p:cNvPr id="12" name="Straight Connector 11"/>
            <p:cNvCxnSpPr/>
            <p:nvPr/>
          </p:nvCxnSpPr>
          <p:spPr>
            <a:xfrm rot="10800000" flipV="1">
              <a:off x="7598041" y="2941251"/>
              <a:ext cx="955156" cy="0"/>
            </a:xfrm>
            <a:prstGeom prst="line">
              <a:avLst/>
            </a:prstGeom>
            <a:ln w="889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7473169" y="2583804"/>
              <a:ext cx="1369205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b="1" dirty="0" smtClean="0">
                  <a:solidFill>
                    <a:srgbClr val="008000"/>
                  </a:solidFill>
                </a:rPr>
                <a:t>(         )</a:t>
              </a:r>
              <a:endParaRPr lang="en-US" sz="3200" b="1" dirty="0" smtClean="0"/>
            </a:p>
          </p:txBody>
        </p:sp>
      </p:grpSp>
      <p:sp>
        <p:nvSpPr>
          <p:cNvPr id="14" name="Oval 13"/>
          <p:cNvSpPr/>
          <p:nvPr/>
        </p:nvSpPr>
        <p:spPr>
          <a:xfrm>
            <a:off x="7674863" y="2726264"/>
            <a:ext cx="1188213" cy="1188213"/>
          </a:xfrm>
          <a:prstGeom prst="ellipse">
            <a:avLst/>
          </a:prstGeom>
          <a:solidFill>
            <a:srgbClr val="C4BD97"/>
          </a:solidFill>
          <a:ln w="38100" cmpd="sng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5" name="TextBox 14"/>
          <p:cNvSpPr txBox="1"/>
          <p:nvPr/>
        </p:nvSpPr>
        <p:spPr>
          <a:xfrm>
            <a:off x="5287264" y="2954669"/>
            <a:ext cx="28735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                 U</a:t>
            </a:r>
          </a:p>
        </p:txBody>
      </p:sp>
      <p:sp>
        <p:nvSpPr>
          <p:cNvPr id="16" name="Oval 15"/>
          <p:cNvSpPr/>
          <p:nvPr/>
        </p:nvSpPr>
        <p:spPr>
          <a:xfrm>
            <a:off x="2779014" y="2708577"/>
            <a:ext cx="1188720" cy="1188720"/>
          </a:xfrm>
          <a:prstGeom prst="ellipse">
            <a:avLst/>
          </a:prstGeom>
          <a:solidFill>
            <a:srgbClr val="C4BD97"/>
          </a:solidFill>
          <a:ln w="508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214114" y="2787952"/>
            <a:ext cx="1128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970145" y="1084311"/>
            <a:ext cx="3674110" cy="1312486"/>
            <a:chOff x="1035050" y="1182538"/>
            <a:chExt cx="3674110" cy="1312486"/>
          </a:xfrm>
        </p:grpSpPr>
        <p:sp>
          <p:nvSpPr>
            <p:cNvPr id="19" name="Oval 18"/>
            <p:cNvSpPr/>
            <p:nvPr/>
          </p:nvSpPr>
          <p:spPr>
            <a:xfrm>
              <a:off x="1035050" y="1244421"/>
              <a:ext cx="1188720" cy="1188720"/>
            </a:xfrm>
            <a:prstGeom prst="ellipse">
              <a:avLst/>
            </a:prstGeom>
            <a:solidFill>
              <a:srgbClr val="C4BD97"/>
            </a:solidFill>
            <a:ln w="508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65401" y="1359783"/>
              <a:ext cx="5448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=</a:t>
              </a: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374136" y="1182538"/>
              <a:ext cx="1335024" cy="1312486"/>
              <a:chOff x="3374136" y="1089013"/>
              <a:chExt cx="1335024" cy="1312486"/>
            </a:xfrm>
          </p:grpSpPr>
          <p:sp>
            <p:nvSpPr>
              <p:cNvPr id="22" name="Oval 21"/>
              <p:cNvSpPr>
                <a:spLocks noChangeAspect="1"/>
              </p:cNvSpPr>
              <p:nvPr/>
            </p:nvSpPr>
            <p:spPr>
              <a:xfrm>
                <a:off x="3455505" y="1212779"/>
                <a:ext cx="1186345" cy="1188720"/>
              </a:xfrm>
              <a:prstGeom prst="ellipse">
                <a:avLst/>
              </a:prstGeom>
              <a:solidFill>
                <a:srgbClr val="8EB4E3"/>
              </a:solidFill>
              <a:ln w="88900">
                <a:solidFill>
                  <a:srgbClr val="008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374136" y="1947672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4480560" y="1947672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3927475" y="1089013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8" name="TextBox 27"/>
          <p:cNvSpPr txBox="1"/>
          <p:nvPr/>
        </p:nvSpPr>
        <p:spPr>
          <a:xfrm>
            <a:off x="135255" y="970827"/>
            <a:ext cx="44332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Simplicial complex</a:t>
            </a:r>
          </a:p>
          <a:p>
            <a:r>
              <a:rPr lang="en-US" sz="2800" dirty="0"/>
              <a:t>3</a:t>
            </a:r>
            <a:r>
              <a:rPr lang="en-US" sz="2800" dirty="0" smtClean="0"/>
              <a:t> vertices, 3 edges, 1 triangle</a:t>
            </a:r>
            <a:endParaRPr lang="en-US" sz="3200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135256" y="2482583"/>
            <a:ext cx="27369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Cell complex</a:t>
            </a:r>
          </a:p>
          <a:p>
            <a:r>
              <a:rPr lang="en-US" sz="2800" dirty="0"/>
              <a:t>1</a:t>
            </a:r>
            <a:r>
              <a:rPr lang="en-US" sz="2800" dirty="0" smtClean="0"/>
              <a:t> vertex, </a:t>
            </a:r>
            <a:r>
              <a:rPr lang="en-US" sz="2800" dirty="0"/>
              <a:t>1</a:t>
            </a:r>
            <a:r>
              <a:rPr lang="en-US" sz="2800" dirty="0" smtClean="0"/>
              <a:t> edge, 1 disk.</a:t>
            </a:r>
          </a:p>
          <a:p>
            <a:endParaRPr lang="en-US" sz="3200" dirty="0" smtClean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135255" y="2539672"/>
            <a:ext cx="8961120" cy="0"/>
          </a:xfrm>
          <a:prstGeom prst="line">
            <a:avLst/>
          </a:prstGeom>
          <a:ln w="88900"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1793240" y="4141441"/>
            <a:ext cx="2259330" cy="618086"/>
            <a:chOff x="5113909" y="4641243"/>
            <a:chExt cx="2259330" cy="618086"/>
          </a:xfrm>
        </p:grpSpPr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5113909" y="4907582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5944487" y="4641243"/>
              <a:ext cx="1428752" cy="584776"/>
              <a:chOff x="7473169" y="2583804"/>
              <a:chExt cx="1369205" cy="584776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 rot="10800000" flipV="1">
                <a:off x="7598041" y="2941251"/>
                <a:ext cx="955156" cy="0"/>
              </a:xfrm>
              <a:prstGeom prst="line">
                <a:avLst/>
              </a:prstGeom>
              <a:ln w="889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ectangle 36"/>
              <p:cNvSpPr/>
              <p:nvPr/>
            </p:nvSpPr>
            <p:spPr>
              <a:xfrm>
                <a:off x="7473169" y="2583804"/>
                <a:ext cx="1369205" cy="5847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b="1" dirty="0">
                    <a:solidFill>
                      <a:srgbClr val="008000"/>
                    </a:solidFill>
                  </a:rPr>
                  <a:t>[</a:t>
                </a:r>
                <a:r>
                  <a:rPr lang="en-US" sz="3200" b="1" dirty="0" smtClean="0">
                    <a:solidFill>
                      <a:srgbClr val="008000"/>
                    </a:solidFill>
                  </a:rPr>
                  <a:t>         </a:t>
                </a:r>
                <a:r>
                  <a:rPr lang="en-US" sz="3200" b="1" dirty="0">
                    <a:solidFill>
                      <a:srgbClr val="008000"/>
                    </a:solidFill>
                  </a:rPr>
                  <a:t>]</a:t>
                </a:r>
                <a:endParaRPr lang="en-US" sz="3200" b="1" dirty="0" smtClean="0"/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5471414" y="4674553"/>
              <a:ext cx="53987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 </a:t>
              </a:r>
            </a:p>
          </p:txBody>
        </p:sp>
      </p:grpSp>
      <p:sp>
        <p:nvSpPr>
          <p:cNvPr id="46" name="Oval 45"/>
          <p:cNvSpPr>
            <a:spLocks noChangeAspect="1"/>
          </p:cNvSpPr>
          <p:nvPr/>
        </p:nvSpPr>
        <p:spPr>
          <a:xfrm>
            <a:off x="358140" y="4417305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ight Arrow 46"/>
          <p:cNvSpPr/>
          <p:nvPr/>
        </p:nvSpPr>
        <p:spPr>
          <a:xfrm>
            <a:off x="984250" y="4480805"/>
            <a:ext cx="349250" cy="45719"/>
          </a:xfrm>
          <a:prstGeom prst="rightArrow">
            <a:avLst/>
          </a:prstGeom>
          <a:solidFill>
            <a:schemeClr val="tx1"/>
          </a:solidFill>
          <a:ln w="889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 rot="5400000">
            <a:off x="2184280" y="4647603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1793240" y="5377861"/>
            <a:ext cx="1188720" cy="1188720"/>
            <a:chOff x="4812284" y="4315070"/>
            <a:chExt cx="1264450" cy="1188720"/>
          </a:xfrm>
        </p:grpSpPr>
        <p:sp>
          <p:nvSpPr>
            <p:cNvPr id="49" name="Oval 48"/>
            <p:cNvSpPr>
              <a:spLocks noChangeAspect="1"/>
            </p:cNvSpPr>
            <p:nvPr/>
          </p:nvSpPr>
          <p:spPr>
            <a:xfrm>
              <a:off x="4890389" y="4315070"/>
              <a:ext cx="1186345" cy="1188720"/>
            </a:xfrm>
            <a:prstGeom prst="ellipse">
              <a:avLst/>
            </a:prstGeom>
            <a:noFill/>
            <a:ln w="88900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>
              <a:spLocks noChangeAspect="1"/>
            </p:cNvSpPr>
            <p:nvPr/>
          </p:nvSpPr>
          <p:spPr>
            <a:xfrm>
              <a:off x="4812284" y="4828207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8" name="Right Arrow 57"/>
          <p:cNvSpPr/>
          <p:nvPr/>
        </p:nvSpPr>
        <p:spPr>
          <a:xfrm>
            <a:off x="3274987" y="5972221"/>
            <a:ext cx="349250" cy="45719"/>
          </a:xfrm>
          <a:prstGeom prst="rightArrow">
            <a:avLst/>
          </a:prstGeom>
          <a:solidFill>
            <a:schemeClr val="tx1"/>
          </a:solidFill>
          <a:ln w="889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3909695" y="5377861"/>
            <a:ext cx="1264450" cy="1188720"/>
            <a:chOff x="4812284" y="4315070"/>
            <a:chExt cx="1264450" cy="1188720"/>
          </a:xfrm>
        </p:grpSpPr>
        <p:sp>
          <p:nvSpPr>
            <p:cNvPr id="62" name="Oval 61"/>
            <p:cNvSpPr>
              <a:spLocks noChangeAspect="1"/>
            </p:cNvSpPr>
            <p:nvPr/>
          </p:nvSpPr>
          <p:spPr>
            <a:xfrm>
              <a:off x="4890389" y="4315070"/>
              <a:ext cx="1186345" cy="1188720"/>
            </a:xfrm>
            <a:prstGeom prst="ellipse">
              <a:avLst/>
            </a:prstGeom>
            <a:noFill/>
            <a:ln w="88900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>
              <a:spLocks noChangeAspect="1"/>
            </p:cNvSpPr>
            <p:nvPr/>
          </p:nvSpPr>
          <p:spPr>
            <a:xfrm>
              <a:off x="4812284" y="4828207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5270376" y="5648083"/>
            <a:ext cx="53987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 </a:t>
            </a:r>
          </a:p>
        </p:txBody>
      </p:sp>
      <p:sp>
        <p:nvSpPr>
          <p:cNvPr id="65" name="Oval 64"/>
          <p:cNvSpPr/>
          <p:nvPr/>
        </p:nvSpPr>
        <p:spPr>
          <a:xfrm>
            <a:off x="5762626" y="5348236"/>
            <a:ext cx="1188720" cy="1188720"/>
          </a:xfrm>
          <a:prstGeom prst="ellipse">
            <a:avLst/>
          </a:prstGeom>
          <a:solidFill>
            <a:srgbClr val="C4BD97"/>
          </a:solidFill>
          <a:ln w="28575" cmpd="sng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Group 65"/>
          <p:cNvGrpSpPr/>
          <p:nvPr/>
        </p:nvGrpSpPr>
        <p:grpSpPr>
          <a:xfrm>
            <a:off x="7528542" y="5377861"/>
            <a:ext cx="1264450" cy="1188720"/>
            <a:chOff x="4812284" y="4315070"/>
            <a:chExt cx="1264450" cy="1188720"/>
          </a:xfrm>
        </p:grpSpPr>
        <p:sp>
          <p:nvSpPr>
            <p:cNvPr id="67" name="Oval 66"/>
            <p:cNvSpPr>
              <a:spLocks noChangeAspect="1"/>
            </p:cNvSpPr>
            <p:nvPr/>
          </p:nvSpPr>
          <p:spPr>
            <a:xfrm>
              <a:off x="4890389" y="4315070"/>
              <a:ext cx="1186345" cy="118872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88900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>
              <a:spLocks noChangeAspect="1"/>
            </p:cNvSpPr>
            <p:nvPr/>
          </p:nvSpPr>
          <p:spPr>
            <a:xfrm>
              <a:off x="4812284" y="4828207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7014192" y="5491316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109789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</a:t>
            </a:r>
            <a:r>
              <a:rPr lang="en-US" sz="3200" dirty="0" smtClean="0">
                <a:solidFill>
                  <a:srgbClr val="000000"/>
                </a:solidFill>
              </a:rPr>
              <a:t>sphere = { x in R</a:t>
            </a:r>
            <a:r>
              <a:rPr lang="en-US" sz="3200" baseline="30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 :  ||x || = 1 }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1450" y="1333500"/>
            <a:ext cx="46158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Simplicial complex</a:t>
            </a:r>
          </a:p>
          <a:p>
            <a:r>
              <a:rPr lang="en-US" sz="2800" dirty="0" smtClean="0"/>
              <a:t>4 vertices, 6 edges, 4 triangles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5130" y="2988137"/>
            <a:ext cx="324294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Cell</a:t>
            </a:r>
          </a:p>
          <a:p>
            <a:r>
              <a:rPr lang="en-US" sz="3200" dirty="0" smtClean="0"/>
              <a:t>Complex</a:t>
            </a:r>
          </a:p>
          <a:p>
            <a:r>
              <a:rPr lang="en-US" sz="2800" dirty="0" smtClean="0"/>
              <a:t>1 vertex, 1 disk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35255" y="2777797"/>
            <a:ext cx="8961120" cy="0"/>
          </a:xfrm>
          <a:prstGeom prst="line">
            <a:avLst/>
          </a:prstGeom>
          <a:ln w="88900"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1" name="Group 50"/>
          <p:cNvGrpSpPr>
            <a:grpSpLocks noChangeAspect="1"/>
          </p:cNvGrpSpPr>
          <p:nvPr/>
        </p:nvGrpSpPr>
        <p:grpSpPr>
          <a:xfrm>
            <a:off x="7594290" y="1221771"/>
            <a:ext cx="1261026" cy="1499548"/>
            <a:chOff x="2599690" y="2269501"/>
            <a:chExt cx="3706718" cy="4407847"/>
          </a:xfrm>
        </p:grpSpPr>
        <p:grpSp>
          <p:nvGrpSpPr>
            <p:cNvPr id="52" name="Group 51"/>
            <p:cNvGrpSpPr>
              <a:grpSpLocks noChangeAspect="1"/>
            </p:cNvGrpSpPr>
            <p:nvPr/>
          </p:nvGrpSpPr>
          <p:grpSpPr>
            <a:xfrm>
              <a:off x="2603500" y="2389504"/>
              <a:ext cx="3571875" cy="3579027"/>
              <a:chOff x="5867400" y="2438400"/>
              <a:chExt cx="1524000" cy="1676400"/>
            </a:xfrm>
            <a:solidFill>
              <a:schemeClr val="tx2">
                <a:lumMod val="40000"/>
                <a:lumOff val="60000"/>
              </a:schemeClr>
            </a:solidFill>
            <a:effectLst/>
          </p:grpSpPr>
          <p:sp>
            <p:nvSpPr>
              <p:cNvPr id="78" name="Oval 77"/>
              <p:cNvSpPr/>
              <p:nvPr/>
            </p:nvSpPr>
            <p:spPr>
              <a:xfrm>
                <a:off x="5867400" y="2438400"/>
                <a:ext cx="1524000" cy="1676400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5867400" y="3055436"/>
                <a:ext cx="1524000" cy="457200"/>
              </a:xfrm>
              <a:prstGeom prst="ellipse">
                <a:avLst/>
              </a:prstGeom>
              <a:grpFill/>
              <a:ln>
                <a:solidFill>
                  <a:srgbClr val="80DF3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3" name="Arc 52"/>
            <p:cNvSpPr/>
            <p:nvPr/>
          </p:nvSpPr>
          <p:spPr>
            <a:xfrm>
              <a:off x="2728183" y="2389503"/>
              <a:ext cx="3467101" cy="3579027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Arc 53"/>
            <p:cNvSpPr/>
            <p:nvPr/>
          </p:nvSpPr>
          <p:spPr>
            <a:xfrm flipH="1">
              <a:off x="3159124" y="2389503"/>
              <a:ext cx="2542985" cy="4287845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Arc 54"/>
            <p:cNvSpPr/>
            <p:nvPr/>
          </p:nvSpPr>
          <p:spPr>
            <a:xfrm flipH="1">
              <a:off x="3905249" y="2383154"/>
              <a:ext cx="1095376" cy="2649222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>
                  <a:alpha val="45000"/>
                </a:srgb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4274408" y="2269501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2606040" y="3493008"/>
              <a:ext cx="3584448" cy="1225296"/>
              <a:chOff x="2565609" y="3403447"/>
              <a:chExt cx="3697086" cy="1318915"/>
            </a:xfrm>
            <a:effectLst/>
          </p:grpSpPr>
          <p:sp>
            <p:nvSpPr>
              <p:cNvPr id="76" name="Arc 75"/>
              <p:cNvSpPr/>
              <p:nvPr/>
            </p:nvSpPr>
            <p:spPr>
              <a:xfrm rot="10800000">
                <a:off x="2572161" y="3411384"/>
                <a:ext cx="3601662" cy="1310978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Arc 76"/>
              <p:cNvSpPr/>
              <p:nvPr/>
            </p:nvSpPr>
            <p:spPr>
              <a:xfrm rot="10800000" flipH="1">
                <a:off x="2565609" y="3403447"/>
                <a:ext cx="3697086" cy="1316506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 flipV="1">
              <a:off x="2599690" y="3685032"/>
              <a:ext cx="3584448" cy="950976"/>
              <a:chOff x="2565609" y="3403447"/>
              <a:chExt cx="3697086" cy="1318915"/>
            </a:xfrm>
            <a:effectLst/>
          </p:grpSpPr>
          <p:sp>
            <p:nvSpPr>
              <p:cNvPr id="74" name="Arc 73"/>
              <p:cNvSpPr/>
              <p:nvPr/>
            </p:nvSpPr>
            <p:spPr>
              <a:xfrm rot="10800000">
                <a:off x="2572161" y="3411384"/>
                <a:ext cx="3601662" cy="1310978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>
                    <a:alpha val="45000"/>
                  </a:srgb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Arc 74"/>
              <p:cNvSpPr/>
              <p:nvPr/>
            </p:nvSpPr>
            <p:spPr>
              <a:xfrm rot="10800000" flipH="1">
                <a:off x="2565609" y="3403447"/>
                <a:ext cx="3697086" cy="1316506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>
                    <a:alpha val="45000"/>
                  </a:srgb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1" name="Oval 70"/>
            <p:cNvSpPr/>
            <p:nvPr/>
          </p:nvSpPr>
          <p:spPr>
            <a:xfrm>
              <a:off x="3791808" y="3578872"/>
              <a:ext cx="228600" cy="2286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Oval 71"/>
            <p:cNvSpPr/>
            <p:nvPr/>
          </p:nvSpPr>
          <p:spPr>
            <a:xfrm>
              <a:off x="3029808" y="4397839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Oval 72"/>
            <p:cNvSpPr/>
            <p:nvPr/>
          </p:nvSpPr>
          <p:spPr>
            <a:xfrm>
              <a:off x="6077808" y="4067822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0" name="Group 79"/>
          <p:cNvGrpSpPr>
            <a:grpSpLocks noChangeAspect="1"/>
          </p:cNvGrpSpPr>
          <p:nvPr/>
        </p:nvGrpSpPr>
        <p:grpSpPr>
          <a:xfrm>
            <a:off x="4884913" y="1221319"/>
            <a:ext cx="1215149" cy="1217582"/>
            <a:chOff x="5867400" y="2438400"/>
            <a:chExt cx="1524000" cy="1676400"/>
          </a:xfrm>
        </p:grpSpPr>
        <p:sp>
          <p:nvSpPr>
            <p:cNvPr id="81" name="Oval 8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solidFill>
              <a:srgbClr val="94FF41"/>
            </a:soli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0">
                  <a:srgbClr val="94FF41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6546595" y="1291169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sp>
        <p:nvSpPr>
          <p:cNvPr id="39" name="Oval 38"/>
          <p:cNvSpPr>
            <a:spLocks noChangeAspect="1"/>
          </p:cNvSpPr>
          <p:nvPr/>
        </p:nvSpPr>
        <p:spPr>
          <a:xfrm>
            <a:off x="4961509" y="3516932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287264" y="3303919"/>
            <a:ext cx="28735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214114" y="3137202"/>
            <a:ext cx="1128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42" name="Group 41"/>
          <p:cNvGrpSpPr>
            <a:grpSpLocks noChangeAspect="1"/>
          </p:cNvGrpSpPr>
          <p:nvPr/>
        </p:nvGrpSpPr>
        <p:grpSpPr>
          <a:xfrm>
            <a:off x="2584702" y="3038819"/>
            <a:ext cx="1215149" cy="1217582"/>
            <a:chOff x="5867400" y="2438400"/>
            <a:chExt cx="1524000" cy="1676400"/>
          </a:xfrm>
        </p:grpSpPr>
        <p:sp>
          <p:nvSpPr>
            <p:cNvPr id="43" name="Oval 42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solidFill>
              <a:srgbClr val="94FF41"/>
            </a:soli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0">
                  <a:srgbClr val="94FF41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Oval 44"/>
          <p:cNvSpPr/>
          <p:nvPr/>
        </p:nvSpPr>
        <p:spPr>
          <a:xfrm>
            <a:off x="6104344" y="3038819"/>
            <a:ext cx="1188213" cy="1188213"/>
          </a:xfrm>
          <a:prstGeom prst="ellipse">
            <a:avLst/>
          </a:prstGeom>
          <a:solidFill>
            <a:srgbClr val="C4BD97"/>
          </a:solidFill>
          <a:ln w="38100" cmpd="sng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15814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</a:t>
            </a:r>
            <a:r>
              <a:rPr lang="en-US" sz="3200" dirty="0" smtClean="0">
                <a:solidFill>
                  <a:srgbClr val="000000"/>
                </a:solidFill>
              </a:rPr>
              <a:t>sphere = { x in R</a:t>
            </a:r>
            <a:r>
              <a:rPr lang="en-US" sz="3200" baseline="30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 :  ||x || = 1 }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961509" y="3516932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87264" y="3303919"/>
            <a:ext cx="28735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14114" y="3137202"/>
            <a:ext cx="1128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25755" y="1333500"/>
            <a:ext cx="4031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Simplicial</a:t>
            </a:r>
            <a:r>
              <a:rPr lang="en-US" sz="3200" dirty="0" smtClean="0"/>
              <a:t> complex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5130" y="2988137"/>
            <a:ext cx="3242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Cell</a:t>
            </a:r>
          </a:p>
          <a:p>
            <a:r>
              <a:rPr lang="en-US" sz="3200" dirty="0" smtClean="0"/>
              <a:t>complex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35255" y="2777797"/>
            <a:ext cx="8961120" cy="0"/>
          </a:xfrm>
          <a:prstGeom prst="line">
            <a:avLst/>
          </a:prstGeom>
          <a:ln w="88900"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>
            <a:spLocks noChangeAspect="1"/>
          </p:cNvSpPr>
          <p:nvPr/>
        </p:nvSpPr>
        <p:spPr>
          <a:xfrm>
            <a:off x="1374140" y="5480930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1" name="Group 50"/>
          <p:cNvGrpSpPr>
            <a:grpSpLocks noChangeAspect="1"/>
          </p:cNvGrpSpPr>
          <p:nvPr/>
        </p:nvGrpSpPr>
        <p:grpSpPr>
          <a:xfrm>
            <a:off x="7508565" y="1221771"/>
            <a:ext cx="1261026" cy="1499548"/>
            <a:chOff x="2599690" y="2269501"/>
            <a:chExt cx="3706718" cy="4407847"/>
          </a:xfrm>
        </p:grpSpPr>
        <p:grpSp>
          <p:nvGrpSpPr>
            <p:cNvPr id="52" name="Group 51"/>
            <p:cNvGrpSpPr>
              <a:grpSpLocks noChangeAspect="1"/>
            </p:cNvGrpSpPr>
            <p:nvPr/>
          </p:nvGrpSpPr>
          <p:grpSpPr>
            <a:xfrm>
              <a:off x="2603500" y="2389504"/>
              <a:ext cx="3571875" cy="3579027"/>
              <a:chOff x="5867400" y="2438400"/>
              <a:chExt cx="1524000" cy="1676400"/>
            </a:xfrm>
            <a:solidFill>
              <a:schemeClr val="tx2">
                <a:lumMod val="40000"/>
                <a:lumOff val="60000"/>
              </a:schemeClr>
            </a:solidFill>
            <a:effectLst/>
          </p:grpSpPr>
          <p:sp>
            <p:nvSpPr>
              <p:cNvPr id="78" name="Oval 77"/>
              <p:cNvSpPr/>
              <p:nvPr/>
            </p:nvSpPr>
            <p:spPr>
              <a:xfrm>
                <a:off x="5867400" y="2438400"/>
                <a:ext cx="1524000" cy="1676400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5867400" y="3055436"/>
                <a:ext cx="1524000" cy="457200"/>
              </a:xfrm>
              <a:prstGeom prst="ellipse">
                <a:avLst/>
              </a:prstGeom>
              <a:grpFill/>
              <a:ln>
                <a:solidFill>
                  <a:srgbClr val="80DF3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3" name="Arc 52"/>
            <p:cNvSpPr/>
            <p:nvPr/>
          </p:nvSpPr>
          <p:spPr>
            <a:xfrm>
              <a:off x="2728183" y="2389503"/>
              <a:ext cx="3467101" cy="3579027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Arc 53"/>
            <p:cNvSpPr/>
            <p:nvPr/>
          </p:nvSpPr>
          <p:spPr>
            <a:xfrm flipH="1">
              <a:off x="3159124" y="2389503"/>
              <a:ext cx="2542985" cy="4287845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Arc 54"/>
            <p:cNvSpPr/>
            <p:nvPr/>
          </p:nvSpPr>
          <p:spPr>
            <a:xfrm flipH="1">
              <a:off x="3905249" y="2383154"/>
              <a:ext cx="1095376" cy="2649222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>
                  <a:alpha val="45000"/>
                </a:srgb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4274408" y="2269501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2606040" y="3493008"/>
              <a:ext cx="3584448" cy="1225296"/>
              <a:chOff x="2565609" y="3403447"/>
              <a:chExt cx="3697086" cy="1318915"/>
            </a:xfrm>
            <a:effectLst/>
          </p:grpSpPr>
          <p:sp>
            <p:nvSpPr>
              <p:cNvPr id="76" name="Arc 75"/>
              <p:cNvSpPr/>
              <p:nvPr/>
            </p:nvSpPr>
            <p:spPr>
              <a:xfrm rot="10800000">
                <a:off x="2572161" y="3411384"/>
                <a:ext cx="3601662" cy="1310978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Arc 76"/>
              <p:cNvSpPr/>
              <p:nvPr/>
            </p:nvSpPr>
            <p:spPr>
              <a:xfrm rot="10800000" flipH="1">
                <a:off x="2565609" y="3403447"/>
                <a:ext cx="3697086" cy="1316506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 flipV="1">
              <a:off x="2599690" y="3685032"/>
              <a:ext cx="3584448" cy="950976"/>
              <a:chOff x="2565609" y="3403447"/>
              <a:chExt cx="3697086" cy="1318915"/>
            </a:xfrm>
            <a:effectLst/>
          </p:grpSpPr>
          <p:sp>
            <p:nvSpPr>
              <p:cNvPr id="74" name="Arc 73"/>
              <p:cNvSpPr/>
              <p:nvPr/>
            </p:nvSpPr>
            <p:spPr>
              <a:xfrm rot="10800000">
                <a:off x="2572161" y="3411384"/>
                <a:ext cx="3601662" cy="1310978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>
                    <a:alpha val="45000"/>
                  </a:srgb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Arc 74"/>
              <p:cNvSpPr/>
              <p:nvPr/>
            </p:nvSpPr>
            <p:spPr>
              <a:xfrm rot="10800000" flipH="1">
                <a:off x="2565609" y="3403447"/>
                <a:ext cx="3697086" cy="1316506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>
                    <a:alpha val="45000"/>
                  </a:srgb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1" name="Oval 70"/>
            <p:cNvSpPr/>
            <p:nvPr/>
          </p:nvSpPr>
          <p:spPr>
            <a:xfrm>
              <a:off x="3791808" y="3578872"/>
              <a:ext cx="228600" cy="2286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Oval 71"/>
            <p:cNvSpPr/>
            <p:nvPr/>
          </p:nvSpPr>
          <p:spPr>
            <a:xfrm>
              <a:off x="3029808" y="4397839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Oval 72"/>
            <p:cNvSpPr/>
            <p:nvPr/>
          </p:nvSpPr>
          <p:spPr>
            <a:xfrm>
              <a:off x="6077808" y="4067822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0" name="Group 79"/>
          <p:cNvGrpSpPr>
            <a:grpSpLocks noChangeAspect="1"/>
          </p:cNvGrpSpPr>
          <p:nvPr/>
        </p:nvGrpSpPr>
        <p:grpSpPr>
          <a:xfrm>
            <a:off x="4570588" y="1221319"/>
            <a:ext cx="1215149" cy="1217582"/>
            <a:chOff x="5867400" y="2438400"/>
            <a:chExt cx="1524000" cy="1676400"/>
          </a:xfrm>
        </p:grpSpPr>
        <p:sp>
          <p:nvSpPr>
            <p:cNvPr id="81" name="Oval 8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solidFill>
              <a:srgbClr val="94FF41"/>
            </a:soli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0">
                  <a:srgbClr val="94FF41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6375145" y="1291169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104" name="Group 103"/>
          <p:cNvGrpSpPr>
            <a:grpSpLocks noChangeAspect="1"/>
          </p:cNvGrpSpPr>
          <p:nvPr/>
        </p:nvGrpSpPr>
        <p:grpSpPr>
          <a:xfrm>
            <a:off x="2584702" y="3038819"/>
            <a:ext cx="1215149" cy="1217582"/>
            <a:chOff x="5867400" y="2438400"/>
            <a:chExt cx="1524000" cy="1676400"/>
          </a:xfrm>
        </p:grpSpPr>
        <p:sp>
          <p:nvSpPr>
            <p:cNvPr id="105" name="Oval 104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solidFill>
              <a:srgbClr val="94FF41"/>
            </a:soli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0">
                  <a:srgbClr val="94FF41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9" name="Oval 108"/>
          <p:cNvSpPr/>
          <p:nvPr/>
        </p:nvSpPr>
        <p:spPr>
          <a:xfrm>
            <a:off x="6104344" y="3038819"/>
            <a:ext cx="1188213" cy="1188213"/>
          </a:xfrm>
          <a:prstGeom prst="ellipse">
            <a:avLst/>
          </a:prstGeom>
          <a:solidFill>
            <a:srgbClr val="C4BD97"/>
          </a:solidFill>
          <a:ln w="38100" cmpd="sng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7879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Isosceles Triangle 100"/>
          <p:cNvSpPr/>
          <p:nvPr/>
        </p:nvSpPr>
        <p:spPr>
          <a:xfrm rot="10800000">
            <a:off x="1176087" y="5576185"/>
            <a:ext cx="1600200" cy="1385316"/>
          </a:xfrm>
          <a:prstGeom prst="triangle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95947" y="3534364"/>
            <a:ext cx="2932737" cy="2510394"/>
            <a:chOff x="643130" y="3761860"/>
            <a:chExt cx="2932737" cy="2510394"/>
          </a:xfrm>
        </p:grpSpPr>
        <p:sp>
          <p:nvSpPr>
            <p:cNvPr id="98" name="TextBox 97"/>
            <p:cNvSpPr txBox="1"/>
            <p:nvPr/>
          </p:nvSpPr>
          <p:spPr>
            <a:xfrm>
              <a:off x="1828781" y="3761860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643130" y="4321013"/>
              <a:ext cx="2932737" cy="1951241"/>
              <a:chOff x="643130" y="4321013"/>
              <a:chExt cx="2932737" cy="1951241"/>
            </a:xfrm>
          </p:grpSpPr>
          <p:cxnSp>
            <p:nvCxnSpPr>
              <p:cNvPr id="104" name="Straight Connector 103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Oval 104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Oval 105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7" name="Isosceles Triangle 106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2403933" y="4747702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2</a:t>
                </a: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081404" y="4747702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1786722" y="5687478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3</a:t>
                </a:r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643130" y="5427877"/>
                <a:ext cx="2932737" cy="584776"/>
                <a:chOff x="643130" y="5427877"/>
                <a:chExt cx="2932737" cy="584776"/>
              </a:xfrm>
            </p:grpSpPr>
            <p:sp>
              <p:nvSpPr>
                <p:cNvPr id="97" name="TextBox 96"/>
                <p:cNvSpPr txBox="1"/>
                <p:nvPr/>
              </p:nvSpPr>
              <p:spPr>
                <a:xfrm>
                  <a:off x="643130" y="542787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1</a:t>
                  </a:r>
                </a:p>
              </p:txBody>
            </p:sp>
            <p:sp>
              <p:nvSpPr>
                <p:cNvPr id="99" name="TextBox 98"/>
                <p:cNvSpPr txBox="1"/>
                <p:nvPr/>
              </p:nvSpPr>
              <p:spPr>
                <a:xfrm>
                  <a:off x="2924615" y="542787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3</a:t>
                  </a:r>
                </a:p>
              </p:txBody>
            </p:sp>
          </p:grpSp>
          <p:sp>
            <p:nvSpPr>
              <p:cNvPr id="5" name="Isosceles Triangle 4"/>
              <p:cNvSpPr>
                <a:spLocks noChangeAspect="1"/>
              </p:cNvSpPr>
              <p:nvPr/>
            </p:nvSpPr>
            <p:spPr>
              <a:xfrm rot="16200000" flipH="1">
                <a:off x="1474835" y="5668705"/>
                <a:ext cx="338964" cy="277783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Isosceles Triangle 34"/>
              <p:cNvSpPr>
                <a:spLocks noChangeAspect="1"/>
              </p:cNvSpPr>
              <p:nvPr/>
            </p:nvSpPr>
            <p:spPr>
              <a:xfrm rot="16200000">
                <a:off x="2404872" y="5321232"/>
                <a:ext cx="338964" cy="277783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Isosceles Triangle 35"/>
              <p:cNvSpPr>
                <a:spLocks noChangeAspect="1"/>
              </p:cNvSpPr>
              <p:nvPr/>
            </p:nvSpPr>
            <p:spPr>
              <a:xfrm rot="16200000">
                <a:off x="1517904" y="4781736"/>
                <a:ext cx="338964" cy="277783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>
                <a:off x="1783080" y="5024918"/>
                <a:ext cx="492862" cy="496003"/>
              </a:xfrm>
              <a:prstGeom prst="ellipse">
                <a:avLst/>
              </a:prstGeom>
              <a:noFill/>
              <a:ln w="76200" cap="flat">
                <a:solidFill>
                  <a:srgbClr val="FFFF00"/>
                </a:solidFill>
                <a:rou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Isosceles Triangle 37"/>
              <p:cNvSpPr>
                <a:spLocks noChangeAspect="1"/>
              </p:cNvSpPr>
              <p:nvPr/>
            </p:nvSpPr>
            <p:spPr>
              <a:xfrm rot="16200000">
                <a:off x="2027724" y="5037768"/>
                <a:ext cx="291509" cy="238893"/>
              </a:xfrm>
              <a:prstGeom prst="triangle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" name="Straight Connector 3"/>
              <p:cNvCxnSpPr/>
              <p:nvPr/>
            </p:nvCxnSpPr>
            <p:spPr>
              <a:xfrm>
                <a:off x="1948210" y="5180109"/>
                <a:ext cx="455723" cy="303259"/>
              </a:xfrm>
              <a:prstGeom prst="line">
                <a:avLst/>
              </a:prstGeom>
              <a:ln w="174625">
                <a:solidFill>
                  <a:schemeClr val="tx2">
                    <a:lumMod val="40000"/>
                    <a:lumOff val="6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 flipV="1">
                <a:off x="2306293" y="5050006"/>
                <a:ext cx="13368" cy="259601"/>
              </a:xfrm>
              <a:prstGeom prst="line">
                <a:avLst/>
              </a:prstGeom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TextBox 2"/>
          <p:cNvSpPr txBox="1"/>
          <p:nvPr/>
        </p:nvSpPr>
        <p:spPr>
          <a:xfrm>
            <a:off x="448285" y="3143821"/>
            <a:ext cx="8277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2-simplex = oriented face </a:t>
            </a:r>
            <a:r>
              <a:rPr lang="en-US" sz="3200" dirty="0">
                <a:solidFill>
                  <a:srgbClr val="000000"/>
                </a:solidFill>
              </a:rPr>
              <a:t>= 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endParaRPr lang="en-US" sz="3200" baseline="-25000" dirty="0">
              <a:solidFill>
                <a:srgbClr val="000000"/>
              </a:solidFill>
            </a:endParaRPr>
          </a:p>
          <a:p>
            <a:r>
              <a:rPr lang="en-US" sz="3200" dirty="0" smtClean="0"/>
              <a:t>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48285" y="1244619"/>
            <a:ext cx="8277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1</a:t>
            </a:r>
            <a:r>
              <a:rPr lang="en-US" sz="3200" b="1" dirty="0" smtClean="0">
                <a:solidFill>
                  <a:srgbClr val="000000"/>
                </a:solidFill>
              </a:rPr>
              <a:t>-simplex = oriented edge </a:t>
            </a:r>
            <a:r>
              <a:rPr lang="en-US" sz="3200" dirty="0">
                <a:solidFill>
                  <a:srgbClr val="000000"/>
                </a:solidFill>
              </a:rPr>
              <a:t>= 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endParaRPr lang="en-US" sz="3200" baseline="-25000" dirty="0">
              <a:solidFill>
                <a:srgbClr val="000000"/>
              </a:solidFill>
            </a:endParaRPr>
          </a:p>
          <a:p>
            <a:r>
              <a:rPr lang="en-US" sz="3200" dirty="0" smtClean="0"/>
              <a:t>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375890" y="1819998"/>
            <a:ext cx="43329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that the boundary of this edge is   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–  v</a:t>
            </a:r>
            <a:r>
              <a:rPr lang="en-US" sz="3200" baseline="-25000" dirty="0"/>
              <a:t>1</a:t>
            </a:r>
            <a:r>
              <a:rPr lang="en-US" sz="3200" dirty="0" smtClean="0"/>
              <a:t> 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195947" y="2158652"/>
            <a:ext cx="2932737" cy="903181"/>
            <a:chOff x="591623" y="2196568"/>
            <a:chExt cx="2932737" cy="903181"/>
          </a:xfrm>
        </p:grpSpPr>
        <p:grpSp>
          <p:nvGrpSpPr>
            <p:cNvPr id="64" name="Group 63"/>
            <p:cNvGrpSpPr/>
            <p:nvPr/>
          </p:nvGrpSpPr>
          <p:grpSpPr>
            <a:xfrm>
              <a:off x="1042252" y="2384210"/>
              <a:ext cx="1838411" cy="715539"/>
              <a:chOff x="5835762" y="879023"/>
              <a:chExt cx="1838411" cy="715539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 rot="10800000" flipV="1">
                <a:off x="6091033" y="1066109"/>
                <a:ext cx="1392072" cy="0"/>
              </a:xfrm>
              <a:prstGeom prst="line">
                <a:avLst/>
              </a:prstGeom>
              <a:ln w="889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Oval 65"/>
              <p:cNvSpPr/>
              <p:nvPr/>
            </p:nvSpPr>
            <p:spPr>
              <a:xfrm rot="10800000"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 rot="10800000">
                <a:off x="584537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5845373" y="91066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5835762" y="909260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5852396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6524588" y="1009786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endParaRPr lang="en-US" sz="3200" baseline="-25000" dirty="0"/>
              </a:p>
            </p:txBody>
          </p:sp>
          <p:sp>
            <p:nvSpPr>
              <p:cNvPr id="73" name="Isosceles Triangle 72"/>
              <p:cNvSpPr>
                <a:spLocks noChangeAspect="1"/>
              </p:cNvSpPr>
              <p:nvPr/>
            </p:nvSpPr>
            <p:spPr>
              <a:xfrm rot="5400000">
                <a:off x="6921205" y="909613"/>
                <a:ext cx="338964" cy="277783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591623" y="2196568"/>
              <a:ext cx="2932737" cy="584776"/>
              <a:chOff x="643130" y="5427877"/>
              <a:chExt cx="2932737" cy="584776"/>
            </a:xfrm>
          </p:grpSpPr>
          <p:sp>
            <p:nvSpPr>
              <p:cNvPr id="76" name="TextBox 75"/>
              <p:cNvSpPr txBox="1"/>
              <p:nvPr/>
            </p:nvSpPr>
            <p:spPr>
              <a:xfrm>
                <a:off x="643130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2924615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2</a:t>
                </a:r>
              </a:p>
            </p:txBody>
          </p:sp>
        </p:grpSp>
      </p:grpSp>
      <p:sp>
        <p:nvSpPr>
          <p:cNvPr id="78" name="TextBox 77"/>
          <p:cNvSpPr txBox="1"/>
          <p:nvPr/>
        </p:nvSpPr>
        <p:spPr>
          <a:xfrm>
            <a:off x="448285" y="671181"/>
            <a:ext cx="827736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0-simplex = vertex </a:t>
            </a:r>
            <a:r>
              <a:rPr lang="en-US" sz="3200" dirty="0" smtClean="0">
                <a:solidFill>
                  <a:srgbClr val="000000"/>
                </a:solidFill>
              </a:rPr>
              <a:t>= v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4646703" y="888500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CC1DA"/>
          </a:solidFill>
        </p:grpSpPr>
        <p:sp>
          <p:nvSpPr>
            <p:cNvPr id="49" name="Rectangle 48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4071817" y="3672542"/>
            <a:ext cx="5093000" cy="297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that the boundary </a:t>
            </a:r>
          </a:p>
          <a:p>
            <a:r>
              <a:rPr lang="en-US" sz="3200" dirty="0" smtClean="0"/>
              <a:t>of this face is the cycle</a:t>
            </a:r>
          </a:p>
          <a:p>
            <a:pPr algn="ctr">
              <a:lnSpc>
                <a:spcPct val="130000"/>
              </a:lnSpc>
            </a:pPr>
            <a:r>
              <a:rPr lang="en-US" sz="3200" dirty="0"/>
              <a:t>e</a:t>
            </a:r>
            <a:r>
              <a:rPr lang="en-US" sz="3200" baseline="-25000" dirty="0"/>
              <a:t>1</a:t>
            </a:r>
            <a:r>
              <a:rPr lang="en-US" sz="3200" dirty="0"/>
              <a:t> + e</a:t>
            </a:r>
            <a:r>
              <a:rPr lang="en-US" sz="3200" baseline="-25000" dirty="0"/>
              <a:t>2</a:t>
            </a:r>
            <a:r>
              <a:rPr lang="en-US" sz="3200" dirty="0"/>
              <a:t> +  e</a:t>
            </a:r>
            <a:r>
              <a:rPr lang="en-US" sz="3200" baseline="-25000" dirty="0"/>
              <a:t>3</a:t>
            </a:r>
            <a:r>
              <a:rPr lang="en-US" sz="3200" dirty="0"/>
              <a:t> </a:t>
            </a:r>
            <a:endParaRPr lang="en-US" sz="3200" dirty="0" smtClean="0"/>
          </a:p>
          <a:p>
            <a:pPr algn="ctr">
              <a:lnSpc>
                <a:spcPct val="130000"/>
              </a:lnSpc>
            </a:pPr>
            <a:r>
              <a:rPr lang="en-US" sz="3200" dirty="0" smtClean="0"/>
              <a:t>=   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  <a:r>
              <a:rPr lang="en-US" sz="3200" dirty="0" smtClean="0">
                <a:solidFill>
                  <a:srgbClr val="000000"/>
                </a:solidFill>
              </a:rPr>
              <a:t> + (v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  <a:r>
              <a:rPr lang="en-US" sz="3200" dirty="0" smtClean="0">
                <a:solidFill>
                  <a:srgbClr val="000000"/>
                </a:solidFill>
              </a:rPr>
              <a:t> –</a:t>
            </a:r>
            <a:r>
              <a:rPr lang="en-US" sz="3200" baseline="-25000" dirty="0" smtClean="0">
                <a:solidFill>
                  <a:srgbClr val="000000"/>
                </a:solidFill>
              </a:rPr>
              <a:t> </a:t>
            </a:r>
            <a:r>
              <a:rPr lang="en-US" sz="3200" dirty="0"/>
              <a:t>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</a:p>
          <a:p>
            <a:pPr algn="ctr">
              <a:lnSpc>
                <a:spcPct val="130000"/>
              </a:lnSpc>
            </a:pPr>
            <a:r>
              <a:rPr lang="en-US" sz="3200" dirty="0" smtClean="0"/>
              <a:t>=   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 </a:t>
            </a:r>
            <a:r>
              <a:rPr lang="en-US" sz="3200" dirty="0">
                <a:solidFill>
                  <a:srgbClr val="000000"/>
                </a:solidFill>
              </a:rPr>
              <a:t>–</a:t>
            </a:r>
            <a:r>
              <a:rPr lang="en-US" sz="3200" baseline="-25000" dirty="0">
                <a:solidFill>
                  <a:srgbClr val="000000"/>
                </a:solidFill>
              </a:rPr>
              <a:t> </a:t>
            </a:r>
            <a:r>
              <a:rPr lang="en-US" sz="3200" dirty="0"/>
              <a:t>(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r>
              <a:rPr lang="en-US" sz="3200" baseline="-25000" dirty="0" smtClean="0">
                <a:solidFill>
                  <a:srgbClr val="000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+ (v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)  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0817" y="-2535"/>
            <a:ext cx="9144000" cy="779807"/>
          </a:xfrm>
          <a:prstGeom prst="rect">
            <a:avLst/>
          </a:prstGeom>
          <a:solidFill>
            <a:srgbClr val="CCC1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Building blocks for oriented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81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</a:t>
            </a:r>
            <a:r>
              <a:rPr lang="en-US" sz="3200" dirty="0" smtClean="0">
                <a:solidFill>
                  <a:srgbClr val="000000"/>
                </a:solidFill>
              </a:rPr>
              <a:t>sphere = { x in R</a:t>
            </a:r>
            <a:r>
              <a:rPr lang="en-US" sz="3200" baseline="30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 :  ||x || = 1 }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961509" y="3516932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87264" y="3303919"/>
            <a:ext cx="28735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14114" y="3137202"/>
            <a:ext cx="1128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25755" y="1333500"/>
            <a:ext cx="4031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Simplicial</a:t>
            </a:r>
            <a:r>
              <a:rPr lang="en-US" sz="3200" dirty="0" smtClean="0"/>
              <a:t> complex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5130" y="2988137"/>
            <a:ext cx="3242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Cell</a:t>
            </a:r>
          </a:p>
          <a:p>
            <a:r>
              <a:rPr lang="en-US" sz="3200" dirty="0" smtClean="0"/>
              <a:t>complex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35255" y="2777797"/>
            <a:ext cx="8961120" cy="0"/>
          </a:xfrm>
          <a:prstGeom prst="line">
            <a:avLst/>
          </a:prstGeom>
          <a:ln w="88900"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2809240" y="5238376"/>
            <a:ext cx="897380" cy="584776"/>
            <a:chOff x="5113909" y="4674553"/>
            <a:chExt cx="897380" cy="584776"/>
          </a:xfrm>
        </p:grpSpPr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5113909" y="4907582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471414" y="4674553"/>
              <a:ext cx="53987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 </a:t>
              </a:r>
            </a:p>
          </p:txBody>
        </p:sp>
      </p:grpSp>
      <p:sp>
        <p:nvSpPr>
          <p:cNvPr id="46" name="Oval 45"/>
          <p:cNvSpPr>
            <a:spLocks noChangeAspect="1"/>
          </p:cNvSpPr>
          <p:nvPr/>
        </p:nvSpPr>
        <p:spPr>
          <a:xfrm>
            <a:off x="1374140" y="5480930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ight Arrow 46"/>
          <p:cNvSpPr/>
          <p:nvPr/>
        </p:nvSpPr>
        <p:spPr>
          <a:xfrm>
            <a:off x="2000250" y="5544430"/>
            <a:ext cx="349250" cy="45719"/>
          </a:xfrm>
          <a:prstGeom prst="rightArrow">
            <a:avLst/>
          </a:prstGeom>
          <a:solidFill>
            <a:schemeClr val="tx1"/>
          </a:solidFill>
          <a:ln w="889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/>
          <p:cNvGrpSpPr>
            <a:grpSpLocks noChangeAspect="1"/>
          </p:cNvGrpSpPr>
          <p:nvPr/>
        </p:nvGrpSpPr>
        <p:grpSpPr>
          <a:xfrm>
            <a:off x="7508565" y="1221771"/>
            <a:ext cx="1261026" cy="1499548"/>
            <a:chOff x="2599690" y="2269501"/>
            <a:chExt cx="3706718" cy="4407847"/>
          </a:xfrm>
        </p:grpSpPr>
        <p:grpSp>
          <p:nvGrpSpPr>
            <p:cNvPr id="52" name="Group 51"/>
            <p:cNvGrpSpPr>
              <a:grpSpLocks noChangeAspect="1"/>
            </p:cNvGrpSpPr>
            <p:nvPr/>
          </p:nvGrpSpPr>
          <p:grpSpPr>
            <a:xfrm>
              <a:off x="2603500" y="2389504"/>
              <a:ext cx="3571875" cy="3579027"/>
              <a:chOff x="5867400" y="2438400"/>
              <a:chExt cx="1524000" cy="1676400"/>
            </a:xfrm>
            <a:solidFill>
              <a:schemeClr val="tx2">
                <a:lumMod val="40000"/>
                <a:lumOff val="60000"/>
              </a:schemeClr>
            </a:solidFill>
            <a:effectLst/>
          </p:grpSpPr>
          <p:sp>
            <p:nvSpPr>
              <p:cNvPr id="78" name="Oval 77"/>
              <p:cNvSpPr/>
              <p:nvPr/>
            </p:nvSpPr>
            <p:spPr>
              <a:xfrm>
                <a:off x="5867400" y="2438400"/>
                <a:ext cx="1524000" cy="1676400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5867400" y="3055436"/>
                <a:ext cx="1524000" cy="457200"/>
              </a:xfrm>
              <a:prstGeom prst="ellipse">
                <a:avLst/>
              </a:prstGeom>
              <a:grpFill/>
              <a:ln>
                <a:solidFill>
                  <a:srgbClr val="80DF3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3" name="Arc 52"/>
            <p:cNvSpPr/>
            <p:nvPr/>
          </p:nvSpPr>
          <p:spPr>
            <a:xfrm>
              <a:off x="2728183" y="2389503"/>
              <a:ext cx="3467101" cy="3579027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Arc 53"/>
            <p:cNvSpPr/>
            <p:nvPr/>
          </p:nvSpPr>
          <p:spPr>
            <a:xfrm flipH="1">
              <a:off x="3159124" y="2389503"/>
              <a:ext cx="2542985" cy="4287845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Arc 54"/>
            <p:cNvSpPr/>
            <p:nvPr/>
          </p:nvSpPr>
          <p:spPr>
            <a:xfrm flipH="1">
              <a:off x="3905249" y="2383154"/>
              <a:ext cx="1095376" cy="2649222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>
                  <a:alpha val="45000"/>
                </a:srgb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4274408" y="2269501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2606040" y="3493008"/>
              <a:ext cx="3584448" cy="1225296"/>
              <a:chOff x="2565609" y="3403447"/>
              <a:chExt cx="3697086" cy="1318915"/>
            </a:xfrm>
            <a:effectLst/>
          </p:grpSpPr>
          <p:sp>
            <p:nvSpPr>
              <p:cNvPr id="76" name="Arc 75"/>
              <p:cNvSpPr/>
              <p:nvPr/>
            </p:nvSpPr>
            <p:spPr>
              <a:xfrm rot="10800000">
                <a:off x="2572161" y="3411384"/>
                <a:ext cx="3601662" cy="1310978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Arc 76"/>
              <p:cNvSpPr/>
              <p:nvPr/>
            </p:nvSpPr>
            <p:spPr>
              <a:xfrm rot="10800000" flipH="1">
                <a:off x="2565609" y="3403447"/>
                <a:ext cx="3697086" cy="1316506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 flipV="1">
              <a:off x="2599690" y="3685032"/>
              <a:ext cx="3584448" cy="950976"/>
              <a:chOff x="2565609" y="3403447"/>
              <a:chExt cx="3697086" cy="1318915"/>
            </a:xfrm>
            <a:effectLst/>
          </p:grpSpPr>
          <p:sp>
            <p:nvSpPr>
              <p:cNvPr id="74" name="Arc 73"/>
              <p:cNvSpPr/>
              <p:nvPr/>
            </p:nvSpPr>
            <p:spPr>
              <a:xfrm rot="10800000">
                <a:off x="2572161" y="3411384"/>
                <a:ext cx="3601662" cy="1310978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>
                    <a:alpha val="45000"/>
                  </a:srgb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Arc 74"/>
              <p:cNvSpPr/>
              <p:nvPr/>
            </p:nvSpPr>
            <p:spPr>
              <a:xfrm rot="10800000" flipH="1">
                <a:off x="2565609" y="3403447"/>
                <a:ext cx="3697086" cy="1316506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>
                    <a:alpha val="45000"/>
                  </a:srgb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1" name="Oval 70"/>
            <p:cNvSpPr/>
            <p:nvPr/>
          </p:nvSpPr>
          <p:spPr>
            <a:xfrm>
              <a:off x="3791808" y="3578872"/>
              <a:ext cx="228600" cy="2286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Oval 71"/>
            <p:cNvSpPr/>
            <p:nvPr/>
          </p:nvSpPr>
          <p:spPr>
            <a:xfrm>
              <a:off x="3029808" y="4397839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Oval 72"/>
            <p:cNvSpPr/>
            <p:nvPr/>
          </p:nvSpPr>
          <p:spPr>
            <a:xfrm>
              <a:off x="6077808" y="4067822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0" name="Group 79"/>
          <p:cNvGrpSpPr>
            <a:grpSpLocks noChangeAspect="1"/>
          </p:cNvGrpSpPr>
          <p:nvPr/>
        </p:nvGrpSpPr>
        <p:grpSpPr>
          <a:xfrm>
            <a:off x="4570588" y="1221319"/>
            <a:ext cx="1215149" cy="1217582"/>
            <a:chOff x="5867400" y="2438400"/>
            <a:chExt cx="1524000" cy="1676400"/>
          </a:xfrm>
        </p:grpSpPr>
        <p:sp>
          <p:nvSpPr>
            <p:cNvPr id="81" name="Oval 8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solidFill>
              <a:srgbClr val="94FF41"/>
            </a:soli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0">
                  <a:srgbClr val="94FF41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6375145" y="1291169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104" name="Group 103"/>
          <p:cNvGrpSpPr>
            <a:grpSpLocks noChangeAspect="1"/>
          </p:cNvGrpSpPr>
          <p:nvPr/>
        </p:nvGrpSpPr>
        <p:grpSpPr>
          <a:xfrm>
            <a:off x="2584702" y="3038819"/>
            <a:ext cx="1215149" cy="1217582"/>
            <a:chOff x="5867400" y="2438400"/>
            <a:chExt cx="1524000" cy="1676400"/>
          </a:xfrm>
        </p:grpSpPr>
        <p:sp>
          <p:nvSpPr>
            <p:cNvPr id="105" name="Oval 104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solidFill>
              <a:srgbClr val="94FF41"/>
            </a:soli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0">
                  <a:srgbClr val="94FF41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9" name="Oval 108"/>
          <p:cNvSpPr/>
          <p:nvPr/>
        </p:nvSpPr>
        <p:spPr>
          <a:xfrm>
            <a:off x="6104344" y="3038819"/>
            <a:ext cx="1188213" cy="1188213"/>
          </a:xfrm>
          <a:prstGeom prst="ellipse">
            <a:avLst/>
          </a:prstGeom>
          <a:solidFill>
            <a:srgbClr val="C4BD97"/>
          </a:solidFill>
          <a:ln w="38100" cmpd="sng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57" name="Oval 56"/>
          <p:cNvSpPr/>
          <p:nvPr/>
        </p:nvSpPr>
        <p:spPr>
          <a:xfrm>
            <a:off x="3951694" y="4964928"/>
            <a:ext cx="1188213" cy="1188213"/>
          </a:xfrm>
          <a:prstGeom prst="ellipse">
            <a:avLst/>
          </a:prstGeom>
          <a:solidFill>
            <a:srgbClr val="C4BD97"/>
          </a:solidFill>
          <a:ln w="38100" cmpd="sng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26480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</a:t>
            </a:r>
            <a:r>
              <a:rPr lang="en-US" sz="3200" dirty="0" smtClean="0">
                <a:solidFill>
                  <a:srgbClr val="000000"/>
                </a:solidFill>
              </a:rPr>
              <a:t>sphere = { x in R</a:t>
            </a:r>
            <a:r>
              <a:rPr lang="en-US" sz="3200" baseline="30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 :  ||x || = 1 }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961509" y="3516932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87264" y="3303919"/>
            <a:ext cx="28735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14114" y="3137202"/>
            <a:ext cx="1128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25755" y="1333500"/>
            <a:ext cx="4031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Simplicial</a:t>
            </a:r>
            <a:r>
              <a:rPr lang="en-US" sz="3200" dirty="0" smtClean="0"/>
              <a:t> complex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5130" y="2988137"/>
            <a:ext cx="3242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Cell</a:t>
            </a:r>
          </a:p>
          <a:p>
            <a:r>
              <a:rPr lang="en-US" sz="3200" dirty="0" smtClean="0"/>
              <a:t>complex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35255" y="2777797"/>
            <a:ext cx="8961120" cy="0"/>
          </a:xfrm>
          <a:prstGeom prst="line">
            <a:avLst/>
          </a:prstGeom>
          <a:ln w="88900"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2809240" y="5238376"/>
            <a:ext cx="897380" cy="584776"/>
            <a:chOff x="5113909" y="4674553"/>
            <a:chExt cx="897380" cy="584776"/>
          </a:xfrm>
        </p:grpSpPr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5113909" y="4907582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471414" y="4674553"/>
              <a:ext cx="53987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 </a:t>
              </a:r>
            </a:p>
          </p:txBody>
        </p:sp>
      </p:grpSp>
      <p:sp>
        <p:nvSpPr>
          <p:cNvPr id="46" name="Oval 45"/>
          <p:cNvSpPr>
            <a:spLocks noChangeAspect="1"/>
          </p:cNvSpPr>
          <p:nvPr/>
        </p:nvSpPr>
        <p:spPr>
          <a:xfrm>
            <a:off x="1374140" y="5480930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ight Arrow 46"/>
          <p:cNvSpPr/>
          <p:nvPr/>
        </p:nvSpPr>
        <p:spPr>
          <a:xfrm>
            <a:off x="2000250" y="5544430"/>
            <a:ext cx="349250" cy="45719"/>
          </a:xfrm>
          <a:prstGeom prst="rightArrow">
            <a:avLst/>
          </a:prstGeom>
          <a:solidFill>
            <a:schemeClr val="tx1"/>
          </a:solidFill>
          <a:ln w="889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/>
          <p:cNvGrpSpPr>
            <a:grpSpLocks noChangeAspect="1"/>
          </p:cNvGrpSpPr>
          <p:nvPr/>
        </p:nvGrpSpPr>
        <p:grpSpPr>
          <a:xfrm>
            <a:off x="7508565" y="1221771"/>
            <a:ext cx="1261026" cy="1499548"/>
            <a:chOff x="2599690" y="2269501"/>
            <a:chExt cx="3706718" cy="4407847"/>
          </a:xfrm>
        </p:grpSpPr>
        <p:grpSp>
          <p:nvGrpSpPr>
            <p:cNvPr id="52" name="Group 51"/>
            <p:cNvGrpSpPr>
              <a:grpSpLocks noChangeAspect="1"/>
            </p:cNvGrpSpPr>
            <p:nvPr/>
          </p:nvGrpSpPr>
          <p:grpSpPr>
            <a:xfrm>
              <a:off x="2603500" y="2389504"/>
              <a:ext cx="3571875" cy="3579027"/>
              <a:chOff x="5867400" y="2438400"/>
              <a:chExt cx="1524000" cy="1676400"/>
            </a:xfrm>
            <a:solidFill>
              <a:schemeClr val="tx2">
                <a:lumMod val="40000"/>
                <a:lumOff val="60000"/>
              </a:schemeClr>
            </a:solidFill>
            <a:effectLst/>
          </p:grpSpPr>
          <p:sp>
            <p:nvSpPr>
              <p:cNvPr id="78" name="Oval 77"/>
              <p:cNvSpPr/>
              <p:nvPr/>
            </p:nvSpPr>
            <p:spPr>
              <a:xfrm>
                <a:off x="5867400" y="2438400"/>
                <a:ext cx="1524000" cy="1676400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5867400" y="3055436"/>
                <a:ext cx="1524000" cy="457200"/>
              </a:xfrm>
              <a:prstGeom prst="ellipse">
                <a:avLst/>
              </a:prstGeom>
              <a:grpFill/>
              <a:ln>
                <a:solidFill>
                  <a:srgbClr val="80DF3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3" name="Arc 52"/>
            <p:cNvSpPr/>
            <p:nvPr/>
          </p:nvSpPr>
          <p:spPr>
            <a:xfrm>
              <a:off x="2728183" y="2389503"/>
              <a:ext cx="3467101" cy="3579027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Arc 53"/>
            <p:cNvSpPr/>
            <p:nvPr/>
          </p:nvSpPr>
          <p:spPr>
            <a:xfrm flipH="1">
              <a:off x="3159124" y="2389503"/>
              <a:ext cx="2542985" cy="4287845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Arc 54"/>
            <p:cNvSpPr/>
            <p:nvPr/>
          </p:nvSpPr>
          <p:spPr>
            <a:xfrm flipH="1">
              <a:off x="3905249" y="2383154"/>
              <a:ext cx="1095376" cy="2649222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>
                  <a:alpha val="45000"/>
                </a:srgb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4274408" y="2269501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2606040" y="3493008"/>
              <a:ext cx="3584448" cy="1225296"/>
              <a:chOff x="2565609" y="3403447"/>
              <a:chExt cx="3697086" cy="1318915"/>
            </a:xfrm>
            <a:effectLst/>
          </p:grpSpPr>
          <p:sp>
            <p:nvSpPr>
              <p:cNvPr id="76" name="Arc 75"/>
              <p:cNvSpPr/>
              <p:nvPr/>
            </p:nvSpPr>
            <p:spPr>
              <a:xfrm rot="10800000">
                <a:off x="2572161" y="3411384"/>
                <a:ext cx="3601662" cy="1310978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Arc 76"/>
              <p:cNvSpPr/>
              <p:nvPr/>
            </p:nvSpPr>
            <p:spPr>
              <a:xfrm rot="10800000" flipH="1">
                <a:off x="2565609" y="3403447"/>
                <a:ext cx="3697086" cy="1316506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 flipV="1">
              <a:off x="2599690" y="3685032"/>
              <a:ext cx="3584448" cy="950976"/>
              <a:chOff x="2565609" y="3403447"/>
              <a:chExt cx="3697086" cy="1318915"/>
            </a:xfrm>
            <a:effectLst/>
          </p:grpSpPr>
          <p:sp>
            <p:nvSpPr>
              <p:cNvPr id="74" name="Arc 73"/>
              <p:cNvSpPr/>
              <p:nvPr/>
            </p:nvSpPr>
            <p:spPr>
              <a:xfrm rot="10800000">
                <a:off x="2572161" y="3411384"/>
                <a:ext cx="3601662" cy="1310978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>
                    <a:alpha val="45000"/>
                  </a:srgb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Arc 74"/>
              <p:cNvSpPr/>
              <p:nvPr/>
            </p:nvSpPr>
            <p:spPr>
              <a:xfrm rot="10800000" flipH="1">
                <a:off x="2565609" y="3403447"/>
                <a:ext cx="3697086" cy="1316506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>
                    <a:alpha val="45000"/>
                  </a:srgb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1" name="Oval 70"/>
            <p:cNvSpPr/>
            <p:nvPr/>
          </p:nvSpPr>
          <p:spPr>
            <a:xfrm>
              <a:off x="3791808" y="3578872"/>
              <a:ext cx="228600" cy="2286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Oval 71"/>
            <p:cNvSpPr/>
            <p:nvPr/>
          </p:nvSpPr>
          <p:spPr>
            <a:xfrm>
              <a:off x="3029808" y="4397839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Oval 72"/>
            <p:cNvSpPr/>
            <p:nvPr/>
          </p:nvSpPr>
          <p:spPr>
            <a:xfrm>
              <a:off x="6077808" y="4067822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0" name="Group 79"/>
          <p:cNvGrpSpPr>
            <a:grpSpLocks noChangeAspect="1"/>
          </p:cNvGrpSpPr>
          <p:nvPr/>
        </p:nvGrpSpPr>
        <p:grpSpPr>
          <a:xfrm>
            <a:off x="4570588" y="1221319"/>
            <a:ext cx="1215149" cy="1217582"/>
            <a:chOff x="5867400" y="2438400"/>
            <a:chExt cx="1524000" cy="1676400"/>
          </a:xfrm>
        </p:grpSpPr>
        <p:sp>
          <p:nvSpPr>
            <p:cNvPr id="81" name="Oval 8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solidFill>
              <a:srgbClr val="94FF41"/>
            </a:soli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0">
                  <a:srgbClr val="94FF41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6375145" y="1291169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104" name="Group 103"/>
          <p:cNvGrpSpPr>
            <a:grpSpLocks noChangeAspect="1"/>
          </p:cNvGrpSpPr>
          <p:nvPr/>
        </p:nvGrpSpPr>
        <p:grpSpPr>
          <a:xfrm>
            <a:off x="2584702" y="3038819"/>
            <a:ext cx="1215149" cy="1217582"/>
            <a:chOff x="5867400" y="2438400"/>
            <a:chExt cx="1524000" cy="1676400"/>
          </a:xfrm>
        </p:grpSpPr>
        <p:sp>
          <p:nvSpPr>
            <p:cNvPr id="105" name="Oval 104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solidFill>
              <a:srgbClr val="94FF41"/>
            </a:soli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0">
                  <a:srgbClr val="94FF41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5432679" y="5128931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sp>
        <p:nvSpPr>
          <p:cNvPr id="109" name="Oval 108"/>
          <p:cNvSpPr/>
          <p:nvPr/>
        </p:nvSpPr>
        <p:spPr>
          <a:xfrm>
            <a:off x="6104344" y="3038819"/>
            <a:ext cx="1188213" cy="1188213"/>
          </a:xfrm>
          <a:prstGeom prst="ellipse">
            <a:avLst/>
          </a:prstGeom>
          <a:solidFill>
            <a:srgbClr val="C4BD97"/>
          </a:solidFill>
          <a:ln w="38100" cmpd="sng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grpSp>
        <p:nvGrpSpPr>
          <p:cNvPr id="110" name="Group 109"/>
          <p:cNvGrpSpPr>
            <a:grpSpLocks noChangeAspect="1"/>
          </p:cNvGrpSpPr>
          <p:nvPr/>
        </p:nvGrpSpPr>
        <p:grpSpPr>
          <a:xfrm>
            <a:off x="6385769" y="4981358"/>
            <a:ext cx="1215149" cy="1217582"/>
            <a:chOff x="5867400" y="2438400"/>
            <a:chExt cx="1524000" cy="1676400"/>
          </a:xfrm>
          <a:solidFill>
            <a:srgbClr val="C4BD97"/>
          </a:solidFill>
        </p:grpSpPr>
        <p:sp>
          <p:nvSpPr>
            <p:cNvPr id="111" name="Oval 11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27000">
                  <a:schemeClr val="bg2">
                    <a:lumMod val="75000"/>
                  </a:schemeClr>
                </a:gs>
                <a:gs pos="100000">
                  <a:srgbClr val="FFFFFF"/>
                </a:gs>
              </a:gsLst>
              <a:lin ang="21540000" scaled="0"/>
              <a:tileRect/>
            </a:gradFill>
            <a:ln>
              <a:solidFill>
                <a:schemeClr val="bg2">
                  <a:lumMod val="50000"/>
                </a:schemeClr>
              </a:solidFill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3" name="Oval 112"/>
          <p:cNvSpPr>
            <a:spLocks noChangeAspect="1"/>
          </p:cNvSpPr>
          <p:nvPr/>
        </p:nvSpPr>
        <p:spPr>
          <a:xfrm>
            <a:off x="6272784" y="5526707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976228" y="4992706"/>
            <a:ext cx="1188720" cy="1188720"/>
          </a:xfrm>
          <a:prstGeom prst="ellipse">
            <a:avLst/>
          </a:prstGeom>
          <a:solidFill>
            <a:srgbClr val="C4BD97"/>
          </a:solidFill>
          <a:ln w="28575" cmpd="sng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5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</a:t>
            </a:r>
            <a:r>
              <a:rPr lang="en-US" sz="3200" dirty="0" smtClean="0">
                <a:solidFill>
                  <a:srgbClr val="000000"/>
                </a:solidFill>
              </a:rPr>
              <a:t>sphere = { x in R</a:t>
            </a:r>
            <a:r>
              <a:rPr lang="en-US" sz="3200" baseline="30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 :  ||x || = 1 }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961509" y="3516932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87264" y="3303919"/>
            <a:ext cx="28735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14114" y="3137202"/>
            <a:ext cx="1128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25755" y="1333500"/>
            <a:ext cx="4031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Simplicial</a:t>
            </a:r>
            <a:r>
              <a:rPr lang="en-US" sz="3200" dirty="0" smtClean="0"/>
              <a:t> complex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5130" y="2988137"/>
            <a:ext cx="3242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Cell</a:t>
            </a:r>
          </a:p>
          <a:p>
            <a:r>
              <a:rPr lang="en-US" sz="3200" dirty="0" smtClean="0"/>
              <a:t>complex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35255" y="2777797"/>
            <a:ext cx="8961120" cy="0"/>
          </a:xfrm>
          <a:prstGeom prst="line">
            <a:avLst/>
          </a:prstGeom>
          <a:ln w="88900"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2809240" y="5238376"/>
            <a:ext cx="897380" cy="584776"/>
            <a:chOff x="5113909" y="4674553"/>
            <a:chExt cx="897380" cy="584776"/>
          </a:xfrm>
        </p:grpSpPr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5113909" y="4907582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471414" y="4674553"/>
              <a:ext cx="53987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 </a:t>
              </a:r>
            </a:p>
          </p:txBody>
        </p:sp>
      </p:grpSp>
      <p:sp>
        <p:nvSpPr>
          <p:cNvPr id="46" name="Oval 45"/>
          <p:cNvSpPr>
            <a:spLocks noChangeAspect="1"/>
          </p:cNvSpPr>
          <p:nvPr/>
        </p:nvSpPr>
        <p:spPr>
          <a:xfrm>
            <a:off x="1374140" y="5480930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ight Arrow 46"/>
          <p:cNvSpPr/>
          <p:nvPr/>
        </p:nvSpPr>
        <p:spPr>
          <a:xfrm>
            <a:off x="2000250" y="5544430"/>
            <a:ext cx="349250" cy="45719"/>
          </a:xfrm>
          <a:prstGeom prst="rightArrow">
            <a:avLst/>
          </a:prstGeom>
          <a:solidFill>
            <a:schemeClr val="tx1"/>
          </a:solidFill>
          <a:ln w="889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/>
          <p:cNvGrpSpPr>
            <a:grpSpLocks noChangeAspect="1"/>
          </p:cNvGrpSpPr>
          <p:nvPr/>
        </p:nvGrpSpPr>
        <p:grpSpPr>
          <a:xfrm>
            <a:off x="7508565" y="1221771"/>
            <a:ext cx="1261026" cy="1499548"/>
            <a:chOff x="2599690" y="2269501"/>
            <a:chExt cx="3706718" cy="4407847"/>
          </a:xfrm>
        </p:grpSpPr>
        <p:grpSp>
          <p:nvGrpSpPr>
            <p:cNvPr id="52" name="Group 51"/>
            <p:cNvGrpSpPr>
              <a:grpSpLocks noChangeAspect="1"/>
            </p:cNvGrpSpPr>
            <p:nvPr/>
          </p:nvGrpSpPr>
          <p:grpSpPr>
            <a:xfrm>
              <a:off x="2603500" y="2389504"/>
              <a:ext cx="3571875" cy="3579027"/>
              <a:chOff x="5867400" y="2438400"/>
              <a:chExt cx="1524000" cy="1676400"/>
            </a:xfrm>
            <a:solidFill>
              <a:schemeClr val="tx2">
                <a:lumMod val="40000"/>
                <a:lumOff val="60000"/>
              </a:schemeClr>
            </a:solidFill>
            <a:effectLst/>
          </p:grpSpPr>
          <p:sp>
            <p:nvSpPr>
              <p:cNvPr id="78" name="Oval 77"/>
              <p:cNvSpPr/>
              <p:nvPr/>
            </p:nvSpPr>
            <p:spPr>
              <a:xfrm>
                <a:off x="5867400" y="2438400"/>
                <a:ext cx="1524000" cy="1676400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5867400" y="3055436"/>
                <a:ext cx="1524000" cy="457200"/>
              </a:xfrm>
              <a:prstGeom prst="ellipse">
                <a:avLst/>
              </a:prstGeom>
              <a:grpFill/>
              <a:ln>
                <a:solidFill>
                  <a:srgbClr val="80DF3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3" name="Arc 52"/>
            <p:cNvSpPr/>
            <p:nvPr/>
          </p:nvSpPr>
          <p:spPr>
            <a:xfrm>
              <a:off x="2728183" y="2389503"/>
              <a:ext cx="3467101" cy="3579027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Arc 53"/>
            <p:cNvSpPr/>
            <p:nvPr/>
          </p:nvSpPr>
          <p:spPr>
            <a:xfrm flipH="1">
              <a:off x="3159124" y="2389503"/>
              <a:ext cx="2542985" cy="4287845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Arc 54"/>
            <p:cNvSpPr/>
            <p:nvPr/>
          </p:nvSpPr>
          <p:spPr>
            <a:xfrm flipH="1">
              <a:off x="3905249" y="2383154"/>
              <a:ext cx="1095376" cy="2649222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>
                  <a:alpha val="45000"/>
                </a:srgb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4274408" y="2269501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2606040" y="3493008"/>
              <a:ext cx="3584448" cy="1225296"/>
              <a:chOff x="2565609" y="3403447"/>
              <a:chExt cx="3697086" cy="1318915"/>
            </a:xfrm>
            <a:effectLst/>
          </p:grpSpPr>
          <p:sp>
            <p:nvSpPr>
              <p:cNvPr id="76" name="Arc 75"/>
              <p:cNvSpPr/>
              <p:nvPr/>
            </p:nvSpPr>
            <p:spPr>
              <a:xfrm rot="10800000">
                <a:off x="2572161" y="3411384"/>
                <a:ext cx="3601662" cy="1310978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Arc 76"/>
              <p:cNvSpPr/>
              <p:nvPr/>
            </p:nvSpPr>
            <p:spPr>
              <a:xfrm rot="10800000" flipH="1">
                <a:off x="2565609" y="3403447"/>
                <a:ext cx="3697086" cy="1316506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 flipV="1">
              <a:off x="2599690" y="3685032"/>
              <a:ext cx="3584448" cy="950976"/>
              <a:chOff x="2565609" y="3403447"/>
              <a:chExt cx="3697086" cy="1318915"/>
            </a:xfrm>
            <a:effectLst/>
          </p:grpSpPr>
          <p:sp>
            <p:nvSpPr>
              <p:cNvPr id="74" name="Arc 73"/>
              <p:cNvSpPr/>
              <p:nvPr/>
            </p:nvSpPr>
            <p:spPr>
              <a:xfrm rot="10800000">
                <a:off x="2572161" y="3411384"/>
                <a:ext cx="3601662" cy="1310978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>
                    <a:alpha val="45000"/>
                  </a:srgb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Arc 74"/>
              <p:cNvSpPr/>
              <p:nvPr/>
            </p:nvSpPr>
            <p:spPr>
              <a:xfrm rot="10800000" flipH="1">
                <a:off x="2565609" y="3403447"/>
                <a:ext cx="3697086" cy="1316506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>
                    <a:alpha val="45000"/>
                  </a:srgb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1" name="Oval 70"/>
            <p:cNvSpPr/>
            <p:nvPr/>
          </p:nvSpPr>
          <p:spPr>
            <a:xfrm>
              <a:off x="3791808" y="3578872"/>
              <a:ext cx="228600" cy="2286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Oval 71"/>
            <p:cNvSpPr/>
            <p:nvPr/>
          </p:nvSpPr>
          <p:spPr>
            <a:xfrm>
              <a:off x="3029808" y="4397839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Oval 72"/>
            <p:cNvSpPr/>
            <p:nvPr/>
          </p:nvSpPr>
          <p:spPr>
            <a:xfrm>
              <a:off x="6077808" y="4067822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0" name="Group 79"/>
          <p:cNvGrpSpPr>
            <a:grpSpLocks noChangeAspect="1"/>
          </p:cNvGrpSpPr>
          <p:nvPr/>
        </p:nvGrpSpPr>
        <p:grpSpPr>
          <a:xfrm>
            <a:off x="4570588" y="1221319"/>
            <a:ext cx="1215149" cy="1217582"/>
            <a:chOff x="5867400" y="2438400"/>
            <a:chExt cx="1524000" cy="1676400"/>
          </a:xfrm>
        </p:grpSpPr>
        <p:sp>
          <p:nvSpPr>
            <p:cNvPr id="81" name="Oval 8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solidFill>
              <a:srgbClr val="94FF41"/>
            </a:soli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0">
                  <a:srgbClr val="94FF41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6375145" y="1291169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104" name="Group 103"/>
          <p:cNvGrpSpPr>
            <a:grpSpLocks noChangeAspect="1"/>
          </p:cNvGrpSpPr>
          <p:nvPr/>
        </p:nvGrpSpPr>
        <p:grpSpPr>
          <a:xfrm>
            <a:off x="2584702" y="3038819"/>
            <a:ext cx="1215149" cy="1217582"/>
            <a:chOff x="5867400" y="2438400"/>
            <a:chExt cx="1524000" cy="1676400"/>
          </a:xfrm>
        </p:grpSpPr>
        <p:sp>
          <p:nvSpPr>
            <p:cNvPr id="105" name="Oval 104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solidFill>
              <a:srgbClr val="94FF41"/>
            </a:soli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0">
                  <a:srgbClr val="94FF41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5432679" y="5128931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sp>
        <p:nvSpPr>
          <p:cNvPr id="109" name="Oval 108"/>
          <p:cNvSpPr/>
          <p:nvPr/>
        </p:nvSpPr>
        <p:spPr>
          <a:xfrm>
            <a:off x="6104344" y="3038819"/>
            <a:ext cx="1188213" cy="1188213"/>
          </a:xfrm>
          <a:prstGeom prst="ellipse">
            <a:avLst/>
          </a:prstGeom>
          <a:solidFill>
            <a:srgbClr val="C4BD97"/>
          </a:solidFill>
          <a:ln w="38100" cmpd="sng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grpSp>
        <p:nvGrpSpPr>
          <p:cNvPr id="110" name="Group 109"/>
          <p:cNvGrpSpPr>
            <a:grpSpLocks noChangeAspect="1"/>
          </p:cNvGrpSpPr>
          <p:nvPr/>
        </p:nvGrpSpPr>
        <p:grpSpPr>
          <a:xfrm>
            <a:off x="6385769" y="4981358"/>
            <a:ext cx="1215149" cy="1217582"/>
            <a:chOff x="5867400" y="2438400"/>
            <a:chExt cx="1524000" cy="1676400"/>
          </a:xfrm>
          <a:solidFill>
            <a:srgbClr val="C4BD97"/>
          </a:solidFill>
        </p:grpSpPr>
        <p:sp>
          <p:nvSpPr>
            <p:cNvPr id="111" name="Oval 11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27000">
                  <a:schemeClr val="bg2">
                    <a:lumMod val="75000"/>
                  </a:schemeClr>
                </a:gs>
                <a:gs pos="100000">
                  <a:srgbClr val="FFFFFF"/>
                </a:gs>
              </a:gsLst>
              <a:lin ang="21540000" scaled="0"/>
              <a:tileRect/>
            </a:gradFill>
            <a:ln>
              <a:solidFill>
                <a:schemeClr val="bg2">
                  <a:lumMod val="50000"/>
                </a:schemeClr>
              </a:solidFill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3" name="Oval 112"/>
          <p:cNvSpPr>
            <a:spLocks noChangeAspect="1"/>
          </p:cNvSpPr>
          <p:nvPr/>
        </p:nvSpPr>
        <p:spPr>
          <a:xfrm>
            <a:off x="6272784" y="5526707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976228" y="4992706"/>
            <a:ext cx="1188720" cy="1188720"/>
          </a:xfrm>
          <a:prstGeom prst="ellipse">
            <a:avLst/>
          </a:prstGeom>
          <a:solidFill>
            <a:srgbClr val="C4BD97"/>
          </a:solidFill>
          <a:ln w="28575" cmpd="sng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3886858" y="5058139"/>
            <a:ext cx="794050" cy="1121538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151130" y="6334125"/>
            <a:ext cx="9223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Fist image from http://</a:t>
            </a:r>
            <a:r>
              <a:rPr lang="en-US" sz="2000" dirty="0" err="1" smtClean="0"/>
              <a:t>openclipart.org</a:t>
            </a:r>
            <a:r>
              <a:rPr lang="en-US" sz="2000" dirty="0" smtClean="0"/>
              <a:t>/detail/1000/a-raised-fist-by-</a:t>
            </a:r>
            <a:r>
              <a:rPr lang="en-US" sz="2000" dirty="0" err="1" smtClean="0"/>
              <a:t>liftarn</a:t>
            </a:r>
            <a:r>
              <a:rPr lang="en-US" sz="2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7036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</a:t>
            </a:r>
            <a:r>
              <a:rPr lang="en-US" sz="3200" dirty="0" smtClean="0">
                <a:solidFill>
                  <a:srgbClr val="000000"/>
                </a:solidFill>
              </a:rPr>
              <a:t>sphere = { x in R</a:t>
            </a:r>
            <a:r>
              <a:rPr lang="en-US" sz="3200" baseline="30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 :  ||x || = 1 }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961509" y="3516932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87264" y="3303919"/>
            <a:ext cx="28735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14114" y="3137202"/>
            <a:ext cx="1128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5130" y="2988137"/>
            <a:ext cx="3242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Cell</a:t>
            </a:r>
          </a:p>
          <a:p>
            <a:r>
              <a:rPr lang="en-US" sz="3200" dirty="0" smtClean="0"/>
              <a:t>complex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35255" y="2777797"/>
            <a:ext cx="8961120" cy="0"/>
          </a:xfrm>
          <a:prstGeom prst="line">
            <a:avLst/>
          </a:prstGeom>
          <a:ln w="88900"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2809240" y="5238376"/>
            <a:ext cx="897380" cy="584776"/>
            <a:chOff x="5113909" y="4674553"/>
            <a:chExt cx="897380" cy="584776"/>
          </a:xfrm>
        </p:grpSpPr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5113909" y="4907582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471414" y="4674553"/>
              <a:ext cx="53987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 </a:t>
              </a:r>
            </a:p>
          </p:txBody>
        </p:sp>
      </p:grpSp>
      <p:sp>
        <p:nvSpPr>
          <p:cNvPr id="46" name="Oval 45"/>
          <p:cNvSpPr>
            <a:spLocks noChangeAspect="1"/>
          </p:cNvSpPr>
          <p:nvPr/>
        </p:nvSpPr>
        <p:spPr>
          <a:xfrm>
            <a:off x="1374140" y="5480930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ight Arrow 46"/>
          <p:cNvSpPr/>
          <p:nvPr/>
        </p:nvSpPr>
        <p:spPr>
          <a:xfrm>
            <a:off x="2000250" y="5544430"/>
            <a:ext cx="349250" cy="45719"/>
          </a:xfrm>
          <a:prstGeom prst="rightArrow">
            <a:avLst/>
          </a:prstGeom>
          <a:solidFill>
            <a:schemeClr val="tx1"/>
          </a:solidFill>
          <a:ln w="889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/>
          <p:cNvGrpSpPr>
            <a:grpSpLocks noChangeAspect="1"/>
          </p:cNvGrpSpPr>
          <p:nvPr/>
        </p:nvGrpSpPr>
        <p:grpSpPr>
          <a:xfrm>
            <a:off x="7509861" y="1221771"/>
            <a:ext cx="1355696" cy="1258409"/>
            <a:chOff x="2603500" y="2269501"/>
            <a:chExt cx="3984995" cy="3699030"/>
          </a:xfrm>
        </p:grpSpPr>
        <p:sp>
          <p:nvSpPr>
            <p:cNvPr id="78" name="Oval 77"/>
            <p:cNvSpPr/>
            <p:nvPr/>
          </p:nvSpPr>
          <p:spPr>
            <a:xfrm>
              <a:off x="2603500" y="2389504"/>
              <a:ext cx="3571876" cy="35790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>
              <a:spLocks noChangeAspect="1"/>
            </p:cNvSpPr>
            <p:nvPr/>
          </p:nvSpPr>
          <p:spPr>
            <a:xfrm>
              <a:off x="4274407" y="2269501"/>
              <a:ext cx="510688" cy="510688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Oval 70"/>
            <p:cNvSpPr>
              <a:spLocks noChangeAspect="1"/>
            </p:cNvSpPr>
            <p:nvPr/>
          </p:nvSpPr>
          <p:spPr>
            <a:xfrm>
              <a:off x="3791809" y="3578873"/>
              <a:ext cx="510688" cy="510688"/>
            </a:xfrm>
            <a:prstGeom prst="ellipse">
              <a:avLst/>
            </a:prstGeom>
            <a:solidFill>
              <a:srgbClr val="660066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Oval 71"/>
            <p:cNvSpPr>
              <a:spLocks noChangeAspect="1"/>
            </p:cNvSpPr>
            <p:nvPr/>
          </p:nvSpPr>
          <p:spPr>
            <a:xfrm>
              <a:off x="3029808" y="4397839"/>
              <a:ext cx="510688" cy="510688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Oval 72"/>
            <p:cNvSpPr>
              <a:spLocks noChangeAspect="1"/>
            </p:cNvSpPr>
            <p:nvPr/>
          </p:nvSpPr>
          <p:spPr>
            <a:xfrm>
              <a:off x="6077807" y="4067821"/>
              <a:ext cx="510688" cy="510688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0" name="Group 79"/>
          <p:cNvGrpSpPr>
            <a:grpSpLocks noChangeAspect="1"/>
          </p:cNvGrpSpPr>
          <p:nvPr/>
        </p:nvGrpSpPr>
        <p:grpSpPr>
          <a:xfrm>
            <a:off x="4570588" y="1221319"/>
            <a:ext cx="1215149" cy="1217582"/>
            <a:chOff x="5867400" y="2438400"/>
            <a:chExt cx="1524000" cy="1676400"/>
          </a:xfrm>
        </p:grpSpPr>
        <p:sp>
          <p:nvSpPr>
            <p:cNvPr id="81" name="Oval 8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solidFill>
              <a:srgbClr val="94FF41"/>
            </a:soli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0">
                  <a:srgbClr val="94FF41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6375145" y="1291169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104" name="Group 103"/>
          <p:cNvGrpSpPr>
            <a:grpSpLocks noChangeAspect="1"/>
          </p:cNvGrpSpPr>
          <p:nvPr/>
        </p:nvGrpSpPr>
        <p:grpSpPr>
          <a:xfrm>
            <a:off x="2584702" y="3038819"/>
            <a:ext cx="1215149" cy="1217582"/>
            <a:chOff x="5867400" y="2438400"/>
            <a:chExt cx="1524000" cy="1676400"/>
          </a:xfrm>
        </p:grpSpPr>
        <p:sp>
          <p:nvSpPr>
            <p:cNvPr id="105" name="Oval 104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solidFill>
              <a:srgbClr val="94FF41"/>
            </a:soli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0">
                  <a:srgbClr val="94FF41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5432679" y="5128931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sp>
        <p:nvSpPr>
          <p:cNvPr id="109" name="Oval 108"/>
          <p:cNvSpPr/>
          <p:nvPr/>
        </p:nvSpPr>
        <p:spPr>
          <a:xfrm>
            <a:off x="6104344" y="3038819"/>
            <a:ext cx="1188213" cy="1188213"/>
          </a:xfrm>
          <a:prstGeom prst="ellipse">
            <a:avLst/>
          </a:prstGeom>
          <a:solidFill>
            <a:srgbClr val="C4BD97"/>
          </a:solidFill>
          <a:ln w="38100" cmpd="sng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grpSp>
        <p:nvGrpSpPr>
          <p:cNvPr id="110" name="Group 109"/>
          <p:cNvGrpSpPr>
            <a:grpSpLocks noChangeAspect="1"/>
          </p:cNvGrpSpPr>
          <p:nvPr/>
        </p:nvGrpSpPr>
        <p:grpSpPr>
          <a:xfrm>
            <a:off x="6385769" y="4981358"/>
            <a:ext cx="1215149" cy="1217582"/>
            <a:chOff x="5867400" y="2438400"/>
            <a:chExt cx="1524000" cy="1676400"/>
          </a:xfrm>
          <a:solidFill>
            <a:srgbClr val="C4BD97"/>
          </a:solidFill>
        </p:grpSpPr>
        <p:sp>
          <p:nvSpPr>
            <p:cNvPr id="111" name="Oval 11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27000">
                  <a:schemeClr val="bg2">
                    <a:lumMod val="75000"/>
                  </a:schemeClr>
                </a:gs>
                <a:gs pos="100000">
                  <a:srgbClr val="FFFFFF"/>
                </a:gs>
              </a:gsLst>
              <a:lin ang="21540000" scaled="0"/>
              <a:tileRect/>
            </a:gradFill>
            <a:ln>
              <a:solidFill>
                <a:schemeClr val="bg2">
                  <a:lumMod val="50000"/>
                </a:schemeClr>
              </a:solidFill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3" name="Oval 112"/>
          <p:cNvSpPr>
            <a:spLocks noChangeAspect="1"/>
          </p:cNvSpPr>
          <p:nvPr/>
        </p:nvSpPr>
        <p:spPr>
          <a:xfrm>
            <a:off x="6272784" y="5526707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976228" y="4992706"/>
            <a:ext cx="1188720" cy="1188720"/>
          </a:xfrm>
          <a:prstGeom prst="ellipse">
            <a:avLst/>
          </a:prstGeom>
          <a:solidFill>
            <a:srgbClr val="C4BD97"/>
          </a:solidFill>
          <a:ln w="28575" cmpd="sng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55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</a:t>
            </a:r>
            <a:r>
              <a:rPr lang="en-US" sz="3200" dirty="0" smtClean="0">
                <a:solidFill>
                  <a:srgbClr val="000000"/>
                </a:solidFill>
              </a:rPr>
              <a:t>sphere = { x in R</a:t>
            </a:r>
            <a:r>
              <a:rPr lang="en-US" sz="3200" baseline="30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 :  ||x || = 1 }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961509" y="3516932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87264" y="3303919"/>
            <a:ext cx="28735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14114" y="3137202"/>
            <a:ext cx="1128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5130" y="2988137"/>
            <a:ext cx="3242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Cell </a:t>
            </a:r>
          </a:p>
          <a:p>
            <a:r>
              <a:rPr lang="en-US" sz="3200" dirty="0" smtClean="0"/>
              <a:t>complex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35255" y="2777797"/>
            <a:ext cx="8961120" cy="0"/>
          </a:xfrm>
          <a:prstGeom prst="line">
            <a:avLst/>
          </a:prstGeom>
          <a:ln w="88900"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2809240" y="5238376"/>
            <a:ext cx="897380" cy="584776"/>
            <a:chOff x="5113909" y="4674553"/>
            <a:chExt cx="897380" cy="584776"/>
          </a:xfrm>
        </p:grpSpPr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5113909" y="4907582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471414" y="4674553"/>
              <a:ext cx="53987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 </a:t>
              </a:r>
            </a:p>
          </p:txBody>
        </p:sp>
      </p:grpSp>
      <p:sp>
        <p:nvSpPr>
          <p:cNvPr id="46" name="Oval 45"/>
          <p:cNvSpPr>
            <a:spLocks noChangeAspect="1"/>
          </p:cNvSpPr>
          <p:nvPr/>
        </p:nvSpPr>
        <p:spPr>
          <a:xfrm>
            <a:off x="1374140" y="5480930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ight Arrow 46"/>
          <p:cNvSpPr/>
          <p:nvPr/>
        </p:nvSpPr>
        <p:spPr>
          <a:xfrm>
            <a:off x="2000250" y="5544430"/>
            <a:ext cx="349250" cy="45719"/>
          </a:xfrm>
          <a:prstGeom prst="rightArrow">
            <a:avLst/>
          </a:prstGeom>
          <a:solidFill>
            <a:schemeClr val="tx1"/>
          </a:solidFill>
          <a:ln w="889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/>
          <p:cNvGrpSpPr>
            <a:grpSpLocks noChangeAspect="1"/>
          </p:cNvGrpSpPr>
          <p:nvPr/>
        </p:nvGrpSpPr>
        <p:grpSpPr>
          <a:xfrm>
            <a:off x="7508565" y="1221771"/>
            <a:ext cx="1261026" cy="1499548"/>
            <a:chOff x="2599690" y="2269501"/>
            <a:chExt cx="3706718" cy="4407847"/>
          </a:xfrm>
        </p:grpSpPr>
        <p:grpSp>
          <p:nvGrpSpPr>
            <p:cNvPr id="52" name="Group 51"/>
            <p:cNvGrpSpPr>
              <a:grpSpLocks noChangeAspect="1"/>
            </p:cNvGrpSpPr>
            <p:nvPr/>
          </p:nvGrpSpPr>
          <p:grpSpPr>
            <a:xfrm>
              <a:off x="2603500" y="2389504"/>
              <a:ext cx="3571875" cy="3579027"/>
              <a:chOff x="5867400" y="2438400"/>
              <a:chExt cx="1524000" cy="1676400"/>
            </a:xfrm>
            <a:solidFill>
              <a:schemeClr val="tx2">
                <a:lumMod val="40000"/>
                <a:lumOff val="60000"/>
              </a:schemeClr>
            </a:solidFill>
            <a:effectLst/>
          </p:grpSpPr>
          <p:sp>
            <p:nvSpPr>
              <p:cNvPr id="78" name="Oval 77"/>
              <p:cNvSpPr/>
              <p:nvPr/>
            </p:nvSpPr>
            <p:spPr>
              <a:xfrm>
                <a:off x="5867400" y="2438400"/>
                <a:ext cx="1524000" cy="16764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5867400" y="3055436"/>
                <a:ext cx="1524000" cy="457200"/>
              </a:xfrm>
              <a:prstGeom prst="ellipse">
                <a:avLst/>
              </a:prstGeom>
              <a:noFill/>
              <a:ln>
                <a:solidFill>
                  <a:srgbClr val="80DF3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3" name="Arc 52"/>
            <p:cNvSpPr/>
            <p:nvPr/>
          </p:nvSpPr>
          <p:spPr>
            <a:xfrm>
              <a:off x="2728183" y="2389503"/>
              <a:ext cx="3467101" cy="3579027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Arc 53"/>
            <p:cNvSpPr/>
            <p:nvPr/>
          </p:nvSpPr>
          <p:spPr>
            <a:xfrm flipH="1">
              <a:off x="3159124" y="2389503"/>
              <a:ext cx="2542985" cy="4287845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Arc 54"/>
            <p:cNvSpPr/>
            <p:nvPr/>
          </p:nvSpPr>
          <p:spPr>
            <a:xfrm flipH="1">
              <a:off x="3905249" y="2383154"/>
              <a:ext cx="1095376" cy="2649222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>
                  <a:alpha val="45000"/>
                </a:srgb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4274408" y="2269501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2606040" y="3493008"/>
              <a:ext cx="3584448" cy="1225296"/>
              <a:chOff x="2565609" y="3403447"/>
              <a:chExt cx="3697086" cy="1318915"/>
            </a:xfrm>
            <a:effectLst/>
          </p:grpSpPr>
          <p:sp>
            <p:nvSpPr>
              <p:cNvPr id="76" name="Arc 75"/>
              <p:cNvSpPr/>
              <p:nvPr/>
            </p:nvSpPr>
            <p:spPr>
              <a:xfrm rot="10800000">
                <a:off x="2572161" y="3411384"/>
                <a:ext cx="3601662" cy="1310978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Arc 76"/>
              <p:cNvSpPr/>
              <p:nvPr/>
            </p:nvSpPr>
            <p:spPr>
              <a:xfrm rot="10800000" flipH="1">
                <a:off x="2565609" y="3403447"/>
                <a:ext cx="3697086" cy="1316506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 flipV="1">
              <a:off x="2599690" y="3685032"/>
              <a:ext cx="3584448" cy="950976"/>
              <a:chOff x="2565609" y="3403447"/>
              <a:chExt cx="3697086" cy="1318915"/>
            </a:xfrm>
            <a:effectLst/>
          </p:grpSpPr>
          <p:sp>
            <p:nvSpPr>
              <p:cNvPr id="74" name="Arc 73"/>
              <p:cNvSpPr/>
              <p:nvPr/>
            </p:nvSpPr>
            <p:spPr>
              <a:xfrm rot="10800000">
                <a:off x="2572161" y="3411384"/>
                <a:ext cx="3601662" cy="1310978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>
                    <a:alpha val="45000"/>
                  </a:srgb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Arc 74"/>
              <p:cNvSpPr/>
              <p:nvPr/>
            </p:nvSpPr>
            <p:spPr>
              <a:xfrm rot="10800000" flipH="1">
                <a:off x="2565609" y="3403447"/>
                <a:ext cx="3697086" cy="1316506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>
                    <a:alpha val="45000"/>
                  </a:srgb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1" name="Oval 70"/>
            <p:cNvSpPr/>
            <p:nvPr/>
          </p:nvSpPr>
          <p:spPr>
            <a:xfrm>
              <a:off x="3791808" y="3578872"/>
              <a:ext cx="228600" cy="2286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Oval 71"/>
            <p:cNvSpPr/>
            <p:nvPr/>
          </p:nvSpPr>
          <p:spPr>
            <a:xfrm>
              <a:off x="3029808" y="4397839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Oval 72"/>
            <p:cNvSpPr/>
            <p:nvPr/>
          </p:nvSpPr>
          <p:spPr>
            <a:xfrm>
              <a:off x="6077808" y="4067822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0" name="Group 79"/>
          <p:cNvGrpSpPr>
            <a:grpSpLocks noChangeAspect="1"/>
          </p:cNvGrpSpPr>
          <p:nvPr/>
        </p:nvGrpSpPr>
        <p:grpSpPr>
          <a:xfrm>
            <a:off x="4570588" y="1221319"/>
            <a:ext cx="1215149" cy="1217582"/>
            <a:chOff x="5867400" y="2438400"/>
            <a:chExt cx="1524000" cy="1676400"/>
          </a:xfrm>
        </p:grpSpPr>
        <p:sp>
          <p:nvSpPr>
            <p:cNvPr id="81" name="Oval 8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solidFill>
              <a:srgbClr val="94FF41"/>
            </a:soli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0">
                  <a:srgbClr val="94FF41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6375145" y="1291169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104" name="Group 103"/>
          <p:cNvGrpSpPr>
            <a:grpSpLocks noChangeAspect="1"/>
          </p:cNvGrpSpPr>
          <p:nvPr/>
        </p:nvGrpSpPr>
        <p:grpSpPr>
          <a:xfrm>
            <a:off x="2584702" y="3038819"/>
            <a:ext cx="1215149" cy="1217582"/>
            <a:chOff x="5867400" y="2438400"/>
            <a:chExt cx="1524000" cy="1676400"/>
          </a:xfrm>
        </p:grpSpPr>
        <p:sp>
          <p:nvSpPr>
            <p:cNvPr id="105" name="Oval 104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solidFill>
              <a:srgbClr val="94FF41"/>
            </a:soli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0">
                  <a:srgbClr val="94FF41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5432679" y="5128931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sp>
        <p:nvSpPr>
          <p:cNvPr id="109" name="Oval 108"/>
          <p:cNvSpPr/>
          <p:nvPr/>
        </p:nvSpPr>
        <p:spPr>
          <a:xfrm>
            <a:off x="6104344" y="3038819"/>
            <a:ext cx="1188213" cy="1188213"/>
          </a:xfrm>
          <a:prstGeom prst="ellipse">
            <a:avLst/>
          </a:prstGeom>
          <a:solidFill>
            <a:srgbClr val="C4BD97"/>
          </a:solidFill>
          <a:ln w="38100" cmpd="sng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grpSp>
        <p:nvGrpSpPr>
          <p:cNvPr id="110" name="Group 109"/>
          <p:cNvGrpSpPr>
            <a:grpSpLocks noChangeAspect="1"/>
          </p:cNvGrpSpPr>
          <p:nvPr/>
        </p:nvGrpSpPr>
        <p:grpSpPr>
          <a:xfrm>
            <a:off x="6385769" y="4981358"/>
            <a:ext cx="1215149" cy="1217582"/>
            <a:chOff x="5867400" y="2438400"/>
            <a:chExt cx="1524000" cy="1676400"/>
          </a:xfrm>
          <a:solidFill>
            <a:srgbClr val="C4BD97"/>
          </a:solidFill>
        </p:grpSpPr>
        <p:sp>
          <p:nvSpPr>
            <p:cNvPr id="111" name="Oval 11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27000">
                  <a:schemeClr val="bg2">
                    <a:lumMod val="75000"/>
                  </a:schemeClr>
                </a:gs>
                <a:gs pos="100000">
                  <a:srgbClr val="FFFFFF"/>
                </a:gs>
              </a:gsLst>
              <a:lin ang="21540000" scaled="0"/>
              <a:tileRect/>
            </a:gradFill>
            <a:ln>
              <a:solidFill>
                <a:schemeClr val="bg2">
                  <a:lumMod val="50000"/>
                </a:schemeClr>
              </a:solidFill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3" name="Oval 112"/>
          <p:cNvSpPr>
            <a:spLocks noChangeAspect="1"/>
          </p:cNvSpPr>
          <p:nvPr/>
        </p:nvSpPr>
        <p:spPr>
          <a:xfrm>
            <a:off x="6272784" y="5526707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976228" y="4992706"/>
            <a:ext cx="1188720" cy="1188720"/>
          </a:xfrm>
          <a:prstGeom prst="ellipse">
            <a:avLst/>
          </a:prstGeom>
          <a:solidFill>
            <a:srgbClr val="C4BD97"/>
          </a:solidFill>
          <a:ln w="28575" cmpd="sng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Group 56"/>
          <p:cNvGrpSpPr>
            <a:grpSpLocks noChangeAspect="1"/>
          </p:cNvGrpSpPr>
          <p:nvPr/>
        </p:nvGrpSpPr>
        <p:grpSpPr>
          <a:xfrm>
            <a:off x="7607266" y="1174146"/>
            <a:ext cx="1210666" cy="897796"/>
            <a:chOff x="3029808" y="2269501"/>
            <a:chExt cx="3558687" cy="2639026"/>
          </a:xfrm>
        </p:grpSpPr>
        <p:sp>
          <p:nvSpPr>
            <p:cNvPr id="60" name="Oval 59"/>
            <p:cNvSpPr>
              <a:spLocks noChangeAspect="1"/>
            </p:cNvSpPr>
            <p:nvPr/>
          </p:nvSpPr>
          <p:spPr>
            <a:xfrm>
              <a:off x="4274407" y="2269501"/>
              <a:ext cx="510688" cy="510688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Oval 60"/>
            <p:cNvSpPr>
              <a:spLocks noChangeAspect="1"/>
            </p:cNvSpPr>
            <p:nvPr/>
          </p:nvSpPr>
          <p:spPr>
            <a:xfrm>
              <a:off x="3791809" y="3578873"/>
              <a:ext cx="510688" cy="510688"/>
            </a:xfrm>
            <a:prstGeom prst="ellipse">
              <a:avLst/>
            </a:prstGeom>
            <a:solidFill>
              <a:srgbClr val="660066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Oval 61"/>
            <p:cNvSpPr>
              <a:spLocks noChangeAspect="1"/>
            </p:cNvSpPr>
            <p:nvPr/>
          </p:nvSpPr>
          <p:spPr>
            <a:xfrm>
              <a:off x="3029808" y="4397839"/>
              <a:ext cx="510688" cy="510688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Oval 62"/>
            <p:cNvSpPr>
              <a:spLocks noChangeAspect="1"/>
            </p:cNvSpPr>
            <p:nvPr/>
          </p:nvSpPr>
          <p:spPr>
            <a:xfrm>
              <a:off x="6077807" y="4067821"/>
              <a:ext cx="510688" cy="510688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5638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</a:t>
            </a:r>
            <a:r>
              <a:rPr lang="en-US" sz="3200" dirty="0" smtClean="0">
                <a:solidFill>
                  <a:srgbClr val="000000"/>
                </a:solidFill>
              </a:rPr>
              <a:t>sphere = { x in R</a:t>
            </a:r>
            <a:r>
              <a:rPr lang="en-US" sz="3200" baseline="30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 :  ||x || = 1 }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961509" y="3516932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87264" y="3303919"/>
            <a:ext cx="28735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14114" y="3137202"/>
            <a:ext cx="1128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25755" y="1111250"/>
            <a:ext cx="40312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Simplicial complex</a:t>
            </a:r>
          </a:p>
          <a:p>
            <a:r>
              <a:rPr lang="en-US" sz="3200" dirty="0" smtClean="0"/>
              <a:t>Cell complex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5130" y="2988137"/>
            <a:ext cx="3242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Cell</a:t>
            </a:r>
          </a:p>
          <a:p>
            <a:r>
              <a:rPr lang="en-US" sz="3200" dirty="0" smtClean="0"/>
              <a:t>complex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35255" y="2777797"/>
            <a:ext cx="8961120" cy="0"/>
          </a:xfrm>
          <a:prstGeom prst="line">
            <a:avLst/>
          </a:prstGeom>
          <a:ln w="88900"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2809240" y="5238376"/>
            <a:ext cx="897380" cy="584776"/>
            <a:chOff x="5113909" y="4674553"/>
            <a:chExt cx="897380" cy="584776"/>
          </a:xfrm>
        </p:grpSpPr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5113909" y="4907582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471414" y="4674553"/>
              <a:ext cx="53987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 </a:t>
              </a:r>
            </a:p>
          </p:txBody>
        </p:sp>
      </p:grpSp>
      <p:sp>
        <p:nvSpPr>
          <p:cNvPr id="46" name="Oval 45"/>
          <p:cNvSpPr>
            <a:spLocks noChangeAspect="1"/>
          </p:cNvSpPr>
          <p:nvPr/>
        </p:nvSpPr>
        <p:spPr>
          <a:xfrm>
            <a:off x="1374140" y="5480930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ight Arrow 46"/>
          <p:cNvSpPr/>
          <p:nvPr/>
        </p:nvSpPr>
        <p:spPr>
          <a:xfrm>
            <a:off x="2000250" y="5544430"/>
            <a:ext cx="349250" cy="45719"/>
          </a:xfrm>
          <a:prstGeom prst="rightArrow">
            <a:avLst/>
          </a:prstGeom>
          <a:solidFill>
            <a:schemeClr val="tx1"/>
          </a:solidFill>
          <a:ln w="889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/>
          <p:cNvGrpSpPr>
            <a:grpSpLocks noChangeAspect="1"/>
          </p:cNvGrpSpPr>
          <p:nvPr/>
        </p:nvGrpSpPr>
        <p:grpSpPr>
          <a:xfrm>
            <a:off x="7508565" y="1221771"/>
            <a:ext cx="1261026" cy="1499548"/>
            <a:chOff x="2599690" y="2269501"/>
            <a:chExt cx="3706718" cy="4407847"/>
          </a:xfrm>
        </p:grpSpPr>
        <p:grpSp>
          <p:nvGrpSpPr>
            <p:cNvPr id="52" name="Group 51"/>
            <p:cNvGrpSpPr>
              <a:grpSpLocks noChangeAspect="1"/>
            </p:cNvGrpSpPr>
            <p:nvPr/>
          </p:nvGrpSpPr>
          <p:grpSpPr>
            <a:xfrm>
              <a:off x="2603500" y="2389504"/>
              <a:ext cx="3571875" cy="3579027"/>
              <a:chOff x="5867400" y="2438400"/>
              <a:chExt cx="1524000" cy="1676400"/>
            </a:xfrm>
            <a:solidFill>
              <a:schemeClr val="tx2">
                <a:lumMod val="40000"/>
                <a:lumOff val="60000"/>
              </a:schemeClr>
            </a:solidFill>
            <a:effectLst/>
          </p:grpSpPr>
          <p:sp>
            <p:nvSpPr>
              <p:cNvPr id="78" name="Oval 77"/>
              <p:cNvSpPr/>
              <p:nvPr/>
            </p:nvSpPr>
            <p:spPr>
              <a:xfrm>
                <a:off x="5867400" y="2438400"/>
                <a:ext cx="1524000" cy="1676400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5867400" y="3055436"/>
                <a:ext cx="1524000" cy="457200"/>
              </a:xfrm>
              <a:prstGeom prst="ellipse">
                <a:avLst/>
              </a:prstGeom>
              <a:grpFill/>
              <a:ln>
                <a:solidFill>
                  <a:srgbClr val="80DF3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3" name="Arc 52"/>
            <p:cNvSpPr/>
            <p:nvPr/>
          </p:nvSpPr>
          <p:spPr>
            <a:xfrm>
              <a:off x="2728183" y="2389503"/>
              <a:ext cx="3467101" cy="3579027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Arc 53"/>
            <p:cNvSpPr/>
            <p:nvPr/>
          </p:nvSpPr>
          <p:spPr>
            <a:xfrm flipH="1">
              <a:off x="3159124" y="2389503"/>
              <a:ext cx="2542985" cy="4287845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Arc 54"/>
            <p:cNvSpPr/>
            <p:nvPr/>
          </p:nvSpPr>
          <p:spPr>
            <a:xfrm flipH="1">
              <a:off x="3905249" y="2383154"/>
              <a:ext cx="1095376" cy="2649222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>
                  <a:alpha val="45000"/>
                </a:srgb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4274408" y="2269501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2606040" y="3493008"/>
              <a:ext cx="3584448" cy="1225296"/>
              <a:chOff x="2565609" y="3403447"/>
              <a:chExt cx="3697086" cy="1318915"/>
            </a:xfrm>
            <a:effectLst/>
          </p:grpSpPr>
          <p:sp>
            <p:nvSpPr>
              <p:cNvPr id="76" name="Arc 75"/>
              <p:cNvSpPr/>
              <p:nvPr/>
            </p:nvSpPr>
            <p:spPr>
              <a:xfrm rot="10800000">
                <a:off x="2572161" y="3411384"/>
                <a:ext cx="3601662" cy="1310978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Arc 76"/>
              <p:cNvSpPr/>
              <p:nvPr/>
            </p:nvSpPr>
            <p:spPr>
              <a:xfrm rot="10800000" flipH="1">
                <a:off x="2565609" y="3403447"/>
                <a:ext cx="3697086" cy="1316506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 flipV="1">
              <a:off x="2599690" y="3685032"/>
              <a:ext cx="3584448" cy="950976"/>
              <a:chOff x="2565609" y="3403447"/>
              <a:chExt cx="3697086" cy="1318915"/>
            </a:xfrm>
            <a:effectLst/>
          </p:grpSpPr>
          <p:sp>
            <p:nvSpPr>
              <p:cNvPr id="74" name="Arc 73"/>
              <p:cNvSpPr/>
              <p:nvPr/>
            </p:nvSpPr>
            <p:spPr>
              <a:xfrm rot="10800000">
                <a:off x="2572161" y="3411384"/>
                <a:ext cx="3601662" cy="1310978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>
                    <a:alpha val="45000"/>
                  </a:srgb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Arc 74"/>
              <p:cNvSpPr/>
              <p:nvPr/>
            </p:nvSpPr>
            <p:spPr>
              <a:xfrm rot="10800000" flipH="1">
                <a:off x="2565609" y="3403447"/>
                <a:ext cx="3697086" cy="1316506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>
                    <a:alpha val="45000"/>
                  </a:srgb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1" name="Oval 70"/>
            <p:cNvSpPr/>
            <p:nvPr/>
          </p:nvSpPr>
          <p:spPr>
            <a:xfrm>
              <a:off x="3791808" y="3578872"/>
              <a:ext cx="228600" cy="2286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Oval 71"/>
            <p:cNvSpPr/>
            <p:nvPr/>
          </p:nvSpPr>
          <p:spPr>
            <a:xfrm>
              <a:off x="3029808" y="4397839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Oval 72"/>
            <p:cNvSpPr/>
            <p:nvPr/>
          </p:nvSpPr>
          <p:spPr>
            <a:xfrm>
              <a:off x="6077808" y="4067822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0" name="Group 79"/>
          <p:cNvGrpSpPr>
            <a:grpSpLocks noChangeAspect="1"/>
          </p:cNvGrpSpPr>
          <p:nvPr/>
        </p:nvGrpSpPr>
        <p:grpSpPr>
          <a:xfrm>
            <a:off x="4570588" y="1221319"/>
            <a:ext cx="1215149" cy="1217582"/>
            <a:chOff x="5867400" y="2438400"/>
            <a:chExt cx="1524000" cy="1676400"/>
          </a:xfrm>
        </p:grpSpPr>
        <p:sp>
          <p:nvSpPr>
            <p:cNvPr id="81" name="Oval 8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solidFill>
              <a:srgbClr val="94FF41"/>
            </a:soli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0">
                  <a:srgbClr val="94FF41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6375145" y="1291169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104" name="Group 103"/>
          <p:cNvGrpSpPr>
            <a:grpSpLocks noChangeAspect="1"/>
          </p:cNvGrpSpPr>
          <p:nvPr/>
        </p:nvGrpSpPr>
        <p:grpSpPr>
          <a:xfrm>
            <a:off x="2584702" y="3038819"/>
            <a:ext cx="1215149" cy="1217582"/>
            <a:chOff x="5867400" y="2438400"/>
            <a:chExt cx="1524000" cy="1676400"/>
          </a:xfrm>
        </p:grpSpPr>
        <p:sp>
          <p:nvSpPr>
            <p:cNvPr id="105" name="Oval 104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solidFill>
              <a:srgbClr val="94FF41"/>
            </a:soli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0">
                  <a:srgbClr val="94FF41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5432679" y="5128931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sp>
        <p:nvSpPr>
          <p:cNvPr id="109" name="Oval 108"/>
          <p:cNvSpPr/>
          <p:nvPr/>
        </p:nvSpPr>
        <p:spPr>
          <a:xfrm>
            <a:off x="6104344" y="3038819"/>
            <a:ext cx="1188213" cy="1188213"/>
          </a:xfrm>
          <a:prstGeom prst="ellipse">
            <a:avLst/>
          </a:prstGeom>
          <a:solidFill>
            <a:srgbClr val="C4BD97"/>
          </a:solidFill>
          <a:ln w="38100" cmpd="sng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grpSp>
        <p:nvGrpSpPr>
          <p:cNvPr id="110" name="Group 109"/>
          <p:cNvGrpSpPr>
            <a:grpSpLocks noChangeAspect="1"/>
          </p:cNvGrpSpPr>
          <p:nvPr/>
        </p:nvGrpSpPr>
        <p:grpSpPr>
          <a:xfrm>
            <a:off x="6385769" y="4981358"/>
            <a:ext cx="1215149" cy="1217582"/>
            <a:chOff x="5867400" y="2438400"/>
            <a:chExt cx="1524000" cy="1676400"/>
          </a:xfrm>
          <a:solidFill>
            <a:srgbClr val="C4BD97"/>
          </a:solidFill>
        </p:grpSpPr>
        <p:sp>
          <p:nvSpPr>
            <p:cNvPr id="111" name="Oval 11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27000">
                  <a:schemeClr val="bg2">
                    <a:lumMod val="75000"/>
                  </a:schemeClr>
                </a:gs>
                <a:gs pos="100000">
                  <a:srgbClr val="FFFFFF"/>
                </a:gs>
              </a:gsLst>
              <a:lin ang="21540000" scaled="0"/>
              <a:tileRect/>
            </a:gradFill>
            <a:ln>
              <a:solidFill>
                <a:schemeClr val="bg2">
                  <a:lumMod val="50000"/>
                </a:schemeClr>
              </a:solidFill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3" name="Oval 112"/>
          <p:cNvSpPr>
            <a:spLocks noChangeAspect="1"/>
          </p:cNvSpPr>
          <p:nvPr/>
        </p:nvSpPr>
        <p:spPr>
          <a:xfrm>
            <a:off x="6272784" y="5526707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976228" y="4992706"/>
            <a:ext cx="1188720" cy="1188720"/>
          </a:xfrm>
          <a:prstGeom prst="ellipse">
            <a:avLst/>
          </a:prstGeom>
          <a:solidFill>
            <a:srgbClr val="C4BD97"/>
          </a:solidFill>
          <a:ln w="28575" cmpd="sng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55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168" y="680023"/>
            <a:ext cx="861671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3-simplex = (v</a:t>
            </a:r>
            <a:r>
              <a:rPr lang="en-US" sz="3200" baseline="-25000" dirty="0" smtClean="0"/>
              <a:t>1</a:t>
            </a:r>
            <a:r>
              <a:rPr lang="en-US" sz="3200" dirty="0"/>
              <a:t>, 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, v</a:t>
            </a:r>
            <a:r>
              <a:rPr lang="en-US" sz="3200" baseline="-25000" dirty="0"/>
              <a:t>4</a:t>
            </a:r>
            <a:r>
              <a:rPr lang="en-US" sz="3200" dirty="0" smtClean="0"/>
              <a:t>) = </a:t>
            </a:r>
            <a:r>
              <a:rPr lang="en-US" sz="3200" dirty="0" smtClean="0"/>
              <a:t>solid tetrahedron</a:t>
            </a:r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3200" dirty="0" smtClean="0"/>
              <a:t>boundary of (v</a:t>
            </a:r>
            <a:r>
              <a:rPr lang="en-US" sz="3200" baseline="-25000" dirty="0" smtClean="0"/>
              <a:t>1</a:t>
            </a:r>
            <a:r>
              <a:rPr lang="en-US" sz="3200" dirty="0"/>
              <a:t>, v</a:t>
            </a:r>
            <a:r>
              <a:rPr lang="en-US" sz="3200" baseline="-25000" dirty="0"/>
              <a:t>2</a:t>
            </a:r>
            <a:r>
              <a:rPr lang="en-US" sz="3200" dirty="0"/>
              <a:t>, v</a:t>
            </a:r>
            <a:r>
              <a:rPr lang="en-US" sz="3200" baseline="-25000" dirty="0"/>
              <a:t>3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/>
              <a:t>) =</a:t>
            </a:r>
          </a:p>
          <a:p>
            <a:r>
              <a:rPr lang="en-US" sz="3200" dirty="0" smtClean="0"/>
              <a:t>   – (</a:t>
            </a:r>
            <a:r>
              <a:rPr lang="en-US" sz="3200" dirty="0"/>
              <a:t>v</a:t>
            </a:r>
            <a:r>
              <a:rPr lang="en-US" sz="3200" baseline="-25000" dirty="0"/>
              <a:t>1</a:t>
            </a:r>
            <a:r>
              <a:rPr lang="en-US" sz="3200" dirty="0"/>
              <a:t>, v</a:t>
            </a:r>
            <a:r>
              <a:rPr lang="en-US" sz="3200" baseline="-25000" dirty="0"/>
              <a:t>2</a:t>
            </a:r>
            <a:r>
              <a:rPr lang="en-US" sz="3200" dirty="0"/>
              <a:t>, 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) + </a:t>
            </a:r>
            <a:r>
              <a:rPr lang="en-US" sz="3200" dirty="0"/>
              <a:t>(v</a:t>
            </a:r>
            <a:r>
              <a:rPr lang="en-US" sz="3200" baseline="-25000" dirty="0"/>
              <a:t>1</a:t>
            </a:r>
            <a:r>
              <a:rPr lang="en-US" sz="3200" dirty="0"/>
              <a:t>, v</a:t>
            </a:r>
            <a:r>
              <a:rPr lang="en-US" sz="3200" baseline="-25000" dirty="0"/>
              <a:t>2</a:t>
            </a:r>
            <a:r>
              <a:rPr lang="en-US" sz="3200" dirty="0" smtClean="0"/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/>
              <a:t>) </a:t>
            </a:r>
            <a:r>
              <a:rPr lang="en-US" sz="3200" dirty="0" smtClean="0"/>
              <a:t>– (v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3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/>
              <a:t>) </a:t>
            </a:r>
            <a:r>
              <a:rPr lang="en-US" sz="3200" dirty="0" smtClean="0"/>
              <a:t>+ (v</a:t>
            </a:r>
            <a:r>
              <a:rPr lang="en-US" sz="3200" baseline="-25000" dirty="0" smtClean="0"/>
              <a:t>2</a:t>
            </a:r>
            <a:r>
              <a:rPr lang="en-US" sz="3200" dirty="0"/>
              <a:t>, v</a:t>
            </a:r>
            <a:r>
              <a:rPr lang="en-US" sz="3200" baseline="-25000" dirty="0"/>
              <a:t>3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/>
              <a:t>) </a:t>
            </a:r>
          </a:p>
          <a:p>
            <a:endParaRPr lang="en-US" sz="2400" dirty="0" smtClean="0"/>
          </a:p>
          <a:p>
            <a:r>
              <a:rPr lang="en-US" sz="3200" dirty="0" smtClean="0"/>
              <a:t>n-simplex </a:t>
            </a:r>
            <a:r>
              <a:rPr lang="en-US" sz="3200" dirty="0"/>
              <a:t>= (v</a:t>
            </a:r>
            <a:r>
              <a:rPr lang="en-US" sz="3200" baseline="-25000" dirty="0"/>
              <a:t>1</a:t>
            </a:r>
            <a:r>
              <a:rPr lang="en-US" sz="3200" dirty="0"/>
              <a:t>, v</a:t>
            </a:r>
            <a:r>
              <a:rPr lang="en-US" sz="3200" baseline="-25000" dirty="0"/>
              <a:t>2</a:t>
            </a:r>
            <a:r>
              <a:rPr lang="en-US" sz="3200" dirty="0"/>
              <a:t>, </a:t>
            </a:r>
            <a:r>
              <a:rPr lang="en-US" sz="3200" dirty="0" smtClean="0"/>
              <a:t>…, v</a:t>
            </a:r>
            <a:r>
              <a:rPr lang="en-US" sz="3200" baseline="-25000" dirty="0" smtClean="0"/>
              <a:t>n+1</a:t>
            </a:r>
            <a:r>
              <a:rPr lang="en-US" sz="3200" dirty="0" smtClean="0"/>
              <a:t>) </a:t>
            </a:r>
            <a:endParaRPr lang="en-US" sz="32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6082160" y="1152908"/>
            <a:ext cx="2766573" cy="2619976"/>
            <a:chOff x="2665211" y="1139596"/>
            <a:chExt cx="2766573" cy="2619976"/>
          </a:xfrm>
        </p:grpSpPr>
        <p:grpSp>
          <p:nvGrpSpPr>
            <p:cNvPr id="32" name="Group 31"/>
            <p:cNvGrpSpPr/>
            <p:nvPr/>
          </p:nvGrpSpPr>
          <p:grpSpPr>
            <a:xfrm>
              <a:off x="2706070" y="1619902"/>
              <a:ext cx="2079510" cy="1687067"/>
              <a:chOff x="1097896" y="1481328"/>
              <a:chExt cx="2079510" cy="1687067"/>
            </a:xfrm>
          </p:grpSpPr>
          <p:sp>
            <p:nvSpPr>
              <p:cNvPr id="8" name="Isosceles Triangle 7"/>
              <p:cNvSpPr/>
              <p:nvPr/>
            </p:nvSpPr>
            <p:spPr>
              <a:xfrm>
                <a:off x="1221807" y="1619902"/>
                <a:ext cx="1352547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Isosceles Triangle 25"/>
              <p:cNvSpPr/>
              <p:nvPr/>
            </p:nvSpPr>
            <p:spPr>
              <a:xfrm rot="19380000">
                <a:off x="2103120" y="1481328"/>
                <a:ext cx="540276" cy="14996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1958326" y="1623291"/>
                <a:ext cx="914400" cy="914400"/>
              </a:xfrm>
              <a:prstGeom prst="line">
                <a:avLst/>
              </a:prstGeom>
              <a:ln w="69850">
                <a:solidFill>
                  <a:srgbClr val="008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/>
              <p:nvPr/>
            </p:nvCxnSpPr>
            <p:spPr>
              <a:xfrm rot="10800000" flipV="1">
                <a:off x="1353167" y="3031234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Oval 5"/>
              <p:cNvSpPr/>
              <p:nvPr/>
            </p:nvSpPr>
            <p:spPr>
              <a:xfrm rot="10800000">
                <a:off x="2470919" y="2894075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Oval 6"/>
              <p:cNvSpPr/>
              <p:nvPr/>
            </p:nvSpPr>
            <p:spPr>
              <a:xfrm rot="10800000">
                <a:off x="1107507" y="2871214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1107507" y="2875786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774883" y="148274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097896" y="2874385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flipV="1">
                <a:off x="1280160" y="2606040"/>
                <a:ext cx="1737360" cy="365760"/>
              </a:xfrm>
              <a:prstGeom prst="line">
                <a:avLst/>
              </a:prstGeom>
              <a:ln w="63500">
                <a:solidFill>
                  <a:srgbClr val="008000"/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Oval 12"/>
              <p:cNvSpPr/>
              <p:nvPr/>
            </p:nvSpPr>
            <p:spPr>
              <a:xfrm>
                <a:off x="1114530" y="2871214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2903086" y="2520006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4780532" y="2497021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4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079093" y="3174796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3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665211" y="3174796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1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356819" y="1139596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</p:grpSp>
      <p:cxnSp>
        <p:nvCxnSpPr>
          <p:cNvPr id="4" name="Straight Connector 3"/>
          <p:cNvCxnSpPr/>
          <p:nvPr/>
        </p:nvCxnSpPr>
        <p:spPr>
          <a:xfrm>
            <a:off x="810000" y="4815234"/>
            <a:ext cx="7817806" cy="43543"/>
          </a:xfrm>
          <a:prstGeom prst="line">
            <a:avLst/>
          </a:prstGeom>
          <a:ln>
            <a:solidFill>
              <a:srgbClr val="CCC1D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CC1DA"/>
          </a:solidFill>
        </p:grpSpPr>
        <p:sp>
          <p:nvSpPr>
            <p:cNvPr id="23" name="Rectangle 22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8" name="Rectangle 37"/>
          <p:cNvSpPr/>
          <p:nvPr/>
        </p:nvSpPr>
        <p:spPr>
          <a:xfrm>
            <a:off x="20817" y="-2535"/>
            <a:ext cx="9144000" cy="779807"/>
          </a:xfrm>
          <a:prstGeom prst="rect">
            <a:avLst/>
          </a:prstGeom>
          <a:solidFill>
            <a:srgbClr val="CCC1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Building blocks for oriented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58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Isosceles Triangle 100"/>
          <p:cNvSpPr/>
          <p:nvPr/>
        </p:nvSpPr>
        <p:spPr>
          <a:xfrm rot="10800000">
            <a:off x="1176087" y="5765765"/>
            <a:ext cx="1600200" cy="1385316"/>
          </a:xfrm>
          <a:prstGeom prst="triangle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95947" y="4141020"/>
            <a:ext cx="2932737" cy="2510394"/>
            <a:chOff x="643130" y="3761860"/>
            <a:chExt cx="2932737" cy="2510394"/>
          </a:xfrm>
        </p:grpSpPr>
        <p:sp>
          <p:nvSpPr>
            <p:cNvPr id="98" name="TextBox 97"/>
            <p:cNvSpPr txBox="1"/>
            <p:nvPr/>
          </p:nvSpPr>
          <p:spPr>
            <a:xfrm>
              <a:off x="1828781" y="3761860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643130" y="4321013"/>
              <a:ext cx="2932737" cy="1951241"/>
              <a:chOff x="643130" y="4321013"/>
              <a:chExt cx="2932737" cy="1951241"/>
            </a:xfrm>
          </p:grpSpPr>
          <p:cxnSp>
            <p:nvCxnSpPr>
              <p:cNvPr id="104" name="Straight Connector 103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Oval 104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Oval 105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7" name="Isosceles Triangle 106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2403933" y="4747702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2</a:t>
                </a: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081404" y="4747702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1786722" y="5687478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3</a:t>
                </a:r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643130" y="5427877"/>
                <a:ext cx="2932737" cy="584776"/>
                <a:chOff x="643130" y="5427877"/>
                <a:chExt cx="2932737" cy="584776"/>
              </a:xfrm>
            </p:grpSpPr>
            <p:sp>
              <p:nvSpPr>
                <p:cNvPr id="97" name="TextBox 96"/>
                <p:cNvSpPr txBox="1"/>
                <p:nvPr/>
              </p:nvSpPr>
              <p:spPr>
                <a:xfrm>
                  <a:off x="643130" y="542787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1</a:t>
                  </a:r>
                </a:p>
              </p:txBody>
            </p:sp>
            <p:sp>
              <p:nvSpPr>
                <p:cNvPr id="99" name="TextBox 98"/>
                <p:cNvSpPr txBox="1"/>
                <p:nvPr/>
              </p:nvSpPr>
              <p:spPr>
                <a:xfrm>
                  <a:off x="2924615" y="542787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3</a:t>
                  </a:r>
                </a:p>
              </p:txBody>
            </p:sp>
          </p:grpSp>
        </p:grpSp>
      </p:grpSp>
      <p:sp>
        <p:nvSpPr>
          <p:cNvPr id="3" name="TextBox 2"/>
          <p:cNvSpPr txBox="1"/>
          <p:nvPr/>
        </p:nvSpPr>
        <p:spPr>
          <a:xfrm>
            <a:off x="448285" y="3750477"/>
            <a:ext cx="8277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2-simplex = face </a:t>
            </a:r>
            <a:r>
              <a:rPr lang="en-US" sz="3200" dirty="0">
                <a:solidFill>
                  <a:srgbClr val="000000"/>
                </a:solidFill>
              </a:rPr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{v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}</a:t>
            </a:r>
            <a:endParaRPr lang="en-US" sz="3200" baseline="-25000" dirty="0">
              <a:solidFill>
                <a:srgbClr val="000000"/>
              </a:solidFill>
            </a:endParaRPr>
          </a:p>
          <a:p>
            <a:r>
              <a:rPr lang="en-US" sz="3200" dirty="0" smtClean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75889" y="4392946"/>
            <a:ext cx="4554733" cy="2332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that the boundary </a:t>
            </a:r>
          </a:p>
          <a:p>
            <a:r>
              <a:rPr lang="en-US" sz="3200" dirty="0" smtClean="0"/>
              <a:t>of this face is the cycle</a:t>
            </a:r>
          </a:p>
          <a:p>
            <a:pPr algn="ctr">
              <a:lnSpc>
                <a:spcPct val="130000"/>
              </a:lnSpc>
            </a:pPr>
            <a:r>
              <a:rPr lang="en-US" sz="3200" dirty="0"/>
              <a:t>e</a:t>
            </a:r>
            <a:r>
              <a:rPr lang="en-US" sz="3200" baseline="-25000" dirty="0"/>
              <a:t>1</a:t>
            </a:r>
            <a:r>
              <a:rPr lang="en-US" sz="3200" dirty="0"/>
              <a:t> + e</a:t>
            </a:r>
            <a:r>
              <a:rPr lang="en-US" sz="3200" baseline="-25000" dirty="0"/>
              <a:t>2</a:t>
            </a:r>
            <a:r>
              <a:rPr lang="en-US" sz="3200" dirty="0"/>
              <a:t> +  e</a:t>
            </a:r>
            <a:r>
              <a:rPr lang="en-US" sz="3200" baseline="-25000" dirty="0"/>
              <a:t>3</a:t>
            </a:r>
            <a:r>
              <a:rPr lang="en-US" sz="3200" dirty="0"/>
              <a:t> </a:t>
            </a:r>
            <a:endParaRPr lang="en-US" sz="3200" dirty="0" smtClean="0"/>
          </a:p>
          <a:p>
            <a:pPr algn="ctr">
              <a:lnSpc>
                <a:spcPct val="130000"/>
              </a:lnSpc>
            </a:pPr>
            <a:r>
              <a:rPr lang="en-US" sz="3200" dirty="0" smtClean="0"/>
              <a:t>= {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} + {v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} +</a:t>
            </a:r>
            <a:r>
              <a:rPr lang="en-US" sz="3200" baseline="-25000" dirty="0" smtClean="0">
                <a:solidFill>
                  <a:srgbClr val="000000"/>
                </a:solidFill>
              </a:rPr>
              <a:t> </a:t>
            </a:r>
            <a:r>
              <a:rPr lang="en-US" sz="3200" dirty="0" smtClean="0"/>
              <a:t>{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}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48285" y="1813359"/>
            <a:ext cx="8277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1</a:t>
            </a:r>
            <a:r>
              <a:rPr lang="en-US" sz="3200" b="1" dirty="0" smtClean="0">
                <a:solidFill>
                  <a:srgbClr val="000000"/>
                </a:solidFill>
              </a:rPr>
              <a:t>-simplex = edge </a:t>
            </a:r>
            <a:r>
              <a:rPr lang="en-US" sz="3200" dirty="0">
                <a:solidFill>
                  <a:srgbClr val="000000"/>
                </a:solidFill>
              </a:rPr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{v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}</a:t>
            </a:r>
            <a:endParaRPr lang="en-US" sz="3200" baseline="-25000" dirty="0">
              <a:solidFill>
                <a:srgbClr val="000000"/>
              </a:solidFill>
            </a:endParaRPr>
          </a:p>
          <a:p>
            <a:r>
              <a:rPr lang="en-US" sz="3200" dirty="0" smtClean="0"/>
              <a:t>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375890" y="2555306"/>
            <a:ext cx="43329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that the boundary of this edge is v</a:t>
            </a:r>
            <a:r>
              <a:rPr lang="en-US" sz="3200" baseline="-25000" dirty="0"/>
              <a:t>2</a:t>
            </a:r>
            <a:r>
              <a:rPr lang="en-US" sz="3200" dirty="0" smtClean="0"/>
              <a:t> </a:t>
            </a:r>
            <a:r>
              <a:rPr lang="en-US" sz="3200" dirty="0"/>
              <a:t>+</a:t>
            </a:r>
            <a:r>
              <a:rPr lang="en-US" sz="3200" dirty="0" smtClean="0"/>
              <a:t>  v</a:t>
            </a:r>
            <a:r>
              <a:rPr lang="en-US" sz="3200" baseline="-25000" dirty="0"/>
              <a:t>1</a:t>
            </a:r>
            <a:r>
              <a:rPr lang="en-US" sz="3200" dirty="0" smtClean="0"/>
              <a:t> 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195947" y="2727392"/>
            <a:ext cx="2932737" cy="903181"/>
            <a:chOff x="591623" y="2196568"/>
            <a:chExt cx="2932737" cy="903181"/>
          </a:xfrm>
        </p:grpSpPr>
        <p:grpSp>
          <p:nvGrpSpPr>
            <p:cNvPr id="64" name="Group 63"/>
            <p:cNvGrpSpPr/>
            <p:nvPr/>
          </p:nvGrpSpPr>
          <p:grpSpPr>
            <a:xfrm>
              <a:off x="1042252" y="2411276"/>
              <a:ext cx="1838411" cy="688473"/>
              <a:chOff x="5835762" y="906089"/>
              <a:chExt cx="1838411" cy="688473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 rot="10800000" flipV="1">
                <a:off x="6091033" y="1066109"/>
                <a:ext cx="1392072" cy="0"/>
              </a:xfrm>
              <a:prstGeom prst="line">
                <a:avLst/>
              </a:prstGeom>
              <a:ln w="889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Oval 65"/>
              <p:cNvSpPr/>
              <p:nvPr/>
            </p:nvSpPr>
            <p:spPr>
              <a:xfrm rot="10800000"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 rot="10800000">
                <a:off x="584537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5845373" y="91066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5835762" y="909260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5852396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6524588" y="1009786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endParaRPr lang="en-US" sz="3200" baseline="-25000" dirty="0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591623" y="2196568"/>
              <a:ext cx="2932737" cy="584776"/>
              <a:chOff x="643130" y="5427877"/>
              <a:chExt cx="2932737" cy="584776"/>
            </a:xfrm>
          </p:grpSpPr>
          <p:sp>
            <p:nvSpPr>
              <p:cNvPr id="76" name="TextBox 75"/>
              <p:cNvSpPr txBox="1"/>
              <p:nvPr/>
            </p:nvSpPr>
            <p:spPr>
              <a:xfrm>
                <a:off x="643130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2924615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2</a:t>
                </a:r>
              </a:p>
            </p:txBody>
          </p:sp>
        </p:grpSp>
      </p:grpSp>
      <p:sp>
        <p:nvSpPr>
          <p:cNvPr id="78" name="TextBox 77"/>
          <p:cNvSpPr txBox="1"/>
          <p:nvPr/>
        </p:nvSpPr>
        <p:spPr>
          <a:xfrm>
            <a:off x="448285" y="1012425"/>
            <a:ext cx="827736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0-simplex = vertex </a:t>
            </a:r>
            <a:r>
              <a:rPr lang="en-US" sz="3200" dirty="0" smtClean="0">
                <a:solidFill>
                  <a:srgbClr val="000000"/>
                </a:solidFill>
              </a:rPr>
              <a:t>= v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4646703" y="1229744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3" name="Group 52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4" name="Rectangle 53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8" name="Rectangle 57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Building blocks for an </a:t>
            </a:r>
            <a:r>
              <a:rPr lang="en-US" sz="3200" dirty="0" err="1" smtClean="0">
                <a:solidFill>
                  <a:schemeClr val="tx1"/>
                </a:solidFill>
              </a:rPr>
              <a:t>unoriented</a:t>
            </a:r>
            <a:r>
              <a:rPr lang="en-US" sz="3200" dirty="0" smtClean="0">
                <a:solidFill>
                  <a:schemeClr val="tx1"/>
                </a:solidFill>
              </a:rPr>
              <a:t> simplicial complex using</a:t>
            </a:r>
            <a:r>
              <a:rPr lang="en-US" sz="3200" b="1" dirty="0" smtClean="0">
                <a:solidFill>
                  <a:schemeClr val="tx1"/>
                </a:solidFill>
              </a:rPr>
              <a:t> Z</a:t>
            </a:r>
            <a:r>
              <a:rPr lang="en-US" sz="32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coefficients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52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Creating a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143021" y="5649458"/>
            <a:ext cx="94300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0.)  Start by adding 0-dimensional vertices </a:t>
            </a:r>
          </a:p>
          <a:p>
            <a:pPr algn="ctr"/>
            <a:r>
              <a:rPr lang="en-US" sz="3200" dirty="0" smtClean="0"/>
              <a:t>(0-simplices)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550" y="1528762"/>
            <a:ext cx="6438900" cy="340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00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Creating a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0159" y="5178904"/>
            <a:ext cx="85000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</a:t>
            </a:r>
            <a:r>
              <a:rPr lang="en-US" sz="3200" dirty="0" smtClean="0"/>
              <a:t>.)  Next add </a:t>
            </a:r>
            <a:r>
              <a:rPr lang="en-US" sz="3200" dirty="0"/>
              <a:t>1</a:t>
            </a:r>
            <a:r>
              <a:rPr lang="en-US" sz="3200" dirty="0" smtClean="0"/>
              <a:t>-dimensional edges (1-simplices).</a:t>
            </a:r>
          </a:p>
          <a:p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Note:  These edges must connect two vertices.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I.e., the boundary of an edge is two vertices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550" y="1528762"/>
            <a:ext cx="6438900" cy="340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41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88900">
          <a:solidFill>
            <a:srgbClr val="008000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32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3481</TotalTime>
  <Words>5200</Words>
  <Application>Microsoft Office PowerPoint</Application>
  <PresentationFormat>On-screen Show (4:3)</PresentationFormat>
  <Paragraphs>615</Paragraphs>
  <Slides>55</Slides>
  <Notes>55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I Darcy</dc:creator>
  <cp:keywords/>
  <dc:description/>
  <cp:lastModifiedBy>Darcy, Isabel K</cp:lastModifiedBy>
  <cp:revision>96</cp:revision>
  <dcterms:created xsi:type="dcterms:W3CDTF">2013-08-17T15:09:56Z</dcterms:created>
  <dcterms:modified xsi:type="dcterms:W3CDTF">2018-08-19T02:35:25Z</dcterms:modified>
  <cp:category/>
</cp:coreProperties>
</file>