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1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3DF990-D78A-4832-8049-9A6BC20EC1D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02F595-04A5-43DD-9822-6FE8B7986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56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48CC0F3-F449-A047-9991-683B7EEDECCE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2BF4A4F-4E7B-4040-BBC5-9B2E5FF2F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0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03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r>
              <a:rPr lang="en-US" baseline="0" dirty="0" smtClean="0"/>
              <a:t>The </a:t>
            </a:r>
            <a:r>
              <a:rPr lang="en-US" dirty="0"/>
              <a:t>building blocks for a simplicial complex consist of zero simplices which are zero dimensional vertices, one simplices which are one-dimensional edges, and 2-simplices which are two dimensional triangles,</a:t>
            </a:r>
          </a:p>
          <a:p>
            <a:pPr algn="l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1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5665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97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6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4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1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0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2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1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5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9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4234D-B031-724F-9428-B21AF3AEA2A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C23A6-E79F-BC4A-939D-C9020D66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1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" y="123534"/>
            <a:ext cx="6039373" cy="14630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25255" y="1064938"/>
            <a:ext cx="8789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http://www.ima.umn.edu/2008-2009/ND6.15-26.09</a:t>
            </a:r>
            <a:r>
              <a:rPr lang="en-US" sz="2400" dirty="0" smtClean="0"/>
              <a:t>/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79" y="1505363"/>
            <a:ext cx="8870979" cy="40233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875" y="5343515"/>
            <a:ext cx="737054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66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104241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>
                  <a:solidFill>
                    <a:schemeClr val="tx1"/>
                  </a:solidFill>
                </a:rPr>
                <a:t>Create your own </a:t>
              </a:r>
              <a:r>
                <a:rPr lang="en-US" sz="4800" dirty="0">
                  <a:solidFill>
                    <a:schemeClr val="tx1"/>
                  </a:solidFill>
                </a:rPr>
                <a:t>h</a:t>
              </a:r>
              <a:r>
                <a:rPr lang="en-US" sz="4800" dirty="0" smtClean="0">
                  <a:solidFill>
                    <a:schemeClr val="tx1"/>
                  </a:solidFill>
                </a:rPr>
                <a:t>omology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274532" y="1360474"/>
            <a:ext cx="6096000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 ingredients:</a:t>
            </a:r>
          </a:p>
          <a:p>
            <a:endParaRPr lang="en-US" sz="3600" dirty="0"/>
          </a:p>
          <a:p>
            <a:r>
              <a:rPr lang="en-US" sz="5400" dirty="0" smtClean="0"/>
              <a:t>1.)  Objects</a:t>
            </a:r>
          </a:p>
          <a:p>
            <a:pPr>
              <a:lnSpc>
                <a:spcPct val="140000"/>
              </a:lnSpc>
            </a:pPr>
            <a:r>
              <a:rPr lang="en-US" sz="5400" dirty="0" smtClean="0"/>
              <a:t>2.)  Grading</a:t>
            </a:r>
          </a:p>
          <a:p>
            <a:pPr>
              <a:lnSpc>
                <a:spcPct val="140000"/>
              </a:lnSpc>
            </a:pPr>
            <a:r>
              <a:rPr lang="en-US" sz="5400" dirty="0" smtClean="0"/>
              <a:t>3.)  Boundary map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023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95947" y="4141020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  <p:sp>
        <p:nvSpPr>
          <p:cNvPr id="3" name="TextBox 2"/>
          <p:cNvSpPr txBox="1"/>
          <p:nvPr/>
        </p:nvSpPr>
        <p:spPr>
          <a:xfrm>
            <a:off x="448285" y="3750477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triangle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8285" y="181335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edge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95947" y="272739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411276"/>
              <a:ext cx="1838411" cy="688473"/>
              <a:chOff x="5835762" y="906089"/>
              <a:chExt cx="1838411" cy="688473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448285" y="1012425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646703" y="1229744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4" name="Rectangle 5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 </a:t>
            </a:r>
            <a:r>
              <a:rPr lang="en-US" sz="3200" dirty="0" err="1" smtClean="0">
                <a:solidFill>
                  <a:schemeClr val="tx1"/>
                </a:solidFill>
              </a:rPr>
              <a:t>simplicial</a:t>
            </a:r>
            <a:r>
              <a:rPr lang="en-US" sz="3200" dirty="0" smtClean="0">
                <a:solidFill>
                  <a:schemeClr val="tx1"/>
                </a:solidFill>
              </a:rPr>
              <a:t> homology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104241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>
                  <a:solidFill>
                    <a:prstClr val="black"/>
                  </a:solidFill>
                  <a:latin typeface="Calibri"/>
                </a:rPr>
                <a:t>Grading</a:t>
              </a:r>
              <a:endParaRPr lang="en-US" sz="48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71231" y="1065296"/>
            <a:ext cx="84210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B60200"/>
                </a:solidFill>
              </a:rPr>
              <a:t>Grading:   Each object is assigned a unique grade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Grading = Partition of R[x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3200" u="sng" dirty="0"/>
              <a:t>Ex:  Grade = </a:t>
            </a:r>
            <a:r>
              <a:rPr lang="en-US" sz="3200" u="sng" dirty="0" smtClean="0"/>
              <a:t>dimension</a:t>
            </a:r>
            <a:endParaRPr lang="en-US" sz="3200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7708973" y="4539007"/>
            <a:ext cx="524441" cy="481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/>
              <a:t>2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10800000" flipV="1">
            <a:off x="7325970" y="6287679"/>
            <a:ext cx="1121010" cy="0"/>
          </a:xfrm>
          <a:prstGeom prst="line">
            <a:avLst/>
          </a:prstGeom>
          <a:ln w="635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 rot="10800000">
            <a:off x="8379938" y="6155803"/>
            <a:ext cx="220905" cy="226073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 rot="10800000">
            <a:off x="7128144" y="6155803"/>
            <a:ext cx="220905" cy="226073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Isosceles Triangle 34"/>
          <p:cNvSpPr/>
          <p:nvPr/>
        </p:nvSpPr>
        <p:spPr>
          <a:xfrm>
            <a:off x="7220188" y="5124569"/>
            <a:ext cx="1288612" cy="114167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7128144" y="6159571"/>
            <a:ext cx="220905" cy="226073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8379938" y="6155803"/>
            <a:ext cx="220905" cy="226073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7756869" y="5048044"/>
            <a:ext cx="220905" cy="226073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7120405" y="6158416"/>
            <a:ext cx="220905" cy="226073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7133800" y="6155803"/>
            <a:ext cx="220905" cy="226073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172132" y="5287163"/>
            <a:ext cx="524441" cy="481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61398" y="5287163"/>
            <a:ext cx="524441" cy="481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75104" y="6109878"/>
            <a:ext cx="524441" cy="481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3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6754190" y="5960235"/>
            <a:ext cx="2361679" cy="481927"/>
            <a:chOff x="643130" y="5427877"/>
            <a:chExt cx="2932737" cy="584776"/>
          </a:xfrm>
        </p:grpSpPr>
        <p:sp>
          <p:nvSpPr>
            <p:cNvPr id="45" name="TextBox 44"/>
            <p:cNvSpPr txBox="1"/>
            <p:nvPr/>
          </p:nvSpPr>
          <p:spPr>
            <a:xfrm>
              <a:off x="643130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924615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14944" y="4687692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Grade </a:t>
            </a:r>
            <a:r>
              <a:rPr lang="en-US" sz="3200" dirty="0" smtClean="0">
                <a:solidFill>
                  <a:srgbClr val="000000"/>
                </a:solidFill>
              </a:rPr>
              <a:t>2:  </a:t>
            </a:r>
            <a:r>
              <a:rPr lang="en-US" sz="3200" b="1" dirty="0" smtClean="0">
                <a:solidFill>
                  <a:srgbClr val="000000"/>
                </a:solidFill>
              </a:rPr>
              <a:t>2-simplex = triangle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4944" y="3855936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Grade </a:t>
            </a:r>
            <a:r>
              <a:rPr lang="en-US" sz="3200" dirty="0" smtClean="0">
                <a:solidFill>
                  <a:srgbClr val="000000"/>
                </a:solidFill>
              </a:rPr>
              <a:t>1:  </a:t>
            </a:r>
            <a:r>
              <a:rPr lang="en-US" sz="3200" b="1" dirty="0" smtClean="0">
                <a:solidFill>
                  <a:srgbClr val="000000"/>
                </a:solidFill>
              </a:rPr>
              <a:t>1-simplex =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998778" y="3554594"/>
            <a:ext cx="2073254" cy="800097"/>
            <a:chOff x="975902" y="1890071"/>
            <a:chExt cx="2251635" cy="800097"/>
          </a:xfrm>
        </p:grpSpPr>
        <p:grpSp>
          <p:nvGrpSpPr>
            <p:cNvPr id="17" name="Group 16"/>
            <p:cNvGrpSpPr/>
            <p:nvPr/>
          </p:nvGrpSpPr>
          <p:grpSpPr>
            <a:xfrm>
              <a:off x="1042252" y="2048798"/>
              <a:ext cx="1838411" cy="641370"/>
              <a:chOff x="5835762" y="543611"/>
              <a:chExt cx="1838411" cy="641370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524588" y="543611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975902" y="1890071"/>
              <a:ext cx="2251635" cy="617998"/>
              <a:chOff x="1027409" y="5121380"/>
              <a:chExt cx="2251635" cy="617998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027409" y="5121380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627791" y="5154602"/>
                <a:ext cx="651253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514944" y="3055002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Grade 0:  </a:t>
            </a:r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169277" y="3272321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104241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396532" y="86429"/>
            <a:ext cx="4350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Boundary Map   </a:t>
            </a:r>
            <a:r>
              <a:rPr lang="en-US" sz="4400" dirty="0" smtClean="0"/>
              <a:t> 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450175" y="1218976"/>
            <a:ext cx="8521002" cy="850099"/>
            <a:chOff x="450175" y="1444026"/>
            <a:chExt cx="8521002" cy="850099"/>
          </a:xfrm>
        </p:grpSpPr>
        <p:grpSp>
          <p:nvGrpSpPr>
            <p:cNvPr id="13" name="Group 12"/>
            <p:cNvGrpSpPr/>
            <p:nvPr/>
          </p:nvGrpSpPr>
          <p:grpSpPr>
            <a:xfrm>
              <a:off x="450175" y="1444026"/>
              <a:ext cx="8521002" cy="832917"/>
              <a:chOff x="3593592" y="100584"/>
              <a:chExt cx="8521002" cy="832917"/>
            </a:xfrm>
            <a:noFill/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3593592" y="100584"/>
                <a:ext cx="554736" cy="832104"/>
              </a:xfrm>
              <a:prstGeom prst="rect">
                <a:avLst/>
              </a:prstGeom>
              <a:grpFill/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3949673" y="102504"/>
                <a:ext cx="8164921" cy="83099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4800" baseline="-25000" dirty="0" smtClean="0"/>
                  <a:t>n</a:t>
                </a:r>
                <a:r>
                  <a:rPr lang="en-US" sz="4800" dirty="0" smtClean="0"/>
                  <a:t> :  </a:t>
                </a:r>
                <a:r>
                  <a:rPr lang="en-US" sz="4800" dirty="0" err="1" smtClean="0"/>
                  <a:t>C</a:t>
                </a:r>
                <a:r>
                  <a:rPr lang="en-US" sz="4800" baseline="-25000" dirty="0" err="1" smtClean="0"/>
                  <a:t>n</a:t>
                </a:r>
                <a:r>
                  <a:rPr lang="en-US" sz="4800" baseline="-25000" dirty="0" smtClean="0"/>
                  <a:t>  </a:t>
                </a:r>
                <a:r>
                  <a:rPr lang="en-US" sz="4800" dirty="0" smtClean="0">
                    <a:sym typeface="Wingdings"/>
                  </a:rPr>
                  <a:t></a:t>
                </a:r>
                <a:r>
                  <a:rPr lang="en-US" sz="4800" dirty="0" smtClean="0"/>
                  <a:t>  C</a:t>
                </a:r>
                <a:r>
                  <a:rPr lang="en-US" sz="4800" baseline="-25000" dirty="0" smtClean="0"/>
                  <a:t>n-1</a:t>
                </a:r>
                <a:r>
                  <a:rPr lang="en-US" sz="4800" dirty="0" smtClean="0"/>
                  <a:t>  such that     </a:t>
                </a:r>
                <a:r>
                  <a:rPr lang="en-US" sz="4800" baseline="30000" dirty="0" smtClean="0"/>
                  <a:t>2</a:t>
                </a:r>
                <a:r>
                  <a:rPr lang="en-US" sz="4800" dirty="0" smtClean="0"/>
                  <a:t>  = 0</a:t>
                </a:r>
                <a:endParaRPr lang="en-US" sz="4800" baseline="-25000" dirty="0" smtClean="0"/>
              </a:p>
            </p:txBody>
          </p:sp>
        </p:grp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6920974" y="1462021"/>
              <a:ext cx="554736" cy="832104"/>
            </a:xfrm>
            <a:prstGeom prst="rect">
              <a:avLst/>
            </a:prstGeom>
            <a:noFill/>
          </p:spPr>
        </p:pic>
      </p:grpSp>
      <p:grpSp>
        <p:nvGrpSpPr>
          <p:cNvPr id="17" name="Group 16"/>
          <p:cNvGrpSpPr/>
          <p:nvPr/>
        </p:nvGrpSpPr>
        <p:grpSpPr>
          <a:xfrm>
            <a:off x="367982" y="4038238"/>
            <a:ext cx="2932737" cy="2510394"/>
            <a:chOff x="643130" y="3761860"/>
            <a:chExt cx="2932737" cy="2510394"/>
          </a:xfrm>
        </p:grpSpPr>
        <p:sp>
          <p:nvSpPr>
            <p:cNvPr id="18" name="TextBox 1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Isosceles Triangle 23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  <p:grpSp>
        <p:nvGrpSpPr>
          <p:cNvPr id="36" name="Group 35"/>
          <p:cNvGrpSpPr/>
          <p:nvPr/>
        </p:nvGrpSpPr>
        <p:grpSpPr>
          <a:xfrm>
            <a:off x="367982" y="2828772"/>
            <a:ext cx="2932737" cy="903181"/>
            <a:chOff x="591623" y="2196568"/>
            <a:chExt cx="2932737" cy="903181"/>
          </a:xfrm>
        </p:grpSpPr>
        <p:grpSp>
          <p:nvGrpSpPr>
            <p:cNvPr id="37" name="Group 36"/>
            <p:cNvGrpSpPr/>
            <p:nvPr/>
          </p:nvGrpSpPr>
          <p:grpSpPr>
            <a:xfrm>
              <a:off x="1042252" y="2411276"/>
              <a:ext cx="1838411" cy="688473"/>
              <a:chOff x="5835762" y="906089"/>
              <a:chExt cx="1838411" cy="688473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grpSp>
        <p:nvGrpSpPr>
          <p:cNvPr id="52" name="Group 51"/>
          <p:cNvGrpSpPr/>
          <p:nvPr/>
        </p:nvGrpSpPr>
        <p:grpSpPr>
          <a:xfrm>
            <a:off x="3416745" y="2450160"/>
            <a:ext cx="737351" cy="1096322"/>
            <a:chOff x="3657900" y="2390518"/>
            <a:chExt cx="737351" cy="1096322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3718149" y="2390518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12" name="Rectangle 11"/>
            <p:cNvSpPr/>
            <p:nvPr/>
          </p:nvSpPr>
          <p:spPr>
            <a:xfrm>
              <a:off x="3657900" y="2717399"/>
              <a:ext cx="73735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>
                  <a:sym typeface="Wingdings"/>
                </a:rPr>
                <a:t></a:t>
              </a:r>
              <a:endParaRPr lang="en-US" sz="4400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416745" y="4522782"/>
            <a:ext cx="737351" cy="1096322"/>
            <a:chOff x="3657900" y="2390518"/>
            <a:chExt cx="737351" cy="1096322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3718149" y="2390518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8" name="Rectangle 57"/>
            <p:cNvSpPr/>
            <p:nvPr/>
          </p:nvSpPr>
          <p:spPr>
            <a:xfrm>
              <a:off x="3657900" y="2717399"/>
              <a:ext cx="73735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>
                  <a:sym typeface="Wingdings"/>
                </a:rPr>
                <a:t></a:t>
              </a:r>
              <a:endParaRPr lang="en-US" sz="44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346648" y="2450160"/>
            <a:ext cx="1278465" cy="1096322"/>
            <a:chOff x="3657900" y="2390518"/>
            <a:chExt cx="1278465" cy="1096322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3718149" y="2390518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61" name="Rectangle 60"/>
            <p:cNvSpPr/>
            <p:nvPr/>
          </p:nvSpPr>
          <p:spPr>
            <a:xfrm>
              <a:off x="3657900" y="2717399"/>
              <a:ext cx="127846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 smtClean="0">
                  <a:sym typeface="Wingdings"/>
                </a:rPr>
                <a:t>  0</a:t>
              </a:r>
              <a:endParaRPr lang="en-US" sz="44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346648" y="4522782"/>
            <a:ext cx="1278465" cy="1096322"/>
            <a:chOff x="3657900" y="2390518"/>
            <a:chExt cx="1278465" cy="1096322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3718149" y="2390518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64" name="Rectangle 63"/>
            <p:cNvSpPr/>
            <p:nvPr/>
          </p:nvSpPr>
          <p:spPr>
            <a:xfrm>
              <a:off x="3657900" y="2717399"/>
              <a:ext cx="127846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 smtClean="0">
                  <a:sym typeface="Wingdings"/>
                </a:rPr>
                <a:t>  0</a:t>
              </a:r>
              <a:endParaRPr lang="en-US" sz="44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321940" y="2828772"/>
            <a:ext cx="2932737" cy="584776"/>
            <a:chOff x="591623" y="2196568"/>
            <a:chExt cx="2932737" cy="584776"/>
          </a:xfrm>
        </p:grpSpPr>
        <p:grpSp>
          <p:nvGrpSpPr>
            <p:cNvPr id="70" name="Group 69"/>
            <p:cNvGrpSpPr/>
            <p:nvPr/>
          </p:nvGrpSpPr>
          <p:grpSpPr>
            <a:xfrm>
              <a:off x="1042252" y="2411276"/>
              <a:ext cx="1838411" cy="278892"/>
              <a:chOff x="5835762" y="906089"/>
              <a:chExt cx="1838411" cy="278892"/>
            </a:xfrm>
          </p:grpSpPr>
          <p:sp>
            <p:nvSpPr>
              <p:cNvPr id="75" name="Oval 74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grpSp>
        <p:nvGrpSpPr>
          <p:cNvPr id="82" name="Group 81"/>
          <p:cNvGrpSpPr/>
          <p:nvPr/>
        </p:nvGrpSpPr>
        <p:grpSpPr>
          <a:xfrm>
            <a:off x="4322167" y="4038238"/>
            <a:ext cx="2932737" cy="2510394"/>
            <a:chOff x="643130" y="3761860"/>
            <a:chExt cx="2932737" cy="2510394"/>
          </a:xfrm>
        </p:grpSpPr>
        <p:sp>
          <p:nvSpPr>
            <p:cNvPr id="83" name="TextBox 82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Oval 85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Isosceles Triangle 87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noFill/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97" name="Group 96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8" name="TextBox 97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18472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93" y="996600"/>
            <a:ext cx="92896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 smtClean="0"/>
              <a:t>n+1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n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n-1   </a:t>
            </a:r>
            <a:r>
              <a:rPr lang="en-US" sz="3200" dirty="0" smtClean="0">
                <a:sym typeface="Wingdings"/>
              </a:rPr>
              <a:t>. . .</a:t>
            </a:r>
            <a:r>
              <a:rPr lang="en-US" sz="3200" baseline="-25000" dirty="0" smtClean="0"/>
              <a:t>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026219" y="2367620"/>
            <a:ext cx="7576500" cy="2160591"/>
            <a:chOff x="112723" y="3602667"/>
            <a:chExt cx="7576500" cy="2160591"/>
          </a:xfrm>
        </p:grpSpPr>
        <p:sp>
          <p:nvSpPr>
            <p:cNvPr id="25" name="Rectangle 24"/>
            <p:cNvSpPr/>
            <p:nvPr/>
          </p:nvSpPr>
          <p:spPr>
            <a:xfrm>
              <a:off x="112723" y="3602667"/>
              <a:ext cx="7576500" cy="21605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/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= (kernel of      )/ (image of         )</a:t>
              </a:r>
            </a:p>
            <a:p>
              <a:endParaRPr lang="en-US" sz="3200" dirty="0"/>
            </a:p>
            <a:p>
              <a:r>
                <a:rPr lang="en-US" sz="3200" dirty="0" smtClean="0"/>
                <a:t>				        cycles</a:t>
              </a:r>
              <a:r>
                <a:rPr lang="en-US" sz="3200" baseline="-25000" dirty="0" smtClean="0"/>
                <a:t>       </a:t>
              </a:r>
            </a:p>
            <a:p>
              <a:pPr>
                <a:lnSpc>
                  <a:spcPct val="120000"/>
                </a:lnSpc>
              </a:pPr>
              <a:r>
                <a:rPr lang="en-US" sz="3200" dirty="0"/>
                <a:t>	</a:t>
              </a:r>
              <a:r>
                <a:rPr lang="en-US" sz="3200" dirty="0" smtClean="0"/>
                <a:t>			</a:t>
              </a:r>
              <a:r>
                <a:rPr lang="en-US" sz="3200" dirty="0"/>
                <a:t> </a:t>
              </a:r>
              <a:r>
                <a:rPr lang="en-US" sz="3200" dirty="0" smtClean="0"/>
                <a:t>  boundaries</a:t>
              </a:r>
              <a:endParaRPr lang="en-US" sz="3200" baseline="-25000" dirty="0" smtClean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313721" y="5201123"/>
              <a:ext cx="1857401" cy="1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592050" y="3626632"/>
            <a:ext cx="52189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1195" y="564593"/>
            <a:ext cx="871219" cy="649224"/>
            <a:chOff x="793734" y="564593"/>
            <a:chExt cx="871219" cy="649224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9" name="Rectangle 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271992" y="2296779"/>
            <a:ext cx="871219" cy="649224"/>
            <a:chOff x="793734" y="564593"/>
            <a:chExt cx="871219" cy="649224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7" name="Rectangle 36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n+1</a:t>
              </a:r>
              <a:endParaRPr lang="en-US" sz="3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764171" y="2296779"/>
            <a:ext cx="596305" cy="649224"/>
            <a:chOff x="793734" y="564593"/>
            <a:chExt cx="596305" cy="649224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0" name="Rectangle 39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043976" y="564593"/>
            <a:ext cx="596305" cy="649224"/>
            <a:chOff x="793734" y="564593"/>
            <a:chExt cx="596305" cy="649224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6" name="Rectangle 45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639383" y="564593"/>
            <a:ext cx="591229" cy="649224"/>
            <a:chOff x="793734" y="564593"/>
            <a:chExt cx="591229" cy="649224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9" name="Rectangle 48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2</a:t>
              </a:r>
              <a:endParaRPr lang="en-US" sz="32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36812" y="564593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2" name="Rectangle 51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028537" y="564593"/>
            <a:ext cx="591229" cy="649224"/>
            <a:chOff x="793734" y="564593"/>
            <a:chExt cx="591229" cy="649224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5" name="Rectangle 54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0</a:t>
              </a:r>
              <a:endParaRPr lang="en-US" sz="32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67852" y="4265711"/>
            <a:ext cx="2932737" cy="2510394"/>
            <a:chOff x="643130" y="3761860"/>
            <a:chExt cx="2932737" cy="2510394"/>
          </a:xfrm>
        </p:grpSpPr>
        <p:sp>
          <p:nvSpPr>
            <p:cNvPr id="30" name="TextBox 29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Oval 4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Isosceles Triangle 4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  <p:sp>
        <p:nvSpPr>
          <p:cNvPr id="5" name="Freeform 4"/>
          <p:cNvSpPr/>
          <p:nvPr/>
        </p:nvSpPr>
        <p:spPr>
          <a:xfrm>
            <a:off x="3442855" y="4619834"/>
            <a:ext cx="2015836" cy="1620982"/>
          </a:xfrm>
          <a:custGeom>
            <a:avLst/>
            <a:gdLst>
              <a:gd name="connsiteX0" fmla="*/ 249381 w 2015836"/>
              <a:gd name="connsiteY0" fmla="*/ 1620982 h 1620982"/>
              <a:gd name="connsiteX1" fmla="*/ 0 w 2015836"/>
              <a:gd name="connsiteY1" fmla="*/ 374073 h 1620982"/>
              <a:gd name="connsiteX2" fmla="*/ 1163781 w 2015836"/>
              <a:gd name="connsiteY2" fmla="*/ 644236 h 1620982"/>
              <a:gd name="connsiteX3" fmla="*/ 1849581 w 2015836"/>
              <a:gd name="connsiteY3" fmla="*/ 0 h 1620982"/>
              <a:gd name="connsiteX4" fmla="*/ 2015836 w 2015836"/>
              <a:gd name="connsiteY4" fmla="*/ 1558636 h 1620982"/>
              <a:gd name="connsiteX5" fmla="*/ 706581 w 2015836"/>
              <a:gd name="connsiteY5" fmla="*/ 1163782 h 1620982"/>
              <a:gd name="connsiteX6" fmla="*/ 249381 w 2015836"/>
              <a:gd name="connsiteY6" fmla="*/ 1620982 h 1620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5836" h="1620982">
                <a:moveTo>
                  <a:pt x="249381" y="1620982"/>
                </a:moveTo>
                <a:lnTo>
                  <a:pt x="0" y="374073"/>
                </a:lnTo>
                <a:lnTo>
                  <a:pt x="1163781" y="644236"/>
                </a:lnTo>
                <a:lnTo>
                  <a:pt x="1849581" y="0"/>
                </a:lnTo>
                <a:lnTo>
                  <a:pt x="2015836" y="1558636"/>
                </a:lnTo>
                <a:lnTo>
                  <a:pt x="706581" y="1163782"/>
                </a:lnTo>
                <a:lnTo>
                  <a:pt x="249381" y="162098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165273" y="4724400"/>
            <a:ext cx="2161309" cy="1662545"/>
          </a:xfrm>
          <a:custGeom>
            <a:avLst/>
            <a:gdLst>
              <a:gd name="connsiteX0" fmla="*/ 290945 w 2161309"/>
              <a:gd name="connsiteY0" fmla="*/ 893618 h 1662545"/>
              <a:gd name="connsiteX1" fmla="*/ 0 w 2161309"/>
              <a:gd name="connsiteY1" fmla="*/ 0 h 1662545"/>
              <a:gd name="connsiteX2" fmla="*/ 872836 w 2161309"/>
              <a:gd name="connsiteY2" fmla="*/ 20782 h 1662545"/>
              <a:gd name="connsiteX3" fmla="*/ 1288472 w 2161309"/>
              <a:gd name="connsiteY3" fmla="*/ 852055 h 1662545"/>
              <a:gd name="connsiteX4" fmla="*/ 2161309 w 2161309"/>
              <a:gd name="connsiteY4" fmla="*/ 498764 h 1662545"/>
              <a:gd name="connsiteX5" fmla="*/ 1891145 w 2161309"/>
              <a:gd name="connsiteY5" fmla="*/ 1641764 h 1662545"/>
              <a:gd name="connsiteX6" fmla="*/ 644236 w 2161309"/>
              <a:gd name="connsiteY6" fmla="*/ 1662545 h 1662545"/>
              <a:gd name="connsiteX7" fmla="*/ 1080654 w 2161309"/>
              <a:gd name="connsiteY7" fmla="*/ 1039091 h 1662545"/>
              <a:gd name="connsiteX8" fmla="*/ 290945 w 2161309"/>
              <a:gd name="connsiteY8" fmla="*/ 893618 h 1662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1309" h="1662545">
                <a:moveTo>
                  <a:pt x="290945" y="893618"/>
                </a:moveTo>
                <a:lnTo>
                  <a:pt x="0" y="0"/>
                </a:lnTo>
                <a:lnTo>
                  <a:pt x="872836" y="20782"/>
                </a:lnTo>
                <a:lnTo>
                  <a:pt x="1288472" y="852055"/>
                </a:lnTo>
                <a:lnTo>
                  <a:pt x="2161309" y="498764"/>
                </a:lnTo>
                <a:lnTo>
                  <a:pt x="1891145" y="1641764"/>
                </a:lnTo>
                <a:lnTo>
                  <a:pt x="644236" y="1662545"/>
                </a:lnTo>
                <a:lnTo>
                  <a:pt x="1080654" y="1039091"/>
                </a:lnTo>
                <a:lnTo>
                  <a:pt x="290945" y="893618"/>
                </a:lnTo>
                <a:close/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664036" y="3519055"/>
            <a:ext cx="997528" cy="872836"/>
          </a:xfrm>
          <a:custGeom>
            <a:avLst/>
            <a:gdLst>
              <a:gd name="connsiteX0" fmla="*/ 0 w 997528"/>
              <a:gd name="connsiteY0" fmla="*/ 0 h 872836"/>
              <a:gd name="connsiteX1" fmla="*/ 145473 w 997528"/>
              <a:gd name="connsiteY1" fmla="*/ 561109 h 872836"/>
              <a:gd name="connsiteX2" fmla="*/ 893619 w 997528"/>
              <a:gd name="connsiteY2" fmla="*/ 872836 h 872836"/>
              <a:gd name="connsiteX3" fmla="*/ 997528 w 997528"/>
              <a:gd name="connsiteY3" fmla="*/ 103909 h 872836"/>
              <a:gd name="connsiteX4" fmla="*/ 0 w 997528"/>
              <a:gd name="connsiteY4" fmla="*/ 0 h 872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7528" h="872836">
                <a:moveTo>
                  <a:pt x="0" y="0"/>
                </a:moveTo>
                <a:lnTo>
                  <a:pt x="145473" y="561109"/>
                </a:lnTo>
                <a:lnTo>
                  <a:pt x="893619" y="872836"/>
                </a:lnTo>
                <a:lnTo>
                  <a:pt x="997528" y="103909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21386172">
            <a:off x="7536873" y="3588327"/>
            <a:ext cx="831272" cy="946811"/>
          </a:xfrm>
          <a:custGeom>
            <a:avLst/>
            <a:gdLst>
              <a:gd name="connsiteX0" fmla="*/ 145472 w 831272"/>
              <a:gd name="connsiteY0" fmla="*/ 20782 h 976745"/>
              <a:gd name="connsiteX1" fmla="*/ 831272 w 831272"/>
              <a:gd name="connsiteY1" fmla="*/ 0 h 976745"/>
              <a:gd name="connsiteX2" fmla="*/ 540327 w 831272"/>
              <a:gd name="connsiteY2" fmla="*/ 415636 h 976745"/>
              <a:gd name="connsiteX3" fmla="*/ 644236 w 831272"/>
              <a:gd name="connsiteY3" fmla="*/ 976745 h 976745"/>
              <a:gd name="connsiteX4" fmla="*/ 0 w 831272"/>
              <a:gd name="connsiteY4" fmla="*/ 831273 h 976745"/>
              <a:gd name="connsiteX5" fmla="*/ 145472 w 831272"/>
              <a:gd name="connsiteY5" fmla="*/ 20782 h 97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1272" h="976745">
                <a:moveTo>
                  <a:pt x="145472" y="20782"/>
                </a:moveTo>
                <a:lnTo>
                  <a:pt x="831272" y="0"/>
                </a:lnTo>
                <a:lnTo>
                  <a:pt x="540327" y="415636"/>
                </a:lnTo>
                <a:lnTo>
                  <a:pt x="644236" y="976745"/>
                </a:lnTo>
                <a:lnTo>
                  <a:pt x="0" y="831273"/>
                </a:lnTo>
                <a:lnTo>
                  <a:pt x="145472" y="20782"/>
                </a:ln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8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228</Words>
  <Application>Microsoft Office PowerPoint</Application>
  <PresentationFormat>On-screen Show (4:3)</PresentationFormat>
  <Paragraphs>87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 anonymous</dc:creator>
  <cp:keywords/>
  <dc:description/>
  <cp:lastModifiedBy>Darcy, Isabel K</cp:lastModifiedBy>
  <cp:revision>1</cp:revision>
  <cp:lastPrinted>2015-09-30T14:58:39Z</cp:lastPrinted>
  <dcterms:created xsi:type="dcterms:W3CDTF">2015-09-30T07:54:59Z</dcterms:created>
  <dcterms:modified xsi:type="dcterms:W3CDTF">2015-09-30T15:19:11Z</dcterms:modified>
  <cp:category/>
</cp:coreProperties>
</file>