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347" r:id="rId2"/>
    <p:sldId id="257" r:id="rId3"/>
    <p:sldId id="279" r:id="rId4"/>
    <p:sldId id="293" r:id="rId5"/>
    <p:sldId id="280" r:id="rId6"/>
    <p:sldId id="281" r:id="rId7"/>
    <p:sldId id="284" r:id="rId8"/>
    <p:sldId id="348" r:id="rId9"/>
    <p:sldId id="285" r:id="rId10"/>
    <p:sldId id="286" r:id="rId11"/>
    <p:sldId id="287" r:id="rId12"/>
    <p:sldId id="288" r:id="rId13"/>
    <p:sldId id="294" r:id="rId14"/>
    <p:sldId id="295" r:id="rId15"/>
    <p:sldId id="297" r:id="rId16"/>
    <p:sldId id="299" r:id="rId17"/>
    <p:sldId id="300" r:id="rId18"/>
    <p:sldId id="302" r:id="rId19"/>
    <p:sldId id="303" r:id="rId20"/>
    <p:sldId id="349" r:id="rId21"/>
    <p:sldId id="304" r:id="rId22"/>
    <p:sldId id="305" r:id="rId23"/>
    <p:sldId id="306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50" r:id="rId38"/>
    <p:sldId id="322" r:id="rId39"/>
    <p:sldId id="323" r:id="rId40"/>
    <p:sldId id="324" r:id="rId41"/>
    <p:sldId id="325" r:id="rId42"/>
    <p:sldId id="326" r:id="rId43"/>
    <p:sldId id="328" r:id="rId44"/>
    <p:sldId id="327" r:id="rId45"/>
    <p:sldId id="329" r:id="rId46"/>
    <p:sldId id="330" r:id="rId47"/>
    <p:sldId id="331" r:id="rId48"/>
    <p:sldId id="332" r:id="rId49"/>
    <p:sldId id="333" r:id="rId50"/>
    <p:sldId id="334" r:id="rId51"/>
    <p:sldId id="354" r:id="rId52"/>
    <p:sldId id="335" r:id="rId53"/>
    <p:sldId id="336" r:id="rId54"/>
    <p:sldId id="351" r:id="rId55"/>
    <p:sldId id="352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53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02" autoAdjust="0"/>
  </p:normalViewPr>
  <p:slideViewPr>
    <p:cSldViewPr snapToGrid="0" snapToObjects="1">
      <p:cViewPr varScale="1">
        <p:scale>
          <a:sx n="84" d="100"/>
          <a:sy n="84" d="100"/>
        </p:scale>
        <p:origin x="840" y="72"/>
      </p:cViewPr>
      <p:guideLst>
        <p:guide orient="horz" pos="26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41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D4860-231B-B847-8B43-3673E1B2BF4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6157C-2FBF-9340-A3E6-88696799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endParaRPr lang="en-US"/>
          </a:p>
        </p:txBody>
      </p:sp>
      <p:sp>
        <p:nvSpPr>
          <p:cNvPr id="16387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Betti numbers provide a signature of the underlying topology. Illustrated in the figure are five simple objects (topological spaces) together with their Betti number signatures: (a) a point, (b) a circle, (c) a hollow torus, (d) a Klein bottle, and (e) a hollow sphere. For the case of the torus (c), the figure shows three loops on its surface. The red loops are </a:t>
            </a:r>
            <a:r>
              <a:rPr lang="ja-JP" altLang="en-GB">
                <a:latin typeface="Arial" charset="0"/>
                <a:cs typeface="msgothic" charset="0"/>
              </a:rPr>
              <a:t>“</a:t>
            </a:r>
            <a:r>
              <a:rPr lang="en-GB">
                <a:latin typeface="Arial" charset="0"/>
                <a:cs typeface="msgothic" charset="0"/>
              </a:rPr>
              <a:t>essential</a:t>
            </a:r>
            <a:r>
              <a:rPr lang="ja-JP" altLang="en-GB">
                <a:latin typeface="Arial" charset="0"/>
                <a:cs typeface="msgothic" charset="0"/>
              </a:rPr>
              <a:t>”</a:t>
            </a:r>
            <a:r>
              <a:rPr lang="en-GB">
                <a:latin typeface="Arial" charset="0"/>
                <a:cs typeface="msgothic" charset="0"/>
              </a:rPr>
              <a:t> in that they cannot be shrunk to a point, nor can they be deformed one into the other without tearing the loop. The green loop, on the other hand, can be deformed to a point without any obstruction. For the torus, therefore, we have b 1 = 2. For the case of the sphere, the loops shown (and actually all loops on the sphere) can be contracted to points, which is reflected by the fact that b 1 = 0. Both the sphere and the torus have b 2 = 1, this is due to the fact both surfaces enclose a part of space (a void).</a:t>
            </a:r>
          </a:p>
        </p:txBody>
      </p:sp>
    </p:spTree>
    <p:extLst>
      <p:ext uri="{BB962C8B-B14F-4D97-AF65-F5344CB8AC3E}">
        <p14:creationId xmlns:p14="http://schemas.microsoft.com/office/powerpoint/2010/main" val="2343737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0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5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636D8-DC39-2949-BB73-847DC45A595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88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37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33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4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48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endParaRPr lang="en-US"/>
          </a:p>
        </p:txBody>
      </p:sp>
      <p:sp>
        <p:nvSpPr>
          <p:cNvPr id="16387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Betti numbers provide a signature of the underlying topology. Illustrated in the figure are five simple objects (topological spaces) together with their Betti number signatures: (a) a point, (b) a circle, (c) a hollow torus, (d) a Klein bottle, and (e) a hollow sphere. For the case of the torus (c), the figure shows three loops on its surface. The red loops are </a:t>
            </a:r>
            <a:r>
              <a:rPr lang="ja-JP" altLang="en-GB">
                <a:latin typeface="Arial" charset="0"/>
                <a:cs typeface="msgothic" charset="0"/>
              </a:rPr>
              <a:t>“</a:t>
            </a:r>
            <a:r>
              <a:rPr lang="en-GB">
                <a:latin typeface="Arial" charset="0"/>
                <a:cs typeface="msgothic" charset="0"/>
              </a:rPr>
              <a:t>essential</a:t>
            </a:r>
            <a:r>
              <a:rPr lang="ja-JP" altLang="en-GB">
                <a:latin typeface="Arial" charset="0"/>
                <a:cs typeface="msgothic" charset="0"/>
              </a:rPr>
              <a:t>”</a:t>
            </a:r>
            <a:r>
              <a:rPr lang="en-GB">
                <a:latin typeface="Arial" charset="0"/>
                <a:cs typeface="msgothic" charset="0"/>
              </a:rPr>
              <a:t> in that they cannot be shrunk to a point, nor can they be deformed one into the other without tearing the loop. The green loop, on the other hand, can be deformed to a point without any obstruction. For the torus, therefore, we have b 1 = 2. For the case of the sphere, the loops shown (and actually all loops on the sphere) can be contracted to points, which is reflected by the fact that b 1 = 0. Both the sphere and the torus have b 2 = 1, this is due to the fact both surfaces enclose a part of space (a void).</a:t>
            </a:r>
          </a:p>
        </p:txBody>
      </p:sp>
    </p:spTree>
    <p:extLst>
      <p:ext uri="{BB962C8B-B14F-4D97-AF65-F5344CB8AC3E}">
        <p14:creationId xmlns:p14="http://schemas.microsoft.com/office/powerpoint/2010/main" val="467888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endParaRPr lang="en-US"/>
          </a:p>
        </p:txBody>
      </p:sp>
      <p:sp>
        <p:nvSpPr>
          <p:cNvPr id="16387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 err="1">
                <a:latin typeface="Arial" charset="0"/>
                <a:cs typeface="msgothic" charset="0"/>
              </a:rPr>
              <a:t>Betti</a:t>
            </a:r>
            <a:r>
              <a:rPr lang="en-GB" dirty="0">
                <a:latin typeface="Arial" charset="0"/>
                <a:cs typeface="msgothic" charset="0"/>
              </a:rPr>
              <a:t> numbers provide a signature of the underlying topology. Illustrated in the figure are five simple objects (topological spaces) together with their </a:t>
            </a:r>
            <a:r>
              <a:rPr lang="en-GB" dirty="0" err="1">
                <a:latin typeface="Arial" charset="0"/>
                <a:cs typeface="msgothic" charset="0"/>
              </a:rPr>
              <a:t>Betti</a:t>
            </a:r>
            <a:r>
              <a:rPr lang="en-GB" dirty="0">
                <a:latin typeface="Arial" charset="0"/>
                <a:cs typeface="msgothic" charset="0"/>
              </a:rPr>
              <a:t> number signatures: (a) a point, (b) a circle, (c) a hollow torus, (d) a Klein bottle, and (e) a hollow sphere. For the case of the torus (c), the figure shows three loops on its surface. The red loops are </a:t>
            </a:r>
            <a:r>
              <a:rPr lang="ja-JP" altLang="en-GB" dirty="0">
                <a:latin typeface="Arial" charset="0"/>
                <a:cs typeface="msgothic" charset="0"/>
              </a:rPr>
              <a:t>“</a:t>
            </a:r>
            <a:r>
              <a:rPr lang="en-GB" dirty="0">
                <a:latin typeface="Arial" charset="0"/>
                <a:cs typeface="msgothic" charset="0"/>
              </a:rPr>
              <a:t>essential</a:t>
            </a:r>
            <a:r>
              <a:rPr lang="ja-JP" altLang="en-GB" dirty="0">
                <a:latin typeface="Arial" charset="0"/>
                <a:cs typeface="msgothic" charset="0"/>
              </a:rPr>
              <a:t>”</a:t>
            </a:r>
            <a:r>
              <a:rPr lang="en-GB" dirty="0">
                <a:latin typeface="Arial" charset="0"/>
                <a:cs typeface="msgothic" charset="0"/>
              </a:rPr>
              <a:t> in that they cannot be shrunk to a point, nor can they be deformed one into the other without tearing the loop. The green loop, on the other hand, can be deformed to a point without any obstruction. For the torus, therefore, we have b 1 = 2. For the case of the sphere, the loops shown (and actually all loops on the sphere) can be contracted to points, which is reflected by the fact that b 1 = 0. Both the sphere and the torus have b 2 = 1, this is due to the fact both surfaces enclose a part of space (a void).</a:t>
            </a:r>
          </a:p>
        </p:txBody>
      </p:sp>
    </p:spTree>
    <p:extLst>
      <p:ext uri="{BB962C8B-B14F-4D97-AF65-F5344CB8AC3E}">
        <p14:creationId xmlns:p14="http://schemas.microsoft.com/office/powerpoint/2010/main" val="1241099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2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6157C-2FBF-9340-A3E6-88696799F5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5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F2CB-ED6B-964F-A5A9-D053F133804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E0A-2896-8A4F-AFE9-280C1193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F2CB-ED6B-964F-A5A9-D053F133804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E0A-2896-8A4F-AFE9-280C1193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6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F2CB-ED6B-964F-A5A9-D053F133804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E0A-2896-8A4F-AFE9-280C1193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5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F2CB-ED6B-964F-A5A9-D053F133804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E0A-2896-8A4F-AFE9-280C1193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F2CB-ED6B-964F-A5A9-D053F133804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E0A-2896-8A4F-AFE9-280C1193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F2CB-ED6B-964F-A5A9-D053F133804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E0A-2896-8A4F-AFE9-280C1193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4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F2CB-ED6B-964F-A5A9-D053F133804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E0A-2896-8A4F-AFE9-280C1193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5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F2CB-ED6B-964F-A5A9-D053F133804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E0A-2896-8A4F-AFE9-280C1193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1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F2CB-ED6B-964F-A5A9-D053F133804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E0A-2896-8A4F-AFE9-280C1193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2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F2CB-ED6B-964F-A5A9-D053F133804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E0A-2896-8A4F-AFE9-280C1193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1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F2CB-ED6B-964F-A5A9-D053F133804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E0A-2896-8A4F-AFE9-280C1193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5F2CB-ED6B-964F-A5A9-D053F133804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5E0A-2896-8A4F-AFE9-280C1193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1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 eaLnBrk="1"/>
            <a:r>
              <a:rPr lang="en-GB" sz="1500" b="1">
                <a:solidFill>
                  <a:srgbClr val="000000"/>
                </a:solidFill>
                <a:latin typeface="Arial" charset="0"/>
              </a:rPr>
              <a:t>Betti numbers provide a signature of the underlying topology. 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20" y="6231535"/>
            <a:ext cx="107136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788668"/>
            <a:ext cx="7804800" cy="327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100" b="1">
                <a:solidFill>
                  <a:srgbClr val="000000"/>
                </a:solidFill>
                <a:latin typeface="Arial" charset="0"/>
              </a:rPr>
              <a:t>Singh G et al. J Vis 2008;8:11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900">
                <a:solidFill>
                  <a:srgbClr val="000000"/>
                </a:solidFill>
                <a:latin typeface="Arial" charset="0"/>
              </a:rPr>
              <a:t>©2008 by Association for Research in Vision and Ophthalmology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5144" y="5355166"/>
            <a:ext cx="354827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Using Z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coefficients</a:t>
            </a:r>
          </a:p>
        </p:txBody>
      </p:sp>
    </p:spTree>
    <p:extLst>
      <p:ext uri="{BB962C8B-B14F-4D97-AF65-F5344CB8AC3E}">
        <p14:creationId xmlns:p14="http://schemas.microsoft.com/office/powerpoint/2010/main" val="1769852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512392" y="3518883"/>
            <a:ext cx="54215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1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0   </a:t>
            </a:r>
            <a:r>
              <a:rPr lang="en-US" sz="3200" dirty="0" smtClean="0">
                <a:sym typeface="Wingdings"/>
              </a:rPr>
              <a:t>  0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Z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 </a:t>
            </a:r>
            <a:r>
              <a:rPr lang="en-US" sz="3200" dirty="0" err="1" smtClean="0">
                <a:sym typeface="Wingdings"/>
              </a:rPr>
              <a:t>kernal</a:t>
            </a:r>
            <a:r>
              <a:rPr lang="en-US" sz="3200" dirty="0" smtClean="0">
                <a:sym typeface="Wingdings"/>
              </a:rPr>
              <a:t> of</a:t>
            </a:r>
          </a:p>
          <a:p>
            <a:r>
              <a:rPr lang="en-US" sz="2400" dirty="0" smtClean="0">
                <a:sym typeface="Wingdings"/>
              </a:rPr>
              <a:t> </a:t>
            </a:r>
          </a:p>
          <a:p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  </a:t>
            </a:r>
            <a:r>
              <a:rPr lang="en-US" sz="3200" dirty="0" smtClean="0">
                <a:sym typeface="Wingdings"/>
              </a:rPr>
              <a:t>=  {x :      (x) = 0}</a:t>
            </a:r>
          </a:p>
          <a:p>
            <a:endParaRPr lang="en-US" sz="2000" dirty="0">
              <a:sym typeface="Wingdings"/>
            </a:endParaRPr>
          </a:p>
          <a:p>
            <a:r>
              <a:rPr lang="en-US" sz="3200" dirty="0" smtClean="0"/>
              <a:t>    =  C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chemeClr val="tx1"/>
                </a:solidFill>
              </a:rPr>
              <a:t>Z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[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] </a:t>
            </a:r>
            <a:r>
              <a:rPr lang="en-US" sz="3200" dirty="0" smtClean="0">
                <a:sym typeface="Wingdings"/>
              </a:rPr>
              <a:t> </a:t>
            </a:r>
            <a:endParaRPr lang="en-US" sz="32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936432" y="3148458"/>
            <a:ext cx="961338" cy="676656"/>
            <a:chOff x="658368" y="5669280"/>
            <a:chExt cx="961338" cy="676656"/>
          </a:xfrm>
        </p:grpSpPr>
        <p:sp>
          <p:nvSpPr>
            <p:cNvPr id="17" name="Arc 16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160516" y="3142122"/>
            <a:ext cx="961338" cy="676656"/>
            <a:chOff x="658368" y="5669280"/>
            <a:chExt cx="961338" cy="676656"/>
          </a:xfrm>
        </p:grpSpPr>
        <p:sp>
          <p:nvSpPr>
            <p:cNvPr id="78" name="Arc 77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98975" y="4399079"/>
            <a:ext cx="961338" cy="676656"/>
            <a:chOff x="658368" y="5669280"/>
            <a:chExt cx="961338" cy="676656"/>
          </a:xfrm>
        </p:grpSpPr>
        <p:sp>
          <p:nvSpPr>
            <p:cNvPr id="81" name="Arc 80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877205" y="5255642"/>
            <a:ext cx="961338" cy="676656"/>
            <a:chOff x="658368" y="5669280"/>
            <a:chExt cx="961338" cy="676656"/>
          </a:xfrm>
        </p:grpSpPr>
        <p:sp>
          <p:nvSpPr>
            <p:cNvPr id="84" name="Arc 83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5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512392" y="3518883"/>
            <a:ext cx="54215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1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0   </a:t>
            </a:r>
            <a:r>
              <a:rPr lang="en-US" sz="3200" dirty="0" smtClean="0">
                <a:sym typeface="Wingdings"/>
              </a:rPr>
              <a:t>  0</a:t>
            </a:r>
          </a:p>
          <a:p>
            <a:endParaRPr lang="en-US" sz="3200" dirty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Z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 </a:t>
            </a:r>
            <a:r>
              <a:rPr lang="en-US" sz="3200" b="1" dirty="0" smtClean="0">
                <a:solidFill>
                  <a:schemeClr val="tx1"/>
                </a:solidFill>
              </a:rPr>
              <a:t>Z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[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]</a:t>
            </a:r>
          </a:p>
          <a:p>
            <a:endParaRPr lang="en-US" sz="3200" dirty="0"/>
          </a:p>
          <a:p>
            <a:r>
              <a:rPr lang="en-US" sz="3200" dirty="0" smtClean="0"/>
              <a:t>B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image of  </a:t>
            </a:r>
            <a:r>
              <a:rPr lang="en-US" sz="3200" dirty="0" smtClean="0">
                <a:sym typeface="Wingdings"/>
              </a:rPr>
              <a:t> </a:t>
            </a:r>
            <a:endParaRPr lang="en-US" sz="32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936432" y="3148458"/>
            <a:ext cx="961338" cy="676656"/>
            <a:chOff x="658368" y="5669280"/>
            <a:chExt cx="961338" cy="676656"/>
          </a:xfrm>
        </p:grpSpPr>
        <p:sp>
          <p:nvSpPr>
            <p:cNvPr id="17" name="Arc 16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160516" y="3142122"/>
            <a:ext cx="961338" cy="676656"/>
            <a:chOff x="658368" y="5669280"/>
            <a:chExt cx="961338" cy="676656"/>
          </a:xfrm>
        </p:grpSpPr>
        <p:sp>
          <p:nvSpPr>
            <p:cNvPr id="78" name="Arc 77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80056" y="3351091"/>
            <a:ext cx="3460093" cy="3449054"/>
            <a:chOff x="2663622" y="3338705"/>
            <a:chExt cx="3460093" cy="3449054"/>
          </a:xfrm>
        </p:grpSpPr>
        <p:grpSp>
          <p:nvGrpSpPr>
            <p:cNvPr id="45" name="Group 44"/>
            <p:cNvGrpSpPr/>
            <p:nvPr/>
          </p:nvGrpSpPr>
          <p:grpSpPr>
            <a:xfrm>
              <a:off x="2663622" y="3338705"/>
              <a:ext cx="3460093" cy="736182"/>
              <a:chOff x="3256081" y="3795071"/>
              <a:chExt cx="3460093" cy="736182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256081" y="3854597"/>
                <a:ext cx="699555" cy="676656"/>
                <a:chOff x="658368" y="5669280"/>
                <a:chExt cx="699555" cy="676656"/>
              </a:xfrm>
            </p:grpSpPr>
            <p:sp>
              <p:nvSpPr>
                <p:cNvPr id="54" name="Arc 53"/>
                <p:cNvSpPr/>
                <p:nvPr/>
              </p:nvSpPr>
              <p:spPr>
                <a:xfrm rot="240000">
                  <a:off x="658368" y="5779008"/>
                  <a:ext cx="374904" cy="566928"/>
                </a:xfrm>
                <a:prstGeom prst="arc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768096" y="5669280"/>
                  <a:ext cx="589827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o</a:t>
                  </a:r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3590764" y="3795071"/>
                <a:ext cx="31254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(e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) = v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+ v</a:t>
                </a:r>
                <a:r>
                  <a:rPr lang="en-US" sz="3200" baseline="-25000" dirty="0" smtClean="0"/>
                  <a:t>2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663622" y="4006997"/>
              <a:ext cx="3460093" cy="696498"/>
              <a:chOff x="3256081" y="3834755"/>
              <a:chExt cx="3460093" cy="69649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256081" y="3854597"/>
                <a:ext cx="699555" cy="676656"/>
                <a:chOff x="658368" y="5669280"/>
                <a:chExt cx="699555" cy="676656"/>
              </a:xfrm>
            </p:grpSpPr>
            <p:sp>
              <p:nvSpPr>
                <p:cNvPr id="59" name="Arc 58"/>
                <p:cNvSpPr/>
                <p:nvPr/>
              </p:nvSpPr>
              <p:spPr>
                <a:xfrm rot="240000">
                  <a:off x="658368" y="5779008"/>
                  <a:ext cx="374904" cy="566928"/>
                </a:xfrm>
                <a:prstGeom prst="arc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768096" y="5669280"/>
                  <a:ext cx="589827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o</a:t>
                  </a: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3590764" y="3834755"/>
                <a:ext cx="31254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(e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) = v</a:t>
                </a:r>
                <a:r>
                  <a:rPr lang="en-US" sz="3200" baseline="-25000" dirty="0" smtClean="0"/>
                  <a:t>2</a:t>
                </a:r>
                <a:r>
                  <a:rPr lang="en-US" sz="3200" dirty="0" smtClean="0"/>
                  <a:t> + v</a:t>
                </a:r>
                <a:r>
                  <a:rPr lang="en-US" sz="3200" baseline="-25000" dirty="0"/>
                  <a:t>3</a:t>
                </a:r>
                <a:endParaRPr lang="en-US" sz="3200" baseline="-25000" dirty="0" smtClean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663622" y="4695131"/>
              <a:ext cx="3460093" cy="736182"/>
              <a:chOff x="3256081" y="3795071"/>
              <a:chExt cx="3460093" cy="736182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256081" y="3854597"/>
                <a:ext cx="699555" cy="676656"/>
                <a:chOff x="658368" y="5669280"/>
                <a:chExt cx="699555" cy="676656"/>
              </a:xfrm>
            </p:grpSpPr>
            <p:sp>
              <p:nvSpPr>
                <p:cNvPr id="64" name="Arc 63"/>
                <p:cNvSpPr/>
                <p:nvPr/>
              </p:nvSpPr>
              <p:spPr>
                <a:xfrm rot="240000">
                  <a:off x="658368" y="5779008"/>
                  <a:ext cx="374904" cy="566928"/>
                </a:xfrm>
                <a:prstGeom prst="arc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68096" y="5669280"/>
                  <a:ext cx="589827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o</a:t>
                  </a: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3590764" y="3795071"/>
                <a:ext cx="31254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(e</a:t>
                </a:r>
                <a:r>
                  <a:rPr lang="en-US" sz="3200" baseline="-25000" dirty="0"/>
                  <a:t>3</a:t>
                </a:r>
                <a:r>
                  <a:rPr lang="en-US" sz="3200" dirty="0" smtClean="0"/>
                  <a:t>) = v</a:t>
                </a:r>
                <a:r>
                  <a:rPr lang="en-US" sz="3200" baseline="-25000" dirty="0"/>
                  <a:t>4</a:t>
                </a:r>
                <a:r>
                  <a:rPr lang="en-US" sz="3200" dirty="0" smtClean="0"/>
                  <a:t> + v</a:t>
                </a:r>
                <a:r>
                  <a:rPr lang="en-US" sz="3200" baseline="-25000" dirty="0"/>
                  <a:t>5</a:t>
                </a:r>
                <a:endParaRPr lang="en-US" sz="3200" baseline="-25000" dirty="0" smtClean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2663622" y="5383265"/>
              <a:ext cx="3460093" cy="736182"/>
              <a:chOff x="3256081" y="3795071"/>
              <a:chExt cx="3460093" cy="736182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3256081" y="3854597"/>
                <a:ext cx="699555" cy="676656"/>
                <a:chOff x="658368" y="5669280"/>
                <a:chExt cx="699555" cy="676656"/>
              </a:xfrm>
            </p:grpSpPr>
            <p:sp>
              <p:nvSpPr>
                <p:cNvPr id="69" name="Arc 68"/>
                <p:cNvSpPr/>
                <p:nvPr/>
              </p:nvSpPr>
              <p:spPr>
                <a:xfrm rot="240000">
                  <a:off x="658368" y="5779008"/>
                  <a:ext cx="374904" cy="566928"/>
                </a:xfrm>
                <a:prstGeom prst="arc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68096" y="5669280"/>
                  <a:ext cx="589827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o</a:t>
                  </a: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3590764" y="3795071"/>
                <a:ext cx="31254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(e</a:t>
                </a:r>
                <a:r>
                  <a:rPr lang="en-US" sz="3200" baseline="-25000" dirty="0"/>
                  <a:t>4</a:t>
                </a:r>
                <a:r>
                  <a:rPr lang="en-US" sz="3200" dirty="0" smtClean="0"/>
                  <a:t>) = v</a:t>
                </a:r>
                <a:r>
                  <a:rPr lang="en-US" sz="3200" baseline="-25000" dirty="0"/>
                  <a:t>5</a:t>
                </a:r>
                <a:r>
                  <a:rPr lang="en-US" sz="3200" dirty="0" smtClean="0"/>
                  <a:t> + v</a:t>
                </a:r>
                <a:r>
                  <a:rPr lang="en-US" sz="3200" baseline="-25000" dirty="0"/>
                  <a:t>6</a:t>
                </a:r>
                <a:endParaRPr lang="en-US" sz="3200" baseline="-25000" dirty="0" smtClean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663622" y="6051577"/>
              <a:ext cx="3460093" cy="736182"/>
              <a:chOff x="3256081" y="3795071"/>
              <a:chExt cx="3460093" cy="736182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3256081" y="3854597"/>
                <a:ext cx="699555" cy="676656"/>
                <a:chOff x="658368" y="5669280"/>
                <a:chExt cx="699555" cy="676656"/>
              </a:xfrm>
            </p:grpSpPr>
            <p:sp>
              <p:nvSpPr>
                <p:cNvPr id="74" name="Arc 73"/>
                <p:cNvSpPr/>
                <p:nvPr/>
              </p:nvSpPr>
              <p:spPr>
                <a:xfrm rot="240000">
                  <a:off x="658368" y="5779008"/>
                  <a:ext cx="374904" cy="566928"/>
                </a:xfrm>
                <a:prstGeom prst="arc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68096" y="5669280"/>
                  <a:ext cx="589827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o</a:t>
                  </a: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3590764" y="3795071"/>
                <a:ext cx="31254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(e</a:t>
                </a:r>
                <a:r>
                  <a:rPr lang="en-US" sz="3200" baseline="-25000" dirty="0"/>
                  <a:t>5</a:t>
                </a:r>
                <a:r>
                  <a:rPr lang="en-US" sz="3200" dirty="0" smtClean="0"/>
                  <a:t>) = v</a:t>
                </a:r>
                <a:r>
                  <a:rPr lang="en-US" sz="3200" baseline="-25000" dirty="0"/>
                  <a:t>4</a:t>
                </a:r>
                <a:r>
                  <a:rPr lang="en-US" sz="3200" dirty="0" smtClean="0"/>
                  <a:t> + v</a:t>
                </a:r>
                <a:r>
                  <a:rPr lang="en-US" sz="3200" baseline="-25000" dirty="0"/>
                  <a:t>6</a:t>
                </a:r>
                <a:endParaRPr lang="en-US" sz="3200" baseline="-25000" dirty="0" smtClean="0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2795323" y="5941101"/>
            <a:ext cx="961338" cy="676656"/>
            <a:chOff x="658368" y="5669280"/>
            <a:chExt cx="961338" cy="676656"/>
          </a:xfrm>
        </p:grpSpPr>
        <p:sp>
          <p:nvSpPr>
            <p:cNvPr id="86" name="Arc 85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0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80856" y="3518883"/>
            <a:ext cx="8486578" cy="3178122"/>
            <a:chOff x="-270212" y="3518883"/>
            <a:chExt cx="8486578" cy="3178122"/>
          </a:xfrm>
        </p:grpSpPr>
        <p:sp>
          <p:nvSpPr>
            <p:cNvPr id="2" name="Rectangle 1"/>
            <p:cNvSpPr/>
            <p:nvPr/>
          </p:nvSpPr>
          <p:spPr>
            <a:xfrm>
              <a:off x="-270212" y="3518883"/>
              <a:ext cx="620413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/>
                <a:t>H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= </a:t>
              </a:r>
              <a:r>
                <a:rPr lang="en-US" sz="3200" dirty="0" smtClean="0">
                  <a:sym typeface="Wingdings"/>
                </a:rPr>
                <a:t>Z</a:t>
              </a:r>
              <a:r>
                <a:rPr lang="en-US" sz="3200" baseline="-25000" dirty="0" smtClean="0">
                  <a:sym typeface="Wingdings"/>
                </a:rPr>
                <a:t>0</a:t>
              </a:r>
              <a:r>
                <a:rPr lang="en-US" sz="3200" dirty="0" smtClean="0">
                  <a:sym typeface="Wingdings"/>
                </a:rPr>
                <a:t>/</a:t>
              </a:r>
              <a:r>
                <a:rPr lang="en-US" sz="3200" dirty="0" smtClean="0"/>
                <a:t>B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= &lt;</a:t>
              </a:r>
              <a:r>
                <a:rPr lang="en-US" sz="3200" dirty="0" smtClean="0">
                  <a:solidFill>
                    <a:srgbClr val="660066"/>
                  </a:solidFill>
                </a:rPr>
                <a:t>v</a:t>
              </a:r>
              <a:r>
                <a:rPr lang="en-US" sz="3200" baseline="-25000" dirty="0" smtClean="0">
                  <a:solidFill>
                    <a:srgbClr val="660066"/>
                  </a:solidFill>
                </a:rPr>
                <a:t>1</a:t>
              </a:r>
              <a:r>
                <a:rPr lang="en-US" sz="3200" dirty="0" smtClean="0">
                  <a:solidFill>
                    <a:srgbClr val="660066"/>
                  </a:solidFill>
                </a:rPr>
                <a:t>, v</a:t>
              </a:r>
              <a:r>
                <a:rPr lang="en-US" sz="3200" baseline="-25000" dirty="0" smtClean="0">
                  <a:solidFill>
                    <a:srgbClr val="660066"/>
                  </a:solidFill>
                </a:rPr>
                <a:t>2</a:t>
              </a:r>
              <a:r>
                <a:rPr lang="en-US" sz="3200" dirty="0" smtClean="0">
                  <a:solidFill>
                    <a:srgbClr val="660066"/>
                  </a:solidFill>
                </a:rPr>
                <a:t>, v</a:t>
              </a:r>
              <a:r>
                <a:rPr lang="en-US" sz="3200" baseline="-25000" dirty="0" smtClean="0">
                  <a:solidFill>
                    <a:srgbClr val="660066"/>
                  </a:solidFill>
                </a:rPr>
                <a:t>3</a:t>
              </a:r>
              <a:r>
                <a:rPr lang="en-US" sz="3200" dirty="0" smtClean="0">
                  <a:solidFill>
                    <a:srgbClr val="660066"/>
                  </a:solidFill>
                </a:rPr>
                <a:t>, v</a:t>
              </a:r>
              <a:r>
                <a:rPr lang="en-US" sz="3200" baseline="-25000" dirty="0" smtClean="0">
                  <a:solidFill>
                    <a:srgbClr val="660066"/>
                  </a:solidFill>
                </a:rPr>
                <a:t>4</a:t>
              </a:r>
              <a:r>
                <a:rPr lang="en-US" sz="3200" dirty="0" smtClean="0">
                  <a:solidFill>
                    <a:srgbClr val="660066"/>
                  </a:solidFill>
                </a:rPr>
                <a:t>, v</a:t>
              </a:r>
              <a:r>
                <a:rPr lang="en-US" sz="3200" baseline="-25000" dirty="0" smtClean="0">
                  <a:solidFill>
                    <a:srgbClr val="660066"/>
                  </a:solidFill>
                </a:rPr>
                <a:t>5</a:t>
              </a:r>
              <a:r>
                <a:rPr lang="en-US" sz="3200" dirty="0" smtClean="0">
                  <a:solidFill>
                    <a:srgbClr val="660066"/>
                  </a:solidFill>
                </a:rPr>
                <a:t>, v</a:t>
              </a:r>
              <a:r>
                <a:rPr lang="en-US" sz="3200" baseline="-25000" dirty="0" smtClean="0">
                  <a:solidFill>
                    <a:srgbClr val="660066"/>
                  </a:solidFill>
                </a:rPr>
                <a:t>6 </a:t>
              </a:r>
              <a:r>
                <a:rPr lang="en-US" sz="3200" dirty="0" smtClean="0"/>
                <a:t>:</a:t>
              </a:r>
            </a:p>
            <a:p>
              <a:endParaRPr lang="en-US" sz="3200" dirty="0" smtClean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090956" y="3538251"/>
              <a:ext cx="3125410" cy="3158754"/>
              <a:chOff x="2998305" y="3338705"/>
              <a:chExt cx="3125410" cy="315875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2998305" y="3338705"/>
                <a:ext cx="31254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8000"/>
                    </a:solidFill>
                  </a:rPr>
                  <a:t>v</a:t>
                </a:r>
                <a:r>
                  <a:rPr lang="en-US" sz="3200" baseline="-25000" dirty="0" smtClean="0">
                    <a:solidFill>
                      <a:srgbClr val="008000"/>
                    </a:solidFill>
                  </a:rPr>
                  <a:t>1</a:t>
                </a:r>
                <a:r>
                  <a:rPr lang="en-US" sz="3200" dirty="0" smtClean="0">
                    <a:solidFill>
                      <a:srgbClr val="008000"/>
                    </a:solidFill>
                  </a:rPr>
                  <a:t> + v</a:t>
                </a:r>
                <a:r>
                  <a:rPr lang="en-US" sz="3200" baseline="-25000" dirty="0" smtClean="0">
                    <a:solidFill>
                      <a:srgbClr val="008000"/>
                    </a:solidFill>
                  </a:rPr>
                  <a:t>2 </a:t>
                </a:r>
                <a:r>
                  <a:rPr lang="en-US" sz="3200" dirty="0" smtClean="0">
                    <a:solidFill>
                      <a:srgbClr val="008000"/>
                    </a:solidFill>
                  </a:rPr>
                  <a:t>= 0, </a:t>
                </a:r>
                <a:endParaRPr lang="en-US" sz="3200" baseline="-25000" dirty="0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998305" y="3967313"/>
                <a:ext cx="31254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8000"/>
                    </a:solidFill>
                  </a:rPr>
                  <a:t>v</a:t>
                </a:r>
                <a:r>
                  <a:rPr lang="en-US" sz="3200" baseline="-25000" dirty="0" smtClean="0">
                    <a:solidFill>
                      <a:srgbClr val="008000"/>
                    </a:solidFill>
                  </a:rPr>
                  <a:t>2</a:t>
                </a:r>
                <a:r>
                  <a:rPr lang="en-US" sz="3200" dirty="0" smtClean="0">
                    <a:solidFill>
                      <a:srgbClr val="008000"/>
                    </a:solidFill>
                  </a:rPr>
                  <a:t> + v</a:t>
                </a:r>
                <a:r>
                  <a:rPr lang="en-US" sz="3200" baseline="-25000" dirty="0" smtClean="0">
                    <a:solidFill>
                      <a:srgbClr val="008000"/>
                    </a:solidFill>
                  </a:rPr>
                  <a:t>3 </a:t>
                </a:r>
                <a:r>
                  <a:rPr lang="en-US" sz="3200" dirty="0" smtClean="0">
                    <a:solidFill>
                      <a:srgbClr val="008000"/>
                    </a:solidFill>
                  </a:rPr>
                  <a:t>= 0, </a:t>
                </a:r>
                <a:endParaRPr lang="en-US" sz="3200" baseline="-25000" dirty="0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998305" y="4615763"/>
                <a:ext cx="31254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8000"/>
                    </a:solidFill>
                  </a:rPr>
                  <a:t>v</a:t>
                </a:r>
                <a:r>
                  <a:rPr lang="en-US" sz="3200" baseline="-25000" dirty="0" smtClean="0">
                    <a:solidFill>
                      <a:srgbClr val="008000"/>
                    </a:solidFill>
                  </a:rPr>
                  <a:t>4</a:t>
                </a:r>
                <a:r>
                  <a:rPr lang="en-US" sz="3200" dirty="0" smtClean="0">
                    <a:solidFill>
                      <a:srgbClr val="008000"/>
                    </a:solidFill>
                  </a:rPr>
                  <a:t> + v</a:t>
                </a:r>
                <a:r>
                  <a:rPr lang="en-US" sz="3200" baseline="-25000" dirty="0" smtClean="0">
                    <a:solidFill>
                      <a:srgbClr val="008000"/>
                    </a:solidFill>
                  </a:rPr>
                  <a:t>5 </a:t>
                </a:r>
                <a:r>
                  <a:rPr lang="en-US" sz="3200" dirty="0" smtClean="0">
                    <a:solidFill>
                      <a:srgbClr val="008000"/>
                    </a:solidFill>
                  </a:rPr>
                  <a:t>= 0, </a:t>
                </a:r>
                <a:endParaRPr lang="en-US" sz="3200" baseline="-25000" dirty="0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998305" y="5284055"/>
                <a:ext cx="31254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8000"/>
                    </a:solidFill>
                  </a:rPr>
                  <a:t>v</a:t>
                </a:r>
                <a:r>
                  <a:rPr lang="en-US" sz="3200" baseline="-25000" dirty="0" smtClean="0">
                    <a:solidFill>
                      <a:srgbClr val="008000"/>
                    </a:solidFill>
                  </a:rPr>
                  <a:t>5</a:t>
                </a:r>
                <a:r>
                  <a:rPr lang="en-US" sz="3200" dirty="0" smtClean="0">
                    <a:solidFill>
                      <a:srgbClr val="008000"/>
                    </a:solidFill>
                  </a:rPr>
                  <a:t> + v</a:t>
                </a:r>
                <a:r>
                  <a:rPr lang="en-US" sz="3200" baseline="-25000" dirty="0" smtClean="0">
                    <a:solidFill>
                      <a:srgbClr val="008000"/>
                    </a:solidFill>
                  </a:rPr>
                  <a:t>6 </a:t>
                </a:r>
                <a:r>
                  <a:rPr lang="en-US" sz="3200" dirty="0" smtClean="0">
                    <a:solidFill>
                      <a:srgbClr val="008000"/>
                    </a:solidFill>
                  </a:rPr>
                  <a:t>= 0, </a:t>
                </a:r>
                <a:endParaRPr lang="en-US" sz="3200" baseline="-25000" dirty="0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998305" y="5912683"/>
                <a:ext cx="31254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8000"/>
                    </a:solidFill>
                  </a:rPr>
                  <a:t>v</a:t>
                </a:r>
                <a:r>
                  <a:rPr lang="en-US" sz="3200" baseline="-25000" dirty="0" smtClean="0">
                    <a:solidFill>
                      <a:srgbClr val="008000"/>
                    </a:solidFill>
                  </a:rPr>
                  <a:t>4</a:t>
                </a:r>
                <a:r>
                  <a:rPr lang="en-US" sz="3200" dirty="0" smtClean="0">
                    <a:solidFill>
                      <a:srgbClr val="008000"/>
                    </a:solidFill>
                  </a:rPr>
                  <a:t> + v</a:t>
                </a:r>
                <a:r>
                  <a:rPr lang="en-US" sz="3200" baseline="-25000" dirty="0" smtClean="0">
                    <a:solidFill>
                      <a:srgbClr val="008000"/>
                    </a:solidFill>
                  </a:rPr>
                  <a:t>6 </a:t>
                </a:r>
                <a:r>
                  <a:rPr lang="en-US" sz="3200" dirty="0" smtClean="0">
                    <a:solidFill>
                      <a:srgbClr val="008000"/>
                    </a:solidFill>
                  </a:rPr>
                  <a:t>= 0&gt;</a:t>
                </a:r>
                <a:endParaRPr lang="en-US" sz="3200" baseline="-25000" dirty="0" smtClean="0">
                  <a:solidFill>
                    <a:srgbClr val="008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19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519" y="3602667"/>
            <a:ext cx="8879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3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</a:t>
            </a: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5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</a:t>
            </a:r>
            <a:r>
              <a:rPr lang="en-US" sz="3200" dirty="0"/>
              <a:t>&gt;</a:t>
            </a:r>
            <a:endParaRPr lang="en-US" sz="32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5264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519" y="3602667"/>
            <a:ext cx="8879479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3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</a:t>
            </a: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5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</a:t>
            </a:r>
            <a:r>
              <a:rPr lang="en-US" sz="3200" dirty="0" smtClean="0"/>
              <a:t>&gt;</a:t>
            </a:r>
            <a:endParaRPr lang="en-US" sz="3200" baseline="-25000" dirty="0" smtClean="0"/>
          </a:p>
          <a:p>
            <a:endParaRPr lang="en-US" sz="3200" baseline="-25000" dirty="0" smtClean="0"/>
          </a:p>
          <a:p>
            <a:r>
              <a:rPr lang="en-US" sz="3200" dirty="0" smtClean="0"/>
              <a:t>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3 </a:t>
            </a:r>
            <a:r>
              <a:rPr lang="en-US" sz="3200" dirty="0" smtClean="0">
                <a:solidFill>
                  <a:srgbClr val="008000"/>
                </a:solidFill>
              </a:rPr>
              <a:t>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 </a:t>
            </a:r>
            <a:r>
              <a:rPr lang="en-US" sz="3200" dirty="0" smtClean="0">
                <a:solidFill>
                  <a:srgbClr val="008000"/>
                </a:solidFill>
              </a:rPr>
              <a:t>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,  </a:t>
            </a: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         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6 </a:t>
            </a:r>
            <a:r>
              <a:rPr lang="en-US" sz="3200" dirty="0" smtClean="0"/>
              <a:t>&gt;</a:t>
            </a:r>
            <a:endParaRPr lang="en-US" sz="32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565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519" y="3602667"/>
            <a:ext cx="8879479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3 </a:t>
            </a:r>
            <a:r>
              <a:rPr lang="en-US" sz="3200" dirty="0" smtClean="0">
                <a:solidFill>
                  <a:srgbClr val="008000"/>
                </a:solidFill>
              </a:rPr>
              <a:t>= 0, </a:t>
            </a:r>
          </a:p>
          <a:p>
            <a:r>
              <a:rPr lang="en-US" sz="3200" dirty="0" smtClean="0">
                <a:solidFill>
                  <a:srgbClr val="008000"/>
                </a:solidFill>
              </a:rPr>
              <a:t> 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5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</a:t>
            </a:r>
            <a:r>
              <a:rPr lang="en-US" sz="3200" dirty="0" smtClean="0"/>
              <a:t>&gt;</a:t>
            </a:r>
            <a:endParaRPr lang="en-US" sz="3200" baseline="-25000" dirty="0" smtClean="0"/>
          </a:p>
          <a:p>
            <a:endParaRPr lang="en-US" sz="1600" baseline="-25000" dirty="0" smtClean="0"/>
          </a:p>
          <a:p>
            <a:r>
              <a:rPr lang="en-US" sz="3200" dirty="0" smtClean="0">
                <a:solidFill>
                  <a:srgbClr val="008000"/>
                </a:solidFill>
              </a:rPr>
              <a:t>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= 0 implies 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=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</a:p>
          <a:p>
            <a:endParaRPr lang="en-US" sz="3200" baseline="-25000" dirty="0" smtClean="0">
              <a:solidFill>
                <a:srgbClr val="008000"/>
              </a:solidFill>
            </a:endParaRPr>
          </a:p>
          <a:p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3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 </a:t>
            </a:r>
            <a:r>
              <a:rPr lang="en-US" sz="3200" dirty="0" smtClean="0">
                <a:solidFill>
                  <a:srgbClr val="008000"/>
                </a:solidFill>
              </a:rPr>
              <a:t>= 0, </a:t>
            </a: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= 0</a:t>
            </a:r>
            <a:r>
              <a:rPr lang="en-US" sz="3200" dirty="0" smtClean="0"/>
              <a:t>&gt;</a:t>
            </a:r>
            <a:endParaRPr lang="en-US" sz="3200" baseline="-25000" dirty="0" smtClean="0"/>
          </a:p>
          <a:p>
            <a:endParaRPr lang="en-US" sz="3200" baseline="-25000" dirty="0">
              <a:solidFill>
                <a:srgbClr val="008000"/>
              </a:solidFill>
            </a:endParaRPr>
          </a:p>
          <a:p>
            <a:endParaRPr lang="en-US" sz="32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7007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519" y="3602667"/>
            <a:ext cx="8879479" cy="275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3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</a:t>
            </a: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5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</a:t>
            </a:r>
            <a:r>
              <a:rPr lang="en-US" sz="3200" dirty="0" smtClean="0"/>
              <a:t>&gt;</a:t>
            </a:r>
          </a:p>
          <a:p>
            <a:endParaRPr lang="en-US" sz="3200" baseline="-25000" dirty="0"/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[v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],  [v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]</a:t>
            </a:r>
            <a:r>
              <a:rPr lang="en-US" sz="3200" dirty="0" smtClean="0"/>
              <a:t>&gt; where [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]  =  </a:t>
            </a:r>
            <a:r>
              <a:rPr lang="en-US" sz="3200" dirty="0" smtClean="0"/>
              <a:t>{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660066"/>
                </a:solidFill>
              </a:rPr>
              <a:t>                                and [v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]  =  {v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</a:t>
            </a:r>
            <a:r>
              <a:rPr lang="en-US" sz="3200" dirty="0" smtClean="0">
                <a:solidFill>
                  <a:srgbClr val="660066"/>
                </a:solidFill>
              </a:rPr>
              <a:t>}</a:t>
            </a:r>
            <a:r>
              <a:rPr lang="en-US" sz="3200" baseline="-25000" dirty="0" smtClean="0">
                <a:solidFill>
                  <a:srgbClr val="660066"/>
                </a:solidFill>
              </a:rPr>
              <a:t> </a:t>
            </a:r>
            <a:endParaRPr lang="en-US" sz="32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4616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521" y="980339"/>
            <a:ext cx="8879479" cy="642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3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</a:t>
            </a: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5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</a:t>
            </a:r>
            <a:r>
              <a:rPr lang="en-US" sz="3200" dirty="0" smtClean="0"/>
              <a:t>&gt;</a:t>
            </a:r>
          </a:p>
          <a:p>
            <a:endParaRPr lang="en-US" sz="1600" dirty="0" smtClean="0"/>
          </a:p>
          <a:p>
            <a:r>
              <a:rPr lang="en-US" sz="3200" dirty="0" smtClean="0"/>
              <a:t>Use matrices: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2200" dirty="0" smtClean="0"/>
              <a:t>See Computing Persistent Homology by </a:t>
            </a:r>
            <a:r>
              <a:rPr lang="en-US" sz="2200" dirty="0" err="1" smtClean="0"/>
              <a:t>Afra</a:t>
            </a:r>
            <a:r>
              <a:rPr lang="en-US" sz="2200" dirty="0" smtClean="0"/>
              <a:t> </a:t>
            </a:r>
            <a:r>
              <a:rPr lang="en-US" sz="2200" dirty="0" err="1" smtClean="0"/>
              <a:t>Zomorodian</a:t>
            </a:r>
            <a:r>
              <a:rPr lang="en-US" sz="2200" dirty="0" smtClean="0"/>
              <a:t>, Gunnar </a:t>
            </a:r>
            <a:r>
              <a:rPr lang="en-US" sz="2200" dirty="0" err="1" smtClean="0"/>
              <a:t>Carlsson</a:t>
            </a:r>
            <a:endParaRPr lang="en-US" sz="2200" dirty="0" smtClean="0"/>
          </a:p>
          <a:p>
            <a:endParaRPr lang="en-US" sz="3200" dirty="0" smtClean="0"/>
          </a:p>
          <a:p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24763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521" y="980339"/>
            <a:ext cx="8879479" cy="676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3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</a:t>
            </a: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5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</a:t>
            </a:r>
            <a:r>
              <a:rPr lang="en-US" sz="3200" dirty="0" smtClean="0"/>
              <a:t>&gt;</a:t>
            </a:r>
          </a:p>
          <a:p>
            <a:endParaRPr lang="en-US" sz="1600" dirty="0" smtClean="0"/>
          </a:p>
          <a:p>
            <a:r>
              <a:rPr lang="en-US" sz="3200" dirty="0" smtClean="0"/>
              <a:t>Use matrices: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1400" dirty="0" smtClean="0"/>
          </a:p>
          <a:p>
            <a:r>
              <a:rPr lang="en-US" sz="2200" dirty="0" smtClean="0"/>
              <a:t>See Computing Persistent Homology by </a:t>
            </a:r>
            <a:r>
              <a:rPr lang="en-US" sz="2200" dirty="0" err="1" smtClean="0"/>
              <a:t>Afra</a:t>
            </a:r>
            <a:r>
              <a:rPr lang="en-US" sz="2200" dirty="0" smtClean="0"/>
              <a:t> </a:t>
            </a:r>
            <a:r>
              <a:rPr lang="en-US" sz="2200" dirty="0" err="1" smtClean="0"/>
              <a:t>Zomorodian</a:t>
            </a:r>
            <a:r>
              <a:rPr lang="en-US" sz="2200" dirty="0" smtClean="0"/>
              <a:t>, Gunnar </a:t>
            </a:r>
            <a:r>
              <a:rPr lang="en-US" sz="2200" dirty="0" err="1" smtClean="0"/>
              <a:t>Carlsson</a:t>
            </a:r>
            <a:endParaRPr lang="en-US" sz="2200" dirty="0" smtClean="0"/>
          </a:p>
          <a:p>
            <a:endParaRPr lang="en-US" sz="3200" dirty="0" smtClean="0"/>
          </a:p>
          <a:p>
            <a:endParaRPr lang="en-US" sz="32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3" y="2724317"/>
            <a:ext cx="7414805" cy="36027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83974" y="2882348"/>
            <a:ext cx="7464287" cy="3250095"/>
          </a:xfrm>
          <a:prstGeom prst="line">
            <a:avLst/>
          </a:prstGeom>
          <a:ln w="209550">
            <a:solidFill>
              <a:srgbClr val="FF0000">
                <a:alpha val="2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36984" y="2905541"/>
            <a:ext cx="7464287" cy="3250095"/>
          </a:xfrm>
          <a:prstGeom prst="line">
            <a:avLst/>
          </a:prstGeom>
          <a:ln w="209550">
            <a:solidFill>
              <a:srgbClr val="FF0000">
                <a:alpha val="29000"/>
              </a:srgb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493197" y="3051226"/>
            <a:ext cx="203153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: C</a:t>
            </a:r>
            <a:r>
              <a:rPr lang="en-US" sz="3200" baseline="-25000" dirty="0" smtClean="0"/>
              <a:t>1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0</a:t>
            </a:r>
            <a:endParaRPr lang="en-US" sz="32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18618" y="3070527"/>
            <a:ext cx="699555" cy="676656"/>
            <a:chOff x="658368" y="5669280"/>
            <a:chExt cx="699555" cy="676656"/>
          </a:xfrm>
        </p:grpSpPr>
        <p:sp>
          <p:nvSpPr>
            <p:cNvPr id="17" name="Arc 16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8096" y="5669280"/>
              <a:ext cx="5898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02790" y="3338705"/>
            <a:ext cx="3460093" cy="736182"/>
            <a:chOff x="3256081" y="3795071"/>
            <a:chExt cx="3460093" cy="736182"/>
          </a:xfrm>
        </p:grpSpPr>
        <p:grpSp>
          <p:nvGrpSpPr>
            <p:cNvPr id="45" name="Group 4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52" name="Arc 5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) = v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+ v</a:t>
              </a:r>
              <a:r>
                <a:rPr lang="en-US" sz="3200" baseline="-25000" dirty="0" smtClean="0"/>
                <a:t>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02790" y="4006997"/>
            <a:ext cx="3460093" cy="696498"/>
            <a:chOff x="3256081" y="3834755"/>
            <a:chExt cx="3460093" cy="696498"/>
          </a:xfrm>
        </p:grpSpPr>
        <p:grpSp>
          <p:nvGrpSpPr>
            <p:cNvPr id="55" name="Group 5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57" name="Arc 5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590764" y="3834755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2</a:t>
              </a:r>
              <a:r>
                <a:rPr lang="en-US" sz="3200" dirty="0" smtClean="0"/>
                <a:t>) = v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3</a:t>
              </a:r>
              <a:endParaRPr lang="en-US" sz="3200" baseline="-25000" dirty="0" smtClean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02790" y="4695131"/>
            <a:ext cx="3460093" cy="736182"/>
            <a:chOff x="3256081" y="3795071"/>
            <a:chExt cx="3460093" cy="736182"/>
          </a:xfrm>
        </p:grpSpPr>
        <p:grpSp>
          <p:nvGrpSpPr>
            <p:cNvPr id="60" name="Group 59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2" name="Arc 6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3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5</a:t>
              </a:r>
              <a:endParaRPr lang="en-US" sz="3200" baseline="-25000" dirty="0" smtClean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802790" y="5383265"/>
            <a:ext cx="3460093" cy="736182"/>
            <a:chOff x="3256081" y="3795071"/>
            <a:chExt cx="3460093" cy="736182"/>
          </a:xfrm>
        </p:grpSpPr>
        <p:grpSp>
          <p:nvGrpSpPr>
            <p:cNvPr id="65" name="Group 6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7" name="Arc 6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5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6</a:t>
              </a:r>
              <a:endParaRPr lang="en-US" sz="3200" baseline="-25000" dirty="0" smtClean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802790" y="6051577"/>
            <a:ext cx="3460093" cy="736182"/>
            <a:chOff x="3256081" y="3795071"/>
            <a:chExt cx="3460093" cy="736182"/>
          </a:xfrm>
        </p:grpSpPr>
        <p:grpSp>
          <p:nvGrpSpPr>
            <p:cNvPr id="70" name="Group 69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72" name="Arc 7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5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6</a:t>
              </a:r>
              <a:endParaRPr lang="en-US" sz="3200" baseline="-2500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38305" y="4048823"/>
            <a:ext cx="3697753" cy="1526680"/>
            <a:chOff x="5612265" y="3387813"/>
            <a:chExt cx="3697753" cy="1526680"/>
          </a:xfrm>
        </p:grpSpPr>
        <p:sp>
          <p:nvSpPr>
            <p:cNvPr id="15" name="TextBox 14"/>
            <p:cNvSpPr txBox="1"/>
            <p:nvPr/>
          </p:nvSpPr>
          <p:spPr>
            <a:xfrm>
              <a:off x="5955773" y="3387813"/>
              <a:ext cx="335424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Extend linearly: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55773" y="4209083"/>
              <a:ext cx="31882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30000"/>
                  </a:solidFill>
                  <a:latin typeface="Symbol"/>
                </a:rPr>
                <a:t>(</a:t>
              </a:r>
              <a:r>
                <a:rPr lang="en-US" sz="3200" dirty="0" err="1" smtClean="0">
                  <a:solidFill>
                    <a:srgbClr val="930000"/>
                  </a:solidFill>
                  <a:latin typeface="Symbol"/>
                </a:rPr>
                <a:t>S</a:t>
              </a:r>
              <a:r>
                <a:rPr lang="en-US" sz="3200" dirty="0" err="1" smtClean="0">
                  <a:solidFill>
                    <a:srgbClr val="930000"/>
                  </a:solidFill>
                </a:rPr>
                <a:t>n</a:t>
              </a:r>
              <a:r>
                <a:rPr lang="en-US" sz="3200" baseline="-25000" dirty="0" err="1" smtClean="0">
                  <a:solidFill>
                    <a:srgbClr val="930000"/>
                  </a:solidFill>
                </a:rPr>
                <a:t>i</a:t>
              </a:r>
              <a:r>
                <a:rPr lang="en-US" sz="3200" dirty="0" err="1" smtClean="0">
                  <a:solidFill>
                    <a:srgbClr val="930000"/>
                  </a:solidFill>
                </a:rPr>
                <a:t>e</a:t>
              </a:r>
              <a:r>
                <a:rPr lang="en-US" sz="3200" baseline="-25000" dirty="0" err="1" smtClean="0">
                  <a:solidFill>
                    <a:srgbClr val="930000"/>
                  </a:solidFill>
                </a:rPr>
                <a:t>i</a:t>
              </a:r>
              <a:r>
                <a:rPr lang="en-US" sz="3200" dirty="0">
                  <a:solidFill>
                    <a:srgbClr val="930000"/>
                  </a:solidFill>
                </a:rPr>
                <a:t>)</a:t>
              </a:r>
              <a:r>
                <a:rPr lang="en-US" sz="3200" dirty="0" smtClean="0">
                  <a:solidFill>
                    <a:srgbClr val="930000"/>
                  </a:solidFill>
                </a:rPr>
                <a:t>  =  </a:t>
              </a:r>
              <a:r>
                <a:rPr lang="en-US" sz="3200" dirty="0" err="1" smtClean="0">
                  <a:solidFill>
                    <a:srgbClr val="930000"/>
                  </a:solidFill>
                </a:rPr>
                <a:t>n</a:t>
              </a:r>
              <a:r>
                <a:rPr lang="en-US" sz="3200" baseline="-25000" dirty="0" err="1" smtClean="0">
                  <a:solidFill>
                    <a:srgbClr val="930000"/>
                  </a:solidFill>
                </a:rPr>
                <a:t>i</a:t>
              </a:r>
              <a:r>
                <a:rPr lang="en-US" sz="3200" baseline="-25000" dirty="0" smtClean="0">
                  <a:solidFill>
                    <a:srgbClr val="930000"/>
                  </a:solidFill>
                </a:rPr>
                <a:t> </a:t>
              </a:r>
              <a:r>
                <a:rPr lang="en-US" sz="3200" dirty="0" smtClean="0">
                  <a:solidFill>
                    <a:srgbClr val="930000"/>
                  </a:solidFill>
                  <a:latin typeface="Symbol"/>
                </a:rPr>
                <a:t>S</a:t>
              </a:r>
              <a:r>
                <a:rPr lang="en-US" sz="3200" dirty="0" smtClean="0">
                  <a:solidFill>
                    <a:srgbClr val="930000"/>
                  </a:solidFill>
                </a:rPr>
                <a:t>   (</a:t>
              </a:r>
              <a:r>
                <a:rPr lang="en-US" sz="3200" dirty="0" err="1" smtClean="0">
                  <a:solidFill>
                    <a:srgbClr val="930000"/>
                  </a:solidFill>
                </a:rPr>
                <a:t>e</a:t>
              </a:r>
              <a:r>
                <a:rPr lang="en-US" sz="3200" baseline="-25000" dirty="0" err="1" smtClean="0">
                  <a:solidFill>
                    <a:srgbClr val="930000"/>
                  </a:solidFill>
                </a:rPr>
                <a:t>i</a:t>
              </a:r>
              <a:r>
                <a:rPr lang="en-US" sz="3200" dirty="0">
                  <a:solidFill>
                    <a:srgbClr val="930000"/>
                  </a:solidFill>
                </a:rPr>
                <a:t>)</a:t>
              </a:r>
              <a:endParaRPr lang="en-US" sz="3200" baseline="-25000" dirty="0">
                <a:solidFill>
                  <a:srgbClr val="93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087786" y="4241319"/>
              <a:ext cx="689134" cy="660788"/>
              <a:chOff x="8087786" y="4235372"/>
              <a:chExt cx="689134" cy="660788"/>
            </a:xfrm>
          </p:grpSpPr>
          <p:sp>
            <p:nvSpPr>
              <p:cNvPr id="79" name="Arc 78"/>
              <p:cNvSpPr/>
              <p:nvPr/>
            </p:nvSpPr>
            <p:spPr>
              <a:xfrm rot="240000">
                <a:off x="8087786" y="4329232"/>
                <a:ext cx="374904" cy="566928"/>
              </a:xfrm>
              <a:prstGeom prst="arc">
                <a:avLst/>
              </a:prstGeom>
              <a:ln w="28575" cmpd="sng">
                <a:solidFill>
                  <a:srgbClr val="93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30000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187093" y="4235372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30000"/>
                    </a:solidFill>
                  </a:rPr>
                  <a:t>o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612265" y="4241319"/>
              <a:ext cx="689134" cy="660788"/>
              <a:chOff x="8087786" y="4235372"/>
              <a:chExt cx="689134" cy="660788"/>
            </a:xfrm>
          </p:grpSpPr>
          <p:sp>
            <p:nvSpPr>
              <p:cNvPr id="85" name="Arc 84"/>
              <p:cNvSpPr/>
              <p:nvPr/>
            </p:nvSpPr>
            <p:spPr>
              <a:xfrm rot="240000">
                <a:off x="8087786" y="4329232"/>
                <a:ext cx="374904" cy="566928"/>
              </a:xfrm>
              <a:prstGeom prst="arc">
                <a:avLst/>
              </a:prstGeom>
              <a:ln w="28575" cmpd="sng">
                <a:solidFill>
                  <a:srgbClr val="93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30000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187093" y="4235372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30000"/>
                    </a:solidFill>
                  </a:rPr>
                  <a:t>o</a:t>
                </a: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5694176" y="3387813"/>
              <a:ext cx="3386760" cy="1526680"/>
            </a:xfrm>
            <a:prstGeom prst="rect">
              <a:avLst/>
            </a:prstGeom>
            <a:ln>
              <a:solidFill>
                <a:srgbClr val="930000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3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116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35670" y="337319"/>
            <a:ext cx="8672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many connected components?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556566" y="2364383"/>
            <a:ext cx="2239703" cy="1987736"/>
            <a:chOff x="1088696" y="3397905"/>
            <a:chExt cx="2239703" cy="1987736"/>
          </a:xfrm>
        </p:grpSpPr>
        <p:sp>
          <p:nvSpPr>
            <p:cNvPr id="3" name="Isosceles Triangle 2"/>
            <p:cNvSpPr/>
            <p:nvPr/>
          </p:nvSpPr>
          <p:spPr>
            <a:xfrm>
              <a:off x="1284670" y="3565883"/>
              <a:ext cx="1959740" cy="1696575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088696" y="5049686"/>
              <a:ext cx="2239703" cy="335955"/>
              <a:chOff x="2971800" y="2819400"/>
              <a:chExt cx="1021080" cy="18288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971800" y="2819400"/>
                <a:ext cx="153162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839718" y="2819400"/>
                <a:ext cx="153162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090963" y="3397905"/>
              <a:ext cx="335955" cy="335955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24782" y="2364383"/>
            <a:ext cx="2239703" cy="1987736"/>
            <a:chOff x="4753821" y="2021707"/>
            <a:chExt cx="2239703" cy="198773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933925" y="2176272"/>
              <a:ext cx="912912" cy="1655064"/>
            </a:xfrm>
            <a:prstGeom prst="line">
              <a:avLst/>
            </a:prstGeom>
            <a:ln w="1270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921799" y="2176272"/>
              <a:ext cx="1012126" cy="1655064"/>
            </a:xfrm>
            <a:prstGeom prst="line">
              <a:avLst/>
            </a:prstGeom>
            <a:ln w="1270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753821" y="3673488"/>
              <a:ext cx="2239703" cy="335955"/>
              <a:chOff x="2971800" y="2819400"/>
              <a:chExt cx="1021080" cy="18288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971800" y="2819400"/>
                <a:ext cx="153162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39718" y="2819400"/>
                <a:ext cx="153162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5756088" y="2021707"/>
              <a:ext cx="335955" cy="335955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91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521" y="980339"/>
            <a:ext cx="8879479" cy="676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3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</a:t>
            </a: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5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</a:t>
            </a:r>
            <a:r>
              <a:rPr lang="en-US" sz="3200" dirty="0" smtClean="0"/>
              <a:t>&gt;</a:t>
            </a:r>
          </a:p>
          <a:p>
            <a:endParaRPr lang="en-US" sz="1600" dirty="0" smtClean="0"/>
          </a:p>
          <a:p>
            <a:r>
              <a:rPr lang="en-US" sz="3200" dirty="0" smtClean="0"/>
              <a:t>Use matrices: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1400" dirty="0" smtClean="0"/>
          </a:p>
          <a:p>
            <a:r>
              <a:rPr lang="en-US" sz="2200" dirty="0" smtClean="0"/>
              <a:t>See Computing Persistent Homology by </a:t>
            </a:r>
            <a:r>
              <a:rPr lang="en-US" sz="2200" dirty="0" err="1" smtClean="0"/>
              <a:t>Afra</a:t>
            </a:r>
            <a:r>
              <a:rPr lang="en-US" sz="2200" dirty="0" smtClean="0"/>
              <a:t> </a:t>
            </a:r>
            <a:r>
              <a:rPr lang="en-US" sz="2200" dirty="0" err="1" smtClean="0"/>
              <a:t>Zomorodian</a:t>
            </a:r>
            <a:r>
              <a:rPr lang="en-US" sz="2200" dirty="0" smtClean="0"/>
              <a:t>, Gunnar </a:t>
            </a:r>
            <a:r>
              <a:rPr lang="en-US" sz="2200" dirty="0" err="1" smtClean="0"/>
              <a:t>Carlsson</a:t>
            </a:r>
            <a:endParaRPr lang="en-US" sz="2200" dirty="0" smtClean="0"/>
          </a:p>
          <a:p>
            <a:endParaRPr lang="en-US" sz="3200" dirty="0" smtClean="0"/>
          </a:p>
          <a:p>
            <a:endParaRPr lang="en-US" sz="32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3" y="2724317"/>
            <a:ext cx="7414805" cy="3602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3870" y="2413593"/>
            <a:ext cx="442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650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521" y="980339"/>
            <a:ext cx="8879479" cy="676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3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</a:t>
            </a: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5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</a:t>
            </a:r>
            <a:r>
              <a:rPr lang="en-US" sz="3200" dirty="0" smtClean="0"/>
              <a:t>&gt;</a:t>
            </a:r>
          </a:p>
          <a:p>
            <a:endParaRPr lang="en-US" sz="1600" dirty="0" smtClean="0"/>
          </a:p>
          <a:p>
            <a:r>
              <a:rPr lang="en-US" sz="3200" dirty="0" smtClean="0"/>
              <a:t>Use matrices: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1600" dirty="0" smtClean="0"/>
          </a:p>
          <a:p>
            <a:r>
              <a:rPr lang="en-US" sz="2200" dirty="0" smtClean="0"/>
              <a:t>See Computing Persistent Homology by </a:t>
            </a:r>
            <a:r>
              <a:rPr lang="en-US" sz="2200" dirty="0" err="1" smtClean="0"/>
              <a:t>Afra</a:t>
            </a:r>
            <a:r>
              <a:rPr lang="en-US" sz="2200" dirty="0" smtClean="0"/>
              <a:t> </a:t>
            </a:r>
            <a:r>
              <a:rPr lang="en-US" sz="2200" dirty="0" err="1" smtClean="0"/>
              <a:t>Zomorodian</a:t>
            </a:r>
            <a:r>
              <a:rPr lang="en-US" sz="2200" dirty="0" smtClean="0"/>
              <a:t>, Gunnar </a:t>
            </a:r>
            <a:r>
              <a:rPr lang="en-US" sz="2200" dirty="0" err="1" smtClean="0"/>
              <a:t>Carlsson</a:t>
            </a:r>
            <a:endParaRPr lang="en-US" sz="2200" dirty="0" smtClean="0"/>
          </a:p>
          <a:p>
            <a:endParaRPr lang="en-US" sz="3200" dirty="0" smtClean="0"/>
          </a:p>
          <a:p>
            <a:endParaRPr lang="en-US" sz="32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" b="7478"/>
          <a:stretch/>
        </p:blipFill>
        <p:spPr>
          <a:xfrm>
            <a:off x="54429" y="2784931"/>
            <a:ext cx="9144000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82" y="3631930"/>
            <a:ext cx="9017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24" y="3612880"/>
            <a:ext cx="914400" cy="3086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190" y="3625580"/>
            <a:ext cx="952500" cy="306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508" y="163445"/>
            <a:ext cx="939800" cy="309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190" y="95250"/>
            <a:ext cx="9525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425" y="1113283"/>
            <a:ext cx="33401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 e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{v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} =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221936" y="4474964"/>
            <a:ext cx="2048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 e</a:t>
            </a:r>
            <a:r>
              <a:rPr lang="en-US" sz="3200" baseline="-25000" dirty="0"/>
              <a:t>5</a:t>
            </a:r>
            <a:r>
              <a:rPr lang="en-US" sz="3200" dirty="0" smtClean="0"/>
              <a:t> =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{v</a:t>
            </a:r>
            <a:r>
              <a:rPr lang="en-US" sz="3200" baseline="-25000" dirty="0"/>
              <a:t>4</a:t>
            </a:r>
            <a:r>
              <a:rPr lang="en-US" sz="3200" dirty="0" smtClean="0"/>
              <a:t>, v</a:t>
            </a:r>
            <a:r>
              <a:rPr lang="en-US" sz="3200" baseline="-25000" dirty="0"/>
              <a:t>6</a:t>
            </a:r>
            <a:r>
              <a:rPr lang="en-US" sz="3200" dirty="0" smtClean="0"/>
              <a:t>} =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142720" y="4474964"/>
            <a:ext cx="2048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 e</a:t>
            </a:r>
            <a:r>
              <a:rPr lang="en-US" sz="3200" baseline="-25000" dirty="0"/>
              <a:t>4</a:t>
            </a:r>
            <a:r>
              <a:rPr lang="en-US" sz="3200" dirty="0" smtClean="0"/>
              <a:t> =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{v</a:t>
            </a:r>
            <a:r>
              <a:rPr lang="en-US" sz="3200" baseline="-25000" dirty="0"/>
              <a:t>5</a:t>
            </a:r>
            <a:r>
              <a:rPr lang="en-US" sz="3200" dirty="0" smtClean="0"/>
              <a:t>, v</a:t>
            </a:r>
            <a:r>
              <a:rPr lang="en-US" sz="3200" baseline="-25000" dirty="0"/>
              <a:t>6</a:t>
            </a:r>
            <a:r>
              <a:rPr lang="en-US" sz="3200" dirty="0" smtClean="0"/>
              <a:t>} =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4376" y="4474964"/>
            <a:ext cx="2048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 e</a:t>
            </a:r>
            <a:r>
              <a:rPr lang="en-US" sz="3200" baseline="-25000" dirty="0"/>
              <a:t>3</a:t>
            </a:r>
            <a:r>
              <a:rPr lang="en-US" sz="3200" dirty="0" smtClean="0"/>
              <a:t> =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{v</a:t>
            </a:r>
            <a:r>
              <a:rPr lang="en-US" sz="3200" baseline="-25000" dirty="0"/>
              <a:t>4</a:t>
            </a:r>
            <a:r>
              <a:rPr lang="en-US" sz="3200" dirty="0" smtClean="0"/>
              <a:t>, v</a:t>
            </a:r>
            <a:r>
              <a:rPr lang="en-US" sz="3200" baseline="-25000" dirty="0"/>
              <a:t>5</a:t>
            </a:r>
            <a:r>
              <a:rPr lang="en-US" sz="3200" dirty="0" smtClean="0"/>
              <a:t>} =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8727" y="1113283"/>
            <a:ext cx="3244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 e</a:t>
            </a:r>
            <a:r>
              <a:rPr lang="en-US" sz="3200" baseline="-25000" dirty="0"/>
              <a:t>2</a:t>
            </a:r>
            <a:r>
              <a:rPr lang="en-US" sz="3200" dirty="0" smtClean="0"/>
              <a:t> =  {v</a:t>
            </a:r>
            <a:r>
              <a:rPr lang="en-US" sz="3200" baseline="-25000" dirty="0"/>
              <a:t>2</a:t>
            </a:r>
            <a:r>
              <a:rPr lang="en-US" sz="3200" dirty="0" smtClean="0"/>
              <a:t>, v</a:t>
            </a:r>
            <a:r>
              <a:rPr lang="en-US" sz="3200" baseline="-25000" dirty="0"/>
              <a:t>3</a:t>
            </a:r>
            <a:r>
              <a:rPr lang="en-US" sz="3200" dirty="0" smtClean="0"/>
              <a:t>} =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32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68" y="144331"/>
            <a:ext cx="99060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90" y="110926"/>
            <a:ext cx="965200" cy="375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440" y="118931"/>
            <a:ext cx="1079500" cy="370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638" y="106231"/>
            <a:ext cx="1003300" cy="373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356" y="1569383"/>
            <a:ext cx="9929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761995" y="1569383"/>
            <a:ext cx="1230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, 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35978" y="1569383"/>
            <a:ext cx="1230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, v</a:t>
            </a:r>
            <a:r>
              <a:rPr lang="en-US" sz="3200" baseline="-25000" dirty="0"/>
              <a:t>3</a:t>
            </a:r>
            <a:r>
              <a:rPr lang="en-US" sz="3200" dirty="0" smtClean="0"/>
              <a:t> =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303455" y="1569383"/>
            <a:ext cx="1230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, v</a:t>
            </a:r>
            <a:r>
              <a:rPr lang="en-US" sz="3200" baseline="-25000" dirty="0"/>
              <a:t>4</a:t>
            </a:r>
            <a:r>
              <a:rPr lang="en-US" sz="3200" dirty="0" smtClean="0"/>
              <a:t> =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690" y="3084715"/>
            <a:ext cx="1016000" cy="3721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18918" y="1569383"/>
            <a:ext cx="1230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, v</a:t>
            </a:r>
            <a:r>
              <a:rPr lang="en-US" sz="3200" baseline="-25000" dirty="0"/>
              <a:t>5</a:t>
            </a:r>
            <a:r>
              <a:rPr lang="en-US" sz="3200" dirty="0" smtClean="0"/>
              <a:t> =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6311" r="12371"/>
          <a:stretch/>
        </p:blipFill>
        <p:spPr>
          <a:xfrm>
            <a:off x="8213988" y="106231"/>
            <a:ext cx="877824" cy="3848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16833" y="4568581"/>
            <a:ext cx="1230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 =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28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" y="278320"/>
            <a:ext cx="7759700" cy="4114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12352" y="4997080"/>
            <a:ext cx="3460093" cy="772468"/>
            <a:chOff x="3256081" y="3758785"/>
            <a:chExt cx="3460093" cy="772468"/>
          </a:xfrm>
        </p:grpSpPr>
        <p:grpSp>
          <p:nvGrpSpPr>
            <p:cNvPr id="4" name="Group 3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" name="Arc 5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590764" y="3758785"/>
              <a:ext cx="3125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(e</a:t>
              </a:r>
              <a:r>
                <a:rPr lang="en-US" sz="3600" baseline="-25000" dirty="0" smtClean="0"/>
                <a:t>1</a:t>
              </a:r>
              <a:r>
                <a:rPr lang="en-US" sz="3600" dirty="0" smtClean="0"/>
                <a:t>)  =  v</a:t>
              </a:r>
              <a:r>
                <a:rPr lang="en-US" sz="3600" baseline="-25000" dirty="0" smtClean="0"/>
                <a:t>1</a:t>
              </a:r>
              <a:r>
                <a:rPr lang="en-US" sz="3600" dirty="0" smtClean="0"/>
                <a:t> + v</a:t>
              </a:r>
              <a:r>
                <a:rPr lang="en-US" sz="3600" baseline="-25000" dirty="0" smtClean="0"/>
                <a:t>2</a:t>
              </a:r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84475" y="4241574"/>
            <a:ext cx="5627767" cy="2419609"/>
            <a:chOff x="236662" y="3663279"/>
            <a:chExt cx="6316880" cy="2715888"/>
          </a:xfrm>
        </p:grpSpPr>
        <p:grpSp>
          <p:nvGrpSpPr>
            <p:cNvPr id="8" name="Group 7"/>
            <p:cNvGrpSpPr/>
            <p:nvPr/>
          </p:nvGrpSpPr>
          <p:grpSpPr>
            <a:xfrm>
              <a:off x="3436413" y="3663279"/>
              <a:ext cx="3117129" cy="2715888"/>
              <a:chOff x="793381" y="1366738"/>
              <a:chExt cx="3688851" cy="321401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16" name="Isosceles Triangle 15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19" name="Oval 18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" name="Oval 17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49562" y="2588847"/>
                <a:ext cx="88319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89958" y="258884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36662" y="3663279"/>
              <a:ext cx="3160695" cy="2428302"/>
              <a:chOff x="5038682" y="1366738"/>
              <a:chExt cx="3740408" cy="287368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up 29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32" name="Oval 31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" name="Oval 30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390407" y="2588847"/>
                <a:ext cx="9327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206716" y="2588847"/>
                <a:ext cx="124180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00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432808"/>
            <a:ext cx="7569200" cy="38354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12352" y="4997080"/>
            <a:ext cx="3460093" cy="772468"/>
            <a:chOff x="3256081" y="3758785"/>
            <a:chExt cx="3460093" cy="772468"/>
          </a:xfrm>
        </p:grpSpPr>
        <p:grpSp>
          <p:nvGrpSpPr>
            <p:cNvPr id="4" name="Group 3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" name="Arc 5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590764" y="3758785"/>
              <a:ext cx="3125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(e</a:t>
              </a:r>
              <a:r>
                <a:rPr lang="en-US" sz="3600" baseline="-25000" dirty="0"/>
                <a:t>2</a:t>
              </a:r>
              <a:r>
                <a:rPr lang="en-US" sz="3600" dirty="0" smtClean="0"/>
                <a:t>)  =  v</a:t>
              </a:r>
              <a:r>
                <a:rPr lang="en-US" sz="3600" baseline="-25000" dirty="0"/>
                <a:t>2</a:t>
              </a:r>
              <a:r>
                <a:rPr lang="en-US" sz="3600" dirty="0" smtClean="0"/>
                <a:t> + v</a:t>
              </a:r>
              <a:r>
                <a:rPr lang="en-US" sz="3600" baseline="-25000" dirty="0"/>
                <a:t>3</a:t>
              </a:r>
              <a:endParaRPr lang="en-US" sz="3600" baseline="-25000" dirty="0" smtClean="0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84475" y="4241574"/>
            <a:ext cx="5627767" cy="2419609"/>
            <a:chOff x="236662" y="3663279"/>
            <a:chExt cx="6316880" cy="2715888"/>
          </a:xfrm>
        </p:grpSpPr>
        <p:grpSp>
          <p:nvGrpSpPr>
            <p:cNvPr id="9" name="Group 8"/>
            <p:cNvGrpSpPr/>
            <p:nvPr/>
          </p:nvGrpSpPr>
          <p:grpSpPr>
            <a:xfrm>
              <a:off x="3436413" y="3663279"/>
              <a:ext cx="3117129" cy="2715888"/>
              <a:chOff x="793381" y="1366738"/>
              <a:chExt cx="3688851" cy="321401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30" name="Isosceles Triangle 29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Oval 31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49562" y="2588847"/>
                <a:ext cx="88319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89958" y="258884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36662" y="3663279"/>
              <a:ext cx="3160695" cy="2428302"/>
              <a:chOff x="5038682" y="1366738"/>
              <a:chExt cx="3740408" cy="287368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18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Oval 19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90407" y="2588847"/>
                <a:ext cx="9327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206716" y="2588847"/>
                <a:ext cx="124180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75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20107"/>
            <a:ext cx="7607300" cy="3860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12352" y="4997080"/>
            <a:ext cx="3460093" cy="772468"/>
            <a:chOff x="3256081" y="3758785"/>
            <a:chExt cx="3460093" cy="772468"/>
          </a:xfrm>
        </p:grpSpPr>
        <p:grpSp>
          <p:nvGrpSpPr>
            <p:cNvPr id="4" name="Group 3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" name="Arc 5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590764" y="3758785"/>
              <a:ext cx="3125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(e</a:t>
              </a:r>
              <a:r>
                <a:rPr lang="en-US" sz="3600" baseline="-25000" dirty="0"/>
                <a:t>3</a:t>
              </a:r>
              <a:r>
                <a:rPr lang="en-US" sz="3600" dirty="0" smtClean="0"/>
                <a:t>)  =  v</a:t>
              </a:r>
              <a:r>
                <a:rPr lang="en-US" sz="3600" baseline="-25000" dirty="0"/>
                <a:t>4</a:t>
              </a:r>
              <a:r>
                <a:rPr lang="en-US" sz="3600" dirty="0" smtClean="0"/>
                <a:t> + v</a:t>
              </a:r>
              <a:r>
                <a:rPr lang="en-US" sz="3600" baseline="-25000" dirty="0"/>
                <a:t>5</a:t>
              </a:r>
              <a:endParaRPr lang="en-US" sz="3600" baseline="-25000" dirty="0" smtClean="0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84475" y="4241574"/>
            <a:ext cx="5627767" cy="2419609"/>
            <a:chOff x="236662" y="3663279"/>
            <a:chExt cx="6316880" cy="2715888"/>
          </a:xfrm>
        </p:grpSpPr>
        <p:grpSp>
          <p:nvGrpSpPr>
            <p:cNvPr id="9" name="Group 8"/>
            <p:cNvGrpSpPr/>
            <p:nvPr/>
          </p:nvGrpSpPr>
          <p:grpSpPr>
            <a:xfrm>
              <a:off x="3436413" y="3663279"/>
              <a:ext cx="3117129" cy="2715888"/>
              <a:chOff x="793381" y="1366738"/>
              <a:chExt cx="3688851" cy="321401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30" name="Isosceles Triangle 29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Oval 31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49562" y="2588847"/>
                <a:ext cx="88319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89958" y="258884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36662" y="3663279"/>
              <a:ext cx="3160695" cy="2428302"/>
              <a:chOff x="5038682" y="1366738"/>
              <a:chExt cx="3740408" cy="287368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18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Oval 19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90407" y="2588847"/>
                <a:ext cx="9327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206716" y="2588847"/>
                <a:ext cx="124180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445506"/>
            <a:ext cx="7556500" cy="37973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12352" y="4997080"/>
            <a:ext cx="3460093" cy="772468"/>
            <a:chOff x="3256081" y="3758785"/>
            <a:chExt cx="3460093" cy="772468"/>
          </a:xfrm>
        </p:grpSpPr>
        <p:grpSp>
          <p:nvGrpSpPr>
            <p:cNvPr id="4" name="Group 3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" name="Arc 5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590764" y="3758785"/>
              <a:ext cx="3125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(e</a:t>
              </a:r>
              <a:r>
                <a:rPr lang="en-US" sz="3600" baseline="-25000" dirty="0"/>
                <a:t>4</a:t>
              </a:r>
              <a:r>
                <a:rPr lang="en-US" sz="3600" dirty="0" smtClean="0"/>
                <a:t>)  =  v</a:t>
              </a:r>
              <a:r>
                <a:rPr lang="en-US" sz="3600" baseline="-25000" dirty="0"/>
                <a:t>5</a:t>
              </a:r>
              <a:r>
                <a:rPr lang="en-US" sz="3600" dirty="0" smtClean="0"/>
                <a:t> + v</a:t>
              </a:r>
              <a:r>
                <a:rPr lang="en-US" sz="3600" baseline="-25000" dirty="0"/>
                <a:t>6</a:t>
              </a:r>
              <a:endParaRPr lang="en-US" sz="3600" baseline="-25000" dirty="0" smtClean="0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84475" y="4241574"/>
            <a:ext cx="5627767" cy="2419609"/>
            <a:chOff x="236662" y="3663279"/>
            <a:chExt cx="6316880" cy="2715888"/>
          </a:xfrm>
        </p:grpSpPr>
        <p:grpSp>
          <p:nvGrpSpPr>
            <p:cNvPr id="9" name="Group 8"/>
            <p:cNvGrpSpPr/>
            <p:nvPr/>
          </p:nvGrpSpPr>
          <p:grpSpPr>
            <a:xfrm>
              <a:off x="3436413" y="3663279"/>
              <a:ext cx="3117129" cy="2715888"/>
              <a:chOff x="793381" y="1366738"/>
              <a:chExt cx="3688851" cy="321401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30" name="Isosceles Triangle 29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Oval 31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49562" y="2588847"/>
                <a:ext cx="88319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89958" y="258884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36662" y="3663279"/>
              <a:ext cx="3160695" cy="2428302"/>
              <a:chOff x="5038682" y="1366738"/>
              <a:chExt cx="3740408" cy="287368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18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Oval 19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90407" y="2588847"/>
                <a:ext cx="9327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206716" y="2588847"/>
                <a:ext cx="124180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73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96" y="417480"/>
            <a:ext cx="7594600" cy="4000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12352" y="4997080"/>
            <a:ext cx="3460093" cy="772468"/>
            <a:chOff x="3256081" y="3758785"/>
            <a:chExt cx="3460093" cy="772468"/>
          </a:xfrm>
        </p:grpSpPr>
        <p:grpSp>
          <p:nvGrpSpPr>
            <p:cNvPr id="4" name="Group 3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" name="Arc 5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590764" y="3758785"/>
              <a:ext cx="3125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(e</a:t>
              </a:r>
              <a:r>
                <a:rPr lang="en-US" sz="3600" baseline="-25000" dirty="0"/>
                <a:t>5</a:t>
              </a:r>
              <a:r>
                <a:rPr lang="en-US" sz="3600" dirty="0" smtClean="0"/>
                <a:t>)  =  v</a:t>
              </a:r>
              <a:r>
                <a:rPr lang="en-US" sz="3600" baseline="-25000" dirty="0"/>
                <a:t>4</a:t>
              </a:r>
              <a:r>
                <a:rPr lang="en-US" sz="3600" dirty="0" smtClean="0"/>
                <a:t> + v</a:t>
              </a:r>
              <a:r>
                <a:rPr lang="en-US" sz="3600" baseline="-25000" dirty="0"/>
                <a:t>6</a:t>
              </a:r>
              <a:endParaRPr lang="en-US" sz="3600" baseline="-25000" dirty="0" smtClean="0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84475" y="4241574"/>
            <a:ext cx="5627767" cy="2419609"/>
            <a:chOff x="236662" y="3663279"/>
            <a:chExt cx="6316880" cy="2715888"/>
          </a:xfrm>
        </p:grpSpPr>
        <p:grpSp>
          <p:nvGrpSpPr>
            <p:cNvPr id="9" name="Group 8"/>
            <p:cNvGrpSpPr/>
            <p:nvPr/>
          </p:nvGrpSpPr>
          <p:grpSpPr>
            <a:xfrm>
              <a:off x="3436413" y="3663279"/>
              <a:ext cx="3117129" cy="2715888"/>
              <a:chOff x="793381" y="1366738"/>
              <a:chExt cx="3688851" cy="321401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30" name="Isosceles Triangle 29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Oval 31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49562" y="2588847"/>
                <a:ext cx="88319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89958" y="258884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36662" y="3663279"/>
              <a:ext cx="3160695" cy="2428302"/>
              <a:chOff x="5038682" y="1366738"/>
              <a:chExt cx="3740408" cy="287368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18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Oval 19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90407" y="2588847"/>
                <a:ext cx="9327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206716" y="2588847"/>
                <a:ext cx="124180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64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493197" y="3051226"/>
            <a:ext cx="203153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: C</a:t>
            </a:r>
            <a:r>
              <a:rPr lang="en-US" sz="3200" baseline="-25000" dirty="0" smtClean="0"/>
              <a:t>1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0</a:t>
            </a:r>
            <a:endParaRPr lang="en-US" sz="32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18618" y="3070527"/>
            <a:ext cx="699555" cy="676656"/>
            <a:chOff x="658368" y="5669280"/>
            <a:chExt cx="699555" cy="676656"/>
          </a:xfrm>
        </p:grpSpPr>
        <p:sp>
          <p:nvSpPr>
            <p:cNvPr id="17" name="Arc 16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8096" y="5669280"/>
              <a:ext cx="5898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20186" y="3338705"/>
            <a:ext cx="3460093" cy="736182"/>
            <a:chOff x="3256081" y="3795071"/>
            <a:chExt cx="3460093" cy="736182"/>
          </a:xfrm>
        </p:grpSpPr>
        <p:grpSp>
          <p:nvGrpSpPr>
            <p:cNvPr id="45" name="Group 4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52" name="Arc 5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) = v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+ v</a:t>
              </a:r>
              <a:r>
                <a:rPr lang="en-US" sz="3200" baseline="-25000" dirty="0" smtClean="0"/>
                <a:t>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20186" y="4006997"/>
            <a:ext cx="3460093" cy="696498"/>
            <a:chOff x="3256081" y="3834755"/>
            <a:chExt cx="3460093" cy="696498"/>
          </a:xfrm>
        </p:grpSpPr>
        <p:grpSp>
          <p:nvGrpSpPr>
            <p:cNvPr id="55" name="Group 5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57" name="Arc 5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590764" y="3834755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2</a:t>
              </a:r>
              <a:r>
                <a:rPr lang="en-US" sz="3200" dirty="0" smtClean="0"/>
                <a:t>) = v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3</a:t>
              </a:r>
              <a:endParaRPr lang="en-US" sz="3200" baseline="-25000" dirty="0" smtClean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20186" y="4695131"/>
            <a:ext cx="3460093" cy="736182"/>
            <a:chOff x="3256081" y="3795071"/>
            <a:chExt cx="3460093" cy="736182"/>
          </a:xfrm>
        </p:grpSpPr>
        <p:grpSp>
          <p:nvGrpSpPr>
            <p:cNvPr id="60" name="Group 59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2" name="Arc 6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3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5</a:t>
              </a:r>
              <a:endParaRPr lang="en-US" sz="3200" baseline="-25000" dirty="0" smtClean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820186" y="5383265"/>
            <a:ext cx="3460093" cy="736182"/>
            <a:chOff x="3256081" y="3795071"/>
            <a:chExt cx="3460093" cy="736182"/>
          </a:xfrm>
        </p:grpSpPr>
        <p:grpSp>
          <p:nvGrpSpPr>
            <p:cNvPr id="65" name="Group 6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7" name="Arc 6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5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6</a:t>
              </a:r>
              <a:endParaRPr lang="en-US" sz="3200" baseline="-25000" dirty="0" smtClean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820186" y="6051577"/>
            <a:ext cx="3460093" cy="736182"/>
            <a:chOff x="3256081" y="3795071"/>
            <a:chExt cx="3460093" cy="736182"/>
          </a:xfrm>
        </p:grpSpPr>
        <p:grpSp>
          <p:nvGrpSpPr>
            <p:cNvPr id="70" name="Group 69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72" name="Arc 7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5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6</a:t>
              </a:r>
              <a:endParaRPr lang="en-US" sz="3200" baseline="-2500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38305" y="3526973"/>
            <a:ext cx="3697753" cy="1526680"/>
            <a:chOff x="5612265" y="3387813"/>
            <a:chExt cx="3697753" cy="1526680"/>
          </a:xfrm>
        </p:grpSpPr>
        <p:sp>
          <p:nvSpPr>
            <p:cNvPr id="15" name="TextBox 14"/>
            <p:cNvSpPr txBox="1"/>
            <p:nvPr/>
          </p:nvSpPr>
          <p:spPr>
            <a:xfrm>
              <a:off x="5955773" y="3387813"/>
              <a:ext cx="335424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Extend linearly: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55773" y="4209083"/>
              <a:ext cx="31882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30000"/>
                  </a:solidFill>
                  <a:latin typeface="Symbol"/>
                </a:rPr>
                <a:t>(</a:t>
              </a:r>
              <a:r>
                <a:rPr lang="en-US" sz="3200" dirty="0" err="1" smtClean="0">
                  <a:solidFill>
                    <a:srgbClr val="930000"/>
                  </a:solidFill>
                  <a:latin typeface="Symbol"/>
                </a:rPr>
                <a:t>S</a:t>
              </a:r>
              <a:r>
                <a:rPr lang="en-US" sz="3200" dirty="0" err="1" smtClean="0">
                  <a:solidFill>
                    <a:srgbClr val="930000"/>
                  </a:solidFill>
                </a:rPr>
                <a:t>n</a:t>
              </a:r>
              <a:r>
                <a:rPr lang="en-US" sz="3200" baseline="-25000" dirty="0" err="1" smtClean="0">
                  <a:solidFill>
                    <a:srgbClr val="930000"/>
                  </a:solidFill>
                </a:rPr>
                <a:t>i</a:t>
              </a:r>
              <a:r>
                <a:rPr lang="en-US" sz="3200" dirty="0" err="1" smtClean="0">
                  <a:solidFill>
                    <a:srgbClr val="930000"/>
                  </a:solidFill>
                </a:rPr>
                <a:t>e</a:t>
              </a:r>
              <a:r>
                <a:rPr lang="en-US" sz="3200" baseline="-25000" dirty="0" err="1" smtClean="0">
                  <a:solidFill>
                    <a:srgbClr val="930000"/>
                  </a:solidFill>
                </a:rPr>
                <a:t>i</a:t>
              </a:r>
              <a:r>
                <a:rPr lang="en-US" sz="3200" dirty="0">
                  <a:solidFill>
                    <a:srgbClr val="930000"/>
                  </a:solidFill>
                </a:rPr>
                <a:t>)</a:t>
              </a:r>
              <a:r>
                <a:rPr lang="en-US" sz="3200" dirty="0" smtClean="0">
                  <a:solidFill>
                    <a:srgbClr val="930000"/>
                  </a:solidFill>
                </a:rPr>
                <a:t>  =  </a:t>
              </a:r>
              <a:r>
                <a:rPr lang="en-US" sz="3200" dirty="0" err="1" smtClean="0">
                  <a:solidFill>
                    <a:srgbClr val="930000"/>
                  </a:solidFill>
                </a:rPr>
                <a:t>n</a:t>
              </a:r>
              <a:r>
                <a:rPr lang="en-US" sz="3200" baseline="-25000" dirty="0" err="1" smtClean="0">
                  <a:solidFill>
                    <a:srgbClr val="930000"/>
                  </a:solidFill>
                </a:rPr>
                <a:t>i</a:t>
              </a:r>
              <a:r>
                <a:rPr lang="en-US" sz="3200" baseline="-25000" dirty="0" smtClean="0">
                  <a:solidFill>
                    <a:srgbClr val="930000"/>
                  </a:solidFill>
                </a:rPr>
                <a:t> </a:t>
              </a:r>
              <a:r>
                <a:rPr lang="en-US" sz="3200" dirty="0" smtClean="0">
                  <a:solidFill>
                    <a:srgbClr val="930000"/>
                  </a:solidFill>
                  <a:latin typeface="Symbol"/>
                </a:rPr>
                <a:t>S</a:t>
              </a:r>
              <a:r>
                <a:rPr lang="en-US" sz="3200" dirty="0" smtClean="0">
                  <a:solidFill>
                    <a:srgbClr val="930000"/>
                  </a:solidFill>
                </a:rPr>
                <a:t>   (</a:t>
              </a:r>
              <a:r>
                <a:rPr lang="en-US" sz="3200" dirty="0" err="1" smtClean="0">
                  <a:solidFill>
                    <a:srgbClr val="930000"/>
                  </a:solidFill>
                </a:rPr>
                <a:t>e</a:t>
              </a:r>
              <a:r>
                <a:rPr lang="en-US" sz="3200" baseline="-25000" dirty="0" err="1" smtClean="0">
                  <a:solidFill>
                    <a:srgbClr val="930000"/>
                  </a:solidFill>
                </a:rPr>
                <a:t>i</a:t>
              </a:r>
              <a:r>
                <a:rPr lang="en-US" sz="3200" dirty="0">
                  <a:solidFill>
                    <a:srgbClr val="930000"/>
                  </a:solidFill>
                </a:rPr>
                <a:t>)</a:t>
              </a:r>
              <a:endParaRPr lang="en-US" sz="3200" baseline="-25000" dirty="0">
                <a:solidFill>
                  <a:srgbClr val="93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087786" y="4241319"/>
              <a:ext cx="689134" cy="660788"/>
              <a:chOff x="8087786" y="4235372"/>
              <a:chExt cx="689134" cy="660788"/>
            </a:xfrm>
          </p:grpSpPr>
          <p:sp>
            <p:nvSpPr>
              <p:cNvPr id="79" name="Arc 78"/>
              <p:cNvSpPr/>
              <p:nvPr/>
            </p:nvSpPr>
            <p:spPr>
              <a:xfrm rot="240000">
                <a:off x="8087786" y="4329232"/>
                <a:ext cx="374904" cy="566928"/>
              </a:xfrm>
              <a:prstGeom prst="arc">
                <a:avLst/>
              </a:prstGeom>
              <a:ln w="28575" cmpd="sng">
                <a:solidFill>
                  <a:srgbClr val="93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30000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187093" y="4235372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30000"/>
                    </a:solidFill>
                  </a:rPr>
                  <a:t>o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612265" y="4241319"/>
              <a:ext cx="689134" cy="660788"/>
              <a:chOff x="8087786" y="4235372"/>
              <a:chExt cx="689134" cy="660788"/>
            </a:xfrm>
          </p:grpSpPr>
          <p:sp>
            <p:nvSpPr>
              <p:cNvPr id="85" name="Arc 84"/>
              <p:cNvSpPr/>
              <p:nvPr/>
            </p:nvSpPr>
            <p:spPr>
              <a:xfrm rot="240000">
                <a:off x="8087786" y="4329232"/>
                <a:ext cx="374904" cy="566928"/>
              </a:xfrm>
              <a:prstGeom prst="arc">
                <a:avLst/>
              </a:prstGeom>
              <a:ln w="28575" cmpd="sng">
                <a:solidFill>
                  <a:srgbClr val="93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30000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187093" y="4235372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30000"/>
                    </a:solidFill>
                  </a:rPr>
                  <a:t>o</a:t>
                </a: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5694176" y="3387813"/>
              <a:ext cx="3386760" cy="1526680"/>
            </a:xfrm>
            <a:prstGeom prst="rect">
              <a:avLst/>
            </a:prstGeom>
            <a:ln>
              <a:solidFill>
                <a:srgbClr val="930000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3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694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723842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723842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44824" y="3988528"/>
            <a:ext cx="7767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 </a:t>
            </a:r>
            <a:r>
              <a:rPr lang="en-US" sz="3200" b="1" dirty="0" smtClean="0">
                <a:solidFill>
                  <a:schemeClr val="tx1"/>
                </a:solidFill>
              </a:rPr>
              <a:t>Z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[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v</a:t>
            </a:r>
            <a:r>
              <a:rPr lang="en-US" sz="3200" baseline="-25000" dirty="0"/>
              <a:t>2</a:t>
            </a:r>
            <a:r>
              <a:rPr lang="en-US" sz="3200" dirty="0" smtClean="0"/>
              <a:t>, v</a:t>
            </a:r>
            <a:r>
              <a:rPr lang="en-US" sz="3200" baseline="-25000" dirty="0"/>
              <a:t>3</a:t>
            </a:r>
            <a:r>
              <a:rPr lang="en-US" sz="3200" dirty="0" smtClean="0"/>
              <a:t>, v</a:t>
            </a:r>
            <a:r>
              <a:rPr lang="en-US" sz="3200" baseline="-25000" dirty="0"/>
              <a:t>4</a:t>
            </a:r>
            <a:r>
              <a:rPr lang="en-US" sz="3200" dirty="0" smtClean="0"/>
              <a:t>, v</a:t>
            </a:r>
            <a:r>
              <a:rPr lang="en-US" sz="3200" baseline="-25000" dirty="0"/>
              <a:t>5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]  =  set of 0-chains</a:t>
            </a:r>
          </a:p>
          <a:p>
            <a:endParaRPr lang="en-US" sz="3200" dirty="0"/>
          </a:p>
          <a:p>
            <a:r>
              <a:rPr lang="en-US" sz="3200" dirty="0" smtClean="0"/>
              <a:t>C</a:t>
            </a:r>
            <a:r>
              <a:rPr lang="en-US" sz="3200" baseline="-25000" dirty="0"/>
              <a:t>1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chemeClr val="tx1"/>
                </a:solidFill>
              </a:rPr>
              <a:t>Z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[</a:t>
            </a:r>
            <a:r>
              <a:rPr lang="en-US" sz="3200" dirty="0" smtClean="0"/>
              <a:t>e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e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e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e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 e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]  =  set of 1-chains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</p:spTree>
    <p:extLst>
      <p:ext uri="{BB962C8B-B14F-4D97-AF65-F5344CB8AC3E}">
        <p14:creationId xmlns:p14="http://schemas.microsoft.com/office/powerpoint/2010/main" val="25004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742610"/>
            <a:ext cx="6108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59" y="293815"/>
            <a:ext cx="5526190" cy="35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7" y="4023760"/>
            <a:ext cx="8272052" cy="2699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5265" y="1165468"/>
            <a:ext cx="1304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548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" y="590981"/>
            <a:ext cx="9144000" cy="2984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33" y="4905404"/>
            <a:ext cx="61931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Image of      =  column space of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54122" y="4917894"/>
            <a:ext cx="890362" cy="676656"/>
            <a:chOff x="658368" y="5669280"/>
            <a:chExt cx="890362" cy="676656"/>
          </a:xfrm>
        </p:grpSpPr>
        <p:sp>
          <p:nvSpPr>
            <p:cNvPr id="5" name="Arc 4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8096" y="5669280"/>
              <a:ext cx="78063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1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627" y="4190137"/>
            <a:ext cx="2327451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70"/>
            <a:ext cx="9144000" cy="3666653"/>
          </a:xfrm>
          <a:prstGeom prst="rect">
            <a:avLst/>
          </a:prstGeom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84475" y="4241574"/>
            <a:ext cx="5627767" cy="2419609"/>
            <a:chOff x="236662" y="3663279"/>
            <a:chExt cx="6316880" cy="2715888"/>
          </a:xfrm>
        </p:grpSpPr>
        <p:grpSp>
          <p:nvGrpSpPr>
            <p:cNvPr id="4" name="Group 3"/>
            <p:cNvGrpSpPr/>
            <p:nvPr/>
          </p:nvGrpSpPr>
          <p:grpSpPr>
            <a:xfrm>
              <a:off x="3436413" y="3663279"/>
              <a:ext cx="3117129" cy="2715888"/>
              <a:chOff x="793381" y="1366738"/>
              <a:chExt cx="3688851" cy="321401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25" name="Isosceles Triangle 24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Oval 26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9562" y="2588847"/>
                <a:ext cx="88319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89958" y="258884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36662" y="3663279"/>
              <a:ext cx="3160695" cy="2428302"/>
              <a:chOff x="5038682" y="1366738"/>
              <a:chExt cx="3740408" cy="287368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13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Oval 14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90407" y="2588847"/>
                <a:ext cx="9327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06716" y="2588847"/>
                <a:ext cx="124180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55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84475" y="4241574"/>
            <a:ext cx="5627767" cy="2419609"/>
            <a:chOff x="236662" y="3663279"/>
            <a:chExt cx="6316880" cy="2715888"/>
          </a:xfrm>
        </p:grpSpPr>
        <p:grpSp>
          <p:nvGrpSpPr>
            <p:cNvPr id="4" name="Group 3"/>
            <p:cNvGrpSpPr/>
            <p:nvPr/>
          </p:nvGrpSpPr>
          <p:grpSpPr>
            <a:xfrm>
              <a:off x="3436413" y="3663279"/>
              <a:ext cx="3117129" cy="2715888"/>
              <a:chOff x="793381" y="1366738"/>
              <a:chExt cx="3688851" cy="321401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25" name="Isosceles Triangle 24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Oval 26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9562" y="2588847"/>
                <a:ext cx="88319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89958" y="258884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36662" y="3663279"/>
              <a:ext cx="3160695" cy="2428302"/>
              <a:chOff x="5038682" y="1366738"/>
              <a:chExt cx="3740408" cy="287368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13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Oval 14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90407" y="2588847"/>
                <a:ext cx="9327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06716" y="2588847"/>
                <a:ext cx="124180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11" y="216765"/>
            <a:ext cx="560763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84475" y="4241574"/>
            <a:ext cx="5627767" cy="2419609"/>
            <a:chOff x="236662" y="3663279"/>
            <a:chExt cx="6316880" cy="2715888"/>
          </a:xfrm>
        </p:grpSpPr>
        <p:grpSp>
          <p:nvGrpSpPr>
            <p:cNvPr id="4" name="Group 3"/>
            <p:cNvGrpSpPr/>
            <p:nvPr/>
          </p:nvGrpSpPr>
          <p:grpSpPr>
            <a:xfrm>
              <a:off x="3436413" y="3663279"/>
              <a:ext cx="3117129" cy="2715888"/>
              <a:chOff x="793381" y="1366738"/>
              <a:chExt cx="3688851" cy="321401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25" name="Isosceles Triangle 24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Oval 26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9562" y="2588847"/>
                <a:ext cx="88319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89958" y="258884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36662" y="3663279"/>
              <a:ext cx="3160695" cy="2428302"/>
              <a:chOff x="5038682" y="1366738"/>
              <a:chExt cx="3740408" cy="287368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13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Oval 14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90407" y="2588847"/>
                <a:ext cx="9327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06716" y="2588847"/>
                <a:ext cx="124180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78" y="156177"/>
            <a:ext cx="673227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84475" y="4241574"/>
            <a:ext cx="5627767" cy="2419609"/>
            <a:chOff x="236662" y="3663279"/>
            <a:chExt cx="6316880" cy="2715888"/>
          </a:xfrm>
        </p:grpSpPr>
        <p:grpSp>
          <p:nvGrpSpPr>
            <p:cNvPr id="4" name="Group 3"/>
            <p:cNvGrpSpPr/>
            <p:nvPr/>
          </p:nvGrpSpPr>
          <p:grpSpPr>
            <a:xfrm>
              <a:off x="3436413" y="3663279"/>
              <a:ext cx="3117129" cy="2715888"/>
              <a:chOff x="793381" y="1366738"/>
              <a:chExt cx="3688851" cy="321401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25" name="Isosceles Triangle 24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Oval 26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9562" y="2588847"/>
                <a:ext cx="88319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89958" y="258884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36662" y="3663279"/>
              <a:ext cx="3160695" cy="2428302"/>
              <a:chOff x="5038682" y="1366738"/>
              <a:chExt cx="3740408" cy="287368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13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Oval 14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90407" y="2588847"/>
                <a:ext cx="9327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06716" y="2588847"/>
                <a:ext cx="124180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14" y="115344"/>
            <a:ext cx="7623810" cy="41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722" y="3602667"/>
            <a:ext cx="9282737" cy="278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</a:t>
            </a:r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3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</a:t>
            </a: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5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</a:t>
            </a:r>
            <a:r>
              <a:rPr lang="en-US" sz="3200" dirty="0" smtClean="0"/>
              <a:t>&gt;</a:t>
            </a:r>
          </a:p>
          <a:p>
            <a:endParaRPr lang="en-US" sz="3200" baseline="-25000" dirty="0"/>
          </a:p>
          <a:p>
            <a:pPr>
              <a:lnSpc>
                <a:spcPct val="140000"/>
              </a:lnSpc>
            </a:pPr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</a:t>
            </a:r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[v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],  [v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]</a:t>
            </a:r>
            <a:r>
              <a:rPr lang="en-US" sz="3200" dirty="0" smtClean="0"/>
              <a:t>&gt; where [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]  =  </a:t>
            </a:r>
            <a:r>
              <a:rPr lang="en-US" sz="3200" dirty="0" smtClean="0"/>
              <a:t>{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660066"/>
                </a:solidFill>
              </a:rPr>
              <a:t>                                and [v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]  =  {v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</a:t>
            </a:r>
            <a:r>
              <a:rPr lang="en-US" sz="3200" dirty="0" smtClean="0">
                <a:solidFill>
                  <a:srgbClr val="660066"/>
                </a:solidFill>
              </a:rPr>
              <a:t>}</a:t>
            </a:r>
            <a:r>
              <a:rPr lang="en-US" sz="3200" baseline="-25000" dirty="0" smtClean="0">
                <a:solidFill>
                  <a:srgbClr val="660066"/>
                </a:solidFill>
              </a:rPr>
              <a:t> </a:t>
            </a:r>
            <a:endParaRPr lang="en-US" sz="3200" baseline="-25000" dirty="0" smtClean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917635" y="4403038"/>
            <a:ext cx="1709530" cy="0"/>
          </a:xfrm>
          <a:prstGeom prst="line">
            <a:avLst/>
          </a:prstGeom>
          <a:ln w="76200">
            <a:solidFill>
              <a:srgbClr val="FF0000">
                <a:alpha val="2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84475" y="4241574"/>
            <a:ext cx="5627767" cy="2419609"/>
            <a:chOff x="236662" y="3663279"/>
            <a:chExt cx="6316880" cy="2715888"/>
          </a:xfrm>
        </p:grpSpPr>
        <p:grpSp>
          <p:nvGrpSpPr>
            <p:cNvPr id="4" name="Group 3"/>
            <p:cNvGrpSpPr/>
            <p:nvPr/>
          </p:nvGrpSpPr>
          <p:grpSpPr>
            <a:xfrm>
              <a:off x="3436413" y="3663279"/>
              <a:ext cx="3117129" cy="2715888"/>
              <a:chOff x="793381" y="1366738"/>
              <a:chExt cx="3688851" cy="321401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25" name="Isosceles Triangle 24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Oval 26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9562" y="2588847"/>
                <a:ext cx="88319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89958" y="258884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36662" y="3663279"/>
              <a:ext cx="3160695" cy="2428302"/>
              <a:chOff x="5038682" y="1366738"/>
              <a:chExt cx="3740408" cy="287368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13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Oval 14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90407" y="2588847"/>
                <a:ext cx="9327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06716" y="2588847"/>
                <a:ext cx="124180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14" y="115344"/>
            <a:ext cx="7623810" cy="41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84475" y="4241574"/>
            <a:ext cx="5627767" cy="2419609"/>
            <a:chOff x="236662" y="3663279"/>
            <a:chExt cx="6316880" cy="2715888"/>
          </a:xfrm>
        </p:grpSpPr>
        <p:grpSp>
          <p:nvGrpSpPr>
            <p:cNvPr id="4" name="Group 3"/>
            <p:cNvGrpSpPr/>
            <p:nvPr/>
          </p:nvGrpSpPr>
          <p:grpSpPr>
            <a:xfrm>
              <a:off x="3436413" y="3663279"/>
              <a:ext cx="3117129" cy="2715888"/>
              <a:chOff x="793381" y="1366738"/>
              <a:chExt cx="3688851" cy="321401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25" name="Isosceles Triangle 24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Oval 26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9562" y="2588847"/>
                <a:ext cx="88319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89958" y="258884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36662" y="3663279"/>
              <a:ext cx="3160695" cy="2428302"/>
              <a:chOff x="5038682" y="1366738"/>
              <a:chExt cx="3740408" cy="287368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13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Oval 14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90407" y="2588847"/>
                <a:ext cx="9327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06716" y="2588847"/>
                <a:ext cx="124180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  <p:sp>
        <p:nvSpPr>
          <p:cNvPr id="31" name="Isosceles Triangle 30"/>
          <p:cNvSpPr>
            <a:spLocks noChangeAspect="1"/>
          </p:cNvSpPr>
          <p:nvPr/>
        </p:nvSpPr>
        <p:spPr>
          <a:xfrm rot="16200000">
            <a:off x="929790" y="5192051"/>
            <a:ext cx="338964" cy="277783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 rot="16200000">
            <a:off x="1503424" y="5192050"/>
            <a:ext cx="338964" cy="277783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32"/>
          <p:cNvSpPr>
            <a:spLocks noChangeAspect="1"/>
          </p:cNvSpPr>
          <p:nvPr/>
        </p:nvSpPr>
        <p:spPr>
          <a:xfrm rot="16200000" flipH="1">
            <a:off x="3798718" y="6008757"/>
            <a:ext cx="338964" cy="277783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Isosceles Triangle 33"/>
          <p:cNvSpPr>
            <a:spLocks noChangeAspect="1"/>
          </p:cNvSpPr>
          <p:nvPr/>
        </p:nvSpPr>
        <p:spPr>
          <a:xfrm rot="16200000">
            <a:off x="3795966" y="5187896"/>
            <a:ext cx="338964" cy="277783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34"/>
          <p:cNvSpPr>
            <a:spLocks noChangeAspect="1"/>
          </p:cNvSpPr>
          <p:nvPr/>
        </p:nvSpPr>
        <p:spPr>
          <a:xfrm rot="16200000">
            <a:off x="4369600" y="5187895"/>
            <a:ext cx="338964" cy="277783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40" y="250156"/>
            <a:ext cx="6435090" cy="40576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036562" y="4734655"/>
            <a:ext cx="2435501" cy="1569660"/>
          </a:xfrm>
          <a:prstGeom prst="rect">
            <a:avLst/>
          </a:prstGeom>
          <a:noFill/>
          <a:ln>
            <a:solidFill>
              <a:srgbClr val="93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930000"/>
                </a:solidFill>
              </a:rPr>
              <a:t>Using arbitrary coefficients</a:t>
            </a:r>
            <a:endParaRPr lang="en-US" sz="3200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6577" y="3338705"/>
            <a:ext cx="3460093" cy="736182"/>
            <a:chOff x="3256081" y="3795071"/>
            <a:chExt cx="3460093" cy="736182"/>
          </a:xfrm>
        </p:grpSpPr>
        <p:grpSp>
          <p:nvGrpSpPr>
            <p:cNvPr id="45" name="Group 4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52" name="Arc 5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) = v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+ v</a:t>
              </a:r>
              <a:r>
                <a:rPr lang="en-US" sz="3200" baseline="-25000" dirty="0" smtClean="0"/>
                <a:t>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76577" y="4006997"/>
            <a:ext cx="3460093" cy="696498"/>
            <a:chOff x="3256081" y="3834755"/>
            <a:chExt cx="3460093" cy="696498"/>
          </a:xfrm>
        </p:grpSpPr>
        <p:grpSp>
          <p:nvGrpSpPr>
            <p:cNvPr id="55" name="Group 5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57" name="Arc 5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590764" y="3834755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2</a:t>
              </a:r>
              <a:r>
                <a:rPr lang="en-US" sz="3200" dirty="0" smtClean="0"/>
                <a:t>) = v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3</a:t>
              </a:r>
              <a:endParaRPr lang="en-US" sz="3200" baseline="-25000" dirty="0" smtClean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76577" y="4695131"/>
            <a:ext cx="3460093" cy="736182"/>
            <a:chOff x="3256081" y="3795071"/>
            <a:chExt cx="3460093" cy="736182"/>
          </a:xfrm>
        </p:grpSpPr>
        <p:grpSp>
          <p:nvGrpSpPr>
            <p:cNvPr id="60" name="Group 59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2" name="Arc 6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3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5</a:t>
              </a:r>
              <a:endParaRPr lang="en-US" sz="3200" baseline="-25000" dirty="0" smtClean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76577" y="5383265"/>
            <a:ext cx="3460093" cy="736182"/>
            <a:chOff x="3256081" y="3795071"/>
            <a:chExt cx="3460093" cy="736182"/>
          </a:xfrm>
        </p:grpSpPr>
        <p:grpSp>
          <p:nvGrpSpPr>
            <p:cNvPr id="65" name="Group 6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7" name="Arc 6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5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6</a:t>
              </a:r>
              <a:endParaRPr lang="en-US" sz="3200" baseline="-25000" dirty="0" smtClean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6577" y="6051577"/>
            <a:ext cx="3460093" cy="736182"/>
            <a:chOff x="3256081" y="3795071"/>
            <a:chExt cx="3460093" cy="736182"/>
          </a:xfrm>
        </p:grpSpPr>
        <p:grpSp>
          <p:nvGrpSpPr>
            <p:cNvPr id="70" name="Group 69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72" name="Arc 7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5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6</a:t>
              </a:r>
              <a:endParaRPr lang="en-US" sz="3200" baseline="-25000" dirty="0" smtClean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73009" y="3580563"/>
            <a:ext cx="3555436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Components are</a:t>
            </a:r>
          </a:p>
          <a:p>
            <a:pPr algn="ctr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{v</a:t>
            </a:r>
            <a:r>
              <a:rPr lang="en-US" sz="3200" baseline="-25000" dirty="0" smtClean="0">
                <a:solidFill>
                  <a:srgbClr val="0000FF"/>
                </a:solidFill>
              </a:rPr>
              <a:t>1</a:t>
            </a:r>
            <a:r>
              <a:rPr lang="en-US" sz="3200" dirty="0">
                <a:solidFill>
                  <a:srgbClr val="0000FF"/>
                </a:solidFill>
              </a:rPr>
              <a:t>,</a:t>
            </a:r>
            <a:r>
              <a:rPr lang="en-US" sz="3200" dirty="0" smtClean="0">
                <a:solidFill>
                  <a:srgbClr val="0000FF"/>
                </a:solidFill>
              </a:rPr>
              <a:t> v</a:t>
            </a:r>
            <a:r>
              <a:rPr lang="en-US" sz="3200" baseline="-25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, v</a:t>
            </a:r>
            <a:r>
              <a:rPr lang="en-US" sz="3200" baseline="-25000" dirty="0" smtClean="0">
                <a:solidFill>
                  <a:srgbClr val="0000FF"/>
                </a:solidFill>
              </a:rPr>
              <a:t>3</a:t>
            </a:r>
            <a:r>
              <a:rPr lang="en-US" sz="3200" dirty="0" smtClean="0">
                <a:solidFill>
                  <a:srgbClr val="0000FF"/>
                </a:solidFill>
              </a:rPr>
              <a:t>}  and</a:t>
            </a:r>
          </a:p>
          <a:p>
            <a:pPr algn="ctr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 {v</a:t>
            </a:r>
            <a:r>
              <a:rPr lang="en-US" sz="3200" baseline="-25000" dirty="0">
                <a:solidFill>
                  <a:srgbClr val="0000FF"/>
                </a:solidFill>
              </a:rPr>
              <a:t>4</a:t>
            </a:r>
            <a:r>
              <a:rPr lang="en-US" sz="3200" dirty="0" smtClean="0">
                <a:solidFill>
                  <a:srgbClr val="0000FF"/>
                </a:solidFill>
              </a:rPr>
              <a:t>, v</a:t>
            </a:r>
            <a:r>
              <a:rPr lang="en-US" sz="3200" baseline="-25000" dirty="0">
                <a:solidFill>
                  <a:srgbClr val="0000FF"/>
                </a:solidFill>
              </a:rPr>
              <a:t>5</a:t>
            </a:r>
            <a:r>
              <a:rPr lang="en-US" sz="3200" dirty="0" smtClean="0">
                <a:solidFill>
                  <a:srgbClr val="0000FF"/>
                </a:solidFill>
              </a:rPr>
              <a:t>, v</a:t>
            </a:r>
            <a:r>
              <a:rPr lang="en-US" sz="3200" baseline="-25000" dirty="0">
                <a:solidFill>
                  <a:srgbClr val="0000FF"/>
                </a:solidFill>
              </a:rPr>
              <a:t>6</a:t>
            </a:r>
            <a:r>
              <a:rPr lang="en-US" sz="3200" dirty="0" smtClean="0">
                <a:solidFill>
                  <a:srgbClr val="0000FF"/>
                </a:solidFill>
              </a:rPr>
              <a:t>} 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801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184475" y="4241574"/>
            <a:ext cx="5627767" cy="2419609"/>
            <a:chOff x="184475" y="4241574"/>
            <a:chExt cx="5627767" cy="2419609"/>
          </a:xfrm>
        </p:grpSpPr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184475" y="4241574"/>
              <a:ext cx="5627767" cy="2419609"/>
              <a:chOff x="236662" y="3663279"/>
              <a:chExt cx="6316880" cy="271588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436413" y="3663279"/>
                <a:ext cx="3117129" cy="2715888"/>
                <a:chOff x="793381" y="1366738"/>
                <a:chExt cx="3688851" cy="3214016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1284670" y="2021707"/>
                  <a:ext cx="2239703" cy="1987736"/>
                  <a:chOff x="1088696" y="3397905"/>
                  <a:chExt cx="2239703" cy="1987736"/>
                </a:xfrm>
              </p:grpSpPr>
              <p:sp>
                <p:nvSpPr>
                  <p:cNvPr id="52" name="Isosceles Triangle 51"/>
                  <p:cNvSpPr/>
                  <p:nvPr/>
                </p:nvSpPr>
                <p:spPr>
                  <a:xfrm>
                    <a:off x="1284670" y="3565883"/>
                    <a:ext cx="1959740" cy="1696575"/>
                  </a:xfrm>
                  <a:prstGeom prst="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1088696" y="5049686"/>
                    <a:ext cx="2239703" cy="335955"/>
                    <a:chOff x="2971800" y="2819400"/>
                    <a:chExt cx="1021080" cy="182880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2971800" y="2819400"/>
                      <a:ext cx="153162" cy="182880"/>
                    </a:xfrm>
                    <a:prstGeom prst="ellipse">
                      <a:avLst/>
                    </a:prstGeom>
                    <a:solidFill>
                      <a:srgbClr val="770077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3839718" y="2819400"/>
                      <a:ext cx="153162" cy="182880"/>
                    </a:xfrm>
                    <a:prstGeom prst="ellipse">
                      <a:avLst/>
                    </a:prstGeom>
                    <a:solidFill>
                      <a:srgbClr val="770077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Oval 53"/>
                  <p:cNvSpPr/>
                  <p:nvPr/>
                </p:nvSpPr>
                <p:spPr>
                  <a:xfrm>
                    <a:off x="2090963" y="3397905"/>
                    <a:ext cx="335955" cy="335955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3501265" y="3463651"/>
                  <a:ext cx="980967" cy="7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6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793381" y="3463651"/>
                  <a:ext cx="1098316" cy="7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4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240378" y="1366738"/>
                  <a:ext cx="1176896" cy="7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5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149562" y="2588847"/>
                  <a:ext cx="883191" cy="7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e</a:t>
                  </a:r>
                  <a:r>
                    <a:rPr lang="en-US" sz="3200" baseline="-25000" dirty="0"/>
                    <a:t>3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2263486" y="3803984"/>
                  <a:ext cx="924931" cy="7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e</a:t>
                  </a:r>
                  <a:r>
                    <a:rPr lang="en-US" sz="3200" baseline="-25000" dirty="0"/>
                    <a:t>5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989958" y="2588847"/>
                  <a:ext cx="1045157" cy="7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e</a:t>
                  </a:r>
                  <a:r>
                    <a:rPr lang="en-US" sz="3200" baseline="-25000" dirty="0"/>
                    <a:t>4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36662" y="3663279"/>
                <a:ext cx="3160695" cy="2428302"/>
                <a:chOff x="5038682" y="1366738"/>
                <a:chExt cx="3740408" cy="2873683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5537717" y="2021707"/>
                  <a:ext cx="2239703" cy="1987736"/>
                  <a:chOff x="4753821" y="2021707"/>
                  <a:chExt cx="2239703" cy="1987736"/>
                </a:xfrm>
              </p:grpSpPr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5933925" y="2176272"/>
                    <a:ext cx="912912" cy="1655064"/>
                  </a:xfrm>
                  <a:prstGeom prst="line">
                    <a:avLst/>
                  </a:prstGeom>
                  <a:ln w="1270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flipV="1">
                    <a:off x="4921799" y="2176272"/>
                    <a:ext cx="1012126" cy="1655064"/>
                  </a:xfrm>
                  <a:prstGeom prst="line">
                    <a:avLst/>
                  </a:prstGeom>
                  <a:ln w="1270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4753821" y="3673488"/>
                    <a:ext cx="2239703" cy="335955"/>
                    <a:chOff x="2971800" y="2819400"/>
                    <a:chExt cx="1021080" cy="182880"/>
                  </a:xfrm>
                </p:grpSpPr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2971800" y="2819400"/>
                      <a:ext cx="153162" cy="182880"/>
                    </a:xfrm>
                    <a:prstGeom prst="ellipse">
                      <a:avLst/>
                    </a:prstGeom>
                    <a:solidFill>
                      <a:srgbClr val="770077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3839718" y="2819400"/>
                      <a:ext cx="153162" cy="182880"/>
                    </a:xfrm>
                    <a:prstGeom prst="ellipse">
                      <a:avLst/>
                    </a:prstGeom>
                    <a:solidFill>
                      <a:srgbClr val="770077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2" name="Oval 41"/>
                  <p:cNvSpPr/>
                  <p:nvPr/>
                </p:nvSpPr>
                <p:spPr>
                  <a:xfrm>
                    <a:off x="5756088" y="2021707"/>
                    <a:ext cx="335955" cy="335955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5038682" y="3463651"/>
                  <a:ext cx="834990" cy="7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1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508008" y="1366738"/>
                  <a:ext cx="1099617" cy="7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2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751050" y="3463651"/>
                  <a:ext cx="1028040" cy="7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3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390407" y="2588847"/>
                  <a:ext cx="932740" cy="7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e</a:t>
                  </a:r>
                  <a:r>
                    <a:rPr lang="en-US" sz="3200" baseline="-25000" dirty="0" smtClean="0"/>
                    <a:t>1</a:t>
                  </a:r>
                  <a:endParaRPr lang="en-US" sz="3200" baseline="-250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206716" y="2588847"/>
                  <a:ext cx="1241800" cy="7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e</a:t>
                  </a:r>
                  <a:r>
                    <a:rPr lang="en-US" sz="3200" baseline="-25000" dirty="0"/>
                    <a:t>2</a:t>
                  </a:r>
                </a:p>
              </p:txBody>
            </p:sp>
          </p:grpSp>
        </p:grpSp>
        <p:sp>
          <p:nvSpPr>
            <p:cNvPr id="57" name="Isosceles Triangle 56"/>
            <p:cNvSpPr>
              <a:spLocks noChangeAspect="1"/>
            </p:cNvSpPr>
            <p:nvPr/>
          </p:nvSpPr>
          <p:spPr>
            <a:xfrm rot="16200000">
              <a:off x="929790" y="5192051"/>
              <a:ext cx="338964" cy="2777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Isosceles Triangle 57"/>
            <p:cNvSpPr>
              <a:spLocks noChangeAspect="1"/>
            </p:cNvSpPr>
            <p:nvPr/>
          </p:nvSpPr>
          <p:spPr>
            <a:xfrm rot="16200000">
              <a:off x="1503424" y="5192050"/>
              <a:ext cx="338964" cy="2777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Isosceles Triangle 58"/>
            <p:cNvSpPr>
              <a:spLocks noChangeAspect="1"/>
            </p:cNvSpPr>
            <p:nvPr/>
          </p:nvSpPr>
          <p:spPr>
            <a:xfrm rot="16200000" flipH="1">
              <a:off x="3798718" y="6008757"/>
              <a:ext cx="338964" cy="2777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Isosceles Triangle 59"/>
            <p:cNvSpPr>
              <a:spLocks noChangeAspect="1"/>
            </p:cNvSpPr>
            <p:nvPr/>
          </p:nvSpPr>
          <p:spPr>
            <a:xfrm rot="16200000">
              <a:off x="3795966" y="5187896"/>
              <a:ext cx="338964" cy="2777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Isosceles Triangle 60"/>
            <p:cNvSpPr>
              <a:spLocks noChangeAspect="1"/>
            </p:cNvSpPr>
            <p:nvPr/>
          </p:nvSpPr>
          <p:spPr>
            <a:xfrm rot="16200000">
              <a:off x="4369600" y="5187895"/>
              <a:ext cx="338964" cy="2777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52" y="208284"/>
            <a:ext cx="8218170" cy="413766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036562" y="4734655"/>
            <a:ext cx="2435501" cy="1569660"/>
          </a:xfrm>
          <a:prstGeom prst="rect">
            <a:avLst/>
          </a:prstGeom>
          <a:noFill/>
          <a:ln>
            <a:solidFill>
              <a:srgbClr val="93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930000"/>
                </a:solidFill>
              </a:rPr>
              <a:t>Using arbitrary coefficients</a:t>
            </a:r>
            <a:endParaRPr lang="en-US" sz="3200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991" y="4199505"/>
            <a:ext cx="4572000" cy="2216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367" y="984405"/>
            <a:ext cx="4318000" cy="229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3945" y="86976"/>
            <a:ext cx="56190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Row operations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96368" y="1158812"/>
            <a:ext cx="2940326" cy="5030962"/>
            <a:chOff x="296368" y="1158812"/>
            <a:chExt cx="2940326" cy="5030962"/>
          </a:xfrm>
        </p:grpSpPr>
        <p:grpSp>
          <p:nvGrpSpPr>
            <p:cNvPr id="9" name="Group 8"/>
            <p:cNvGrpSpPr/>
            <p:nvPr/>
          </p:nvGrpSpPr>
          <p:grpSpPr>
            <a:xfrm>
              <a:off x="296368" y="3770165"/>
              <a:ext cx="2777079" cy="2419609"/>
              <a:chOff x="793381" y="1366738"/>
              <a:chExt cx="3688851" cy="321401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30" name="Isosceles Triangle 29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Oval 31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49562" y="2588847"/>
                <a:ext cx="88319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89958" y="258884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20801" y="1158812"/>
              <a:ext cx="2815893" cy="2163396"/>
              <a:chOff x="5038682" y="1366738"/>
              <a:chExt cx="3740408" cy="287368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18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Oval 19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90407" y="2588847"/>
                <a:ext cx="9327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206716" y="2588847"/>
                <a:ext cx="124180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68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459" y="504077"/>
            <a:ext cx="4114800" cy="1994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89" y="504077"/>
            <a:ext cx="3886200" cy="2068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7" y="2966227"/>
            <a:ext cx="4400550" cy="2120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3945" y="-86974"/>
            <a:ext cx="56190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Row operations</a:t>
            </a:r>
            <a:endParaRPr lang="en-US" sz="32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437356" y="4992460"/>
            <a:ext cx="4102642" cy="1832929"/>
            <a:chOff x="236662" y="3663279"/>
            <a:chExt cx="6316880" cy="2822182"/>
          </a:xfrm>
        </p:grpSpPr>
        <p:grpSp>
          <p:nvGrpSpPr>
            <p:cNvPr id="11" name="Group 10"/>
            <p:cNvGrpSpPr/>
            <p:nvPr/>
          </p:nvGrpSpPr>
          <p:grpSpPr>
            <a:xfrm>
              <a:off x="3436413" y="3663279"/>
              <a:ext cx="3117129" cy="2822182"/>
              <a:chOff x="793381" y="1366738"/>
              <a:chExt cx="3688851" cy="333980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32" name="Isosceles Triangle 31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35" name="Oval 34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" name="Oval 33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02436" y="1366738"/>
                <a:ext cx="1176895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23659" y="2425877"/>
                <a:ext cx="1188586" cy="106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165714" y="3641013"/>
                <a:ext cx="1260887" cy="106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55139" y="242587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36662" y="3663279"/>
              <a:ext cx="3160695" cy="2672307"/>
              <a:chOff x="5038682" y="1366738"/>
              <a:chExt cx="3740408" cy="316244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20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23" name="Oval 22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Oval 21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038682" y="3463651"/>
                <a:ext cx="1221832" cy="106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70960" y="1366738"/>
                <a:ext cx="1099618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66287" y="2425878"/>
                <a:ext cx="1345734" cy="1065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71896" y="2425878"/>
                <a:ext cx="1241799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484" y="2993316"/>
            <a:ext cx="4343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722" y="3602667"/>
            <a:ext cx="9282737" cy="3276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</a:t>
            </a:r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+v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+v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+v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+v</a:t>
            </a:r>
            <a:r>
              <a:rPr lang="en-US" sz="3200" baseline="-25000" dirty="0" smtClean="0">
                <a:solidFill>
                  <a:srgbClr val="660066"/>
                </a:solidFill>
              </a:rPr>
              <a:t>6</a:t>
            </a:r>
            <a:r>
              <a:rPr lang="en-US" sz="3200" dirty="0" smtClean="0">
                <a:solidFill>
                  <a:srgbClr val="660066"/>
                </a:solidFill>
              </a:rPr>
              <a:t>, 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</a:t>
            </a:r>
            <a:endParaRPr lang="en-US" sz="3200" dirty="0" smtClean="0">
              <a:solidFill>
                <a:srgbClr val="008000"/>
              </a:solidFill>
            </a:endParaRP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</a:t>
            </a:r>
            <a:r>
              <a:rPr lang="en-US" sz="3200" dirty="0" smtClean="0">
                <a:solidFill>
                  <a:srgbClr val="008000"/>
                </a:solidFill>
              </a:rPr>
              <a:t>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3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</a:t>
            </a: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5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</a:t>
            </a:r>
            <a:r>
              <a:rPr lang="en-US" sz="3200" dirty="0" smtClean="0"/>
              <a:t>&gt;</a:t>
            </a:r>
          </a:p>
          <a:p>
            <a:endParaRPr lang="en-US" sz="3200" baseline="-25000" dirty="0"/>
          </a:p>
          <a:p>
            <a:pPr>
              <a:lnSpc>
                <a:spcPct val="140000"/>
              </a:lnSpc>
            </a:pPr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</a:t>
            </a:r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[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],  </a:t>
            </a:r>
            <a:r>
              <a:rPr lang="en-US" sz="3200" dirty="0" smtClean="0">
                <a:solidFill>
                  <a:srgbClr val="660066"/>
                </a:solidFill>
              </a:rPr>
              <a:t>[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>
                <a:solidFill>
                  <a:srgbClr val="660066"/>
                </a:solidFill>
              </a:rPr>
              <a:t>6</a:t>
            </a:r>
            <a:r>
              <a:rPr lang="en-US" sz="3200" dirty="0" smtClean="0">
                <a:solidFill>
                  <a:srgbClr val="660066"/>
                </a:solidFill>
              </a:rPr>
              <a:t>]</a:t>
            </a:r>
            <a:r>
              <a:rPr lang="en-US" sz="3200" dirty="0" smtClean="0"/>
              <a:t>&gt; </a:t>
            </a:r>
            <a:r>
              <a:rPr lang="en-US" sz="3200" dirty="0" smtClean="0"/>
              <a:t>where [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]  </a:t>
            </a:r>
            <a:r>
              <a:rPr lang="en-US" sz="3200" dirty="0" smtClean="0">
                <a:solidFill>
                  <a:srgbClr val="660066"/>
                </a:solidFill>
              </a:rPr>
              <a:t>=  </a:t>
            </a:r>
            <a:r>
              <a:rPr lang="en-US" sz="3200" dirty="0" smtClean="0"/>
              <a:t>{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660066"/>
                </a:solidFill>
              </a:rPr>
              <a:t>                                and [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>
                <a:solidFill>
                  <a:srgbClr val="660066"/>
                </a:solidFill>
              </a:rPr>
              <a:t>6</a:t>
            </a:r>
            <a:r>
              <a:rPr lang="en-US" sz="3200" dirty="0" smtClean="0">
                <a:solidFill>
                  <a:srgbClr val="660066"/>
                </a:solidFill>
              </a:rPr>
              <a:t>]  </a:t>
            </a:r>
            <a:r>
              <a:rPr lang="en-US" sz="3200" dirty="0" smtClean="0">
                <a:solidFill>
                  <a:srgbClr val="660066"/>
                </a:solidFill>
              </a:rPr>
              <a:t>=  {v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</a:t>
            </a:r>
            <a:r>
              <a:rPr lang="en-US" sz="3200" dirty="0" smtClean="0">
                <a:solidFill>
                  <a:srgbClr val="660066"/>
                </a:solidFill>
              </a:rPr>
              <a:t>}</a:t>
            </a:r>
            <a:r>
              <a:rPr lang="en-US" sz="3200" baseline="-25000" dirty="0" smtClean="0">
                <a:solidFill>
                  <a:srgbClr val="660066"/>
                </a:solidFill>
              </a:rPr>
              <a:t> </a:t>
            </a:r>
            <a:endParaRPr lang="en-US" sz="3200" baseline="-25000" dirty="0" smtClean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917635" y="4896814"/>
            <a:ext cx="1709530" cy="0"/>
          </a:xfrm>
          <a:prstGeom prst="line">
            <a:avLst/>
          </a:prstGeom>
          <a:ln w="76200">
            <a:solidFill>
              <a:srgbClr val="FF0000">
                <a:alpha val="2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9142" y="86976"/>
            <a:ext cx="7622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Row operations using arbitrary coefficients</a:t>
            </a:r>
            <a:endParaRPr lang="en-US" sz="32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62" y="1005719"/>
            <a:ext cx="4565650" cy="2298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312" y="3888700"/>
            <a:ext cx="5245100" cy="22796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5419" y="1005719"/>
            <a:ext cx="2815893" cy="2163396"/>
            <a:chOff x="2354779" y="1142060"/>
            <a:chExt cx="2815893" cy="2163396"/>
          </a:xfrm>
        </p:grpSpPr>
        <p:grpSp>
          <p:nvGrpSpPr>
            <p:cNvPr id="44" name="Group 43"/>
            <p:cNvGrpSpPr/>
            <p:nvPr/>
          </p:nvGrpSpPr>
          <p:grpSpPr>
            <a:xfrm>
              <a:off x="2354779" y="1142060"/>
              <a:ext cx="2815893" cy="2163396"/>
              <a:chOff x="5038682" y="1366738"/>
              <a:chExt cx="3740408" cy="2873683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" name="Group 52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55" name="Oval 54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Oval 53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390407" y="2588847"/>
                <a:ext cx="9327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206716" y="2588847"/>
                <a:ext cx="124180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  <p:sp>
          <p:nvSpPr>
            <p:cNvPr id="38" name="Isosceles Triangle 37"/>
            <p:cNvSpPr>
              <a:spLocks noChangeAspect="1"/>
            </p:cNvSpPr>
            <p:nvPr/>
          </p:nvSpPr>
          <p:spPr>
            <a:xfrm rot="16200000">
              <a:off x="3100094" y="2092537"/>
              <a:ext cx="338964" cy="2777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Isosceles Triangle 38"/>
            <p:cNvSpPr>
              <a:spLocks noChangeAspect="1"/>
            </p:cNvSpPr>
            <p:nvPr/>
          </p:nvSpPr>
          <p:spPr>
            <a:xfrm rot="16200000">
              <a:off x="3673728" y="2092536"/>
              <a:ext cx="338964" cy="2777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9726" y="3748741"/>
            <a:ext cx="2777079" cy="2419609"/>
            <a:chOff x="5205467" y="1142060"/>
            <a:chExt cx="2777079" cy="2419609"/>
          </a:xfrm>
        </p:grpSpPr>
        <p:grpSp>
          <p:nvGrpSpPr>
            <p:cNvPr id="43" name="Group 42"/>
            <p:cNvGrpSpPr/>
            <p:nvPr/>
          </p:nvGrpSpPr>
          <p:grpSpPr>
            <a:xfrm>
              <a:off x="5205467" y="1142060"/>
              <a:ext cx="2777079" cy="2419609"/>
              <a:chOff x="793381" y="1366738"/>
              <a:chExt cx="3688851" cy="3214016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64" name="Isosceles Triangle 63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5" name="Group 64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67" name="Oval 66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6" name="Oval 65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149562" y="2588847"/>
                <a:ext cx="88319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989958" y="258884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sp>
          <p:nvSpPr>
            <p:cNvPr id="40" name="Isosceles Triangle 39"/>
            <p:cNvSpPr>
              <a:spLocks noChangeAspect="1"/>
            </p:cNvSpPr>
            <p:nvPr/>
          </p:nvSpPr>
          <p:spPr>
            <a:xfrm rot="16200000" flipH="1">
              <a:off x="5969022" y="2909243"/>
              <a:ext cx="338964" cy="2777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Isosceles Triangle 40"/>
            <p:cNvSpPr>
              <a:spLocks noChangeAspect="1"/>
            </p:cNvSpPr>
            <p:nvPr/>
          </p:nvSpPr>
          <p:spPr>
            <a:xfrm rot="16200000">
              <a:off x="5966270" y="2088382"/>
              <a:ext cx="338964" cy="2777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Isosceles Triangle 41"/>
            <p:cNvSpPr>
              <a:spLocks noChangeAspect="1"/>
            </p:cNvSpPr>
            <p:nvPr/>
          </p:nvSpPr>
          <p:spPr>
            <a:xfrm rot="16200000">
              <a:off x="6539904" y="2088381"/>
              <a:ext cx="338964" cy="2777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7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512392" y="3518883"/>
            <a:ext cx="54215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1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0   </a:t>
            </a:r>
            <a:r>
              <a:rPr lang="en-US" sz="3200" dirty="0" smtClean="0">
                <a:sym typeface="Wingdings"/>
              </a:rPr>
              <a:t>  0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Z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 kernel of</a:t>
            </a:r>
          </a:p>
          <a:p>
            <a:r>
              <a:rPr lang="en-US" sz="2400" dirty="0" smtClean="0">
                <a:sym typeface="Wingdings"/>
              </a:rPr>
              <a:t> </a:t>
            </a:r>
          </a:p>
          <a:p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  </a:t>
            </a:r>
            <a:r>
              <a:rPr lang="en-US" sz="3200" dirty="0" smtClean="0">
                <a:sym typeface="Wingdings"/>
              </a:rPr>
              <a:t>=  {x :      (x) = 0}</a:t>
            </a:r>
          </a:p>
          <a:p>
            <a:endParaRPr lang="en-US" sz="2000" dirty="0">
              <a:sym typeface="Wingdings"/>
            </a:endParaRPr>
          </a:p>
          <a:p>
            <a:r>
              <a:rPr lang="en-US" sz="3200" dirty="0" smtClean="0"/>
              <a:t>    =  C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chemeClr val="tx1"/>
                </a:solidFill>
              </a:rPr>
              <a:t>Z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[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] </a:t>
            </a:r>
            <a:r>
              <a:rPr lang="en-US" sz="3200" dirty="0" smtClean="0">
                <a:sym typeface="Wingdings"/>
              </a:rPr>
              <a:t> </a:t>
            </a:r>
            <a:endParaRPr lang="en-US" sz="32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936432" y="3148458"/>
            <a:ext cx="961338" cy="676656"/>
            <a:chOff x="658368" y="5669280"/>
            <a:chExt cx="961338" cy="676656"/>
          </a:xfrm>
        </p:grpSpPr>
        <p:sp>
          <p:nvSpPr>
            <p:cNvPr id="17" name="Arc 16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160516" y="3142122"/>
            <a:ext cx="961338" cy="676656"/>
            <a:chOff x="658368" y="5669280"/>
            <a:chExt cx="961338" cy="676656"/>
          </a:xfrm>
        </p:grpSpPr>
        <p:sp>
          <p:nvSpPr>
            <p:cNvPr id="78" name="Arc 77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98975" y="4399079"/>
            <a:ext cx="961338" cy="676656"/>
            <a:chOff x="658368" y="5669280"/>
            <a:chExt cx="961338" cy="676656"/>
          </a:xfrm>
        </p:grpSpPr>
        <p:sp>
          <p:nvSpPr>
            <p:cNvPr id="81" name="Arc 80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877205" y="5255642"/>
            <a:ext cx="961338" cy="676656"/>
            <a:chOff x="658368" y="5669280"/>
            <a:chExt cx="961338" cy="676656"/>
          </a:xfrm>
        </p:grpSpPr>
        <p:sp>
          <p:nvSpPr>
            <p:cNvPr id="84" name="Arc 83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11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827" y="3518883"/>
            <a:ext cx="87599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1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0   </a:t>
            </a:r>
            <a:r>
              <a:rPr lang="en-US" sz="3200" dirty="0" smtClean="0">
                <a:sym typeface="Wingdings"/>
              </a:rPr>
              <a:t>  0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Z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 kernel of       =  null space of M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</a:t>
            </a:r>
          </a:p>
          <a:p>
            <a:r>
              <a:rPr lang="en-US" sz="2400" dirty="0" smtClean="0">
                <a:sym typeface="Wingdings"/>
              </a:rPr>
              <a:t> </a:t>
            </a:r>
          </a:p>
          <a:p>
            <a:r>
              <a:rPr lang="en-US" sz="2400" dirty="0" smtClean="0">
                <a:sym typeface="Wingdings"/>
              </a:rPr>
              <a:t>      </a:t>
            </a:r>
            <a:r>
              <a:rPr lang="en-US" sz="3200" dirty="0" smtClean="0">
                <a:sym typeface="Wingdings"/>
              </a:rPr>
              <a:t>=  {x :      (x) = 0}</a:t>
            </a:r>
          </a:p>
          <a:p>
            <a:endParaRPr lang="en-US" sz="2000" dirty="0">
              <a:sym typeface="Wingdings"/>
            </a:endParaRPr>
          </a:p>
          <a:p>
            <a:r>
              <a:rPr lang="en-US" sz="3200" dirty="0" smtClean="0"/>
              <a:t>    =  C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chemeClr val="tx1"/>
                </a:solidFill>
              </a:rPr>
              <a:t>Z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[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] </a:t>
            </a:r>
            <a:r>
              <a:rPr lang="en-US" sz="3200" dirty="0" smtClean="0">
                <a:sym typeface="Wingdings"/>
              </a:rPr>
              <a:t> </a:t>
            </a:r>
            <a:endParaRPr lang="en-US" sz="32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779868" y="3148458"/>
            <a:ext cx="961338" cy="676656"/>
            <a:chOff x="658368" y="5669280"/>
            <a:chExt cx="961338" cy="676656"/>
          </a:xfrm>
        </p:grpSpPr>
        <p:sp>
          <p:nvSpPr>
            <p:cNvPr id="17" name="Arc 16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003952" y="3142122"/>
            <a:ext cx="961338" cy="676656"/>
            <a:chOff x="658368" y="5669280"/>
            <a:chExt cx="961338" cy="676656"/>
          </a:xfrm>
        </p:grpSpPr>
        <p:sp>
          <p:nvSpPr>
            <p:cNvPr id="78" name="Arc 77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642411" y="4399079"/>
            <a:ext cx="961338" cy="676656"/>
            <a:chOff x="658368" y="5669280"/>
            <a:chExt cx="961338" cy="676656"/>
          </a:xfrm>
        </p:grpSpPr>
        <p:sp>
          <p:nvSpPr>
            <p:cNvPr id="81" name="Arc 80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720641" y="5255642"/>
            <a:ext cx="961338" cy="676656"/>
            <a:chOff x="658368" y="5669280"/>
            <a:chExt cx="961338" cy="676656"/>
          </a:xfrm>
        </p:grpSpPr>
        <p:sp>
          <p:nvSpPr>
            <p:cNvPr id="84" name="Arc 83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5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827" y="3518883"/>
            <a:ext cx="87599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1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0   </a:t>
            </a:r>
            <a:r>
              <a:rPr lang="en-US" sz="3200" dirty="0" smtClean="0">
                <a:sym typeface="Wingdings"/>
              </a:rPr>
              <a:t>  0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Z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 kernel of       =  null space of M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[0 0 0 0 0 0]</a:t>
            </a:r>
          </a:p>
          <a:p>
            <a:r>
              <a:rPr lang="en-US" sz="2400" dirty="0" smtClean="0">
                <a:sym typeface="Wingdings"/>
              </a:rPr>
              <a:t> </a:t>
            </a:r>
          </a:p>
          <a:p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  </a:t>
            </a:r>
            <a:r>
              <a:rPr lang="en-US" sz="3200" dirty="0" smtClean="0">
                <a:sym typeface="Wingdings"/>
              </a:rPr>
              <a:t>=  {x :      (x) = 0}</a:t>
            </a:r>
          </a:p>
          <a:p>
            <a:endParaRPr lang="en-US" sz="2000" dirty="0">
              <a:sym typeface="Wingdings"/>
            </a:endParaRPr>
          </a:p>
          <a:p>
            <a:r>
              <a:rPr lang="en-US" sz="3200" dirty="0" smtClean="0"/>
              <a:t>    =  C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chemeClr val="tx1"/>
                </a:solidFill>
              </a:rPr>
              <a:t>Z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[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] </a:t>
            </a:r>
            <a:r>
              <a:rPr lang="en-US" sz="3200" dirty="0" smtClean="0">
                <a:sym typeface="Wingdings"/>
              </a:rPr>
              <a:t> </a:t>
            </a:r>
            <a:endParaRPr lang="en-US" sz="32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779868" y="3148458"/>
            <a:ext cx="961338" cy="676656"/>
            <a:chOff x="658368" y="5669280"/>
            <a:chExt cx="961338" cy="676656"/>
          </a:xfrm>
        </p:grpSpPr>
        <p:sp>
          <p:nvSpPr>
            <p:cNvPr id="17" name="Arc 16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003952" y="3142122"/>
            <a:ext cx="961338" cy="676656"/>
            <a:chOff x="658368" y="5669280"/>
            <a:chExt cx="961338" cy="676656"/>
          </a:xfrm>
        </p:grpSpPr>
        <p:sp>
          <p:nvSpPr>
            <p:cNvPr id="78" name="Arc 77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642411" y="4399079"/>
            <a:ext cx="961338" cy="676656"/>
            <a:chOff x="658368" y="5669280"/>
            <a:chExt cx="961338" cy="676656"/>
          </a:xfrm>
        </p:grpSpPr>
        <p:sp>
          <p:nvSpPr>
            <p:cNvPr id="81" name="Arc 80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720641" y="5255642"/>
            <a:ext cx="961338" cy="676656"/>
            <a:chOff x="658368" y="5669280"/>
            <a:chExt cx="961338" cy="676656"/>
          </a:xfrm>
        </p:grpSpPr>
        <p:sp>
          <p:nvSpPr>
            <p:cNvPr id="84" name="Arc 83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91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722" y="3602667"/>
            <a:ext cx="9214157" cy="278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</a:t>
            </a:r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3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</a:t>
            </a: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5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</a:t>
            </a:r>
            <a:r>
              <a:rPr lang="en-US" sz="3200" dirty="0" smtClean="0"/>
              <a:t>&gt;</a:t>
            </a:r>
          </a:p>
          <a:p>
            <a:endParaRPr lang="en-US" sz="3200" baseline="-25000" dirty="0"/>
          </a:p>
          <a:p>
            <a:pPr>
              <a:lnSpc>
                <a:spcPct val="140000"/>
              </a:lnSpc>
            </a:pPr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</a:t>
            </a:r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[v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],  [v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]</a:t>
            </a:r>
            <a:r>
              <a:rPr lang="en-US" sz="3200" dirty="0" smtClean="0"/>
              <a:t>&gt; where [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]  =  </a:t>
            </a:r>
            <a:r>
              <a:rPr lang="en-US" sz="3200" dirty="0" smtClean="0"/>
              <a:t>{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660066"/>
                </a:solidFill>
              </a:rPr>
              <a:t>                                and [v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]  =  {v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</a:t>
            </a:r>
            <a:r>
              <a:rPr lang="en-US" sz="3200" dirty="0" smtClean="0">
                <a:solidFill>
                  <a:srgbClr val="660066"/>
                </a:solidFill>
              </a:rPr>
              <a:t>}</a:t>
            </a:r>
            <a:r>
              <a:rPr lang="en-US" sz="3200" baseline="-25000" dirty="0" smtClean="0">
                <a:solidFill>
                  <a:srgbClr val="660066"/>
                </a:solidFill>
              </a:rPr>
              <a:t> </a:t>
            </a:r>
            <a:endParaRPr lang="en-US" sz="32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2928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108849" y="1363841"/>
            <a:ext cx="7576500" cy="5892211"/>
            <a:chOff x="865305" y="2216196"/>
            <a:chExt cx="7576500" cy="5892211"/>
          </a:xfrm>
        </p:grpSpPr>
        <p:grpSp>
          <p:nvGrpSpPr>
            <p:cNvPr id="13" name="Group 12"/>
            <p:cNvGrpSpPr/>
            <p:nvPr/>
          </p:nvGrpSpPr>
          <p:grpSpPr>
            <a:xfrm>
              <a:off x="865305" y="2216196"/>
              <a:ext cx="7576500" cy="5892211"/>
              <a:chOff x="112723" y="3602667"/>
              <a:chExt cx="7576500" cy="589221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12723" y="3602667"/>
                <a:ext cx="7576500" cy="5892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ym typeface="Wingdings"/>
                  </a:rPr>
                  <a:t>H</a:t>
                </a:r>
                <a:r>
                  <a:rPr lang="en-US" sz="3200" baseline="-25000" dirty="0" smtClean="0">
                    <a:sym typeface="Wingdings"/>
                  </a:rPr>
                  <a:t>0</a:t>
                </a:r>
                <a:r>
                  <a:rPr lang="en-US" sz="3200" dirty="0" smtClean="0">
                    <a:sym typeface="Wingdings"/>
                  </a:rPr>
                  <a:t> = </a:t>
                </a:r>
                <a:r>
                  <a:rPr lang="en-US" sz="3200" dirty="0" smtClean="0">
                    <a:solidFill>
                      <a:srgbClr val="660066"/>
                    </a:solidFill>
                    <a:sym typeface="Wingdings"/>
                  </a:rPr>
                  <a:t>Z</a:t>
                </a:r>
                <a:r>
                  <a:rPr lang="en-US" sz="3200" baseline="-25000" dirty="0" smtClean="0">
                    <a:solidFill>
                      <a:srgbClr val="660066"/>
                    </a:solidFill>
                    <a:sym typeface="Wingdings"/>
                  </a:rPr>
                  <a:t>0</a:t>
                </a:r>
                <a:r>
                  <a:rPr lang="en-US" sz="3200" dirty="0" smtClean="0">
                    <a:sym typeface="Wingdings"/>
                  </a:rPr>
                  <a:t>/</a:t>
                </a:r>
                <a:r>
                  <a:rPr lang="en-US" sz="3200" dirty="0" smtClean="0">
                    <a:solidFill>
                      <a:srgbClr val="008000"/>
                    </a:solidFill>
                  </a:rPr>
                  <a:t>B</a:t>
                </a:r>
                <a:r>
                  <a:rPr lang="en-US" sz="3200" baseline="-25000" dirty="0" smtClean="0">
                    <a:solidFill>
                      <a:srgbClr val="008000"/>
                    </a:solidFill>
                  </a:rPr>
                  <a:t>0</a:t>
                </a:r>
                <a:r>
                  <a:rPr lang="en-US" sz="3200" dirty="0" smtClean="0"/>
                  <a:t> = (kernel of      )/ (image of      )</a:t>
                </a:r>
              </a:p>
              <a:p>
                <a:endParaRPr lang="en-US" sz="2400" dirty="0"/>
              </a:p>
              <a:p>
                <a:r>
                  <a:rPr lang="en-US" sz="3200" dirty="0" smtClean="0"/>
                  <a:t>				     null space of M</a:t>
                </a:r>
                <a:r>
                  <a:rPr lang="en-US" sz="3200" baseline="-25000" dirty="0"/>
                  <a:t>0</a:t>
                </a:r>
                <a:r>
                  <a:rPr lang="en-US" sz="3200" baseline="-25000" dirty="0" smtClean="0"/>
                  <a:t>      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 dirty="0"/>
                  <a:t>	</a:t>
                </a:r>
                <a:r>
                  <a:rPr lang="en-US" sz="3200" dirty="0" smtClean="0"/>
                  <a:t>			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  column space of M</a:t>
                </a:r>
                <a:r>
                  <a:rPr lang="en-US" sz="3200" baseline="-25000" dirty="0" smtClean="0"/>
                  <a:t>1</a:t>
                </a:r>
              </a:p>
              <a:p>
                <a:pPr>
                  <a:lnSpc>
                    <a:spcPct val="120000"/>
                  </a:lnSpc>
                </a:pPr>
                <a:endParaRPr lang="en-US" sz="2400" baseline="-25000" dirty="0"/>
              </a:p>
              <a:p>
                <a:pPr>
                  <a:lnSpc>
                    <a:spcPct val="120000"/>
                  </a:lnSpc>
                </a:pPr>
                <a:r>
                  <a:rPr lang="en-US" sz="3200" dirty="0" smtClean="0"/>
                  <a:t>Rank </a:t>
                </a:r>
                <a:r>
                  <a:rPr lang="en-US" sz="3200" dirty="0" smtClean="0">
                    <a:sym typeface="Wingdings"/>
                  </a:rPr>
                  <a:t>H</a:t>
                </a:r>
                <a:r>
                  <a:rPr lang="en-US" sz="3200" baseline="-25000" dirty="0" smtClean="0">
                    <a:sym typeface="Wingdings"/>
                  </a:rPr>
                  <a:t>0</a:t>
                </a:r>
                <a:r>
                  <a:rPr lang="en-US" sz="3200" dirty="0" smtClean="0">
                    <a:sym typeface="Wingdings"/>
                  </a:rPr>
                  <a:t> = Rank </a:t>
                </a:r>
                <a:r>
                  <a:rPr lang="en-US" sz="3200" dirty="0" smtClean="0">
                    <a:solidFill>
                      <a:srgbClr val="660066"/>
                    </a:solidFill>
                    <a:sym typeface="Wingdings"/>
                  </a:rPr>
                  <a:t>Z</a:t>
                </a:r>
                <a:r>
                  <a:rPr lang="en-US" sz="3200" baseline="-25000" dirty="0" smtClean="0">
                    <a:solidFill>
                      <a:srgbClr val="660066"/>
                    </a:solidFill>
                    <a:sym typeface="Wingdings"/>
                  </a:rPr>
                  <a:t>0</a:t>
                </a:r>
                <a:r>
                  <a:rPr lang="en-US" sz="3200" dirty="0">
                    <a:sym typeface="Wingdings"/>
                  </a:rPr>
                  <a:t> </a:t>
                </a:r>
                <a:r>
                  <a:rPr lang="en-US" sz="3200" dirty="0" smtClean="0">
                    <a:sym typeface="Wingdings"/>
                  </a:rPr>
                  <a:t>– Rank </a:t>
                </a:r>
                <a:r>
                  <a:rPr lang="en-US" sz="3200" dirty="0" smtClean="0">
                    <a:solidFill>
                      <a:srgbClr val="008000"/>
                    </a:solidFill>
                  </a:rPr>
                  <a:t>B</a:t>
                </a:r>
                <a:r>
                  <a:rPr lang="en-US" sz="3200" baseline="-25000" dirty="0" smtClean="0">
                    <a:solidFill>
                      <a:srgbClr val="008000"/>
                    </a:solidFill>
                  </a:rPr>
                  <a:t>0</a:t>
                </a:r>
                <a:r>
                  <a:rPr lang="en-US" sz="3200" dirty="0" smtClean="0"/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en-US" sz="1600" dirty="0"/>
              </a:p>
              <a:p>
                <a:pPr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660066"/>
                    </a:solidFill>
                    <a:sym typeface="Wingdings"/>
                  </a:rPr>
                  <a:t>Z</a:t>
                </a:r>
                <a:r>
                  <a:rPr lang="en-US" sz="3200" baseline="-25000" dirty="0" smtClean="0">
                    <a:solidFill>
                      <a:srgbClr val="660066"/>
                    </a:solidFill>
                    <a:sym typeface="Wingdings"/>
                  </a:rPr>
                  <a:t>0</a:t>
                </a:r>
                <a:r>
                  <a:rPr lang="en-US" sz="3200" baseline="-25000" dirty="0" smtClean="0">
                    <a:sym typeface="Wingdings"/>
                  </a:rPr>
                  <a:t>  </a:t>
                </a:r>
                <a:r>
                  <a:rPr lang="en-US" sz="3200" dirty="0" smtClean="0">
                    <a:sym typeface="Wingdings"/>
                  </a:rPr>
                  <a:t>=  null space of [0 0 0 0 0 0]</a:t>
                </a:r>
              </a:p>
              <a:p>
                <a:pPr>
                  <a:lnSpc>
                    <a:spcPct val="120000"/>
                  </a:lnSpc>
                </a:pPr>
                <a:endParaRPr lang="en-US" sz="1600" dirty="0">
                  <a:sym typeface="Wingdings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8000"/>
                    </a:solidFill>
                  </a:rPr>
                  <a:t>B</a:t>
                </a:r>
                <a:r>
                  <a:rPr lang="en-US" sz="3200" baseline="-25000" dirty="0" smtClean="0">
                    <a:solidFill>
                      <a:srgbClr val="008000"/>
                    </a:solidFill>
                  </a:rPr>
                  <a:t>0  </a:t>
                </a:r>
                <a:r>
                  <a:rPr lang="en-US" sz="3200" dirty="0" smtClean="0">
                    <a:sym typeface="Wingdings"/>
                  </a:rPr>
                  <a:t>=  </a:t>
                </a:r>
                <a:r>
                  <a:rPr lang="en-US" sz="3200" dirty="0" smtClean="0"/>
                  <a:t>column space of </a:t>
                </a:r>
                <a:endParaRPr lang="en-US" sz="3200" dirty="0" smtClean="0">
                  <a:sym typeface="Wingdings"/>
                </a:endParaRPr>
              </a:p>
              <a:p>
                <a:pPr>
                  <a:lnSpc>
                    <a:spcPct val="120000"/>
                  </a:lnSpc>
                </a:pPr>
                <a:endParaRPr lang="en-US" sz="3200" dirty="0" smtClean="0"/>
              </a:p>
              <a:p>
                <a:endParaRPr lang="en-US" sz="3200" baseline="-25000" dirty="0" smtClean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V="1">
                <a:off x="2313721" y="5114146"/>
                <a:ext cx="3200948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3725521" y="3620062"/>
                <a:ext cx="961338" cy="676656"/>
                <a:chOff x="658368" y="5669280"/>
                <a:chExt cx="961338" cy="676656"/>
              </a:xfrm>
            </p:grpSpPr>
            <p:sp>
              <p:nvSpPr>
                <p:cNvPr id="8" name="Arc 7"/>
                <p:cNvSpPr/>
                <p:nvPr/>
              </p:nvSpPr>
              <p:spPr>
                <a:xfrm rot="240000">
                  <a:off x="658368" y="5779008"/>
                  <a:ext cx="374904" cy="566928"/>
                </a:xfrm>
                <a:prstGeom prst="arc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768096" y="5669280"/>
                  <a:ext cx="85161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o</a:t>
                  </a:r>
                  <a:r>
                    <a:rPr lang="en-US" sz="3200" baseline="-25000" dirty="0" smtClean="0"/>
                    <a:t>0</a:t>
                  </a:r>
                  <a:r>
                    <a:rPr lang="en-US" sz="3200" dirty="0" smtClean="0"/>
                    <a:t> 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243470" y="3632552"/>
                <a:ext cx="961338" cy="676656"/>
                <a:chOff x="658368" y="5669280"/>
                <a:chExt cx="961338" cy="676656"/>
              </a:xfrm>
            </p:grpSpPr>
            <p:sp>
              <p:nvSpPr>
                <p:cNvPr id="11" name="Arc 10"/>
                <p:cNvSpPr/>
                <p:nvPr/>
              </p:nvSpPr>
              <p:spPr>
                <a:xfrm rot="240000">
                  <a:off x="658368" y="5779008"/>
                  <a:ext cx="374904" cy="566928"/>
                </a:xfrm>
                <a:prstGeom prst="arc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68096" y="5669280"/>
                  <a:ext cx="85161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o</a:t>
                  </a:r>
                  <a:r>
                    <a:rPr lang="en-US" sz="3200" baseline="-25000" dirty="0"/>
                    <a:t>1</a:t>
                  </a:r>
                  <a:r>
                    <a:rPr lang="en-US" sz="3200" dirty="0" smtClean="0"/>
                    <a:t> </a:t>
                  </a: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2400694" y="3435287"/>
              <a:ext cx="52189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78307" y="164273"/>
            <a:ext cx="2984291" cy="961537"/>
            <a:chOff x="512392" y="3142122"/>
            <a:chExt cx="2984291" cy="961537"/>
          </a:xfrm>
        </p:grpSpPr>
        <p:sp>
          <p:nvSpPr>
            <p:cNvPr id="15" name="Rectangle 14"/>
            <p:cNvSpPr/>
            <p:nvPr/>
          </p:nvSpPr>
          <p:spPr>
            <a:xfrm>
              <a:off x="512392" y="3518883"/>
              <a:ext cx="2984291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   </a:t>
              </a:r>
              <a:r>
                <a:rPr lang="en-US" sz="3200" dirty="0" smtClean="0">
                  <a:sym typeface="Wingdings"/>
                </a:rPr>
                <a:t>  0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36432" y="3148458"/>
              <a:ext cx="961338" cy="676656"/>
              <a:chOff x="658368" y="5669280"/>
              <a:chExt cx="961338" cy="676656"/>
            </a:xfrm>
          </p:grpSpPr>
          <p:sp>
            <p:nvSpPr>
              <p:cNvPr id="17" name="Arc 1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160516" y="3142122"/>
              <a:ext cx="961338" cy="676656"/>
              <a:chOff x="658368" y="5669280"/>
              <a:chExt cx="961338" cy="676656"/>
            </a:xfrm>
          </p:grpSpPr>
          <p:sp>
            <p:nvSpPr>
              <p:cNvPr id="20" name="Arc 19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652" y="5229489"/>
            <a:ext cx="2541270" cy="13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723842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723842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903408" y="5814064"/>
            <a:ext cx="2839260" cy="695957"/>
            <a:chOff x="1824527" y="3988528"/>
            <a:chExt cx="2839260" cy="695957"/>
          </a:xfrm>
        </p:grpSpPr>
        <p:sp>
          <p:nvSpPr>
            <p:cNvPr id="2" name="Rectangle 1"/>
            <p:cNvSpPr/>
            <p:nvPr/>
          </p:nvSpPr>
          <p:spPr>
            <a:xfrm>
              <a:off x="2199106" y="3988528"/>
              <a:ext cx="2464681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: 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</a:t>
              </a:r>
              <a:endParaRPr lang="en-US" sz="3200" dirty="0" smtClean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24527" y="4007829"/>
              <a:ext cx="699555" cy="676656"/>
              <a:chOff x="658368" y="5669280"/>
              <a:chExt cx="699555" cy="676656"/>
            </a:xfrm>
          </p:grpSpPr>
          <p:sp>
            <p:nvSpPr>
              <p:cNvPr id="17" name="Arc 1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944824" y="3988528"/>
            <a:ext cx="7767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 </a:t>
            </a:r>
            <a:r>
              <a:rPr lang="en-US" sz="3200" b="1" dirty="0" smtClean="0">
                <a:solidFill>
                  <a:schemeClr val="tx1"/>
                </a:solidFill>
              </a:rPr>
              <a:t>Z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[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v</a:t>
            </a:r>
            <a:r>
              <a:rPr lang="en-US" sz="3200" baseline="-25000" dirty="0"/>
              <a:t>2</a:t>
            </a:r>
            <a:r>
              <a:rPr lang="en-US" sz="3200" dirty="0" smtClean="0"/>
              <a:t>, v</a:t>
            </a:r>
            <a:r>
              <a:rPr lang="en-US" sz="3200" baseline="-25000" dirty="0"/>
              <a:t>3</a:t>
            </a:r>
            <a:r>
              <a:rPr lang="en-US" sz="3200" dirty="0" smtClean="0"/>
              <a:t>, v</a:t>
            </a:r>
            <a:r>
              <a:rPr lang="en-US" sz="3200" baseline="-25000" dirty="0"/>
              <a:t>4</a:t>
            </a:r>
            <a:r>
              <a:rPr lang="en-US" sz="3200" dirty="0" smtClean="0"/>
              <a:t>, v</a:t>
            </a:r>
            <a:r>
              <a:rPr lang="en-US" sz="3200" baseline="-25000" dirty="0"/>
              <a:t>5</a:t>
            </a:r>
            <a:r>
              <a:rPr lang="en-US" sz="3200" dirty="0" smtClean="0"/>
              <a:t>, v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]  =  set of 0-chains</a:t>
            </a:r>
          </a:p>
          <a:p>
            <a:endParaRPr lang="en-US" sz="3200" dirty="0"/>
          </a:p>
          <a:p>
            <a:r>
              <a:rPr lang="en-US" sz="3200" dirty="0" smtClean="0"/>
              <a:t>C</a:t>
            </a:r>
            <a:r>
              <a:rPr lang="en-US" sz="3200" baseline="-25000" dirty="0"/>
              <a:t>1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chemeClr val="tx1"/>
                </a:solidFill>
              </a:rPr>
              <a:t>Z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[</a:t>
            </a:r>
            <a:r>
              <a:rPr lang="en-US" sz="3200" dirty="0" smtClean="0"/>
              <a:t>e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e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e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e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 e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]  =  set of 1-chains</a:t>
            </a:r>
          </a:p>
        </p:txBody>
      </p:sp>
    </p:spTree>
    <p:extLst>
      <p:ext uri="{BB962C8B-B14F-4D97-AF65-F5344CB8AC3E}">
        <p14:creationId xmlns:p14="http://schemas.microsoft.com/office/powerpoint/2010/main" val="18190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722" y="3602667"/>
            <a:ext cx="9214157" cy="278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</a:t>
            </a:r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3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</a:t>
            </a: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5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</a:t>
            </a:r>
            <a:r>
              <a:rPr lang="en-US" sz="3200" dirty="0" smtClean="0"/>
              <a:t>&gt;</a:t>
            </a:r>
          </a:p>
          <a:p>
            <a:endParaRPr lang="en-US" sz="3200" baseline="-25000" dirty="0"/>
          </a:p>
          <a:p>
            <a:pPr>
              <a:lnSpc>
                <a:spcPct val="140000"/>
              </a:lnSpc>
            </a:pPr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</a:t>
            </a:r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[v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],  [v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]</a:t>
            </a:r>
            <a:r>
              <a:rPr lang="en-US" sz="3200" dirty="0" smtClean="0"/>
              <a:t>&gt; where [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]  =  </a:t>
            </a:r>
            <a:r>
              <a:rPr lang="en-US" sz="3200" dirty="0" smtClean="0"/>
              <a:t>{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660066"/>
                </a:solidFill>
              </a:rPr>
              <a:t>                                and [v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]  =  {v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</a:t>
            </a:r>
            <a:r>
              <a:rPr lang="en-US" sz="3200" dirty="0" smtClean="0">
                <a:solidFill>
                  <a:srgbClr val="660066"/>
                </a:solidFill>
              </a:rPr>
              <a:t>}</a:t>
            </a:r>
            <a:r>
              <a:rPr lang="en-US" sz="3200" baseline="-25000" dirty="0" smtClean="0">
                <a:solidFill>
                  <a:srgbClr val="660066"/>
                </a:solidFill>
              </a:rPr>
              <a:t> </a:t>
            </a:r>
            <a:endParaRPr lang="en-US" sz="32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7388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722" y="3602667"/>
            <a:ext cx="9282737" cy="3276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</a:t>
            </a:r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+v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+v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, 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+v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+v</a:t>
            </a:r>
            <a:r>
              <a:rPr lang="en-US" sz="3200" baseline="-25000" dirty="0" smtClean="0">
                <a:solidFill>
                  <a:srgbClr val="660066"/>
                </a:solidFill>
              </a:rPr>
              <a:t>6</a:t>
            </a:r>
            <a:r>
              <a:rPr lang="en-US" sz="3200" dirty="0" smtClean="0">
                <a:solidFill>
                  <a:srgbClr val="660066"/>
                </a:solidFill>
              </a:rPr>
              <a:t>, 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6 </a:t>
            </a:r>
            <a:r>
              <a:rPr lang="en-US" sz="3200" dirty="0" smtClean="0">
                <a:solidFill>
                  <a:srgbClr val="008000"/>
                </a:solidFill>
              </a:rPr>
              <a:t>: </a:t>
            </a:r>
            <a:endParaRPr lang="en-US" sz="3200" dirty="0" smtClean="0">
              <a:solidFill>
                <a:srgbClr val="008000"/>
              </a:solidFill>
            </a:endParaRP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</a:t>
            </a:r>
            <a:r>
              <a:rPr lang="en-US" sz="3200" dirty="0" smtClean="0">
                <a:solidFill>
                  <a:srgbClr val="008000"/>
                </a:solidFill>
              </a:rPr>
              <a:t>v</a:t>
            </a:r>
            <a:r>
              <a:rPr lang="en-US" sz="3200" baseline="-25000" dirty="0" smtClean="0">
                <a:solidFill>
                  <a:srgbClr val="008000"/>
                </a:solidFill>
              </a:rPr>
              <a:t>1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+ v</a:t>
            </a:r>
            <a:r>
              <a:rPr lang="en-US" sz="3200" baseline="-25000" dirty="0" smtClean="0">
                <a:solidFill>
                  <a:srgbClr val="008000"/>
                </a:solidFill>
              </a:rPr>
              <a:t>2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>
                <a:solidFill>
                  <a:srgbClr val="008000"/>
                </a:solidFill>
              </a:rPr>
              <a:t>2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3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</a:t>
            </a:r>
          </a:p>
          <a:p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                                 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5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5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0, v</a:t>
            </a:r>
            <a:r>
              <a:rPr lang="en-US" sz="3200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dirty="0" smtClean="0">
                <a:solidFill>
                  <a:srgbClr val="008000"/>
                </a:solidFill>
              </a:rPr>
              <a:t> + v</a:t>
            </a:r>
            <a:r>
              <a:rPr lang="en-US" sz="3200" baseline="-25000" dirty="0">
                <a:solidFill>
                  <a:srgbClr val="008000"/>
                </a:solidFill>
              </a:rPr>
              <a:t>6</a:t>
            </a:r>
            <a:r>
              <a:rPr lang="en-US" sz="3200" baseline="-250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= 0</a:t>
            </a:r>
            <a:r>
              <a:rPr lang="en-US" sz="3200" dirty="0" smtClean="0"/>
              <a:t>&gt;</a:t>
            </a:r>
          </a:p>
          <a:p>
            <a:endParaRPr lang="en-US" sz="3200" baseline="-25000" dirty="0"/>
          </a:p>
          <a:p>
            <a:pPr>
              <a:lnSpc>
                <a:spcPct val="140000"/>
              </a:lnSpc>
            </a:pPr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</a:t>
            </a:r>
            <a:r>
              <a:rPr lang="en-US" sz="3200" dirty="0" smtClean="0">
                <a:solidFill>
                  <a:srgbClr val="660066"/>
                </a:solidFill>
                <a:sym typeface="Wingdings"/>
              </a:rPr>
              <a:t>Z</a:t>
            </a:r>
            <a:r>
              <a:rPr lang="en-US" sz="3200" baseline="-25000" dirty="0" smtClean="0">
                <a:solidFill>
                  <a:srgbClr val="660066"/>
                </a:solidFill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/</a:t>
            </a:r>
            <a:r>
              <a:rPr lang="en-US" sz="3200" dirty="0" smtClean="0">
                <a:solidFill>
                  <a:srgbClr val="008000"/>
                </a:solidFill>
              </a:rPr>
              <a:t>B</a:t>
            </a:r>
            <a:r>
              <a:rPr lang="en-US" sz="3200" baseline="-25000" dirty="0" smtClean="0">
                <a:solidFill>
                  <a:srgbClr val="008000"/>
                </a:solidFill>
              </a:rPr>
              <a:t>0</a:t>
            </a:r>
            <a:r>
              <a:rPr lang="en-US" sz="3200" dirty="0" smtClean="0"/>
              <a:t> = &lt;</a:t>
            </a:r>
            <a:r>
              <a:rPr lang="en-US" sz="3200" dirty="0" smtClean="0">
                <a:solidFill>
                  <a:srgbClr val="660066"/>
                </a:solidFill>
              </a:rPr>
              <a:t>[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],  </a:t>
            </a:r>
            <a:r>
              <a:rPr lang="en-US" sz="3200" dirty="0" smtClean="0">
                <a:solidFill>
                  <a:srgbClr val="660066"/>
                </a:solidFill>
              </a:rPr>
              <a:t>[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>
                <a:solidFill>
                  <a:srgbClr val="660066"/>
                </a:solidFill>
              </a:rPr>
              <a:t>6</a:t>
            </a:r>
            <a:r>
              <a:rPr lang="en-US" sz="3200" dirty="0" smtClean="0">
                <a:solidFill>
                  <a:srgbClr val="660066"/>
                </a:solidFill>
              </a:rPr>
              <a:t>]</a:t>
            </a:r>
            <a:r>
              <a:rPr lang="en-US" sz="3200" dirty="0" smtClean="0"/>
              <a:t>&gt; </a:t>
            </a:r>
            <a:r>
              <a:rPr lang="en-US" sz="3200" dirty="0" smtClean="0"/>
              <a:t>where [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]  </a:t>
            </a:r>
            <a:r>
              <a:rPr lang="en-US" sz="3200" dirty="0" smtClean="0">
                <a:solidFill>
                  <a:srgbClr val="660066"/>
                </a:solidFill>
              </a:rPr>
              <a:t>=  </a:t>
            </a:r>
            <a:r>
              <a:rPr lang="en-US" sz="3200" dirty="0" smtClean="0"/>
              <a:t>{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2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3</a:t>
            </a:r>
            <a:r>
              <a:rPr lang="en-US" sz="3200" dirty="0" smtClean="0">
                <a:solidFill>
                  <a:srgbClr val="660066"/>
                </a:solidFill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660066"/>
                </a:solidFill>
              </a:rPr>
              <a:t>                                and [</a:t>
            </a:r>
            <a:r>
              <a:rPr lang="en-US" sz="3200" dirty="0" smtClean="0">
                <a:solidFill>
                  <a:srgbClr val="660066"/>
                </a:solidFill>
              </a:rPr>
              <a:t>v</a:t>
            </a:r>
            <a:r>
              <a:rPr lang="en-US" sz="3200" baseline="-25000" dirty="0">
                <a:solidFill>
                  <a:srgbClr val="660066"/>
                </a:solidFill>
              </a:rPr>
              <a:t>6</a:t>
            </a:r>
            <a:r>
              <a:rPr lang="en-US" sz="3200" dirty="0" smtClean="0">
                <a:solidFill>
                  <a:srgbClr val="660066"/>
                </a:solidFill>
              </a:rPr>
              <a:t>]  </a:t>
            </a:r>
            <a:r>
              <a:rPr lang="en-US" sz="3200" dirty="0" smtClean="0">
                <a:solidFill>
                  <a:srgbClr val="660066"/>
                </a:solidFill>
              </a:rPr>
              <a:t>=  {v</a:t>
            </a:r>
            <a:r>
              <a:rPr lang="en-US" sz="3200" baseline="-25000" dirty="0" smtClean="0">
                <a:solidFill>
                  <a:srgbClr val="660066"/>
                </a:solidFill>
              </a:rPr>
              <a:t>4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5</a:t>
            </a:r>
            <a:r>
              <a:rPr lang="en-US" sz="3200" dirty="0" smtClean="0">
                <a:solidFill>
                  <a:srgbClr val="660066"/>
                </a:solidFill>
              </a:rPr>
              <a:t>, v</a:t>
            </a:r>
            <a:r>
              <a:rPr lang="en-US" sz="3200" baseline="-25000" dirty="0" smtClean="0">
                <a:solidFill>
                  <a:srgbClr val="660066"/>
                </a:solidFill>
              </a:rPr>
              <a:t>6</a:t>
            </a:r>
            <a:r>
              <a:rPr lang="en-US" sz="3200" dirty="0" smtClean="0">
                <a:solidFill>
                  <a:srgbClr val="660066"/>
                </a:solidFill>
              </a:rPr>
              <a:t>}</a:t>
            </a:r>
            <a:r>
              <a:rPr lang="en-US" sz="3200" baseline="-25000" dirty="0" smtClean="0">
                <a:solidFill>
                  <a:srgbClr val="660066"/>
                </a:solidFill>
              </a:rPr>
              <a:t> </a:t>
            </a:r>
            <a:endParaRPr lang="en-US" sz="3200" baseline="-25000" dirty="0" smtClean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917635" y="4896814"/>
            <a:ext cx="1709530" cy="0"/>
          </a:xfrm>
          <a:prstGeom prst="line">
            <a:avLst/>
          </a:prstGeom>
          <a:ln w="76200">
            <a:solidFill>
              <a:srgbClr val="FF0000">
                <a:alpha val="2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3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93" y="996600"/>
            <a:ext cx="928969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n+1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n</a:t>
            </a:r>
            <a:r>
              <a:rPr lang="en-US" sz="3200" baseline="-25000" dirty="0" smtClean="0"/>
              <a:t>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n-1   </a:t>
            </a:r>
            <a:r>
              <a:rPr lang="en-US" sz="3200" dirty="0" smtClean="0">
                <a:sym typeface="Wingdings"/>
              </a:rPr>
              <a:t>. . .</a:t>
            </a:r>
            <a:r>
              <a:rPr lang="en-US" sz="3200" baseline="-25000" dirty="0" smtClean="0"/>
              <a:t>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/>
              <a:t>2</a:t>
            </a:r>
            <a:r>
              <a:rPr lang="en-US" sz="3200" baseline="-25000" dirty="0" smtClean="0"/>
              <a:t>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1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0   </a:t>
            </a:r>
            <a:r>
              <a:rPr lang="en-US" sz="3200" dirty="0" smtClean="0">
                <a:sym typeface="Wingdings"/>
              </a:rPr>
              <a:t>  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5908" y="596743"/>
            <a:ext cx="961338" cy="676656"/>
            <a:chOff x="658368" y="5669280"/>
            <a:chExt cx="961338" cy="676656"/>
          </a:xfrm>
        </p:grpSpPr>
        <p:sp>
          <p:nvSpPr>
            <p:cNvPr id="4" name="Arc 3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n+1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69160" y="596743"/>
            <a:ext cx="961338" cy="676656"/>
            <a:chOff x="658368" y="5669280"/>
            <a:chExt cx="961338" cy="676656"/>
          </a:xfrm>
        </p:grpSpPr>
        <p:sp>
          <p:nvSpPr>
            <p:cNvPr id="7" name="Arc 6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n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42652" y="596743"/>
            <a:ext cx="961338" cy="676656"/>
            <a:chOff x="658368" y="5669280"/>
            <a:chExt cx="961338" cy="676656"/>
          </a:xfrm>
        </p:grpSpPr>
        <p:sp>
          <p:nvSpPr>
            <p:cNvPr id="16" name="Arc 15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30138" y="596743"/>
            <a:ext cx="961338" cy="676656"/>
            <a:chOff x="658368" y="5669280"/>
            <a:chExt cx="961338" cy="676656"/>
          </a:xfrm>
        </p:grpSpPr>
        <p:sp>
          <p:nvSpPr>
            <p:cNvPr id="19" name="Arc 18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48630" y="596743"/>
            <a:ext cx="961338" cy="676656"/>
            <a:chOff x="658368" y="5669280"/>
            <a:chExt cx="961338" cy="676656"/>
          </a:xfrm>
        </p:grpSpPr>
        <p:sp>
          <p:nvSpPr>
            <p:cNvPr id="22" name="Arc 21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/>
                <a:t>2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26219" y="2367620"/>
            <a:ext cx="7576500" cy="3922441"/>
            <a:chOff x="112723" y="3602667"/>
            <a:chExt cx="7576500" cy="3922441"/>
          </a:xfrm>
        </p:grpSpPr>
        <p:sp>
          <p:nvSpPr>
            <p:cNvPr id="25" name="Rectangle 24"/>
            <p:cNvSpPr/>
            <p:nvPr/>
          </p:nvSpPr>
          <p:spPr>
            <a:xfrm>
              <a:off x="112723" y="3602667"/>
              <a:ext cx="7576500" cy="392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sym typeface="Wingdings"/>
                </a:rPr>
                <a:t>H</a:t>
              </a:r>
              <a:r>
                <a:rPr lang="en-US" sz="3200" baseline="-25000" dirty="0" err="1">
                  <a:sym typeface="Wingdings"/>
                </a:rPr>
                <a:t>n</a:t>
              </a:r>
              <a:r>
                <a:rPr lang="en-US" sz="3200" dirty="0" smtClean="0">
                  <a:sym typeface="Wingdings"/>
                </a:rPr>
                <a:t> = Z</a:t>
              </a:r>
              <a:r>
                <a:rPr lang="en-US" sz="3200" baseline="-25000" dirty="0">
                  <a:sym typeface="Wingdings"/>
                </a:rPr>
                <a:t>n</a:t>
              </a:r>
              <a:r>
                <a:rPr lang="en-US" sz="3200" dirty="0" smtClean="0">
                  <a:sym typeface="Wingdings"/>
                </a:rPr>
                <a:t>/</a:t>
              </a:r>
              <a:r>
                <a:rPr lang="en-US" sz="3200" dirty="0" err="1" smtClean="0"/>
                <a:t>B</a:t>
              </a:r>
              <a:r>
                <a:rPr lang="en-US" sz="3200" baseline="-25000" dirty="0" err="1"/>
                <a:t>n</a:t>
              </a:r>
              <a:r>
                <a:rPr lang="en-US" sz="3200" dirty="0" smtClean="0"/>
                <a:t> = (kernel of      )/ (image of         )</a:t>
              </a:r>
            </a:p>
            <a:p>
              <a:endParaRPr lang="en-US" sz="3200" dirty="0"/>
            </a:p>
            <a:p>
              <a:r>
                <a:rPr lang="en-US" sz="3200" dirty="0" smtClean="0"/>
                <a:t>				     null space of </a:t>
              </a:r>
              <a:r>
                <a:rPr lang="en-US" sz="3200" dirty="0" err="1" smtClean="0"/>
                <a:t>M</a:t>
              </a:r>
              <a:r>
                <a:rPr lang="en-US" sz="3200" baseline="-25000" dirty="0" err="1" smtClean="0"/>
                <a:t>n</a:t>
              </a:r>
              <a:r>
                <a:rPr lang="en-US" sz="3200" baseline="-25000" dirty="0" smtClean="0"/>
                <a:t>        </a:t>
              </a:r>
            </a:p>
            <a:p>
              <a:pPr>
                <a:lnSpc>
                  <a:spcPct val="120000"/>
                </a:lnSpc>
              </a:pPr>
              <a:r>
                <a:rPr lang="en-US" sz="3200" dirty="0"/>
                <a:t>	</a:t>
              </a:r>
              <a:r>
                <a:rPr lang="en-US" sz="3200" dirty="0" smtClean="0"/>
                <a:t>			</a:t>
              </a:r>
              <a:r>
                <a:rPr lang="en-US" sz="3200" dirty="0"/>
                <a:t> </a:t>
              </a:r>
              <a:r>
                <a:rPr lang="en-US" sz="3200" dirty="0" smtClean="0"/>
                <a:t>  column space of M</a:t>
              </a:r>
              <a:r>
                <a:rPr lang="en-US" sz="3200" baseline="-25000" dirty="0" smtClean="0"/>
                <a:t>n+1</a:t>
              </a:r>
            </a:p>
            <a:p>
              <a:pPr>
                <a:lnSpc>
                  <a:spcPct val="120000"/>
                </a:lnSpc>
              </a:pPr>
              <a:endParaRPr lang="en-US" sz="3200" baseline="-25000" dirty="0"/>
            </a:p>
            <a:p>
              <a:pPr>
                <a:lnSpc>
                  <a:spcPct val="120000"/>
                </a:lnSpc>
              </a:pPr>
              <a:r>
                <a:rPr lang="en-US" sz="3200" dirty="0" smtClean="0"/>
                <a:t>Rank </a:t>
              </a:r>
              <a:r>
                <a:rPr lang="en-US" sz="3200" dirty="0" err="1" smtClean="0">
                  <a:sym typeface="Wingdings"/>
                </a:rPr>
                <a:t>H</a:t>
              </a:r>
              <a:r>
                <a:rPr lang="en-US" sz="3200" baseline="-25000" dirty="0" err="1">
                  <a:sym typeface="Wingdings"/>
                </a:rPr>
                <a:t>n</a:t>
              </a:r>
              <a:r>
                <a:rPr lang="en-US" sz="3200" dirty="0" smtClean="0">
                  <a:sym typeface="Wingdings"/>
                </a:rPr>
                <a:t> = Rank Z</a:t>
              </a:r>
              <a:r>
                <a:rPr lang="en-US" sz="3200" baseline="-25000" dirty="0">
                  <a:sym typeface="Wingdings"/>
                </a:rPr>
                <a:t>n</a:t>
              </a:r>
              <a:r>
                <a:rPr lang="en-US" sz="3200" dirty="0" smtClean="0">
                  <a:sym typeface="Wingdings"/>
                </a:rPr>
                <a:t> – Rank </a:t>
              </a:r>
              <a:r>
                <a:rPr lang="en-US" sz="3200" dirty="0" err="1" smtClean="0"/>
                <a:t>B</a:t>
              </a:r>
              <a:r>
                <a:rPr lang="en-US" sz="3200" baseline="-25000" dirty="0" err="1"/>
                <a:t>n</a:t>
              </a:r>
              <a:r>
                <a:rPr lang="en-US" sz="3200" dirty="0" smtClean="0"/>
                <a:t> </a:t>
              </a:r>
            </a:p>
            <a:p>
              <a:pPr>
                <a:lnSpc>
                  <a:spcPct val="120000"/>
                </a:lnSpc>
              </a:pPr>
              <a:endParaRPr lang="en-US" sz="3200" baseline="-25000" dirty="0" smtClean="0"/>
            </a:p>
            <a:p>
              <a:endParaRPr lang="en-US" sz="3200" baseline="-25000" dirty="0" smtClean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2313721" y="5201122"/>
              <a:ext cx="3318192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725521" y="3620062"/>
              <a:ext cx="961338" cy="676656"/>
              <a:chOff x="658368" y="5669280"/>
              <a:chExt cx="961338" cy="676656"/>
            </a:xfrm>
          </p:grpSpPr>
          <p:sp>
            <p:nvSpPr>
              <p:cNvPr id="31" name="Arc 30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n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243470" y="3632552"/>
              <a:ext cx="961338" cy="676656"/>
              <a:chOff x="658368" y="5669280"/>
              <a:chExt cx="961338" cy="676656"/>
            </a:xfrm>
          </p:grpSpPr>
          <p:sp>
            <p:nvSpPr>
              <p:cNvPr id="29" name="Arc 28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n+1</a:t>
                </a:r>
                <a:r>
                  <a:rPr lang="en-US" sz="3200" dirty="0" smtClean="0"/>
                  <a:t>  </a:t>
                </a: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2592050" y="3626632"/>
            <a:ext cx="5218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89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0364" y="898957"/>
            <a:ext cx="31924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2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1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0 </a:t>
            </a:r>
            <a:endParaRPr lang="en-US" sz="3200" dirty="0" smtClean="0">
              <a:sym typeface="Wingding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21075" y="509467"/>
            <a:ext cx="961338" cy="676656"/>
            <a:chOff x="658368" y="5669280"/>
            <a:chExt cx="961338" cy="676656"/>
          </a:xfrm>
        </p:grpSpPr>
        <p:sp>
          <p:nvSpPr>
            <p:cNvPr id="16" name="Arc 15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27053" y="509467"/>
            <a:ext cx="961338" cy="676656"/>
            <a:chOff x="658368" y="5669280"/>
            <a:chExt cx="961338" cy="676656"/>
          </a:xfrm>
        </p:grpSpPr>
        <p:sp>
          <p:nvSpPr>
            <p:cNvPr id="22" name="Arc 21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/>
                <a:t>2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26219" y="2367620"/>
            <a:ext cx="7576500" cy="3922441"/>
            <a:chOff x="112723" y="3602667"/>
            <a:chExt cx="7576500" cy="3922441"/>
          </a:xfrm>
        </p:grpSpPr>
        <p:sp>
          <p:nvSpPr>
            <p:cNvPr id="25" name="Rectangle 24"/>
            <p:cNvSpPr/>
            <p:nvPr/>
          </p:nvSpPr>
          <p:spPr>
            <a:xfrm>
              <a:off x="112723" y="3602667"/>
              <a:ext cx="7576500" cy="392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ym typeface="Wingdings"/>
                </a:rPr>
                <a:t>H</a:t>
              </a:r>
              <a:r>
                <a:rPr lang="en-US" sz="3200" baseline="-25000" dirty="0" smtClean="0">
                  <a:sym typeface="Wingdings"/>
                </a:rPr>
                <a:t>1</a:t>
              </a:r>
              <a:r>
                <a:rPr lang="en-US" sz="3200" dirty="0" smtClean="0">
                  <a:sym typeface="Wingdings"/>
                </a:rPr>
                <a:t> = Z</a:t>
              </a:r>
              <a:r>
                <a:rPr lang="en-US" sz="3200" baseline="-25000" dirty="0" smtClean="0">
                  <a:sym typeface="Wingdings"/>
                </a:rPr>
                <a:t>1</a:t>
              </a:r>
              <a:r>
                <a:rPr lang="en-US" sz="3200" dirty="0" smtClean="0">
                  <a:sym typeface="Wingdings"/>
                </a:rPr>
                <a:t>/</a:t>
              </a:r>
              <a:r>
                <a:rPr lang="en-US" sz="3200" dirty="0" smtClean="0"/>
                <a:t>B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= (kernel of      )/ (image of         )</a:t>
              </a:r>
            </a:p>
            <a:p>
              <a:endParaRPr lang="en-US" sz="3200" dirty="0"/>
            </a:p>
            <a:p>
              <a:r>
                <a:rPr lang="en-US" sz="3200" dirty="0" smtClean="0"/>
                <a:t>				     null space of M</a:t>
              </a:r>
              <a:r>
                <a:rPr lang="en-US" sz="3200" baseline="-25000" dirty="0"/>
                <a:t>1</a:t>
              </a:r>
              <a:r>
                <a:rPr lang="en-US" sz="3200" baseline="-25000" dirty="0" smtClean="0"/>
                <a:t>        </a:t>
              </a:r>
            </a:p>
            <a:p>
              <a:pPr>
                <a:lnSpc>
                  <a:spcPct val="120000"/>
                </a:lnSpc>
              </a:pPr>
              <a:r>
                <a:rPr lang="en-US" sz="3200" dirty="0"/>
                <a:t>	</a:t>
              </a:r>
              <a:r>
                <a:rPr lang="en-US" sz="3200" dirty="0" smtClean="0"/>
                <a:t>			</a:t>
              </a:r>
              <a:r>
                <a:rPr lang="en-US" sz="3200" dirty="0"/>
                <a:t> </a:t>
              </a:r>
              <a:r>
                <a:rPr lang="en-US" sz="3200" dirty="0" smtClean="0"/>
                <a:t>  column space of M</a:t>
              </a:r>
              <a:r>
                <a:rPr lang="en-US" sz="3200" baseline="-25000" dirty="0" smtClean="0"/>
                <a:t>2</a:t>
              </a:r>
            </a:p>
            <a:p>
              <a:pPr>
                <a:lnSpc>
                  <a:spcPct val="120000"/>
                </a:lnSpc>
              </a:pPr>
              <a:endParaRPr lang="en-US" sz="3200" baseline="-25000" dirty="0"/>
            </a:p>
            <a:p>
              <a:pPr>
                <a:lnSpc>
                  <a:spcPct val="120000"/>
                </a:lnSpc>
              </a:pPr>
              <a:r>
                <a:rPr lang="en-US" sz="3200" dirty="0" smtClean="0"/>
                <a:t>Rank </a:t>
              </a:r>
              <a:r>
                <a:rPr lang="en-US" sz="3200" dirty="0" smtClean="0">
                  <a:sym typeface="Wingdings"/>
                </a:rPr>
                <a:t>H</a:t>
              </a:r>
              <a:r>
                <a:rPr lang="en-US" sz="3200" baseline="-25000" dirty="0">
                  <a:sym typeface="Wingdings"/>
                </a:rPr>
                <a:t>1</a:t>
              </a:r>
              <a:r>
                <a:rPr lang="en-US" sz="3200" dirty="0" smtClean="0">
                  <a:sym typeface="Wingdings"/>
                </a:rPr>
                <a:t> = Rank Z</a:t>
              </a:r>
              <a:r>
                <a:rPr lang="en-US" sz="3200" baseline="-25000" dirty="0">
                  <a:sym typeface="Wingdings"/>
                </a:rPr>
                <a:t>1</a:t>
              </a:r>
              <a:r>
                <a:rPr lang="en-US" sz="3200" dirty="0" smtClean="0">
                  <a:sym typeface="Wingdings"/>
                </a:rPr>
                <a:t> – Rank </a:t>
              </a:r>
              <a:r>
                <a:rPr lang="en-US" sz="3200" dirty="0" smtClean="0"/>
                <a:t>B</a:t>
              </a:r>
              <a:r>
                <a:rPr lang="en-US" sz="3200" baseline="-25000" dirty="0"/>
                <a:t>1</a:t>
              </a:r>
              <a:r>
                <a:rPr lang="en-US" sz="3200" dirty="0" smtClean="0"/>
                <a:t> </a:t>
              </a:r>
            </a:p>
            <a:p>
              <a:pPr>
                <a:lnSpc>
                  <a:spcPct val="120000"/>
                </a:lnSpc>
              </a:pPr>
              <a:endParaRPr lang="en-US" sz="3200" baseline="-25000" dirty="0" smtClean="0"/>
            </a:p>
            <a:p>
              <a:endParaRPr lang="en-US" sz="3200" baseline="-25000" dirty="0" smtClean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2313721" y="5201122"/>
              <a:ext cx="3318192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725521" y="3620062"/>
              <a:ext cx="961338" cy="676656"/>
              <a:chOff x="658368" y="5669280"/>
              <a:chExt cx="961338" cy="676656"/>
            </a:xfrm>
          </p:grpSpPr>
          <p:sp>
            <p:nvSpPr>
              <p:cNvPr id="31" name="Arc 30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243470" y="3632552"/>
              <a:ext cx="961338" cy="676656"/>
              <a:chOff x="658368" y="5669280"/>
              <a:chExt cx="961338" cy="676656"/>
            </a:xfrm>
          </p:grpSpPr>
          <p:sp>
            <p:nvSpPr>
              <p:cNvPr id="29" name="Arc 28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 </a:t>
                </a: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2592050" y="3626632"/>
            <a:ext cx="5218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55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 eaLnBrk="1"/>
            <a:r>
              <a:rPr lang="en-GB" sz="1500" b="1">
                <a:solidFill>
                  <a:srgbClr val="000000"/>
                </a:solidFill>
                <a:latin typeface="Arial" charset="0"/>
              </a:rPr>
              <a:t>Betti numbers provide a signature of the underlying topology. 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20" y="6231535"/>
            <a:ext cx="107136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788668"/>
            <a:ext cx="7804800" cy="327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100" b="1">
                <a:solidFill>
                  <a:srgbClr val="000000"/>
                </a:solidFill>
                <a:latin typeface="Arial" charset="0"/>
              </a:rPr>
              <a:t>Singh G et al. J Vis 2008;8:11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900">
                <a:solidFill>
                  <a:srgbClr val="000000"/>
                </a:solidFill>
                <a:latin typeface="Arial" charset="0"/>
              </a:rPr>
              <a:t>©2008 by Association for Research in Vision and Ophthalmology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5144" y="5355166"/>
            <a:ext cx="354827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Using Z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coefficients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876" y="330604"/>
            <a:ext cx="7515454" cy="19236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3200" dirty="0" smtClean="0"/>
              <a:t>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Z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/B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 = # of connected components</a:t>
            </a:r>
          </a:p>
          <a:p>
            <a:r>
              <a:rPr lang="en-US" sz="3200" dirty="0" smtClean="0"/>
              <a:t>Z</a:t>
            </a:r>
            <a:r>
              <a:rPr lang="en-US" sz="3200" baseline="-25000" dirty="0" smtClean="0"/>
              <a:t>0 </a:t>
            </a:r>
            <a:r>
              <a:rPr lang="en-US" sz="3200" dirty="0" smtClean="0"/>
              <a:t>= 0-dim cycles = vertices.</a:t>
            </a:r>
          </a:p>
          <a:p>
            <a:r>
              <a:rPr lang="en-US" sz="3200" dirty="0" smtClean="0"/>
              <a:t>B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boundaries of 1-dim edges.</a:t>
            </a:r>
          </a:p>
          <a:p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382200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 eaLnBrk="1"/>
            <a:r>
              <a:rPr lang="en-GB" sz="1500" b="1">
                <a:solidFill>
                  <a:srgbClr val="000000"/>
                </a:solidFill>
                <a:latin typeface="Arial" charset="0"/>
              </a:rPr>
              <a:t>Betti numbers provide a signature of the underlying topology. 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20" y="6231535"/>
            <a:ext cx="107136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788668"/>
            <a:ext cx="7804800" cy="327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100" b="1">
                <a:solidFill>
                  <a:srgbClr val="000000"/>
                </a:solidFill>
                <a:latin typeface="Arial" charset="0"/>
              </a:rPr>
              <a:t>Singh G et al. J Vis 2008;8:11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900">
                <a:solidFill>
                  <a:srgbClr val="000000"/>
                </a:solidFill>
                <a:latin typeface="Arial" charset="0"/>
              </a:rPr>
              <a:t>©2008 by Association for Research in Vision and Ophthalmology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5144" y="5355166"/>
            <a:ext cx="354827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Using Z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coefficients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876" y="330604"/>
            <a:ext cx="7880964" cy="19236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3200" dirty="0" smtClean="0"/>
              <a:t>H</a:t>
            </a:r>
            <a:r>
              <a:rPr lang="en-US" sz="3200" baseline="-25000" dirty="0"/>
              <a:t>1</a:t>
            </a:r>
            <a:r>
              <a:rPr lang="en-US" sz="3200" dirty="0" smtClean="0"/>
              <a:t> = Z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/B</a:t>
            </a:r>
            <a:r>
              <a:rPr lang="en-US" sz="3200" baseline="-25000" dirty="0"/>
              <a:t>1</a:t>
            </a:r>
            <a:r>
              <a:rPr lang="en-US" sz="3200" dirty="0" smtClean="0"/>
              <a:t>  = # of loops that aren’t a boundary</a:t>
            </a:r>
          </a:p>
          <a:p>
            <a:r>
              <a:rPr lang="en-US" sz="3200" dirty="0" smtClean="0"/>
              <a:t>Z</a:t>
            </a:r>
            <a:r>
              <a:rPr lang="en-US" sz="3200" baseline="-25000" dirty="0"/>
              <a:t>1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= 1-dim cycles = loops.</a:t>
            </a:r>
          </a:p>
          <a:p>
            <a:r>
              <a:rPr lang="en-US" sz="3200" dirty="0" smtClean="0"/>
              <a:t>B</a:t>
            </a:r>
            <a:r>
              <a:rPr lang="en-US" sz="3200" baseline="-25000" dirty="0"/>
              <a:t>1</a:t>
            </a:r>
            <a:r>
              <a:rPr lang="en-US" sz="3200" dirty="0" smtClean="0"/>
              <a:t> = boundaries of 2-dim surfaces.</a:t>
            </a:r>
          </a:p>
          <a:p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953582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32752" y="5576854"/>
            <a:ext cx="7576500" cy="676656"/>
            <a:chOff x="1032752" y="5576854"/>
            <a:chExt cx="7576500" cy="676656"/>
          </a:xfrm>
        </p:grpSpPr>
        <p:sp>
          <p:nvSpPr>
            <p:cNvPr id="4" name="Rectangle 3"/>
            <p:cNvSpPr/>
            <p:nvPr/>
          </p:nvSpPr>
          <p:spPr>
            <a:xfrm>
              <a:off x="1032752" y="5576854"/>
              <a:ext cx="75765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ym typeface="Wingdings"/>
                </a:rPr>
                <a:t>Z</a:t>
              </a:r>
              <a:r>
                <a:rPr lang="en-US" sz="3200" baseline="-25000" dirty="0" smtClean="0">
                  <a:sym typeface="Wingdings"/>
                </a:rPr>
                <a:t>1 </a:t>
              </a:r>
              <a:r>
                <a:rPr lang="en-US" sz="3200" dirty="0" smtClean="0">
                  <a:sym typeface="Wingdings"/>
                </a:rPr>
                <a:t> </a:t>
              </a:r>
              <a:r>
                <a:rPr lang="en-US" sz="3200" dirty="0" smtClean="0"/>
                <a:t>= </a:t>
              </a:r>
              <a:r>
                <a:rPr lang="en-US" sz="3200" dirty="0"/>
                <a:t> </a:t>
              </a:r>
              <a:r>
                <a:rPr lang="en-US" sz="3200" dirty="0" smtClean="0"/>
                <a:t>kernel of        =   null space of M</a:t>
              </a:r>
              <a:r>
                <a:rPr lang="en-US" sz="3200" baseline="-25000" dirty="0"/>
                <a:t>1</a:t>
              </a:r>
              <a:r>
                <a:rPr lang="en-US" sz="3200" baseline="-25000" dirty="0" smtClean="0"/>
                <a:t>        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462227" y="5576854"/>
              <a:ext cx="961338" cy="676656"/>
              <a:chOff x="658368" y="5669280"/>
              <a:chExt cx="961338" cy="676656"/>
            </a:xfrm>
          </p:grpSpPr>
          <p:sp>
            <p:nvSpPr>
              <p:cNvPr id="10" name="Arc 9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133170" y="95073"/>
            <a:ext cx="3192424" cy="974266"/>
            <a:chOff x="34793" y="607110"/>
            <a:chExt cx="3192424" cy="974266"/>
          </a:xfrm>
        </p:grpSpPr>
        <p:sp>
          <p:nvSpPr>
            <p:cNvPr id="13" name="Rectangle 12"/>
            <p:cNvSpPr/>
            <p:nvPr/>
          </p:nvSpPr>
          <p:spPr>
            <a:xfrm>
              <a:off x="34793" y="996600"/>
              <a:ext cx="319242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2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 </a:t>
              </a:r>
              <a:endParaRPr lang="en-US" sz="3200" dirty="0" smtClean="0">
                <a:sym typeface="Wingding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65504" y="607110"/>
              <a:ext cx="961338" cy="676656"/>
              <a:chOff x="658368" y="5669280"/>
              <a:chExt cx="961338" cy="676656"/>
            </a:xfrm>
          </p:grpSpPr>
          <p:sp>
            <p:nvSpPr>
              <p:cNvPr id="18" name="Arc 17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71482" y="607110"/>
              <a:ext cx="961338" cy="676656"/>
              <a:chOff x="658368" y="5669280"/>
              <a:chExt cx="961338" cy="676656"/>
            </a:xfrm>
          </p:grpSpPr>
          <p:sp>
            <p:nvSpPr>
              <p:cNvPr id="16" name="Arc 15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79" y="1335024"/>
            <a:ext cx="5607630" cy="4023360"/>
          </a:xfrm>
          <a:prstGeom prst="rect">
            <a:avLst/>
          </a:prstGeom>
        </p:spPr>
      </p:pic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10797" y="40557"/>
            <a:ext cx="2646293" cy="4527866"/>
            <a:chOff x="296368" y="1158812"/>
            <a:chExt cx="2940326" cy="5030962"/>
          </a:xfrm>
        </p:grpSpPr>
        <p:grpSp>
          <p:nvGrpSpPr>
            <p:cNvPr id="23" name="Group 22"/>
            <p:cNvGrpSpPr/>
            <p:nvPr/>
          </p:nvGrpSpPr>
          <p:grpSpPr>
            <a:xfrm>
              <a:off x="296368" y="3770165"/>
              <a:ext cx="2777079" cy="2419609"/>
              <a:chOff x="793381" y="1366738"/>
              <a:chExt cx="3688851" cy="321401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44" name="Isosceles Triangle 43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46861" y="2588847"/>
                <a:ext cx="883191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015633" y="2588847"/>
                <a:ext cx="1045157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20801" y="1158812"/>
              <a:ext cx="2815893" cy="2163396"/>
              <a:chOff x="5038682" y="1366738"/>
              <a:chExt cx="3740408" cy="287368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Group 32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35" name="Oval 34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" name="Oval 33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287707" y="2588848"/>
                <a:ext cx="932739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232390" y="2588848"/>
                <a:ext cx="1241800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71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32752" y="5576854"/>
            <a:ext cx="7576500" cy="676656"/>
            <a:chOff x="1032752" y="5576854"/>
            <a:chExt cx="7576500" cy="676656"/>
          </a:xfrm>
        </p:grpSpPr>
        <p:sp>
          <p:nvSpPr>
            <p:cNvPr id="4" name="Rectangle 3"/>
            <p:cNvSpPr/>
            <p:nvPr/>
          </p:nvSpPr>
          <p:spPr>
            <a:xfrm>
              <a:off x="1032752" y="5576854"/>
              <a:ext cx="75765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ym typeface="Wingdings"/>
                </a:rPr>
                <a:t>Z</a:t>
              </a:r>
              <a:r>
                <a:rPr lang="en-US" sz="3200" baseline="-25000" dirty="0" smtClean="0">
                  <a:sym typeface="Wingdings"/>
                </a:rPr>
                <a:t>1 </a:t>
              </a:r>
              <a:r>
                <a:rPr lang="en-US" sz="3200" dirty="0" smtClean="0">
                  <a:sym typeface="Wingdings"/>
                </a:rPr>
                <a:t> </a:t>
              </a:r>
              <a:r>
                <a:rPr lang="en-US" sz="3200" dirty="0" smtClean="0"/>
                <a:t>= </a:t>
              </a:r>
              <a:r>
                <a:rPr lang="en-US" sz="3200" dirty="0"/>
                <a:t> </a:t>
              </a:r>
              <a:r>
                <a:rPr lang="en-US" sz="3200" dirty="0" smtClean="0"/>
                <a:t>kernel of        =   null space of M</a:t>
              </a:r>
              <a:r>
                <a:rPr lang="en-US" sz="3200" baseline="-25000" dirty="0"/>
                <a:t>1</a:t>
              </a:r>
              <a:r>
                <a:rPr lang="en-US" sz="3200" baseline="-25000" dirty="0" smtClean="0"/>
                <a:t>        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462227" y="5576854"/>
              <a:ext cx="961338" cy="676656"/>
              <a:chOff x="658368" y="5669280"/>
              <a:chExt cx="961338" cy="676656"/>
            </a:xfrm>
          </p:grpSpPr>
          <p:sp>
            <p:nvSpPr>
              <p:cNvPr id="10" name="Arc 9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099502" y="194464"/>
            <a:ext cx="3192424" cy="974266"/>
            <a:chOff x="34793" y="607110"/>
            <a:chExt cx="3192424" cy="974266"/>
          </a:xfrm>
        </p:grpSpPr>
        <p:sp>
          <p:nvSpPr>
            <p:cNvPr id="13" name="Rectangle 12"/>
            <p:cNvSpPr/>
            <p:nvPr/>
          </p:nvSpPr>
          <p:spPr>
            <a:xfrm>
              <a:off x="34793" y="996600"/>
              <a:ext cx="319242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2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 </a:t>
              </a:r>
              <a:endParaRPr lang="en-US" sz="3200" dirty="0" smtClean="0">
                <a:sym typeface="Wingding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65504" y="607110"/>
              <a:ext cx="961338" cy="676656"/>
              <a:chOff x="658368" y="5669280"/>
              <a:chExt cx="961338" cy="676656"/>
            </a:xfrm>
          </p:grpSpPr>
          <p:sp>
            <p:nvSpPr>
              <p:cNvPr id="18" name="Arc 17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71482" y="607110"/>
              <a:ext cx="961338" cy="676656"/>
              <a:chOff x="658368" y="5669280"/>
              <a:chExt cx="961338" cy="676656"/>
            </a:xfrm>
          </p:grpSpPr>
          <p:sp>
            <p:nvSpPr>
              <p:cNvPr id="16" name="Arc 15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87" y="1411730"/>
            <a:ext cx="7623810" cy="41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32752" y="5576854"/>
            <a:ext cx="7576500" cy="676656"/>
            <a:chOff x="1032752" y="5576854"/>
            <a:chExt cx="7576500" cy="676656"/>
          </a:xfrm>
        </p:grpSpPr>
        <p:sp>
          <p:nvSpPr>
            <p:cNvPr id="4" name="Rectangle 3"/>
            <p:cNvSpPr/>
            <p:nvPr/>
          </p:nvSpPr>
          <p:spPr>
            <a:xfrm>
              <a:off x="1032752" y="5576854"/>
              <a:ext cx="75765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ym typeface="Wingdings"/>
                </a:rPr>
                <a:t>Z</a:t>
              </a:r>
              <a:r>
                <a:rPr lang="en-US" sz="3200" baseline="-25000" dirty="0" smtClean="0">
                  <a:sym typeface="Wingdings"/>
                </a:rPr>
                <a:t>1 </a:t>
              </a:r>
              <a:r>
                <a:rPr lang="en-US" sz="3200" dirty="0" smtClean="0">
                  <a:sym typeface="Wingdings"/>
                </a:rPr>
                <a:t> </a:t>
              </a:r>
              <a:r>
                <a:rPr lang="en-US" sz="3200" dirty="0" smtClean="0"/>
                <a:t>= </a:t>
              </a:r>
              <a:r>
                <a:rPr lang="en-US" sz="3200" dirty="0"/>
                <a:t> </a:t>
              </a:r>
              <a:r>
                <a:rPr lang="en-US" sz="3200" dirty="0" smtClean="0"/>
                <a:t>kernel of        =   null space of M</a:t>
              </a:r>
              <a:r>
                <a:rPr lang="en-US" sz="3200" baseline="-25000" dirty="0"/>
                <a:t>1</a:t>
              </a:r>
              <a:r>
                <a:rPr lang="en-US" sz="3200" baseline="-25000" dirty="0" smtClean="0"/>
                <a:t>        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462227" y="5576854"/>
              <a:ext cx="961338" cy="676656"/>
              <a:chOff x="658368" y="5669280"/>
              <a:chExt cx="961338" cy="676656"/>
            </a:xfrm>
          </p:grpSpPr>
          <p:sp>
            <p:nvSpPr>
              <p:cNvPr id="10" name="Arc 9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099502" y="194464"/>
            <a:ext cx="3192424" cy="974266"/>
            <a:chOff x="34793" y="607110"/>
            <a:chExt cx="3192424" cy="974266"/>
          </a:xfrm>
        </p:grpSpPr>
        <p:sp>
          <p:nvSpPr>
            <p:cNvPr id="13" name="Rectangle 12"/>
            <p:cNvSpPr/>
            <p:nvPr/>
          </p:nvSpPr>
          <p:spPr>
            <a:xfrm>
              <a:off x="34793" y="996600"/>
              <a:ext cx="319242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2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 </a:t>
              </a:r>
              <a:endParaRPr lang="en-US" sz="3200" dirty="0" smtClean="0">
                <a:sym typeface="Wingding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65504" y="607110"/>
              <a:ext cx="961338" cy="676656"/>
              <a:chOff x="658368" y="5669280"/>
              <a:chExt cx="961338" cy="676656"/>
            </a:xfrm>
          </p:grpSpPr>
          <p:sp>
            <p:nvSpPr>
              <p:cNvPr id="18" name="Arc 17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71482" y="607110"/>
              <a:ext cx="961338" cy="676656"/>
              <a:chOff x="658368" y="5669280"/>
              <a:chExt cx="961338" cy="676656"/>
            </a:xfrm>
          </p:grpSpPr>
          <p:sp>
            <p:nvSpPr>
              <p:cNvPr id="16" name="Arc 15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3" y="1411730"/>
            <a:ext cx="7623810" cy="4126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16" y="2191326"/>
            <a:ext cx="11938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32752" y="5402904"/>
            <a:ext cx="7576500" cy="1077218"/>
            <a:chOff x="1032752" y="5576854"/>
            <a:chExt cx="7576500" cy="1077218"/>
          </a:xfrm>
        </p:grpSpPr>
        <p:sp>
          <p:nvSpPr>
            <p:cNvPr id="4" name="Rectangle 3"/>
            <p:cNvSpPr/>
            <p:nvPr/>
          </p:nvSpPr>
          <p:spPr>
            <a:xfrm>
              <a:off x="1032752" y="5576854"/>
              <a:ext cx="75765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ym typeface="Wingdings"/>
                </a:rPr>
                <a:t>Z</a:t>
              </a:r>
              <a:r>
                <a:rPr lang="en-US" sz="3200" baseline="-25000" dirty="0" smtClean="0">
                  <a:sym typeface="Wingdings"/>
                </a:rPr>
                <a:t>1 </a:t>
              </a:r>
              <a:r>
                <a:rPr lang="en-US" sz="3200" dirty="0" smtClean="0">
                  <a:sym typeface="Wingdings"/>
                </a:rPr>
                <a:t> </a:t>
              </a:r>
              <a:r>
                <a:rPr lang="en-US" sz="3200" dirty="0" smtClean="0"/>
                <a:t>= </a:t>
              </a:r>
              <a:r>
                <a:rPr lang="en-US" sz="3200" dirty="0"/>
                <a:t> </a:t>
              </a:r>
              <a:r>
                <a:rPr lang="en-US" sz="3200" dirty="0" smtClean="0"/>
                <a:t>kernel of        =   null space of M</a:t>
              </a:r>
              <a:r>
                <a:rPr lang="en-US" sz="3200" baseline="-25000" dirty="0" smtClean="0"/>
                <a:t>1</a:t>
              </a:r>
            </a:p>
            <a:p>
              <a:r>
                <a:rPr lang="en-US" sz="3200" dirty="0" smtClean="0"/>
                <a:t>										= &lt;e</a:t>
              </a:r>
              <a:r>
                <a:rPr lang="en-US" sz="3200" baseline="-25000" dirty="0" smtClean="0"/>
                <a:t>3</a:t>
              </a:r>
              <a:r>
                <a:rPr lang="en-US" sz="3200" dirty="0" smtClean="0"/>
                <a:t> + e</a:t>
              </a:r>
              <a:r>
                <a:rPr lang="en-US" sz="3200" baseline="-25000" dirty="0" smtClean="0"/>
                <a:t>4</a:t>
              </a:r>
              <a:r>
                <a:rPr lang="en-US" sz="3200" dirty="0" smtClean="0"/>
                <a:t> + e</a:t>
              </a:r>
              <a:r>
                <a:rPr lang="en-US" sz="3200" baseline="-25000" dirty="0" smtClean="0"/>
                <a:t>5</a:t>
              </a:r>
              <a:r>
                <a:rPr lang="en-US" sz="3200" dirty="0" smtClean="0"/>
                <a:t>&gt;</a:t>
              </a:r>
              <a:r>
                <a:rPr lang="en-US" sz="3200" baseline="-25000" dirty="0" smtClean="0"/>
                <a:t>        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462227" y="5576854"/>
              <a:ext cx="961338" cy="676656"/>
              <a:chOff x="658368" y="5669280"/>
              <a:chExt cx="961338" cy="676656"/>
            </a:xfrm>
          </p:grpSpPr>
          <p:sp>
            <p:nvSpPr>
              <p:cNvPr id="10" name="Arc 9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099502" y="194464"/>
            <a:ext cx="3192424" cy="974266"/>
            <a:chOff x="34793" y="607110"/>
            <a:chExt cx="3192424" cy="974266"/>
          </a:xfrm>
        </p:grpSpPr>
        <p:sp>
          <p:nvSpPr>
            <p:cNvPr id="13" name="Rectangle 12"/>
            <p:cNvSpPr/>
            <p:nvPr/>
          </p:nvSpPr>
          <p:spPr>
            <a:xfrm>
              <a:off x="34793" y="996600"/>
              <a:ext cx="319242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2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 </a:t>
              </a:r>
              <a:endParaRPr lang="en-US" sz="3200" dirty="0" smtClean="0">
                <a:sym typeface="Wingding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65504" y="607110"/>
              <a:ext cx="961338" cy="676656"/>
              <a:chOff x="658368" y="5669280"/>
              <a:chExt cx="961338" cy="676656"/>
            </a:xfrm>
          </p:grpSpPr>
          <p:sp>
            <p:nvSpPr>
              <p:cNvPr id="18" name="Arc 17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71482" y="607110"/>
              <a:ext cx="961338" cy="676656"/>
              <a:chOff x="658368" y="5669280"/>
              <a:chExt cx="961338" cy="676656"/>
            </a:xfrm>
          </p:grpSpPr>
          <p:sp>
            <p:nvSpPr>
              <p:cNvPr id="16" name="Arc 15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3" y="1255175"/>
            <a:ext cx="7623810" cy="4126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16" y="2104351"/>
            <a:ext cx="11938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8618" y="3051226"/>
            <a:ext cx="2406114" cy="695957"/>
            <a:chOff x="137814" y="3817322"/>
            <a:chExt cx="2406114" cy="695957"/>
          </a:xfrm>
        </p:grpSpPr>
        <p:sp>
          <p:nvSpPr>
            <p:cNvPr id="2" name="Rectangle 1"/>
            <p:cNvSpPr/>
            <p:nvPr/>
          </p:nvSpPr>
          <p:spPr>
            <a:xfrm>
              <a:off x="512393" y="3817322"/>
              <a:ext cx="2031535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: 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</a:t>
              </a:r>
              <a:endParaRPr lang="en-US" sz="3200" dirty="0" smtClean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37814" y="3836623"/>
              <a:ext cx="699555" cy="676656"/>
              <a:chOff x="658368" y="5669280"/>
              <a:chExt cx="699555" cy="676656"/>
            </a:xfrm>
          </p:grpSpPr>
          <p:sp>
            <p:nvSpPr>
              <p:cNvPr id="17" name="Arc 1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663622" y="3338705"/>
            <a:ext cx="3460093" cy="736182"/>
            <a:chOff x="3256081" y="3795071"/>
            <a:chExt cx="3460093" cy="736182"/>
          </a:xfrm>
        </p:grpSpPr>
        <p:grpSp>
          <p:nvGrpSpPr>
            <p:cNvPr id="45" name="Group 4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52" name="Arc 5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) = v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+ v</a:t>
              </a:r>
              <a:r>
                <a:rPr lang="en-US" sz="3200" baseline="-25000" dirty="0" smtClean="0"/>
                <a:t>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663622" y="4006997"/>
            <a:ext cx="3460093" cy="696498"/>
            <a:chOff x="3256081" y="3834755"/>
            <a:chExt cx="3460093" cy="696498"/>
          </a:xfrm>
        </p:grpSpPr>
        <p:grpSp>
          <p:nvGrpSpPr>
            <p:cNvPr id="55" name="Group 5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57" name="Arc 5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590764" y="3834755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2</a:t>
              </a:r>
              <a:r>
                <a:rPr lang="en-US" sz="3200" dirty="0" smtClean="0"/>
                <a:t>) = v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3</a:t>
              </a:r>
              <a:endParaRPr lang="en-US" sz="3200" baseline="-25000" dirty="0" smtClean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663622" y="4695131"/>
            <a:ext cx="3460093" cy="736182"/>
            <a:chOff x="3256081" y="3795071"/>
            <a:chExt cx="3460093" cy="736182"/>
          </a:xfrm>
        </p:grpSpPr>
        <p:grpSp>
          <p:nvGrpSpPr>
            <p:cNvPr id="60" name="Group 59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2" name="Arc 6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3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5</a:t>
              </a:r>
              <a:endParaRPr lang="en-US" sz="3200" baseline="-25000" dirty="0" smtClean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663622" y="5383265"/>
            <a:ext cx="3460093" cy="736182"/>
            <a:chOff x="3256081" y="3795071"/>
            <a:chExt cx="3460093" cy="736182"/>
          </a:xfrm>
        </p:grpSpPr>
        <p:grpSp>
          <p:nvGrpSpPr>
            <p:cNvPr id="65" name="Group 6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7" name="Arc 6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5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6</a:t>
              </a:r>
              <a:endParaRPr lang="en-US" sz="3200" baseline="-25000" dirty="0" smtClean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663622" y="6051577"/>
            <a:ext cx="3460093" cy="736182"/>
            <a:chOff x="3256081" y="3795071"/>
            <a:chExt cx="3460093" cy="736182"/>
          </a:xfrm>
        </p:grpSpPr>
        <p:grpSp>
          <p:nvGrpSpPr>
            <p:cNvPr id="70" name="Group 69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72" name="Arc 7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5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6</a:t>
              </a:r>
              <a:endParaRPr lang="en-US" sz="3200" baseline="-25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0605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87" y="1295400"/>
            <a:ext cx="4984164" cy="37947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99502" y="124884"/>
            <a:ext cx="3192424" cy="974266"/>
            <a:chOff x="34793" y="607110"/>
            <a:chExt cx="3192424" cy="974266"/>
          </a:xfrm>
        </p:grpSpPr>
        <p:sp>
          <p:nvSpPr>
            <p:cNvPr id="4" name="Rectangle 3"/>
            <p:cNvSpPr/>
            <p:nvPr/>
          </p:nvSpPr>
          <p:spPr>
            <a:xfrm>
              <a:off x="34793" y="996600"/>
              <a:ext cx="319242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2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 </a:t>
              </a:r>
              <a:endParaRPr lang="en-US" sz="3200" dirty="0" smtClean="0">
                <a:sym typeface="Wingding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65504" y="607110"/>
              <a:ext cx="961338" cy="676656"/>
              <a:chOff x="658368" y="5669280"/>
              <a:chExt cx="961338" cy="676656"/>
            </a:xfrm>
          </p:grpSpPr>
          <p:sp>
            <p:nvSpPr>
              <p:cNvPr id="9" name="Arc 8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1482" y="607110"/>
              <a:ext cx="961338" cy="676656"/>
              <a:chOff x="658368" y="5669280"/>
              <a:chExt cx="961338" cy="676656"/>
            </a:xfrm>
          </p:grpSpPr>
          <p:sp>
            <p:nvSpPr>
              <p:cNvPr id="7" name="Arc 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076458" y="5477305"/>
            <a:ext cx="7550052" cy="913070"/>
            <a:chOff x="954686" y="5703440"/>
            <a:chExt cx="7550052" cy="913070"/>
          </a:xfrm>
        </p:grpSpPr>
        <p:sp>
          <p:nvSpPr>
            <p:cNvPr id="12" name="Rectangle 11"/>
            <p:cNvSpPr/>
            <p:nvPr/>
          </p:nvSpPr>
          <p:spPr>
            <a:xfrm>
              <a:off x="954686" y="5703440"/>
              <a:ext cx="7550052" cy="913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B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 =  image of       =  column space of M</a:t>
              </a:r>
              <a:r>
                <a:rPr lang="en-US" sz="3200" baseline="-25000" dirty="0"/>
                <a:t>2</a:t>
              </a:r>
              <a:endParaRPr lang="en-US" sz="3200" baseline="-25000" dirty="0" smtClean="0"/>
            </a:p>
            <a:p>
              <a:endParaRPr lang="en-US" sz="3200" baseline="-25000" dirty="0" smtClean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377838" y="5703440"/>
              <a:ext cx="961338" cy="676656"/>
              <a:chOff x="658368" y="5669280"/>
              <a:chExt cx="961338" cy="676656"/>
            </a:xfrm>
          </p:grpSpPr>
          <p:sp>
            <p:nvSpPr>
              <p:cNvPr id="21" name="Arc 20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6419916" y="169766"/>
            <a:ext cx="2646293" cy="4527866"/>
            <a:chOff x="296368" y="1158812"/>
            <a:chExt cx="2940326" cy="5030962"/>
          </a:xfrm>
        </p:grpSpPr>
        <p:grpSp>
          <p:nvGrpSpPr>
            <p:cNvPr id="52" name="Group 51"/>
            <p:cNvGrpSpPr/>
            <p:nvPr/>
          </p:nvGrpSpPr>
          <p:grpSpPr>
            <a:xfrm>
              <a:off x="296368" y="3770165"/>
              <a:ext cx="2777079" cy="2419609"/>
              <a:chOff x="793381" y="1366738"/>
              <a:chExt cx="3688851" cy="3214016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73" name="Isosceles Triangle 72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76" name="Oval 75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5" name="Oval 74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046861" y="2588847"/>
                <a:ext cx="883191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015633" y="2588847"/>
                <a:ext cx="1045157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20801" y="1158812"/>
              <a:ext cx="2815893" cy="2163396"/>
              <a:chOff x="5038682" y="1366738"/>
              <a:chExt cx="3740408" cy="2873683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Group 61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64" name="Oval 63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287707" y="2588848"/>
                <a:ext cx="932739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232390" y="2588848"/>
                <a:ext cx="1241800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0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54" y="1295400"/>
            <a:ext cx="4263562" cy="3246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3495" y="274785"/>
            <a:ext cx="3192424" cy="974266"/>
            <a:chOff x="34793" y="607110"/>
            <a:chExt cx="3192424" cy="974266"/>
          </a:xfrm>
        </p:grpSpPr>
        <p:sp>
          <p:nvSpPr>
            <p:cNvPr id="4" name="Rectangle 3"/>
            <p:cNvSpPr/>
            <p:nvPr/>
          </p:nvSpPr>
          <p:spPr>
            <a:xfrm>
              <a:off x="34793" y="996600"/>
              <a:ext cx="319242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2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 </a:t>
              </a:r>
              <a:endParaRPr lang="en-US" sz="3200" dirty="0" smtClean="0">
                <a:sym typeface="Wingding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65504" y="607110"/>
              <a:ext cx="961338" cy="676656"/>
              <a:chOff x="658368" y="5669280"/>
              <a:chExt cx="961338" cy="676656"/>
            </a:xfrm>
          </p:grpSpPr>
          <p:sp>
            <p:nvSpPr>
              <p:cNvPr id="9" name="Arc 8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1482" y="607110"/>
              <a:ext cx="961338" cy="676656"/>
              <a:chOff x="658368" y="5669280"/>
              <a:chExt cx="961338" cy="676656"/>
            </a:xfrm>
          </p:grpSpPr>
          <p:sp>
            <p:nvSpPr>
              <p:cNvPr id="7" name="Arc 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89369" y="4903270"/>
            <a:ext cx="8700338" cy="1733808"/>
            <a:chOff x="954685" y="5703440"/>
            <a:chExt cx="8700338" cy="1733808"/>
          </a:xfrm>
        </p:grpSpPr>
        <p:sp>
          <p:nvSpPr>
            <p:cNvPr id="12" name="Rectangle 11"/>
            <p:cNvSpPr/>
            <p:nvPr/>
          </p:nvSpPr>
          <p:spPr>
            <a:xfrm>
              <a:off x="954685" y="5703440"/>
              <a:ext cx="8700338" cy="1733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B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 =  image of       =  column space of M</a:t>
              </a:r>
              <a:r>
                <a:rPr lang="en-US" sz="3200" baseline="-25000" dirty="0" smtClean="0"/>
                <a:t>2</a:t>
              </a:r>
            </a:p>
            <a:p>
              <a:endParaRPr lang="en-US" sz="3200" baseline="-25000" dirty="0"/>
            </a:p>
            <a:p>
              <a:r>
                <a:rPr lang="en-US" sz="3200" dirty="0" smtClean="0"/>
                <a:t>      = &lt;{v</a:t>
              </a:r>
              <a:r>
                <a:rPr lang="en-US" sz="3200" baseline="-25000" dirty="0" smtClean="0"/>
                <a:t>4</a:t>
              </a:r>
              <a:r>
                <a:rPr lang="en-US" sz="3200" dirty="0" smtClean="0"/>
                <a:t>, v</a:t>
              </a:r>
              <a:r>
                <a:rPr lang="en-US" sz="3200" baseline="-25000" dirty="0" smtClean="0"/>
                <a:t>5</a:t>
              </a:r>
              <a:r>
                <a:rPr lang="en-US" sz="3200" dirty="0" smtClean="0"/>
                <a:t>} + {v</a:t>
              </a:r>
              <a:r>
                <a:rPr lang="en-US" sz="3200" baseline="-25000" dirty="0" smtClean="0"/>
                <a:t>5</a:t>
              </a:r>
              <a:r>
                <a:rPr lang="en-US" sz="3200" dirty="0" smtClean="0"/>
                <a:t>, v</a:t>
              </a:r>
              <a:r>
                <a:rPr lang="en-US" sz="3200" baseline="-25000" dirty="0"/>
                <a:t>6</a:t>
              </a:r>
              <a:r>
                <a:rPr lang="en-US" sz="3200" dirty="0" smtClean="0"/>
                <a:t>} + {v</a:t>
              </a:r>
              <a:r>
                <a:rPr lang="en-US" sz="3200" baseline="-25000" dirty="0" smtClean="0"/>
                <a:t>4</a:t>
              </a:r>
              <a:r>
                <a:rPr lang="en-US" sz="3200" dirty="0" smtClean="0"/>
                <a:t>, v</a:t>
              </a:r>
              <a:r>
                <a:rPr lang="en-US" sz="3200" baseline="-25000" dirty="0"/>
                <a:t>6</a:t>
              </a:r>
              <a:r>
                <a:rPr lang="en-US" sz="3200" dirty="0" smtClean="0"/>
                <a:t>}&gt; = &lt;e</a:t>
              </a:r>
              <a:r>
                <a:rPr lang="en-US" sz="3200" baseline="-25000" dirty="0" smtClean="0"/>
                <a:t>3</a:t>
              </a:r>
              <a:r>
                <a:rPr lang="en-US" sz="3200" dirty="0" smtClean="0"/>
                <a:t> + e</a:t>
              </a:r>
              <a:r>
                <a:rPr lang="en-US" sz="3200" baseline="-25000" dirty="0" smtClean="0"/>
                <a:t>4</a:t>
              </a:r>
              <a:r>
                <a:rPr lang="en-US" sz="3200" dirty="0" smtClean="0"/>
                <a:t> + e</a:t>
              </a:r>
              <a:r>
                <a:rPr lang="en-US" sz="3200" baseline="-25000" dirty="0" smtClean="0"/>
                <a:t>5</a:t>
              </a:r>
              <a:r>
                <a:rPr lang="en-US" sz="3200" dirty="0" smtClean="0"/>
                <a:t>&gt;</a:t>
              </a:r>
              <a:r>
                <a:rPr lang="en-US" sz="3200" baseline="-25000" dirty="0" smtClean="0"/>
                <a:t> </a:t>
              </a:r>
              <a:endParaRPr lang="en-US" sz="3200" dirty="0" smtClean="0"/>
            </a:p>
            <a:p>
              <a:endParaRPr lang="en-US" sz="3200" baseline="-25000" dirty="0" smtClean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377838" y="5703440"/>
              <a:ext cx="961338" cy="676656"/>
              <a:chOff x="658368" y="5669280"/>
              <a:chExt cx="961338" cy="676656"/>
            </a:xfrm>
          </p:grpSpPr>
          <p:sp>
            <p:nvSpPr>
              <p:cNvPr id="21" name="Arc 20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419916" y="169766"/>
            <a:ext cx="2646293" cy="4527866"/>
            <a:chOff x="296368" y="1158812"/>
            <a:chExt cx="2940326" cy="5030962"/>
          </a:xfrm>
        </p:grpSpPr>
        <p:grpSp>
          <p:nvGrpSpPr>
            <p:cNvPr id="17" name="Group 16"/>
            <p:cNvGrpSpPr/>
            <p:nvPr/>
          </p:nvGrpSpPr>
          <p:grpSpPr>
            <a:xfrm>
              <a:off x="296368" y="3770165"/>
              <a:ext cx="2777079" cy="2419609"/>
              <a:chOff x="793381" y="1366738"/>
              <a:chExt cx="3688851" cy="321401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42" name="Isosceles Triangle 41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" name="Oval 43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46861" y="2588847"/>
                <a:ext cx="883191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015633" y="2588847"/>
                <a:ext cx="1045157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20801" y="1158812"/>
              <a:ext cx="2815893" cy="2163396"/>
              <a:chOff x="5038682" y="1366738"/>
              <a:chExt cx="3740408" cy="287368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30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Oval 31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287707" y="2588848"/>
                <a:ext cx="932739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32390" y="2588848"/>
                <a:ext cx="1241800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93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7821" y="377519"/>
            <a:ext cx="3192424" cy="974266"/>
            <a:chOff x="2390364" y="509467"/>
            <a:chExt cx="3192424" cy="974266"/>
          </a:xfrm>
        </p:grpSpPr>
        <p:sp>
          <p:nvSpPr>
            <p:cNvPr id="2" name="Rectangle 1"/>
            <p:cNvSpPr/>
            <p:nvPr/>
          </p:nvSpPr>
          <p:spPr>
            <a:xfrm>
              <a:off x="2390364" y="898957"/>
              <a:ext cx="319242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2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 </a:t>
              </a:r>
              <a:endParaRPr lang="en-US" sz="3200" dirty="0" smtClean="0">
                <a:sym typeface="Wingding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021075" y="509467"/>
              <a:ext cx="961338" cy="676656"/>
              <a:chOff x="658368" y="5669280"/>
              <a:chExt cx="961338" cy="676656"/>
            </a:xfrm>
          </p:grpSpPr>
          <p:sp>
            <p:nvSpPr>
              <p:cNvPr id="16" name="Arc 15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827053" y="509467"/>
              <a:ext cx="961338" cy="676656"/>
              <a:chOff x="658368" y="5669280"/>
              <a:chExt cx="961338" cy="676656"/>
            </a:xfrm>
          </p:grpSpPr>
          <p:sp>
            <p:nvSpPr>
              <p:cNvPr id="22" name="Arc 2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026219" y="1828375"/>
            <a:ext cx="7576500" cy="5443541"/>
            <a:chOff x="1026219" y="1828375"/>
            <a:chExt cx="7576500" cy="5443541"/>
          </a:xfrm>
        </p:grpSpPr>
        <p:grpSp>
          <p:nvGrpSpPr>
            <p:cNvPr id="24" name="Group 23"/>
            <p:cNvGrpSpPr/>
            <p:nvPr/>
          </p:nvGrpSpPr>
          <p:grpSpPr>
            <a:xfrm>
              <a:off x="1026219" y="1828375"/>
              <a:ext cx="7576500" cy="5443541"/>
              <a:chOff x="112723" y="3602667"/>
              <a:chExt cx="7576500" cy="544354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12723" y="3602667"/>
                <a:ext cx="7576500" cy="5443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ym typeface="Wingdings"/>
                  </a:rPr>
                  <a:t>H</a:t>
                </a:r>
                <a:r>
                  <a:rPr lang="en-US" sz="3200" baseline="-25000" dirty="0" smtClean="0">
                    <a:sym typeface="Wingdings"/>
                  </a:rPr>
                  <a:t>1</a:t>
                </a:r>
                <a:r>
                  <a:rPr lang="en-US" sz="3200" dirty="0" smtClean="0">
                    <a:sym typeface="Wingdings"/>
                  </a:rPr>
                  <a:t> = Z</a:t>
                </a:r>
                <a:r>
                  <a:rPr lang="en-US" sz="3200" baseline="-25000" dirty="0" smtClean="0">
                    <a:sym typeface="Wingdings"/>
                  </a:rPr>
                  <a:t>1</a:t>
                </a:r>
                <a:r>
                  <a:rPr lang="en-US" sz="3200" dirty="0" smtClean="0">
                    <a:sym typeface="Wingdings"/>
                  </a:rPr>
                  <a:t>/</a:t>
                </a:r>
                <a:r>
                  <a:rPr lang="en-US" sz="3200" dirty="0" smtClean="0"/>
                  <a:t>B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= (kernel of      )/ (image of         )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				     null space of M</a:t>
                </a:r>
                <a:r>
                  <a:rPr lang="en-US" sz="3200" baseline="-25000" dirty="0"/>
                  <a:t>1</a:t>
                </a:r>
                <a:r>
                  <a:rPr lang="en-US" sz="3200" baseline="-25000" dirty="0" smtClean="0"/>
                  <a:t>      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 dirty="0"/>
                  <a:t>	</a:t>
                </a:r>
                <a:r>
                  <a:rPr lang="en-US" sz="3200" dirty="0" smtClean="0"/>
                  <a:t>			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  column space of M</a:t>
                </a:r>
                <a:r>
                  <a:rPr lang="en-US" sz="3200" baseline="-25000" dirty="0" smtClean="0"/>
                  <a:t>2</a:t>
                </a:r>
              </a:p>
              <a:p>
                <a:pPr>
                  <a:lnSpc>
                    <a:spcPct val="120000"/>
                  </a:lnSpc>
                </a:pPr>
                <a:endParaRPr lang="en-US" sz="3200" baseline="-25000" dirty="0"/>
              </a:p>
              <a:p>
                <a:pPr>
                  <a:lnSpc>
                    <a:spcPct val="120000"/>
                  </a:lnSpc>
                </a:pPr>
                <a:r>
                  <a:rPr lang="en-US" sz="3200" dirty="0" smtClean="0"/>
                  <a:t>					   &lt;e</a:t>
                </a:r>
                <a:r>
                  <a:rPr lang="en-US" sz="3200" baseline="-25000" dirty="0" smtClean="0"/>
                  <a:t>3</a:t>
                </a:r>
                <a:r>
                  <a:rPr lang="en-US" sz="3200" dirty="0" smtClean="0"/>
                  <a:t> + e</a:t>
                </a:r>
                <a:r>
                  <a:rPr lang="en-US" sz="3200" baseline="-25000" dirty="0" smtClean="0"/>
                  <a:t>4</a:t>
                </a:r>
                <a:r>
                  <a:rPr lang="en-US" sz="3200" dirty="0" smtClean="0"/>
                  <a:t> + e</a:t>
                </a:r>
                <a:r>
                  <a:rPr lang="en-US" sz="3200" baseline="-25000" dirty="0" smtClean="0"/>
                  <a:t>5</a:t>
                </a:r>
                <a:r>
                  <a:rPr lang="en-US" sz="3200" dirty="0" smtClean="0"/>
                  <a:t>&gt;</a:t>
                </a:r>
                <a:r>
                  <a:rPr lang="en-US" sz="3200" baseline="-25000" dirty="0" smtClean="0"/>
                  <a:t> </a:t>
                </a:r>
                <a:endParaRPr lang="en-US" sz="32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3200" dirty="0" smtClean="0"/>
                  <a:t>					   &lt;e</a:t>
                </a:r>
                <a:r>
                  <a:rPr lang="en-US" sz="3200" baseline="-25000" dirty="0" smtClean="0"/>
                  <a:t>3</a:t>
                </a:r>
                <a:r>
                  <a:rPr lang="en-US" sz="3200" dirty="0" smtClean="0"/>
                  <a:t> + e</a:t>
                </a:r>
                <a:r>
                  <a:rPr lang="en-US" sz="3200" baseline="-25000" dirty="0" smtClean="0"/>
                  <a:t>4</a:t>
                </a:r>
                <a:r>
                  <a:rPr lang="en-US" sz="3200" dirty="0" smtClean="0"/>
                  <a:t> + e</a:t>
                </a:r>
                <a:r>
                  <a:rPr lang="en-US" sz="3200" baseline="-25000" dirty="0" smtClean="0"/>
                  <a:t>5</a:t>
                </a:r>
                <a:r>
                  <a:rPr lang="en-US" sz="3200" dirty="0" smtClean="0"/>
                  <a:t>&gt;</a:t>
                </a:r>
                <a:r>
                  <a:rPr lang="en-US" sz="3200" baseline="-25000" dirty="0" smtClean="0"/>
                  <a:t> </a:t>
                </a:r>
                <a:endParaRPr lang="en-US" sz="3200" dirty="0" smtClean="0"/>
              </a:p>
              <a:p>
                <a:pPr>
                  <a:lnSpc>
                    <a:spcPct val="120000"/>
                  </a:lnSpc>
                </a:pPr>
                <a:endParaRPr lang="en-US" sz="3200" baseline="-25000" dirty="0"/>
              </a:p>
              <a:p>
                <a:pPr>
                  <a:lnSpc>
                    <a:spcPct val="120000"/>
                  </a:lnSpc>
                </a:pPr>
                <a:r>
                  <a:rPr lang="en-US" sz="3200" dirty="0" smtClean="0"/>
                  <a:t>Rank </a:t>
                </a:r>
                <a:r>
                  <a:rPr lang="en-US" sz="3200" dirty="0" smtClean="0">
                    <a:sym typeface="Wingdings"/>
                  </a:rPr>
                  <a:t>H</a:t>
                </a:r>
                <a:r>
                  <a:rPr lang="en-US" sz="3200" baseline="-25000" dirty="0">
                    <a:sym typeface="Wingdings"/>
                  </a:rPr>
                  <a:t>1</a:t>
                </a:r>
                <a:r>
                  <a:rPr lang="en-US" sz="3200" dirty="0" smtClean="0">
                    <a:sym typeface="Wingdings"/>
                  </a:rPr>
                  <a:t> = Rank Z</a:t>
                </a:r>
                <a:r>
                  <a:rPr lang="en-US" sz="3200" baseline="-25000" dirty="0">
                    <a:sym typeface="Wingdings"/>
                  </a:rPr>
                  <a:t>1</a:t>
                </a:r>
                <a:r>
                  <a:rPr lang="en-US" sz="3200" dirty="0" smtClean="0">
                    <a:sym typeface="Wingdings"/>
                  </a:rPr>
                  <a:t> – Rank </a:t>
                </a:r>
                <a:r>
                  <a:rPr lang="en-US" sz="3200" dirty="0" smtClean="0"/>
                  <a:t>B</a:t>
                </a:r>
                <a:r>
                  <a:rPr lang="en-US" sz="3200" baseline="-25000" dirty="0" smtClean="0"/>
                  <a:t>1 </a:t>
                </a:r>
                <a:r>
                  <a:rPr lang="en-US" sz="3200" dirty="0" smtClean="0"/>
                  <a:t> = 1 – 1 = 0 </a:t>
                </a:r>
              </a:p>
              <a:p>
                <a:pPr>
                  <a:lnSpc>
                    <a:spcPct val="120000"/>
                  </a:lnSpc>
                </a:pPr>
                <a:endParaRPr lang="en-US" sz="3200" baseline="-25000" dirty="0" smtClean="0"/>
              </a:p>
              <a:p>
                <a:endParaRPr lang="en-US" sz="3200" baseline="-25000" dirty="0" smtClean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2313721" y="5201122"/>
                <a:ext cx="331819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3725521" y="3620062"/>
                <a:ext cx="961338" cy="676656"/>
                <a:chOff x="658368" y="5669280"/>
                <a:chExt cx="961338" cy="676656"/>
              </a:xfrm>
            </p:grpSpPr>
            <p:sp>
              <p:nvSpPr>
                <p:cNvPr id="31" name="Arc 30"/>
                <p:cNvSpPr/>
                <p:nvPr/>
              </p:nvSpPr>
              <p:spPr>
                <a:xfrm rot="240000">
                  <a:off x="658368" y="5779008"/>
                  <a:ext cx="374904" cy="566928"/>
                </a:xfrm>
                <a:prstGeom prst="arc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68096" y="5669280"/>
                  <a:ext cx="85161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o</a:t>
                  </a:r>
                  <a:r>
                    <a:rPr lang="en-US" sz="3200" baseline="-25000" dirty="0" smtClean="0"/>
                    <a:t>1</a:t>
                  </a:r>
                  <a:r>
                    <a:rPr lang="en-US" sz="3200" dirty="0" smtClean="0"/>
                    <a:t> 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243470" y="3632552"/>
                <a:ext cx="961338" cy="676656"/>
                <a:chOff x="658368" y="5669280"/>
                <a:chExt cx="961338" cy="676656"/>
              </a:xfrm>
            </p:grpSpPr>
            <p:sp>
              <p:nvSpPr>
                <p:cNvPr id="29" name="Arc 28"/>
                <p:cNvSpPr/>
                <p:nvPr/>
              </p:nvSpPr>
              <p:spPr>
                <a:xfrm rot="240000">
                  <a:off x="658368" y="5779008"/>
                  <a:ext cx="374904" cy="566928"/>
                </a:xfrm>
                <a:prstGeom prst="arc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68096" y="5669280"/>
                  <a:ext cx="85161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o</a:t>
                  </a:r>
                  <a:r>
                    <a:rPr lang="en-US" sz="3200" baseline="-25000" dirty="0"/>
                    <a:t>2</a:t>
                  </a:r>
                  <a:r>
                    <a:rPr lang="en-US" sz="3200" dirty="0" smtClean="0"/>
                    <a:t>  </a:t>
                  </a: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2592050" y="3104782"/>
              <a:ext cx="52189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3635854" y="4970831"/>
            <a:ext cx="227893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87886" y="4648782"/>
            <a:ext cx="5218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4748772" y="-17317"/>
            <a:ext cx="4102642" cy="1832929"/>
            <a:chOff x="236662" y="3663279"/>
            <a:chExt cx="6316880" cy="2822182"/>
          </a:xfrm>
        </p:grpSpPr>
        <p:grpSp>
          <p:nvGrpSpPr>
            <p:cNvPr id="36" name="Group 35"/>
            <p:cNvGrpSpPr/>
            <p:nvPr/>
          </p:nvGrpSpPr>
          <p:grpSpPr>
            <a:xfrm>
              <a:off x="3436413" y="3663279"/>
              <a:ext cx="3117129" cy="2822182"/>
              <a:chOff x="793381" y="1366738"/>
              <a:chExt cx="3688851" cy="3339803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57" name="Isosceles Triangle 56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60" name="Oval 59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9" name="Oval 58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402436" y="1366738"/>
                <a:ext cx="1176895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23659" y="2425877"/>
                <a:ext cx="1188586" cy="106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165714" y="3641013"/>
                <a:ext cx="1260887" cy="106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055139" y="242587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6662" y="3663279"/>
              <a:ext cx="3160695" cy="2672307"/>
              <a:chOff x="5038682" y="1366738"/>
              <a:chExt cx="3740408" cy="3162441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" name="Group 45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" name="Oval 46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5038682" y="3463651"/>
                <a:ext cx="1221832" cy="106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670960" y="1366738"/>
                <a:ext cx="1099618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066287" y="2425878"/>
                <a:ext cx="1345734" cy="1065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271896" y="2425878"/>
                <a:ext cx="1241799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3495" y="274785"/>
            <a:ext cx="3192424" cy="974266"/>
            <a:chOff x="34793" y="607110"/>
            <a:chExt cx="3192424" cy="974266"/>
          </a:xfrm>
        </p:grpSpPr>
        <p:sp>
          <p:nvSpPr>
            <p:cNvPr id="4" name="Rectangle 3"/>
            <p:cNvSpPr/>
            <p:nvPr/>
          </p:nvSpPr>
          <p:spPr>
            <a:xfrm>
              <a:off x="34793" y="996600"/>
              <a:ext cx="319242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2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 </a:t>
              </a:r>
              <a:endParaRPr lang="en-US" sz="3200" dirty="0" smtClean="0">
                <a:sym typeface="Wingding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65504" y="607110"/>
              <a:ext cx="961338" cy="676656"/>
              <a:chOff x="658368" y="5669280"/>
              <a:chExt cx="961338" cy="676656"/>
            </a:xfrm>
          </p:grpSpPr>
          <p:sp>
            <p:nvSpPr>
              <p:cNvPr id="9" name="Arc 8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1482" y="607110"/>
              <a:ext cx="961338" cy="676656"/>
              <a:chOff x="658368" y="5669280"/>
              <a:chExt cx="961338" cy="676656"/>
            </a:xfrm>
          </p:grpSpPr>
          <p:sp>
            <p:nvSpPr>
              <p:cNvPr id="7" name="Arc 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89369" y="4903270"/>
            <a:ext cx="8700338" cy="1733808"/>
            <a:chOff x="954685" y="5703440"/>
            <a:chExt cx="8700338" cy="1733808"/>
          </a:xfrm>
        </p:grpSpPr>
        <p:sp>
          <p:nvSpPr>
            <p:cNvPr id="12" name="Rectangle 11"/>
            <p:cNvSpPr/>
            <p:nvPr/>
          </p:nvSpPr>
          <p:spPr>
            <a:xfrm>
              <a:off x="954685" y="5703440"/>
              <a:ext cx="8700338" cy="1733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B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 =  image of       =  column space of M</a:t>
              </a:r>
              <a:r>
                <a:rPr lang="en-US" sz="3200" baseline="-25000" dirty="0" smtClean="0"/>
                <a:t>2</a:t>
              </a:r>
            </a:p>
            <a:p>
              <a:endParaRPr lang="en-US" sz="3200" baseline="-25000" dirty="0"/>
            </a:p>
            <a:p>
              <a:r>
                <a:rPr lang="en-US" sz="3200" dirty="0" smtClean="0"/>
                <a:t>      = &lt;{v</a:t>
              </a:r>
              <a:r>
                <a:rPr lang="en-US" sz="3200" baseline="-25000" dirty="0" smtClean="0"/>
                <a:t>4</a:t>
              </a:r>
              <a:r>
                <a:rPr lang="en-US" sz="3200" dirty="0" smtClean="0"/>
                <a:t>, v</a:t>
              </a:r>
              <a:r>
                <a:rPr lang="en-US" sz="3200" baseline="-25000" dirty="0" smtClean="0"/>
                <a:t>5</a:t>
              </a:r>
              <a:r>
                <a:rPr lang="en-US" sz="3200" dirty="0" smtClean="0"/>
                <a:t>} + {v</a:t>
              </a:r>
              <a:r>
                <a:rPr lang="en-US" sz="3200" baseline="-25000" dirty="0" smtClean="0"/>
                <a:t>5</a:t>
              </a:r>
              <a:r>
                <a:rPr lang="en-US" sz="3200" dirty="0" smtClean="0"/>
                <a:t>, v</a:t>
              </a:r>
              <a:r>
                <a:rPr lang="en-US" sz="3200" baseline="-25000" dirty="0"/>
                <a:t>6</a:t>
              </a:r>
              <a:r>
                <a:rPr lang="en-US" sz="3200" dirty="0" smtClean="0"/>
                <a:t>} + {v</a:t>
              </a:r>
              <a:r>
                <a:rPr lang="en-US" sz="3200" baseline="-25000" dirty="0" smtClean="0"/>
                <a:t>4</a:t>
              </a:r>
              <a:r>
                <a:rPr lang="en-US" sz="3200" dirty="0" smtClean="0"/>
                <a:t>, v</a:t>
              </a:r>
              <a:r>
                <a:rPr lang="en-US" sz="3200" baseline="-25000" dirty="0"/>
                <a:t>6</a:t>
              </a:r>
              <a:r>
                <a:rPr lang="en-US" sz="3200" dirty="0" smtClean="0"/>
                <a:t>}&gt; = &lt;e</a:t>
              </a:r>
              <a:r>
                <a:rPr lang="en-US" sz="3200" baseline="-25000" dirty="0" smtClean="0"/>
                <a:t>3</a:t>
              </a:r>
              <a:r>
                <a:rPr lang="en-US" sz="3200" dirty="0" smtClean="0"/>
                <a:t> + e</a:t>
              </a:r>
              <a:r>
                <a:rPr lang="en-US" sz="3200" baseline="-25000" dirty="0" smtClean="0"/>
                <a:t>4</a:t>
              </a:r>
              <a:r>
                <a:rPr lang="en-US" sz="3200" dirty="0" smtClean="0"/>
                <a:t> + e</a:t>
              </a:r>
              <a:r>
                <a:rPr lang="en-US" sz="3200" baseline="-25000" dirty="0" smtClean="0"/>
                <a:t>5</a:t>
              </a:r>
              <a:r>
                <a:rPr lang="en-US" sz="3200" dirty="0" smtClean="0"/>
                <a:t>&gt;</a:t>
              </a:r>
              <a:r>
                <a:rPr lang="en-US" sz="3200" baseline="-25000" dirty="0" smtClean="0"/>
                <a:t> </a:t>
              </a:r>
              <a:endParaRPr lang="en-US" sz="3200" dirty="0" smtClean="0"/>
            </a:p>
            <a:p>
              <a:endParaRPr lang="en-US" sz="3200" baseline="-25000" dirty="0" smtClean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377838" y="5703440"/>
              <a:ext cx="961338" cy="676656"/>
              <a:chOff x="658368" y="5669280"/>
              <a:chExt cx="961338" cy="676656"/>
            </a:xfrm>
          </p:grpSpPr>
          <p:sp>
            <p:nvSpPr>
              <p:cNvPr id="21" name="Arc 20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419916" y="169766"/>
            <a:ext cx="2646293" cy="4527866"/>
            <a:chOff x="296368" y="1158812"/>
            <a:chExt cx="2940326" cy="5030962"/>
          </a:xfrm>
        </p:grpSpPr>
        <p:grpSp>
          <p:nvGrpSpPr>
            <p:cNvPr id="17" name="Group 16"/>
            <p:cNvGrpSpPr/>
            <p:nvPr/>
          </p:nvGrpSpPr>
          <p:grpSpPr>
            <a:xfrm>
              <a:off x="296368" y="3770165"/>
              <a:ext cx="2777079" cy="2419609"/>
              <a:chOff x="793381" y="1366738"/>
              <a:chExt cx="3688851" cy="321401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42" name="Isosceles Triangle 41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" name="Oval 43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46861" y="2588847"/>
                <a:ext cx="883191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015633" y="2588847"/>
                <a:ext cx="1045157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20801" y="1158812"/>
              <a:ext cx="2815893" cy="2163396"/>
              <a:chOff x="5038682" y="1366738"/>
              <a:chExt cx="3740408" cy="287368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30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Oval 31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287707" y="2588848"/>
                <a:ext cx="932739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32390" y="2588848"/>
                <a:ext cx="1241800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712" y="1275235"/>
            <a:ext cx="3726180" cy="36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3495" y="274785"/>
            <a:ext cx="3192424" cy="974266"/>
            <a:chOff x="34793" y="607110"/>
            <a:chExt cx="3192424" cy="974266"/>
          </a:xfrm>
        </p:grpSpPr>
        <p:sp>
          <p:nvSpPr>
            <p:cNvPr id="4" name="Rectangle 3"/>
            <p:cNvSpPr/>
            <p:nvPr/>
          </p:nvSpPr>
          <p:spPr>
            <a:xfrm>
              <a:off x="34793" y="996600"/>
              <a:ext cx="319242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2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 </a:t>
              </a:r>
              <a:endParaRPr lang="en-US" sz="3200" dirty="0" smtClean="0">
                <a:sym typeface="Wingding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65504" y="607110"/>
              <a:ext cx="961338" cy="676656"/>
              <a:chOff x="658368" y="5669280"/>
              <a:chExt cx="961338" cy="676656"/>
            </a:xfrm>
          </p:grpSpPr>
          <p:sp>
            <p:nvSpPr>
              <p:cNvPr id="9" name="Arc 8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1482" y="607110"/>
              <a:ext cx="961338" cy="676656"/>
              <a:chOff x="658368" y="5669280"/>
              <a:chExt cx="961338" cy="676656"/>
            </a:xfrm>
          </p:grpSpPr>
          <p:sp>
            <p:nvSpPr>
              <p:cNvPr id="7" name="Arc 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89369" y="4903270"/>
            <a:ext cx="8700338" cy="1733808"/>
            <a:chOff x="954685" y="5703440"/>
            <a:chExt cx="8700338" cy="1733808"/>
          </a:xfrm>
        </p:grpSpPr>
        <p:sp>
          <p:nvSpPr>
            <p:cNvPr id="12" name="Rectangle 11"/>
            <p:cNvSpPr/>
            <p:nvPr/>
          </p:nvSpPr>
          <p:spPr>
            <a:xfrm>
              <a:off x="954685" y="5703440"/>
              <a:ext cx="8700338" cy="1733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B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 =  image of       =  column space of M</a:t>
              </a:r>
              <a:r>
                <a:rPr lang="en-US" sz="3200" baseline="-25000" dirty="0" smtClean="0"/>
                <a:t>2</a:t>
              </a:r>
            </a:p>
            <a:p>
              <a:endParaRPr lang="en-US" sz="3200" baseline="-25000" dirty="0"/>
            </a:p>
            <a:p>
              <a:r>
                <a:rPr lang="en-US" sz="3200" dirty="0" smtClean="0"/>
                <a:t>      = &lt;{v</a:t>
              </a:r>
              <a:r>
                <a:rPr lang="en-US" sz="3200" baseline="-25000" dirty="0" smtClean="0"/>
                <a:t>4</a:t>
              </a:r>
              <a:r>
                <a:rPr lang="en-US" sz="3200" dirty="0" smtClean="0"/>
                <a:t>, v</a:t>
              </a:r>
              <a:r>
                <a:rPr lang="en-US" sz="3200" baseline="-25000" dirty="0" smtClean="0"/>
                <a:t>5</a:t>
              </a:r>
              <a:r>
                <a:rPr lang="en-US" sz="3200" dirty="0" smtClean="0"/>
                <a:t>} + {v</a:t>
              </a:r>
              <a:r>
                <a:rPr lang="en-US" sz="3200" baseline="-25000" dirty="0" smtClean="0"/>
                <a:t>5</a:t>
              </a:r>
              <a:r>
                <a:rPr lang="en-US" sz="3200" dirty="0" smtClean="0"/>
                <a:t>, v</a:t>
              </a:r>
              <a:r>
                <a:rPr lang="en-US" sz="3200" baseline="-25000" dirty="0"/>
                <a:t>6</a:t>
              </a:r>
              <a:r>
                <a:rPr lang="en-US" sz="3200" dirty="0" smtClean="0"/>
                <a:t>} + {v</a:t>
              </a:r>
              <a:r>
                <a:rPr lang="en-US" sz="3200" baseline="-25000" dirty="0" smtClean="0"/>
                <a:t>4</a:t>
              </a:r>
              <a:r>
                <a:rPr lang="en-US" sz="3200" dirty="0" smtClean="0"/>
                <a:t>, v</a:t>
              </a:r>
              <a:r>
                <a:rPr lang="en-US" sz="3200" baseline="-25000" dirty="0"/>
                <a:t>6</a:t>
              </a:r>
              <a:r>
                <a:rPr lang="en-US" sz="3200" dirty="0" smtClean="0"/>
                <a:t>}&gt; = &lt;e</a:t>
              </a:r>
              <a:r>
                <a:rPr lang="en-US" sz="3200" baseline="-25000" dirty="0" smtClean="0"/>
                <a:t>3</a:t>
              </a:r>
              <a:r>
                <a:rPr lang="en-US" sz="3200" dirty="0" smtClean="0"/>
                <a:t> + e</a:t>
              </a:r>
              <a:r>
                <a:rPr lang="en-US" sz="3200" baseline="-25000" dirty="0" smtClean="0"/>
                <a:t>4</a:t>
              </a:r>
              <a:r>
                <a:rPr lang="en-US" sz="3200" dirty="0" smtClean="0"/>
                <a:t> + e</a:t>
              </a:r>
              <a:r>
                <a:rPr lang="en-US" sz="3200" baseline="-25000" dirty="0" smtClean="0"/>
                <a:t>5</a:t>
              </a:r>
              <a:r>
                <a:rPr lang="en-US" sz="3200" dirty="0" smtClean="0"/>
                <a:t>&gt;</a:t>
              </a:r>
              <a:r>
                <a:rPr lang="en-US" sz="3200" baseline="-25000" dirty="0" smtClean="0"/>
                <a:t> </a:t>
              </a:r>
              <a:endParaRPr lang="en-US" sz="3200" dirty="0" smtClean="0"/>
            </a:p>
            <a:p>
              <a:endParaRPr lang="en-US" sz="3200" baseline="-25000" dirty="0" smtClean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377838" y="5703440"/>
              <a:ext cx="961338" cy="676656"/>
              <a:chOff x="658368" y="5669280"/>
              <a:chExt cx="961338" cy="676656"/>
            </a:xfrm>
          </p:grpSpPr>
          <p:sp>
            <p:nvSpPr>
              <p:cNvPr id="21" name="Arc 20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419916" y="169766"/>
            <a:ext cx="2646293" cy="4527866"/>
            <a:chOff x="296368" y="1158812"/>
            <a:chExt cx="2940326" cy="5030962"/>
          </a:xfrm>
        </p:grpSpPr>
        <p:grpSp>
          <p:nvGrpSpPr>
            <p:cNvPr id="17" name="Group 16"/>
            <p:cNvGrpSpPr/>
            <p:nvPr/>
          </p:nvGrpSpPr>
          <p:grpSpPr>
            <a:xfrm>
              <a:off x="296368" y="3770165"/>
              <a:ext cx="2777079" cy="2419609"/>
              <a:chOff x="793381" y="1366738"/>
              <a:chExt cx="3688851" cy="321401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42" name="Isosceles Triangle 41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" name="Oval 43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46861" y="2588847"/>
                <a:ext cx="883191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015633" y="2588847"/>
                <a:ext cx="1045157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20801" y="1158812"/>
              <a:ext cx="2815893" cy="2163396"/>
              <a:chOff x="5038682" y="1366738"/>
              <a:chExt cx="3740408" cy="287368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30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Oval 31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287707" y="2588848"/>
                <a:ext cx="932739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32390" y="2588848"/>
                <a:ext cx="1241800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80" y="1262535"/>
            <a:ext cx="5749290" cy="36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7821" y="377519"/>
            <a:ext cx="3192424" cy="974266"/>
            <a:chOff x="2390364" y="509467"/>
            <a:chExt cx="3192424" cy="974266"/>
          </a:xfrm>
        </p:grpSpPr>
        <p:sp>
          <p:nvSpPr>
            <p:cNvPr id="2" name="Rectangle 1"/>
            <p:cNvSpPr/>
            <p:nvPr/>
          </p:nvSpPr>
          <p:spPr>
            <a:xfrm>
              <a:off x="2390364" y="898957"/>
              <a:ext cx="319242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2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 </a:t>
              </a:r>
              <a:endParaRPr lang="en-US" sz="3200" dirty="0" smtClean="0">
                <a:sym typeface="Wingding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021075" y="509467"/>
              <a:ext cx="961338" cy="676656"/>
              <a:chOff x="658368" y="5669280"/>
              <a:chExt cx="961338" cy="676656"/>
            </a:xfrm>
          </p:grpSpPr>
          <p:sp>
            <p:nvSpPr>
              <p:cNvPr id="16" name="Arc 15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827053" y="509467"/>
              <a:ext cx="961338" cy="676656"/>
              <a:chOff x="658368" y="5669280"/>
              <a:chExt cx="961338" cy="676656"/>
            </a:xfrm>
          </p:grpSpPr>
          <p:sp>
            <p:nvSpPr>
              <p:cNvPr id="22" name="Arc 2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026219" y="1828375"/>
            <a:ext cx="7576500" cy="5443541"/>
            <a:chOff x="1026219" y="1828375"/>
            <a:chExt cx="7576500" cy="5443541"/>
          </a:xfrm>
        </p:grpSpPr>
        <p:grpSp>
          <p:nvGrpSpPr>
            <p:cNvPr id="24" name="Group 23"/>
            <p:cNvGrpSpPr/>
            <p:nvPr/>
          </p:nvGrpSpPr>
          <p:grpSpPr>
            <a:xfrm>
              <a:off x="1026219" y="1828375"/>
              <a:ext cx="7576500" cy="5443541"/>
              <a:chOff x="112723" y="3602667"/>
              <a:chExt cx="7576500" cy="544354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12723" y="3602667"/>
                <a:ext cx="7576500" cy="5443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ym typeface="Wingdings"/>
                  </a:rPr>
                  <a:t>H</a:t>
                </a:r>
                <a:r>
                  <a:rPr lang="en-US" sz="3200" baseline="-25000" dirty="0" smtClean="0">
                    <a:sym typeface="Wingdings"/>
                  </a:rPr>
                  <a:t>1</a:t>
                </a:r>
                <a:r>
                  <a:rPr lang="en-US" sz="3200" dirty="0" smtClean="0">
                    <a:sym typeface="Wingdings"/>
                  </a:rPr>
                  <a:t> = Z</a:t>
                </a:r>
                <a:r>
                  <a:rPr lang="en-US" sz="3200" baseline="-25000" dirty="0" smtClean="0">
                    <a:sym typeface="Wingdings"/>
                  </a:rPr>
                  <a:t>1</a:t>
                </a:r>
                <a:r>
                  <a:rPr lang="en-US" sz="3200" dirty="0" smtClean="0">
                    <a:sym typeface="Wingdings"/>
                  </a:rPr>
                  <a:t>/</a:t>
                </a:r>
                <a:r>
                  <a:rPr lang="en-US" sz="3200" dirty="0" smtClean="0"/>
                  <a:t>B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= (kernel of      )/ (image of         )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				     null space of M</a:t>
                </a:r>
                <a:r>
                  <a:rPr lang="en-US" sz="3200" baseline="-25000" dirty="0"/>
                  <a:t>1</a:t>
                </a:r>
                <a:r>
                  <a:rPr lang="en-US" sz="3200" baseline="-25000" dirty="0" smtClean="0"/>
                  <a:t>      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 dirty="0"/>
                  <a:t>	</a:t>
                </a:r>
                <a:r>
                  <a:rPr lang="en-US" sz="3200" dirty="0" smtClean="0"/>
                  <a:t>			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  column space of M</a:t>
                </a:r>
                <a:r>
                  <a:rPr lang="en-US" sz="3200" baseline="-25000" dirty="0" smtClean="0"/>
                  <a:t>2</a:t>
                </a:r>
              </a:p>
              <a:p>
                <a:pPr>
                  <a:lnSpc>
                    <a:spcPct val="120000"/>
                  </a:lnSpc>
                </a:pPr>
                <a:endParaRPr lang="en-US" sz="3200" baseline="-25000" dirty="0"/>
              </a:p>
              <a:p>
                <a:pPr>
                  <a:lnSpc>
                    <a:spcPct val="120000"/>
                  </a:lnSpc>
                </a:pPr>
                <a:r>
                  <a:rPr lang="en-US" sz="3200" dirty="0" smtClean="0"/>
                  <a:t>					   &lt;e</a:t>
                </a:r>
                <a:r>
                  <a:rPr lang="en-US" sz="3200" baseline="-25000" dirty="0" smtClean="0"/>
                  <a:t>3</a:t>
                </a:r>
                <a:r>
                  <a:rPr lang="en-US" sz="3200" dirty="0" smtClean="0"/>
                  <a:t> + e</a:t>
                </a:r>
                <a:r>
                  <a:rPr lang="en-US" sz="3200" baseline="-25000" dirty="0" smtClean="0"/>
                  <a:t>4</a:t>
                </a:r>
                <a:r>
                  <a:rPr lang="en-US" sz="3200" dirty="0" smtClean="0"/>
                  <a:t> + e</a:t>
                </a:r>
                <a:r>
                  <a:rPr lang="en-US" sz="3200" baseline="-25000" dirty="0" smtClean="0"/>
                  <a:t>5</a:t>
                </a:r>
                <a:r>
                  <a:rPr lang="en-US" sz="3200" dirty="0" smtClean="0"/>
                  <a:t>&gt;</a:t>
                </a:r>
                <a:r>
                  <a:rPr lang="en-US" sz="3200" baseline="-25000" dirty="0" smtClean="0"/>
                  <a:t> </a:t>
                </a:r>
                <a:endParaRPr lang="en-US" sz="32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3200" dirty="0" smtClean="0"/>
                  <a:t>					   &lt;e</a:t>
                </a:r>
                <a:r>
                  <a:rPr lang="en-US" sz="3200" baseline="-25000" dirty="0" smtClean="0"/>
                  <a:t>3</a:t>
                </a:r>
                <a:r>
                  <a:rPr lang="en-US" sz="3200" dirty="0" smtClean="0"/>
                  <a:t> + e</a:t>
                </a:r>
                <a:r>
                  <a:rPr lang="en-US" sz="3200" baseline="-25000" dirty="0" smtClean="0"/>
                  <a:t>4</a:t>
                </a:r>
                <a:r>
                  <a:rPr lang="en-US" sz="3200" dirty="0" smtClean="0"/>
                  <a:t> + e</a:t>
                </a:r>
                <a:r>
                  <a:rPr lang="en-US" sz="3200" baseline="-25000" dirty="0" smtClean="0"/>
                  <a:t>5</a:t>
                </a:r>
                <a:r>
                  <a:rPr lang="en-US" sz="3200" dirty="0" smtClean="0"/>
                  <a:t>&gt;</a:t>
                </a:r>
                <a:r>
                  <a:rPr lang="en-US" sz="3200" baseline="-25000" dirty="0" smtClean="0"/>
                  <a:t> </a:t>
                </a:r>
                <a:endParaRPr lang="en-US" sz="3200" dirty="0" smtClean="0"/>
              </a:p>
              <a:p>
                <a:pPr>
                  <a:lnSpc>
                    <a:spcPct val="120000"/>
                  </a:lnSpc>
                </a:pPr>
                <a:endParaRPr lang="en-US" sz="3200" baseline="-25000" dirty="0"/>
              </a:p>
              <a:p>
                <a:pPr>
                  <a:lnSpc>
                    <a:spcPct val="120000"/>
                  </a:lnSpc>
                </a:pPr>
                <a:r>
                  <a:rPr lang="en-US" sz="3200" dirty="0" smtClean="0"/>
                  <a:t>Rank </a:t>
                </a:r>
                <a:r>
                  <a:rPr lang="en-US" sz="3200" dirty="0" smtClean="0">
                    <a:sym typeface="Wingdings"/>
                  </a:rPr>
                  <a:t>H</a:t>
                </a:r>
                <a:r>
                  <a:rPr lang="en-US" sz="3200" baseline="-25000" dirty="0">
                    <a:sym typeface="Wingdings"/>
                  </a:rPr>
                  <a:t>1</a:t>
                </a:r>
                <a:r>
                  <a:rPr lang="en-US" sz="3200" dirty="0" smtClean="0">
                    <a:sym typeface="Wingdings"/>
                  </a:rPr>
                  <a:t> = Rank Z</a:t>
                </a:r>
                <a:r>
                  <a:rPr lang="en-US" sz="3200" baseline="-25000" dirty="0">
                    <a:sym typeface="Wingdings"/>
                  </a:rPr>
                  <a:t>1</a:t>
                </a:r>
                <a:r>
                  <a:rPr lang="en-US" sz="3200" dirty="0" smtClean="0">
                    <a:sym typeface="Wingdings"/>
                  </a:rPr>
                  <a:t> – Rank </a:t>
                </a:r>
                <a:r>
                  <a:rPr lang="en-US" sz="3200" dirty="0" smtClean="0"/>
                  <a:t>B</a:t>
                </a:r>
                <a:r>
                  <a:rPr lang="en-US" sz="3200" baseline="-25000" dirty="0" smtClean="0"/>
                  <a:t>1 </a:t>
                </a:r>
                <a:r>
                  <a:rPr lang="en-US" sz="3200" dirty="0" smtClean="0"/>
                  <a:t> = 1 – 1 = 0 </a:t>
                </a:r>
              </a:p>
              <a:p>
                <a:pPr>
                  <a:lnSpc>
                    <a:spcPct val="120000"/>
                  </a:lnSpc>
                </a:pPr>
                <a:endParaRPr lang="en-US" sz="3200" baseline="-25000" dirty="0" smtClean="0"/>
              </a:p>
              <a:p>
                <a:endParaRPr lang="en-US" sz="3200" baseline="-25000" dirty="0" smtClean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2313721" y="5201122"/>
                <a:ext cx="331819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3725521" y="3620062"/>
                <a:ext cx="961338" cy="676656"/>
                <a:chOff x="658368" y="5669280"/>
                <a:chExt cx="961338" cy="676656"/>
              </a:xfrm>
            </p:grpSpPr>
            <p:sp>
              <p:nvSpPr>
                <p:cNvPr id="31" name="Arc 30"/>
                <p:cNvSpPr/>
                <p:nvPr/>
              </p:nvSpPr>
              <p:spPr>
                <a:xfrm rot="240000">
                  <a:off x="658368" y="5779008"/>
                  <a:ext cx="374904" cy="566928"/>
                </a:xfrm>
                <a:prstGeom prst="arc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68096" y="5669280"/>
                  <a:ext cx="85161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o</a:t>
                  </a:r>
                  <a:r>
                    <a:rPr lang="en-US" sz="3200" baseline="-25000" dirty="0" smtClean="0"/>
                    <a:t>1</a:t>
                  </a:r>
                  <a:r>
                    <a:rPr lang="en-US" sz="3200" dirty="0" smtClean="0"/>
                    <a:t> 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243470" y="3632552"/>
                <a:ext cx="961338" cy="676656"/>
                <a:chOff x="658368" y="5669280"/>
                <a:chExt cx="961338" cy="676656"/>
              </a:xfrm>
            </p:grpSpPr>
            <p:sp>
              <p:nvSpPr>
                <p:cNvPr id="29" name="Arc 28"/>
                <p:cNvSpPr/>
                <p:nvPr/>
              </p:nvSpPr>
              <p:spPr>
                <a:xfrm rot="240000">
                  <a:off x="658368" y="5779008"/>
                  <a:ext cx="374904" cy="566928"/>
                </a:xfrm>
                <a:prstGeom prst="arc">
                  <a:avLst/>
                </a:prstGeom>
                <a:ln w="285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68096" y="5669280"/>
                  <a:ext cx="85161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o</a:t>
                  </a:r>
                  <a:r>
                    <a:rPr lang="en-US" sz="3200" baseline="-25000" dirty="0"/>
                    <a:t>2</a:t>
                  </a:r>
                  <a:r>
                    <a:rPr lang="en-US" sz="3200" dirty="0" smtClean="0"/>
                    <a:t>  </a:t>
                  </a: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2592050" y="3104782"/>
              <a:ext cx="52189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3635854" y="4970831"/>
            <a:ext cx="227893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87886" y="4648782"/>
            <a:ext cx="5218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4748772" y="-17317"/>
            <a:ext cx="4102642" cy="1832929"/>
            <a:chOff x="236662" y="3663279"/>
            <a:chExt cx="6316880" cy="2822182"/>
          </a:xfrm>
        </p:grpSpPr>
        <p:grpSp>
          <p:nvGrpSpPr>
            <p:cNvPr id="36" name="Group 35"/>
            <p:cNvGrpSpPr/>
            <p:nvPr/>
          </p:nvGrpSpPr>
          <p:grpSpPr>
            <a:xfrm>
              <a:off x="3436413" y="3663279"/>
              <a:ext cx="3117129" cy="2822182"/>
              <a:chOff x="793381" y="1366738"/>
              <a:chExt cx="3688851" cy="3339803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57" name="Isosceles Triangle 56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60" name="Oval 59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9" name="Oval 58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402436" y="1366738"/>
                <a:ext cx="1176895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23659" y="2425877"/>
                <a:ext cx="1188586" cy="106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165714" y="3641013"/>
                <a:ext cx="1260887" cy="106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055139" y="2425877"/>
                <a:ext cx="104515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6662" y="3663279"/>
              <a:ext cx="3160695" cy="2672307"/>
              <a:chOff x="5038682" y="1366738"/>
              <a:chExt cx="3740408" cy="3162441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" name="Group 45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" name="Oval 46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5038682" y="3463651"/>
                <a:ext cx="1221832" cy="106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670960" y="1366738"/>
                <a:ext cx="1099618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066287" y="2425878"/>
                <a:ext cx="1345734" cy="1065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271896" y="2425878"/>
                <a:ext cx="1241799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93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60" y="894790"/>
            <a:ext cx="5749290" cy="36690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3495" y="195273"/>
            <a:ext cx="3192424" cy="974266"/>
            <a:chOff x="34793" y="607110"/>
            <a:chExt cx="3192424" cy="974266"/>
          </a:xfrm>
        </p:grpSpPr>
        <p:sp>
          <p:nvSpPr>
            <p:cNvPr id="4" name="Rectangle 3"/>
            <p:cNvSpPr/>
            <p:nvPr/>
          </p:nvSpPr>
          <p:spPr>
            <a:xfrm>
              <a:off x="34793" y="996600"/>
              <a:ext cx="319242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23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/>
                <a:t>2</a:t>
              </a:r>
              <a:r>
                <a:rPr lang="en-US" sz="3200" baseline="-25000" dirty="0" smtClean="0"/>
                <a:t>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/>
                <a:t>1</a:t>
              </a:r>
              <a:r>
                <a:rPr lang="en-US" sz="3200" baseline="-25000" dirty="0" smtClean="0"/>
                <a:t> </a:t>
              </a:r>
              <a:endParaRPr lang="en-US" sz="3200" dirty="0" smtClean="0">
                <a:sym typeface="Wingding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65504" y="607110"/>
              <a:ext cx="961338" cy="676656"/>
              <a:chOff x="658368" y="5669280"/>
              <a:chExt cx="961338" cy="676656"/>
            </a:xfrm>
          </p:grpSpPr>
          <p:sp>
            <p:nvSpPr>
              <p:cNvPr id="9" name="Arc 8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2</a:t>
                </a:r>
                <a:r>
                  <a:rPr lang="en-US" sz="3200" dirty="0" smtClean="0"/>
                  <a:t> 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1482" y="607110"/>
              <a:ext cx="961338" cy="676656"/>
              <a:chOff x="658368" y="5669280"/>
              <a:chExt cx="961338" cy="676656"/>
            </a:xfrm>
          </p:grpSpPr>
          <p:sp>
            <p:nvSpPr>
              <p:cNvPr id="7" name="Arc 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68096" y="5669280"/>
                <a:ext cx="85161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/>
                  <a:t>3</a:t>
                </a:r>
                <a:r>
                  <a:rPr lang="en-US" sz="3200" dirty="0" smtClean="0"/>
                  <a:t> </a:t>
                </a: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589369" y="4452754"/>
            <a:ext cx="8700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H</a:t>
            </a:r>
            <a:r>
              <a:rPr lang="en-US" sz="3200" baseline="-25000" dirty="0"/>
              <a:t>2</a:t>
            </a:r>
            <a:r>
              <a:rPr lang="en-US" sz="3200" dirty="0" smtClean="0"/>
              <a:t>  =  </a:t>
            </a:r>
            <a:r>
              <a:rPr lang="en-US" sz="3200" dirty="0" err="1" smtClean="0"/>
              <a:t>ker</a:t>
            </a:r>
            <a:r>
              <a:rPr lang="en-US" sz="3200" dirty="0" smtClean="0"/>
              <a:t> of      /image of</a:t>
            </a:r>
            <a:endParaRPr lang="en-US" sz="3200" baseline="-25000" dirty="0"/>
          </a:p>
          <a:p>
            <a:pPr>
              <a:lnSpc>
                <a:spcPct val="150000"/>
              </a:lnSpc>
            </a:pPr>
            <a:r>
              <a:rPr lang="en-US" sz="3200" dirty="0" smtClean="0"/>
              <a:t>      </a:t>
            </a:r>
            <a:r>
              <a:rPr lang="en-US" sz="3200" dirty="0"/>
              <a:t>= </a:t>
            </a:r>
            <a:r>
              <a:rPr lang="en-US" sz="3200" dirty="0" smtClean="0"/>
              <a:t> </a:t>
            </a:r>
            <a:r>
              <a:rPr lang="en-US" sz="3200" dirty="0" err="1" smtClean="0"/>
              <a:t>nullspace</a:t>
            </a:r>
            <a:r>
              <a:rPr lang="en-US" sz="3200" dirty="0" smtClean="0"/>
              <a:t> of M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/column </a:t>
            </a:r>
            <a:r>
              <a:rPr lang="en-US" sz="3200" dirty="0"/>
              <a:t>space of 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en-US" sz="3200" baseline="-25000" dirty="0" smtClean="0"/>
              <a:t> </a:t>
            </a:r>
            <a:r>
              <a:rPr lang="en-US" sz="3200" dirty="0" smtClean="0"/>
              <a:t>     =</a:t>
            </a:r>
            <a:endParaRPr lang="en-US" sz="3200" baseline="-250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2535446" y="4611778"/>
            <a:ext cx="961338" cy="676656"/>
            <a:chOff x="658368" y="5669280"/>
            <a:chExt cx="961338" cy="676656"/>
          </a:xfrm>
        </p:grpSpPr>
        <p:sp>
          <p:nvSpPr>
            <p:cNvPr id="21" name="Arc 20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/>
                <a:t>2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618696" y="169766"/>
            <a:ext cx="2646293" cy="4527866"/>
            <a:chOff x="296368" y="1158812"/>
            <a:chExt cx="2940326" cy="5030962"/>
          </a:xfrm>
        </p:grpSpPr>
        <p:grpSp>
          <p:nvGrpSpPr>
            <p:cNvPr id="17" name="Group 16"/>
            <p:cNvGrpSpPr/>
            <p:nvPr/>
          </p:nvGrpSpPr>
          <p:grpSpPr>
            <a:xfrm>
              <a:off x="296368" y="3770165"/>
              <a:ext cx="2777079" cy="2419609"/>
              <a:chOff x="793381" y="1366738"/>
              <a:chExt cx="3688851" cy="321401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84670" y="2021707"/>
                <a:ext cx="2239703" cy="1987736"/>
                <a:chOff x="1088696" y="3397905"/>
                <a:chExt cx="2239703" cy="1987736"/>
              </a:xfrm>
            </p:grpSpPr>
            <p:sp>
              <p:nvSpPr>
                <p:cNvPr id="42" name="Isosceles Triangle 41"/>
                <p:cNvSpPr/>
                <p:nvPr/>
              </p:nvSpPr>
              <p:spPr>
                <a:xfrm>
                  <a:off x="1284670" y="3565883"/>
                  <a:ext cx="1959740" cy="169657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1088696" y="5049686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" name="Oval 43"/>
                <p:cNvSpPr/>
                <p:nvPr/>
              </p:nvSpPr>
              <p:spPr>
                <a:xfrm>
                  <a:off x="2090963" y="3397905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3501265" y="3463651"/>
                <a:ext cx="98096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6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93381" y="3463651"/>
                <a:ext cx="109831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4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40378" y="1366738"/>
                <a:ext cx="1176896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46861" y="2588847"/>
                <a:ext cx="883191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63486" y="3803984"/>
                <a:ext cx="924931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5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015633" y="2588847"/>
                <a:ext cx="1045157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4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20801" y="1158812"/>
              <a:ext cx="2815893" cy="2163396"/>
              <a:chOff x="5038682" y="1366738"/>
              <a:chExt cx="3740408" cy="287368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537717" y="2021707"/>
                <a:ext cx="2239703" cy="1987736"/>
                <a:chOff x="4753821" y="2021707"/>
                <a:chExt cx="2239703" cy="1987736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933925" y="2176272"/>
                  <a:ext cx="912912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921799" y="2176272"/>
                  <a:ext cx="1012126" cy="1655064"/>
                </a:xfrm>
                <a:prstGeom prst="line">
                  <a:avLst/>
                </a:prstGeom>
                <a:ln w="1270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30"/>
                <p:cNvGrpSpPr/>
                <p:nvPr/>
              </p:nvGrpSpPr>
              <p:grpSpPr>
                <a:xfrm>
                  <a:off x="4753821" y="3673488"/>
                  <a:ext cx="2239703" cy="335955"/>
                  <a:chOff x="2971800" y="2819400"/>
                  <a:chExt cx="1021080" cy="182880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2971800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3839718" y="2819400"/>
                    <a:ext cx="153162" cy="182880"/>
                  </a:xfrm>
                  <a:prstGeom prst="ellipse">
                    <a:avLst/>
                  </a:prstGeom>
                  <a:solidFill>
                    <a:srgbClr val="770077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Oval 31"/>
                <p:cNvSpPr/>
                <p:nvPr/>
              </p:nvSpPr>
              <p:spPr>
                <a:xfrm>
                  <a:off x="5756088" y="2021707"/>
                  <a:ext cx="335955" cy="335955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5038682" y="3463651"/>
                <a:ext cx="83499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08008" y="1366738"/>
                <a:ext cx="1099617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51050" y="3463651"/>
                <a:ext cx="1028040" cy="7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287707" y="2588848"/>
                <a:ext cx="932739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32390" y="2588848"/>
                <a:ext cx="1241800" cy="77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4675669" y="4615093"/>
            <a:ext cx="961338" cy="676656"/>
            <a:chOff x="658368" y="5669280"/>
            <a:chExt cx="961338" cy="676656"/>
          </a:xfrm>
        </p:grpSpPr>
        <p:sp>
          <p:nvSpPr>
            <p:cNvPr id="48" name="Arc 47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/>
                <a:t>3</a:t>
              </a:r>
              <a:r>
                <a:rPr lang="en-US" sz="3200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34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8618" y="3051226"/>
            <a:ext cx="2406114" cy="695957"/>
            <a:chOff x="137814" y="3817322"/>
            <a:chExt cx="2406114" cy="695957"/>
          </a:xfrm>
        </p:grpSpPr>
        <p:sp>
          <p:nvSpPr>
            <p:cNvPr id="2" name="Rectangle 1"/>
            <p:cNvSpPr/>
            <p:nvPr/>
          </p:nvSpPr>
          <p:spPr>
            <a:xfrm>
              <a:off x="512393" y="3817322"/>
              <a:ext cx="2031535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: C</a:t>
              </a:r>
              <a:r>
                <a:rPr lang="en-US" sz="3200" baseline="-25000" dirty="0" smtClean="0"/>
                <a:t>1   </a:t>
              </a:r>
              <a:r>
                <a:rPr lang="en-US" sz="3200" dirty="0" smtClean="0">
                  <a:sym typeface="Wingdings"/>
                </a:rPr>
                <a:t>   </a:t>
              </a:r>
              <a:r>
                <a:rPr lang="en-US" sz="3200" dirty="0" smtClean="0"/>
                <a:t>C</a:t>
              </a:r>
              <a:r>
                <a:rPr lang="en-US" sz="3200" baseline="-25000" dirty="0" smtClean="0"/>
                <a:t>0</a:t>
              </a:r>
              <a:endParaRPr lang="en-US" sz="3200" dirty="0" smtClean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37814" y="3836623"/>
              <a:ext cx="699555" cy="676656"/>
              <a:chOff x="658368" y="5669280"/>
              <a:chExt cx="699555" cy="676656"/>
            </a:xfrm>
          </p:grpSpPr>
          <p:sp>
            <p:nvSpPr>
              <p:cNvPr id="17" name="Arc 1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663622" y="3338705"/>
            <a:ext cx="3460093" cy="736182"/>
            <a:chOff x="3256081" y="3795071"/>
            <a:chExt cx="3460093" cy="736182"/>
          </a:xfrm>
        </p:grpSpPr>
        <p:grpSp>
          <p:nvGrpSpPr>
            <p:cNvPr id="45" name="Group 4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52" name="Arc 5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) = v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+ v</a:t>
              </a:r>
              <a:r>
                <a:rPr lang="en-US" sz="3200" baseline="-25000" dirty="0" smtClean="0"/>
                <a:t>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663622" y="4006997"/>
            <a:ext cx="3460093" cy="696498"/>
            <a:chOff x="3256081" y="3834755"/>
            <a:chExt cx="3460093" cy="696498"/>
          </a:xfrm>
        </p:grpSpPr>
        <p:grpSp>
          <p:nvGrpSpPr>
            <p:cNvPr id="55" name="Group 5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57" name="Arc 5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590764" y="3834755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2</a:t>
              </a:r>
              <a:r>
                <a:rPr lang="en-US" sz="3200" dirty="0" smtClean="0"/>
                <a:t>) = v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3</a:t>
              </a:r>
              <a:endParaRPr lang="en-US" sz="3200" baseline="-25000" dirty="0" smtClean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663622" y="4695131"/>
            <a:ext cx="3460093" cy="736182"/>
            <a:chOff x="3256081" y="3795071"/>
            <a:chExt cx="3460093" cy="736182"/>
          </a:xfrm>
        </p:grpSpPr>
        <p:grpSp>
          <p:nvGrpSpPr>
            <p:cNvPr id="60" name="Group 59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2" name="Arc 6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3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5</a:t>
              </a:r>
              <a:endParaRPr lang="en-US" sz="3200" baseline="-25000" dirty="0" smtClean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663622" y="5383265"/>
            <a:ext cx="3460093" cy="736182"/>
            <a:chOff x="3256081" y="3795071"/>
            <a:chExt cx="3460093" cy="736182"/>
          </a:xfrm>
        </p:grpSpPr>
        <p:grpSp>
          <p:nvGrpSpPr>
            <p:cNvPr id="65" name="Group 6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7" name="Arc 6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5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6</a:t>
              </a:r>
              <a:endParaRPr lang="en-US" sz="3200" baseline="-25000" dirty="0" smtClean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663622" y="6051577"/>
            <a:ext cx="3460093" cy="736182"/>
            <a:chOff x="3256081" y="3795071"/>
            <a:chExt cx="3460093" cy="736182"/>
          </a:xfrm>
        </p:grpSpPr>
        <p:grpSp>
          <p:nvGrpSpPr>
            <p:cNvPr id="70" name="Group 69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72" name="Arc 7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5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6</a:t>
              </a:r>
              <a:endParaRPr lang="en-US" sz="3200" baseline="-25000" dirty="0" smtClean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955773" y="3387813"/>
            <a:ext cx="33542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Extend linearly:</a:t>
            </a:r>
          </a:p>
        </p:txBody>
      </p:sp>
    </p:spTree>
    <p:extLst>
      <p:ext uri="{BB962C8B-B14F-4D97-AF65-F5344CB8AC3E}">
        <p14:creationId xmlns:p14="http://schemas.microsoft.com/office/powerpoint/2010/main" val="8377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493197" y="3051226"/>
            <a:ext cx="203153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: C</a:t>
            </a:r>
            <a:r>
              <a:rPr lang="en-US" sz="3200" baseline="-25000" dirty="0" smtClean="0"/>
              <a:t>1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0</a:t>
            </a:r>
            <a:endParaRPr lang="en-US" sz="32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18618" y="3070527"/>
            <a:ext cx="699555" cy="676656"/>
            <a:chOff x="658368" y="5669280"/>
            <a:chExt cx="699555" cy="676656"/>
          </a:xfrm>
        </p:grpSpPr>
        <p:sp>
          <p:nvSpPr>
            <p:cNvPr id="17" name="Arc 16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8096" y="5669280"/>
              <a:ext cx="5898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02790" y="3338705"/>
            <a:ext cx="3460093" cy="736182"/>
            <a:chOff x="3256081" y="3795071"/>
            <a:chExt cx="3460093" cy="736182"/>
          </a:xfrm>
        </p:grpSpPr>
        <p:grpSp>
          <p:nvGrpSpPr>
            <p:cNvPr id="45" name="Group 4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52" name="Arc 5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) = v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+ v</a:t>
              </a:r>
              <a:r>
                <a:rPr lang="en-US" sz="3200" baseline="-25000" dirty="0" smtClean="0"/>
                <a:t>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02790" y="4006997"/>
            <a:ext cx="3460093" cy="696498"/>
            <a:chOff x="3256081" y="3834755"/>
            <a:chExt cx="3460093" cy="696498"/>
          </a:xfrm>
        </p:grpSpPr>
        <p:grpSp>
          <p:nvGrpSpPr>
            <p:cNvPr id="55" name="Group 5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57" name="Arc 5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590764" y="3834755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2</a:t>
              </a:r>
              <a:r>
                <a:rPr lang="en-US" sz="3200" dirty="0" smtClean="0"/>
                <a:t>) = v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3</a:t>
              </a:r>
              <a:endParaRPr lang="en-US" sz="3200" baseline="-25000" dirty="0" smtClean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02790" y="4695131"/>
            <a:ext cx="3460093" cy="736182"/>
            <a:chOff x="3256081" y="3795071"/>
            <a:chExt cx="3460093" cy="736182"/>
          </a:xfrm>
        </p:grpSpPr>
        <p:grpSp>
          <p:nvGrpSpPr>
            <p:cNvPr id="60" name="Group 59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2" name="Arc 6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3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5</a:t>
              </a:r>
              <a:endParaRPr lang="en-US" sz="3200" baseline="-25000" dirty="0" smtClean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802790" y="5383265"/>
            <a:ext cx="3460093" cy="736182"/>
            <a:chOff x="3256081" y="3795071"/>
            <a:chExt cx="3460093" cy="736182"/>
          </a:xfrm>
        </p:grpSpPr>
        <p:grpSp>
          <p:nvGrpSpPr>
            <p:cNvPr id="65" name="Group 64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67" name="Arc 66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5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6</a:t>
              </a:r>
              <a:endParaRPr lang="en-US" sz="3200" baseline="-25000" dirty="0" smtClean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802790" y="6051577"/>
            <a:ext cx="3460093" cy="736182"/>
            <a:chOff x="3256081" y="3795071"/>
            <a:chExt cx="3460093" cy="736182"/>
          </a:xfrm>
        </p:grpSpPr>
        <p:grpSp>
          <p:nvGrpSpPr>
            <p:cNvPr id="70" name="Group 69"/>
            <p:cNvGrpSpPr/>
            <p:nvPr/>
          </p:nvGrpSpPr>
          <p:grpSpPr>
            <a:xfrm>
              <a:off x="3256081" y="3854597"/>
              <a:ext cx="699555" cy="676656"/>
              <a:chOff x="658368" y="5669280"/>
              <a:chExt cx="699555" cy="676656"/>
            </a:xfrm>
          </p:grpSpPr>
          <p:sp>
            <p:nvSpPr>
              <p:cNvPr id="72" name="Arc 71"/>
              <p:cNvSpPr/>
              <p:nvPr/>
            </p:nvSpPr>
            <p:spPr>
              <a:xfrm rot="240000">
                <a:off x="658368" y="5779008"/>
                <a:ext cx="374904" cy="566928"/>
              </a:xfrm>
              <a:prstGeom prst="arc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68096" y="5669280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o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3590764" y="3795071"/>
              <a:ext cx="31254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(e</a:t>
              </a:r>
              <a:r>
                <a:rPr lang="en-US" sz="3200" baseline="-25000" dirty="0"/>
                <a:t>5</a:t>
              </a:r>
              <a:r>
                <a:rPr lang="en-US" sz="3200" dirty="0" smtClean="0"/>
                <a:t>) = v</a:t>
              </a:r>
              <a:r>
                <a:rPr lang="en-US" sz="3200" baseline="-25000" dirty="0"/>
                <a:t>4</a:t>
              </a:r>
              <a:r>
                <a:rPr lang="en-US" sz="3200" dirty="0" smtClean="0"/>
                <a:t> + v</a:t>
              </a:r>
              <a:r>
                <a:rPr lang="en-US" sz="3200" baseline="-25000" dirty="0"/>
                <a:t>6</a:t>
              </a:r>
              <a:endParaRPr lang="en-US" sz="3200" baseline="-2500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38305" y="4048823"/>
            <a:ext cx="3697753" cy="1526680"/>
            <a:chOff x="5612265" y="3387813"/>
            <a:chExt cx="3697753" cy="1526680"/>
          </a:xfrm>
        </p:grpSpPr>
        <p:sp>
          <p:nvSpPr>
            <p:cNvPr id="15" name="TextBox 14"/>
            <p:cNvSpPr txBox="1"/>
            <p:nvPr/>
          </p:nvSpPr>
          <p:spPr>
            <a:xfrm>
              <a:off x="5955773" y="3387813"/>
              <a:ext cx="335424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Extend linearly: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55773" y="4209083"/>
              <a:ext cx="31882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30000"/>
                  </a:solidFill>
                  <a:latin typeface="Symbol"/>
                </a:rPr>
                <a:t>(</a:t>
              </a:r>
              <a:r>
                <a:rPr lang="en-US" sz="3200" dirty="0" err="1" smtClean="0">
                  <a:solidFill>
                    <a:srgbClr val="930000"/>
                  </a:solidFill>
                  <a:latin typeface="Symbol"/>
                </a:rPr>
                <a:t>S</a:t>
              </a:r>
              <a:r>
                <a:rPr lang="en-US" sz="3200" dirty="0" err="1" smtClean="0">
                  <a:solidFill>
                    <a:srgbClr val="930000"/>
                  </a:solidFill>
                </a:rPr>
                <a:t>n</a:t>
              </a:r>
              <a:r>
                <a:rPr lang="en-US" sz="3200" baseline="-25000" dirty="0" err="1" smtClean="0">
                  <a:solidFill>
                    <a:srgbClr val="930000"/>
                  </a:solidFill>
                </a:rPr>
                <a:t>i</a:t>
              </a:r>
              <a:r>
                <a:rPr lang="en-US" sz="3200" dirty="0" err="1" smtClean="0">
                  <a:solidFill>
                    <a:srgbClr val="930000"/>
                  </a:solidFill>
                </a:rPr>
                <a:t>e</a:t>
              </a:r>
              <a:r>
                <a:rPr lang="en-US" sz="3200" baseline="-25000" dirty="0" err="1" smtClean="0">
                  <a:solidFill>
                    <a:srgbClr val="930000"/>
                  </a:solidFill>
                </a:rPr>
                <a:t>i</a:t>
              </a:r>
              <a:r>
                <a:rPr lang="en-US" sz="3200" dirty="0">
                  <a:solidFill>
                    <a:srgbClr val="930000"/>
                  </a:solidFill>
                </a:rPr>
                <a:t>)</a:t>
              </a:r>
              <a:r>
                <a:rPr lang="en-US" sz="3200" dirty="0" smtClean="0">
                  <a:solidFill>
                    <a:srgbClr val="930000"/>
                  </a:solidFill>
                </a:rPr>
                <a:t>  =  </a:t>
              </a:r>
              <a:r>
                <a:rPr lang="en-US" sz="3200" dirty="0" err="1" smtClean="0">
                  <a:solidFill>
                    <a:srgbClr val="930000"/>
                  </a:solidFill>
                </a:rPr>
                <a:t>n</a:t>
              </a:r>
              <a:r>
                <a:rPr lang="en-US" sz="3200" baseline="-25000" dirty="0" err="1" smtClean="0">
                  <a:solidFill>
                    <a:srgbClr val="930000"/>
                  </a:solidFill>
                </a:rPr>
                <a:t>i</a:t>
              </a:r>
              <a:r>
                <a:rPr lang="en-US" sz="3200" baseline="-25000" dirty="0" smtClean="0">
                  <a:solidFill>
                    <a:srgbClr val="930000"/>
                  </a:solidFill>
                </a:rPr>
                <a:t> </a:t>
              </a:r>
              <a:r>
                <a:rPr lang="en-US" sz="3200" dirty="0" smtClean="0">
                  <a:solidFill>
                    <a:srgbClr val="930000"/>
                  </a:solidFill>
                  <a:latin typeface="Symbol"/>
                </a:rPr>
                <a:t>S</a:t>
              </a:r>
              <a:r>
                <a:rPr lang="en-US" sz="3200" dirty="0" smtClean="0">
                  <a:solidFill>
                    <a:srgbClr val="930000"/>
                  </a:solidFill>
                </a:rPr>
                <a:t>   (</a:t>
              </a:r>
              <a:r>
                <a:rPr lang="en-US" sz="3200" dirty="0" err="1" smtClean="0">
                  <a:solidFill>
                    <a:srgbClr val="930000"/>
                  </a:solidFill>
                </a:rPr>
                <a:t>e</a:t>
              </a:r>
              <a:r>
                <a:rPr lang="en-US" sz="3200" baseline="-25000" dirty="0" err="1" smtClean="0">
                  <a:solidFill>
                    <a:srgbClr val="930000"/>
                  </a:solidFill>
                </a:rPr>
                <a:t>i</a:t>
              </a:r>
              <a:r>
                <a:rPr lang="en-US" sz="3200" dirty="0">
                  <a:solidFill>
                    <a:srgbClr val="930000"/>
                  </a:solidFill>
                </a:rPr>
                <a:t>)</a:t>
              </a:r>
              <a:endParaRPr lang="en-US" sz="3200" baseline="-25000" dirty="0">
                <a:solidFill>
                  <a:srgbClr val="93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087786" y="4241319"/>
              <a:ext cx="689134" cy="660788"/>
              <a:chOff x="8087786" y="4235372"/>
              <a:chExt cx="689134" cy="660788"/>
            </a:xfrm>
          </p:grpSpPr>
          <p:sp>
            <p:nvSpPr>
              <p:cNvPr id="79" name="Arc 78"/>
              <p:cNvSpPr/>
              <p:nvPr/>
            </p:nvSpPr>
            <p:spPr>
              <a:xfrm rot="240000">
                <a:off x="8087786" y="4329232"/>
                <a:ext cx="374904" cy="566928"/>
              </a:xfrm>
              <a:prstGeom prst="arc">
                <a:avLst/>
              </a:prstGeom>
              <a:ln w="28575" cmpd="sng">
                <a:solidFill>
                  <a:srgbClr val="93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30000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187093" y="4235372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30000"/>
                    </a:solidFill>
                  </a:rPr>
                  <a:t>o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612265" y="4241319"/>
              <a:ext cx="689134" cy="660788"/>
              <a:chOff x="8087786" y="4235372"/>
              <a:chExt cx="689134" cy="660788"/>
            </a:xfrm>
          </p:grpSpPr>
          <p:sp>
            <p:nvSpPr>
              <p:cNvPr id="85" name="Arc 84"/>
              <p:cNvSpPr/>
              <p:nvPr/>
            </p:nvSpPr>
            <p:spPr>
              <a:xfrm rot="240000">
                <a:off x="8087786" y="4329232"/>
                <a:ext cx="374904" cy="566928"/>
              </a:xfrm>
              <a:prstGeom prst="arc">
                <a:avLst/>
              </a:prstGeom>
              <a:ln w="28575" cmpd="sng">
                <a:solidFill>
                  <a:srgbClr val="93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30000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187093" y="4235372"/>
                <a:ext cx="589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30000"/>
                    </a:solidFill>
                  </a:rPr>
                  <a:t>o</a:t>
                </a: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5694176" y="3387813"/>
              <a:ext cx="3386760" cy="1526680"/>
            </a:xfrm>
            <a:prstGeom prst="rect">
              <a:avLst/>
            </a:prstGeom>
            <a:ln>
              <a:solidFill>
                <a:srgbClr val="930000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3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2424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946201" y="406370"/>
            <a:ext cx="3382244" cy="2975810"/>
            <a:chOff x="793381" y="1412950"/>
            <a:chExt cx="3382244" cy="297581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4670" y="2021707"/>
              <a:ext cx="2239703" cy="1987736"/>
              <a:chOff x="1088696" y="3397905"/>
              <a:chExt cx="2239703" cy="1987736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284670" y="3565883"/>
                <a:ext cx="1959740" cy="1696575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88696" y="5049686"/>
                <a:ext cx="2239703" cy="335955"/>
                <a:chOff x="2971800" y="2819400"/>
                <a:chExt cx="1021080" cy="18288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090963" y="3397905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4373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3381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348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3746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487" y="3803984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995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6671" y="406370"/>
            <a:ext cx="3409836" cy="2635477"/>
            <a:chOff x="5038682" y="1412950"/>
            <a:chExt cx="3409836" cy="2635477"/>
          </a:xfrm>
        </p:grpSpPr>
        <p:grpSp>
          <p:nvGrpSpPr>
            <p:cNvPr id="36" name="Group 35"/>
            <p:cNvGrpSpPr/>
            <p:nvPr/>
          </p:nvGrpSpPr>
          <p:grpSpPr>
            <a:xfrm>
              <a:off x="5537717" y="2021707"/>
              <a:ext cx="2239703" cy="1987736"/>
              <a:chOff x="4753821" y="2021707"/>
              <a:chExt cx="2239703" cy="19877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33925" y="2176272"/>
                <a:ext cx="912912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921799" y="2176272"/>
                <a:ext cx="1012126" cy="1655064"/>
              </a:xfrm>
              <a:prstGeom prst="line">
                <a:avLst/>
              </a:prstGeom>
              <a:ln w="1270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753821" y="3673488"/>
                <a:ext cx="2239703" cy="335955"/>
                <a:chOff x="2971800" y="2819400"/>
                <a:chExt cx="1021080" cy="18288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71800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839718" y="2819400"/>
                  <a:ext cx="153162" cy="182880"/>
                </a:xfrm>
                <a:prstGeom prst="ellipse">
                  <a:avLst/>
                </a:prstGeom>
                <a:solidFill>
                  <a:srgbClr val="770077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756088" y="2021707"/>
                <a:ext cx="335955" cy="335955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038682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31117" y="141295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7266" y="346365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98375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6718" y="2588847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22" y="146395"/>
            <a:ext cx="903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Counting number of connected components using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512392" y="3518883"/>
            <a:ext cx="54215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1   </a:t>
            </a:r>
            <a:r>
              <a:rPr lang="en-US" sz="3200" dirty="0" smtClean="0">
                <a:sym typeface="Wingdings"/>
              </a:rPr>
              <a:t>  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0   </a:t>
            </a:r>
            <a:r>
              <a:rPr lang="en-US" sz="3200" dirty="0" smtClean="0">
                <a:sym typeface="Wingdings"/>
              </a:rPr>
              <a:t>  0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Z</a:t>
            </a:r>
            <a:r>
              <a:rPr lang="en-US" sz="3200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=  </a:t>
            </a:r>
            <a:r>
              <a:rPr lang="en-US" sz="3200" dirty="0" err="1" smtClean="0">
                <a:sym typeface="Wingdings"/>
              </a:rPr>
              <a:t>kernal</a:t>
            </a:r>
            <a:r>
              <a:rPr lang="en-US" sz="3200" dirty="0" smtClean="0">
                <a:sym typeface="Wingdings"/>
              </a:rPr>
              <a:t> of</a:t>
            </a:r>
          </a:p>
          <a:p>
            <a:r>
              <a:rPr lang="en-US" sz="2400" dirty="0" smtClean="0">
                <a:sym typeface="Wingdings"/>
              </a:rPr>
              <a:t> </a:t>
            </a:r>
          </a:p>
          <a:p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  </a:t>
            </a:r>
            <a:r>
              <a:rPr lang="en-US" sz="3200" dirty="0" smtClean="0">
                <a:sym typeface="Wingdings"/>
              </a:rPr>
              <a:t>=  {x :      (x) = 0}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36432" y="3148458"/>
            <a:ext cx="961338" cy="676656"/>
            <a:chOff x="658368" y="5669280"/>
            <a:chExt cx="961338" cy="676656"/>
          </a:xfrm>
        </p:grpSpPr>
        <p:sp>
          <p:nvSpPr>
            <p:cNvPr id="17" name="Arc 16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160516" y="3142122"/>
            <a:ext cx="961338" cy="676656"/>
            <a:chOff x="658368" y="5669280"/>
            <a:chExt cx="961338" cy="676656"/>
          </a:xfrm>
        </p:grpSpPr>
        <p:sp>
          <p:nvSpPr>
            <p:cNvPr id="78" name="Arc 77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98975" y="4399079"/>
            <a:ext cx="961338" cy="676656"/>
            <a:chOff x="658368" y="5669280"/>
            <a:chExt cx="961338" cy="676656"/>
          </a:xfrm>
        </p:grpSpPr>
        <p:sp>
          <p:nvSpPr>
            <p:cNvPr id="81" name="Arc 80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877205" y="5255642"/>
            <a:ext cx="961338" cy="676656"/>
            <a:chOff x="658368" y="5669280"/>
            <a:chExt cx="961338" cy="676656"/>
          </a:xfrm>
        </p:grpSpPr>
        <p:sp>
          <p:nvSpPr>
            <p:cNvPr id="84" name="Arc 83"/>
            <p:cNvSpPr/>
            <p:nvPr/>
          </p:nvSpPr>
          <p:spPr>
            <a:xfrm rot="240000">
              <a:off x="658368" y="5779008"/>
              <a:ext cx="374904" cy="566928"/>
            </a:xfrm>
            <a:prstGeom prst="arc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8096" y="5669280"/>
              <a:ext cx="85161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6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3679</Words>
  <Application>Microsoft Office PowerPoint</Application>
  <PresentationFormat>On-screen Show (4:3)</PresentationFormat>
  <Paragraphs>1017</Paragraphs>
  <Slides>66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ＭＳ Ｐゴシック</vt:lpstr>
      <vt:lpstr>Arial</vt:lpstr>
      <vt:lpstr>Calibri</vt:lpstr>
      <vt:lpstr>msgothic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45</cp:revision>
  <dcterms:created xsi:type="dcterms:W3CDTF">2013-09-04T03:49:43Z</dcterms:created>
  <dcterms:modified xsi:type="dcterms:W3CDTF">2018-08-22T17:27:43Z</dcterms:modified>
  <cp:category/>
</cp:coreProperties>
</file>