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8" r:id="rId3"/>
    <p:sldId id="266" r:id="rId4"/>
    <p:sldId id="267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AB93-906E-814E-B7F9-7BF2BD6DCA7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6A66-1A60-A34F-8319-F79C5B05E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9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AB93-906E-814E-B7F9-7BF2BD6DCA7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6A66-1A60-A34F-8319-F79C5B05E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AB93-906E-814E-B7F9-7BF2BD6DCA7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6A66-1A60-A34F-8319-F79C5B05E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4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AB93-906E-814E-B7F9-7BF2BD6DCA7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6A66-1A60-A34F-8319-F79C5B05E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8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AB93-906E-814E-B7F9-7BF2BD6DCA7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6A66-1A60-A34F-8319-F79C5B05E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7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AB93-906E-814E-B7F9-7BF2BD6DCA7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6A66-1A60-A34F-8319-F79C5B05E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0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AB93-906E-814E-B7F9-7BF2BD6DCA7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6A66-1A60-A34F-8319-F79C5B05E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AB93-906E-814E-B7F9-7BF2BD6DCA7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6A66-1A60-A34F-8319-F79C5B05E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3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AB93-906E-814E-B7F9-7BF2BD6DCA7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6A66-1A60-A34F-8319-F79C5B05E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5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AB93-906E-814E-B7F9-7BF2BD6DCA7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6A66-1A60-A34F-8319-F79C5B05E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0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AB93-906E-814E-B7F9-7BF2BD6DCA7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6A66-1A60-A34F-8319-F79C5B05E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8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8AB93-906E-814E-B7F9-7BF2BD6DCA7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06A66-1A60-A34F-8319-F79C5B05E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2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915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Euler characteristic (simple form): 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890000"/>
                </a:solidFill>
              </a:rPr>
              <a:t>   = number of vertices – number of edges + number of faces</a:t>
            </a:r>
          </a:p>
          <a:p>
            <a:endParaRPr lang="en-US" sz="2800" dirty="0" smtClean="0"/>
          </a:p>
          <a:p>
            <a:endParaRPr lang="en-US" sz="1200" dirty="0" smtClean="0"/>
          </a:p>
          <a:p>
            <a:r>
              <a:rPr lang="en-US" sz="2800" dirty="0" smtClean="0"/>
              <a:t>Or in short-hand,</a:t>
            </a:r>
          </a:p>
          <a:p>
            <a:endParaRPr lang="en-US" sz="1200" dirty="0"/>
          </a:p>
          <a:p>
            <a:pPr algn="ctr"/>
            <a:r>
              <a:rPr lang="en-US" sz="2800" dirty="0" smtClean="0">
                <a:solidFill>
                  <a:srgbClr val="770077"/>
                </a:solidFill>
              </a:rPr>
              <a:t>  </a:t>
            </a:r>
            <a:r>
              <a:rPr lang="en-US" sz="6000" dirty="0">
                <a:solidFill>
                  <a:srgbClr val="890000"/>
                </a:solidFill>
              </a:rPr>
              <a:t> </a:t>
            </a:r>
            <a:r>
              <a:rPr lang="en-US" sz="6000" dirty="0" smtClean="0">
                <a:solidFill>
                  <a:srgbClr val="890000"/>
                </a:solidFill>
              </a:rPr>
              <a:t>  = |V| - |E| + |F|</a:t>
            </a:r>
          </a:p>
          <a:p>
            <a:endParaRPr lang="en-US" sz="2800" dirty="0"/>
          </a:p>
          <a:p>
            <a:r>
              <a:rPr lang="en-US" sz="2800" dirty="0" smtClean="0"/>
              <a:t>where  V = set of vertices</a:t>
            </a:r>
          </a:p>
          <a:p>
            <a:r>
              <a:rPr lang="en-US" sz="2800" dirty="0" smtClean="0"/>
              <a:t>              E = set of edges</a:t>
            </a:r>
          </a:p>
          <a:p>
            <a:r>
              <a:rPr lang="en-US" sz="2800" dirty="0" smtClean="0"/>
              <a:t>              F = set of faces</a:t>
            </a:r>
          </a:p>
          <a:p>
            <a:endParaRPr lang="en-US" sz="800" dirty="0" smtClean="0"/>
          </a:p>
          <a:p>
            <a:r>
              <a:rPr lang="en-US" sz="2800" dirty="0"/>
              <a:t>&amp;</a:t>
            </a:r>
            <a:r>
              <a:rPr lang="en-US" sz="2800" dirty="0" smtClean="0"/>
              <a:t> the notation |X| = the number of elements in the set X.</a:t>
            </a:r>
          </a:p>
          <a:p>
            <a:endParaRPr lang="en-US" sz="2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56032" y="1261872"/>
            <a:ext cx="201168" cy="228600"/>
            <a:chOff x="4200143" y="4105656"/>
            <a:chExt cx="591313" cy="448056"/>
          </a:xfrm>
        </p:grpSpPr>
        <p:cxnSp>
          <p:nvCxnSpPr>
            <p:cNvPr id="5" name="Curved Connector 4"/>
            <p:cNvCxnSpPr/>
            <p:nvPr/>
          </p:nvCxnSpPr>
          <p:spPr>
            <a:xfrm rot="10800000">
              <a:off x="4200144" y="4105656"/>
              <a:ext cx="591312" cy="448056"/>
            </a:xfrm>
            <a:prstGeom prst="curvedConnector3">
              <a:avLst/>
            </a:prstGeom>
            <a:ln w="41275">
              <a:solidFill>
                <a:srgbClr val="89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4200143" y="4105656"/>
              <a:ext cx="591313" cy="448056"/>
            </a:xfrm>
            <a:prstGeom prst="line">
              <a:avLst/>
            </a:prstGeom>
            <a:ln w="41275">
              <a:solidFill>
                <a:srgbClr val="89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752600" y="3124200"/>
            <a:ext cx="289696" cy="329184"/>
            <a:chOff x="4200143" y="4105656"/>
            <a:chExt cx="591313" cy="448056"/>
          </a:xfrm>
        </p:grpSpPr>
        <p:cxnSp>
          <p:nvCxnSpPr>
            <p:cNvPr id="8" name="Curved Connector 7"/>
            <p:cNvCxnSpPr/>
            <p:nvPr/>
          </p:nvCxnSpPr>
          <p:spPr>
            <a:xfrm rot="10800000">
              <a:off x="4200144" y="4105656"/>
              <a:ext cx="591312" cy="448056"/>
            </a:xfrm>
            <a:prstGeom prst="curvedConnector3">
              <a:avLst/>
            </a:prstGeom>
            <a:ln w="50800">
              <a:solidFill>
                <a:srgbClr val="89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00143" y="4105656"/>
              <a:ext cx="591313" cy="448056"/>
            </a:xfrm>
            <a:prstGeom prst="line">
              <a:avLst/>
            </a:prstGeom>
            <a:ln w="50800">
              <a:solidFill>
                <a:srgbClr val="89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39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410200" y="3429000"/>
            <a:ext cx="2705100" cy="27432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86400" y="3505200"/>
            <a:ext cx="2574354" cy="2598882"/>
          </a:xfrm>
          <a:prstGeom prst="ellipse">
            <a:avLst/>
          </a:prstGeom>
          <a:solidFill>
            <a:schemeClr val="bg1"/>
          </a:solidFill>
          <a:ln w="508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1066800" y="3429000"/>
            <a:ext cx="2743200" cy="2743200"/>
          </a:xfrm>
          <a:prstGeom prst="ellipse">
            <a:avLst/>
          </a:prstGeom>
          <a:solidFill>
            <a:srgbClr val="D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19800" y="4012095"/>
            <a:ext cx="1528970" cy="155050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24100" y="4686300"/>
            <a:ext cx="228600" cy="228600"/>
          </a:xfrm>
          <a:prstGeom prst="ellipse">
            <a:avLst/>
          </a:prstGeom>
          <a:solidFill>
            <a:srgbClr val="D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-76200"/>
            <a:ext cx="8801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Let </a:t>
            </a:r>
            <a:r>
              <a:rPr lang="en-US" sz="3600" i="1" dirty="0" smtClean="0"/>
              <a:t>R</a:t>
            </a:r>
            <a:r>
              <a:rPr lang="en-US" sz="3600" dirty="0" smtClean="0"/>
              <a:t> be a subset of </a:t>
            </a:r>
            <a:r>
              <a:rPr lang="en-US" sz="3600" i="1" dirty="0" smtClean="0"/>
              <a:t>X</a:t>
            </a:r>
          </a:p>
          <a:p>
            <a:r>
              <a:rPr lang="en-US" sz="3600" dirty="0" smtClean="0"/>
              <a:t>A </a:t>
            </a:r>
            <a:r>
              <a:rPr lang="en-US" sz="3600" i="1" dirty="0" smtClean="0"/>
              <a:t>deformation retrac</a:t>
            </a:r>
            <a:r>
              <a:rPr lang="en-US" sz="3600" dirty="0" smtClean="0"/>
              <a:t>t of </a:t>
            </a:r>
            <a:r>
              <a:rPr lang="en-US" sz="3600" i="1" dirty="0" smtClean="0"/>
              <a:t>X</a:t>
            </a:r>
            <a:r>
              <a:rPr lang="en-US" sz="3600" dirty="0" smtClean="0"/>
              <a:t> onto </a:t>
            </a:r>
            <a:r>
              <a:rPr lang="en-US" sz="3600" i="1" dirty="0" smtClean="0"/>
              <a:t>R</a:t>
            </a:r>
            <a:r>
              <a:rPr lang="en-US" sz="3600" dirty="0" smtClean="0"/>
              <a:t> is a continuous map  </a:t>
            </a:r>
            <a:r>
              <a:rPr lang="en-US" sz="3600" i="1" dirty="0" smtClean="0"/>
              <a:t>F</a:t>
            </a:r>
            <a:r>
              <a:rPr lang="en-US" sz="3600" dirty="0" smtClean="0"/>
              <a:t>: </a:t>
            </a:r>
            <a:r>
              <a:rPr lang="en-US" sz="3600" i="1" dirty="0" smtClean="0"/>
              <a:t>X</a:t>
            </a:r>
            <a:r>
              <a:rPr lang="en-US" sz="3600" dirty="0" smtClean="0"/>
              <a:t> × [0, 1] </a:t>
            </a:r>
            <a:r>
              <a:rPr lang="en-US" sz="3600" dirty="0" smtClean="0">
                <a:sym typeface="Wingdings"/>
              </a:rPr>
              <a:t> </a:t>
            </a:r>
            <a:r>
              <a:rPr lang="en-US" sz="3600" i="1" dirty="0" smtClean="0">
                <a:sym typeface="Wingdings"/>
              </a:rPr>
              <a:t>X</a:t>
            </a:r>
            <a:r>
              <a:rPr lang="en-US" sz="3600" dirty="0" smtClean="0">
                <a:sym typeface="Wingdings"/>
              </a:rPr>
              <a:t>, </a:t>
            </a:r>
            <a:r>
              <a:rPr lang="en-US" sz="3600" i="1" dirty="0" smtClean="0">
                <a:sym typeface="Wingdings"/>
              </a:rPr>
              <a:t>F</a:t>
            </a:r>
            <a:r>
              <a:rPr lang="en-US" sz="3600" dirty="0" smtClean="0">
                <a:sym typeface="Wingdings"/>
              </a:rPr>
              <a:t>(</a:t>
            </a:r>
            <a:r>
              <a:rPr lang="en-US" sz="3600" i="1" dirty="0" smtClean="0">
                <a:sym typeface="Wingdings"/>
              </a:rPr>
              <a:t>x, t</a:t>
            </a:r>
            <a:r>
              <a:rPr lang="en-US" sz="3600" dirty="0" smtClean="0">
                <a:sym typeface="Wingdings"/>
              </a:rPr>
              <a:t>) = </a:t>
            </a:r>
            <a:r>
              <a:rPr lang="en-US" sz="3600" i="1" dirty="0" err="1" smtClean="0">
                <a:sym typeface="Wingdings"/>
              </a:rPr>
              <a:t>f</a:t>
            </a:r>
            <a:r>
              <a:rPr lang="en-US" sz="3600" i="1" baseline="-25000" dirty="0" err="1" smtClean="0">
                <a:sym typeface="Wingdings"/>
              </a:rPr>
              <a:t>t</a:t>
            </a:r>
            <a:r>
              <a:rPr lang="en-US" sz="3600" dirty="0" smtClean="0">
                <a:sym typeface="Wingdings"/>
              </a:rPr>
              <a:t>(</a:t>
            </a:r>
            <a:r>
              <a:rPr lang="en-US" sz="3600" i="1" dirty="0" smtClean="0">
                <a:sym typeface="Wingdings"/>
              </a:rPr>
              <a:t>x</a:t>
            </a:r>
            <a:r>
              <a:rPr lang="en-US" sz="3600" dirty="0" smtClean="0">
                <a:sym typeface="Wingdings"/>
              </a:rPr>
              <a:t>) such that </a:t>
            </a:r>
            <a:r>
              <a:rPr lang="en-US" sz="3600" i="1" dirty="0" smtClean="0">
                <a:sym typeface="Wingdings"/>
              </a:rPr>
              <a:t>f</a:t>
            </a:r>
            <a:r>
              <a:rPr lang="en-US" sz="3600" i="1" baseline="-25000" dirty="0" smtClean="0">
                <a:sym typeface="Wingdings"/>
              </a:rPr>
              <a:t>0</a:t>
            </a:r>
            <a:r>
              <a:rPr lang="en-US" sz="3600" dirty="0" smtClean="0">
                <a:sym typeface="Wingdings"/>
              </a:rPr>
              <a:t> is the identity map, </a:t>
            </a:r>
          </a:p>
          <a:p>
            <a:r>
              <a:rPr lang="en-US" sz="3600" dirty="0">
                <a:sym typeface="Wingdings"/>
              </a:rPr>
              <a:t> </a:t>
            </a:r>
            <a:r>
              <a:rPr lang="en-US" sz="3600" dirty="0" smtClean="0">
                <a:sym typeface="Wingdings"/>
              </a:rPr>
              <a:t>                 </a:t>
            </a:r>
            <a:r>
              <a:rPr lang="en-US" sz="3600" i="1" dirty="0" smtClean="0">
                <a:sym typeface="Wingdings"/>
              </a:rPr>
              <a:t>f</a:t>
            </a:r>
            <a:r>
              <a:rPr lang="en-US" sz="3600" i="1" baseline="-25000" dirty="0" smtClean="0">
                <a:sym typeface="Wingdings"/>
              </a:rPr>
              <a:t>1</a:t>
            </a:r>
            <a:r>
              <a:rPr lang="en-US" sz="3600" dirty="0" smtClean="0">
                <a:sym typeface="Wingdings"/>
              </a:rPr>
              <a:t>(</a:t>
            </a:r>
            <a:r>
              <a:rPr lang="en-US" sz="3600" i="1" dirty="0" smtClean="0">
                <a:sym typeface="Wingdings"/>
              </a:rPr>
              <a:t>X</a:t>
            </a:r>
            <a:r>
              <a:rPr lang="en-US" sz="3600" dirty="0" smtClean="0">
                <a:sym typeface="Wingdings"/>
              </a:rPr>
              <a:t>) = </a:t>
            </a:r>
            <a:r>
              <a:rPr lang="en-US" sz="3600" i="1" dirty="0" smtClean="0">
                <a:sym typeface="Wingdings"/>
              </a:rPr>
              <a:t>R</a:t>
            </a:r>
            <a:r>
              <a:rPr lang="en-US" sz="3600" dirty="0" smtClean="0">
                <a:sym typeface="Wingdings"/>
              </a:rPr>
              <a:t>, and </a:t>
            </a:r>
          </a:p>
          <a:p>
            <a:r>
              <a:rPr lang="en-US" sz="3600" dirty="0">
                <a:sym typeface="Wingdings"/>
              </a:rPr>
              <a:t> </a:t>
            </a:r>
            <a:r>
              <a:rPr lang="en-US" sz="3600" dirty="0" smtClean="0">
                <a:sym typeface="Wingdings"/>
              </a:rPr>
              <a:t>                 </a:t>
            </a:r>
            <a:r>
              <a:rPr lang="en-US" sz="3600" i="1" dirty="0" err="1" smtClean="0">
                <a:sym typeface="Wingdings"/>
              </a:rPr>
              <a:t>f</a:t>
            </a:r>
            <a:r>
              <a:rPr lang="en-US" sz="3600" i="1" baseline="-25000" dirty="0" err="1" smtClean="0">
                <a:sym typeface="Wingdings"/>
              </a:rPr>
              <a:t>t</a:t>
            </a:r>
            <a:r>
              <a:rPr lang="en-US" sz="3600" dirty="0" smtClean="0">
                <a:sym typeface="Wingdings"/>
              </a:rPr>
              <a:t>(</a:t>
            </a:r>
            <a:r>
              <a:rPr lang="en-US" sz="3600" i="1" dirty="0" smtClean="0">
                <a:sym typeface="Wingdings"/>
              </a:rPr>
              <a:t>r</a:t>
            </a:r>
            <a:r>
              <a:rPr lang="en-US" sz="3600" dirty="0" smtClean="0">
                <a:sym typeface="Wingdings"/>
              </a:rPr>
              <a:t>) =</a:t>
            </a:r>
            <a:r>
              <a:rPr lang="en-US" sz="3600" i="1" dirty="0" smtClean="0">
                <a:sym typeface="Wingdings"/>
              </a:rPr>
              <a:t> r</a:t>
            </a:r>
            <a:r>
              <a:rPr lang="en-US" sz="3600" dirty="0" smtClean="0">
                <a:sym typeface="Wingdings"/>
              </a:rPr>
              <a:t> for all </a:t>
            </a:r>
            <a:r>
              <a:rPr lang="en-US" sz="3600" i="1" dirty="0" smtClean="0">
                <a:sym typeface="Wingdings"/>
              </a:rPr>
              <a:t>r</a:t>
            </a:r>
            <a:r>
              <a:rPr lang="en-US" sz="3600" dirty="0" smtClean="0">
                <a:sym typeface="Wingdings"/>
              </a:rPr>
              <a:t> in </a:t>
            </a:r>
            <a:r>
              <a:rPr lang="en-US" sz="3600" i="1" dirty="0" smtClean="0">
                <a:sym typeface="Wingdings"/>
              </a:rPr>
              <a:t>R</a:t>
            </a:r>
            <a:r>
              <a:rPr lang="en-US" sz="3600" dirty="0" smtClean="0">
                <a:sym typeface="Wingdings"/>
              </a:rPr>
              <a:t>.</a:t>
            </a:r>
          </a:p>
          <a:p>
            <a:endParaRPr lang="en-US" sz="2400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438400" y="3581400"/>
            <a:ext cx="0" cy="6858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19200" y="4800600"/>
            <a:ext cx="685800" cy="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00200" y="3962400"/>
            <a:ext cx="457200" cy="4953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895600" y="4038600"/>
            <a:ext cx="457200" cy="4191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664208" y="5145087"/>
            <a:ext cx="411480" cy="41148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743200" y="5113908"/>
            <a:ext cx="457200" cy="47383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048000" y="4800600"/>
            <a:ext cx="685800" cy="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438400" y="5257800"/>
            <a:ext cx="0" cy="6858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781800" y="3657600"/>
            <a:ext cx="0" cy="6858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562600" y="4876800"/>
            <a:ext cx="685800" cy="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5943600" y="4038600"/>
            <a:ext cx="457200" cy="4953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239000" y="4114800"/>
            <a:ext cx="457200" cy="4191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007608" y="5221287"/>
            <a:ext cx="411480" cy="41148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086600" y="5190108"/>
            <a:ext cx="457200" cy="47383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239000" y="4876800"/>
            <a:ext cx="685800" cy="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781800" y="5334000"/>
            <a:ext cx="0" cy="6858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04800" y="6120824"/>
            <a:ext cx="8801100" cy="584776"/>
            <a:chOff x="304800" y="5816024"/>
            <a:chExt cx="8801100" cy="584776"/>
          </a:xfrm>
        </p:grpSpPr>
        <p:sp>
          <p:nvSpPr>
            <p:cNvPr id="25" name="TextBox 24"/>
            <p:cNvSpPr txBox="1"/>
            <p:nvPr/>
          </p:nvSpPr>
          <p:spPr>
            <a:xfrm>
              <a:off x="304800" y="5816024"/>
              <a:ext cx="88011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If R is a deformation retract of X, then  </a:t>
              </a:r>
              <a:r>
                <a:rPr lang="en-US" sz="3200" dirty="0"/>
                <a:t> </a:t>
              </a:r>
              <a:r>
                <a:rPr lang="en-US" sz="3200" dirty="0" smtClean="0"/>
                <a:t> (R) = </a:t>
              </a:r>
              <a:r>
                <a:rPr lang="en-US" sz="3200" dirty="0"/>
                <a:t> </a:t>
              </a:r>
              <a:r>
                <a:rPr lang="en-US" sz="3200" dirty="0" smtClean="0"/>
                <a:t>  (X).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771132" y="6056376"/>
              <a:ext cx="201168" cy="228600"/>
              <a:chOff x="4200143" y="4105656"/>
              <a:chExt cx="591313" cy="448056"/>
            </a:xfrm>
          </p:grpSpPr>
          <p:cxnSp>
            <p:nvCxnSpPr>
              <p:cNvPr id="27" name="Curved Connector 26"/>
              <p:cNvCxnSpPr/>
              <p:nvPr/>
            </p:nvCxnSpPr>
            <p:spPr>
              <a:xfrm rot="10800000">
                <a:off x="4200144" y="4105656"/>
                <a:ext cx="591312" cy="448056"/>
              </a:xfrm>
              <a:prstGeom prst="curvedConnector3">
                <a:avLst/>
              </a:prstGeom>
              <a:ln w="412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4200143" y="4105656"/>
                <a:ext cx="591313" cy="44805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7886700" y="6056376"/>
              <a:ext cx="201168" cy="228600"/>
              <a:chOff x="4200143" y="4105656"/>
              <a:chExt cx="591313" cy="448056"/>
            </a:xfrm>
          </p:grpSpPr>
          <p:cxnSp>
            <p:nvCxnSpPr>
              <p:cNvPr id="30" name="Curved Connector 29"/>
              <p:cNvCxnSpPr/>
              <p:nvPr/>
            </p:nvCxnSpPr>
            <p:spPr>
              <a:xfrm rot="10800000">
                <a:off x="4200144" y="4105656"/>
                <a:ext cx="591312" cy="448056"/>
              </a:xfrm>
              <a:prstGeom prst="curvedConnector3">
                <a:avLst/>
              </a:prstGeom>
              <a:ln w="412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4200143" y="4105656"/>
                <a:ext cx="591313" cy="44805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099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Euler characteristic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76200"/>
            <a:ext cx="0" cy="6629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" y="1147465"/>
            <a:ext cx="899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1487269"/>
            <a:ext cx="685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4800" dirty="0"/>
          </a:p>
          <a:p>
            <a:endParaRPr lang="en-US" sz="36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2743200" y="1066800"/>
            <a:ext cx="480060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S</a:t>
            </a:r>
            <a:r>
              <a:rPr lang="en-US" sz="3600" baseline="30000" dirty="0" smtClean="0"/>
              <a:t>1</a:t>
            </a:r>
            <a:r>
              <a:rPr lang="en-US" sz="3600" dirty="0" smtClean="0"/>
              <a:t> = circle </a:t>
            </a:r>
          </a:p>
          <a:p>
            <a:r>
              <a:rPr lang="en-US" sz="3600" dirty="0" smtClean="0"/>
              <a:t>  = { x in R</a:t>
            </a:r>
            <a:r>
              <a:rPr lang="en-US" sz="3600" baseline="30000" dirty="0"/>
              <a:t>2</a:t>
            </a:r>
            <a:r>
              <a:rPr lang="en-US" sz="3600" dirty="0" smtClean="0"/>
              <a:t> :  ||x || = 1 }</a:t>
            </a:r>
            <a:endParaRPr lang="en-US" sz="2400" dirty="0"/>
          </a:p>
          <a:p>
            <a:endParaRPr lang="en-US" sz="3600" dirty="0" smtClean="0"/>
          </a:p>
          <a:p>
            <a:r>
              <a:rPr lang="en-US" sz="3600" dirty="0" smtClean="0"/>
              <a:t>Annulus</a:t>
            </a:r>
          </a:p>
          <a:p>
            <a:endParaRPr lang="en-US" sz="3600" dirty="0"/>
          </a:p>
          <a:p>
            <a:r>
              <a:rPr lang="en-US" sz="3600" dirty="0" smtClean="0"/>
              <a:t>Mobius band</a:t>
            </a:r>
          </a:p>
          <a:p>
            <a:endParaRPr lang="en-US" sz="3600" dirty="0" smtClean="0"/>
          </a:p>
          <a:p>
            <a:r>
              <a:rPr lang="en-US" sz="3600" dirty="0" smtClean="0"/>
              <a:t>Solid torus = S</a:t>
            </a:r>
            <a:r>
              <a:rPr lang="en-US" sz="3600" baseline="30000" dirty="0" smtClean="0"/>
              <a:t>1</a:t>
            </a:r>
            <a:r>
              <a:rPr lang="en-US" sz="3600" dirty="0" smtClean="0"/>
              <a:t> x disk</a:t>
            </a:r>
          </a:p>
          <a:p>
            <a:endParaRPr lang="en-US" sz="3600" dirty="0" smtClean="0"/>
          </a:p>
          <a:p>
            <a:r>
              <a:rPr lang="en-US" sz="3600" dirty="0" smtClean="0"/>
              <a:t>Torus = S</a:t>
            </a:r>
            <a:r>
              <a:rPr lang="en-US" sz="3600" baseline="30000" dirty="0" smtClean="0"/>
              <a:t>1</a:t>
            </a:r>
            <a:r>
              <a:rPr lang="en-US" sz="3600" dirty="0" smtClean="0"/>
              <a:t> x S</a:t>
            </a:r>
            <a:r>
              <a:rPr lang="en-US" sz="3600" baseline="30000" dirty="0" smtClean="0"/>
              <a:t>1</a:t>
            </a:r>
            <a:r>
              <a:rPr lang="en-US" sz="3600" dirty="0" smtClean="0"/>
              <a:t> </a:t>
            </a:r>
          </a:p>
        </p:txBody>
      </p:sp>
      <p:sp>
        <p:nvSpPr>
          <p:cNvPr id="22" name="Oval 21"/>
          <p:cNvSpPr/>
          <p:nvPr/>
        </p:nvSpPr>
        <p:spPr>
          <a:xfrm>
            <a:off x="7772400" y="1295400"/>
            <a:ext cx="9906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550" y="5469480"/>
            <a:ext cx="1828800" cy="1207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581400"/>
            <a:ext cx="1733550" cy="1371600"/>
          </a:xfrm>
          <a:prstGeom prst="rect">
            <a:avLst/>
          </a:prstGeom>
        </p:spPr>
      </p:pic>
      <p:sp>
        <p:nvSpPr>
          <p:cNvPr id="9" name="Donut 8"/>
          <p:cNvSpPr/>
          <p:nvPr/>
        </p:nvSpPr>
        <p:spPr>
          <a:xfrm>
            <a:off x="4648200" y="2438400"/>
            <a:ext cx="1143000" cy="1143000"/>
          </a:xfrm>
          <a:prstGeom prst="donu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9600" y="6576001"/>
            <a:ext cx="4724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Mobius band and  torus images from https</a:t>
            </a:r>
            <a:r>
              <a:rPr lang="en-US" sz="1000" dirty="0"/>
              <a:t>://en.wikipedia.org/wiki/Euler_characteristic</a:t>
            </a:r>
          </a:p>
        </p:txBody>
      </p:sp>
    </p:spTree>
    <p:extLst>
      <p:ext uri="{BB962C8B-B14F-4D97-AF65-F5344CB8AC3E}">
        <p14:creationId xmlns:p14="http://schemas.microsoft.com/office/powerpoint/2010/main" val="841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/>
          <p:nvPr/>
        </p:nvSpPr>
        <p:spPr>
          <a:xfrm>
            <a:off x="7452360" y="2871216"/>
            <a:ext cx="777240" cy="692025"/>
          </a:xfrm>
          <a:prstGeom prst="ellipse">
            <a:avLst/>
          </a:prstGeom>
          <a:noFill/>
          <a:ln w="635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47688" y="2862072"/>
            <a:ext cx="777240" cy="692025"/>
          </a:xfrm>
          <a:prstGeom prst="ellipse">
            <a:avLst/>
          </a:prstGeom>
          <a:noFill/>
          <a:ln w="635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966198" y="4110482"/>
            <a:ext cx="1751330" cy="1914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66175">
            <a:off x="6560101" y="812941"/>
            <a:ext cx="1517672" cy="191490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52400" y="4114800"/>
            <a:ext cx="899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" y="762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Euler characteristic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76200"/>
            <a:ext cx="0" cy="6629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" y="1147465"/>
            <a:ext cx="899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1509891"/>
            <a:ext cx="685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-1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2400" dirty="0"/>
          </a:p>
          <a:p>
            <a:r>
              <a:rPr lang="en-US" sz="3600" dirty="0" smtClean="0"/>
              <a:t>-2</a:t>
            </a:r>
          </a:p>
          <a:p>
            <a:endParaRPr lang="en-US" sz="4800" dirty="0"/>
          </a:p>
          <a:p>
            <a:endParaRPr lang="en-US" sz="36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2743200" y="1443097"/>
            <a:ext cx="48006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Solid double torus</a:t>
            </a:r>
          </a:p>
          <a:p>
            <a:endParaRPr lang="en-US" sz="3600" dirty="0"/>
          </a:p>
          <a:p>
            <a:endParaRPr lang="en-US" sz="1600" dirty="0" smtClean="0"/>
          </a:p>
          <a:p>
            <a:r>
              <a:rPr lang="en-US" sz="3600" dirty="0" smtClean="0"/>
              <a:t> The graph:</a:t>
            </a:r>
          </a:p>
          <a:p>
            <a:endParaRPr lang="en-US" sz="3600" dirty="0" smtClean="0"/>
          </a:p>
          <a:p>
            <a:endParaRPr lang="en-US" sz="1200" dirty="0"/>
          </a:p>
          <a:p>
            <a:endParaRPr lang="en-US" sz="1100" dirty="0" smtClean="0"/>
          </a:p>
          <a:p>
            <a:r>
              <a:rPr lang="en-US" sz="3600" dirty="0" smtClean="0"/>
              <a:t>Double torus = </a:t>
            </a:r>
          </a:p>
          <a:p>
            <a:r>
              <a:rPr lang="en-US" sz="3600" dirty="0" smtClean="0"/>
              <a:t>      genus 2 torus =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boundary of solid     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 double torus</a:t>
            </a:r>
            <a:endParaRPr lang="en-US" sz="3600" dirty="0"/>
          </a:p>
        </p:txBody>
      </p:sp>
      <p:sp>
        <p:nvSpPr>
          <p:cNvPr id="50" name="Oval 49"/>
          <p:cNvSpPr/>
          <p:nvPr/>
        </p:nvSpPr>
        <p:spPr>
          <a:xfrm rot="16200000">
            <a:off x="8118619" y="3112165"/>
            <a:ext cx="171259" cy="182880"/>
          </a:xfrm>
          <a:prstGeom prst="ellipse">
            <a:avLst/>
          </a:prstGeom>
          <a:solidFill>
            <a:srgbClr val="77007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rot="16200000">
            <a:off x="7332245" y="3112165"/>
            <a:ext cx="171259" cy="182880"/>
          </a:xfrm>
          <a:prstGeom prst="ellipse">
            <a:avLst/>
          </a:prstGeom>
          <a:solidFill>
            <a:srgbClr val="77007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rot="16200000">
            <a:off x="6574251" y="3112165"/>
            <a:ext cx="171259" cy="182880"/>
          </a:xfrm>
          <a:prstGeom prst="ellipse">
            <a:avLst/>
          </a:prstGeom>
          <a:solidFill>
            <a:srgbClr val="77007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29200" y="658820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Genus n tori images from https</a:t>
            </a:r>
            <a:r>
              <a:rPr lang="en-US" sz="1000" dirty="0"/>
              <a:t>://en.wikipedia.org/wiki/Euler_characteristic</a:t>
            </a:r>
          </a:p>
        </p:txBody>
      </p:sp>
    </p:spTree>
    <p:extLst>
      <p:ext uri="{BB962C8B-B14F-4D97-AF65-F5344CB8AC3E}">
        <p14:creationId xmlns:p14="http://schemas.microsoft.com/office/powerpoint/2010/main" val="38032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Euler                2-dimensional </a:t>
            </a:r>
            <a:r>
              <a:rPr lang="en-US" sz="3200" dirty="0" err="1" smtClean="0"/>
              <a:t>orientable</a:t>
            </a:r>
            <a:r>
              <a:rPr lang="en-US" sz="3200" dirty="0" smtClean="0"/>
              <a:t> surface characteristic                   without boundary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76200"/>
            <a:ext cx="0" cy="6629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" y="1147465"/>
            <a:ext cx="899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6800" y="1487269"/>
            <a:ext cx="685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2</a:t>
            </a:r>
          </a:p>
          <a:p>
            <a:endParaRPr lang="en-US" sz="3600" dirty="0"/>
          </a:p>
          <a:p>
            <a:endParaRPr lang="en-US" sz="1200" dirty="0" smtClean="0"/>
          </a:p>
          <a:p>
            <a:r>
              <a:rPr lang="en-US" sz="3600" dirty="0" smtClean="0"/>
              <a:t> 0</a:t>
            </a:r>
          </a:p>
          <a:p>
            <a:endParaRPr lang="en-US" sz="3600" dirty="0"/>
          </a:p>
          <a:p>
            <a:endParaRPr lang="en-US" sz="1200" dirty="0" smtClean="0"/>
          </a:p>
          <a:p>
            <a:r>
              <a:rPr lang="en-US" sz="3600" dirty="0" smtClean="0"/>
              <a:t>-2</a:t>
            </a:r>
          </a:p>
          <a:p>
            <a:endParaRPr lang="en-US" sz="3600" dirty="0"/>
          </a:p>
          <a:p>
            <a:endParaRPr lang="en-US" sz="2800" dirty="0" smtClean="0"/>
          </a:p>
          <a:p>
            <a:r>
              <a:rPr lang="en-US" sz="3600" dirty="0" smtClean="0"/>
              <a:t>-4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71800" y="1371600"/>
            <a:ext cx="480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sphere</a:t>
            </a:r>
          </a:p>
          <a:p>
            <a:endParaRPr lang="en-US" sz="3600" dirty="0"/>
          </a:p>
          <a:p>
            <a:endParaRPr lang="en-US" sz="1200" dirty="0" smtClean="0"/>
          </a:p>
          <a:p>
            <a:r>
              <a:rPr lang="en-US" sz="3600" dirty="0" smtClean="0"/>
              <a:t>S</a:t>
            </a:r>
            <a:r>
              <a:rPr lang="en-US" sz="3600" baseline="30000" dirty="0" smtClean="0"/>
              <a:t>1</a:t>
            </a:r>
            <a:r>
              <a:rPr lang="en-US" sz="3600" dirty="0" smtClean="0"/>
              <a:t> x S</a:t>
            </a:r>
            <a:r>
              <a:rPr lang="en-US" sz="3600" baseline="30000" dirty="0" smtClean="0"/>
              <a:t>1</a:t>
            </a:r>
            <a:r>
              <a:rPr lang="en-US" sz="3600" dirty="0" smtClean="0"/>
              <a:t> = torus</a:t>
            </a:r>
          </a:p>
          <a:p>
            <a:endParaRPr lang="en-US" sz="3600" dirty="0"/>
          </a:p>
          <a:p>
            <a:endParaRPr lang="en-US" sz="2000" dirty="0" smtClean="0"/>
          </a:p>
          <a:p>
            <a:r>
              <a:rPr lang="en-US" sz="3600" dirty="0" smtClean="0"/>
              <a:t>genus 2 torus</a:t>
            </a:r>
          </a:p>
          <a:p>
            <a:endParaRPr lang="en-US" sz="3600" dirty="0"/>
          </a:p>
          <a:p>
            <a:endParaRPr lang="en-US" sz="2400" dirty="0" smtClean="0"/>
          </a:p>
          <a:p>
            <a:r>
              <a:rPr lang="en-US" sz="3600" dirty="0" smtClean="0"/>
              <a:t>genus 3 torus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16479">
            <a:off x="6589433" y="3576853"/>
            <a:ext cx="1631690" cy="178409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52400" y="2362200"/>
            <a:ext cx="899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876647" y="1293263"/>
            <a:ext cx="990753" cy="992737"/>
            <a:chOff x="5867400" y="2393952"/>
            <a:chExt cx="1524000" cy="1676400"/>
          </a:xfrm>
        </p:grpSpPr>
        <p:sp>
          <p:nvSpPr>
            <p:cNvPr id="13" name="Oval 12"/>
            <p:cNvSpPr/>
            <p:nvPr/>
          </p:nvSpPr>
          <p:spPr>
            <a:xfrm>
              <a:off x="5867400" y="2393952"/>
              <a:ext cx="1524000" cy="1676400"/>
            </a:xfrm>
            <a:prstGeom prst="ellipse">
              <a:avLst/>
            </a:prstGeom>
            <a:solidFill>
              <a:srgbClr val="94FF41"/>
            </a:solidFill>
            <a:ln>
              <a:solidFill>
                <a:srgbClr val="80DF3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867400" y="3037333"/>
              <a:ext cx="1524000" cy="457199"/>
            </a:xfrm>
            <a:prstGeom prst="ellipse">
              <a:avLst/>
            </a:prstGeom>
            <a:gradFill flip="none" rotWithShape="1">
              <a:gsLst>
                <a:gs pos="0">
                  <a:srgbClr val="94FF41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solidFill>
                <a:srgbClr val="80DF3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152400" y="3733800"/>
            <a:ext cx="899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438400"/>
            <a:ext cx="1828800" cy="12070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5181600"/>
            <a:ext cx="2239264" cy="15748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52400" y="5181600"/>
            <a:ext cx="899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105400" y="66879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Genus n tori images from https</a:t>
            </a:r>
            <a:r>
              <a:rPr lang="en-US" sz="1000" dirty="0"/>
              <a:t>://en.wikipedia.org/wiki/Euler_characteristic</a:t>
            </a:r>
          </a:p>
        </p:txBody>
      </p:sp>
    </p:spTree>
    <p:extLst>
      <p:ext uri="{BB962C8B-B14F-4D97-AF65-F5344CB8AC3E}">
        <p14:creationId xmlns:p14="http://schemas.microsoft.com/office/powerpoint/2010/main" val="39284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34547" y="1205039"/>
            <a:ext cx="750780" cy="1828800"/>
            <a:chOff x="1388364" y="1981200"/>
            <a:chExt cx="750780" cy="1828800"/>
          </a:xfrm>
        </p:grpSpPr>
        <p:grpSp>
          <p:nvGrpSpPr>
            <p:cNvPr id="5" name="Group 4"/>
            <p:cNvGrpSpPr/>
            <p:nvPr/>
          </p:nvGrpSpPr>
          <p:grpSpPr>
            <a:xfrm rot="5400000">
              <a:off x="1604362" y="2366361"/>
              <a:ext cx="875596" cy="182881"/>
              <a:chOff x="2565779" y="3354492"/>
              <a:chExt cx="1091821" cy="18288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2565779" y="3430692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3474720" y="3354492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1956264" y="272796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56264" y="19812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388364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9936" y="86380"/>
            <a:ext cx="2874264" cy="523220"/>
            <a:chOff x="173736" y="6334780"/>
            <a:chExt cx="2874264" cy="523220"/>
          </a:xfrm>
        </p:grpSpPr>
        <p:sp>
          <p:nvSpPr>
            <p:cNvPr id="13" name="Rectangle 12"/>
            <p:cNvSpPr/>
            <p:nvPr/>
          </p:nvSpPr>
          <p:spPr>
            <a:xfrm>
              <a:off x="222537" y="6334780"/>
              <a:ext cx="28254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= |V| – |E| + |F| </a:t>
              </a:r>
              <a:endParaRPr lang="en-US" sz="2800" dirty="0"/>
            </a:p>
          </p:txBody>
        </p: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173736" y="6565392"/>
              <a:ext cx="150868" cy="171450"/>
              <a:chOff x="4200143" y="4105656"/>
              <a:chExt cx="591313" cy="448056"/>
            </a:xfrm>
          </p:grpSpPr>
          <p:cxnSp>
            <p:nvCxnSpPr>
              <p:cNvPr id="16" name="Curved Connector 15"/>
              <p:cNvCxnSpPr/>
              <p:nvPr/>
            </p:nvCxnSpPr>
            <p:spPr>
              <a:xfrm rot="10800000">
                <a:off x="4200144" y="4105656"/>
                <a:ext cx="591312" cy="448056"/>
              </a:xfrm>
              <a:prstGeom prst="curvedConnector3">
                <a:avLst/>
              </a:prstGeom>
              <a:ln w="317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4200143" y="4105656"/>
                <a:ext cx="591313" cy="44805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/>
          <p:cNvSpPr txBox="1"/>
          <p:nvPr/>
        </p:nvSpPr>
        <p:spPr>
          <a:xfrm>
            <a:off x="3429000" y="4343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= 3 – 1 = 2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456432" y="4628656"/>
            <a:ext cx="201168" cy="228600"/>
            <a:chOff x="4200143" y="4105656"/>
            <a:chExt cx="591313" cy="448056"/>
          </a:xfrm>
        </p:grpSpPr>
        <p:cxnSp>
          <p:nvCxnSpPr>
            <p:cNvPr id="24" name="Curved Connector 23"/>
            <p:cNvCxnSpPr/>
            <p:nvPr/>
          </p:nvCxnSpPr>
          <p:spPr>
            <a:xfrm rot="10800000">
              <a:off x="4200144" y="4105656"/>
              <a:ext cx="591312" cy="448056"/>
            </a:xfrm>
            <a:prstGeom prst="curvedConnector3">
              <a:avLst/>
            </a:prstGeom>
            <a:ln w="412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200143" y="4105656"/>
              <a:ext cx="591313" cy="448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32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34547" y="1205039"/>
            <a:ext cx="750780" cy="1828800"/>
            <a:chOff x="1388364" y="1981200"/>
            <a:chExt cx="750780" cy="1828800"/>
          </a:xfrm>
        </p:grpSpPr>
        <p:grpSp>
          <p:nvGrpSpPr>
            <p:cNvPr id="5" name="Group 4"/>
            <p:cNvGrpSpPr/>
            <p:nvPr/>
          </p:nvGrpSpPr>
          <p:grpSpPr>
            <a:xfrm rot="5400000">
              <a:off x="1604362" y="2366361"/>
              <a:ext cx="875596" cy="182881"/>
              <a:chOff x="2565779" y="3354492"/>
              <a:chExt cx="1091821" cy="18288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2565779" y="3430692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3474720" y="3354492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rot="18000000" flipV="1">
              <a:off x="1329781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1956264" y="272796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56264" y="19812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388364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9936" y="86380"/>
            <a:ext cx="2874264" cy="523220"/>
            <a:chOff x="173736" y="6334780"/>
            <a:chExt cx="2874264" cy="523220"/>
          </a:xfrm>
        </p:grpSpPr>
        <p:sp>
          <p:nvSpPr>
            <p:cNvPr id="16" name="Rectangle 15"/>
            <p:cNvSpPr/>
            <p:nvPr/>
          </p:nvSpPr>
          <p:spPr>
            <a:xfrm>
              <a:off x="222537" y="6334780"/>
              <a:ext cx="28254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= |V| – |E| + |F| </a:t>
              </a:r>
              <a:endParaRPr lang="en-US" sz="2800" dirty="0"/>
            </a:p>
          </p:txBody>
        </p:sp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173736" y="6565392"/>
              <a:ext cx="150868" cy="171450"/>
              <a:chOff x="4200143" y="4105656"/>
              <a:chExt cx="591313" cy="448056"/>
            </a:xfrm>
          </p:grpSpPr>
          <p:cxnSp>
            <p:nvCxnSpPr>
              <p:cNvPr id="22" name="Curved Connector 21"/>
              <p:cNvCxnSpPr/>
              <p:nvPr/>
            </p:nvCxnSpPr>
            <p:spPr>
              <a:xfrm rot="10800000">
                <a:off x="4200144" y="4105656"/>
                <a:ext cx="591312" cy="448056"/>
              </a:xfrm>
              <a:prstGeom prst="curvedConnector3">
                <a:avLst/>
              </a:prstGeom>
              <a:ln w="317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200143" y="4105656"/>
                <a:ext cx="591313" cy="44805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/>
          <p:cNvSpPr txBox="1"/>
          <p:nvPr/>
        </p:nvSpPr>
        <p:spPr>
          <a:xfrm>
            <a:off x="3429000" y="4343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= 3 – 2 = 1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456432" y="4628656"/>
            <a:ext cx="201168" cy="228600"/>
            <a:chOff x="4200143" y="4105656"/>
            <a:chExt cx="591313" cy="448056"/>
          </a:xfrm>
        </p:grpSpPr>
        <p:cxnSp>
          <p:nvCxnSpPr>
            <p:cNvPr id="26" name="Curved Connector 25"/>
            <p:cNvCxnSpPr/>
            <p:nvPr/>
          </p:nvCxnSpPr>
          <p:spPr>
            <a:xfrm rot="10800000">
              <a:off x="4200144" y="4105656"/>
              <a:ext cx="591312" cy="448056"/>
            </a:xfrm>
            <a:prstGeom prst="curvedConnector3">
              <a:avLst/>
            </a:prstGeom>
            <a:ln w="412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200143" y="4105656"/>
              <a:ext cx="591313" cy="448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087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34547" y="1205039"/>
            <a:ext cx="1247053" cy="1828800"/>
            <a:chOff x="1388364" y="1981200"/>
            <a:chExt cx="1247053" cy="1828800"/>
          </a:xfrm>
        </p:grpSpPr>
        <p:cxnSp>
          <p:nvCxnSpPr>
            <p:cNvPr id="4" name="Straight Connector 3"/>
            <p:cNvCxnSpPr/>
            <p:nvPr/>
          </p:nvCxnSpPr>
          <p:spPr>
            <a:xfrm rot="14400000" flipV="1">
              <a:off x="1825388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 rot="5400000">
              <a:off x="1604362" y="2366361"/>
              <a:ext cx="875596" cy="182881"/>
              <a:chOff x="2565779" y="3354492"/>
              <a:chExt cx="1091821" cy="18288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2565779" y="3430692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3474720" y="3354492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rot="18000000" flipV="1">
              <a:off x="1329781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2452537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56264" y="272796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56264" y="19812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388364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9936" y="86380"/>
            <a:ext cx="2874264" cy="523220"/>
            <a:chOff x="173736" y="6334780"/>
            <a:chExt cx="2874264" cy="523220"/>
          </a:xfrm>
        </p:grpSpPr>
        <p:sp>
          <p:nvSpPr>
            <p:cNvPr id="22" name="Rectangle 21"/>
            <p:cNvSpPr/>
            <p:nvPr/>
          </p:nvSpPr>
          <p:spPr>
            <a:xfrm>
              <a:off x="222537" y="6334780"/>
              <a:ext cx="28254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= |V| – |E| + |F| </a:t>
              </a:r>
              <a:endParaRPr lang="en-US" sz="2800" dirty="0"/>
            </a:p>
          </p:txBody>
        </p:sp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173736" y="6565392"/>
              <a:ext cx="150868" cy="171450"/>
              <a:chOff x="4200143" y="4105656"/>
              <a:chExt cx="591313" cy="448056"/>
            </a:xfrm>
          </p:grpSpPr>
          <p:cxnSp>
            <p:nvCxnSpPr>
              <p:cNvPr id="24" name="Curved Connector 23"/>
              <p:cNvCxnSpPr/>
              <p:nvPr/>
            </p:nvCxnSpPr>
            <p:spPr>
              <a:xfrm rot="10800000">
                <a:off x="4200144" y="4105656"/>
                <a:ext cx="591312" cy="448056"/>
              </a:xfrm>
              <a:prstGeom prst="curvedConnector3">
                <a:avLst/>
              </a:prstGeom>
              <a:ln w="317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4200143" y="4105656"/>
                <a:ext cx="591313" cy="44805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29"/>
          <p:cNvSpPr txBox="1"/>
          <p:nvPr/>
        </p:nvSpPr>
        <p:spPr>
          <a:xfrm>
            <a:off x="3429000" y="4343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= 4 – 3 = 1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456432" y="4628656"/>
            <a:ext cx="201168" cy="228600"/>
            <a:chOff x="4200143" y="4105656"/>
            <a:chExt cx="591313" cy="448056"/>
          </a:xfrm>
        </p:grpSpPr>
        <p:cxnSp>
          <p:nvCxnSpPr>
            <p:cNvPr id="32" name="Curved Connector 31"/>
            <p:cNvCxnSpPr/>
            <p:nvPr/>
          </p:nvCxnSpPr>
          <p:spPr>
            <a:xfrm rot="10800000">
              <a:off x="4200144" y="4105656"/>
              <a:ext cx="591312" cy="448056"/>
            </a:xfrm>
            <a:prstGeom prst="curvedConnector3">
              <a:avLst/>
            </a:prstGeom>
            <a:ln w="412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200143" y="4105656"/>
              <a:ext cx="591313" cy="448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78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4090645" y="2940461"/>
            <a:ext cx="934857" cy="0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934547" y="1205039"/>
            <a:ext cx="1247053" cy="1828800"/>
            <a:chOff x="1388364" y="1981200"/>
            <a:chExt cx="1247053" cy="1828800"/>
          </a:xfrm>
        </p:grpSpPr>
        <p:cxnSp>
          <p:nvCxnSpPr>
            <p:cNvPr id="4" name="Straight Connector 3"/>
            <p:cNvCxnSpPr/>
            <p:nvPr/>
          </p:nvCxnSpPr>
          <p:spPr>
            <a:xfrm rot="14400000" flipV="1">
              <a:off x="1825388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 rot="5400000">
              <a:off x="1604362" y="2366361"/>
              <a:ext cx="875596" cy="182881"/>
              <a:chOff x="2565779" y="3354492"/>
              <a:chExt cx="1091821" cy="18288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2565779" y="3430692"/>
                <a:ext cx="928048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3474720" y="3354492"/>
                <a:ext cx="182880" cy="18288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rot="18000000" flipV="1">
              <a:off x="1329781" y="3255743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2452537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56264" y="272796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56264" y="198120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388364" y="3627120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9936" y="86380"/>
            <a:ext cx="2874264" cy="523220"/>
            <a:chOff x="173736" y="6334780"/>
            <a:chExt cx="2874264" cy="523220"/>
          </a:xfrm>
        </p:grpSpPr>
        <p:sp>
          <p:nvSpPr>
            <p:cNvPr id="22" name="Rectangle 21"/>
            <p:cNvSpPr/>
            <p:nvPr/>
          </p:nvSpPr>
          <p:spPr>
            <a:xfrm>
              <a:off x="222537" y="6334780"/>
              <a:ext cx="28254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= |V| – |E| + |F| </a:t>
              </a:r>
              <a:endParaRPr lang="en-US" sz="2800" dirty="0"/>
            </a:p>
          </p:txBody>
        </p:sp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173736" y="6565392"/>
              <a:ext cx="150868" cy="171450"/>
              <a:chOff x="4200143" y="4105656"/>
              <a:chExt cx="591313" cy="448056"/>
            </a:xfrm>
          </p:grpSpPr>
          <p:cxnSp>
            <p:nvCxnSpPr>
              <p:cNvPr id="24" name="Curved Connector 23"/>
              <p:cNvCxnSpPr/>
              <p:nvPr/>
            </p:nvCxnSpPr>
            <p:spPr>
              <a:xfrm rot="10800000">
                <a:off x="4200144" y="4105656"/>
                <a:ext cx="591312" cy="448056"/>
              </a:xfrm>
              <a:prstGeom prst="curvedConnector3">
                <a:avLst/>
              </a:prstGeom>
              <a:ln w="317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4200143" y="4105656"/>
                <a:ext cx="591313" cy="44805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29"/>
          <p:cNvSpPr txBox="1"/>
          <p:nvPr/>
        </p:nvSpPr>
        <p:spPr>
          <a:xfrm>
            <a:off x="3429000" y="4343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= 4 – 4 = 0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456432" y="4628656"/>
            <a:ext cx="201168" cy="228600"/>
            <a:chOff x="4200143" y="4105656"/>
            <a:chExt cx="591313" cy="448056"/>
          </a:xfrm>
        </p:grpSpPr>
        <p:cxnSp>
          <p:nvCxnSpPr>
            <p:cNvPr id="32" name="Curved Connector 31"/>
            <p:cNvCxnSpPr/>
            <p:nvPr/>
          </p:nvCxnSpPr>
          <p:spPr>
            <a:xfrm rot="10800000">
              <a:off x="4200144" y="4105656"/>
              <a:ext cx="591312" cy="448056"/>
            </a:xfrm>
            <a:prstGeom prst="curvedConnector3">
              <a:avLst/>
            </a:prstGeom>
            <a:ln w="412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200143" y="4105656"/>
              <a:ext cx="591313" cy="448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3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-457200"/>
            <a:ext cx="8839200" cy="3657600"/>
            <a:chOff x="152400" y="-381000"/>
            <a:chExt cx="8839200" cy="3657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-381000"/>
              <a:ext cx="8839200" cy="36576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447800" y="609600"/>
              <a:ext cx="6400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FFFF00"/>
                  </a:solidFill>
                </a:rPr>
                <a:t>The Euler characteristic is a topological invariant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25908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That means that if two objects are topologically the same, they have the same Euler characteristic.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124200" y="4487410"/>
            <a:ext cx="2241048" cy="2294390"/>
            <a:chOff x="3550152" y="4487410"/>
            <a:chExt cx="2241048" cy="2294390"/>
          </a:xfrm>
        </p:grpSpPr>
        <p:sp>
          <p:nvSpPr>
            <p:cNvPr id="6" name="Isosceles Triangle 5"/>
            <p:cNvSpPr/>
            <p:nvPr/>
          </p:nvSpPr>
          <p:spPr>
            <a:xfrm>
              <a:off x="3550152" y="4487410"/>
              <a:ext cx="2241048" cy="1736218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11187" y="6197024"/>
              <a:ext cx="1524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 = 1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134987" y="6425624"/>
              <a:ext cx="201168" cy="228600"/>
              <a:chOff x="4200143" y="4105656"/>
              <a:chExt cx="591313" cy="448056"/>
            </a:xfrm>
          </p:grpSpPr>
          <p:cxnSp>
            <p:nvCxnSpPr>
              <p:cNvPr id="9" name="Curved Connector 8"/>
              <p:cNvCxnSpPr/>
              <p:nvPr/>
            </p:nvCxnSpPr>
            <p:spPr>
              <a:xfrm rot="10800000">
                <a:off x="4200144" y="4105656"/>
                <a:ext cx="591312" cy="448056"/>
              </a:xfrm>
              <a:prstGeom prst="curvedConnector3">
                <a:avLst/>
              </a:prstGeom>
              <a:ln w="412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4200143" y="4105656"/>
                <a:ext cx="591313" cy="44805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/>
          <p:cNvGrpSpPr/>
          <p:nvPr/>
        </p:nvGrpSpPr>
        <p:grpSpPr>
          <a:xfrm>
            <a:off x="6179958" y="4419600"/>
            <a:ext cx="2125842" cy="2350770"/>
            <a:chOff x="6103758" y="3821430"/>
            <a:chExt cx="2125842" cy="2350770"/>
          </a:xfrm>
        </p:grpSpPr>
        <p:sp>
          <p:nvSpPr>
            <p:cNvPr id="11" name="Oval 10"/>
            <p:cNvSpPr/>
            <p:nvPr/>
          </p:nvSpPr>
          <p:spPr>
            <a:xfrm>
              <a:off x="6103758" y="3821430"/>
              <a:ext cx="1821042" cy="18288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629400" y="5587424"/>
              <a:ext cx="1600200" cy="584776"/>
              <a:chOff x="6629400" y="5587424"/>
              <a:chExt cx="1600200" cy="58477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705600" y="5587424"/>
                <a:ext cx="15240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 = 1</a:t>
                </a: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6629400" y="5816024"/>
                <a:ext cx="201168" cy="228600"/>
                <a:chOff x="4200143" y="4105656"/>
                <a:chExt cx="591313" cy="448056"/>
              </a:xfrm>
            </p:grpSpPr>
            <p:cxnSp>
              <p:nvCxnSpPr>
                <p:cNvPr id="15" name="Curved Connector 14"/>
                <p:cNvCxnSpPr/>
                <p:nvPr/>
              </p:nvCxnSpPr>
              <p:spPr>
                <a:xfrm rot="10800000">
                  <a:off x="4200144" y="4105656"/>
                  <a:ext cx="591312" cy="448056"/>
                </a:xfrm>
                <a:prstGeom prst="curvedConnector3">
                  <a:avLst/>
                </a:prstGeom>
                <a:ln w="412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4200143" y="4105656"/>
                  <a:ext cx="591313" cy="448056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8" name="TextBox 17"/>
          <p:cNvSpPr txBox="1"/>
          <p:nvPr/>
        </p:nvSpPr>
        <p:spPr>
          <a:xfrm>
            <a:off x="1219200" y="5257800"/>
            <a:ext cx="205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13421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Euler characteristic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76200"/>
            <a:ext cx="0" cy="6629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" y="1147465"/>
            <a:ext cx="899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1487269"/>
            <a:ext cx="53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</a:t>
            </a:r>
          </a:p>
          <a:p>
            <a:endParaRPr lang="en-US" sz="4800" dirty="0"/>
          </a:p>
          <a:p>
            <a:r>
              <a:rPr lang="en-US" sz="3600" dirty="0" smtClean="0"/>
              <a:t>1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620000" y="1264920"/>
            <a:ext cx="1171135" cy="1173480"/>
            <a:chOff x="5867400" y="2438400"/>
            <a:chExt cx="1524000" cy="1676400"/>
          </a:xfrm>
        </p:grpSpPr>
        <p:sp>
          <p:nvSpPr>
            <p:cNvPr id="10" name="Oval 9"/>
            <p:cNvSpPr/>
            <p:nvPr/>
          </p:nvSpPr>
          <p:spPr>
            <a:xfrm>
              <a:off x="5867400" y="2438400"/>
              <a:ext cx="1524000" cy="1676400"/>
            </a:xfrm>
            <a:prstGeom prst="ellipse">
              <a:avLst/>
            </a:prstGeom>
            <a:solidFill>
              <a:srgbClr val="94FF41"/>
            </a:solidFill>
            <a:ln>
              <a:solidFill>
                <a:srgbClr val="80DF3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867400" y="3048000"/>
              <a:ext cx="1524000" cy="457200"/>
            </a:xfrm>
            <a:prstGeom prst="ellipse">
              <a:avLst/>
            </a:prstGeom>
            <a:gradFill flip="none" rotWithShape="1">
              <a:gsLst>
                <a:gs pos="0">
                  <a:srgbClr val="94FF41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solidFill>
                <a:srgbClr val="80DF3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152400" y="2590800"/>
            <a:ext cx="899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743200" y="1219200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sphere </a:t>
            </a:r>
          </a:p>
          <a:p>
            <a:r>
              <a:rPr lang="en-US" sz="3600" dirty="0" smtClean="0"/>
              <a:t>  = { x in R</a:t>
            </a:r>
            <a:r>
              <a:rPr lang="en-US" sz="3600" baseline="30000" dirty="0" smtClean="0"/>
              <a:t>3</a:t>
            </a:r>
            <a:r>
              <a:rPr lang="en-US" sz="3600" dirty="0" smtClean="0"/>
              <a:t> :  ||x || = 1 }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582310" y="5989320"/>
            <a:ext cx="1219200" cy="182880"/>
            <a:chOff x="2438400" y="3354492"/>
            <a:chExt cx="1219200" cy="18288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2565779" y="3430692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438400" y="3354492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474720" y="3354492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7696200" y="4267200"/>
            <a:ext cx="990600" cy="990600"/>
          </a:xfrm>
          <a:prstGeom prst="ellipse">
            <a:avLst/>
          </a:prstGeom>
          <a:solidFill>
            <a:srgbClr val="D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743200" y="2609671"/>
            <a:ext cx="4800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ball </a:t>
            </a:r>
          </a:p>
          <a:p>
            <a:r>
              <a:rPr lang="en-US" sz="3600" dirty="0" smtClean="0"/>
              <a:t>  = { x in R</a:t>
            </a:r>
            <a:r>
              <a:rPr lang="en-US" sz="3600" baseline="30000" dirty="0"/>
              <a:t>3</a:t>
            </a:r>
            <a:r>
              <a:rPr lang="en-US" sz="3600" dirty="0" smtClean="0"/>
              <a:t> :  ||x || ≤ 1 }</a:t>
            </a:r>
          </a:p>
          <a:p>
            <a:endParaRPr lang="en-US" sz="1200" dirty="0"/>
          </a:p>
          <a:p>
            <a:r>
              <a:rPr lang="en-US" sz="3600" dirty="0" smtClean="0"/>
              <a:t>disk </a:t>
            </a:r>
          </a:p>
          <a:p>
            <a:r>
              <a:rPr lang="en-US" sz="3600" dirty="0" smtClean="0"/>
              <a:t>  = { x in R</a:t>
            </a:r>
            <a:r>
              <a:rPr lang="en-US" sz="3600" baseline="30000" dirty="0"/>
              <a:t>2</a:t>
            </a:r>
            <a:r>
              <a:rPr lang="en-US" sz="3600" dirty="0" smtClean="0"/>
              <a:t> :  ||x || ≤ 1 }</a:t>
            </a:r>
          </a:p>
          <a:p>
            <a:endParaRPr lang="en-US" sz="1200" dirty="0" smtClean="0"/>
          </a:p>
          <a:p>
            <a:r>
              <a:rPr lang="en-US" sz="3600" dirty="0" smtClean="0"/>
              <a:t>closed interval</a:t>
            </a:r>
          </a:p>
          <a:p>
            <a:r>
              <a:rPr lang="en-US" sz="3600" dirty="0" smtClean="0"/>
              <a:t>  = { x in R :  ||x || ≤ 1 }</a:t>
            </a:r>
          </a:p>
          <a:p>
            <a:endParaRPr lang="en-US" sz="3600" dirty="0" smtClean="0"/>
          </a:p>
        </p:txBody>
      </p: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7669750" y="2743205"/>
            <a:ext cx="1017050" cy="1020928"/>
            <a:chOff x="7530730" y="2743200"/>
            <a:chExt cx="1184204" cy="1173480"/>
          </a:xfrm>
        </p:grpSpPr>
        <p:sp>
          <p:nvSpPr>
            <p:cNvPr id="30" name="Oval 29"/>
            <p:cNvSpPr/>
            <p:nvPr/>
          </p:nvSpPr>
          <p:spPr>
            <a:xfrm>
              <a:off x="7543799" y="2743200"/>
              <a:ext cx="1171135" cy="11734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530730" y="3283887"/>
              <a:ext cx="1180285" cy="142374"/>
            </a:xfrm>
            <a:custGeom>
              <a:avLst/>
              <a:gdLst>
                <a:gd name="connsiteX0" fmla="*/ 0 w 1180285"/>
                <a:gd name="connsiteY0" fmla="*/ 0 h 205260"/>
                <a:gd name="connsiteX1" fmla="*/ 590143 w 1180285"/>
                <a:gd name="connsiteY1" fmla="*/ 205243 h 205260"/>
                <a:gd name="connsiteX2" fmla="*/ 1180285 w 1180285"/>
                <a:gd name="connsiteY2" fmla="*/ 12828 h 205260"/>
                <a:gd name="connsiteX3" fmla="*/ 1180285 w 1180285"/>
                <a:gd name="connsiteY3" fmla="*/ 12828 h 20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0285" h="205260">
                  <a:moveTo>
                    <a:pt x="0" y="0"/>
                  </a:moveTo>
                  <a:cubicBezTo>
                    <a:pt x="196714" y="101552"/>
                    <a:pt x="393429" y="203105"/>
                    <a:pt x="590143" y="205243"/>
                  </a:cubicBezTo>
                  <a:cubicBezTo>
                    <a:pt x="786857" y="207381"/>
                    <a:pt x="1180285" y="12828"/>
                    <a:pt x="1180285" y="12828"/>
                  </a:cubicBezTo>
                  <a:lnTo>
                    <a:pt x="1180285" y="12828"/>
                  </a:lnTo>
                </a:path>
              </a:pathLst>
            </a:cu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9050" cmpd="sng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9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-457200"/>
            <a:ext cx="8839200" cy="3657600"/>
            <a:chOff x="152400" y="-381000"/>
            <a:chExt cx="8839200" cy="3657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-381000"/>
              <a:ext cx="8839200" cy="36576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447800" y="609600"/>
              <a:ext cx="6400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FFFF00"/>
                  </a:solidFill>
                </a:rPr>
                <a:t>The Euler characteristic is a topological invariant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2590800"/>
            <a:ext cx="838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That means that if two objects are topologically the same, they have the same Euler characteristic.</a:t>
            </a:r>
          </a:p>
          <a:p>
            <a:endParaRPr lang="en-US" sz="1200" smtClean="0"/>
          </a:p>
          <a:p>
            <a:r>
              <a:rPr lang="en-US" sz="4000" smtClean="0"/>
              <a:t>But objects with the same Euler characteristic need not be topologically equivalent.</a:t>
            </a:r>
            <a:endParaRPr lang="en-US" sz="4000" dirty="0" smtClean="0"/>
          </a:p>
        </p:txBody>
      </p:sp>
      <p:sp>
        <p:nvSpPr>
          <p:cNvPr id="21" name="Oval 20"/>
          <p:cNvSpPr/>
          <p:nvPr/>
        </p:nvSpPr>
        <p:spPr>
          <a:xfrm>
            <a:off x="3581400" y="5562600"/>
            <a:ext cx="990600" cy="990600"/>
          </a:xfrm>
          <a:prstGeom prst="ellipse">
            <a:avLst/>
          </a:prstGeom>
          <a:solidFill>
            <a:srgbClr val="D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715000" y="5989320"/>
            <a:ext cx="1219200" cy="182880"/>
            <a:chOff x="2438400" y="3354492"/>
            <a:chExt cx="1219200" cy="182880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2565779" y="3430692"/>
              <a:ext cx="928048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2438400" y="3354492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74720" y="3354492"/>
              <a:ext cx="182880" cy="18288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Oval 25"/>
          <p:cNvSpPr/>
          <p:nvPr/>
        </p:nvSpPr>
        <p:spPr>
          <a:xfrm>
            <a:off x="7894320" y="5989320"/>
            <a:ext cx="182880" cy="182880"/>
          </a:xfrm>
          <a:prstGeom prst="ellipse">
            <a:avLst/>
          </a:prstGeom>
          <a:solidFill>
            <a:srgbClr val="77007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76800" y="55698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≠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62800" y="55626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≠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019800" y="6044624"/>
            <a:ext cx="990600" cy="584776"/>
            <a:chOff x="7010400" y="2667000"/>
            <a:chExt cx="990600" cy="584776"/>
          </a:xfrm>
        </p:grpSpPr>
        <p:sp>
          <p:nvSpPr>
            <p:cNvPr id="30" name="TextBox 29"/>
            <p:cNvSpPr txBox="1"/>
            <p:nvPr/>
          </p:nvSpPr>
          <p:spPr>
            <a:xfrm>
              <a:off x="7086600" y="2667000"/>
              <a:ext cx="914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 = 1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010400" y="2895600"/>
              <a:ext cx="201168" cy="228600"/>
              <a:chOff x="4200143" y="4105656"/>
              <a:chExt cx="591313" cy="448056"/>
            </a:xfrm>
          </p:grpSpPr>
          <p:cxnSp>
            <p:nvCxnSpPr>
              <p:cNvPr id="32" name="Curved Connector 31"/>
              <p:cNvCxnSpPr/>
              <p:nvPr/>
            </p:nvCxnSpPr>
            <p:spPr>
              <a:xfrm rot="10800000">
                <a:off x="4200144" y="4105656"/>
                <a:ext cx="591312" cy="448056"/>
              </a:xfrm>
              <a:prstGeom prst="curvedConnector3">
                <a:avLst/>
              </a:prstGeom>
              <a:ln w="412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4200143" y="4105656"/>
                <a:ext cx="591313" cy="44805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018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410200" y="3124200"/>
            <a:ext cx="2705100" cy="27432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86400" y="3200400"/>
            <a:ext cx="2574354" cy="2598882"/>
          </a:xfrm>
          <a:prstGeom prst="ellipse">
            <a:avLst/>
          </a:prstGeom>
          <a:solidFill>
            <a:schemeClr val="bg1"/>
          </a:solidFill>
          <a:ln w="508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1066800" y="3124200"/>
            <a:ext cx="2743200" cy="2743200"/>
          </a:xfrm>
          <a:prstGeom prst="ellipse">
            <a:avLst/>
          </a:prstGeom>
          <a:solidFill>
            <a:srgbClr val="D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19800" y="3707295"/>
            <a:ext cx="1528970" cy="155050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86000" y="4325112"/>
            <a:ext cx="228600" cy="228600"/>
          </a:xfrm>
          <a:prstGeom prst="ellipse">
            <a:avLst/>
          </a:prstGeom>
          <a:solidFill>
            <a:srgbClr val="D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801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 </a:t>
            </a:r>
            <a:r>
              <a:rPr lang="en-US" sz="3200" i="1" dirty="0" smtClean="0"/>
              <a:t>R</a:t>
            </a:r>
            <a:r>
              <a:rPr lang="en-US" sz="3200" dirty="0" smtClean="0"/>
              <a:t> be a subset of </a:t>
            </a:r>
            <a:r>
              <a:rPr lang="en-US" sz="3200" i="1" dirty="0" smtClean="0"/>
              <a:t>X</a:t>
            </a:r>
          </a:p>
          <a:p>
            <a:r>
              <a:rPr lang="en-US" sz="3200" dirty="0" smtClean="0"/>
              <a:t>A </a:t>
            </a:r>
            <a:r>
              <a:rPr lang="en-US" sz="3200" i="1" dirty="0" smtClean="0"/>
              <a:t>deformation retrac</a:t>
            </a:r>
            <a:r>
              <a:rPr lang="en-US" sz="3200" dirty="0" smtClean="0"/>
              <a:t>t of </a:t>
            </a:r>
            <a:r>
              <a:rPr lang="en-US" sz="3200" i="1" dirty="0" smtClean="0"/>
              <a:t>X</a:t>
            </a:r>
            <a:r>
              <a:rPr lang="en-US" sz="3200" dirty="0" smtClean="0"/>
              <a:t> onto </a:t>
            </a:r>
            <a:r>
              <a:rPr lang="en-US" sz="3200" i="1" dirty="0" smtClean="0"/>
              <a:t>R</a:t>
            </a:r>
            <a:r>
              <a:rPr lang="en-US" sz="3200" dirty="0" smtClean="0"/>
              <a:t> is a continuous map  </a:t>
            </a:r>
            <a:r>
              <a:rPr lang="en-US" sz="3200" i="1" dirty="0" smtClean="0"/>
              <a:t>F</a:t>
            </a:r>
            <a:r>
              <a:rPr lang="en-US" sz="3200" dirty="0" smtClean="0"/>
              <a:t>: </a:t>
            </a:r>
            <a:r>
              <a:rPr lang="en-US" sz="3200" i="1" dirty="0" smtClean="0"/>
              <a:t>X</a:t>
            </a:r>
            <a:r>
              <a:rPr lang="en-US" sz="3200" dirty="0" smtClean="0"/>
              <a:t> × [0, 1] </a:t>
            </a:r>
            <a:r>
              <a:rPr lang="en-US" sz="3200" dirty="0" smtClean="0">
                <a:sym typeface="Wingdings"/>
              </a:rPr>
              <a:t> </a:t>
            </a:r>
            <a:r>
              <a:rPr lang="en-US" sz="3200" i="1" dirty="0" smtClean="0">
                <a:sym typeface="Wingdings"/>
              </a:rPr>
              <a:t>X</a:t>
            </a:r>
            <a:r>
              <a:rPr lang="en-US" sz="3200" dirty="0" smtClean="0">
                <a:sym typeface="Wingdings"/>
              </a:rPr>
              <a:t>, </a:t>
            </a:r>
            <a:r>
              <a:rPr lang="en-US" sz="3200" i="1" dirty="0" smtClean="0">
                <a:sym typeface="Wingdings"/>
              </a:rPr>
              <a:t>F</a:t>
            </a:r>
            <a:r>
              <a:rPr lang="en-US" sz="3200" dirty="0" smtClean="0">
                <a:sym typeface="Wingdings"/>
              </a:rPr>
              <a:t>(</a:t>
            </a:r>
            <a:r>
              <a:rPr lang="en-US" sz="3200" i="1" dirty="0" smtClean="0">
                <a:sym typeface="Wingdings"/>
              </a:rPr>
              <a:t>x, t</a:t>
            </a:r>
            <a:r>
              <a:rPr lang="en-US" sz="3200" dirty="0" smtClean="0">
                <a:sym typeface="Wingdings"/>
              </a:rPr>
              <a:t>) = </a:t>
            </a:r>
            <a:r>
              <a:rPr lang="en-US" sz="3200" i="1" dirty="0" err="1" smtClean="0">
                <a:sym typeface="Wingdings"/>
              </a:rPr>
              <a:t>f</a:t>
            </a:r>
            <a:r>
              <a:rPr lang="en-US" sz="3200" i="1" baseline="-25000" dirty="0" err="1" smtClean="0">
                <a:sym typeface="Wingdings"/>
              </a:rPr>
              <a:t>t</a:t>
            </a:r>
            <a:r>
              <a:rPr lang="en-US" sz="3200" dirty="0" smtClean="0">
                <a:sym typeface="Wingdings"/>
              </a:rPr>
              <a:t>(</a:t>
            </a:r>
            <a:r>
              <a:rPr lang="en-US" sz="3200" i="1" dirty="0" smtClean="0">
                <a:sym typeface="Wingdings"/>
              </a:rPr>
              <a:t>x</a:t>
            </a:r>
            <a:r>
              <a:rPr lang="en-US" sz="3200" dirty="0" smtClean="0">
                <a:sym typeface="Wingdings"/>
              </a:rPr>
              <a:t>) such that </a:t>
            </a:r>
          </a:p>
          <a:p>
            <a:r>
              <a:rPr lang="en-US" sz="3200" i="1" dirty="0">
                <a:sym typeface="Wingdings"/>
              </a:rPr>
              <a:t> </a:t>
            </a:r>
            <a:r>
              <a:rPr lang="en-US" sz="3200" i="1" dirty="0" smtClean="0">
                <a:sym typeface="Wingdings"/>
              </a:rPr>
              <a:t>                 f</a:t>
            </a:r>
            <a:r>
              <a:rPr lang="en-US" sz="3200" i="1" baseline="-25000" dirty="0" smtClean="0">
                <a:sym typeface="Wingdings"/>
              </a:rPr>
              <a:t>0</a:t>
            </a:r>
            <a:r>
              <a:rPr lang="en-US" sz="3200" dirty="0" smtClean="0">
                <a:sym typeface="Wingdings"/>
              </a:rPr>
              <a:t> is the identity map, </a:t>
            </a:r>
          </a:p>
          <a:p>
            <a:r>
              <a:rPr lang="en-US" sz="3200" dirty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                 </a:t>
            </a:r>
            <a:r>
              <a:rPr lang="en-US" sz="3200" i="1" dirty="0" smtClean="0">
                <a:sym typeface="Wingdings"/>
              </a:rPr>
              <a:t>f</a:t>
            </a:r>
            <a:r>
              <a:rPr lang="en-US" sz="3200" i="1" baseline="-25000" dirty="0" smtClean="0">
                <a:sym typeface="Wingdings"/>
              </a:rPr>
              <a:t>1</a:t>
            </a:r>
            <a:r>
              <a:rPr lang="en-US" sz="3200" dirty="0" smtClean="0">
                <a:sym typeface="Wingdings"/>
              </a:rPr>
              <a:t>(</a:t>
            </a:r>
            <a:r>
              <a:rPr lang="en-US" sz="3200" i="1" dirty="0" smtClean="0">
                <a:sym typeface="Wingdings"/>
              </a:rPr>
              <a:t>X</a:t>
            </a:r>
            <a:r>
              <a:rPr lang="en-US" sz="3200" dirty="0" smtClean="0">
                <a:sym typeface="Wingdings"/>
              </a:rPr>
              <a:t>) = </a:t>
            </a:r>
            <a:r>
              <a:rPr lang="en-US" sz="3200" i="1" dirty="0" smtClean="0">
                <a:sym typeface="Wingdings"/>
              </a:rPr>
              <a:t>R</a:t>
            </a:r>
            <a:r>
              <a:rPr lang="en-US" sz="3200" dirty="0" smtClean="0">
                <a:sym typeface="Wingdings"/>
              </a:rPr>
              <a:t>, and </a:t>
            </a:r>
          </a:p>
          <a:p>
            <a:r>
              <a:rPr lang="en-US" sz="3200" dirty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                 </a:t>
            </a:r>
            <a:r>
              <a:rPr lang="en-US" sz="3200" i="1" dirty="0" err="1" smtClean="0">
                <a:sym typeface="Wingdings"/>
              </a:rPr>
              <a:t>f</a:t>
            </a:r>
            <a:r>
              <a:rPr lang="en-US" sz="3200" i="1" baseline="-25000" dirty="0" err="1" smtClean="0">
                <a:sym typeface="Wingdings"/>
              </a:rPr>
              <a:t>t</a:t>
            </a:r>
            <a:r>
              <a:rPr lang="en-US" sz="3200" dirty="0" smtClean="0">
                <a:sym typeface="Wingdings"/>
              </a:rPr>
              <a:t>(</a:t>
            </a:r>
            <a:r>
              <a:rPr lang="en-US" sz="3200" i="1" dirty="0" smtClean="0">
                <a:sym typeface="Wingdings"/>
              </a:rPr>
              <a:t>r</a:t>
            </a:r>
            <a:r>
              <a:rPr lang="en-US" sz="3200" dirty="0" smtClean="0">
                <a:sym typeface="Wingdings"/>
              </a:rPr>
              <a:t>) =</a:t>
            </a:r>
            <a:r>
              <a:rPr lang="en-US" sz="3200" i="1" dirty="0" smtClean="0">
                <a:sym typeface="Wingdings"/>
              </a:rPr>
              <a:t> r</a:t>
            </a:r>
            <a:r>
              <a:rPr lang="en-US" sz="3200" dirty="0" smtClean="0">
                <a:sym typeface="Wingdings"/>
              </a:rPr>
              <a:t> for all </a:t>
            </a:r>
            <a:r>
              <a:rPr lang="en-US" sz="3200" i="1" dirty="0" smtClean="0">
                <a:sym typeface="Wingdings"/>
              </a:rPr>
              <a:t>r</a:t>
            </a:r>
            <a:r>
              <a:rPr lang="en-US" sz="3200" dirty="0" smtClean="0">
                <a:sym typeface="Wingdings"/>
              </a:rPr>
              <a:t> in </a:t>
            </a:r>
            <a:r>
              <a:rPr lang="en-US" sz="3200" i="1" dirty="0" smtClean="0">
                <a:sym typeface="Wingdings"/>
              </a:rPr>
              <a:t>R</a:t>
            </a:r>
            <a:r>
              <a:rPr lang="en-US" sz="3200" dirty="0" smtClean="0">
                <a:sym typeface="Wingdings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5867400"/>
            <a:ext cx="8801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R is a deformation retract of X, then  </a:t>
            </a:r>
            <a:r>
              <a:rPr lang="en-US" sz="3200" dirty="0"/>
              <a:t> </a:t>
            </a:r>
            <a:r>
              <a:rPr lang="en-US" sz="3200" dirty="0" smtClean="0"/>
              <a:t> (R) = </a:t>
            </a:r>
            <a:r>
              <a:rPr lang="en-US" sz="3200" dirty="0"/>
              <a:t> </a:t>
            </a:r>
            <a:r>
              <a:rPr lang="en-US" sz="3200" dirty="0" smtClean="0"/>
              <a:t>  (X).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771132" y="6107752"/>
            <a:ext cx="201168" cy="228600"/>
            <a:chOff x="4200143" y="4105656"/>
            <a:chExt cx="591313" cy="448056"/>
          </a:xfrm>
        </p:grpSpPr>
        <p:cxnSp>
          <p:nvCxnSpPr>
            <p:cNvPr id="16" name="Curved Connector 15"/>
            <p:cNvCxnSpPr/>
            <p:nvPr/>
          </p:nvCxnSpPr>
          <p:spPr>
            <a:xfrm rot="10800000">
              <a:off x="4200144" y="4105656"/>
              <a:ext cx="591312" cy="448056"/>
            </a:xfrm>
            <a:prstGeom prst="curvedConnector3">
              <a:avLst/>
            </a:prstGeom>
            <a:ln w="412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200143" y="4105656"/>
              <a:ext cx="591313" cy="448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886700" y="6107752"/>
            <a:ext cx="201168" cy="228600"/>
            <a:chOff x="4200143" y="4105656"/>
            <a:chExt cx="591313" cy="448056"/>
          </a:xfrm>
        </p:grpSpPr>
        <p:cxnSp>
          <p:nvCxnSpPr>
            <p:cNvPr id="22" name="Curved Connector 21"/>
            <p:cNvCxnSpPr/>
            <p:nvPr/>
          </p:nvCxnSpPr>
          <p:spPr>
            <a:xfrm rot="10800000">
              <a:off x="4200144" y="4105656"/>
              <a:ext cx="591312" cy="448056"/>
            </a:xfrm>
            <a:prstGeom prst="curvedConnector3">
              <a:avLst/>
            </a:prstGeom>
            <a:ln w="412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200143" y="4105656"/>
              <a:ext cx="591313" cy="448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946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562</Words>
  <Application>Microsoft Office PowerPoint</Application>
  <PresentationFormat>On-screen Show (4:3)</PresentationFormat>
  <Paragraphs>117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 anonymous</dc:creator>
  <cp:keywords/>
  <dc:description/>
  <cp:lastModifiedBy>Darcy, Isabel K</cp:lastModifiedBy>
  <cp:revision>3</cp:revision>
  <dcterms:created xsi:type="dcterms:W3CDTF">2015-10-26T02:33:10Z</dcterms:created>
  <dcterms:modified xsi:type="dcterms:W3CDTF">2015-10-26T14:44:59Z</dcterms:modified>
  <cp:category/>
</cp:coreProperties>
</file>