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6"/>
  </p:notesMasterIdLst>
  <p:handoutMasterIdLst>
    <p:handoutMasterId r:id="rId77"/>
  </p:handoutMasterIdLst>
  <p:sldIdLst>
    <p:sldId id="334" r:id="rId2"/>
    <p:sldId id="257" r:id="rId3"/>
    <p:sldId id="279" r:id="rId4"/>
    <p:sldId id="285" r:id="rId5"/>
    <p:sldId id="286" r:id="rId6"/>
    <p:sldId id="309" r:id="rId7"/>
    <p:sldId id="280" r:id="rId8"/>
    <p:sldId id="282" r:id="rId9"/>
    <p:sldId id="287" r:id="rId10"/>
    <p:sldId id="288" r:id="rId11"/>
    <p:sldId id="297" r:id="rId12"/>
    <p:sldId id="298" r:id="rId13"/>
    <p:sldId id="333" r:id="rId14"/>
    <p:sldId id="310" r:id="rId15"/>
    <p:sldId id="312" r:id="rId16"/>
    <p:sldId id="313" r:id="rId17"/>
    <p:sldId id="314" r:id="rId18"/>
    <p:sldId id="315" r:id="rId19"/>
    <p:sldId id="316" r:id="rId20"/>
    <p:sldId id="317" r:id="rId21"/>
    <p:sldId id="318" r:id="rId22"/>
    <p:sldId id="319" r:id="rId23"/>
    <p:sldId id="320" r:id="rId24"/>
    <p:sldId id="321" r:id="rId25"/>
    <p:sldId id="322" r:id="rId26"/>
    <p:sldId id="335" r:id="rId27"/>
    <p:sldId id="323" r:id="rId28"/>
    <p:sldId id="336" r:id="rId29"/>
    <p:sldId id="337" r:id="rId30"/>
    <p:sldId id="324" r:id="rId31"/>
    <p:sldId id="325" r:id="rId32"/>
    <p:sldId id="326" r:id="rId33"/>
    <p:sldId id="311" r:id="rId34"/>
    <p:sldId id="327" r:id="rId35"/>
    <p:sldId id="328" r:id="rId36"/>
    <p:sldId id="329" r:id="rId37"/>
    <p:sldId id="330" r:id="rId38"/>
    <p:sldId id="338" r:id="rId39"/>
    <p:sldId id="331" r:id="rId40"/>
    <p:sldId id="332" r:id="rId41"/>
    <p:sldId id="308" r:id="rId42"/>
    <p:sldId id="302" r:id="rId43"/>
    <p:sldId id="303" r:id="rId44"/>
    <p:sldId id="304" r:id="rId45"/>
    <p:sldId id="305" r:id="rId46"/>
    <p:sldId id="306" r:id="rId47"/>
    <p:sldId id="307" r:id="rId48"/>
    <p:sldId id="339" r:id="rId49"/>
    <p:sldId id="340" r:id="rId50"/>
    <p:sldId id="341" r:id="rId51"/>
    <p:sldId id="342" r:id="rId52"/>
    <p:sldId id="343" r:id="rId53"/>
    <p:sldId id="344" r:id="rId54"/>
    <p:sldId id="345" r:id="rId55"/>
    <p:sldId id="346" r:id="rId56"/>
    <p:sldId id="347" r:id="rId57"/>
    <p:sldId id="348" r:id="rId58"/>
    <p:sldId id="349" r:id="rId59"/>
    <p:sldId id="350" r:id="rId60"/>
    <p:sldId id="351" r:id="rId61"/>
    <p:sldId id="352" r:id="rId62"/>
    <p:sldId id="353" r:id="rId63"/>
    <p:sldId id="354" r:id="rId64"/>
    <p:sldId id="355" r:id="rId65"/>
    <p:sldId id="356" r:id="rId66"/>
    <p:sldId id="357" r:id="rId67"/>
    <p:sldId id="358" r:id="rId68"/>
    <p:sldId id="359" r:id="rId69"/>
    <p:sldId id="360" r:id="rId70"/>
    <p:sldId id="361" r:id="rId71"/>
    <p:sldId id="362" r:id="rId72"/>
    <p:sldId id="364" r:id="rId73"/>
    <p:sldId id="363" r:id="rId74"/>
    <p:sldId id="365" r:id="rId7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3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9" frame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620"/>
    <p:restoredTop sz="99798" autoAdjust="0"/>
  </p:normalViewPr>
  <p:slideViewPr>
    <p:cSldViewPr snapToGrid="0" snapToObjects="1">
      <p:cViewPr varScale="1">
        <p:scale>
          <a:sx n="122" d="100"/>
          <a:sy n="122" d="100"/>
        </p:scale>
        <p:origin x="708" y="114"/>
      </p:cViewPr>
      <p:guideLst>
        <p:guide orient="horz" pos="2635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5" d="100"/>
        <a:sy n="145" d="100"/>
      </p:scale>
      <p:origin x="0" y="-3039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D3B6D-C4C9-2B46-B394-3B5CE7221B44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6EA5313-7015-5545-BEE4-20556F3AC3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5574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6D4860-231B-B847-8B43-3673E1B2BF40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96157C-2FBF-9340-A3E6-88696799F5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49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6157C-2FBF-9340-A3E6-88696799F5C7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09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</a:t>
            </a:r>
            <a:r>
              <a:rPr lang="en-US" sz="1200" baseline="0" dirty="0" smtClean="0">
                <a:solidFill>
                  <a:schemeClr val="tx1"/>
                </a:solidFill>
              </a:rPr>
              <a:t>b</a:t>
            </a:r>
            <a:r>
              <a:rPr lang="en-US" sz="1200" dirty="0" smtClean="0">
                <a:solidFill>
                  <a:schemeClr val="tx1"/>
                </a:solidFill>
              </a:rPr>
              <a:t>uilding blocks for a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simplicial complex consist of zero simplices which are zero dimensional vertices, one simplices which are one-dimensional edges, and 2-simplices which are two dimensional triangles,</a:t>
            </a:r>
          </a:p>
          <a:p>
            <a:pPr algn="l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</a:t>
            </a:r>
            <a:r>
              <a:rPr lang="en-US" sz="1200" baseline="0" dirty="0" smtClean="0">
                <a:solidFill>
                  <a:schemeClr val="tx1"/>
                </a:solidFill>
              </a:rPr>
              <a:t>b</a:t>
            </a:r>
            <a:r>
              <a:rPr lang="en-US" sz="1200" dirty="0" smtClean="0">
                <a:solidFill>
                  <a:schemeClr val="tx1"/>
                </a:solidFill>
              </a:rPr>
              <a:t>uilding blocks for a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simplicial complex consist of zero simplices which are zero dimensional vertices, one simplices which are one-dimensional edges, and 2-simplices which are two dimensional triangles,</a:t>
            </a:r>
          </a:p>
          <a:p>
            <a:pPr algn="l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</a:t>
            </a:r>
            <a:r>
              <a:rPr lang="en-US" sz="1200" baseline="0" dirty="0" smtClean="0">
                <a:solidFill>
                  <a:schemeClr val="tx1"/>
                </a:solidFill>
              </a:rPr>
              <a:t>b</a:t>
            </a:r>
            <a:r>
              <a:rPr lang="en-US" sz="1200" dirty="0" smtClean="0">
                <a:solidFill>
                  <a:schemeClr val="tx1"/>
                </a:solidFill>
              </a:rPr>
              <a:t>uilding blocks for a</a:t>
            </a:r>
            <a:r>
              <a:rPr lang="en-US" sz="1200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simplicial complex consist of zero simplices which are zero dimensional vertices, one simplices which are one-dimensional edges, and 2-simplices which are two dimensional triangles,</a:t>
            </a:r>
          </a:p>
          <a:p>
            <a:pPr algn="l"/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Complex, C = R[x]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will now define free vector space.  Note</a:t>
            </a:r>
            <a:r>
              <a:rPr lang="en-US" baseline="0" dirty="0" smtClean="0"/>
              <a:t> that the only difference between a free vector space and free abelian group is that our coefficients need not be integers.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55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561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example,  our coefficients could be real numbers such as pi, sqrt 2 or 3</a:t>
            </a:r>
          </a:p>
          <a:p>
            <a:endParaRPr lang="en-US" baseline="0" dirty="0" smtClean="0"/>
          </a:p>
          <a:p>
            <a:r>
              <a:rPr lang="en-US" baseline="0" dirty="0" smtClean="0"/>
              <a:t>Or they could be rational numbers, fractions like ½ or 4</a:t>
            </a:r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will focus on Z mod 2 coefficients.</a:t>
            </a:r>
            <a:r>
              <a:rPr lang="en-US" baseline="0" dirty="0" smtClean="0"/>
              <a:t>  In this case our coefficients are either 0 or 1</a:t>
            </a:r>
            <a:endParaRPr lang="en-US" dirty="0" smtClean="0"/>
          </a:p>
          <a:p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You don’t actually need to know the</a:t>
            </a:r>
            <a:r>
              <a:rPr lang="en-US" baseline="0" dirty="0" smtClean="0"/>
              <a:t> formal</a:t>
            </a:r>
            <a:r>
              <a:rPr lang="en-US" dirty="0" smtClean="0"/>
              <a:t> definition</a:t>
            </a:r>
            <a:r>
              <a:rPr lang="en-US" baseline="0" dirty="0" smtClean="0"/>
              <a:t> </a:t>
            </a:r>
            <a:r>
              <a:rPr lang="en-US" dirty="0" smtClean="0"/>
              <a:t>of a field since we will stick with Z mod 2 coefficients, but for completeness, I will quickly summarize a</a:t>
            </a:r>
            <a:r>
              <a:rPr lang="en-US" baseline="0" dirty="0" smtClean="0"/>
              <a:t> few definitions</a:t>
            </a:r>
            <a:r>
              <a:rPr lang="en-US" dirty="0" smtClean="0"/>
              <a:t>.</a:t>
            </a:r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59561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aseline="0" dirty="0" smtClean="0"/>
              <a:t>Note generators can be anything.  This is a very important point.  </a:t>
            </a:r>
          </a:p>
          <a:p>
            <a:r>
              <a:rPr lang="en-US" sz="1400" baseline="0" dirty="0" smtClean="0"/>
              <a:t>Mathematical objects may be the most obvious, but what if the generators could be neurons or genes or your own discovery</a:t>
            </a:r>
          </a:p>
          <a:p>
            <a:r>
              <a:rPr lang="en-US" sz="1400" baseline="0" dirty="0" smtClean="0"/>
              <a:t>Algebraic topology is a very rich large field.  It you notice that some real life objects satisfy the properties needed to create a homology, then all the tools from algebraic topology become available and that could be a great discovery.  In other words a simple observation could bring great results.  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1tv</a:t>
            </a:r>
          </a:p>
          <a:p>
            <a:endParaRPr lang="en-US" sz="1400" baseline="0" dirty="0" smtClean="0"/>
          </a:p>
          <a:p>
            <a:r>
              <a:rPr lang="en-US" sz="1400" baseline="0" dirty="0" smtClean="0"/>
              <a:t>So what are the properties that we need.  In addition to objects, we need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57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21965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>
                <a:solidFill>
                  <a:prstClr val="black"/>
                </a:solidFill>
                <a:latin typeface="Calibri"/>
              </a:rPr>
              <a:pPr/>
              <a:t>59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6157C-2FBF-9340-A3E6-88696799F5C7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096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>
                <a:solidFill>
                  <a:prstClr val="black"/>
                </a:solidFill>
                <a:latin typeface="Calibri"/>
              </a:rPr>
              <a:pPr/>
              <a:t>60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Vi  t^2vi  1t^2vi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>
                <a:solidFill>
                  <a:prstClr val="black"/>
                </a:solidFill>
                <a:latin typeface="Calibri"/>
              </a:rPr>
              <a:pPr/>
              <a:t>61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If I use Z</a:t>
            </a:r>
            <a:r>
              <a:rPr lang="en-US" sz="1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1200" dirty="0" smtClean="0">
                <a:solidFill>
                  <a:schemeClr val="tx1"/>
                </a:solidFill>
              </a:rPr>
              <a:t> coefficients,</a:t>
            </a:r>
            <a:r>
              <a:rPr lang="en-US" baseline="0" dirty="0" smtClean="0"/>
              <a:t> the </a:t>
            </a:r>
            <a:r>
              <a:rPr lang="en-US" sz="1200" dirty="0" smtClean="0">
                <a:solidFill>
                  <a:schemeClr val="tx1"/>
                </a:solidFill>
              </a:rPr>
              <a:t>Building blocks for a simplicial complex using</a:t>
            </a:r>
            <a:r>
              <a:rPr lang="en-US" sz="1200" b="1" baseline="0" dirty="0" smtClean="0">
                <a:solidFill>
                  <a:schemeClr val="tx1"/>
                </a:solidFill>
              </a:rPr>
              <a:t> </a:t>
            </a:r>
            <a:r>
              <a:rPr lang="en-US" sz="1200" dirty="0" smtClean="0">
                <a:solidFill>
                  <a:schemeClr val="tx1"/>
                </a:solidFill>
              </a:rPr>
              <a:t>are unoriented</a:t>
            </a:r>
          </a:p>
          <a:p>
            <a:pPr algn="l"/>
            <a:r>
              <a:rPr lang="en-US" baseline="0" dirty="0" smtClean="0"/>
              <a:t>Since my complexes are </a:t>
            </a:r>
            <a:r>
              <a:rPr lang="en-US" baseline="0" dirty="0" err="1" smtClean="0"/>
              <a:t>unoriented</a:t>
            </a:r>
            <a:r>
              <a:rPr lang="en-US" baseline="0" dirty="0" smtClean="0"/>
              <a:t>, we now use set notation to indicate our complexes.  So an edge can be denoted by the unordered set v1v2, while a face is denoted by the unordered set v1v2v3.  Since orientation doesn’t matter with Z2 coefficients, the order of the vertices in my set also does not matter.</a:t>
            </a:r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smtClean="0"/>
              <a:t>Since 1 = -1 mod 2, I don’t need minus signs and thus we can calculate boundary using only addition and no subtraction.   Thus to calculate the boundary of a face, I can remove v3 to get the boundary edge v1v2, remove v1 to get</a:t>
            </a:r>
          </a:p>
          <a:p>
            <a:pPr algn="l"/>
            <a:r>
              <a:rPr lang="en-US" baseline="0" dirty="0" smtClean="0"/>
              <a:t>The sum of these 3 edges is the boundary of this face.  I don’t have alternating signs since 1 = -1.</a:t>
            </a:r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smtClean="0"/>
              <a:t>Similarly the boundary of an edge, remove v1, I get v2, remove v2, I get v1 so the boundary of the edge v1v2 is the sum v2 + v1</a:t>
            </a:r>
          </a:p>
          <a:p>
            <a:pPr algn="l"/>
            <a:endParaRPr lang="en-US" baseline="0" dirty="0" smtClean="0"/>
          </a:p>
          <a:p>
            <a:pPr algn="l"/>
            <a:r>
              <a:rPr lang="en-US" baseline="0" dirty="0" smtClean="0"/>
              <a:t>As before the  boundary of a vertex is 0 since if I remove the vertex, I have the empty set.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that the boundary of the 2-dimensional face is the 1-dimensional cycle </a:t>
            </a:r>
            <a:r>
              <a:rPr lang="en-US" sz="1200" dirty="0" smtClean="0"/>
              <a:t>e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+ e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+  e</a:t>
            </a:r>
            <a:r>
              <a:rPr lang="en-US" sz="1200" baseline="-25000" dirty="0" smtClean="0"/>
              <a:t>3</a:t>
            </a:r>
            <a:r>
              <a:rPr lang="en-US" baseline="0" dirty="0" smtClean="0"/>
              <a:t>.  While the boundary of the 1-dimensional  edge is the difference between it 0-dimensional boundary vertices </a:t>
            </a:r>
            <a:r>
              <a:rPr lang="en-US" sz="1200" dirty="0" smtClean="0"/>
              <a:t>v</a:t>
            </a:r>
            <a:r>
              <a:rPr lang="en-US" sz="1200" baseline="-25000" dirty="0" smtClean="0"/>
              <a:t>2</a:t>
            </a:r>
            <a:r>
              <a:rPr lang="en-US" sz="1200" dirty="0" smtClean="0"/>
              <a:t> –  v</a:t>
            </a:r>
            <a:r>
              <a:rPr lang="en-US" sz="1200" baseline="-25000" dirty="0" smtClean="0"/>
              <a:t>1</a:t>
            </a:r>
            <a:r>
              <a:rPr lang="en-US" sz="1200" dirty="0" smtClean="0"/>
              <a:t> </a:t>
            </a:r>
            <a:r>
              <a:rPr lang="en-US" baseline="0" dirty="0" smtClean="0"/>
              <a:t>. A zero dimensional vertex does not have boundary.  Boundary v = 0.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that when we use an ordered triple to represent a face, we can calculate its boundary via an alternating sum of  its two dimensional boundary edges.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If I remove vertex v3, I get the edge v1v2.  If I remove the edge v2, I  get the edge minus v1 v3. removing the vertex v1, I get the edge V2 V3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that when I remove a vertex with an odd subscript, the resulting edge is added, while if I remove a vertex with an even subscript we subtract the resulting edge.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1 and 3 are both odd, so Removing v3 results in plus v1 v2, and removing v1 results in plus v2 v3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while removing v2 results in minus v1 v3 since 2 is even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Similarly when calculating the boundary of the edge v1v2,  removing v1 results in plus v2 since 1 is odd while removing v2 results in minus v1 since 2 is even.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boundary of a vertex is zero since if we remove the vertex we have nothing, zero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Note this also means that the dimension of the boundary of an object is 1 less than that of the original object.  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The boundary of the 2dim face is a 1 dimensional cycle, while the boundary of 1 dimensional edge is 0-dimensional.  The boundary of a 0 dimensional vertex is empty.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B6FC4B9-A07B-9549-B62E-78439FDB3B71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53977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Thus the building blocks are basically</a:t>
            </a:r>
            <a:r>
              <a:rPr lang="en-US" baseline="0" dirty="0" smtClean="0"/>
              <a:t> the same for both simplicial and cell complexes.  But the rules for building cell complexes are much more lax than those for building simplicial complexes.  We will illustrate with a couple of examples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31584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Thus we now have the </a:t>
            </a:r>
            <a:r>
              <a:rPr lang="en-US" sz="1200" dirty="0" err="1" smtClean="0">
                <a:solidFill>
                  <a:schemeClr val="tx1"/>
                </a:solidFill>
              </a:rPr>
              <a:t>Vietoris</a:t>
            </a:r>
            <a:r>
              <a:rPr lang="en-US" sz="1200" dirty="0" smtClean="0">
                <a:solidFill>
                  <a:schemeClr val="tx1"/>
                </a:solidFill>
              </a:rPr>
              <a:t> Rips simplicial complex.</a:t>
            </a:r>
            <a:r>
              <a:rPr lang="en-US" sz="1200" baseline="0" dirty="0" smtClean="0">
                <a:solidFill>
                  <a:schemeClr val="tx1"/>
                </a:solidFill>
              </a:rPr>
              <a:t>  Note we get the same simplex by adding one dimension at a time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26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6157C-2FBF-9340-A3E6-88696799F5C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509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A63240-6D85-6A49-B3C6-01B0D5F3BBBA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88216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>
                <a:solidFill>
                  <a:schemeClr val="tx1"/>
                </a:solidFill>
              </a:rPr>
              <a:t>Thus we now have the </a:t>
            </a:r>
            <a:r>
              <a:rPr lang="en-US" sz="1200" dirty="0" err="1" smtClean="0">
                <a:solidFill>
                  <a:schemeClr val="tx1"/>
                </a:solidFill>
              </a:rPr>
              <a:t>Vietoris</a:t>
            </a:r>
            <a:r>
              <a:rPr lang="en-US" sz="1200" dirty="0" smtClean="0">
                <a:solidFill>
                  <a:schemeClr val="tx1"/>
                </a:solidFill>
              </a:rPr>
              <a:t> Rips simplicial complex.</a:t>
            </a:r>
            <a:r>
              <a:rPr lang="en-US" sz="1200" baseline="0" dirty="0" smtClean="0">
                <a:solidFill>
                  <a:schemeClr val="tx1"/>
                </a:solidFill>
              </a:rPr>
              <a:t>  Note we get the same simplex by adding one dimension at a time</a:t>
            </a:r>
            <a:endParaRPr lang="en-US" dirty="0" smtClean="0"/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49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6157C-2FBF-9340-A3E6-88696799F5C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410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96157C-2FBF-9340-A3E6-88696799F5C7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1410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1"/>
          <p:cNvSpPr txBox="1">
            <a:spLocks noChangeArrowheads="1"/>
          </p:cNvSpPr>
          <p:nvPr/>
        </p:nvSpPr>
        <p:spPr bwMode="auto">
          <a:xfrm>
            <a:off x="1400736" y="914977"/>
            <a:ext cx="4055129" cy="3134591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82058" tIns="41029" rIns="82058" bIns="41029" anchor="ctr"/>
          <a:lstStyle>
            <a:lvl1pPr eaLnBrk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/>
            <a:endParaRPr lang="en-US"/>
          </a:p>
        </p:txBody>
      </p:sp>
      <p:sp>
        <p:nvSpPr>
          <p:cNvPr id="16387" name="Text Box 2"/>
          <p:cNvSpPr txBox="1">
            <a:spLocks noGrp="1" noChangeArrowheads="1"/>
          </p:cNvSpPr>
          <p:nvPr>
            <p:ph type="body"/>
          </p:nvPr>
        </p:nvSpPr>
        <p:spPr>
          <a:xfrm>
            <a:off x="1046350" y="4352637"/>
            <a:ext cx="4770904" cy="3478068"/>
          </a:xfrm>
          <a:noFill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85725" indent="-85725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1200">
                <a:solidFill>
                  <a:srgbClr val="000000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SzPct val="45000"/>
              <a:buFont typeface="Wingdings" charset="0"/>
              <a:buNone/>
            </a:pPr>
            <a:r>
              <a:rPr lang="en-GB">
                <a:latin typeface="Arial" charset="0"/>
                <a:cs typeface="msgothic" charset="0"/>
              </a:rPr>
              <a:t>Betti numbers provide a signature of the underlying topology. Illustrated in the figure are five simple objects (topological spaces) together with their Betti number signatures: (a) a point, (b) a circle, (c) a hollow torus, (d) a Klein bottle, and (e) a hollow sphere. For the case of the torus (c), the figure shows three loops on its surface. The red loops are </a:t>
            </a:r>
            <a:r>
              <a:rPr lang="ja-JP" altLang="en-GB">
                <a:latin typeface="Arial" charset="0"/>
                <a:cs typeface="msgothic" charset="0"/>
              </a:rPr>
              <a:t>“</a:t>
            </a:r>
            <a:r>
              <a:rPr lang="en-GB">
                <a:latin typeface="Arial" charset="0"/>
                <a:cs typeface="msgothic" charset="0"/>
              </a:rPr>
              <a:t>essential</a:t>
            </a:r>
            <a:r>
              <a:rPr lang="ja-JP" altLang="en-GB">
                <a:latin typeface="Arial" charset="0"/>
                <a:cs typeface="msgothic" charset="0"/>
              </a:rPr>
              <a:t>”</a:t>
            </a:r>
            <a:r>
              <a:rPr lang="en-GB">
                <a:latin typeface="Arial" charset="0"/>
                <a:cs typeface="msgothic" charset="0"/>
              </a:rPr>
              <a:t> in that they cannot be shrunk to a point, nor can they be deformed one into the other without tearing the loop. The green loop, on the other hand, can be deformed to a point without any obstruction. For the torus, therefore, we have b 1 = 2. For the case of the sphere, the loops shown (and actually all loops on the sphere) can be contracted to points, which is reflected by the fact that b 1 = 0. Both the sphere and the torus have b 2 = 1, this is due to the fact both surfaces enclose a part of space (a void).</a:t>
            </a:r>
          </a:p>
        </p:txBody>
      </p:sp>
    </p:spTree>
    <p:extLst>
      <p:ext uri="{BB962C8B-B14F-4D97-AF65-F5344CB8AC3E}">
        <p14:creationId xmlns:p14="http://schemas.microsoft.com/office/powerpoint/2010/main" val="3654240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9E9DB7-993A-C643-9AA4-1235EAC7C65C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679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437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86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250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151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46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541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0551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06197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54270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717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78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35F2CB-ED6B-964F-A5A9-D053F133804E}" type="datetimeFigureOut">
              <a:rPr lang="en-US" smtClean="0"/>
              <a:t>10/2/2015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895E0A-2896-8A4F-AFE9-280C1193F8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818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ima.umn.edu/videos/?id=848" TargetMode="Externa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93" y="996600"/>
            <a:ext cx="92896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n+1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err="1" smtClean="0"/>
              <a:t>C</a:t>
            </a:r>
            <a:r>
              <a:rPr lang="en-US" sz="3200" baseline="-25000" dirty="0" err="1" smtClean="0"/>
              <a:t>n</a:t>
            </a:r>
            <a:r>
              <a:rPr lang="en-US" sz="3200" baseline="-25000" dirty="0" smtClean="0"/>
              <a:t>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n-1   </a:t>
            </a:r>
            <a:r>
              <a:rPr lang="en-US" sz="3200" dirty="0" smtClean="0">
                <a:sym typeface="Wingdings"/>
              </a:rPr>
              <a:t>. . .</a:t>
            </a:r>
            <a:r>
              <a:rPr lang="en-US" sz="3200" baseline="-25000" dirty="0" smtClean="0"/>
              <a:t>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/>
              <a:t>2</a:t>
            </a:r>
            <a:r>
              <a:rPr lang="en-US" sz="3200" baseline="-25000" dirty="0" smtClean="0"/>
              <a:t>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0   </a:t>
            </a:r>
            <a:r>
              <a:rPr lang="en-US" sz="3200" dirty="0" smtClean="0">
                <a:sym typeface="Wingdings"/>
              </a:rPr>
              <a:t>   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5908" y="596743"/>
            <a:ext cx="961338" cy="676656"/>
            <a:chOff x="658368" y="5669280"/>
            <a:chExt cx="961338" cy="676656"/>
          </a:xfrm>
        </p:grpSpPr>
        <p:sp>
          <p:nvSpPr>
            <p:cNvPr id="4" name="Arc 3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n+1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69160" y="596743"/>
            <a:ext cx="961338" cy="676656"/>
            <a:chOff x="658368" y="5669280"/>
            <a:chExt cx="961338" cy="676656"/>
          </a:xfrm>
        </p:grpSpPr>
        <p:sp>
          <p:nvSpPr>
            <p:cNvPr id="7" name="Arc 6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n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42652" y="596743"/>
            <a:ext cx="961338" cy="676656"/>
            <a:chOff x="658368" y="5669280"/>
            <a:chExt cx="961338" cy="676656"/>
          </a:xfrm>
        </p:grpSpPr>
        <p:sp>
          <p:nvSpPr>
            <p:cNvPr id="16" name="Arc 15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30138" y="596743"/>
            <a:ext cx="961338" cy="676656"/>
            <a:chOff x="658368" y="5669280"/>
            <a:chExt cx="961338" cy="676656"/>
          </a:xfrm>
        </p:grpSpPr>
        <p:sp>
          <p:nvSpPr>
            <p:cNvPr id="19" name="Arc 18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48630" y="596743"/>
            <a:ext cx="961338" cy="676656"/>
            <a:chOff x="658368" y="5669280"/>
            <a:chExt cx="961338" cy="676656"/>
          </a:xfrm>
        </p:grpSpPr>
        <p:sp>
          <p:nvSpPr>
            <p:cNvPr id="22" name="Arc 21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26219" y="2367620"/>
            <a:ext cx="7576500" cy="3922441"/>
            <a:chOff x="112723" y="3602667"/>
            <a:chExt cx="7576500" cy="3922441"/>
          </a:xfrm>
        </p:grpSpPr>
        <p:sp>
          <p:nvSpPr>
            <p:cNvPr id="25" name="Rectangle 24"/>
            <p:cNvSpPr/>
            <p:nvPr/>
          </p:nvSpPr>
          <p:spPr>
            <a:xfrm>
              <a:off x="112723" y="3602667"/>
              <a:ext cx="7576500" cy="3922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 smtClean="0">
                  <a:sym typeface="Wingdings"/>
                </a:rPr>
                <a:t>H</a:t>
              </a:r>
              <a:r>
                <a:rPr lang="en-US" sz="3200" baseline="-25000" dirty="0" err="1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=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/</a:t>
              </a:r>
              <a:r>
                <a:rPr lang="en-US" sz="3200" dirty="0" err="1" smtClean="0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 smtClean="0"/>
                <a:t> = (kernel of      )/ (image of         )</a:t>
              </a:r>
            </a:p>
            <a:p>
              <a:endParaRPr lang="en-US" sz="3200" dirty="0"/>
            </a:p>
            <a:p>
              <a:r>
                <a:rPr lang="en-US" sz="3200" dirty="0" smtClean="0"/>
                <a:t>				     null space of </a:t>
              </a:r>
              <a:r>
                <a:rPr lang="en-US" sz="3200" dirty="0" err="1" smtClean="0"/>
                <a:t>M</a:t>
              </a:r>
              <a:r>
                <a:rPr lang="en-US" sz="3200" baseline="-25000" dirty="0" err="1" smtClean="0"/>
                <a:t>n</a:t>
              </a:r>
              <a:r>
                <a:rPr lang="en-US" sz="3200" baseline="-25000" dirty="0" smtClean="0"/>
                <a:t>        </a:t>
              </a:r>
            </a:p>
            <a:p>
              <a:pPr>
                <a:lnSpc>
                  <a:spcPct val="120000"/>
                </a:lnSpc>
              </a:pPr>
              <a:r>
                <a:rPr lang="en-US" sz="3200" dirty="0"/>
                <a:t>	</a:t>
              </a:r>
              <a:r>
                <a:rPr lang="en-US" sz="3200" dirty="0" smtClean="0"/>
                <a:t>			</a:t>
              </a:r>
              <a:r>
                <a:rPr lang="en-US" sz="3200" dirty="0"/>
                <a:t> </a:t>
              </a:r>
              <a:r>
                <a:rPr lang="en-US" sz="3200" dirty="0" smtClean="0"/>
                <a:t>  column space of M</a:t>
              </a:r>
              <a:r>
                <a:rPr lang="en-US" sz="3200" baseline="-25000" dirty="0" smtClean="0"/>
                <a:t>n+1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/>
            </a:p>
            <a:p>
              <a:pPr>
                <a:lnSpc>
                  <a:spcPct val="120000"/>
                </a:lnSpc>
              </a:pPr>
              <a:r>
                <a:rPr lang="en-US" sz="3200" dirty="0" smtClean="0"/>
                <a:t>Rank </a:t>
              </a:r>
              <a:r>
                <a:rPr lang="en-US" sz="3200" dirty="0" err="1" smtClean="0">
                  <a:sym typeface="Wingdings"/>
                </a:rPr>
                <a:t>H</a:t>
              </a:r>
              <a:r>
                <a:rPr lang="en-US" sz="3200" baseline="-25000" dirty="0" err="1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= Rank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– Rank </a:t>
              </a:r>
              <a:r>
                <a:rPr lang="en-US" sz="3200" dirty="0" err="1" smtClean="0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 smtClean="0"/>
                <a:t> 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 smtClean="0"/>
            </a:p>
            <a:p>
              <a:endParaRPr lang="en-US" sz="3200" baseline="-25000" dirty="0" smtClean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313721" y="5201122"/>
              <a:ext cx="3318192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725521" y="3620062"/>
              <a:ext cx="961338" cy="676656"/>
              <a:chOff x="658368" y="5669280"/>
              <a:chExt cx="961338" cy="676656"/>
            </a:xfrm>
          </p:grpSpPr>
          <p:sp>
            <p:nvSpPr>
              <p:cNvPr id="31" name="Arc 30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n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243470" y="3632552"/>
              <a:ext cx="961338" cy="676656"/>
              <a:chOff x="658368" y="5669280"/>
              <a:chExt cx="961338" cy="676656"/>
            </a:xfrm>
          </p:grpSpPr>
          <p:sp>
            <p:nvSpPr>
              <p:cNvPr id="29" name="Arc 28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n+1</a:t>
                </a:r>
                <a:r>
                  <a:rPr lang="en-US" sz="3200" dirty="0" smtClean="0"/>
                  <a:t>  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2592050" y="3626632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829970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946201" y="406370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6671" y="406370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2722" y="146395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880856" y="3518883"/>
            <a:ext cx="8486578" cy="3178122"/>
            <a:chOff x="-270212" y="3518883"/>
            <a:chExt cx="8486578" cy="3178122"/>
          </a:xfrm>
        </p:grpSpPr>
        <p:sp>
          <p:nvSpPr>
            <p:cNvPr id="2" name="Rectangle 1"/>
            <p:cNvSpPr/>
            <p:nvPr/>
          </p:nvSpPr>
          <p:spPr>
            <a:xfrm>
              <a:off x="-270212" y="3518883"/>
              <a:ext cx="6204138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/>
                <a:t>H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= </a:t>
              </a:r>
              <a:r>
                <a:rPr lang="en-US" sz="3200" dirty="0" smtClean="0">
                  <a:sym typeface="Wingdings"/>
                </a:rPr>
                <a:t>Z</a:t>
              </a:r>
              <a:r>
                <a:rPr lang="en-US" sz="3200" baseline="-25000" dirty="0" smtClean="0">
                  <a:sym typeface="Wingdings"/>
                </a:rPr>
                <a:t>0</a:t>
              </a:r>
              <a:r>
                <a:rPr lang="en-US" sz="3200" dirty="0" smtClean="0">
                  <a:sym typeface="Wingdings"/>
                </a:rPr>
                <a:t>/</a:t>
              </a:r>
              <a:r>
                <a:rPr lang="en-US" sz="3200" dirty="0" smtClean="0"/>
                <a:t>B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= &lt;</a:t>
              </a:r>
              <a:r>
                <a:rPr lang="en-US" sz="3200" dirty="0" smtClean="0">
                  <a:solidFill>
                    <a:srgbClr val="660066"/>
                  </a:solidFill>
                </a:rPr>
                <a:t>v</a:t>
              </a:r>
              <a:r>
                <a:rPr lang="en-US" sz="3200" baseline="-25000" dirty="0" smtClean="0">
                  <a:solidFill>
                    <a:srgbClr val="660066"/>
                  </a:solidFill>
                </a:rPr>
                <a:t>1</a:t>
              </a:r>
              <a:r>
                <a:rPr lang="en-US" sz="3200" dirty="0" smtClean="0">
                  <a:solidFill>
                    <a:srgbClr val="660066"/>
                  </a:solidFill>
                </a:rPr>
                <a:t>, v</a:t>
              </a:r>
              <a:r>
                <a:rPr lang="en-US" sz="3200" baseline="-25000" dirty="0" smtClean="0">
                  <a:solidFill>
                    <a:srgbClr val="660066"/>
                  </a:solidFill>
                </a:rPr>
                <a:t>2</a:t>
              </a:r>
              <a:r>
                <a:rPr lang="en-US" sz="3200" dirty="0" smtClean="0">
                  <a:solidFill>
                    <a:srgbClr val="660066"/>
                  </a:solidFill>
                </a:rPr>
                <a:t>, v</a:t>
              </a:r>
              <a:r>
                <a:rPr lang="en-US" sz="3200" baseline="-25000" dirty="0" smtClean="0">
                  <a:solidFill>
                    <a:srgbClr val="660066"/>
                  </a:solidFill>
                </a:rPr>
                <a:t>3</a:t>
              </a:r>
              <a:r>
                <a:rPr lang="en-US" sz="3200" dirty="0" smtClean="0">
                  <a:solidFill>
                    <a:srgbClr val="660066"/>
                  </a:solidFill>
                </a:rPr>
                <a:t>, v</a:t>
              </a:r>
              <a:r>
                <a:rPr lang="en-US" sz="3200" baseline="-25000" dirty="0" smtClean="0">
                  <a:solidFill>
                    <a:srgbClr val="660066"/>
                  </a:solidFill>
                </a:rPr>
                <a:t>4</a:t>
              </a:r>
              <a:r>
                <a:rPr lang="en-US" sz="3200" dirty="0" smtClean="0">
                  <a:solidFill>
                    <a:srgbClr val="660066"/>
                  </a:solidFill>
                </a:rPr>
                <a:t>, v</a:t>
              </a:r>
              <a:r>
                <a:rPr lang="en-US" sz="3200" baseline="-25000" dirty="0" smtClean="0">
                  <a:solidFill>
                    <a:srgbClr val="660066"/>
                  </a:solidFill>
                </a:rPr>
                <a:t>5</a:t>
              </a:r>
              <a:r>
                <a:rPr lang="en-US" sz="3200" dirty="0" smtClean="0">
                  <a:solidFill>
                    <a:srgbClr val="660066"/>
                  </a:solidFill>
                </a:rPr>
                <a:t>, v</a:t>
              </a:r>
              <a:r>
                <a:rPr lang="en-US" sz="3200" baseline="-25000" dirty="0" smtClean="0">
                  <a:solidFill>
                    <a:srgbClr val="660066"/>
                  </a:solidFill>
                </a:rPr>
                <a:t>6 </a:t>
              </a:r>
              <a:r>
                <a:rPr lang="en-US" sz="3200" dirty="0" smtClean="0"/>
                <a:t>:</a:t>
              </a:r>
            </a:p>
            <a:p>
              <a:endParaRPr lang="en-US" sz="3200" dirty="0" smtClean="0"/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5090956" y="3538251"/>
              <a:ext cx="3125410" cy="3158754"/>
              <a:chOff x="2998305" y="3338705"/>
              <a:chExt cx="3125410" cy="3158754"/>
            </a:xfrm>
          </p:grpSpPr>
          <p:sp>
            <p:nvSpPr>
              <p:cNvPr id="53" name="TextBox 52"/>
              <p:cNvSpPr txBox="1"/>
              <p:nvPr/>
            </p:nvSpPr>
            <p:spPr>
              <a:xfrm>
                <a:off x="2998305" y="3338705"/>
                <a:ext cx="31254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8000"/>
                    </a:solidFill>
                  </a:rPr>
                  <a:t>v</a:t>
                </a:r>
                <a:r>
                  <a:rPr lang="en-US" sz="3200" baseline="-25000" dirty="0" smtClean="0">
                    <a:solidFill>
                      <a:srgbClr val="008000"/>
                    </a:solidFill>
                  </a:rPr>
                  <a:t>1</a:t>
                </a:r>
                <a:r>
                  <a:rPr lang="en-US" sz="3200" dirty="0" smtClean="0">
                    <a:solidFill>
                      <a:srgbClr val="008000"/>
                    </a:solidFill>
                  </a:rPr>
                  <a:t> + v</a:t>
                </a:r>
                <a:r>
                  <a:rPr lang="en-US" sz="3200" baseline="-25000" dirty="0" smtClean="0">
                    <a:solidFill>
                      <a:srgbClr val="008000"/>
                    </a:solidFill>
                  </a:rPr>
                  <a:t>2 </a:t>
                </a:r>
                <a:r>
                  <a:rPr lang="en-US" sz="3200" dirty="0" smtClean="0">
                    <a:solidFill>
                      <a:srgbClr val="008000"/>
                    </a:solidFill>
                  </a:rPr>
                  <a:t>= 0, </a:t>
                </a:r>
                <a:endParaRPr lang="en-US" sz="3200" baseline="-25000" dirty="0" smtClean="0">
                  <a:solidFill>
                    <a:srgbClr val="008000"/>
                  </a:solidFill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2998305" y="3967313"/>
                <a:ext cx="31254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8000"/>
                    </a:solidFill>
                  </a:rPr>
                  <a:t>v</a:t>
                </a:r>
                <a:r>
                  <a:rPr lang="en-US" sz="3200" baseline="-25000" dirty="0" smtClean="0">
                    <a:solidFill>
                      <a:srgbClr val="008000"/>
                    </a:solidFill>
                  </a:rPr>
                  <a:t>2</a:t>
                </a:r>
                <a:r>
                  <a:rPr lang="en-US" sz="3200" dirty="0" smtClean="0">
                    <a:solidFill>
                      <a:srgbClr val="008000"/>
                    </a:solidFill>
                  </a:rPr>
                  <a:t> + v</a:t>
                </a:r>
                <a:r>
                  <a:rPr lang="en-US" sz="3200" baseline="-25000" dirty="0" smtClean="0">
                    <a:solidFill>
                      <a:srgbClr val="008000"/>
                    </a:solidFill>
                  </a:rPr>
                  <a:t>3 </a:t>
                </a:r>
                <a:r>
                  <a:rPr lang="en-US" sz="3200" dirty="0" smtClean="0">
                    <a:solidFill>
                      <a:srgbClr val="008000"/>
                    </a:solidFill>
                  </a:rPr>
                  <a:t>= 0, </a:t>
                </a:r>
                <a:endParaRPr lang="en-US" sz="3200" baseline="-25000" dirty="0" smtClean="0">
                  <a:solidFill>
                    <a:srgbClr val="008000"/>
                  </a:solidFill>
                </a:endParaRPr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2998305" y="4615763"/>
                <a:ext cx="31254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8000"/>
                    </a:solidFill>
                  </a:rPr>
                  <a:t>v</a:t>
                </a:r>
                <a:r>
                  <a:rPr lang="en-US" sz="3200" baseline="-25000" dirty="0" smtClean="0">
                    <a:solidFill>
                      <a:srgbClr val="008000"/>
                    </a:solidFill>
                  </a:rPr>
                  <a:t>4</a:t>
                </a:r>
                <a:r>
                  <a:rPr lang="en-US" sz="3200" dirty="0" smtClean="0">
                    <a:solidFill>
                      <a:srgbClr val="008000"/>
                    </a:solidFill>
                  </a:rPr>
                  <a:t> + v</a:t>
                </a:r>
                <a:r>
                  <a:rPr lang="en-US" sz="3200" baseline="-25000" dirty="0" smtClean="0">
                    <a:solidFill>
                      <a:srgbClr val="008000"/>
                    </a:solidFill>
                  </a:rPr>
                  <a:t>5 </a:t>
                </a:r>
                <a:r>
                  <a:rPr lang="en-US" sz="3200" dirty="0" smtClean="0">
                    <a:solidFill>
                      <a:srgbClr val="008000"/>
                    </a:solidFill>
                  </a:rPr>
                  <a:t>= 0, </a:t>
                </a:r>
                <a:endParaRPr lang="en-US" sz="3200" baseline="-25000" dirty="0" smtClean="0">
                  <a:solidFill>
                    <a:srgbClr val="008000"/>
                  </a:solidFill>
                </a:endParaRP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2998305" y="5284055"/>
                <a:ext cx="31254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8000"/>
                    </a:solidFill>
                  </a:rPr>
                  <a:t>v</a:t>
                </a:r>
                <a:r>
                  <a:rPr lang="en-US" sz="3200" baseline="-25000" dirty="0" smtClean="0">
                    <a:solidFill>
                      <a:srgbClr val="008000"/>
                    </a:solidFill>
                  </a:rPr>
                  <a:t>5</a:t>
                </a:r>
                <a:r>
                  <a:rPr lang="en-US" sz="3200" dirty="0" smtClean="0">
                    <a:solidFill>
                      <a:srgbClr val="008000"/>
                    </a:solidFill>
                  </a:rPr>
                  <a:t> + v</a:t>
                </a:r>
                <a:r>
                  <a:rPr lang="en-US" sz="3200" baseline="-25000" dirty="0" smtClean="0">
                    <a:solidFill>
                      <a:srgbClr val="008000"/>
                    </a:solidFill>
                  </a:rPr>
                  <a:t>6 </a:t>
                </a:r>
                <a:r>
                  <a:rPr lang="en-US" sz="3200" dirty="0" smtClean="0">
                    <a:solidFill>
                      <a:srgbClr val="008000"/>
                    </a:solidFill>
                  </a:rPr>
                  <a:t>= 0, </a:t>
                </a:r>
                <a:endParaRPr lang="en-US" sz="3200" baseline="-25000" dirty="0" smtClean="0">
                  <a:solidFill>
                    <a:srgbClr val="008000"/>
                  </a:solidFill>
                </a:endParaRP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998305" y="5912683"/>
                <a:ext cx="31254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008000"/>
                    </a:solidFill>
                  </a:rPr>
                  <a:t>v</a:t>
                </a:r>
                <a:r>
                  <a:rPr lang="en-US" sz="3200" baseline="-25000" dirty="0" smtClean="0">
                    <a:solidFill>
                      <a:srgbClr val="008000"/>
                    </a:solidFill>
                  </a:rPr>
                  <a:t>4</a:t>
                </a:r>
                <a:r>
                  <a:rPr lang="en-US" sz="3200" dirty="0" smtClean="0">
                    <a:solidFill>
                      <a:srgbClr val="008000"/>
                    </a:solidFill>
                  </a:rPr>
                  <a:t> + v</a:t>
                </a:r>
                <a:r>
                  <a:rPr lang="en-US" sz="3200" baseline="-25000" dirty="0" smtClean="0">
                    <a:solidFill>
                      <a:srgbClr val="008000"/>
                    </a:solidFill>
                  </a:rPr>
                  <a:t>6 </a:t>
                </a:r>
                <a:r>
                  <a:rPr lang="en-US" sz="3200" dirty="0" smtClean="0">
                    <a:solidFill>
                      <a:srgbClr val="008000"/>
                    </a:solidFill>
                  </a:rPr>
                  <a:t>= 0&gt;</a:t>
                </a:r>
                <a:endParaRPr lang="en-US" sz="3200" baseline="-25000" dirty="0" smtClean="0">
                  <a:solidFill>
                    <a:srgbClr val="008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1925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946201" y="406370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6671" y="406370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2722" y="146395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  <p:sp>
        <p:nvSpPr>
          <p:cNvPr id="2" name="Rectangle 1"/>
          <p:cNvSpPr/>
          <p:nvPr/>
        </p:nvSpPr>
        <p:spPr>
          <a:xfrm>
            <a:off x="264519" y="3602667"/>
            <a:ext cx="8879479" cy="37035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  <a:sym typeface="Wingdings"/>
              </a:rPr>
              <a:t>Z</a:t>
            </a:r>
            <a:r>
              <a:rPr lang="en-US" sz="3200" baseline="-25000" dirty="0" smtClean="0">
                <a:solidFill>
                  <a:srgbClr val="660066"/>
                </a:solidFill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/</a:t>
            </a:r>
            <a:r>
              <a:rPr lang="en-US" sz="3200" dirty="0" smtClean="0">
                <a:solidFill>
                  <a:srgbClr val="008000"/>
                </a:solidFill>
              </a:rPr>
              <a:t>B</a:t>
            </a:r>
            <a:r>
              <a:rPr lang="en-US" sz="3200" baseline="-25000" dirty="0" smtClean="0">
                <a:solidFill>
                  <a:srgbClr val="008000"/>
                </a:solidFill>
              </a:rPr>
              <a:t>0</a:t>
            </a:r>
            <a:r>
              <a:rPr lang="en-US" sz="3200" dirty="0" smtClean="0"/>
              <a:t> = &lt;</a:t>
            </a:r>
            <a:r>
              <a:rPr lang="en-US" sz="3200" dirty="0" smtClean="0">
                <a:solidFill>
                  <a:srgbClr val="660066"/>
                </a:solidFill>
              </a:rPr>
              <a:t>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>
                <a:solidFill>
                  <a:srgbClr val="660066"/>
                </a:solidFill>
              </a:rPr>
              <a:t>2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3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5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6 </a:t>
            </a:r>
            <a:r>
              <a:rPr lang="en-US" sz="3200" dirty="0" smtClean="0">
                <a:solidFill>
                  <a:srgbClr val="008000"/>
                </a:solidFill>
              </a:rPr>
              <a:t>: v</a:t>
            </a:r>
            <a:r>
              <a:rPr lang="en-US" sz="3200" baseline="-25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2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 smtClean="0">
                <a:solidFill>
                  <a:srgbClr val="008000"/>
                </a:solidFill>
              </a:rPr>
              <a:t>2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3 </a:t>
            </a:r>
            <a:r>
              <a:rPr lang="en-US" sz="3200" dirty="0" smtClean="0">
                <a:solidFill>
                  <a:srgbClr val="008000"/>
                </a:solidFill>
              </a:rPr>
              <a:t>= 0, </a:t>
            </a:r>
          </a:p>
          <a:p>
            <a:r>
              <a:rPr lang="en-US" sz="3200" dirty="0" smtClean="0">
                <a:solidFill>
                  <a:srgbClr val="008000"/>
                </a:solidFill>
              </a:rPr>
              <a:t>                                   v</a:t>
            </a:r>
            <a:r>
              <a:rPr lang="en-US" sz="3200" baseline="-25000" dirty="0" smtClean="0">
                <a:solidFill>
                  <a:srgbClr val="008000"/>
                </a:solidFill>
              </a:rPr>
              <a:t>4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>
                <a:solidFill>
                  <a:srgbClr val="008000"/>
                </a:solidFill>
              </a:rPr>
              <a:t>5</a:t>
            </a:r>
            <a:r>
              <a:rPr lang="en-US" sz="3200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 smtClean="0">
                <a:solidFill>
                  <a:srgbClr val="008000"/>
                </a:solidFill>
              </a:rPr>
              <a:t>5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>
                <a:solidFill>
                  <a:srgbClr val="008000"/>
                </a:solidFill>
              </a:rPr>
              <a:t>6</a:t>
            </a:r>
            <a:r>
              <a:rPr lang="en-US" sz="3200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 smtClean="0">
                <a:solidFill>
                  <a:srgbClr val="008000"/>
                </a:solidFill>
              </a:rPr>
              <a:t>4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>
                <a:solidFill>
                  <a:srgbClr val="008000"/>
                </a:solidFill>
              </a:rPr>
              <a:t>6</a:t>
            </a:r>
            <a:r>
              <a:rPr lang="en-US" sz="3200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= 0</a:t>
            </a:r>
            <a:r>
              <a:rPr lang="en-US" sz="3200" dirty="0" smtClean="0"/>
              <a:t>&gt;</a:t>
            </a:r>
            <a:endParaRPr lang="en-US" sz="3200" baseline="-25000" dirty="0" smtClean="0"/>
          </a:p>
          <a:p>
            <a:endParaRPr lang="en-US" sz="1600" baseline="-25000" dirty="0" smtClean="0"/>
          </a:p>
          <a:p>
            <a:r>
              <a:rPr lang="en-US" sz="3200" dirty="0" smtClean="0">
                <a:solidFill>
                  <a:srgbClr val="008000"/>
                </a:solidFill>
              </a:rPr>
              <a:t>v</a:t>
            </a:r>
            <a:r>
              <a:rPr lang="en-US" sz="3200" baseline="-25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2 </a:t>
            </a:r>
            <a:r>
              <a:rPr lang="en-US" sz="3200" dirty="0" smtClean="0">
                <a:solidFill>
                  <a:srgbClr val="008000"/>
                </a:solidFill>
              </a:rPr>
              <a:t>= 0 implies v</a:t>
            </a:r>
            <a:r>
              <a:rPr lang="en-US" sz="3200" baseline="-25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 = v</a:t>
            </a:r>
            <a:r>
              <a:rPr lang="en-US" sz="3200" baseline="-25000" dirty="0" smtClean="0">
                <a:solidFill>
                  <a:srgbClr val="008000"/>
                </a:solidFill>
              </a:rPr>
              <a:t>2 </a:t>
            </a:r>
          </a:p>
          <a:p>
            <a:endParaRPr lang="en-US" sz="3200" baseline="-25000" dirty="0" smtClean="0">
              <a:solidFill>
                <a:srgbClr val="008000"/>
              </a:solidFill>
            </a:endParaRPr>
          </a:p>
          <a:p>
            <a:r>
              <a:rPr lang="en-US" sz="3200" dirty="0" smtClean="0">
                <a:solidFill>
                  <a:srgbClr val="660066"/>
                </a:solidFill>
                <a:sym typeface="Wingdings"/>
              </a:rPr>
              <a:t>Z</a:t>
            </a:r>
            <a:r>
              <a:rPr lang="en-US" sz="3200" baseline="-25000" dirty="0" smtClean="0">
                <a:solidFill>
                  <a:srgbClr val="660066"/>
                </a:solidFill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/</a:t>
            </a:r>
            <a:r>
              <a:rPr lang="en-US" sz="3200" dirty="0" smtClean="0">
                <a:solidFill>
                  <a:srgbClr val="008000"/>
                </a:solidFill>
              </a:rPr>
              <a:t>B</a:t>
            </a:r>
            <a:r>
              <a:rPr lang="en-US" sz="3200" baseline="-25000" dirty="0" smtClean="0">
                <a:solidFill>
                  <a:srgbClr val="008000"/>
                </a:solidFill>
              </a:rPr>
              <a:t>0</a:t>
            </a:r>
            <a:r>
              <a:rPr lang="en-US" sz="3200" dirty="0" smtClean="0"/>
              <a:t> = &lt;</a:t>
            </a:r>
            <a:r>
              <a:rPr lang="en-US" sz="3200" dirty="0" smtClean="0">
                <a:solidFill>
                  <a:srgbClr val="660066"/>
                </a:solidFill>
              </a:rPr>
              <a:t>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3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5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6 </a:t>
            </a:r>
            <a:r>
              <a:rPr lang="en-US" sz="3200" dirty="0" smtClean="0">
                <a:solidFill>
                  <a:srgbClr val="008000"/>
                </a:solidFill>
              </a:rPr>
              <a:t>: v</a:t>
            </a:r>
            <a:r>
              <a:rPr lang="en-US" sz="3200" baseline="-25000" dirty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3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 smtClean="0">
                <a:solidFill>
                  <a:srgbClr val="008000"/>
                </a:solidFill>
              </a:rPr>
              <a:t>4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5 </a:t>
            </a:r>
            <a:r>
              <a:rPr lang="en-US" sz="3200" dirty="0" smtClean="0">
                <a:solidFill>
                  <a:srgbClr val="008000"/>
                </a:solidFill>
              </a:rPr>
              <a:t>= 0, </a:t>
            </a:r>
          </a:p>
          <a:p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                                                      v</a:t>
            </a:r>
            <a:r>
              <a:rPr lang="en-US" sz="3200" baseline="-25000" dirty="0" smtClean="0">
                <a:solidFill>
                  <a:srgbClr val="008000"/>
                </a:solidFill>
              </a:rPr>
              <a:t>5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6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 smtClean="0">
                <a:solidFill>
                  <a:srgbClr val="008000"/>
                </a:solidFill>
              </a:rPr>
              <a:t>4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6 </a:t>
            </a:r>
            <a:r>
              <a:rPr lang="en-US" sz="3200" dirty="0" smtClean="0">
                <a:solidFill>
                  <a:srgbClr val="008000"/>
                </a:solidFill>
              </a:rPr>
              <a:t>= 0</a:t>
            </a:r>
            <a:r>
              <a:rPr lang="en-US" sz="3200" dirty="0" smtClean="0"/>
              <a:t>&gt;</a:t>
            </a:r>
            <a:endParaRPr lang="en-US" sz="3200" baseline="-25000" dirty="0" smtClean="0"/>
          </a:p>
          <a:p>
            <a:endParaRPr lang="en-US" sz="3200" baseline="-25000" dirty="0">
              <a:solidFill>
                <a:srgbClr val="008000"/>
              </a:solidFill>
            </a:endParaRPr>
          </a:p>
          <a:p>
            <a:endParaRPr lang="en-US" sz="32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170073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946201" y="406370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6671" y="406370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2722" y="146395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  <p:sp>
        <p:nvSpPr>
          <p:cNvPr id="2" name="Rectangle 1"/>
          <p:cNvSpPr/>
          <p:nvPr/>
        </p:nvSpPr>
        <p:spPr>
          <a:xfrm>
            <a:off x="264519" y="3602667"/>
            <a:ext cx="8879479" cy="22262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  <a:sym typeface="Wingdings"/>
              </a:rPr>
              <a:t>Z</a:t>
            </a:r>
            <a:r>
              <a:rPr lang="en-US" sz="3200" baseline="-25000" dirty="0" smtClean="0">
                <a:solidFill>
                  <a:srgbClr val="660066"/>
                </a:solidFill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/</a:t>
            </a:r>
            <a:r>
              <a:rPr lang="en-US" sz="3200" dirty="0" smtClean="0">
                <a:solidFill>
                  <a:srgbClr val="008000"/>
                </a:solidFill>
              </a:rPr>
              <a:t>B</a:t>
            </a:r>
            <a:r>
              <a:rPr lang="en-US" sz="3200" baseline="-25000" dirty="0" smtClean="0">
                <a:solidFill>
                  <a:srgbClr val="008000"/>
                </a:solidFill>
              </a:rPr>
              <a:t>0</a:t>
            </a:r>
            <a:r>
              <a:rPr lang="en-US" sz="3200" dirty="0" smtClean="0"/>
              <a:t> = &lt;</a:t>
            </a:r>
            <a:r>
              <a:rPr lang="en-US" sz="3200" dirty="0" smtClean="0">
                <a:solidFill>
                  <a:srgbClr val="660066"/>
                </a:solidFill>
              </a:rPr>
              <a:t>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3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5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6 </a:t>
            </a:r>
            <a:r>
              <a:rPr lang="en-US" sz="3200" dirty="0" smtClean="0">
                <a:solidFill>
                  <a:srgbClr val="008000"/>
                </a:solidFill>
              </a:rPr>
              <a:t>: v</a:t>
            </a:r>
            <a:r>
              <a:rPr lang="en-US" sz="3200" baseline="-25000" dirty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3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 smtClean="0">
                <a:solidFill>
                  <a:srgbClr val="008000"/>
                </a:solidFill>
              </a:rPr>
              <a:t>4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5 </a:t>
            </a:r>
            <a:r>
              <a:rPr lang="en-US" sz="3200" dirty="0" smtClean="0">
                <a:solidFill>
                  <a:srgbClr val="008000"/>
                </a:solidFill>
              </a:rPr>
              <a:t>= 0, </a:t>
            </a:r>
          </a:p>
          <a:p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                                                      v</a:t>
            </a:r>
            <a:r>
              <a:rPr lang="en-US" sz="3200" baseline="-25000" dirty="0" smtClean="0">
                <a:solidFill>
                  <a:srgbClr val="008000"/>
                </a:solidFill>
              </a:rPr>
              <a:t>5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6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 smtClean="0">
                <a:solidFill>
                  <a:srgbClr val="008000"/>
                </a:solidFill>
              </a:rPr>
              <a:t>4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6 </a:t>
            </a:r>
            <a:r>
              <a:rPr lang="en-US" sz="3200" dirty="0" smtClean="0">
                <a:solidFill>
                  <a:srgbClr val="008000"/>
                </a:solidFill>
              </a:rPr>
              <a:t>= 0</a:t>
            </a:r>
            <a:r>
              <a:rPr lang="en-US" sz="3200" dirty="0" smtClean="0"/>
              <a:t>&gt;</a:t>
            </a:r>
          </a:p>
          <a:p>
            <a:endParaRPr lang="en-US" sz="3200" baseline="-25000" dirty="0" smtClean="0"/>
          </a:p>
          <a:p>
            <a:pPr algn="ctr"/>
            <a:endParaRPr lang="en-US" sz="3200" baseline="-25000" dirty="0" smtClean="0"/>
          </a:p>
          <a:p>
            <a:pPr algn="ctr"/>
            <a:r>
              <a:rPr lang="en-US" sz="3200" dirty="0" smtClean="0">
                <a:solidFill>
                  <a:srgbClr val="660066"/>
                </a:solidFill>
                <a:sym typeface="Wingdings"/>
              </a:rPr>
              <a:t>Z</a:t>
            </a:r>
            <a:r>
              <a:rPr lang="en-US" sz="3200" baseline="-25000" dirty="0" smtClean="0">
                <a:solidFill>
                  <a:srgbClr val="660066"/>
                </a:solidFill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/</a:t>
            </a:r>
            <a:r>
              <a:rPr lang="en-US" sz="3200" dirty="0" smtClean="0">
                <a:solidFill>
                  <a:srgbClr val="008000"/>
                </a:solidFill>
              </a:rPr>
              <a:t>B</a:t>
            </a:r>
            <a:r>
              <a:rPr lang="en-US" sz="3200" baseline="-25000" dirty="0" smtClean="0">
                <a:solidFill>
                  <a:srgbClr val="008000"/>
                </a:solidFill>
              </a:rPr>
              <a:t>0</a:t>
            </a:r>
            <a:r>
              <a:rPr lang="en-US" sz="3200" dirty="0" smtClean="0"/>
              <a:t> = &lt;</a:t>
            </a:r>
            <a:r>
              <a:rPr lang="en-US" sz="3200" dirty="0" smtClean="0">
                <a:solidFill>
                  <a:srgbClr val="660066"/>
                </a:solidFill>
              </a:rPr>
              <a:t>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,  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/>
              <a:t>&gt;  </a:t>
            </a:r>
            <a:endParaRPr lang="en-US" sz="32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422735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93" y="640330"/>
            <a:ext cx="92896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n+1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err="1" smtClean="0"/>
              <a:t>C</a:t>
            </a:r>
            <a:r>
              <a:rPr lang="en-US" sz="3200" baseline="-25000" dirty="0" err="1" smtClean="0"/>
              <a:t>n</a:t>
            </a:r>
            <a:r>
              <a:rPr lang="en-US" sz="3200" baseline="-25000" dirty="0" smtClean="0"/>
              <a:t>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n-1   </a:t>
            </a:r>
            <a:r>
              <a:rPr lang="en-US" sz="3200" dirty="0" smtClean="0">
                <a:sym typeface="Wingdings"/>
              </a:rPr>
              <a:t>. . .</a:t>
            </a:r>
            <a:r>
              <a:rPr lang="en-US" sz="3200" baseline="-25000" dirty="0" smtClean="0"/>
              <a:t>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/>
              <a:t>2</a:t>
            </a:r>
            <a:r>
              <a:rPr lang="en-US" sz="3200" baseline="-25000" dirty="0" smtClean="0"/>
              <a:t>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0   </a:t>
            </a:r>
            <a:r>
              <a:rPr lang="en-US" sz="3200" dirty="0" smtClean="0">
                <a:sym typeface="Wingdings"/>
              </a:rPr>
              <a:t>   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5908" y="240473"/>
            <a:ext cx="961338" cy="676656"/>
            <a:chOff x="658368" y="5669280"/>
            <a:chExt cx="961338" cy="676656"/>
          </a:xfrm>
        </p:grpSpPr>
        <p:sp>
          <p:nvSpPr>
            <p:cNvPr id="4" name="Arc 3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n+1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69160" y="240473"/>
            <a:ext cx="961338" cy="676656"/>
            <a:chOff x="658368" y="5669280"/>
            <a:chExt cx="961338" cy="676656"/>
          </a:xfrm>
        </p:grpSpPr>
        <p:sp>
          <p:nvSpPr>
            <p:cNvPr id="7" name="Arc 6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n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42652" y="240473"/>
            <a:ext cx="961338" cy="676656"/>
            <a:chOff x="658368" y="5669280"/>
            <a:chExt cx="961338" cy="676656"/>
          </a:xfrm>
        </p:grpSpPr>
        <p:sp>
          <p:nvSpPr>
            <p:cNvPr id="16" name="Arc 15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30138" y="240473"/>
            <a:ext cx="961338" cy="676656"/>
            <a:chOff x="658368" y="5669280"/>
            <a:chExt cx="961338" cy="676656"/>
          </a:xfrm>
        </p:grpSpPr>
        <p:sp>
          <p:nvSpPr>
            <p:cNvPr id="19" name="Arc 18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48630" y="240473"/>
            <a:ext cx="961338" cy="676656"/>
            <a:chOff x="658368" y="5669280"/>
            <a:chExt cx="961338" cy="676656"/>
          </a:xfrm>
        </p:grpSpPr>
        <p:sp>
          <p:nvSpPr>
            <p:cNvPr id="22" name="Arc 21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26219" y="2011350"/>
            <a:ext cx="7576500" cy="5640518"/>
            <a:chOff x="112723" y="3602667"/>
            <a:chExt cx="7576500" cy="5640518"/>
          </a:xfrm>
        </p:grpSpPr>
        <p:sp>
          <p:nvSpPr>
            <p:cNvPr id="25" name="Rectangle 24"/>
            <p:cNvSpPr/>
            <p:nvPr/>
          </p:nvSpPr>
          <p:spPr>
            <a:xfrm>
              <a:off x="112723" y="3602667"/>
              <a:ext cx="7576500" cy="56405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 smtClean="0">
                  <a:sym typeface="Wingdings"/>
                </a:rPr>
                <a:t>H</a:t>
              </a:r>
              <a:r>
                <a:rPr lang="en-US" sz="3200" baseline="-25000" dirty="0" err="1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=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/</a:t>
              </a:r>
              <a:r>
                <a:rPr lang="en-US" sz="3200" dirty="0" err="1" smtClean="0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 smtClean="0"/>
                <a:t> = (kernel of      )/ (image of         )</a:t>
              </a:r>
            </a:p>
            <a:p>
              <a:endParaRPr lang="en-US" sz="3200" dirty="0"/>
            </a:p>
            <a:p>
              <a:r>
                <a:rPr lang="en-US" sz="3200" dirty="0" smtClean="0"/>
                <a:t>				     null space of </a:t>
              </a:r>
              <a:r>
                <a:rPr lang="en-US" sz="3200" dirty="0" err="1" smtClean="0"/>
                <a:t>M</a:t>
              </a:r>
              <a:r>
                <a:rPr lang="en-US" sz="3200" baseline="-25000" dirty="0" err="1" smtClean="0"/>
                <a:t>n</a:t>
              </a:r>
              <a:r>
                <a:rPr lang="en-US" sz="3200" baseline="-25000" dirty="0" smtClean="0"/>
                <a:t>        </a:t>
              </a:r>
            </a:p>
            <a:p>
              <a:pPr>
                <a:lnSpc>
                  <a:spcPct val="120000"/>
                </a:lnSpc>
              </a:pPr>
              <a:r>
                <a:rPr lang="en-US" sz="3200" dirty="0"/>
                <a:t>	</a:t>
              </a:r>
              <a:r>
                <a:rPr lang="en-US" sz="3200" dirty="0" smtClean="0"/>
                <a:t>			</a:t>
              </a:r>
              <a:r>
                <a:rPr lang="en-US" sz="3200" dirty="0"/>
                <a:t> </a:t>
              </a:r>
              <a:r>
                <a:rPr lang="en-US" sz="3200" dirty="0" smtClean="0"/>
                <a:t>  column space of M</a:t>
              </a:r>
              <a:r>
                <a:rPr lang="en-US" sz="3200" baseline="-25000" dirty="0" smtClean="0"/>
                <a:t>n+1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/>
            </a:p>
            <a:p>
              <a:pPr>
                <a:lnSpc>
                  <a:spcPct val="120000"/>
                </a:lnSpc>
              </a:pPr>
              <a:r>
                <a:rPr lang="en-US" sz="3200" dirty="0" smtClean="0"/>
                <a:t>Rank </a:t>
              </a:r>
              <a:r>
                <a:rPr lang="en-US" sz="3200" dirty="0" err="1" smtClean="0">
                  <a:sym typeface="Wingdings"/>
                </a:rPr>
                <a:t>H</a:t>
              </a:r>
              <a:r>
                <a:rPr lang="en-US" sz="3200" baseline="-25000" dirty="0" err="1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= Rank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– Rank </a:t>
              </a:r>
              <a:r>
                <a:rPr lang="en-US" sz="3200" dirty="0" err="1" smtClean="0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 smtClean="0"/>
                <a:t> </a:t>
              </a:r>
            </a:p>
            <a:p>
              <a:pPr>
                <a:lnSpc>
                  <a:spcPct val="120000"/>
                </a:lnSpc>
              </a:pPr>
              <a:endParaRPr lang="en-US" sz="3200" dirty="0"/>
            </a:p>
            <a:p>
              <a:pPr>
                <a:lnSpc>
                  <a:spcPct val="120000"/>
                </a:lnSpc>
              </a:pPr>
              <a:r>
                <a:rPr lang="en-US" sz="3200" dirty="0"/>
                <a:t>Rank </a:t>
              </a:r>
              <a:r>
                <a:rPr lang="en-US" sz="3200" dirty="0" err="1" smtClean="0">
                  <a:sym typeface="Wingdings"/>
                </a:rPr>
                <a:t>C</a:t>
              </a:r>
              <a:r>
                <a:rPr lang="en-US" sz="3200" baseline="-25000" dirty="0" err="1" smtClean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</a:t>
              </a:r>
              <a:r>
                <a:rPr lang="en-US" sz="3200" dirty="0">
                  <a:sym typeface="Wingdings"/>
                </a:rPr>
                <a:t>= Rank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>
                  <a:sym typeface="Wingdings"/>
                </a:rPr>
                <a:t> </a:t>
              </a:r>
              <a:r>
                <a:rPr lang="en-US" sz="3200" dirty="0" smtClean="0">
                  <a:sym typeface="Wingdings"/>
                </a:rPr>
                <a:t>+ </a:t>
              </a:r>
              <a:r>
                <a:rPr lang="en-US" sz="3200" dirty="0">
                  <a:sym typeface="Wingdings"/>
                </a:rPr>
                <a:t>Rank </a:t>
              </a:r>
              <a:r>
                <a:rPr lang="en-US" sz="3200" dirty="0" err="1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/>
                <a:t> </a:t>
              </a:r>
            </a:p>
            <a:p>
              <a:pPr>
                <a:lnSpc>
                  <a:spcPct val="120000"/>
                </a:lnSpc>
              </a:pPr>
              <a:endParaRPr lang="en-US" sz="3200" dirty="0" smtClean="0"/>
            </a:p>
            <a:p>
              <a:pPr>
                <a:lnSpc>
                  <a:spcPct val="120000"/>
                </a:lnSpc>
              </a:pPr>
              <a:endParaRPr lang="en-US" sz="3200" baseline="-25000" dirty="0" smtClean="0"/>
            </a:p>
            <a:p>
              <a:endParaRPr lang="en-US" sz="3200" baseline="-25000" dirty="0" smtClean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313721" y="5201122"/>
              <a:ext cx="3318192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725521" y="3620062"/>
              <a:ext cx="961338" cy="676656"/>
              <a:chOff x="658368" y="5669280"/>
              <a:chExt cx="961338" cy="676656"/>
            </a:xfrm>
          </p:grpSpPr>
          <p:sp>
            <p:nvSpPr>
              <p:cNvPr id="31" name="Arc 30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n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243470" y="3632552"/>
              <a:ext cx="961338" cy="676656"/>
              <a:chOff x="658368" y="5669280"/>
              <a:chExt cx="961338" cy="676656"/>
            </a:xfrm>
          </p:grpSpPr>
          <p:sp>
            <p:nvSpPr>
              <p:cNvPr id="29" name="Arc 28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n+1</a:t>
                </a:r>
                <a:r>
                  <a:rPr lang="en-US" sz="3200" dirty="0" smtClean="0"/>
                  <a:t>  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2592050" y="3270362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73082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22207" y="784600"/>
            <a:ext cx="2753393" cy="991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sz="3200" dirty="0" smtClean="0"/>
          </a:p>
        </p:txBody>
      </p:sp>
      <p:grpSp>
        <p:nvGrpSpPr>
          <p:cNvPr id="50" name="Group 49"/>
          <p:cNvGrpSpPr/>
          <p:nvPr/>
        </p:nvGrpSpPr>
        <p:grpSpPr>
          <a:xfrm>
            <a:off x="4912848" y="572622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73318" y="572622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37807" y="96110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  <p:sp>
        <p:nvSpPr>
          <p:cNvPr id="2" name="Rectangle 1"/>
          <p:cNvSpPr/>
          <p:nvPr/>
        </p:nvSpPr>
        <p:spPr>
          <a:xfrm>
            <a:off x="264519" y="3602667"/>
            <a:ext cx="8879479" cy="2751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  <a:sym typeface="Wingdings"/>
              </a:rPr>
              <a:t>Z</a:t>
            </a:r>
            <a:r>
              <a:rPr lang="en-US" sz="3200" baseline="-25000" dirty="0" smtClean="0">
                <a:solidFill>
                  <a:srgbClr val="660066"/>
                </a:solidFill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/</a:t>
            </a:r>
            <a:r>
              <a:rPr lang="en-US" sz="3200" dirty="0" smtClean="0">
                <a:solidFill>
                  <a:srgbClr val="008000"/>
                </a:solidFill>
              </a:rPr>
              <a:t>B</a:t>
            </a:r>
            <a:r>
              <a:rPr lang="en-US" sz="3200" baseline="-25000" dirty="0" smtClean="0">
                <a:solidFill>
                  <a:srgbClr val="008000"/>
                </a:solidFill>
              </a:rPr>
              <a:t>0</a:t>
            </a:r>
            <a:r>
              <a:rPr lang="en-US" sz="3200" dirty="0" smtClean="0"/>
              <a:t> = &lt;</a:t>
            </a:r>
            <a:r>
              <a:rPr lang="en-US" sz="3200" dirty="0" smtClean="0">
                <a:solidFill>
                  <a:srgbClr val="660066"/>
                </a:solidFill>
              </a:rPr>
              <a:t>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2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3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5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6 </a:t>
            </a:r>
            <a:r>
              <a:rPr lang="en-US" sz="3200" dirty="0" smtClean="0">
                <a:solidFill>
                  <a:srgbClr val="008000"/>
                </a:solidFill>
              </a:rPr>
              <a:t>: v</a:t>
            </a:r>
            <a:r>
              <a:rPr lang="en-US" sz="3200" baseline="-25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2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>
                <a:solidFill>
                  <a:srgbClr val="008000"/>
                </a:solidFill>
              </a:rPr>
              <a:t>2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>
                <a:solidFill>
                  <a:srgbClr val="008000"/>
                </a:solidFill>
              </a:rPr>
              <a:t>3</a:t>
            </a:r>
            <a:r>
              <a:rPr lang="en-US" sz="3200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= 0, </a:t>
            </a:r>
          </a:p>
          <a:p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                                  v</a:t>
            </a:r>
            <a:r>
              <a:rPr lang="en-US" sz="3200" baseline="-25000" dirty="0" smtClean="0">
                <a:solidFill>
                  <a:srgbClr val="008000"/>
                </a:solidFill>
              </a:rPr>
              <a:t>4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>
                <a:solidFill>
                  <a:srgbClr val="008000"/>
                </a:solidFill>
              </a:rPr>
              <a:t>5</a:t>
            </a:r>
            <a:r>
              <a:rPr lang="en-US" sz="3200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 smtClean="0">
                <a:solidFill>
                  <a:srgbClr val="008000"/>
                </a:solidFill>
              </a:rPr>
              <a:t>5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>
                <a:solidFill>
                  <a:srgbClr val="008000"/>
                </a:solidFill>
              </a:rPr>
              <a:t>6</a:t>
            </a:r>
            <a:r>
              <a:rPr lang="en-US" sz="3200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 smtClean="0">
                <a:solidFill>
                  <a:srgbClr val="008000"/>
                </a:solidFill>
              </a:rPr>
              <a:t>4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>
                <a:solidFill>
                  <a:srgbClr val="008000"/>
                </a:solidFill>
              </a:rPr>
              <a:t>6</a:t>
            </a:r>
            <a:r>
              <a:rPr lang="en-US" sz="3200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= 0</a:t>
            </a:r>
            <a:r>
              <a:rPr lang="en-US" sz="3200" dirty="0" smtClean="0"/>
              <a:t>&gt;</a:t>
            </a:r>
          </a:p>
          <a:p>
            <a:endParaRPr lang="en-US" sz="3200" baseline="-25000" dirty="0"/>
          </a:p>
          <a:p>
            <a:pPr>
              <a:lnSpc>
                <a:spcPct val="140000"/>
              </a:lnSpc>
            </a:pPr>
            <a:r>
              <a:rPr lang="en-US" sz="3200" dirty="0" smtClean="0">
                <a:solidFill>
                  <a:srgbClr val="660066"/>
                </a:solidFill>
                <a:sym typeface="Wingdings"/>
              </a:rPr>
              <a:t>Z</a:t>
            </a:r>
            <a:r>
              <a:rPr lang="en-US" sz="3200" baseline="-25000" dirty="0" smtClean="0">
                <a:solidFill>
                  <a:srgbClr val="660066"/>
                </a:solidFill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/</a:t>
            </a:r>
            <a:r>
              <a:rPr lang="en-US" sz="3200" dirty="0" smtClean="0">
                <a:solidFill>
                  <a:srgbClr val="008000"/>
                </a:solidFill>
              </a:rPr>
              <a:t>B</a:t>
            </a:r>
            <a:r>
              <a:rPr lang="en-US" sz="3200" baseline="-25000" dirty="0" smtClean="0">
                <a:solidFill>
                  <a:srgbClr val="008000"/>
                </a:solidFill>
              </a:rPr>
              <a:t>0</a:t>
            </a:r>
            <a:r>
              <a:rPr lang="en-US" sz="3200" dirty="0" smtClean="0"/>
              <a:t> = &lt;</a:t>
            </a:r>
            <a:r>
              <a:rPr lang="en-US" sz="3200" dirty="0" smtClean="0">
                <a:solidFill>
                  <a:srgbClr val="660066"/>
                </a:solidFill>
              </a:rPr>
              <a:t>[v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],  [v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]</a:t>
            </a:r>
            <a:r>
              <a:rPr lang="en-US" sz="3200" dirty="0" smtClean="0"/>
              <a:t>&gt; where [</a:t>
            </a:r>
            <a:r>
              <a:rPr lang="en-US" sz="3200" dirty="0" smtClean="0">
                <a:solidFill>
                  <a:srgbClr val="660066"/>
                </a:solidFill>
              </a:rPr>
              <a:t>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]  =  </a:t>
            </a:r>
            <a:r>
              <a:rPr lang="en-US" sz="3200" dirty="0" smtClean="0"/>
              <a:t>{</a:t>
            </a:r>
            <a:r>
              <a:rPr lang="en-US" sz="3200" dirty="0" smtClean="0">
                <a:solidFill>
                  <a:srgbClr val="660066"/>
                </a:solidFill>
              </a:rPr>
              <a:t>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2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3</a:t>
            </a:r>
            <a:r>
              <a:rPr lang="en-US" sz="3200" dirty="0" smtClean="0">
                <a:solidFill>
                  <a:srgbClr val="660066"/>
                </a:solidFill>
              </a:rPr>
              <a:t>}</a:t>
            </a:r>
          </a:p>
          <a:p>
            <a:pPr>
              <a:lnSpc>
                <a:spcPct val="140000"/>
              </a:lnSpc>
            </a:pPr>
            <a:r>
              <a:rPr lang="en-US" sz="3200" dirty="0" smtClean="0">
                <a:solidFill>
                  <a:srgbClr val="660066"/>
                </a:solidFill>
              </a:rPr>
              <a:t>                                and [v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]  =  {v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5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6</a:t>
            </a:r>
            <a:r>
              <a:rPr lang="en-US" sz="3200" dirty="0" smtClean="0">
                <a:solidFill>
                  <a:srgbClr val="660066"/>
                </a:solidFill>
              </a:rPr>
              <a:t>}</a:t>
            </a:r>
            <a:r>
              <a:rPr lang="en-US" sz="3200" baseline="-25000" dirty="0" smtClean="0">
                <a:solidFill>
                  <a:srgbClr val="660066"/>
                </a:solidFill>
              </a:rPr>
              <a:t> </a:t>
            </a:r>
            <a:endParaRPr lang="en-US" sz="3200" baseline="-250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3027589" y="795279"/>
            <a:ext cx="2849255" cy="961536"/>
            <a:chOff x="3102504" y="552829"/>
            <a:chExt cx="2849255" cy="961536"/>
          </a:xfrm>
        </p:grpSpPr>
        <p:sp>
          <p:nvSpPr>
            <p:cNvPr id="30" name="Rectangle 29"/>
            <p:cNvSpPr/>
            <p:nvPr/>
          </p:nvSpPr>
          <p:spPr>
            <a:xfrm>
              <a:off x="3102504" y="929590"/>
              <a:ext cx="28492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  </a:t>
              </a:r>
              <a:r>
                <a:rPr lang="en-US" sz="3200" dirty="0" smtClean="0">
                  <a:sym typeface="Wingdings"/>
                </a:rPr>
                <a:t>  0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526544" y="559165"/>
              <a:ext cx="961338" cy="676656"/>
              <a:chOff x="658368" y="5669280"/>
              <a:chExt cx="961338" cy="676656"/>
            </a:xfrm>
          </p:grpSpPr>
          <p:sp>
            <p:nvSpPr>
              <p:cNvPr id="32" name="Arc 3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750628" y="552829"/>
              <a:ext cx="961338" cy="676656"/>
              <a:chOff x="658368" y="5669280"/>
              <a:chExt cx="961338" cy="676656"/>
            </a:xfrm>
          </p:grpSpPr>
          <p:sp>
            <p:nvSpPr>
              <p:cNvPr id="35" name="Arc 34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0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3106199" y="784600"/>
            <a:ext cx="921333" cy="840736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US" sz="32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938447" y="835867"/>
            <a:ext cx="2910392" cy="912652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324603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603341" y="419609"/>
            <a:ext cx="3192424" cy="974266"/>
            <a:chOff x="34793" y="607110"/>
            <a:chExt cx="3192424" cy="974266"/>
          </a:xfrm>
        </p:grpSpPr>
        <p:sp>
          <p:nvSpPr>
            <p:cNvPr id="13" name="Rectangle 12"/>
            <p:cNvSpPr/>
            <p:nvPr/>
          </p:nvSpPr>
          <p:spPr>
            <a:xfrm>
              <a:off x="34793" y="996600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             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65504" y="607110"/>
              <a:ext cx="961338" cy="676656"/>
              <a:chOff x="658368" y="5669280"/>
              <a:chExt cx="961338" cy="676656"/>
            </a:xfrm>
          </p:grpSpPr>
          <p:sp>
            <p:nvSpPr>
              <p:cNvPr id="18" name="Arc 17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300" y="1822339"/>
            <a:ext cx="5607630" cy="4023360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0192" y="-125875"/>
            <a:ext cx="4202084" cy="1899957"/>
            <a:chOff x="236662" y="3539830"/>
            <a:chExt cx="6240367" cy="2821560"/>
          </a:xfrm>
        </p:grpSpPr>
        <p:grpSp>
          <p:nvGrpSpPr>
            <p:cNvPr id="23" name="Group 22"/>
            <p:cNvGrpSpPr/>
            <p:nvPr/>
          </p:nvGrpSpPr>
          <p:grpSpPr>
            <a:xfrm>
              <a:off x="3436413" y="3560409"/>
              <a:ext cx="3040616" cy="2800981"/>
              <a:chOff x="793381" y="1244998"/>
              <a:chExt cx="3598302" cy="3314718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44" name="Isosceles Triangle 43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47" name="Oval 46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6" name="Oval 45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3410717" y="3463652"/>
                <a:ext cx="98096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142986" y="124499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149562" y="2235791"/>
                <a:ext cx="1473330" cy="1027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28688" y="3782946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989957" y="2235791"/>
                <a:ext cx="1045156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36662" y="3539830"/>
              <a:ext cx="3119548" cy="2763798"/>
              <a:chOff x="5038682" y="1220646"/>
              <a:chExt cx="3691713" cy="3270715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up 32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35" name="Oval 34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4" name="Oval 33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5038682" y="3463651"/>
                <a:ext cx="1307350" cy="1027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10618" y="1220646"/>
                <a:ext cx="1099618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702355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99752" y="2235790"/>
                <a:ext cx="9327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206716" y="2235790"/>
                <a:ext cx="124180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7550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482" y="3631930"/>
            <a:ext cx="9017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824" y="3612880"/>
            <a:ext cx="914400" cy="308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190" y="3625580"/>
            <a:ext cx="952500" cy="306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508" y="163445"/>
            <a:ext cx="939800" cy="309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190" y="95250"/>
            <a:ext cx="9525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425" y="1113283"/>
            <a:ext cx="33401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e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= {v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} =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221936" y="4474964"/>
            <a:ext cx="2048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e</a:t>
            </a:r>
            <a:r>
              <a:rPr lang="en-US" sz="3200" baseline="-25000" dirty="0"/>
              <a:t>5</a:t>
            </a:r>
            <a:r>
              <a:rPr lang="en-US" sz="3200" dirty="0" smtClean="0"/>
              <a:t> =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{v</a:t>
            </a:r>
            <a:r>
              <a:rPr lang="en-US" sz="3200" baseline="-25000" dirty="0"/>
              <a:t>4</a:t>
            </a:r>
            <a:r>
              <a:rPr lang="en-US" sz="3200" dirty="0" smtClean="0"/>
              <a:t>, v</a:t>
            </a:r>
            <a:r>
              <a:rPr lang="en-US" sz="3200" baseline="-25000" dirty="0"/>
              <a:t>6</a:t>
            </a:r>
            <a:r>
              <a:rPr lang="en-US" sz="3200" dirty="0" smtClean="0"/>
              <a:t>} =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142720" y="4474964"/>
            <a:ext cx="2048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e</a:t>
            </a:r>
            <a:r>
              <a:rPr lang="en-US" sz="3200" baseline="-25000" dirty="0"/>
              <a:t>4</a:t>
            </a:r>
            <a:r>
              <a:rPr lang="en-US" sz="3200" dirty="0" smtClean="0"/>
              <a:t> =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{v</a:t>
            </a:r>
            <a:r>
              <a:rPr lang="en-US" sz="3200" baseline="-25000" dirty="0"/>
              <a:t>5</a:t>
            </a:r>
            <a:r>
              <a:rPr lang="en-US" sz="3200" dirty="0" smtClean="0"/>
              <a:t>, v</a:t>
            </a:r>
            <a:r>
              <a:rPr lang="en-US" sz="3200" baseline="-25000" dirty="0"/>
              <a:t>6</a:t>
            </a:r>
            <a:r>
              <a:rPr lang="en-US" sz="3200" dirty="0" smtClean="0"/>
              <a:t>} =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04376" y="4474964"/>
            <a:ext cx="2048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e</a:t>
            </a:r>
            <a:r>
              <a:rPr lang="en-US" sz="3200" baseline="-25000" dirty="0"/>
              <a:t>3</a:t>
            </a:r>
            <a:r>
              <a:rPr lang="en-US" sz="3200" dirty="0" smtClean="0"/>
              <a:t> =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{v</a:t>
            </a:r>
            <a:r>
              <a:rPr lang="en-US" sz="3200" baseline="-25000" dirty="0"/>
              <a:t>4</a:t>
            </a:r>
            <a:r>
              <a:rPr lang="en-US" sz="3200" dirty="0" smtClean="0"/>
              <a:t>, v</a:t>
            </a:r>
            <a:r>
              <a:rPr lang="en-US" sz="3200" baseline="-25000" dirty="0"/>
              <a:t>5</a:t>
            </a:r>
            <a:r>
              <a:rPr lang="en-US" sz="3200" dirty="0" smtClean="0"/>
              <a:t>} = 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998727" y="1113283"/>
            <a:ext cx="32440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e</a:t>
            </a:r>
            <a:r>
              <a:rPr lang="en-US" sz="3200" baseline="-25000" dirty="0"/>
              <a:t>2</a:t>
            </a:r>
            <a:r>
              <a:rPr lang="en-US" sz="3200" dirty="0" smtClean="0"/>
              <a:t> =  {v</a:t>
            </a:r>
            <a:r>
              <a:rPr lang="en-US" sz="3200" baseline="-25000" dirty="0"/>
              <a:t>2</a:t>
            </a:r>
            <a:r>
              <a:rPr lang="en-US" sz="3200" dirty="0" smtClean="0"/>
              <a:t>, v</a:t>
            </a:r>
            <a:r>
              <a:rPr lang="en-US" sz="3200" baseline="-25000" dirty="0"/>
              <a:t>3</a:t>
            </a:r>
            <a:r>
              <a:rPr lang="en-US" sz="3200" dirty="0" smtClean="0"/>
              <a:t>} =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22661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68" y="144331"/>
            <a:ext cx="990600" cy="3657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5490" y="110926"/>
            <a:ext cx="965200" cy="37592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3440" y="118931"/>
            <a:ext cx="1079500" cy="3708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06638" y="106231"/>
            <a:ext cx="1003300" cy="3733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1356" y="1569383"/>
            <a:ext cx="9929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= </a:t>
            </a:r>
            <a:endParaRPr lang="en-US" sz="3200" dirty="0"/>
          </a:p>
        </p:txBody>
      </p:sp>
      <p:sp>
        <p:nvSpPr>
          <p:cNvPr id="13" name="TextBox 12"/>
          <p:cNvSpPr txBox="1"/>
          <p:nvPr/>
        </p:nvSpPr>
        <p:spPr>
          <a:xfrm>
            <a:off x="1761995" y="1569383"/>
            <a:ext cx="12302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,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= 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3535978" y="1569383"/>
            <a:ext cx="12302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, v</a:t>
            </a:r>
            <a:r>
              <a:rPr lang="en-US" sz="3200" baseline="-25000" dirty="0"/>
              <a:t>3</a:t>
            </a:r>
            <a:r>
              <a:rPr lang="en-US" sz="3200" dirty="0" smtClean="0"/>
              <a:t> = </a:t>
            </a:r>
            <a:endParaRPr lang="en-US" sz="3200" dirty="0"/>
          </a:p>
        </p:txBody>
      </p:sp>
      <p:sp>
        <p:nvSpPr>
          <p:cNvPr id="15" name="TextBox 14"/>
          <p:cNvSpPr txBox="1"/>
          <p:nvPr/>
        </p:nvSpPr>
        <p:spPr>
          <a:xfrm>
            <a:off x="5303455" y="1569383"/>
            <a:ext cx="12302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, v</a:t>
            </a:r>
            <a:r>
              <a:rPr lang="en-US" sz="3200" baseline="-25000" dirty="0"/>
              <a:t>4</a:t>
            </a:r>
            <a:r>
              <a:rPr lang="en-US" sz="3200" dirty="0" smtClean="0"/>
              <a:t> = </a:t>
            </a:r>
            <a:endParaRPr lang="en-US" sz="32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0690" y="3084715"/>
            <a:ext cx="1016000" cy="37211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118918" y="1569383"/>
            <a:ext cx="12302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, v</a:t>
            </a:r>
            <a:r>
              <a:rPr lang="en-US" sz="3200" baseline="-25000" dirty="0"/>
              <a:t>5</a:t>
            </a:r>
            <a:r>
              <a:rPr lang="en-US" sz="3200" dirty="0" smtClean="0"/>
              <a:t> = 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l="6311" r="12371"/>
          <a:stretch/>
        </p:blipFill>
        <p:spPr>
          <a:xfrm>
            <a:off x="8213988" y="106231"/>
            <a:ext cx="877824" cy="38481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16833" y="4568581"/>
            <a:ext cx="12302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 = 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66927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948" y="278320"/>
            <a:ext cx="7759700" cy="41148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12352" y="4997080"/>
            <a:ext cx="3460093" cy="772468"/>
            <a:chOff x="3256081" y="3758785"/>
            <a:chExt cx="3460093" cy="772468"/>
          </a:xfrm>
        </p:grpSpPr>
        <p:grpSp>
          <p:nvGrpSpPr>
            <p:cNvPr id="4" name="Group 3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6" name="Arc 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590764" y="3758785"/>
              <a:ext cx="3125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(e</a:t>
              </a:r>
              <a:r>
                <a:rPr lang="en-US" sz="3600" baseline="-25000" dirty="0" smtClean="0"/>
                <a:t>1</a:t>
              </a:r>
              <a:r>
                <a:rPr lang="en-US" sz="3600" dirty="0" smtClean="0"/>
                <a:t>)  =  v</a:t>
              </a:r>
              <a:r>
                <a:rPr lang="en-US" sz="3600" baseline="-25000" dirty="0" smtClean="0"/>
                <a:t>1</a:t>
              </a:r>
              <a:r>
                <a:rPr lang="en-US" sz="3600" dirty="0" smtClean="0"/>
                <a:t> + v</a:t>
              </a:r>
              <a:r>
                <a:rPr lang="en-US" sz="3600" baseline="-25000" dirty="0" smtClean="0"/>
                <a:t>2</a:t>
              </a:r>
            </a:p>
          </p:txBody>
        </p:sp>
      </p:grp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184475" y="4241574"/>
            <a:ext cx="5627767" cy="2419609"/>
            <a:chOff x="236662" y="3663279"/>
            <a:chExt cx="6316880" cy="2715888"/>
          </a:xfrm>
        </p:grpSpPr>
        <p:grpSp>
          <p:nvGrpSpPr>
            <p:cNvPr id="8" name="Group 7"/>
            <p:cNvGrpSpPr/>
            <p:nvPr/>
          </p:nvGrpSpPr>
          <p:grpSpPr>
            <a:xfrm>
              <a:off x="3436413" y="3663279"/>
              <a:ext cx="3117129" cy="2715888"/>
              <a:chOff x="793381" y="1366738"/>
              <a:chExt cx="3688851" cy="3214016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16" name="Isosceles Triangle 15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17" name="Group 16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19" name="Oval 18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18" name="Oval 17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" name="TextBox 9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12" name="TextBox 11"/>
              <p:cNvSpPr txBox="1"/>
              <p:nvPr/>
            </p:nvSpPr>
            <p:spPr>
              <a:xfrm>
                <a:off x="2240378" y="136673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1149562" y="2588847"/>
                <a:ext cx="88319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2263486" y="3803984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2989958" y="2588847"/>
                <a:ext cx="104515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36662" y="3663279"/>
              <a:ext cx="3160695" cy="2428302"/>
              <a:chOff x="5038682" y="1366738"/>
              <a:chExt cx="3740408" cy="2873683"/>
            </a:xfrm>
          </p:grpSpPr>
          <p:grpSp>
            <p:nvGrpSpPr>
              <p:cNvPr id="22" name="Group 21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28" name="Straight Connector 27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Straight Connector 28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0" name="Group 29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32" name="Oval 31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3" name="Oval 32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1" name="Oval 30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5038682" y="3463651"/>
                <a:ext cx="83499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6508008" y="1366738"/>
                <a:ext cx="109961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5390407" y="2588847"/>
                <a:ext cx="9327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7206716" y="2588847"/>
                <a:ext cx="124180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14153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432808"/>
            <a:ext cx="7569200" cy="38354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12352" y="4997080"/>
            <a:ext cx="3460093" cy="772468"/>
            <a:chOff x="3256081" y="3758785"/>
            <a:chExt cx="3460093" cy="772468"/>
          </a:xfrm>
        </p:grpSpPr>
        <p:grpSp>
          <p:nvGrpSpPr>
            <p:cNvPr id="4" name="Group 3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6" name="Arc 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590764" y="3758785"/>
              <a:ext cx="3125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(e</a:t>
              </a:r>
              <a:r>
                <a:rPr lang="en-US" sz="3600" baseline="-25000" dirty="0"/>
                <a:t>2</a:t>
              </a:r>
              <a:r>
                <a:rPr lang="en-US" sz="3600" dirty="0" smtClean="0"/>
                <a:t>)  =  v</a:t>
              </a:r>
              <a:r>
                <a:rPr lang="en-US" sz="3600" baseline="-25000" dirty="0"/>
                <a:t>2</a:t>
              </a:r>
              <a:r>
                <a:rPr lang="en-US" sz="3600" dirty="0" smtClean="0"/>
                <a:t> + v</a:t>
              </a:r>
              <a:r>
                <a:rPr lang="en-US" sz="3600" baseline="-25000" dirty="0"/>
                <a:t>3</a:t>
              </a:r>
              <a:endParaRPr lang="en-US" sz="3600" baseline="-25000" dirty="0" smtClean="0"/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84475" y="4241574"/>
            <a:ext cx="5627767" cy="2419609"/>
            <a:chOff x="236662" y="3663279"/>
            <a:chExt cx="6316880" cy="2715888"/>
          </a:xfrm>
        </p:grpSpPr>
        <p:grpSp>
          <p:nvGrpSpPr>
            <p:cNvPr id="9" name="Group 8"/>
            <p:cNvGrpSpPr/>
            <p:nvPr/>
          </p:nvGrpSpPr>
          <p:grpSpPr>
            <a:xfrm>
              <a:off x="3436413" y="3663279"/>
              <a:ext cx="3117129" cy="2715888"/>
              <a:chOff x="793381" y="1366738"/>
              <a:chExt cx="3688851" cy="321401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30" name="Isosceles Triangle 29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Oval 31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240378" y="136673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149562" y="2588847"/>
                <a:ext cx="88319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63486" y="3803984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89958" y="2588847"/>
                <a:ext cx="104515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36662" y="3663279"/>
              <a:ext cx="3160695" cy="2428302"/>
              <a:chOff x="5038682" y="1366738"/>
              <a:chExt cx="3740408" cy="287368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8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21" name="Oval 20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" name="Oval 19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5038682" y="3463651"/>
                <a:ext cx="83499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08008" y="1366738"/>
                <a:ext cx="109961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90407" y="2588847"/>
                <a:ext cx="9327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206716" y="2588847"/>
                <a:ext cx="124180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3631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235670" y="337319"/>
            <a:ext cx="86726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/>
              <a:t>How many connected components?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556566" y="2364383"/>
            <a:ext cx="2239703" cy="1987736"/>
            <a:chOff x="1088696" y="3397905"/>
            <a:chExt cx="2239703" cy="1987736"/>
          </a:xfrm>
        </p:grpSpPr>
        <p:sp>
          <p:nvSpPr>
            <p:cNvPr id="3" name="Isosceles Triangle 2"/>
            <p:cNvSpPr/>
            <p:nvPr/>
          </p:nvSpPr>
          <p:spPr>
            <a:xfrm>
              <a:off x="1284670" y="3565883"/>
              <a:ext cx="1959740" cy="1696575"/>
            </a:xfrm>
            <a:prstGeom prst="triangle">
              <a:avLst/>
            </a:prstGeom>
            <a:solidFill>
              <a:schemeClr val="tx2">
                <a:lumMod val="40000"/>
                <a:lumOff val="60000"/>
              </a:schemeClr>
            </a:solidFill>
            <a:ln w="127000">
              <a:solidFill>
                <a:srgbClr val="008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3"/>
            <p:cNvGrpSpPr/>
            <p:nvPr/>
          </p:nvGrpSpPr>
          <p:grpSpPr>
            <a:xfrm>
              <a:off x="1088696" y="5049686"/>
              <a:ext cx="2239703" cy="335955"/>
              <a:chOff x="2971800" y="2819400"/>
              <a:chExt cx="1021080" cy="182880"/>
            </a:xfrm>
          </p:grpSpPr>
          <p:sp>
            <p:nvSpPr>
              <p:cNvPr id="6" name="Oval 5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Oval 6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" name="Oval 4"/>
            <p:cNvSpPr/>
            <p:nvPr/>
          </p:nvSpPr>
          <p:spPr>
            <a:xfrm>
              <a:off x="2090963" y="3397905"/>
              <a:ext cx="335955" cy="335955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324782" y="2364383"/>
            <a:ext cx="2239703" cy="1987736"/>
            <a:chOff x="4753821" y="2021707"/>
            <a:chExt cx="2239703" cy="1987736"/>
          </a:xfrm>
        </p:grpSpPr>
        <p:cxnSp>
          <p:nvCxnSpPr>
            <p:cNvPr id="29" name="Straight Connector 28"/>
            <p:cNvCxnSpPr/>
            <p:nvPr/>
          </p:nvCxnSpPr>
          <p:spPr>
            <a:xfrm>
              <a:off x="5933925" y="2176272"/>
              <a:ext cx="912912" cy="1655064"/>
            </a:xfrm>
            <a:prstGeom prst="line">
              <a:avLst/>
            </a:prstGeom>
            <a:ln w="1270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flipV="1">
              <a:off x="4921799" y="2176272"/>
              <a:ext cx="1012126" cy="1655064"/>
            </a:xfrm>
            <a:prstGeom prst="line">
              <a:avLst/>
            </a:prstGeom>
            <a:ln w="1270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oup 8"/>
            <p:cNvGrpSpPr/>
            <p:nvPr/>
          </p:nvGrpSpPr>
          <p:grpSpPr>
            <a:xfrm>
              <a:off x="4753821" y="3673488"/>
              <a:ext cx="2239703" cy="335955"/>
              <a:chOff x="2971800" y="2819400"/>
              <a:chExt cx="1021080" cy="182880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2971800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Oval 10"/>
              <p:cNvSpPr/>
              <p:nvPr/>
            </p:nvSpPr>
            <p:spPr>
              <a:xfrm>
                <a:off x="3839718" y="2819400"/>
                <a:ext cx="153162" cy="18288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2" name="Oval 11"/>
            <p:cNvSpPr/>
            <p:nvPr/>
          </p:nvSpPr>
          <p:spPr>
            <a:xfrm>
              <a:off x="5756088" y="2021707"/>
              <a:ext cx="335955" cy="335955"/>
            </a:xfrm>
            <a:prstGeom prst="ellipse">
              <a:avLst/>
            </a:prstGeom>
            <a:solidFill>
              <a:srgbClr val="770077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849151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420107"/>
            <a:ext cx="7607300" cy="38608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12352" y="4997080"/>
            <a:ext cx="3460093" cy="772468"/>
            <a:chOff x="3256081" y="3758785"/>
            <a:chExt cx="3460093" cy="772468"/>
          </a:xfrm>
        </p:grpSpPr>
        <p:grpSp>
          <p:nvGrpSpPr>
            <p:cNvPr id="4" name="Group 3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6" name="Arc 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590764" y="3758785"/>
              <a:ext cx="3125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(e</a:t>
              </a:r>
              <a:r>
                <a:rPr lang="en-US" sz="3600" baseline="-25000" dirty="0"/>
                <a:t>3</a:t>
              </a:r>
              <a:r>
                <a:rPr lang="en-US" sz="3600" dirty="0" smtClean="0"/>
                <a:t>)  =  v</a:t>
              </a:r>
              <a:r>
                <a:rPr lang="en-US" sz="3600" baseline="-25000" dirty="0"/>
                <a:t>4</a:t>
              </a:r>
              <a:r>
                <a:rPr lang="en-US" sz="3600" dirty="0" smtClean="0"/>
                <a:t> + v</a:t>
              </a:r>
              <a:r>
                <a:rPr lang="en-US" sz="3600" baseline="-25000" dirty="0"/>
                <a:t>5</a:t>
              </a:r>
              <a:endParaRPr lang="en-US" sz="3600" baseline="-25000" dirty="0" smtClean="0"/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84475" y="4241574"/>
            <a:ext cx="5627767" cy="2419609"/>
            <a:chOff x="236662" y="3663279"/>
            <a:chExt cx="6316880" cy="2715888"/>
          </a:xfrm>
        </p:grpSpPr>
        <p:grpSp>
          <p:nvGrpSpPr>
            <p:cNvPr id="9" name="Group 8"/>
            <p:cNvGrpSpPr/>
            <p:nvPr/>
          </p:nvGrpSpPr>
          <p:grpSpPr>
            <a:xfrm>
              <a:off x="3436413" y="3663279"/>
              <a:ext cx="3117129" cy="2715888"/>
              <a:chOff x="793381" y="1366738"/>
              <a:chExt cx="3688851" cy="321401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30" name="Isosceles Triangle 29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Oval 31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240378" y="136673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149562" y="2588847"/>
                <a:ext cx="88319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63486" y="3803984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89958" y="2588847"/>
                <a:ext cx="104515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36662" y="3663279"/>
              <a:ext cx="3160695" cy="2428302"/>
              <a:chOff x="5038682" y="1366738"/>
              <a:chExt cx="3740408" cy="287368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8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21" name="Oval 20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" name="Oval 19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5038682" y="3463651"/>
                <a:ext cx="83499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08008" y="1366738"/>
                <a:ext cx="109961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90407" y="2588847"/>
                <a:ext cx="9327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206716" y="2588847"/>
                <a:ext cx="124180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58617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7400" y="445506"/>
            <a:ext cx="7556500" cy="37973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12352" y="4997080"/>
            <a:ext cx="3460093" cy="772468"/>
            <a:chOff x="3256081" y="3758785"/>
            <a:chExt cx="3460093" cy="772468"/>
          </a:xfrm>
        </p:grpSpPr>
        <p:grpSp>
          <p:nvGrpSpPr>
            <p:cNvPr id="4" name="Group 3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6" name="Arc 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590764" y="3758785"/>
              <a:ext cx="3125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(e</a:t>
              </a:r>
              <a:r>
                <a:rPr lang="en-US" sz="3600" baseline="-25000" dirty="0"/>
                <a:t>4</a:t>
              </a:r>
              <a:r>
                <a:rPr lang="en-US" sz="3600" dirty="0" smtClean="0"/>
                <a:t>)  =  v</a:t>
              </a:r>
              <a:r>
                <a:rPr lang="en-US" sz="3600" baseline="-25000" dirty="0"/>
                <a:t>5</a:t>
              </a:r>
              <a:r>
                <a:rPr lang="en-US" sz="3600" dirty="0" smtClean="0"/>
                <a:t> + v</a:t>
              </a:r>
              <a:r>
                <a:rPr lang="en-US" sz="3600" baseline="-25000" dirty="0"/>
                <a:t>6</a:t>
              </a:r>
              <a:endParaRPr lang="en-US" sz="3600" baseline="-25000" dirty="0" smtClean="0"/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84475" y="4241574"/>
            <a:ext cx="5627767" cy="2419609"/>
            <a:chOff x="236662" y="3663279"/>
            <a:chExt cx="6316880" cy="2715888"/>
          </a:xfrm>
        </p:grpSpPr>
        <p:grpSp>
          <p:nvGrpSpPr>
            <p:cNvPr id="9" name="Group 8"/>
            <p:cNvGrpSpPr/>
            <p:nvPr/>
          </p:nvGrpSpPr>
          <p:grpSpPr>
            <a:xfrm>
              <a:off x="3436413" y="3663279"/>
              <a:ext cx="3117129" cy="2715888"/>
              <a:chOff x="793381" y="1366738"/>
              <a:chExt cx="3688851" cy="321401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30" name="Isosceles Triangle 29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Oval 31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240378" y="136673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149562" y="2588847"/>
                <a:ext cx="88319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63486" y="3803984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89958" y="2588847"/>
                <a:ext cx="104515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36662" y="3663279"/>
              <a:ext cx="3160695" cy="2428302"/>
              <a:chOff x="5038682" y="1366738"/>
              <a:chExt cx="3740408" cy="287368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8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21" name="Oval 20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" name="Oval 19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5038682" y="3463651"/>
                <a:ext cx="83499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08008" y="1366738"/>
                <a:ext cx="109961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90407" y="2588847"/>
                <a:ext cx="9327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206716" y="2588847"/>
                <a:ext cx="124180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67076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096" y="417480"/>
            <a:ext cx="7594600" cy="400050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512352" y="4997080"/>
            <a:ext cx="3460093" cy="772468"/>
            <a:chOff x="3256081" y="3758785"/>
            <a:chExt cx="3460093" cy="772468"/>
          </a:xfrm>
        </p:grpSpPr>
        <p:grpSp>
          <p:nvGrpSpPr>
            <p:cNvPr id="4" name="Group 3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6" name="Arc 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5" name="TextBox 4"/>
            <p:cNvSpPr txBox="1"/>
            <p:nvPr/>
          </p:nvSpPr>
          <p:spPr>
            <a:xfrm>
              <a:off x="3590764" y="3758785"/>
              <a:ext cx="312541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 smtClean="0"/>
                <a:t>(e</a:t>
              </a:r>
              <a:r>
                <a:rPr lang="en-US" sz="3600" baseline="-25000" dirty="0"/>
                <a:t>5</a:t>
              </a:r>
              <a:r>
                <a:rPr lang="en-US" sz="3600" dirty="0" smtClean="0"/>
                <a:t>)  =  v</a:t>
              </a:r>
              <a:r>
                <a:rPr lang="en-US" sz="3600" baseline="-25000" dirty="0"/>
                <a:t>4</a:t>
              </a:r>
              <a:r>
                <a:rPr lang="en-US" sz="3600" dirty="0" smtClean="0"/>
                <a:t> + v</a:t>
              </a:r>
              <a:r>
                <a:rPr lang="en-US" sz="3600" baseline="-25000" dirty="0"/>
                <a:t>6</a:t>
              </a:r>
              <a:endParaRPr lang="en-US" sz="3600" baseline="-25000" dirty="0" smtClean="0"/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84475" y="4241574"/>
            <a:ext cx="5627767" cy="2419609"/>
            <a:chOff x="236662" y="3663279"/>
            <a:chExt cx="6316880" cy="2715888"/>
          </a:xfrm>
        </p:grpSpPr>
        <p:grpSp>
          <p:nvGrpSpPr>
            <p:cNvPr id="9" name="Group 8"/>
            <p:cNvGrpSpPr/>
            <p:nvPr/>
          </p:nvGrpSpPr>
          <p:grpSpPr>
            <a:xfrm>
              <a:off x="3436413" y="3663279"/>
              <a:ext cx="3117129" cy="2715888"/>
              <a:chOff x="793381" y="1366738"/>
              <a:chExt cx="3688851" cy="3214016"/>
            </a:xfrm>
          </p:grpSpPr>
          <p:grpSp>
            <p:nvGrpSpPr>
              <p:cNvPr id="23" name="Group 22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30" name="Isosceles Triangle 29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31" name="Group 30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Oval 31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2240378" y="136673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1149562" y="2588847"/>
                <a:ext cx="88319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263486" y="3803984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2989958" y="2588847"/>
                <a:ext cx="104515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10" name="Group 9"/>
            <p:cNvGrpSpPr/>
            <p:nvPr/>
          </p:nvGrpSpPr>
          <p:grpSpPr>
            <a:xfrm>
              <a:off x="236662" y="3663279"/>
              <a:ext cx="3160695" cy="2428302"/>
              <a:chOff x="5038682" y="1366738"/>
              <a:chExt cx="3740408" cy="2873683"/>
            </a:xfrm>
          </p:grpSpPr>
          <p:grpSp>
            <p:nvGrpSpPr>
              <p:cNvPr id="11" name="Group 10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17" name="Straight Connector 16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8" name="Straight Connector 17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oup 18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21" name="Oval 20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22" name="Oval 21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20" name="Oval 19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TextBox 11"/>
              <p:cNvSpPr txBox="1"/>
              <p:nvPr/>
            </p:nvSpPr>
            <p:spPr>
              <a:xfrm>
                <a:off x="5038682" y="3463651"/>
                <a:ext cx="83499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3" name="TextBox 12"/>
              <p:cNvSpPr txBox="1"/>
              <p:nvPr/>
            </p:nvSpPr>
            <p:spPr>
              <a:xfrm>
                <a:off x="6508008" y="1366738"/>
                <a:ext cx="109961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15" name="TextBox 14"/>
              <p:cNvSpPr txBox="1"/>
              <p:nvPr/>
            </p:nvSpPr>
            <p:spPr>
              <a:xfrm>
                <a:off x="5390407" y="2588847"/>
                <a:ext cx="9327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7206716" y="2588847"/>
                <a:ext cx="124180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02099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946201" y="406370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6671" y="406370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2722" y="146395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  <p:sp>
        <p:nvSpPr>
          <p:cNvPr id="2" name="Rectangle 1"/>
          <p:cNvSpPr/>
          <p:nvPr/>
        </p:nvSpPr>
        <p:spPr>
          <a:xfrm>
            <a:off x="493197" y="3051226"/>
            <a:ext cx="203153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: C</a:t>
            </a:r>
            <a:r>
              <a:rPr lang="en-US" sz="3200" baseline="-25000" dirty="0" smtClean="0"/>
              <a:t>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0</a:t>
            </a:r>
            <a:endParaRPr lang="en-US" sz="32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118618" y="3070527"/>
            <a:ext cx="699555" cy="676656"/>
            <a:chOff x="658368" y="5669280"/>
            <a:chExt cx="699555" cy="676656"/>
          </a:xfrm>
        </p:grpSpPr>
        <p:sp>
          <p:nvSpPr>
            <p:cNvPr id="17" name="Arc 16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8096" y="5669280"/>
              <a:ext cx="58982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820186" y="3338705"/>
            <a:ext cx="3460093" cy="736182"/>
            <a:chOff x="3256081" y="3795071"/>
            <a:chExt cx="3460093" cy="736182"/>
          </a:xfrm>
        </p:grpSpPr>
        <p:grpSp>
          <p:nvGrpSpPr>
            <p:cNvPr id="45" name="Group 44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52" name="Arc 5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590764" y="3795071"/>
              <a:ext cx="31254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(e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) = v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+ v</a:t>
              </a:r>
              <a:r>
                <a:rPr lang="en-US" sz="3200" baseline="-25000" dirty="0" smtClean="0"/>
                <a:t>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820186" y="4006997"/>
            <a:ext cx="3460093" cy="696498"/>
            <a:chOff x="3256081" y="3834755"/>
            <a:chExt cx="3460093" cy="696498"/>
          </a:xfrm>
        </p:grpSpPr>
        <p:grpSp>
          <p:nvGrpSpPr>
            <p:cNvPr id="55" name="Group 54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57" name="Arc 56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3590764" y="3834755"/>
              <a:ext cx="31254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(e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) = v</a:t>
              </a:r>
              <a:r>
                <a:rPr lang="en-US" sz="3200" baseline="-25000" dirty="0" smtClean="0"/>
                <a:t>2</a:t>
              </a:r>
              <a:r>
                <a:rPr lang="en-US" sz="3200" dirty="0" smtClean="0"/>
                <a:t> + v</a:t>
              </a:r>
              <a:r>
                <a:rPr lang="en-US" sz="3200" baseline="-25000" dirty="0"/>
                <a:t>3</a:t>
              </a:r>
              <a:endParaRPr lang="en-US" sz="3200" baseline="-25000" dirty="0" smtClean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820186" y="4695131"/>
            <a:ext cx="3460093" cy="736182"/>
            <a:chOff x="3256081" y="3795071"/>
            <a:chExt cx="3460093" cy="736182"/>
          </a:xfrm>
        </p:grpSpPr>
        <p:grpSp>
          <p:nvGrpSpPr>
            <p:cNvPr id="60" name="Group 59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62" name="Arc 6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590764" y="3795071"/>
              <a:ext cx="31254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(e</a:t>
              </a:r>
              <a:r>
                <a:rPr lang="en-US" sz="3200" baseline="-25000" dirty="0"/>
                <a:t>3</a:t>
              </a:r>
              <a:r>
                <a:rPr lang="en-US" sz="3200" dirty="0" smtClean="0"/>
                <a:t>) = v</a:t>
              </a:r>
              <a:r>
                <a:rPr lang="en-US" sz="3200" baseline="-25000" dirty="0"/>
                <a:t>4</a:t>
              </a:r>
              <a:r>
                <a:rPr lang="en-US" sz="3200" dirty="0" smtClean="0"/>
                <a:t> + v</a:t>
              </a:r>
              <a:r>
                <a:rPr lang="en-US" sz="3200" baseline="-25000" dirty="0"/>
                <a:t>5</a:t>
              </a:r>
              <a:endParaRPr lang="en-US" sz="3200" baseline="-25000" dirty="0" smtClean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820186" y="5383265"/>
            <a:ext cx="3460093" cy="736182"/>
            <a:chOff x="3256081" y="3795071"/>
            <a:chExt cx="3460093" cy="736182"/>
          </a:xfrm>
        </p:grpSpPr>
        <p:grpSp>
          <p:nvGrpSpPr>
            <p:cNvPr id="65" name="Group 64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67" name="Arc 66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3590764" y="3795071"/>
              <a:ext cx="31254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(e</a:t>
              </a:r>
              <a:r>
                <a:rPr lang="en-US" sz="3200" baseline="-25000" dirty="0"/>
                <a:t>4</a:t>
              </a:r>
              <a:r>
                <a:rPr lang="en-US" sz="3200" dirty="0" smtClean="0"/>
                <a:t>) = v</a:t>
              </a:r>
              <a:r>
                <a:rPr lang="en-US" sz="3200" baseline="-25000" dirty="0"/>
                <a:t>5</a:t>
              </a:r>
              <a:r>
                <a:rPr lang="en-US" sz="3200" dirty="0" smtClean="0"/>
                <a:t> + v</a:t>
              </a:r>
              <a:r>
                <a:rPr lang="en-US" sz="3200" baseline="-25000" dirty="0"/>
                <a:t>6</a:t>
              </a:r>
              <a:endParaRPr lang="en-US" sz="3200" baseline="-25000" dirty="0" smtClean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820186" y="6051577"/>
            <a:ext cx="3460093" cy="736182"/>
            <a:chOff x="3256081" y="3795071"/>
            <a:chExt cx="3460093" cy="736182"/>
          </a:xfrm>
        </p:grpSpPr>
        <p:grpSp>
          <p:nvGrpSpPr>
            <p:cNvPr id="70" name="Group 69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72" name="Arc 7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3590764" y="3795071"/>
              <a:ext cx="31254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(e</a:t>
              </a:r>
              <a:r>
                <a:rPr lang="en-US" sz="3200" baseline="-25000" dirty="0"/>
                <a:t>5</a:t>
              </a:r>
              <a:r>
                <a:rPr lang="en-US" sz="3200" dirty="0" smtClean="0"/>
                <a:t>) = v</a:t>
              </a:r>
              <a:r>
                <a:rPr lang="en-US" sz="3200" baseline="-25000" dirty="0"/>
                <a:t>4</a:t>
              </a:r>
              <a:r>
                <a:rPr lang="en-US" sz="3200" dirty="0" smtClean="0"/>
                <a:t> + v</a:t>
              </a:r>
              <a:r>
                <a:rPr lang="en-US" sz="3200" baseline="-25000" dirty="0"/>
                <a:t>6</a:t>
              </a:r>
              <a:endParaRPr lang="en-US" sz="3200" baseline="-25000" dirty="0" smtClean="0"/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438305" y="3526973"/>
            <a:ext cx="3697753" cy="1526680"/>
            <a:chOff x="5612265" y="3387813"/>
            <a:chExt cx="3697753" cy="1526680"/>
          </a:xfrm>
        </p:grpSpPr>
        <p:sp>
          <p:nvSpPr>
            <p:cNvPr id="15" name="TextBox 14"/>
            <p:cNvSpPr txBox="1"/>
            <p:nvPr/>
          </p:nvSpPr>
          <p:spPr>
            <a:xfrm>
              <a:off x="5955773" y="3387813"/>
              <a:ext cx="335424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Extend linearly: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955773" y="4209083"/>
              <a:ext cx="318822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930000"/>
                  </a:solidFill>
                  <a:latin typeface="Symbol"/>
                </a:rPr>
                <a:t>(</a:t>
              </a:r>
              <a:r>
                <a:rPr lang="en-US" sz="3200" dirty="0" err="1" smtClean="0">
                  <a:solidFill>
                    <a:srgbClr val="930000"/>
                  </a:solidFill>
                  <a:latin typeface="Symbol"/>
                </a:rPr>
                <a:t>S</a:t>
              </a:r>
              <a:r>
                <a:rPr lang="en-US" sz="3200" dirty="0" err="1" smtClean="0">
                  <a:solidFill>
                    <a:srgbClr val="930000"/>
                  </a:solidFill>
                </a:rPr>
                <a:t>n</a:t>
              </a:r>
              <a:r>
                <a:rPr lang="en-US" sz="3200" baseline="-25000" dirty="0" err="1" smtClean="0">
                  <a:solidFill>
                    <a:srgbClr val="930000"/>
                  </a:solidFill>
                </a:rPr>
                <a:t>i</a:t>
              </a:r>
              <a:r>
                <a:rPr lang="en-US" sz="3200" dirty="0" err="1" smtClean="0">
                  <a:solidFill>
                    <a:srgbClr val="930000"/>
                  </a:solidFill>
                </a:rPr>
                <a:t>e</a:t>
              </a:r>
              <a:r>
                <a:rPr lang="en-US" sz="3200" baseline="-25000" dirty="0" err="1" smtClean="0">
                  <a:solidFill>
                    <a:srgbClr val="930000"/>
                  </a:solidFill>
                </a:rPr>
                <a:t>i</a:t>
              </a:r>
              <a:r>
                <a:rPr lang="en-US" sz="3200" dirty="0">
                  <a:solidFill>
                    <a:srgbClr val="930000"/>
                  </a:solidFill>
                </a:rPr>
                <a:t>)</a:t>
              </a:r>
              <a:r>
                <a:rPr lang="en-US" sz="3200" dirty="0" smtClean="0">
                  <a:solidFill>
                    <a:srgbClr val="930000"/>
                  </a:solidFill>
                </a:rPr>
                <a:t>  =  </a:t>
              </a:r>
              <a:r>
                <a:rPr lang="en-US" sz="3200" dirty="0" err="1" smtClean="0">
                  <a:solidFill>
                    <a:srgbClr val="930000"/>
                  </a:solidFill>
                </a:rPr>
                <a:t>n</a:t>
              </a:r>
              <a:r>
                <a:rPr lang="en-US" sz="3200" baseline="-25000" dirty="0" err="1" smtClean="0">
                  <a:solidFill>
                    <a:srgbClr val="930000"/>
                  </a:solidFill>
                </a:rPr>
                <a:t>i</a:t>
              </a:r>
              <a:r>
                <a:rPr lang="en-US" sz="3200" baseline="-25000" dirty="0" smtClean="0">
                  <a:solidFill>
                    <a:srgbClr val="930000"/>
                  </a:solidFill>
                </a:rPr>
                <a:t> </a:t>
              </a:r>
              <a:r>
                <a:rPr lang="en-US" sz="3200" dirty="0" smtClean="0">
                  <a:solidFill>
                    <a:srgbClr val="930000"/>
                  </a:solidFill>
                  <a:latin typeface="Symbol"/>
                </a:rPr>
                <a:t>S</a:t>
              </a:r>
              <a:r>
                <a:rPr lang="en-US" sz="3200" dirty="0" smtClean="0">
                  <a:solidFill>
                    <a:srgbClr val="930000"/>
                  </a:solidFill>
                </a:rPr>
                <a:t>   (</a:t>
              </a:r>
              <a:r>
                <a:rPr lang="en-US" sz="3200" dirty="0" err="1" smtClean="0">
                  <a:solidFill>
                    <a:srgbClr val="930000"/>
                  </a:solidFill>
                </a:rPr>
                <a:t>e</a:t>
              </a:r>
              <a:r>
                <a:rPr lang="en-US" sz="3200" baseline="-25000" dirty="0" err="1" smtClean="0">
                  <a:solidFill>
                    <a:srgbClr val="930000"/>
                  </a:solidFill>
                </a:rPr>
                <a:t>i</a:t>
              </a:r>
              <a:r>
                <a:rPr lang="en-US" sz="3200" dirty="0">
                  <a:solidFill>
                    <a:srgbClr val="930000"/>
                  </a:solidFill>
                </a:rPr>
                <a:t>)</a:t>
              </a:r>
              <a:endParaRPr lang="en-US" sz="3200" baseline="-25000" dirty="0">
                <a:solidFill>
                  <a:srgbClr val="930000"/>
                </a:solidFill>
              </a:endParaRPr>
            </a:p>
          </p:txBody>
        </p:sp>
        <p:grpSp>
          <p:nvGrpSpPr>
            <p:cNvPr id="24" name="Group 23"/>
            <p:cNvGrpSpPr/>
            <p:nvPr/>
          </p:nvGrpSpPr>
          <p:grpSpPr>
            <a:xfrm>
              <a:off x="8087786" y="4241319"/>
              <a:ext cx="689134" cy="660788"/>
              <a:chOff x="8087786" y="4235372"/>
              <a:chExt cx="689134" cy="660788"/>
            </a:xfrm>
          </p:grpSpPr>
          <p:sp>
            <p:nvSpPr>
              <p:cNvPr id="79" name="Arc 78"/>
              <p:cNvSpPr/>
              <p:nvPr/>
            </p:nvSpPr>
            <p:spPr>
              <a:xfrm rot="240000">
                <a:off x="8087786" y="4329232"/>
                <a:ext cx="374904" cy="566928"/>
              </a:xfrm>
              <a:prstGeom prst="arc">
                <a:avLst/>
              </a:prstGeom>
              <a:ln w="28575" cmpd="sng">
                <a:solidFill>
                  <a:srgbClr val="93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30000"/>
                  </a:solidFill>
                </a:endParaRPr>
              </a:p>
            </p:txBody>
          </p:sp>
          <p:sp>
            <p:nvSpPr>
              <p:cNvPr id="80" name="TextBox 79"/>
              <p:cNvSpPr txBox="1"/>
              <p:nvPr/>
            </p:nvSpPr>
            <p:spPr>
              <a:xfrm>
                <a:off x="8187093" y="4235372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930000"/>
                    </a:solidFill>
                  </a:rPr>
                  <a:t>o</a:t>
                </a:r>
              </a:p>
            </p:txBody>
          </p:sp>
        </p:grpSp>
        <p:grpSp>
          <p:nvGrpSpPr>
            <p:cNvPr id="84" name="Group 83"/>
            <p:cNvGrpSpPr/>
            <p:nvPr/>
          </p:nvGrpSpPr>
          <p:grpSpPr>
            <a:xfrm>
              <a:off x="5612265" y="4241319"/>
              <a:ext cx="689134" cy="660788"/>
              <a:chOff x="8087786" y="4235372"/>
              <a:chExt cx="689134" cy="660788"/>
            </a:xfrm>
          </p:grpSpPr>
          <p:sp>
            <p:nvSpPr>
              <p:cNvPr id="85" name="Arc 84"/>
              <p:cNvSpPr/>
              <p:nvPr/>
            </p:nvSpPr>
            <p:spPr>
              <a:xfrm rot="240000">
                <a:off x="8087786" y="4329232"/>
                <a:ext cx="374904" cy="566928"/>
              </a:xfrm>
              <a:prstGeom prst="arc">
                <a:avLst/>
              </a:prstGeom>
              <a:ln w="28575" cmpd="sng">
                <a:solidFill>
                  <a:srgbClr val="93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30000"/>
                  </a:solidFill>
                </a:endParaRPr>
              </a:p>
            </p:txBody>
          </p:sp>
          <p:sp>
            <p:nvSpPr>
              <p:cNvPr id="86" name="TextBox 85"/>
              <p:cNvSpPr txBox="1"/>
              <p:nvPr/>
            </p:nvSpPr>
            <p:spPr>
              <a:xfrm>
                <a:off x="8187093" y="4235372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930000"/>
                    </a:solidFill>
                  </a:rPr>
                  <a:t>o</a:t>
                </a:r>
              </a:p>
            </p:txBody>
          </p:sp>
        </p:grpSp>
        <p:sp>
          <p:nvSpPr>
            <p:cNvPr id="26" name="Rectangle 25"/>
            <p:cNvSpPr/>
            <p:nvPr/>
          </p:nvSpPr>
          <p:spPr>
            <a:xfrm>
              <a:off x="5694176" y="3387813"/>
              <a:ext cx="3386760" cy="1526680"/>
            </a:xfrm>
            <a:prstGeom prst="rect">
              <a:avLst/>
            </a:prstGeom>
            <a:ln>
              <a:solidFill>
                <a:srgbClr val="930000"/>
              </a:solidFill>
            </a:ln>
          </p:spPr>
          <p:txBody>
            <a:bodyPr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233922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1300" y="742610"/>
            <a:ext cx="6108700" cy="39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891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559" y="293815"/>
            <a:ext cx="5526190" cy="3538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667" y="4023760"/>
            <a:ext cx="8272052" cy="26995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45265" y="1165468"/>
            <a:ext cx="130473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094029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2452836" y="5964778"/>
            <a:ext cx="7576500" cy="676656"/>
            <a:chOff x="1032752" y="5576854"/>
            <a:chExt cx="7576500" cy="676656"/>
          </a:xfrm>
        </p:grpSpPr>
        <p:sp>
          <p:nvSpPr>
            <p:cNvPr id="4" name="Rectangle 3"/>
            <p:cNvSpPr/>
            <p:nvPr/>
          </p:nvSpPr>
          <p:spPr>
            <a:xfrm>
              <a:off x="1032752" y="5576854"/>
              <a:ext cx="75765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ym typeface="Wingdings"/>
                </a:rPr>
                <a:t>Z</a:t>
              </a:r>
              <a:r>
                <a:rPr lang="en-US" sz="3200" baseline="-25000" dirty="0" smtClean="0">
                  <a:sym typeface="Wingdings"/>
                </a:rPr>
                <a:t>1 </a:t>
              </a:r>
              <a:r>
                <a:rPr lang="en-US" sz="3200" dirty="0" smtClean="0">
                  <a:sym typeface="Wingdings"/>
                </a:rPr>
                <a:t> </a:t>
              </a:r>
              <a:r>
                <a:rPr lang="en-US" sz="3200" dirty="0" smtClean="0"/>
                <a:t>= </a:t>
              </a:r>
              <a:r>
                <a:rPr lang="en-US" sz="3200" dirty="0"/>
                <a:t> </a:t>
              </a:r>
              <a:r>
                <a:rPr lang="en-US" sz="3200" dirty="0" smtClean="0"/>
                <a:t>kernel of        =   null space of M</a:t>
              </a:r>
              <a:r>
                <a:rPr lang="en-US" sz="3200" baseline="-25000" dirty="0"/>
                <a:t>1</a:t>
              </a:r>
              <a:r>
                <a:rPr lang="en-US" sz="3200" baseline="-25000" dirty="0" smtClean="0"/>
                <a:t>        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462227" y="5576854"/>
              <a:ext cx="961338" cy="676656"/>
              <a:chOff x="658368" y="5669280"/>
              <a:chExt cx="961338" cy="676656"/>
            </a:xfrm>
          </p:grpSpPr>
          <p:sp>
            <p:nvSpPr>
              <p:cNvPr id="10" name="Arc 9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sp>
        <p:nvSpPr>
          <p:cNvPr id="13" name="Rectangle 12"/>
          <p:cNvSpPr/>
          <p:nvPr/>
        </p:nvSpPr>
        <p:spPr>
          <a:xfrm>
            <a:off x="4603341" y="809099"/>
            <a:ext cx="319242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             C</a:t>
            </a:r>
            <a:r>
              <a:rPr lang="en-US" sz="3200" baseline="-25000" dirty="0" smtClean="0"/>
              <a:t>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0 </a:t>
            </a:r>
            <a:endParaRPr lang="en-US" sz="3200" dirty="0" smtClean="0">
              <a:sym typeface="Wingdings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234052" y="419609"/>
            <a:ext cx="961338" cy="676656"/>
            <a:chOff x="658368" y="5669280"/>
            <a:chExt cx="961338" cy="676656"/>
          </a:xfrm>
        </p:grpSpPr>
        <p:sp>
          <p:nvSpPr>
            <p:cNvPr id="18" name="Arc 17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</a:t>
              </a:r>
            </a:p>
          </p:txBody>
        </p:sp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2300" y="1822339"/>
            <a:ext cx="5607630" cy="4023360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>
          <a:xfrm>
            <a:off x="30192" y="-125875"/>
            <a:ext cx="4202084" cy="1899957"/>
            <a:chOff x="236662" y="3539830"/>
            <a:chExt cx="6240367" cy="2821560"/>
          </a:xfrm>
        </p:grpSpPr>
        <p:grpSp>
          <p:nvGrpSpPr>
            <p:cNvPr id="23" name="Group 22"/>
            <p:cNvGrpSpPr/>
            <p:nvPr/>
          </p:nvGrpSpPr>
          <p:grpSpPr>
            <a:xfrm>
              <a:off x="3436413" y="3560409"/>
              <a:ext cx="3040616" cy="2800981"/>
              <a:chOff x="793381" y="1244998"/>
              <a:chExt cx="3598302" cy="3314718"/>
            </a:xfrm>
          </p:grpSpPr>
          <p:grpSp>
            <p:nvGrpSpPr>
              <p:cNvPr id="37" name="Group 36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44" name="Isosceles Triangle 43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5" name="Group 44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47" name="Oval 46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8" name="Oval 47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6" name="Oval 45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8" name="TextBox 37"/>
              <p:cNvSpPr txBox="1"/>
              <p:nvPr/>
            </p:nvSpPr>
            <p:spPr>
              <a:xfrm>
                <a:off x="3410717" y="3463652"/>
                <a:ext cx="98096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142986" y="124499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1149562" y="2235791"/>
                <a:ext cx="1473330" cy="1027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2128688" y="3782946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2989957" y="2235791"/>
                <a:ext cx="1045156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24" name="Group 23"/>
            <p:cNvGrpSpPr/>
            <p:nvPr/>
          </p:nvGrpSpPr>
          <p:grpSpPr>
            <a:xfrm>
              <a:off x="236662" y="3539830"/>
              <a:ext cx="3119548" cy="2763798"/>
              <a:chOff x="5038682" y="1220646"/>
              <a:chExt cx="3691713" cy="3270715"/>
            </a:xfrm>
          </p:grpSpPr>
          <p:grpSp>
            <p:nvGrpSpPr>
              <p:cNvPr id="25" name="Group 24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31" name="Straight Connector 30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3" name="Group 32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35" name="Oval 34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6" name="Oval 35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4" name="Oval 33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6" name="TextBox 25"/>
              <p:cNvSpPr txBox="1"/>
              <p:nvPr/>
            </p:nvSpPr>
            <p:spPr>
              <a:xfrm>
                <a:off x="5038682" y="3463651"/>
                <a:ext cx="1307350" cy="1027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6410618" y="1220646"/>
                <a:ext cx="1099618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702355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5299752" y="2235790"/>
                <a:ext cx="9327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206716" y="2235790"/>
                <a:ext cx="124180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49" name="Rectangle 48"/>
          <p:cNvSpPr/>
          <p:nvPr/>
        </p:nvSpPr>
        <p:spPr>
          <a:xfrm>
            <a:off x="178743" y="2341676"/>
            <a:ext cx="5421533" cy="18487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</a:pPr>
            <a:r>
              <a:rPr lang="en-US" sz="3200" dirty="0" smtClean="0"/>
              <a:t>Boundaries </a:t>
            </a:r>
          </a:p>
          <a:p>
            <a:pPr>
              <a:lnSpc>
                <a:spcPct val="120000"/>
              </a:lnSpc>
            </a:pPr>
            <a:r>
              <a:rPr lang="en-US" sz="3200" dirty="0" smtClean="0"/>
              <a:t>= B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</a:t>
            </a:r>
          </a:p>
          <a:p>
            <a:pPr>
              <a:lnSpc>
                <a:spcPct val="120000"/>
              </a:lnSpc>
            </a:pPr>
            <a:r>
              <a:rPr lang="en-US" sz="3200" dirty="0" smtClean="0"/>
              <a:t>= image of  </a:t>
            </a:r>
            <a:r>
              <a:rPr lang="en-US" sz="3200" dirty="0" smtClean="0">
                <a:sym typeface="Wingdings"/>
              </a:rPr>
              <a:t> </a:t>
            </a:r>
            <a:endParaRPr lang="en-US" sz="3200" dirty="0" smtClean="0"/>
          </a:p>
        </p:txBody>
      </p:sp>
      <p:grpSp>
        <p:nvGrpSpPr>
          <p:cNvPr id="52" name="Group 51"/>
          <p:cNvGrpSpPr/>
          <p:nvPr/>
        </p:nvGrpSpPr>
        <p:grpSpPr>
          <a:xfrm>
            <a:off x="1967144" y="3621827"/>
            <a:ext cx="961338" cy="676656"/>
            <a:chOff x="658368" y="5669280"/>
            <a:chExt cx="961338" cy="676656"/>
          </a:xfrm>
        </p:grpSpPr>
        <p:sp>
          <p:nvSpPr>
            <p:cNvPr id="53" name="Arc 52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648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982344" y="194464"/>
            <a:ext cx="3192424" cy="974266"/>
            <a:chOff x="917635" y="607110"/>
            <a:chExt cx="3192424" cy="974266"/>
          </a:xfrm>
        </p:grpSpPr>
        <p:sp>
          <p:nvSpPr>
            <p:cNvPr id="13" name="Rectangle 12"/>
            <p:cNvSpPr/>
            <p:nvPr/>
          </p:nvSpPr>
          <p:spPr>
            <a:xfrm>
              <a:off x="917635" y="996600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ym typeface="Wingdings"/>
                </a:rPr>
                <a:t>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65504" y="607110"/>
              <a:ext cx="961338" cy="676656"/>
              <a:chOff x="658368" y="5669280"/>
              <a:chExt cx="961338" cy="676656"/>
            </a:xfrm>
          </p:grpSpPr>
          <p:sp>
            <p:nvSpPr>
              <p:cNvPr id="18" name="Arc 17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43" y="1411730"/>
            <a:ext cx="7623810" cy="412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6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3022207" y="784600"/>
            <a:ext cx="2753393" cy="99158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7030A0"/>
            </a:solidFill>
          </a:ln>
        </p:spPr>
        <p:txBody>
          <a:bodyPr rtlCol="0" anchor="ctr">
            <a:spAutoFit/>
          </a:bodyPr>
          <a:lstStyle/>
          <a:p>
            <a:pPr algn="ctr"/>
            <a:endParaRPr lang="en-US" sz="3200" dirty="0" smtClean="0"/>
          </a:p>
        </p:txBody>
      </p:sp>
      <p:grpSp>
        <p:nvGrpSpPr>
          <p:cNvPr id="50" name="Group 49"/>
          <p:cNvGrpSpPr/>
          <p:nvPr/>
        </p:nvGrpSpPr>
        <p:grpSpPr>
          <a:xfrm>
            <a:off x="4912848" y="572622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673318" y="572622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027589" y="795279"/>
            <a:ext cx="2849255" cy="961536"/>
            <a:chOff x="3102504" y="552829"/>
            <a:chExt cx="2849255" cy="961536"/>
          </a:xfrm>
        </p:grpSpPr>
        <p:sp>
          <p:nvSpPr>
            <p:cNvPr id="30" name="Rectangle 29"/>
            <p:cNvSpPr/>
            <p:nvPr/>
          </p:nvSpPr>
          <p:spPr>
            <a:xfrm>
              <a:off x="3102504" y="929590"/>
              <a:ext cx="284925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  </a:t>
              </a:r>
              <a:r>
                <a:rPr lang="en-US" sz="3200" dirty="0" smtClean="0">
                  <a:sym typeface="Wingdings"/>
                </a:rPr>
                <a:t>  0</a:t>
              </a: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526544" y="559165"/>
              <a:ext cx="961338" cy="676656"/>
              <a:chOff x="658368" y="5669280"/>
              <a:chExt cx="961338" cy="676656"/>
            </a:xfrm>
          </p:grpSpPr>
          <p:sp>
            <p:nvSpPr>
              <p:cNvPr id="32" name="Arc 3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TextBox 32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34" name="Group 33"/>
            <p:cNvGrpSpPr/>
            <p:nvPr/>
          </p:nvGrpSpPr>
          <p:grpSpPr>
            <a:xfrm>
              <a:off x="4750628" y="552829"/>
              <a:ext cx="961338" cy="676656"/>
              <a:chOff x="658368" y="5669280"/>
              <a:chExt cx="961338" cy="676656"/>
            </a:xfrm>
          </p:grpSpPr>
          <p:sp>
            <p:nvSpPr>
              <p:cNvPr id="35" name="Arc 34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0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sp>
        <p:nvSpPr>
          <p:cNvPr id="15" name="Rectangle 14"/>
          <p:cNvSpPr/>
          <p:nvPr/>
        </p:nvSpPr>
        <p:spPr>
          <a:xfrm>
            <a:off x="3106199" y="784600"/>
            <a:ext cx="921333" cy="840736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US" sz="3200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2938447" y="835867"/>
            <a:ext cx="2910392" cy="912652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US" sz="3200" dirty="0" smtClean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853" y="-39611"/>
            <a:ext cx="7623810" cy="412623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64519" y="4098347"/>
            <a:ext cx="8879479" cy="27515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rgbClr val="660066"/>
                </a:solidFill>
                <a:sym typeface="Wingdings"/>
              </a:rPr>
              <a:t>Z</a:t>
            </a:r>
            <a:r>
              <a:rPr lang="en-US" sz="3200" baseline="-25000" dirty="0" smtClean="0">
                <a:solidFill>
                  <a:srgbClr val="660066"/>
                </a:solidFill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/</a:t>
            </a:r>
            <a:r>
              <a:rPr lang="en-US" sz="3200" dirty="0" smtClean="0">
                <a:solidFill>
                  <a:srgbClr val="008000"/>
                </a:solidFill>
              </a:rPr>
              <a:t>B</a:t>
            </a:r>
            <a:r>
              <a:rPr lang="en-US" sz="3200" baseline="-25000" dirty="0" smtClean="0">
                <a:solidFill>
                  <a:srgbClr val="008000"/>
                </a:solidFill>
              </a:rPr>
              <a:t>0</a:t>
            </a:r>
            <a:r>
              <a:rPr lang="en-US" sz="3200" dirty="0" smtClean="0"/>
              <a:t> = &lt;</a:t>
            </a:r>
            <a:r>
              <a:rPr lang="en-US" sz="3200" dirty="0" smtClean="0">
                <a:solidFill>
                  <a:srgbClr val="660066"/>
                </a:solidFill>
              </a:rPr>
              <a:t>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2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3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5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6 </a:t>
            </a:r>
            <a:r>
              <a:rPr lang="en-US" sz="3200" dirty="0" smtClean="0">
                <a:solidFill>
                  <a:srgbClr val="008000"/>
                </a:solidFill>
              </a:rPr>
              <a:t>: v</a:t>
            </a:r>
            <a:r>
              <a:rPr lang="en-US" sz="3200" baseline="-25000" dirty="0" smtClean="0">
                <a:solidFill>
                  <a:srgbClr val="008000"/>
                </a:solidFill>
              </a:rPr>
              <a:t>1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 smtClean="0">
                <a:solidFill>
                  <a:srgbClr val="008000"/>
                </a:solidFill>
              </a:rPr>
              <a:t>2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>
                <a:solidFill>
                  <a:srgbClr val="008000"/>
                </a:solidFill>
              </a:rPr>
              <a:t>2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>
                <a:solidFill>
                  <a:srgbClr val="008000"/>
                </a:solidFill>
              </a:rPr>
              <a:t>3</a:t>
            </a:r>
            <a:r>
              <a:rPr lang="en-US" sz="3200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= 0, </a:t>
            </a:r>
          </a:p>
          <a:p>
            <a:r>
              <a:rPr lang="en-US" sz="3200" dirty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                                  v</a:t>
            </a:r>
            <a:r>
              <a:rPr lang="en-US" sz="3200" baseline="-25000" dirty="0" smtClean="0">
                <a:solidFill>
                  <a:srgbClr val="008000"/>
                </a:solidFill>
              </a:rPr>
              <a:t>4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>
                <a:solidFill>
                  <a:srgbClr val="008000"/>
                </a:solidFill>
              </a:rPr>
              <a:t>5</a:t>
            </a:r>
            <a:r>
              <a:rPr lang="en-US" sz="3200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= 0, v</a:t>
            </a:r>
            <a:r>
              <a:rPr lang="en-US" sz="3200" baseline="-25000" dirty="0" smtClean="0">
                <a:solidFill>
                  <a:srgbClr val="008000"/>
                </a:solidFill>
              </a:rPr>
              <a:t>5</a:t>
            </a:r>
            <a:r>
              <a:rPr lang="en-US" sz="3200" dirty="0" smtClean="0">
                <a:solidFill>
                  <a:srgbClr val="008000"/>
                </a:solidFill>
              </a:rPr>
              <a:t> + v</a:t>
            </a:r>
            <a:r>
              <a:rPr lang="en-US" sz="3200" baseline="-25000" dirty="0">
                <a:solidFill>
                  <a:srgbClr val="008000"/>
                </a:solidFill>
              </a:rPr>
              <a:t>6</a:t>
            </a:r>
            <a:r>
              <a:rPr lang="en-US" sz="3200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dirty="0" smtClean="0">
                <a:solidFill>
                  <a:srgbClr val="008000"/>
                </a:solidFill>
              </a:rPr>
              <a:t>= 0, </a:t>
            </a:r>
            <a:r>
              <a:rPr lang="en-US" sz="3200" strike="sngStrike" dirty="0" smtClean="0">
                <a:solidFill>
                  <a:srgbClr val="008000"/>
                </a:solidFill>
              </a:rPr>
              <a:t>v</a:t>
            </a:r>
            <a:r>
              <a:rPr lang="en-US" sz="3200" strike="sngStrike" baseline="-25000" dirty="0" smtClean="0">
                <a:solidFill>
                  <a:srgbClr val="008000"/>
                </a:solidFill>
              </a:rPr>
              <a:t>4</a:t>
            </a:r>
            <a:r>
              <a:rPr lang="en-US" sz="3200" strike="sngStrike" dirty="0" smtClean="0">
                <a:solidFill>
                  <a:srgbClr val="008000"/>
                </a:solidFill>
              </a:rPr>
              <a:t> + v</a:t>
            </a:r>
            <a:r>
              <a:rPr lang="en-US" sz="3200" strike="sngStrike" baseline="-25000" dirty="0">
                <a:solidFill>
                  <a:srgbClr val="008000"/>
                </a:solidFill>
              </a:rPr>
              <a:t>6</a:t>
            </a:r>
            <a:r>
              <a:rPr lang="en-US" sz="3200" strike="sngStrike" baseline="-25000" dirty="0" smtClean="0">
                <a:solidFill>
                  <a:srgbClr val="008000"/>
                </a:solidFill>
              </a:rPr>
              <a:t> </a:t>
            </a:r>
            <a:r>
              <a:rPr lang="en-US" sz="3200" strike="sngStrike" dirty="0" smtClean="0">
                <a:solidFill>
                  <a:srgbClr val="008000"/>
                </a:solidFill>
              </a:rPr>
              <a:t>= 0</a:t>
            </a:r>
            <a:r>
              <a:rPr lang="en-US" sz="3200" dirty="0" smtClean="0"/>
              <a:t>&gt;</a:t>
            </a:r>
          </a:p>
          <a:p>
            <a:endParaRPr lang="en-US" sz="3200" baseline="-25000" dirty="0"/>
          </a:p>
          <a:p>
            <a:pPr>
              <a:lnSpc>
                <a:spcPct val="140000"/>
              </a:lnSpc>
            </a:pPr>
            <a:r>
              <a:rPr lang="en-US" sz="3200" dirty="0" smtClean="0">
                <a:solidFill>
                  <a:srgbClr val="660066"/>
                </a:solidFill>
                <a:sym typeface="Wingdings"/>
              </a:rPr>
              <a:t>Z</a:t>
            </a:r>
            <a:r>
              <a:rPr lang="en-US" sz="3200" baseline="-25000" dirty="0" smtClean="0">
                <a:solidFill>
                  <a:srgbClr val="660066"/>
                </a:solidFill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/</a:t>
            </a:r>
            <a:r>
              <a:rPr lang="en-US" sz="3200" dirty="0" smtClean="0">
                <a:solidFill>
                  <a:srgbClr val="008000"/>
                </a:solidFill>
              </a:rPr>
              <a:t>B</a:t>
            </a:r>
            <a:r>
              <a:rPr lang="en-US" sz="3200" baseline="-25000" dirty="0" smtClean="0">
                <a:solidFill>
                  <a:srgbClr val="008000"/>
                </a:solidFill>
              </a:rPr>
              <a:t>0</a:t>
            </a:r>
            <a:r>
              <a:rPr lang="en-US" sz="3200" dirty="0" smtClean="0"/>
              <a:t> = &lt;</a:t>
            </a:r>
            <a:r>
              <a:rPr lang="en-US" sz="3200" dirty="0" smtClean="0">
                <a:solidFill>
                  <a:srgbClr val="660066"/>
                </a:solidFill>
              </a:rPr>
              <a:t>[v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],  [v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]</a:t>
            </a:r>
            <a:r>
              <a:rPr lang="en-US" sz="3200" dirty="0" smtClean="0"/>
              <a:t>&gt; where [</a:t>
            </a:r>
            <a:r>
              <a:rPr lang="en-US" sz="3200" dirty="0" smtClean="0">
                <a:solidFill>
                  <a:srgbClr val="660066"/>
                </a:solidFill>
              </a:rPr>
              <a:t>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]  =  </a:t>
            </a:r>
            <a:r>
              <a:rPr lang="en-US" sz="3200" dirty="0" smtClean="0"/>
              <a:t>{</a:t>
            </a:r>
            <a:r>
              <a:rPr lang="en-US" sz="3200" dirty="0" smtClean="0">
                <a:solidFill>
                  <a:srgbClr val="660066"/>
                </a:solidFill>
              </a:rPr>
              <a:t>v</a:t>
            </a:r>
            <a:r>
              <a:rPr lang="en-US" sz="3200" baseline="-25000" dirty="0" smtClean="0">
                <a:solidFill>
                  <a:srgbClr val="660066"/>
                </a:solidFill>
              </a:rPr>
              <a:t>1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2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3</a:t>
            </a:r>
            <a:r>
              <a:rPr lang="en-US" sz="3200" dirty="0" smtClean="0">
                <a:solidFill>
                  <a:srgbClr val="660066"/>
                </a:solidFill>
              </a:rPr>
              <a:t>}</a:t>
            </a:r>
          </a:p>
          <a:p>
            <a:pPr>
              <a:lnSpc>
                <a:spcPct val="140000"/>
              </a:lnSpc>
            </a:pPr>
            <a:r>
              <a:rPr lang="en-US" sz="3200" dirty="0" smtClean="0">
                <a:solidFill>
                  <a:srgbClr val="660066"/>
                </a:solidFill>
              </a:rPr>
              <a:t>                                and [v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]  =  {v</a:t>
            </a:r>
            <a:r>
              <a:rPr lang="en-US" sz="3200" baseline="-25000" dirty="0" smtClean="0">
                <a:solidFill>
                  <a:srgbClr val="660066"/>
                </a:solidFill>
              </a:rPr>
              <a:t>4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5</a:t>
            </a:r>
            <a:r>
              <a:rPr lang="en-US" sz="3200" dirty="0" smtClean="0">
                <a:solidFill>
                  <a:srgbClr val="660066"/>
                </a:solidFill>
              </a:rPr>
              <a:t>, v</a:t>
            </a:r>
            <a:r>
              <a:rPr lang="en-US" sz="3200" baseline="-25000" dirty="0" smtClean="0">
                <a:solidFill>
                  <a:srgbClr val="660066"/>
                </a:solidFill>
              </a:rPr>
              <a:t>6</a:t>
            </a:r>
            <a:r>
              <a:rPr lang="en-US" sz="3200" dirty="0" smtClean="0">
                <a:solidFill>
                  <a:srgbClr val="660066"/>
                </a:solidFill>
              </a:rPr>
              <a:t>}</a:t>
            </a:r>
            <a:r>
              <a:rPr lang="en-US" sz="3200" baseline="-25000" dirty="0" smtClean="0">
                <a:solidFill>
                  <a:srgbClr val="660066"/>
                </a:solidFill>
              </a:rPr>
              <a:t> </a:t>
            </a:r>
            <a:endParaRPr lang="en-US" sz="3200" baseline="-25000" dirty="0" smtClean="0"/>
          </a:p>
        </p:txBody>
      </p:sp>
    </p:spTree>
    <p:extLst>
      <p:ext uri="{BB962C8B-B14F-4D97-AF65-F5344CB8AC3E}">
        <p14:creationId xmlns:p14="http://schemas.microsoft.com/office/powerpoint/2010/main" val="1877708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5021" y="1903408"/>
            <a:ext cx="319242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2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0 </a:t>
            </a:r>
            <a:endParaRPr lang="en-US" sz="3200" dirty="0" smtClean="0">
              <a:sym typeface="Wingding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15732" y="1513918"/>
            <a:ext cx="961338" cy="676656"/>
            <a:chOff x="658368" y="5669280"/>
            <a:chExt cx="961338" cy="676656"/>
          </a:xfrm>
        </p:grpSpPr>
        <p:sp>
          <p:nvSpPr>
            <p:cNvPr id="16" name="Arc 15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1710" y="1513918"/>
            <a:ext cx="961338" cy="676656"/>
            <a:chOff x="658368" y="5669280"/>
            <a:chExt cx="961338" cy="676656"/>
          </a:xfrm>
        </p:grpSpPr>
        <p:sp>
          <p:nvSpPr>
            <p:cNvPr id="22" name="Arc 21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26219" y="2984147"/>
            <a:ext cx="7576500" cy="3922441"/>
            <a:chOff x="112723" y="3602667"/>
            <a:chExt cx="7576500" cy="3922441"/>
          </a:xfrm>
        </p:grpSpPr>
        <p:sp>
          <p:nvSpPr>
            <p:cNvPr id="25" name="Rectangle 24"/>
            <p:cNvSpPr/>
            <p:nvPr/>
          </p:nvSpPr>
          <p:spPr>
            <a:xfrm>
              <a:off x="112723" y="3602667"/>
              <a:ext cx="7576500" cy="3922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ym typeface="Wingdings"/>
                </a:rPr>
                <a:t>H</a:t>
              </a:r>
              <a:r>
                <a:rPr lang="en-US" sz="3200" baseline="-25000" dirty="0" smtClean="0">
                  <a:sym typeface="Wingdings"/>
                </a:rPr>
                <a:t>1</a:t>
              </a:r>
              <a:r>
                <a:rPr lang="en-US" sz="3200" dirty="0" smtClean="0">
                  <a:sym typeface="Wingdings"/>
                </a:rPr>
                <a:t> = Z</a:t>
              </a:r>
              <a:r>
                <a:rPr lang="en-US" sz="3200" baseline="-25000" dirty="0" smtClean="0">
                  <a:sym typeface="Wingdings"/>
                </a:rPr>
                <a:t>1</a:t>
              </a:r>
              <a:r>
                <a:rPr lang="en-US" sz="3200" dirty="0" smtClean="0">
                  <a:sym typeface="Wingdings"/>
                </a:rPr>
                <a:t>/</a:t>
              </a:r>
              <a:r>
                <a:rPr lang="en-US" sz="3200" dirty="0" smtClean="0"/>
                <a:t>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= (kernel of      )/ (image of         )</a:t>
              </a:r>
            </a:p>
            <a:p>
              <a:endParaRPr lang="en-US" sz="3200" dirty="0"/>
            </a:p>
            <a:p>
              <a:r>
                <a:rPr lang="en-US" sz="3200" dirty="0" smtClean="0"/>
                <a:t>				     null space of M</a:t>
              </a:r>
              <a:r>
                <a:rPr lang="en-US" sz="3200" baseline="-25000" dirty="0"/>
                <a:t>1</a:t>
              </a:r>
              <a:r>
                <a:rPr lang="en-US" sz="3200" baseline="-25000" dirty="0" smtClean="0"/>
                <a:t>        </a:t>
              </a:r>
            </a:p>
            <a:p>
              <a:pPr>
                <a:lnSpc>
                  <a:spcPct val="120000"/>
                </a:lnSpc>
              </a:pPr>
              <a:r>
                <a:rPr lang="en-US" sz="3200" dirty="0"/>
                <a:t>	</a:t>
              </a:r>
              <a:r>
                <a:rPr lang="en-US" sz="3200" dirty="0" smtClean="0"/>
                <a:t>			</a:t>
              </a:r>
              <a:r>
                <a:rPr lang="en-US" sz="3200" dirty="0"/>
                <a:t> </a:t>
              </a:r>
              <a:r>
                <a:rPr lang="en-US" sz="3200" dirty="0" smtClean="0"/>
                <a:t>  column space of M</a:t>
              </a:r>
              <a:r>
                <a:rPr lang="en-US" sz="3200" baseline="-25000" dirty="0" smtClean="0"/>
                <a:t>2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/>
            </a:p>
            <a:p>
              <a:pPr>
                <a:lnSpc>
                  <a:spcPct val="120000"/>
                </a:lnSpc>
              </a:pPr>
              <a:r>
                <a:rPr lang="en-US" sz="3200" dirty="0" smtClean="0"/>
                <a:t>Rank </a:t>
              </a:r>
              <a:r>
                <a:rPr lang="en-US" sz="3200" dirty="0" smtClean="0">
                  <a:sym typeface="Wingdings"/>
                </a:rPr>
                <a:t>H</a:t>
              </a:r>
              <a:r>
                <a:rPr lang="en-US" sz="3200" baseline="-25000" dirty="0">
                  <a:sym typeface="Wingdings"/>
                </a:rPr>
                <a:t>1</a:t>
              </a:r>
              <a:r>
                <a:rPr lang="en-US" sz="3200" dirty="0" smtClean="0">
                  <a:sym typeface="Wingdings"/>
                </a:rPr>
                <a:t> = Rank Z</a:t>
              </a:r>
              <a:r>
                <a:rPr lang="en-US" sz="3200" baseline="-25000" dirty="0">
                  <a:sym typeface="Wingdings"/>
                </a:rPr>
                <a:t>1</a:t>
              </a:r>
              <a:r>
                <a:rPr lang="en-US" sz="3200" dirty="0" smtClean="0">
                  <a:sym typeface="Wingdings"/>
                </a:rPr>
                <a:t> – Rank </a:t>
              </a:r>
              <a:r>
                <a:rPr lang="en-US" sz="3200" dirty="0" smtClean="0"/>
                <a:t>B</a:t>
              </a:r>
              <a:r>
                <a:rPr lang="en-US" sz="3200" baseline="-25000" dirty="0"/>
                <a:t>1</a:t>
              </a:r>
              <a:r>
                <a:rPr lang="en-US" sz="3200" dirty="0" smtClean="0"/>
                <a:t> 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 smtClean="0"/>
            </a:p>
            <a:p>
              <a:endParaRPr lang="en-US" sz="3200" baseline="-25000" dirty="0" smtClean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313721" y="5201122"/>
              <a:ext cx="3318192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725521" y="3620062"/>
              <a:ext cx="961338" cy="676656"/>
              <a:chOff x="658368" y="5669280"/>
              <a:chExt cx="961338" cy="676656"/>
            </a:xfrm>
          </p:grpSpPr>
          <p:sp>
            <p:nvSpPr>
              <p:cNvPr id="31" name="Arc 30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243470" y="3632552"/>
              <a:ext cx="961338" cy="676656"/>
              <a:chOff x="658368" y="5669280"/>
              <a:chExt cx="961338" cy="676656"/>
            </a:xfrm>
          </p:grpSpPr>
          <p:sp>
            <p:nvSpPr>
              <p:cNvPr id="29" name="Arc 28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 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2592050" y="4243159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7118" y="247834"/>
            <a:ext cx="641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Counting 1-dimensional cycles: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5000409" y="-29505"/>
            <a:ext cx="4202084" cy="1899957"/>
            <a:chOff x="236662" y="3539830"/>
            <a:chExt cx="6240367" cy="2821560"/>
          </a:xfrm>
        </p:grpSpPr>
        <p:grpSp>
          <p:nvGrpSpPr>
            <p:cNvPr id="33" name="Group 32"/>
            <p:cNvGrpSpPr/>
            <p:nvPr/>
          </p:nvGrpSpPr>
          <p:grpSpPr>
            <a:xfrm>
              <a:off x="3436413" y="3560409"/>
              <a:ext cx="3040616" cy="2800981"/>
              <a:chOff x="793381" y="1244998"/>
              <a:chExt cx="3598302" cy="3314718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55" name="Isosceles Triangle 54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58" name="Oval 57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7" name="Oval 56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" name="TextBox 48"/>
              <p:cNvSpPr txBox="1"/>
              <p:nvPr/>
            </p:nvSpPr>
            <p:spPr>
              <a:xfrm>
                <a:off x="3410717" y="3463652"/>
                <a:ext cx="98096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142986" y="124499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149562" y="2235791"/>
                <a:ext cx="1473330" cy="1027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128688" y="3782946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989957" y="2235791"/>
                <a:ext cx="1045156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36662" y="3539830"/>
              <a:ext cx="3119548" cy="2763798"/>
              <a:chOff x="5038682" y="1220646"/>
              <a:chExt cx="3691713" cy="327071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Oval 44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>
                <a:off x="5038682" y="3463651"/>
                <a:ext cx="1307350" cy="1027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10618" y="1220646"/>
                <a:ext cx="1099618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702355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299752" y="2235790"/>
                <a:ext cx="9327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206716" y="2235790"/>
                <a:ext cx="124180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65595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946201" y="723842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6671" y="723842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2" name="Rectangle 1"/>
          <p:cNvSpPr/>
          <p:nvPr/>
        </p:nvSpPr>
        <p:spPr>
          <a:xfrm>
            <a:off x="944824" y="3988528"/>
            <a:ext cx="77675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=  </a:t>
            </a:r>
            <a:r>
              <a:rPr lang="en-US" sz="3200" b="1" dirty="0" smtClean="0">
                <a:solidFill>
                  <a:schemeClr val="tx1"/>
                </a:solidFill>
              </a:rPr>
              <a:t>Z</a:t>
            </a:r>
            <a:r>
              <a:rPr lang="en-US" sz="3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3200" dirty="0" smtClean="0">
                <a:solidFill>
                  <a:schemeClr val="tx1"/>
                </a:solidFill>
              </a:rPr>
              <a:t>[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v</a:t>
            </a:r>
            <a:r>
              <a:rPr lang="en-US" sz="3200" baseline="-25000" dirty="0"/>
              <a:t>2</a:t>
            </a:r>
            <a:r>
              <a:rPr lang="en-US" sz="3200" dirty="0" smtClean="0"/>
              <a:t>, v</a:t>
            </a:r>
            <a:r>
              <a:rPr lang="en-US" sz="3200" baseline="-25000" dirty="0"/>
              <a:t>3</a:t>
            </a:r>
            <a:r>
              <a:rPr lang="en-US" sz="3200" dirty="0" smtClean="0"/>
              <a:t>, v</a:t>
            </a:r>
            <a:r>
              <a:rPr lang="en-US" sz="3200" baseline="-25000" dirty="0"/>
              <a:t>4</a:t>
            </a:r>
            <a:r>
              <a:rPr lang="en-US" sz="3200" dirty="0" smtClean="0"/>
              <a:t>, v</a:t>
            </a:r>
            <a:r>
              <a:rPr lang="en-US" sz="3200" baseline="-25000" dirty="0"/>
              <a:t>5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]  =  set of 0-chains</a:t>
            </a:r>
          </a:p>
          <a:p>
            <a:endParaRPr lang="en-US" sz="3200" dirty="0"/>
          </a:p>
          <a:p>
            <a:r>
              <a:rPr lang="en-US" sz="3200" dirty="0" smtClean="0"/>
              <a:t>C</a:t>
            </a:r>
            <a:r>
              <a:rPr lang="en-US" sz="3200" baseline="-25000" dirty="0"/>
              <a:t>1</a:t>
            </a:r>
            <a:r>
              <a:rPr lang="en-US" sz="3200" dirty="0" smtClean="0"/>
              <a:t> = </a:t>
            </a:r>
            <a:r>
              <a:rPr lang="en-US" sz="3200" b="1" dirty="0" smtClean="0">
                <a:solidFill>
                  <a:schemeClr val="tx1"/>
                </a:solidFill>
              </a:rPr>
              <a:t>Z</a:t>
            </a:r>
            <a:r>
              <a:rPr lang="en-US" sz="3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3200" dirty="0" smtClean="0">
                <a:solidFill>
                  <a:schemeClr val="tx1"/>
                </a:solidFill>
              </a:rPr>
              <a:t>[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e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e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 e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, e</a:t>
            </a:r>
            <a:r>
              <a:rPr lang="en-US" sz="3200" baseline="-25000" dirty="0" smtClean="0"/>
              <a:t>5</a:t>
            </a:r>
            <a:r>
              <a:rPr lang="en-US" sz="3200" dirty="0" smtClean="0"/>
              <a:t>]  =  set of </a:t>
            </a:r>
            <a:r>
              <a:rPr lang="en-US" sz="3200" dirty="0" smtClean="0"/>
              <a:t>1-chains</a:t>
            </a:r>
          </a:p>
          <a:p>
            <a:endParaRPr lang="en-US" sz="3200" dirty="0"/>
          </a:p>
          <a:p>
            <a:r>
              <a:rPr lang="en-US" sz="3200" dirty="0">
                <a:solidFill>
                  <a:srgbClr val="0000FF"/>
                </a:solidFill>
              </a:rPr>
              <a:t>Components:    {v</a:t>
            </a:r>
            <a:r>
              <a:rPr lang="en-US" sz="3200" baseline="-25000" dirty="0">
                <a:solidFill>
                  <a:srgbClr val="0000FF"/>
                </a:solidFill>
              </a:rPr>
              <a:t>1</a:t>
            </a:r>
            <a:r>
              <a:rPr lang="en-US" sz="3200" dirty="0">
                <a:solidFill>
                  <a:srgbClr val="0000FF"/>
                </a:solidFill>
              </a:rPr>
              <a:t>, v</a:t>
            </a:r>
            <a:r>
              <a:rPr lang="en-US" sz="3200" baseline="-25000" dirty="0">
                <a:solidFill>
                  <a:srgbClr val="0000FF"/>
                </a:solidFill>
              </a:rPr>
              <a:t>2</a:t>
            </a:r>
            <a:r>
              <a:rPr lang="en-US" sz="3200" dirty="0">
                <a:solidFill>
                  <a:srgbClr val="0000FF"/>
                </a:solidFill>
              </a:rPr>
              <a:t>, v</a:t>
            </a:r>
            <a:r>
              <a:rPr lang="en-US" sz="3200" baseline="-25000" dirty="0">
                <a:solidFill>
                  <a:srgbClr val="0000FF"/>
                </a:solidFill>
              </a:rPr>
              <a:t>3</a:t>
            </a:r>
            <a:r>
              <a:rPr lang="en-US" sz="3200" dirty="0">
                <a:solidFill>
                  <a:srgbClr val="0000FF"/>
                </a:solidFill>
              </a:rPr>
              <a:t>}  and   {v</a:t>
            </a:r>
            <a:r>
              <a:rPr lang="en-US" sz="3200" baseline="-25000" dirty="0">
                <a:solidFill>
                  <a:srgbClr val="0000FF"/>
                </a:solidFill>
              </a:rPr>
              <a:t>4</a:t>
            </a:r>
            <a:r>
              <a:rPr lang="en-US" sz="3200" dirty="0">
                <a:solidFill>
                  <a:srgbClr val="0000FF"/>
                </a:solidFill>
              </a:rPr>
              <a:t>, v</a:t>
            </a:r>
            <a:r>
              <a:rPr lang="en-US" sz="3200" baseline="-25000" dirty="0">
                <a:solidFill>
                  <a:srgbClr val="0000FF"/>
                </a:solidFill>
              </a:rPr>
              <a:t>5</a:t>
            </a:r>
            <a:r>
              <a:rPr lang="en-US" sz="3200" dirty="0">
                <a:solidFill>
                  <a:srgbClr val="0000FF"/>
                </a:solidFill>
              </a:rPr>
              <a:t>, v</a:t>
            </a:r>
            <a:r>
              <a:rPr lang="en-US" sz="3200" baseline="-25000" dirty="0">
                <a:solidFill>
                  <a:srgbClr val="0000FF"/>
                </a:solidFill>
              </a:rPr>
              <a:t>6</a:t>
            </a:r>
            <a:r>
              <a:rPr lang="en-US" sz="3200" dirty="0">
                <a:solidFill>
                  <a:srgbClr val="0000FF"/>
                </a:solidFill>
              </a:rPr>
              <a:t>} </a:t>
            </a:r>
          </a:p>
        </p:txBody>
      </p:sp>
      <p:sp>
        <p:nvSpPr>
          <p:cNvPr id="8" name="Rectangle 7"/>
          <p:cNvSpPr/>
          <p:nvPr/>
        </p:nvSpPr>
        <p:spPr>
          <a:xfrm>
            <a:off x="112722" y="146395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</p:spTree>
    <p:extLst>
      <p:ext uri="{BB962C8B-B14F-4D97-AF65-F5344CB8AC3E}">
        <p14:creationId xmlns:p14="http://schemas.microsoft.com/office/powerpoint/2010/main" val="250046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32752" y="5576854"/>
            <a:ext cx="7576500" cy="676656"/>
            <a:chOff x="1032752" y="5576854"/>
            <a:chExt cx="7576500" cy="676656"/>
          </a:xfrm>
        </p:grpSpPr>
        <p:sp>
          <p:nvSpPr>
            <p:cNvPr id="4" name="Rectangle 3"/>
            <p:cNvSpPr/>
            <p:nvPr/>
          </p:nvSpPr>
          <p:spPr>
            <a:xfrm>
              <a:off x="1032752" y="5576854"/>
              <a:ext cx="7576500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ym typeface="Wingdings"/>
                </a:rPr>
                <a:t>Z</a:t>
              </a:r>
              <a:r>
                <a:rPr lang="en-US" sz="3200" baseline="-25000" dirty="0" smtClean="0">
                  <a:sym typeface="Wingdings"/>
                </a:rPr>
                <a:t>1 </a:t>
              </a:r>
              <a:r>
                <a:rPr lang="en-US" sz="3200" dirty="0" smtClean="0">
                  <a:sym typeface="Wingdings"/>
                </a:rPr>
                <a:t> </a:t>
              </a:r>
              <a:r>
                <a:rPr lang="en-US" sz="3200" dirty="0" smtClean="0"/>
                <a:t>= </a:t>
              </a:r>
              <a:r>
                <a:rPr lang="en-US" sz="3200" dirty="0"/>
                <a:t> </a:t>
              </a:r>
              <a:r>
                <a:rPr lang="en-US" sz="3200" dirty="0" smtClean="0"/>
                <a:t>kernel of        =   null space of M</a:t>
              </a:r>
              <a:r>
                <a:rPr lang="en-US" sz="3200" baseline="-25000" dirty="0"/>
                <a:t>1</a:t>
              </a:r>
              <a:r>
                <a:rPr lang="en-US" sz="3200" baseline="-25000" dirty="0" smtClean="0"/>
                <a:t>        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462227" y="5576854"/>
              <a:ext cx="961338" cy="676656"/>
              <a:chOff x="658368" y="5669280"/>
              <a:chExt cx="961338" cy="676656"/>
            </a:xfrm>
          </p:grpSpPr>
          <p:sp>
            <p:nvSpPr>
              <p:cNvPr id="10" name="Arc 9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3099502" y="194464"/>
            <a:ext cx="3192424" cy="974266"/>
            <a:chOff x="34793" y="607110"/>
            <a:chExt cx="3192424" cy="974266"/>
          </a:xfrm>
        </p:grpSpPr>
        <p:sp>
          <p:nvSpPr>
            <p:cNvPr id="13" name="Rectangle 12"/>
            <p:cNvSpPr/>
            <p:nvPr/>
          </p:nvSpPr>
          <p:spPr>
            <a:xfrm>
              <a:off x="34793" y="996600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65504" y="607110"/>
              <a:ext cx="961338" cy="676656"/>
              <a:chOff x="658368" y="5669280"/>
              <a:chExt cx="961338" cy="676656"/>
            </a:xfrm>
          </p:grpSpPr>
          <p:sp>
            <p:nvSpPr>
              <p:cNvPr id="18" name="Arc 17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71482" y="607110"/>
              <a:ext cx="961338" cy="676656"/>
              <a:chOff x="658368" y="5669280"/>
              <a:chExt cx="961338" cy="676656"/>
            </a:xfrm>
          </p:grpSpPr>
          <p:sp>
            <p:nvSpPr>
              <p:cNvPr id="16" name="Arc 1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43" y="1411730"/>
            <a:ext cx="7623810" cy="4126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616" y="2191326"/>
            <a:ext cx="11938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09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7482" y="3631930"/>
            <a:ext cx="901700" cy="304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4824" y="3612880"/>
            <a:ext cx="914400" cy="30861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4190" y="3625580"/>
            <a:ext cx="952500" cy="3060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27508" y="163445"/>
            <a:ext cx="939800" cy="309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4190" y="95250"/>
            <a:ext cx="952500" cy="3200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7425" y="1113283"/>
            <a:ext cx="334011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e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= {v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} = 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076463" y="4474964"/>
            <a:ext cx="2048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b</a:t>
            </a:r>
            <a:r>
              <a:rPr lang="en-US" sz="3200" baseline="-25000" dirty="0" smtClean="0"/>
              <a:t>5</a:t>
            </a:r>
            <a:r>
              <a:rPr lang="en-US" sz="3200" dirty="0" smtClean="0"/>
              <a:t> =  </a:t>
            </a:r>
          </a:p>
          <a:p>
            <a:r>
              <a:rPr lang="en-US" sz="3200" dirty="0" smtClean="0"/>
              <a:t>e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 + e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 + e</a:t>
            </a:r>
            <a:r>
              <a:rPr lang="en-US" sz="3200" baseline="-25000" dirty="0" smtClean="0"/>
              <a:t>5</a:t>
            </a:r>
            <a:r>
              <a:rPr lang="en-US" sz="3200" dirty="0" smtClean="0"/>
              <a:t> </a:t>
            </a:r>
            <a:endParaRPr lang="en-US" sz="3200" dirty="0"/>
          </a:p>
        </p:txBody>
      </p:sp>
      <p:sp>
        <p:nvSpPr>
          <p:cNvPr id="9" name="TextBox 8"/>
          <p:cNvSpPr txBox="1"/>
          <p:nvPr/>
        </p:nvSpPr>
        <p:spPr>
          <a:xfrm>
            <a:off x="3142720" y="4474964"/>
            <a:ext cx="2048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e</a:t>
            </a:r>
            <a:r>
              <a:rPr lang="en-US" sz="3200" baseline="-25000" dirty="0"/>
              <a:t>4</a:t>
            </a:r>
            <a:r>
              <a:rPr lang="en-US" sz="3200" dirty="0" smtClean="0"/>
              <a:t> =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{v</a:t>
            </a:r>
            <a:r>
              <a:rPr lang="en-US" sz="3200" baseline="-25000" dirty="0"/>
              <a:t>5</a:t>
            </a:r>
            <a:r>
              <a:rPr lang="en-US" sz="3200" dirty="0" smtClean="0"/>
              <a:t>, v</a:t>
            </a:r>
            <a:r>
              <a:rPr lang="en-US" sz="3200" baseline="-25000" dirty="0"/>
              <a:t>6</a:t>
            </a:r>
            <a:r>
              <a:rPr lang="en-US" sz="3200" dirty="0" smtClean="0"/>
              <a:t>} = 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104376" y="4474964"/>
            <a:ext cx="20485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e</a:t>
            </a:r>
            <a:r>
              <a:rPr lang="en-US" sz="3200" baseline="-25000" dirty="0"/>
              <a:t>3</a:t>
            </a:r>
            <a:r>
              <a:rPr lang="en-US" sz="3200" dirty="0" smtClean="0"/>
              <a:t> =  </a:t>
            </a:r>
          </a:p>
          <a:p>
            <a:r>
              <a:rPr lang="en-US" sz="3200" dirty="0"/>
              <a:t> </a:t>
            </a:r>
            <a:r>
              <a:rPr lang="en-US" sz="3200" dirty="0" smtClean="0"/>
              <a:t> {v</a:t>
            </a:r>
            <a:r>
              <a:rPr lang="en-US" sz="3200" baseline="-25000" dirty="0"/>
              <a:t>4</a:t>
            </a:r>
            <a:r>
              <a:rPr lang="en-US" sz="3200" dirty="0" smtClean="0"/>
              <a:t>, v</a:t>
            </a:r>
            <a:r>
              <a:rPr lang="en-US" sz="3200" baseline="-25000" dirty="0"/>
              <a:t>5</a:t>
            </a:r>
            <a:r>
              <a:rPr lang="en-US" sz="3200" dirty="0" smtClean="0"/>
              <a:t>} = </a:t>
            </a:r>
            <a:endParaRPr lang="en-US" sz="3200" dirty="0"/>
          </a:p>
        </p:txBody>
      </p:sp>
      <p:sp>
        <p:nvSpPr>
          <p:cNvPr id="11" name="TextBox 10"/>
          <p:cNvSpPr txBox="1"/>
          <p:nvPr/>
        </p:nvSpPr>
        <p:spPr>
          <a:xfrm>
            <a:off x="4998727" y="1113283"/>
            <a:ext cx="324407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Let e</a:t>
            </a:r>
            <a:r>
              <a:rPr lang="en-US" sz="3200" baseline="-25000" dirty="0"/>
              <a:t>2</a:t>
            </a:r>
            <a:r>
              <a:rPr lang="en-US" sz="3200" dirty="0" smtClean="0"/>
              <a:t> =  {v</a:t>
            </a:r>
            <a:r>
              <a:rPr lang="en-US" sz="3200" baseline="-25000" dirty="0"/>
              <a:t>2</a:t>
            </a:r>
            <a:r>
              <a:rPr lang="en-US" sz="3200" dirty="0" smtClean="0"/>
              <a:t>, v</a:t>
            </a:r>
            <a:r>
              <a:rPr lang="en-US" sz="3200" baseline="-25000" dirty="0"/>
              <a:t>3</a:t>
            </a:r>
            <a:r>
              <a:rPr lang="en-US" sz="3200" dirty="0" smtClean="0"/>
              <a:t>} = 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244692" y="228601"/>
            <a:ext cx="1882748" cy="58477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New basis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241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32752" y="5402904"/>
            <a:ext cx="7576500" cy="1077218"/>
            <a:chOff x="1032752" y="5576854"/>
            <a:chExt cx="7576500" cy="1077218"/>
          </a:xfrm>
        </p:grpSpPr>
        <p:sp>
          <p:nvSpPr>
            <p:cNvPr id="4" name="Rectangle 3"/>
            <p:cNvSpPr/>
            <p:nvPr/>
          </p:nvSpPr>
          <p:spPr>
            <a:xfrm>
              <a:off x="1032752" y="5576854"/>
              <a:ext cx="757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ym typeface="Wingdings"/>
                </a:rPr>
                <a:t>Z</a:t>
              </a:r>
              <a:r>
                <a:rPr lang="en-US" sz="3200" baseline="-25000" dirty="0" smtClean="0">
                  <a:sym typeface="Wingdings"/>
                </a:rPr>
                <a:t>1 </a:t>
              </a:r>
              <a:r>
                <a:rPr lang="en-US" sz="3200" dirty="0" smtClean="0">
                  <a:sym typeface="Wingdings"/>
                </a:rPr>
                <a:t> </a:t>
              </a:r>
              <a:r>
                <a:rPr lang="en-US" sz="3200" dirty="0" smtClean="0"/>
                <a:t>= </a:t>
              </a:r>
              <a:r>
                <a:rPr lang="en-US" sz="3200" dirty="0"/>
                <a:t> </a:t>
              </a:r>
              <a:r>
                <a:rPr lang="en-US" sz="3200" dirty="0" smtClean="0"/>
                <a:t>kernel of        =   null space of M</a:t>
              </a:r>
              <a:r>
                <a:rPr lang="en-US" sz="3200" baseline="-25000" dirty="0" smtClean="0"/>
                <a:t>1</a:t>
              </a:r>
            </a:p>
            <a:p>
              <a:r>
                <a:rPr lang="en-US" sz="3200" dirty="0" smtClean="0"/>
                <a:t>										= &lt;e</a:t>
              </a:r>
              <a:r>
                <a:rPr lang="en-US" sz="3200" baseline="-25000" dirty="0" smtClean="0"/>
                <a:t>3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&gt;</a:t>
              </a:r>
              <a:r>
                <a:rPr lang="en-US" sz="3200" baseline="-25000" dirty="0" smtClean="0"/>
                <a:t>        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462227" y="5576854"/>
              <a:ext cx="961338" cy="676656"/>
              <a:chOff x="658368" y="5669280"/>
              <a:chExt cx="961338" cy="676656"/>
            </a:xfrm>
          </p:grpSpPr>
          <p:sp>
            <p:nvSpPr>
              <p:cNvPr id="10" name="Arc 9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3099502" y="194464"/>
            <a:ext cx="3192424" cy="974266"/>
            <a:chOff x="34793" y="607110"/>
            <a:chExt cx="3192424" cy="974266"/>
          </a:xfrm>
        </p:grpSpPr>
        <p:sp>
          <p:nvSpPr>
            <p:cNvPr id="13" name="Rectangle 12"/>
            <p:cNvSpPr/>
            <p:nvPr/>
          </p:nvSpPr>
          <p:spPr>
            <a:xfrm>
              <a:off x="34793" y="996600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65504" y="607110"/>
              <a:ext cx="961338" cy="676656"/>
              <a:chOff x="658368" y="5669280"/>
              <a:chExt cx="961338" cy="676656"/>
            </a:xfrm>
          </p:grpSpPr>
          <p:sp>
            <p:nvSpPr>
              <p:cNvPr id="18" name="Arc 17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71482" y="607110"/>
              <a:ext cx="961338" cy="676656"/>
              <a:chOff x="658368" y="5669280"/>
              <a:chExt cx="961338" cy="676656"/>
            </a:xfrm>
          </p:grpSpPr>
          <p:sp>
            <p:nvSpPr>
              <p:cNvPr id="16" name="Arc 1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43" y="1255175"/>
            <a:ext cx="7623810" cy="4126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616" y="2104351"/>
            <a:ext cx="11938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5263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85021" y="1903408"/>
            <a:ext cx="319242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2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0 </a:t>
            </a:r>
            <a:endParaRPr lang="en-US" sz="3200" dirty="0" smtClean="0">
              <a:sym typeface="Wingdings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2815732" y="1513918"/>
            <a:ext cx="961338" cy="676656"/>
            <a:chOff x="658368" y="5669280"/>
            <a:chExt cx="961338" cy="676656"/>
          </a:xfrm>
        </p:grpSpPr>
        <p:sp>
          <p:nvSpPr>
            <p:cNvPr id="16" name="Arc 15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1621710" y="1513918"/>
            <a:ext cx="961338" cy="676656"/>
            <a:chOff x="658368" y="5669280"/>
            <a:chExt cx="961338" cy="676656"/>
          </a:xfrm>
        </p:grpSpPr>
        <p:sp>
          <p:nvSpPr>
            <p:cNvPr id="22" name="Arc 21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26219" y="2984147"/>
            <a:ext cx="7576500" cy="3922441"/>
            <a:chOff x="112723" y="3602667"/>
            <a:chExt cx="7576500" cy="3922441"/>
          </a:xfrm>
        </p:grpSpPr>
        <p:sp>
          <p:nvSpPr>
            <p:cNvPr id="25" name="Rectangle 24"/>
            <p:cNvSpPr/>
            <p:nvPr/>
          </p:nvSpPr>
          <p:spPr>
            <a:xfrm>
              <a:off x="112723" y="3602667"/>
              <a:ext cx="7576500" cy="3922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ym typeface="Wingdings"/>
                </a:rPr>
                <a:t>H</a:t>
              </a:r>
              <a:r>
                <a:rPr lang="en-US" sz="3200" baseline="-25000" dirty="0" smtClean="0">
                  <a:sym typeface="Wingdings"/>
                </a:rPr>
                <a:t>1</a:t>
              </a:r>
              <a:r>
                <a:rPr lang="en-US" sz="3200" dirty="0" smtClean="0">
                  <a:sym typeface="Wingdings"/>
                </a:rPr>
                <a:t> = Z</a:t>
              </a:r>
              <a:r>
                <a:rPr lang="en-US" sz="3200" baseline="-25000" dirty="0" smtClean="0">
                  <a:sym typeface="Wingdings"/>
                </a:rPr>
                <a:t>1</a:t>
              </a:r>
              <a:r>
                <a:rPr lang="en-US" sz="3200" dirty="0" smtClean="0">
                  <a:sym typeface="Wingdings"/>
                </a:rPr>
                <a:t>/</a:t>
              </a:r>
              <a:r>
                <a:rPr lang="en-US" sz="3200" dirty="0" smtClean="0"/>
                <a:t>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= (kernel of      )/ (image of         )</a:t>
              </a:r>
            </a:p>
            <a:p>
              <a:endParaRPr lang="en-US" sz="3200" dirty="0"/>
            </a:p>
            <a:p>
              <a:r>
                <a:rPr lang="en-US" sz="3200" dirty="0" smtClean="0"/>
                <a:t>				     null space of M</a:t>
              </a:r>
              <a:r>
                <a:rPr lang="en-US" sz="3200" baseline="-25000" dirty="0"/>
                <a:t>1</a:t>
              </a:r>
              <a:r>
                <a:rPr lang="en-US" sz="3200" baseline="-25000" dirty="0" smtClean="0"/>
                <a:t>        </a:t>
              </a:r>
            </a:p>
            <a:p>
              <a:pPr>
                <a:lnSpc>
                  <a:spcPct val="120000"/>
                </a:lnSpc>
              </a:pPr>
              <a:r>
                <a:rPr lang="en-US" sz="3200" dirty="0"/>
                <a:t>	</a:t>
              </a:r>
              <a:r>
                <a:rPr lang="en-US" sz="3200" dirty="0" smtClean="0"/>
                <a:t>			</a:t>
              </a:r>
              <a:r>
                <a:rPr lang="en-US" sz="3200" dirty="0"/>
                <a:t> </a:t>
              </a:r>
              <a:r>
                <a:rPr lang="en-US" sz="3200" dirty="0" smtClean="0"/>
                <a:t>  column space of M</a:t>
              </a:r>
              <a:r>
                <a:rPr lang="en-US" sz="3200" baseline="-25000" dirty="0" smtClean="0"/>
                <a:t>2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/>
            </a:p>
            <a:p>
              <a:pPr>
                <a:lnSpc>
                  <a:spcPct val="120000"/>
                </a:lnSpc>
              </a:pPr>
              <a:r>
                <a:rPr lang="en-US" sz="3200" dirty="0" smtClean="0"/>
                <a:t>Rank </a:t>
              </a:r>
              <a:r>
                <a:rPr lang="en-US" sz="3200" dirty="0" smtClean="0">
                  <a:sym typeface="Wingdings"/>
                </a:rPr>
                <a:t>H</a:t>
              </a:r>
              <a:r>
                <a:rPr lang="en-US" sz="3200" baseline="-25000" dirty="0">
                  <a:sym typeface="Wingdings"/>
                </a:rPr>
                <a:t>1</a:t>
              </a:r>
              <a:r>
                <a:rPr lang="en-US" sz="3200" dirty="0" smtClean="0">
                  <a:sym typeface="Wingdings"/>
                </a:rPr>
                <a:t> = Rank Z</a:t>
              </a:r>
              <a:r>
                <a:rPr lang="en-US" sz="3200" baseline="-25000" dirty="0">
                  <a:sym typeface="Wingdings"/>
                </a:rPr>
                <a:t>1</a:t>
              </a:r>
              <a:r>
                <a:rPr lang="en-US" sz="3200" dirty="0" smtClean="0">
                  <a:sym typeface="Wingdings"/>
                </a:rPr>
                <a:t> – Rank </a:t>
              </a:r>
              <a:r>
                <a:rPr lang="en-US" sz="3200" dirty="0" smtClean="0"/>
                <a:t>B</a:t>
              </a:r>
              <a:r>
                <a:rPr lang="en-US" sz="3200" baseline="-25000" dirty="0"/>
                <a:t>1</a:t>
              </a:r>
              <a:r>
                <a:rPr lang="en-US" sz="3200" dirty="0" smtClean="0"/>
                <a:t> 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 smtClean="0"/>
            </a:p>
            <a:p>
              <a:endParaRPr lang="en-US" sz="3200" baseline="-25000" dirty="0" smtClean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313721" y="5201122"/>
              <a:ext cx="3318192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725521" y="3620062"/>
              <a:ext cx="961338" cy="676656"/>
              <a:chOff x="658368" y="5669280"/>
              <a:chExt cx="961338" cy="676656"/>
            </a:xfrm>
          </p:grpSpPr>
          <p:sp>
            <p:nvSpPr>
              <p:cNvPr id="31" name="Arc 30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243470" y="3632552"/>
              <a:ext cx="961338" cy="676656"/>
              <a:chOff x="658368" y="5669280"/>
              <a:chExt cx="961338" cy="676656"/>
            </a:xfrm>
          </p:grpSpPr>
          <p:sp>
            <p:nvSpPr>
              <p:cNvPr id="29" name="Arc 28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 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2592050" y="4243159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7118" y="247834"/>
            <a:ext cx="6413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Counting 1-dimensional cycles:</a:t>
            </a:r>
            <a:endParaRPr lang="en-US" sz="3200" dirty="0">
              <a:solidFill>
                <a:schemeClr val="accent3">
                  <a:lumMod val="50000"/>
                </a:schemeClr>
              </a:solidFill>
            </a:endParaRPr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>
          <a:xfrm>
            <a:off x="5000409" y="-29505"/>
            <a:ext cx="4202084" cy="1899957"/>
            <a:chOff x="236662" y="3539830"/>
            <a:chExt cx="6240367" cy="2821560"/>
          </a:xfrm>
        </p:grpSpPr>
        <p:grpSp>
          <p:nvGrpSpPr>
            <p:cNvPr id="33" name="Group 32"/>
            <p:cNvGrpSpPr/>
            <p:nvPr/>
          </p:nvGrpSpPr>
          <p:grpSpPr>
            <a:xfrm>
              <a:off x="3436413" y="3560409"/>
              <a:ext cx="3040616" cy="2800981"/>
              <a:chOff x="793381" y="1244998"/>
              <a:chExt cx="3598302" cy="3314718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55" name="Isosceles Triangle 54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6" name="Group 55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58" name="Oval 57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9" name="Oval 58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7" name="Oval 56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9" name="TextBox 48"/>
              <p:cNvSpPr txBox="1"/>
              <p:nvPr/>
            </p:nvSpPr>
            <p:spPr>
              <a:xfrm>
                <a:off x="3410717" y="3463652"/>
                <a:ext cx="98096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2142986" y="124499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1149562" y="2235791"/>
                <a:ext cx="1473330" cy="1027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128688" y="3782946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2989957" y="2235791"/>
                <a:ext cx="1045156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35" name="Group 34"/>
            <p:cNvGrpSpPr/>
            <p:nvPr/>
          </p:nvGrpSpPr>
          <p:grpSpPr>
            <a:xfrm>
              <a:off x="236662" y="3539830"/>
              <a:ext cx="3119548" cy="2763798"/>
              <a:chOff x="5038682" y="1220646"/>
              <a:chExt cx="3691713" cy="3270715"/>
            </a:xfrm>
          </p:grpSpPr>
          <p:grpSp>
            <p:nvGrpSpPr>
              <p:cNvPr id="36" name="Group 35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42" name="Straight Connector 41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2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4" name="Group 43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46" name="Oval 45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7" name="Oval 46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5" name="Oval 44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7" name="TextBox 36"/>
              <p:cNvSpPr txBox="1"/>
              <p:nvPr/>
            </p:nvSpPr>
            <p:spPr>
              <a:xfrm>
                <a:off x="5038682" y="3463651"/>
                <a:ext cx="1307350" cy="10277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6410618" y="1220646"/>
                <a:ext cx="1099618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7702355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5299752" y="2235790"/>
                <a:ext cx="9327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206716" y="2235790"/>
                <a:ext cx="124180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3696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387" y="1295400"/>
            <a:ext cx="4984164" cy="379476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099502" y="124884"/>
            <a:ext cx="3192424" cy="974266"/>
            <a:chOff x="34793" y="607110"/>
            <a:chExt cx="3192424" cy="974266"/>
          </a:xfrm>
        </p:grpSpPr>
        <p:sp>
          <p:nvSpPr>
            <p:cNvPr id="4" name="Rectangle 3"/>
            <p:cNvSpPr/>
            <p:nvPr/>
          </p:nvSpPr>
          <p:spPr>
            <a:xfrm>
              <a:off x="34793" y="996600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665504" y="607110"/>
              <a:ext cx="961338" cy="676656"/>
              <a:chOff x="658368" y="5669280"/>
              <a:chExt cx="961338" cy="676656"/>
            </a:xfrm>
          </p:grpSpPr>
          <p:sp>
            <p:nvSpPr>
              <p:cNvPr id="9" name="Arc 8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71482" y="607110"/>
              <a:ext cx="961338" cy="676656"/>
              <a:chOff x="658368" y="5669280"/>
              <a:chExt cx="961338" cy="676656"/>
            </a:xfrm>
          </p:grpSpPr>
          <p:sp>
            <p:nvSpPr>
              <p:cNvPr id="7" name="Arc 6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1076458" y="5477305"/>
            <a:ext cx="7550052" cy="913070"/>
            <a:chOff x="954686" y="5703440"/>
            <a:chExt cx="7550052" cy="913070"/>
          </a:xfrm>
        </p:grpSpPr>
        <p:sp>
          <p:nvSpPr>
            <p:cNvPr id="12" name="Rectangle 11"/>
            <p:cNvSpPr/>
            <p:nvPr/>
          </p:nvSpPr>
          <p:spPr>
            <a:xfrm>
              <a:off x="954686" y="5703440"/>
              <a:ext cx="7550052" cy="9130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 =  image of       =  column space of M</a:t>
              </a:r>
              <a:r>
                <a:rPr lang="en-US" sz="3200" baseline="-25000" dirty="0"/>
                <a:t>2</a:t>
              </a:r>
              <a:endParaRPr lang="en-US" sz="3200" baseline="-25000" dirty="0" smtClean="0"/>
            </a:p>
            <a:p>
              <a:endParaRPr lang="en-US" sz="3200" baseline="-25000" dirty="0" smtClean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377838" y="5703440"/>
              <a:ext cx="961338" cy="676656"/>
              <a:chOff x="658368" y="5669280"/>
              <a:chExt cx="961338" cy="676656"/>
            </a:xfrm>
          </p:grpSpPr>
          <p:sp>
            <p:nvSpPr>
              <p:cNvPr id="21" name="Arc 20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6419916" y="169766"/>
            <a:ext cx="2646293" cy="4527866"/>
            <a:chOff x="296368" y="1158812"/>
            <a:chExt cx="2940326" cy="5030962"/>
          </a:xfrm>
        </p:grpSpPr>
        <p:grpSp>
          <p:nvGrpSpPr>
            <p:cNvPr id="52" name="Group 51"/>
            <p:cNvGrpSpPr/>
            <p:nvPr/>
          </p:nvGrpSpPr>
          <p:grpSpPr>
            <a:xfrm>
              <a:off x="296368" y="3770165"/>
              <a:ext cx="2777079" cy="2419609"/>
              <a:chOff x="793381" y="1366738"/>
              <a:chExt cx="3688851" cy="3214016"/>
            </a:xfrm>
          </p:grpSpPr>
          <p:grpSp>
            <p:nvGrpSpPr>
              <p:cNvPr id="66" name="Group 65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73" name="Isosceles Triangle 72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74" name="Group 73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76" name="Oval 75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77" name="Oval 76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75" name="Oval 74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67" name="TextBox 66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69" name="TextBox 68"/>
              <p:cNvSpPr txBox="1"/>
              <p:nvPr/>
            </p:nvSpPr>
            <p:spPr>
              <a:xfrm>
                <a:off x="2240378" y="136673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70" name="TextBox 69"/>
              <p:cNvSpPr txBox="1"/>
              <p:nvPr/>
            </p:nvSpPr>
            <p:spPr>
              <a:xfrm>
                <a:off x="1046861" y="2588847"/>
                <a:ext cx="883191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71" name="TextBox 70"/>
              <p:cNvSpPr txBox="1"/>
              <p:nvPr/>
            </p:nvSpPr>
            <p:spPr>
              <a:xfrm>
                <a:off x="2263486" y="3803984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3015633" y="2588847"/>
                <a:ext cx="1045157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53" name="Group 52"/>
            <p:cNvGrpSpPr/>
            <p:nvPr/>
          </p:nvGrpSpPr>
          <p:grpSpPr>
            <a:xfrm>
              <a:off x="420801" y="1158812"/>
              <a:ext cx="2815893" cy="2163396"/>
              <a:chOff x="5038682" y="1366738"/>
              <a:chExt cx="3740408" cy="2873683"/>
            </a:xfrm>
          </p:grpSpPr>
          <p:grpSp>
            <p:nvGrpSpPr>
              <p:cNvPr id="54" name="Group 53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60" name="Straight Connector 59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60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" name="Group 61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64" name="Oval 63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5" name="Oval 64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63" name="Oval 62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5" name="TextBox 54"/>
              <p:cNvSpPr txBox="1"/>
              <p:nvPr/>
            </p:nvSpPr>
            <p:spPr>
              <a:xfrm>
                <a:off x="5038682" y="3463651"/>
                <a:ext cx="83499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6508008" y="1366738"/>
                <a:ext cx="109961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287707" y="2588848"/>
                <a:ext cx="932739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232390" y="2588848"/>
                <a:ext cx="1241800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265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44654" y="1295400"/>
            <a:ext cx="4263562" cy="3246120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453495" y="274785"/>
            <a:ext cx="3192424" cy="974266"/>
            <a:chOff x="34793" y="607110"/>
            <a:chExt cx="3192424" cy="974266"/>
          </a:xfrm>
        </p:grpSpPr>
        <p:sp>
          <p:nvSpPr>
            <p:cNvPr id="4" name="Rectangle 3"/>
            <p:cNvSpPr/>
            <p:nvPr/>
          </p:nvSpPr>
          <p:spPr>
            <a:xfrm>
              <a:off x="34793" y="996600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665504" y="607110"/>
              <a:ext cx="961338" cy="676656"/>
              <a:chOff x="658368" y="5669280"/>
              <a:chExt cx="961338" cy="676656"/>
            </a:xfrm>
          </p:grpSpPr>
          <p:sp>
            <p:nvSpPr>
              <p:cNvPr id="9" name="Arc 8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71482" y="607110"/>
              <a:ext cx="961338" cy="676656"/>
              <a:chOff x="658368" y="5669280"/>
              <a:chExt cx="961338" cy="676656"/>
            </a:xfrm>
          </p:grpSpPr>
          <p:sp>
            <p:nvSpPr>
              <p:cNvPr id="7" name="Arc 6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89369" y="4903270"/>
            <a:ext cx="8700338" cy="1733808"/>
            <a:chOff x="954685" y="5703440"/>
            <a:chExt cx="8700338" cy="1733808"/>
          </a:xfrm>
        </p:grpSpPr>
        <p:sp>
          <p:nvSpPr>
            <p:cNvPr id="12" name="Rectangle 11"/>
            <p:cNvSpPr/>
            <p:nvPr/>
          </p:nvSpPr>
          <p:spPr>
            <a:xfrm>
              <a:off x="954685" y="5703440"/>
              <a:ext cx="8700338" cy="1733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 =  image of       =  column space of M</a:t>
              </a:r>
              <a:r>
                <a:rPr lang="en-US" sz="3200" baseline="-25000" dirty="0" smtClean="0"/>
                <a:t>2</a:t>
              </a:r>
            </a:p>
            <a:p>
              <a:endParaRPr lang="en-US" sz="3200" baseline="-25000" dirty="0"/>
            </a:p>
            <a:p>
              <a:r>
                <a:rPr lang="en-US" sz="3200" dirty="0" smtClean="0"/>
                <a:t>      = &lt;{v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, v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} + {v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, v</a:t>
              </a:r>
              <a:r>
                <a:rPr lang="en-US" sz="3200" baseline="-25000" dirty="0"/>
                <a:t>6</a:t>
              </a:r>
              <a:r>
                <a:rPr lang="en-US" sz="3200" dirty="0" smtClean="0"/>
                <a:t>} + {v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, v</a:t>
              </a:r>
              <a:r>
                <a:rPr lang="en-US" sz="3200" baseline="-25000" dirty="0"/>
                <a:t>6</a:t>
              </a:r>
              <a:r>
                <a:rPr lang="en-US" sz="3200" dirty="0" smtClean="0"/>
                <a:t>}&gt; = &lt;e</a:t>
              </a:r>
              <a:r>
                <a:rPr lang="en-US" sz="3200" baseline="-25000" dirty="0" smtClean="0"/>
                <a:t>3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&gt;</a:t>
              </a:r>
              <a:r>
                <a:rPr lang="en-US" sz="3200" baseline="-25000" dirty="0" smtClean="0"/>
                <a:t> </a:t>
              </a:r>
              <a:endParaRPr lang="en-US" sz="3200" dirty="0" smtClean="0"/>
            </a:p>
            <a:p>
              <a:endParaRPr lang="en-US" sz="3200" baseline="-25000" dirty="0" smtClean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377838" y="5703440"/>
              <a:ext cx="961338" cy="676656"/>
              <a:chOff x="658368" y="5669280"/>
              <a:chExt cx="961338" cy="676656"/>
            </a:xfrm>
          </p:grpSpPr>
          <p:sp>
            <p:nvSpPr>
              <p:cNvPr id="21" name="Arc 20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419916" y="169766"/>
            <a:ext cx="2646293" cy="4527866"/>
            <a:chOff x="296368" y="1158812"/>
            <a:chExt cx="2940326" cy="5030962"/>
          </a:xfrm>
        </p:grpSpPr>
        <p:grpSp>
          <p:nvGrpSpPr>
            <p:cNvPr id="17" name="Group 16"/>
            <p:cNvGrpSpPr/>
            <p:nvPr/>
          </p:nvGrpSpPr>
          <p:grpSpPr>
            <a:xfrm>
              <a:off x="296368" y="3770165"/>
              <a:ext cx="2777079" cy="2419609"/>
              <a:chOff x="793381" y="1366738"/>
              <a:chExt cx="3688851" cy="321401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42" name="Isosceles Triangle 41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4" name="Oval 43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240378" y="136673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46861" y="2588847"/>
                <a:ext cx="883191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63486" y="3803984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015633" y="2588847"/>
                <a:ext cx="1045157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20801" y="1158812"/>
              <a:ext cx="2815893" cy="2163396"/>
              <a:chOff x="5038682" y="1366738"/>
              <a:chExt cx="3740408" cy="287368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Group 30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Oval 31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5038682" y="3463651"/>
                <a:ext cx="83499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508008" y="1366738"/>
                <a:ext cx="109961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87707" y="2588848"/>
                <a:ext cx="932739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232390" y="2588848"/>
                <a:ext cx="1241800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39044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7821" y="377519"/>
            <a:ext cx="3192424" cy="974266"/>
            <a:chOff x="2390364" y="509467"/>
            <a:chExt cx="3192424" cy="974266"/>
          </a:xfrm>
        </p:grpSpPr>
        <p:sp>
          <p:nvSpPr>
            <p:cNvPr id="2" name="Rectangle 1"/>
            <p:cNvSpPr/>
            <p:nvPr/>
          </p:nvSpPr>
          <p:spPr>
            <a:xfrm>
              <a:off x="2390364" y="898957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021075" y="509467"/>
              <a:ext cx="961338" cy="676656"/>
              <a:chOff x="658368" y="5669280"/>
              <a:chExt cx="961338" cy="676656"/>
            </a:xfrm>
          </p:grpSpPr>
          <p:sp>
            <p:nvSpPr>
              <p:cNvPr id="16" name="Arc 1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827053" y="509467"/>
              <a:ext cx="961338" cy="676656"/>
              <a:chOff x="658368" y="5669280"/>
              <a:chExt cx="961338" cy="676656"/>
            </a:xfrm>
          </p:grpSpPr>
          <p:sp>
            <p:nvSpPr>
              <p:cNvPr id="22" name="Arc 2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026219" y="1828375"/>
            <a:ext cx="7576500" cy="5443541"/>
            <a:chOff x="1026219" y="1828375"/>
            <a:chExt cx="7576500" cy="5443541"/>
          </a:xfrm>
        </p:grpSpPr>
        <p:grpSp>
          <p:nvGrpSpPr>
            <p:cNvPr id="24" name="Group 23"/>
            <p:cNvGrpSpPr/>
            <p:nvPr/>
          </p:nvGrpSpPr>
          <p:grpSpPr>
            <a:xfrm>
              <a:off x="1026219" y="1828375"/>
              <a:ext cx="7576500" cy="5443541"/>
              <a:chOff x="112723" y="3602667"/>
              <a:chExt cx="7576500" cy="5443541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12723" y="3602667"/>
                <a:ext cx="7576500" cy="5443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ym typeface="Wingdings"/>
                  </a:rPr>
                  <a:t>H</a:t>
                </a:r>
                <a:r>
                  <a:rPr lang="en-US" sz="3200" baseline="-25000" dirty="0" smtClean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 = Z</a:t>
                </a:r>
                <a:r>
                  <a:rPr lang="en-US" sz="3200" baseline="-25000" dirty="0" smtClean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/</a:t>
                </a:r>
                <a:r>
                  <a:rPr lang="en-US" sz="3200" dirty="0" smtClean="0"/>
                  <a:t>B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= (kernel of      )/ (image of         )</a:t>
                </a:r>
              </a:p>
              <a:p>
                <a:endParaRPr lang="en-US" sz="3200" dirty="0"/>
              </a:p>
              <a:p>
                <a:r>
                  <a:rPr lang="en-US" sz="3200" dirty="0" smtClean="0"/>
                  <a:t>				     null space of M</a:t>
                </a:r>
                <a:r>
                  <a:rPr lang="en-US" sz="3200" baseline="-25000" dirty="0"/>
                  <a:t>1</a:t>
                </a:r>
                <a:r>
                  <a:rPr lang="en-US" sz="3200" baseline="-25000" dirty="0" smtClean="0"/>
                  <a:t>       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200" dirty="0"/>
                  <a:t>	</a:t>
                </a:r>
                <a:r>
                  <a:rPr lang="en-US" sz="3200" dirty="0" smtClean="0"/>
                  <a:t>			</a:t>
                </a:r>
                <a:r>
                  <a:rPr lang="en-US" sz="3200" dirty="0"/>
                  <a:t> </a:t>
                </a:r>
                <a:r>
                  <a:rPr lang="en-US" sz="3200" dirty="0" smtClean="0"/>
                  <a:t>  column space of M</a:t>
                </a:r>
                <a:r>
                  <a:rPr lang="en-US" sz="3200" baseline="-25000" dirty="0" smtClean="0"/>
                  <a:t>2</a:t>
                </a:r>
              </a:p>
              <a:p>
                <a:pPr>
                  <a:lnSpc>
                    <a:spcPct val="120000"/>
                  </a:lnSpc>
                </a:pPr>
                <a:endParaRPr lang="en-US" sz="3200" baseline="-25000" dirty="0"/>
              </a:p>
              <a:p>
                <a:pPr>
                  <a:lnSpc>
                    <a:spcPct val="120000"/>
                  </a:lnSpc>
                </a:pPr>
                <a:r>
                  <a:rPr lang="en-US" sz="3200" dirty="0" smtClean="0"/>
                  <a:t>					   &lt;e</a:t>
                </a:r>
                <a:r>
                  <a:rPr lang="en-US" sz="3200" baseline="-25000" dirty="0" smtClean="0"/>
                  <a:t>3</a:t>
                </a:r>
                <a:r>
                  <a:rPr lang="en-US" sz="3200" dirty="0" smtClean="0"/>
                  <a:t> + e</a:t>
                </a:r>
                <a:r>
                  <a:rPr lang="en-US" sz="3200" baseline="-25000" dirty="0" smtClean="0"/>
                  <a:t>4</a:t>
                </a:r>
                <a:r>
                  <a:rPr lang="en-US" sz="3200" dirty="0" smtClean="0"/>
                  <a:t> + e</a:t>
                </a:r>
                <a:r>
                  <a:rPr lang="en-US" sz="3200" baseline="-25000" dirty="0" smtClean="0"/>
                  <a:t>5</a:t>
                </a:r>
                <a:r>
                  <a:rPr lang="en-US" sz="3200" dirty="0" smtClean="0"/>
                  <a:t>&gt;</a:t>
                </a:r>
                <a:r>
                  <a:rPr lang="en-US" sz="3200" baseline="-25000" dirty="0" smtClean="0"/>
                  <a:t> </a:t>
                </a:r>
                <a:endParaRPr lang="en-US" sz="3200" dirty="0" smtClean="0"/>
              </a:p>
              <a:p>
                <a:pPr>
                  <a:lnSpc>
                    <a:spcPct val="120000"/>
                  </a:lnSpc>
                </a:pPr>
                <a:r>
                  <a:rPr lang="en-US" sz="3200" dirty="0" smtClean="0"/>
                  <a:t>					   &lt;e</a:t>
                </a:r>
                <a:r>
                  <a:rPr lang="en-US" sz="3200" baseline="-25000" dirty="0" smtClean="0"/>
                  <a:t>3</a:t>
                </a:r>
                <a:r>
                  <a:rPr lang="en-US" sz="3200" dirty="0" smtClean="0"/>
                  <a:t> + e</a:t>
                </a:r>
                <a:r>
                  <a:rPr lang="en-US" sz="3200" baseline="-25000" dirty="0" smtClean="0"/>
                  <a:t>4</a:t>
                </a:r>
                <a:r>
                  <a:rPr lang="en-US" sz="3200" dirty="0" smtClean="0"/>
                  <a:t> + e</a:t>
                </a:r>
                <a:r>
                  <a:rPr lang="en-US" sz="3200" baseline="-25000" dirty="0" smtClean="0"/>
                  <a:t>5</a:t>
                </a:r>
                <a:r>
                  <a:rPr lang="en-US" sz="3200" dirty="0" smtClean="0"/>
                  <a:t>&gt;</a:t>
                </a:r>
                <a:r>
                  <a:rPr lang="en-US" sz="3200" baseline="-25000" dirty="0" smtClean="0"/>
                  <a:t> </a:t>
                </a:r>
                <a:endParaRPr lang="en-US" sz="3200" dirty="0" smtClean="0"/>
              </a:p>
              <a:p>
                <a:pPr>
                  <a:lnSpc>
                    <a:spcPct val="120000"/>
                  </a:lnSpc>
                </a:pPr>
                <a:endParaRPr lang="en-US" sz="3200" baseline="-25000" dirty="0"/>
              </a:p>
              <a:p>
                <a:pPr>
                  <a:lnSpc>
                    <a:spcPct val="120000"/>
                  </a:lnSpc>
                </a:pPr>
                <a:r>
                  <a:rPr lang="en-US" sz="3200" dirty="0" smtClean="0"/>
                  <a:t>Rank </a:t>
                </a:r>
                <a:r>
                  <a:rPr lang="en-US" sz="3200" dirty="0" smtClean="0">
                    <a:sym typeface="Wingdings"/>
                  </a:rPr>
                  <a:t>H</a:t>
                </a:r>
                <a:r>
                  <a:rPr lang="en-US" sz="3200" baseline="-25000" dirty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 = Rank Z</a:t>
                </a:r>
                <a:r>
                  <a:rPr lang="en-US" sz="3200" baseline="-25000" dirty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 – Rank </a:t>
                </a:r>
                <a:r>
                  <a:rPr lang="en-US" sz="3200" dirty="0" smtClean="0"/>
                  <a:t>B</a:t>
                </a:r>
                <a:r>
                  <a:rPr lang="en-US" sz="3200" baseline="-25000" dirty="0" smtClean="0"/>
                  <a:t>1 </a:t>
                </a:r>
                <a:r>
                  <a:rPr lang="en-US" sz="3200" dirty="0" smtClean="0"/>
                  <a:t> = 1 – 1 = 0 </a:t>
                </a:r>
              </a:p>
              <a:p>
                <a:pPr>
                  <a:lnSpc>
                    <a:spcPct val="120000"/>
                  </a:lnSpc>
                </a:pPr>
                <a:endParaRPr lang="en-US" sz="3200" baseline="-25000" dirty="0" smtClean="0"/>
              </a:p>
              <a:p>
                <a:endParaRPr lang="en-US" sz="3200" baseline="-25000" dirty="0" smtClean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V="1">
                <a:off x="2313721" y="5201122"/>
                <a:ext cx="3318192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/>
              <p:cNvGrpSpPr/>
              <p:nvPr/>
            </p:nvGrpSpPr>
            <p:grpSpPr>
              <a:xfrm>
                <a:off x="3725521" y="3620062"/>
                <a:ext cx="961338" cy="676656"/>
                <a:chOff x="658368" y="5669280"/>
                <a:chExt cx="961338" cy="676656"/>
              </a:xfrm>
            </p:grpSpPr>
            <p:sp>
              <p:nvSpPr>
                <p:cNvPr id="31" name="Arc 30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768096" y="5669280"/>
                  <a:ext cx="851610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  <a:r>
                    <a:rPr lang="en-US" sz="3200" baseline="-25000" dirty="0" smtClean="0"/>
                    <a:t>1</a:t>
                  </a:r>
                  <a:r>
                    <a:rPr lang="en-US" sz="3200" dirty="0" smtClean="0"/>
                    <a:t> </a:t>
                  </a: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6243470" y="3632552"/>
                <a:ext cx="961338" cy="676656"/>
                <a:chOff x="658368" y="5669280"/>
                <a:chExt cx="961338" cy="676656"/>
              </a:xfrm>
            </p:grpSpPr>
            <p:sp>
              <p:nvSpPr>
                <p:cNvPr id="29" name="Arc 28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68096" y="5669280"/>
                  <a:ext cx="851610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  <a:r>
                    <a:rPr lang="en-US" sz="3200" baseline="-25000" dirty="0"/>
                    <a:t>2</a:t>
                  </a:r>
                  <a:r>
                    <a:rPr lang="en-US" sz="3200" dirty="0" smtClean="0"/>
                    <a:t>  </a:t>
                  </a:r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2592050" y="3104782"/>
              <a:ext cx="52189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=</a:t>
              </a:r>
              <a:endParaRPr lang="en-US" sz="3200" dirty="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3635854" y="4970831"/>
            <a:ext cx="22789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87886" y="4648782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4748772" y="-17317"/>
            <a:ext cx="4102642" cy="1832929"/>
            <a:chOff x="236662" y="3663279"/>
            <a:chExt cx="6316880" cy="2822182"/>
          </a:xfrm>
        </p:grpSpPr>
        <p:grpSp>
          <p:nvGrpSpPr>
            <p:cNvPr id="36" name="Group 35"/>
            <p:cNvGrpSpPr/>
            <p:nvPr/>
          </p:nvGrpSpPr>
          <p:grpSpPr>
            <a:xfrm>
              <a:off x="3436413" y="3663279"/>
              <a:ext cx="3117129" cy="2822182"/>
              <a:chOff x="793381" y="1366738"/>
              <a:chExt cx="3688851" cy="3339803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57" name="Isosceles Triangle 56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8" name="Group 57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60" name="Oval 59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9" name="Oval 58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402436" y="1366738"/>
                <a:ext cx="1176895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3659" y="2425877"/>
                <a:ext cx="1188586" cy="1065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165714" y="3641013"/>
                <a:ext cx="1260887" cy="1065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055139" y="2425877"/>
                <a:ext cx="104515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36662" y="3663279"/>
              <a:ext cx="3160695" cy="2672307"/>
              <a:chOff x="5038682" y="1366738"/>
              <a:chExt cx="3740408" cy="3162441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6" name="Group 45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48" name="Oval 47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7" name="Oval 46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038682" y="3463651"/>
                <a:ext cx="1221832" cy="1065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670960" y="1366738"/>
                <a:ext cx="1099618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066287" y="2425878"/>
                <a:ext cx="1345734" cy="1065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271896" y="2425878"/>
                <a:ext cx="1241799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2612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3495" y="274785"/>
            <a:ext cx="3192424" cy="974266"/>
            <a:chOff x="34793" y="607110"/>
            <a:chExt cx="3192424" cy="974266"/>
          </a:xfrm>
        </p:grpSpPr>
        <p:sp>
          <p:nvSpPr>
            <p:cNvPr id="4" name="Rectangle 3"/>
            <p:cNvSpPr/>
            <p:nvPr/>
          </p:nvSpPr>
          <p:spPr>
            <a:xfrm>
              <a:off x="34793" y="996600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665504" y="607110"/>
              <a:ext cx="961338" cy="676656"/>
              <a:chOff x="658368" y="5669280"/>
              <a:chExt cx="961338" cy="676656"/>
            </a:xfrm>
          </p:grpSpPr>
          <p:sp>
            <p:nvSpPr>
              <p:cNvPr id="9" name="Arc 8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71482" y="607110"/>
              <a:ext cx="961338" cy="676656"/>
              <a:chOff x="658368" y="5669280"/>
              <a:chExt cx="961338" cy="676656"/>
            </a:xfrm>
          </p:grpSpPr>
          <p:sp>
            <p:nvSpPr>
              <p:cNvPr id="7" name="Arc 6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89369" y="4903270"/>
            <a:ext cx="8700338" cy="1733808"/>
            <a:chOff x="954685" y="5703440"/>
            <a:chExt cx="8700338" cy="1733808"/>
          </a:xfrm>
        </p:grpSpPr>
        <p:sp>
          <p:nvSpPr>
            <p:cNvPr id="12" name="Rectangle 11"/>
            <p:cNvSpPr/>
            <p:nvPr/>
          </p:nvSpPr>
          <p:spPr>
            <a:xfrm>
              <a:off x="954685" y="5703440"/>
              <a:ext cx="8700338" cy="1733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 =  image of       =  column space of M</a:t>
              </a:r>
              <a:r>
                <a:rPr lang="en-US" sz="3200" baseline="-25000" dirty="0" smtClean="0"/>
                <a:t>2</a:t>
              </a:r>
            </a:p>
            <a:p>
              <a:endParaRPr lang="en-US" sz="3200" baseline="-25000" dirty="0"/>
            </a:p>
            <a:p>
              <a:r>
                <a:rPr lang="en-US" sz="3200" dirty="0" smtClean="0"/>
                <a:t>      = &lt;{v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, v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} + {v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, v</a:t>
              </a:r>
              <a:r>
                <a:rPr lang="en-US" sz="3200" baseline="-25000" dirty="0"/>
                <a:t>6</a:t>
              </a:r>
              <a:r>
                <a:rPr lang="en-US" sz="3200" dirty="0" smtClean="0"/>
                <a:t>} + {v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, v</a:t>
              </a:r>
              <a:r>
                <a:rPr lang="en-US" sz="3200" baseline="-25000" dirty="0"/>
                <a:t>6</a:t>
              </a:r>
              <a:r>
                <a:rPr lang="en-US" sz="3200" dirty="0" smtClean="0"/>
                <a:t>}&gt; = &lt;e</a:t>
              </a:r>
              <a:r>
                <a:rPr lang="en-US" sz="3200" baseline="-25000" dirty="0" smtClean="0"/>
                <a:t>3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&gt;</a:t>
              </a:r>
              <a:r>
                <a:rPr lang="en-US" sz="3200" baseline="-25000" dirty="0" smtClean="0"/>
                <a:t> </a:t>
              </a:r>
              <a:endParaRPr lang="en-US" sz="3200" dirty="0" smtClean="0"/>
            </a:p>
            <a:p>
              <a:endParaRPr lang="en-US" sz="3200" baseline="-25000" dirty="0" smtClean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377838" y="5703440"/>
              <a:ext cx="961338" cy="676656"/>
              <a:chOff x="658368" y="5669280"/>
              <a:chExt cx="961338" cy="676656"/>
            </a:xfrm>
          </p:grpSpPr>
          <p:sp>
            <p:nvSpPr>
              <p:cNvPr id="21" name="Arc 20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419916" y="169766"/>
            <a:ext cx="2646293" cy="4527866"/>
            <a:chOff x="296368" y="1158812"/>
            <a:chExt cx="2940326" cy="5030962"/>
          </a:xfrm>
        </p:grpSpPr>
        <p:grpSp>
          <p:nvGrpSpPr>
            <p:cNvPr id="17" name="Group 16"/>
            <p:cNvGrpSpPr/>
            <p:nvPr/>
          </p:nvGrpSpPr>
          <p:grpSpPr>
            <a:xfrm>
              <a:off x="296368" y="3770165"/>
              <a:ext cx="2777079" cy="2419609"/>
              <a:chOff x="793381" y="1366738"/>
              <a:chExt cx="3688851" cy="321401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42" name="Isosceles Triangle 41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4" name="Oval 43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240378" y="136673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46861" y="2588847"/>
                <a:ext cx="883191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63486" y="3803984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015633" y="2588847"/>
                <a:ext cx="1045157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20801" y="1158812"/>
              <a:ext cx="2815893" cy="2163396"/>
              <a:chOff x="5038682" y="1366738"/>
              <a:chExt cx="3740408" cy="287368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Group 30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Oval 31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5038682" y="3463651"/>
                <a:ext cx="83499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508008" y="1366738"/>
                <a:ext cx="109961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87707" y="2588848"/>
                <a:ext cx="932739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232390" y="2588848"/>
                <a:ext cx="1241800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pic>
        <p:nvPicPr>
          <p:cNvPr id="47" name="Picture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9712" y="1275235"/>
            <a:ext cx="3726180" cy="3646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1032752" y="5402904"/>
            <a:ext cx="7576500" cy="1077218"/>
            <a:chOff x="1032752" y="5576854"/>
            <a:chExt cx="7576500" cy="1077218"/>
          </a:xfrm>
        </p:grpSpPr>
        <p:sp>
          <p:nvSpPr>
            <p:cNvPr id="4" name="Rectangle 3"/>
            <p:cNvSpPr/>
            <p:nvPr/>
          </p:nvSpPr>
          <p:spPr>
            <a:xfrm>
              <a:off x="1032752" y="5576854"/>
              <a:ext cx="757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ym typeface="Wingdings"/>
                </a:rPr>
                <a:t>Z</a:t>
              </a:r>
              <a:r>
                <a:rPr lang="en-US" sz="3200" baseline="-25000" dirty="0" smtClean="0">
                  <a:sym typeface="Wingdings"/>
                </a:rPr>
                <a:t>1 </a:t>
              </a:r>
              <a:r>
                <a:rPr lang="en-US" sz="3200" dirty="0" smtClean="0">
                  <a:sym typeface="Wingdings"/>
                </a:rPr>
                <a:t> </a:t>
              </a:r>
              <a:r>
                <a:rPr lang="en-US" sz="3200" dirty="0" smtClean="0"/>
                <a:t>= </a:t>
              </a:r>
              <a:r>
                <a:rPr lang="en-US" sz="3200" dirty="0"/>
                <a:t> </a:t>
              </a:r>
              <a:r>
                <a:rPr lang="en-US" sz="3200" dirty="0" smtClean="0"/>
                <a:t>kernel of        =   null space of M</a:t>
              </a:r>
              <a:r>
                <a:rPr lang="en-US" sz="3200" baseline="-25000" dirty="0" smtClean="0"/>
                <a:t>1</a:t>
              </a:r>
            </a:p>
            <a:p>
              <a:r>
                <a:rPr lang="en-US" sz="3200" dirty="0" smtClean="0"/>
                <a:t>										= &lt;e</a:t>
              </a:r>
              <a:r>
                <a:rPr lang="en-US" sz="3200" baseline="-25000" dirty="0" smtClean="0"/>
                <a:t>3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&gt;</a:t>
              </a:r>
              <a:r>
                <a:rPr lang="en-US" sz="3200" baseline="-25000" dirty="0" smtClean="0"/>
                <a:t>        </a:t>
              </a: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3462227" y="5576854"/>
              <a:ext cx="961338" cy="676656"/>
              <a:chOff x="658368" y="5669280"/>
              <a:chExt cx="961338" cy="676656"/>
            </a:xfrm>
          </p:grpSpPr>
          <p:sp>
            <p:nvSpPr>
              <p:cNvPr id="10" name="Arc 9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12" name="Group 11"/>
          <p:cNvGrpSpPr/>
          <p:nvPr/>
        </p:nvGrpSpPr>
        <p:grpSpPr>
          <a:xfrm>
            <a:off x="3099502" y="194464"/>
            <a:ext cx="3192424" cy="974266"/>
            <a:chOff x="34793" y="607110"/>
            <a:chExt cx="3192424" cy="974266"/>
          </a:xfrm>
        </p:grpSpPr>
        <p:sp>
          <p:nvSpPr>
            <p:cNvPr id="13" name="Rectangle 12"/>
            <p:cNvSpPr/>
            <p:nvPr/>
          </p:nvSpPr>
          <p:spPr>
            <a:xfrm>
              <a:off x="34793" y="996600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1665504" y="607110"/>
              <a:ext cx="961338" cy="676656"/>
              <a:chOff x="658368" y="5669280"/>
              <a:chExt cx="961338" cy="676656"/>
            </a:xfrm>
          </p:grpSpPr>
          <p:sp>
            <p:nvSpPr>
              <p:cNvPr id="18" name="Arc 17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471482" y="607110"/>
              <a:ext cx="961338" cy="676656"/>
              <a:chOff x="658368" y="5669280"/>
              <a:chExt cx="961338" cy="676656"/>
            </a:xfrm>
          </p:grpSpPr>
          <p:sp>
            <p:nvSpPr>
              <p:cNvPr id="16" name="Arc 1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943" y="1255175"/>
            <a:ext cx="7623810" cy="412623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616" y="2104351"/>
            <a:ext cx="1193800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88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53495" y="274785"/>
            <a:ext cx="3192424" cy="974266"/>
            <a:chOff x="34793" y="607110"/>
            <a:chExt cx="3192424" cy="974266"/>
          </a:xfrm>
        </p:grpSpPr>
        <p:sp>
          <p:nvSpPr>
            <p:cNvPr id="4" name="Rectangle 3"/>
            <p:cNvSpPr/>
            <p:nvPr/>
          </p:nvSpPr>
          <p:spPr>
            <a:xfrm>
              <a:off x="34793" y="996600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1665504" y="607110"/>
              <a:ext cx="961338" cy="676656"/>
              <a:chOff x="658368" y="5669280"/>
              <a:chExt cx="961338" cy="676656"/>
            </a:xfrm>
          </p:grpSpPr>
          <p:sp>
            <p:nvSpPr>
              <p:cNvPr id="9" name="Arc 8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71482" y="607110"/>
              <a:ext cx="961338" cy="676656"/>
              <a:chOff x="658368" y="5669280"/>
              <a:chExt cx="961338" cy="676656"/>
            </a:xfrm>
          </p:grpSpPr>
          <p:sp>
            <p:nvSpPr>
              <p:cNvPr id="7" name="Arc 6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23" name="Group 22"/>
          <p:cNvGrpSpPr/>
          <p:nvPr/>
        </p:nvGrpSpPr>
        <p:grpSpPr>
          <a:xfrm>
            <a:off x="589369" y="4903270"/>
            <a:ext cx="8700338" cy="1733808"/>
            <a:chOff x="954685" y="5703440"/>
            <a:chExt cx="8700338" cy="1733808"/>
          </a:xfrm>
        </p:grpSpPr>
        <p:sp>
          <p:nvSpPr>
            <p:cNvPr id="12" name="Rectangle 11"/>
            <p:cNvSpPr/>
            <p:nvPr/>
          </p:nvSpPr>
          <p:spPr>
            <a:xfrm>
              <a:off x="954685" y="5703440"/>
              <a:ext cx="8700338" cy="17338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 =  image of       =  column space of M</a:t>
              </a:r>
              <a:r>
                <a:rPr lang="en-US" sz="3200" baseline="-25000" dirty="0" smtClean="0"/>
                <a:t>2</a:t>
              </a:r>
            </a:p>
            <a:p>
              <a:endParaRPr lang="en-US" sz="3200" baseline="-25000" dirty="0"/>
            </a:p>
            <a:p>
              <a:r>
                <a:rPr lang="en-US" sz="3200" dirty="0" smtClean="0"/>
                <a:t>      = &lt;{v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, v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} + {v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, v</a:t>
              </a:r>
              <a:r>
                <a:rPr lang="en-US" sz="3200" baseline="-25000" dirty="0"/>
                <a:t>6</a:t>
              </a:r>
              <a:r>
                <a:rPr lang="en-US" sz="3200" dirty="0" smtClean="0"/>
                <a:t>} + {v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, v</a:t>
              </a:r>
              <a:r>
                <a:rPr lang="en-US" sz="3200" baseline="-25000" dirty="0"/>
                <a:t>6</a:t>
              </a:r>
              <a:r>
                <a:rPr lang="en-US" sz="3200" dirty="0" smtClean="0"/>
                <a:t>}&gt; = &lt;e</a:t>
              </a:r>
              <a:r>
                <a:rPr lang="en-US" sz="3200" baseline="-25000" dirty="0" smtClean="0"/>
                <a:t>3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4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&gt;</a:t>
              </a:r>
              <a:r>
                <a:rPr lang="en-US" sz="3200" baseline="-25000" dirty="0" smtClean="0"/>
                <a:t> </a:t>
              </a:r>
              <a:endParaRPr lang="en-US" sz="3200" dirty="0" smtClean="0"/>
            </a:p>
            <a:p>
              <a:endParaRPr lang="en-US" sz="3200" baseline="-25000" dirty="0" smtClean="0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3377838" y="5703440"/>
              <a:ext cx="961338" cy="676656"/>
              <a:chOff x="658368" y="5669280"/>
              <a:chExt cx="961338" cy="676656"/>
            </a:xfrm>
          </p:grpSpPr>
          <p:sp>
            <p:nvSpPr>
              <p:cNvPr id="21" name="Arc 20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16" name="Group 15"/>
          <p:cNvGrpSpPr>
            <a:grpSpLocks noChangeAspect="1"/>
          </p:cNvGrpSpPr>
          <p:nvPr/>
        </p:nvGrpSpPr>
        <p:grpSpPr>
          <a:xfrm>
            <a:off x="6419916" y="169766"/>
            <a:ext cx="2646293" cy="4527866"/>
            <a:chOff x="296368" y="1158812"/>
            <a:chExt cx="2940326" cy="5030962"/>
          </a:xfrm>
        </p:grpSpPr>
        <p:grpSp>
          <p:nvGrpSpPr>
            <p:cNvPr id="17" name="Group 16"/>
            <p:cNvGrpSpPr/>
            <p:nvPr/>
          </p:nvGrpSpPr>
          <p:grpSpPr>
            <a:xfrm>
              <a:off x="296368" y="3770165"/>
              <a:ext cx="2777079" cy="2419609"/>
              <a:chOff x="793381" y="1366738"/>
              <a:chExt cx="3688851" cy="3214016"/>
            </a:xfrm>
          </p:grpSpPr>
          <p:grpSp>
            <p:nvGrpSpPr>
              <p:cNvPr id="35" name="Group 34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42" name="Isosceles Triangle 41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45" name="Oval 44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6" name="Oval 45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4" name="Oval 43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6" name="TextBox 35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37" name="TextBox 36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38" name="TextBox 37"/>
              <p:cNvSpPr txBox="1"/>
              <p:nvPr/>
            </p:nvSpPr>
            <p:spPr>
              <a:xfrm>
                <a:off x="2240378" y="1366738"/>
                <a:ext cx="117689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1046861" y="2588847"/>
                <a:ext cx="883191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263486" y="3803984"/>
                <a:ext cx="924931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015633" y="2588847"/>
                <a:ext cx="1045157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420801" y="1158812"/>
              <a:ext cx="2815893" cy="2163396"/>
              <a:chOff x="5038682" y="1366738"/>
              <a:chExt cx="3740408" cy="2873683"/>
            </a:xfrm>
          </p:grpSpPr>
          <p:grpSp>
            <p:nvGrpSpPr>
              <p:cNvPr id="19" name="Group 18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29" name="Straight Connector 28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31" name="Group 30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33" name="Oval 32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34" name="Oval 33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32" name="Oval 31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4" name="TextBox 23"/>
              <p:cNvSpPr txBox="1"/>
              <p:nvPr/>
            </p:nvSpPr>
            <p:spPr>
              <a:xfrm>
                <a:off x="5038682" y="3463651"/>
                <a:ext cx="83499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25" name="TextBox 24"/>
              <p:cNvSpPr txBox="1"/>
              <p:nvPr/>
            </p:nvSpPr>
            <p:spPr>
              <a:xfrm>
                <a:off x="6508008" y="1366738"/>
                <a:ext cx="109961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26" name="TextBox 25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287707" y="2588848"/>
                <a:ext cx="932739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7232390" y="2588848"/>
                <a:ext cx="1241800" cy="7767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780" y="1262535"/>
            <a:ext cx="5749290" cy="366903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2"/>
          <a:srcRect l="-1637" t="49881" r="54078" b="33254"/>
          <a:stretch/>
        </p:blipFill>
        <p:spPr>
          <a:xfrm>
            <a:off x="493776" y="4211978"/>
            <a:ext cx="2734056" cy="64922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237941" y="3046282"/>
            <a:ext cx="1943427" cy="65572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2"/>
          <a:srcRect l="63348" t="34049" r="18871" b="51583"/>
          <a:stretch/>
        </p:blipFill>
        <p:spPr>
          <a:xfrm>
            <a:off x="4243842" y="3082433"/>
            <a:ext cx="1022239" cy="52717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2"/>
          <a:srcRect l="60654" t="34049" r="18871" b="37666"/>
          <a:stretch/>
        </p:blipFill>
        <p:spPr>
          <a:xfrm>
            <a:off x="4086469" y="3625977"/>
            <a:ext cx="1177123" cy="103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74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946201" y="406370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6671" y="406370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2722" y="146395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  <p:sp>
        <p:nvSpPr>
          <p:cNvPr id="2" name="Rectangle 1"/>
          <p:cNvSpPr/>
          <p:nvPr/>
        </p:nvSpPr>
        <p:spPr>
          <a:xfrm>
            <a:off x="814612" y="3999329"/>
            <a:ext cx="894932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0   </a:t>
            </a:r>
            <a:r>
              <a:rPr lang="en-US" sz="3200" dirty="0" smtClean="0">
                <a:sym typeface="Wingdings"/>
              </a:rPr>
              <a:t>  0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3200" dirty="0" smtClean="0">
                <a:sym typeface="Wingdings"/>
              </a:rPr>
              <a:t>0-cycles = Z</a:t>
            </a:r>
            <a:r>
              <a:rPr lang="en-US" sz="3200" baseline="-25000" dirty="0" smtClean="0"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 =  kernel of      </a:t>
            </a:r>
            <a:r>
              <a:rPr lang="en-US" sz="2400" dirty="0" smtClean="0">
                <a:sym typeface="Wingdings"/>
              </a:rPr>
              <a:t> </a:t>
            </a:r>
            <a:r>
              <a:rPr lang="en-US" sz="3200" dirty="0" smtClean="0">
                <a:sym typeface="Wingdings"/>
              </a:rPr>
              <a:t>=  {x :      (x) = 0}</a:t>
            </a:r>
          </a:p>
        </p:txBody>
      </p:sp>
      <p:grpSp>
        <p:nvGrpSpPr>
          <p:cNvPr id="77" name="Group 76"/>
          <p:cNvGrpSpPr/>
          <p:nvPr/>
        </p:nvGrpSpPr>
        <p:grpSpPr>
          <a:xfrm>
            <a:off x="1200163" y="3622568"/>
            <a:ext cx="961338" cy="676656"/>
            <a:chOff x="658368" y="5669280"/>
            <a:chExt cx="961338" cy="676656"/>
          </a:xfrm>
        </p:grpSpPr>
        <p:sp>
          <p:nvSpPr>
            <p:cNvPr id="78" name="Arc 77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4790509" y="4879525"/>
            <a:ext cx="961338" cy="676656"/>
            <a:chOff x="658368" y="5669280"/>
            <a:chExt cx="961338" cy="676656"/>
          </a:xfrm>
        </p:grpSpPr>
        <p:sp>
          <p:nvSpPr>
            <p:cNvPr id="81" name="Arc 80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6363981" y="4899181"/>
            <a:ext cx="961338" cy="676656"/>
            <a:chOff x="658368" y="5669280"/>
            <a:chExt cx="961338" cy="676656"/>
          </a:xfrm>
        </p:grpSpPr>
        <p:sp>
          <p:nvSpPr>
            <p:cNvPr id="84" name="Arc 83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7643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7821" y="377519"/>
            <a:ext cx="3192424" cy="974266"/>
            <a:chOff x="2390364" y="509467"/>
            <a:chExt cx="3192424" cy="974266"/>
          </a:xfrm>
        </p:grpSpPr>
        <p:sp>
          <p:nvSpPr>
            <p:cNvPr id="2" name="Rectangle 1"/>
            <p:cNvSpPr/>
            <p:nvPr/>
          </p:nvSpPr>
          <p:spPr>
            <a:xfrm>
              <a:off x="2390364" y="898957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021075" y="509467"/>
              <a:ext cx="961338" cy="676656"/>
              <a:chOff x="658368" y="5669280"/>
              <a:chExt cx="961338" cy="676656"/>
            </a:xfrm>
          </p:grpSpPr>
          <p:sp>
            <p:nvSpPr>
              <p:cNvPr id="16" name="Arc 1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827053" y="509467"/>
              <a:ext cx="961338" cy="676656"/>
              <a:chOff x="658368" y="5669280"/>
              <a:chExt cx="961338" cy="676656"/>
            </a:xfrm>
          </p:grpSpPr>
          <p:sp>
            <p:nvSpPr>
              <p:cNvPr id="22" name="Arc 2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1026219" y="1828375"/>
            <a:ext cx="7576500" cy="5443541"/>
            <a:chOff x="1026219" y="1828375"/>
            <a:chExt cx="7576500" cy="5443541"/>
          </a:xfrm>
        </p:grpSpPr>
        <p:grpSp>
          <p:nvGrpSpPr>
            <p:cNvPr id="24" name="Group 23"/>
            <p:cNvGrpSpPr/>
            <p:nvPr/>
          </p:nvGrpSpPr>
          <p:grpSpPr>
            <a:xfrm>
              <a:off x="1026219" y="1828375"/>
              <a:ext cx="7576500" cy="5443541"/>
              <a:chOff x="112723" y="3602667"/>
              <a:chExt cx="7576500" cy="5443541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12723" y="3602667"/>
                <a:ext cx="7576500" cy="54435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ym typeface="Wingdings"/>
                  </a:rPr>
                  <a:t>H</a:t>
                </a:r>
                <a:r>
                  <a:rPr lang="en-US" sz="3200" baseline="-25000" dirty="0" smtClean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 = Z</a:t>
                </a:r>
                <a:r>
                  <a:rPr lang="en-US" sz="3200" baseline="-25000" dirty="0" smtClean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/</a:t>
                </a:r>
                <a:r>
                  <a:rPr lang="en-US" sz="3200" dirty="0" smtClean="0"/>
                  <a:t>B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= (kernel of      )/ (image of         )</a:t>
                </a:r>
              </a:p>
              <a:p>
                <a:endParaRPr lang="en-US" sz="3200" dirty="0"/>
              </a:p>
              <a:p>
                <a:r>
                  <a:rPr lang="en-US" sz="3200" dirty="0" smtClean="0"/>
                  <a:t>				     null space of M</a:t>
                </a:r>
                <a:r>
                  <a:rPr lang="en-US" sz="3200" baseline="-25000" dirty="0"/>
                  <a:t>1</a:t>
                </a:r>
                <a:r>
                  <a:rPr lang="en-US" sz="3200" baseline="-25000" dirty="0" smtClean="0"/>
                  <a:t>       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200" dirty="0"/>
                  <a:t>	</a:t>
                </a:r>
                <a:r>
                  <a:rPr lang="en-US" sz="3200" dirty="0" smtClean="0"/>
                  <a:t>			</a:t>
                </a:r>
                <a:r>
                  <a:rPr lang="en-US" sz="3200" dirty="0"/>
                  <a:t> </a:t>
                </a:r>
                <a:r>
                  <a:rPr lang="en-US" sz="3200" dirty="0" smtClean="0"/>
                  <a:t>  column space of M</a:t>
                </a:r>
                <a:r>
                  <a:rPr lang="en-US" sz="3200" baseline="-25000" dirty="0" smtClean="0"/>
                  <a:t>2</a:t>
                </a:r>
              </a:p>
              <a:p>
                <a:pPr>
                  <a:lnSpc>
                    <a:spcPct val="120000"/>
                  </a:lnSpc>
                </a:pPr>
                <a:endParaRPr lang="en-US" sz="3200" baseline="-25000" dirty="0"/>
              </a:p>
              <a:p>
                <a:pPr>
                  <a:lnSpc>
                    <a:spcPct val="120000"/>
                  </a:lnSpc>
                </a:pPr>
                <a:r>
                  <a:rPr lang="en-US" sz="3200" dirty="0" smtClean="0"/>
                  <a:t>					   &lt;e</a:t>
                </a:r>
                <a:r>
                  <a:rPr lang="en-US" sz="3200" baseline="-25000" dirty="0" smtClean="0"/>
                  <a:t>3</a:t>
                </a:r>
                <a:r>
                  <a:rPr lang="en-US" sz="3200" dirty="0" smtClean="0"/>
                  <a:t> + e</a:t>
                </a:r>
                <a:r>
                  <a:rPr lang="en-US" sz="3200" baseline="-25000" dirty="0" smtClean="0"/>
                  <a:t>4</a:t>
                </a:r>
                <a:r>
                  <a:rPr lang="en-US" sz="3200" dirty="0" smtClean="0"/>
                  <a:t> + e</a:t>
                </a:r>
                <a:r>
                  <a:rPr lang="en-US" sz="3200" baseline="-25000" dirty="0" smtClean="0"/>
                  <a:t>5</a:t>
                </a:r>
                <a:r>
                  <a:rPr lang="en-US" sz="3200" dirty="0" smtClean="0"/>
                  <a:t>&gt;</a:t>
                </a:r>
                <a:r>
                  <a:rPr lang="en-US" sz="3200" baseline="-25000" dirty="0" smtClean="0"/>
                  <a:t> </a:t>
                </a:r>
                <a:endParaRPr lang="en-US" sz="3200" dirty="0" smtClean="0"/>
              </a:p>
              <a:p>
                <a:pPr>
                  <a:lnSpc>
                    <a:spcPct val="120000"/>
                  </a:lnSpc>
                </a:pPr>
                <a:r>
                  <a:rPr lang="en-US" sz="3200" dirty="0" smtClean="0"/>
                  <a:t>					   &lt;e</a:t>
                </a:r>
                <a:r>
                  <a:rPr lang="en-US" sz="3200" baseline="-25000" dirty="0" smtClean="0"/>
                  <a:t>3</a:t>
                </a:r>
                <a:r>
                  <a:rPr lang="en-US" sz="3200" dirty="0" smtClean="0"/>
                  <a:t> + e</a:t>
                </a:r>
                <a:r>
                  <a:rPr lang="en-US" sz="3200" baseline="-25000" dirty="0" smtClean="0"/>
                  <a:t>4</a:t>
                </a:r>
                <a:r>
                  <a:rPr lang="en-US" sz="3200" dirty="0" smtClean="0"/>
                  <a:t> + e</a:t>
                </a:r>
                <a:r>
                  <a:rPr lang="en-US" sz="3200" baseline="-25000" dirty="0" smtClean="0"/>
                  <a:t>5</a:t>
                </a:r>
                <a:r>
                  <a:rPr lang="en-US" sz="3200" dirty="0" smtClean="0"/>
                  <a:t>&gt;</a:t>
                </a:r>
                <a:r>
                  <a:rPr lang="en-US" sz="3200" baseline="-25000" dirty="0" smtClean="0"/>
                  <a:t> </a:t>
                </a:r>
                <a:endParaRPr lang="en-US" sz="3200" dirty="0" smtClean="0"/>
              </a:p>
              <a:p>
                <a:pPr>
                  <a:lnSpc>
                    <a:spcPct val="120000"/>
                  </a:lnSpc>
                </a:pPr>
                <a:endParaRPr lang="en-US" sz="3200" baseline="-25000" dirty="0"/>
              </a:p>
              <a:p>
                <a:pPr>
                  <a:lnSpc>
                    <a:spcPct val="120000"/>
                  </a:lnSpc>
                </a:pPr>
                <a:r>
                  <a:rPr lang="en-US" sz="3200" dirty="0" smtClean="0"/>
                  <a:t>Rank </a:t>
                </a:r>
                <a:r>
                  <a:rPr lang="en-US" sz="3200" dirty="0" smtClean="0">
                    <a:sym typeface="Wingdings"/>
                  </a:rPr>
                  <a:t>H</a:t>
                </a:r>
                <a:r>
                  <a:rPr lang="en-US" sz="3200" baseline="-25000" dirty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 = Rank Z</a:t>
                </a:r>
                <a:r>
                  <a:rPr lang="en-US" sz="3200" baseline="-25000" dirty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 – Rank </a:t>
                </a:r>
                <a:r>
                  <a:rPr lang="en-US" sz="3200" dirty="0" smtClean="0"/>
                  <a:t>B</a:t>
                </a:r>
                <a:r>
                  <a:rPr lang="en-US" sz="3200" baseline="-25000" dirty="0" smtClean="0"/>
                  <a:t>1 </a:t>
                </a:r>
                <a:r>
                  <a:rPr lang="en-US" sz="3200" dirty="0" smtClean="0"/>
                  <a:t> = 1 – 1 = 0 </a:t>
                </a:r>
              </a:p>
              <a:p>
                <a:pPr>
                  <a:lnSpc>
                    <a:spcPct val="120000"/>
                  </a:lnSpc>
                </a:pPr>
                <a:endParaRPr lang="en-US" sz="3200" baseline="-25000" dirty="0" smtClean="0"/>
              </a:p>
              <a:p>
                <a:endParaRPr lang="en-US" sz="3200" baseline="-25000" dirty="0" smtClean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V="1">
                <a:off x="2313721" y="5201122"/>
                <a:ext cx="3318192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/>
              <p:cNvGrpSpPr/>
              <p:nvPr/>
            </p:nvGrpSpPr>
            <p:grpSpPr>
              <a:xfrm>
                <a:off x="3725521" y="3620062"/>
                <a:ext cx="961338" cy="676656"/>
                <a:chOff x="658368" y="5669280"/>
                <a:chExt cx="961338" cy="676656"/>
              </a:xfrm>
            </p:grpSpPr>
            <p:sp>
              <p:nvSpPr>
                <p:cNvPr id="31" name="Arc 30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768096" y="5669280"/>
                  <a:ext cx="851610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  <a:r>
                    <a:rPr lang="en-US" sz="3200" baseline="-25000" dirty="0" smtClean="0"/>
                    <a:t>1</a:t>
                  </a:r>
                  <a:r>
                    <a:rPr lang="en-US" sz="3200" dirty="0" smtClean="0"/>
                    <a:t> </a:t>
                  </a: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6243470" y="3632552"/>
                <a:ext cx="961338" cy="676656"/>
                <a:chOff x="658368" y="5669280"/>
                <a:chExt cx="961338" cy="676656"/>
              </a:xfrm>
            </p:grpSpPr>
            <p:sp>
              <p:nvSpPr>
                <p:cNvPr id="29" name="Arc 28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68096" y="5669280"/>
                  <a:ext cx="851610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  <a:r>
                    <a:rPr lang="en-US" sz="3200" baseline="-25000" dirty="0"/>
                    <a:t>2</a:t>
                  </a:r>
                  <a:r>
                    <a:rPr lang="en-US" sz="3200" dirty="0" smtClean="0"/>
                    <a:t>  </a:t>
                  </a:r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2592050" y="3104782"/>
              <a:ext cx="52189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=</a:t>
              </a:r>
              <a:endParaRPr lang="en-US" sz="3200" dirty="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3635854" y="4970831"/>
            <a:ext cx="2278933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587886" y="4648782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4748772" y="-17317"/>
            <a:ext cx="4102642" cy="1832929"/>
            <a:chOff x="236662" y="3663279"/>
            <a:chExt cx="6316880" cy="2822182"/>
          </a:xfrm>
        </p:grpSpPr>
        <p:grpSp>
          <p:nvGrpSpPr>
            <p:cNvPr id="36" name="Group 35"/>
            <p:cNvGrpSpPr/>
            <p:nvPr/>
          </p:nvGrpSpPr>
          <p:grpSpPr>
            <a:xfrm>
              <a:off x="3436413" y="3663279"/>
              <a:ext cx="3117129" cy="2822182"/>
              <a:chOff x="793381" y="1366738"/>
              <a:chExt cx="3688851" cy="3339803"/>
            </a:xfrm>
          </p:grpSpPr>
          <p:grpSp>
            <p:nvGrpSpPr>
              <p:cNvPr id="50" name="Group 49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57" name="Isosceles Triangle 56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8" name="Group 57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60" name="Oval 59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61" name="Oval 60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9" name="Oval 58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1" name="TextBox 50"/>
              <p:cNvSpPr txBox="1"/>
              <p:nvPr/>
            </p:nvSpPr>
            <p:spPr>
              <a:xfrm>
                <a:off x="3501265" y="3463651"/>
                <a:ext cx="98096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93381" y="3463651"/>
                <a:ext cx="1098316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402436" y="1366738"/>
                <a:ext cx="1176895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823659" y="2425877"/>
                <a:ext cx="1188586" cy="1065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2165714" y="3641013"/>
                <a:ext cx="1260887" cy="1065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3055139" y="2425877"/>
                <a:ext cx="1045157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</p:grpSp>
        <p:grpSp>
          <p:nvGrpSpPr>
            <p:cNvPr id="37" name="Group 36"/>
            <p:cNvGrpSpPr/>
            <p:nvPr/>
          </p:nvGrpSpPr>
          <p:grpSpPr>
            <a:xfrm>
              <a:off x="236662" y="3663279"/>
              <a:ext cx="3160695" cy="2672307"/>
              <a:chOff x="5038682" y="1366738"/>
              <a:chExt cx="3740408" cy="3162441"/>
            </a:xfrm>
          </p:grpSpPr>
          <p:grpSp>
            <p:nvGrpSpPr>
              <p:cNvPr id="38" name="Group 37"/>
              <p:cNvGrpSpPr/>
              <p:nvPr/>
            </p:nvGrpSpPr>
            <p:grpSpPr>
              <a:xfrm>
                <a:off x="5537717" y="2021707"/>
                <a:ext cx="2239703" cy="1987736"/>
                <a:chOff x="4753821" y="2021707"/>
                <a:chExt cx="2239703" cy="1987736"/>
              </a:xfrm>
            </p:grpSpPr>
            <p:cxnSp>
              <p:nvCxnSpPr>
                <p:cNvPr id="44" name="Straight Connector 43"/>
                <p:cNvCxnSpPr/>
                <p:nvPr/>
              </p:nvCxnSpPr>
              <p:spPr>
                <a:xfrm>
                  <a:off x="5933925" y="2176272"/>
                  <a:ext cx="912912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4"/>
                <p:cNvCxnSpPr/>
                <p:nvPr/>
              </p:nvCxnSpPr>
              <p:spPr>
                <a:xfrm flipV="1">
                  <a:off x="4921799" y="2176272"/>
                  <a:ext cx="1012126" cy="1655064"/>
                </a:xfrm>
                <a:prstGeom prst="line">
                  <a:avLst/>
                </a:prstGeom>
                <a:ln w="1270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46" name="Group 45"/>
                <p:cNvGrpSpPr/>
                <p:nvPr/>
              </p:nvGrpSpPr>
              <p:grpSpPr>
                <a:xfrm>
                  <a:off x="4753821" y="3673488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48" name="Oval 47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49" name="Oval 48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7" name="Oval 46"/>
                <p:cNvSpPr/>
                <p:nvPr/>
              </p:nvSpPr>
              <p:spPr>
                <a:xfrm>
                  <a:off x="5756088" y="2021707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9" name="TextBox 38"/>
              <p:cNvSpPr txBox="1"/>
              <p:nvPr/>
            </p:nvSpPr>
            <p:spPr>
              <a:xfrm>
                <a:off x="5038682" y="3463651"/>
                <a:ext cx="1221832" cy="10655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6670960" y="1366738"/>
                <a:ext cx="1099618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7751050" y="3463651"/>
                <a:ext cx="1028040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3</a:t>
                </a: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5066287" y="2425878"/>
                <a:ext cx="1345734" cy="10655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7271896" y="2425878"/>
                <a:ext cx="1241799" cy="77677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77443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36" y="1536687"/>
            <a:ext cx="8921242" cy="517321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2528" y="6495703"/>
            <a:ext cx="65701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http://</a:t>
            </a:r>
            <a:r>
              <a:rPr lang="en-US" dirty="0" err="1"/>
              <a:t>link.springer.com</a:t>
            </a:r>
            <a:r>
              <a:rPr lang="en-US" dirty="0"/>
              <a:t>/article/10.1007%2Fs00454-004-1146-y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40317" y="118532"/>
            <a:ext cx="7463367" cy="1052280"/>
            <a:chOff x="237067" y="50800"/>
            <a:chExt cx="7463367" cy="1052280"/>
          </a:xfrm>
        </p:grpSpPr>
        <p:sp>
          <p:nvSpPr>
            <p:cNvPr id="5" name="Rectangle 4"/>
            <p:cNvSpPr/>
            <p:nvPr/>
          </p:nvSpPr>
          <p:spPr>
            <a:xfrm>
              <a:off x="237067" y="518304"/>
              <a:ext cx="7463367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k+</a:t>
              </a:r>
              <a:r>
                <a:rPr lang="en-US" sz="3200" baseline="-25000" dirty="0"/>
                <a:t>1   </a:t>
              </a:r>
              <a:r>
                <a:rPr lang="en-US" sz="3200" dirty="0">
                  <a:sym typeface="Wingdings"/>
                </a:rPr>
                <a:t>   </a:t>
              </a:r>
              <a:r>
                <a:rPr lang="en-US" sz="3200" dirty="0" smtClean="0">
                  <a:sym typeface="Wingdings"/>
                </a:rPr>
                <a:t> </a:t>
              </a:r>
              <a:r>
                <a:rPr lang="en-US" sz="3200" dirty="0" err="1" smtClean="0"/>
                <a:t>C</a:t>
              </a:r>
              <a:r>
                <a:rPr lang="en-US" sz="3200" baseline="-25000" dirty="0" err="1" smtClean="0"/>
                <a:t>k</a:t>
              </a:r>
              <a:r>
                <a:rPr lang="en-US" sz="3200" baseline="-25000" dirty="0" smtClean="0"/>
                <a:t>   </a:t>
              </a:r>
              <a:r>
                <a:rPr lang="en-US" sz="3200" dirty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k-1</a:t>
              </a:r>
              <a:r>
                <a:rPr lang="en-US" sz="3200" dirty="0" smtClean="0"/>
                <a:t>,    </a:t>
              </a:r>
              <a:r>
                <a:rPr lang="en-US" sz="3200" i="1" dirty="0" err="1" smtClean="0">
                  <a:cs typeface="Symbol" charset="2"/>
                </a:rPr>
                <a:t>m</a:t>
              </a:r>
              <a:r>
                <a:rPr lang="en-US" sz="3200" i="1" baseline="-25000" dirty="0" err="1" smtClean="0">
                  <a:cs typeface="Symbol" charset="2"/>
                </a:rPr>
                <a:t>k</a:t>
              </a:r>
              <a:r>
                <a:rPr lang="en-US" sz="3200" dirty="0" smtClean="0">
                  <a:cs typeface="Symbol" charset="2"/>
                </a:rPr>
                <a:t> = # of k-simplices</a:t>
              </a:r>
              <a:endParaRPr lang="en-US" sz="3200" dirty="0">
                <a:cs typeface="Symbol" charset="2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943505" y="50800"/>
              <a:ext cx="474799" cy="712207"/>
            </a:xfrm>
            <a:prstGeom prst="rect">
              <a:avLst/>
            </a:prstGeom>
            <a:noFill/>
          </p:spPr>
        </p:pic>
        <p:sp>
          <p:nvSpPr>
            <p:cNvPr id="7" name="Rectangle 6"/>
            <p:cNvSpPr/>
            <p:nvPr/>
          </p:nvSpPr>
          <p:spPr>
            <a:xfrm>
              <a:off x="1257068" y="212472"/>
              <a:ext cx="583947" cy="50270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 sz="3200" baseline="-25000" dirty="0">
                  <a:sym typeface="Wingdings"/>
                </a:rPr>
                <a:t>k+1</a:t>
              </a:r>
              <a:endParaRPr lang="en-US" sz="3200" dirty="0"/>
            </a:p>
          </p:txBody>
        </p:sp>
        <p:grpSp>
          <p:nvGrpSpPr>
            <p:cNvPr id="8" name="Group 7"/>
            <p:cNvGrpSpPr/>
            <p:nvPr/>
          </p:nvGrpSpPr>
          <p:grpSpPr>
            <a:xfrm>
              <a:off x="2298171" y="50800"/>
              <a:ext cx="592564" cy="712207"/>
              <a:chOff x="2264305" y="50800"/>
              <a:chExt cx="592564" cy="712207"/>
            </a:xfrm>
          </p:grpSpPr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3"/>
              <a:srcRect l="-22826" t="-31574" r="-24015" b="-15269"/>
              <a:stretch/>
            </p:blipFill>
            <p:spPr>
              <a:xfrm>
                <a:off x="2264305" y="50800"/>
                <a:ext cx="474799" cy="712207"/>
              </a:xfrm>
              <a:prstGeom prst="rect">
                <a:avLst/>
              </a:prstGeom>
              <a:noFill/>
            </p:spPr>
          </p:pic>
          <p:sp>
            <p:nvSpPr>
              <p:cNvPr id="10" name="Rectangle 9"/>
              <p:cNvSpPr/>
              <p:nvPr/>
            </p:nvSpPr>
            <p:spPr>
              <a:xfrm>
                <a:off x="2543963" y="212472"/>
                <a:ext cx="312906" cy="50270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 sz="3200" baseline="-25000" dirty="0" smtClean="0">
                    <a:sym typeface="Wingdings"/>
                  </a:rPr>
                  <a:t>k</a:t>
                </a:r>
                <a:endParaRPr lang="en-US" sz="32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91921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1"/>
          <p:cNvSpPr txBox="1">
            <a:spLocks noChangeArrowheads="1"/>
          </p:cNvSpPr>
          <p:nvPr/>
        </p:nvSpPr>
        <p:spPr bwMode="auto">
          <a:xfrm>
            <a:off x="325440" y="381640"/>
            <a:ext cx="8493120" cy="414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algn="ctr" eaLnBrk="1"/>
            <a:r>
              <a:rPr lang="en-GB" sz="1500" b="1">
                <a:solidFill>
                  <a:srgbClr val="000000"/>
                </a:solidFill>
                <a:latin typeface="Arial" charset="0"/>
              </a:rPr>
              <a:t>Betti numbers provide a signature of the underlying topology. </a:t>
            </a:r>
          </a:p>
        </p:txBody>
      </p:sp>
      <p:pic>
        <p:nvPicPr>
          <p:cNvPr id="5123" name="Picture 2"/>
          <p:cNvPicPr>
            <a:picLocks noChangeAspect="1" noChangeArrowheads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9920" y="6231535"/>
            <a:ext cx="1071360" cy="404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51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040" y="1788668"/>
            <a:ext cx="7804800" cy="3274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5125" name="Text Box 4"/>
          <p:cNvSpPr txBox="1">
            <a:spLocks noChangeArrowheads="1"/>
          </p:cNvSpPr>
          <p:nvPr/>
        </p:nvSpPr>
        <p:spPr bwMode="auto">
          <a:xfrm>
            <a:off x="671040" y="5972308"/>
            <a:ext cx="3918240" cy="231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FFFFF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1100" b="1">
                <a:solidFill>
                  <a:srgbClr val="000000"/>
                </a:solidFill>
                <a:latin typeface="Arial" charset="0"/>
              </a:rPr>
              <a:t>Singh G et al. J Vis 2008;8:11</a:t>
            </a:r>
          </a:p>
        </p:txBody>
      </p:sp>
      <p:sp>
        <p:nvSpPr>
          <p:cNvPr id="5126" name="Text Box 5"/>
          <p:cNvSpPr txBox="1">
            <a:spLocks noChangeArrowheads="1"/>
          </p:cNvSpPr>
          <p:nvPr/>
        </p:nvSpPr>
        <p:spPr bwMode="auto">
          <a:xfrm>
            <a:off x="97920" y="6613175"/>
            <a:ext cx="4930560" cy="34707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0" tIns="0" rIns="0" bIns="0"/>
          <a:lstStyle>
            <a:lvl1pPr marL="85725" indent="-85725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msgothic" charset="0"/>
              </a:defRPr>
            </a:lvl1pPr>
            <a:lvl2pPr marL="742950" indent="-28575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2pPr>
            <a:lvl3pPr marL="11430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3pPr>
            <a:lvl4pPr marL="16002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4pPr>
            <a:lvl5pPr marL="2057400" indent="-228600" eaLnBrk="0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5pPr>
            <a:lvl6pPr marL="25146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6pPr>
            <a:lvl7pPr marL="29718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7pPr>
            <a:lvl8pPr marL="34290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8pPr>
            <a:lvl9pPr marL="3886200" indent="-228600" eaLnBrk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</a:tabLst>
              <a:defRPr sz="2400">
                <a:solidFill>
                  <a:schemeClr val="tx1"/>
                </a:solidFill>
                <a:latin typeface="Times New Roman" charset="0"/>
                <a:ea typeface="msgothic" charset="0"/>
                <a:cs typeface="msgothic" charset="0"/>
              </a:defRPr>
            </a:lvl9pPr>
          </a:lstStyle>
          <a:p>
            <a:pPr eaLnBrk="1"/>
            <a:r>
              <a:rPr lang="en-GB" sz="900">
                <a:solidFill>
                  <a:srgbClr val="000000"/>
                </a:solidFill>
                <a:latin typeface="Arial" charset="0"/>
              </a:rPr>
              <a:t>©2008 by Association for Research in Vision and Ophthalmology</a:t>
            </a:r>
          </a:p>
        </p:txBody>
      </p:sp>
    </p:spTree>
    <p:extLst>
      <p:ext uri="{BB962C8B-B14F-4D97-AF65-F5344CB8AC3E}">
        <p14:creationId xmlns:p14="http://schemas.microsoft.com/office/powerpoint/2010/main" val="24972173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85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1300304" y="-33593"/>
            <a:ext cx="6543393" cy="2532888"/>
            <a:chOff x="786506" y="17206"/>
            <a:chExt cx="7726192" cy="2990738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86506" y="36144"/>
              <a:ext cx="3471770" cy="2971800"/>
              <a:chOff x="643130" y="3761860"/>
              <a:chExt cx="2932737" cy="251039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828781" y="3761860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 smtClean="0"/>
                  <a:t>2</a:t>
                </a:r>
                <a:endParaRPr lang="en-US" sz="3200" baseline="-25000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43130" y="4321013"/>
                <a:ext cx="2932737" cy="1951241"/>
                <a:chOff x="643130" y="4321013"/>
                <a:chExt cx="2932737" cy="1951241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rot="10800000" flipV="1">
                  <a:off x="1353167" y="5825201"/>
                  <a:ext cx="1392072" cy="0"/>
                </a:xfrm>
                <a:prstGeom prst="line">
                  <a:avLst/>
                </a:prstGeom>
                <a:ln w="635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Oval 12"/>
                <p:cNvSpPr/>
                <p:nvPr/>
              </p:nvSpPr>
              <p:spPr>
                <a:xfrm rot="10800000">
                  <a:off x="266198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 rot="10800000">
                  <a:off x="110750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Isosceles Triangle 14"/>
                <p:cNvSpPr/>
                <p:nvPr/>
              </p:nvSpPr>
              <p:spPr>
                <a:xfrm>
                  <a:off x="1221807" y="4413869"/>
                  <a:ext cx="1600200" cy="1385316"/>
                </a:xfrm>
                <a:prstGeom prst="triangle">
                  <a:avLst/>
                </a:prstGeom>
                <a:noFill/>
                <a:ln w="762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1107507" y="5669753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266198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888259" y="4321013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097896" y="5668352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114530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403933" y="4747702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2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047625" y="4747702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 smtClean="0"/>
                    <a:t>1</a:t>
                  </a:r>
                  <a:endParaRPr lang="en-US" sz="3200" baseline="-250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786722" y="5687478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3</a:t>
                  </a:r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643130" y="5427877"/>
                  <a:ext cx="2932737" cy="584776"/>
                  <a:chOff x="643130" y="5427877"/>
                  <a:chExt cx="2932737" cy="584776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643130" y="5427877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v</a:t>
                    </a:r>
                    <a:r>
                      <a:rPr lang="en-US" sz="3200" baseline="-25000" dirty="0"/>
                      <a:t>1</a:t>
                    </a: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924615" y="5427877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v</a:t>
                    </a:r>
                    <a:r>
                      <a:rPr lang="en-US" sz="3200" baseline="-25000" dirty="0"/>
                      <a:t>3</a:t>
                    </a:r>
                  </a:p>
                </p:txBody>
              </p:sp>
            </p:grpSp>
          </p:grpSp>
        </p:grpSp>
        <p:grpSp>
          <p:nvGrpSpPr>
            <p:cNvPr id="46" name="Group 45"/>
            <p:cNvGrpSpPr/>
            <p:nvPr/>
          </p:nvGrpSpPr>
          <p:grpSpPr>
            <a:xfrm>
              <a:off x="5130454" y="17206"/>
              <a:ext cx="3382244" cy="2975810"/>
              <a:chOff x="793381" y="1412950"/>
              <a:chExt cx="3382244" cy="2975810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54" name="Isosceles Triangle 53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57" name="Oval 56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6" name="Oval 55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3524373" y="3463651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93381" y="3463651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263487" y="1412950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63790" y="258884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263487" y="3803984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89958" y="258884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9870" y="2690597"/>
            <a:ext cx="6144260" cy="394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69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85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64" name="Group 63"/>
          <p:cNvGrpSpPr>
            <a:grpSpLocks noChangeAspect="1"/>
          </p:cNvGrpSpPr>
          <p:nvPr/>
        </p:nvGrpSpPr>
        <p:grpSpPr>
          <a:xfrm>
            <a:off x="1300304" y="-33593"/>
            <a:ext cx="6543393" cy="2532888"/>
            <a:chOff x="786506" y="17206"/>
            <a:chExt cx="7726192" cy="2990738"/>
          </a:xfrm>
        </p:grpSpPr>
        <p:grpSp>
          <p:nvGrpSpPr>
            <p:cNvPr id="9" name="Group 8"/>
            <p:cNvGrpSpPr>
              <a:grpSpLocks noChangeAspect="1"/>
            </p:cNvGrpSpPr>
            <p:nvPr/>
          </p:nvGrpSpPr>
          <p:grpSpPr>
            <a:xfrm>
              <a:off x="786506" y="36144"/>
              <a:ext cx="3471770" cy="2971800"/>
              <a:chOff x="643130" y="3761860"/>
              <a:chExt cx="2932737" cy="2510394"/>
            </a:xfrm>
          </p:grpSpPr>
          <p:sp>
            <p:nvSpPr>
              <p:cNvPr id="10" name="TextBox 9"/>
              <p:cNvSpPr txBox="1"/>
              <p:nvPr/>
            </p:nvSpPr>
            <p:spPr>
              <a:xfrm>
                <a:off x="1828781" y="3761860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 smtClean="0"/>
                  <a:t>2</a:t>
                </a:r>
                <a:endParaRPr lang="en-US" sz="3200" baseline="-25000" dirty="0"/>
              </a:p>
            </p:txBody>
          </p:sp>
          <p:grpSp>
            <p:nvGrpSpPr>
              <p:cNvPr id="11" name="Group 10"/>
              <p:cNvGrpSpPr/>
              <p:nvPr/>
            </p:nvGrpSpPr>
            <p:grpSpPr>
              <a:xfrm>
                <a:off x="643130" y="4321013"/>
                <a:ext cx="2932737" cy="1951241"/>
                <a:chOff x="643130" y="4321013"/>
                <a:chExt cx="2932737" cy="1951241"/>
              </a:xfrm>
            </p:grpSpPr>
            <p:cxnSp>
              <p:nvCxnSpPr>
                <p:cNvPr id="12" name="Straight Connector 11"/>
                <p:cNvCxnSpPr/>
                <p:nvPr/>
              </p:nvCxnSpPr>
              <p:spPr>
                <a:xfrm rot="10800000" flipV="1">
                  <a:off x="1353167" y="5825201"/>
                  <a:ext cx="1392072" cy="0"/>
                </a:xfrm>
                <a:prstGeom prst="line">
                  <a:avLst/>
                </a:prstGeom>
                <a:ln w="63500">
                  <a:solidFill>
                    <a:srgbClr val="008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3" name="Oval 12"/>
                <p:cNvSpPr/>
                <p:nvPr/>
              </p:nvSpPr>
              <p:spPr>
                <a:xfrm rot="10800000">
                  <a:off x="266198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4" name="Oval 13"/>
                <p:cNvSpPr/>
                <p:nvPr/>
              </p:nvSpPr>
              <p:spPr>
                <a:xfrm rot="10800000">
                  <a:off x="110750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5" name="Isosceles Triangle 14"/>
                <p:cNvSpPr/>
                <p:nvPr/>
              </p:nvSpPr>
              <p:spPr>
                <a:xfrm>
                  <a:off x="1221807" y="4413869"/>
                  <a:ext cx="1600200" cy="1385316"/>
                </a:xfrm>
                <a:prstGeom prst="triangle">
                  <a:avLst/>
                </a:prstGeom>
                <a:noFill/>
                <a:ln w="762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6" name="Oval 15"/>
                <p:cNvSpPr/>
                <p:nvPr/>
              </p:nvSpPr>
              <p:spPr>
                <a:xfrm>
                  <a:off x="1107507" y="5669753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7" name="Oval 16"/>
                <p:cNvSpPr/>
                <p:nvPr/>
              </p:nvSpPr>
              <p:spPr>
                <a:xfrm>
                  <a:off x="2661987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8" name="Oval 17"/>
                <p:cNvSpPr/>
                <p:nvPr/>
              </p:nvSpPr>
              <p:spPr>
                <a:xfrm>
                  <a:off x="1888259" y="4321013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9" name="Oval 18"/>
                <p:cNvSpPr/>
                <p:nvPr/>
              </p:nvSpPr>
              <p:spPr>
                <a:xfrm>
                  <a:off x="1097896" y="5668352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0" name="Oval 19"/>
                <p:cNvSpPr/>
                <p:nvPr/>
              </p:nvSpPr>
              <p:spPr>
                <a:xfrm>
                  <a:off x="1114530" y="5665181"/>
                  <a:ext cx="274320" cy="27432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403933" y="4747702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2</a:t>
                  </a: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1047625" y="4747702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 smtClean="0"/>
                    <a:t>1</a:t>
                  </a:r>
                  <a:endParaRPr lang="en-US" sz="3200" baseline="-25000" dirty="0"/>
                </a:p>
              </p:txBody>
            </p:sp>
            <p:sp>
              <p:nvSpPr>
                <p:cNvPr id="24" name="TextBox 23"/>
                <p:cNvSpPr txBox="1"/>
                <p:nvPr/>
              </p:nvSpPr>
              <p:spPr>
                <a:xfrm>
                  <a:off x="1786722" y="5687478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3</a:t>
                  </a:r>
                </a:p>
              </p:txBody>
            </p:sp>
            <p:grpSp>
              <p:nvGrpSpPr>
                <p:cNvPr id="25" name="Group 24"/>
                <p:cNvGrpSpPr/>
                <p:nvPr/>
              </p:nvGrpSpPr>
              <p:grpSpPr>
                <a:xfrm>
                  <a:off x="643130" y="5427877"/>
                  <a:ext cx="2932737" cy="584776"/>
                  <a:chOff x="643130" y="5427877"/>
                  <a:chExt cx="2932737" cy="584776"/>
                </a:xfrm>
              </p:grpSpPr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643130" y="5427877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v</a:t>
                    </a:r>
                    <a:r>
                      <a:rPr lang="en-US" sz="3200" baseline="-25000" dirty="0"/>
                      <a:t>1</a:t>
                    </a:r>
                  </a:p>
                </p:txBody>
              </p:sp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2924615" y="5427877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v</a:t>
                    </a:r>
                    <a:r>
                      <a:rPr lang="en-US" sz="3200" baseline="-25000" dirty="0"/>
                      <a:t>3</a:t>
                    </a:r>
                  </a:p>
                </p:txBody>
              </p:sp>
            </p:grpSp>
          </p:grpSp>
        </p:grpSp>
        <p:grpSp>
          <p:nvGrpSpPr>
            <p:cNvPr id="46" name="Group 45"/>
            <p:cNvGrpSpPr/>
            <p:nvPr/>
          </p:nvGrpSpPr>
          <p:grpSpPr>
            <a:xfrm>
              <a:off x="5130454" y="17206"/>
              <a:ext cx="3382244" cy="2975810"/>
              <a:chOff x="793381" y="1412950"/>
              <a:chExt cx="3382244" cy="2975810"/>
            </a:xfrm>
          </p:grpSpPr>
          <p:grpSp>
            <p:nvGrpSpPr>
              <p:cNvPr id="47" name="Group 46"/>
              <p:cNvGrpSpPr/>
              <p:nvPr/>
            </p:nvGrpSpPr>
            <p:grpSpPr>
              <a:xfrm>
                <a:off x="1284670" y="2021707"/>
                <a:ext cx="2239703" cy="1987736"/>
                <a:chOff x="1088696" y="3397905"/>
                <a:chExt cx="2239703" cy="1987736"/>
              </a:xfrm>
            </p:grpSpPr>
            <p:sp>
              <p:nvSpPr>
                <p:cNvPr id="54" name="Isosceles Triangle 53"/>
                <p:cNvSpPr/>
                <p:nvPr/>
              </p:nvSpPr>
              <p:spPr>
                <a:xfrm>
                  <a:off x="1284670" y="3565883"/>
                  <a:ext cx="1959740" cy="1696575"/>
                </a:xfrm>
                <a:prstGeom prst="triangle">
                  <a:avLst/>
                </a:prstGeom>
                <a:solidFill>
                  <a:schemeClr val="tx2">
                    <a:lumMod val="40000"/>
                    <a:lumOff val="60000"/>
                  </a:schemeClr>
                </a:solidFill>
                <a:ln w="127000">
                  <a:solidFill>
                    <a:srgbClr val="008000"/>
                  </a:solidFill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55" name="Group 54"/>
                <p:cNvGrpSpPr/>
                <p:nvPr/>
              </p:nvGrpSpPr>
              <p:grpSpPr>
                <a:xfrm>
                  <a:off x="1088696" y="5049686"/>
                  <a:ext cx="2239703" cy="335955"/>
                  <a:chOff x="2971800" y="2819400"/>
                  <a:chExt cx="1021080" cy="182880"/>
                </a:xfrm>
              </p:grpSpPr>
              <p:sp>
                <p:nvSpPr>
                  <p:cNvPr id="57" name="Oval 56"/>
                  <p:cNvSpPr/>
                  <p:nvPr/>
                </p:nvSpPr>
                <p:spPr>
                  <a:xfrm>
                    <a:off x="2971800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58" name="Oval 57"/>
                  <p:cNvSpPr/>
                  <p:nvPr/>
                </p:nvSpPr>
                <p:spPr>
                  <a:xfrm>
                    <a:off x="3839718" y="2819400"/>
                    <a:ext cx="153162" cy="18288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56" name="Oval 55"/>
                <p:cNvSpPr/>
                <p:nvPr/>
              </p:nvSpPr>
              <p:spPr>
                <a:xfrm>
                  <a:off x="2090963" y="3397905"/>
                  <a:ext cx="335955" cy="335955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48" name="TextBox 47"/>
              <p:cNvSpPr txBox="1"/>
              <p:nvPr/>
            </p:nvSpPr>
            <p:spPr>
              <a:xfrm>
                <a:off x="3524373" y="3463651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793381" y="3463651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0" name="TextBox 49"/>
              <p:cNvSpPr txBox="1"/>
              <p:nvPr/>
            </p:nvSpPr>
            <p:spPr>
              <a:xfrm>
                <a:off x="2263487" y="1412950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5</a:t>
                </a: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1263790" y="258884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4</a:t>
                </a: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2263487" y="3803984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6</a:t>
                </a: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2989958" y="258884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5</a:t>
                </a:r>
              </a:p>
            </p:txBody>
          </p:sp>
        </p:grp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090" y="2622059"/>
            <a:ext cx="8805672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180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85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2" name="Group 1"/>
          <p:cNvGrpSpPr>
            <a:grpSpLocks noChangeAspect="1"/>
          </p:cNvGrpSpPr>
          <p:nvPr/>
        </p:nvGrpSpPr>
        <p:grpSpPr>
          <a:xfrm>
            <a:off x="434648" y="-50526"/>
            <a:ext cx="8274704" cy="5760720"/>
            <a:chOff x="185090" y="-33593"/>
            <a:chExt cx="8805672" cy="6130372"/>
          </a:xfrm>
        </p:grpSpPr>
        <p:grpSp>
          <p:nvGrpSpPr>
            <p:cNvPr id="64" name="Group 63"/>
            <p:cNvGrpSpPr>
              <a:grpSpLocks noChangeAspect="1"/>
            </p:cNvGrpSpPr>
            <p:nvPr/>
          </p:nvGrpSpPr>
          <p:grpSpPr>
            <a:xfrm>
              <a:off x="1300304" y="-33593"/>
              <a:ext cx="6543393" cy="2532888"/>
              <a:chOff x="786506" y="17206"/>
              <a:chExt cx="7726192" cy="2990738"/>
            </a:xfrm>
          </p:grpSpPr>
          <p:grpSp>
            <p:nvGrpSpPr>
              <p:cNvPr id="9" name="Group 8"/>
              <p:cNvGrpSpPr>
                <a:grpSpLocks noChangeAspect="1"/>
              </p:cNvGrpSpPr>
              <p:nvPr/>
            </p:nvGrpSpPr>
            <p:grpSpPr>
              <a:xfrm>
                <a:off x="786506" y="36144"/>
                <a:ext cx="3471770" cy="2971800"/>
                <a:chOff x="643130" y="3761860"/>
                <a:chExt cx="2932737" cy="2510394"/>
              </a:xfrm>
            </p:grpSpPr>
            <p:sp>
              <p:nvSpPr>
                <p:cNvPr id="10" name="TextBox 9"/>
                <p:cNvSpPr txBox="1"/>
                <p:nvPr/>
              </p:nvSpPr>
              <p:spPr>
                <a:xfrm>
                  <a:off x="1828781" y="3761860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 smtClean="0"/>
                    <a:t>2</a:t>
                  </a:r>
                  <a:endParaRPr lang="en-US" sz="3200" baseline="-25000" dirty="0"/>
                </a:p>
              </p:txBody>
            </p:sp>
            <p:grpSp>
              <p:nvGrpSpPr>
                <p:cNvPr id="11" name="Group 10"/>
                <p:cNvGrpSpPr/>
                <p:nvPr/>
              </p:nvGrpSpPr>
              <p:grpSpPr>
                <a:xfrm>
                  <a:off x="643130" y="4321013"/>
                  <a:ext cx="2932737" cy="1951241"/>
                  <a:chOff x="643130" y="4321013"/>
                  <a:chExt cx="2932737" cy="1951241"/>
                </a:xfrm>
              </p:grpSpPr>
              <p:cxnSp>
                <p:nvCxnSpPr>
                  <p:cNvPr id="12" name="Straight Connector 11"/>
                  <p:cNvCxnSpPr/>
                  <p:nvPr/>
                </p:nvCxnSpPr>
                <p:spPr>
                  <a:xfrm rot="10800000" flipV="1">
                    <a:off x="1353167" y="5825201"/>
                    <a:ext cx="1392072" cy="0"/>
                  </a:xfrm>
                  <a:prstGeom prst="line">
                    <a:avLst/>
                  </a:prstGeom>
                  <a:ln w="63500">
                    <a:solidFill>
                      <a:srgbClr val="008000"/>
                    </a:solidFill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3" name="Oval 12"/>
                  <p:cNvSpPr/>
                  <p:nvPr/>
                </p:nvSpPr>
                <p:spPr>
                  <a:xfrm rot="10800000">
                    <a:off x="2661987" y="5665181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4" name="Oval 13"/>
                  <p:cNvSpPr/>
                  <p:nvPr/>
                </p:nvSpPr>
                <p:spPr>
                  <a:xfrm rot="10800000">
                    <a:off x="1107507" y="5665181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5" name="Isosceles Triangle 14"/>
                  <p:cNvSpPr/>
                  <p:nvPr/>
                </p:nvSpPr>
                <p:spPr>
                  <a:xfrm>
                    <a:off x="1221807" y="4413869"/>
                    <a:ext cx="1600200" cy="1385316"/>
                  </a:xfrm>
                  <a:prstGeom prst="triangle">
                    <a:avLst/>
                  </a:prstGeom>
                  <a:noFill/>
                  <a:ln w="76200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6" name="Oval 15"/>
                  <p:cNvSpPr/>
                  <p:nvPr/>
                </p:nvSpPr>
                <p:spPr>
                  <a:xfrm>
                    <a:off x="1107507" y="5669753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7" name="Oval 16"/>
                  <p:cNvSpPr/>
                  <p:nvPr/>
                </p:nvSpPr>
                <p:spPr>
                  <a:xfrm>
                    <a:off x="2661987" y="5665181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8" name="Oval 17"/>
                  <p:cNvSpPr/>
                  <p:nvPr/>
                </p:nvSpPr>
                <p:spPr>
                  <a:xfrm>
                    <a:off x="1888259" y="4321013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19" name="Oval 18"/>
                  <p:cNvSpPr/>
                  <p:nvPr/>
                </p:nvSpPr>
                <p:spPr>
                  <a:xfrm>
                    <a:off x="1097896" y="5668352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0" name="Oval 19"/>
                  <p:cNvSpPr/>
                  <p:nvPr/>
                </p:nvSpPr>
                <p:spPr>
                  <a:xfrm>
                    <a:off x="1114530" y="5665181"/>
                    <a:ext cx="274320" cy="274320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dirty="0"/>
                  </a:p>
                </p:txBody>
              </p:sp>
              <p:sp>
                <p:nvSpPr>
                  <p:cNvPr id="21" name="TextBox 20"/>
                  <p:cNvSpPr txBox="1"/>
                  <p:nvPr/>
                </p:nvSpPr>
                <p:spPr>
                  <a:xfrm>
                    <a:off x="2403933" y="4747702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e</a:t>
                    </a:r>
                    <a:r>
                      <a:rPr lang="en-US" sz="3200" baseline="-25000" dirty="0"/>
                      <a:t>2</a:t>
                    </a:r>
                  </a:p>
                </p:txBody>
              </p:sp>
              <p:sp>
                <p:nvSpPr>
                  <p:cNvPr id="22" name="TextBox 21"/>
                  <p:cNvSpPr txBox="1"/>
                  <p:nvPr/>
                </p:nvSpPr>
                <p:spPr>
                  <a:xfrm>
                    <a:off x="1047625" y="4747702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e</a:t>
                    </a:r>
                    <a:r>
                      <a:rPr lang="en-US" sz="3200" baseline="-25000" dirty="0" smtClean="0"/>
                      <a:t>1</a:t>
                    </a:r>
                    <a:endParaRPr lang="en-US" sz="3200" baseline="-25000" dirty="0"/>
                  </a:p>
                </p:txBody>
              </p: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1786722" y="5687478"/>
                    <a:ext cx="651252" cy="584776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3200" dirty="0" smtClean="0"/>
                      <a:t>e</a:t>
                    </a:r>
                    <a:r>
                      <a:rPr lang="en-US" sz="3200" baseline="-25000" dirty="0"/>
                      <a:t>3</a:t>
                    </a:r>
                  </a:p>
                </p:txBody>
              </p:sp>
              <p:grpSp>
                <p:nvGrpSpPr>
                  <p:cNvPr id="25" name="Group 24"/>
                  <p:cNvGrpSpPr/>
                  <p:nvPr/>
                </p:nvGrpSpPr>
                <p:grpSpPr>
                  <a:xfrm>
                    <a:off x="643130" y="5427877"/>
                    <a:ext cx="2932737" cy="584776"/>
                    <a:chOff x="643130" y="5427877"/>
                    <a:chExt cx="2932737" cy="584776"/>
                  </a:xfrm>
                </p:grpSpPr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643130" y="5427877"/>
                      <a:ext cx="651252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3200" dirty="0" smtClean="0"/>
                        <a:t>v</a:t>
                      </a:r>
                      <a:r>
                        <a:rPr lang="en-US" sz="3200" baseline="-25000" dirty="0"/>
                        <a:t>1</a:t>
                      </a:r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2924615" y="5427877"/>
                      <a:ext cx="651252" cy="584776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3200" dirty="0" smtClean="0"/>
                        <a:t>v</a:t>
                      </a:r>
                      <a:r>
                        <a:rPr lang="en-US" sz="3200" baseline="-25000" dirty="0"/>
                        <a:t>3</a:t>
                      </a:r>
                    </a:p>
                  </p:txBody>
                </p:sp>
              </p:grpSp>
            </p:grpSp>
          </p:grpSp>
          <p:grpSp>
            <p:nvGrpSpPr>
              <p:cNvPr id="46" name="Group 45"/>
              <p:cNvGrpSpPr/>
              <p:nvPr/>
            </p:nvGrpSpPr>
            <p:grpSpPr>
              <a:xfrm>
                <a:off x="5130454" y="17206"/>
                <a:ext cx="3382244" cy="2975810"/>
                <a:chOff x="793381" y="1412950"/>
                <a:chExt cx="3382244" cy="2975810"/>
              </a:xfrm>
            </p:grpSpPr>
            <p:grpSp>
              <p:nvGrpSpPr>
                <p:cNvPr id="47" name="Group 46"/>
                <p:cNvGrpSpPr/>
                <p:nvPr/>
              </p:nvGrpSpPr>
              <p:grpSpPr>
                <a:xfrm>
                  <a:off x="1284670" y="2021707"/>
                  <a:ext cx="2239703" cy="1987736"/>
                  <a:chOff x="1088696" y="3397905"/>
                  <a:chExt cx="2239703" cy="1987736"/>
                </a:xfrm>
              </p:grpSpPr>
              <p:sp>
                <p:nvSpPr>
                  <p:cNvPr id="54" name="Isosceles Triangle 53"/>
                  <p:cNvSpPr/>
                  <p:nvPr/>
                </p:nvSpPr>
                <p:spPr>
                  <a:xfrm>
                    <a:off x="1284670" y="3565883"/>
                    <a:ext cx="1959740" cy="1696575"/>
                  </a:xfrm>
                  <a:prstGeom prst="triangle">
                    <a:avLst/>
                  </a:prstGeom>
                  <a:solidFill>
                    <a:schemeClr val="tx2">
                      <a:lumMod val="40000"/>
                      <a:lumOff val="60000"/>
                    </a:schemeClr>
                  </a:solidFill>
                  <a:ln w="127000">
                    <a:solidFill>
                      <a:srgbClr val="008000"/>
                    </a:solidFill>
                  </a:ln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55" name="Group 54"/>
                  <p:cNvGrpSpPr/>
                  <p:nvPr/>
                </p:nvGrpSpPr>
                <p:grpSpPr>
                  <a:xfrm>
                    <a:off x="1088696" y="5049686"/>
                    <a:ext cx="2239703" cy="335955"/>
                    <a:chOff x="2971800" y="2819400"/>
                    <a:chExt cx="1021080" cy="182880"/>
                  </a:xfrm>
                </p:grpSpPr>
                <p:sp>
                  <p:nvSpPr>
                    <p:cNvPr id="57" name="Oval 56"/>
                    <p:cNvSpPr/>
                    <p:nvPr/>
                  </p:nvSpPr>
                  <p:spPr>
                    <a:xfrm>
                      <a:off x="2971800" y="2819400"/>
                      <a:ext cx="153162" cy="182880"/>
                    </a:xfrm>
                    <a:prstGeom prst="ellipse">
                      <a:avLst/>
                    </a:prstGeom>
                    <a:solidFill>
                      <a:srgbClr val="770077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  <p:sp>
                  <p:nvSpPr>
                    <p:cNvPr id="58" name="Oval 57"/>
                    <p:cNvSpPr/>
                    <p:nvPr/>
                  </p:nvSpPr>
                  <p:spPr>
                    <a:xfrm>
                      <a:off x="3839718" y="2819400"/>
                      <a:ext cx="153162" cy="182880"/>
                    </a:xfrm>
                    <a:prstGeom prst="ellipse">
                      <a:avLst/>
                    </a:prstGeom>
                    <a:solidFill>
                      <a:srgbClr val="770077"/>
                    </a:solidFill>
                  </p:spPr>
                  <p:style>
                    <a:lnRef idx="1">
                      <a:schemeClr val="accent1"/>
                    </a:lnRef>
                    <a:fillRef idx="3">
                      <a:schemeClr val="accent1"/>
                    </a:fillRef>
                    <a:effectRef idx="2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US"/>
                    </a:p>
                  </p:txBody>
                </p:sp>
              </p:grpSp>
              <p:sp>
                <p:nvSpPr>
                  <p:cNvPr id="56" name="Oval 55"/>
                  <p:cNvSpPr/>
                  <p:nvPr/>
                </p:nvSpPr>
                <p:spPr>
                  <a:xfrm>
                    <a:off x="2090963" y="3397905"/>
                    <a:ext cx="335955" cy="335955"/>
                  </a:xfrm>
                  <a:prstGeom prst="ellipse">
                    <a:avLst/>
                  </a:prstGeom>
                  <a:solidFill>
                    <a:srgbClr val="770077"/>
                  </a:solidFill>
                </p:spPr>
                <p:style>
                  <a:lnRef idx="1">
                    <a:schemeClr val="accent1"/>
                  </a:lnRef>
                  <a:fillRef idx="3">
                    <a:schemeClr val="accent1"/>
                  </a:fillRef>
                  <a:effectRef idx="2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sp>
              <p:nvSpPr>
                <p:cNvPr id="48" name="TextBox 47"/>
                <p:cNvSpPr txBox="1"/>
                <p:nvPr/>
              </p:nvSpPr>
              <p:spPr>
                <a:xfrm>
                  <a:off x="3524373" y="3463651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6</a:t>
                  </a:r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93381" y="3463651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4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2263487" y="1412950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5</a:t>
                  </a:r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263790" y="258884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4</a:t>
                  </a:r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2263487" y="3803984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6</a:t>
                  </a: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2989958" y="258884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e</a:t>
                  </a:r>
                  <a:r>
                    <a:rPr lang="en-US" sz="3200" baseline="-25000" dirty="0"/>
                    <a:t>5</a:t>
                  </a:r>
                </a:p>
              </p:txBody>
            </p:sp>
          </p:grpSp>
        </p:grpSp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5090" y="2622059"/>
              <a:ext cx="8805672" cy="3474720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981953" y="5623033"/>
            <a:ext cx="7576500" cy="1077218"/>
            <a:chOff x="1032752" y="5576854"/>
            <a:chExt cx="7576500" cy="1077218"/>
          </a:xfrm>
        </p:grpSpPr>
        <p:sp>
          <p:nvSpPr>
            <p:cNvPr id="43" name="Rectangle 42"/>
            <p:cNvSpPr/>
            <p:nvPr/>
          </p:nvSpPr>
          <p:spPr>
            <a:xfrm>
              <a:off x="1032752" y="5576854"/>
              <a:ext cx="7576500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ym typeface="Wingdings"/>
                </a:rPr>
                <a:t>Z</a:t>
              </a:r>
              <a:r>
                <a:rPr lang="en-US" sz="3200" baseline="-25000" dirty="0" smtClean="0">
                  <a:sym typeface="Wingdings"/>
                </a:rPr>
                <a:t>1 </a:t>
              </a:r>
              <a:r>
                <a:rPr lang="en-US" sz="3200" dirty="0" smtClean="0">
                  <a:sym typeface="Wingdings"/>
                </a:rPr>
                <a:t> </a:t>
              </a:r>
              <a:r>
                <a:rPr lang="en-US" sz="3200" dirty="0" smtClean="0"/>
                <a:t>= </a:t>
              </a:r>
              <a:r>
                <a:rPr lang="en-US" sz="3200" dirty="0"/>
                <a:t> </a:t>
              </a:r>
              <a:r>
                <a:rPr lang="en-US" sz="3200" dirty="0" smtClean="0"/>
                <a:t>kernel of        =   null space of M</a:t>
              </a:r>
              <a:r>
                <a:rPr lang="en-US" sz="3200" baseline="-25000" dirty="0" smtClean="0"/>
                <a:t>1</a:t>
              </a:r>
            </a:p>
            <a:p>
              <a:r>
                <a:rPr lang="en-US" sz="3200" dirty="0" smtClean="0"/>
                <a:t>					      = &lt;e</a:t>
              </a:r>
              <a:r>
                <a:rPr lang="en-US" sz="3200" baseline="-25000" dirty="0"/>
                <a:t>1</a:t>
              </a:r>
              <a:r>
                <a:rPr lang="en-US" sz="3200" dirty="0" smtClean="0"/>
                <a:t> + e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 + e</a:t>
              </a:r>
              <a:r>
                <a:rPr lang="en-US" sz="3200" baseline="-25000" dirty="0" smtClean="0"/>
                <a:t>3</a:t>
              </a:r>
              <a:r>
                <a:rPr lang="en-US" sz="3200" dirty="0"/>
                <a:t>,</a:t>
              </a:r>
              <a:r>
                <a:rPr lang="en-US" sz="3200" baseline="-25000" dirty="0" smtClean="0"/>
                <a:t>  </a:t>
              </a:r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  <a:r>
                <a:rPr lang="en-US" sz="3200" dirty="0" smtClean="0"/>
                <a:t> </a:t>
              </a:r>
              <a:r>
                <a:rPr lang="en-US" sz="3200" dirty="0"/>
                <a:t>+ </a:t>
              </a:r>
              <a:r>
                <a:rPr lang="en-US" sz="3200" dirty="0" smtClean="0"/>
                <a:t>e</a:t>
              </a:r>
              <a:r>
                <a:rPr lang="en-US" sz="3200" baseline="-25000" dirty="0" smtClean="0"/>
                <a:t>5</a:t>
              </a:r>
              <a:r>
                <a:rPr lang="en-US" sz="3200" dirty="0" smtClean="0"/>
                <a:t> </a:t>
              </a:r>
              <a:r>
                <a:rPr lang="en-US" sz="3200" dirty="0"/>
                <a:t>+ </a:t>
              </a:r>
              <a:r>
                <a:rPr lang="en-US" sz="3200" dirty="0" smtClean="0"/>
                <a:t>e</a:t>
              </a:r>
              <a:r>
                <a:rPr lang="en-US" sz="3200" baseline="-25000" dirty="0" smtClean="0"/>
                <a:t>6</a:t>
              </a:r>
              <a:r>
                <a:rPr lang="en-US" sz="3200" dirty="0" smtClean="0"/>
                <a:t>&gt;</a:t>
              </a:r>
              <a:r>
                <a:rPr lang="en-US" sz="3200" baseline="-25000" dirty="0" smtClean="0"/>
                <a:t>        </a:t>
              </a:r>
            </a:p>
          </p:txBody>
        </p:sp>
        <p:grpSp>
          <p:nvGrpSpPr>
            <p:cNvPr id="44" name="Group 43"/>
            <p:cNvGrpSpPr/>
            <p:nvPr/>
          </p:nvGrpSpPr>
          <p:grpSpPr>
            <a:xfrm>
              <a:off x="3462227" y="5576854"/>
              <a:ext cx="961338" cy="676656"/>
              <a:chOff x="658368" y="5669280"/>
              <a:chExt cx="961338" cy="676656"/>
            </a:xfrm>
          </p:grpSpPr>
          <p:sp>
            <p:nvSpPr>
              <p:cNvPr id="45" name="Arc 44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9732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85414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42" name="Picture 4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3713" y="1880881"/>
            <a:ext cx="5588000" cy="4902200"/>
          </a:xfrm>
          <a:prstGeom prst="rect">
            <a:avLst/>
          </a:prstGeom>
        </p:spPr>
      </p:pic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48860" y="-17554"/>
            <a:ext cx="2940278" cy="2516849"/>
            <a:chOff x="643130" y="3761860"/>
            <a:chExt cx="2932737" cy="2510394"/>
          </a:xfrm>
        </p:grpSpPr>
        <p:sp>
          <p:nvSpPr>
            <p:cNvPr id="10" name="TextBox 9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 smtClean="0"/>
                <a:t>2</a:t>
              </a:r>
              <a:endParaRPr lang="en-US" sz="3200" baseline="-25000" dirty="0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2" name="Straight Connector 11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Oval 12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4" name="Oval 13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Isosceles Triangle 14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noFill/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Oval 16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22" name="TextBox 21"/>
              <p:cNvSpPr txBox="1"/>
              <p:nvPr/>
            </p:nvSpPr>
            <p:spPr>
              <a:xfrm>
                <a:off x="1047625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 smtClean="0"/>
                  <a:t>1</a:t>
                </a:r>
                <a:endParaRPr lang="en-US" sz="3200" baseline="-25000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25" name="Group 24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26" name="TextBox 25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27" name="TextBox 26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grpSp>
        <p:nvGrpSpPr>
          <p:cNvPr id="46" name="Group 45"/>
          <p:cNvGrpSpPr/>
          <p:nvPr/>
        </p:nvGrpSpPr>
        <p:grpSpPr>
          <a:xfrm>
            <a:off x="2981145" y="-67459"/>
            <a:ext cx="2864458" cy="2520245"/>
            <a:chOff x="793381" y="1412950"/>
            <a:chExt cx="3382244" cy="2975810"/>
          </a:xfrm>
        </p:grpSpPr>
        <p:grpSp>
          <p:nvGrpSpPr>
            <p:cNvPr id="47" name="Group 46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54" name="Isosceles Triangle 53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5" name="Group 54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57" name="Oval 56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Oval 57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6" name="Oval 55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8" name="TextBox 47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1263790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286345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97821" y="377519"/>
            <a:ext cx="3192424" cy="974266"/>
            <a:chOff x="2390364" y="509467"/>
            <a:chExt cx="3192424" cy="974266"/>
          </a:xfrm>
        </p:grpSpPr>
        <p:sp>
          <p:nvSpPr>
            <p:cNvPr id="2" name="Rectangle 1"/>
            <p:cNvSpPr/>
            <p:nvPr/>
          </p:nvSpPr>
          <p:spPr>
            <a:xfrm>
              <a:off x="2390364" y="898957"/>
              <a:ext cx="3192424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C</a:t>
              </a:r>
              <a:r>
                <a:rPr lang="en-US" sz="3200" baseline="-25000" dirty="0" smtClean="0"/>
                <a:t>2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 </a:t>
              </a:r>
              <a:endParaRPr lang="en-US" sz="3200" dirty="0" smtClean="0">
                <a:sym typeface="Wingdings"/>
              </a:endParaRPr>
            </a:p>
          </p:txBody>
        </p:sp>
        <p:grpSp>
          <p:nvGrpSpPr>
            <p:cNvPr id="15" name="Group 14"/>
            <p:cNvGrpSpPr/>
            <p:nvPr/>
          </p:nvGrpSpPr>
          <p:grpSpPr>
            <a:xfrm>
              <a:off x="4021075" y="509467"/>
              <a:ext cx="961338" cy="676656"/>
              <a:chOff x="658368" y="5669280"/>
              <a:chExt cx="961338" cy="676656"/>
            </a:xfrm>
          </p:grpSpPr>
          <p:sp>
            <p:nvSpPr>
              <p:cNvPr id="16" name="Arc 15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21" name="Group 20"/>
            <p:cNvGrpSpPr/>
            <p:nvPr/>
          </p:nvGrpSpPr>
          <p:grpSpPr>
            <a:xfrm>
              <a:off x="2827053" y="509467"/>
              <a:ext cx="961338" cy="676656"/>
              <a:chOff x="658368" y="5669280"/>
              <a:chExt cx="961338" cy="676656"/>
            </a:xfrm>
          </p:grpSpPr>
          <p:sp>
            <p:nvSpPr>
              <p:cNvPr id="22" name="Arc 2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 </a:t>
                </a:r>
              </a:p>
            </p:txBody>
          </p:sp>
        </p:grpSp>
      </p:grpSp>
      <p:grpSp>
        <p:nvGrpSpPr>
          <p:cNvPr id="3" name="Group 2"/>
          <p:cNvGrpSpPr/>
          <p:nvPr/>
        </p:nvGrpSpPr>
        <p:grpSpPr>
          <a:xfrm>
            <a:off x="382765" y="1828375"/>
            <a:ext cx="7576500" cy="5498257"/>
            <a:chOff x="1026219" y="1828375"/>
            <a:chExt cx="7576500" cy="5498257"/>
          </a:xfrm>
        </p:grpSpPr>
        <p:grpSp>
          <p:nvGrpSpPr>
            <p:cNvPr id="24" name="Group 23"/>
            <p:cNvGrpSpPr/>
            <p:nvPr/>
          </p:nvGrpSpPr>
          <p:grpSpPr>
            <a:xfrm>
              <a:off x="1026219" y="1828375"/>
              <a:ext cx="7576500" cy="5498257"/>
              <a:chOff x="112723" y="3602667"/>
              <a:chExt cx="7576500" cy="5498257"/>
            </a:xfrm>
          </p:grpSpPr>
          <p:sp>
            <p:nvSpPr>
              <p:cNvPr id="25" name="Rectangle 24"/>
              <p:cNvSpPr/>
              <p:nvPr/>
            </p:nvSpPr>
            <p:spPr>
              <a:xfrm>
                <a:off x="112723" y="3602667"/>
                <a:ext cx="7576500" cy="54982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dirty="0" smtClean="0">
                    <a:sym typeface="Wingdings"/>
                  </a:rPr>
                  <a:t>H</a:t>
                </a:r>
                <a:r>
                  <a:rPr lang="en-US" sz="3200" baseline="-25000" dirty="0" smtClean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 = Z</a:t>
                </a:r>
                <a:r>
                  <a:rPr lang="en-US" sz="3200" baseline="-25000" dirty="0" smtClean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/</a:t>
                </a:r>
                <a:r>
                  <a:rPr lang="en-US" sz="3200" dirty="0" smtClean="0"/>
                  <a:t>B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= (kernel of      )/ (image of      )</a:t>
                </a:r>
              </a:p>
              <a:p>
                <a:endParaRPr lang="en-US" sz="3200" dirty="0"/>
              </a:p>
              <a:p>
                <a:r>
                  <a:rPr lang="en-US" sz="3200" dirty="0" smtClean="0"/>
                  <a:t>				     null space of M</a:t>
                </a:r>
                <a:r>
                  <a:rPr lang="en-US" sz="3200" baseline="-25000" dirty="0"/>
                  <a:t>1</a:t>
                </a:r>
                <a:r>
                  <a:rPr lang="en-US" sz="3200" baseline="-25000" dirty="0" smtClean="0"/>
                  <a:t>        </a:t>
                </a:r>
              </a:p>
              <a:p>
                <a:pPr>
                  <a:lnSpc>
                    <a:spcPct val="120000"/>
                  </a:lnSpc>
                </a:pPr>
                <a:r>
                  <a:rPr lang="en-US" sz="3200" dirty="0"/>
                  <a:t>	</a:t>
                </a:r>
                <a:r>
                  <a:rPr lang="en-US" sz="3200" dirty="0" smtClean="0"/>
                  <a:t>			</a:t>
                </a:r>
                <a:r>
                  <a:rPr lang="en-US" sz="3200" dirty="0"/>
                  <a:t> </a:t>
                </a:r>
                <a:r>
                  <a:rPr lang="en-US" sz="3200" dirty="0" smtClean="0"/>
                  <a:t>  column space of M</a:t>
                </a:r>
                <a:r>
                  <a:rPr lang="en-US" sz="3200" baseline="-25000" dirty="0" smtClean="0"/>
                  <a:t>2</a:t>
                </a:r>
              </a:p>
              <a:p>
                <a:pPr>
                  <a:lnSpc>
                    <a:spcPct val="120000"/>
                  </a:lnSpc>
                </a:pPr>
                <a:endParaRPr lang="en-US" sz="3200" baseline="-25000" dirty="0"/>
              </a:p>
              <a:p>
                <a:pPr>
                  <a:lnSpc>
                    <a:spcPct val="120000"/>
                  </a:lnSpc>
                </a:pPr>
                <a:r>
                  <a:rPr lang="en-US" sz="3200" dirty="0" smtClean="0"/>
                  <a:t>					&lt;</a:t>
                </a:r>
                <a:r>
                  <a:rPr lang="en-US" sz="3200" dirty="0"/>
                  <a:t>e</a:t>
                </a:r>
                <a:r>
                  <a:rPr lang="en-US" sz="3200" baseline="-25000" dirty="0"/>
                  <a:t>1</a:t>
                </a:r>
                <a:r>
                  <a:rPr lang="en-US" sz="3200" dirty="0"/>
                  <a:t> + e</a:t>
                </a:r>
                <a:r>
                  <a:rPr lang="en-US" sz="3200" baseline="-25000" dirty="0"/>
                  <a:t>2</a:t>
                </a:r>
                <a:r>
                  <a:rPr lang="en-US" sz="3200" dirty="0"/>
                  <a:t> + e</a:t>
                </a:r>
                <a:r>
                  <a:rPr lang="en-US" sz="3200" baseline="-25000" dirty="0"/>
                  <a:t>3</a:t>
                </a:r>
                <a:r>
                  <a:rPr lang="en-US" sz="3200" dirty="0"/>
                  <a:t>,</a:t>
                </a:r>
                <a:r>
                  <a:rPr lang="en-US" sz="3200" baseline="-25000" dirty="0"/>
                  <a:t>  </a:t>
                </a:r>
                <a:r>
                  <a:rPr lang="en-US" sz="3200" dirty="0"/>
                  <a:t>e</a:t>
                </a:r>
                <a:r>
                  <a:rPr lang="en-US" sz="3200" baseline="-25000" dirty="0"/>
                  <a:t>4</a:t>
                </a:r>
                <a:r>
                  <a:rPr lang="en-US" sz="3200" dirty="0"/>
                  <a:t> + e</a:t>
                </a:r>
                <a:r>
                  <a:rPr lang="en-US" sz="3200" baseline="-25000" dirty="0"/>
                  <a:t>5</a:t>
                </a:r>
                <a:r>
                  <a:rPr lang="en-US" sz="3200" dirty="0"/>
                  <a:t> + e</a:t>
                </a:r>
                <a:r>
                  <a:rPr lang="en-US" sz="3200" baseline="-25000" dirty="0"/>
                  <a:t>6</a:t>
                </a:r>
                <a:r>
                  <a:rPr lang="en-US" sz="3200" dirty="0" smtClean="0"/>
                  <a:t>&gt;</a:t>
                </a:r>
                <a:r>
                  <a:rPr lang="en-US" sz="3200" baseline="-25000" dirty="0" smtClean="0"/>
                  <a:t> </a:t>
                </a:r>
                <a:endParaRPr lang="en-US" sz="3200" dirty="0" smtClean="0"/>
              </a:p>
              <a:p>
                <a:pPr>
                  <a:lnSpc>
                    <a:spcPct val="120000"/>
                  </a:lnSpc>
                </a:pPr>
                <a:r>
                  <a:rPr lang="en-US" sz="3200" dirty="0" smtClean="0"/>
                  <a:t>					          &lt;</a:t>
                </a:r>
                <a:r>
                  <a:rPr lang="en-US" sz="3200" dirty="0"/>
                  <a:t>e</a:t>
                </a:r>
                <a:r>
                  <a:rPr lang="en-US" sz="3200" baseline="-25000" dirty="0"/>
                  <a:t>4</a:t>
                </a:r>
                <a:r>
                  <a:rPr lang="en-US" sz="3200" dirty="0"/>
                  <a:t> + e</a:t>
                </a:r>
                <a:r>
                  <a:rPr lang="en-US" sz="3200" baseline="-25000" dirty="0"/>
                  <a:t>5</a:t>
                </a:r>
                <a:r>
                  <a:rPr lang="en-US" sz="3200" dirty="0"/>
                  <a:t> + e</a:t>
                </a:r>
                <a:r>
                  <a:rPr lang="en-US" sz="3200" baseline="-25000" dirty="0"/>
                  <a:t>6</a:t>
                </a:r>
                <a:r>
                  <a:rPr lang="en-US" sz="3200" dirty="0" smtClean="0"/>
                  <a:t>&gt;</a:t>
                </a:r>
                <a:r>
                  <a:rPr lang="en-US" sz="3200" baseline="-25000" dirty="0" smtClean="0"/>
                  <a:t> </a:t>
                </a:r>
                <a:endParaRPr lang="en-US" sz="3200" dirty="0" smtClean="0"/>
              </a:p>
              <a:p>
                <a:pPr>
                  <a:lnSpc>
                    <a:spcPct val="120000"/>
                  </a:lnSpc>
                </a:pPr>
                <a:endParaRPr lang="en-US" sz="3200" baseline="-25000" dirty="0"/>
              </a:p>
              <a:p>
                <a:pPr>
                  <a:lnSpc>
                    <a:spcPct val="120000"/>
                  </a:lnSpc>
                </a:pPr>
                <a:r>
                  <a:rPr lang="en-US" sz="3200" dirty="0" smtClean="0"/>
                  <a:t>Rank </a:t>
                </a:r>
                <a:r>
                  <a:rPr lang="en-US" sz="3200" dirty="0" smtClean="0">
                    <a:sym typeface="Wingdings"/>
                  </a:rPr>
                  <a:t>H</a:t>
                </a:r>
                <a:r>
                  <a:rPr lang="en-US" sz="3200" baseline="-25000" dirty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 = Rank Z</a:t>
                </a:r>
                <a:r>
                  <a:rPr lang="en-US" sz="3200" baseline="-25000" dirty="0" smtClean="0">
                    <a:sym typeface="Wingdings"/>
                  </a:rPr>
                  <a:t>1</a:t>
                </a:r>
                <a:r>
                  <a:rPr lang="en-US" sz="3200" dirty="0" smtClean="0">
                    <a:sym typeface="Wingdings"/>
                  </a:rPr>
                  <a:t> – Rank </a:t>
                </a:r>
                <a:r>
                  <a:rPr lang="en-US" sz="3200" dirty="0" smtClean="0"/>
                  <a:t>B</a:t>
                </a:r>
                <a:r>
                  <a:rPr lang="en-US" sz="3200" baseline="-25000" dirty="0" smtClean="0"/>
                  <a:t>1 </a:t>
                </a:r>
                <a:r>
                  <a:rPr lang="en-US" sz="3200" dirty="0" smtClean="0"/>
                  <a:t> = 2 – 1 = 1 </a:t>
                </a:r>
              </a:p>
              <a:p>
                <a:pPr>
                  <a:lnSpc>
                    <a:spcPct val="120000"/>
                  </a:lnSpc>
                </a:pPr>
                <a:endParaRPr lang="en-US" sz="3200" baseline="-25000" dirty="0" smtClean="0"/>
              </a:p>
              <a:p>
                <a:endParaRPr lang="en-US" sz="3200" baseline="-25000" dirty="0" smtClean="0"/>
              </a:p>
            </p:txBody>
          </p:sp>
          <p:cxnSp>
            <p:nvCxnSpPr>
              <p:cNvPr id="26" name="Straight Connector 25"/>
              <p:cNvCxnSpPr/>
              <p:nvPr/>
            </p:nvCxnSpPr>
            <p:spPr>
              <a:xfrm flipV="1">
                <a:off x="2313721" y="5201122"/>
                <a:ext cx="3318192" cy="1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27" name="Group 26"/>
              <p:cNvGrpSpPr/>
              <p:nvPr/>
            </p:nvGrpSpPr>
            <p:grpSpPr>
              <a:xfrm>
                <a:off x="3725521" y="3620062"/>
                <a:ext cx="961338" cy="676656"/>
                <a:chOff x="658368" y="5669280"/>
                <a:chExt cx="961338" cy="676656"/>
              </a:xfrm>
            </p:grpSpPr>
            <p:sp>
              <p:nvSpPr>
                <p:cNvPr id="31" name="Arc 30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2" name="TextBox 31"/>
                <p:cNvSpPr txBox="1"/>
                <p:nvPr/>
              </p:nvSpPr>
              <p:spPr>
                <a:xfrm>
                  <a:off x="768096" y="5669280"/>
                  <a:ext cx="851610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  <a:r>
                    <a:rPr lang="en-US" sz="3200" baseline="-25000" dirty="0" smtClean="0"/>
                    <a:t>1</a:t>
                  </a:r>
                  <a:r>
                    <a:rPr lang="en-US" sz="3200" dirty="0" smtClean="0"/>
                    <a:t> </a:t>
                  </a:r>
                </a:p>
              </p:txBody>
            </p:sp>
          </p:grpSp>
          <p:grpSp>
            <p:nvGrpSpPr>
              <p:cNvPr id="28" name="Group 27"/>
              <p:cNvGrpSpPr/>
              <p:nvPr/>
            </p:nvGrpSpPr>
            <p:grpSpPr>
              <a:xfrm>
                <a:off x="6243470" y="3632552"/>
                <a:ext cx="961338" cy="676656"/>
                <a:chOff x="658368" y="5669280"/>
                <a:chExt cx="961338" cy="676656"/>
              </a:xfrm>
            </p:grpSpPr>
            <p:sp>
              <p:nvSpPr>
                <p:cNvPr id="29" name="Arc 28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0" name="TextBox 29"/>
                <p:cNvSpPr txBox="1"/>
                <p:nvPr/>
              </p:nvSpPr>
              <p:spPr>
                <a:xfrm>
                  <a:off x="768096" y="5669280"/>
                  <a:ext cx="851610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  <a:r>
                    <a:rPr lang="en-US" sz="3200" baseline="-25000" dirty="0"/>
                    <a:t>2</a:t>
                  </a:r>
                  <a:r>
                    <a:rPr lang="en-US" sz="3200" dirty="0" smtClean="0"/>
                    <a:t>  </a:t>
                  </a:r>
                </a:p>
              </p:txBody>
            </p:sp>
          </p:grpSp>
        </p:grpSp>
        <p:sp>
          <p:nvSpPr>
            <p:cNvPr id="34" name="TextBox 33"/>
            <p:cNvSpPr txBox="1"/>
            <p:nvPr/>
          </p:nvSpPr>
          <p:spPr>
            <a:xfrm>
              <a:off x="2592050" y="3104782"/>
              <a:ext cx="521893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=</a:t>
              </a:r>
              <a:endParaRPr lang="en-US" sz="3200" dirty="0"/>
            </a:p>
          </p:txBody>
        </p:sp>
      </p:grpSp>
      <p:cxnSp>
        <p:nvCxnSpPr>
          <p:cNvPr id="20" name="Straight Connector 19"/>
          <p:cNvCxnSpPr/>
          <p:nvPr/>
        </p:nvCxnSpPr>
        <p:spPr>
          <a:xfrm>
            <a:off x="2772271" y="4970831"/>
            <a:ext cx="4195130" cy="0"/>
          </a:xfrm>
          <a:prstGeom prst="line">
            <a:avLst/>
          </a:prstGeom>
          <a:ln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2164561" y="4648782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grpSp>
        <p:nvGrpSpPr>
          <p:cNvPr id="36" name="Group 35"/>
          <p:cNvGrpSpPr/>
          <p:nvPr/>
        </p:nvGrpSpPr>
        <p:grpSpPr>
          <a:xfrm>
            <a:off x="6826923" y="-152781"/>
            <a:ext cx="2024491" cy="1832929"/>
            <a:chOff x="793381" y="1366738"/>
            <a:chExt cx="3688851" cy="3339803"/>
          </a:xfrm>
        </p:grpSpPr>
        <p:grpSp>
          <p:nvGrpSpPr>
            <p:cNvPr id="50" name="Group 49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57" name="Isosceles Triangle 56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58" name="Group 57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0" name="Oval 5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Oval 6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9" name="Oval 58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51" name="TextBox 50"/>
            <p:cNvSpPr txBox="1"/>
            <p:nvPr/>
          </p:nvSpPr>
          <p:spPr>
            <a:xfrm>
              <a:off x="3501265" y="3463651"/>
              <a:ext cx="980967" cy="77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793381" y="3463651"/>
              <a:ext cx="1098316" cy="77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2402436" y="1366738"/>
              <a:ext cx="1176895" cy="77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23659" y="2425877"/>
              <a:ext cx="1188586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2165714" y="3641013"/>
              <a:ext cx="1260887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3055139" y="2425877"/>
              <a:ext cx="1045157" cy="7767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4717451" y="-133871"/>
            <a:ext cx="2024491" cy="1832929"/>
            <a:chOff x="793381" y="1366738"/>
            <a:chExt cx="3688851" cy="3339803"/>
          </a:xfrm>
        </p:grpSpPr>
        <p:grpSp>
          <p:nvGrpSpPr>
            <p:cNvPr id="63" name="Group 62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70" name="Isosceles Triangle 69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noFill/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1" name="Group 70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73" name="Oval 72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4" name="Oval 73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2" name="Oval 71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4" name="TextBox 63"/>
            <p:cNvSpPr txBox="1"/>
            <p:nvPr/>
          </p:nvSpPr>
          <p:spPr>
            <a:xfrm>
              <a:off x="3501265" y="3463651"/>
              <a:ext cx="980967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93381" y="3463651"/>
              <a:ext cx="1098317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2402436" y="1366738"/>
              <a:ext cx="1176895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823659" y="2425877"/>
              <a:ext cx="1188586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165714" y="3641013"/>
              <a:ext cx="1260887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3055139" y="2425877"/>
              <a:ext cx="1045157" cy="1065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59206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1663" y="341056"/>
            <a:ext cx="8468139" cy="63786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>
                <a:solidFill>
                  <a:srgbClr val="0000FF"/>
                </a:solidFill>
              </a:rPr>
              <a:t>Feb 24, 2015:  </a:t>
            </a:r>
            <a:r>
              <a:rPr lang="en-US" sz="3600" dirty="0">
                <a:solidFill>
                  <a:srgbClr val="0000FF"/>
                </a:solidFill>
              </a:rPr>
              <a:t>Create your own homology.  </a:t>
            </a:r>
          </a:p>
          <a:p>
            <a:pPr algn="ctr"/>
            <a:endParaRPr lang="en-US" sz="1050" dirty="0">
              <a:solidFill>
                <a:srgbClr val="0000FF"/>
              </a:solidFill>
            </a:endParaRPr>
          </a:p>
          <a:p>
            <a:r>
              <a:rPr lang="en-US" sz="3200" dirty="0" smtClean="0"/>
              <a:t>See also:</a:t>
            </a:r>
          </a:p>
          <a:p>
            <a:endParaRPr lang="en-US" sz="1600" dirty="0">
              <a:solidFill>
                <a:srgbClr val="0000FF"/>
              </a:solidFill>
            </a:endParaRPr>
          </a:p>
          <a:p>
            <a:r>
              <a:rPr lang="en-US" sz="3200" dirty="0"/>
              <a:t>New Directions Short Course: Applied Algebraic </a:t>
            </a:r>
            <a:r>
              <a:rPr lang="en-US" sz="3200" dirty="0" smtClean="0"/>
              <a:t>Topology</a:t>
            </a:r>
            <a:r>
              <a:rPr lang="en-US" sz="3200" dirty="0"/>
              <a:t>  </a:t>
            </a:r>
            <a:r>
              <a:rPr lang="en-US" sz="3200" i="1" dirty="0"/>
              <a:t>June 15-26, </a:t>
            </a:r>
            <a:r>
              <a:rPr lang="en-US" sz="3200" i="1" dirty="0" smtClean="0"/>
              <a:t>2009</a:t>
            </a:r>
            <a:endParaRPr lang="en-US" sz="3200" dirty="0">
              <a:solidFill>
                <a:srgbClr val="0000FF"/>
              </a:solidFill>
            </a:endParaRPr>
          </a:p>
          <a:p>
            <a:endParaRPr lang="en-US" sz="1200" i="1" dirty="0" smtClean="0"/>
          </a:p>
          <a:p>
            <a:pPr>
              <a:lnSpc>
                <a:spcPct val="150000"/>
              </a:lnSpc>
            </a:pPr>
            <a:r>
              <a:rPr lang="en-US" sz="3200" b="1" dirty="0" smtClean="0"/>
              <a:t>Homology 2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Robert </a:t>
            </a:r>
            <a:r>
              <a:rPr lang="en-US" sz="3200" dirty="0" err="1" smtClean="0"/>
              <a:t>Ghrist</a:t>
            </a:r>
            <a:r>
              <a:rPr lang="en-US" sz="3200" dirty="0" smtClean="0"/>
              <a:t> (</a:t>
            </a:r>
            <a:r>
              <a:rPr lang="en-US" sz="3200" i="1" dirty="0" smtClean="0"/>
              <a:t>University of Pennsylvania</a:t>
            </a:r>
            <a:r>
              <a:rPr lang="en-US" sz="3200" dirty="0" smtClean="0"/>
              <a:t>)</a:t>
            </a:r>
          </a:p>
          <a:p>
            <a:pPr>
              <a:lnSpc>
                <a:spcPct val="150000"/>
              </a:lnSpc>
            </a:pPr>
            <a:r>
              <a:rPr lang="en-US" sz="3200" dirty="0" smtClean="0"/>
              <a:t>Video: </a:t>
            </a:r>
            <a:r>
              <a:rPr lang="en-US" sz="3200" dirty="0" smtClean="0">
                <a:hlinkClick r:id="rId2"/>
              </a:rPr>
              <a:t>http://www.ima.umn.edu/videos/?id=848</a:t>
            </a:r>
            <a:endParaRPr lang="en-US" sz="3200" dirty="0" smtClean="0"/>
          </a:p>
          <a:p>
            <a:pPr>
              <a:lnSpc>
                <a:spcPct val="150000"/>
              </a:lnSpc>
            </a:pPr>
            <a:endParaRPr lang="en-US" sz="1050" dirty="0" smtClean="0"/>
          </a:p>
          <a:p>
            <a:r>
              <a:rPr lang="en-US" sz="3200" dirty="0" smtClean="0"/>
              <a:t>Slides:  </a:t>
            </a:r>
            <a:r>
              <a:rPr lang="en-US" sz="3200" dirty="0" smtClean="0">
                <a:solidFill>
                  <a:srgbClr val="0070C0"/>
                </a:solidFill>
              </a:rPr>
              <a:t>www.ima.umn.edu/2008-2009/ND6.15-26.09/activities/Ghrist-Robert/lecture4.pdf</a:t>
            </a:r>
            <a:endParaRPr lang="en-US" sz="3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66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schemeClr val="tx1"/>
                  </a:solidFill>
                </a:rPr>
                <a:t>Homology</a:t>
              </a:r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274532" y="1360474"/>
            <a:ext cx="6096000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3 ingredients:</a:t>
            </a:r>
          </a:p>
          <a:p>
            <a:endParaRPr lang="en-US" sz="3600" dirty="0"/>
          </a:p>
          <a:p>
            <a:r>
              <a:rPr lang="en-US" sz="5400" dirty="0" smtClean="0"/>
              <a:t>1.)  Objects</a:t>
            </a:r>
          </a:p>
          <a:p>
            <a:pPr>
              <a:lnSpc>
                <a:spcPct val="140000"/>
              </a:lnSpc>
            </a:pPr>
            <a:r>
              <a:rPr lang="en-US" sz="5400" dirty="0" smtClean="0"/>
              <a:t>2.)  Grading</a:t>
            </a:r>
          </a:p>
          <a:p>
            <a:pPr>
              <a:lnSpc>
                <a:spcPct val="140000"/>
              </a:lnSpc>
            </a:pPr>
            <a:r>
              <a:rPr lang="en-US" sz="5400" dirty="0" smtClean="0"/>
              <a:t>3.)  Boundary map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2178816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946201" y="406370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6671" y="406370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2722" y="146395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  <p:sp>
        <p:nvSpPr>
          <p:cNvPr id="2" name="Rectangle 1"/>
          <p:cNvSpPr/>
          <p:nvPr/>
        </p:nvSpPr>
        <p:spPr>
          <a:xfrm>
            <a:off x="512392" y="3518883"/>
            <a:ext cx="542153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0   </a:t>
            </a:r>
            <a:r>
              <a:rPr lang="en-US" sz="3200" dirty="0" smtClean="0">
                <a:sym typeface="Wingdings"/>
              </a:rPr>
              <a:t>  0</a:t>
            </a:r>
          </a:p>
          <a:p>
            <a:endParaRPr lang="en-US" sz="2400" dirty="0">
              <a:sym typeface="Wingdings"/>
            </a:endParaRPr>
          </a:p>
          <a:p>
            <a:r>
              <a:rPr lang="en-US" sz="3200" dirty="0" smtClean="0">
                <a:sym typeface="Wingdings"/>
              </a:rPr>
              <a:t>Z</a:t>
            </a:r>
            <a:r>
              <a:rPr lang="en-US" sz="3200" baseline="-25000" dirty="0" smtClean="0"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 =  kernel of</a:t>
            </a:r>
          </a:p>
          <a:p>
            <a:r>
              <a:rPr lang="en-US" sz="2400" dirty="0" smtClean="0">
                <a:sym typeface="Wingdings"/>
              </a:rPr>
              <a:t> </a:t>
            </a:r>
          </a:p>
          <a:p>
            <a:r>
              <a:rPr lang="en-US" sz="2400" dirty="0">
                <a:sym typeface="Wingdings"/>
              </a:rPr>
              <a:t> </a:t>
            </a:r>
            <a:r>
              <a:rPr lang="en-US" sz="2400" dirty="0" smtClean="0">
                <a:sym typeface="Wingdings"/>
              </a:rPr>
              <a:t>     </a:t>
            </a:r>
            <a:r>
              <a:rPr lang="en-US" sz="3200" dirty="0" smtClean="0">
                <a:sym typeface="Wingdings"/>
              </a:rPr>
              <a:t>=  {x :      (x) = 0}</a:t>
            </a:r>
          </a:p>
          <a:p>
            <a:endParaRPr lang="en-US" sz="2000" dirty="0">
              <a:sym typeface="Wingdings"/>
            </a:endParaRPr>
          </a:p>
          <a:p>
            <a:r>
              <a:rPr lang="en-US" sz="3200" dirty="0" smtClean="0"/>
              <a:t>    =  C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= </a:t>
            </a:r>
            <a:r>
              <a:rPr lang="en-US" sz="3200" b="1" dirty="0" smtClean="0">
                <a:solidFill>
                  <a:schemeClr val="tx1"/>
                </a:solidFill>
              </a:rPr>
              <a:t>Z</a:t>
            </a:r>
            <a:r>
              <a:rPr lang="en-US" sz="3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3200" dirty="0" smtClean="0">
                <a:solidFill>
                  <a:schemeClr val="tx1"/>
                </a:solidFill>
              </a:rPr>
              <a:t>[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5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] </a:t>
            </a:r>
            <a:r>
              <a:rPr lang="en-US" sz="3200" dirty="0" smtClean="0">
                <a:sym typeface="Wingdings"/>
              </a:rPr>
              <a:t> </a:t>
            </a:r>
            <a:endParaRPr lang="en-US" sz="3200" dirty="0" smtClean="0"/>
          </a:p>
        </p:txBody>
      </p:sp>
      <p:grpSp>
        <p:nvGrpSpPr>
          <p:cNvPr id="77" name="Group 76"/>
          <p:cNvGrpSpPr/>
          <p:nvPr/>
        </p:nvGrpSpPr>
        <p:grpSpPr>
          <a:xfrm>
            <a:off x="936156" y="3142122"/>
            <a:ext cx="961338" cy="676656"/>
            <a:chOff x="658368" y="5669280"/>
            <a:chExt cx="961338" cy="676656"/>
          </a:xfrm>
        </p:grpSpPr>
        <p:sp>
          <p:nvSpPr>
            <p:cNvPr id="78" name="Arc 77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2798975" y="4399079"/>
            <a:ext cx="961338" cy="676656"/>
            <a:chOff x="658368" y="5669280"/>
            <a:chExt cx="961338" cy="676656"/>
          </a:xfrm>
        </p:grpSpPr>
        <p:sp>
          <p:nvSpPr>
            <p:cNvPr id="81" name="Arc 80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877205" y="5255642"/>
            <a:ext cx="961338" cy="676656"/>
            <a:chOff x="658368" y="5669280"/>
            <a:chExt cx="961338" cy="676656"/>
          </a:xfrm>
        </p:grpSpPr>
        <p:sp>
          <p:nvSpPr>
            <p:cNvPr id="84" name="Arc 83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4453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286000"/>
            <a:ext cx="71627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37302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ramond"/>
              </a:rPr>
              <a:t>1.)  OBJECTS</a:t>
            </a:r>
            <a:endParaRPr lang="en-US" sz="6600" b="1" dirty="0">
              <a:ln w="12700">
                <a:solidFill>
                  <a:srgbClr val="37302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20954973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76576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95947" y="4141020"/>
            <a:ext cx="2932737" cy="2510394"/>
            <a:chOff x="643130" y="3761860"/>
            <a:chExt cx="2932737" cy="2510394"/>
          </a:xfrm>
        </p:grpSpPr>
        <p:sp>
          <p:nvSpPr>
            <p:cNvPr id="98" name="TextBox 9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448285" y="3750477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triangle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8285" y="181335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95947" y="2727392"/>
            <a:ext cx="2932737" cy="903181"/>
            <a:chOff x="591623" y="2196568"/>
            <a:chExt cx="2932737" cy="903181"/>
          </a:xfrm>
        </p:grpSpPr>
        <p:grpSp>
          <p:nvGrpSpPr>
            <p:cNvPr id="64" name="Group 63"/>
            <p:cNvGrpSpPr/>
            <p:nvPr/>
          </p:nvGrpSpPr>
          <p:grpSpPr>
            <a:xfrm>
              <a:off x="1042252" y="2411276"/>
              <a:ext cx="1838411" cy="688473"/>
              <a:chOff x="5835762" y="906089"/>
              <a:chExt cx="1838411" cy="688473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448285" y="10124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646703" y="122974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Building blocks for a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37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76576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95947" y="4141020"/>
            <a:ext cx="2932737" cy="2510394"/>
            <a:chOff x="643130" y="3761860"/>
            <a:chExt cx="2932737" cy="2510394"/>
          </a:xfrm>
        </p:grpSpPr>
        <p:sp>
          <p:nvSpPr>
            <p:cNvPr id="98" name="TextBox 9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448285" y="3750477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triangle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8285" y="181335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edge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95947" y="2727392"/>
            <a:ext cx="2932737" cy="903181"/>
            <a:chOff x="591623" y="2196568"/>
            <a:chExt cx="2932737" cy="903181"/>
          </a:xfrm>
        </p:grpSpPr>
        <p:grpSp>
          <p:nvGrpSpPr>
            <p:cNvPr id="64" name="Group 63"/>
            <p:cNvGrpSpPr/>
            <p:nvPr/>
          </p:nvGrpSpPr>
          <p:grpSpPr>
            <a:xfrm>
              <a:off x="1042252" y="2411276"/>
              <a:ext cx="1838411" cy="688473"/>
              <a:chOff x="5835762" y="906089"/>
              <a:chExt cx="1838411" cy="688473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448285" y="10124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646703" y="122974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Building blocks for a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08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76576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48285" y="3750477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triangle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48285" y="181335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48285" y="10124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grpSp>
        <p:nvGrpSpPr>
          <p:cNvPr id="53" name="Group 5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Building blocks for a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76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42095" y="39706"/>
            <a:ext cx="81933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latin typeface="Comic Sans MS"/>
                <a:cs typeface="Comic Sans MS"/>
              </a:rPr>
              <a:t>Objects  = generators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3450" y="1672872"/>
            <a:ext cx="7868136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Generators  =  X  =  { </a:t>
            </a:r>
            <a:r>
              <a:rPr lang="en-US" sz="3200" dirty="0" err="1" smtClean="0"/>
              <a:t>x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 smtClean="0"/>
              <a:t>  |  </a:t>
            </a:r>
            <a:r>
              <a:rPr lang="en-US" sz="3200" dirty="0">
                <a:latin typeface="Symbol" charset="2"/>
                <a:cs typeface="Symbol" charset="2"/>
              </a:rPr>
              <a:t>a</a:t>
            </a:r>
            <a:r>
              <a:rPr lang="en-US" sz="3200" dirty="0" smtClean="0"/>
              <a:t> in A }</a:t>
            </a:r>
          </a:p>
          <a:p>
            <a:endParaRPr lang="en-US" sz="3200" dirty="0" smtClean="0"/>
          </a:p>
          <a:p>
            <a:r>
              <a:rPr lang="en-US" sz="3200" dirty="0" smtClean="0"/>
              <a:t>Let </a:t>
            </a:r>
            <a:r>
              <a:rPr lang="en-US" sz="3200" b="1" dirty="0" smtClean="0"/>
              <a:t>R</a:t>
            </a:r>
            <a:r>
              <a:rPr lang="en-US" sz="3200" dirty="0" smtClean="0"/>
              <a:t> be a ring (or field)</a:t>
            </a:r>
            <a:endParaRPr lang="en-US" sz="3200" dirty="0"/>
          </a:p>
          <a:p>
            <a:endParaRPr lang="en-US" sz="3200" dirty="0" smtClean="0"/>
          </a:p>
          <a:p>
            <a:endParaRPr lang="en-US" sz="800" dirty="0"/>
          </a:p>
          <a:p>
            <a:pPr algn="ctr">
              <a:lnSpc>
                <a:spcPct val="50000"/>
              </a:lnSpc>
            </a:pPr>
            <a:r>
              <a:rPr lang="en-US" sz="3200" b="1" dirty="0" smtClean="0"/>
              <a:t>R</a:t>
            </a:r>
            <a:r>
              <a:rPr lang="en-US" sz="3200" dirty="0" smtClean="0"/>
              <a:t>[X]  =  { 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n</a:t>
            </a:r>
            <a:r>
              <a:rPr lang="en-US" sz="3200" baseline="-25000" dirty="0" smtClean="0"/>
              <a:t>2</a:t>
            </a:r>
            <a:r>
              <a:rPr lang="en-US" sz="3200" dirty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err="1" smtClean="0"/>
              <a:t>n</a:t>
            </a:r>
            <a:r>
              <a:rPr lang="en-US" sz="3200" baseline="-25000" dirty="0" err="1" smtClean="0"/>
              <a:t>k</a:t>
            </a:r>
            <a:r>
              <a:rPr lang="en-US" sz="3200" dirty="0" err="1" smtClean="0"/>
              <a:t>x</a:t>
            </a:r>
            <a:r>
              <a:rPr lang="en-US" sz="3200" baseline="-25000" dirty="0" err="1" smtClean="0"/>
              <a:t>k</a:t>
            </a:r>
            <a:r>
              <a:rPr lang="en-US" sz="3200" baseline="-25000" dirty="0"/>
              <a:t> </a:t>
            </a:r>
            <a:r>
              <a:rPr lang="en-US" sz="3200" dirty="0" smtClean="0"/>
              <a:t> : </a:t>
            </a:r>
            <a:r>
              <a:rPr lang="en-US" sz="3200" dirty="0"/>
              <a:t>x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in </a:t>
            </a:r>
            <a:r>
              <a:rPr lang="en-US" sz="3200" b="1" dirty="0" smtClean="0"/>
              <a:t>R</a:t>
            </a:r>
            <a:r>
              <a:rPr lang="en-US" sz="3200" dirty="0" smtClean="0"/>
              <a:t> }</a:t>
            </a:r>
          </a:p>
          <a:p>
            <a:pPr algn="ctr">
              <a:lnSpc>
                <a:spcPct val="50000"/>
              </a:lnSpc>
            </a:pPr>
            <a:endParaRPr lang="en-US" sz="3200" baseline="-25000" dirty="0"/>
          </a:p>
          <a:p>
            <a:pPr algn="ctr">
              <a:lnSpc>
                <a:spcPct val="50000"/>
              </a:lnSpc>
            </a:pPr>
            <a:endParaRPr lang="en-US" sz="3200" baseline="-25000" dirty="0" smtClean="0"/>
          </a:p>
          <a:p>
            <a:pPr algn="ctr">
              <a:lnSpc>
                <a:spcPct val="50000"/>
              </a:lnSpc>
            </a:pPr>
            <a:endParaRPr lang="en-US" sz="3200" baseline="-25000" dirty="0"/>
          </a:p>
          <a:p>
            <a:pPr algn="ctr">
              <a:lnSpc>
                <a:spcPct val="50000"/>
              </a:lnSpc>
            </a:pPr>
            <a:endParaRPr lang="en-US" sz="3200" baseline="-25000" dirty="0" smtClean="0"/>
          </a:p>
          <a:p>
            <a:endParaRPr lang="en-US" sz="800" dirty="0"/>
          </a:p>
          <a:p>
            <a:pPr algn="ctr">
              <a:lnSpc>
                <a:spcPct val="50000"/>
              </a:lnSpc>
            </a:pPr>
            <a:endParaRPr lang="en-US" sz="3200" dirty="0" smtClean="0"/>
          </a:p>
          <a:p>
            <a:pPr algn="ctr">
              <a:lnSpc>
                <a:spcPct val="50000"/>
              </a:lnSpc>
            </a:pPr>
            <a:r>
              <a:rPr lang="en-US" sz="3200" dirty="0" smtClean="0"/>
              <a:t>Ex:  </a:t>
            </a:r>
            <a:r>
              <a:rPr lang="en-US" sz="3200" b="1" dirty="0" smtClean="0"/>
              <a:t>Z</a:t>
            </a:r>
            <a:r>
              <a:rPr lang="en-US" sz="3200" b="1" baseline="-25000" dirty="0" smtClean="0"/>
              <a:t>2</a:t>
            </a:r>
            <a:r>
              <a:rPr lang="en-US" sz="3200" dirty="0" smtClean="0"/>
              <a:t>[X]  </a:t>
            </a:r>
            <a:r>
              <a:rPr lang="en-US" sz="3200" dirty="0"/>
              <a:t>=  { n</a:t>
            </a:r>
            <a:r>
              <a:rPr lang="en-US" sz="3200" baseline="-25000" dirty="0"/>
              <a:t>1</a:t>
            </a:r>
            <a:r>
              <a:rPr lang="en-US" sz="3200" dirty="0"/>
              <a:t>x</a:t>
            </a:r>
            <a:r>
              <a:rPr lang="en-US" sz="3200" baseline="-25000" dirty="0"/>
              <a:t>1</a:t>
            </a:r>
            <a:r>
              <a:rPr lang="en-US" sz="3200" dirty="0"/>
              <a:t> </a:t>
            </a:r>
            <a:r>
              <a:rPr lang="en-US" sz="3200" dirty="0" smtClean="0"/>
              <a:t>+ 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err="1"/>
              <a:t>n</a:t>
            </a:r>
            <a:r>
              <a:rPr lang="en-US" sz="3200" baseline="-25000" dirty="0" err="1"/>
              <a:t>k</a:t>
            </a:r>
            <a:r>
              <a:rPr lang="en-US" sz="3200" dirty="0" err="1"/>
              <a:t>x</a:t>
            </a:r>
            <a:r>
              <a:rPr lang="en-US" sz="3200" baseline="-25000" dirty="0" err="1"/>
              <a:t>k</a:t>
            </a:r>
            <a:r>
              <a:rPr lang="en-US" sz="3200" baseline="-25000" dirty="0"/>
              <a:t> </a:t>
            </a:r>
            <a:r>
              <a:rPr lang="en-US" sz="3200" dirty="0"/>
              <a:t> : x</a:t>
            </a:r>
            <a:r>
              <a:rPr lang="en-US" sz="3200" baseline="-25000" dirty="0"/>
              <a:t>i</a:t>
            </a:r>
            <a:r>
              <a:rPr lang="en-US" sz="3200" dirty="0"/>
              <a:t> in </a:t>
            </a:r>
            <a:r>
              <a:rPr lang="en-US" sz="3200" b="1" dirty="0" smtClean="0"/>
              <a:t>Z</a:t>
            </a:r>
            <a:r>
              <a:rPr lang="en-US" sz="3200" b="1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}</a:t>
            </a:r>
            <a:endParaRPr lang="en-US" sz="3200" baseline="-25000" dirty="0"/>
          </a:p>
          <a:p>
            <a:pPr algn="ctr">
              <a:lnSpc>
                <a:spcPct val="50000"/>
              </a:lnSpc>
            </a:pPr>
            <a:endParaRPr lang="en-US" sz="3200" baseline="-25000" dirty="0"/>
          </a:p>
          <a:p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2145677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98480"/>
            <a:ext cx="9160934" cy="78154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free vector space over the field </a:t>
            </a:r>
            <a:r>
              <a:rPr lang="en-US" sz="3200" b="1" dirty="0"/>
              <a:t>F</a:t>
            </a:r>
            <a:r>
              <a:rPr lang="en-US" sz="3200" dirty="0"/>
              <a:t> generated by the elements  x</a:t>
            </a:r>
            <a:r>
              <a:rPr lang="en-US" sz="3200" baseline="-25000" dirty="0"/>
              <a:t>1</a:t>
            </a:r>
            <a:r>
              <a:rPr lang="en-US" sz="3200" dirty="0"/>
              <a:t>, x</a:t>
            </a:r>
            <a:r>
              <a:rPr lang="en-US" sz="3200" baseline="-25000" dirty="0"/>
              <a:t>2</a:t>
            </a:r>
            <a:r>
              <a:rPr lang="en-US" sz="3200" dirty="0"/>
              <a:t>, …, x</a:t>
            </a:r>
            <a:r>
              <a:rPr lang="en-US" sz="3200" baseline="-25000" dirty="0"/>
              <a:t>k</a:t>
            </a:r>
            <a:r>
              <a:rPr lang="en-US" sz="3200" dirty="0"/>
              <a:t> consists of all elements of the </a:t>
            </a:r>
          </a:p>
          <a:p>
            <a:r>
              <a:rPr lang="en-US" sz="3200" dirty="0"/>
              <a:t>form</a:t>
            </a:r>
            <a:endParaRPr lang="en-US" sz="800" dirty="0"/>
          </a:p>
          <a:p>
            <a:pPr algn="ctr">
              <a:lnSpc>
                <a:spcPct val="50000"/>
              </a:lnSpc>
            </a:pPr>
            <a:r>
              <a:rPr lang="en-US" sz="3200" dirty="0"/>
              <a:t>n</a:t>
            </a:r>
            <a:r>
              <a:rPr lang="en-US" sz="3200" baseline="-25000" dirty="0"/>
              <a:t>1</a:t>
            </a:r>
            <a:r>
              <a:rPr lang="en-US" sz="3200" dirty="0"/>
              <a:t>x</a:t>
            </a:r>
            <a:r>
              <a:rPr lang="en-US" sz="3200" baseline="-25000" dirty="0"/>
              <a:t>1</a:t>
            </a:r>
            <a:r>
              <a:rPr lang="en-US" sz="3200" dirty="0"/>
              <a:t> 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n</a:t>
            </a:r>
            <a:r>
              <a:rPr lang="en-US" sz="3200" baseline="-25000" dirty="0"/>
              <a:t>k</a:t>
            </a:r>
            <a:r>
              <a:rPr lang="en-US" sz="3200" dirty="0"/>
              <a:t>x</a:t>
            </a:r>
            <a:r>
              <a:rPr lang="en-US" sz="3200" baseline="-25000" dirty="0"/>
              <a:t>k</a:t>
            </a:r>
          </a:p>
          <a:p>
            <a:pPr>
              <a:lnSpc>
                <a:spcPct val="80000"/>
              </a:lnSpc>
            </a:pPr>
            <a:endParaRPr lang="en-US" sz="800" baseline="-25000" dirty="0"/>
          </a:p>
          <a:p>
            <a:pPr>
              <a:lnSpc>
                <a:spcPct val="80000"/>
              </a:lnSpc>
            </a:pPr>
            <a:r>
              <a:rPr lang="en-US" sz="3200" dirty="0"/>
              <a:t>where n</a:t>
            </a:r>
            <a:r>
              <a:rPr lang="en-US" sz="3200" baseline="-25000" dirty="0"/>
              <a:t>i</a:t>
            </a:r>
            <a:r>
              <a:rPr lang="en-US" sz="3200" dirty="0"/>
              <a:t> in </a:t>
            </a:r>
            <a:r>
              <a:rPr lang="en-US" sz="3200" b="1" dirty="0"/>
              <a:t>F</a:t>
            </a:r>
            <a:r>
              <a:rPr lang="en-US" sz="3200" dirty="0"/>
              <a:t>.</a:t>
            </a:r>
          </a:p>
          <a:p>
            <a:endParaRPr lang="en-US" sz="3200" dirty="0"/>
          </a:p>
          <a:p>
            <a:r>
              <a:rPr lang="en-US" sz="3200" dirty="0" smtClean="0"/>
              <a:t>Examples of a field:  </a:t>
            </a:r>
            <a:r>
              <a:rPr lang="en-US" sz="3200" b="1" dirty="0" smtClean="0"/>
              <a:t>R</a:t>
            </a:r>
            <a:r>
              <a:rPr lang="en-US" sz="3200" dirty="0" smtClean="0"/>
              <a:t> = set of real numbers</a:t>
            </a:r>
          </a:p>
          <a:p>
            <a:r>
              <a:rPr lang="en-US" sz="3200" dirty="0"/>
              <a:t>	</a:t>
            </a:r>
            <a:r>
              <a:rPr lang="en-US" sz="3200" dirty="0" smtClean="0"/>
              <a:t>						  </a:t>
            </a:r>
            <a:r>
              <a:rPr lang="en-US" sz="3200" b="1" dirty="0" smtClean="0"/>
              <a:t>Q</a:t>
            </a:r>
            <a:r>
              <a:rPr lang="en-US" sz="3200" dirty="0" smtClean="0"/>
              <a:t> = set of rational numbers</a:t>
            </a:r>
          </a:p>
          <a:p>
            <a:r>
              <a:rPr lang="en-US" sz="3200" b="1" dirty="0" smtClean="0"/>
              <a:t>							 </a:t>
            </a:r>
            <a:r>
              <a:rPr lang="en-US" sz="3200" b="1" dirty="0" smtClean="0">
                <a:solidFill>
                  <a:srgbClr val="0000FF"/>
                </a:solidFill>
              </a:rPr>
              <a:t> </a:t>
            </a:r>
            <a:r>
              <a:rPr lang="en-US" sz="3200" b="1" dirty="0" smtClean="0">
                <a:solidFill>
                  <a:srgbClr val="000000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 = {0, 1} </a:t>
            </a:r>
          </a:p>
          <a:p>
            <a:r>
              <a:rPr lang="en-US" sz="3200" dirty="0" smtClean="0"/>
              <a:t>Addition:</a:t>
            </a:r>
          </a:p>
          <a:p>
            <a:endParaRPr lang="en-US" sz="800" dirty="0"/>
          </a:p>
          <a:p>
            <a:r>
              <a:rPr lang="en-US" sz="3200" dirty="0" smtClean="0"/>
              <a:t>(n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</a:t>
            </a:r>
            <a:r>
              <a:rPr lang="en-US" sz="3200" dirty="0" smtClean="0"/>
              <a:t>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 + (m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</a:t>
            </a:r>
          </a:p>
          <a:p>
            <a:r>
              <a:rPr lang="en-US" sz="3200" dirty="0" smtClean="0"/>
              <a:t> </a:t>
            </a:r>
            <a:endParaRPr lang="en-US" sz="800" baseline="-25000" dirty="0"/>
          </a:p>
          <a:p>
            <a:pPr algn="ctr"/>
            <a:r>
              <a:rPr lang="en-US" sz="3200" dirty="0" smtClean="0"/>
              <a:t>= (n</a:t>
            </a:r>
            <a:r>
              <a:rPr lang="en-US" sz="3200" baseline="-25000" dirty="0" smtClean="0"/>
              <a:t>1 </a:t>
            </a:r>
            <a:r>
              <a:rPr lang="en-US" sz="3200" dirty="0" smtClean="0"/>
              <a:t>+ m</a:t>
            </a:r>
            <a:r>
              <a:rPr lang="en-US" sz="3200" baseline="-25000" dirty="0"/>
              <a:t>1</a:t>
            </a:r>
            <a:r>
              <a:rPr lang="en-US" sz="3200" dirty="0" smtClean="0"/>
              <a:t>)</a:t>
            </a:r>
            <a:r>
              <a:rPr lang="en-US" sz="3200" baseline="-25000" dirty="0" smtClean="0"/>
              <a:t> 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2 </a:t>
            </a:r>
            <a:r>
              <a:rPr lang="en-US" sz="3200" dirty="0" smtClean="0"/>
              <a:t>+ m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 … + </a:t>
            </a:r>
            <a:r>
              <a:rPr lang="en-US" sz="3200" dirty="0" smtClean="0"/>
              <a:t>(n</a:t>
            </a:r>
            <a:r>
              <a:rPr lang="en-US" sz="3200" baseline="-25000" dirty="0" smtClean="0"/>
              <a:t>k</a:t>
            </a:r>
            <a:r>
              <a:rPr lang="en-US" sz="3200" baseline="-25000" dirty="0"/>
              <a:t> </a:t>
            </a:r>
            <a:r>
              <a:rPr lang="en-US" sz="3200" dirty="0"/>
              <a:t>+ </a:t>
            </a:r>
            <a:r>
              <a:rPr lang="en-US" sz="3200" dirty="0" smtClean="0"/>
              <a:t>m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)x</a:t>
            </a:r>
            <a:r>
              <a:rPr lang="en-US" sz="3200" baseline="-25000" dirty="0" smtClean="0"/>
              <a:t>k</a:t>
            </a:r>
            <a:endParaRPr lang="en-US" sz="3200" baseline="-25000" dirty="0"/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9" name="Rectangle 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Rectangle 2"/>
          <p:cNvSpPr/>
          <p:nvPr/>
        </p:nvSpPr>
        <p:spPr>
          <a:xfrm>
            <a:off x="2740783" y="6520364"/>
            <a:ext cx="652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Slide from preparatory lecture </a:t>
            </a:r>
            <a:r>
              <a:rPr lang="en-US" dirty="0">
                <a:solidFill>
                  <a:srgbClr val="0000FF"/>
                </a:solidFill>
              </a:rPr>
              <a:t>4:  Addition (and free vector spaces)</a:t>
            </a:r>
          </a:p>
        </p:txBody>
      </p:sp>
    </p:spTree>
    <p:extLst>
      <p:ext uri="{BB962C8B-B14F-4D97-AF65-F5344CB8AC3E}">
        <p14:creationId xmlns:p14="http://schemas.microsoft.com/office/powerpoint/2010/main" val="2977388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85439"/>
            <a:ext cx="9160934" cy="79385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 free vector space over the field </a:t>
            </a:r>
            <a:r>
              <a:rPr lang="en-US" sz="3200" b="1" dirty="0"/>
              <a:t>F</a:t>
            </a:r>
            <a:r>
              <a:rPr lang="en-US" sz="3200" dirty="0"/>
              <a:t> generated by the elements  x</a:t>
            </a:r>
            <a:r>
              <a:rPr lang="en-US" sz="3200" baseline="-25000" dirty="0"/>
              <a:t>1</a:t>
            </a:r>
            <a:r>
              <a:rPr lang="en-US" sz="3200" dirty="0"/>
              <a:t>, x</a:t>
            </a:r>
            <a:r>
              <a:rPr lang="en-US" sz="3200" baseline="-25000" dirty="0"/>
              <a:t>2</a:t>
            </a:r>
            <a:r>
              <a:rPr lang="en-US" sz="3200" dirty="0"/>
              <a:t>, …, x</a:t>
            </a:r>
            <a:r>
              <a:rPr lang="en-US" sz="3200" baseline="-25000" dirty="0"/>
              <a:t>k</a:t>
            </a:r>
            <a:r>
              <a:rPr lang="en-US" sz="3200" dirty="0"/>
              <a:t> consists of all elements of the </a:t>
            </a:r>
          </a:p>
          <a:p>
            <a:r>
              <a:rPr lang="en-US" sz="3200" dirty="0"/>
              <a:t>form</a:t>
            </a:r>
            <a:endParaRPr lang="en-US" sz="800" dirty="0"/>
          </a:p>
          <a:p>
            <a:pPr algn="ctr">
              <a:lnSpc>
                <a:spcPct val="50000"/>
              </a:lnSpc>
            </a:pPr>
            <a:r>
              <a:rPr lang="en-US" sz="3200" dirty="0"/>
              <a:t>n</a:t>
            </a:r>
            <a:r>
              <a:rPr lang="en-US" sz="3200" baseline="-25000" dirty="0"/>
              <a:t>1</a:t>
            </a:r>
            <a:r>
              <a:rPr lang="en-US" sz="3200" dirty="0"/>
              <a:t>x</a:t>
            </a:r>
            <a:r>
              <a:rPr lang="en-US" sz="3200" baseline="-25000" dirty="0"/>
              <a:t>1</a:t>
            </a:r>
            <a:r>
              <a:rPr lang="en-US" sz="3200" dirty="0"/>
              <a:t> + n</a:t>
            </a:r>
            <a:r>
              <a:rPr lang="en-US" sz="3200" baseline="-25000" dirty="0"/>
              <a:t>2</a:t>
            </a:r>
            <a:r>
              <a:rPr lang="en-US" sz="3200" dirty="0"/>
              <a:t>x</a:t>
            </a:r>
            <a:r>
              <a:rPr lang="en-US" sz="3200" baseline="-25000" dirty="0"/>
              <a:t>2</a:t>
            </a:r>
            <a:r>
              <a:rPr lang="en-US" sz="3200" dirty="0"/>
              <a:t> + … + n</a:t>
            </a:r>
            <a:r>
              <a:rPr lang="en-US" sz="3200" baseline="-25000" dirty="0"/>
              <a:t>k</a:t>
            </a:r>
            <a:r>
              <a:rPr lang="en-US" sz="3200" dirty="0"/>
              <a:t>x</a:t>
            </a:r>
            <a:r>
              <a:rPr lang="en-US" sz="3200" baseline="-25000" dirty="0"/>
              <a:t>k</a:t>
            </a:r>
          </a:p>
          <a:p>
            <a:pPr>
              <a:lnSpc>
                <a:spcPct val="80000"/>
              </a:lnSpc>
            </a:pPr>
            <a:endParaRPr lang="en-US" sz="800" baseline="-25000" dirty="0"/>
          </a:p>
          <a:p>
            <a:pPr>
              <a:lnSpc>
                <a:spcPct val="80000"/>
              </a:lnSpc>
            </a:pPr>
            <a:r>
              <a:rPr lang="en-US" sz="3200" dirty="0"/>
              <a:t>where n</a:t>
            </a:r>
            <a:r>
              <a:rPr lang="en-US" sz="3200" baseline="-25000" dirty="0"/>
              <a:t>i</a:t>
            </a:r>
            <a:r>
              <a:rPr lang="en-US" sz="3200" dirty="0"/>
              <a:t> in </a:t>
            </a:r>
            <a:r>
              <a:rPr lang="en-US" sz="3200" b="1" dirty="0"/>
              <a:t>F</a:t>
            </a:r>
            <a:r>
              <a:rPr lang="en-US" sz="3200" dirty="0"/>
              <a:t>.</a:t>
            </a:r>
          </a:p>
          <a:p>
            <a:endParaRPr lang="en-US" sz="1600" dirty="0"/>
          </a:p>
          <a:p>
            <a:r>
              <a:rPr lang="en-US" sz="3200" dirty="0" smtClean="0"/>
              <a:t>Examples of a field:  </a:t>
            </a:r>
          </a:p>
          <a:p>
            <a:endParaRPr lang="en-US" sz="1600" b="1" dirty="0"/>
          </a:p>
          <a:p>
            <a:r>
              <a:rPr lang="en-US" sz="3200" b="1" dirty="0" smtClean="0"/>
              <a:t>R</a:t>
            </a:r>
            <a:r>
              <a:rPr lang="en-US" sz="3200" dirty="0" smtClean="0"/>
              <a:t> = set of real numbers:</a:t>
            </a:r>
          </a:p>
          <a:p>
            <a:pPr algn="ctr"/>
            <a:r>
              <a:rPr lang="en-US" sz="3200" dirty="0" smtClean="0"/>
              <a:t>πx + √2 y + 3z  is in  </a:t>
            </a:r>
            <a:r>
              <a:rPr lang="en-US" sz="3200" b="1" dirty="0" smtClean="0"/>
              <a:t>R</a:t>
            </a:r>
            <a:r>
              <a:rPr lang="en-US" sz="3200" dirty="0" smtClean="0"/>
              <a:t>[x, y, z]</a:t>
            </a:r>
          </a:p>
          <a:p>
            <a:r>
              <a:rPr lang="en-US" sz="1600" dirty="0"/>
              <a:t>	</a:t>
            </a:r>
            <a:r>
              <a:rPr lang="en-US" sz="1600" dirty="0" smtClean="0"/>
              <a:t>						  </a:t>
            </a:r>
          </a:p>
          <a:p>
            <a:r>
              <a:rPr lang="en-US" sz="3200" b="1" dirty="0" smtClean="0"/>
              <a:t>Q</a:t>
            </a:r>
            <a:r>
              <a:rPr lang="en-US" sz="3200" dirty="0" smtClean="0"/>
              <a:t> = set of rational numbers (i.e. fractions):</a:t>
            </a:r>
          </a:p>
          <a:p>
            <a:pPr algn="ctr"/>
            <a:r>
              <a:rPr lang="en-US" sz="3200" dirty="0" smtClean="0"/>
              <a:t>(½)x + 4y is in  </a:t>
            </a:r>
            <a:r>
              <a:rPr lang="en-US" sz="3200" b="1" dirty="0" smtClean="0"/>
              <a:t>Q</a:t>
            </a:r>
            <a:r>
              <a:rPr lang="en-US" sz="3200" dirty="0" smtClean="0"/>
              <a:t>[x, y]</a:t>
            </a:r>
          </a:p>
          <a:p>
            <a:endParaRPr lang="en-US" sz="2400" b="1" dirty="0"/>
          </a:p>
          <a:p>
            <a:r>
              <a:rPr lang="en-US" sz="3200" b="1" dirty="0" smtClean="0">
                <a:solidFill>
                  <a:srgbClr val="000090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3200" dirty="0" smtClean="0">
                <a:solidFill>
                  <a:srgbClr val="000090"/>
                </a:solidFill>
              </a:rPr>
              <a:t> = {0, 1}:    0x + 1y + 1w + 0z  is in  </a:t>
            </a:r>
            <a:r>
              <a:rPr lang="en-US" sz="3200" b="1" dirty="0" smtClean="0">
                <a:solidFill>
                  <a:srgbClr val="000090"/>
                </a:solidFill>
              </a:rPr>
              <a:t>Z</a:t>
            </a:r>
            <a:r>
              <a:rPr lang="en-US" sz="3200" b="1" baseline="-25000" dirty="0" smtClean="0">
                <a:solidFill>
                  <a:srgbClr val="000090"/>
                </a:solidFill>
              </a:rPr>
              <a:t>2</a:t>
            </a:r>
            <a:r>
              <a:rPr lang="en-US" sz="3200" dirty="0" smtClean="0">
                <a:solidFill>
                  <a:srgbClr val="000090"/>
                </a:solidFill>
              </a:rPr>
              <a:t>[x, y, z, w] </a:t>
            </a:r>
          </a:p>
          <a:p>
            <a:endParaRPr lang="en-US" sz="3200" dirty="0" smtClean="0"/>
          </a:p>
          <a:p>
            <a:endParaRPr lang="en-US" sz="3200" dirty="0"/>
          </a:p>
          <a:p>
            <a:endParaRPr lang="en-US" sz="3200" dirty="0" smtClean="0"/>
          </a:p>
        </p:txBody>
      </p:sp>
      <p:grpSp>
        <p:nvGrpSpPr>
          <p:cNvPr id="8" name="Group 7"/>
          <p:cNvGrpSpPr/>
          <p:nvPr/>
        </p:nvGrpSpPr>
        <p:grpSpPr>
          <a:xfrm>
            <a:off x="3392424" y="3952260"/>
            <a:ext cx="263144" cy="91440"/>
            <a:chOff x="3392424" y="4187952"/>
            <a:chExt cx="263144" cy="91440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3401568" y="4197096"/>
              <a:ext cx="25400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 flipH="1">
              <a:off x="3392424" y="4187952"/>
              <a:ext cx="27432" cy="9144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4" name="Group 1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15" name="Rectangle 1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2740783" y="6520364"/>
            <a:ext cx="65251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Slide from preparatory lecture </a:t>
            </a:r>
            <a:r>
              <a:rPr lang="en-US" dirty="0">
                <a:solidFill>
                  <a:srgbClr val="0000FF"/>
                </a:solidFill>
              </a:rPr>
              <a:t>4:  Addition (and free vector spaces)</a:t>
            </a:r>
          </a:p>
        </p:txBody>
      </p:sp>
    </p:spTree>
    <p:extLst>
      <p:ext uri="{BB962C8B-B14F-4D97-AF65-F5344CB8AC3E}">
        <p14:creationId xmlns:p14="http://schemas.microsoft.com/office/powerpoint/2010/main" val="323377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9333" y="198480"/>
            <a:ext cx="9160934" cy="640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 free abelian group generated by the elements </a:t>
            </a:r>
          </a:p>
          <a:p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…, x</a:t>
            </a:r>
            <a:r>
              <a:rPr lang="en-US" sz="3200" baseline="-25000" dirty="0"/>
              <a:t>k</a:t>
            </a:r>
            <a:r>
              <a:rPr lang="en-US" sz="3200" dirty="0" smtClean="0"/>
              <a:t> consists of all elements of the form</a:t>
            </a:r>
          </a:p>
          <a:p>
            <a:endParaRPr lang="en-US" sz="800" dirty="0"/>
          </a:p>
          <a:p>
            <a:pPr algn="ctr"/>
            <a:r>
              <a:rPr lang="en-US" sz="3200" dirty="0" smtClean="0"/>
              <a:t>n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 + n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+ … + n</a:t>
            </a:r>
            <a:r>
              <a:rPr lang="en-US" sz="3200" baseline="-25000" dirty="0" smtClean="0"/>
              <a:t>k</a:t>
            </a:r>
            <a:r>
              <a:rPr lang="en-US" sz="3200" dirty="0" smtClean="0"/>
              <a:t>x</a:t>
            </a:r>
            <a:r>
              <a:rPr lang="en-US" sz="3200" baseline="-25000" dirty="0" smtClean="0"/>
              <a:t>k</a:t>
            </a:r>
          </a:p>
          <a:p>
            <a:endParaRPr lang="en-US" sz="800" baseline="-25000" dirty="0" smtClean="0"/>
          </a:p>
          <a:p>
            <a:r>
              <a:rPr lang="en-US" sz="3200" dirty="0" smtClean="0"/>
              <a:t>where n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are integers.</a:t>
            </a:r>
          </a:p>
          <a:p>
            <a:endParaRPr lang="en-US" sz="800" dirty="0" smtClean="0"/>
          </a:p>
          <a:p>
            <a:r>
              <a:rPr lang="en-US" sz="3200" dirty="0" smtClean="0">
                <a:solidFill>
                  <a:srgbClr val="0000FF"/>
                </a:solidFill>
              </a:rPr>
              <a:t>                    Example:    </a:t>
            </a:r>
            <a:r>
              <a:rPr lang="en-US" sz="3200" b="1" dirty="0" smtClean="0">
                <a:solidFill>
                  <a:srgbClr val="0000FF"/>
                </a:solidFill>
              </a:rPr>
              <a:t>Z</a:t>
            </a:r>
            <a:r>
              <a:rPr lang="en-US" sz="3200" dirty="0" smtClean="0">
                <a:solidFill>
                  <a:srgbClr val="0000FF"/>
                </a:solidFill>
              </a:rPr>
              <a:t>[ x</a:t>
            </a:r>
            <a:r>
              <a:rPr lang="en-US" sz="3200" baseline="-25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 , x</a:t>
            </a:r>
            <a:r>
              <a:rPr lang="en-US" sz="3200" baseline="-25000" dirty="0">
                <a:solidFill>
                  <a:srgbClr val="0000FF"/>
                </a:solidFill>
              </a:rPr>
              <a:t> </a:t>
            </a:r>
            <a:r>
              <a:rPr lang="en-US" sz="3200" baseline="-25000" dirty="0" smtClean="0">
                <a:solidFill>
                  <a:srgbClr val="0000FF"/>
                </a:solidFill>
              </a:rPr>
              <a:t> </a:t>
            </a:r>
            <a:r>
              <a:rPr lang="en-US" sz="3200" dirty="0" smtClean="0">
                <a:solidFill>
                  <a:srgbClr val="0000FF"/>
                </a:solidFill>
              </a:rPr>
              <a:t> ]</a:t>
            </a:r>
            <a:endParaRPr lang="en-US" sz="1200" dirty="0" smtClean="0">
              <a:solidFill>
                <a:srgbClr val="0000FF"/>
              </a:solidFill>
            </a:endParaRPr>
          </a:p>
          <a:p>
            <a:pPr algn="ctr">
              <a:lnSpc>
                <a:spcPct val="20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4 ix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2   I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x  – 2   i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-3  x </a:t>
            </a:r>
            <a:endParaRPr lang="en-US" sz="3200" baseline="-25000" dirty="0" smtClean="0">
              <a:solidFill>
                <a:srgbClr val="0000FF"/>
              </a:solidFill>
            </a:endParaRPr>
          </a:p>
          <a:p>
            <a:pPr algn="ctr">
              <a:lnSpc>
                <a:spcPct val="130000"/>
              </a:lnSpc>
            </a:pPr>
            <a:r>
              <a:rPr lang="en-US" sz="3200" dirty="0" smtClean="0">
                <a:solidFill>
                  <a:srgbClr val="0000FF"/>
                </a:solidFill>
              </a:rPr>
              <a:t>k     </a:t>
            </a:r>
            <a:r>
              <a:rPr lang="en-US" sz="3200" dirty="0">
                <a:solidFill>
                  <a:srgbClr val="0000FF"/>
                </a:solidFill>
              </a:rPr>
              <a:t>+ </a:t>
            </a:r>
            <a:r>
              <a:rPr lang="en-US" sz="3200" dirty="0" smtClean="0">
                <a:solidFill>
                  <a:srgbClr val="0000FF"/>
                </a:solidFill>
              </a:rPr>
              <a:t>n iii </a:t>
            </a:r>
            <a:r>
              <a:rPr lang="en-US" sz="3200" baseline="-25000" dirty="0" smtClean="0">
                <a:solidFill>
                  <a:srgbClr val="0000FF"/>
                </a:solidFill>
              </a:rPr>
              <a:t>      </a:t>
            </a:r>
            <a:r>
              <a:rPr lang="en-US" sz="3200" dirty="0" smtClean="0">
                <a:solidFill>
                  <a:srgbClr val="0000FF"/>
                </a:solidFill>
              </a:rPr>
              <a:t> </a:t>
            </a:r>
            <a:endParaRPr lang="en-US" sz="3200" dirty="0">
              <a:solidFill>
                <a:srgbClr val="0000FF"/>
              </a:solidFill>
            </a:endParaRPr>
          </a:p>
          <a:p>
            <a:pPr>
              <a:lnSpc>
                <a:spcPct val="130000"/>
              </a:lnSpc>
            </a:pPr>
            <a:r>
              <a:rPr lang="en-US" sz="3200" b="1" dirty="0" smtClean="0"/>
              <a:t>Z</a:t>
            </a:r>
            <a:r>
              <a:rPr lang="en-US" sz="3200" dirty="0" smtClean="0"/>
              <a:t> = The set of integers = { …, -2, -1, 0, 1, 2, …}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5559" y="2614705"/>
            <a:ext cx="328168" cy="3832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6821" y="3474756"/>
            <a:ext cx="328168" cy="3832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352" y="4159622"/>
            <a:ext cx="328168" cy="3832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149" y="4751839"/>
            <a:ext cx="328168" cy="38328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1880" y="5385331"/>
            <a:ext cx="328168" cy="3832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1023" y="5384950"/>
            <a:ext cx="380001" cy="3840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1069" y="4158860"/>
            <a:ext cx="380001" cy="38404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5176" y="3474375"/>
            <a:ext cx="380001" cy="3840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4378" y="2614705"/>
            <a:ext cx="380001" cy="384048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18" name="Rectangle 17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521400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286000"/>
            <a:ext cx="71627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37302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ramond"/>
              </a:rPr>
              <a:t>2.)  GRADING</a:t>
            </a:r>
            <a:endParaRPr lang="en-US" sz="6600" b="1" dirty="0">
              <a:ln w="12700">
                <a:solidFill>
                  <a:srgbClr val="37302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534450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prstClr val="black"/>
                  </a:solidFill>
                  <a:latin typeface="Calibri"/>
                </a:rPr>
                <a:t>Grading</a:t>
              </a:r>
              <a:endParaRPr lang="en-US" sz="4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1231" y="1065296"/>
            <a:ext cx="842107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B60200"/>
                </a:solidFill>
              </a:rPr>
              <a:t>Grading:   Each object is assigned a unique grade</a:t>
            </a:r>
          </a:p>
          <a:p>
            <a:r>
              <a:rPr lang="en-US" sz="3200" dirty="0">
                <a:solidFill>
                  <a:schemeClr val="accent3">
                    <a:lumMod val="50000"/>
                  </a:schemeClr>
                </a:solidFill>
              </a:rPr>
              <a:t>Grading = Partition of R[x</a:t>
            </a:r>
            <a:r>
              <a:rPr lang="en-US" sz="3200" dirty="0" smtClean="0">
                <a:solidFill>
                  <a:schemeClr val="accent3">
                    <a:lumMod val="50000"/>
                  </a:schemeClr>
                </a:solidFill>
              </a:rPr>
              <a:t>]</a:t>
            </a:r>
          </a:p>
          <a:p>
            <a:endParaRPr lang="en-US" sz="1600" dirty="0"/>
          </a:p>
          <a:p>
            <a:r>
              <a:rPr lang="en-US" sz="3200" u="sng" dirty="0"/>
              <a:t>Ex:  Grade = </a:t>
            </a:r>
            <a:r>
              <a:rPr lang="en-US" sz="3200" u="sng" dirty="0" smtClean="0"/>
              <a:t>dimension</a:t>
            </a:r>
            <a:endParaRPr lang="en-US" sz="3200" u="sng" dirty="0"/>
          </a:p>
        </p:txBody>
      </p:sp>
      <p:sp>
        <p:nvSpPr>
          <p:cNvPr id="30" name="TextBox 29"/>
          <p:cNvSpPr txBox="1"/>
          <p:nvPr/>
        </p:nvSpPr>
        <p:spPr>
          <a:xfrm>
            <a:off x="7708973" y="4539007"/>
            <a:ext cx="524441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v</a:t>
            </a:r>
            <a:r>
              <a:rPr lang="en-US" sz="3200" baseline="-25000" dirty="0"/>
              <a:t>2</a:t>
            </a:r>
          </a:p>
        </p:txBody>
      </p:sp>
      <p:cxnSp>
        <p:nvCxnSpPr>
          <p:cNvPr id="32" name="Straight Connector 31"/>
          <p:cNvCxnSpPr/>
          <p:nvPr/>
        </p:nvCxnSpPr>
        <p:spPr>
          <a:xfrm rot="10800000" flipV="1">
            <a:off x="7325970" y="6287679"/>
            <a:ext cx="1121010" cy="0"/>
          </a:xfrm>
          <a:prstGeom prst="line">
            <a:avLst/>
          </a:prstGeom>
          <a:ln w="63500"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Oval 32"/>
          <p:cNvSpPr/>
          <p:nvPr/>
        </p:nvSpPr>
        <p:spPr>
          <a:xfrm rot="10800000">
            <a:off x="8379938" y="6155803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/>
          <p:cNvSpPr/>
          <p:nvPr/>
        </p:nvSpPr>
        <p:spPr>
          <a:xfrm rot="10800000">
            <a:off x="7128144" y="6155803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Isosceles Triangle 34"/>
          <p:cNvSpPr/>
          <p:nvPr/>
        </p:nvSpPr>
        <p:spPr>
          <a:xfrm>
            <a:off x="7220188" y="5124569"/>
            <a:ext cx="1288612" cy="1141670"/>
          </a:xfrm>
          <a:prstGeom prst="triangle">
            <a:avLst/>
          </a:prstGeom>
          <a:solidFill>
            <a:schemeClr val="tx2">
              <a:lumMod val="40000"/>
              <a:lumOff val="60000"/>
            </a:schemeClr>
          </a:solidFill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/>
          <p:cNvSpPr/>
          <p:nvPr/>
        </p:nvSpPr>
        <p:spPr>
          <a:xfrm>
            <a:off x="7128144" y="6159571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8379938" y="6155803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/>
          <p:cNvSpPr/>
          <p:nvPr/>
        </p:nvSpPr>
        <p:spPr>
          <a:xfrm>
            <a:off x="7756869" y="5048044"/>
            <a:ext cx="220905" cy="226073"/>
          </a:xfrm>
          <a:prstGeom prst="ellipse">
            <a:avLst/>
          </a:prstGeom>
          <a:solidFill>
            <a:srgbClr val="660066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Oval 38"/>
          <p:cNvSpPr/>
          <p:nvPr/>
        </p:nvSpPr>
        <p:spPr>
          <a:xfrm>
            <a:off x="7120405" y="6158416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/>
          <p:cNvSpPr/>
          <p:nvPr/>
        </p:nvSpPr>
        <p:spPr>
          <a:xfrm>
            <a:off x="7133800" y="6155803"/>
            <a:ext cx="220905" cy="226073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172132" y="5287163"/>
            <a:ext cx="524441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061398" y="5287163"/>
            <a:ext cx="524441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1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675104" y="6109878"/>
            <a:ext cx="524441" cy="4819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</a:t>
            </a:r>
            <a:r>
              <a:rPr lang="en-US" sz="3200" baseline="-25000" dirty="0"/>
              <a:t>3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6754190" y="5960235"/>
            <a:ext cx="2361679" cy="481927"/>
            <a:chOff x="643130" y="5427877"/>
            <a:chExt cx="2932737" cy="584776"/>
          </a:xfrm>
        </p:grpSpPr>
        <p:sp>
          <p:nvSpPr>
            <p:cNvPr id="45" name="TextBox 44"/>
            <p:cNvSpPr txBox="1"/>
            <p:nvPr/>
          </p:nvSpPr>
          <p:spPr>
            <a:xfrm>
              <a:off x="643130" y="542787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924615" y="542787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514944" y="4687692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Grade </a:t>
            </a:r>
            <a:r>
              <a:rPr lang="en-US" sz="3200" dirty="0" smtClean="0">
                <a:solidFill>
                  <a:srgbClr val="000000"/>
                </a:solidFill>
              </a:rPr>
              <a:t>2:  </a:t>
            </a:r>
            <a:r>
              <a:rPr lang="en-US" sz="3200" b="1" dirty="0" smtClean="0">
                <a:solidFill>
                  <a:srgbClr val="000000"/>
                </a:solidFill>
              </a:rPr>
              <a:t>2-simplex = triangle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14944" y="3855936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Grade </a:t>
            </a:r>
            <a:r>
              <a:rPr lang="en-US" sz="3200" dirty="0" smtClean="0">
                <a:solidFill>
                  <a:srgbClr val="000000"/>
                </a:solidFill>
              </a:rPr>
              <a:t>1:  </a:t>
            </a:r>
            <a:r>
              <a:rPr lang="en-US" sz="3200" b="1" dirty="0" smtClean="0">
                <a:solidFill>
                  <a:srgbClr val="000000"/>
                </a:solidFill>
              </a:rPr>
              <a:t>1-simplex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6998778" y="3554594"/>
            <a:ext cx="2073254" cy="800097"/>
            <a:chOff x="975902" y="1890071"/>
            <a:chExt cx="2251635" cy="800097"/>
          </a:xfrm>
        </p:grpSpPr>
        <p:grpSp>
          <p:nvGrpSpPr>
            <p:cNvPr id="17" name="Group 16"/>
            <p:cNvGrpSpPr/>
            <p:nvPr/>
          </p:nvGrpSpPr>
          <p:grpSpPr>
            <a:xfrm>
              <a:off x="1042252" y="2048798"/>
              <a:ext cx="1838411" cy="641370"/>
              <a:chOff x="5835762" y="543611"/>
              <a:chExt cx="1838411" cy="641370"/>
            </a:xfrm>
          </p:grpSpPr>
          <p:cxnSp>
            <p:nvCxnSpPr>
              <p:cNvPr id="21" name="Straight Connector 20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Oval 21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Oval 23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TextBox 28"/>
              <p:cNvSpPr txBox="1"/>
              <p:nvPr/>
            </p:nvSpPr>
            <p:spPr>
              <a:xfrm>
                <a:off x="6524588" y="543611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18" name="Group 17"/>
            <p:cNvGrpSpPr/>
            <p:nvPr/>
          </p:nvGrpSpPr>
          <p:grpSpPr>
            <a:xfrm>
              <a:off x="975902" y="1890071"/>
              <a:ext cx="2251635" cy="617998"/>
              <a:chOff x="1027409" y="5121380"/>
              <a:chExt cx="2251635" cy="617998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1027409" y="5121380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627791" y="5154602"/>
                <a:ext cx="651253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15" name="TextBox 14"/>
          <p:cNvSpPr txBox="1"/>
          <p:nvPr/>
        </p:nvSpPr>
        <p:spPr>
          <a:xfrm>
            <a:off x="514944" y="3055002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0000"/>
                </a:solidFill>
              </a:rPr>
              <a:t>Grade 0:  </a:t>
            </a:r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6169277" y="3272321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04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93" y="996600"/>
            <a:ext cx="92896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n+1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err="1" smtClean="0"/>
              <a:t>C</a:t>
            </a:r>
            <a:r>
              <a:rPr lang="en-US" sz="3200" baseline="-25000" dirty="0" err="1" smtClean="0"/>
              <a:t>n</a:t>
            </a:r>
            <a:r>
              <a:rPr lang="en-US" sz="3200" baseline="-25000" dirty="0" smtClean="0"/>
              <a:t>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n-1   </a:t>
            </a:r>
            <a:r>
              <a:rPr lang="en-US" sz="3200" dirty="0" smtClean="0">
                <a:sym typeface="Wingdings"/>
              </a:rPr>
              <a:t>. . .</a:t>
            </a:r>
            <a:r>
              <a:rPr lang="en-US" sz="3200" baseline="-25000" dirty="0" smtClean="0"/>
              <a:t>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/>
              <a:t>2</a:t>
            </a:r>
            <a:r>
              <a:rPr lang="en-US" sz="3200" baseline="-25000" dirty="0" smtClean="0"/>
              <a:t>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0   </a:t>
            </a:r>
            <a:r>
              <a:rPr lang="en-US" sz="3200" dirty="0" smtClean="0">
                <a:sym typeface="Wingdings"/>
              </a:rPr>
              <a:t>   0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05908" y="596743"/>
            <a:ext cx="961338" cy="676656"/>
            <a:chOff x="658368" y="5669280"/>
            <a:chExt cx="961338" cy="676656"/>
          </a:xfrm>
        </p:grpSpPr>
        <p:sp>
          <p:nvSpPr>
            <p:cNvPr id="4" name="Arc 3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n+1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969160" y="596743"/>
            <a:ext cx="961338" cy="676656"/>
            <a:chOff x="658368" y="5669280"/>
            <a:chExt cx="961338" cy="676656"/>
          </a:xfrm>
        </p:grpSpPr>
        <p:sp>
          <p:nvSpPr>
            <p:cNvPr id="7" name="Arc 6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n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742652" y="596743"/>
            <a:ext cx="961338" cy="676656"/>
            <a:chOff x="658368" y="5669280"/>
            <a:chExt cx="961338" cy="676656"/>
          </a:xfrm>
        </p:grpSpPr>
        <p:sp>
          <p:nvSpPr>
            <p:cNvPr id="16" name="Arc 15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930138" y="596743"/>
            <a:ext cx="961338" cy="676656"/>
            <a:chOff x="658368" y="5669280"/>
            <a:chExt cx="961338" cy="676656"/>
          </a:xfrm>
        </p:grpSpPr>
        <p:sp>
          <p:nvSpPr>
            <p:cNvPr id="19" name="Arc 18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48630" y="596743"/>
            <a:ext cx="961338" cy="676656"/>
            <a:chOff x="658368" y="5669280"/>
            <a:chExt cx="961338" cy="676656"/>
          </a:xfrm>
        </p:grpSpPr>
        <p:sp>
          <p:nvSpPr>
            <p:cNvPr id="22" name="Arc 21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1026219" y="2367620"/>
            <a:ext cx="7576500" cy="3922441"/>
            <a:chOff x="112723" y="3602667"/>
            <a:chExt cx="7576500" cy="3922441"/>
          </a:xfrm>
        </p:grpSpPr>
        <p:sp>
          <p:nvSpPr>
            <p:cNvPr id="25" name="Rectangle 24"/>
            <p:cNvSpPr/>
            <p:nvPr/>
          </p:nvSpPr>
          <p:spPr>
            <a:xfrm>
              <a:off x="112723" y="3602667"/>
              <a:ext cx="7576500" cy="3922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 smtClean="0">
                  <a:sym typeface="Wingdings"/>
                </a:rPr>
                <a:t>H</a:t>
              </a:r>
              <a:r>
                <a:rPr lang="en-US" sz="3200" baseline="-25000" dirty="0" err="1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=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/</a:t>
              </a:r>
              <a:r>
                <a:rPr lang="en-US" sz="3200" dirty="0" err="1" smtClean="0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 smtClean="0"/>
                <a:t> = (kernel of      )/ (image of         )</a:t>
              </a:r>
            </a:p>
            <a:p>
              <a:endParaRPr lang="en-US" sz="3200" dirty="0"/>
            </a:p>
            <a:p>
              <a:r>
                <a:rPr lang="en-US" sz="3200" dirty="0" smtClean="0"/>
                <a:t>				     null space of </a:t>
              </a:r>
              <a:r>
                <a:rPr lang="en-US" sz="3200" dirty="0" err="1" smtClean="0"/>
                <a:t>M</a:t>
              </a:r>
              <a:r>
                <a:rPr lang="en-US" sz="3200" baseline="-25000" dirty="0" err="1" smtClean="0"/>
                <a:t>n</a:t>
              </a:r>
              <a:r>
                <a:rPr lang="en-US" sz="3200" baseline="-25000" dirty="0" smtClean="0"/>
                <a:t>        </a:t>
              </a:r>
            </a:p>
            <a:p>
              <a:pPr>
                <a:lnSpc>
                  <a:spcPct val="120000"/>
                </a:lnSpc>
              </a:pPr>
              <a:r>
                <a:rPr lang="en-US" sz="3200" dirty="0"/>
                <a:t>	</a:t>
              </a:r>
              <a:r>
                <a:rPr lang="en-US" sz="3200" dirty="0" smtClean="0"/>
                <a:t>			</a:t>
              </a:r>
              <a:r>
                <a:rPr lang="en-US" sz="3200" dirty="0"/>
                <a:t> </a:t>
              </a:r>
              <a:r>
                <a:rPr lang="en-US" sz="3200" dirty="0" smtClean="0"/>
                <a:t>  column space of M</a:t>
              </a:r>
              <a:r>
                <a:rPr lang="en-US" sz="3200" baseline="-25000" dirty="0" smtClean="0"/>
                <a:t>n+1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/>
            </a:p>
            <a:p>
              <a:pPr>
                <a:lnSpc>
                  <a:spcPct val="120000"/>
                </a:lnSpc>
              </a:pPr>
              <a:r>
                <a:rPr lang="en-US" sz="3200" dirty="0" smtClean="0"/>
                <a:t>Rank </a:t>
              </a:r>
              <a:r>
                <a:rPr lang="en-US" sz="3200" dirty="0" err="1" smtClean="0">
                  <a:sym typeface="Wingdings"/>
                </a:rPr>
                <a:t>H</a:t>
              </a:r>
              <a:r>
                <a:rPr lang="en-US" sz="3200" baseline="-25000" dirty="0" err="1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= Rank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– Rank </a:t>
              </a:r>
              <a:r>
                <a:rPr lang="en-US" sz="3200" dirty="0" err="1" smtClean="0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 smtClean="0"/>
                <a:t> 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 smtClean="0"/>
            </a:p>
            <a:p>
              <a:endParaRPr lang="en-US" sz="3200" baseline="-25000" dirty="0" smtClean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313721" y="5201122"/>
              <a:ext cx="3318192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3725521" y="3620062"/>
              <a:ext cx="961338" cy="676656"/>
              <a:chOff x="658368" y="5669280"/>
              <a:chExt cx="961338" cy="676656"/>
            </a:xfrm>
          </p:grpSpPr>
          <p:sp>
            <p:nvSpPr>
              <p:cNvPr id="31" name="Arc 30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/>
                  <a:t>n</a:t>
                </a:r>
                <a:r>
                  <a:rPr lang="en-US" sz="3200" dirty="0" smtClean="0"/>
                  <a:t> </a:t>
                </a:r>
              </a:p>
            </p:txBody>
          </p:sp>
        </p:grpSp>
        <p:grpSp>
          <p:nvGrpSpPr>
            <p:cNvPr id="28" name="Group 27"/>
            <p:cNvGrpSpPr/>
            <p:nvPr/>
          </p:nvGrpSpPr>
          <p:grpSpPr>
            <a:xfrm>
              <a:off x="6243470" y="3632552"/>
              <a:ext cx="961338" cy="676656"/>
              <a:chOff x="658368" y="5669280"/>
              <a:chExt cx="961338" cy="676656"/>
            </a:xfrm>
          </p:grpSpPr>
          <p:sp>
            <p:nvSpPr>
              <p:cNvPr id="29" name="Arc 28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768096" y="5669280"/>
                <a:ext cx="8516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  <a:r>
                  <a:rPr lang="en-US" sz="3200" baseline="-25000" dirty="0" smtClean="0"/>
                  <a:t>n+1</a:t>
                </a:r>
                <a:r>
                  <a:rPr lang="en-US" sz="3200" dirty="0" smtClean="0"/>
                  <a:t>  </a:t>
                </a:r>
              </a:p>
            </p:txBody>
          </p:sp>
        </p:grpSp>
      </p:grpSp>
      <p:sp>
        <p:nvSpPr>
          <p:cNvPr id="34" name="TextBox 33"/>
          <p:cNvSpPr txBox="1"/>
          <p:nvPr/>
        </p:nvSpPr>
        <p:spPr>
          <a:xfrm>
            <a:off x="2592050" y="3626632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9787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prstClr val="black"/>
                  </a:solidFill>
                  <a:latin typeface="Calibri"/>
                </a:rPr>
                <a:t>Grading</a:t>
              </a:r>
              <a:endParaRPr lang="en-US" sz="4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371231" y="1065296"/>
            <a:ext cx="84210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B60200"/>
                </a:solidFill>
              </a:rPr>
              <a:t>Grading:   Each object is assigned a unique grade</a:t>
            </a:r>
          </a:p>
          <a:p>
            <a:endParaRPr lang="en-US" sz="3200" u="sng" dirty="0" smtClean="0"/>
          </a:p>
          <a:p>
            <a:r>
              <a:rPr lang="en-US" sz="3200" u="sng" dirty="0" smtClean="0"/>
              <a:t>Ex</a:t>
            </a:r>
            <a:r>
              <a:rPr lang="en-US" sz="3200" u="sng" dirty="0"/>
              <a:t>:  </a:t>
            </a:r>
            <a:r>
              <a:rPr lang="en-US" sz="3200" u="sng" dirty="0" smtClean="0"/>
              <a:t>Grade  =  Cardinality - 1</a:t>
            </a:r>
            <a:endParaRPr lang="en-US" sz="3200" u="sng" dirty="0"/>
          </a:p>
        </p:txBody>
      </p:sp>
      <p:sp>
        <p:nvSpPr>
          <p:cNvPr id="47" name="TextBox 46"/>
          <p:cNvSpPr txBox="1"/>
          <p:nvPr/>
        </p:nvSpPr>
        <p:spPr>
          <a:xfrm>
            <a:off x="448285" y="4698902"/>
            <a:ext cx="8277364" cy="19800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Grade </a:t>
            </a:r>
            <a:r>
              <a:rPr lang="en-US" sz="3200" dirty="0" smtClean="0">
                <a:solidFill>
                  <a:srgbClr val="000000"/>
                </a:solidFill>
              </a:rPr>
              <a:t>2: </a:t>
            </a:r>
            <a:r>
              <a:rPr lang="en-US" sz="3200" b="1" dirty="0" smtClean="0">
                <a:solidFill>
                  <a:srgbClr val="000000"/>
                </a:solidFill>
              </a:rPr>
              <a:t>2-simplex = triangle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}</a:t>
            </a:r>
          </a:p>
          <a:p>
            <a:endParaRPr lang="en-US" sz="4000" baseline="-25000" dirty="0">
              <a:solidFill>
                <a:srgbClr val="000000"/>
              </a:solidFill>
            </a:endParaRPr>
          </a:p>
          <a:p>
            <a:r>
              <a:rPr lang="en-US" sz="3200" dirty="0">
                <a:solidFill>
                  <a:srgbClr val="000000"/>
                </a:solidFill>
              </a:rPr>
              <a:t>Grade </a:t>
            </a:r>
            <a:r>
              <a:rPr lang="en-US" sz="3200" dirty="0" smtClean="0">
                <a:solidFill>
                  <a:srgbClr val="000000"/>
                </a:solidFill>
              </a:rPr>
              <a:t>3: </a:t>
            </a:r>
            <a:r>
              <a:rPr lang="en-US" sz="3200" b="1" dirty="0" smtClean="0">
                <a:solidFill>
                  <a:srgbClr val="000000"/>
                </a:solidFill>
              </a:rPr>
              <a:t>3-</a:t>
            </a:r>
            <a:r>
              <a:rPr lang="en-US" sz="3200" b="1" dirty="0">
                <a:solidFill>
                  <a:srgbClr val="000000"/>
                </a:solidFill>
              </a:rPr>
              <a:t>simplex = </a:t>
            </a:r>
            <a:r>
              <a:rPr lang="en-US" sz="3200" b="1" dirty="0" smtClean="0">
                <a:solidFill>
                  <a:srgbClr val="000000"/>
                </a:solidFill>
              </a:rPr>
              <a:t>tetrahedron </a:t>
            </a:r>
            <a:r>
              <a:rPr lang="en-US" sz="3200" dirty="0">
                <a:solidFill>
                  <a:srgbClr val="000000"/>
                </a:solidFill>
              </a:rPr>
              <a:t>= {v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4</a:t>
            </a:r>
            <a:r>
              <a:rPr lang="en-US" sz="3200" dirty="0" smtClean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448285" y="3822734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Grade </a:t>
            </a:r>
            <a:r>
              <a:rPr lang="en-US" sz="3200" dirty="0" smtClean="0">
                <a:solidFill>
                  <a:srgbClr val="000000"/>
                </a:solidFill>
              </a:rPr>
              <a:t>1: </a:t>
            </a:r>
            <a:r>
              <a:rPr lang="en-US" sz="3200" b="1" dirty="0" smtClean="0">
                <a:solidFill>
                  <a:srgbClr val="000000"/>
                </a:solidFill>
              </a:rPr>
              <a:t>1-simplex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48285" y="30057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0000"/>
                </a:solidFill>
              </a:rPr>
              <a:t>Grade 0: </a:t>
            </a:r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{v}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383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dirty="0" smtClean="0">
                  <a:solidFill>
                    <a:prstClr val="black"/>
                  </a:solidFill>
                  <a:latin typeface="Calibri"/>
                </a:rPr>
                <a:t>Grading</a:t>
              </a:r>
              <a:endParaRPr lang="en-US" sz="480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29598" y="1297432"/>
            <a:ext cx="8771277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B60200"/>
                </a:solidFill>
              </a:rPr>
              <a:t>Grading:   Each object is assigned a unique grade.</a:t>
            </a:r>
          </a:p>
          <a:p>
            <a:endParaRPr lang="en-US" sz="3200" dirty="0"/>
          </a:p>
          <a:p>
            <a:r>
              <a:rPr lang="en-US" sz="3200" dirty="0" smtClean="0"/>
              <a:t>Let </a:t>
            </a:r>
            <a:r>
              <a:rPr lang="en-US" sz="3200" dirty="0" err="1" smtClean="0"/>
              <a:t>X</a:t>
            </a:r>
            <a:r>
              <a:rPr lang="en-US" sz="3200" baseline="-25000" dirty="0" err="1" smtClean="0"/>
              <a:t>n</a:t>
            </a:r>
            <a:r>
              <a:rPr lang="en-US" sz="3200" dirty="0" smtClean="0"/>
              <a:t> = {x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…, </a:t>
            </a:r>
            <a:r>
              <a:rPr lang="en-US" sz="3200" dirty="0" err="1" smtClean="0"/>
              <a:t>x</a:t>
            </a:r>
            <a:r>
              <a:rPr lang="en-US" sz="3200" baseline="-25000" dirty="0" err="1" smtClean="0"/>
              <a:t>k</a:t>
            </a:r>
            <a:r>
              <a:rPr lang="en-US" sz="3200" dirty="0" smtClean="0"/>
              <a:t>} = generators of grade n.</a:t>
            </a:r>
          </a:p>
          <a:p>
            <a:endParaRPr lang="en-US" sz="3200" dirty="0" smtClean="0"/>
          </a:p>
          <a:p>
            <a:r>
              <a:rPr lang="en-US" sz="3200" dirty="0"/>
              <a:t>Extend grading on the set of generators to the set of </a:t>
            </a:r>
            <a:r>
              <a:rPr lang="en-US" sz="3200" dirty="0" smtClean="0"/>
              <a:t>n-chains:  C</a:t>
            </a:r>
            <a:r>
              <a:rPr lang="en-US" sz="3200" baseline="-25000" dirty="0" smtClean="0"/>
              <a:t>n</a:t>
            </a:r>
            <a:r>
              <a:rPr lang="en-US" sz="3200" dirty="0" smtClean="0"/>
              <a:t> = set of n-chains = R[</a:t>
            </a:r>
            <a:r>
              <a:rPr lang="en-US" sz="3200" dirty="0" err="1" smtClean="0"/>
              <a:t>X</a:t>
            </a:r>
            <a:r>
              <a:rPr lang="en-US" sz="3200" baseline="-25000" dirty="0" err="1" smtClean="0"/>
              <a:t>n</a:t>
            </a:r>
            <a:r>
              <a:rPr lang="en-US" sz="3200" dirty="0" smtClean="0"/>
              <a:t>]</a:t>
            </a:r>
          </a:p>
          <a:p>
            <a:endParaRPr lang="en-US" sz="3200" dirty="0" smtClean="0"/>
          </a:p>
          <a:p>
            <a:r>
              <a:rPr lang="en-US" sz="3200" dirty="0" smtClean="0"/>
              <a:t>Normally n-chains in </a:t>
            </a:r>
            <a:r>
              <a:rPr lang="en-US" sz="3200" dirty="0"/>
              <a:t>C</a:t>
            </a:r>
            <a:r>
              <a:rPr lang="en-US" sz="3200" baseline="-25000" dirty="0"/>
              <a:t>n</a:t>
            </a:r>
            <a:r>
              <a:rPr lang="en-US" sz="3200" dirty="0" smtClean="0"/>
              <a:t> are assigned to the grade n.</a:t>
            </a:r>
            <a:endParaRPr lang="en-US" sz="3200" dirty="0"/>
          </a:p>
          <a:p>
            <a:endParaRPr lang="en-US" sz="3200" dirty="0"/>
          </a:p>
          <a:p>
            <a:endParaRPr lang="en-US" sz="3200" dirty="0" smtClean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36190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14400" y="2286000"/>
            <a:ext cx="7162799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 smtClean="0">
                <a:ln w="12700">
                  <a:solidFill>
                    <a:srgbClr val="37302A">
                      <a:satMod val="155000"/>
                    </a:srgbClr>
                  </a:solidFill>
                  <a:prstDash val="solid"/>
                </a:ln>
                <a:solidFill>
                  <a:prstClr val="white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Garamond"/>
              </a:rPr>
              <a:t>3.)  BOUNDARY MAP</a:t>
            </a:r>
            <a:endParaRPr lang="en-US" sz="6600" b="1" dirty="0">
              <a:ln w="12700">
                <a:solidFill>
                  <a:srgbClr val="37302A">
                    <a:satMod val="155000"/>
                  </a:srgbClr>
                </a:solidFill>
                <a:prstDash val="solid"/>
              </a:ln>
              <a:solidFill>
                <a:prstClr val="white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37224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396532" y="86429"/>
            <a:ext cx="4350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Boundary Map   </a:t>
            </a:r>
            <a:r>
              <a:rPr lang="en-US" sz="4400" dirty="0" smtClean="0"/>
              <a:t> </a:t>
            </a:r>
          </a:p>
        </p:txBody>
      </p:sp>
      <p:grpSp>
        <p:nvGrpSpPr>
          <p:cNvPr id="65" name="Group 64"/>
          <p:cNvGrpSpPr/>
          <p:nvPr/>
        </p:nvGrpSpPr>
        <p:grpSpPr>
          <a:xfrm>
            <a:off x="450175" y="1218976"/>
            <a:ext cx="8521002" cy="850099"/>
            <a:chOff x="450175" y="1444026"/>
            <a:chExt cx="8521002" cy="850099"/>
          </a:xfrm>
        </p:grpSpPr>
        <p:grpSp>
          <p:nvGrpSpPr>
            <p:cNvPr id="13" name="Group 12"/>
            <p:cNvGrpSpPr/>
            <p:nvPr/>
          </p:nvGrpSpPr>
          <p:grpSpPr>
            <a:xfrm>
              <a:off x="450175" y="1444026"/>
              <a:ext cx="8521002" cy="832917"/>
              <a:chOff x="3593592" y="100584"/>
              <a:chExt cx="8521002" cy="832917"/>
            </a:xfrm>
            <a:noFill/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 rotWithShape="1">
              <a:blip r:embed="rId3"/>
              <a:srcRect l="-22826" t="-31574" r="-24015" b="-15269"/>
              <a:stretch/>
            </p:blipFill>
            <p:spPr>
              <a:xfrm>
                <a:off x="3593592" y="100584"/>
                <a:ext cx="554736" cy="832104"/>
              </a:xfrm>
              <a:prstGeom prst="rect">
                <a:avLst/>
              </a:prstGeom>
              <a:grpFill/>
            </p:spPr>
          </p:pic>
          <p:sp>
            <p:nvSpPr>
              <p:cNvPr id="15" name="TextBox 14"/>
              <p:cNvSpPr txBox="1"/>
              <p:nvPr/>
            </p:nvSpPr>
            <p:spPr>
              <a:xfrm>
                <a:off x="3949673" y="102504"/>
                <a:ext cx="8164921" cy="830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 smtClean="0"/>
                  <a:t>n</a:t>
                </a:r>
                <a:r>
                  <a:rPr lang="en-US" sz="4800" dirty="0" smtClean="0"/>
                  <a:t> :  </a:t>
                </a:r>
                <a:r>
                  <a:rPr lang="en-US" sz="4800" dirty="0" err="1" smtClean="0"/>
                  <a:t>C</a:t>
                </a:r>
                <a:r>
                  <a:rPr lang="en-US" sz="4800" baseline="-25000" dirty="0" err="1" smtClean="0"/>
                  <a:t>n</a:t>
                </a:r>
                <a:r>
                  <a:rPr lang="en-US" sz="4800" baseline="-25000" dirty="0" smtClean="0"/>
                  <a:t>  </a:t>
                </a:r>
                <a:r>
                  <a:rPr lang="en-US" sz="4800" dirty="0" smtClean="0">
                    <a:sym typeface="Wingdings"/>
                  </a:rPr>
                  <a:t></a:t>
                </a:r>
                <a:r>
                  <a:rPr lang="en-US" sz="4800" dirty="0" smtClean="0"/>
                  <a:t>  C</a:t>
                </a:r>
                <a:r>
                  <a:rPr lang="en-US" sz="4800" baseline="-25000" dirty="0" smtClean="0"/>
                  <a:t>n-1</a:t>
                </a:r>
                <a:r>
                  <a:rPr lang="en-US" sz="4800" dirty="0" smtClean="0"/>
                  <a:t>  such that     </a:t>
                </a:r>
                <a:r>
                  <a:rPr lang="en-US" sz="4800" baseline="30000" dirty="0" smtClean="0"/>
                  <a:t>2</a:t>
                </a:r>
                <a:r>
                  <a:rPr lang="en-US" sz="4800" dirty="0" smtClean="0"/>
                  <a:t>  = 0</a:t>
                </a:r>
                <a:endParaRPr lang="en-US" sz="4800" baseline="-25000" dirty="0" smtClean="0"/>
              </a:p>
            </p:txBody>
          </p:sp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6920974" y="1462021"/>
              <a:ext cx="554736" cy="832104"/>
            </a:xfrm>
            <a:prstGeom prst="rect">
              <a:avLst/>
            </a:prstGeom>
            <a:noFill/>
          </p:spPr>
        </p:pic>
      </p:grpSp>
      <p:grpSp>
        <p:nvGrpSpPr>
          <p:cNvPr id="17" name="Group 16"/>
          <p:cNvGrpSpPr/>
          <p:nvPr/>
        </p:nvGrpSpPr>
        <p:grpSpPr>
          <a:xfrm>
            <a:off x="367982" y="4038238"/>
            <a:ext cx="2932737" cy="2510394"/>
            <a:chOff x="643130" y="3761860"/>
            <a:chExt cx="2932737" cy="2510394"/>
          </a:xfrm>
        </p:grpSpPr>
        <p:sp>
          <p:nvSpPr>
            <p:cNvPr id="18" name="TextBox 1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20" name="Straight Connector 19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4" name="Isosceles Triangle 23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7" name="Oval 26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8" name="Oval 27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31" name="TextBox 30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32" name="TextBox 31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34" name="TextBox 33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35" name="TextBox 34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grpSp>
        <p:nvGrpSpPr>
          <p:cNvPr id="36" name="Group 35"/>
          <p:cNvGrpSpPr/>
          <p:nvPr/>
        </p:nvGrpSpPr>
        <p:grpSpPr>
          <a:xfrm>
            <a:off x="367982" y="2828772"/>
            <a:ext cx="2932737" cy="903181"/>
            <a:chOff x="591623" y="2196568"/>
            <a:chExt cx="2932737" cy="903181"/>
          </a:xfrm>
        </p:grpSpPr>
        <p:grpSp>
          <p:nvGrpSpPr>
            <p:cNvPr id="37" name="Group 36"/>
            <p:cNvGrpSpPr/>
            <p:nvPr/>
          </p:nvGrpSpPr>
          <p:grpSpPr>
            <a:xfrm>
              <a:off x="1042252" y="2411276"/>
              <a:ext cx="1838411" cy="688473"/>
              <a:chOff x="5835762" y="906089"/>
              <a:chExt cx="1838411" cy="688473"/>
            </a:xfrm>
          </p:grpSpPr>
          <p:cxnSp>
            <p:nvCxnSpPr>
              <p:cNvPr id="41" name="Straight Connector 40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2" name="Oval 41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3" name="Oval 42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4" name="Oval 43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7" name="Oval 46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8" name="TextBox 47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38" name="Group 37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39" name="TextBox 38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grpSp>
        <p:nvGrpSpPr>
          <p:cNvPr id="52" name="Group 51"/>
          <p:cNvGrpSpPr/>
          <p:nvPr/>
        </p:nvGrpSpPr>
        <p:grpSpPr>
          <a:xfrm>
            <a:off x="3416745" y="2450160"/>
            <a:ext cx="737351" cy="1096322"/>
            <a:chOff x="3657900" y="2390518"/>
            <a:chExt cx="737351" cy="1096322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3657900" y="2717399"/>
              <a:ext cx="73735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ym typeface="Wingdings"/>
                </a:rPr>
                <a:t></a:t>
              </a:r>
              <a:endParaRPr lang="en-US" sz="4400" dirty="0"/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3416745" y="4522782"/>
            <a:ext cx="737351" cy="1096322"/>
            <a:chOff x="3657900" y="2390518"/>
            <a:chExt cx="737351" cy="1096322"/>
          </a:xfrm>
        </p:grpSpPr>
        <p:pic>
          <p:nvPicPr>
            <p:cNvPr id="57" name="Picture 56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58" name="Rectangle 57"/>
            <p:cNvSpPr/>
            <p:nvPr/>
          </p:nvSpPr>
          <p:spPr>
            <a:xfrm>
              <a:off x="3657900" y="2717399"/>
              <a:ext cx="737351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>
                  <a:sym typeface="Wingdings"/>
                </a:rPr>
                <a:t></a:t>
              </a:r>
              <a:endParaRPr lang="en-US" sz="4400" dirty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7346648" y="2450160"/>
            <a:ext cx="1278465" cy="1096322"/>
            <a:chOff x="3657900" y="2390518"/>
            <a:chExt cx="1278465" cy="1096322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61" name="Rectangle 60"/>
            <p:cNvSpPr/>
            <p:nvPr/>
          </p:nvSpPr>
          <p:spPr>
            <a:xfrm>
              <a:off x="3657900" y="2717399"/>
              <a:ext cx="12784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ym typeface="Wingdings"/>
                </a:rPr>
                <a:t>  0</a:t>
              </a:r>
              <a:endParaRPr lang="en-US" sz="4400" dirty="0"/>
            </a:p>
          </p:txBody>
        </p:sp>
      </p:grpSp>
      <p:grpSp>
        <p:nvGrpSpPr>
          <p:cNvPr id="62" name="Group 61"/>
          <p:cNvGrpSpPr/>
          <p:nvPr/>
        </p:nvGrpSpPr>
        <p:grpSpPr>
          <a:xfrm>
            <a:off x="7346648" y="4522782"/>
            <a:ext cx="1278465" cy="1096322"/>
            <a:chOff x="3657900" y="2390518"/>
            <a:chExt cx="1278465" cy="1096322"/>
          </a:xfrm>
        </p:grpSpPr>
        <p:pic>
          <p:nvPicPr>
            <p:cNvPr id="63" name="Picture 62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64" name="Rectangle 63"/>
            <p:cNvSpPr/>
            <p:nvPr/>
          </p:nvSpPr>
          <p:spPr>
            <a:xfrm>
              <a:off x="3657900" y="2717399"/>
              <a:ext cx="12784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ym typeface="Wingdings"/>
                </a:rPr>
                <a:t>  0</a:t>
              </a:r>
              <a:endParaRPr lang="en-US" sz="4400" dirty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4321940" y="2828772"/>
            <a:ext cx="2932737" cy="584776"/>
            <a:chOff x="591623" y="2196568"/>
            <a:chExt cx="2932737" cy="584776"/>
          </a:xfrm>
        </p:grpSpPr>
        <p:grpSp>
          <p:nvGrpSpPr>
            <p:cNvPr id="70" name="Group 69"/>
            <p:cNvGrpSpPr/>
            <p:nvPr/>
          </p:nvGrpSpPr>
          <p:grpSpPr>
            <a:xfrm>
              <a:off x="1042252" y="2411276"/>
              <a:ext cx="1838411" cy="278892"/>
              <a:chOff x="5835762" y="906089"/>
              <a:chExt cx="1838411" cy="278892"/>
            </a:xfrm>
          </p:grpSpPr>
          <p:sp>
            <p:nvSpPr>
              <p:cNvPr id="75" name="Oval 74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Oval 75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Oval 76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8" name="Oval 77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Oval 78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Oval 79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2" name="TextBox 71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grpSp>
        <p:nvGrpSpPr>
          <p:cNvPr id="82" name="Group 81"/>
          <p:cNvGrpSpPr/>
          <p:nvPr/>
        </p:nvGrpSpPr>
        <p:grpSpPr>
          <a:xfrm>
            <a:off x="4322167" y="4038238"/>
            <a:ext cx="2932737" cy="2510394"/>
            <a:chOff x="643130" y="3761860"/>
            <a:chExt cx="2932737" cy="2510394"/>
          </a:xfrm>
        </p:grpSpPr>
        <p:sp>
          <p:nvSpPr>
            <p:cNvPr id="83" name="TextBox 82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84" name="Group 83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85" name="Straight Connector 84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Oval 85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7" name="Oval 86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8" name="Isosceles Triangle 87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noFill/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9" name="Oval 88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0" name="Oval 89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1" name="Oval 90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2" name="Oval 91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3" name="Oval 92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4" name="TextBox 93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95" name="TextBox 94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96" name="TextBox 95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97" name="Group 96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8" name="TextBox 97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27343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1135968" y="2594835"/>
            <a:ext cx="5616531" cy="1096322"/>
            <a:chOff x="1795125" y="2390518"/>
            <a:chExt cx="5616531" cy="1096322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12" name="Rectangle 11"/>
            <p:cNvSpPr/>
            <p:nvPr/>
          </p:nvSpPr>
          <p:spPr>
            <a:xfrm>
              <a:off x="1795125" y="2717399"/>
              <a:ext cx="5616531" cy="769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4400" dirty="0"/>
                <a:t>{v</a:t>
              </a:r>
              <a:r>
                <a:rPr lang="en-US" sz="4400" baseline="-25000" dirty="0"/>
                <a:t>1</a:t>
              </a:r>
              <a:r>
                <a:rPr lang="en-US" sz="4400" dirty="0"/>
                <a:t>, v</a:t>
              </a:r>
              <a:r>
                <a:rPr lang="en-US" sz="4400" baseline="-25000" dirty="0"/>
                <a:t>2</a:t>
              </a:r>
              <a:r>
                <a:rPr lang="en-US" sz="4400" dirty="0" smtClean="0"/>
                <a:t>}   </a:t>
              </a:r>
              <a:r>
                <a:rPr lang="en-US" sz="4400" dirty="0" smtClean="0">
                  <a:sym typeface="Wingdings"/>
                </a:rPr>
                <a:t>   </a:t>
              </a:r>
              <a:r>
                <a:rPr lang="en-US" sz="4400" dirty="0" smtClean="0"/>
                <a:t>{v</a:t>
              </a:r>
              <a:r>
                <a:rPr lang="en-US" sz="4400" baseline="-25000" dirty="0" smtClean="0"/>
                <a:t>1</a:t>
              </a:r>
              <a:r>
                <a:rPr lang="en-US" sz="4400" dirty="0" smtClean="0"/>
                <a:t>}  +  {v</a:t>
              </a:r>
              <a:r>
                <a:rPr lang="en-US" sz="4400" baseline="-25000" dirty="0" smtClean="0"/>
                <a:t>2</a:t>
              </a:r>
              <a:r>
                <a:rPr lang="en-US" sz="4400" dirty="0"/>
                <a:t>} 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6928646" y="2594835"/>
            <a:ext cx="1278465" cy="1096322"/>
            <a:chOff x="3657900" y="2390518"/>
            <a:chExt cx="1278465" cy="1096322"/>
          </a:xfrm>
        </p:grpSpPr>
        <p:pic>
          <p:nvPicPr>
            <p:cNvPr id="60" name="Picture 59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3718149" y="2390518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61" name="Rectangle 60"/>
            <p:cNvSpPr/>
            <p:nvPr/>
          </p:nvSpPr>
          <p:spPr>
            <a:xfrm>
              <a:off x="3657900" y="2717399"/>
              <a:ext cx="127846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 dirty="0" smtClean="0">
                  <a:sym typeface="Wingdings"/>
                </a:rPr>
                <a:t>  0</a:t>
              </a:r>
              <a:endParaRPr lang="en-US" sz="4400" dirty="0"/>
            </a:p>
          </p:txBody>
        </p:sp>
      </p:grpSp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3"/>
          <a:srcRect l="-22826" t="-31574" r="-24015" b="-15269"/>
          <a:stretch/>
        </p:blipFill>
        <p:spPr>
          <a:xfrm>
            <a:off x="7631975" y="4345385"/>
            <a:ext cx="432816" cy="649224"/>
          </a:xfrm>
          <a:prstGeom prst="rect">
            <a:avLst/>
          </a:prstGeom>
          <a:noFill/>
        </p:spPr>
      </p:pic>
      <p:sp>
        <p:nvSpPr>
          <p:cNvPr id="64" name="Rectangle 63"/>
          <p:cNvSpPr/>
          <p:nvPr/>
        </p:nvSpPr>
        <p:spPr>
          <a:xfrm>
            <a:off x="7571726" y="4626920"/>
            <a:ext cx="12784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 smtClean="0">
                <a:sym typeface="Wingdings"/>
              </a:rPr>
              <a:t>  0</a:t>
            </a:r>
            <a:endParaRPr lang="en-US" sz="4400" dirty="0"/>
          </a:p>
        </p:txBody>
      </p:sp>
      <p:pic>
        <p:nvPicPr>
          <p:cNvPr id="101" name="Picture 100"/>
          <p:cNvPicPr>
            <a:picLocks noChangeAspect="1"/>
          </p:cNvPicPr>
          <p:nvPr/>
        </p:nvPicPr>
        <p:blipFill rotWithShape="1">
          <a:blip r:embed="rId3"/>
          <a:srcRect l="-22826" t="-31574" r="-24015" b="-15269"/>
          <a:stretch/>
        </p:blipFill>
        <p:spPr>
          <a:xfrm>
            <a:off x="2663767" y="4345385"/>
            <a:ext cx="432816" cy="649224"/>
          </a:xfrm>
          <a:prstGeom prst="rect">
            <a:avLst/>
          </a:prstGeom>
          <a:noFill/>
        </p:spPr>
      </p:pic>
      <p:sp>
        <p:nvSpPr>
          <p:cNvPr id="102" name="Rectangle 101"/>
          <p:cNvSpPr/>
          <p:nvPr/>
        </p:nvSpPr>
        <p:spPr>
          <a:xfrm>
            <a:off x="181587" y="4626920"/>
            <a:ext cx="766416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 dirty="0"/>
              <a:t>{v</a:t>
            </a:r>
            <a:r>
              <a:rPr lang="en-US" sz="4400" baseline="-25000" dirty="0"/>
              <a:t>1</a:t>
            </a:r>
            <a:r>
              <a:rPr lang="en-US" sz="4400" dirty="0"/>
              <a:t>, </a:t>
            </a:r>
            <a:r>
              <a:rPr lang="en-US" sz="4400" dirty="0" smtClean="0"/>
              <a:t>v</a:t>
            </a:r>
            <a:r>
              <a:rPr lang="en-US" sz="4400" baseline="-25000" dirty="0" smtClean="0"/>
              <a:t>2</a:t>
            </a:r>
            <a:r>
              <a:rPr lang="en-US" sz="4400" dirty="0"/>
              <a:t>, </a:t>
            </a:r>
            <a:r>
              <a:rPr lang="en-US" sz="4400" dirty="0" smtClean="0"/>
              <a:t>v</a:t>
            </a:r>
            <a:r>
              <a:rPr lang="en-US" sz="4400" baseline="-25000" dirty="0" smtClean="0"/>
              <a:t>3</a:t>
            </a:r>
            <a:r>
              <a:rPr lang="en-US" sz="4400" dirty="0" smtClean="0"/>
              <a:t>}  </a:t>
            </a:r>
            <a:r>
              <a:rPr lang="en-US" sz="4400" dirty="0" smtClean="0">
                <a:sym typeface="Wingdings"/>
              </a:rPr>
              <a:t>  </a:t>
            </a:r>
            <a:r>
              <a:rPr lang="en-US" sz="4400" dirty="0" smtClean="0"/>
              <a:t>{v</a:t>
            </a:r>
            <a:r>
              <a:rPr lang="en-US" sz="4400" baseline="-25000" dirty="0" smtClean="0"/>
              <a:t>1</a:t>
            </a:r>
            <a:r>
              <a:rPr lang="en-US" sz="4400" dirty="0"/>
              <a:t>, v</a:t>
            </a:r>
            <a:r>
              <a:rPr lang="en-US" sz="4400" baseline="-25000" dirty="0"/>
              <a:t>2</a:t>
            </a:r>
            <a:r>
              <a:rPr lang="en-US" sz="4400" dirty="0" smtClean="0"/>
              <a:t>}  +  {v</a:t>
            </a:r>
            <a:r>
              <a:rPr lang="en-US" sz="4400" baseline="-25000" dirty="0"/>
              <a:t>1</a:t>
            </a:r>
            <a:r>
              <a:rPr lang="en-US" sz="4400" dirty="0" smtClean="0"/>
              <a:t>, v</a:t>
            </a:r>
            <a:r>
              <a:rPr lang="en-US" sz="4400" baseline="-25000" dirty="0" smtClean="0"/>
              <a:t>3</a:t>
            </a:r>
            <a:r>
              <a:rPr lang="en-US" sz="4400" dirty="0" smtClean="0"/>
              <a:t>}          </a:t>
            </a:r>
          </a:p>
          <a:p>
            <a:r>
              <a:rPr lang="en-US" sz="4400" dirty="0"/>
              <a:t>	</a:t>
            </a:r>
            <a:r>
              <a:rPr lang="en-US" sz="4400" dirty="0" smtClean="0"/>
              <a:t>								+  {v</a:t>
            </a:r>
            <a:r>
              <a:rPr lang="en-US" sz="4400" baseline="-25000" dirty="0" smtClean="0"/>
              <a:t>2</a:t>
            </a:r>
            <a:r>
              <a:rPr lang="en-US" sz="4400" dirty="0" smtClean="0"/>
              <a:t>, v</a:t>
            </a:r>
            <a:r>
              <a:rPr lang="en-US" sz="4400" baseline="-25000" dirty="0" smtClean="0"/>
              <a:t>3</a:t>
            </a:r>
            <a:r>
              <a:rPr lang="en-US" sz="4400" dirty="0" smtClean="0"/>
              <a:t>}  </a:t>
            </a:r>
            <a:endParaRPr lang="en-US" sz="4400" dirty="0"/>
          </a:p>
        </p:txBody>
      </p:sp>
      <p:sp>
        <p:nvSpPr>
          <p:cNvPr id="103" name="TextBox 102"/>
          <p:cNvSpPr txBox="1"/>
          <p:nvPr/>
        </p:nvSpPr>
        <p:spPr>
          <a:xfrm>
            <a:off x="2396532" y="86429"/>
            <a:ext cx="43509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Boundary Map   </a:t>
            </a:r>
            <a:r>
              <a:rPr lang="en-US" sz="4400" dirty="0" smtClean="0"/>
              <a:t> </a:t>
            </a:r>
          </a:p>
        </p:txBody>
      </p:sp>
      <p:grpSp>
        <p:nvGrpSpPr>
          <p:cNvPr id="104" name="Group 103"/>
          <p:cNvGrpSpPr/>
          <p:nvPr/>
        </p:nvGrpSpPr>
        <p:grpSpPr>
          <a:xfrm>
            <a:off x="450175" y="1218976"/>
            <a:ext cx="8521002" cy="850099"/>
            <a:chOff x="450175" y="1444026"/>
            <a:chExt cx="8521002" cy="850099"/>
          </a:xfrm>
        </p:grpSpPr>
        <p:grpSp>
          <p:nvGrpSpPr>
            <p:cNvPr id="105" name="Group 104"/>
            <p:cNvGrpSpPr/>
            <p:nvPr/>
          </p:nvGrpSpPr>
          <p:grpSpPr>
            <a:xfrm>
              <a:off x="450175" y="1444026"/>
              <a:ext cx="8521002" cy="832917"/>
              <a:chOff x="3593592" y="100584"/>
              <a:chExt cx="8521002" cy="832917"/>
            </a:xfrm>
            <a:noFill/>
          </p:grpSpPr>
          <p:pic>
            <p:nvPicPr>
              <p:cNvPr id="107" name="Picture 106"/>
              <p:cNvPicPr>
                <a:picLocks noChangeAspect="1"/>
              </p:cNvPicPr>
              <p:nvPr/>
            </p:nvPicPr>
            <p:blipFill rotWithShape="1">
              <a:blip r:embed="rId3"/>
              <a:srcRect l="-22826" t="-31574" r="-24015" b="-15269"/>
              <a:stretch/>
            </p:blipFill>
            <p:spPr>
              <a:xfrm>
                <a:off x="3593592" y="100584"/>
                <a:ext cx="554736" cy="832104"/>
              </a:xfrm>
              <a:prstGeom prst="rect">
                <a:avLst/>
              </a:prstGeom>
              <a:grpFill/>
            </p:spPr>
          </p:pic>
          <p:sp>
            <p:nvSpPr>
              <p:cNvPr id="108" name="TextBox 107"/>
              <p:cNvSpPr txBox="1"/>
              <p:nvPr/>
            </p:nvSpPr>
            <p:spPr>
              <a:xfrm>
                <a:off x="3949673" y="102504"/>
                <a:ext cx="8164921" cy="830997"/>
              </a:xfrm>
              <a:prstGeom prst="rect">
                <a:avLst/>
              </a:prstGeom>
              <a:grpFill/>
            </p:spPr>
            <p:txBody>
              <a:bodyPr wrap="square" rtlCol="0">
                <a:spAutoFit/>
              </a:bodyPr>
              <a:lstStyle/>
              <a:p>
                <a:r>
                  <a:rPr lang="en-US" sz="4800" baseline="-25000" dirty="0" smtClean="0"/>
                  <a:t>n</a:t>
                </a:r>
                <a:r>
                  <a:rPr lang="en-US" sz="4800" dirty="0" smtClean="0"/>
                  <a:t> :  </a:t>
                </a:r>
                <a:r>
                  <a:rPr lang="en-US" sz="4800" dirty="0" err="1" smtClean="0"/>
                  <a:t>C</a:t>
                </a:r>
                <a:r>
                  <a:rPr lang="en-US" sz="4800" baseline="-25000" dirty="0" err="1" smtClean="0"/>
                  <a:t>n</a:t>
                </a:r>
                <a:r>
                  <a:rPr lang="en-US" sz="4800" baseline="-25000" dirty="0" smtClean="0"/>
                  <a:t>  </a:t>
                </a:r>
                <a:r>
                  <a:rPr lang="en-US" sz="4800" dirty="0" smtClean="0">
                    <a:sym typeface="Wingdings"/>
                  </a:rPr>
                  <a:t></a:t>
                </a:r>
                <a:r>
                  <a:rPr lang="en-US" sz="4800" dirty="0" smtClean="0"/>
                  <a:t>  C</a:t>
                </a:r>
                <a:r>
                  <a:rPr lang="en-US" sz="4800" baseline="-25000" dirty="0" smtClean="0"/>
                  <a:t>n-1</a:t>
                </a:r>
                <a:r>
                  <a:rPr lang="en-US" sz="4800" dirty="0" smtClean="0"/>
                  <a:t>  such that     </a:t>
                </a:r>
                <a:r>
                  <a:rPr lang="en-US" sz="4800" baseline="30000" dirty="0" smtClean="0"/>
                  <a:t>2</a:t>
                </a:r>
                <a:r>
                  <a:rPr lang="en-US" sz="4800" dirty="0" smtClean="0"/>
                  <a:t>  = 0</a:t>
                </a:r>
                <a:endParaRPr lang="en-US" sz="4800" baseline="-25000" dirty="0" smtClean="0"/>
              </a:p>
            </p:txBody>
          </p:sp>
        </p:grpSp>
        <p:pic>
          <p:nvPicPr>
            <p:cNvPr id="106" name="Picture 105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6920974" y="1462021"/>
              <a:ext cx="554736" cy="832104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3761753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793" y="996600"/>
            <a:ext cx="9289694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n+1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err="1" smtClean="0"/>
              <a:t>C</a:t>
            </a:r>
            <a:r>
              <a:rPr lang="en-US" sz="3200" baseline="-25000" dirty="0" err="1" smtClean="0"/>
              <a:t>n</a:t>
            </a:r>
            <a:r>
              <a:rPr lang="en-US" sz="3200" baseline="-25000" dirty="0" smtClean="0"/>
              <a:t>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n-1   </a:t>
            </a:r>
            <a:r>
              <a:rPr lang="en-US" sz="3200" dirty="0" smtClean="0">
                <a:sym typeface="Wingdings"/>
              </a:rPr>
              <a:t>. . .</a:t>
            </a:r>
            <a:r>
              <a:rPr lang="en-US" sz="3200" baseline="-25000" dirty="0" smtClean="0"/>
              <a:t>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/>
              <a:t>2</a:t>
            </a:r>
            <a:r>
              <a:rPr lang="en-US" sz="3200" baseline="-25000" dirty="0" smtClean="0"/>
              <a:t>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0   </a:t>
            </a:r>
            <a:r>
              <a:rPr lang="en-US" sz="3200" dirty="0" smtClean="0">
                <a:sym typeface="Wingdings"/>
              </a:rPr>
              <a:t>   0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1026219" y="2367620"/>
            <a:ext cx="7576500" cy="3922441"/>
            <a:chOff x="112723" y="3602667"/>
            <a:chExt cx="7576500" cy="3922441"/>
          </a:xfrm>
        </p:grpSpPr>
        <p:sp>
          <p:nvSpPr>
            <p:cNvPr id="25" name="Rectangle 24"/>
            <p:cNvSpPr/>
            <p:nvPr/>
          </p:nvSpPr>
          <p:spPr>
            <a:xfrm>
              <a:off x="112723" y="3602667"/>
              <a:ext cx="7576500" cy="392244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err="1" smtClean="0">
                  <a:sym typeface="Wingdings"/>
                </a:rPr>
                <a:t>H</a:t>
              </a:r>
              <a:r>
                <a:rPr lang="en-US" sz="3200" baseline="-25000" dirty="0" err="1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=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/</a:t>
              </a:r>
              <a:r>
                <a:rPr lang="en-US" sz="3200" dirty="0" err="1" smtClean="0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 smtClean="0"/>
                <a:t> = (kernel of      )/ (image of         )</a:t>
              </a:r>
            </a:p>
            <a:p>
              <a:endParaRPr lang="en-US" sz="3200" dirty="0"/>
            </a:p>
            <a:p>
              <a:r>
                <a:rPr lang="en-US" sz="3200" dirty="0" smtClean="0"/>
                <a:t>				     null space of </a:t>
              </a:r>
              <a:r>
                <a:rPr lang="en-US" sz="3200" dirty="0" err="1" smtClean="0"/>
                <a:t>M</a:t>
              </a:r>
              <a:r>
                <a:rPr lang="en-US" sz="3200" baseline="-25000" dirty="0" err="1" smtClean="0"/>
                <a:t>n</a:t>
              </a:r>
              <a:r>
                <a:rPr lang="en-US" sz="3200" baseline="-25000" dirty="0" smtClean="0"/>
                <a:t>        </a:t>
              </a:r>
            </a:p>
            <a:p>
              <a:pPr>
                <a:lnSpc>
                  <a:spcPct val="120000"/>
                </a:lnSpc>
              </a:pPr>
              <a:r>
                <a:rPr lang="en-US" sz="3200" dirty="0"/>
                <a:t>	</a:t>
              </a:r>
              <a:r>
                <a:rPr lang="en-US" sz="3200" dirty="0" smtClean="0"/>
                <a:t>			</a:t>
              </a:r>
              <a:r>
                <a:rPr lang="en-US" sz="3200" dirty="0"/>
                <a:t> </a:t>
              </a:r>
              <a:r>
                <a:rPr lang="en-US" sz="3200" dirty="0" smtClean="0"/>
                <a:t>  column space of M</a:t>
              </a:r>
              <a:r>
                <a:rPr lang="en-US" sz="3200" baseline="-25000" dirty="0" smtClean="0"/>
                <a:t>n+1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/>
            </a:p>
            <a:p>
              <a:pPr>
                <a:lnSpc>
                  <a:spcPct val="120000"/>
                </a:lnSpc>
              </a:pPr>
              <a:r>
                <a:rPr lang="en-US" sz="3200" dirty="0" smtClean="0"/>
                <a:t>Rank </a:t>
              </a:r>
              <a:r>
                <a:rPr lang="en-US" sz="3200" dirty="0" err="1" smtClean="0">
                  <a:sym typeface="Wingdings"/>
                </a:rPr>
                <a:t>H</a:t>
              </a:r>
              <a:r>
                <a:rPr lang="en-US" sz="3200" baseline="-25000" dirty="0" err="1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= Rank Z</a:t>
              </a:r>
              <a:r>
                <a:rPr lang="en-US" sz="3200" baseline="-25000" dirty="0">
                  <a:sym typeface="Wingdings"/>
                </a:rPr>
                <a:t>n</a:t>
              </a:r>
              <a:r>
                <a:rPr lang="en-US" sz="3200" dirty="0" smtClean="0">
                  <a:sym typeface="Wingdings"/>
                </a:rPr>
                <a:t> – Rank </a:t>
              </a:r>
              <a:r>
                <a:rPr lang="en-US" sz="3200" dirty="0" err="1" smtClean="0"/>
                <a:t>B</a:t>
              </a:r>
              <a:r>
                <a:rPr lang="en-US" sz="3200" baseline="-25000" dirty="0" err="1"/>
                <a:t>n</a:t>
              </a:r>
              <a:r>
                <a:rPr lang="en-US" sz="3200" dirty="0" smtClean="0"/>
                <a:t> </a:t>
              </a:r>
            </a:p>
            <a:p>
              <a:pPr>
                <a:lnSpc>
                  <a:spcPct val="120000"/>
                </a:lnSpc>
              </a:pPr>
              <a:endParaRPr lang="en-US" sz="3200" baseline="-25000" dirty="0" smtClean="0"/>
            </a:p>
            <a:p>
              <a:endParaRPr lang="en-US" sz="3200" baseline="-25000" dirty="0" smtClean="0"/>
            </a:p>
          </p:txBody>
        </p:sp>
        <p:cxnSp>
          <p:nvCxnSpPr>
            <p:cNvPr id="26" name="Straight Connector 25"/>
            <p:cNvCxnSpPr/>
            <p:nvPr/>
          </p:nvCxnSpPr>
          <p:spPr>
            <a:xfrm flipV="1">
              <a:off x="2313721" y="5201122"/>
              <a:ext cx="3318192" cy="1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2592050" y="3626632"/>
            <a:ext cx="52189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=</a:t>
            </a:r>
            <a:endParaRPr lang="en-US" sz="3200" dirty="0"/>
          </a:p>
        </p:txBody>
      </p:sp>
      <p:grpSp>
        <p:nvGrpSpPr>
          <p:cNvPr id="10" name="Group 9"/>
          <p:cNvGrpSpPr/>
          <p:nvPr/>
        </p:nvGrpSpPr>
        <p:grpSpPr>
          <a:xfrm>
            <a:off x="681195" y="564593"/>
            <a:ext cx="871219" cy="649224"/>
            <a:chOff x="793734" y="564593"/>
            <a:chExt cx="871219" cy="649224"/>
          </a:xfrm>
        </p:grpSpPr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9" name="Rectangle 8"/>
            <p:cNvSpPr/>
            <p:nvPr/>
          </p:nvSpPr>
          <p:spPr>
            <a:xfrm>
              <a:off x="1061637" y="729500"/>
              <a:ext cx="60331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n</a:t>
              </a:r>
              <a:r>
                <a:rPr lang="en-US" sz="3200" baseline="-25000" dirty="0" smtClean="0"/>
                <a:t>+1</a:t>
              </a:r>
              <a:endParaRPr lang="en-US" sz="3200" dirty="0"/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271992" y="2296779"/>
            <a:ext cx="871219" cy="649224"/>
            <a:chOff x="793734" y="564593"/>
            <a:chExt cx="871219" cy="649224"/>
          </a:xfrm>
        </p:grpSpPr>
        <p:pic>
          <p:nvPicPr>
            <p:cNvPr id="36" name="Picture 35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37" name="Rectangle 36"/>
            <p:cNvSpPr/>
            <p:nvPr/>
          </p:nvSpPr>
          <p:spPr>
            <a:xfrm>
              <a:off x="1061637" y="729500"/>
              <a:ext cx="60331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 smtClean="0"/>
                <a:t>n+1</a:t>
              </a:r>
              <a:endParaRPr lang="en-US" sz="3200" dirty="0"/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764171" y="2296779"/>
            <a:ext cx="596305" cy="649224"/>
            <a:chOff x="793734" y="564593"/>
            <a:chExt cx="596305" cy="649224"/>
          </a:xfrm>
        </p:grpSpPr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40" name="Rectangle 39"/>
            <p:cNvSpPr/>
            <p:nvPr/>
          </p:nvSpPr>
          <p:spPr>
            <a:xfrm>
              <a:off x="1061637" y="729500"/>
              <a:ext cx="328402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n</a:t>
              </a:r>
              <a:endParaRPr lang="en-US" sz="3200" dirty="0"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043976" y="564593"/>
            <a:ext cx="596305" cy="649224"/>
            <a:chOff x="793734" y="564593"/>
            <a:chExt cx="596305" cy="649224"/>
          </a:xfrm>
        </p:grpSpPr>
        <p:pic>
          <p:nvPicPr>
            <p:cNvPr id="45" name="Picture 44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46" name="Rectangle 45"/>
            <p:cNvSpPr/>
            <p:nvPr/>
          </p:nvSpPr>
          <p:spPr>
            <a:xfrm>
              <a:off x="1061637" y="729500"/>
              <a:ext cx="328402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n</a:t>
              </a:r>
              <a:endParaRPr lang="en-US" sz="3200" dirty="0"/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5639383" y="564593"/>
            <a:ext cx="591229" cy="649224"/>
            <a:chOff x="793734" y="564593"/>
            <a:chExt cx="591229" cy="649224"/>
          </a:xfrm>
        </p:grpSpPr>
        <p:pic>
          <p:nvPicPr>
            <p:cNvPr id="48" name="Picture 47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49" name="Rectangle 48"/>
            <p:cNvSpPr/>
            <p:nvPr/>
          </p:nvSpPr>
          <p:spPr>
            <a:xfrm>
              <a:off x="1061637" y="729500"/>
              <a:ext cx="32332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 smtClean="0"/>
                <a:t>2</a:t>
              </a:r>
              <a:endParaRPr lang="en-US" sz="3200" dirty="0"/>
            </a:p>
          </p:txBody>
        </p:sp>
      </p:grpSp>
      <p:grpSp>
        <p:nvGrpSpPr>
          <p:cNvPr id="50" name="Group 49"/>
          <p:cNvGrpSpPr/>
          <p:nvPr/>
        </p:nvGrpSpPr>
        <p:grpSpPr>
          <a:xfrm>
            <a:off x="6836812" y="564593"/>
            <a:ext cx="591229" cy="649224"/>
            <a:chOff x="793734" y="564593"/>
            <a:chExt cx="591229" cy="649224"/>
          </a:xfrm>
        </p:grpSpPr>
        <p:pic>
          <p:nvPicPr>
            <p:cNvPr id="51" name="Picture 50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52" name="Rectangle 51"/>
            <p:cNvSpPr/>
            <p:nvPr/>
          </p:nvSpPr>
          <p:spPr>
            <a:xfrm>
              <a:off x="1061637" y="729500"/>
              <a:ext cx="32332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 smtClean="0"/>
                <a:t>1</a:t>
              </a:r>
              <a:endParaRPr lang="en-US" sz="3200" dirty="0"/>
            </a:p>
          </p:txBody>
        </p:sp>
      </p:grpSp>
      <p:grpSp>
        <p:nvGrpSpPr>
          <p:cNvPr id="53" name="Group 52"/>
          <p:cNvGrpSpPr/>
          <p:nvPr/>
        </p:nvGrpSpPr>
        <p:grpSpPr>
          <a:xfrm>
            <a:off x="8028537" y="564593"/>
            <a:ext cx="591229" cy="649224"/>
            <a:chOff x="793734" y="564593"/>
            <a:chExt cx="591229" cy="649224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 rotWithShape="1">
            <a:blip r:embed="rId2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55" name="Rectangle 54"/>
            <p:cNvSpPr/>
            <p:nvPr/>
          </p:nvSpPr>
          <p:spPr>
            <a:xfrm>
              <a:off x="1061637" y="729500"/>
              <a:ext cx="32332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 smtClean="0"/>
                <a:t>0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417726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1042416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110342" y="-24007"/>
            <a:ext cx="69233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/>
              <a:t>Your name homology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274532" y="1087199"/>
            <a:ext cx="6096000" cy="457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/>
              <a:t>3 ingredients:</a:t>
            </a:r>
          </a:p>
          <a:p>
            <a:endParaRPr lang="en-US" sz="3600" dirty="0"/>
          </a:p>
          <a:p>
            <a:r>
              <a:rPr lang="en-US" sz="5400" dirty="0" smtClean="0"/>
              <a:t>1.)  Objects</a:t>
            </a:r>
          </a:p>
          <a:p>
            <a:pPr>
              <a:lnSpc>
                <a:spcPct val="140000"/>
              </a:lnSpc>
            </a:pPr>
            <a:r>
              <a:rPr lang="en-US" sz="5400" dirty="0" smtClean="0"/>
              <a:t>2.)  Grading</a:t>
            </a:r>
          </a:p>
          <a:p>
            <a:pPr>
              <a:lnSpc>
                <a:spcPct val="140000"/>
              </a:lnSpc>
            </a:pPr>
            <a:r>
              <a:rPr lang="en-US" sz="5400" dirty="0" smtClean="0"/>
              <a:t>3.)  Boundary map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144885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76576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1195947" y="3883820"/>
            <a:ext cx="2932737" cy="2510394"/>
            <a:chOff x="643130" y="3761860"/>
            <a:chExt cx="2932737" cy="2510394"/>
          </a:xfrm>
        </p:grpSpPr>
        <p:sp>
          <p:nvSpPr>
            <p:cNvPr id="98" name="TextBox 9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</p:grpSp>
      </p:grpSp>
      <p:sp>
        <p:nvSpPr>
          <p:cNvPr id="3" name="TextBox 2"/>
          <p:cNvSpPr txBox="1"/>
          <p:nvPr/>
        </p:nvSpPr>
        <p:spPr>
          <a:xfrm>
            <a:off x="448285" y="3493277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face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75889" y="4135746"/>
            <a:ext cx="4554733" cy="2332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</a:t>
            </a:r>
          </a:p>
          <a:p>
            <a:r>
              <a:rPr lang="en-US" sz="3200" dirty="0" smtClean="0"/>
              <a:t>of this face is the cycle</a:t>
            </a:r>
          </a:p>
          <a:p>
            <a:pPr algn="ctr">
              <a:lnSpc>
                <a:spcPct val="130000"/>
              </a:lnSpc>
            </a:pPr>
            <a:r>
              <a:rPr lang="en-US" sz="3200" dirty="0"/>
              <a:t>e</a:t>
            </a:r>
            <a:r>
              <a:rPr lang="en-US" sz="3200" baseline="-25000" dirty="0"/>
              <a:t>1</a:t>
            </a:r>
            <a:r>
              <a:rPr lang="en-US" sz="3200" dirty="0"/>
              <a:t> + e</a:t>
            </a:r>
            <a:r>
              <a:rPr lang="en-US" sz="3200" baseline="-25000" dirty="0"/>
              <a:t>2</a:t>
            </a:r>
            <a:r>
              <a:rPr lang="en-US" sz="3200" dirty="0"/>
              <a:t> +  e</a:t>
            </a:r>
            <a:r>
              <a:rPr lang="en-US" sz="3200" baseline="-25000" dirty="0"/>
              <a:t>3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>
              <a:lnSpc>
                <a:spcPct val="130000"/>
              </a:lnSpc>
            </a:pPr>
            <a:r>
              <a:rPr lang="en-US" sz="3200" dirty="0" smtClean="0"/>
              <a:t>= {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} + {v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} +</a:t>
            </a:r>
            <a:r>
              <a:rPr lang="en-US" sz="3200" baseline="-250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/>
              <a:t>{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48285" y="155615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edge </a:t>
            </a:r>
            <a:r>
              <a:rPr lang="en-US" sz="3200" dirty="0">
                <a:solidFill>
                  <a:srgbClr val="000000"/>
                </a:solidFill>
              </a:rPr>
              <a:t>= </a:t>
            </a:r>
            <a:r>
              <a:rPr lang="en-US" sz="3200" dirty="0" smtClean="0">
                <a:solidFill>
                  <a:srgbClr val="000000"/>
                </a:solidFill>
              </a:rPr>
              <a:t>{v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}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375890" y="2298106"/>
            <a:ext cx="4332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of this edge is v</a:t>
            </a:r>
            <a:r>
              <a:rPr lang="en-US" sz="3200" baseline="-25000" dirty="0"/>
              <a:t>2</a:t>
            </a:r>
            <a:r>
              <a:rPr lang="en-US" sz="3200" dirty="0" smtClean="0"/>
              <a:t> </a:t>
            </a:r>
            <a:r>
              <a:rPr lang="en-US" sz="3200" dirty="0"/>
              <a:t>+</a:t>
            </a:r>
            <a:r>
              <a:rPr lang="en-US" sz="3200" dirty="0" smtClean="0"/>
              <a:t>  v</a:t>
            </a:r>
            <a:r>
              <a:rPr lang="en-US" sz="3200" baseline="-25000" dirty="0"/>
              <a:t>1</a:t>
            </a:r>
            <a:r>
              <a:rPr lang="en-US" sz="3200" dirty="0" smtClean="0"/>
              <a:t>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195947" y="2470192"/>
            <a:ext cx="2932737" cy="903181"/>
            <a:chOff x="591623" y="2196568"/>
            <a:chExt cx="2932737" cy="903181"/>
          </a:xfrm>
        </p:grpSpPr>
        <p:grpSp>
          <p:nvGrpSpPr>
            <p:cNvPr id="64" name="Group 63"/>
            <p:cNvGrpSpPr/>
            <p:nvPr/>
          </p:nvGrpSpPr>
          <p:grpSpPr>
            <a:xfrm>
              <a:off x="1042252" y="2411276"/>
              <a:ext cx="1838411" cy="688473"/>
              <a:chOff x="5835762" y="906089"/>
              <a:chExt cx="1838411" cy="688473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448285" y="755225"/>
            <a:ext cx="82773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646703" y="972544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53" name="Group 52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4" name="Rectangle 53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8" name="Rectangle 57"/>
          <p:cNvSpPr/>
          <p:nvPr/>
        </p:nvSpPr>
        <p:spPr>
          <a:xfrm>
            <a:off x="20817" y="-2535"/>
            <a:ext cx="9144000" cy="695318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Unoriented simplicial complex using</a:t>
            </a:r>
            <a:r>
              <a:rPr lang="en-US" sz="3200" b="1" dirty="0" smtClean="0">
                <a:solidFill>
                  <a:schemeClr val="tx1"/>
                </a:solidFill>
              </a:rPr>
              <a:t> Z</a:t>
            </a:r>
            <a:r>
              <a:rPr lang="en-US" sz="3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3200" dirty="0">
                <a:solidFill>
                  <a:schemeClr val="tx1"/>
                </a:solidFill>
              </a:rPr>
              <a:t> </a:t>
            </a:r>
            <a:r>
              <a:rPr lang="en-US" sz="3200" dirty="0" smtClean="0">
                <a:solidFill>
                  <a:schemeClr val="tx1"/>
                </a:solidFill>
              </a:rPr>
              <a:t>coefficients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5340383" y="692783"/>
            <a:ext cx="3636495" cy="5847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Grading = dimension 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358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Isosceles Triangle 100"/>
          <p:cNvSpPr/>
          <p:nvPr/>
        </p:nvSpPr>
        <p:spPr>
          <a:xfrm rot="10800000">
            <a:off x="1176087" y="5576185"/>
            <a:ext cx="1600200" cy="1385316"/>
          </a:xfrm>
          <a:prstGeom prst="triangle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1" name="Group 10"/>
          <p:cNvGrpSpPr/>
          <p:nvPr/>
        </p:nvGrpSpPr>
        <p:grpSpPr>
          <a:xfrm>
            <a:off x="954792" y="3534364"/>
            <a:ext cx="2932737" cy="2510394"/>
            <a:chOff x="643130" y="3761860"/>
            <a:chExt cx="2932737" cy="2510394"/>
          </a:xfrm>
        </p:grpSpPr>
        <p:sp>
          <p:nvSpPr>
            <p:cNvPr id="98" name="TextBox 97"/>
            <p:cNvSpPr txBox="1"/>
            <p:nvPr/>
          </p:nvSpPr>
          <p:spPr>
            <a:xfrm>
              <a:off x="1828781" y="376186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grpSp>
          <p:nvGrpSpPr>
            <p:cNvPr id="10" name="Group 9"/>
            <p:cNvGrpSpPr/>
            <p:nvPr/>
          </p:nvGrpSpPr>
          <p:grpSpPr>
            <a:xfrm>
              <a:off x="643130" y="4321013"/>
              <a:ext cx="2932737" cy="1951241"/>
              <a:chOff x="643130" y="4321013"/>
              <a:chExt cx="2932737" cy="1951241"/>
            </a:xfrm>
          </p:grpSpPr>
          <p:cxnSp>
            <p:nvCxnSpPr>
              <p:cNvPr id="104" name="Straight Connector 103"/>
              <p:cNvCxnSpPr/>
              <p:nvPr/>
            </p:nvCxnSpPr>
            <p:spPr>
              <a:xfrm rot="10800000" flipV="1">
                <a:off x="1353167" y="5825201"/>
                <a:ext cx="1392072" cy="0"/>
              </a:xfrm>
              <a:prstGeom prst="line">
                <a:avLst/>
              </a:prstGeom>
              <a:ln w="635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5" name="Oval 104"/>
              <p:cNvSpPr/>
              <p:nvPr/>
            </p:nvSpPr>
            <p:spPr>
              <a:xfrm rot="10800000"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Oval 105"/>
              <p:cNvSpPr/>
              <p:nvPr/>
            </p:nvSpPr>
            <p:spPr>
              <a:xfrm rot="10800000">
                <a:off x="110750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7" name="Isosceles Triangle 106"/>
              <p:cNvSpPr/>
              <p:nvPr/>
            </p:nvSpPr>
            <p:spPr>
              <a:xfrm>
                <a:off x="1221807" y="4413869"/>
                <a:ext cx="1600200" cy="1385316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762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8" name="Oval 107"/>
              <p:cNvSpPr/>
              <p:nvPr/>
            </p:nvSpPr>
            <p:spPr>
              <a:xfrm>
                <a:off x="1107507" y="566975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9" name="Oval 108"/>
              <p:cNvSpPr/>
              <p:nvPr/>
            </p:nvSpPr>
            <p:spPr>
              <a:xfrm>
                <a:off x="2661987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0" name="Oval 109"/>
              <p:cNvSpPr/>
              <p:nvPr/>
            </p:nvSpPr>
            <p:spPr>
              <a:xfrm>
                <a:off x="1888259" y="4321013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1" name="Oval 110"/>
              <p:cNvSpPr/>
              <p:nvPr/>
            </p:nvSpPr>
            <p:spPr>
              <a:xfrm>
                <a:off x="1097896" y="5668352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4" name="Oval 113"/>
              <p:cNvSpPr/>
              <p:nvPr/>
            </p:nvSpPr>
            <p:spPr>
              <a:xfrm>
                <a:off x="1114530" y="566518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15" name="TextBox 114"/>
              <p:cNvSpPr txBox="1"/>
              <p:nvPr/>
            </p:nvSpPr>
            <p:spPr>
              <a:xfrm>
                <a:off x="2403933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2</a:t>
                </a:r>
              </a:p>
            </p:txBody>
          </p:sp>
          <p:sp>
            <p:nvSpPr>
              <p:cNvPr id="116" name="TextBox 115"/>
              <p:cNvSpPr txBox="1"/>
              <p:nvPr/>
            </p:nvSpPr>
            <p:spPr>
              <a:xfrm>
                <a:off x="1081404" y="4747702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119" name="TextBox 118"/>
              <p:cNvSpPr txBox="1"/>
              <p:nvPr/>
            </p:nvSpPr>
            <p:spPr>
              <a:xfrm>
                <a:off x="1786722" y="5687478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r>
                  <a:rPr lang="en-US" sz="3200" baseline="-25000" dirty="0"/>
                  <a:t>3</a:t>
                </a:r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643130" y="5427877"/>
                <a:ext cx="2932737" cy="584776"/>
                <a:chOff x="643130" y="5427877"/>
                <a:chExt cx="2932737" cy="584776"/>
              </a:xfrm>
            </p:grpSpPr>
            <p:sp>
              <p:nvSpPr>
                <p:cNvPr id="97" name="TextBox 96"/>
                <p:cNvSpPr txBox="1"/>
                <p:nvPr/>
              </p:nvSpPr>
              <p:spPr>
                <a:xfrm>
                  <a:off x="643130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1</a:t>
                  </a:r>
                </a:p>
              </p:txBody>
            </p:sp>
            <p:sp>
              <p:nvSpPr>
                <p:cNvPr id="99" name="TextBox 98"/>
                <p:cNvSpPr txBox="1"/>
                <p:nvPr/>
              </p:nvSpPr>
              <p:spPr>
                <a:xfrm>
                  <a:off x="2924615" y="5427877"/>
                  <a:ext cx="651252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v</a:t>
                  </a:r>
                  <a:r>
                    <a:rPr lang="en-US" sz="3200" baseline="-25000" dirty="0"/>
                    <a:t>3</a:t>
                  </a:r>
                </a:p>
              </p:txBody>
            </p:sp>
          </p:grpSp>
          <p:sp>
            <p:nvSpPr>
              <p:cNvPr id="5" name="Isosceles Triangle 4"/>
              <p:cNvSpPr>
                <a:spLocks noChangeAspect="1"/>
              </p:cNvSpPr>
              <p:nvPr/>
            </p:nvSpPr>
            <p:spPr>
              <a:xfrm rot="16200000" flipH="1">
                <a:off x="1474835" y="5668705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5" name="Isosceles Triangle 34"/>
              <p:cNvSpPr>
                <a:spLocks noChangeAspect="1"/>
              </p:cNvSpPr>
              <p:nvPr/>
            </p:nvSpPr>
            <p:spPr>
              <a:xfrm rot="16200000">
                <a:off x="2404872" y="5321232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Isosceles Triangle 35"/>
              <p:cNvSpPr>
                <a:spLocks noChangeAspect="1"/>
              </p:cNvSpPr>
              <p:nvPr/>
            </p:nvSpPr>
            <p:spPr>
              <a:xfrm rot="16200000">
                <a:off x="1517904" y="4781736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7" name="Oval 36"/>
              <p:cNvSpPr>
                <a:spLocks noChangeAspect="1"/>
              </p:cNvSpPr>
              <p:nvPr/>
            </p:nvSpPr>
            <p:spPr>
              <a:xfrm>
                <a:off x="1783080" y="5024918"/>
                <a:ext cx="492862" cy="496003"/>
              </a:xfrm>
              <a:prstGeom prst="ellipse">
                <a:avLst/>
              </a:prstGeom>
              <a:noFill/>
              <a:ln w="76200" cap="flat">
                <a:solidFill>
                  <a:srgbClr val="FFFF00"/>
                </a:solidFill>
                <a:round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8" name="Isosceles Triangle 37"/>
              <p:cNvSpPr>
                <a:spLocks noChangeAspect="1"/>
              </p:cNvSpPr>
              <p:nvPr/>
            </p:nvSpPr>
            <p:spPr>
              <a:xfrm rot="16200000">
                <a:off x="2027724" y="5037768"/>
                <a:ext cx="291509" cy="238893"/>
              </a:xfrm>
              <a:prstGeom prst="triangle">
                <a:avLst/>
              </a:prstGeom>
              <a:solidFill>
                <a:srgbClr val="FFFF00"/>
              </a:solidFill>
              <a:ln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cxnSp>
            <p:nvCxnSpPr>
              <p:cNvPr id="4" name="Straight Connector 3"/>
              <p:cNvCxnSpPr/>
              <p:nvPr/>
            </p:nvCxnSpPr>
            <p:spPr>
              <a:xfrm>
                <a:off x="1948210" y="5180109"/>
                <a:ext cx="455723" cy="303259"/>
              </a:xfrm>
              <a:prstGeom prst="line">
                <a:avLst/>
              </a:prstGeom>
              <a:ln w="174625"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H="1" flipV="1">
                <a:off x="2306293" y="5050006"/>
                <a:ext cx="13368" cy="259601"/>
              </a:xfrm>
              <a:prstGeom prst="line">
                <a:avLst/>
              </a:prstGeom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" name="TextBox 2"/>
          <p:cNvSpPr txBox="1"/>
          <p:nvPr/>
        </p:nvSpPr>
        <p:spPr>
          <a:xfrm>
            <a:off x="207130" y="3143821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2-simplex = oriented face </a:t>
            </a:r>
            <a:r>
              <a:rPr lang="en-US" sz="3200" dirty="0">
                <a:solidFill>
                  <a:srgbClr val="000000"/>
                </a:solidFill>
              </a:rPr>
              <a:t>= (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)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207130" y="1244619"/>
            <a:ext cx="82773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00"/>
                </a:solidFill>
              </a:rPr>
              <a:t>1</a:t>
            </a:r>
            <a:r>
              <a:rPr lang="en-US" sz="3200" b="1" dirty="0" smtClean="0">
                <a:solidFill>
                  <a:srgbClr val="000000"/>
                </a:solidFill>
              </a:rPr>
              <a:t>-simplex = oriented edge </a:t>
            </a:r>
            <a:r>
              <a:rPr lang="en-US" sz="3200" dirty="0">
                <a:solidFill>
                  <a:srgbClr val="000000"/>
                </a:solidFill>
              </a:rPr>
              <a:t>= (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)</a:t>
            </a:r>
            <a:endParaRPr lang="en-US" sz="3200" baseline="-25000" dirty="0">
              <a:solidFill>
                <a:srgbClr val="000000"/>
              </a:solidFill>
            </a:endParaRPr>
          </a:p>
          <a:p>
            <a:r>
              <a:rPr lang="en-US" sz="3200" dirty="0" smtClean="0"/>
              <a:t> 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4134735" y="1819998"/>
            <a:ext cx="433294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of this edge is  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 –  v</a:t>
            </a:r>
            <a:r>
              <a:rPr lang="en-US" sz="3200" baseline="-25000" dirty="0"/>
              <a:t>1</a:t>
            </a:r>
            <a:r>
              <a:rPr lang="en-US" sz="3200" dirty="0" smtClean="0"/>
              <a:t> 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54792" y="2158652"/>
            <a:ext cx="2932737" cy="903181"/>
            <a:chOff x="591623" y="2196568"/>
            <a:chExt cx="2932737" cy="903181"/>
          </a:xfrm>
        </p:grpSpPr>
        <p:grpSp>
          <p:nvGrpSpPr>
            <p:cNvPr id="64" name="Group 63"/>
            <p:cNvGrpSpPr/>
            <p:nvPr/>
          </p:nvGrpSpPr>
          <p:grpSpPr>
            <a:xfrm>
              <a:off x="1042252" y="2384210"/>
              <a:ext cx="1838411" cy="715539"/>
              <a:chOff x="5835762" y="879023"/>
              <a:chExt cx="1838411" cy="715539"/>
            </a:xfrm>
          </p:grpSpPr>
          <p:cxnSp>
            <p:nvCxnSpPr>
              <p:cNvPr id="65" name="Straight Connector 64"/>
              <p:cNvCxnSpPr/>
              <p:nvPr/>
            </p:nvCxnSpPr>
            <p:spPr>
              <a:xfrm rot="10800000" flipV="1">
                <a:off x="6091033" y="1066109"/>
                <a:ext cx="1392072" cy="0"/>
              </a:xfrm>
              <a:prstGeom prst="line">
                <a:avLst/>
              </a:prstGeom>
              <a:ln w="889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6" name="Oval 65"/>
              <p:cNvSpPr/>
              <p:nvPr/>
            </p:nvSpPr>
            <p:spPr>
              <a:xfrm rot="10800000"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7" name="Oval 66"/>
              <p:cNvSpPr/>
              <p:nvPr/>
            </p:nvSpPr>
            <p:spPr>
              <a:xfrm rot="10800000">
                <a:off x="584537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5845373" y="910661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7399853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5835762" y="909260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5852396" y="906089"/>
                <a:ext cx="274320" cy="274320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TextBox 71"/>
              <p:cNvSpPr txBox="1"/>
              <p:nvPr/>
            </p:nvSpPr>
            <p:spPr>
              <a:xfrm>
                <a:off x="6524588" y="1009786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e</a:t>
                </a:r>
                <a:endParaRPr lang="en-US" sz="3200" baseline="-25000" dirty="0"/>
              </a:p>
            </p:txBody>
          </p:sp>
          <p:sp>
            <p:nvSpPr>
              <p:cNvPr id="73" name="Isosceles Triangle 72"/>
              <p:cNvSpPr>
                <a:spLocks noChangeAspect="1"/>
              </p:cNvSpPr>
              <p:nvPr/>
            </p:nvSpPr>
            <p:spPr>
              <a:xfrm rot="5400000">
                <a:off x="6921205" y="909613"/>
                <a:ext cx="338964" cy="277783"/>
              </a:xfrm>
              <a:prstGeom prst="triangle">
                <a:avLst/>
              </a:prstGeom>
              <a:solidFill>
                <a:srgbClr val="008000"/>
              </a:solidFill>
              <a:ln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grpSp>
          <p:nvGrpSpPr>
            <p:cNvPr id="75" name="Group 74"/>
            <p:cNvGrpSpPr/>
            <p:nvPr/>
          </p:nvGrpSpPr>
          <p:grpSpPr>
            <a:xfrm>
              <a:off x="591623" y="2196568"/>
              <a:ext cx="2932737" cy="584776"/>
              <a:chOff x="643130" y="5427877"/>
              <a:chExt cx="2932737" cy="584776"/>
            </a:xfrm>
          </p:grpSpPr>
          <p:sp>
            <p:nvSpPr>
              <p:cNvPr id="76" name="TextBox 75"/>
              <p:cNvSpPr txBox="1"/>
              <p:nvPr/>
            </p:nvSpPr>
            <p:spPr>
              <a:xfrm>
                <a:off x="643130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1</a:t>
                </a:r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2924615" y="5427877"/>
                <a:ext cx="651252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v</a:t>
                </a:r>
                <a:r>
                  <a:rPr lang="en-US" sz="3200" baseline="-25000" dirty="0"/>
                  <a:t>2</a:t>
                </a:r>
              </a:p>
            </p:txBody>
          </p:sp>
        </p:grpSp>
      </p:grpSp>
      <p:sp>
        <p:nvSpPr>
          <p:cNvPr id="78" name="TextBox 77"/>
          <p:cNvSpPr txBox="1"/>
          <p:nvPr/>
        </p:nvSpPr>
        <p:spPr>
          <a:xfrm>
            <a:off x="207130" y="671181"/>
            <a:ext cx="392760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0-simplex = vertex </a:t>
            </a:r>
            <a:r>
              <a:rPr lang="en-US" sz="3200" dirty="0" smtClean="0">
                <a:solidFill>
                  <a:srgbClr val="000000"/>
                </a:solidFill>
              </a:rPr>
              <a:t>= v	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sp>
        <p:nvSpPr>
          <p:cNvPr id="79" name="Oval 78"/>
          <p:cNvSpPr/>
          <p:nvPr/>
        </p:nvSpPr>
        <p:spPr>
          <a:xfrm>
            <a:off x="4405548" y="888500"/>
            <a:ext cx="274320" cy="274320"/>
          </a:xfrm>
          <a:prstGeom prst="ellipse">
            <a:avLst/>
          </a:prstGeom>
          <a:solidFill>
            <a:srgbClr val="77007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8" name="Group 47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CC1DA"/>
          </a:solidFill>
        </p:grpSpPr>
        <p:sp>
          <p:nvSpPr>
            <p:cNvPr id="49" name="Rectangle 48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Rectangle 49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Rectangle 51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4" name="TextBox 53"/>
          <p:cNvSpPr txBox="1"/>
          <p:nvPr/>
        </p:nvSpPr>
        <p:spPr>
          <a:xfrm>
            <a:off x="3830662" y="3672542"/>
            <a:ext cx="5093000" cy="2973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Note that the boundary </a:t>
            </a:r>
          </a:p>
          <a:p>
            <a:r>
              <a:rPr lang="en-US" sz="3200" dirty="0" smtClean="0"/>
              <a:t>of this face is the cycle</a:t>
            </a:r>
          </a:p>
          <a:p>
            <a:pPr algn="ctr">
              <a:lnSpc>
                <a:spcPct val="130000"/>
              </a:lnSpc>
            </a:pPr>
            <a:r>
              <a:rPr lang="en-US" sz="3200" dirty="0"/>
              <a:t>e</a:t>
            </a:r>
            <a:r>
              <a:rPr lang="en-US" sz="3200" baseline="-25000" dirty="0"/>
              <a:t>1</a:t>
            </a:r>
            <a:r>
              <a:rPr lang="en-US" sz="3200" dirty="0"/>
              <a:t> + e</a:t>
            </a:r>
            <a:r>
              <a:rPr lang="en-US" sz="3200" baseline="-25000" dirty="0"/>
              <a:t>2</a:t>
            </a:r>
            <a:r>
              <a:rPr lang="en-US" sz="3200" dirty="0"/>
              <a:t> +  e</a:t>
            </a:r>
            <a:r>
              <a:rPr lang="en-US" sz="3200" baseline="-25000" dirty="0"/>
              <a:t>3</a:t>
            </a:r>
            <a:r>
              <a:rPr lang="en-US" sz="3200" dirty="0"/>
              <a:t> </a:t>
            </a:r>
            <a:endParaRPr lang="en-US" sz="3200" dirty="0" smtClean="0"/>
          </a:p>
          <a:p>
            <a:pPr algn="ctr">
              <a:lnSpc>
                <a:spcPct val="130000"/>
              </a:lnSpc>
            </a:pPr>
            <a:r>
              <a:rPr lang="en-US" sz="3200" dirty="0" smtClean="0"/>
              <a:t>=   (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  <a:r>
              <a:rPr lang="en-US" sz="3200" dirty="0" smtClean="0">
                <a:solidFill>
                  <a:srgbClr val="000000"/>
                </a:solidFill>
              </a:rPr>
              <a:t> + (v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>
                <a:solidFill>
                  <a:srgbClr val="000000"/>
                </a:solidFill>
              </a:rPr>
              <a:t>, 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>
                <a:solidFill>
                  <a:srgbClr val="000000"/>
                </a:solidFill>
              </a:rPr>
              <a:t>)</a:t>
            </a:r>
            <a:r>
              <a:rPr lang="en-US" sz="3200" dirty="0" smtClean="0">
                <a:solidFill>
                  <a:srgbClr val="000000"/>
                </a:solidFill>
              </a:rPr>
              <a:t> –</a:t>
            </a:r>
            <a:r>
              <a:rPr lang="en-US" sz="3200" baseline="-25000" dirty="0" smtClean="0">
                <a:solidFill>
                  <a:srgbClr val="000000"/>
                </a:solidFill>
              </a:rPr>
              <a:t> </a:t>
            </a:r>
            <a:r>
              <a:rPr lang="en-US" sz="3200" dirty="0"/>
              <a:t>(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dirty="0" smtClean="0"/>
              <a:t>=   (</a:t>
            </a:r>
            <a:r>
              <a:rPr lang="en-US" sz="3200" dirty="0" smtClean="0">
                <a:solidFill>
                  <a:srgbClr val="000000"/>
                </a:solidFill>
              </a:rPr>
              <a:t>v</a:t>
            </a:r>
            <a:r>
              <a:rPr lang="en-US" sz="3200" baseline="-25000" dirty="0" smtClean="0">
                <a:solidFill>
                  <a:srgbClr val="000000"/>
                </a:solidFill>
              </a:rPr>
              <a:t>1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) </a:t>
            </a:r>
            <a:r>
              <a:rPr lang="en-US" sz="3200" dirty="0">
                <a:solidFill>
                  <a:srgbClr val="000000"/>
                </a:solidFill>
              </a:rPr>
              <a:t>–</a:t>
            </a:r>
            <a:r>
              <a:rPr lang="en-US" sz="3200" baseline="-25000" dirty="0">
                <a:solidFill>
                  <a:srgbClr val="000000"/>
                </a:solidFill>
              </a:rPr>
              <a:t> </a:t>
            </a:r>
            <a:r>
              <a:rPr lang="en-US" sz="3200" dirty="0"/>
              <a:t>(</a:t>
            </a:r>
            <a:r>
              <a:rPr lang="en-US" sz="3200" dirty="0">
                <a:solidFill>
                  <a:srgbClr val="000000"/>
                </a:solidFill>
              </a:rPr>
              <a:t>v</a:t>
            </a:r>
            <a:r>
              <a:rPr lang="en-US" sz="3200" baseline="-25000" dirty="0">
                <a:solidFill>
                  <a:srgbClr val="000000"/>
                </a:solidFill>
              </a:rPr>
              <a:t>1</a:t>
            </a:r>
            <a:r>
              <a:rPr lang="en-US" sz="3200" dirty="0">
                <a:solidFill>
                  <a:srgbClr val="000000"/>
                </a:solidFill>
              </a:rPr>
              <a:t>, v</a:t>
            </a:r>
            <a:r>
              <a:rPr lang="en-US" sz="3200" baseline="-25000" dirty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)</a:t>
            </a:r>
            <a:r>
              <a:rPr lang="en-US" sz="3200" baseline="-25000" dirty="0" smtClean="0">
                <a:solidFill>
                  <a:srgbClr val="000000"/>
                </a:solidFill>
              </a:rPr>
              <a:t> </a:t>
            </a:r>
            <a:r>
              <a:rPr lang="en-US" sz="3200" dirty="0" smtClean="0">
                <a:solidFill>
                  <a:srgbClr val="000000"/>
                </a:solidFill>
              </a:rPr>
              <a:t>+ (v</a:t>
            </a:r>
            <a:r>
              <a:rPr lang="en-US" sz="3200" baseline="-25000" dirty="0" smtClean="0">
                <a:solidFill>
                  <a:srgbClr val="000000"/>
                </a:solidFill>
              </a:rPr>
              <a:t>2</a:t>
            </a:r>
            <a:r>
              <a:rPr lang="en-US" sz="3200" dirty="0" smtClean="0">
                <a:solidFill>
                  <a:srgbClr val="000000"/>
                </a:solidFill>
              </a:rPr>
              <a:t>, v</a:t>
            </a:r>
            <a:r>
              <a:rPr lang="en-US" sz="3200" baseline="-25000" dirty="0" smtClean="0">
                <a:solidFill>
                  <a:srgbClr val="000000"/>
                </a:solidFill>
              </a:rPr>
              <a:t>3</a:t>
            </a:r>
            <a:r>
              <a:rPr lang="en-US" sz="3200" dirty="0" smtClean="0">
                <a:solidFill>
                  <a:srgbClr val="000000"/>
                </a:solidFill>
              </a:rPr>
              <a:t>)  </a:t>
            </a:r>
            <a:endParaRPr lang="en-US" sz="3200" baseline="-25000" dirty="0">
              <a:solidFill>
                <a:srgbClr val="000000"/>
              </a:solidFill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20817" y="-2534"/>
            <a:ext cx="9144000" cy="673716"/>
          </a:xfrm>
          <a:prstGeom prst="rect">
            <a:avLst/>
          </a:prstGeom>
          <a:solidFill>
            <a:srgbClr val="CCC1D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O</a:t>
            </a:r>
            <a:r>
              <a:rPr lang="en-US" sz="3200" dirty="0" smtClean="0">
                <a:solidFill>
                  <a:schemeClr val="tx1"/>
                </a:solidFill>
              </a:rPr>
              <a:t>riented 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340383" y="692783"/>
            <a:ext cx="3636495" cy="5847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Grading = dimension 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43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</p:grpSp>
      <p:sp>
        <p:nvSpPr>
          <p:cNvPr id="9" name="Rectangle 8"/>
          <p:cNvSpPr/>
          <p:nvPr/>
        </p:nvSpPr>
        <p:spPr>
          <a:xfrm>
            <a:off x="20817" y="-2535"/>
            <a:ext cx="9144000" cy="695318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</a:rPr>
              <a:t>C</a:t>
            </a:r>
            <a:r>
              <a:rPr lang="en-US" sz="3200" dirty="0" smtClean="0">
                <a:solidFill>
                  <a:schemeClr val="tx1"/>
                </a:solidFill>
              </a:rPr>
              <a:t>ell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8811" y="771237"/>
            <a:ext cx="849806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/>
              <a:t>Building block:  n-cells = { x in </a:t>
            </a:r>
            <a:r>
              <a:rPr lang="en-US" sz="3200" b="1" dirty="0" err="1" smtClean="0"/>
              <a:t>R</a:t>
            </a:r>
            <a:r>
              <a:rPr lang="en-US" sz="3200" b="1" baseline="30000" dirty="0" err="1" smtClean="0"/>
              <a:t>n</a:t>
            </a:r>
            <a:r>
              <a:rPr lang="en-US" sz="3200" b="1" dirty="0" smtClean="0"/>
              <a:t>  :  || x || ≤ 1  }  </a:t>
            </a:r>
          </a:p>
        </p:txBody>
      </p:sp>
      <p:sp>
        <p:nvSpPr>
          <p:cNvPr id="16" name="Oval 15"/>
          <p:cNvSpPr/>
          <p:nvPr/>
        </p:nvSpPr>
        <p:spPr>
          <a:xfrm>
            <a:off x="7543452" y="3072231"/>
            <a:ext cx="1188213" cy="1188213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 w="38100" cmpd="sng">
            <a:solidFill>
              <a:schemeClr val="tx2">
                <a:lumMod val="40000"/>
                <a:lumOff val="60000"/>
              </a:schemeClr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7" name="Rectangle 16"/>
          <p:cNvSpPr/>
          <p:nvPr/>
        </p:nvSpPr>
        <p:spPr>
          <a:xfrm>
            <a:off x="339488" y="3350706"/>
            <a:ext cx="8197025" cy="584776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2-cell = open disk = { x in R</a:t>
            </a:r>
            <a:r>
              <a:rPr lang="en-US" sz="3200" baseline="300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 :  ||x || &lt; 1 }</a:t>
            </a:r>
          </a:p>
        </p:txBody>
      </p:sp>
      <p:sp>
        <p:nvSpPr>
          <p:cNvPr id="3" name="Rectangle 2"/>
          <p:cNvSpPr/>
          <p:nvPr/>
        </p:nvSpPr>
        <p:spPr>
          <a:xfrm>
            <a:off x="339488" y="1500668"/>
            <a:ext cx="7725011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Examples:  </a:t>
            </a:r>
            <a:r>
              <a:rPr lang="en-US" sz="3200" dirty="0" smtClean="0">
                <a:solidFill>
                  <a:srgbClr val="660066"/>
                </a:solidFill>
              </a:rPr>
              <a:t>0-cell = { x in R</a:t>
            </a:r>
            <a:r>
              <a:rPr lang="en-US" sz="3200" baseline="30000" dirty="0" smtClean="0">
                <a:solidFill>
                  <a:srgbClr val="660066"/>
                </a:solidFill>
              </a:rPr>
              <a:t>0</a:t>
            </a:r>
            <a:r>
              <a:rPr lang="en-US" sz="3200" dirty="0" smtClean="0">
                <a:solidFill>
                  <a:srgbClr val="660066"/>
                </a:solidFill>
              </a:rPr>
              <a:t> :  ||x || &lt; 1 }</a:t>
            </a:r>
          </a:p>
        </p:txBody>
      </p:sp>
      <p:sp>
        <p:nvSpPr>
          <p:cNvPr id="21" name="Oval 20"/>
          <p:cNvSpPr>
            <a:spLocks noChangeAspect="1"/>
          </p:cNvSpPr>
          <p:nvPr/>
        </p:nvSpPr>
        <p:spPr>
          <a:xfrm>
            <a:off x="7589520" y="1735900"/>
            <a:ext cx="182880" cy="182880"/>
          </a:xfrm>
          <a:prstGeom prst="ellipse">
            <a:avLst/>
          </a:prstGeom>
          <a:solidFill>
            <a:srgbClr val="660066"/>
          </a:solidFill>
          <a:ln>
            <a:solidFill>
              <a:srgbClr val="66006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/>
          <p:cNvGrpSpPr/>
          <p:nvPr/>
        </p:nvGrpSpPr>
        <p:grpSpPr>
          <a:xfrm>
            <a:off x="339488" y="2377769"/>
            <a:ext cx="8804513" cy="584776"/>
            <a:chOff x="404811" y="2583804"/>
            <a:chExt cx="8437563" cy="584776"/>
          </a:xfrm>
        </p:grpSpPr>
        <p:cxnSp>
          <p:nvCxnSpPr>
            <p:cNvPr id="22" name="Straight Connector 21"/>
            <p:cNvCxnSpPr/>
            <p:nvPr/>
          </p:nvCxnSpPr>
          <p:spPr>
            <a:xfrm rot="10800000" flipV="1">
              <a:off x="7598041" y="2941251"/>
              <a:ext cx="955156" cy="0"/>
            </a:xfrm>
            <a:prstGeom prst="line">
              <a:avLst/>
            </a:prstGeom>
            <a:ln w="88900">
              <a:solidFill>
                <a:srgbClr val="008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Rectangle 17"/>
            <p:cNvSpPr/>
            <p:nvPr/>
          </p:nvSpPr>
          <p:spPr>
            <a:xfrm>
              <a:off x="404811" y="2583804"/>
              <a:ext cx="8437563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>
                  <a:solidFill>
                    <a:srgbClr val="004E00"/>
                  </a:solidFill>
                </a:rPr>
                <a:t>1-cell =open interval ={ x in R :  ||x || &lt; 1 }    </a:t>
              </a:r>
              <a:r>
                <a:rPr lang="en-US" sz="3200" b="1" dirty="0" smtClean="0">
                  <a:solidFill>
                    <a:srgbClr val="008000"/>
                  </a:solidFill>
                </a:rPr>
                <a:t>(         )</a:t>
              </a:r>
              <a:endParaRPr lang="en-US" sz="3200" b="1" dirty="0" smtClean="0"/>
            </a:p>
          </p:txBody>
        </p:sp>
      </p:grpSp>
      <p:sp>
        <p:nvSpPr>
          <p:cNvPr id="20" name="Rectangle 19"/>
          <p:cNvSpPr/>
          <p:nvPr/>
        </p:nvSpPr>
        <p:spPr>
          <a:xfrm>
            <a:off x="2753753" y="4574174"/>
            <a:ext cx="3636495" cy="584776"/>
          </a:xfrm>
          <a:prstGeom prst="rect">
            <a:avLst/>
          </a:prstGeom>
          <a:ln w="28575" cmpd="sng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Grading = dimension </a:t>
            </a:r>
            <a:endParaRPr lang="en-US" sz="3200" baseline="-25000" dirty="0">
              <a:solidFill>
                <a:srgbClr val="FF0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1099708" y="5551596"/>
            <a:ext cx="6944585" cy="746661"/>
            <a:chOff x="752058" y="5286981"/>
            <a:chExt cx="6944585" cy="746661"/>
          </a:xfrm>
        </p:grpSpPr>
        <p:sp>
          <p:nvSpPr>
            <p:cNvPr id="13" name="Rectangle 12"/>
            <p:cNvSpPr/>
            <p:nvPr/>
          </p:nvSpPr>
          <p:spPr>
            <a:xfrm>
              <a:off x="1206765" y="5332420"/>
              <a:ext cx="6489878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600" b="1" dirty="0" smtClean="0"/>
                <a:t>(n</a:t>
              </a:r>
              <a:r>
                <a:rPr lang="en-US" sz="3600" b="1" dirty="0"/>
                <a:t>-</a:t>
              </a:r>
              <a:r>
                <a:rPr lang="en-US" sz="3600" b="1" dirty="0" smtClean="0"/>
                <a:t>cells) </a:t>
              </a:r>
              <a:r>
                <a:rPr lang="en-US" sz="3600" b="1" dirty="0"/>
                <a:t>= { x in </a:t>
              </a:r>
              <a:r>
                <a:rPr lang="en-US" sz="3600" b="1" dirty="0" err="1"/>
                <a:t>R</a:t>
              </a:r>
              <a:r>
                <a:rPr lang="en-US" sz="3600" b="1" baseline="30000" dirty="0" err="1"/>
                <a:t>n</a:t>
              </a:r>
              <a:r>
                <a:rPr lang="en-US" sz="3600" b="1" dirty="0"/>
                <a:t>  :  || x || </a:t>
              </a:r>
              <a:r>
                <a:rPr lang="en-US" sz="3600" b="1" dirty="0" smtClean="0"/>
                <a:t>= </a:t>
              </a:r>
              <a:r>
                <a:rPr lang="en-US" sz="3600" b="1" dirty="0"/>
                <a:t>1  }  </a:t>
              </a:r>
            </a:p>
          </p:txBody>
        </p:sp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752058" y="5286981"/>
              <a:ext cx="654480" cy="746661"/>
              <a:chOff x="793734" y="564593"/>
              <a:chExt cx="569072" cy="649224"/>
            </a:xfrm>
          </p:grpSpPr>
          <p:pic>
            <p:nvPicPr>
              <p:cNvPr id="25" name="Picture 24"/>
              <p:cNvPicPr>
                <a:picLocks noChangeAspect="1"/>
              </p:cNvPicPr>
              <p:nvPr/>
            </p:nvPicPr>
            <p:blipFill rotWithShape="1">
              <a:blip r:embed="rId3"/>
              <a:srcRect l="-22826" t="-31574" r="-24015" b="-15269"/>
              <a:stretch/>
            </p:blipFill>
            <p:spPr>
              <a:xfrm>
                <a:off x="793734" y="564593"/>
                <a:ext cx="432816" cy="649224"/>
              </a:xfrm>
              <a:prstGeom prst="rect">
                <a:avLst/>
              </a:prstGeom>
              <a:noFill/>
            </p:spPr>
          </p:pic>
          <p:sp>
            <p:nvSpPr>
              <p:cNvPr id="26" name="Rectangle 25"/>
              <p:cNvSpPr/>
              <p:nvPr/>
            </p:nvSpPr>
            <p:spPr>
              <a:xfrm>
                <a:off x="1061637" y="775517"/>
                <a:ext cx="301169" cy="4014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3600" baseline="-25000" dirty="0"/>
                  <a:t>n</a:t>
                </a:r>
                <a:endParaRPr lang="en-US" sz="3600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83693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946201" y="723842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6671" y="723842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2722" y="146395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903408" y="5814064"/>
            <a:ext cx="2839260" cy="695957"/>
            <a:chOff x="1824527" y="3988528"/>
            <a:chExt cx="2839260" cy="695957"/>
          </a:xfrm>
        </p:grpSpPr>
        <p:sp>
          <p:nvSpPr>
            <p:cNvPr id="2" name="Rectangle 1"/>
            <p:cNvSpPr/>
            <p:nvPr/>
          </p:nvSpPr>
          <p:spPr>
            <a:xfrm>
              <a:off x="2199106" y="3988528"/>
              <a:ext cx="2464681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: 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</a:t>
              </a:r>
              <a:endParaRPr lang="en-US" sz="3200" dirty="0" smtClean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824527" y="4007829"/>
              <a:ext cx="699555" cy="676656"/>
              <a:chOff x="658368" y="5669280"/>
              <a:chExt cx="699555" cy="676656"/>
            </a:xfrm>
          </p:grpSpPr>
          <p:sp>
            <p:nvSpPr>
              <p:cNvPr id="17" name="Arc 16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</p:grpSp>
      <p:sp>
        <p:nvSpPr>
          <p:cNvPr id="34" name="Rectangle 33"/>
          <p:cNvSpPr/>
          <p:nvPr/>
        </p:nvSpPr>
        <p:spPr>
          <a:xfrm>
            <a:off x="944824" y="3988528"/>
            <a:ext cx="776753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=  </a:t>
            </a:r>
            <a:r>
              <a:rPr lang="en-US" sz="3200" b="1" dirty="0" smtClean="0">
                <a:solidFill>
                  <a:schemeClr val="tx1"/>
                </a:solidFill>
              </a:rPr>
              <a:t>Z</a:t>
            </a:r>
            <a:r>
              <a:rPr lang="en-US" sz="3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3200" dirty="0" smtClean="0">
                <a:solidFill>
                  <a:schemeClr val="tx1"/>
                </a:solidFill>
              </a:rPr>
              <a:t>[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v</a:t>
            </a:r>
            <a:r>
              <a:rPr lang="en-US" sz="3200" baseline="-25000" dirty="0"/>
              <a:t>2</a:t>
            </a:r>
            <a:r>
              <a:rPr lang="en-US" sz="3200" dirty="0" smtClean="0"/>
              <a:t>, v</a:t>
            </a:r>
            <a:r>
              <a:rPr lang="en-US" sz="3200" baseline="-25000" dirty="0"/>
              <a:t>3</a:t>
            </a:r>
            <a:r>
              <a:rPr lang="en-US" sz="3200" dirty="0" smtClean="0"/>
              <a:t>, v</a:t>
            </a:r>
            <a:r>
              <a:rPr lang="en-US" sz="3200" baseline="-25000" dirty="0"/>
              <a:t>4</a:t>
            </a:r>
            <a:r>
              <a:rPr lang="en-US" sz="3200" dirty="0" smtClean="0"/>
              <a:t>, v</a:t>
            </a:r>
            <a:r>
              <a:rPr lang="en-US" sz="3200" baseline="-25000" dirty="0"/>
              <a:t>5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]  =  set of 0-chains</a:t>
            </a:r>
          </a:p>
          <a:p>
            <a:endParaRPr lang="en-US" sz="3200" dirty="0"/>
          </a:p>
          <a:p>
            <a:r>
              <a:rPr lang="en-US" sz="3200" dirty="0" smtClean="0"/>
              <a:t>C</a:t>
            </a:r>
            <a:r>
              <a:rPr lang="en-US" sz="3200" baseline="-25000" dirty="0"/>
              <a:t>1</a:t>
            </a:r>
            <a:r>
              <a:rPr lang="en-US" sz="3200" dirty="0" smtClean="0"/>
              <a:t> = </a:t>
            </a:r>
            <a:r>
              <a:rPr lang="en-US" sz="3200" b="1" dirty="0" smtClean="0">
                <a:solidFill>
                  <a:schemeClr val="tx1"/>
                </a:solidFill>
              </a:rPr>
              <a:t>Z</a:t>
            </a:r>
            <a:r>
              <a:rPr lang="en-US" sz="3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3200" dirty="0" smtClean="0">
                <a:solidFill>
                  <a:schemeClr val="tx1"/>
                </a:solidFill>
              </a:rPr>
              <a:t>[</a:t>
            </a:r>
            <a:r>
              <a:rPr lang="en-US" sz="3200" dirty="0" smtClean="0"/>
              <a:t>e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e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e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 e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, e</a:t>
            </a:r>
            <a:r>
              <a:rPr lang="en-US" sz="3200" baseline="-25000" dirty="0" smtClean="0"/>
              <a:t>5</a:t>
            </a:r>
            <a:r>
              <a:rPr lang="en-US" sz="3200" dirty="0" smtClean="0"/>
              <a:t>]  =  set of 1-chains</a:t>
            </a:r>
          </a:p>
        </p:txBody>
      </p:sp>
    </p:spTree>
    <p:extLst>
      <p:ext uri="{BB962C8B-B14F-4D97-AF65-F5344CB8AC3E}">
        <p14:creationId xmlns:p14="http://schemas.microsoft.com/office/powerpoint/2010/main" val="181908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6963" y="-2535"/>
            <a:ext cx="9171780" cy="6862763"/>
            <a:chOff x="-6963" y="-2535"/>
            <a:chExt cx="9171780" cy="6862763"/>
          </a:xfrm>
          <a:solidFill>
            <a:schemeClr val="accent3">
              <a:lumMod val="40000"/>
              <a:lumOff val="60000"/>
            </a:schemeClr>
          </a:solidFill>
        </p:grpSpPr>
        <p:grpSp>
          <p:nvGrpSpPr>
            <p:cNvPr id="4" name="Group 3"/>
            <p:cNvGrpSpPr/>
            <p:nvPr/>
          </p:nvGrpSpPr>
          <p:grpSpPr>
            <a:xfrm>
              <a:off x="-6963" y="-1"/>
              <a:ext cx="9171780" cy="6860229"/>
              <a:chOff x="-6963" y="-1"/>
              <a:chExt cx="9171780" cy="6860229"/>
            </a:xfrm>
            <a:grpFill/>
          </p:grpSpPr>
          <p:sp>
            <p:nvSpPr>
              <p:cNvPr id="5" name="Rectangle 4"/>
              <p:cNvSpPr/>
              <p:nvPr/>
            </p:nvSpPr>
            <p:spPr>
              <a:xfrm>
                <a:off x="0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" name="Rectangle 5"/>
              <p:cNvSpPr/>
              <p:nvPr/>
            </p:nvSpPr>
            <p:spPr>
              <a:xfrm>
                <a:off x="8976879" y="0"/>
                <a:ext cx="182880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" name="Rectangle 6"/>
              <p:cNvSpPr/>
              <p:nvPr/>
            </p:nvSpPr>
            <p:spPr>
              <a:xfrm>
                <a:off x="13854" y="-1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" name="Rectangle 7"/>
              <p:cNvSpPr/>
              <p:nvPr/>
            </p:nvSpPr>
            <p:spPr>
              <a:xfrm>
                <a:off x="-6963" y="6677348"/>
                <a:ext cx="9150963" cy="18288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Rectangle 22"/>
            <p:cNvSpPr/>
            <p:nvPr/>
          </p:nvSpPr>
          <p:spPr>
            <a:xfrm>
              <a:off x="20817" y="-2535"/>
              <a:ext cx="9144000" cy="785815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chemeClr val="tx1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3033696" y="75394"/>
            <a:ext cx="3076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dirty="0" err="1"/>
              <a:t>Čech</a:t>
            </a:r>
            <a:r>
              <a:rPr lang="en-US" sz="3600" dirty="0"/>
              <a:t> homology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29193" y="705650"/>
            <a:ext cx="8943347" cy="72532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Given     U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>
                <a:latin typeface="Symbol" charset="2"/>
                <a:cs typeface="Symbol" charset="2"/>
              </a:rPr>
              <a:t> </a:t>
            </a:r>
            <a:r>
              <a:rPr lang="en-US" sz="3200" dirty="0" smtClean="0">
                <a:latin typeface="Symbol" charset="2"/>
                <a:cs typeface="Symbol" charset="2"/>
              </a:rPr>
              <a:t>   </a:t>
            </a:r>
            <a:r>
              <a:rPr lang="en-US" sz="3200" dirty="0" smtClean="0">
                <a:cs typeface="Symbol" charset="2"/>
              </a:rPr>
              <a:t>where</a:t>
            </a:r>
            <a:r>
              <a:rPr lang="en-US" sz="3200" dirty="0" smtClean="0">
                <a:latin typeface="Symbol" charset="2"/>
                <a:cs typeface="Symbol" charset="2"/>
              </a:rPr>
              <a:t>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 smtClean="0">
                <a:latin typeface="Symbol" charset="2"/>
                <a:cs typeface="Symbol" charset="2"/>
              </a:rPr>
              <a:t> </a:t>
            </a:r>
            <a:r>
              <a:rPr lang="en-US" sz="3200" dirty="0" smtClean="0">
                <a:cs typeface="Symbol" charset="2"/>
              </a:rPr>
              <a:t>open for all </a:t>
            </a:r>
            <a:r>
              <a:rPr lang="en-US" sz="3200" dirty="0" smtClean="0">
                <a:latin typeface="Symbol" charset="2"/>
                <a:cs typeface="Symbol" charset="2"/>
              </a:rPr>
              <a:t>a</a:t>
            </a:r>
            <a:r>
              <a:rPr lang="en-US" sz="3200" dirty="0" smtClean="0">
                <a:cs typeface="Symbol" charset="2"/>
              </a:rPr>
              <a:t> </a:t>
            </a:r>
            <a:r>
              <a:rPr lang="en-US" sz="3200" dirty="0">
                <a:cs typeface="Symbol" charset="2"/>
              </a:rPr>
              <a:t>in </a:t>
            </a:r>
            <a:r>
              <a:rPr lang="en-US" sz="3200" dirty="0" smtClean="0">
                <a:cs typeface="Symbol" charset="2"/>
              </a:rPr>
              <a:t>A.</a:t>
            </a:r>
            <a:endParaRPr lang="en-US" sz="3200" baseline="-25000" dirty="0" smtClean="0">
              <a:latin typeface="Symbol" charset="2"/>
              <a:cs typeface="Symbol" charset="2"/>
            </a:endParaRPr>
          </a:p>
          <a:p>
            <a:endParaRPr lang="en-US" sz="3200" dirty="0">
              <a:latin typeface="Symbol" charset="2"/>
              <a:cs typeface="Symbol" charset="2"/>
            </a:endParaRPr>
          </a:p>
          <a:p>
            <a:r>
              <a:rPr lang="en-US" sz="3200" dirty="0" smtClean="0"/>
              <a:t>Objects = finite intersections = {  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 </a:t>
            </a:r>
            <a:r>
              <a:rPr lang="en-US" sz="3200" dirty="0" smtClean="0">
                <a:latin typeface="Symbol" charset="2"/>
                <a:cs typeface="Symbol" charset="2"/>
              </a:rPr>
              <a:t>:  </a:t>
            </a:r>
            <a:r>
              <a:rPr lang="en-US" sz="32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err="1" smtClean="0">
                <a:cs typeface="Symbol" charset="2"/>
              </a:rPr>
              <a:t>i</a:t>
            </a:r>
            <a:r>
              <a:rPr lang="en-US" sz="3200" dirty="0" smtClean="0">
                <a:cs typeface="Symbol" charset="2"/>
              </a:rPr>
              <a:t> in A }</a:t>
            </a:r>
            <a:endParaRPr lang="en-US" sz="3200" baseline="-25000" dirty="0" smtClean="0">
              <a:latin typeface="Symbol" charset="2"/>
              <a:cs typeface="Symbol" charset="2"/>
            </a:endParaRPr>
          </a:p>
          <a:p>
            <a:endParaRPr lang="en-US" sz="3200" baseline="-25000" dirty="0">
              <a:latin typeface="Symbol" charset="2"/>
              <a:cs typeface="Symbol" charset="2"/>
            </a:endParaRPr>
          </a:p>
          <a:p>
            <a:endParaRPr lang="en-US" sz="800" baseline="-25000" dirty="0" smtClean="0">
              <a:latin typeface="Symbol" charset="2"/>
              <a:cs typeface="Symbol" charset="2"/>
            </a:endParaRPr>
          </a:p>
          <a:p>
            <a:r>
              <a:rPr lang="en-US" sz="3200" dirty="0" smtClean="0">
                <a:cs typeface="Symbol" charset="2"/>
              </a:rPr>
              <a:t>Grading  =  n = depth of intersection.</a:t>
            </a:r>
          </a:p>
          <a:p>
            <a:endParaRPr lang="en-US" sz="3200" dirty="0" smtClean="0">
              <a:cs typeface="Symbol" charset="2"/>
            </a:endParaRPr>
          </a:p>
          <a:p>
            <a:r>
              <a:rPr lang="en-US" sz="3200" dirty="0" smtClean="0">
                <a:cs typeface="Symbol" charset="2"/>
              </a:rPr>
              <a:t>          </a:t>
            </a:r>
            <a:r>
              <a:rPr lang="en-US" sz="4400" dirty="0" smtClean="0">
                <a:cs typeface="Symbol" charset="2"/>
              </a:rPr>
              <a:t>( </a:t>
            </a:r>
            <a:r>
              <a:rPr lang="en-US" sz="3200" dirty="0" smtClean="0">
                <a:cs typeface="Symbol" charset="2"/>
              </a:rPr>
              <a:t>  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</a:t>
            </a:r>
            <a:r>
              <a:rPr lang="en-US" sz="4400" dirty="0" smtClean="0">
                <a:latin typeface="Symbol" charset="2"/>
                <a:cs typeface="Symbol" charset="2"/>
              </a:rPr>
              <a:t>)  =  S    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endParaRPr lang="en-US" sz="3200" baseline="-25000" dirty="0" smtClean="0">
              <a:latin typeface="Symbol" charset="2"/>
              <a:cs typeface="Symbol" charset="2"/>
            </a:endParaRPr>
          </a:p>
          <a:p>
            <a:endParaRPr lang="en-US" sz="3200" baseline="-25000" dirty="0">
              <a:latin typeface="Symbol" charset="2"/>
              <a:cs typeface="Symbol" charset="2"/>
            </a:endParaRPr>
          </a:p>
          <a:p>
            <a:endParaRPr lang="en-US" sz="3200" dirty="0" smtClean="0">
              <a:cs typeface="Symbol" charset="2"/>
            </a:endParaRPr>
          </a:p>
          <a:p>
            <a:r>
              <a:rPr lang="en-US" sz="3200" dirty="0" smtClean="0">
                <a:cs typeface="Symbol" charset="2"/>
              </a:rPr>
              <a:t>Ex:       (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>
                <a:latin typeface="Symbol" charset="2"/>
                <a:cs typeface="Symbol" charset="2"/>
              </a:rPr>
              <a:t>)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</a:t>
            </a:r>
            <a:r>
              <a:rPr lang="en-US" sz="3200" dirty="0" smtClean="0">
                <a:latin typeface="Symbol" charset="2"/>
                <a:cs typeface="Symbol" charset="2"/>
              </a:rPr>
              <a:t>= 0,       (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 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b</a:t>
            </a:r>
            <a:r>
              <a:rPr lang="en-US" sz="3200" dirty="0" smtClean="0">
                <a:latin typeface="Symbol" charset="2"/>
                <a:cs typeface="Symbol" charset="2"/>
              </a:rPr>
              <a:t>)  =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>
                <a:latin typeface="Symbol" charset="2"/>
                <a:cs typeface="Symbol" charset="2"/>
              </a:rPr>
              <a:t> </a:t>
            </a:r>
            <a:r>
              <a:rPr lang="en-US" sz="3200" dirty="0" smtClean="0">
                <a:latin typeface="Symbol" charset="2"/>
                <a:cs typeface="Symbol" charset="2"/>
              </a:rPr>
              <a:t>+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b</a:t>
            </a:r>
            <a:endParaRPr lang="en-US" sz="3200" baseline="-25000" dirty="0" smtClean="0">
              <a:latin typeface="Symbol" charset="2"/>
              <a:cs typeface="Symbol" charset="2"/>
            </a:endParaRPr>
          </a:p>
          <a:p>
            <a:endParaRPr lang="en-US" sz="3200" baseline="-25000" dirty="0">
              <a:latin typeface="Symbol" charset="2"/>
              <a:cs typeface="Symbol" charset="2"/>
            </a:endParaRPr>
          </a:p>
          <a:p>
            <a:r>
              <a:rPr lang="en-US" sz="3200" dirty="0" smtClean="0">
                <a:latin typeface="Symbol" charset="2"/>
                <a:cs typeface="Symbol" charset="2"/>
              </a:rPr>
              <a:t>  (</a:t>
            </a:r>
            <a:r>
              <a:rPr lang="en-US" sz="3200" dirty="0" err="1"/>
              <a:t>V</a:t>
            </a:r>
            <a:r>
              <a:rPr lang="en-US" sz="3200" baseline="-25000" dirty="0" err="1">
                <a:latin typeface="Symbol" charset="2"/>
                <a:cs typeface="Symbol" charset="2"/>
              </a:rPr>
              <a:t>a</a:t>
            </a:r>
            <a:r>
              <a:rPr lang="en-US" sz="3200" baseline="-25000" dirty="0">
                <a:latin typeface="Symbol" charset="2"/>
                <a:cs typeface="Symbol" charset="2"/>
              </a:rPr>
              <a:t> 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b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    </a:t>
            </a:r>
            <a:r>
              <a:rPr lang="en-US" sz="3200" dirty="0" smtClean="0">
                <a:cs typeface="Symbol" charset="2"/>
              </a:rPr>
              <a:t>V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>
                <a:latin typeface="Symbol" charset="2"/>
                <a:cs typeface="Symbol" charset="2"/>
              </a:rPr>
              <a:t>)  </a:t>
            </a:r>
            <a:r>
              <a:rPr lang="en-US" sz="3200" dirty="0">
                <a:latin typeface="Symbol" charset="2"/>
                <a:cs typeface="Symbol" charset="2"/>
              </a:rPr>
              <a:t>= </a:t>
            </a:r>
            <a:r>
              <a:rPr lang="en-US" sz="3200" dirty="0" smtClean="0">
                <a:latin typeface="Symbol" charset="2"/>
                <a:cs typeface="Symbol" charset="2"/>
              </a:rPr>
              <a:t> (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a</a:t>
            </a:r>
            <a:r>
              <a:rPr lang="en-US" sz="3200" dirty="0" smtClean="0">
                <a:latin typeface="Symbol" charset="2"/>
                <a:cs typeface="Symbol" charset="2"/>
              </a:rPr>
              <a:t>    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b</a:t>
            </a:r>
            <a:r>
              <a:rPr lang="en-US" sz="3200" dirty="0">
                <a:latin typeface="Symbol" charset="2"/>
                <a:cs typeface="Symbol" charset="2"/>
              </a:rPr>
              <a:t>)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</a:t>
            </a:r>
            <a:r>
              <a:rPr lang="en-US" sz="3200" dirty="0" smtClean="0">
                <a:latin typeface="Symbol" charset="2"/>
                <a:cs typeface="Symbol" charset="2"/>
              </a:rPr>
              <a:t>+ </a:t>
            </a:r>
            <a:r>
              <a:rPr lang="en-US" sz="3200" dirty="0">
                <a:latin typeface="Symbol" charset="2"/>
                <a:cs typeface="Symbol" charset="2"/>
              </a:rPr>
              <a:t>(</a:t>
            </a:r>
            <a:r>
              <a:rPr lang="en-US" sz="3200" dirty="0" err="1"/>
              <a:t>V</a:t>
            </a:r>
            <a:r>
              <a:rPr lang="en-US" sz="3200" baseline="-25000" dirty="0" err="1">
                <a:latin typeface="Symbol" charset="2"/>
                <a:cs typeface="Symbol" charset="2"/>
              </a:rPr>
              <a:t>a</a:t>
            </a:r>
            <a:r>
              <a:rPr lang="en-US" sz="3200" dirty="0">
                <a:latin typeface="Symbol" charset="2"/>
                <a:cs typeface="Symbol" charset="2"/>
              </a:rPr>
              <a:t>    </a:t>
            </a:r>
            <a:r>
              <a:rPr lang="en-US" sz="3200" dirty="0" smtClean="0"/>
              <a:t>V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>
                <a:latin typeface="Symbol" charset="2"/>
                <a:cs typeface="Symbol" charset="2"/>
              </a:rPr>
              <a:t>)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 </a:t>
            </a:r>
            <a:r>
              <a:rPr lang="en-US" sz="3200" dirty="0" smtClean="0">
                <a:latin typeface="Symbol" charset="2"/>
                <a:cs typeface="Symbol" charset="2"/>
              </a:rPr>
              <a:t>+ </a:t>
            </a:r>
            <a:r>
              <a:rPr lang="en-US" sz="3200" dirty="0">
                <a:latin typeface="Symbol" charset="2"/>
                <a:cs typeface="Symbol" charset="2"/>
              </a:rPr>
              <a:t>(</a:t>
            </a:r>
            <a:r>
              <a:rPr lang="en-US" sz="3200" dirty="0" err="1" smtClean="0"/>
              <a:t>V</a:t>
            </a:r>
            <a:r>
              <a:rPr lang="en-US" sz="3200" baseline="-25000" dirty="0" err="1" smtClean="0">
                <a:latin typeface="Symbol" charset="2"/>
                <a:cs typeface="Symbol" charset="2"/>
              </a:rPr>
              <a:t>b</a:t>
            </a:r>
            <a:r>
              <a:rPr lang="en-US" sz="3200" dirty="0" smtClean="0">
                <a:latin typeface="Symbol" charset="2"/>
                <a:cs typeface="Symbol" charset="2"/>
              </a:rPr>
              <a:t>    </a:t>
            </a:r>
            <a:r>
              <a:rPr lang="en-US" sz="3200" dirty="0" smtClean="0"/>
              <a:t>V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g</a:t>
            </a:r>
            <a:r>
              <a:rPr lang="en-US" sz="3200" dirty="0" smtClean="0">
                <a:latin typeface="Symbol" charset="2"/>
                <a:cs typeface="Symbol" charset="2"/>
              </a:rPr>
              <a:t>)</a:t>
            </a:r>
            <a:r>
              <a:rPr lang="en-US" sz="3200" baseline="-25000" dirty="0" smtClean="0">
                <a:latin typeface="Symbol" charset="2"/>
                <a:cs typeface="Symbol" charset="2"/>
              </a:rPr>
              <a:t> </a:t>
            </a:r>
            <a:endParaRPr lang="en-US" sz="3200" dirty="0">
              <a:latin typeface="Symbol" charset="2"/>
              <a:cs typeface="Symbol" charset="2"/>
            </a:endParaRPr>
          </a:p>
          <a:p>
            <a:endParaRPr lang="en-US" sz="3200" dirty="0">
              <a:latin typeface="Symbol" charset="2"/>
              <a:cs typeface="Symbol" charset="2"/>
            </a:endParaRPr>
          </a:p>
          <a:p>
            <a:endParaRPr lang="en-US" sz="3200" dirty="0">
              <a:latin typeface="Symbol" charset="2"/>
              <a:cs typeface="Symbol" charset="2"/>
            </a:endParaRPr>
          </a:p>
          <a:p>
            <a:endParaRPr lang="en-US" sz="3200" dirty="0">
              <a:latin typeface="Symbol" charset="2"/>
              <a:cs typeface="Symbol" charset="2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5819251" y="1428431"/>
            <a:ext cx="747823" cy="1080594"/>
            <a:chOff x="5783971" y="1869456"/>
            <a:chExt cx="747823" cy="1080594"/>
          </a:xfrm>
        </p:grpSpPr>
        <p:sp>
          <p:nvSpPr>
            <p:cNvPr id="10" name="Rectangle 9"/>
            <p:cNvSpPr/>
            <p:nvPr/>
          </p:nvSpPr>
          <p:spPr>
            <a:xfrm rot="10800000">
              <a:off x="5868684" y="2168224"/>
              <a:ext cx="44795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U</a:t>
              </a:r>
              <a:r>
                <a:rPr lang="en-US" dirty="0"/>
                <a:t> 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783971" y="2488385"/>
              <a:ext cx="747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i</a:t>
              </a:r>
              <a:r>
                <a:rPr lang="en-US" sz="2400" dirty="0" smtClean="0"/>
                <a:t> = 1</a:t>
              </a:r>
              <a:endParaRPr lang="en-US" sz="2400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910929" y="1869456"/>
              <a:ext cx="440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</a:t>
              </a:r>
              <a:endParaRPr lang="en-US" sz="2400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6738381" y="2021463"/>
            <a:ext cx="4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1722746" y="1074111"/>
            <a:ext cx="9284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smtClean="0">
                <a:latin typeface="Symbol" charset="2"/>
                <a:cs typeface="Symbol" charset="2"/>
              </a:rPr>
              <a:t>a</a:t>
            </a:r>
            <a:r>
              <a:rPr lang="en-US" sz="2400" dirty="0" smtClean="0">
                <a:cs typeface="Symbol" charset="2"/>
              </a:rPr>
              <a:t> </a:t>
            </a:r>
            <a:r>
              <a:rPr lang="en-US" sz="2400" dirty="0">
                <a:cs typeface="Symbol" charset="2"/>
              </a:rPr>
              <a:t>in A </a:t>
            </a:r>
            <a:endParaRPr lang="en-US" sz="2400" dirty="0"/>
          </a:p>
        </p:txBody>
      </p:sp>
      <p:grpSp>
        <p:nvGrpSpPr>
          <p:cNvPr id="17" name="Group 16"/>
          <p:cNvGrpSpPr>
            <a:grpSpLocks noChangeAspect="1"/>
          </p:cNvGrpSpPr>
          <p:nvPr/>
        </p:nvGrpSpPr>
        <p:grpSpPr>
          <a:xfrm>
            <a:off x="599752" y="3545957"/>
            <a:ext cx="993926" cy="740664"/>
            <a:chOff x="793734" y="564593"/>
            <a:chExt cx="871219" cy="649224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19" name="Rectangle 18"/>
            <p:cNvSpPr/>
            <p:nvPr/>
          </p:nvSpPr>
          <p:spPr>
            <a:xfrm>
              <a:off x="1061637" y="729500"/>
              <a:ext cx="603316" cy="4206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n</a:t>
              </a:r>
              <a:r>
                <a:rPr lang="en-US" sz="3200" baseline="-25000" dirty="0" smtClean="0"/>
                <a:t>+1</a:t>
              </a:r>
              <a:endParaRPr lang="en-US" sz="3200" dirty="0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14277" y="3338485"/>
            <a:ext cx="747823" cy="1186440"/>
            <a:chOff x="5783971" y="1763610"/>
            <a:chExt cx="747823" cy="1186440"/>
          </a:xfrm>
        </p:grpSpPr>
        <p:sp>
          <p:nvSpPr>
            <p:cNvPr id="24" name="TextBox 23"/>
            <p:cNvSpPr txBox="1"/>
            <p:nvPr/>
          </p:nvSpPr>
          <p:spPr>
            <a:xfrm>
              <a:off x="5783971" y="2488385"/>
              <a:ext cx="747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j</a:t>
              </a:r>
              <a:r>
                <a:rPr lang="en-US" sz="2400" dirty="0" smtClean="0"/>
                <a:t> = 1</a:t>
              </a:r>
              <a:endParaRPr lang="en-US" sz="2400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910929" y="1763610"/>
              <a:ext cx="440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</a:t>
              </a:r>
              <a:endParaRPr lang="en-US" sz="2400" dirty="0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2733823" y="4066335"/>
            <a:ext cx="4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483425" y="4020851"/>
            <a:ext cx="4586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i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4758594" y="3362161"/>
            <a:ext cx="747823" cy="1413723"/>
            <a:chOff x="5783971" y="1977683"/>
            <a:chExt cx="747823" cy="1238986"/>
          </a:xfrm>
        </p:grpSpPr>
        <p:sp>
          <p:nvSpPr>
            <p:cNvPr id="29" name="Rectangle 28"/>
            <p:cNvSpPr/>
            <p:nvPr/>
          </p:nvSpPr>
          <p:spPr>
            <a:xfrm rot="10800000">
              <a:off x="5868684" y="2168224"/>
              <a:ext cx="44795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U</a:t>
              </a:r>
              <a:r>
                <a:rPr lang="en-US" dirty="0"/>
                <a:t> 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5783971" y="2488385"/>
              <a:ext cx="747823" cy="7282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i</a:t>
              </a:r>
              <a:r>
                <a:rPr lang="en-US" sz="2400" dirty="0" smtClean="0"/>
                <a:t> = 1</a:t>
              </a:r>
            </a:p>
            <a:p>
              <a:r>
                <a:rPr lang="en-US" sz="2400" dirty="0" smtClean="0"/>
                <a:t> </a:t>
              </a:r>
              <a:r>
                <a:rPr lang="en-US" sz="2400" dirty="0" err="1" smtClean="0"/>
                <a:t>i</a:t>
              </a:r>
              <a:r>
                <a:rPr lang="en-US" sz="2400" dirty="0" smtClean="0"/>
                <a:t> ≠ j</a:t>
              </a:r>
              <a:endParaRPr lang="en-US" sz="2400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5910929" y="1977683"/>
              <a:ext cx="440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</a:t>
              </a:r>
              <a:endParaRPr lang="en-US" sz="2400" dirty="0"/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1722758" y="3421963"/>
            <a:ext cx="747823" cy="1080594"/>
            <a:chOff x="5783971" y="1869456"/>
            <a:chExt cx="747823" cy="1080594"/>
          </a:xfrm>
        </p:grpSpPr>
        <p:sp>
          <p:nvSpPr>
            <p:cNvPr id="33" name="Rectangle 32"/>
            <p:cNvSpPr/>
            <p:nvPr/>
          </p:nvSpPr>
          <p:spPr>
            <a:xfrm rot="10800000">
              <a:off x="5868684" y="2168224"/>
              <a:ext cx="447959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dirty="0"/>
                <a:t>U</a:t>
              </a:r>
              <a:r>
                <a:rPr lang="en-US" dirty="0"/>
                <a:t> 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5783971" y="2488385"/>
              <a:ext cx="7478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 smtClean="0"/>
                <a:t>i</a:t>
              </a:r>
              <a:r>
                <a:rPr lang="en-US" sz="2400" dirty="0" smtClean="0"/>
                <a:t> = 1</a:t>
              </a:r>
              <a:endParaRPr lang="en-US" sz="2400" dirty="0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5910929" y="1869456"/>
              <a:ext cx="440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n</a:t>
              </a:r>
              <a:endParaRPr lang="en-US" sz="2400" dirty="0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4323352" y="3193138"/>
            <a:ext cx="29442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dirty="0" smtClean="0"/>
              <a:t>(    )</a:t>
            </a:r>
            <a:endParaRPr lang="en-US" sz="9600" dirty="0"/>
          </a:p>
        </p:txBody>
      </p:sp>
      <p:grpSp>
        <p:nvGrpSpPr>
          <p:cNvPr id="36" name="Group 35"/>
          <p:cNvGrpSpPr>
            <a:grpSpLocks noChangeAspect="1"/>
          </p:cNvGrpSpPr>
          <p:nvPr/>
        </p:nvGrpSpPr>
        <p:grpSpPr>
          <a:xfrm>
            <a:off x="1286970" y="5003083"/>
            <a:ext cx="539496" cy="635309"/>
            <a:chOff x="793734" y="564593"/>
            <a:chExt cx="551312" cy="64922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38" name="Rectangle 37"/>
            <p:cNvSpPr/>
            <p:nvPr/>
          </p:nvSpPr>
          <p:spPr>
            <a:xfrm>
              <a:off x="1061637" y="806815"/>
              <a:ext cx="283409" cy="3686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0</a:t>
              </a:r>
              <a:endParaRPr lang="en-US" sz="3200" dirty="0"/>
            </a:p>
          </p:txBody>
        </p:sp>
      </p:grpSp>
      <p:grpSp>
        <p:nvGrpSpPr>
          <p:cNvPr id="42" name="Group 41"/>
          <p:cNvGrpSpPr>
            <a:grpSpLocks noChangeAspect="1"/>
          </p:cNvGrpSpPr>
          <p:nvPr/>
        </p:nvGrpSpPr>
        <p:grpSpPr>
          <a:xfrm>
            <a:off x="3315937" y="5003083"/>
            <a:ext cx="585487" cy="657658"/>
            <a:chOff x="793734" y="564593"/>
            <a:chExt cx="598310" cy="6720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44" name="Rectangle 43"/>
            <p:cNvSpPr/>
            <p:nvPr/>
          </p:nvSpPr>
          <p:spPr>
            <a:xfrm>
              <a:off x="1061637" y="806815"/>
              <a:ext cx="330407" cy="4298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 smtClean="0"/>
                <a:t>1</a:t>
              </a:r>
              <a:endParaRPr lang="en-US" sz="3200" dirty="0"/>
            </a:p>
          </p:txBody>
        </p:sp>
      </p:grpSp>
      <p:sp>
        <p:nvSpPr>
          <p:cNvPr id="45" name="Rectangle 44"/>
          <p:cNvSpPr/>
          <p:nvPr/>
        </p:nvSpPr>
        <p:spPr>
          <a:xfrm rot="10800000">
            <a:off x="4250507" y="5075781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Rectangle 45"/>
          <p:cNvSpPr/>
          <p:nvPr/>
        </p:nvSpPr>
        <p:spPr>
          <a:xfrm rot="10800000">
            <a:off x="4155947" y="5898539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 rot="10800000">
            <a:off x="1309547" y="5898539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8" name="Rectangle 47"/>
          <p:cNvSpPr/>
          <p:nvPr/>
        </p:nvSpPr>
        <p:spPr>
          <a:xfrm rot="10800000">
            <a:off x="2114627" y="5898539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 rot="10800000">
            <a:off x="7964747" y="5898539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 rot="10800000">
            <a:off x="6123827" y="5898539"/>
            <a:ext cx="447959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/>
              <a:t>U</a:t>
            </a:r>
            <a:r>
              <a:rPr lang="en-US" dirty="0" smtClean="0"/>
              <a:t> </a:t>
            </a:r>
            <a:endParaRPr lang="en-US" dirty="0"/>
          </a:p>
        </p:txBody>
      </p:sp>
      <p:grpSp>
        <p:nvGrpSpPr>
          <p:cNvPr id="51" name="Group 50"/>
          <p:cNvGrpSpPr>
            <a:grpSpLocks noChangeAspect="1"/>
          </p:cNvGrpSpPr>
          <p:nvPr/>
        </p:nvGrpSpPr>
        <p:grpSpPr>
          <a:xfrm>
            <a:off x="352793" y="5820969"/>
            <a:ext cx="585487" cy="657658"/>
            <a:chOff x="793734" y="564593"/>
            <a:chExt cx="598310" cy="672063"/>
          </a:xfrm>
        </p:grpSpPr>
        <p:pic>
          <p:nvPicPr>
            <p:cNvPr id="52" name="Picture 51"/>
            <p:cNvPicPr>
              <a:picLocks noChangeAspect="1"/>
            </p:cNvPicPr>
            <p:nvPr/>
          </p:nvPicPr>
          <p:blipFill rotWithShape="1">
            <a:blip r:embed="rId3"/>
            <a:srcRect l="-22826" t="-31574" r="-24015" b="-15269"/>
            <a:stretch/>
          </p:blipFill>
          <p:spPr>
            <a:xfrm>
              <a:off x="793734" y="564593"/>
              <a:ext cx="432816" cy="649224"/>
            </a:xfrm>
            <a:prstGeom prst="rect">
              <a:avLst/>
            </a:prstGeom>
            <a:noFill/>
          </p:spPr>
        </p:pic>
        <p:sp>
          <p:nvSpPr>
            <p:cNvPr id="53" name="Rectangle 52"/>
            <p:cNvSpPr/>
            <p:nvPr/>
          </p:nvSpPr>
          <p:spPr>
            <a:xfrm>
              <a:off x="1061637" y="806815"/>
              <a:ext cx="330407" cy="4298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aseline="-25000" dirty="0"/>
                <a:t>2</a:t>
              </a:r>
              <a:endParaRPr lang="en-US" sz="3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0509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 smtClean="0">
              <a:solidFill>
                <a:schemeClr val="tx1"/>
              </a:solidFill>
            </a:endParaRPr>
          </a:p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</a:t>
            </a:r>
            <a:r>
              <a:rPr lang="en-US" sz="3200" dirty="0">
                <a:solidFill>
                  <a:schemeClr val="tx1"/>
                </a:solidFill>
              </a:rPr>
              <a:t>the </a:t>
            </a:r>
            <a:r>
              <a:rPr lang="en-US" sz="3200" dirty="0" err="1">
                <a:solidFill>
                  <a:schemeClr val="tx1"/>
                </a:solidFill>
              </a:rPr>
              <a:t>Čech</a:t>
            </a:r>
            <a:r>
              <a:rPr lang="en-US" sz="3200" dirty="0">
                <a:solidFill>
                  <a:schemeClr val="tx1"/>
                </a:solidFill>
              </a:rPr>
              <a:t> simplicial complex</a:t>
            </a:r>
          </a:p>
          <a:p>
            <a:pPr algn="ctr"/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 descr="n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22917"/>
            <a:ext cx="6400800" cy="3441700"/>
          </a:xfrm>
          <a:prstGeom prst="rect">
            <a:avLst/>
          </a:prstGeom>
        </p:spPr>
      </p:pic>
      <p:grpSp>
        <p:nvGrpSpPr>
          <p:cNvPr id="30" name="Group 29"/>
          <p:cNvGrpSpPr/>
          <p:nvPr/>
        </p:nvGrpSpPr>
        <p:grpSpPr>
          <a:xfrm>
            <a:off x="943279" y="1574820"/>
            <a:ext cx="1362964" cy="1353167"/>
            <a:chOff x="943279" y="1574820"/>
            <a:chExt cx="1362964" cy="1353167"/>
          </a:xfrm>
        </p:grpSpPr>
        <p:sp>
          <p:nvSpPr>
            <p:cNvPr id="31" name="Isosceles Triangle 30"/>
            <p:cNvSpPr/>
            <p:nvPr/>
          </p:nvSpPr>
          <p:spPr>
            <a:xfrm rot="19709233">
              <a:off x="943279" y="1653562"/>
              <a:ext cx="1072816" cy="932692"/>
            </a:xfrm>
            <a:prstGeom prst="triangle">
              <a:avLst/>
            </a:prstGeom>
            <a:solidFill>
              <a:schemeClr val="bg1"/>
            </a:solidFill>
            <a:ln w="76200" cmpd="sng">
              <a:solidFill>
                <a:srgbClr val="00800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32" name="Oval 31"/>
            <p:cNvSpPr>
              <a:spLocks noChangeAspect="1"/>
            </p:cNvSpPr>
            <p:nvPr/>
          </p:nvSpPr>
          <p:spPr>
            <a:xfrm>
              <a:off x="1108085" y="2653667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>
              <a:spLocks noChangeAspect="1"/>
            </p:cNvSpPr>
            <p:nvPr/>
          </p:nvSpPr>
          <p:spPr>
            <a:xfrm>
              <a:off x="1113956" y="1574820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>
              <a:spLocks noChangeAspect="1"/>
            </p:cNvSpPr>
            <p:nvPr/>
          </p:nvSpPr>
          <p:spPr>
            <a:xfrm>
              <a:off x="2031923" y="2087736"/>
              <a:ext cx="274320" cy="274320"/>
            </a:xfrm>
            <a:prstGeom prst="ellipse">
              <a:avLst/>
            </a:prstGeom>
            <a:solidFill>
              <a:srgbClr val="660066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38079" y="765614"/>
            <a:ext cx="7349814" cy="4329160"/>
            <a:chOff x="638079" y="765614"/>
            <a:chExt cx="7349814" cy="4329160"/>
          </a:xfrm>
        </p:grpSpPr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666506" y="2158774"/>
              <a:ext cx="1188720" cy="1188720"/>
            </a:xfrm>
            <a:prstGeom prst="ellipse">
              <a:avLst/>
            </a:prstGeom>
            <a:solidFill>
              <a:srgbClr val="C0504D">
                <a:alpha val="43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1604226" y="1618854"/>
              <a:ext cx="1181314" cy="1181314"/>
            </a:xfrm>
            <a:prstGeom prst="ellipse">
              <a:avLst/>
            </a:prstGeom>
            <a:solidFill>
              <a:srgbClr val="C0504D">
                <a:alpha val="43000"/>
              </a:srgb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638079" y="109427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5" name="Oval 14"/>
            <p:cNvSpPr>
              <a:spLocks noChangeAspect="1"/>
            </p:cNvSpPr>
            <p:nvPr/>
          </p:nvSpPr>
          <p:spPr>
            <a:xfrm>
              <a:off x="6550916" y="851499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6" name="Oval 15"/>
            <p:cNvSpPr>
              <a:spLocks noChangeAspect="1"/>
            </p:cNvSpPr>
            <p:nvPr/>
          </p:nvSpPr>
          <p:spPr>
            <a:xfrm>
              <a:off x="5678887" y="1249133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7" name="Oval 16"/>
            <p:cNvSpPr>
              <a:spLocks noChangeAspect="1"/>
            </p:cNvSpPr>
            <p:nvPr/>
          </p:nvSpPr>
          <p:spPr>
            <a:xfrm>
              <a:off x="4306152" y="765614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8" name="Oval 17"/>
            <p:cNvSpPr>
              <a:spLocks noChangeAspect="1"/>
            </p:cNvSpPr>
            <p:nvPr/>
          </p:nvSpPr>
          <p:spPr>
            <a:xfrm>
              <a:off x="3920224" y="1020267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19" name="Oval 18"/>
            <p:cNvSpPr>
              <a:spLocks noChangeAspect="1"/>
            </p:cNvSpPr>
            <p:nvPr/>
          </p:nvSpPr>
          <p:spPr>
            <a:xfrm>
              <a:off x="3905953" y="1519535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0" name="Oval 19"/>
            <p:cNvSpPr>
              <a:spLocks noChangeAspect="1"/>
            </p:cNvSpPr>
            <p:nvPr/>
          </p:nvSpPr>
          <p:spPr>
            <a:xfrm>
              <a:off x="3445423" y="765614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1" name="Oval 20"/>
            <p:cNvSpPr>
              <a:spLocks noChangeAspect="1"/>
            </p:cNvSpPr>
            <p:nvPr/>
          </p:nvSpPr>
          <p:spPr>
            <a:xfrm>
              <a:off x="3516752" y="3913460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2" name="Oval 21"/>
            <p:cNvSpPr>
              <a:spLocks noChangeAspect="1"/>
            </p:cNvSpPr>
            <p:nvPr/>
          </p:nvSpPr>
          <p:spPr>
            <a:xfrm>
              <a:off x="2860613" y="3462363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4" name="Oval 23"/>
            <p:cNvSpPr>
              <a:spLocks noChangeAspect="1"/>
            </p:cNvSpPr>
            <p:nvPr/>
          </p:nvSpPr>
          <p:spPr>
            <a:xfrm>
              <a:off x="3693629" y="3244781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5" name="Oval 24"/>
            <p:cNvSpPr>
              <a:spLocks noChangeAspect="1"/>
            </p:cNvSpPr>
            <p:nvPr/>
          </p:nvSpPr>
          <p:spPr>
            <a:xfrm>
              <a:off x="6806579" y="3464051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6" name="Oval 25"/>
            <p:cNvSpPr>
              <a:spLocks noChangeAspect="1"/>
            </p:cNvSpPr>
            <p:nvPr/>
          </p:nvSpPr>
          <p:spPr>
            <a:xfrm>
              <a:off x="6100243" y="3427870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7" name="Oval 26"/>
            <p:cNvSpPr>
              <a:spLocks noChangeAspect="1"/>
            </p:cNvSpPr>
            <p:nvPr/>
          </p:nvSpPr>
          <p:spPr>
            <a:xfrm>
              <a:off x="6569859" y="309142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8" name="Oval 27"/>
            <p:cNvSpPr>
              <a:spLocks noChangeAspect="1"/>
            </p:cNvSpPr>
            <p:nvPr/>
          </p:nvSpPr>
          <p:spPr>
            <a:xfrm>
              <a:off x="6803213" y="2697678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  <p:sp>
          <p:nvSpPr>
            <p:cNvPr id="29" name="Oval 28"/>
            <p:cNvSpPr>
              <a:spLocks noChangeAspect="1"/>
            </p:cNvSpPr>
            <p:nvPr/>
          </p:nvSpPr>
          <p:spPr>
            <a:xfrm>
              <a:off x="6064828" y="2717877"/>
              <a:ext cx="1181314" cy="1181314"/>
            </a:xfrm>
            <a:prstGeom prst="ellipse">
              <a:avLst/>
            </a:prstGeom>
            <a:solidFill>
              <a:schemeClr val="accent2">
                <a:alpha val="43000"/>
              </a:schemeClr>
            </a:solidFill>
          </p:spPr>
          <p:txBody>
            <a:bodyPr wrap="square"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282814" y="5366851"/>
            <a:ext cx="8961395" cy="627583"/>
            <a:chOff x="325627" y="5052933"/>
            <a:chExt cx="8961395" cy="627583"/>
          </a:xfrm>
        </p:grpSpPr>
        <p:sp>
          <p:nvSpPr>
            <p:cNvPr id="10" name="TextBox 9"/>
            <p:cNvSpPr txBox="1"/>
            <p:nvPr/>
          </p:nvSpPr>
          <p:spPr>
            <a:xfrm>
              <a:off x="325627" y="5052933"/>
              <a:ext cx="896139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1</a:t>
              </a:r>
              <a:r>
                <a:rPr lang="en-US" sz="3200" dirty="0" smtClean="0"/>
                <a:t>.) B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   …    B</a:t>
              </a:r>
              <a:r>
                <a:rPr lang="en-US" sz="3200" baseline="-25000" dirty="0" smtClean="0"/>
                <a:t>k</a:t>
              </a:r>
              <a:r>
                <a:rPr lang="en-US" sz="3200" baseline="-25000" dirty="0"/>
                <a:t>+1</a:t>
              </a:r>
              <a:r>
                <a:rPr lang="en-US" sz="3200" dirty="0" smtClean="0"/>
                <a:t> ≠  ⁄ ,  create k-simplex {v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, ... , v</a:t>
              </a:r>
              <a:r>
                <a:rPr lang="en-US" sz="3200" baseline="-25000" dirty="0" smtClean="0"/>
                <a:t>k+1</a:t>
              </a:r>
              <a:r>
                <a:rPr lang="en-US" sz="3200" dirty="0" smtClean="0"/>
                <a:t>}.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 rot="10800000">
              <a:off x="1201737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 rot="10800000">
              <a:off x="1885062" y="5095740"/>
              <a:ext cx="474946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U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293877" y="5052933"/>
              <a:ext cx="54072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03775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9546" y="2042170"/>
            <a:ext cx="4470307" cy="452515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17493" y="119170"/>
            <a:ext cx="885594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Nerve Lemma</a:t>
            </a:r>
            <a:r>
              <a:rPr lang="en-US" sz="3200" dirty="0"/>
              <a:t>:</a:t>
            </a:r>
            <a:r>
              <a:rPr lang="en-US" sz="3200" dirty="0" smtClean="0"/>
              <a:t> </a:t>
            </a:r>
            <a:r>
              <a:rPr lang="en-US" sz="3200" dirty="0"/>
              <a:t>If </a:t>
            </a:r>
            <a:r>
              <a:rPr lang="en-US" sz="3200" i="1" dirty="0"/>
              <a:t>V</a:t>
            </a:r>
            <a:r>
              <a:rPr lang="en-US" sz="3200" dirty="0" smtClean="0"/>
              <a:t> </a:t>
            </a:r>
            <a:r>
              <a:rPr lang="en-US" sz="3200" dirty="0"/>
              <a:t>is </a:t>
            </a:r>
            <a:r>
              <a:rPr lang="en-US" sz="3200" dirty="0" smtClean="0"/>
              <a:t>a finite </a:t>
            </a:r>
            <a:r>
              <a:rPr lang="en-US" sz="3200" dirty="0"/>
              <a:t>collection of subsets of X with </a:t>
            </a:r>
            <a:r>
              <a:rPr lang="en-US" sz="3200" dirty="0" smtClean="0"/>
              <a:t>all non</a:t>
            </a:r>
            <a:r>
              <a:rPr lang="en-US" sz="3200" dirty="0"/>
              <a:t>-empty intersections of </a:t>
            </a:r>
            <a:r>
              <a:rPr lang="en-US" sz="3200" dirty="0" err="1"/>
              <a:t>subcollections</a:t>
            </a:r>
            <a:r>
              <a:rPr lang="en-US" sz="3200" dirty="0"/>
              <a:t> of </a:t>
            </a:r>
            <a:r>
              <a:rPr lang="en-US" sz="3200" i="1" dirty="0"/>
              <a:t>V</a:t>
            </a:r>
            <a:r>
              <a:rPr lang="en-US" sz="3200" dirty="0" smtClean="0"/>
              <a:t> </a:t>
            </a:r>
            <a:r>
              <a:rPr lang="en-US" sz="3200" dirty="0"/>
              <a:t>contractible, then </a:t>
            </a:r>
            <a:r>
              <a:rPr lang="en-US" sz="3200" dirty="0" smtClean="0"/>
              <a:t>N(V) is </a:t>
            </a:r>
            <a:r>
              <a:rPr lang="en-US" sz="3200" dirty="0" err="1"/>
              <a:t>homotopic</a:t>
            </a:r>
            <a:r>
              <a:rPr lang="en-US" sz="3200" dirty="0"/>
              <a:t> </a:t>
            </a:r>
            <a:r>
              <a:rPr lang="en-US" sz="3200" dirty="0" smtClean="0"/>
              <a:t>to the </a:t>
            </a:r>
            <a:r>
              <a:rPr lang="en-US" sz="3200" dirty="0"/>
              <a:t>union of elements of </a:t>
            </a:r>
            <a:r>
              <a:rPr lang="en-US" sz="3200" i="1" dirty="0"/>
              <a:t>V</a:t>
            </a:r>
            <a:r>
              <a:rPr lang="en-US" sz="3200" dirty="0" smtClean="0"/>
              <a:t>.</a:t>
            </a:r>
            <a:endParaRPr lang="en-US" sz="3200" dirty="0"/>
          </a:p>
        </p:txBody>
      </p:sp>
      <p:sp>
        <p:nvSpPr>
          <p:cNvPr id="2" name="Rectangle 1"/>
          <p:cNvSpPr/>
          <p:nvPr/>
        </p:nvSpPr>
        <p:spPr>
          <a:xfrm>
            <a:off x="176400" y="6340115"/>
            <a:ext cx="88559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http://</a:t>
            </a:r>
            <a:r>
              <a:rPr lang="en-US" sz="2800" dirty="0" err="1"/>
              <a:t>www.math.upenn.edu</a:t>
            </a:r>
            <a:r>
              <a:rPr lang="en-US" sz="2800" dirty="0"/>
              <a:t>/~</a:t>
            </a:r>
            <a:r>
              <a:rPr lang="en-US" sz="2800" dirty="0" err="1"/>
              <a:t>ghrist</a:t>
            </a:r>
            <a:r>
              <a:rPr lang="en-US" sz="2800" dirty="0"/>
              <a:t>/EAT/EATchapter2.pdf</a:t>
            </a:r>
          </a:p>
        </p:txBody>
      </p:sp>
    </p:spTree>
    <p:extLst>
      <p:ext uri="{BB962C8B-B14F-4D97-AF65-F5344CB8AC3E}">
        <p14:creationId xmlns:p14="http://schemas.microsoft.com/office/powerpoint/2010/main" val="135364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5439" y="141128"/>
            <a:ext cx="8998561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Consider </a:t>
            </a:r>
            <a:r>
              <a:rPr lang="en-US" sz="3200" dirty="0"/>
              <a:t>X  an arbitrary topological space. </a:t>
            </a:r>
            <a:endParaRPr lang="en-US" sz="3200" dirty="0" smtClean="0"/>
          </a:p>
          <a:p>
            <a:endParaRPr lang="en-US" sz="2400" dirty="0" smtClean="0"/>
          </a:p>
          <a:p>
            <a:r>
              <a:rPr lang="en-US" sz="3200" dirty="0" smtClean="0"/>
              <a:t>Let </a:t>
            </a:r>
            <a:r>
              <a:rPr lang="en-US" sz="3200" i="1" dirty="0"/>
              <a:t>V</a:t>
            </a:r>
            <a:r>
              <a:rPr lang="en-US" sz="3200" dirty="0" smtClean="0"/>
              <a:t> </a:t>
            </a:r>
            <a:r>
              <a:rPr lang="en-US" sz="3200" dirty="0"/>
              <a:t>= </a:t>
            </a:r>
            <a:r>
              <a:rPr lang="en-US" sz="3200" dirty="0" smtClean="0"/>
              <a:t>{</a:t>
            </a:r>
            <a:r>
              <a:rPr lang="en-US" sz="3200" dirty="0"/>
              <a:t>V</a:t>
            </a:r>
            <a:r>
              <a:rPr lang="en-US" sz="3200" baseline="-25000" dirty="0" smtClean="0"/>
              <a:t>i </a:t>
            </a:r>
            <a:r>
              <a:rPr lang="en-US" sz="3200" dirty="0"/>
              <a:t>| </a:t>
            </a:r>
            <a:r>
              <a:rPr lang="en-US" sz="3200" dirty="0" err="1"/>
              <a:t>i</a:t>
            </a:r>
            <a:r>
              <a:rPr lang="en-US" sz="3200" dirty="0"/>
              <a:t> = 1, …, n </a:t>
            </a:r>
            <a:r>
              <a:rPr lang="en-US" sz="3200" dirty="0" smtClean="0"/>
              <a:t>} </a:t>
            </a:r>
            <a:r>
              <a:rPr lang="en-US" sz="3200" dirty="0"/>
              <a:t> </a:t>
            </a:r>
            <a:r>
              <a:rPr lang="en-US" sz="3200" dirty="0" smtClean="0"/>
              <a:t>where V</a:t>
            </a:r>
            <a:r>
              <a:rPr lang="en-US" sz="3200" baseline="-25000" dirty="0" smtClean="0"/>
              <a:t>i</a:t>
            </a:r>
            <a:r>
              <a:rPr lang="en-US" sz="3200" dirty="0" smtClean="0"/>
              <a:t>     X </a:t>
            </a:r>
            <a:r>
              <a:rPr lang="en-US" sz="3200" dirty="0"/>
              <a:t>, </a:t>
            </a:r>
            <a:endParaRPr lang="en-US" sz="3200" dirty="0" smtClean="0"/>
          </a:p>
          <a:p>
            <a:endParaRPr lang="en-US" sz="2400" dirty="0"/>
          </a:p>
          <a:p>
            <a:r>
              <a:rPr lang="en-US" sz="3200" dirty="0"/>
              <a:t>T</a:t>
            </a:r>
            <a:r>
              <a:rPr lang="en-US" sz="3200" dirty="0" smtClean="0"/>
              <a:t>he nerve </a:t>
            </a:r>
            <a:r>
              <a:rPr lang="en-US" sz="3200" dirty="0"/>
              <a:t>of </a:t>
            </a:r>
            <a:r>
              <a:rPr lang="en-US" sz="3200" i="1" dirty="0"/>
              <a:t>V</a:t>
            </a:r>
            <a:r>
              <a:rPr lang="en-US" sz="3200" dirty="0" smtClean="0"/>
              <a:t> = </a:t>
            </a:r>
            <a:r>
              <a:rPr lang="en-US" sz="3200" i="1" dirty="0"/>
              <a:t>N</a:t>
            </a:r>
            <a:r>
              <a:rPr lang="en-US" sz="3200" dirty="0" smtClean="0"/>
              <a:t>(</a:t>
            </a:r>
            <a:r>
              <a:rPr lang="en-US" sz="3200" i="1" dirty="0"/>
              <a:t>V</a:t>
            </a:r>
            <a:r>
              <a:rPr lang="en-US" sz="3200" dirty="0" smtClean="0"/>
              <a:t>) where </a:t>
            </a:r>
          </a:p>
          <a:p>
            <a:endParaRPr lang="en-US" sz="2400" dirty="0"/>
          </a:p>
          <a:p>
            <a:r>
              <a:rPr lang="en-US" sz="3200" dirty="0" smtClean="0"/>
              <a:t>The </a:t>
            </a:r>
            <a:r>
              <a:rPr lang="en-US" sz="3200" dirty="0"/>
              <a:t>k -simplices of N</a:t>
            </a:r>
            <a:r>
              <a:rPr lang="en-US" sz="3200" dirty="0" smtClean="0"/>
              <a:t>(</a:t>
            </a:r>
            <a:r>
              <a:rPr lang="en-US" sz="3200" i="1" dirty="0" smtClean="0"/>
              <a:t>V</a:t>
            </a:r>
            <a:r>
              <a:rPr lang="en-US" sz="3200" dirty="0" smtClean="0"/>
              <a:t>)  = </a:t>
            </a:r>
          </a:p>
          <a:p>
            <a:r>
              <a:rPr lang="en-US" sz="3200" dirty="0" smtClean="0"/>
              <a:t>		nonempty </a:t>
            </a:r>
            <a:r>
              <a:rPr lang="en-US" sz="3200" dirty="0"/>
              <a:t>intersections of </a:t>
            </a:r>
            <a:endParaRPr lang="en-US" sz="3200" dirty="0" smtClean="0"/>
          </a:p>
          <a:p>
            <a:r>
              <a:rPr lang="en-US" sz="3200" dirty="0"/>
              <a:t>	</a:t>
            </a:r>
            <a:r>
              <a:rPr lang="en-US" sz="3200" dirty="0" smtClean="0"/>
              <a:t>	k </a:t>
            </a:r>
            <a:r>
              <a:rPr lang="en-US" sz="3200" dirty="0"/>
              <a:t>+1  distinct </a:t>
            </a:r>
            <a:r>
              <a:rPr lang="en-US" sz="3200" dirty="0" smtClean="0"/>
              <a:t>elements of </a:t>
            </a:r>
            <a:r>
              <a:rPr lang="en-US" sz="3200" i="1" dirty="0"/>
              <a:t>V</a:t>
            </a:r>
            <a:r>
              <a:rPr lang="en-US" sz="3200" dirty="0" smtClean="0"/>
              <a:t> </a:t>
            </a:r>
            <a:r>
              <a:rPr lang="en-US" sz="3200" dirty="0"/>
              <a:t>. </a:t>
            </a:r>
            <a:endParaRPr lang="en-US" sz="3200" dirty="0" smtClean="0"/>
          </a:p>
          <a:p>
            <a:endParaRPr lang="en-US" sz="2400" dirty="0"/>
          </a:p>
          <a:p>
            <a:r>
              <a:rPr lang="en-US" sz="2800" dirty="0" smtClean="0"/>
              <a:t>For </a:t>
            </a:r>
            <a:r>
              <a:rPr lang="en-US" sz="2800" dirty="0"/>
              <a:t>example, </a:t>
            </a:r>
            <a:endParaRPr lang="en-US" sz="2800" dirty="0" smtClean="0"/>
          </a:p>
          <a:p>
            <a:r>
              <a:rPr lang="en-US" sz="3200" dirty="0" smtClean="0"/>
              <a:t>Vertices = elements of </a:t>
            </a:r>
            <a:r>
              <a:rPr lang="en-US" sz="3200" i="1" dirty="0"/>
              <a:t>V</a:t>
            </a:r>
            <a:r>
              <a:rPr lang="en-US" sz="3200" dirty="0" smtClean="0"/>
              <a:t> </a:t>
            </a:r>
            <a:endParaRPr lang="en-US" sz="3200" dirty="0"/>
          </a:p>
          <a:p>
            <a:r>
              <a:rPr lang="en-US" sz="3200" dirty="0" smtClean="0"/>
              <a:t>Edges = </a:t>
            </a:r>
            <a:r>
              <a:rPr lang="en-US" sz="3200" dirty="0"/>
              <a:t>pairs in </a:t>
            </a:r>
            <a:r>
              <a:rPr lang="en-US" sz="3200" i="1" dirty="0"/>
              <a:t>V</a:t>
            </a:r>
            <a:r>
              <a:rPr lang="en-US" sz="3200" dirty="0" smtClean="0"/>
              <a:t>  </a:t>
            </a:r>
            <a:r>
              <a:rPr lang="en-US" sz="3200" dirty="0"/>
              <a:t>which </a:t>
            </a:r>
            <a:r>
              <a:rPr lang="en-US" sz="3200" dirty="0" smtClean="0"/>
              <a:t>intersect nontrivially.</a:t>
            </a:r>
          </a:p>
          <a:p>
            <a:r>
              <a:rPr lang="en-US" sz="3200" dirty="0" smtClean="0"/>
              <a:t>Triangles = triples </a:t>
            </a:r>
            <a:r>
              <a:rPr lang="en-US" sz="3200" dirty="0"/>
              <a:t>in </a:t>
            </a:r>
            <a:r>
              <a:rPr lang="en-US" sz="3200" i="1" dirty="0"/>
              <a:t>V</a:t>
            </a:r>
            <a:r>
              <a:rPr lang="en-US" sz="3200" dirty="0"/>
              <a:t>  which intersect nontrivially.</a:t>
            </a:r>
          </a:p>
          <a:p>
            <a:endParaRPr lang="en-US" sz="3200" dirty="0" smtClean="0"/>
          </a:p>
          <a:p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9257" y="1983940"/>
            <a:ext cx="2992830" cy="302955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663641" y="6428320"/>
            <a:ext cx="64803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http://</a:t>
            </a:r>
            <a:r>
              <a:rPr lang="en-US" sz="2000" dirty="0" err="1"/>
              <a:t>www.math.upenn.edu</a:t>
            </a:r>
            <a:r>
              <a:rPr lang="en-US" sz="2000" dirty="0"/>
              <a:t>/~</a:t>
            </a:r>
            <a:r>
              <a:rPr lang="en-US" sz="2000" dirty="0" err="1"/>
              <a:t>ghrist</a:t>
            </a:r>
            <a:r>
              <a:rPr lang="en-US" sz="2000" dirty="0"/>
              <a:t>/EAT/EATchapter2.pdf</a:t>
            </a:r>
          </a:p>
        </p:txBody>
      </p:sp>
    </p:spTree>
    <p:extLst>
      <p:ext uri="{BB962C8B-B14F-4D97-AF65-F5344CB8AC3E}">
        <p14:creationId xmlns:p14="http://schemas.microsoft.com/office/powerpoint/2010/main" val="3826275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-6963" y="-1"/>
            <a:ext cx="9171780" cy="6860229"/>
            <a:chOff x="-6963" y="-1"/>
            <a:chExt cx="9171780" cy="6860229"/>
          </a:xfrm>
          <a:solidFill>
            <a:srgbClr val="C6D9F1"/>
          </a:solidFill>
        </p:grpSpPr>
        <p:sp>
          <p:nvSpPr>
            <p:cNvPr id="5" name="Rectangle 4"/>
            <p:cNvSpPr/>
            <p:nvPr/>
          </p:nvSpPr>
          <p:spPr>
            <a:xfrm>
              <a:off x="0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/>
            <p:cNvSpPr/>
            <p:nvPr/>
          </p:nvSpPr>
          <p:spPr>
            <a:xfrm>
              <a:off x="8976879" y="0"/>
              <a:ext cx="18288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3854" y="-1"/>
              <a:ext cx="9150963" cy="182880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-6963" y="6677348"/>
              <a:ext cx="9150963" cy="182880"/>
            </a:xfrm>
            <a:prstGeom prst="rect">
              <a:avLst/>
            </a:prstGeom>
            <a:grp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3" name="Rectangle 22"/>
          <p:cNvSpPr/>
          <p:nvPr/>
        </p:nvSpPr>
        <p:spPr>
          <a:xfrm>
            <a:off x="20817" y="-2535"/>
            <a:ext cx="9144000" cy="1042416"/>
          </a:xfrm>
          <a:prstGeom prst="rect">
            <a:avLst/>
          </a:prstGeom>
          <a:solidFill>
            <a:srgbClr val="C6D9F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schemeClr val="tx1"/>
                </a:solidFill>
              </a:rPr>
              <a:t>Creating the </a:t>
            </a:r>
            <a:r>
              <a:rPr lang="en-US" sz="3200" dirty="0" err="1" smtClean="0">
                <a:solidFill>
                  <a:srgbClr val="0000DD"/>
                </a:solidFill>
              </a:rPr>
              <a:t>Vietoris</a:t>
            </a:r>
            <a:r>
              <a:rPr lang="en-US" sz="3200" dirty="0" smtClean="0">
                <a:solidFill>
                  <a:srgbClr val="0000DD"/>
                </a:solidFill>
              </a:rPr>
              <a:t> Rips </a:t>
            </a:r>
            <a:r>
              <a:rPr lang="en-US" sz="3200" dirty="0" smtClean="0">
                <a:solidFill>
                  <a:schemeClr val="tx1"/>
                </a:solidFill>
              </a:rPr>
              <a:t>simplicial complex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3" name="Picture 2" descr="nsimplexDist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79" y="1222917"/>
            <a:ext cx="6400800" cy="34417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5627" y="5023212"/>
            <a:ext cx="896139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2</a:t>
            </a:r>
            <a:r>
              <a:rPr lang="en-US" sz="3200" dirty="0" smtClean="0"/>
              <a:t>.)  Add all possible simplices of dimensional &gt; 1.</a:t>
            </a:r>
          </a:p>
        </p:txBody>
      </p:sp>
    </p:spTree>
    <p:extLst>
      <p:ext uri="{BB962C8B-B14F-4D97-AF65-F5344CB8AC3E}">
        <p14:creationId xmlns:p14="http://schemas.microsoft.com/office/powerpoint/2010/main" val="3160963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946201" y="406370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6671" y="406370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2722" y="146395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18618" y="3074474"/>
            <a:ext cx="2406114" cy="695957"/>
            <a:chOff x="137814" y="3817322"/>
            <a:chExt cx="2406114" cy="695957"/>
          </a:xfrm>
        </p:grpSpPr>
        <p:sp>
          <p:nvSpPr>
            <p:cNvPr id="2" name="Rectangle 1"/>
            <p:cNvSpPr/>
            <p:nvPr/>
          </p:nvSpPr>
          <p:spPr>
            <a:xfrm>
              <a:off x="512393" y="3817322"/>
              <a:ext cx="2031535" cy="58477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dirty="0" smtClean="0"/>
                <a:t>: C</a:t>
              </a:r>
              <a:r>
                <a:rPr lang="en-US" sz="3200" baseline="-25000" dirty="0" smtClean="0"/>
                <a:t>1   </a:t>
              </a:r>
              <a:r>
                <a:rPr lang="en-US" sz="3200" dirty="0" smtClean="0">
                  <a:sym typeface="Wingdings"/>
                </a:rPr>
                <a:t>   </a:t>
              </a:r>
              <a:r>
                <a:rPr lang="en-US" sz="3200" dirty="0" smtClean="0"/>
                <a:t>C</a:t>
              </a:r>
              <a:r>
                <a:rPr lang="en-US" sz="3200" baseline="-25000" dirty="0" smtClean="0"/>
                <a:t>0</a:t>
              </a:r>
              <a:endParaRPr lang="en-US" sz="3200" dirty="0" smtClean="0"/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137814" y="3836623"/>
              <a:ext cx="699555" cy="676656"/>
              <a:chOff x="658368" y="5669280"/>
              <a:chExt cx="699555" cy="676656"/>
            </a:xfrm>
          </p:grpSpPr>
          <p:sp>
            <p:nvSpPr>
              <p:cNvPr id="17" name="Arc 16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</p:grpSp>
      <p:grpSp>
        <p:nvGrpSpPr>
          <p:cNvPr id="18" name="Group 17"/>
          <p:cNvGrpSpPr/>
          <p:nvPr/>
        </p:nvGrpSpPr>
        <p:grpSpPr>
          <a:xfrm>
            <a:off x="2810853" y="3338705"/>
            <a:ext cx="3460093" cy="736182"/>
            <a:chOff x="3256081" y="3795071"/>
            <a:chExt cx="3460093" cy="736182"/>
          </a:xfrm>
        </p:grpSpPr>
        <p:grpSp>
          <p:nvGrpSpPr>
            <p:cNvPr id="45" name="Group 44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52" name="Arc 5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3590764" y="3795071"/>
              <a:ext cx="31254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(e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) = v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+ v</a:t>
              </a:r>
              <a:r>
                <a:rPr lang="en-US" sz="3200" baseline="-25000" dirty="0" smtClean="0"/>
                <a:t>2</a:t>
              </a: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2810853" y="4006997"/>
            <a:ext cx="3460093" cy="696498"/>
            <a:chOff x="3256081" y="3834755"/>
            <a:chExt cx="3460093" cy="696498"/>
          </a:xfrm>
        </p:grpSpPr>
        <p:grpSp>
          <p:nvGrpSpPr>
            <p:cNvPr id="55" name="Group 54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57" name="Arc 56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56" name="TextBox 55"/>
            <p:cNvSpPr txBox="1"/>
            <p:nvPr/>
          </p:nvSpPr>
          <p:spPr>
            <a:xfrm>
              <a:off x="3590764" y="3834755"/>
              <a:ext cx="31254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(e</a:t>
              </a:r>
              <a:r>
                <a:rPr lang="en-US" sz="3200" baseline="-25000" dirty="0"/>
                <a:t>2</a:t>
              </a:r>
              <a:r>
                <a:rPr lang="en-US" sz="3200" dirty="0" smtClean="0"/>
                <a:t>) = v</a:t>
              </a:r>
              <a:r>
                <a:rPr lang="en-US" sz="3200" baseline="-25000" dirty="0" smtClean="0"/>
                <a:t>2</a:t>
              </a:r>
              <a:r>
                <a:rPr lang="en-US" sz="3200" dirty="0" smtClean="0"/>
                <a:t> + v</a:t>
              </a:r>
              <a:r>
                <a:rPr lang="en-US" sz="3200" baseline="-25000" dirty="0"/>
                <a:t>3</a:t>
              </a:r>
              <a:endParaRPr lang="en-US" sz="3200" baseline="-25000" dirty="0" smtClean="0"/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2810853" y="4695131"/>
            <a:ext cx="3460093" cy="736182"/>
            <a:chOff x="3256081" y="3795071"/>
            <a:chExt cx="3460093" cy="736182"/>
          </a:xfrm>
        </p:grpSpPr>
        <p:grpSp>
          <p:nvGrpSpPr>
            <p:cNvPr id="60" name="Group 59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62" name="Arc 6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3590764" y="3795071"/>
              <a:ext cx="31254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(e</a:t>
              </a:r>
              <a:r>
                <a:rPr lang="en-US" sz="3200" baseline="-25000" dirty="0"/>
                <a:t>3</a:t>
              </a:r>
              <a:r>
                <a:rPr lang="en-US" sz="3200" dirty="0" smtClean="0"/>
                <a:t>) = v</a:t>
              </a:r>
              <a:r>
                <a:rPr lang="en-US" sz="3200" baseline="-25000" dirty="0"/>
                <a:t>4</a:t>
              </a:r>
              <a:r>
                <a:rPr lang="en-US" sz="3200" dirty="0" smtClean="0"/>
                <a:t> + v</a:t>
              </a:r>
              <a:r>
                <a:rPr lang="en-US" sz="3200" baseline="-25000" dirty="0"/>
                <a:t>5</a:t>
              </a:r>
              <a:endParaRPr lang="en-US" sz="3200" baseline="-25000" dirty="0" smtClean="0"/>
            </a:p>
          </p:txBody>
        </p:sp>
      </p:grpSp>
      <p:grpSp>
        <p:nvGrpSpPr>
          <p:cNvPr id="64" name="Group 63"/>
          <p:cNvGrpSpPr/>
          <p:nvPr/>
        </p:nvGrpSpPr>
        <p:grpSpPr>
          <a:xfrm>
            <a:off x="2810853" y="5383265"/>
            <a:ext cx="3460093" cy="736182"/>
            <a:chOff x="3256081" y="3795071"/>
            <a:chExt cx="3460093" cy="736182"/>
          </a:xfrm>
        </p:grpSpPr>
        <p:grpSp>
          <p:nvGrpSpPr>
            <p:cNvPr id="65" name="Group 64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67" name="Arc 66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TextBox 67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66" name="TextBox 65"/>
            <p:cNvSpPr txBox="1"/>
            <p:nvPr/>
          </p:nvSpPr>
          <p:spPr>
            <a:xfrm>
              <a:off x="3590764" y="3795071"/>
              <a:ext cx="31254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(e</a:t>
              </a:r>
              <a:r>
                <a:rPr lang="en-US" sz="3200" baseline="-25000" dirty="0"/>
                <a:t>4</a:t>
              </a:r>
              <a:r>
                <a:rPr lang="en-US" sz="3200" dirty="0" smtClean="0"/>
                <a:t>) = v</a:t>
              </a:r>
              <a:r>
                <a:rPr lang="en-US" sz="3200" baseline="-25000" dirty="0"/>
                <a:t>5</a:t>
              </a:r>
              <a:r>
                <a:rPr lang="en-US" sz="3200" dirty="0" smtClean="0"/>
                <a:t> + v</a:t>
              </a:r>
              <a:r>
                <a:rPr lang="en-US" sz="3200" baseline="-25000" dirty="0"/>
                <a:t>6</a:t>
              </a:r>
              <a:endParaRPr lang="en-US" sz="3200" baseline="-25000" dirty="0" smtClean="0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2810853" y="6051577"/>
            <a:ext cx="3460093" cy="736182"/>
            <a:chOff x="3256081" y="3795071"/>
            <a:chExt cx="3460093" cy="736182"/>
          </a:xfrm>
        </p:grpSpPr>
        <p:grpSp>
          <p:nvGrpSpPr>
            <p:cNvPr id="70" name="Group 69"/>
            <p:cNvGrpSpPr/>
            <p:nvPr/>
          </p:nvGrpSpPr>
          <p:grpSpPr>
            <a:xfrm>
              <a:off x="3256081" y="3854597"/>
              <a:ext cx="699555" cy="676656"/>
              <a:chOff x="658368" y="5669280"/>
              <a:chExt cx="699555" cy="676656"/>
            </a:xfrm>
          </p:grpSpPr>
          <p:sp>
            <p:nvSpPr>
              <p:cNvPr id="72" name="Arc 71"/>
              <p:cNvSpPr/>
              <p:nvPr/>
            </p:nvSpPr>
            <p:spPr>
              <a:xfrm rot="240000">
                <a:off x="658368" y="5779008"/>
                <a:ext cx="374904" cy="566928"/>
              </a:xfrm>
              <a:prstGeom prst="arc">
                <a:avLst/>
              </a:prstGeom>
              <a:ln w="28575" cmpd="sng">
                <a:solidFill>
                  <a:srgbClr val="00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768096" y="5669280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o</a:t>
                </a:r>
              </a:p>
            </p:txBody>
          </p:sp>
        </p:grpSp>
        <p:sp>
          <p:nvSpPr>
            <p:cNvPr id="71" name="TextBox 70"/>
            <p:cNvSpPr txBox="1"/>
            <p:nvPr/>
          </p:nvSpPr>
          <p:spPr>
            <a:xfrm>
              <a:off x="3590764" y="3795071"/>
              <a:ext cx="31254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(e</a:t>
              </a:r>
              <a:r>
                <a:rPr lang="en-US" sz="3200" baseline="-25000" dirty="0"/>
                <a:t>5</a:t>
              </a:r>
              <a:r>
                <a:rPr lang="en-US" sz="3200" dirty="0" smtClean="0"/>
                <a:t>) = v</a:t>
              </a:r>
              <a:r>
                <a:rPr lang="en-US" sz="3200" baseline="-25000" dirty="0"/>
                <a:t>4</a:t>
              </a:r>
              <a:r>
                <a:rPr lang="en-US" sz="3200" dirty="0" smtClean="0"/>
                <a:t> + v</a:t>
              </a:r>
              <a:r>
                <a:rPr lang="en-US" sz="3200" baseline="-25000" dirty="0"/>
                <a:t>6</a:t>
              </a:r>
              <a:endParaRPr lang="en-US" sz="3200" baseline="-25000" dirty="0" smtClean="0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5531233" y="3526973"/>
            <a:ext cx="3697753" cy="1526680"/>
            <a:chOff x="5612265" y="3387813"/>
            <a:chExt cx="3697753" cy="1526680"/>
          </a:xfrm>
        </p:grpSpPr>
        <p:sp>
          <p:nvSpPr>
            <p:cNvPr id="75" name="TextBox 74"/>
            <p:cNvSpPr txBox="1"/>
            <p:nvPr/>
          </p:nvSpPr>
          <p:spPr>
            <a:xfrm>
              <a:off x="5955773" y="3387813"/>
              <a:ext cx="3354245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FF0000"/>
                  </a:solidFill>
                </a:rPr>
                <a:t>Extend linearly: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955773" y="4209083"/>
              <a:ext cx="3188227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>
                  <a:solidFill>
                    <a:srgbClr val="930000"/>
                  </a:solidFill>
                  <a:latin typeface="Symbol"/>
                </a:rPr>
                <a:t>(</a:t>
              </a:r>
              <a:r>
                <a:rPr lang="en-US" sz="3200" dirty="0" err="1" smtClean="0">
                  <a:solidFill>
                    <a:srgbClr val="930000"/>
                  </a:solidFill>
                  <a:latin typeface="Symbol"/>
                </a:rPr>
                <a:t>S</a:t>
              </a:r>
              <a:r>
                <a:rPr lang="en-US" sz="3200" dirty="0" err="1" smtClean="0">
                  <a:solidFill>
                    <a:srgbClr val="930000"/>
                  </a:solidFill>
                </a:rPr>
                <a:t>n</a:t>
              </a:r>
              <a:r>
                <a:rPr lang="en-US" sz="3200" baseline="-25000" dirty="0" err="1" smtClean="0">
                  <a:solidFill>
                    <a:srgbClr val="930000"/>
                  </a:solidFill>
                </a:rPr>
                <a:t>i</a:t>
              </a:r>
              <a:r>
                <a:rPr lang="en-US" sz="3200" dirty="0" err="1" smtClean="0">
                  <a:solidFill>
                    <a:srgbClr val="930000"/>
                  </a:solidFill>
                </a:rPr>
                <a:t>e</a:t>
              </a:r>
              <a:r>
                <a:rPr lang="en-US" sz="3200" baseline="-25000" dirty="0" err="1" smtClean="0">
                  <a:solidFill>
                    <a:srgbClr val="930000"/>
                  </a:solidFill>
                </a:rPr>
                <a:t>i</a:t>
              </a:r>
              <a:r>
                <a:rPr lang="en-US" sz="3200" dirty="0">
                  <a:solidFill>
                    <a:srgbClr val="930000"/>
                  </a:solidFill>
                </a:rPr>
                <a:t>)</a:t>
              </a:r>
              <a:r>
                <a:rPr lang="en-US" sz="3200" dirty="0" smtClean="0">
                  <a:solidFill>
                    <a:srgbClr val="930000"/>
                  </a:solidFill>
                </a:rPr>
                <a:t>  =  </a:t>
              </a:r>
              <a:r>
                <a:rPr lang="en-US" sz="3200" dirty="0" err="1" smtClean="0">
                  <a:solidFill>
                    <a:srgbClr val="930000"/>
                  </a:solidFill>
                </a:rPr>
                <a:t>n</a:t>
              </a:r>
              <a:r>
                <a:rPr lang="en-US" sz="3200" baseline="-25000" dirty="0" err="1" smtClean="0">
                  <a:solidFill>
                    <a:srgbClr val="930000"/>
                  </a:solidFill>
                </a:rPr>
                <a:t>i</a:t>
              </a:r>
              <a:r>
                <a:rPr lang="en-US" sz="3200" baseline="-25000" dirty="0" smtClean="0">
                  <a:solidFill>
                    <a:srgbClr val="930000"/>
                  </a:solidFill>
                </a:rPr>
                <a:t> </a:t>
              </a:r>
              <a:r>
                <a:rPr lang="en-US" sz="3200" dirty="0" smtClean="0">
                  <a:solidFill>
                    <a:srgbClr val="930000"/>
                  </a:solidFill>
                  <a:latin typeface="Symbol"/>
                </a:rPr>
                <a:t>S</a:t>
              </a:r>
              <a:r>
                <a:rPr lang="en-US" sz="3200" dirty="0" smtClean="0">
                  <a:solidFill>
                    <a:srgbClr val="930000"/>
                  </a:solidFill>
                </a:rPr>
                <a:t>   (</a:t>
              </a:r>
              <a:r>
                <a:rPr lang="en-US" sz="3200" dirty="0" err="1" smtClean="0">
                  <a:solidFill>
                    <a:srgbClr val="930000"/>
                  </a:solidFill>
                </a:rPr>
                <a:t>e</a:t>
              </a:r>
              <a:r>
                <a:rPr lang="en-US" sz="3200" baseline="-25000" dirty="0" err="1" smtClean="0">
                  <a:solidFill>
                    <a:srgbClr val="930000"/>
                  </a:solidFill>
                </a:rPr>
                <a:t>i</a:t>
              </a:r>
              <a:r>
                <a:rPr lang="en-US" sz="3200" dirty="0">
                  <a:solidFill>
                    <a:srgbClr val="930000"/>
                  </a:solidFill>
                </a:rPr>
                <a:t>)</a:t>
              </a:r>
              <a:endParaRPr lang="en-US" sz="3200" baseline="-25000" dirty="0">
                <a:solidFill>
                  <a:srgbClr val="930000"/>
                </a:solidFill>
              </a:endParaRPr>
            </a:p>
          </p:txBody>
        </p:sp>
        <p:grpSp>
          <p:nvGrpSpPr>
            <p:cNvPr id="77" name="Group 76"/>
            <p:cNvGrpSpPr/>
            <p:nvPr/>
          </p:nvGrpSpPr>
          <p:grpSpPr>
            <a:xfrm>
              <a:off x="8087786" y="4241319"/>
              <a:ext cx="689134" cy="660788"/>
              <a:chOff x="8087786" y="4235372"/>
              <a:chExt cx="689134" cy="660788"/>
            </a:xfrm>
          </p:grpSpPr>
          <p:sp>
            <p:nvSpPr>
              <p:cNvPr id="82" name="Arc 81"/>
              <p:cNvSpPr/>
              <p:nvPr/>
            </p:nvSpPr>
            <p:spPr>
              <a:xfrm rot="240000">
                <a:off x="8087786" y="4329232"/>
                <a:ext cx="374904" cy="566928"/>
              </a:xfrm>
              <a:prstGeom prst="arc">
                <a:avLst/>
              </a:prstGeom>
              <a:ln w="28575" cmpd="sng">
                <a:solidFill>
                  <a:srgbClr val="93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30000"/>
                  </a:solidFill>
                </a:endParaRPr>
              </a:p>
            </p:txBody>
          </p:sp>
          <p:sp>
            <p:nvSpPr>
              <p:cNvPr id="83" name="TextBox 82"/>
              <p:cNvSpPr txBox="1"/>
              <p:nvPr/>
            </p:nvSpPr>
            <p:spPr>
              <a:xfrm>
                <a:off x="8187093" y="4235372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930000"/>
                    </a:solidFill>
                  </a:rPr>
                  <a:t>o</a:t>
                </a:r>
              </a:p>
            </p:txBody>
          </p:sp>
        </p:grpSp>
        <p:grpSp>
          <p:nvGrpSpPr>
            <p:cNvPr id="78" name="Group 77"/>
            <p:cNvGrpSpPr/>
            <p:nvPr/>
          </p:nvGrpSpPr>
          <p:grpSpPr>
            <a:xfrm>
              <a:off x="5612265" y="4241319"/>
              <a:ext cx="689134" cy="660788"/>
              <a:chOff x="8087786" y="4235372"/>
              <a:chExt cx="689134" cy="660788"/>
            </a:xfrm>
          </p:grpSpPr>
          <p:sp>
            <p:nvSpPr>
              <p:cNvPr id="80" name="Arc 79"/>
              <p:cNvSpPr/>
              <p:nvPr/>
            </p:nvSpPr>
            <p:spPr>
              <a:xfrm rot="240000">
                <a:off x="8087786" y="4329232"/>
                <a:ext cx="374904" cy="566928"/>
              </a:xfrm>
              <a:prstGeom prst="arc">
                <a:avLst/>
              </a:prstGeom>
              <a:ln w="28575" cmpd="sng">
                <a:solidFill>
                  <a:srgbClr val="930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930000"/>
                  </a:solidFill>
                </a:endParaRPr>
              </a:p>
            </p:txBody>
          </p:sp>
          <p:sp>
            <p:nvSpPr>
              <p:cNvPr id="81" name="TextBox 80"/>
              <p:cNvSpPr txBox="1"/>
              <p:nvPr/>
            </p:nvSpPr>
            <p:spPr>
              <a:xfrm>
                <a:off x="8187093" y="4235372"/>
                <a:ext cx="589827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>
                    <a:solidFill>
                      <a:srgbClr val="930000"/>
                    </a:solidFill>
                  </a:rPr>
                  <a:t>o</a:t>
                </a:r>
              </a:p>
            </p:txBody>
          </p:sp>
        </p:grpSp>
        <p:sp>
          <p:nvSpPr>
            <p:cNvPr id="79" name="Rectangle 78"/>
            <p:cNvSpPr/>
            <p:nvPr/>
          </p:nvSpPr>
          <p:spPr>
            <a:xfrm>
              <a:off x="5694176" y="3387813"/>
              <a:ext cx="3386760" cy="1526680"/>
            </a:xfrm>
            <a:prstGeom prst="rect">
              <a:avLst/>
            </a:prstGeom>
            <a:ln>
              <a:solidFill>
                <a:srgbClr val="930000"/>
              </a:solidFill>
            </a:ln>
          </p:spPr>
          <p:txBody>
            <a:bodyPr rtlCol="0" anchor="ctr">
              <a:spAutoFit/>
            </a:bodyPr>
            <a:lstStyle/>
            <a:p>
              <a:pPr algn="ctr"/>
              <a:endParaRPr lang="en-US" sz="3200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3797649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oup 49"/>
          <p:cNvGrpSpPr/>
          <p:nvPr/>
        </p:nvGrpSpPr>
        <p:grpSpPr>
          <a:xfrm>
            <a:off x="4946201" y="406370"/>
            <a:ext cx="3382244" cy="2975810"/>
            <a:chOff x="793381" y="1412950"/>
            <a:chExt cx="3382244" cy="2975810"/>
          </a:xfrm>
        </p:grpSpPr>
        <p:grpSp>
          <p:nvGrpSpPr>
            <p:cNvPr id="21" name="Group 20"/>
            <p:cNvGrpSpPr/>
            <p:nvPr/>
          </p:nvGrpSpPr>
          <p:grpSpPr>
            <a:xfrm>
              <a:off x="1284670" y="2021707"/>
              <a:ext cx="2239703" cy="1987736"/>
              <a:chOff x="1088696" y="3397905"/>
              <a:chExt cx="2239703" cy="1987736"/>
            </a:xfrm>
          </p:grpSpPr>
          <p:sp>
            <p:nvSpPr>
              <p:cNvPr id="3" name="Isosceles Triangle 2"/>
              <p:cNvSpPr/>
              <p:nvPr/>
            </p:nvSpPr>
            <p:spPr>
              <a:xfrm>
                <a:off x="1284670" y="3565883"/>
                <a:ext cx="1959740" cy="1696575"/>
              </a:xfrm>
              <a:prstGeom prst="triangle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 w="127000">
                <a:solidFill>
                  <a:srgbClr val="0080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4" name="Group 3"/>
              <p:cNvGrpSpPr/>
              <p:nvPr/>
            </p:nvGrpSpPr>
            <p:grpSpPr>
              <a:xfrm>
                <a:off x="1088696" y="5049686"/>
                <a:ext cx="2239703" cy="335955"/>
                <a:chOff x="2971800" y="2819400"/>
                <a:chExt cx="1021080" cy="182880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" name="Oval 6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5" name="Oval 4"/>
              <p:cNvSpPr/>
              <p:nvPr/>
            </p:nvSpPr>
            <p:spPr>
              <a:xfrm>
                <a:off x="2090963" y="3397905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/>
            <p:cNvSpPr txBox="1"/>
            <p:nvPr/>
          </p:nvSpPr>
          <p:spPr>
            <a:xfrm>
              <a:off x="3524373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6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3381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4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226348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1403746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63487" y="3803984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5</a:t>
              </a: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298995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4</a:t>
              </a:r>
            </a:p>
          </p:txBody>
        </p:sp>
      </p:grpSp>
      <p:grpSp>
        <p:nvGrpSpPr>
          <p:cNvPr id="51" name="Group 50"/>
          <p:cNvGrpSpPr/>
          <p:nvPr/>
        </p:nvGrpSpPr>
        <p:grpSpPr>
          <a:xfrm>
            <a:off x="706671" y="406370"/>
            <a:ext cx="3409836" cy="2635477"/>
            <a:chOff x="5038682" y="1412950"/>
            <a:chExt cx="3409836" cy="2635477"/>
          </a:xfrm>
        </p:grpSpPr>
        <p:grpSp>
          <p:nvGrpSpPr>
            <p:cNvPr id="36" name="Group 35"/>
            <p:cNvGrpSpPr/>
            <p:nvPr/>
          </p:nvGrpSpPr>
          <p:grpSpPr>
            <a:xfrm>
              <a:off x="5537717" y="2021707"/>
              <a:ext cx="2239703" cy="1987736"/>
              <a:chOff x="4753821" y="2021707"/>
              <a:chExt cx="2239703" cy="1987736"/>
            </a:xfrm>
          </p:grpSpPr>
          <p:cxnSp>
            <p:nvCxnSpPr>
              <p:cNvPr id="29" name="Straight Connector 28"/>
              <p:cNvCxnSpPr/>
              <p:nvPr/>
            </p:nvCxnSpPr>
            <p:spPr>
              <a:xfrm>
                <a:off x="5933925" y="2176272"/>
                <a:ext cx="912912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921799" y="2176272"/>
                <a:ext cx="1012126" cy="1655064"/>
              </a:xfrm>
              <a:prstGeom prst="line">
                <a:avLst/>
              </a:prstGeom>
              <a:ln w="127000">
                <a:solidFill>
                  <a:srgbClr val="00800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9" name="Group 8"/>
              <p:cNvGrpSpPr/>
              <p:nvPr/>
            </p:nvGrpSpPr>
            <p:grpSpPr>
              <a:xfrm>
                <a:off x="4753821" y="3673488"/>
                <a:ext cx="2239703" cy="335955"/>
                <a:chOff x="2971800" y="2819400"/>
                <a:chExt cx="1021080" cy="182880"/>
              </a:xfrm>
            </p:grpSpPr>
            <p:sp>
              <p:nvSpPr>
                <p:cNvPr id="10" name="Oval 9"/>
                <p:cNvSpPr/>
                <p:nvPr/>
              </p:nvSpPr>
              <p:spPr>
                <a:xfrm>
                  <a:off x="2971800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" name="Oval 10"/>
                <p:cNvSpPr/>
                <p:nvPr/>
              </p:nvSpPr>
              <p:spPr>
                <a:xfrm>
                  <a:off x="3839718" y="2819400"/>
                  <a:ext cx="153162" cy="182880"/>
                </a:xfrm>
                <a:prstGeom prst="ellipse">
                  <a:avLst/>
                </a:prstGeom>
                <a:solidFill>
                  <a:srgbClr val="770077"/>
                </a:solidFill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2" name="Oval 11"/>
              <p:cNvSpPr/>
              <p:nvPr/>
            </p:nvSpPr>
            <p:spPr>
              <a:xfrm>
                <a:off x="5756088" y="2021707"/>
                <a:ext cx="335955" cy="335955"/>
              </a:xfrm>
              <a:prstGeom prst="ellipse">
                <a:avLst/>
              </a:prstGeom>
              <a:solidFill>
                <a:srgbClr val="770077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5038682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1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531117" y="1412950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2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797266" y="3463651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v</a:t>
              </a:r>
              <a:r>
                <a:rPr lang="en-US" sz="3200" baseline="-25000" dirty="0"/>
                <a:t>3</a:t>
              </a: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598375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/>
                <a:t>e</a:t>
              </a:r>
              <a:r>
                <a:rPr lang="en-US" sz="3200" baseline="-25000" dirty="0" smtClean="0"/>
                <a:t>1</a:t>
              </a:r>
              <a:endParaRPr lang="en-US" sz="3200" baseline="-25000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7206718" y="2588847"/>
              <a:ext cx="6512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e</a:t>
              </a:r>
              <a:r>
                <a:rPr lang="en-US" sz="3200" baseline="-25000" dirty="0"/>
                <a:t>2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12722" y="146395"/>
            <a:ext cx="90312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 smtClean="0"/>
              <a:t>Counting number of connected components using homology</a:t>
            </a:r>
          </a:p>
        </p:txBody>
      </p:sp>
      <p:sp>
        <p:nvSpPr>
          <p:cNvPr id="2" name="Rectangle 1"/>
          <p:cNvSpPr/>
          <p:nvPr/>
        </p:nvSpPr>
        <p:spPr>
          <a:xfrm>
            <a:off x="512392" y="3518883"/>
            <a:ext cx="54215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/>
              <a:t>C</a:t>
            </a:r>
            <a:r>
              <a:rPr lang="en-US" sz="3200" baseline="-25000" dirty="0" smtClean="0"/>
              <a:t>1   </a:t>
            </a:r>
            <a:r>
              <a:rPr lang="en-US" sz="3200" dirty="0" smtClean="0">
                <a:sym typeface="Wingdings"/>
              </a:rPr>
              <a:t>   </a:t>
            </a:r>
            <a:r>
              <a:rPr lang="en-US" sz="3200" dirty="0" smtClean="0"/>
              <a:t>C</a:t>
            </a:r>
            <a:r>
              <a:rPr lang="en-US" sz="3200" baseline="-25000" dirty="0" smtClean="0"/>
              <a:t>0   </a:t>
            </a:r>
            <a:r>
              <a:rPr lang="en-US" sz="3200" dirty="0" smtClean="0">
                <a:sym typeface="Wingdings"/>
              </a:rPr>
              <a:t>  0</a:t>
            </a:r>
          </a:p>
          <a:p>
            <a:endParaRPr lang="en-US" sz="3200" dirty="0">
              <a:sym typeface="Wingdings"/>
            </a:endParaRPr>
          </a:p>
          <a:p>
            <a:endParaRPr lang="en-US" sz="3200" dirty="0" smtClean="0">
              <a:sym typeface="Wingdings"/>
            </a:endParaRPr>
          </a:p>
          <a:p>
            <a:r>
              <a:rPr lang="en-US" sz="3200" dirty="0" smtClean="0">
                <a:sym typeface="Wingdings"/>
              </a:rPr>
              <a:t>Z</a:t>
            </a:r>
            <a:r>
              <a:rPr lang="en-US" sz="3200" baseline="-25000" dirty="0" smtClean="0">
                <a:sym typeface="Wingdings"/>
              </a:rPr>
              <a:t>0</a:t>
            </a:r>
            <a:r>
              <a:rPr lang="en-US" sz="3200" dirty="0" smtClean="0">
                <a:sym typeface="Wingdings"/>
              </a:rPr>
              <a:t> =  </a:t>
            </a:r>
            <a:r>
              <a:rPr lang="en-US" sz="3200" b="1" dirty="0" smtClean="0">
                <a:solidFill>
                  <a:schemeClr val="tx1"/>
                </a:solidFill>
              </a:rPr>
              <a:t>Z</a:t>
            </a:r>
            <a:r>
              <a:rPr lang="en-US" sz="3200" b="1" baseline="-25000" dirty="0" smtClean="0">
                <a:solidFill>
                  <a:schemeClr val="tx1"/>
                </a:solidFill>
              </a:rPr>
              <a:t>2</a:t>
            </a:r>
            <a:r>
              <a:rPr lang="en-US" sz="3200" dirty="0" smtClean="0">
                <a:solidFill>
                  <a:schemeClr val="tx1"/>
                </a:solidFill>
              </a:rPr>
              <a:t>[</a:t>
            </a:r>
            <a:r>
              <a:rPr lang="en-US" sz="3200" dirty="0" smtClean="0"/>
              <a:t>v</a:t>
            </a:r>
            <a:r>
              <a:rPr lang="en-US" sz="3200" baseline="-25000" dirty="0" smtClean="0"/>
              <a:t>1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2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3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4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5</a:t>
            </a:r>
            <a:r>
              <a:rPr lang="en-US" sz="3200" dirty="0" smtClean="0"/>
              <a:t>, v</a:t>
            </a:r>
            <a:r>
              <a:rPr lang="en-US" sz="3200" baseline="-25000" dirty="0" smtClean="0"/>
              <a:t>6</a:t>
            </a:r>
            <a:r>
              <a:rPr lang="en-US" sz="3200" dirty="0" smtClean="0"/>
              <a:t>]</a:t>
            </a:r>
          </a:p>
          <a:p>
            <a:endParaRPr lang="en-US" sz="3200" dirty="0"/>
          </a:p>
          <a:p>
            <a:r>
              <a:rPr lang="en-US" sz="3200" dirty="0" smtClean="0"/>
              <a:t>Boundaries = B</a:t>
            </a:r>
            <a:r>
              <a:rPr lang="en-US" sz="3200" baseline="-25000" dirty="0" smtClean="0"/>
              <a:t>0</a:t>
            </a:r>
            <a:r>
              <a:rPr lang="en-US" sz="3200" dirty="0" smtClean="0"/>
              <a:t> = image of  </a:t>
            </a:r>
            <a:r>
              <a:rPr lang="en-US" sz="3200" dirty="0" smtClean="0">
                <a:sym typeface="Wingdings"/>
              </a:rPr>
              <a:t> </a:t>
            </a:r>
            <a:endParaRPr lang="en-US" sz="32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936432" y="3148458"/>
            <a:ext cx="961338" cy="676656"/>
            <a:chOff x="658368" y="5669280"/>
            <a:chExt cx="961338" cy="676656"/>
          </a:xfrm>
        </p:grpSpPr>
        <p:sp>
          <p:nvSpPr>
            <p:cNvPr id="17" name="Arc 16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2160516" y="3142122"/>
            <a:ext cx="961338" cy="676656"/>
            <a:chOff x="658368" y="5669280"/>
            <a:chExt cx="961338" cy="676656"/>
          </a:xfrm>
        </p:grpSpPr>
        <p:sp>
          <p:nvSpPr>
            <p:cNvPr id="78" name="Arc 77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TextBox 78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0</a:t>
              </a:r>
              <a:r>
                <a:rPr lang="en-US" sz="3200" dirty="0" smtClean="0"/>
                <a:t> 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80056" y="3351091"/>
            <a:ext cx="3460093" cy="3449054"/>
            <a:chOff x="2663622" y="3338705"/>
            <a:chExt cx="3460093" cy="3449054"/>
          </a:xfrm>
        </p:grpSpPr>
        <p:grpSp>
          <p:nvGrpSpPr>
            <p:cNvPr id="45" name="Group 44"/>
            <p:cNvGrpSpPr/>
            <p:nvPr/>
          </p:nvGrpSpPr>
          <p:grpSpPr>
            <a:xfrm>
              <a:off x="2663622" y="3338705"/>
              <a:ext cx="3460093" cy="736182"/>
              <a:chOff x="3256081" y="3795071"/>
              <a:chExt cx="3460093" cy="736182"/>
            </a:xfrm>
          </p:grpSpPr>
          <p:grpSp>
            <p:nvGrpSpPr>
              <p:cNvPr id="52" name="Group 51"/>
              <p:cNvGrpSpPr/>
              <p:nvPr/>
            </p:nvGrpSpPr>
            <p:grpSpPr>
              <a:xfrm>
                <a:off x="3256081" y="3854597"/>
                <a:ext cx="699555" cy="676656"/>
                <a:chOff x="658368" y="5669280"/>
                <a:chExt cx="699555" cy="676656"/>
              </a:xfrm>
            </p:grpSpPr>
            <p:sp>
              <p:nvSpPr>
                <p:cNvPr id="54" name="Arc 53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768096" y="5669280"/>
                  <a:ext cx="589827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</a:p>
              </p:txBody>
            </p:sp>
          </p:grpSp>
          <p:sp>
            <p:nvSpPr>
              <p:cNvPr id="53" name="TextBox 52"/>
              <p:cNvSpPr txBox="1"/>
              <p:nvPr/>
            </p:nvSpPr>
            <p:spPr>
              <a:xfrm>
                <a:off x="3590764" y="3795071"/>
                <a:ext cx="31254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(e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) = v</a:t>
                </a:r>
                <a:r>
                  <a:rPr lang="en-US" sz="3200" baseline="-25000" dirty="0" smtClean="0"/>
                  <a:t>1</a:t>
                </a:r>
                <a:r>
                  <a:rPr lang="en-US" sz="3200" dirty="0" smtClean="0"/>
                  <a:t> + v</a:t>
                </a:r>
                <a:r>
                  <a:rPr lang="en-US" sz="3200" baseline="-25000" dirty="0" smtClean="0"/>
                  <a:t>2</a:t>
                </a:r>
              </a:p>
            </p:txBody>
          </p:sp>
        </p:grpSp>
        <p:grpSp>
          <p:nvGrpSpPr>
            <p:cNvPr id="56" name="Group 55"/>
            <p:cNvGrpSpPr/>
            <p:nvPr/>
          </p:nvGrpSpPr>
          <p:grpSpPr>
            <a:xfrm>
              <a:off x="2663622" y="4006997"/>
              <a:ext cx="3460093" cy="696498"/>
              <a:chOff x="3256081" y="3834755"/>
              <a:chExt cx="3460093" cy="696498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3256081" y="3854597"/>
                <a:ext cx="699555" cy="676656"/>
                <a:chOff x="658368" y="5669280"/>
                <a:chExt cx="699555" cy="676656"/>
              </a:xfrm>
            </p:grpSpPr>
            <p:sp>
              <p:nvSpPr>
                <p:cNvPr id="59" name="Arc 58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>
                  <a:off x="768096" y="5669280"/>
                  <a:ext cx="589827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</a:p>
              </p:txBody>
            </p:sp>
          </p:grpSp>
          <p:sp>
            <p:nvSpPr>
              <p:cNvPr id="58" name="TextBox 57"/>
              <p:cNvSpPr txBox="1"/>
              <p:nvPr/>
            </p:nvSpPr>
            <p:spPr>
              <a:xfrm>
                <a:off x="3590764" y="3834755"/>
                <a:ext cx="31254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(e</a:t>
                </a:r>
                <a:r>
                  <a:rPr lang="en-US" sz="3200" baseline="-25000" dirty="0"/>
                  <a:t>2</a:t>
                </a:r>
                <a:r>
                  <a:rPr lang="en-US" sz="3200" dirty="0" smtClean="0"/>
                  <a:t>) = v</a:t>
                </a:r>
                <a:r>
                  <a:rPr lang="en-US" sz="3200" baseline="-25000" dirty="0" smtClean="0"/>
                  <a:t>2</a:t>
                </a:r>
                <a:r>
                  <a:rPr lang="en-US" sz="3200" dirty="0" smtClean="0"/>
                  <a:t> + v</a:t>
                </a:r>
                <a:r>
                  <a:rPr lang="en-US" sz="3200" baseline="-25000" dirty="0"/>
                  <a:t>3</a:t>
                </a:r>
                <a:endParaRPr lang="en-US" sz="3200" baseline="-25000" dirty="0" smtClean="0"/>
              </a:p>
            </p:txBody>
          </p:sp>
        </p:grpSp>
        <p:grpSp>
          <p:nvGrpSpPr>
            <p:cNvPr id="61" name="Group 60"/>
            <p:cNvGrpSpPr/>
            <p:nvPr/>
          </p:nvGrpSpPr>
          <p:grpSpPr>
            <a:xfrm>
              <a:off x="2663622" y="4695131"/>
              <a:ext cx="3460093" cy="736182"/>
              <a:chOff x="3256081" y="3795071"/>
              <a:chExt cx="3460093" cy="736182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3256081" y="3854597"/>
                <a:ext cx="699555" cy="676656"/>
                <a:chOff x="658368" y="5669280"/>
                <a:chExt cx="699555" cy="676656"/>
              </a:xfrm>
            </p:grpSpPr>
            <p:sp>
              <p:nvSpPr>
                <p:cNvPr id="64" name="Arc 63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768096" y="5669280"/>
                  <a:ext cx="589827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</a:p>
              </p:txBody>
            </p:sp>
          </p:grpSp>
          <p:sp>
            <p:nvSpPr>
              <p:cNvPr id="63" name="TextBox 62"/>
              <p:cNvSpPr txBox="1"/>
              <p:nvPr/>
            </p:nvSpPr>
            <p:spPr>
              <a:xfrm>
                <a:off x="3590764" y="3795071"/>
                <a:ext cx="31254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(e</a:t>
                </a:r>
                <a:r>
                  <a:rPr lang="en-US" sz="3200" baseline="-25000" dirty="0"/>
                  <a:t>3</a:t>
                </a:r>
                <a:r>
                  <a:rPr lang="en-US" sz="3200" dirty="0" smtClean="0"/>
                  <a:t>) = v</a:t>
                </a:r>
                <a:r>
                  <a:rPr lang="en-US" sz="3200" baseline="-25000" dirty="0"/>
                  <a:t>4</a:t>
                </a:r>
                <a:r>
                  <a:rPr lang="en-US" sz="3200" dirty="0" smtClean="0"/>
                  <a:t> + v</a:t>
                </a:r>
                <a:r>
                  <a:rPr lang="en-US" sz="3200" baseline="-25000" dirty="0"/>
                  <a:t>5</a:t>
                </a:r>
                <a:endParaRPr lang="en-US" sz="3200" baseline="-25000" dirty="0" smtClean="0"/>
              </a:p>
            </p:txBody>
          </p:sp>
        </p:grpSp>
        <p:grpSp>
          <p:nvGrpSpPr>
            <p:cNvPr id="66" name="Group 65"/>
            <p:cNvGrpSpPr/>
            <p:nvPr/>
          </p:nvGrpSpPr>
          <p:grpSpPr>
            <a:xfrm>
              <a:off x="2663622" y="5383265"/>
              <a:ext cx="3460093" cy="736182"/>
              <a:chOff x="3256081" y="3795071"/>
              <a:chExt cx="3460093" cy="736182"/>
            </a:xfrm>
          </p:grpSpPr>
          <p:grpSp>
            <p:nvGrpSpPr>
              <p:cNvPr id="67" name="Group 66"/>
              <p:cNvGrpSpPr/>
              <p:nvPr/>
            </p:nvGrpSpPr>
            <p:grpSpPr>
              <a:xfrm>
                <a:off x="3256081" y="3854597"/>
                <a:ext cx="699555" cy="676656"/>
                <a:chOff x="658368" y="5669280"/>
                <a:chExt cx="699555" cy="676656"/>
              </a:xfrm>
            </p:grpSpPr>
            <p:sp>
              <p:nvSpPr>
                <p:cNvPr id="69" name="Arc 68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768096" y="5669280"/>
                  <a:ext cx="589827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</a:p>
              </p:txBody>
            </p:sp>
          </p:grpSp>
          <p:sp>
            <p:nvSpPr>
              <p:cNvPr id="68" name="TextBox 67"/>
              <p:cNvSpPr txBox="1"/>
              <p:nvPr/>
            </p:nvSpPr>
            <p:spPr>
              <a:xfrm>
                <a:off x="3590764" y="3795071"/>
                <a:ext cx="31254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(e</a:t>
                </a:r>
                <a:r>
                  <a:rPr lang="en-US" sz="3200" baseline="-25000" dirty="0"/>
                  <a:t>4</a:t>
                </a:r>
                <a:r>
                  <a:rPr lang="en-US" sz="3200" dirty="0" smtClean="0"/>
                  <a:t>) = v</a:t>
                </a:r>
                <a:r>
                  <a:rPr lang="en-US" sz="3200" baseline="-25000" dirty="0"/>
                  <a:t>5</a:t>
                </a:r>
                <a:r>
                  <a:rPr lang="en-US" sz="3200" dirty="0" smtClean="0"/>
                  <a:t> + v</a:t>
                </a:r>
                <a:r>
                  <a:rPr lang="en-US" sz="3200" baseline="-25000" dirty="0"/>
                  <a:t>6</a:t>
                </a:r>
                <a:endParaRPr lang="en-US" sz="3200" baseline="-25000" dirty="0" smtClean="0"/>
              </a:p>
            </p:txBody>
          </p:sp>
        </p:grpSp>
        <p:grpSp>
          <p:nvGrpSpPr>
            <p:cNvPr id="71" name="Group 70"/>
            <p:cNvGrpSpPr/>
            <p:nvPr/>
          </p:nvGrpSpPr>
          <p:grpSpPr>
            <a:xfrm>
              <a:off x="2663622" y="6051577"/>
              <a:ext cx="3460093" cy="736182"/>
              <a:chOff x="3256081" y="3795071"/>
              <a:chExt cx="3460093" cy="736182"/>
            </a:xfrm>
          </p:grpSpPr>
          <p:grpSp>
            <p:nvGrpSpPr>
              <p:cNvPr id="72" name="Group 71"/>
              <p:cNvGrpSpPr/>
              <p:nvPr/>
            </p:nvGrpSpPr>
            <p:grpSpPr>
              <a:xfrm>
                <a:off x="3256081" y="3854597"/>
                <a:ext cx="699555" cy="676656"/>
                <a:chOff x="658368" y="5669280"/>
                <a:chExt cx="699555" cy="676656"/>
              </a:xfrm>
            </p:grpSpPr>
            <p:sp>
              <p:nvSpPr>
                <p:cNvPr id="74" name="Arc 73"/>
                <p:cNvSpPr/>
                <p:nvPr/>
              </p:nvSpPr>
              <p:spPr>
                <a:xfrm rot="240000">
                  <a:off x="658368" y="5779008"/>
                  <a:ext cx="374904" cy="566928"/>
                </a:xfrm>
                <a:prstGeom prst="arc">
                  <a:avLst/>
                </a:prstGeom>
                <a:ln w="28575" cmpd="sng">
                  <a:solidFill>
                    <a:srgbClr val="000000"/>
                  </a:solidFill>
                </a:ln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768096" y="5669280"/>
                  <a:ext cx="589827" cy="58477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3200" dirty="0" smtClean="0"/>
                    <a:t>o</a:t>
                  </a:r>
                </a:p>
              </p:txBody>
            </p:sp>
          </p:grpSp>
          <p:sp>
            <p:nvSpPr>
              <p:cNvPr id="73" name="TextBox 72"/>
              <p:cNvSpPr txBox="1"/>
              <p:nvPr/>
            </p:nvSpPr>
            <p:spPr>
              <a:xfrm>
                <a:off x="3590764" y="3795071"/>
                <a:ext cx="3125410" cy="5847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 smtClean="0"/>
                  <a:t>(e</a:t>
                </a:r>
                <a:r>
                  <a:rPr lang="en-US" sz="3200" baseline="-25000" dirty="0"/>
                  <a:t>5</a:t>
                </a:r>
                <a:r>
                  <a:rPr lang="en-US" sz="3200" dirty="0" smtClean="0"/>
                  <a:t>) = v</a:t>
                </a:r>
                <a:r>
                  <a:rPr lang="en-US" sz="3200" baseline="-25000" dirty="0"/>
                  <a:t>4</a:t>
                </a:r>
                <a:r>
                  <a:rPr lang="en-US" sz="3200" dirty="0" smtClean="0"/>
                  <a:t> + v</a:t>
                </a:r>
                <a:r>
                  <a:rPr lang="en-US" sz="3200" baseline="-25000" dirty="0"/>
                  <a:t>6</a:t>
                </a:r>
                <a:endParaRPr lang="en-US" sz="3200" baseline="-25000" dirty="0" smtClean="0"/>
              </a:p>
            </p:txBody>
          </p:sp>
        </p:grpSp>
      </p:grpSp>
      <p:grpSp>
        <p:nvGrpSpPr>
          <p:cNvPr id="76" name="Group 75"/>
          <p:cNvGrpSpPr/>
          <p:nvPr/>
        </p:nvGrpSpPr>
        <p:grpSpPr>
          <a:xfrm>
            <a:off x="5021472" y="5980427"/>
            <a:ext cx="961338" cy="676656"/>
            <a:chOff x="658368" y="5669280"/>
            <a:chExt cx="961338" cy="676656"/>
          </a:xfrm>
        </p:grpSpPr>
        <p:sp>
          <p:nvSpPr>
            <p:cNvPr id="86" name="Arc 85"/>
            <p:cNvSpPr/>
            <p:nvPr/>
          </p:nvSpPr>
          <p:spPr>
            <a:xfrm rot="240000">
              <a:off x="658368" y="5779008"/>
              <a:ext cx="374904" cy="566928"/>
            </a:xfrm>
            <a:prstGeom prst="arc">
              <a:avLst/>
            </a:prstGeom>
            <a:ln w="28575" cmpd="sng">
              <a:solidFill>
                <a:srgbClr val="00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768096" y="5669280"/>
              <a:ext cx="851610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smtClean="0"/>
                <a:t>o</a:t>
              </a:r>
              <a:r>
                <a:rPr lang="en-US" sz="3200" baseline="-25000" dirty="0" smtClean="0"/>
                <a:t>1</a:t>
              </a:r>
              <a:r>
                <a:rPr lang="en-US" sz="3200" dirty="0" smtClean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2001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200" dirty="0" smtClean="0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2781</TotalTime>
  <Words>4232</Words>
  <Application>Microsoft Office PowerPoint</Application>
  <PresentationFormat>On-screen Show (4:3)</PresentationFormat>
  <Paragraphs>1103</Paragraphs>
  <Slides>74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74</vt:i4>
      </vt:variant>
    </vt:vector>
  </HeadingPairs>
  <TitlesOfParts>
    <vt:vector size="84" baseType="lpstr">
      <vt:lpstr>ＭＳ Ｐゴシック</vt:lpstr>
      <vt:lpstr>Arial</vt:lpstr>
      <vt:lpstr>Calibri</vt:lpstr>
      <vt:lpstr>Comic Sans MS</vt:lpstr>
      <vt:lpstr>Garamond</vt:lpstr>
      <vt:lpstr>msgothic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I Darcy</dc:creator>
  <cp:keywords/>
  <dc:description/>
  <cp:lastModifiedBy>Darcy, Isabel K</cp:lastModifiedBy>
  <cp:revision>53</cp:revision>
  <dcterms:created xsi:type="dcterms:W3CDTF">2013-09-04T03:49:43Z</dcterms:created>
  <dcterms:modified xsi:type="dcterms:W3CDTF">2015-10-02T14:52:06Z</dcterms:modified>
  <cp:category/>
</cp:coreProperties>
</file>