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0"/>
  </p:notesMasterIdLst>
  <p:sldIdLst>
    <p:sldId id="313" r:id="rId2"/>
    <p:sldId id="314" r:id="rId3"/>
    <p:sldId id="317" r:id="rId4"/>
    <p:sldId id="315" r:id="rId5"/>
    <p:sldId id="333" r:id="rId6"/>
    <p:sldId id="318" r:id="rId7"/>
    <p:sldId id="325" r:id="rId8"/>
    <p:sldId id="344" r:id="rId9"/>
    <p:sldId id="257" r:id="rId10"/>
    <p:sldId id="287" r:id="rId11"/>
    <p:sldId id="276" r:id="rId12"/>
    <p:sldId id="261" r:id="rId13"/>
    <p:sldId id="262" r:id="rId14"/>
    <p:sldId id="258" r:id="rId15"/>
    <p:sldId id="264" r:id="rId16"/>
    <p:sldId id="298" r:id="rId17"/>
    <p:sldId id="334" r:id="rId18"/>
    <p:sldId id="335" r:id="rId19"/>
    <p:sldId id="259" r:id="rId20"/>
    <p:sldId id="290" r:id="rId21"/>
    <p:sldId id="299" r:id="rId22"/>
    <p:sldId id="356" r:id="rId23"/>
    <p:sldId id="266" r:id="rId24"/>
    <p:sldId id="269" r:id="rId25"/>
    <p:sldId id="336" r:id="rId26"/>
    <p:sldId id="337" r:id="rId27"/>
    <p:sldId id="271" r:id="rId28"/>
    <p:sldId id="273" r:id="rId29"/>
    <p:sldId id="275" r:id="rId30"/>
    <p:sldId id="306" r:id="rId31"/>
    <p:sldId id="291" r:id="rId32"/>
    <p:sldId id="302" r:id="rId33"/>
    <p:sldId id="307" r:id="rId34"/>
    <p:sldId id="256" r:id="rId35"/>
    <p:sldId id="288" r:id="rId36"/>
    <p:sldId id="308" r:id="rId37"/>
    <p:sldId id="289" r:id="rId38"/>
    <p:sldId id="303" r:id="rId39"/>
    <p:sldId id="296" r:id="rId40"/>
    <p:sldId id="310" r:id="rId41"/>
    <p:sldId id="355" r:id="rId42"/>
    <p:sldId id="305" r:id="rId43"/>
    <p:sldId id="357" r:id="rId44"/>
    <p:sldId id="292" r:id="rId45"/>
    <p:sldId id="346" r:id="rId46"/>
    <p:sldId id="343" r:id="rId47"/>
    <p:sldId id="358" r:id="rId48"/>
    <p:sldId id="341" r:id="rId49"/>
    <p:sldId id="352" r:id="rId50"/>
    <p:sldId id="353" r:id="rId51"/>
    <p:sldId id="354" r:id="rId52"/>
    <p:sldId id="347" r:id="rId53"/>
    <p:sldId id="348" r:id="rId54"/>
    <p:sldId id="349" r:id="rId55"/>
    <p:sldId id="351" r:id="rId56"/>
    <p:sldId id="350" r:id="rId57"/>
    <p:sldId id="342" r:id="rId58"/>
    <p:sldId id="293" r:id="rId5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00"/>
    <a:srgbClr val="A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6" d="100"/>
          <a:sy n="116" d="100"/>
        </p:scale>
        <p:origin x="888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85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DB929-16E9-4240-AFCF-119126BD4986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ABD85-663D-D44F-A797-91B2D394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094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</a:t>
            </a:r>
            <a:r>
              <a:rPr lang="en-US" baseline="0" dirty="0" smtClean="0"/>
              <a:t> distinguish c</a:t>
            </a:r>
            <a:r>
              <a:rPr lang="en-US" dirty="0" smtClean="0"/>
              <a:t>ell complexes</a:t>
            </a:r>
            <a:r>
              <a:rPr lang="en-US" baseline="0" dirty="0" smtClean="0"/>
              <a:t> from simplicial complexes, I’ll now color my 2-dimensional faces, light brown instead of blue since one can use any color one wants.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158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Vi  t^2vi  1t^2vi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>
                <a:solidFill>
                  <a:prstClr val="black"/>
                </a:solidFill>
                <a:latin typeface="Calibri"/>
              </a:rPr>
              <a:pPr/>
              <a:t>10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6792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92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solidFill>
                  <a:schemeClr val="tx1"/>
                </a:solidFill>
              </a:rPr>
              <a:t>Thus we now have the </a:t>
            </a:r>
            <a:r>
              <a:rPr lang="en-US" sz="1200" dirty="0" err="1" smtClean="0">
                <a:solidFill>
                  <a:schemeClr val="tx1"/>
                </a:solidFill>
              </a:rPr>
              <a:t>Vietoris</a:t>
            </a:r>
            <a:r>
              <a:rPr lang="en-US" sz="1200" dirty="0" smtClean="0">
                <a:solidFill>
                  <a:schemeClr val="tx1"/>
                </a:solidFill>
              </a:rPr>
              <a:t> Rips simplicial complex.</a:t>
            </a:r>
            <a:r>
              <a:rPr lang="en-US" sz="1200" baseline="0" dirty="0" smtClean="0">
                <a:solidFill>
                  <a:schemeClr val="tx1"/>
                </a:solidFill>
              </a:rPr>
              <a:t>  Note we get the same simplex by adding one dimension at a time</a:t>
            </a: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266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1200" b="1" dirty="0" smtClean="0">
                <a:solidFill>
                  <a:schemeClr val="tx1"/>
                </a:solidFill>
              </a:rPr>
              <a:t>If I use Z</a:t>
            </a:r>
            <a:r>
              <a:rPr lang="en-US" sz="1200" b="1" baseline="-25000" dirty="0" smtClean="0">
                <a:solidFill>
                  <a:schemeClr val="tx1"/>
                </a:solidFill>
              </a:rPr>
              <a:t>2</a:t>
            </a:r>
            <a:r>
              <a:rPr lang="en-US" sz="1200" dirty="0" smtClean="0">
                <a:solidFill>
                  <a:schemeClr val="tx1"/>
                </a:solidFill>
              </a:rPr>
              <a:t> coefficients,</a:t>
            </a:r>
            <a:r>
              <a:rPr lang="en-US" baseline="0" dirty="0" smtClean="0"/>
              <a:t> the </a:t>
            </a:r>
            <a:r>
              <a:rPr lang="en-US" sz="1200" dirty="0" smtClean="0">
                <a:solidFill>
                  <a:schemeClr val="tx1"/>
                </a:solidFill>
              </a:rPr>
              <a:t>Building blocks for a simplicial complex using</a:t>
            </a:r>
            <a:r>
              <a:rPr lang="en-US" sz="1200" b="1" baseline="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are unoriented</a:t>
            </a:r>
          </a:p>
          <a:p>
            <a:pPr algn="l"/>
            <a:r>
              <a:rPr lang="en-US" baseline="0" dirty="0" smtClean="0"/>
              <a:t>Since my complexes are </a:t>
            </a:r>
            <a:r>
              <a:rPr lang="en-US" baseline="0" dirty="0" err="1" smtClean="0"/>
              <a:t>unoriented</a:t>
            </a:r>
            <a:r>
              <a:rPr lang="en-US" baseline="0" dirty="0" smtClean="0"/>
              <a:t>, we now use set notation to indicate our complexes.  So an edge can be denoted by the unordered set v1v2, while a face is denoted by the unordered set v1v2v3.  Since orientation doesn’t matter with Z2 coefficients, the order of the vertices in my set also does not matter.</a:t>
            </a:r>
          </a:p>
          <a:p>
            <a:pPr algn="l"/>
            <a:endParaRPr lang="en-US" baseline="0" dirty="0" smtClean="0"/>
          </a:p>
          <a:p>
            <a:pPr algn="l"/>
            <a:r>
              <a:rPr lang="en-US" baseline="0" dirty="0" smtClean="0"/>
              <a:t>Since 1 = -1 mod 2, I don’t need minus signs and thus we can calculate boundary using only addition and no subtraction.   Thus to calculate the boundary of a face, I can remove v3 to get the boundary edge v1v2, remove v1 to get</a:t>
            </a:r>
          </a:p>
          <a:p>
            <a:pPr algn="l"/>
            <a:r>
              <a:rPr lang="en-US" baseline="0" dirty="0" smtClean="0"/>
              <a:t>The sum of these 3 edges is the boundary of this face.  I don’t have alternating signs since 1 = -1.</a:t>
            </a:r>
          </a:p>
          <a:p>
            <a:pPr algn="l"/>
            <a:endParaRPr lang="en-US" baseline="0" dirty="0" smtClean="0"/>
          </a:p>
          <a:p>
            <a:pPr algn="l"/>
            <a:r>
              <a:rPr lang="en-US" baseline="0" dirty="0" smtClean="0"/>
              <a:t>Similarly the boundary of an edge, remove v1, I get v2, remove v2, I get v1 so the boundary of the edge v1v2 is the sum v2 + v1</a:t>
            </a:r>
          </a:p>
          <a:p>
            <a:pPr algn="l"/>
            <a:endParaRPr lang="en-US" baseline="0" dirty="0" smtClean="0"/>
          </a:p>
          <a:p>
            <a:pPr algn="l"/>
            <a:r>
              <a:rPr lang="en-US" baseline="0" dirty="0" smtClean="0"/>
              <a:t>As before the  boundary of a vertex is 0 since if I remove the vertex, I have the empty set.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5397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While 12 different ordered quadruples represent a three simplex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7773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92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the boundary of the 2-dimensional face is the 1-dimensional cycle </a:t>
            </a:r>
            <a:r>
              <a:rPr lang="en-US" sz="1200" dirty="0" smtClean="0"/>
              <a:t>e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 + e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+  e</a:t>
            </a:r>
            <a:r>
              <a:rPr lang="en-US" sz="1200" baseline="-25000" dirty="0" smtClean="0"/>
              <a:t>3</a:t>
            </a:r>
            <a:r>
              <a:rPr lang="en-US" baseline="0" dirty="0" smtClean="0"/>
              <a:t>.  While the boundary of the 1-dimensional  edge is the difference between it 0-dimensional boundary vertices </a:t>
            </a:r>
            <a:r>
              <a:rPr lang="en-US" sz="1200" dirty="0" smtClean="0"/>
              <a:t>v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–  v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 </a:t>
            </a:r>
            <a:r>
              <a:rPr lang="en-US" baseline="0" dirty="0" smtClean="0"/>
              <a:t>. A zero dimensional vertex does not have boundary.  Boundary v = 0.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when we use an ordered triple to represent a face, we can calculate its boundary via an alternating sum of  its two dimensional boundary edges.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If I remove vertex v3, I get the edge v1v2.  If I remove the edge v2, I  get the edge minus v1 v3. removing the vertex v1, I get the edge V2 V3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when I remove a vertex with an odd subscript, the resulting edge is added, while if I remove a vertex with an even subscript we subtract the resulting edge.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1 and 3 are both odd, so Removing v3 results in plus v1 v2, and removing v1 results in plus v2 v3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while removing v2 results in minus v1 v3 since 2 is even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Similarly when calculating the boundary of the edge v1v2,  removing v1 results in plus v2 since 1 is odd while removing v2 results in minus v1 since 2 is even.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a vertex is zero since if we remove the vertex we have nothing, zero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this also means that the dimension of the boundary of an object is 1 less than that of the original object. 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the 2dim face is a 1 dimensional cycle, while the boundary of 1 dimensional edge is 0-dimensional.  The boundary of a 0 dimensional vertex is empty.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5397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the boundary of the 2-dimensional face is the 1-dimensional cycle </a:t>
            </a:r>
            <a:r>
              <a:rPr lang="en-US" sz="1200" dirty="0" smtClean="0"/>
              <a:t>e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 + e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+  e</a:t>
            </a:r>
            <a:r>
              <a:rPr lang="en-US" sz="1200" baseline="-25000" dirty="0" smtClean="0"/>
              <a:t>3</a:t>
            </a:r>
            <a:r>
              <a:rPr lang="en-US" baseline="0" dirty="0" smtClean="0"/>
              <a:t>.  While the boundary of the 1-dimensional  edge is the difference between it 0-dimensional boundary vertices </a:t>
            </a:r>
            <a:r>
              <a:rPr lang="en-US" sz="1200" dirty="0" smtClean="0"/>
              <a:t>v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–  v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 </a:t>
            </a:r>
            <a:r>
              <a:rPr lang="en-US" baseline="0" dirty="0" smtClean="0"/>
              <a:t>. A zero dimensional vertex does not have boundary.  Boundary v = 0.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when we use an ordered triple to represent a face, we can calculate its boundary via an alternating sum of  its two dimensional boundary edges.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If I remove vertex v3, I get the edge v1v2.  If I remove the edge v2, I  get the edge minus v1 v3. removing the vertex v1, I get the edge V2 V3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when I remove a vertex with an odd subscript, the resulting edge is added, while if I remove a vertex with an even subscript we subtract the resulting edge.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1 and 3 are both odd, so Removing v3 results in plus v1 v2, and removing v1 results in plus v2 v3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while removing v2 results in minus v1 v3 since 2 is even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Similarly when calculating the boundary of the edge v1v2,  removing v1 results in plus v2 since 1 is odd while removing v2 results in minus v1 since 2 is even.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a vertex is zero since if we remove the vertex we have nothing, zero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this also means that the dimension of the boundary of an object is 1 less than that of the original object. 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the 2dim face is a 1 dimensional cycle, while the boundary of 1 dimensional edge is 0-dimensional.  The boundary of a 0 dimensional vertex is empty.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5397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the boundary of the 2-dimensional face is the 1-dimensional cycle </a:t>
            </a:r>
            <a:r>
              <a:rPr lang="en-US" sz="1200" dirty="0" smtClean="0"/>
              <a:t>e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 + e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+  e</a:t>
            </a:r>
            <a:r>
              <a:rPr lang="en-US" sz="1200" baseline="-25000" dirty="0" smtClean="0"/>
              <a:t>3</a:t>
            </a:r>
            <a:r>
              <a:rPr lang="en-US" baseline="0" dirty="0" smtClean="0"/>
              <a:t>.  While the boundary of the 1-dimensional  edge is the difference between it 0-dimensional boundary vertices </a:t>
            </a:r>
            <a:r>
              <a:rPr lang="en-US" sz="1200" dirty="0" smtClean="0"/>
              <a:t>v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–  v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 </a:t>
            </a:r>
            <a:r>
              <a:rPr lang="en-US" baseline="0" dirty="0" smtClean="0"/>
              <a:t>. A zero dimensional vertex does not have boundary.  Boundary v = 0.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when we use an ordered triple to represent a face, we can calculate its boundary via an alternating sum of  its two dimensional boundary edges.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If I remove vertex v3, I get the edge v1v2.  If I remove the edge v2, I  get the edge minus v1 v3. removing the vertex v1, I get the edge V2 V3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when I remove a vertex with an odd subscript, the resulting edge is added, while if I remove a vertex with an even subscript we subtract the resulting edge.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1 and 3 are both odd, so Removing v3 results in plus v1 v2, and removing v1 results in plus v2 v3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while removing v2 results in minus v1 v3 since 2 is even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Similarly when calculating the boundary of the edge v1v2,  removing v1 results in plus v2 since 1 is odd while removing v2 results in minus v1 since 2 is even.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a vertex is zero since if we remove the vertex we have nothing, zero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this also means that the dimension of the boundary of an object is 1 less than that of the original object. 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the 2dim face is a 1 dimensional cycle, while the boundary of 1 dimensional edge is 0-dimensional.  The boundary of a 0 dimensional vertex is empty.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0173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To</a:t>
            </a:r>
            <a:r>
              <a:rPr lang="en-US" sz="1200" baseline="0" dirty="0" smtClean="0">
                <a:solidFill>
                  <a:schemeClr val="tx1"/>
                </a:solidFill>
              </a:rPr>
              <a:t> c</a:t>
            </a:r>
            <a:r>
              <a:rPr lang="en-US" sz="1200" dirty="0" smtClean="0">
                <a:solidFill>
                  <a:schemeClr val="tx1"/>
                </a:solidFill>
              </a:rPr>
              <a:t>reate a simplicial complex,</a:t>
            </a:r>
            <a:r>
              <a:rPr lang="en-US" sz="1200" baseline="0" dirty="0" smtClean="0">
                <a:solidFill>
                  <a:schemeClr val="tx1"/>
                </a:solidFill>
              </a:rPr>
              <a:t> we s</a:t>
            </a:r>
            <a:r>
              <a:rPr lang="en-US" sz="1200" dirty="0" smtClean="0"/>
              <a:t>tart by adding 0-simplices (</a:t>
            </a:r>
            <a:r>
              <a:rPr lang="en-US" sz="1200" dirty="0" err="1" smtClean="0"/>
              <a:t>ie</a:t>
            </a:r>
            <a:r>
              <a:rPr lang="en-US" sz="1200" dirty="0" smtClean="0"/>
              <a:t> 0-dimensional vertices).  So our step zero will be to add 0-</a:t>
            </a:r>
            <a:r>
              <a:rPr lang="en-US" sz="1200" dirty="0" smtClean="0">
                <a:solidFill>
                  <a:schemeClr val="tx1"/>
                </a:solidFill>
              </a:rPr>
              <a:t>simplices.</a:t>
            </a: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9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Thus the building blocks are basically</a:t>
            </a:r>
            <a:r>
              <a:rPr lang="en-US" baseline="0" dirty="0" smtClean="0"/>
              <a:t> the same for both simplicial and cell complexes.  But the rules for building cell complexes are much more lax than those for building simplicial complexes.  We will illustrate with a couple of examples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158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92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92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 smtClean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92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sz="1200" dirty="0" smtClean="0"/>
              <a:t>Step 2.)  Add 2-dimensional triangles  (2-simplices).  But we can only</a:t>
            </a:r>
            <a:r>
              <a:rPr lang="en-US" sz="1200" baseline="0" dirty="0" smtClean="0"/>
              <a:t> add a triangle where 3 edges form a triangle since the </a:t>
            </a:r>
            <a:r>
              <a:rPr lang="en-US" sz="1200" dirty="0" smtClean="0">
                <a:solidFill>
                  <a:srgbClr val="FF0000"/>
                </a:solidFill>
              </a:rPr>
              <a:t>Boundary of a triangle is a cycle consisting of 3 edges.  </a:t>
            </a:r>
          </a:p>
          <a:p>
            <a:pPr>
              <a:lnSpc>
                <a:spcPct val="120000"/>
              </a:lnSpc>
            </a:pPr>
            <a:r>
              <a:rPr lang="en-US" sz="1200" dirty="0" smtClean="0">
                <a:solidFill>
                  <a:srgbClr val="FF0000"/>
                </a:solidFill>
              </a:rPr>
              <a:t>The boundary of a simplex must exist before we can</a:t>
            </a:r>
            <a:r>
              <a:rPr lang="en-US" sz="1200" baseline="0" dirty="0" smtClean="0">
                <a:solidFill>
                  <a:srgbClr val="FF0000"/>
                </a:solidFill>
              </a:rPr>
              <a:t> add that simplex.</a:t>
            </a:r>
            <a:endParaRPr lang="en-US" sz="1200" dirty="0" smtClean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endParaRPr lang="en-US" sz="1200" dirty="0" smtClean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1200" dirty="0" smtClean="0">
                <a:solidFill>
                  <a:srgbClr val="FF0000"/>
                </a:solidFill>
              </a:rPr>
              <a:t>Note we can also use n set of three vertices to identify a 2-simplex.  But to add a 2-simplex, we must have its three boundary edges in the complex.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4485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Continuing to increase in dimension, in step 3, we </a:t>
            </a:r>
            <a:r>
              <a:rPr lang="en-US" sz="1200" dirty="0" smtClean="0"/>
              <a:t>Add 3-dimensional tetrahedrons (3-simplices).  But we can only add the tetrahedron if it’s faces are already part of the simplicial complex that we have created so far.  That is we can only add a 3-simplex  if there are 4 2-dimensionals that form the boundary of a tetrahedron,  then we can add a 3-simplex by filling it in.</a:t>
            </a:r>
          </a:p>
          <a:p>
            <a:endParaRPr lang="en-US" sz="1200" dirty="0" smtClean="0"/>
          </a:p>
          <a:p>
            <a:r>
              <a:rPr lang="en-US" sz="1200" dirty="0" smtClean="0"/>
              <a:t>I can identify a 3-simples with four vertices.</a:t>
            </a:r>
          </a:p>
          <a:p>
            <a:endParaRPr lang="en-US" sz="1200" dirty="0" smtClean="0"/>
          </a:p>
          <a:p>
            <a:r>
              <a:rPr lang="en-US" sz="1200" dirty="0" smtClean="0"/>
              <a:t>Note all the 2-dimensionals must be triangles.</a:t>
            </a:r>
            <a:r>
              <a:rPr lang="en-US" sz="1200" baseline="0" dirty="0" smtClean="0"/>
              <a:t>  Thus</a:t>
            </a:r>
            <a:r>
              <a:rPr lang="en-US" sz="1200" dirty="0" smtClean="0"/>
              <a:t> I cannot fill in this pyramid because it has a square base.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2939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In step n,</a:t>
            </a:r>
            <a:r>
              <a:rPr lang="en-US" sz="1200" baseline="0" dirty="0" smtClean="0"/>
              <a:t> we can</a:t>
            </a:r>
            <a:r>
              <a:rPr lang="en-US" sz="1200" dirty="0" smtClean="0"/>
              <a:t> add n-</a:t>
            </a:r>
            <a:r>
              <a:rPr lang="en-US" sz="1200" dirty="0" smtClean="0">
                <a:solidFill>
                  <a:schemeClr val="tx1"/>
                </a:solidFill>
              </a:rPr>
              <a:t>simplices, but only if its boundary, a sum of (n-1) dimensional</a:t>
            </a:r>
            <a:r>
              <a:rPr lang="en-US" sz="1200" baseline="0" dirty="0" smtClean="0">
                <a:solidFill>
                  <a:schemeClr val="tx1"/>
                </a:solidFill>
              </a:rPr>
              <a:t> simplices was created in the previous step, the n-1 step where we added n-1 - simplices</a:t>
            </a:r>
            <a:r>
              <a:rPr lang="en-US" sz="1200" dirty="0" smtClean="0">
                <a:solidFill>
                  <a:schemeClr val="tx1"/>
                </a:solidFill>
              </a:rPr>
              <a:t>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In our</a:t>
            </a:r>
            <a:r>
              <a:rPr lang="en-US" sz="1200" baseline="0" dirty="0" smtClean="0">
                <a:solidFill>
                  <a:schemeClr val="tx1"/>
                </a:solidFill>
              </a:rPr>
              <a:t> example, the highest dimensional simplex is a 3-simplex, this solid tetrahedron, so we have a 3-dimensional </a:t>
            </a:r>
            <a:r>
              <a:rPr lang="en-US" sz="1200" baseline="0" dirty="0" err="1" smtClean="0">
                <a:solidFill>
                  <a:schemeClr val="tx1"/>
                </a:solidFill>
              </a:rPr>
              <a:t>simplicial</a:t>
            </a:r>
            <a:r>
              <a:rPr lang="en-US" sz="1200" baseline="0" dirty="0" smtClean="0">
                <a:solidFill>
                  <a:schemeClr val="tx1"/>
                </a:solidFill>
              </a:rPr>
              <a:t> complex.</a:t>
            </a:r>
            <a:endParaRPr lang="en-US" sz="1200" dirty="0" smtClean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This partitioning of an object into  </a:t>
            </a:r>
            <a:r>
              <a:rPr lang="en-US" sz="1200" dirty="0" smtClean="0">
                <a:solidFill>
                  <a:srgbClr val="FF0000"/>
                </a:solidFill>
              </a:rPr>
              <a:t>0-simplices,</a:t>
            </a:r>
            <a:r>
              <a:rPr lang="en-US" sz="1200" baseline="0" dirty="0" smtClean="0">
                <a:solidFill>
                  <a:srgbClr val="FF0000"/>
                </a:solidFill>
              </a:rPr>
              <a:t> 1</a:t>
            </a:r>
            <a:r>
              <a:rPr lang="en-US" sz="1200" dirty="0" smtClean="0">
                <a:solidFill>
                  <a:srgbClr val="FF0000"/>
                </a:solidFill>
              </a:rPr>
              <a:t>-simplices,</a:t>
            </a:r>
            <a:r>
              <a:rPr lang="en-US" sz="1200" baseline="0" dirty="0" smtClean="0">
                <a:solidFill>
                  <a:srgbClr val="FF0000"/>
                </a:solidFill>
              </a:rPr>
              <a:t> 2</a:t>
            </a:r>
            <a:r>
              <a:rPr lang="en-US" sz="1200" dirty="0" smtClean="0">
                <a:solidFill>
                  <a:srgbClr val="FF0000"/>
                </a:solidFill>
              </a:rPr>
              <a:t>-simplices, </a:t>
            </a:r>
            <a:r>
              <a:rPr lang="en-US" sz="1200" dirty="0" smtClean="0">
                <a:solidFill>
                  <a:schemeClr val="tx1"/>
                </a:solidFill>
              </a:rPr>
              <a:t>etc. is called a triangulation of the object.  An object is called a simplicial complex</a:t>
            </a:r>
            <a:r>
              <a:rPr lang="en-US" sz="1200" baseline="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if it has a triangulation. 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Let us now</a:t>
            </a:r>
            <a:r>
              <a:rPr lang="en-US" sz="1200" baseline="0" dirty="0" smtClean="0">
                <a:solidFill>
                  <a:schemeClr val="tx1"/>
                </a:solidFill>
              </a:rPr>
              <a:t> triangulate a couple of familiar examples.</a:t>
            </a:r>
            <a:endParaRPr lang="en-US" sz="12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9018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In step n,</a:t>
            </a:r>
            <a:r>
              <a:rPr lang="en-US" sz="1200" baseline="0" dirty="0" smtClean="0"/>
              <a:t> we can</a:t>
            </a:r>
            <a:r>
              <a:rPr lang="en-US" sz="1200" dirty="0" smtClean="0"/>
              <a:t> add n-</a:t>
            </a:r>
            <a:r>
              <a:rPr lang="en-US" sz="1200" dirty="0" smtClean="0">
                <a:solidFill>
                  <a:schemeClr val="tx1"/>
                </a:solidFill>
              </a:rPr>
              <a:t>simplices, but only if its boundary, a sum of (n-1) dimensional</a:t>
            </a:r>
            <a:r>
              <a:rPr lang="en-US" sz="1200" baseline="0" dirty="0" smtClean="0">
                <a:solidFill>
                  <a:schemeClr val="tx1"/>
                </a:solidFill>
              </a:rPr>
              <a:t> simplices was created in the previous step, the n-1 step where we added n-1 - simplices</a:t>
            </a:r>
            <a:r>
              <a:rPr lang="en-US" sz="1200" dirty="0" smtClean="0">
                <a:solidFill>
                  <a:schemeClr val="tx1"/>
                </a:solidFill>
              </a:rPr>
              <a:t>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In our</a:t>
            </a:r>
            <a:r>
              <a:rPr lang="en-US" sz="1200" baseline="0" dirty="0" smtClean="0">
                <a:solidFill>
                  <a:schemeClr val="tx1"/>
                </a:solidFill>
              </a:rPr>
              <a:t> example, the highest dimensional simplex is a 3-simplex, this solid tetrahedron, so we have a 3-dimensional </a:t>
            </a:r>
            <a:r>
              <a:rPr lang="en-US" sz="1200" baseline="0" dirty="0" err="1" smtClean="0">
                <a:solidFill>
                  <a:schemeClr val="tx1"/>
                </a:solidFill>
              </a:rPr>
              <a:t>simplicial</a:t>
            </a:r>
            <a:r>
              <a:rPr lang="en-US" sz="1200" baseline="0" dirty="0" smtClean="0">
                <a:solidFill>
                  <a:schemeClr val="tx1"/>
                </a:solidFill>
              </a:rPr>
              <a:t> complex.</a:t>
            </a:r>
            <a:endParaRPr lang="en-US" sz="1200" dirty="0" smtClean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This partitioning of an object into  </a:t>
            </a:r>
            <a:r>
              <a:rPr lang="en-US" sz="1200" dirty="0" smtClean="0">
                <a:solidFill>
                  <a:srgbClr val="FF0000"/>
                </a:solidFill>
              </a:rPr>
              <a:t>0-simplices,</a:t>
            </a:r>
            <a:r>
              <a:rPr lang="en-US" sz="1200" baseline="0" dirty="0" smtClean="0">
                <a:solidFill>
                  <a:srgbClr val="FF0000"/>
                </a:solidFill>
              </a:rPr>
              <a:t> 1</a:t>
            </a:r>
            <a:r>
              <a:rPr lang="en-US" sz="1200" dirty="0" smtClean="0">
                <a:solidFill>
                  <a:srgbClr val="FF0000"/>
                </a:solidFill>
              </a:rPr>
              <a:t>-simplices,</a:t>
            </a:r>
            <a:r>
              <a:rPr lang="en-US" sz="1200" baseline="0" dirty="0" smtClean="0">
                <a:solidFill>
                  <a:srgbClr val="FF0000"/>
                </a:solidFill>
              </a:rPr>
              <a:t> 2</a:t>
            </a:r>
            <a:r>
              <a:rPr lang="en-US" sz="1200" dirty="0" smtClean="0">
                <a:solidFill>
                  <a:srgbClr val="FF0000"/>
                </a:solidFill>
              </a:rPr>
              <a:t>-simplices, </a:t>
            </a:r>
            <a:r>
              <a:rPr lang="en-US" sz="1200" dirty="0" smtClean="0">
                <a:solidFill>
                  <a:schemeClr val="tx1"/>
                </a:solidFill>
              </a:rPr>
              <a:t>etc. is called a triangulation of the object.  An object is called a simplicial complex</a:t>
            </a:r>
            <a:r>
              <a:rPr lang="en-US" sz="1200" baseline="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if it has a triangulation. 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Let us now</a:t>
            </a:r>
            <a:r>
              <a:rPr lang="en-US" sz="1200" baseline="0" dirty="0" smtClean="0">
                <a:solidFill>
                  <a:schemeClr val="tx1"/>
                </a:solidFill>
              </a:rPr>
              <a:t> triangulate a couple of familiar examples.</a:t>
            </a:r>
            <a:endParaRPr lang="en-US" sz="12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9018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</a:t>
            </a:r>
            <a:r>
              <a:rPr lang="en-US" sz="1200" baseline="0" dirty="0" smtClean="0">
                <a:solidFill>
                  <a:schemeClr val="tx1"/>
                </a:solidFill>
              </a:rPr>
              <a:t>b</a:t>
            </a:r>
            <a:r>
              <a:rPr lang="en-US" sz="1200" dirty="0" smtClean="0">
                <a:solidFill>
                  <a:schemeClr val="tx1"/>
                </a:solidFill>
              </a:rPr>
              <a:t>uilding blocks for a</a:t>
            </a:r>
            <a:r>
              <a:rPr lang="en-US" sz="1200" baseline="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simplicial complex consist of zero simplices which are zero dimensional vertices, one simplices which are one-dimensional edges, and 2-simplices which are two dimensional triangles,</a:t>
            </a:r>
          </a:p>
          <a:p>
            <a:pPr algn="l"/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5397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While 12 different ordered quadruples represent a three simplex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77734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While 12 different ordered quadruples represent a three simplex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11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example,</a:t>
            </a:r>
          </a:p>
          <a:p>
            <a:r>
              <a:rPr lang="en-US" dirty="0" smtClean="0"/>
              <a:t>For the simplicial</a:t>
            </a:r>
            <a:r>
              <a:rPr lang="en-US" baseline="0" dirty="0" smtClean="0"/>
              <a:t> </a:t>
            </a:r>
            <a:r>
              <a:rPr lang="en-US" dirty="0" smtClean="0"/>
              <a:t>complex of a disk we</a:t>
            </a:r>
            <a:r>
              <a:rPr lang="en-US" baseline="0" dirty="0" smtClean="0"/>
              <a:t> have</a:t>
            </a:r>
            <a:r>
              <a:rPr lang="en-US" dirty="0" smtClean="0"/>
              <a:t> three vertices -3 edges</a:t>
            </a:r>
            <a:r>
              <a:rPr lang="en-US" baseline="0" dirty="0" smtClean="0"/>
              <a:t> plus </a:t>
            </a:r>
            <a:r>
              <a:rPr lang="en-US" dirty="0" smtClean="0"/>
              <a:t>s one 2-dimensional equals to one, so the  </a:t>
            </a:r>
            <a:r>
              <a:rPr lang="en-US" dirty="0" err="1" smtClean="0"/>
              <a:t>euler</a:t>
            </a:r>
            <a:r>
              <a:rPr lang="en-US" dirty="0" smtClean="0"/>
              <a:t> characteristic of a disk is one.  We also get an Euler characteristic of one for the cell complex of a disk one vertex -1 edge plus one 2-dimensional equals to</a:t>
            </a:r>
            <a:r>
              <a:rPr lang="en-US" baseline="0" dirty="0" smtClean="0"/>
              <a:t> </a:t>
            </a:r>
            <a:r>
              <a:rPr lang="en-US" dirty="0" smtClean="0"/>
              <a:t>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502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the boundary of the 2-dimensional face is the 1-dimensional cycle </a:t>
            </a:r>
            <a:r>
              <a:rPr lang="en-US" sz="1200" dirty="0" smtClean="0"/>
              <a:t>e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 + e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+  e</a:t>
            </a:r>
            <a:r>
              <a:rPr lang="en-US" sz="1200" baseline="-25000" dirty="0" smtClean="0"/>
              <a:t>3</a:t>
            </a:r>
            <a:r>
              <a:rPr lang="en-US" baseline="0" dirty="0" smtClean="0"/>
              <a:t>.  While the boundary of the 1-dimensional  edge is the difference between it 0-dimensional boundary vertices </a:t>
            </a:r>
            <a:r>
              <a:rPr lang="en-US" sz="1200" dirty="0" smtClean="0"/>
              <a:t>v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–  v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 </a:t>
            </a:r>
            <a:r>
              <a:rPr lang="en-US" baseline="0" dirty="0" smtClean="0"/>
              <a:t>. A zero dimensional vertex does not have boundary.  Boundary v = 0.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when we use an ordered triple to represent a face, we can calculate its boundary via an alternating sum of  its two dimensional boundary edges.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If I remove vertex v3, I get the edge v1v2.  If I remove the edge v2, I  get the edge minus v1 v3. removing the vertex v1, I get the edge V2 V3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when I remove a vertex with an odd subscript, the resulting edge is added, while if I remove a vertex with an even subscript we subtract the resulting edge.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1 and 3 are both odd, so Removing v3 results in plus v1 v2, and removing v1 results in plus v2 v3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while removing v2 results in minus v1 v3 since 2 is even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Similarly when calculating the boundary of the edge v1v2,  removing v1 results in plus v2 since 1 is odd while removing v2 results in minus v1 since 2 is even.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a vertex is zero since if we remove the vertex we have nothing, zero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this also means that the dimension of the boundary of an object is 1 less than that of the original object. 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the 2dim face is a 1 dimensional cycle, while the boundary of 1 dimensional edge is 0-dimensional.  The boundary of a 0 dimensional vertex is empty.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53977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the boundary of the 2-dimensional face is the 1-dimensional cycle </a:t>
            </a:r>
            <a:r>
              <a:rPr lang="en-US" sz="1200" dirty="0" smtClean="0"/>
              <a:t>e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 + e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+  e</a:t>
            </a:r>
            <a:r>
              <a:rPr lang="en-US" sz="1200" baseline="-25000" dirty="0" smtClean="0"/>
              <a:t>3</a:t>
            </a:r>
            <a:r>
              <a:rPr lang="en-US" baseline="0" dirty="0" smtClean="0"/>
              <a:t>.  While the boundary of the 1-dimensional  edge is the difference between it 0-dimensional boundary vertices </a:t>
            </a:r>
            <a:r>
              <a:rPr lang="en-US" sz="1200" dirty="0" smtClean="0"/>
              <a:t>v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–  v</a:t>
            </a:r>
            <a:r>
              <a:rPr lang="en-US" sz="1200" baseline="-25000" dirty="0" smtClean="0"/>
              <a:t>1</a:t>
            </a:r>
            <a:r>
              <a:rPr lang="en-US" sz="1200" dirty="0" smtClean="0"/>
              <a:t> </a:t>
            </a:r>
            <a:r>
              <a:rPr lang="en-US" baseline="0" dirty="0" smtClean="0"/>
              <a:t>. A zero dimensional vertex does not have boundary.  Boundary v = 0.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when we use an ordered triple to represent a face, we can calculate its boundary via an alternating sum of  its two dimensional boundary edges.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If I remove vertex v3, I get the edge v1v2.  If I remove the edge v2, I  get the edge minus v1 v3. removing the vertex v1, I get the edge V2 V3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that when I remove a vertex with an odd subscript, the resulting edge is added, while if I remove a vertex with an even subscript we subtract the resulting edge.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1 and 3 are both odd, so Removing v3 results in plus v1 v2, and removing v1 results in plus v2 v3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while removing v2 results in minus v1 v3 since 2 is even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Similarly when calculating the boundary of the edge v1v2,  removing v1 results in plus v2 since 1 is odd while removing v2 results in minus v1 since 2 is even.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a vertex is zero since if we remove the vertex we have nothing, zero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Note this also means that the dimension of the boundary of an object is 1 less than that of the original object. 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The boundary of the 2dim face is a 1 dimensional cycle, while the boundary of 1 dimensional edge is 0-dimensional.  The boundary of a 0 dimensional vertex is empty.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6FC4B9-A07B-9549-B62E-78439FDB3B71}" type="slidenum">
              <a:rPr lang="en-US" smtClean="0"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54393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Thus the building blocks are basically</a:t>
            </a:r>
            <a:r>
              <a:rPr lang="en-US" baseline="0" dirty="0" smtClean="0"/>
              <a:t> the same for both simplicial and cell complexes.  But the rules for building cell complexes are much more lax than those for building simplicial complexes.  We will illustrate with a couple of examples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1584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Thus the building blocks are basically</a:t>
            </a:r>
            <a:r>
              <a:rPr lang="en-US" baseline="0" dirty="0" smtClean="0"/>
              <a:t> the same for both simplicial and cell complexes.  But the rules for building cell complexes are much more lax than those for building simplicial complexes.  We will illustrate with a couple of examples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1584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Thus the building blocks are basically</a:t>
            </a:r>
            <a:r>
              <a:rPr lang="en-US" baseline="0" dirty="0" smtClean="0"/>
              <a:t> the same for both simplicial and cell complexes.  But the rules for building cell complexes are much more lax than those for building simplicial complexes.  We will illustrate with a couple of examples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80815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is we hit this disk so hard that it forms almost the entire two sphere except for this one vertex.  Note that the sphere minus a vertex is topologically equivalent to an open disk.  I can topologically deform the sphere minus the vertex by increasing the size of the hole created by removing the vertex.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cell complex is not a simplicial complex but the simplicial complex above is also a</a:t>
            </a:r>
            <a:r>
              <a:rPr lang="en-US" baseline="0" dirty="0" smtClean="0"/>
              <a:t> cell complex.  </a:t>
            </a:r>
            <a:endParaRPr lang="en-US" dirty="0" smtClean="0"/>
          </a:p>
          <a:p>
            <a:r>
              <a:rPr lang="en-US" dirty="0" smtClean="0"/>
              <a:t>We created it by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027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is we hit this disk so hard that it forms almost the entire two sphere except for this one vertex.  Note that the sphere minus a vertex is topologically equivalent to an open disk.  I can topologically deform the sphere minus the vertex by increasing the size of the hole created by removing the vertex.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cell complex is not a simplicial complex but the simplicial complex above is also a</a:t>
            </a:r>
            <a:r>
              <a:rPr lang="en-US" baseline="0" dirty="0" smtClean="0"/>
              <a:t> cell complex.  </a:t>
            </a:r>
            <a:endParaRPr lang="en-US" dirty="0" smtClean="0"/>
          </a:p>
          <a:p>
            <a:r>
              <a:rPr lang="en-US" dirty="0" smtClean="0"/>
              <a:t>We created it by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027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is we hit this disk so hard that it forms almost the entire two sphere except for this one vertex.  Note that the sphere minus a vertex is topologically equivalent to an open disk.  I can topologically deform the sphere minus the vertex by increasing the size of the hole created by removing the vertex.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cell complex is not a simplicial complex but the simplicial complex above is also a</a:t>
            </a:r>
            <a:r>
              <a:rPr lang="en-US" baseline="0" dirty="0" smtClean="0"/>
              <a:t> cell complex.  </a:t>
            </a:r>
            <a:endParaRPr lang="en-US" dirty="0" smtClean="0"/>
          </a:p>
          <a:p>
            <a:r>
              <a:rPr lang="en-US" dirty="0" smtClean="0"/>
              <a:t>We created it by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027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is we hit this disk so hard that it forms almost the entire two sphere except for this one vertex.  Note that the sphere minus a vertex is topologically equivalent to an open disk.  I can topologically deform the sphere minus the vertex by increasing the size of the hole created by removing the vertex.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cell complex is not a simplicial complex but the simplicial complex above is also a</a:t>
            </a:r>
            <a:r>
              <a:rPr lang="en-US" baseline="0" dirty="0" smtClean="0"/>
              <a:t> cell complex.  </a:t>
            </a:r>
            <a:endParaRPr lang="en-US" dirty="0" smtClean="0"/>
          </a:p>
          <a:p>
            <a:r>
              <a:rPr lang="en-US" dirty="0" smtClean="0"/>
              <a:t>We created it by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027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is we hit this disk so hard that it forms almost the entire two sphere except for this one vertex.  Note that the sphere minus a vertex is topologically equivalent to an open disk.  I can topologically deform the sphere minus the vertex by increasing the size of the hole created by removing the vertex.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cell complex is not a simplicial complex but the simplicial complex above is also a</a:t>
            </a:r>
            <a:r>
              <a:rPr lang="en-US" baseline="0" dirty="0" smtClean="0"/>
              <a:t> cell complex.  </a:t>
            </a:r>
            <a:endParaRPr lang="en-US" dirty="0" smtClean="0"/>
          </a:p>
          <a:p>
            <a:r>
              <a:rPr lang="en-US" dirty="0" smtClean="0"/>
              <a:t>We created it by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0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Thus the building blocks are basically</a:t>
            </a:r>
            <a:r>
              <a:rPr lang="en-US" baseline="0" dirty="0" smtClean="0"/>
              <a:t> the same for both simplicial and cell complexes.  But the rules for building cell complexes are much more lax than those for building simplicial complexes.  We will illustrate with a couple of examples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1584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is we hit this disk so hard that it forms almost the entire two sphere except for this one vertex.  Note that the sphere minus a vertex is topologically equivalent to an open disk.  I can topologically deform the sphere minus the vertex by increasing the size of the hole created by removing the vertex.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cell complex is not a simplicial complex but the simplicial complex above is also a</a:t>
            </a:r>
            <a:r>
              <a:rPr lang="en-US" baseline="0" dirty="0" smtClean="0"/>
              <a:t> cell complex.  </a:t>
            </a:r>
            <a:endParaRPr lang="en-US" dirty="0" smtClean="0"/>
          </a:p>
          <a:p>
            <a:r>
              <a:rPr lang="en-US" dirty="0" smtClean="0"/>
              <a:t>We created it by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027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is we hit this disk so hard that it forms almost the entire two sphere except for this one vertex.  Note that the sphere minus a vertex is topologically equivalent to an open disk.  I can topologically deform the sphere minus the vertex by increasing the size of the hole created by removing the vertex.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cell complex is not a simplicial complex but the simplicial complex above is also a</a:t>
            </a:r>
            <a:r>
              <a:rPr lang="en-US" baseline="0" dirty="0" smtClean="0"/>
              <a:t> cell complex.  </a:t>
            </a:r>
            <a:endParaRPr lang="en-US" dirty="0" smtClean="0"/>
          </a:p>
          <a:p>
            <a:r>
              <a:rPr lang="en-US" dirty="0" smtClean="0"/>
              <a:t>We created it by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027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is we hit this disk so hard that it forms almost the entire two sphere except for this one vertex.  Note that the sphere minus a vertex is topologically equivalent to an open disk.  I can topologically deform the sphere minus the vertex by increasing the size of the hole created by removing the vertex.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cell complex is not a simplicial complex but the simplicial complex above is also a</a:t>
            </a:r>
            <a:r>
              <a:rPr lang="en-US" baseline="0" dirty="0" smtClean="0"/>
              <a:t> cell complex.  </a:t>
            </a:r>
            <a:endParaRPr lang="en-US" dirty="0" smtClean="0"/>
          </a:p>
          <a:p>
            <a:r>
              <a:rPr lang="en-US" dirty="0" smtClean="0"/>
              <a:t>We created it by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027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is we hit this disk so hard that it forms almost the entire two sphere except for this one vertex.  Note that the sphere minus a vertex is topologically equivalent to an open disk.  I can topologically deform the sphere minus the vertex by increasing the size of the hole created by removing the vertex.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cell complex is not a simplicial complex but the simplicial complex above is also a</a:t>
            </a:r>
            <a:r>
              <a:rPr lang="en-US" baseline="0" dirty="0" smtClean="0"/>
              <a:t> cell complex.  </a:t>
            </a:r>
            <a:endParaRPr lang="en-US" dirty="0" smtClean="0"/>
          </a:p>
          <a:p>
            <a:r>
              <a:rPr lang="en-US" dirty="0" smtClean="0"/>
              <a:t>We created it by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0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example,</a:t>
            </a:r>
          </a:p>
          <a:p>
            <a:r>
              <a:rPr lang="en-US" dirty="0" smtClean="0"/>
              <a:t>For the simplicial</a:t>
            </a:r>
            <a:r>
              <a:rPr lang="en-US" baseline="0" dirty="0" smtClean="0"/>
              <a:t> </a:t>
            </a:r>
            <a:r>
              <a:rPr lang="en-US" dirty="0" smtClean="0"/>
              <a:t>complex of a disk we</a:t>
            </a:r>
            <a:r>
              <a:rPr lang="en-US" baseline="0" dirty="0" smtClean="0"/>
              <a:t> have</a:t>
            </a:r>
            <a:r>
              <a:rPr lang="en-US" dirty="0" smtClean="0"/>
              <a:t> three vertices -3 edges</a:t>
            </a:r>
            <a:r>
              <a:rPr lang="en-US" baseline="0" dirty="0" smtClean="0"/>
              <a:t> plus </a:t>
            </a:r>
            <a:r>
              <a:rPr lang="en-US" dirty="0" smtClean="0"/>
              <a:t>s one 2-dimensional equals to one, so the  </a:t>
            </a:r>
            <a:r>
              <a:rPr lang="en-US" dirty="0" err="1" smtClean="0"/>
              <a:t>euler</a:t>
            </a:r>
            <a:r>
              <a:rPr lang="en-US" dirty="0" smtClean="0"/>
              <a:t> characteristic of a disk is one.  We also get an Euler characteristic of one for the cell complex of a disk one vertex -1 edge plus one 2-dimensional equals to</a:t>
            </a:r>
            <a:r>
              <a:rPr lang="en-US" baseline="0" dirty="0" smtClean="0"/>
              <a:t> </a:t>
            </a:r>
            <a:r>
              <a:rPr lang="en-US" dirty="0" smtClean="0"/>
              <a:t>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50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 is we hit this disk so hard that it forms almost the entire two sphere except for this one vertex.  Note that the sphere minus a vertex is topologically equivalent to an open disk.  I can topologically deform the sphere minus the vertex by increasing the size of the hole created by removing the vertex.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This cell complex is not a simplicial complex but the simplicial complex above is also a</a:t>
            </a:r>
            <a:r>
              <a:rPr lang="en-US" baseline="0" dirty="0" smtClean="0"/>
              <a:t> cell complex.  </a:t>
            </a:r>
            <a:endParaRPr lang="en-US" dirty="0" smtClean="0"/>
          </a:p>
          <a:p>
            <a:r>
              <a:rPr lang="en-US" dirty="0" smtClean="0"/>
              <a:t>We created it by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502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example,</a:t>
            </a:r>
          </a:p>
          <a:p>
            <a:r>
              <a:rPr lang="en-US" dirty="0" smtClean="0"/>
              <a:t>For the simplicial</a:t>
            </a:r>
            <a:r>
              <a:rPr lang="en-US" baseline="0" dirty="0" smtClean="0"/>
              <a:t> </a:t>
            </a:r>
            <a:r>
              <a:rPr lang="en-US" dirty="0" smtClean="0"/>
              <a:t>complex of a disk we</a:t>
            </a:r>
            <a:r>
              <a:rPr lang="en-US" baseline="0" dirty="0" smtClean="0"/>
              <a:t> have</a:t>
            </a:r>
            <a:r>
              <a:rPr lang="en-US" dirty="0" smtClean="0"/>
              <a:t> three vertices -3 edges</a:t>
            </a:r>
            <a:r>
              <a:rPr lang="en-US" baseline="0" dirty="0" smtClean="0"/>
              <a:t> plus </a:t>
            </a:r>
            <a:r>
              <a:rPr lang="en-US" dirty="0" smtClean="0"/>
              <a:t>s one 2-dimensional equals to one, so the  </a:t>
            </a:r>
            <a:r>
              <a:rPr lang="en-US" dirty="0" err="1" smtClean="0"/>
              <a:t>euler</a:t>
            </a:r>
            <a:r>
              <a:rPr lang="en-US" dirty="0" smtClean="0"/>
              <a:t> characteristic of a disk is one.  We also get an Euler characteristic of one for the cell complex of a disk one vertex -1 edge plus one 2-dimensional equals to</a:t>
            </a:r>
            <a:r>
              <a:rPr lang="en-US" baseline="0" dirty="0" smtClean="0"/>
              <a:t> </a:t>
            </a:r>
            <a:r>
              <a:rPr lang="en-US" dirty="0" smtClean="0"/>
              <a:t>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50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Thus the building blocks are basically</a:t>
            </a:r>
            <a:r>
              <a:rPr lang="en-US" baseline="0" dirty="0" smtClean="0"/>
              <a:t> the same for both simplicial and cell complexes.  But the rules for building cell complexes are much more lax than those for building simplicial complexes.  We will illustrate with a couple of examples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15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9DB7-993A-C643-9AA4-1235EAC7C65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9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597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517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841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780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96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127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066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17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48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887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B1BF-F2E9-5A4E-B5C0-36C7F6CF3954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296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5B1BF-F2E9-5A4E-B5C0-36C7F6CF3954}" type="datetimeFigureOut">
              <a:rPr lang="en-US" smtClean="0"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62461-656A-F843-B7A1-B02056154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1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inspirehep.net/record/870503/plots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.cornell.edu/~mec/Winter2009/Victor/part5.htm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.cornell.edu/~mec/Winter2009/Victor/part5.htm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simomaths.wordpress.com/2013/12/05/from-euler-characteristics-to-cohomology-ii/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cell </a:t>
            </a:r>
            <a:r>
              <a:rPr lang="en-US" sz="3200" dirty="0">
                <a:solidFill>
                  <a:schemeClr val="tx1"/>
                </a:solidFill>
              </a:rPr>
              <a:t>complex = CW </a:t>
            </a:r>
            <a:r>
              <a:rPr lang="en-US" sz="3200" dirty="0" smtClean="0">
                <a:solidFill>
                  <a:schemeClr val="tx1"/>
                </a:solidFill>
              </a:rPr>
              <a:t>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6750" y="1063625"/>
            <a:ext cx="849806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Building block:  n-cells = { x in </a:t>
            </a:r>
            <a:r>
              <a:rPr lang="en-US" sz="3200" dirty="0" err="1" smtClean="0"/>
              <a:t>R</a:t>
            </a:r>
            <a:r>
              <a:rPr lang="en-US" sz="3200" baseline="30000" dirty="0" err="1" smtClean="0"/>
              <a:t>n</a:t>
            </a:r>
            <a:r>
              <a:rPr lang="en-US" sz="3200" dirty="0" smtClean="0"/>
              <a:t>  :  || x || ≤ 1  }  </a:t>
            </a:r>
          </a:p>
        </p:txBody>
      </p:sp>
      <p:sp>
        <p:nvSpPr>
          <p:cNvPr id="16" name="Oval 15"/>
          <p:cNvSpPr/>
          <p:nvPr/>
        </p:nvSpPr>
        <p:spPr>
          <a:xfrm>
            <a:off x="7318374" y="3699156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7" name="Rectangle 16"/>
          <p:cNvSpPr/>
          <p:nvPr/>
        </p:nvSpPr>
        <p:spPr>
          <a:xfrm>
            <a:off x="339488" y="3977631"/>
            <a:ext cx="8197025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2-cell = open disk = { x in R</a:t>
            </a:r>
            <a:r>
              <a:rPr lang="en-US" sz="3200" baseline="30000" dirty="0">
                <a:solidFill>
                  <a:schemeClr val="bg2">
                    <a:lumMod val="50000"/>
                  </a:schemeClr>
                </a:solidFill>
              </a:rPr>
              <a:t>2</a:t>
            </a:r>
            <a:r>
              <a:rPr lang="en-US" sz="3200" dirty="0" smtClean="0">
                <a:solidFill>
                  <a:schemeClr val="bg2">
                    <a:lumMod val="50000"/>
                  </a:schemeClr>
                </a:solidFill>
              </a:rPr>
              <a:t> :  ||x || &lt; 1 }</a:t>
            </a:r>
          </a:p>
        </p:txBody>
      </p:sp>
      <p:sp>
        <p:nvSpPr>
          <p:cNvPr id="3" name="Rectangle 2"/>
          <p:cNvSpPr/>
          <p:nvPr/>
        </p:nvSpPr>
        <p:spPr>
          <a:xfrm>
            <a:off x="339488" y="1822168"/>
            <a:ext cx="7725011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Examples:  </a:t>
            </a:r>
            <a:r>
              <a:rPr lang="en-US" sz="3200" dirty="0" smtClean="0">
                <a:solidFill>
                  <a:srgbClr val="660066"/>
                </a:solidFill>
              </a:rPr>
              <a:t>0-cell = { x in R</a:t>
            </a:r>
            <a:r>
              <a:rPr lang="en-US" sz="3200" baseline="30000" dirty="0" smtClean="0">
                <a:solidFill>
                  <a:srgbClr val="660066"/>
                </a:solidFill>
              </a:rPr>
              <a:t>0</a:t>
            </a:r>
            <a:r>
              <a:rPr lang="en-US" sz="3200" dirty="0" smtClean="0">
                <a:solidFill>
                  <a:srgbClr val="660066"/>
                </a:solidFill>
              </a:rPr>
              <a:t> :  ||x || &lt; 1 }</a:t>
            </a:r>
          </a:p>
        </p:txBody>
      </p:sp>
      <p:sp>
        <p:nvSpPr>
          <p:cNvPr id="21" name="Oval 20"/>
          <p:cNvSpPr>
            <a:spLocks noChangeAspect="1"/>
          </p:cNvSpPr>
          <p:nvPr/>
        </p:nvSpPr>
        <p:spPr>
          <a:xfrm>
            <a:off x="7589520" y="2057400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339488" y="2699269"/>
            <a:ext cx="8804513" cy="584776"/>
            <a:chOff x="404811" y="2583804"/>
            <a:chExt cx="8437563" cy="584776"/>
          </a:xfrm>
        </p:grpSpPr>
        <p:cxnSp>
          <p:nvCxnSpPr>
            <p:cNvPr id="22" name="Straight Connector 21"/>
            <p:cNvCxnSpPr/>
            <p:nvPr/>
          </p:nvCxnSpPr>
          <p:spPr>
            <a:xfrm rot="10800000" flipV="1">
              <a:off x="7598041" y="2941251"/>
              <a:ext cx="955156" cy="0"/>
            </a:xfrm>
            <a:prstGeom prst="line">
              <a:avLst/>
            </a:prstGeom>
            <a:ln w="889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404811" y="2583804"/>
              <a:ext cx="8437563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solidFill>
                    <a:srgbClr val="004E00"/>
                  </a:solidFill>
                </a:rPr>
                <a:t>1-cell =open interval ={ x in R :  ||x || &lt; 1 }    </a:t>
              </a:r>
              <a:r>
                <a:rPr lang="en-US" sz="3200" b="1" dirty="0" smtClean="0">
                  <a:solidFill>
                    <a:srgbClr val="008000"/>
                  </a:solidFill>
                </a:rPr>
                <a:t>(         )</a:t>
              </a:r>
              <a:endParaRPr lang="en-US" sz="3200" b="1" dirty="0" smtClean="0"/>
            </a:p>
          </p:txBody>
        </p:sp>
      </p:grpSp>
      <p:grpSp>
        <p:nvGrpSpPr>
          <p:cNvPr id="20" name="Group 19"/>
          <p:cNvGrpSpPr>
            <a:grpSpLocks noChangeAspect="1"/>
          </p:cNvGrpSpPr>
          <p:nvPr/>
        </p:nvGrpSpPr>
        <p:grpSpPr>
          <a:xfrm>
            <a:off x="7207250" y="5313045"/>
            <a:ext cx="1171135" cy="1173480"/>
            <a:chOff x="5867400" y="2438400"/>
            <a:chExt cx="1524000" cy="1676400"/>
          </a:xfrm>
          <a:solidFill>
            <a:schemeClr val="tx2">
              <a:lumMod val="75000"/>
            </a:schemeClr>
          </a:solidFill>
        </p:grpSpPr>
        <p:sp>
          <p:nvSpPr>
            <p:cNvPr id="24" name="Oval 23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25" name="Oval 24"/>
            <p:cNvSpPr/>
            <p:nvPr/>
          </p:nvSpPr>
          <p:spPr>
            <a:xfrm>
              <a:off x="5867400" y="3048000"/>
              <a:ext cx="1524000" cy="457200"/>
            </a:xfrm>
            <a:prstGeom prst="ellipse">
              <a:avLst/>
            </a:prstGeom>
            <a:gradFill flip="none" rotWithShape="1">
              <a:gsLst>
                <a:gs pos="42000">
                  <a:schemeClr val="tx2">
                    <a:lumMod val="75000"/>
                  </a:schemeClr>
                </a:gs>
                <a:gs pos="100000">
                  <a:srgbClr val="FFFFFF"/>
                </a:gs>
              </a:gsLst>
              <a:lin ang="16200000" scaled="0"/>
              <a:tileRect/>
            </a:gra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</p:grpSp>
      <p:sp>
        <p:nvSpPr>
          <p:cNvPr id="26" name="Rectangle 25"/>
          <p:cNvSpPr/>
          <p:nvPr/>
        </p:nvSpPr>
        <p:spPr>
          <a:xfrm>
            <a:off x="339488" y="5335922"/>
            <a:ext cx="6865938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3-cell = open ball = { x in R</a:t>
            </a:r>
            <a:r>
              <a:rPr lang="en-US" sz="3200" baseline="30000" dirty="0">
                <a:solidFill>
                  <a:schemeClr val="tx2">
                    <a:lumMod val="75000"/>
                  </a:schemeClr>
                </a:solidFill>
              </a:rPr>
              <a:t>3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:  ||x || &lt; 1 }</a:t>
            </a:r>
          </a:p>
        </p:txBody>
      </p:sp>
    </p:spTree>
    <p:extLst>
      <p:ext uri="{BB962C8B-B14F-4D97-AF65-F5344CB8AC3E}">
        <p14:creationId xmlns:p14="http://schemas.microsoft.com/office/powerpoint/2010/main" val="45431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6963" y="-2535"/>
            <a:ext cx="9171780" cy="6862763"/>
            <a:chOff x="-6963" y="-2535"/>
            <a:chExt cx="9171780" cy="6862763"/>
          </a:xfrm>
          <a:solidFill>
            <a:schemeClr val="accent3">
              <a:lumMod val="40000"/>
              <a:lumOff val="60000"/>
            </a:schemeClr>
          </a:solidFill>
        </p:grpSpPr>
        <p:grpSp>
          <p:nvGrpSpPr>
            <p:cNvPr id="4" name="Group 3"/>
            <p:cNvGrpSpPr/>
            <p:nvPr/>
          </p:nvGrpSpPr>
          <p:grpSpPr>
            <a:xfrm>
              <a:off x="-6963" y="-1"/>
              <a:ext cx="9171780" cy="6860229"/>
              <a:chOff x="-6963" y="-1"/>
              <a:chExt cx="9171780" cy="6860229"/>
            </a:xfrm>
            <a:grpFill/>
          </p:grpSpPr>
          <p:sp>
            <p:nvSpPr>
              <p:cNvPr id="5" name="Rectangle 4"/>
              <p:cNvSpPr/>
              <p:nvPr/>
            </p:nvSpPr>
            <p:spPr>
              <a:xfrm>
                <a:off x="0" y="0"/>
                <a:ext cx="18288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8976879" y="0"/>
                <a:ext cx="18288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3854" y="-1"/>
                <a:ext cx="9150963" cy="18288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Calibri"/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-6963" y="6677348"/>
                <a:ext cx="9150963" cy="1828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Calibri"/>
                </a:endParaRPr>
              </a:p>
            </p:txBody>
          </p:sp>
        </p:grpSp>
        <p:sp>
          <p:nvSpPr>
            <p:cNvPr id="23" name="Rectangle 22"/>
            <p:cNvSpPr/>
            <p:nvPr/>
          </p:nvSpPr>
          <p:spPr>
            <a:xfrm>
              <a:off x="20817" y="-2535"/>
              <a:ext cx="9144000" cy="1042416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dirty="0" smtClean="0">
                  <a:solidFill>
                    <a:prstClr val="black"/>
                  </a:solidFill>
                  <a:latin typeface="Calibri"/>
                </a:rPr>
                <a:t>Grading</a:t>
              </a:r>
              <a:endParaRPr lang="en-US" sz="4800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29598" y="1297432"/>
            <a:ext cx="877127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B60200"/>
                </a:solidFill>
              </a:rPr>
              <a:t>Grading:   Each object is assigned a unique grade.</a:t>
            </a:r>
          </a:p>
          <a:p>
            <a:endParaRPr lang="en-US" sz="3200" dirty="0"/>
          </a:p>
          <a:p>
            <a:r>
              <a:rPr lang="en-US" sz="3200" dirty="0" smtClean="0"/>
              <a:t>Let </a:t>
            </a:r>
            <a:r>
              <a:rPr lang="en-US" sz="3200" dirty="0" err="1" smtClean="0"/>
              <a:t>X</a:t>
            </a:r>
            <a:r>
              <a:rPr lang="en-US" sz="3200" baseline="-25000" dirty="0" err="1" smtClean="0"/>
              <a:t>n</a:t>
            </a:r>
            <a:r>
              <a:rPr lang="en-US" sz="3200" dirty="0" smtClean="0"/>
              <a:t> = {x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…, </a:t>
            </a:r>
            <a:r>
              <a:rPr lang="en-US" sz="3200" dirty="0" err="1" smtClean="0"/>
              <a:t>x</a:t>
            </a:r>
            <a:r>
              <a:rPr lang="en-US" sz="3200" baseline="-25000" dirty="0" err="1" smtClean="0"/>
              <a:t>k</a:t>
            </a:r>
            <a:r>
              <a:rPr lang="en-US" sz="3200" dirty="0" smtClean="0"/>
              <a:t>} = generators of grade n.</a:t>
            </a:r>
          </a:p>
          <a:p>
            <a:endParaRPr lang="en-US" sz="3200" dirty="0" smtClean="0"/>
          </a:p>
          <a:p>
            <a:r>
              <a:rPr lang="en-US" sz="3200" dirty="0"/>
              <a:t>Extend grading on the set of generators to the set of </a:t>
            </a:r>
            <a:r>
              <a:rPr lang="en-US" sz="3200" dirty="0" smtClean="0"/>
              <a:t>n-chains:  C</a:t>
            </a:r>
            <a:r>
              <a:rPr lang="en-US" sz="3200" baseline="-25000" dirty="0" smtClean="0"/>
              <a:t>n</a:t>
            </a:r>
            <a:r>
              <a:rPr lang="en-US" sz="3200" dirty="0" smtClean="0"/>
              <a:t> = set of n-chains = R[</a:t>
            </a:r>
            <a:r>
              <a:rPr lang="en-US" sz="3200" dirty="0" err="1" smtClean="0"/>
              <a:t>X</a:t>
            </a:r>
            <a:r>
              <a:rPr lang="en-US" sz="3200" baseline="-25000" dirty="0" err="1" smtClean="0"/>
              <a:t>n</a:t>
            </a:r>
            <a:r>
              <a:rPr lang="en-US" sz="3200" dirty="0" smtClean="0"/>
              <a:t>]</a:t>
            </a:r>
          </a:p>
          <a:p>
            <a:endParaRPr lang="en-US" sz="3200" dirty="0" smtClean="0"/>
          </a:p>
          <a:p>
            <a:r>
              <a:rPr lang="en-US" sz="3200" dirty="0" smtClean="0"/>
              <a:t>Normally n-chains in </a:t>
            </a:r>
            <a:r>
              <a:rPr lang="en-US" sz="3200" dirty="0"/>
              <a:t>C</a:t>
            </a:r>
            <a:r>
              <a:rPr lang="en-US" sz="3200" baseline="-25000" dirty="0"/>
              <a:t>n</a:t>
            </a:r>
            <a:r>
              <a:rPr lang="en-US" sz="3200" dirty="0" smtClean="0"/>
              <a:t> are assigned to the grade n.</a:t>
            </a:r>
            <a:endParaRPr lang="en-US" sz="3200" dirty="0"/>
          </a:p>
          <a:p>
            <a:endParaRPr lang="en-US" sz="3200" dirty="0"/>
          </a:p>
          <a:p>
            <a:endParaRPr lang="en-US" sz="3200" dirty="0" smtClean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172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793" y="1982608"/>
            <a:ext cx="9289694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 smtClean="0"/>
              <a:t>n+1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err="1" smtClean="0"/>
              <a:t>C</a:t>
            </a:r>
            <a:r>
              <a:rPr lang="en-US" sz="3200" baseline="-25000" dirty="0" err="1" smtClean="0"/>
              <a:t>n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n-1   </a:t>
            </a:r>
            <a:r>
              <a:rPr lang="en-US" sz="3200" dirty="0" smtClean="0">
                <a:sym typeface="Wingdings"/>
              </a:rPr>
              <a:t>. . .</a:t>
            </a:r>
            <a:r>
              <a:rPr lang="en-US" sz="3200" baseline="-25000" dirty="0" smtClean="0"/>
              <a:t>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1026219" y="3353628"/>
            <a:ext cx="7576500" cy="3922441"/>
            <a:chOff x="112723" y="3602667"/>
            <a:chExt cx="7576500" cy="3922441"/>
          </a:xfrm>
        </p:grpSpPr>
        <p:sp>
          <p:nvSpPr>
            <p:cNvPr id="25" name="Rectangle 24"/>
            <p:cNvSpPr/>
            <p:nvPr/>
          </p:nvSpPr>
          <p:spPr>
            <a:xfrm>
              <a:off x="112723" y="3602667"/>
              <a:ext cx="7576500" cy="3922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 err="1" smtClean="0">
                  <a:sym typeface="Wingdings"/>
                </a:rPr>
                <a:t>H</a:t>
              </a:r>
              <a:r>
                <a:rPr lang="en-US" sz="3200" baseline="-25000" dirty="0" err="1">
                  <a:sym typeface="Wingdings"/>
                </a:rPr>
                <a:t>n</a:t>
              </a:r>
              <a:r>
                <a:rPr lang="en-US" sz="3200" dirty="0" smtClean="0">
                  <a:sym typeface="Wingdings"/>
                </a:rPr>
                <a:t> = Z</a:t>
              </a:r>
              <a:r>
                <a:rPr lang="en-US" sz="3200" baseline="-25000" dirty="0">
                  <a:sym typeface="Wingdings"/>
                </a:rPr>
                <a:t>n</a:t>
              </a:r>
              <a:r>
                <a:rPr lang="en-US" sz="3200" dirty="0" smtClean="0">
                  <a:sym typeface="Wingdings"/>
                </a:rPr>
                <a:t>/</a:t>
              </a:r>
              <a:r>
                <a:rPr lang="en-US" sz="3200" dirty="0" err="1" smtClean="0"/>
                <a:t>B</a:t>
              </a:r>
              <a:r>
                <a:rPr lang="en-US" sz="3200" baseline="-25000" dirty="0" err="1"/>
                <a:t>n</a:t>
              </a:r>
              <a:r>
                <a:rPr lang="en-US" sz="3200" dirty="0" smtClean="0"/>
                <a:t> = (kernel of      )/ (image of         )</a:t>
              </a:r>
            </a:p>
            <a:p>
              <a:endParaRPr lang="en-US" sz="3200" dirty="0"/>
            </a:p>
            <a:p>
              <a:r>
                <a:rPr lang="en-US" sz="3200" dirty="0" smtClean="0"/>
                <a:t>				     null space of </a:t>
              </a:r>
              <a:r>
                <a:rPr lang="en-US" sz="3200" dirty="0" err="1" smtClean="0"/>
                <a:t>M</a:t>
              </a:r>
              <a:r>
                <a:rPr lang="en-US" sz="3200" baseline="-25000" dirty="0" err="1" smtClean="0"/>
                <a:t>n</a:t>
              </a:r>
              <a:r>
                <a:rPr lang="en-US" sz="3200" baseline="-25000" dirty="0" smtClean="0"/>
                <a:t>        </a:t>
              </a:r>
            </a:p>
            <a:p>
              <a:pPr>
                <a:lnSpc>
                  <a:spcPct val="120000"/>
                </a:lnSpc>
              </a:pPr>
              <a:r>
                <a:rPr lang="en-US" sz="3200" dirty="0"/>
                <a:t>	</a:t>
              </a:r>
              <a:r>
                <a:rPr lang="en-US" sz="3200" dirty="0" smtClean="0"/>
                <a:t>			</a:t>
              </a:r>
              <a:r>
                <a:rPr lang="en-US" sz="3200" dirty="0"/>
                <a:t> </a:t>
              </a:r>
              <a:r>
                <a:rPr lang="en-US" sz="3200" dirty="0" smtClean="0"/>
                <a:t>  column space of M</a:t>
              </a:r>
              <a:r>
                <a:rPr lang="en-US" sz="3200" baseline="-25000" dirty="0" smtClean="0"/>
                <a:t>n+1</a:t>
              </a:r>
            </a:p>
            <a:p>
              <a:pPr>
                <a:lnSpc>
                  <a:spcPct val="120000"/>
                </a:lnSpc>
              </a:pPr>
              <a:endParaRPr lang="en-US" sz="3200" baseline="-25000" dirty="0"/>
            </a:p>
            <a:p>
              <a:pPr>
                <a:lnSpc>
                  <a:spcPct val="120000"/>
                </a:lnSpc>
              </a:pPr>
              <a:r>
                <a:rPr lang="en-US" sz="3200" dirty="0" smtClean="0"/>
                <a:t>Rank </a:t>
              </a:r>
              <a:r>
                <a:rPr lang="en-US" sz="3200" dirty="0" err="1" smtClean="0">
                  <a:sym typeface="Wingdings"/>
                </a:rPr>
                <a:t>H</a:t>
              </a:r>
              <a:r>
                <a:rPr lang="en-US" sz="3200" baseline="-25000" dirty="0" err="1">
                  <a:sym typeface="Wingdings"/>
                </a:rPr>
                <a:t>n</a:t>
              </a:r>
              <a:r>
                <a:rPr lang="en-US" sz="3200" dirty="0" smtClean="0">
                  <a:sym typeface="Wingdings"/>
                </a:rPr>
                <a:t> = Rank Z</a:t>
              </a:r>
              <a:r>
                <a:rPr lang="en-US" sz="3200" baseline="-25000" dirty="0">
                  <a:sym typeface="Wingdings"/>
                </a:rPr>
                <a:t>n</a:t>
              </a:r>
              <a:r>
                <a:rPr lang="en-US" sz="3200" dirty="0" smtClean="0">
                  <a:sym typeface="Wingdings"/>
                </a:rPr>
                <a:t> – Rank </a:t>
              </a:r>
              <a:r>
                <a:rPr lang="en-US" sz="3200" dirty="0" err="1" smtClean="0"/>
                <a:t>B</a:t>
              </a:r>
              <a:r>
                <a:rPr lang="en-US" sz="3200" baseline="-25000" dirty="0" err="1"/>
                <a:t>n</a:t>
              </a:r>
              <a:r>
                <a:rPr lang="en-US" sz="3200" dirty="0" smtClean="0"/>
                <a:t> </a:t>
              </a:r>
            </a:p>
            <a:p>
              <a:pPr>
                <a:lnSpc>
                  <a:spcPct val="120000"/>
                </a:lnSpc>
              </a:pPr>
              <a:endParaRPr lang="en-US" sz="3200" baseline="-25000" dirty="0" smtClean="0"/>
            </a:p>
            <a:p>
              <a:endParaRPr lang="en-US" sz="3200" baseline="-25000" dirty="0" smtClean="0"/>
            </a:p>
          </p:txBody>
        </p:sp>
        <p:cxnSp>
          <p:nvCxnSpPr>
            <p:cNvPr id="26" name="Straight Connector 25"/>
            <p:cNvCxnSpPr/>
            <p:nvPr/>
          </p:nvCxnSpPr>
          <p:spPr>
            <a:xfrm flipV="1">
              <a:off x="2313721" y="5201122"/>
              <a:ext cx="3318192" cy="1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2592050" y="4612640"/>
            <a:ext cx="52189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</a:t>
            </a:r>
            <a:endParaRPr lang="en-US" sz="3200" dirty="0"/>
          </a:p>
        </p:txBody>
      </p:sp>
      <p:grpSp>
        <p:nvGrpSpPr>
          <p:cNvPr id="10" name="Group 9"/>
          <p:cNvGrpSpPr/>
          <p:nvPr/>
        </p:nvGrpSpPr>
        <p:grpSpPr>
          <a:xfrm>
            <a:off x="681195" y="1550601"/>
            <a:ext cx="871219" cy="649224"/>
            <a:chOff x="793734" y="564593"/>
            <a:chExt cx="871219" cy="649224"/>
          </a:xfrm>
        </p:grpSpPr>
        <p:pic>
          <p:nvPicPr>
            <p:cNvPr id="33" name="Picture 32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9" name="Rectangle 8"/>
            <p:cNvSpPr/>
            <p:nvPr/>
          </p:nvSpPr>
          <p:spPr>
            <a:xfrm>
              <a:off x="1061637" y="729500"/>
              <a:ext cx="60331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n</a:t>
              </a:r>
              <a:r>
                <a:rPr lang="en-US" sz="3200" baseline="-25000" dirty="0" smtClean="0"/>
                <a:t>+1</a:t>
              </a:r>
              <a:endParaRPr lang="en-US" sz="32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7271992" y="3282787"/>
            <a:ext cx="871219" cy="649224"/>
            <a:chOff x="793734" y="564593"/>
            <a:chExt cx="871219" cy="649224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37" name="Rectangle 36"/>
            <p:cNvSpPr/>
            <p:nvPr/>
          </p:nvSpPr>
          <p:spPr>
            <a:xfrm>
              <a:off x="1061637" y="729500"/>
              <a:ext cx="60331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n+1</a:t>
              </a:r>
              <a:endParaRPr lang="en-US" sz="32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764171" y="3282787"/>
            <a:ext cx="596305" cy="649224"/>
            <a:chOff x="793734" y="564593"/>
            <a:chExt cx="596305" cy="649224"/>
          </a:xfrm>
        </p:grpSpPr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40" name="Rectangle 39"/>
            <p:cNvSpPr/>
            <p:nvPr/>
          </p:nvSpPr>
          <p:spPr>
            <a:xfrm>
              <a:off x="1061637" y="729500"/>
              <a:ext cx="328402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n</a:t>
              </a:r>
              <a:endParaRPr lang="en-US" sz="32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043976" y="1550601"/>
            <a:ext cx="596305" cy="649224"/>
            <a:chOff x="793734" y="564593"/>
            <a:chExt cx="596305" cy="649224"/>
          </a:xfrm>
        </p:grpSpPr>
        <p:pic>
          <p:nvPicPr>
            <p:cNvPr id="45" name="Picture 44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46" name="Rectangle 45"/>
            <p:cNvSpPr/>
            <p:nvPr/>
          </p:nvSpPr>
          <p:spPr>
            <a:xfrm>
              <a:off x="1061637" y="729500"/>
              <a:ext cx="328402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n</a:t>
              </a:r>
              <a:endParaRPr lang="en-US" sz="32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639383" y="1550601"/>
            <a:ext cx="591229" cy="649224"/>
            <a:chOff x="793734" y="564593"/>
            <a:chExt cx="591229" cy="649224"/>
          </a:xfrm>
        </p:grpSpPr>
        <p:pic>
          <p:nvPicPr>
            <p:cNvPr id="48" name="Picture 47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49" name="Rectangle 48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2</a:t>
              </a:r>
              <a:endParaRPr lang="en-US" sz="32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836812" y="1550601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2" name="Rectangle 51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1</a:t>
              </a:r>
              <a:endParaRPr lang="en-US" sz="3200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8028537" y="1550601"/>
            <a:ext cx="591229" cy="649224"/>
            <a:chOff x="793734" y="564593"/>
            <a:chExt cx="591229" cy="649224"/>
          </a:xfrm>
        </p:grpSpPr>
        <p:pic>
          <p:nvPicPr>
            <p:cNvPr id="54" name="Picture 53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5" name="Rectangle 54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0</a:t>
              </a:r>
              <a:endParaRPr lang="en-US" sz="3200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50175" y="232968"/>
            <a:ext cx="8521002" cy="850099"/>
            <a:chOff x="450175" y="1444026"/>
            <a:chExt cx="8521002" cy="850099"/>
          </a:xfrm>
        </p:grpSpPr>
        <p:grpSp>
          <p:nvGrpSpPr>
            <p:cNvPr id="29" name="Group 28"/>
            <p:cNvGrpSpPr/>
            <p:nvPr/>
          </p:nvGrpSpPr>
          <p:grpSpPr>
            <a:xfrm>
              <a:off x="450175" y="1444026"/>
              <a:ext cx="8521002" cy="832917"/>
              <a:chOff x="3593592" y="100584"/>
              <a:chExt cx="8521002" cy="832917"/>
            </a:xfrm>
            <a:noFill/>
          </p:grpSpPr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2"/>
              <a:srcRect l="-22826" t="-31574" r="-24015" b="-15269"/>
              <a:stretch/>
            </p:blipFill>
            <p:spPr>
              <a:xfrm>
                <a:off x="3593592" y="100584"/>
                <a:ext cx="554736" cy="832104"/>
              </a:xfrm>
              <a:prstGeom prst="rect">
                <a:avLst/>
              </a:prstGeom>
              <a:grpFill/>
            </p:spPr>
          </p:pic>
          <p:sp>
            <p:nvSpPr>
              <p:cNvPr id="32" name="TextBox 31"/>
              <p:cNvSpPr txBox="1"/>
              <p:nvPr/>
            </p:nvSpPr>
            <p:spPr>
              <a:xfrm>
                <a:off x="3949673" y="102504"/>
                <a:ext cx="8164921" cy="830997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sz="4800" baseline="-25000" dirty="0" smtClean="0"/>
                  <a:t>n</a:t>
                </a:r>
                <a:r>
                  <a:rPr lang="en-US" sz="4800" dirty="0" smtClean="0"/>
                  <a:t> :  </a:t>
                </a:r>
                <a:r>
                  <a:rPr lang="en-US" sz="4800" dirty="0" err="1" smtClean="0"/>
                  <a:t>C</a:t>
                </a:r>
                <a:r>
                  <a:rPr lang="en-US" sz="4800" baseline="-25000" dirty="0" err="1" smtClean="0"/>
                  <a:t>n</a:t>
                </a:r>
                <a:r>
                  <a:rPr lang="en-US" sz="4800" baseline="-25000" dirty="0" smtClean="0"/>
                  <a:t>  </a:t>
                </a:r>
                <a:r>
                  <a:rPr lang="en-US" sz="4800" dirty="0" smtClean="0">
                    <a:sym typeface="Wingdings"/>
                  </a:rPr>
                  <a:t></a:t>
                </a:r>
                <a:r>
                  <a:rPr lang="en-US" sz="4800" dirty="0" smtClean="0"/>
                  <a:t>  C</a:t>
                </a:r>
                <a:r>
                  <a:rPr lang="en-US" sz="4800" baseline="-25000" dirty="0" smtClean="0"/>
                  <a:t>n-1</a:t>
                </a:r>
                <a:r>
                  <a:rPr lang="en-US" sz="4800" dirty="0" smtClean="0"/>
                  <a:t>  such that     </a:t>
                </a:r>
                <a:r>
                  <a:rPr lang="en-US" sz="4800" baseline="30000" dirty="0" smtClean="0"/>
                  <a:t>2</a:t>
                </a:r>
                <a:r>
                  <a:rPr lang="en-US" sz="4800" dirty="0" smtClean="0"/>
                  <a:t>  = 0</a:t>
                </a:r>
                <a:endParaRPr lang="en-US" sz="4800" baseline="-25000" dirty="0" smtClean="0"/>
              </a:p>
            </p:txBody>
          </p:sp>
        </p:grpSp>
        <p:pic>
          <p:nvPicPr>
            <p:cNvPr id="30" name="Picture 29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6920974" y="1462021"/>
              <a:ext cx="554736" cy="832104"/>
            </a:xfrm>
            <a:prstGeom prst="rect">
              <a:avLst/>
            </a:prstGeom>
            <a:noFill/>
          </p:spPr>
        </p:pic>
      </p:grpSp>
      <p:sp>
        <p:nvSpPr>
          <p:cNvPr id="3" name="Rectangle 2"/>
          <p:cNvSpPr/>
          <p:nvPr/>
        </p:nvSpPr>
        <p:spPr>
          <a:xfrm>
            <a:off x="284053" y="250680"/>
            <a:ext cx="8588426" cy="914400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6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6963" y="-2535"/>
            <a:ext cx="9171780" cy="6862763"/>
            <a:chOff x="-6963" y="-2535"/>
            <a:chExt cx="9171780" cy="6862763"/>
          </a:xfrm>
          <a:solidFill>
            <a:schemeClr val="accent3">
              <a:lumMod val="40000"/>
              <a:lumOff val="60000"/>
            </a:schemeClr>
          </a:solidFill>
        </p:grpSpPr>
        <p:grpSp>
          <p:nvGrpSpPr>
            <p:cNvPr id="4" name="Group 3"/>
            <p:cNvGrpSpPr/>
            <p:nvPr/>
          </p:nvGrpSpPr>
          <p:grpSpPr>
            <a:xfrm>
              <a:off x="-6963" y="-1"/>
              <a:ext cx="9171780" cy="6860229"/>
              <a:chOff x="-6963" y="-1"/>
              <a:chExt cx="9171780" cy="6860229"/>
            </a:xfrm>
            <a:grpFill/>
          </p:grpSpPr>
          <p:sp>
            <p:nvSpPr>
              <p:cNvPr id="5" name="Rectangle 4"/>
              <p:cNvSpPr/>
              <p:nvPr/>
            </p:nvSpPr>
            <p:spPr>
              <a:xfrm>
                <a:off x="0" y="0"/>
                <a:ext cx="18288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8976879" y="0"/>
                <a:ext cx="18288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3854" y="-1"/>
                <a:ext cx="9150963" cy="18288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-6963" y="6677348"/>
                <a:ext cx="9150963" cy="1828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3" name="Rectangle 22"/>
            <p:cNvSpPr/>
            <p:nvPr/>
          </p:nvSpPr>
          <p:spPr>
            <a:xfrm>
              <a:off x="20817" y="-2535"/>
              <a:ext cx="9144000" cy="785815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3033696" y="75394"/>
            <a:ext cx="30766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/>
              <a:t>Čech</a:t>
            </a:r>
            <a:r>
              <a:rPr lang="en-US" sz="3600" dirty="0"/>
              <a:t> homology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9193" y="705650"/>
            <a:ext cx="8943347" cy="7253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Given     U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dirty="0">
                <a:latin typeface="Symbol" charset="2"/>
                <a:cs typeface="Symbol" charset="2"/>
              </a:rPr>
              <a:t> </a:t>
            </a:r>
            <a:r>
              <a:rPr lang="en-US" sz="3200" dirty="0" smtClean="0">
                <a:latin typeface="Symbol" charset="2"/>
                <a:cs typeface="Symbol" charset="2"/>
              </a:rPr>
              <a:t>   </a:t>
            </a:r>
            <a:r>
              <a:rPr lang="en-US" sz="3200" dirty="0" smtClean="0">
                <a:cs typeface="Symbol" charset="2"/>
              </a:rPr>
              <a:t>where</a:t>
            </a:r>
            <a:r>
              <a:rPr lang="en-US" sz="3200" dirty="0" smtClean="0">
                <a:latin typeface="Symbol" charset="2"/>
                <a:cs typeface="Symbol" charset="2"/>
              </a:rPr>
              <a:t>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dirty="0" smtClean="0">
                <a:latin typeface="Symbol" charset="2"/>
                <a:cs typeface="Symbol" charset="2"/>
              </a:rPr>
              <a:t> </a:t>
            </a:r>
            <a:r>
              <a:rPr lang="en-US" sz="3200" dirty="0" smtClean="0">
                <a:cs typeface="Symbol" charset="2"/>
              </a:rPr>
              <a:t>open for all </a:t>
            </a:r>
            <a:r>
              <a:rPr lang="en-US" sz="3200" dirty="0" smtClean="0">
                <a:latin typeface="Symbol" charset="2"/>
                <a:cs typeface="Symbol" charset="2"/>
              </a:rPr>
              <a:t>a</a:t>
            </a:r>
            <a:r>
              <a:rPr lang="en-US" sz="3200" dirty="0" smtClean="0">
                <a:cs typeface="Symbol" charset="2"/>
              </a:rPr>
              <a:t> </a:t>
            </a:r>
            <a:r>
              <a:rPr lang="en-US" sz="3200" dirty="0">
                <a:cs typeface="Symbol" charset="2"/>
              </a:rPr>
              <a:t>in </a:t>
            </a:r>
            <a:r>
              <a:rPr lang="en-US" sz="3200" dirty="0" smtClean="0">
                <a:cs typeface="Symbol" charset="2"/>
              </a:rPr>
              <a:t>A.</a:t>
            </a:r>
            <a:endParaRPr lang="en-US" sz="3200" baseline="-25000" dirty="0" smtClean="0">
              <a:latin typeface="Symbol" charset="2"/>
              <a:cs typeface="Symbol" charset="2"/>
            </a:endParaRPr>
          </a:p>
          <a:p>
            <a:endParaRPr lang="en-US" sz="3200" dirty="0">
              <a:latin typeface="Symbol" charset="2"/>
              <a:cs typeface="Symbol" charset="2"/>
            </a:endParaRPr>
          </a:p>
          <a:p>
            <a:r>
              <a:rPr lang="en-US" sz="3200" dirty="0" smtClean="0"/>
              <a:t>Objects = finite intersections = {  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 </a:t>
            </a:r>
            <a:r>
              <a:rPr lang="en-US" sz="3200" dirty="0" smtClean="0">
                <a:latin typeface="Symbol" charset="2"/>
                <a:cs typeface="Symbol" charset="2"/>
              </a:rPr>
              <a:t>:  </a:t>
            </a:r>
            <a:r>
              <a:rPr lang="en-US" sz="3200" dirty="0" err="1" smtClean="0">
                <a:latin typeface="Symbol" charset="2"/>
                <a:cs typeface="Symbol" charset="2"/>
              </a:rPr>
              <a:t>a</a:t>
            </a:r>
            <a:r>
              <a:rPr lang="en-US" sz="3200" baseline="-25000" dirty="0" err="1" smtClean="0">
                <a:cs typeface="Symbol" charset="2"/>
              </a:rPr>
              <a:t>i</a:t>
            </a:r>
            <a:r>
              <a:rPr lang="en-US" sz="3200" dirty="0" smtClean="0">
                <a:cs typeface="Symbol" charset="2"/>
              </a:rPr>
              <a:t> in A }</a:t>
            </a:r>
            <a:endParaRPr lang="en-US" sz="3200" baseline="-25000" dirty="0" smtClean="0">
              <a:latin typeface="Symbol" charset="2"/>
              <a:cs typeface="Symbol" charset="2"/>
            </a:endParaRPr>
          </a:p>
          <a:p>
            <a:endParaRPr lang="en-US" sz="3200" baseline="-25000" dirty="0">
              <a:latin typeface="Symbol" charset="2"/>
              <a:cs typeface="Symbol" charset="2"/>
            </a:endParaRPr>
          </a:p>
          <a:p>
            <a:endParaRPr lang="en-US" sz="800" baseline="-25000" dirty="0" smtClean="0">
              <a:latin typeface="Symbol" charset="2"/>
              <a:cs typeface="Symbol" charset="2"/>
            </a:endParaRPr>
          </a:p>
          <a:p>
            <a:r>
              <a:rPr lang="en-US" sz="3200" dirty="0" smtClean="0">
                <a:cs typeface="Symbol" charset="2"/>
              </a:rPr>
              <a:t>Grading  =  n = depth of intersection.</a:t>
            </a:r>
          </a:p>
          <a:p>
            <a:endParaRPr lang="en-US" sz="3200" dirty="0" smtClean="0">
              <a:cs typeface="Symbol" charset="2"/>
            </a:endParaRPr>
          </a:p>
          <a:p>
            <a:r>
              <a:rPr lang="en-US" sz="3200" dirty="0" smtClean="0">
                <a:cs typeface="Symbol" charset="2"/>
              </a:rPr>
              <a:t>          </a:t>
            </a:r>
            <a:r>
              <a:rPr lang="en-US" sz="4400" dirty="0" smtClean="0">
                <a:cs typeface="Symbol" charset="2"/>
              </a:rPr>
              <a:t>( </a:t>
            </a:r>
            <a:r>
              <a:rPr lang="en-US" sz="3200" dirty="0" smtClean="0">
                <a:cs typeface="Symbol" charset="2"/>
              </a:rPr>
              <a:t>  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</a:t>
            </a:r>
            <a:r>
              <a:rPr lang="en-US" sz="4400" dirty="0" smtClean="0">
                <a:latin typeface="Symbol" charset="2"/>
                <a:cs typeface="Symbol" charset="2"/>
              </a:rPr>
              <a:t>)  =  S    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endParaRPr lang="en-US" sz="3200" baseline="-25000" dirty="0" smtClean="0">
              <a:latin typeface="Symbol" charset="2"/>
              <a:cs typeface="Symbol" charset="2"/>
            </a:endParaRPr>
          </a:p>
          <a:p>
            <a:endParaRPr lang="en-US" sz="3200" baseline="-25000" dirty="0">
              <a:latin typeface="Symbol" charset="2"/>
              <a:cs typeface="Symbol" charset="2"/>
            </a:endParaRPr>
          </a:p>
          <a:p>
            <a:endParaRPr lang="en-US" sz="3200" dirty="0" smtClean="0">
              <a:cs typeface="Symbol" charset="2"/>
            </a:endParaRPr>
          </a:p>
          <a:p>
            <a:r>
              <a:rPr lang="en-US" sz="3200" dirty="0" smtClean="0">
                <a:cs typeface="Symbol" charset="2"/>
              </a:rPr>
              <a:t>Ex:       (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dirty="0">
                <a:latin typeface="Symbol" charset="2"/>
                <a:cs typeface="Symbol" charset="2"/>
              </a:rPr>
              <a:t>)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</a:t>
            </a:r>
            <a:r>
              <a:rPr lang="en-US" sz="3200" dirty="0" smtClean="0">
                <a:latin typeface="Symbol" charset="2"/>
                <a:cs typeface="Symbol" charset="2"/>
              </a:rPr>
              <a:t>= 0,       (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 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b</a:t>
            </a:r>
            <a:r>
              <a:rPr lang="en-US" sz="3200" dirty="0" smtClean="0">
                <a:latin typeface="Symbol" charset="2"/>
                <a:cs typeface="Symbol" charset="2"/>
              </a:rPr>
              <a:t>)  =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dirty="0">
                <a:latin typeface="Symbol" charset="2"/>
                <a:cs typeface="Symbol" charset="2"/>
              </a:rPr>
              <a:t> </a:t>
            </a:r>
            <a:r>
              <a:rPr lang="en-US" sz="3200" dirty="0" smtClean="0">
                <a:latin typeface="Symbol" charset="2"/>
                <a:cs typeface="Symbol" charset="2"/>
              </a:rPr>
              <a:t>+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b</a:t>
            </a:r>
            <a:endParaRPr lang="en-US" sz="3200" baseline="-25000" dirty="0" smtClean="0">
              <a:latin typeface="Symbol" charset="2"/>
              <a:cs typeface="Symbol" charset="2"/>
            </a:endParaRPr>
          </a:p>
          <a:p>
            <a:endParaRPr lang="en-US" sz="3200" baseline="-25000" dirty="0">
              <a:latin typeface="Symbol" charset="2"/>
              <a:cs typeface="Symbol" charset="2"/>
            </a:endParaRPr>
          </a:p>
          <a:p>
            <a:r>
              <a:rPr lang="en-US" sz="3200" dirty="0" smtClean="0">
                <a:latin typeface="Symbol" charset="2"/>
                <a:cs typeface="Symbol" charset="2"/>
              </a:rPr>
              <a:t>  (</a:t>
            </a:r>
            <a:r>
              <a:rPr lang="en-US" sz="3200" dirty="0" err="1"/>
              <a:t>V</a:t>
            </a:r>
            <a:r>
              <a:rPr lang="en-US" sz="3200" baseline="-25000" dirty="0" err="1">
                <a:latin typeface="Symbol" charset="2"/>
                <a:cs typeface="Symbol" charset="2"/>
              </a:rPr>
              <a:t>a</a:t>
            </a:r>
            <a:r>
              <a:rPr lang="en-US" sz="3200" baseline="-25000" dirty="0">
                <a:latin typeface="Symbol" charset="2"/>
                <a:cs typeface="Symbol" charset="2"/>
              </a:rPr>
              <a:t> 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b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    </a:t>
            </a:r>
            <a:r>
              <a:rPr lang="en-US" sz="3200" dirty="0" smtClean="0">
                <a:cs typeface="Symbol" charset="2"/>
              </a:rPr>
              <a:t>V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g</a:t>
            </a:r>
            <a:r>
              <a:rPr lang="en-US" sz="3200" dirty="0" smtClean="0">
                <a:latin typeface="Symbol" charset="2"/>
                <a:cs typeface="Symbol" charset="2"/>
              </a:rPr>
              <a:t>)  </a:t>
            </a:r>
            <a:r>
              <a:rPr lang="en-US" sz="3200" dirty="0">
                <a:latin typeface="Symbol" charset="2"/>
                <a:cs typeface="Symbol" charset="2"/>
              </a:rPr>
              <a:t>= </a:t>
            </a:r>
            <a:r>
              <a:rPr lang="en-US" sz="3200" dirty="0" smtClean="0">
                <a:latin typeface="Symbol" charset="2"/>
                <a:cs typeface="Symbol" charset="2"/>
              </a:rPr>
              <a:t> (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dirty="0" smtClean="0">
                <a:latin typeface="Symbol" charset="2"/>
                <a:cs typeface="Symbol" charset="2"/>
              </a:rPr>
              <a:t>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b</a:t>
            </a:r>
            <a:r>
              <a:rPr lang="en-US" sz="3200" dirty="0">
                <a:latin typeface="Symbol" charset="2"/>
                <a:cs typeface="Symbol" charset="2"/>
              </a:rPr>
              <a:t>)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</a:t>
            </a:r>
            <a:r>
              <a:rPr lang="en-US" sz="3200" dirty="0" smtClean="0">
                <a:latin typeface="Symbol" charset="2"/>
                <a:cs typeface="Symbol" charset="2"/>
              </a:rPr>
              <a:t>+ </a:t>
            </a:r>
            <a:r>
              <a:rPr lang="en-US" sz="3200" dirty="0">
                <a:latin typeface="Symbol" charset="2"/>
                <a:cs typeface="Symbol" charset="2"/>
              </a:rPr>
              <a:t>(</a:t>
            </a:r>
            <a:r>
              <a:rPr lang="en-US" sz="3200" dirty="0" err="1"/>
              <a:t>V</a:t>
            </a:r>
            <a:r>
              <a:rPr lang="en-US" sz="3200" baseline="-25000" dirty="0" err="1">
                <a:latin typeface="Symbol" charset="2"/>
                <a:cs typeface="Symbol" charset="2"/>
              </a:rPr>
              <a:t>a</a:t>
            </a:r>
            <a:r>
              <a:rPr lang="en-US" sz="3200" dirty="0">
                <a:latin typeface="Symbol" charset="2"/>
                <a:cs typeface="Symbol" charset="2"/>
              </a:rPr>
              <a:t>    </a:t>
            </a:r>
            <a:r>
              <a:rPr lang="en-US" sz="3200" dirty="0" smtClean="0"/>
              <a:t>V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g</a:t>
            </a:r>
            <a:r>
              <a:rPr lang="en-US" sz="3200" dirty="0" smtClean="0">
                <a:latin typeface="Symbol" charset="2"/>
                <a:cs typeface="Symbol" charset="2"/>
              </a:rPr>
              <a:t>)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</a:t>
            </a:r>
            <a:r>
              <a:rPr lang="en-US" sz="3200" dirty="0" smtClean="0">
                <a:latin typeface="Symbol" charset="2"/>
                <a:cs typeface="Symbol" charset="2"/>
              </a:rPr>
              <a:t>+ </a:t>
            </a:r>
            <a:r>
              <a:rPr lang="en-US" sz="3200" dirty="0">
                <a:latin typeface="Symbol" charset="2"/>
                <a:cs typeface="Symbol" charset="2"/>
              </a:rPr>
              <a:t>(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b</a:t>
            </a:r>
            <a:r>
              <a:rPr lang="en-US" sz="3200" dirty="0" smtClean="0">
                <a:latin typeface="Symbol" charset="2"/>
                <a:cs typeface="Symbol" charset="2"/>
              </a:rPr>
              <a:t>    </a:t>
            </a:r>
            <a:r>
              <a:rPr lang="en-US" sz="3200" dirty="0" smtClean="0"/>
              <a:t>V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g</a:t>
            </a:r>
            <a:r>
              <a:rPr lang="en-US" sz="3200" dirty="0" smtClean="0">
                <a:latin typeface="Symbol" charset="2"/>
                <a:cs typeface="Symbol" charset="2"/>
              </a:rPr>
              <a:t>)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</a:t>
            </a:r>
            <a:endParaRPr lang="en-US" sz="3200" dirty="0">
              <a:latin typeface="Symbol" charset="2"/>
              <a:cs typeface="Symbol" charset="2"/>
            </a:endParaRPr>
          </a:p>
          <a:p>
            <a:endParaRPr lang="en-US" sz="3200" dirty="0">
              <a:latin typeface="Symbol" charset="2"/>
              <a:cs typeface="Symbol" charset="2"/>
            </a:endParaRPr>
          </a:p>
          <a:p>
            <a:endParaRPr lang="en-US" sz="3200" dirty="0">
              <a:latin typeface="Symbol" charset="2"/>
              <a:cs typeface="Symbol" charset="2"/>
            </a:endParaRPr>
          </a:p>
          <a:p>
            <a:endParaRPr lang="en-US" sz="3200" dirty="0">
              <a:latin typeface="Symbol" charset="2"/>
              <a:cs typeface="Symbol" charset="2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819251" y="1428431"/>
            <a:ext cx="747823" cy="1080594"/>
            <a:chOff x="5783971" y="1869456"/>
            <a:chExt cx="747823" cy="1080594"/>
          </a:xfrm>
        </p:grpSpPr>
        <p:sp>
          <p:nvSpPr>
            <p:cNvPr id="10" name="Rectangle 9"/>
            <p:cNvSpPr/>
            <p:nvPr/>
          </p:nvSpPr>
          <p:spPr>
            <a:xfrm rot="10800000">
              <a:off x="5868684" y="2168224"/>
              <a:ext cx="447959" cy="5847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dirty="0"/>
                <a:t>U</a:t>
              </a:r>
              <a:r>
                <a:rPr lang="en-US" dirty="0"/>
                <a:t> 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783971" y="2488385"/>
              <a:ext cx="7478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i</a:t>
              </a:r>
              <a:r>
                <a:rPr lang="en-US" sz="2400" dirty="0" smtClean="0"/>
                <a:t> = 1</a:t>
              </a:r>
              <a:endParaRPr lang="en-US" sz="24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910929" y="1869456"/>
              <a:ext cx="4409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738381" y="2021463"/>
            <a:ext cx="458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722746" y="1074111"/>
            <a:ext cx="9284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Symbol" charset="2"/>
                <a:cs typeface="Symbol" charset="2"/>
              </a:rPr>
              <a:t>a</a:t>
            </a:r>
            <a:r>
              <a:rPr lang="en-US" sz="2400" dirty="0" smtClean="0">
                <a:cs typeface="Symbol" charset="2"/>
              </a:rPr>
              <a:t> </a:t>
            </a:r>
            <a:r>
              <a:rPr lang="en-US" sz="2400" dirty="0">
                <a:cs typeface="Symbol" charset="2"/>
              </a:rPr>
              <a:t>in A </a:t>
            </a:r>
            <a:endParaRPr lang="en-US" sz="2400" dirty="0"/>
          </a:p>
        </p:txBody>
      </p:sp>
      <p:grpSp>
        <p:nvGrpSpPr>
          <p:cNvPr id="17" name="Group 16"/>
          <p:cNvGrpSpPr>
            <a:grpSpLocks noChangeAspect="1"/>
          </p:cNvGrpSpPr>
          <p:nvPr/>
        </p:nvGrpSpPr>
        <p:grpSpPr>
          <a:xfrm>
            <a:off x="599752" y="3545957"/>
            <a:ext cx="993926" cy="740664"/>
            <a:chOff x="793734" y="564593"/>
            <a:chExt cx="871219" cy="649224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19" name="Rectangle 18"/>
            <p:cNvSpPr/>
            <p:nvPr/>
          </p:nvSpPr>
          <p:spPr>
            <a:xfrm>
              <a:off x="1061637" y="729500"/>
              <a:ext cx="60331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n</a:t>
              </a:r>
              <a:r>
                <a:rPr lang="en-US" sz="3200" baseline="-25000" dirty="0" smtClean="0"/>
                <a:t>+1</a:t>
              </a:r>
              <a:endParaRPr lang="en-US" sz="3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814277" y="3338485"/>
            <a:ext cx="747823" cy="1186440"/>
            <a:chOff x="5783971" y="1763610"/>
            <a:chExt cx="747823" cy="1186440"/>
          </a:xfrm>
        </p:grpSpPr>
        <p:sp>
          <p:nvSpPr>
            <p:cNvPr id="24" name="TextBox 23"/>
            <p:cNvSpPr txBox="1"/>
            <p:nvPr/>
          </p:nvSpPr>
          <p:spPr>
            <a:xfrm>
              <a:off x="5783971" y="2488385"/>
              <a:ext cx="7478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j</a:t>
              </a:r>
              <a:r>
                <a:rPr lang="en-US" sz="2400" dirty="0" smtClean="0"/>
                <a:t> = 1</a:t>
              </a:r>
              <a:endParaRPr lang="en-US" sz="2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910929" y="1763610"/>
              <a:ext cx="4409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2733823" y="4066335"/>
            <a:ext cx="458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483425" y="4020851"/>
            <a:ext cx="458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4758594" y="3362161"/>
            <a:ext cx="747823" cy="1413723"/>
            <a:chOff x="5783971" y="1977683"/>
            <a:chExt cx="747823" cy="1238986"/>
          </a:xfrm>
        </p:grpSpPr>
        <p:sp>
          <p:nvSpPr>
            <p:cNvPr id="29" name="Rectangle 28"/>
            <p:cNvSpPr/>
            <p:nvPr/>
          </p:nvSpPr>
          <p:spPr>
            <a:xfrm rot="10800000">
              <a:off x="5868684" y="2168224"/>
              <a:ext cx="447959" cy="5847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dirty="0"/>
                <a:t>U</a:t>
              </a:r>
              <a:r>
                <a:rPr lang="en-US" dirty="0"/>
                <a:t> 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783971" y="2488385"/>
              <a:ext cx="747823" cy="7282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i</a:t>
              </a:r>
              <a:r>
                <a:rPr lang="en-US" sz="2400" dirty="0" smtClean="0"/>
                <a:t> = 1</a:t>
              </a:r>
            </a:p>
            <a:p>
              <a:r>
                <a:rPr lang="en-US" sz="2400" dirty="0" smtClean="0"/>
                <a:t> </a:t>
              </a:r>
              <a:r>
                <a:rPr lang="en-US" sz="2400" dirty="0" err="1" smtClean="0"/>
                <a:t>i</a:t>
              </a:r>
              <a:r>
                <a:rPr lang="en-US" sz="2400" dirty="0" smtClean="0"/>
                <a:t> ≠ j</a:t>
              </a:r>
              <a:endParaRPr lang="en-US" sz="24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910929" y="1977683"/>
              <a:ext cx="4409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722758" y="3421963"/>
            <a:ext cx="747823" cy="1080594"/>
            <a:chOff x="5783971" y="1869456"/>
            <a:chExt cx="747823" cy="1080594"/>
          </a:xfrm>
        </p:grpSpPr>
        <p:sp>
          <p:nvSpPr>
            <p:cNvPr id="33" name="Rectangle 32"/>
            <p:cNvSpPr/>
            <p:nvPr/>
          </p:nvSpPr>
          <p:spPr>
            <a:xfrm rot="10800000">
              <a:off x="5868684" y="2168224"/>
              <a:ext cx="447959" cy="5847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dirty="0"/>
                <a:t>U</a:t>
              </a:r>
              <a:r>
                <a:rPr lang="en-US" dirty="0"/>
                <a:t> 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783971" y="2488385"/>
              <a:ext cx="7478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i</a:t>
              </a:r>
              <a:r>
                <a:rPr lang="en-US" sz="2400" dirty="0" smtClean="0"/>
                <a:t> = 1</a:t>
              </a:r>
              <a:endParaRPr lang="en-US" sz="24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910929" y="1869456"/>
              <a:ext cx="4409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323352" y="3193138"/>
            <a:ext cx="29442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(    )</a:t>
            </a:r>
            <a:endParaRPr lang="en-US" sz="9600" dirty="0"/>
          </a:p>
        </p:txBody>
      </p:sp>
      <p:grpSp>
        <p:nvGrpSpPr>
          <p:cNvPr id="36" name="Group 35"/>
          <p:cNvGrpSpPr>
            <a:grpSpLocks noChangeAspect="1"/>
          </p:cNvGrpSpPr>
          <p:nvPr/>
        </p:nvGrpSpPr>
        <p:grpSpPr>
          <a:xfrm>
            <a:off x="1286970" y="5003083"/>
            <a:ext cx="539496" cy="635309"/>
            <a:chOff x="793734" y="564593"/>
            <a:chExt cx="551312" cy="649224"/>
          </a:xfrm>
        </p:grpSpPr>
        <p:pic>
          <p:nvPicPr>
            <p:cNvPr id="37" name="Picture 36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38" name="Rectangle 37"/>
            <p:cNvSpPr/>
            <p:nvPr/>
          </p:nvSpPr>
          <p:spPr>
            <a:xfrm>
              <a:off x="1061637" y="806815"/>
              <a:ext cx="283409" cy="3686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0</a:t>
              </a:r>
              <a:endParaRPr lang="en-US" sz="3200" dirty="0"/>
            </a:p>
          </p:txBody>
        </p:sp>
      </p:grpSp>
      <p:grpSp>
        <p:nvGrpSpPr>
          <p:cNvPr id="42" name="Group 41"/>
          <p:cNvGrpSpPr>
            <a:grpSpLocks noChangeAspect="1"/>
          </p:cNvGrpSpPr>
          <p:nvPr/>
        </p:nvGrpSpPr>
        <p:grpSpPr>
          <a:xfrm>
            <a:off x="3315937" y="5003083"/>
            <a:ext cx="585487" cy="657658"/>
            <a:chOff x="793734" y="564593"/>
            <a:chExt cx="598310" cy="672063"/>
          </a:xfrm>
        </p:grpSpPr>
        <p:pic>
          <p:nvPicPr>
            <p:cNvPr id="43" name="Picture 42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44" name="Rectangle 43"/>
            <p:cNvSpPr/>
            <p:nvPr/>
          </p:nvSpPr>
          <p:spPr>
            <a:xfrm>
              <a:off x="1061637" y="806815"/>
              <a:ext cx="330407" cy="4298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1</a:t>
              </a:r>
              <a:endParaRPr lang="en-US" sz="3200" dirty="0"/>
            </a:p>
          </p:txBody>
        </p:sp>
      </p:grpSp>
      <p:sp>
        <p:nvSpPr>
          <p:cNvPr id="45" name="Rectangle 44"/>
          <p:cNvSpPr/>
          <p:nvPr/>
        </p:nvSpPr>
        <p:spPr>
          <a:xfrm rot="10800000">
            <a:off x="4250507" y="5075781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 rot="10800000">
            <a:off x="4155947" y="5898539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 rot="10800000">
            <a:off x="1309547" y="5898539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 rot="10800000">
            <a:off x="2114627" y="5898539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 rot="10800000">
            <a:off x="7964747" y="5898539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 rot="10800000">
            <a:off x="6123827" y="5898539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51" name="Group 50"/>
          <p:cNvGrpSpPr>
            <a:grpSpLocks noChangeAspect="1"/>
          </p:cNvGrpSpPr>
          <p:nvPr/>
        </p:nvGrpSpPr>
        <p:grpSpPr>
          <a:xfrm>
            <a:off x="352793" y="5820969"/>
            <a:ext cx="585487" cy="657658"/>
            <a:chOff x="793734" y="564593"/>
            <a:chExt cx="598310" cy="672063"/>
          </a:xfrm>
        </p:grpSpPr>
        <p:pic>
          <p:nvPicPr>
            <p:cNvPr id="52" name="Picture 51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806815"/>
              <a:ext cx="330407" cy="4298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2</a:t>
              </a:r>
              <a:endParaRPr 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2338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</a:t>
            </a:r>
            <a:r>
              <a:rPr lang="en-US" sz="3200" dirty="0">
                <a:solidFill>
                  <a:schemeClr val="tx1"/>
                </a:solidFill>
              </a:rPr>
              <a:t>the </a:t>
            </a:r>
            <a:r>
              <a:rPr lang="en-US" sz="3200" dirty="0" err="1">
                <a:solidFill>
                  <a:schemeClr val="tx1"/>
                </a:solidFill>
              </a:rPr>
              <a:t>Čech</a:t>
            </a:r>
            <a:r>
              <a:rPr lang="en-US" sz="3200" dirty="0">
                <a:solidFill>
                  <a:schemeClr val="tx1"/>
                </a:solidFill>
              </a:rPr>
              <a:t> simplicial complex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3" name="Picture 2" descr="nsimplexDist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979" y="1222917"/>
            <a:ext cx="6400800" cy="3441700"/>
          </a:xfrm>
          <a:prstGeom prst="rect">
            <a:avLst/>
          </a:prstGeom>
        </p:spPr>
      </p:pic>
      <p:grpSp>
        <p:nvGrpSpPr>
          <p:cNvPr id="30" name="Group 29"/>
          <p:cNvGrpSpPr/>
          <p:nvPr/>
        </p:nvGrpSpPr>
        <p:grpSpPr>
          <a:xfrm>
            <a:off x="943279" y="1574820"/>
            <a:ext cx="1362964" cy="1353167"/>
            <a:chOff x="943279" y="1574820"/>
            <a:chExt cx="1362964" cy="1353167"/>
          </a:xfrm>
        </p:grpSpPr>
        <p:sp>
          <p:nvSpPr>
            <p:cNvPr id="31" name="Isosceles Triangle 30"/>
            <p:cNvSpPr/>
            <p:nvPr/>
          </p:nvSpPr>
          <p:spPr>
            <a:xfrm rot="19709233">
              <a:off x="943279" y="1653562"/>
              <a:ext cx="1072816" cy="932692"/>
            </a:xfrm>
            <a:prstGeom prst="triangle">
              <a:avLst/>
            </a:prstGeom>
            <a:solidFill>
              <a:schemeClr val="bg1"/>
            </a:solidFill>
            <a:ln w="76200" cmpd="sng">
              <a:solidFill>
                <a:srgbClr val="008000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32" name="Oval 31"/>
            <p:cNvSpPr>
              <a:spLocks noChangeAspect="1"/>
            </p:cNvSpPr>
            <p:nvPr/>
          </p:nvSpPr>
          <p:spPr>
            <a:xfrm>
              <a:off x="1108085" y="2653667"/>
              <a:ext cx="274320" cy="274320"/>
            </a:xfrm>
            <a:prstGeom prst="ellipse">
              <a:avLst/>
            </a:prstGeom>
            <a:solidFill>
              <a:srgbClr val="66006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1113956" y="1574820"/>
              <a:ext cx="274320" cy="274320"/>
            </a:xfrm>
            <a:prstGeom prst="ellipse">
              <a:avLst/>
            </a:prstGeom>
            <a:solidFill>
              <a:srgbClr val="66006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>
              <a:spLocks noChangeAspect="1"/>
            </p:cNvSpPr>
            <p:nvPr/>
          </p:nvSpPr>
          <p:spPr>
            <a:xfrm>
              <a:off x="2031923" y="2087736"/>
              <a:ext cx="274320" cy="274320"/>
            </a:xfrm>
            <a:prstGeom prst="ellipse">
              <a:avLst/>
            </a:prstGeom>
            <a:solidFill>
              <a:srgbClr val="66006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38079" y="765614"/>
            <a:ext cx="7349814" cy="4329160"/>
            <a:chOff x="638079" y="765614"/>
            <a:chExt cx="7349814" cy="4329160"/>
          </a:xfrm>
        </p:grpSpPr>
        <p:sp>
          <p:nvSpPr>
            <p:cNvPr id="12" name="Oval 11"/>
            <p:cNvSpPr>
              <a:spLocks noChangeAspect="1"/>
            </p:cNvSpPr>
            <p:nvPr/>
          </p:nvSpPr>
          <p:spPr>
            <a:xfrm>
              <a:off x="666506" y="2158774"/>
              <a:ext cx="1188720" cy="1188720"/>
            </a:xfrm>
            <a:prstGeom prst="ellipse">
              <a:avLst/>
            </a:prstGeom>
            <a:solidFill>
              <a:srgbClr val="C0504D">
                <a:alpha val="43000"/>
              </a:srgb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1604226" y="1618854"/>
              <a:ext cx="1181314" cy="1181314"/>
            </a:xfrm>
            <a:prstGeom prst="ellipse">
              <a:avLst/>
            </a:prstGeom>
            <a:solidFill>
              <a:srgbClr val="C0504D">
                <a:alpha val="43000"/>
              </a:srgb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638079" y="1094278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15" name="Oval 14"/>
            <p:cNvSpPr>
              <a:spLocks noChangeAspect="1"/>
            </p:cNvSpPr>
            <p:nvPr/>
          </p:nvSpPr>
          <p:spPr>
            <a:xfrm>
              <a:off x="6550916" y="851499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16" name="Oval 15"/>
            <p:cNvSpPr>
              <a:spLocks noChangeAspect="1"/>
            </p:cNvSpPr>
            <p:nvPr/>
          </p:nvSpPr>
          <p:spPr>
            <a:xfrm>
              <a:off x="5678887" y="1249133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17" name="Oval 16"/>
            <p:cNvSpPr>
              <a:spLocks noChangeAspect="1"/>
            </p:cNvSpPr>
            <p:nvPr/>
          </p:nvSpPr>
          <p:spPr>
            <a:xfrm>
              <a:off x="4306152" y="765614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18" name="Oval 17"/>
            <p:cNvSpPr>
              <a:spLocks noChangeAspect="1"/>
            </p:cNvSpPr>
            <p:nvPr/>
          </p:nvSpPr>
          <p:spPr>
            <a:xfrm>
              <a:off x="3920224" y="1020267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19" name="Oval 18"/>
            <p:cNvSpPr>
              <a:spLocks noChangeAspect="1"/>
            </p:cNvSpPr>
            <p:nvPr/>
          </p:nvSpPr>
          <p:spPr>
            <a:xfrm>
              <a:off x="3905953" y="1519535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20" name="Oval 19"/>
            <p:cNvSpPr>
              <a:spLocks noChangeAspect="1"/>
            </p:cNvSpPr>
            <p:nvPr/>
          </p:nvSpPr>
          <p:spPr>
            <a:xfrm>
              <a:off x="3445423" y="765614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21" name="Oval 20"/>
            <p:cNvSpPr>
              <a:spLocks noChangeAspect="1"/>
            </p:cNvSpPr>
            <p:nvPr/>
          </p:nvSpPr>
          <p:spPr>
            <a:xfrm>
              <a:off x="3516752" y="3913460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22" name="Oval 21"/>
            <p:cNvSpPr>
              <a:spLocks noChangeAspect="1"/>
            </p:cNvSpPr>
            <p:nvPr/>
          </p:nvSpPr>
          <p:spPr>
            <a:xfrm>
              <a:off x="2860613" y="3462363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24" name="Oval 23"/>
            <p:cNvSpPr>
              <a:spLocks noChangeAspect="1"/>
            </p:cNvSpPr>
            <p:nvPr/>
          </p:nvSpPr>
          <p:spPr>
            <a:xfrm>
              <a:off x="3693629" y="3244781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25" name="Oval 24"/>
            <p:cNvSpPr>
              <a:spLocks noChangeAspect="1"/>
            </p:cNvSpPr>
            <p:nvPr/>
          </p:nvSpPr>
          <p:spPr>
            <a:xfrm>
              <a:off x="6806579" y="3464051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26" name="Oval 25"/>
            <p:cNvSpPr>
              <a:spLocks noChangeAspect="1"/>
            </p:cNvSpPr>
            <p:nvPr/>
          </p:nvSpPr>
          <p:spPr>
            <a:xfrm>
              <a:off x="6100243" y="3427870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27" name="Oval 26"/>
            <p:cNvSpPr>
              <a:spLocks noChangeAspect="1"/>
            </p:cNvSpPr>
            <p:nvPr/>
          </p:nvSpPr>
          <p:spPr>
            <a:xfrm>
              <a:off x="6569859" y="3091428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28" name="Oval 27"/>
            <p:cNvSpPr>
              <a:spLocks noChangeAspect="1"/>
            </p:cNvSpPr>
            <p:nvPr/>
          </p:nvSpPr>
          <p:spPr>
            <a:xfrm>
              <a:off x="6803213" y="2697678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  <p:sp>
          <p:nvSpPr>
            <p:cNvPr id="29" name="Oval 28"/>
            <p:cNvSpPr>
              <a:spLocks noChangeAspect="1"/>
            </p:cNvSpPr>
            <p:nvPr/>
          </p:nvSpPr>
          <p:spPr>
            <a:xfrm>
              <a:off x="6064828" y="2717877"/>
              <a:ext cx="1181314" cy="1181314"/>
            </a:xfrm>
            <a:prstGeom prst="ellipse">
              <a:avLst/>
            </a:prstGeom>
            <a:solidFill>
              <a:schemeClr val="accent2">
                <a:alpha val="43000"/>
              </a:schemeClr>
            </a:solidFill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3200" dirty="0" smtClean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282814" y="5366851"/>
            <a:ext cx="8961395" cy="627583"/>
            <a:chOff x="325627" y="5052933"/>
            <a:chExt cx="8961395" cy="627583"/>
          </a:xfrm>
        </p:grpSpPr>
        <p:sp>
          <p:nvSpPr>
            <p:cNvPr id="10" name="TextBox 9"/>
            <p:cNvSpPr txBox="1"/>
            <p:nvPr/>
          </p:nvSpPr>
          <p:spPr>
            <a:xfrm>
              <a:off x="325627" y="5052933"/>
              <a:ext cx="896139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1</a:t>
              </a:r>
              <a:r>
                <a:rPr lang="en-US" sz="3200" dirty="0" smtClean="0"/>
                <a:t>.) B</a:t>
              </a:r>
              <a:r>
                <a:rPr lang="en-US" sz="3200" baseline="-25000" dirty="0" smtClean="0"/>
                <a:t>1</a:t>
              </a:r>
              <a:r>
                <a:rPr lang="en-US" sz="3200" dirty="0" smtClean="0"/>
                <a:t>    …    B</a:t>
              </a:r>
              <a:r>
                <a:rPr lang="en-US" sz="3200" baseline="-25000" dirty="0" smtClean="0"/>
                <a:t>k</a:t>
              </a:r>
              <a:r>
                <a:rPr lang="en-US" sz="3200" baseline="-25000" dirty="0"/>
                <a:t>+1</a:t>
              </a:r>
              <a:r>
                <a:rPr lang="en-US" sz="3200" dirty="0" smtClean="0"/>
                <a:t> ≠  ⁄ ,  create k-simplex {v</a:t>
              </a:r>
              <a:r>
                <a:rPr lang="en-US" sz="3200" baseline="-25000" dirty="0" smtClean="0"/>
                <a:t>1</a:t>
              </a:r>
              <a:r>
                <a:rPr lang="en-US" sz="3200" dirty="0" smtClean="0"/>
                <a:t>, ... , v</a:t>
              </a:r>
              <a:r>
                <a:rPr lang="en-US" sz="3200" baseline="-25000" dirty="0" smtClean="0"/>
                <a:t>k+1</a:t>
              </a:r>
              <a:r>
                <a:rPr lang="en-US" sz="3200" dirty="0" smtClean="0"/>
                <a:t>}.</a:t>
              </a:r>
            </a:p>
          </p:txBody>
        </p:sp>
        <p:sp>
          <p:nvSpPr>
            <p:cNvPr id="2" name="TextBox 1"/>
            <p:cNvSpPr txBox="1"/>
            <p:nvPr/>
          </p:nvSpPr>
          <p:spPr>
            <a:xfrm rot="10800000">
              <a:off x="1201737" y="5095740"/>
              <a:ext cx="474946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 rot="10800000">
              <a:off x="1885062" y="5095740"/>
              <a:ext cx="474946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293877" y="5052933"/>
              <a:ext cx="54072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0237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Isosceles Triangle 100"/>
          <p:cNvSpPr/>
          <p:nvPr/>
        </p:nvSpPr>
        <p:spPr>
          <a:xfrm rot="10800000">
            <a:off x="1176087" y="5765765"/>
            <a:ext cx="1600200" cy="1385316"/>
          </a:xfrm>
          <a:prstGeom prst="triangl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95947" y="3883820"/>
            <a:ext cx="2932737" cy="2510394"/>
            <a:chOff x="643130" y="3761860"/>
            <a:chExt cx="2932737" cy="2510394"/>
          </a:xfrm>
        </p:grpSpPr>
        <p:sp>
          <p:nvSpPr>
            <p:cNvPr id="98" name="TextBox 97"/>
            <p:cNvSpPr txBox="1"/>
            <p:nvPr/>
          </p:nvSpPr>
          <p:spPr>
            <a:xfrm>
              <a:off x="1828781" y="3761860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643130" y="4321013"/>
              <a:ext cx="2932737" cy="1951241"/>
              <a:chOff x="643130" y="4321013"/>
              <a:chExt cx="2932737" cy="1951241"/>
            </a:xfrm>
          </p:grpSpPr>
          <p:cxnSp>
            <p:nvCxnSpPr>
              <p:cNvPr id="104" name="Straight Connector 103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Oval 104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Oval 105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Isosceles Triangle 106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2403933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2</a:t>
                </a: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081404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1786722" y="5687478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3</a:t>
                </a:r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43130" y="5427877"/>
                <a:ext cx="2932737" cy="584776"/>
                <a:chOff x="643130" y="5427877"/>
                <a:chExt cx="2932737" cy="584776"/>
              </a:xfrm>
            </p:grpSpPr>
            <p:sp>
              <p:nvSpPr>
                <p:cNvPr id="97" name="TextBox 96"/>
                <p:cNvSpPr txBox="1"/>
                <p:nvPr/>
              </p:nvSpPr>
              <p:spPr>
                <a:xfrm>
                  <a:off x="643130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1</a:t>
                  </a:r>
                </a:p>
              </p:txBody>
            </p:sp>
            <p:sp>
              <p:nvSpPr>
                <p:cNvPr id="99" name="TextBox 98"/>
                <p:cNvSpPr txBox="1"/>
                <p:nvPr/>
              </p:nvSpPr>
              <p:spPr>
                <a:xfrm>
                  <a:off x="2924615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3</a:t>
                  </a:r>
                </a:p>
              </p:txBody>
            </p:sp>
          </p:grpSp>
        </p:grpSp>
      </p:grpSp>
      <p:sp>
        <p:nvSpPr>
          <p:cNvPr id="3" name="TextBox 2"/>
          <p:cNvSpPr txBox="1"/>
          <p:nvPr/>
        </p:nvSpPr>
        <p:spPr>
          <a:xfrm>
            <a:off x="448285" y="3493277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2-simplex = face </a:t>
            </a:r>
            <a:r>
              <a:rPr lang="en-US" sz="3200" dirty="0">
                <a:solidFill>
                  <a:srgbClr val="000000"/>
                </a:solidFill>
              </a:rPr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{v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}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75889" y="4135746"/>
            <a:ext cx="4554733" cy="2332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</a:t>
            </a:r>
          </a:p>
          <a:p>
            <a:r>
              <a:rPr lang="en-US" sz="3200" dirty="0" smtClean="0"/>
              <a:t>of this face is the cycle</a:t>
            </a:r>
          </a:p>
          <a:p>
            <a:pPr algn="ctr">
              <a:lnSpc>
                <a:spcPct val="130000"/>
              </a:lnSpc>
            </a:pPr>
            <a:r>
              <a:rPr lang="en-US" sz="3200" dirty="0"/>
              <a:t>e</a:t>
            </a:r>
            <a:r>
              <a:rPr lang="en-US" sz="3200" baseline="-25000" dirty="0"/>
              <a:t>1</a:t>
            </a:r>
            <a:r>
              <a:rPr lang="en-US" sz="3200" dirty="0"/>
              <a:t> + e</a:t>
            </a:r>
            <a:r>
              <a:rPr lang="en-US" sz="3200" baseline="-25000" dirty="0"/>
              <a:t>2</a:t>
            </a:r>
            <a:r>
              <a:rPr lang="en-US" sz="3200" dirty="0"/>
              <a:t> +  e</a:t>
            </a:r>
            <a:r>
              <a:rPr lang="en-US" sz="3200" baseline="-25000" dirty="0"/>
              <a:t>3</a:t>
            </a:r>
            <a:r>
              <a:rPr lang="en-US" sz="3200" dirty="0"/>
              <a:t> </a:t>
            </a:r>
            <a:endParaRPr lang="en-US" sz="3200" dirty="0" smtClean="0"/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{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} + {v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} +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/>
              <a:t>{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}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48285" y="1556159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1</a:t>
            </a:r>
            <a:r>
              <a:rPr lang="en-US" sz="3200" b="1" dirty="0" smtClean="0">
                <a:solidFill>
                  <a:srgbClr val="000000"/>
                </a:solidFill>
              </a:rPr>
              <a:t>-simplex = edge </a:t>
            </a:r>
            <a:r>
              <a:rPr lang="en-US" sz="3200" dirty="0">
                <a:solidFill>
                  <a:srgbClr val="000000"/>
                </a:solidFill>
              </a:rPr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{v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}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375890" y="2298106"/>
            <a:ext cx="43329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of this edge is v</a:t>
            </a:r>
            <a:r>
              <a:rPr lang="en-US" sz="3200" baseline="-25000" dirty="0"/>
              <a:t>2</a:t>
            </a:r>
            <a:r>
              <a:rPr lang="en-US" sz="3200" dirty="0" smtClean="0"/>
              <a:t> </a:t>
            </a:r>
            <a:r>
              <a:rPr lang="en-US" sz="3200" dirty="0"/>
              <a:t>+</a:t>
            </a:r>
            <a:r>
              <a:rPr lang="en-US" sz="3200" dirty="0" smtClean="0"/>
              <a:t>  v</a:t>
            </a:r>
            <a:r>
              <a:rPr lang="en-US" sz="3200" baseline="-25000" dirty="0"/>
              <a:t>1</a:t>
            </a:r>
            <a:r>
              <a:rPr lang="en-US" sz="3200" dirty="0" smtClean="0"/>
              <a:t> 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195947" y="2470192"/>
            <a:ext cx="2932737" cy="903181"/>
            <a:chOff x="591623" y="2196568"/>
            <a:chExt cx="2932737" cy="903181"/>
          </a:xfrm>
        </p:grpSpPr>
        <p:grpSp>
          <p:nvGrpSpPr>
            <p:cNvPr id="64" name="Group 63"/>
            <p:cNvGrpSpPr/>
            <p:nvPr/>
          </p:nvGrpSpPr>
          <p:grpSpPr>
            <a:xfrm>
              <a:off x="1042252" y="2411276"/>
              <a:ext cx="1838411" cy="688473"/>
              <a:chOff x="5835762" y="906089"/>
              <a:chExt cx="1838411" cy="688473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rot="10800000" flipV="1">
                <a:off x="6091033" y="1066109"/>
                <a:ext cx="1392072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Oval 65"/>
              <p:cNvSpPr/>
              <p:nvPr/>
            </p:nvSpPr>
            <p:spPr>
              <a:xfrm rot="10800000"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 rot="10800000">
                <a:off x="584537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5845373" y="91066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5835762" y="909260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5852396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6524588" y="1009786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endParaRPr lang="en-US" sz="3200" baseline="-25000" dirty="0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591623" y="2196568"/>
              <a:ext cx="2932737" cy="584776"/>
              <a:chOff x="643130" y="5427877"/>
              <a:chExt cx="2932737" cy="584776"/>
            </a:xfrm>
          </p:grpSpPr>
          <p:sp>
            <p:nvSpPr>
              <p:cNvPr id="76" name="TextBox 75"/>
              <p:cNvSpPr txBox="1"/>
              <p:nvPr/>
            </p:nvSpPr>
            <p:spPr>
              <a:xfrm>
                <a:off x="643130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924615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2</a:t>
                </a:r>
              </a:p>
            </p:txBody>
          </p:sp>
        </p:grpSp>
      </p:grpSp>
      <p:sp>
        <p:nvSpPr>
          <p:cNvPr id="78" name="TextBox 77"/>
          <p:cNvSpPr txBox="1"/>
          <p:nvPr/>
        </p:nvSpPr>
        <p:spPr>
          <a:xfrm>
            <a:off x="448285" y="755225"/>
            <a:ext cx="827736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0-simplex = vertex </a:t>
            </a:r>
            <a:r>
              <a:rPr lang="en-US" sz="3200" dirty="0" smtClean="0">
                <a:solidFill>
                  <a:srgbClr val="000000"/>
                </a:solidFill>
              </a:rPr>
              <a:t>= v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4646703" y="972544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3" name="Group 52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4" name="Rectangle 53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8" name="Rectangle 57"/>
          <p:cNvSpPr/>
          <p:nvPr/>
        </p:nvSpPr>
        <p:spPr>
          <a:xfrm>
            <a:off x="20817" y="-2535"/>
            <a:ext cx="9144000" cy="695318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Unoriented simplicial complex using</a:t>
            </a:r>
            <a:r>
              <a:rPr lang="en-US" sz="3200" b="1" dirty="0" smtClean="0">
                <a:solidFill>
                  <a:schemeClr val="tx1"/>
                </a:solidFill>
              </a:rPr>
              <a:t> Z</a:t>
            </a:r>
            <a:r>
              <a:rPr lang="en-US" sz="3200" b="1" baseline="-25000" dirty="0" smtClean="0">
                <a:solidFill>
                  <a:schemeClr val="tx1"/>
                </a:solidFill>
              </a:rPr>
              <a:t>2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coefficients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340383" y="692783"/>
            <a:ext cx="3636495" cy="584776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Grading = dimension 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9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9546" y="2042170"/>
            <a:ext cx="4470307" cy="452515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17493" y="119170"/>
            <a:ext cx="885594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Nerve Lemma</a:t>
            </a:r>
            <a:r>
              <a:rPr lang="en-US" sz="3200" dirty="0"/>
              <a:t>:</a:t>
            </a:r>
            <a:r>
              <a:rPr lang="en-US" sz="3200" dirty="0" smtClean="0"/>
              <a:t> </a:t>
            </a:r>
            <a:r>
              <a:rPr lang="en-US" sz="3200" dirty="0"/>
              <a:t>If </a:t>
            </a:r>
            <a:r>
              <a:rPr lang="en-US" sz="3200" i="1" dirty="0"/>
              <a:t>V</a:t>
            </a:r>
            <a:r>
              <a:rPr lang="en-US" sz="3200" dirty="0" smtClean="0"/>
              <a:t> </a:t>
            </a:r>
            <a:r>
              <a:rPr lang="en-US" sz="3200" dirty="0"/>
              <a:t>is </a:t>
            </a:r>
            <a:r>
              <a:rPr lang="en-US" sz="3200" dirty="0" smtClean="0"/>
              <a:t>a finite </a:t>
            </a:r>
            <a:r>
              <a:rPr lang="en-US" sz="3200" dirty="0"/>
              <a:t>collection of subsets of X with </a:t>
            </a:r>
            <a:r>
              <a:rPr lang="en-US" sz="3200" dirty="0" smtClean="0"/>
              <a:t>all non</a:t>
            </a:r>
            <a:r>
              <a:rPr lang="en-US" sz="3200" dirty="0"/>
              <a:t>-empty intersections of </a:t>
            </a:r>
            <a:r>
              <a:rPr lang="en-US" sz="3200" dirty="0" err="1"/>
              <a:t>subcollections</a:t>
            </a:r>
            <a:r>
              <a:rPr lang="en-US" sz="3200" dirty="0"/>
              <a:t> of </a:t>
            </a:r>
            <a:r>
              <a:rPr lang="en-US" sz="3200" i="1" dirty="0"/>
              <a:t>V</a:t>
            </a:r>
            <a:r>
              <a:rPr lang="en-US" sz="3200" dirty="0" smtClean="0"/>
              <a:t> </a:t>
            </a:r>
            <a:r>
              <a:rPr lang="en-US" sz="3200" dirty="0"/>
              <a:t>contractible, then </a:t>
            </a:r>
            <a:r>
              <a:rPr lang="en-US" sz="3200" dirty="0" smtClean="0"/>
              <a:t>N(V) is </a:t>
            </a:r>
            <a:r>
              <a:rPr lang="en-US" sz="3200" dirty="0" err="1"/>
              <a:t>homotopic</a:t>
            </a:r>
            <a:r>
              <a:rPr lang="en-US" sz="3200" dirty="0"/>
              <a:t> </a:t>
            </a:r>
            <a:r>
              <a:rPr lang="en-US" sz="3200" dirty="0" smtClean="0"/>
              <a:t>to the </a:t>
            </a:r>
            <a:r>
              <a:rPr lang="en-US" sz="3200" dirty="0"/>
              <a:t>union of elements of </a:t>
            </a:r>
            <a:r>
              <a:rPr lang="en-US" sz="3200" i="1" dirty="0"/>
              <a:t>V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2" name="Rectangle 1"/>
          <p:cNvSpPr/>
          <p:nvPr/>
        </p:nvSpPr>
        <p:spPr>
          <a:xfrm>
            <a:off x="176400" y="6340115"/>
            <a:ext cx="88559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http://</a:t>
            </a:r>
            <a:r>
              <a:rPr lang="en-US" sz="2800" dirty="0" err="1"/>
              <a:t>www.math.upenn.edu</a:t>
            </a:r>
            <a:r>
              <a:rPr lang="en-US" sz="2800" dirty="0"/>
              <a:t>/~</a:t>
            </a:r>
            <a:r>
              <a:rPr lang="en-US" sz="2800" dirty="0" err="1"/>
              <a:t>ghrist</a:t>
            </a:r>
            <a:r>
              <a:rPr lang="en-US" sz="2800" dirty="0"/>
              <a:t>/EAT/EATchapter2.pdf</a:t>
            </a:r>
          </a:p>
        </p:txBody>
      </p:sp>
    </p:spTree>
    <p:extLst>
      <p:ext uri="{BB962C8B-B14F-4D97-AF65-F5344CB8AC3E}">
        <p14:creationId xmlns:p14="http://schemas.microsoft.com/office/powerpoint/2010/main" val="22838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793" y="2897493"/>
            <a:ext cx="9289694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 smtClean="0"/>
              <a:t>n+1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err="1" smtClean="0"/>
              <a:t>C</a:t>
            </a:r>
            <a:r>
              <a:rPr lang="en-US" sz="3200" baseline="-25000" dirty="0" err="1" smtClean="0"/>
              <a:t>n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n-1   </a:t>
            </a:r>
            <a:r>
              <a:rPr lang="en-US" sz="3200" dirty="0" smtClean="0">
                <a:sym typeface="Wingdings"/>
              </a:rPr>
              <a:t>. . .</a:t>
            </a:r>
            <a:r>
              <a:rPr lang="en-US" sz="3200" baseline="-25000" dirty="0" smtClean="0"/>
              <a:t>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1026219" y="3681348"/>
            <a:ext cx="7576500" cy="3922441"/>
            <a:chOff x="112723" y="3602667"/>
            <a:chExt cx="7576500" cy="3922441"/>
          </a:xfrm>
        </p:grpSpPr>
        <p:sp>
          <p:nvSpPr>
            <p:cNvPr id="25" name="Rectangle 24"/>
            <p:cNvSpPr/>
            <p:nvPr/>
          </p:nvSpPr>
          <p:spPr>
            <a:xfrm>
              <a:off x="112723" y="3602667"/>
              <a:ext cx="7576500" cy="3922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 err="1" smtClean="0">
                  <a:sym typeface="Wingdings"/>
                </a:rPr>
                <a:t>H</a:t>
              </a:r>
              <a:r>
                <a:rPr lang="en-US" sz="3200" baseline="-25000" dirty="0" err="1">
                  <a:sym typeface="Wingdings"/>
                </a:rPr>
                <a:t>n</a:t>
              </a:r>
              <a:r>
                <a:rPr lang="en-US" sz="3200" dirty="0" smtClean="0">
                  <a:sym typeface="Wingdings"/>
                </a:rPr>
                <a:t> = Z</a:t>
              </a:r>
              <a:r>
                <a:rPr lang="en-US" sz="3200" baseline="-25000" dirty="0">
                  <a:sym typeface="Wingdings"/>
                </a:rPr>
                <a:t>n</a:t>
              </a:r>
              <a:r>
                <a:rPr lang="en-US" sz="3200" dirty="0" smtClean="0">
                  <a:sym typeface="Wingdings"/>
                </a:rPr>
                <a:t>/</a:t>
              </a:r>
              <a:r>
                <a:rPr lang="en-US" sz="3200" dirty="0" err="1" smtClean="0"/>
                <a:t>B</a:t>
              </a:r>
              <a:r>
                <a:rPr lang="en-US" sz="3200" baseline="-25000" dirty="0" err="1"/>
                <a:t>n</a:t>
              </a:r>
              <a:r>
                <a:rPr lang="en-US" sz="3200" dirty="0" smtClean="0"/>
                <a:t> = (kernel of      )/ (image of         )</a:t>
              </a:r>
            </a:p>
            <a:p>
              <a:endParaRPr lang="en-US" sz="3200" dirty="0"/>
            </a:p>
            <a:p>
              <a:r>
                <a:rPr lang="en-US" sz="3200" dirty="0" smtClean="0"/>
                <a:t>				     null space of </a:t>
              </a:r>
              <a:r>
                <a:rPr lang="en-US" sz="3200" dirty="0" err="1" smtClean="0"/>
                <a:t>M</a:t>
              </a:r>
              <a:r>
                <a:rPr lang="en-US" sz="3200" baseline="-25000" dirty="0" err="1" smtClean="0"/>
                <a:t>n</a:t>
              </a:r>
              <a:r>
                <a:rPr lang="en-US" sz="3200" baseline="-25000" dirty="0" smtClean="0"/>
                <a:t>        </a:t>
              </a:r>
            </a:p>
            <a:p>
              <a:pPr>
                <a:lnSpc>
                  <a:spcPct val="120000"/>
                </a:lnSpc>
              </a:pPr>
              <a:r>
                <a:rPr lang="en-US" sz="3200" dirty="0"/>
                <a:t>	</a:t>
              </a:r>
              <a:r>
                <a:rPr lang="en-US" sz="3200" dirty="0" smtClean="0"/>
                <a:t>			</a:t>
              </a:r>
              <a:r>
                <a:rPr lang="en-US" sz="3200" dirty="0"/>
                <a:t> </a:t>
              </a:r>
              <a:r>
                <a:rPr lang="en-US" sz="3200" dirty="0" smtClean="0"/>
                <a:t>  column space of M</a:t>
              </a:r>
              <a:r>
                <a:rPr lang="en-US" sz="3200" baseline="-25000" dirty="0" smtClean="0"/>
                <a:t>n+1</a:t>
              </a:r>
            </a:p>
            <a:p>
              <a:pPr>
                <a:lnSpc>
                  <a:spcPct val="120000"/>
                </a:lnSpc>
              </a:pPr>
              <a:endParaRPr lang="en-US" sz="3200" baseline="-25000" dirty="0"/>
            </a:p>
            <a:p>
              <a:pPr>
                <a:lnSpc>
                  <a:spcPct val="120000"/>
                </a:lnSpc>
              </a:pPr>
              <a:r>
                <a:rPr lang="en-US" sz="3200" dirty="0" smtClean="0"/>
                <a:t>Rank </a:t>
              </a:r>
              <a:r>
                <a:rPr lang="en-US" sz="3200" dirty="0" err="1" smtClean="0">
                  <a:sym typeface="Wingdings"/>
                </a:rPr>
                <a:t>H</a:t>
              </a:r>
              <a:r>
                <a:rPr lang="en-US" sz="3200" baseline="-25000" dirty="0" err="1">
                  <a:sym typeface="Wingdings"/>
                </a:rPr>
                <a:t>n</a:t>
              </a:r>
              <a:r>
                <a:rPr lang="en-US" sz="3200" dirty="0" smtClean="0">
                  <a:sym typeface="Wingdings"/>
                </a:rPr>
                <a:t> = Rank Z</a:t>
              </a:r>
              <a:r>
                <a:rPr lang="en-US" sz="3200" baseline="-25000" dirty="0">
                  <a:sym typeface="Wingdings"/>
                </a:rPr>
                <a:t>n</a:t>
              </a:r>
              <a:r>
                <a:rPr lang="en-US" sz="3200" dirty="0" smtClean="0">
                  <a:sym typeface="Wingdings"/>
                </a:rPr>
                <a:t> – Rank </a:t>
              </a:r>
              <a:r>
                <a:rPr lang="en-US" sz="3200" dirty="0" err="1" smtClean="0"/>
                <a:t>B</a:t>
              </a:r>
              <a:r>
                <a:rPr lang="en-US" sz="3200" baseline="-25000" dirty="0" err="1"/>
                <a:t>n</a:t>
              </a:r>
              <a:r>
                <a:rPr lang="en-US" sz="3200" dirty="0" smtClean="0"/>
                <a:t> </a:t>
              </a:r>
            </a:p>
            <a:p>
              <a:pPr>
                <a:lnSpc>
                  <a:spcPct val="120000"/>
                </a:lnSpc>
              </a:pPr>
              <a:endParaRPr lang="en-US" sz="3200" baseline="-25000" dirty="0" smtClean="0"/>
            </a:p>
            <a:p>
              <a:endParaRPr lang="en-US" sz="3200" baseline="-25000" dirty="0" smtClean="0"/>
            </a:p>
          </p:txBody>
        </p:sp>
        <p:cxnSp>
          <p:nvCxnSpPr>
            <p:cNvPr id="26" name="Straight Connector 25"/>
            <p:cNvCxnSpPr/>
            <p:nvPr/>
          </p:nvCxnSpPr>
          <p:spPr>
            <a:xfrm flipV="1">
              <a:off x="2313721" y="5201122"/>
              <a:ext cx="3318192" cy="1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2592050" y="4940360"/>
            <a:ext cx="52189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=</a:t>
            </a:r>
            <a:endParaRPr lang="en-US" sz="3200" dirty="0"/>
          </a:p>
        </p:txBody>
      </p:sp>
      <p:grpSp>
        <p:nvGrpSpPr>
          <p:cNvPr id="10" name="Group 9"/>
          <p:cNvGrpSpPr/>
          <p:nvPr/>
        </p:nvGrpSpPr>
        <p:grpSpPr>
          <a:xfrm>
            <a:off x="681195" y="2465486"/>
            <a:ext cx="871219" cy="649224"/>
            <a:chOff x="793734" y="564593"/>
            <a:chExt cx="871219" cy="649224"/>
          </a:xfrm>
        </p:grpSpPr>
        <p:pic>
          <p:nvPicPr>
            <p:cNvPr id="33" name="Picture 32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9" name="Rectangle 8"/>
            <p:cNvSpPr/>
            <p:nvPr/>
          </p:nvSpPr>
          <p:spPr>
            <a:xfrm>
              <a:off x="1061637" y="729500"/>
              <a:ext cx="60331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n</a:t>
              </a:r>
              <a:r>
                <a:rPr lang="en-US" sz="3200" baseline="-25000" dirty="0" smtClean="0"/>
                <a:t>+1</a:t>
              </a:r>
              <a:endParaRPr lang="en-US" sz="32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7271992" y="3610507"/>
            <a:ext cx="871219" cy="649224"/>
            <a:chOff x="793734" y="564593"/>
            <a:chExt cx="871219" cy="649224"/>
          </a:xfrm>
        </p:grpSpPr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37" name="Rectangle 36"/>
            <p:cNvSpPr/>
            <p:nvPr/>
          </p:nvSpPr>
          <p:spPr>
            <a:xfrm>
              <a:off x="1061637" y="729500"/>
              <a:ext cx="60331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n+1</a:t>
              </a:r>
              <a:endParaRPr lang="en-US" sz="3200" dirty="0"/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4764171" y="3610507"/>
            <a:ext cx="596305" cy="649224"/>
            <a:chOff x="793734" y="564593"/>
            <a:chExt cx="596305" cy="649224"/>
          </a:xfrm>
        </p:grpSpPr>
        <p:pic>
          <p:nvPicPr>
            <p:cNvPr id="39" name="Picture 38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40" name="Rectangle 39"/>
            <p:cNvSpPr/>
            <p:nvPr/>
          </p:nvSpPr>
          <p:spPr>
            <a:xfrm>
              <a:off x="1061637" y="729500"/>
              <a:ext cx="328402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n</a:t>
              </a:r>
              <a:endParaRPr lang="en-US" sz="32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2043976" y="2465486"/>
            <a:ext cx="596305" cy="649224"/>
            <a:chOff x="793734" y="564593"/>
            <a:chExt cx="596305" cy="649224"/>
          </a:xfrm>
        </p:grpSpPr>
        <p:pic>
          <p:nvPicPr>
            <p:cNvPr id="45" name="Picture 44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46" name="Rectangle 45"/>
            <p:cNvSpPr/>
            <p:nvPr/>
          </p:nvSpPr>
          <p:spPr>
            <a:xfrm>
              <a:off x="1061637" y="729500"/>
              <a:ext cx="328402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n</a:t>
              </a:r>
              <a:endParaRPr lang="en-US" sz="32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639383" y="2465486"/>
            <a:ext cx="591229" cy="649224"/>
            <a:chOff x="793734" y="564593"/>
            <a:chExt cx="591229" cy="649224"/>
          </a:xfrm>
        </p:grpSpPr>
        <p:pic>
          <p:nvPicPr>
            <p:cNvPr id="48" name="Picture 47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49" name="Rectangle 48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2</a:t>
              </a:r>
              <a:endParaRPr lang="en-US" sz="320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6836812" y="2465486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2" name="Rectangle 51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1</a:t>
              </a:r>
              <a:endParaRPr lang="en-US" sz="3200" dirty="0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8028537" y="2465486"/>
            <a:ext cx="591229" cy="649224"/>
            <a:chOff x="793734" y="564593"/>
            <a:chExt cx="591229" cy="649224"/>
          </a:xfrm>
        </p:grpSpPr>
        <p:pic>
          <p:nvPicPr>
            <p:cNvPr id="54" name="Picture 53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5" name="Rectangle 54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0</a:t>
              </a:r>
              <a:endParaRPr lang="en-US" sz="3200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50175" y="1461918"/>
            <a:ext cx="8521002" cy="850099"/>
            <a:chOff x="450175" y="1444026"/>
            <a:chExt cx="8521002" cy="850099"/>
          </a:xfrm>
        </p:grpSpPr>
        <p:grpSp>
          <p:nvGrpSpPr>
            <p:cNvPr id="29" name="Group 28"/>
            <p:cNvGrpSpPr/>
            <p:nvPr/>
          </p:nvGrpSpPr>
          <p:grpSpPr>
            <a:xfrm>
              <a:off x="450175" y="1444026"/>
              <a:ext cx="8521002" cy="832917"/>
              <a:chOff x="3593592" y="100584"/>
              <a:chExt cx="8521002" cy="832917"/>
            </a:xfrm>
            <a:noFill/>
          </p:grpSpPr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2"/>
              <a:srcRect l="-22826" t="-31574" r="-24015" b="-15269"/>
              <a:stretch/>
            </p:blipFill>
            <p:spPr>
              <a:xfrm>
                <a:off x="3593592" y="100584"/>
                <a:ext cx="554736" cy="832104"/>
              </a:xfrm>
              <a:prstGeom prst="rect">
                <a:avLst/>
              </a:prstGeom>
              <a:grpFill/>
            </p:spPr>
          </p:pic>
          <p:sp>
            <p:nvSpPr>
              <p:cNvPr id="32" name="TextBox 31"/>
              <p:cNvSpPr txBox="1"/>
              <p:nvPr/>
            </p:nvSpPr>
            <p:spPr>
              <a:xfrm>
                <a:off x="3949673" y="102504"/>
                <a:ext cx="8164921" cy="830997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en-US" sz="4800" baseline="-25000" dirty="0" smtClean="0"/>
                  <a:t>n</a:t>
                </a:r>
                <a:r>
                  <a:rPr lang="en-US" sz="4800" dirty="0" smtClean="0"/>
                  <a:t> :  </a:t>
                </a:r>
                <a:r>
                  <a:rPr lang="en-US" sz="4800" dirty="0" err="1" smtClean="0"/>
                  <a:t>C</a:t>
                </a:r>
                <a:r>
                  <a:rPr lang="en-US" sz="4800" baseline="-25000" dirty="0" err="1" smtClean="0"/>
                  <a:t>n</a:t>
                </a:r>
                <a:r>
                  <a:rPr lang="en-US" sz="4800" baseline="-25000" dirty="0" smtClean="0"/>
                  <a:t>  </a:t>
                </a:r>
                <a:r>
                  <a:rPr lang="en-US" sz="4800" dirty="0" smtClean="0">
                    <a:sym typeface="Wingdings"/>
                  </a:rPr>
                  <a:t></a:t>
                </a:r>
                <a:r>
                  <a:rPr lang="en-US" sz="4800" dirty="0" smtClean="0"/>
                  <a:t>  C</a:t>
                </a:r>
                <a:r>
                  <a:rPr lang="en-US" sz="4800" baseline="-25000" dirty="0" smtClean="0"/>
                  <a:t>n-1</a:t>
                </a:r>
                <a:r>
                  <a:rPr lang="en-US" sz="4800" dirty="0" smtClean="0"/>
                  <a:t>  such that     </a:t>
                </a:r>
                <a:r>
                  <a:rPr lang="en-US" sz="4800" baseline="30000" dirty="0" smtClean="0"/>
                  <a:t>2</a:t>
                </a:r>
                <a:r>
                  <a:rPr lang="en-US" sz="4800" dirty="0" smtClean="0"/>
                  <a:t>  = 0</a:t>
                </a:r>
                <a:endParaRPr lang="en-US" sz="4800" baseline="-25000" dirty="0" smtClean="0"/>
              </a:p>
            </p:txBody>
          </p:sp>
        </p:grpSp>
        <p:pic>
          <p:nvPicPr>
            <p:cNvPr id="30" name="Picture 29"/>
            <p:cNvPicPr>
              <a:picLocks noChangeAspect="1"/>
            </p:cNvPicPr>
            <p:nvPr/>
          </p:nvPicPr>
          <p:blipFill rotWithShape="1">
            <a:blip r:embed="rId2"/>
            <a:srcRect l="-22826" t="-31574" r="-24015" b="-15269"/>
            <a:stretch/>
          </p:blipFill>
          <p:spPr>
            <a:xfrm>
              <a:off x="6920974" y="1462021"/>
              <a:ext cx="554736" cy="832104"/>
            </a:xfrm>
            <a:prstGeom prst="rect">
              <a:avLst/>
            </a:prstGeom>
            <a:noFill/>
          </p:spPr>
        </p:pic>
      </p:grpSp>
      <p:sp>
        <p:nvSpPr>
          <p:cNvPr id="3" name="Rectangle 2"/>
          <p:cNvSpPr/>
          <p:nvPr/>
        </p:nvSpPr>
        <p:spPr>
          <a:xfrm>
            <a:off x="284053" y="1479630"/>
            <a:ext cx="8588426" cy="914400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202123" y="122880"/>
            <a:ext cx="9040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660066"/>
                </a:solidFill>
              </a:rPr>
              <a:t>Theorem:  The choice of triangulation does not affect the homology.</a:t>
            </a:r>
          </a:p>
        </p:txBody>
      </p:sp>
    </p:spTree>
    <p:extLst>
      <p:ext uri="{BB962C8B-B14F-4D97-AF65-F5344CB8AC3E}">
        <p14:creationId xmlns:p14="http://schemas.microsoft.com/office/powerpoint/2010/main" val="50563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2899" y="671437"/>
            <a:ext cx="831176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3-simplex = </a:t>
            </a:r>
          </a:p>
          <a:p>
            <a:r>
              <a:rPr lang="en-US" sz="3200" dirty="0" smtClean="0"/>
              <a:t>   σ   = (v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) </a:t>
            </a:r>
            <a:r>
              <a:rPr lang="en-US" sz="3200" dirty="0"/>
              <a:t>= (</a:t>
            </a:r>
            <a:r>
              <a:rPr lang="en-US" sz="3200" dirty="0" smtClean="0"/>
              <a:t>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/>
              <a:t>) </a:t>
            </a:r>
            <a:r>
              <a:rPr lang="en-US" sz="3200" dirty="0" smtClean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dirty="0">
              <a:solidFill>
                <a:srgbClr val="000000"/>
              </a:solidFill>
            </a:endParaRPr>
          </a:p>
          <a:p>
            <a:pPr algn="r"/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</a:p>
          <a:p>
            <a:pPr algn="r"/>
            <a:r>
              <a:rPr lang="en-US" sz="3200" dirty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</a:p>
          <a:p>
            <a:pPr algn="r"/>
            <a:r>
              <a:rPr lang="en-US" sz="3200" dirty="0" smtClean="0"/>
              <a:t>= </a:t>
            </a:r>
            <a:r>
              <a:rPr lang="en-US" sz="3200" dirty="0">
                <a:solidFill>
                  <a:srgbClr val="000000"/>
                </a:solidFill>
              </a:rPr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r>
              <a:rPr lang="en-US" sz="3200" dirty="0"/>
              <a:t> = </a:t>
            </a:r>
            <a:r>
              <a:rPr lang="en-US" sz="3200" dirty="0">
                <a:solidFill>
                  <a:srgbClr val="000000"/>
                </a:solidFill>
              </a:rPr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</a:p>
          <a:p>
            <a:endParaRPr lang="en-US" sz="3200" dirty="0" smtClean="0"/>
          </a:p>
          <a:p>
            <a:r>
              <a:rPr lang="en-US" sz="3200" dirty="0" smtClean="0"/>
              <a:t> – σ = </a:t>
            </a:r>
            <a:r>
              <a:rPr lang="en-US" sz="3200" dirty="0"/>
              <a:t>(</a:t>
            </a:r>
            <a:r>
              <a:rPr lang="en-US" sz="3200" dirty="0" smtClean="0"/>
              <a:t>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3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/>
              <a:t>) 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</a:p>
          <a:p>
            <a:r>
              <a:rPr lang="en-US" sz="3200" dirty="0">
                <a:solidFill>
                  <a:srgbClr val="000000"/>
                </a:solidFill>
              </a:rPr>
              <a:t>	</a:t>
            </a:r>
            <a:r>
              <a:rPr lang="en-US" sz="3200" dirty="0" smtClean="0">
                <a:solidFill>
                  <a:srgbClr val="000000"/>
                </a:solidFill>
              </a:rPr>
              <a:t>   </a:t>
            </a:r>
            <a:r>
              <a:rPr lang="en-US" sz="3200" dirty="0" smtClean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/>
              <a:t>v</a:t>
            </a:r>
            <a:r>
              <a:rPr lang="en-US" sz="3200" baseline="-25000" dirty="0" smtClean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endParaRPr lang="en-US" sz="3200" dirty="0"/>
          </a:p>
          <a:p>
            <a:pPr algn="r"/>
            <a:r>
              <a:rPr lang="en-US" sz="3200" dirty="0" smtClean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r>
              <a:rPr lang="en-US" sz="3200" dirty="0"/>
              <a:t> 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dirty="0" smtClean="0"/>
          </a:p>
          <a:p>
            <a:pPr algn="r"/>
            <a:r>
              <a:rPr lang="en-US" sz="3200" dirty="0" smtClean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r>
              <a:rPr lang="en-US" sz="3200" dirty="0"/>
              <a:t> 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/>
              <a:t>) </a:t>
            </a:r>
            <a:endParaRPr lang="en-US" sz="32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CC1DA"/>
          </a:solidFill>
        </p:grpSpPr>
        <p:sp>
          <p:nvSpPr>
            <p:cNvPr id="23" name="Rectangle 22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8" name="Rectangle 37"/>
          <p:cNvSpPr/>
          <p:nvPr/>
        </p:nvSpPr>
        <p:spPr>
          <a:xfrm>
            <a:off x="20817" y="-2535"/>
            <a:ext cx="9144000" cy="779807"/>
          </a:xfrm>
          <a:prstGeom prst="rect">
            <a:avLst/>
          </a:prstGeom>
          <a:solidFill>
            <a:srgbClr val="CCC1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</a:rPr>
              <a:t>Building blocks for oriented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37" name="Group 36"/>
          <p:cNvGrpSpPr>
            <a:grpSpLocks noChangeAspect="1"/>
          </p:cNvGrpSpPr>
          <p:nvPr/>
        </p:nvGrpSpPr>
        <p:grpSpPr>
          <a:xfrm>
            <a:off x="153509" y="4730732"/>
            <a:ext cx="1790995" cy="1918730"/>
            <a:chOff x="2665211" y="779458"/>
            <a:chExt cx="2841269" cy="3072948"/>
          </a:xfrm>
        </p:grpSpPr>
        <p:grpSp>
          <p:nvGrpSpPr>
            <p:cNvPr id="32" name="Group 31"/>
            <p:cNvGrpSpPr/>
            <p:nvPr/>
          </p:nvGrpSpPr>
          <p:grpSpPr>
            <a:xfrm>
              <a:off x="2706070" y="1619902"/>
              <a:ext cx="2079510" cy="1687067"/>
              <a:chOff x="1097896" y="1481328"/>
              <a:chExt cx="2079510" cy="1687067"/>
            </a:xfrm>
          </p:grpSpPr>
          <p:sp>
            <p:nvSpPr>
              <p:cNvPr id="8" name="Isosceles Triangle 7"/>
              <p:cNvSpPr/>
              <p:nvPr/>
            </p:nvSpPr>
            <p:spPr>
              <a:xfrm>
                <a:off x="1221807" y="1619902"/>
                <a:ext cx="1352547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Isosceles Triangle 25"/>
              <p:cNvSpPr/>
              <p:nvPr/>
            </p:nvSpPr>
            <p:spPr>
              <a:xfrm rot="19380000">
                <a:off x="2103120" y="1481328"/>
                <a:ext cx="540276" cy="14996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1958326" y="1623291"/>
                <a:ext cx="914400" cy="914400"/>
              </a:xfrm>
              <a:prstGeom prst="line">
                <a:avLst/>
              </a:prstGeom>
              <a:ln w="69850">
                <a:solidFill>
                  <a:srgbClr val="008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/>
              <p:cNvCxnSpPr/>
              <p:nvPr/>
            </p:nvCxnSpPr>
            <p:spPr>
              <a:xfrm rot="10800000" flipV="1">
                <a:off x="1353167" y="3031234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Oval 5"/>
              <p:cNvSpPr/>
              <p:nvPr/>
            </p:nvSpPr>
            <p:spPr>
              <a:xfrm rot="10800000">
                <a:off x="2470919" y="289407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Oval 6"/>
              <p:cNvSpPr/>
              <p:nvPr/>
            </p:nvSpPr>
            <p:spPr>
              <a:xfrm rot="10800000">
                <a:off x="1107507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1107507" y="287578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774883" y="148274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097896" y="287438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flipV="1">
                <a:off x="1280160" y="2606040"/>
                <a:ext cx="1737360" cy="365760"/>
              </a:xfrm>
              <a:prstGeom prst="line">
                <a:avLst/>
              </a:prstGeom>
              <a:ln w="63500">
                <a:solidFill>
                  <a:srgbClr val="008000"/>
                </a:solidFill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Oval 12"/>
              <p:cNvSpPr/>
              <p:nvPr/>
            </p:nvSpPr>
            <p:spPr>
              <a:xfrm>
                <a:off x="1114530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2903086" y="252000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4574796" y="2599899"/>
              <a:ext cx="931684" cy="8099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4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976225" y="3059057"/>
              <a:ext cx="887322" cy="7933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3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665211" y="3059059"/>
              <a:ext cx="992165" cy="7933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1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208331" y="779458"/>
              <a:ext cx="1089175" cy="8074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8583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6963" y="-2535"/>
            <a:ext cx="9171780" cy="6862763"/>
            <a:chOff x="-6963" y="-2535"/>
            <a:chExt cx="9171780" cy="6862763"/>
          </a:xfrm>
          <a:solidFill>
            <a:schemeClr val="accent3">
              <a:lumMod val="40000"/>
              <a:lumOff val="60000"/>
            </a:schemeClr>
          </a:solidFill>
        </p:grpSpPr>
        <p:grpSp>
          <p:nvGrpSpPr>
            <p:cNvPr id="4" name="Group 3"/>
            <p:cNvGrpSpPr/>
            <p:nvPr/>
          </p:nvGrpSpPr>
          <p:grpSpPr>
            <a:xfrm>
              <a:off x="-6963" y="-1"/>
              <a:ext cx="9171780" cy="6860229"/>
              <a:chOff x="-6963" y="-1"/>
              <a:chExt cx="9171780" cy="6860229"/>
            </a:xfrm>
            <a:grpFill/>
          </p:grpSpPr>
          <p:sp>
            <p:nvSpPr>
              <p:cNvPr id="5" name="Rectangle 4"/>
              <p:cNvSpPr/>
              <p:nvPr/>
            </p:nvSpPr>
            <p:spPr>
              <a:xfrm>
                <a:off x="0" y="0"/>
                <a:ext cx="18288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8976879" y="0"/>
                <a:ext cx="18288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3854" y="-1"/>
                <a:ext cx="9150963" cy="18288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-6963" y="6677348"/>
                <a:ext cx="9150963" cy="1828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3" name="Rectangle 22"/>
            <p:cNvSpPr/>
            <p:nvPr/>
          </p:nvSpPr>
          <p:spPr>
            <a:xfrm>
              <a:off x="20817" y="-2535"/>
              <a:ext cx="9144000" cy="785815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3033696" y="75394"/>
            <a:ext cx="30766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err="1"/>
              <a:t>Čech</a:t>
            </a:r>
            <a:r>
              <a:rPr lang="en-US" sz="3600" dirty="0"/>
              <a:t> homology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9193" y="705650"/>
            <a:ext cx="8943347" cy="7253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Given     U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dirty="0">
                <a:latin typeface="Symbol" charset="2"/>
                <a:cs typeface="Symbol" charset="2"/>
              </a:rPr>
              <a:t> </a:t>
            </a:r>
            <a:r>
              <a:rPr lang="en-US" sz="3200" dirty="0" smtClean="0">
                <a:latin typeface="Symbol" charset="2"/>
                <a:cs typeface="Symbol" charset="2"/>
              </a:rPr>
              <a:t>   </a:t>
            </a:r>
            <a:r>
              <a:rPr lang="en-US" sz="3200" dirty="0" smtClean="0">
                <a:cs typeface="Symbol" charset="2"/>
              </a:rPr>
              <a:t>where</a:t>
            </a:r>
            <a:r>
              <a:rPr lang="en-US" sz="3200" dirty="0" smtClean="0">
                <a:latin typeface="Symbol" charset="2"/>
                <a:cs typeface="Symbol" charset="2"/>
              </a:rPr>
              <a:t>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dirty="0" smtClean="0">
                <a:latin typeface="Symbol" charset="2"/>
                <a:cs typeface="Symbol" charset="2"/>
              </a:rPr>
              <a:t> </a:t>
            </a:r>
            <a:r>
              <a:rPr lang="en-US" sz="3200" dirty="0" smtClean="0">
                <a:cs typeface="Symbol" charset="2"/>
              </a:rPr>
              <a:t>open for all </a:t>
            </a:r>
            <a:r>
              <a:rPr lang="en-US" sz="3200" dirty="0" smtClean="0">
                <a:latin typeface="Symbol" charset="2"/>
                <a:cs typeface="Symbol" charset="2"/>
              </a:rPr>
              <a:t>a</a:t>
            </a:r>
            <a:r>
              <a:rPr lang="en-US" sz="3200" dirty="0" smtClean="0">
                <a:cs typeface="Symbol" charset="2"/>
              </a:rPr>
              <a:t> </a:t>
            </a:r>
            <a:r>
              <a:rPr lang="en-US" sz="3200" dirty="0">
                <a:cs typeface="Symbol" charset="2"/>
              </a:rPr>
              <a:t>in </a:t>
            </a:r>
            <a:r>
              <a:rPr lang="en-US" sz="3200" dirty="0" smtClean="0">
                <a:cs typeface="Symbol" charset="2"/>
              </a:rPr>
              <a:t>A.</a:t>
            </a:r>
            <a:endParaRPr lang="en-US" sz="3200" baseline="-25000" dirty="0" smtClean="0">
              <a:latin typeface="Symbol" charset="2"/>
              <a:cs typeface="Symbol" charset="2"/>
            </a:endParaRPr>
          </a:p>
          <a:p>
            <a:endParaRPr lang="en-US" sz="3200" dirty="0">
              <a:latin typeface="Symbol" charset="2"/>
              <a:cs typeface="Symbol" charset="2"/>
            </a:endParaRPr>
          </a:p>
          <a:p>
            <a:r>
              <a:rPr lang="en-US" sz="3200" dirty="0" smtClean="0"/>
              <a:t>Objects = finite intersections = {  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 </a:t>
            </a:r>
            <a:r>
              <a:rPr lang="en-US" sz="3200" dirty="0" smtClean="0">
                <a:latin typeface="Symbol" charset="2"/>
                <a:cs typeface="Symbol" charset="2"/>
              </a:rPr>
              <a:t>:  </a:t>
            </a:r>
            <a:r>
              <a:rPr lang="en-US" sz="3200" dirty="0" err="1" smtClean="0">
                <a:latin typeface="Symbol" charset="2"/>
                <a:cs typeface="Symbol" charset="2"/>
              </a:rPr>
              <a:t>a</a:t>
            </a:r>
            <a:r>
              <a:rPr lang="en-US" sz="3200" baseline="-25000" dirty="0" err="1" smtClean="0">
                <a:cs typeface="Symbol" charset="2"/>
              </a:rPr>
              <a:t>i</a:t>
            </a:r>
            <a:r>
              <a:rPr lang="en-US" sz="3200" dirty="0" smtClean="0">
                <a:cs typeface="Symbol" charset="2"/>
              </a:rPr>
              <a:t> in A }</a:t>
            </a:r>
            <a:endParaRPr lang="en-US" sz="3200" baseline="-25000" dirty="0" smtClean="0">
              <a:latin typeface="Symbol" charset="2"/>
              <a:cs typeface="Symbol" charset="2"/>
            </a:endParaRPr>
          </a:p>
          <a:p>
            <a:endParaRPr lang="en-US" sz="3200" baseline="-25000" dirty="0">
              <a:latin typeface="Symbol" charset="2"/>
              <a:cs typeface="Symbol" charset="2"/>
            </a:endParaRPr>
          </a:p>
          <a:p>
            <a:endParaRPr lang="en-US" sz="800" baseline="-25000" dirty="0" smtClean="0">
              <a:latin typeface="Symbol" charset="2"/>
              <a:cs typeface="Symbol" charset="2"/>
            </a:endParaRPr>
          </a:p>
          <a:p>
            <a:r>
              <a:rPr lang="en-US" sz="3200" dirty="0" smtClean="0">
                <a:cs typeface="Symbol" charset="2"/>
              </a:rPr>
              <a:t>Grading  =  n = depth of intersection.</a:t>
            </a:r>
          </a:p>
          <a:p>
            <a:endParaRPr lang="en-US" sz="3200" dirty="0" smtClean="0">
              <a:cs typeface="Symbol" charset="2"/>
            </a:endParaRPr>
          </a:p>
          <a:p>
            <a:r>
              <a:rPr lang="en-US" sz="3200" dirty="0" smtClean="0">
                <a:cs typeface="Symbol" charset="2"/>
              </a:rPr>
              <a:t>          </a:t>
            </a:r>
            <a:r>
              <a:rPr lang="en-US" sz="4400" dirty="0" smtClean="0">
                <a:cs typeface="Symbol" charset="2"/>
              </a:rPr>
              <a:t>( </a:t>
            </a:r>
            <a:r>
              <a:rPr lang="en-US" sz="3200" dirty="0" smtClean="0">
                <a:cs typeface="Symbol" charset="2"/>
              </a:rPr>
              <a:t>  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</a:t>
            </a:r>
            <a:r>
              <a:rPr lang="en-US" sz="4400" dirty="0" smtClean="0">
                <a:latin typeface="Symbol" charset="2"/>
                <a:cs typeface="Symbol" charset="2"/>
              </a:rPr>
              <a:t>)  =  S    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endParaRPr lang="en-US" sz="3200" baseline="-25000" dirty="0" smtClean="0">
              <a:latin typeface="Symbol" charset="2"/>
              <a:cs typeface="Symbol" charset="2"/>
            </a:endParaRPr>
          </a:p>
          <a:p>
            <a:endParaRPr lang="en-US" sz="3200" baseline="-25000" dirty="0">
              <a:latin typeface="Symbol" charset="2"/>
              <a:cs typeface="Symbol" charset="2"/>
            </a:endParaRPr>
          </a:p>
          <a:p>
            <a:endParaRPr lang="en-US" sz="3200" dirty="0" smtClean="0">
              <a:cs typeface="Symbol" charset="2"/>
            </a:endParaRPr>
          </a:p>
          <a:p>
            <a:r>
              <a:rPr lang="en-US" sz="3200" dirty="0" smtClean="0">
                <a:cs typeface="Symbol" charset="2"/>
              </a:rPr>
              <a:t>Ex:       (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dirty="0">
                <a:latin typeface="Symbol" charset="2"/>
                <a:cs typeface="Symbol" charset="2"/>
              </a:rPr>
              <a:t>)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</a:t>
            </a:r>
            <a:r>
              <a:rPr lang="en-US" sz="3200" dirty="0" smtClean="0">
                <a:latin typeface="Symbol" charset="2"/>
                <a:cs typeface="Symbol" charset="2"/>
              </a:rPr>
              <a:t>= 0,       (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 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b</a:t>
            </a:r>
            <a:r>
              <a:rPr lang="en-US" sz="3200" dirty="0" smtClean="0">
                <a:latin typeface="Symbol" charset="2"/>
                <a:cs typeface="Symbol" charset="2"/>
              </a:rPr>
              <a:t>)  =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dirty="0">
                <a:latin typeface="Symbol" charset="2"/>
                <a:cs typeface="Symbol" charset="2"/>
              </a:rPr>
              <a:t> </a:t>
            </a:r>
            <a:r>
              <a:rPr lang="en-US" sz="3200" dirty="0" smtClean="0">
                <a:latin typeface="Symbol" charset="2"/>
                <a:cs typeface="Symbol" charset="2"/>
              </a:rPr>
              <a:t>+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b</a:t>
            </a:r>
            <a:endParaRPr lang="en-US" sz="3200" baseline="-25000" dirty="0" smtClean="0">
              <a:latin typeface="Symbol" charset="2"/>
              <a:cs typeface="Symbol" charset="2"/>
            </a:endParaRPr>
          </a:p>
          <a:p>
            <a:endParaRPr lang="en-US" sz="3200" baseline="-25000" dirty="0">
              <a:latin typeface="Symbol" charset="2"/>
              <a:cs typeface="Symbol" charset="2"/>
            </a:endParaRPr>
          </a:p>
          <a:p>
            <a:r>
              <a:rPr lang="en-US" sz="3200" dirty="0" smtClean="0">
                <a:latin typeface="Symbol" charset="2"/>
                <a:cs typeface="Symbol" charset="2"/>
              </a:rPr>
              <a:t>  (</a:t>
            </a:r>
            <a:r>
              <a:rPr lang="en-US" sz="3200" dirty="0" err="1"/>
              <a:t>V</a:t>
            </a:r>
            <a:r>
              <a:rPr lang="en-US" sz="3200" baseline="-25000" dirty="0" err="1">
                <a:latin typeface="Symbol" charset="2"/>
                <a:cs typeface="Symbol" charset="2"/>
              </a:rPr>
              <a:t>a</a:t>
            </a:r>
            <a:r>
              <a:rPr lang="en-US" sz="3200" baseline="-25000" dirty="0">
                <a:latin typeface="Symbol" charset="2"/>
                <a:cs typeface="Symbol" charset="2"/>
              </a:rPr>
              <a:t> 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b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    </a:t>
            </a:r>
            <a:r>
              <a:rPr lang="en-US" sz="3200" dirty="0" smtClean="0">
                <a:cs typeface="Symbol" charset="2"/>
              </a:rPr>
              <a:t>V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g</a:t>
            </a:r>
            <a:r>
              <a:rPr lang="en-US" sz="3200" dirty="0" smtClean="0">
                <a:latin typeface="Symbol" charset="2"/>
                <a:cs typeface="Symbol" charset="2"/>
              </a:rPr>
              <a:t>)  </a:t>
            </a:r>
            <a:r>
              <a:rPr lang="en-US" sz="3200" dirty="0">
                <a:latin typeface="Symbol" charset="2"/>
                <a:cs typeface="Symbol" charset="2"/>
              </a:rPr>
              <a:t>= </a:t>
            </a:r>
            <a:r>
              <a:rPr lang="en-US" sz="3200" dirty="0" smtClean="0">
                <a:latin typeface="Symbol" charset="2"/>
                <a:cs typeface="Symbol" charset="2"/>
              </a:rPr>
              <a:t> (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a</a:t>
            </a:r>
            <a:r>
              <a:rPr lang="en-US" sz="3200" dirty="0" smtClean="0">
                <a:latin typeface="Symbol" charset="2"/>
                <a:cs typeface="Symbol" charset="2"/>
              </a:rPr>
              <a:t>    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b</a:t>
            </a:r>
            <a:r>
              <a:rPr lang="en-US" sz="3200" dirty="0">
                <a:latin typeface="Symbol" charset="2"/>
                <a:cs typeface="Symbol" charset="2"/>
              </a:rPr>
              <a:t>)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</a:t>
            </a:r>
            <a:r>
              <a:rPr lang="en-US" sz="3200" dirty="0" smtClean="0">
                <a:latin typeface="Symbol" charset="2"/>
                <a:cs typeface="Symbol" charset="2"/>
              </a:rPr>
              <a:t>+ </a:t>
            </a:r>
            <a:r>
              <a:rPr lang="en-US" sz="3200" dirty="0">
                <a:latin typeface="Symbol" charset="2"/>
                <a:cs typeface="Symbol" charset="2"/>
              </a:rPr>
              <a:t>(</a:t>
            </a:r>
            <a:r>
              <a:rPr lang="en-US" sz="3200" dirty="0" err="1"/>
              <a:t>V</a:t>
            </a:r>
            <a:r>
              <a:rPr lang="en-US" sz="3200" baseline="-25000" dirty="0" err="1">
                <a:latin typeface="Symbol" charset="2"/>
                <a:cs typeface="Symbol" charset="2"/>
              </a:rPr>
              <a:t>a</a:t>
            </a:r>
            <a:r>
              <a:rPr lang="en-US" sz="3200" dirty="0">
                <a:latin typeface="Symbol" charset="2"/>
                <a:cs typeface="Symbol" charset="2"/>
              </a:rPr>
              <a:t>    </a:t>
            </a:r>
            <a:r>
              <a:rPr lang="en-US" sz="3200" dirty="0" smtClean="0"/>
              <a:t>V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g</a:t>
            </a:r>
            <a:r>
              <a:rPr lang="en-US" sz="3200" dirty="0" smtClean="0">
                <a:latin typeface="Symbol" charset="2"/>
                <a:cs typeface="Symbol" charset="2"/>
              </a:rPr>
              <a:t>)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 </a:t>
            </a:r>
            <a:r>
              <a:rPr lang="en-US" sz="3200" dirty="0" smtClean="0">
                <a:latin typeface="Symbol" charset="2"/>
                <a:cs typeface="Symbol" charset="2"/>
              </a:rPr>
              <a:t>+ </a:t>
            </a:r>
            <a:r>
              <a:rPr lang="en-US" sz="3200" dirty="0">
                <a:latin typeface="Symbol" charset="2"/>
                <a:cs typeface="Symbol" charset="2"/>
              </a:rPr>
              <a:t>(</a:t>
            </a:r>
            <a:r>
              <a:rPr lang="en-US" sz="3200" dirty="0" err="1" smtClean="0"/>
              <a:t>V</a:t>
            </a:r>
            <a:r>
              <a:rPr lang="en-US" sz="3200" baseline="-25000" dirty="0" err="1" smtClean="0">
                <a:latin typeface="Symbol" charset="2"/>
                <a:cs typeface="Symbol" charset="2"/>
              </a:rPr>
              <a:t>b</a:t>
            </a:r>
            <a:r>
              <a:rPr lang="en-US" sz="3200" dirty="0" smtClean="0">
                <a:latin typeface="Symbol" charset="2"/>
                <a:cs typeface="Symbol" charset="2"/>
              </a:rPr>
              <a:t>    </a:t>
            </a:r>
            <a:r>
              <a:rPr lang="en-US" sz="3200" dirty="0" smtClean="0"/>
              <a:t>V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g</a:t>
            </a:r>
            <a:r>
              <a:rPr lang="en-US" sz="3200" dirty="0" smtClean="0">
                <a:latin typeface="Symbol" charset="2"/>
                <a:cs typeface="Symbol" charset="2"/>
              </a:rPr>
              <a:t>)</a:t>
            </a:r>
            <a:r>
              <a:rPr lang="en-US" sz="3200" baseline="-25000" dirty="0" smtClean="0">
                <a:latin typeface="Symbol" charset="2"/>
                <a:cs typeface="Symbol" charset="2"/>
              </a:rPr>
              <a:t> </a:t>
            </a:r>
            <a:endParaRPr lang="en-US" sz="3200" dirty="0">
              <a:latin typeface="Symbol" charset="2"/>
              <a:cs typeface="Symbol" charset="2"/>
            </a:endParaRPr>
          </a:p>
          <a:p>
            <a:endParaRPr lang="en-US" sz="3200" dirty="0">
              <a:latin typeface="Symbol" charset="2"/>
              <a:cs typeface="Symbol" charset="2"/>
            </a:endParaRPr>
          </a:p>
          <a:p>
            <a:endParaRPr lang="en-US" sz="3200" dirty="0">
              <a:latin typeface="Symbol" charset="2"/>
              <a:cs typeface="Symbol" charset="2"/>
            </a:endParaRPr>
          </a:p>
          <a:p>
            <a:endParaRPr lang="en-US" sz="3200" dirty="0">
              <a:latin typeface="Symbol" charset="2"/>
              <a:cs typeface="Symbol" charset="2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819251" y="1428431"/>
            <a:ext cx="747823" cy="1080594"/>
            <a:chOff x="5783971" y="1869456"/>
            <a:chExt cx="747823" cy="1080594"/>
          </a:xfrm>
        </p:grpSpPr>
        <p:sp>
          <p:nvSpPr>
            <p:cNvPr id="10" name="Rectangle 9"/>
            <p:cNvSpPr/>
            <p:nvPr/>
          </p:nvSpPr>
          <p:spPr>
            <a:xfrm rot="10800000">
              <a:off x="5868684" y="2168224"/>
              <a:ext cx="447959" cy="5847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dirty="0"/>
                <a:t>U</a:t>
              </a:r>
              <a:r>
                <a:rPr lang="en-US" dirty="0"/>
                <a:t> 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783971" y="2488385"/>
              <a:ext cx="7478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i</a:t>
              </a:r>
              <a:r>
                <a:rPr lang="en-US" sz="2400" dirty="0" smtClean="0"/>
                <a:t> = 1</a:t>
              </a:r>
              <a:endParaRPr lang="en-US" sz="24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910929" y="1869456"/>
              <a:ext cx="4409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738381" y="2021463"/>
            <a:ext cx="458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722746" y="1074111"/>
            <a:ext cx="9284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Symbol" charset="2"/>
                <a:cs typeface="Symbol" charset="2"/>
              </a:rPr>
              <a:t>a</a:t>
            </a:r>
            <a:r>
              <a:rPr lang="en-US" sz="2400" dirty="0" smtClean="0">
                <a:cs typeface="Symbol" charset="2"/>
              </a:rPr>
              <a:t> </a:t>
            </a:r>
            <a:r>
              <a:rPr lang="en-US" sz="2400" dirty="0">
                <a:cs typeface="Symbol" charset="2"/>
              </a:rPr>
              <a:t>in A </a:t>
            </a:r>
            <a:endParaRPr lang="en-US" sz="2400" dirty="0"/>
          </a:p>
        </p:txBody>
      </p:sp>
      <p:grpSp>
        <p:nvGrpSpPr>
          <p:cNvPr id="17" name="Group 16"/>
          <p:cNvGrpSpPr>
            <a:grpSpLocks noChangeAspect="1"/>
          </p:cNvGrpSpPr>
          <p:nvPr/>
        </p:nvGrpSpPr>
        <p:grpSpPr>
          <a:xfrm>
            <a:off x="599752" y="3545957"/>
            <a:ext cx="993926" cy="740664"/>
            <a:chOff x="793734" y="564593"/>
            <a:chExt cx="871219" cy="649224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19" name="Rectangle 18"/>
            <p:cNvSpPr/>
            <p:nvPr/>
          </p:nvSpPr>
          <p:spPr>
            <a:xfrm>
              <a:off x="1061637" y="729500"/>
              <a:ext cx="60331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n</a:t>
              </a:r>
              <a:r>
                <a:rPr lang="en-US" sz="3200" baseline="-25000" dirty="0" smtClean="0"/>
                <a:t>+1</a:t>
              </a:r>
              <a:endParaRPr lang="en-US" sz="3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814277" y="3338485"/>
            <a:ext cx="747823" cy="1186440"/>
            <a:chOff x="5783971" y="1763610"/>
            <a:chExt cx="747823" cy="1186440"/>
          </a:xfrm>
        </p:grpSpPr>
        <p:sp>
          <p:nvSpPr>
            <p:cNvPr id="24" name="TextBox 23"/>
            <p:cNvSpPr txBox="1"/>
            <p:nvPr/>
          </p:nvSpPr>
          <p:spPr>
            <a:xfrm>
              <a:off x="5783971" y="2488385"/>
              <a:ext cx="7478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j</a:t>
              </a:r>
              <a:r>
                <a:rPr lang="en-US" sz="2400" dirty="0" smtClean="0"/>
                <a:t> = 1</a:t>
              </a:r>
              <a:endParaRPr lang="en-US" sz="2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910929" y="1763610"/>
              <a:ext cx="4409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2733823" y="4066335"/>
            <a:ext cx="458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483425" y="4020851"/>
            <a:ext cx="458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4758594" y="3362161"/>
            <a:ext cx="747823" cy="1413723"/>
            <a:chOff x="5783971" y="1977683"/>
            <a:chExt cx="747823" cy="1238986"/>
          </a:xfrm>
        </p:grpSpPr>
        <p:sp>
          <p:nvSpPr>
            <p:cNvPr id="29" name="Rectangle 28"/>
            <p:cNvSpPr/>
            <p:nvPr/>
          </p:nvSpPr>
          <p:spPr>
            <a:xfrm rot="10800000">
              <a:off x="5868684" y="2168224"/>
              <a:ext cx="447959" cy="5847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dirty="0"/>
                <a:t>U</a:t>
              </a:r>
              <a:r>
                <a:rPr lang="en-US" dirty="0"/>
                <a:t> 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783971" y="2488385"/>
              <a:ext cx="747823" cy="7282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i</a:t>
              </a:r>
              <a:r>
                <a:rPr lang="en-US" sz="2400" dirty="0" smtClean="0"/>
                <a:t> = 1</a:t>
              </a:r>
            </a:p>
            <a:p>
              <a:r>
                <a:rPr lang="en-US" sz="2400" dirty="0" smtClean="0"/>
                <a:t> </a:t>
              </a:r>
              <a:r>
                <a:rPr lang="en-US" sz="2400" dirty="0" err="1" smtClean="0"/>
                <a:t>i</a:t>
              </a:r>
              <a:r>
                <a:rPr lang="en-US" sz="2400" dirty="0" smtClean="0"/>
                <a:t> ≠ j</a:t>
              </a:r>
              <a:endParaRPr lang="en-US" sz="24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910929" y="1977683"/>
              <a:ext cx="4409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722758" y="3421963"/>
            <a:ext cx="747823" cy="1080594"/>
            <a:chOff x="5783971" y="1869456"/>
            <a:chExt cx="747823" cy="1080594"/>
          </a:xfrm>
        </p:grpSpPr>
        <p:sp>
          <p:nvSpPr>
            <p:cNvPr id="33" name="Rectangle 32"/>
            <p:cNvSpPr/>
            <p:nvPr/>
          </p:nvSpPr>
          <p:spPr>
            <a:xfrm rot="10800000">
              <a:off x="5868684" y="2168224"/>
              <a:ext cx="447959" cy="58477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dirty="0"/>
                <a:t>U</a:t>
              </a:r>
              <a:r>
                <a:rPr lang="en-US" dirty="0"/>
                <a:t> 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783971" y="2488385"/>
              <a:ext cx="7478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i</a:t>
              </a:r>
              <a:r>
                <a:rPr lang="en-US" sz="2400" dirty="0" smtClean="0"/>
                <a:t> = 1</a:t>
              </a:r>
              <a:endParaRPr lang="en-US" sz="24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910929" y="1869456"/>
              <a:ext cx="4409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n</a:t>
              </a:r>
              <a:endParaRPr lang="en-US" sz="2400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323352" y="3193138"/>
            <a:ext cx="29442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(    )</a:t>
            </a:r>
            <a:endParaRPr lang="en-US" sz="9600" dirty="0"/>
          </a:p>
        </p:txBody>
      </p:sp>
      <p:grpSp>
        <p:nvGrpSpPr>
          <p:cNvPr id="36" name="Group 35"/>
          <p:cNvGrpSpPr>
            <a:grpSpLocks noChangeAspect="1"/>
          </p:cNvGrpSpPr>
          <p:nvPr/>
        </p:nvGrpSpPr>
        <p:grpSpPr>
          <a:xfrm>
            <a:off x="1286970" y="5003083"/>
            <a:ext cx="539496" cy="635309"/>
            <a:chOff x="793734" y="564593"/>
            <a:chExt cx="551312" cy="649224"/>
          </a:xfrm>
        </p:grpSpPr>
        <p:pic>
          <p:nvPicPr>
            <p:cNvPr id="37" name="Picture 36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38" name="Rectangle 37"/>
            <p:cNvSpPr/>
            <p:nvPr/>
          </p:nvSpPr>
          <p:spPr>
            <a:xfrm>
              <a:off x="1061637" y="806815"/>
              <a:ext cx="283409" cy="3686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0</a:t>
              </a:r>
              <a:endParaRPr lang="en-US" sz="3200" dirty="0"/>
            </a:p>
          </p:txBody>
        </p:sp>
      </p:grpSp>
      <p:grpSp>
        <p:nvGrpSpPr>
          <p:cNvPr id="42" name="Group 41"/>
          <p:cNvGrpSpPr>
            <a:grpSpLocks noChangeAspect="1"/>
          </p:cNvGrpSpPr>
          <p:nvPr/>
        </p:nvGrpSpPr>
        <p:grpSpPr>
          <a:xfrm>
            <a:off x="3315937" y="5003083"/>
            <a:ext cx="585487" cy="657658"/>
            <a:chOff x="793734" y="564593"/>
            <a:chExt cx="598310" cy="672063"/>
          </a:xfrm>
        </p:grpSpPr>
        <p:pic>
          <p:nvPicPr>
            <p:cNvPr id="43" name="Picture 42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44" name="Rectangle 43"/>
            <p:cNvSpPr/>
            <p:nvPr/>
          </p:nvSpPr>
          <p:spPr>
            <a:xfrm>
              <a:off x="1061637" y="806815"/>
              <a:ext cx="330407" cy="4298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 smtClean="0"/>
                <a:t>1</a:t>
              </a:r>
              <a:endParaRPr lang="en-US" sz="3200" dirty="0"/>
            </a:p>
          </p:txBody>
        </p:sp>
      </p:grpSp>
      <p:sp>
        <p:nvSpPr>
          <p:cNvPr id="45" name="Rectangle 44"/>
          <p:cNvSpPr/>
          <p:nvPr/>
        </p:nvSpPr>
        <p:spPr>
          <a:xfrm rot="10800000">
            <a:off x="4250507" y="5075781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 rot="10800000">
            <a:off x="4155947" y="5898539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 rot="10800000">
            <a:off x="1309547" y="5898539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 rot="10800000">
            <a:off x="2114627" y="5898539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 rot="10800000">
            <a:off x="7964747" y="5898539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 rot="10800000">
            <a:off x="6123827" y="5898539"/>
            <a:ext cx="44795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U</a:t>
            </a:r>
            <a:r>
              <a:rPr lang="en-US" dirty="0" smtClean="0"/>
              <a:t> </a:t>
            </a:r>
            <a:endParaRPr lang="en-US" dirty="0"/>
          </a:p>
        </p:txBody>
      </p:sp>
      <p:grpSp>
        <p:nvGrpSpPr>
          <p:cNvPr id="51" name="Group 50"/>
          <p:cNvGrpSpPr>
            <a:grpSpLocks noChangeAspect="1"/>
          </p:cNvGrpSpPr>
          <p:nvPr/>
        </p:nvGrpSpPr>
        <p:grpSpPr>
          <a:xfrm>
            <a:off x="352793" y="5820969"/>
            <a:ext cx="585487" cy="657658"/>
            <a:chOff x="793734" y="564593"/>
            <a:chExt cx="598310" cy="672063"/>
          </a:xfrm>
        </p:grpSpPr>
        <p:pic>
          <p:nvPicPr>
            <p:cNvPr id="52" name="Picture 51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806815"/>
              <a:ext cx="330407" cy="4298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2</a:t>
              </a:r>
              <a:endParaRPr 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0454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Isosceles Triangle 100"/>
          <p:cNvSpPr/>
          <p:nvPr/>
        </p:nvSpPr>
        <p:spPr>
          <a:xfrm rot="10800000">
            <a:off x="1176087" y="5576185"/>
            <a:ext cx="1600200" cy="1385316"/>
          </a:xfrm>
          <a:prstGeom prst="triangl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954792" y="3534364"/>
            <a:ext cx="2932737" cy="2510394"/>
            <a:chOff x="643130" y="3761860"/>
            <a:chExt cx="2932737" cy="2510394"/>
          </a:xfrm>
        </p:grpSpPr>
        <p:sp>
          <p:nvSpPr>
            <p:cNvPr id="98" name="TextBox 97"/>
            <p:cNvSpPr txBox="1"/>
            <p:nvPr/>
          </p:nvSpPr>
          <p:spPr>
            <a:xfrm>
              <a:off x="1828781" y="3761860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643130" y="4321013"/>
              <a:ext cx="2932737" cy="1951241"/>
              <a:chOff x="643130" y="4321013"/>
              <a:chExt cx="2932737" cy="1951241"/>
            </a:xfrm>
          </p:grpSpPr>
          <p:cxnSp>
            <p:nvCxnSpPr>
              <p:cNvPr id="104" name="Straight Connector 103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Oval 104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Oval 105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Isosceles Triangle 106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2403933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2</a:t>
                </a: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081404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1786722" y="5687478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3</a:t>
                </a:r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43130" y="5427877"/>
                <a:ext cx="2932737" cy="584776"/>
                <a:chOff x="643130" y="5427877"/>
                <a:chExt cx="2932737" cy="584776"/>
              </a:xfrm>
            </p:grpSpPr>
            <p:sp>
              <p:nvSpPr>
                <p:cNvPr id="97" name="TextBox 96"/>
                <p:cNvSpPr txBox="1"/>
                <p:nvPr/>
              </p:nvSpPr>
              <p:spPr>
                <a:xfrm>
                  <a:off x="643130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1</a:t>
                  </a:r>
                </a:p>
              </p:txBody>
            </p:sp>
            <p:sp>
              <p:nvSpPr>
                <p:cNvPr id="99" name="TextBox 98"/>
                <p:cNvSpPr txBox="1"/>
                <p:nvPr/>
              </p:nvSpPr>
              <p:spPr>
                <a:xfrm>
                  <a:off x="2924615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3</a:t>
                  </a:r>
                </a:p>
              </p:txBody>
            </p:sp>
          </p:grpSp>
          <p:sp>
            <p:nvSpPr>
              <p:cNvPr id="5" name="Isosceles Triangle 4"/>
              <p:cNvSpPr>
                <a:spLocks noChangeAspect="1"/>
              </p:cNvSpPr>
              <p:nvPr/>
            </p:nvSpPr>
            <p:spPr>
              <a:xfrm rot="16200000" flipH="1">
                <a:off x="1474835" y="5668705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Isosceles Triangle 34"/>
              <p:cNvSpPr>
                <a:spLocks noChangeAspect="1"/>
              </p:cNvSpPr>
              <p:nvPr/>
            </p:nvSpPr>
            <p:spPr>
              <a:xfrm rot="16200000">
                <a:off x="2404872" y="5321232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Isosceles Triangle 35"/>
              <p:cNvSpPr>
                <a:spLocks noChangeAspect="1"/>
              </p:cNvSpPr>
              <p:nvPr/>
            </p:nvSpPr>
            <p:spPr>
              <a:xfrm rot="16200000">
                <a:off x="1517904" y="4781736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Oval 36"/>
              <p:cNvSpPr>
                <a:spLocks noChangeAspect="1"/>
              </p:cNvSpPr>
              <p:nvPr/>
            </p:nvSpPr>
            <p:spPr>
              <a:xfrm>
                <a:off x="1783080" y="5024918"/>
                <a:ext cx="492862" cy="496003"/>
              </a:xfrm>
              <a:prstGeom prst="ellipse">
                <a:avLst/>
              </a:prstGeom>
              <a:noFill/>
              <a:ln w="76200" cap="flat">
                <a:solidFill>
                  <a:srgbClr val="FFFF00"/>
                </a:solidFill>
                <a:rou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Isosceles Triangle 37"/>
              <p:cNvSpPr>
                <a:spLocks noChangeAspect="1"/>
              </p:cNvSpPr>
              <p:nvPr/>
            </p:nvSpPr>
            <p:spPr>
              <a:xfrm rot="16200000">
                <a:off x="2027724" y="5037768"/>
                <a:ext cx="291509" cy="238893"/>
              </a:xfrm>
              <a:prstGeom prst="triangl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" name="Straight Connector 3"/>
              <p:cNvCxnSpPr/>
              <p:nvPr/>
            </p:nvCxnSpPr>
            <p:spPr>
              <a:xfrm>
                <a:off x="1948210" y="5180109"/>
                <a:ext cx="455723" cy="303259"/>
              </a:xfrm>
              <a:prstGeom prst="line">
                <a:avLst/>
              </a:prstGeom>
              <a:ln w="174625">
                <a:solidFill>
                  <a:schemeClr val="tx2">
                    <a:lumMod val="40000"/>
                    <a:lumOff val="6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H="1" flipV="1">
                <a:off x="2306293" y="5050006"/>
                <a:ext cx="13368" cy="259601"/>
              </a:xfrm>
              <a:prstGeom prst="line">
                <a:avLst/>
              </a:prstGeom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TextBox 2"/>
          <p:cNvSpPr txBox="1"/>
          <p:nvPr/>
        </p:nvSpPr>
        <p:spPr>
          <a:xfrm>
            <a:off x="207130" y="3143821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2-simplex = oriented face </a:t>
            </a:r>
            <a:r>
              <a:rPr lang="en-US" sz="3200" dirty="0">
                <a:solidFill>
                  <a:srgbClr val="000000"/>
                </a:solidFill>
              </a:rPr>
              <a:t>=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07130" y="1244619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1</a:t>
            </a:r>
            <a:r>
              <a:rPr lang="en-US" sz="3200" b="1" dirty="0" smtClean="0">
                <a:solidFill>
                  <a:srgbClr val="000000"/>
                </a:solidFill>
              </a:rPr>
              <a:t>-simplex = oriented edge </a:t>
            </a:r>
            <a:r>
              <a:rPr lang="en-US" sz="3200" dirty="0">
                <a:solidFill>
                  <a:srgbClr val="000000"/>
                </a:solidFill>
              </a:rPr>
              <a:t>=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34735" y="1819998"/>
            <a:ext cx="43329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of this edge is   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 –  v</a:t>
            </a:r>
            <a:r>
              <a:rPr lang="en-US" sz="3200" baseline="-25000" dirty="0"/>
              <a:t>1</a:t>
            </a:r>
            <a:r>
              <a:rPr lang="en-US" sz="3200" dirty="0" smtClean="0"/>
              <a:t> 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954792" y="2158652"/>
            <a:ext cx="2932737" cy="903181"/>
            <a:chOff x="591623" y="2196568"/>
            <a:chExt cx="2932737" cy="903181"/>
          </a:xfrm>
        </p:grpSpPr>
        <p:grpSp>
          <p:nvGrpSpPr>
            <p:cNvPr id="64" name="Group 63"/>
            <p:cNvGrpSpPr/>
            <p:nvPr/>
          </p:nvGrpSpPr>
          <p:grpSpPr>
            <a:xfrm>
              <a:off x="1042252" y="2384210"/>
              <a:ext cx="1838411" cy="715539"/>
              <a:chOff x="5835762" y="879023"/>
              <a:chExt cx="1838411" cy="715539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rot="10800000" flipV="1">
                <a:off x="6091033" y="1066109"/>
                <a:ext cx="1392072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Oval 65"/>
              <p:cNvSpPr/>
              <p:nvPr/>
            </p:nvSpPr>
            <p:spPr>
              <a:xfrm rot="10800000"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 rot="10800000">
                <a:off x="584537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5845373" y="91066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5835762" y="909260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5852396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6524588" y="1009786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endParaRPr lang="en-US" sz="3200" baseline="-25000" dirty="0"/>
              </a:p>
            </p:txBody>
          </p:sp>
          <p:sp>
            <p:nvSpPr>
              <p:cNvPr id="73" name="Isosceles Triangle 72"/>
              <p:cNvSpPr>
                <a:spLocks noChangeAspect="1"/>
              </p:cNvSpPr>
              <p:nvPr/>
            </p:nvSpPr>
            <p:spPr>
              <a:xfrm rot="5400000">
                <a:off x="6921205" y="909613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591623" y="2196568"/>
              <a:ext cx="2932737" cy="584776"/>
              <a:chOff x="643130" y="5427877"/>
              <a:chExt cx="2932737" cy="584776"/>
            </a:xfrm>
          </p:grpSpPr>
          <p:sp>
            <p:nvSpPr>
              <p:cNvPr id="76" name="TextBox 75"/>
              <p:cNvSpPr txBox="1"/>
              <p:nvPr/>
            </p:nvSpPr>
            <p:spPr>
              <a:xfrm>
                <a:off x="643130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924615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2</a:t>
                </a:r>
              </a:p>
            </p:txBody>
          </p:sp>
        </p:grpSp>
      </p:grpSp>
      <p:sp>
        <p:nvSpPr>
          <p:cNvPr id="78" name="TextBox 77"/>
          <p:cNvSpPr txBox="1"/>
          <p:nvPr/>
        </p:nvSpPr>
        <p:spPr>
          <a:xfrm>
            <a:off x="207130" y="671181"/>
            <a:ext cx="39276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0-simplex = vertex </a:t>
            </a:r>
            <a:r>
              <a:rPr lang="en-US" sz="3200" dirty="0" smtClean="0">
                <a:solidFill>
                  <a:srgbClr val="000000"/>
                </a:solidFill>
              </a:rPr>
              <a:t>= v	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4405548" y="888500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CC1DA"/>
          </a:solidFill>
        </p:grpSpPr>
        <p:sp>
          <p:nvSpPr>
            <p:cNvPr id="49" name="Rectangle 48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3830662" y="3672542"/>
            <a:ext cx="5093000" cy="297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</a:t>
            </a:r>
          </a:p>
          <a:p>
            <a:r>
              <a:rPr lang="en-US" sz="3200" dirty="0" smtClean="0"/>
              <a:t>of this face is the cycle</a:t>
            </a:r>
          </a:p>
          <a:p>
            <a:pPr algn="ctr">
              <a:lnSpc>
                <a:spcPct val="130000"/>
              </a:lnSpc>
            </a:pPr>
            <a:r>
              <a:rPr lang="en-US" sz="3200" dirty="0"/>
              <a:t>e</a:t>
            </a:r>
            <a:r>
              <a:rPr lang="en-US" sz="3200" baseline="-25000" dirty="0"/>
              <a:t>1</a:t>
            </a:r>
            <a:r>
              <a:rPr lang="en-US" sz="3200" dirty="0"/>
              <a:t> + e</a:t>
            </a:r>
            <a:r>
              <a:rPr lang="en-US" sz="3200" baseline="-25000" dirty="0"/>
              <a:t>2</a:t>
            </a:r>
            <a:r>
              <a:rPr lang="en-US" sz="3200" dirty="0"/>
              <a:t> +  e</a:t>
            </a:r>
            <a:r>
              <a:rPr lang="en-US" sz="3200" baseline="-25000" dirty="0"/>
              <a:t>3</a:t>
            </a:r>
            <a:r>
              <a:rPr lang="en-US" sz="3200" dirty="0"/>
              <a:t> </a:t>
            </a:r>
            <a:endParaRPr lang="en-US" sz="3200" dirty="0" smtClean="0"/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 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r>
              <a:rPr lang="en-US" sz="3200" dirty="0" smtClean="0">
                <a:solidFill>
                  <a:srgbClr val="000000"/>
                </a:solidFill>
              </a:rPr>
              <a:t> + (v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r>
              <a:rPr lang="en-US" sz="3200" dirty="0" smtClean="0">
                <a:solidFill>
                  <a:srgbClr val="000000"/>
                </a:solidFill>
              </a:rPr>
              <a:t> –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/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 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 </a:t>
            </a:r>
            <a:r>
              <a:rPr lang="en-US" sz="3200" dirty="0">
                <a:solidFill>
                  <a:srgbClr val="000000"/>
                </a:solidFill>
              </a:rPr>
              <a:t>–</a:t>
            </a:r>
            <a:r>
              <a:rPr lang="en-US" sz="3200" baseline="-25000" dirty="0">
                <a:solidFill>
                  <a:srgbClr val="000000"/>
                </a:solidFill>
              </a:rPr>
              <a:t> </a:t>
            </a:r>
            <a:r>
              <a:rPr lang="en-US" sz="3200" dirty="0"/>
              <a:t>(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+ (v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)  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0817" y="-2534"/>
            <a:ext cx="9144000" cy="673716"/>
          </a:xfrm>
          <a:prstGeom prst="rect">
            <a:avLst/>
          </a:prstGeom>
          <a:solidFill>
            <a:srgbClr val="CCC1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O</a:t>
            </a:r>
            <a:r>
              <a:rPr lang="en-US" sz="3200" dirty="0" smtClean="0">
                <a:solidFill>
                  <a:schemeClr val="tx1"/>
                </a:solidFill>
              </a:rPr>
              <a:t>riented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40383" y="692783"/>
            <a:ext cx="3636495" cy="584776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Grading = dimension 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78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695318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C</a:t>
            </a:r>
            <a:r>
              <a:rPr lang="en-US" sz="3200" dirty="0" smtClean="0">
                <a:solidFill>
                  <a:schemeClr val="tx1"/>
                </a:solidFill>
              </a:rPr>
              <a:t>ell </a:t>
            </a:r>
            <a:r>
              <a:rPr lang="en-US" sz="3200" dirty="0">
                <a:solidFill>
                  <a:schemeClr val="tx1"/>
                </a:solidFill>
              </a:rPr>
              <a:t>complex = CW </a:t>
            </a:r>
            <a:r>
              <a:rPr lang="en-US" sz="3200" dirty="0" smtClean="0">
                <a:solidFill>
                  <a:schemeClr val="tx1"/>
                </a:solidFill>
              </a:rPr>
              <a:t>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8811" y="771237"/>
            <a:ext cx="849806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Building block:  n-cells = { x in </a:t>
            </a:r>
            <a:r>
              <a:rPr lang="en-US" sz="3200" b="1" dirty="0" err="1" smtClean="0"/>
              <a:t>R</a:t>
            </a:r>
            <a:r>
              <a:rPr lang="en-US" sz="3200" b="1" baseline="30000" dirty="0" err="1" smtClean="0"/>
              <a:t>n</a:t>
            </a:r>
            <a:r>
              <a:rPr lang="en-US" sz="3200" b="1" dirty="0" smtClean="0"/>
              <a:t>  :  || x || &lt; 1  }  </a:t>
            </a:r>
          </a:p>
        </p:txBody>
      </p:sp>
      <p:sp>
        <p:nvSpPr>
          <p:cNvPr id="16" name="Oval 15"/>
          <p:cNvSpPr/>
          <p:nvPr/>
        </p:nvSpPr>
        <p:spPr>
          <a:xfrm>
            <a:off x="7543452" y="3072231"/>
            <a:ext cx="1188213" cy="118821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38100" cmpd="sng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7" name="Rectangle 16"/>
          <p:cNvSpPr/>
          <p:nvPr/>
        </p:nvSpPr>
        <p:spPr>
          <a:xfrm>
            <a:off x="339488" y="3350706"/>
            <a:ext cx="8197025" cy="58477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2-cell = open disk = { x in R</a:t>
            </a:r>
            <a:r>
              <a:rPr lang="en-US" sz="3200" baseline="30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:  ||x || &lt; 1 }</a:t>
            </a:r>
          </a:p>
        </p:txBody>
      </p:sp>
      <p:sp>
        <p:nvSpPr>
          <p:cNvPr id="3" name="Rectangle 2"/>
          <p:cNvSpPr/>
          <p:nvPr/>
        </p:nvSpPr>
        <p:spPr>
          <a:xfrm>
            <a:off x="339488" y="1500668"/>
            <a:ext cx="7725011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Examples:  </a:t>
            </a:r>
            <a:r>
              <a:rPr lang="en-US" sz="3200" dirty="0" smtClean="0">
                <a:solidFill>
                  <a:srgbClr val="660066"/>
                </a:solidFill>
              </a:rPr>
              <a:t>0-cell = { x in R</a:t>
            </a:r>
            <a:r>
              <a:rPr lang="en-US" sz="3200" baseline="30000" dirty="0" smtClean="0">
                <a:solidFill>
                  <a:srgbClr val="660066"/>
                </a:solidFill>
              </a:rPr>
              <a:t>0</a:t>
            </a:r>
            <a:r>
              <a:rPr lang="en-US" sz="3200" dirty="0" smtClean="0">
                <a:solidFill>
                  <a:srgbClr val="660066"/>
                </a:solidFill>
              </a:rPr>
              <a:t> :  ||x || &lt; 1 }</a:t>
            </a:r>
          </a:p>
        </p:txBody>
      </p:sp>
      <p:sp>
        <p:nvSpPr>
          <p:cNvPr id="21" name="Oval 20"/>
          <p:cNvSpPr>
            <a:spLocks noChangeAspect="1"/>
          </p:cNvSpPr>
          <p:nvPr/>
        </p:nvSpPr>
        <p:spPr>
          <a:xfrm>
            <a:off x="7589520" y="1735900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339488" y="2377769"/>
            <a:ext cx="8804513" cy="584776"/>
            <a:chOff x="404811" y="2583804"/>
            <a:chExt cx="8437563" cy="584776"/>
          </a:xfrm>
        </p:grpSpPr>
        <p:cxnSp>
          <p:nvCxnSpPr>
            <p:cNvPr id="22" name="Straight Connector 21"/>
            <p:cNvCxnSpPr/>
            <p:nvPr/>
          </p:nvCxnSpPr>
          <p:spPr>
            <a:xfrm rot="10800000" flipV="1">
              <a:off x="7598041" y="2941251"/>
              <a:ext cx="955156" cy="0"/>
            </a:xfrm>
            <a:prstGeom prst="line">
              <a:avLst/>
            </a:prstGeom>
            <a:ln w="889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404811" y="2583804"/>
              <a:ext cx="8437563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solidFill>
                    <a:srgbClr val="004E00"/>
                  </a:solidFill>
                </a:rPr>
                <a:t>1-cell =open interval ={ x in R :  ||x || &lt; 1 }    </a:t>
              </a:r>
              <a:r>
                <a:rPr lang="en-US" sz="3200" b="1" dirty="0" smtClean="0">
                  <a:solidFill>
                    <a:srgbClr val="008000"/>
                  </a:solidFill>
                </a:rPr>
                <a:t>(         )</a:t>
              </a:r>
              <a:endParaRPr lang="en-US" sz="3200" b="1" dirty="0" smtClean="0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2753753" y="4574174"/>
            <a:ext cx="3636495" cy="584776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Grading = dimension 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099708" y="5551596"/>
            <a:ext cx="6944585" cy="746661"/>
            <a:chOff x="752058" y="5286981"/>
            <a:chExt cx="6944585" cy="746661"/>
          </a:xfrm>
        </p:grpSpPr>
        <p:sp>
          <p:nvSpPr>
            <p:cNvPr id="13" name="Rectangle 12"/>
            <p:cNvSpPr/>
            <p:nvPr/>
          </p:nvSpPr>
          <p:spPr>
            <a:xfrm>
              <a:off x="1206765" y="5332420"/>
              <a:ext cx="648987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b="1" dirty="0" smtClean="0"/>
                <a:t>(n</a:t>
              </a:r>
              <a:r>
                <a:rPr lang="en-US" sz="3600" b="1" dirty="0"/>
                <a:t>-</a:t>
              </a:r>
              <a:r>
                <a:rPr lang="en-US" sz="3600" b="1" dirty="0" smtClean="0"/>
                <a:t>cells) </a:t>
              </a:r>
              <a:r>
                <a:rPr lang="en-US" sz="3600" b="1" dirty="0"/>
                <a:t>= { x in </a:t>
              </a:r>
              <a:r>
                <a:rPr lang="en-US" sz="3600" b="1" dirty="0" err="1"/>
                <a:t>R</a:t>
              </a:r>
              <a:r>
                <a:rPr lang="en-US" sz="3600" b="1" baseline="30000" dirty="0" err="1"/>
                <a:t>n</a:t>
              </a:r>
              <a:r>
                <a:rPr lang="en-US" sz="3600" b="1" dirty="0"/>
                <a:t>  :  || x || </a:t>
              </a:r>
              <a:r>
                <a:rPr lang="en-US" sz="3600" b="1" dirty="0" smtClean="0"/>
                <a:t>= </a:t>
              </a:r>
              <a:r>
                <a:rPr lang="en-US" sz="3600" b="1" dirty="0"/>
                <a:t>1  }  </a:t>
              </a:r>
            </a:p>
          </p:txBody>
        </p:sp>
        <p:grpSp>
          <p:nvGrpSpPr>
            <p:cNvPr id="24" name="Group 23"/>
            <p:cNvGrpSpPr>
              <a:grpSpLocks noChangeAspect="1"/>
            </p:cNvGrpSpPr>
            <p:nvPr/>
          </p:nvGrpSpPr>
          <p:grpSpPr>
            <a:xfrm>
              <a:off x="752058" y="5286981"/>
              <a:ext cx="654480" cy="746661"/>
              <a:chOff x="793734" y="564593"/>
              <a:chExt cx="569072" cy="649224"/>
            </a:xfrm>
          </p:grpSpPr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26" name="Rectangle 25"/>
              <p:cNvSpPr/>
              <p:nvPr/>
            </p:nvSpPr>
            <p:spPr>
              <a:xfrm>
                <a:off x="1061637" y="775517"/>
                <a:ext cx="301169" cy="4014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baseline="-25000" dirty="0"/>
                  <a:t>n</a:t>
                </a:r>
                <a:endParaRPr lang="en-US" sz="36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9808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69900"/>
            <a:ext cx="9144000" cy="5901506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99918" y="5144703"/>
            <a:ext cx="8939960" cy="43543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6289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Isosceles Triangle 100"/>
          <p:cNvSpPr/>
          <p:nvPr/>
        </p:nvSpPr>
        <p:spPr>
          <a:xfrm rot="10800000">
            <a:off x="1176087" y="5576185"/>
            <a:ext cx="1600200" cy="1385316"/>
          </a:xfrm>
          <a:prstGeom prst="triangl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954792" y="3534364"/>
            <a:ext cx="2932737" cy="2510394"/>
            <a:chOff x="643130" y="3761860"/>
            <a:chExt cx="2932737" cy="2510394"/>
          </a:xfrm>
        </p:grpSpPr>
        <p:sp>
          <p:nvSpPr>
            <p:cNvPr id="98" name="TextBox 97"/>
            <p:cNvSpPr txBox="1"/>
            <p:nvPr/>
          </p:nvSpPr>
          <p:spPr>
            <a:xfrm>
              <a:off x="1828781" y="3761860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1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643130" y="4321013"/>
              <a:ext cx="2932737" cy="1951241"/>
              <a:chOff x="643130" y="4321013"/>
              <a:chExt cx="2932737" cy="1951241"/>
            </a:xfrm>
          </p:grpSpPr>
          <p:cxnSp>
            <p:nvCxnSpPr>
              <p:cNvPr id="104" name="Straight Connector 103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Oval 104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Oval 105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Isosceles Triangle 106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2403933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2</a:t>
                </a: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081404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1786722" y="5687478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3</a:t>
                </a:r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43130" y="5427877"/>
                <a:ext cx="2932737" cy="584776"/>
                <a:chOff x="643130" y="5427877"/>
                <a:chExt cx="2932737" cy="584776"/>
              </a:xfrm>
            </p:grpSpPr>
            <p:sp>
              <p:nvSpPr>
                <p:cNvPr id="97" name="TextBox 96"/>
                <p:cNvSpPr txBox="1"/>
                <p:nvPr/>
              </p:nvSpPr>
              <p:spPr>
                <a:xfrm>
                  <a:off x="643130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0</a:t>
                  </a:r>
                </a:p>
              </p:txBody>
            </p:sp>
            <p:sp>
              <p:nvSpPr>
                <p:cNvPr id="99" name="TextBox 98"/>
                <p:cNvSpPr txBox="1"/>
                <p:nvPr/>
              </p:nvSpPr>
              <p:spPr>
                <a:xfrm>
                  <a:off x="2924615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2</a:t>
                  </a:r>
                </a:p>
              </p:txBody>
            </p:sp>
          </p:grpSp>
          <p:sp>
            <p:nvSpPr>
              <p:cNvPr id="5" name="Isosceles Triangle 4"/>
              <p:cNvSpPr>
                <a:spLocks noChangeAspect="1"/>
              </p:cNvSpPr>
              <p:nvPr/>
            </p:nvSpPr>
            <p:spPr>
              <a:xfrm rot="16200000" flipH="1">
                <a:off x="1474835" y="5668705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Isosceles Triangle 34"/>
              <p:cNvSpPr>
                <a:spLocks noChangeAspect="1"/>
              </p:cNvSpPr>
              <p:nvPr/>
            </p:nvSpPr>
            <p:spPr>
              <a:xfrm rot="16200000">
                <a:off x="2404872" y="5321232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Isosceles Triangle 35"/>
              <p:cNvSpPr>
                <a:spLocks noChangeAspect="1"/>
              </p:cNvSpPr>
              <p:nvPr/>
            </p:nvSpPr>
            <p:spPr>
              <a:xfrm rot="16200000">
                <a:off x="1517904" y="4781736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Oval 36"/>
              <p:cNvSpPr>
                <a:spLocks noChangeAspect="1"/>
              </p:cNvSpPr>
              <p:nvPr/>
            </p:nvSpPr>
            <p:spPr>
              <a:xfrm>
                <a:off x="1783080" y="5024918"/>
                <a:ext cx="492862" cy="496003"/>
              </a:xfrm>
              <a:prstGeom prst="ellipse">
                <a:avLst/>
              </a:prstGeom>
              <a:noFill/>
              <a:ln w="76200" cap="flat">
                <a:solidFill>
                  <a:srgbClr val="FFFF00"/>
                </a:solidFill>
                <a:rou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Isosceles Triangle 37"/>
              <p:cNvSpPr>
                <a:spLocks noChangeAspect="1"/>
              </p:cNvSpPr>
              <p:nvPr/>
            </p:nvSpPr>
            <p:spPr>
              <a:xfrm rot="16200000">
                <a:off x="2027724" y="5037768"/>
                <a:ext cx="291509" cy="238893"/>
              </a:xfrm>
              <a:prstGeom prst="triangl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" name="Straight Connector 3"/>
              <p:cNvCxnSpPr/>
              <p:nvPr/>
            </p:nvCxnSpPr>
            <p:spPr>
              <a:xfrm>
                <a:off x="1948210" y="5180109"/>
                <a:ext cx="455723" cy="303259"/>
              </a:xfrm>
              <a:prstGeom prst="line">
                <a:avLst/>
              </a:prstGeom>
              <a:ln w="174625">
                <a:solidFill>
                  <a:schemeClr val="tx2">
                    <a:lumMod val="40000"/>
                    <a:lumOff val="6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H="1" flipV="1">
                <a:off x="2306293" y="5050006"/>
                <a:ext cx="13368" cy="259601"/>
              </a:xfrm>
              <a:prstGeom prst="line">
                <a:avLst/>
              </a:prstGeom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TextBox 2"/>
          <p:cNvSpPr txBox="1"/>
          <p:nvPr/>
        </p:nvSpPr>
        <p:spPr>
          <a:xfrm>
            <a:off x="207130" y="3143821"/>
            <a:ext cx="827736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2-simplex = oriented face </a:t>
            </a:r>
            <a:r>
              <a:rPr lang="en-US" sz="3200" dirty="0">
                <a:solidFill>
                  <a:srgbClr val="000000"/>
                </a:solidFill>
              </a:rPr>
              <a:t>=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7130" y="1244619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1</a:t>
            </a:r>
            <a:r>
              <a:rPr lang="en-US" sz="3200" b="1" dirty="0" smtClean="0">
                <a:solidFill>
                  <a:srgbClr val="000000"/>
                </a:solidFill>
              </a:rPr>
              <a:t>-simplex = oriented edge </a:t>
            </a:r>
            <a:r>
              <a:rPr lang="en-US" sz="3200" dirty="0">
                <a:solidFill>
                  <a:srgbClr val="000000"/>
                </a:solidFill>
              </a:rPr>
              <a:t>=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34735" y="1819998"/>
            <a:ext cx="43329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of this edge is   v</a:t>
            </a:r>
            <a:r>
              <a:rPr lang="en-US" sz="3200" baseline="-25000" dirty="0"/>
              <a:t>1</a:t>
            </a:r>
            <a:r>
              <a:rPr lang="en-US" sz="3200" dirty="0" smtClean="0"/>
              <a:t> –  v</a:t>
            </a:r>
            <a:r>
              <a:rPr lang="en-US" sz="3200" baseline="-25000" dirty="0"/>
              <a:t>0</a:t>
            </a:r>
            <a:r>
              <a:rPr lang="en-US" sz="3200" dirty="0" smtClean="0"/>
              <a:t> 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954792" y="2158652"/>
            <a:ext cx="2932737" cy="903181"/>
            <a:chOff x="591623" y="2196568"/>
            <a:chExt cx="2932737" cy="903181"/>
          </a:xfrm>
        </p:grpSpPr>
        <p:grpSp>
          <p:nvGrpSpPr>
            <p:cNvPr id="64" name="Group 63"/>
            <p:cNvGrpSpPr/>
            <p:nvPr/>
          </p:nvGrpSpPr>
          <p:grpSpPr>
            <a:xfrm>
              <a:off x="1042252" y="2384210"/>
              <a:ext cx="1838411" cy="715539"/>
              <a:chOff x="5835762" y="879023"/>
              <a:chExt cx="1838411" cy="715539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rot="10800000" flipV="1">
                <a:off x="6091033" y="1066109"/>
                <a:ext cx="1392072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Oval 65"/>
              <p:cNvSpPr/>
              <p:nvPr/>
            </p:nvSpPr>
            <p:spPr>
              <a:xfrm rot="10800000"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 rot="10800000">
                <a:off x="584537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5845373" y="91066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5835762" y="909260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5852396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6524588" y="1009786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endParaRPr lang="en-US" sz="3200" baseline="-25000" dirty="0"/>
              </a:p>
            </p:txBody>
          </p:sp>
          <p:sp>
            <p:nvSpPr>
              <p:cNvPr id="73" name="Isosceles Triangle 72"/>
              <p:cNvSpPr>
                <a:spLocks noChangeAspect="1"/>
              </p:cNvSpPr>
              <p:nvPr/>
            </p:nvSpPr>
            <p:spPr>
              <a:xfrm rot="5400000">
                <a:off x="6921205" y="909613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591623" y="2196568"/>
              <a:ext cx="2932737" cy="584776"/>
              <a:chOff x="643130" y="5427877"/>
              <a:chExt cx="2932737" cy="584776"/>
            </a:xfrm>
          </p:grpSpPr>
          <p:sp>
            <p:nvSpPr>
              <p:cNvPr id="76" name="TextBox 75"/>
              <p:cNvSpPr txBox="1"/>
              <p:nvPr/>
            </p:nvSpPr>
            <p:spPr>
              <a:xfrm>
                <a:off x="643130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0</a:t>
                </a: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924615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1</a:t>
                </a:r>
              </a:p>
            </p:txBody>
          </p:sp>
        </p:grpSp>
      </p:grpSp>
      <p:sp>
        <p:nvSpPr>
          <p:cNvPr id="78" name="TextBox 77"/>
          <p:cNvSpPr txBox="1"/>
          <p:nvPr/>
        </p:nvSpPr>
        <p:spPr>
          <a:xfrm>
            <a:off x="207130" y="671181"/>
            <a:ext cx="39276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0-simplex = vertex </a:t>
            </a:r>
            <a:r>
              <a:rPr lang="en-US" sz="3200" dirty="0" smtClean="0">
                <a:solidFill>
                  <a:srgbClr val="000000"/>
                </a:solidFill>
              </a:rPr>
              <a:t>= v	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4405548" y="888500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CC1DA"/>
          </a:solidFill>
        </p:grpSpPr>
        <p:sp>
          <p:nvSpPr>
            <p:cNvPr id="49" name="Rectangle 48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3830662" y="3672542"/>
            <a:ext cx="5093000" cy="297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</a:t>
            </a:r>
          </a:p>
          <a:p>
            <a:r>
              <a:rPr lang="en-US" sz="3200" dirty="0" smtClean="0"/>
              <a:t>of this face is the cycle</a:t>
            </a:r>
          </a:p>
          <a:p>
            <a:pPr algn="ctr">
              <a:lnSpc>
                <a:spcPct val="130000"/>
              </a:lnSpc>
            </a:pPr>
            <a:r>
              <a:rPr lang="en-US" sz="3200" dirty="0"/>
              <a:t>e</a:t>
            </a:r>
            <a:r>
              <a:rPr lang="en-US" sz="3200" baseline="-25000" dirty="0"/>
              <a:t>1</a:t>
            </a:r>
            <a:r>
              <a:rPr lang="en-US" sz="3200" dirty="0"/>
              <a:t> + e</a:t>
            </a:r>
            <a:r>
              <a:rPr lang="en-US" sz="3200" baseline="-25000" dirty="0"/>
              <a:t>2</a:t>
            </a:r>
            <a:r>
              <a:rPr lang="en-US" sz="3200" dirty="0"/>
              <a:t> +  e</a:t>
            </a:r>
            <a:r>
              <a:rPr lang="en-US" sz="3200" baseline="-25000" dirty="0"/>
              <a:t>3</a:t>
            </a:r>
            <a:r>
              <a:rPr lang="en-US" sz="3200" dirty="0"/>
              <a:t> </a:t>
            </a:r>
            <a:endParaRPr lang="en-US" sz="3200" dirty="0" smtClean="0"/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 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) + 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 –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/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 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 </a:t>
            </a:r>
            <a:r>
              <a:rPr lang="en-US" sz="3200" dirty="0">
                <a:solidFill>
                  <a:srgbClr val="000000"/>
                </a:solidFill>
              </a:rPr>
              <a:t>–</a:t>
            </a:r>
            <a:r>
              <a:rPr lang="en-US" sz="3200" baseline="-25000" dirty="0">
                <a:solidFill>
                  <a:srgbClr val="000000"/>
                </a:solidFill>
              </a:rPr>
              <a:t> </a:t>
            </a:r>
            <a:r>
              <a:rPr lang="en-US" sz="3200" dirty="0"/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+ (v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)  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0817" y="-2534"/>
            <a:ext cx="9144000" cy="673716"/>
          </a:xfrm>
          <a:prstGeom prst="rect">
            <a:avLst/>
          </a:prstGeom>
          <a:solidFill>
            <a:srgbClr val="CCC1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Building blocks for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40383" y="692783"/>
            <a:ext cx="3636495" cy="584776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Grading = dimension 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79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Isosceles Triangle 100"/>
          <p:cNvSpPr/>
          <p:nvPr/>
        </p:nvSpPr>
        <p:spPr>
          <a:xfrm rot="10800000">
            <a:off x="1176087" y="5576185"/>
            <a:ext cx="1600200" cy="1385316"/>
          </a:xfrm>
          <a:prstGeom prst="triangl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2140443" y="3534364"/>
            <a:ext cx="6512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</a:t>
            </a:r>
            <a:r>
              <a:rPr lang="en-US" sz="3200" baseline="-25000" dirty="0"/>
              <a:t>1</a:t>
            </a:r>
          </a:p>
        </p:txBody>
      </p:sp>
      <p:cxnSp>
        <p:nvCxnSpPr>
          <p:cNvPr id="104" name="Straight Connector 103"/>
          <p:cNvCxnSpPr/>
          <p:nvPr/>
        </p:nvCxnSpPr>
        <p:spPr>
          <a:xfrm rot="10800000" flipV="1">
            <a:off x="1664829" y="5597705"/>
            <a:ext cx="1392072" cy="0"/>
          </a:xfrm>
          <a:prstGeom prst="line">
            <a:avLst/>
          </a:prstGeom>
          <a:ln w="63500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Oval 104"/>
          <p:cNvSpPr/>
          <p:nvPr/>
        </p:nvSpPr>
        <p:spPr>
          <a:xfrm rot="10800000">
            <a:off x="2973649" y="5437685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Oval 105"/>
          <p:cNvSpPr/>
          <p:nvPr/>
        </p:nvSpPr>
        <p:spPr>
          <a:xfrm rot="10800000">
            <a:off x="1419169" y="5437685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Isosceles Triangle 106"/>
          <p:cNvSpPr/>
          <p:nvPr/>
        </p:nvSpPr>
        <p:spPr>
          <a:xfrm>
            <a:off x="1533469" y="4186373"/>
            <a:ext cx="1600200" cy="1385316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 w="762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Oval 107"/>
          <p:cNvSpPr/>
          <p:nvPr/>
        </p:nvSpPr>
        <p:spPr>
          <a:xfrm>
            <a:off x="1419169" y="5442257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Oval 108"/>
          <p:cNvSpPr/>
          <p:nvPr/>
        </p:nvSpPr>
        <p:spPr>
          <a:xfrm>
            <a:off x="2973649" y="5437685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Oval 109"/>
          <p:cNvSpPr/>
          <p:nvPr/>
        </p:nvSpPr>
        <p:spPr>
          <a:xfrm>
            <a:off x="2199921" y="4093517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Oval 110"/>
          <p:cNvSpPr/>
          <p:nvPr/>
        </p:nvSpPr>
        <p:spPr>
          <a:xfrm>
            <a:off x="1409558" y="5440856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Oval 113"/>
          <p:cNvSpPr/>
          <p:nvPr/>
        </p:nvSpPr>
        <p:spPr>
          <a:xfrm>
            <a:off x="1426192" y="5437685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2715595" y="4520206"/>
            <a:ext cx="6512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</a:t>
            </a:r>
            <a:r>
              <a:rPr lang="en-US" sz="3200" baseline="-25000" dirty="0"/>
              <a:t>2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1393066" y="4520206"/>
            <a:ext cx="6512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</a:t>
            </a:r>
            <a:r>
              <a:rPr lang="en-US" sz="3200" baseline="-25000" dirty="0"/>
              <a:t>1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2098384" y="5459982"/>
            <a:ext cx="6512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</a:t>
            </a:r>
            <a:r>
              <a:rPr lang="en-US" sz="3200" baseline="-25000" dirty="0"/>
              <a:t>3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954792" y="5200381"/>
            <a:ext cx="2932737" cy="584776"/>
            <a:chOff x="643130" y="5427877"/>
            <a:chExt cx="2932737" cy="584776"/>
          </a:xfrm>
        </p:grpSpPr>
        <p:sp>
          <p:nvSpPr>
            <p:cNvPr id="97" name="TextBox 96"/>
            <p:cNvSpPr txBox="1"/>
            <p:nvPr/>
          </p:nvSpPr>
          <p:spPr>
            <a:xfrm>
              <a:off x="643130" y="5427877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0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2924615" y="5427877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</p:grp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1786497" y="5441209"/>
            <a:ext cx="338964" cy="277783"/>
          </a:xfrm>
          <a:prstGeom prst="triangl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Isosceles Triangle 34"/>
          <p:cNvSpPr>
            <a:spLocks noChangeAspect="1"/>
          </p:cNvSpPr>
          <p:nvPr/>
        </p:nvSpPr>
        <p:spPr>
          <a:xfrm rot="16200000">
            <a:off x="2716534" y="5093736"/>
            <a:ext cx="338964" cy="277783"/>
          </a:xfrm>
          <a:prstGeom prst="triangl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Isosceles Triangle 35"/>
          <p:cNvSpPr>
            <a:spLocks noChangeAspect="1"/>
          </p:cNvSpPr>
          <p:nvPr/>
        </p:nvSpPr>
        <p:spPr>
          <a:xfrm rot="16200000">
            <a:off x="1829566" y="4554240"/>
            <a:ext cx="338964" cy="277783"/>
          </a:xfrm>
          <a:prstGeom prst="triangl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 rot="4725867">
            <a:off x="2093171" y="4783964"/>
            <a:ext cx="622424" cy="507891"/>
            <a:chOff x="2093171" y="4783964"/>
            <a:chExt cx="622424" cy="507891"/>
          </a:xfrm>
        </p:grpSpPr>
        <p:sp>
          <p:nvSpPr>
            <p:cNvPr id="37" name="Oval 36"/>
            <p:cNvSpPr>
              <a:spLocks noChangeAspect="1"/>
            </p:cNvSpPr>
            <p:nvPr/>
          </p:nvSpPr>
          <p:spPr>
            <a:xfrm rot="7359382">
              <a:off x="2094742" y="4797422"/>
              <a:ext cx="492862" cy="496003"/>
            </a:xfrm>
            <a:prstGeom prst="ellipse">
              <a:avLst/>
            </a:prstGeom>
            <a:noFill/>
            <a:ln w="76200" cap="flat">
              <a:solidFill>
                <a:srgbClr val="FFFF00"/>
              </a:solidFill>
              <a:rou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Isosceles Triangle 37"/>
            <p:cNvSpPr>
              <a:spLocks noChangeAspect="1"/>
            </p:cNvSpPr>
            <p:nvPr/>
          </p:nvSpPr>
          <p:spPr>
            <a:xfrm rot="16200000">
              <a:off x="2339386" y="4810272"/>
              <a:ext cx="291509" cy="238893"/>
            </a:xfrm>
            <a:prstGeom prst="triangl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259872" y="4952613"/>
              <a:ext cx="455723" cy="303259"/>
            </a:xfrm>
            <a:prstGeom prst="line">
              <a:avLst/>
            </a:prstGeom>
            <a:ln w="174625"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 flipV="1">
              <a:off x="2617955" y="4822510"/>
              <a:ext cx="13368" cy="259601"/>
            </a:xfrm>
            <a:prstGeom prst="line">
              <a:avLst/>
            </a:prstGeom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207130" y="3143821"/>
            <a:ext cx="827736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2-simplex = oriented face </a:t>
            </a:r>
            <a:r>
              <a:rPr lang="en-US" sz="3200" dirty="0">
                <a:solidFill>
                  <a:srgbClr val="000000"/>
                </a:solidFill>
              </a:rPr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[v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]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7130" y="1244619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1</a:t>
            </a:r>
            <a:r>
              <a:rPr lang="en-US" sz="3200" b="1" dirty="0" smtClean="0">
                <a:solidFill>
                  <a:srgbClr val="000000"/>
                </a:solidFill>
              </a:rPr>
              <a:t>-simplex = oriented edge </a:t>
            </a:r>
            <a:r>
              <a:rPr lang="en-US" sz="3200" dirty="0">
                <a:solidFill>
                  <a:srgbClr val="000000"/>
                </a:solidFill>
              </a:rPr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[v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]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34735" y="1819998"/>
            <a:ext cx="43329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of this edge is   v</a:t>
            </a:r>
            <a:r>
              <a:rPr lang="en-US" sz="3200" baseline="-25000" dirty="0"/>
              <a:t>1</a:t>
            </a:r>
            <a:r>
              <a:rPr lang="en-US" sz="3200" dirty="0" smtClean="0"/>
              <a:t> –  v</a:t>
            </a:r>
            <a:r>
              <a:rPr lang="en-US" sz="3200" baseline="-25000" dirty="0"/>
              <a:t>0</a:t>
            </a:r>
            <a:r>
              <a:rPr lang="en-US" sz="3200" dirty="0" smtClean="0"/>
              <a:t> 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954792" y="2158652"/>
            <a:ext cx="2932737" cy="903181"/>
            <a:chOff x="591623" y="2196568"/>
            <a:chExt cx="2932737" cy="903181"/>
          </a:xfrm>
        </p:grpSpPr>
        <p:grpSp>
          <p:nvGrpSpPr>
            <p:cNvPr id="64" name="Group 63"/>
            <p:cNvGrpSpPr/>
            <p:nvPr/>
          </p:nvGrpSpPr>
          <p:grpSpPr>
            <a:xfrm>
              <a:off x="1042252" y="2384210"/>
              <a:ext cx="1838411" cy="715539"/>
              <a:chOff x="5835762" y="879023"/>
              <a:chExt cx="1838411" cy="715539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rot="10800000" flipV="1">
                <a:off x="6091033" y="1066109"/>
                <a:ext cx="1392072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Oval 65"/>
              <p:cNvSpPr/>
              <p:nvPr/>
            </p:nvSpPr>
            <p:spPr>
              <a:xfrm rot="10800000"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 rot="10800000">
                <a:off x="584537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5845373" y="91066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5835762" y="909260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5852396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6524588" y="1009786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endParaRPr lang="en-US" sz="3200" baseline="-25000" dirty="0"/>
              </a:p>
            </p:txBody>
          </p:sp>
          <p:sp>
            <p:nvSpPr>
              <p:cNvPr id="73" name="Isosceles Triangle 72"/>
              <p:cNvSpPr>
                <a:spLocks noChangeAspect="1"/>
              </p:cNvSpPr>
              <p:nvPr/>
            </p:nvSpPr>
            <p:spPr>
              <a:xfrm rot="5400000">
                <a:off x="6921205" y="909613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591623" y="2196568"/>
              <a:ext cx="2932737" cy="584776"/>
              <a:chOff x="643130" y="5427877"/>
              <a:chExt cx="2932737" cy="584776"/>
            </a:xfrm>
          </p:grpSpPr>
          <p:sp>
            <p:nvSpPr>
              <p:cNvPr id="76" name="TextBox 75"/>
              <p:cNvSpPr txBox="1"/>
              <p:nvPr/>
            </p:nvSpPr>
            <p:spPr>
              <a:xfrm>
                <a:off x="643130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0</a:t>
                </a: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924615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1</a:t>
                </a:r>
              </a:p>
            </p:txBody>
          </p:sp>
        </p:grpSp>
      </p:grpSp>
      <p:sp>
        <p:nvSpPr>
          <p:cNvPr id="78" name="TextBox 77"/>
          <p:cNvSpPr txBox="1"/>
          <p:nvPr/>
        </p:nvSpPr>
        <p:spPr>
          <a:xfrm>
            <a:off x="207130" y="671181"/>
            <a:ext cx="39276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0-simplex = vertex </a:t>
            </a:r>
            <a:r>
              <a:rPr lang="en-US" sz="3200" dirty="0" smtClean="0">
                <a:solidFill>
                  <a:srgbClr val="000000"/>
                </a:solidFill>
              </a:rPr>
              <a:t>= v	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4405548" y="888500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CC1DA"/>
          </a:solidFill>
        </p:grpSpPr>
        <p:sp>
          <p:nvSpPr>
            <p:cNvPr id="49" name="Rectangle 48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solidFill>
              <a:srgbClr val="FDEAD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solidFill>
              <a:srgbClr val="FDEAD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solidFill>
              <a:srgbClr val="FDEAD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3830662" y="3672542"/>
            <a:ext cx="5093000" cy="297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</a:t>
            </a:r>
          </a:p>
          <a:p>
            <a:r>
              <a:rPr lang="en-US" sz="3200" dirty="0" smtClean="0"/>
              <a:t>of this face is the cycle</a:t>
            </a:r>
          </a:p>
          <a:p>
            <a:pPr algn="ctr">
              <a:lnSpc>
                <a:spcPct val="130000"/>
              </a:lnSpc>
            </a:pPr>
            <a:r>
              <a:rPr lang="en-US" sz="3200" dirty="0"/>
              <a:t>e</a:t>
            </a:r>
            <a:r>
              <a:rPr lang="en-US" sz="3200" baseline="-25000" dirty="0"/>
              <a:t>1</a:t>
            </a:r>
            <a:r>
              <a:rPr lang="en-US" sz="3200" dirty="0"/>
              <a:t> + e</a:t>
            </a:r>
            <a:r>
              <a:rPr lang="en-US" sz="3200" baseline="-25000" dirty="0"/>
              <a:t>2</a:t>
            </a:r>
            <a:r>
              <a:rPr lang="en-US" sz="3200" dirty="0"/>
              <a:t> </a:t>
            </a:r>
            <a:r>
              <a:rPr lang="en-US" sz="3200" dirty="0" smtClean="0"/>
              <a:t>-  </a:t>
            </a:r>
            <a:r>
              <a:rPr lang="en-US" sz="3200" dirty="0"/>
              <a:t>e</a:t>
            </a:r>
            <a:r>
              <a:rPr lang="en-US" sz="3200" baseline="-25000" dirty="0"/>
              <a:t>3</a:t>
            </a:r>
            <a:r>
              <a:rPr lang="en-US" sz="3200" dirty="0"/>
              <a:t> </a:t>
            </a:r>
            <a:endParaRPr lang="en-US" sz="3200" dirty="0" smtClean="0"/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  [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] + [v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] –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/>
              <a:t>[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]</a:t>
            </a:r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  [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] </a:t>
            </a:r>
            <a:r>
              <a:rPr lang="en-US" sz="3200" dirty="0">
                <a:solidFill>
                  <a:srgbClr val="000000"/>
                </a:solidFill>
              </a:rPr>
              <a:t>–</a:t>
            </a:r>
            <a:r>
              <a:rPr lang="en-US" sz="3200" baseline="-25000" dirty="0">
                <a:solidFill>
                  <a:srgbClr val="000000"/>
                </a:solidFill>
              </a:rPr>
              <a:t> </a:t>
            </a:r>
            <a:r>
              <a:rPr lang="en-US" sz="3200" dirty="0" smtClean="0"/>
              <a:t>[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]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+ [v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]  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0817" y="-2534"/>
            <a:ext cx="9144000" cy="6737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Building blocks for a </a:t>
            </a:r>
            <a:r>
              <a:rPr lang="en-US" sz="3200" dirty="0">
                <a:solidFill>
                  <a:schemeClr val="tx1"/>
                </a:solidFill>
                <a:latin typeface="Symbol" charset="2"/>
                <a:cs typeface="Symbol" charset="2"/>
              </a:rPr>
              <a:t>D</a:t>
            </a:r>
            <a:r>
              <a:rPr lang="en-US" sz="3200" dirty="0">
                <a:solidFill>
                  <a:schemeClr val="tx1"/>
                </a:solidFill>
              </a:rPr>
              <a:t>-complex</a:t>
            </a:r>
          </a:p>
        </p:txBody>
      </p:sp>
      <p:sp>
        <p:nvSpPr>
          <p:cNvPr id="2" name="Rectangle 1"/>
          <p:cNvSpPr/>
          <p:nvPr/>
        </p:nvSpPr>
        <p:spPr>
          <a:xfrm>
            <a:off x="5340383" y="692783"/>
            <a:ext cx="3636495" cy="584776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Grading = dimension 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68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143021" y="5649458"/>
            <a:ext cx="94300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0.)  Start by adding 0-dimensional vertices </a:t>
            </a:r>
          </a:p>
          <a:p>
            <a:pPr algn="ctr"/>
            <a:r>
              <a:rPr lang="en-US" sz="3200" dirty="0" smtClean="0"/>
              <a:t>(0-simplices)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550" y="1528762"/>
            <a:ext cx="6438900" cy="340042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99588" y="1036112"/>
            <a:ext cx="2156381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0-skeleton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1185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0159" y="5178904"/>
            <a:ext cx="85000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</a:t>
            </a:r>
            <a:r>
              <a:rPr lang="en-US" sz="3200" dirty="0" smtClean="0"/>
              <a:t>.)  Next add </a:t>
            </a:r>
            <a:r>
              <a:rPr lang="en-US" sz="3200" dirty="0"/>
              <a:t>1</a:t>
            </a:r>
            <a:r>
              <a:rPr lang="en-US" sz="3200" dirty="0" smtClean="0"/>
              <a:t>-dimensional edges (1-simplices).</a:t>
            </a:r>
          </a:p>
          <a:p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Note:  These edges must connect two vertices.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I.e., the boundary of an edge is two vertices</a:t>
            </a:r>
          </a:p>
        </p:txBody>
      </p:sp>
      <p:pic>
        <p:nvPicPr>
          <p:cNvPr id="9" name="Picture 8" descr="1simplex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501775"/>
            <a:ext cx="6400800" cy="34417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99588" y="1036112"/>
            <a:ext cx="2156381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1</a:t>
            </a:r>
            <a:r>
              <a:rPr lang="en-US" sz="3600" dirty="0" smtClean="0"/>
              <a:t>-skeleton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8287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134443" y="3113238"/>
            <a:ext cx="701441" cy="1119673"/>
          </a:xfrm>
          <a:prstGeom prst="ellipse">
            <a:avLst/>
          </a:prstGeom>
          <a:noFill/>
          <a:ln w="57150" cmpd="sng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0159" y="5178904"/>
            <a:ext cx="85000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</a:t>
            </a:r>
            <a:r>
              <a:rPr lang="en-US" sz="3200" dirty="0" smtClean="0"/>
              <a:t>.)  Next add </a:t>
            </a:r>
            <a:r>
              <a:rPr lang="en-US" sz="3200" dirty="0"/>
              <a:t>1</a:t>
            </a:r>
            <a:r>
              <a:rPr lang="en-US" sz="3200" dirty="0" smtClean="0"/>
              <a:t>-dimensional edges (1-simplices).</a:t>
            </a:r>
          </a:p>
          <a:p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Note:  These edges must connect two vertices.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I.e., the boundary of an edge is two vertices</a:t>
            </a:r>
          </a:p>
        </p:txBody>
      </p:sp>
      <p:pic>
        <p:nvPicPr>
          <p:cNvPr id="9" name="Picture 8" descr="1simplex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501775"/>
            <a:ext cx="6400800" cy="34417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99587" y="1036112"/>
            <a:ext cx="3692203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1</a:t>
            </a:r>
            <a:r>
              <a:rPr lang="en-US" sz="3600" dirty="0" smtClean="0"/>
              <a:t>-skeleton = graph</a:t>
            </a:r>
            <a:endParaRPr lang="en-US" sz="3600" dirty="0"/>
          </a:p>
        </p:txBody>
      </p:sp>
      <p:grpSp>
        <p:nvGrpSpPr>
          <p:cNvPr id="12" name="Group 11"/>
          <p:cNvGrpSpPr/>
          <p:nvPr/>
        </p:nvGrpSpPr>
        <p:grpSpPr>
          <a:xfrm>
            <a:off x="860290" y="3126889"/>
            <a:ext cx="1188021" cy="1092359"/>
            <a:chOff x="5571405" y="4638552"/>
            <a:chExt cx="2501133" cy="1986104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5571405" y="4638552"/>
              <a:ext cx="2457973" cy="1915634"/>
            </a:xfrm>
            <a:prstGeom prst="line">
              <a:avLst/>
            </a:prstGeom>
            <a:ln w="28575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5614565" y="4709022"/>
              <a:ext cx="2457973" cy="1915634"/>
            </a:xfrm>
            <a:prstGeom prst="line">
              <a:avLst/>
            </a:prstGeom>
            <a:ln w="28575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764696" y="4269834"/>
            <a:ext cx="2362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no loops</a:t>
            </a:r>
          </a:p>
        </p:txBody>
      </p:sp>
    </p:spTree>
    <p:extLst>
      <p:ext uri="{BB962C8B-B14F-4D97-AF65-F5344CB8AC3E}">
        <p14:creationId xmlns:p14="http://schemas.microsoft.com/office/powerpoint/2010/main" val="279349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0159" y="5178904"/>
            <a:ext cx="85000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1</a:t>
            </a:r>
            <a:r>
              <a:rPr lang="en-US" sz="3200" dirty="0" smtClean="0"/>
              <a:t>.)  Next add </a:t>
            </a:r>
            <a:r>
              <a:rPr lang="en-US" sz="3200" dirty="0"/>
              <a:t>1</a:t>
            </a:r>
            <a:r>
              <a:rPr lang="en-US" sz="3200" dirty="0" smtClean="0"/>
              <a:t>-dimensional edges (1-simplices).</a:t>
            </a:r>
          </a:p>
          <a:p>
            <a:r>
              <a:rPr lang="en-US" sz="3200" dirty="0" smtClean="0">
                <a:solidFill>
                  <a:schemeClr val="accent4">
                    <a:lumMod val="75000"/>
                  </a:schemeClr>
                </a:solidFill>
              </a:rPr>
              <a:t>Note:  These edges must connect two vertices.</a:t>
            </a:r>
          </a:p>
          <a:p>
            <a:r>
              <a:rPr lang="en-US" sz="3200" dirty="0" smtClean="0">
                <a:solidFill>
                  <a:srgbClr val="FF0000"/>
                </a:solidFill>
              </a:rPr>
              <a:t>I.e., the boundary of an edge is two vertices</a:t>
            </a:r>
          </a:p>
        </p:txBody>
      </p:sp>
      <p:pic>
        <p:nvPicPr>
          <p:cNvPr id="9" name="Picture 8" descr="1simplex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501775"/>
            <a:ext cx="6400800" cy="34417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99587" y="1036112"/>
            <a:ext cx="3692203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1</a:t>
            </a:r>
            <a:r>
              <a:rPr lang="en-US" sz="3600" dirty="0" smtClean="0"/>
              <a:t>-skeleton = graph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9349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0166" y="5415192"/>
            <a:ext cx="9448174" cy="127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200" dirty="0" smtClean="0"/>
              <a:t>2.)  Add 2-dimensional triangles  (2-simplices).</a:t>
            </a:r>
          </a:p>
          <a:p>
            <a:pPr>
              <a:lnSpc>
                <a:spcPct val="120000"/>
              </a:lnSpc>
            </a:pPr>
            <a:r>
              <a:rPr lang="en-US" sz="3200" dirty="0">
                <a:solidFill>
                  <a:srgbClr val="FF0000"/>
                </a:solidFill>
              </a:rPr>
              <a:t>B</a:t>
            </a:r>
            <a:r>
              <a:rPr lang="en-US" sz="3200" dirty="0" smtClean="0">
                <a:solidFill>
                  <a:srgbClr val="FF0000"/>
                </a:solidFill>
              </a:rPr>
              <a:t>oundary of a triangle = a cycle consisting of 3 edges.</a:t>
            </a:r>
          </a:p>
        </p:txBody>
      </p:sp>
      <p:pic>
        <p:nvPicPr>
          <p:cNvPr id="11" name="Picture 10" descr="2simplex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495675"/>
            <a:ext cx="6400800" cy="34417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99588" y="1036112"/>
            <a:ext cx="2156381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2</a:t>
            </a:r>
            <a:r>
              <a:rPr lang="en-US" sz="3600" dirty="0" smtClean="0"/>
              <a:t>-skeleton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3154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2" name="Picture 1" descr="3simplex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487846"/>
            <a:ext cx="6400800" cy="34417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56532" y="4811942"/>
            <a:ext cx="8887468" cy="1865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200" dirty="0"/>
              <a:t>3</a:t>
            </a:r>
            <a:r>
              <a:rPr lang="en-US" sz="3200" dirty="0" smtClean="0"/>
              <a:t>.)  </a:t>
            </a:r>
            <a:r>
              <a:rPr lang="en-US" sz="3200" dirty="0"/>
              <a:t>A</a:t>
            </a:r>
            <a:r>
              <a:rPr lang="en-US" sz="3200" dirty="0" smtClean="0"/>
              <a:t>dd 3-dimensional tetrahedrons (3-simplices).</a:t>
            </a:r>
          </a:p>
          <a:p>
            <a:pPr>
              <a:lnSpc>
                <a:spcPct val="120000"/>
              </a:lnSpc>
            </a:pPr>
            <a:r>
              <a:rPr lang="en-US" sz="3200" dirty="0">
                <a:solidFill>
                  <a:srgbClr val="FF0000"/>
                </a:solidFill>
              </a:rPr>
              <a:t>B</a:t>
            </a:r>
            <a:r>
              <a:rPr lang="en-US" sz="3200" dirty="0" smtClean="0">
                <a:solidFill>
                  <a:srgbClr val="FF0000"/>
                </a:solidFill>
              </a:rPr>
              <a:t>oundary of a 3-simplex 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solidFill>
                  <a:srgbClr val="FF0000"/>
                </a:solidFill>
              </a:rPr>
              <a:t>   = a cycle consisting of its four 2-dimensional faces.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9588" y="1036112"/>
            <a:ext cx="2156381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3</a:t>
            </a:r>
            <a:r>
              <a:rPr lang="en-US" sz="3600" dirty="0" smtClean="0"/>
              <a:t>-skeleton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3016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Creating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6383" y="4811942"/>
            <a:ext cx="9149390" cy="1848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200" dirty="0"/>
              <a:t>n</a:t>
            </a:r>
            <a:r>
              <a:rPr lang="en-US" sz="3200" dirty="0" smtClean="0"/>
              <a:t>.) </a:t>
            </a:r>
            <a:r>
              <a:rPr lang="en-US" sz="3200" dirty="0"/>
              <a:t>A</a:t>
            </a:r>
            <a:r>
              <a:rPr lang="en-US" sz="3200" dirty="0" smtClean="0"/>
              <a:t>dd n-dimensional n-simplices, {v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…, v</a:t>
            </a:r>
            <a:r>
              <a:rPr lang="en-US" sz="3200" baseline="-25000" dirty="0" smtClean="0"/>
              <a:t>n+1</a:t>
            </a:r>
            <a:r>
              <a:rPr lang="en-US" sz="3200" dirty="0" smtClean="0"/>
              <a:t>}.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solidFill>
                  <a:srgbClr val="FF0000"/>
                </a:solidFill>
              </a:rPr>
              <a:t>Boundary of a n-simplex 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solidFill>
                  <a:srgbClr val="FF0000"/>
                </a:solidFill>
              </a:rPr>
              <a:t>                           = a cycle consisting of (n-1)-simplices.</a:t>
            </a:r>
          </a:p>
        </p:txBody>
      </p:sp>
      <p:pic>
        <p:nvPicPr>
          <p:cNvPr id="16" name="Picture 15" descr="3simplex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480742"/>
            <a:ext cx="6400800" cy="34417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99588" y="1036112"/>
            <a:ext cx="2156381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n</a:t>
            </a:r>
            <a:r>
              <a:rPr lang="en-US" sz="3600" dirty="0" smtClean="0"/>
              <a:t>-skeleton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7592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disk = { x in R</a:t>
            </a:r>
            <a:r>
              <a:rPr lang="en-US" sz="3200" baseline="30000" dirty="0" smtClean="0">
                <a:solidFill>
                  <a:schemeClr val="tx1"/>
                </a:solidFill>
              </a:rPr>
              <a:t>2</a:t>
            </a:r>
            <a:r>
              <a:rPr lang="en-US" sz="3200" dirty="0" smtClean="0">
                <a:solidFill>
                  <a:schemeClr val="tx1"/>
                </a:solidFill>
              </a:rPr>
              <a:t> :  ||x || ≤ 1 }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 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961509" y="316768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5785737" y="2962924"/>
            <a:ext cx="1428752" cy="584776"/>
            <a:chOff x="7473169" y="2583804"/>
            <a:chExt cx="1369205" cy="584776"/>
          </a:xfrm>
        </p:grpSpPr>
        <p:cxnSp>
          <p:nvCxnSpPr>
            <p:cNvPr id="12" name="Straight Connector 11"/>
            <p:cNvCxnSpPr/>
            <p:nvPr/>
          </p:nvCxnSpPr>
          <p:spPr>
            <a:xfrm rot="10800000" flipV="1">
              <a:off x="7598041" y="2941251"/>
              <a:ext cx="955156" cy="0"/>
            </a:xfrm>
            <a:prstGeom prst="line">
              <a:avLst/>
            </a:prstGeom>
            <a:ln w="889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7473169" y="2583804"/>
              <a:ext cx="1369205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b="1" dirty="0" smtClean="0">
                  <a:solidFill>
                    <a:srgbClr val="008000"/>
                  </a:solidFill>
                </a:rPr>
                <a:t>(         )</a:t>
              </a:r>
              <a:endParaRPr lang="en-US" sz="3200" b="1" dirty="0" smtClean="0"/>
            </a:p>
          </p:txBody>
        </p:sp>
      </p:grpSp>
      <p:sp>
        <p:nvSpPr>
          <p:cNvPr id="14" name="Oval 13"/>
          <p:cNvSpPr/>
          <p:nvPr/>
        </p:nvSpPr>
        <p:spPr>
          <a:xfrm>
            <a:off x="7674863" y="2726264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5" name="TextBox 14"/>
          <p:cNvSpPr txBox="1"/>
          <p:nvPr/>
        </p:nvSpPr>
        <p:spPr>
          <a:xfrm>
            <a:off x="5287264" y="2954669"/>
            <a:ext cx="28735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                U</a:t>
            </a:r>
          </a:p>
        </p:txBody>
      </p:sp>
      <p:sp>
        <p:nvSpPr>
          <p:cNvPr id="16" name="Oval 15"/>
          <p:cNvSpPr/>
          <p:nvPr/>
        </p:nvSpPr>
        <p:spPr>
          <a:xfrm>
            <a:off x="2779014" y="2708577"/>
            <a:ext cx="1188720" cy="1188720"/>
          </a:xfrm>
          <a:prstGeom prst="ellipse">
            <a:avLst/>
          </a:prstGeom>
          <a:solidFill>
            <a:srgbClr val="C4BD97"/>
          </a:solidFill>
          <a:ln w="508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214114" y="2787952"/>
            <a:ext cx="1128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970145" y="1084311"/>
            <a:ext cx="3674110" cy="1312486"/>
            <a:chOff x="1035050" y="1182538"/>
            <a:chExt cx="3674110" cy="1312486"/>
          </a:xfrm>
        </p:grpSpPr>
        <p:sp>
          <p:nvSpPr>
            <p:cNvPr id="19" name="Oval 18"/>
            <p:cNvSpPr/>
            <p:nvPr/>
          </p:nvSpPr>
          <p:spPr>
            <a:xfrm>
              <a:off x="1035050" y="1244421"/>
              <a:ext cx="1188720" cy="1188720"/>
            </a:xfrm>
            <a:prstGeom prst="ellipse">
              <a:avLst/>
            </a:prstGeom>
            <a:solidFill>
              <a:srgbClr val="C4BD97"/>
            </a:solidFill>
            <a:ln w="508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65401" y="1359783"/>
              <a:ext cx="54483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=</a:t>
              </a: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3374136" y="1182538"/>
              <a:ext cx="1335024" cy="1312486"/>
              <a:chOff x="3374136" y="1089013"/>
              <a:chExt cx="1335024" cy="1312486"/>
            </a:xfrm>
          </p:grpSpPr>
          <p:sp>
            <p:nvSpPr>
              <p:cNvPr id="22" name="Oval 21"/>
              <p:cNvSpPr>
                <a:spLocks noChangeAspect="1"/>
              </p:cNvSpPr>
              <p:nvPr/>
            </p:nvSpPr>
            <p:spPr>
              <a:xfrm>
                <a:off x="3455505" y="1212779"/>
                <a:ext cx="1186345" cy="1188720"/>
              </a:xfrm>
              <a:prstGeom prst="ellipse">
                <a:avLst/>
              </a:prstGeom>
              <a:solidFill>
                <a:srgbClr val="8EB4E3"/>
              </a:solidFill>
              <a:ln w="88900"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374136" y="1947672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4480560" y="1947672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927475" y="1089013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8" name="TextBox 27"/>
          <p:cNvSpPr txBox="1"/>
          <p:nvPr/>
        </p:nvSpPr>
        <p:spPr>
          <a:xfrm>
            <a:off x="135255" y="970827"/>
            <a:ext cx="44332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Simplicial complex</a:t>
            </a:r>
          </a:p>
          <a:p>
            <a:r>
              <a:rPr lang="en-US" sz="2800" dirty="0"/>
              <a:t>3</a:t>
            </a:r>
            <a:r>
              <a:rPr lang="en-US" sz="2800" dirty="0" smtClean="0"/>
              <a:t> vertices, 3 edges, 1 triangle</a:t>
            </a:r>
            <a:endParaRPr lang="en-US" sz="3200" dirty="0" smtClean="0"/>
          </a:p>
        </p:txBody>
      </p:sp>
      <p:sp>
        <p:nvSpPr>
          <p:cNvPr id="29" name="TextBox 28"/>
          <p:cNvSpPr txBox="1"/>
          <p:nvPr/>
        </p:nvSpPr>
        <p:spPr>
          <a:xfrm>
            <a:off x="135256" y="2482583"/>
            <a:ext cx="27369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 complex</a:t>
            </a:r>
          </a:p>
          <a:p>
            <a:r>
              <a:rPr lang="en-US" sz="2800" dirty="0"/>
              <a:t>1</a:t>
            </a:r>
            <a:r>
              <a:rPr lang="en-US" sz="2800" dirty="0" smtClean="0"/>
              <a:t> vertex, </a:t>
            </a:r>
            <a:r>
              <a:rPr lang="en-US" sz="2800" dirty="0"/>
              <a:t>1</a:t>
            </a:r>
            <a:r>
              <a:rPr lang="en-US" sz="2800" dirty="0" smtClean="0"/>
              <a:t> edge, 1 disk.</a:t>
            </a:r>
          </a:p>
          <a:p>
            <a:endParaRPr lang="en-US" sz="3200" dirty="0" smtClean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135255" y="2539672"/>
            <a:ext cx="8961120" cy="0"/>
          </a:xfrm>
          <a:prstGeom prst="line">
            <a:avLst/>
          </a:prstGeom>
          <a:ln w="88900"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1793240" y="4141441"/>
            <a:ext cx="2259330" cy="618086"/>
            <a:chOff x="5113909" y="4641243"/>
            <a:chExt cx="2259330" cy="61808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5944487" y="4641243"/>
              <a:ext cx="1428752" cy="584776"/>
              <a:chOff x="7473169" y="2583804"/>
              <a:chExt cx="1369205" cy="584776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 rot="10800000" flipV="1">
                <a:off x="7598041" y="2941251"/>
                <a:ext cx="955156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ctangle 36"/>
              <p:cNvSpPr/>
              <p:nvPr/>
            </p:nvSpPr>
            <p:spPr>
              <a:xfrm>
                <a:off x="7473169" y="2583804"/>
                <a:ext cx="1369205" cy="5847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dirty="0">
                    <a:solidFill>
                      <a:srgbClr val="008000"/>
                    </a:solidFill>
                  </a:rPr>
                  <a:t>[</a:t>
                </a:r>
                <a:r>
                  <a:rPr lang="en-US" sz="3200" b="1" dirty="0" smtClean="0">
                    <a:solidFill>
                      <a:srgbClr val="008000"/>
                    </a:solidFill>
                  </a:rPr>
                  <a:t>         </a:t>
                </a:r>
                <a:r>
                  <a:rPr lang="en-US" sz="3200" b="1" dirty="0">
                    <a:solidFill>
                      <a:srgbClr val="008000"/>
                    </a:solidFill>
                  </a:rPr>
                  <a:t>]</a:t>
                </a:r>
                <a:endParaRPr lang="en-US" sz="3200" b="1" dirty="0" smtClean="0"/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46" name="Oval 45"/>
          <p:cNvSpPr>
            <a:spLocks noChangeAspect="1"/>
          </p:cNvSpPr>
          <p:nvPr/>
        </p:nvSpPr>
        <p:spPr>
          <a:xfrm>
            <a:off x="358140" y="4417305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ight Arrow 46"/>
          <p:cNvSpPr/>
          <p:nvPr/>
        </p:nvSpPr>
        <p:spPr>
          <a:xfrm>
            <a:off x="984250" y="4480805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 rot="5400000">
            <a:off x="2184280" y="4647603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1793240" y="5377861"/>
            <a:ext cx="1188720" cy="1188720"/>
            <a:chOff x="4812284" y="4315070"/>
            <a:chExt cx="1264450" cy="1188720"/>
          </a:xfrm>
        </p:grpSpPr>
        <p:sp>
          <p:nvSpPr>
            <p:cNvPr id="49" name="Oval 48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noFill/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8" name="Right Arrow 57"/>
          <p:cNvSpPr/>
          <p:nvPr/>
        </p:nvSpPr>
        <p:spPr>
          <a:xfrm>
            <a:off x="3274987" y="5972221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3909695" y="5377861"/>
            <a:ext cx="1264450" cy="1188720"/>
            <a:chOff x="4812284" y="4315070"/>
            <a:chExt cx="1264450" cy="1188720"/>
          </a:xfrm>
        </p:grpSpPr>
        <p:sp>
          <p:nvSpPr>
            <p:cNvPr id="62" name="Oval 61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noFill/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5270376" y="5648083"/>
            <a:ext cx="53987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</a:t>
            </a:r>
          </a:p>
        </p:txBody>
      </p:sp>
      <p:sp>
        <p:nvSpPr>
          <p:cNvPr id="65" name="Oval 64"/>
          <p:cNvSpPr/>
          <p:nvPr/>
        </p:nvSpPr>
        <p:spPr>
          <a:xfrm>
            <a:off x="5762626" y="5348236"/>
            <a:ext cx="1188720" cy="1188720"/>
          </a:xfrm>
          <a:prstGeom prst="ellipse">
            <a:avLst/>
          </a:prstGeom>
          <a:solidFill>
            <a:srgbClr val="C4BD97"/>
          </a:solidFill>
          <a:ln w="28575" cmpd="sng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6" name="Group 65"/>
          <p:cNvGrpSpPr/>
          <p:nvPr/>
        </p:nvGrpSpPr>
        <p:grpSpPr>
          <a:xfrm>
            <a:off x="7528542" y="5377861"/>
            <a:ext cx="1264450" cy="1188720"/>
            <a:chOff x="4812284" y="4315070"/>
            <a:chExt cx="1264450" cy="1188720"/>
          </a:xfrm>
        </p:grpSpPr>
        <p:sp>
          <p:nvSpPr>
            <p:cNvPr id="67" name="Oval 66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7014192" y="5491316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410061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6383" y="4811942"/>
            <a:ext cx="9149390" cy="1848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200" dirty="0"/>
              <a:t>n</a:t>
            </a:r>
            <a:r>
              <a:rPr lang="en-US" sz="3200" dirty="0" smtClean="0"/>
              <a:t>.) </a:t>
            </a:r>
            <a:r>
              <a:rPr lang="en-US" sz="3200" dirty="0"/>
              <a:t>A</a:t>
            </a:r>
            <a:r>
              <a:rPr lang="en-US" sz="3200" dirty="0" smtClean="0"/>
              <a:t>dd n-dimensional n-simplices, {v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…, v</a:t>
            </a:r>
            <a:r>
              <a:rPr lang="en-US" sz="3200" baseline="-25000" dirty="0" smtClean="0"/>
              <a:t>n+1</a:t>
            </a:r>
            <a:r>
              <a:rPr lang="en-US" sz="3200" dirty="0" smtClean="0"/>
              <a:t>}.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solidFill>
                  <a:srgbClr val="FF0000"/>
                </a:solidFill>
              </a:rPr>
              <a:t>Boundary of a n-simplex 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solidFill>
                  <a:srgbClr val="FF0000"/>
                </a:solidFill>
              </a:rPr>
              <a:t>                           = a cycle consisting of (n-1)-simplices.</a:t>
            </a:r>
          </a:p>
        </p:txBody>
      </p:sp>
      <p:pic>
        <p:nvPicPr>
          <p:cNvPr id="16" name="Picture 15" descr="3simplex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480742"/>
            <a:ext cx="6400800" cy="344170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1892919" y="73641"/>
            <a:ext cx="5358163" cy="908370"/>
            <a:chOff x="581939" y="182879"/>
            <a:chExt cx="5358163" cy="908370"/>
          </a:xfrm>
        </p:grpSpPr>
        <p:sp>
          <p:nvSpPr>
            <p:cNvPr id="11" name="TextBox 10"/>
            <p:cNvSpPr txBox="1"/>
            <p:nvPr/>
          </p:nvSpPr>
          <p:spPr>
            <a:xfrm>
              <a:off x="581939" y="182879"/>
              <a:ext cx="5358163" cy="89255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n</a:t>
              </a:r>
              <a:r>
                <a:rPr lang="en-US" sz="3600" dirty="0" smtClean="0"/>
                <a:t>-skeleton  =  U  k-simplices</a:t>
              </a:r>
            </a:p>
            <a:p>
              <a:endParaRPr lang="en-US" sz="1600" dirty="0" smtClean="0"/>
            </a:p>
          </p:txBody>
        </p:sp>
        <p:sp>
          <p:nvSpPr>
            <p:cNvPr id="2" name="Rectangle 1"/>
            <p:cNvSpPr/>
            <p:nvPr/>
          </p:nvSpPr>
          <p:spPr>
            <a:xfrm>
              <a:off x="3055213" y="629584"/>
              <a:ext cx="77872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/>
                <a:t>k ≤ 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14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1972" y="388556"/>
            <a:ext cx="7859965" cy="7109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Let {v</a:t>
            </a:r>
            <a:r>
              <a:rPr lang="en-US" sz="3600" baseline="-25000" dirty="0" smtClean="0"/>
              <a:t>0</a:t>
            </a:r>
            <a:r>
              <a:rPr lang="en-US" sz="3600" dirty="0" smtClean="0"/>
              <a:t>, v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, </a:t>
            </a:r>
            <a:r>
              <a:rPr lang="en-US" sz="3600" dirty="0"/>
              <a:t>…, </a:t>
            </a:r>
            <a:r>
              <a:rPr lang="en-US" sz="3600" dirty="0" err="1" smtClean="0"/>
              <a:t>v</a:t>
            </a:r>
            <a:r>
              <a:rPr lang="en-US" sz="3600" baseline="-25000" dirty="0" err="1" smtClean="0"/>
              <a:t>n</a:t>
            </a:r>
            <a:r>
              <a:rPr lang="en-US" sz="3600" dirty="0"/>
              <a:t>}</a:t>
            </a:r>
            <a:r>
              <a:rPr lang="en-US" sz="3600" dirty="0" smtClean="0"/>
              <a:t> be a simplex.</a:t>
            </a:r>
          </a:p>
          <a:p>
            <a:endParaRPr lang="en-US" sz="3600" dirty="0"/>
          </a:p>
          <a:p>
            <a:r>
              <a:rPr lang="en-US" sz="3600" dirty="0" smtClean="0"/>
              <a:t>A subset of  {v</a:t>
            </a:r>
            <a:r>
              <a:rPr lang="en-US" sz="3600" baseline="-25000" dirty="0" smtClean="0"/>
              <a:t>0</a:t>
            </a:r>
            <a:r>
              <a:rPr lang="en-US" sz="3600" dirty="0"/>
              <a:t>, v</a:t>
            </a:r>
            <a:r>
              <a:rPr lang="en-US" sz="3600" baseline="-25000" dirty="0"/>
              <a:t>1</a:t>
            </a:r>
            <a:r>
              <a:rPr lang="en-US" sz="3600" dirty="0"/>
              <a:t>, …, </a:t>
            </a:r>
            <a:r>
              <a:rPr lang="en-US" sz="3600" dirty="0" err="1" smtClean="0"/>
              <a:t>v</a:t>
            </a:r>
            <a:r>
              <a:rPr lang="en-US" sz="3600" baseline="-25000" dirty="0" err="1" smtClean="0"/>
              <a:t>n</a:t>
            </a:r>
            <a:r>
              <a:rPr lang="en-US" sz="3600" dirty="0" smtClean="0"/>
              <a:t>}  is called a </a:t>
            </a:r>
            <a:r>
              <a:rPr lang="en-US" sz="3600" dirty="0" smtClean="0">
                <a:solidFill>
                  <a:srgbClr val="AF0000"/>
                </a:solidFill>
              </a:rPr>
              <a:t>face</a:t>
            </a:r>
            <a:r>
              <a:rPr lang="en-US" sz="3600" dirty="0" smtClean="0"/>
              <a:t> of this simplex.</a:t>
            </a:r>
          </a:p>
          <a:p>
            <a:endParaRPr lang="en-US" sz="3600" dirty="0"/>
          </a:p>
          <a:p>
            <a:r>
              <a:rPr lang="en-US" sz="3600" dirty="0" smtClean="0"/>
              <a:t>Ex:  The faces of </a:t>
            </a:r>
          </a:p>
          <a:p>
            <a:endParaRPr lang="en-US" sz="3600" dirty="0" smtClean="0"/>
          </a:p>
          <a:p>
            <a:endParaRPr lang="en-US" sz="3600" dirty="0"/>
          </a:p>
          <a:p>
            <a:endParaRPr lang="en-US" sz="3600" dirty="0" smtClean="0"/>
          </a:p>
          <a:p>
            <a:r>
              <a:rPr lang="en-US" sz="3600" dirty="0" smtClean="0"/>
              <a:t>are </a:t>
            </a:r>
            <a:r>
              <a:rPr lang="en-US" sz="3600" dirty="0"/>
              <a:t>{</a:t>
            </a:r>
            <a:r>
              <a:rPr lang="en-US" sz="3600" dirty="0">
                <a:solidFill>
                  <a:srgbClr val="000000"/>
                </a:solidFill>
              </a:rPr>
              <a:t>v</a:t>
            </a:r>
            <a:r>
              <a:rPr lang="en-US" sz="3600" baseline="-25000" dirty="0">
                <a:solidFill>
                  <a:srgbClr val="000000"/>
                </a:solidFill>
              </a:rPr>
              <a:t>1</a:t>
            </a:r>
            <a:r>
              <a:rPr lang="en-US" sz="3600" dirty="0">
                <a:solidFill>
                  <a:srgbClr val="000000"/>
                </a:solidFill>
              </a:rPr>
              <a:t>, v</a:t>
            </a:r>
            <a:r>
              <a:rPr lang="en-US" sz="3600" baseline="-25000" dirty="0">
                <a:solidFill>
                  <a:srgbClr val="000000"/>
                </a:solidFill>
              </a:rPr>
              <a:t>2</a:t>
            </a:r>
            <a:r>
              <a:rPr lang="en-US" sz="3600" dirty="0" smtClean="0">
                <a:solidFill>
                  <a:srgbClr val="000000"/>
                </a:solidFill>
              </a:rPr>
              <a:t>}, </a:t>
            </a:r>
            <a:r>
              <a:rPr lang="en-US" sz="3600" dirty="0">
                <a:solidFill>
                  <a:srgbClr val="000000"/>
                </a:solidFill>
              </a:rPr>
              <a:t>{v</a:t>
            </a:r>
            <a:r>
              <a:rPr lang="en-US" sz="3600" baseline="-25000" dirty="0">
                <a:solidFill>
                  <a:srgbClr val="000000"/>
                </a:solidFill>
              </a:rPr>
              <a:t>2</a:t>
            </a:r>
            <a:r>
              <a:rPr lang="en-US" sz="3600" dirty="0">
                <a:solidFill>
                  <a:srgbClr val="000000"/>
                </a:solidFill>
              </a:rPr>
              <a:t>, v</a:t>
            </a:r>
            <a:r>
              <a:rPr lang="en-US" sz="3600" baseline="-25000" dirty="0">
                <a:solidFill>
                  <a:srgbClr val="000000"/>
                </a:solidFill>
              </a:rPr>
              <a:t>3</a:t>
            </a:r>
            <a:r>
              <a:rPr lang="en-US" sz="3600" dirty="0" smtClean="0">
                <a:solidFill>
                  <a:srgbClr val="000000"/>
                </a:solidFill>
              </a:rPr>
              <a:t>},</a:t>
            </a:r>
            <a:r>
              <a:rPr lang="en-US" sz="3600" baseline="-25000" dirty="0" smtClean="0">
                <a:solidFill>
                  <a:srgbClr val="000000"/>
                </a:solidFill>
              </a:rPr>
              <a:t> </a:t>
            </a:r>
            <a:r>
              <a:rPr lang="en-US" sz="3600" dirty="0"/>
              <a:t>{</a:t>
            </a:r>
            <a:r>
              <a:rPr lang="en-US" sz="3600" dirty="0">
                <a:solidFill>
                  <a:srgbClr val="000000"/>
                </a:solidFill>
              </a:rPr>
              <a:t>v</a:t>
            </a:r>
            <a:r>
              <a:rPr lang="en-US" sz="3600" baseline="-25000" dirty="0">
                <a:solidFill>
                  <a:srgbClr val="000000"/>
                </a:solidFill>
              </a:rPr>
              <a:t>1</a:t>
            </a:r>
            <a:r>
              <a:rPr lang="en-US" sz="3600" dirty="0">
                <a:solidFill>
                  <a:srgbClr val="000000"/>
                </a:solidFill>
              </a:rPr>
              <a:t>, v</a:t>
            </a:r>
            <a:r>
              <a:rPr lang="en-US" sz="3600" baseline="-25000" dirty="0">
                <a:solidFill>
                  <a:srgbClr val="000000"/>
                </a:solidFill>
              </a:rPr>
              <a:t>3</a:t>
            </a:r>
            <a:r>
              <a:rPr lang="en-US" sz="3600" dirty="0" smtClean="0">
                <a:solidFill>
                  <a:srgbClr val="000000"/>
                </a:solidFill>
              </a:rPr>
              <a:t>}, </a:t>
            </a:r>
            <a:r>
              <a:rPr lang="en-US" sz="3600" dirty="0"/>
              <a:t>{</a:t>
            </a:r>
            <a:r>
              <a:rPr lang="en-US" sz="3600" dirty="0" smtClean="0">
                <a:solidFill>
                  <a:srgbClr val="000000"/>
                </a:solidFill>
              </a:rPr>
              <a:t>v</a:t>
            </a:r>
            <a:r>
              <a:rPr lang="en-US" sz="3600" baseline="-25000" dirty="0" smtClean="0">
                <a:solidFill>
                  <a:srgbClr val="000000"/>
                </a:solidFill>
              </a:rPr>
              <a:t>1</a:t>
            </a:r>
            <a:r>
              <a:rPr lang="en-US" sz="3600" dirty="0" smtClean="0">
                <a:solidFill>
                  <a:srgbClr val="000000"/>
                </a:solidFill>
              </a:rPr>
              <a:t>}, {v</a:t>
            </a:r>
            <a:r>
              <a:rPr lang="en-US" sz="3600" baseline="-25000" dirty="0" smtClean="0">
                <a:solidFill>
                  <a:srgbClr val="000000"/>
                </a:solidFill>
              </a:rPr>
              <a:t>2</a:t>
            </a:r>
            <a:r>
              <a:rPr lang="en-US" sz="3600" dirty="0" smtClean="0">
                <a:solidFill>
                  <a:srgbClr val="000000"/>
                </a:solidFill>
              </a:rPr>
              <a:t>}, </a:t>
            </a:r>
            <a:r>
              <a:rPr lang="en-US" sz="3600" dirty="0" smtClean="0"/>
              <a:t>{</a:t>
            </a:r>
            <a:r>
              <a:rPr lang="en-US" sz="3600" dirty="0" smtClean="0">
                <a:solidFill>
                  <a:srgbClr val="000000"/>
                </a:solidFill>
              </a:rPr>
              <a:t>v</a:t>
            </a:r>
            <a:r>
              <a:rPr lang="en-US" sz="3600" baseline="-25000" dirty="0" smtClean="0">
                <a:solidFill>
                  <a:srgbClr val="000000"/>
                </a:solidFill>
              </a:rPr>
              <a:t>3</a:t>
            </a:r>
            <a:r>
              <a:rPr lang="en-US" sz="3600" dirty="0">
                <a:solidFill>
                  <a:srgbClr val="000000"/>
                </a:solidFill>
              </a:rPr>
              <a:t>}</a:t>
            </a:r>
            <a:endParaRPr lang="en-US" sz="3600" baseline="-25000" dirty="0">
              <a:solidFill>
                <a:srgbClr val="000000"/>
              </a:solidFill>
            </a:endParaRPr>
          </a:p>
          <a:p>
            <a:endParaRPr lang="en-US" sz="3600" baseline="-25000" dirty="0">
              <a:solidFill>
                <a:srgbClr val="000000"/>
              </a:solidFill>
            </a:endParaRPr>
          </a:p>
          <a:p>
            <a:r>
              <a:rPr lang="en-US" sz="3600" dirty="0" smtClean="0"/>
              <a:t> </a:t>
            </a:r>
            <a:endParaRPr lang="en-US" sz="3600" dirty="0"/>
          </a:p>
          <a:p>
            <a:endParaRPr lang="en-US" sz="3600" dirty="0"/>
          </a:p>
        </p:txBody>
      </p:sp>
      <p:grpSp>
        <p:nvGrpSpPr>
          <p:cNvPr id="3" name="Group 2"/>
          <p:cNvGrpSpPr/>
          <p:nvPr/>
        </p:nvGrpSpPr>
        <p:grpSpPr>
          <a:xfrm>
            <a:off x="3911595" y="2343449"/>
            <a:ext cx="2932737" cy="2510394"/>
            <a:chOff x="643130" y="3761860"/>
            <a:chExt cx="2932737" cy="2510394"/>
          </a:xfrm>
        </p:grpSpPr>
        <p:sp>
          <p:nvSpPr>
            <p:cNvPr id="4" name="TextBox 3"/>
            <p:cNvSpPr txBox="1"/>
            <p:nvPr/>
          </p:nvSpPr>
          <p:spPr>
            <a:xfrm>
              <a:off x="1828781" y="3761860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643130" y="4321013"/>
              <a:ext cx="2932737" cy="1951241"/>
              <a:chOff x="643130" y="4321013"/>
              <a:chExt cx="2932737" cy="1951241"/>
            </a:xfrm>
          </p:grpSpPr>
          <p:cxnSp>
            <p:nvCxnSpPr>
              <p:cNvPr id="6" name="Straight Connector 5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Oval 6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Oval 7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Isosceles Triangle 8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2403933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2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1404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786722" y="5687478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3</a:t>
                </a:r>
              </a:p>
            </p:txBody>
          </p:sp>
          <p:grpSp>
            <p:nvGrpSpPr>
              <p:cNvPr id="18" name="Group 17"/>
              <p:cNvGrpSpPr/>
              <p:nvPr/>
            </p:nvGrpSpPr>
            <p:grpSpPr>
              <a:xfrm>
                <a:off x="643130" y="5427877"/>
                <a:ext cx="2932737" cy="584776"/>
                <a:chOff x="643130" y="5427877"/>
                <a:chExt cx="2932737" cy="584776"/>
              </a:xfrm>
            </p:grpSpPr>
            <p:sp>
              <p:nvSpPr>
                <p:cNvPr id="19" name="TextBox 18"/>
                <p:cNvSpPr txBox="1"/>
                <p:nvPr/>
              </p:nvSpPr>
              <p:spPr>
                <a:xfrm>
                  <a:off x="643130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1</a:t>
                  </a:r>
                </a:p>
              </p:txBody>
            </p:sp>
            <p:sp>
              <p:nvSpPr>
                <p:cNvPr id="20" name="TextBox 19"/>
                <p:cNvSpPr txBox="1"/>
                <p:nvPr/>
              </p:nvSpPr>
              <p:spPr>
                <a:xfrm>
                  <a:off x="2924615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3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38434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3108" y="388556"/>
            <a:ext cx="8643871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A </a:t>
            </a:r>
            <a:r>
              <a:rPr lang="en-US" sz="3600" dirty="0"/>
              <a:t>simplicial complex </a:t>
            </a:r>
            <a:r>
              <a:rPr lang="en-US" sz="3600" dirty="0" smtClean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  </a:t>
            </a:r>
            <a:r>
              <a:rPr lang="en-US" sz="3600" dirty="0"/>
              <a:t>is a set of simplices that satisfies the following conditions</a:t>
            </a:r>
            <a:r>
              <a:rPr lang="en-US" sz="3600" dirty="0" smtClean="0"/>
              <a:t>:</a:t>
            </a:r>
          </a:p>
          <a:p>
            <a:endParaRPr lang="en-US" sz="3600" dirty="0"/>
          </a:p>
          <a:p>
            <a:r>
              <a:rPr lang="en-US" sz="3600" dirty="0"/>
              <a:t>1. Any face of a simplex from </a:t>
            </a:r>
            <a:r>
              <a:rPr lang="en-US" sz="3600" dirty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 </a:t>
            </a:r>
            <a:r>
              <a:rPr lang="en-US" sz="3600" dirty="0"/>
              <a:t>is also in </a:t>
            </a:r>
            <a:r>
              <a:rPr lang="en-US" sz="3600" dirty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.</a:t>
            </a:r>
            <a:endParaRPr lang="en-US" sz="3600" dirty="0"/>
          </a:p>
          <a:p>
            <a:endParaRPr lang="en-US" sz="3600" dirty="0" smtClean="0"/>
          </a:p>
          <a:p>
            <a:r>
              <a:rPr lang="en-US" sz="3600" dirty="0" smtClean="0"/>
              <a:t>2</a:t>
            </a:r>
            <a:r>
              <a:rPr lang="en-US" sz="3600" dirty="0"/>
              <a:t>. The intersection of any two simplices </a:t>
            </a:r>
            <a:r>
              <a:rPr lang="en-US" sz="3600" dirty="0" smtClean="0"/>
              <a:t>in </a:t>
            </a:r>
            <a:r>
              <a:rPr lang="en-US" sz="3600" dirty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 </a:t>
            </a:r>
            <a:r>
              <a:rPr lang="en-US" sz="3600" dirty="0"/>
              <a:t>is either  </a:t>
            </a:r>
            <a:r>
              <a:rPr lang="en-US" sz="3600" dirty="0" smtClean="0"/>
              <a:t>empty or </a:t>
            </a:r>
            <a:r>
              <a:rPr lang="en-US" sz="3600" b="1" dirty="0">
                <a:solidFill>
                  <a:srgbClr val="0000FF"/>
                </a:solidFill>
              </a:rPr>
              <a:t>a</a:t>
            </a:r>
            <a:r>
              <a:rPr lang="en-US" sz="3600" dirty="0"/>
              <a:t> face of </a:t>
            </a:r>
            <a:r>
              <a:rPr lang="en-US" sz="3600" dirty="0" smtClean="0"/>
              <a:t>both the simplices.</a:t>
            </a:r>
            <a:endParaRPr lang="en-US" sz="3600" dirty="0"/>
          </a:p>
        </p:txBody>
      </p:sp>
      <p:sp>
        <p:nvSpPr>
          <p:cNvPr id="21" name="Oval 20"/>
          <p:cNvSpPr/>
          <p:nvPr/>
        </p:nvSpPr>
        <p:spPr>
          <a:xfrm>
            <a:off x="6418023" y="4560614"/>
            <a:ext cx="1980034" cy="177509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7415660" y="4560614"/>
            <a:ext cx="0" cy="1775092"/>
          </a:xfrm>
          <a:prstGeom prst="line">
            <a:avLst/>
          </a:prstGeom>
          <a:ln w="762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7278500" y="5305797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7278500" y="4420072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278500" y="6198546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6240500" y="4583932"/>
            <a:ext cx="2266797" cy="1656198"/>
            <a:chOff x="5571405" y="4638552"/>
            <a:chExt cx="2501133" cy="1986104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5571405" y="4638552"/>
              <a:ext cx="2457973" cy="1915634"/>
            </a:xfrm>
            <a:prstGeom prst="line">
              <a:avLst/>
            </a:prstGeom>
            <a:ln w="28575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5614565" y="4709022"/>
              <a:ext cx="2457973" cy="1915634"/>
            </a:xfrm>
            <a:prstGeom prst="line">
              <a:avLst/>
            </a:prstGeom>
            <a:ln w="28575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>
            <a:off x="2180428" y="4603969"/>
            <a:ext cx="1035724" cy="1685001"/>
            <a:chOff x="2412563" y="4740104"/>
            <a:chExt cx="1035724" cy="1685001"/>
          </a:xfrm>
        </p:grpSpPr>
        <p:grpSp>
          <p:nvGrpSpPr>
            <p:cNvPr id="33" name="Group 32"/>
            <p:cNvGrpSpPr>
              <a:grpSpLocks noChangeAspect="1"/>
            </p:cNvGrpSpPr>
            <p:nvPr/>
          </p:nvGrpSpPr>
          <p:grpSpPr>
            <a:xfrm>
              <a:off x="2412563" y="4740104"/>
              <a:ext cx="1035724" cy="914400"/>
              <a:chOff x="1097896" y="4321013"/>
              <a:chExt cx="1838411" cy="1623060"/>
            </a:xfrm>
          </p:grpSpPr>
          <p:cxnSp>
            <p:nvCxnSpPr>
              <p:cNvPr id="34" name="Straight Connector 33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Oval 34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Oval 35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Isosceles Triangle 36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9" name="Group 48"/>
            <p:cNvGrpSpPr>
              <a:grpSpLocks noChangeAspect="1"/>
            </p:cNvGrpSpPr>
            <p:nvPr/>
          </p:nvGrpSpPr>
          <p:grpSpPr>
            <a:xfrm flipV="1">
              <a:off x="2412563" y="5510705"/>
              <a:ext cx="1035724" cy="914400"/>
              <a:chOff x="1097896" y="4321013"/>
              <a:chExt cx="1838411" cy="1623060"/>
            </a:xfrm>
          </p:grpSpPr>
          <p:cxnSp>
            <p:nvCxnSpPr>
              <p:cNvPr id="50" name="Straight Connector 49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Oval 50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2" name="Oval 51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" name="Isosceles Triangle 52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80" name="Group 79"/>
          <p:cNvGrpSpPr/>
          <p:nvPr/>
        </p:nvGrpSpPr>
        <p:grpSpPr>
          <a:xfrm>
            <a:off x="4115306" y="4602968"/>
            <a:ext cx="1036184" cy="1687003"/>
            <a:chOff x="3950929" y="4881901"/>
            <a:chExt cx="1036184" cy="1687003"/>
          </a:xfrm>
        </p:grpSpPr>
        <p:grpSp>
          <p:nvGrpSpPr>
            <p:cNvPr id="59" name="Group 58"/>
            <p:cNvGrpSpPr>
              <a:grpSpLocks noChangeAspect="1"/>
            </p:cNvGrpSpPr>
            <p:nvPr/>
          </p:nvGrpSpPr>
          <p:grpSpPr>
            <a:xfrm flipV="1">
              <a:off x="3950929" y="4881901"/>
              <a:ext cx="1035724" cy="914400"/>
              <a:chOff x="1097896" y="4321013"/>
              <a:chExt cx="1838411" cy="1623060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Oval 60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2" name="Oval 61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3" name="Isosceles Triangle 62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9" name="Group 68"/>
            <p:cNvGrpSpPr>
              <a:grpSpLocks noChangeAspect="1"/>
            </p:cNvGrpSpPr>
            <p:nvPr/>
          </p:nvGrpSpPr>
          <p:grpSpPr>
            <a:xfrm>
              <a:off x="3951389" y="5654504"/>
              <a:ext cx="1035724" cy="914400"/>
              <a:chOff x="1097896" y="4321013"/>
              <a:chExt cx="1838411" cy="1623060"/>
            </a:xfrm>
          </p:grpSpPr>
          <p:cxnSp>
            <p:nvCxnSpPr>
              <p:cNvPr id="70" name="Straight Connector 69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Oval 70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Oval 71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3" name="Isosceles Triangle 72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98293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3108" y="388556"/>
            <a:ext cx="8643871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A </a:t>
            </a:r>
            <a:r>
              <a:rPr lang="en-US" sz="3600" dirty="0"/>
              <a:t>simplicial complex </a:t>
            </a:r>
            <a:r>
              <a:rPr lang="en-US" sz="3600" dirty="0" smtClean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  </a:t>
            </a:r>
            <a:r>
              <a:rPr lang="en-US" sz="3600" dirty="0"/>
              <a:t>is a set of simplices that satisfies the following conditions</a:t>
            </a:r>
            <a:r>
              <a:rPr lang="en-US" sz="3600" dirty="0" smtClean="0"/>
              <a:t>:</a:t>
            </a:r>
          </a:p>
          <a:p>
            <a:endParaRPr lang="en-US" sz="3600" dirty="0"/>
          </a:p>
          <a:p>
            <a:r>
              <a:rPr lang="en-US" sz="3600" dirty="0"/>
              <a:t>1. Any face of a simplex from </a:t>
            </a:r>
            <a:r>
              <a:rPr lang="en-US" sz="3600" dirty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 </a:t>
            </a:r>
            <a:r>
              <a:rPr lang="en-US" sz="3600" dirty="0"/>
              <a:t>is also in </a:t>
            </a:r>
            <a:r>
              <a:rPr lang="en-US" sz="3600" dirty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.</a:t>
            </a:r>
            <a:endParaRPr lang="en-US" sz="3600" dirty="0"/>
          </a:p>
          <a:p>
            <a:endParaRPr lang="en-US" sz="3600" dirty="0" smtClean="0"/>
          </a:p>
          <a:p>
            <a:r>
              <a:rPr lang="en-US" sz="3600" dirty="0" smtClean="0"/>
              <a:t>2</a:t>
            </a:r>
            <a:r>
              <a:rPr lang="en-US" sz="3600" dirty="0"/>
              <a:t>. The intersection of any two simplices </a:t>
            </a:r>
            <a:r>
              <a:rPr lang="en-US" sz="3600" dirty="0" smtClean="0"/>
              <a:t>in </a:t>
            </a:r>
            <a:r>
              <a:rPr lang="en-US" sz="3600" dirty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 </a:t>
            </a:r>
            <a:r>
              <a:rPr lang="en-US" sz="3600" dirty="0"/>
              <a:t>is either  </a:t>
            </a:r>
            <a:r>
              <a:rPr lang="en-US" sz="3600" dirty="0" smtClean="0"/>
              <a:t>empty or </a:t>
            </a:r>
            <a:r>
              <a:rPr lang="en-US" sz="3600" b="1" dirty="0">
                <a:solidFill>
                  <a:srgbClr val="0000FF"/>
                </a:solidFill>
              </a:rPr>
              <a:t>a</a:t>
            </a:r>
            <a:r>
              <a:rPr lang="en-US" sz="3600" dirty="0"/>
              <a:t> face of </a:t>
            </a:r>
            <a:r>
              <a:rPr lang="en-US" sz="3600" dirty="0" smtClean="0"/>
              <a:t>both the simplices.</a:t>
            </a:r>
            <a:endParaRPr lang="en-US" sz="3600" dirty="0"/>
          </a:p>
        </p:txBody>
      </p:sp>
      <p:sp>
        <p:nvSpPr>
          <p:cNvPr id="21" name="Oval 20"/>
          <p:cNvSpPr/>
          <p:nvPr/>
        </p:nvSpPr>
        <p:spPr>
          <a:xfrm>
            <a:off x="6418023" y="4560614"/>
            <a:ext cx="1980034" cy="177509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7415660" y="4560614"/>
            <a:ext cx="0" cy="1775092"/>
          </a:xfrm>
          <a:prstGeom prst="line">
            <a:avLst/>
          </a:prstGeom>
          <a:ln w="762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7278500" y="5305797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7278500" y="4420072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278500" y="6198546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6240500" y="4583932"/>
            <a:ext cx="2266797" cy="1656198"/>
            <a:chOff x="5571405" y="4638552"/>
            <a:chExt cx="2501133" cy="1986104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5571405" y="4638552"/>
              <a:ext cx="2457973" cy="1915634"/>
            </a:xfrm>
            <a:prstGeom prst="line">
              <a:avLst/>
            </a:prstGeom>
            <a:ln w="28575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5614565" y="4709022"/>
              <a:ext cx="2457973" cy="1915634"/>
            </a:xfrm>
            <a:prstGeom prst="line">
              <a:avLst/>
            </a:prstGeom>
            <a:ln w="28575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>
            <a:off x="2180428" y="4603969"/>
            <a:ext cx="1035724" cy="1685001"/>
            <a:chOff x="2412563" y="4740104"/>
            <a:chExt cx="1035724" cy="1685001"/>
          </a:xfrm>
        </p:grpSpPr>
        <p:grpSp>
          <p:nvGrpSpPr>
            <p:cNvPr id="33" name="Group 32"/>
            <p:cNvGrpSpPr>
              <a:grpSpLocks noChangeAspect="1"/>
            </p:cNvGrpSpPr>
            <p:nvPr/>
          </p:nvGrpSpPr>
          <p:grpSpPr>
            <a:xfrm>
              <a:off x="2412563" y="4740104"/>
              <a:ext cx="1035724" cy="914400"/>
              <a:chOff x="1097896" y="4321013"/>
              <a:chExt cx="1838411" cy="1623060"/>
            </a:xfrm>
          </p:grpSpPr>
          <p:cxnSp>
            <p:nvCxnSpPr>
              <p:cNvPr id="34" name="Straight Connector 33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Oval 34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Oval 35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Isosceles Triangle 36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9" name="Group 48"/>
            <p:cNvGrpSpPr>
              <a:grpSpLocks noChangeAspect="1"/>
            </p:cNvGrpSpPr>
            <p:nvPr/>
          </p:nvGrpSpPr>
          <p:grpSpPr>
            <a:xfrm flipV="1">
              <a:off x="2412563" y="5510705"/>
              <a:ext cx="1035724" cy="914400"/>
              <a:chOff x="1097896" y="4321013"/>
              <a:chExt cx="1838411" cy="1623060"/>
            </a:xfrm>
          </p:grpSpPr>
          <p:cxnSp>
            <p:nvCxnSpPr>
              <p:cNvPr id="50" name="Straight Connector 49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Oval 50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2" name="Oval 51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" name="Isosceles Triangle 52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80" name="Group 79"/>
          <p:cNvGrpSpPr/>
          <p:nvPr/>
        </p:nvGrpSpPr>
        <p:grpSpPr>
          <a:xfrm>
            <a:off x="4115306" y="4602968"/>
            <a:ext cx="1036184" cy="1687003"/>
            <a:chOff x="3950929" y="4881901"/>
            <a:chExt cx="1036184" cy="1687003"/>
          </a:xfrm>
        </p:grpSpPr>
        <p:grpSp>
          <p:nvGrpSpPr>
            <p:cNvPr id="59" name="Group 58"/>
            <p:cNvGrpSpPr>
              <a:grpSpLocks noChangeAspect="1"/>
            </p:cNvGrpSpPr>
            <p:nvPr/>
          </p:nvGrpSpPr>
          <p:grpSpPr>
            <a:xfrm flipV="1">
              <a:off x="3950929" y="4881901"/>
              <a:ext cx="1035724" cy="914400"/>
              <a:chOff x="1097896" y="4321013"/>
              <a:chExt cx="1838411" cy="1623060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Oval 60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2" name="Oval 61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3" name="Isosceles Triangle 62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9" name="Group 68"/>
            <p:cNvGrpSpPr>
              <a:grpSpLocks noChangeAspect="1"/>
            </p:cNvGrpSpPr>
            <p:nvPr/>
          </p:nvGrpSpPr>
          <p:grpSpPr>
            <a:xfrm>
              <a:off x="3951389" y="5654504"/>
              <a:ext cx="1035724" cy="914400"/>
              <a:chOff x="1097896" y="4321013"/>
              <a:chExt cx="1838411" cy="1623060"/>
            </a:xfrm>
          </p:grpSpPr>
          <p:cxnSp>
            <p:nvCxnSpPr>
              <p:cNvPr id="70" name="Straight Connector 69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Oval 70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Oval 71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3" name="Isosceles Triangle 72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163865" y="5693949"/>
            <a:ext cx="21804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AF0000"/>
                </a:solidFill>
              </a:rPr>
              <a:t>simplex = convex hull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1952723" y="5693949"/>
            <a:ext cx="827526" cy="438900"/>
          </a:xfrm>
          <a:prstGeom prst="straightConnector1">
            <a:avLst/>
          </a:prstGeom>
          <a:ln w="38100" cmpd="sng">
            <a:solidFill>
              <a:srgbClr val="A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395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075" y="320996"/>
            <a:ext cx="8621850" cy="51109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3365" y="6118598"/>
            <a:ext cx="902063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persistent cosmic web and its filamentary structure I: Theory and implementation - </a:t>
            </a:r>
            <a:r>
              <a:rPr lang="en-US" dirty="0" err="1" smtClean="0"/>
              <a:t>Sousbie</a:t>
            </a:r>
            <a:r>
              <a:rPr lang="en-US" dirty="0" smtClean="0"/>
              <a:t>, Thierry                        </a:t>
            </a:r>
            <a:r>
              <a:rPr lang="en-US" dirty="0" smtClean="0">
                <a:hlinkClick r:id="rId3"/>
              </a:rPr>
              <a:t>http://inspirehep.net/record/870503/plots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8612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900" y="-350952"/>
            <a:ext cx="7937292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3418" y="6484698"/>
            <a:ext cx="67243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http://www.math.cornell.edu/~mec/Winter2009/Victor/part5.</a:t>
            </a:r>
            <a:r>
              <a:rPr lang="en-US" dirty="0" smtClean="0">
                <a:hlinkClick r:id="rId3"/>
              </a:rPr>
              <a:t>htm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498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900" y="-350952"/>
            <a:ext cx="7937292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3418" y="6484698"/>
            <a:ext cx="67243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http://www.math.cornell.edu/~mec/Winter2009/Victor/part5.</a:t>
            </a:r>
            <a:r>
              <a:rPr lang="en-US" dirty="0" smtClean="0">
                <a:hlinkClick r:id="rId3"/>
              </a:rPr>
              <a:t>htm</a:t>
            </a:r>
            <a:endParaRPr lang="en-US" dirty="0" smtClean="0"/>
          </a:p>
          <a:p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3674062" y="2169224"/>
            <a:ext cx="1453966" cy="154546"/>
            <a:chOff x="3687717" y="2169224"/>
            <a:chExt cx="1453966" cy="154546"/>
          </a:xfrm>
        </p:grpSpPr>
        <p:sp>
          <p:nvSpPr>
            <p:cNvPr id="4" name="Oval 3"/>
            <p:cNvSpPr/>
            <p:nvPr/>
          </p:nvSpPr>
          <p:spPr>
            <a:xfrm flipV="1">
              <a:off x="3687717" y="2169224"/>
              <a:ext cx="154546" cy="154546"/>
            </a:xfrm>
            <a:prstGeom prst="ellipse">
              <a:avLst/>
            </a:prstGeom>
            <a:solidFill>
              <a:srgbClr val="77007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Oval 5"/>
            <p:cNvSpPr/>
            <p:nvPr/>
          </p:nvSpPr>
          <p:spPr>
            <a:xfrm flipV="1">
              <a:off x="4987137" y="2169224"/>
              <a:ext cx="154546" cy="154546"/>
            </a:xfrm>
            <a:prstGeom prst="ellipse">
              <a:avLst/>
            </a:prstGeom>
            <a:solidFill>
              <a:srgbClr val="77007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689912" y="819574"/>
            <a:ext cx="1453966" cy="154546"/>
            <a:chOff x="3687717" y="2169224"/>
            <a:chExt cx="1453966" cy="154546"/>
          </a:xfrm>
        </p:grpSpPr>
        <p:sp>
          <p:nvSpPr>
            <p:cNvPr id="9" name="Oval 8"/>
            <p:cNvSpPr/>
            <p:nvPr/>
          </p:nvSpPr>
          <p:spPr>
            <a:xfrm flipV="1">
              <a:off x="3687717" y="2169224"/>
              <a:ext cx="154546" cy="154546"/>
            </a:xfrm>
            <a:prstGeom prst="ellipse">
              <a:avLst/>
            </a:prstGeom>
            <a:solidFill>
              <a:srgbClr val="77007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 flipV="1">
              <a:off x="4987137" y="2169224"/>
              <a:ext cx="154546" cy="154546"/>
            </a:xfrm>
            <a:prstGeom prst="ellipse">
              <a:avLst/>
            </a:prstGeom>
            <a:solidFill>
              <a:srgbClr val="770077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239466" y="342520"/>
            <a:ext cx="1775203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How many vertices?</a:t>
            </a:r>
          </a:p>
        </p:txBody>
      </p:sp>
      <p:sp>
        <p:nvSpPr>
          <p:cNvPr id="11" name="Bent Arrow 10"/>
          <p:cNvSpPr/>
          <p:nvPr/>
        </p:nvSpPr>
        <p:spPr>
          <a:xfrm flipH="1" flipV="1">
            <a:off x="5239466" y="1269313"/>
            <a:ext cx="905466" cy="574047"/>
          </a:xfrm>
          <a:prstGeom prst="bentArrow">
            <a:avLst/>
          </a:prstGeom>
          <a:solidFill>
            <a:srgbClr val="FDEAD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080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6169" y="1105508"/>
            <a:ext cx="4311374" cy="446227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50381" y="6407729"/>
            <a:ext cx="89936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https://simomaths.wordpress.com/2013/12/05/from-euler-characteristics-to-cohomology-ii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01270" y="284096"/>
            <a:ext cx="7017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Standard triangulation of the torus: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464693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3108" y="388556"/>
            <a:ext cx="8643871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A </a:t>
            </a:r>
            <a:r>
              <a:rPr lang="en-US" sz="3600" dirty="0">
                <a:solidFill>
                  <a:srgbClr val="AF0000"/>
                </a:solidFill>
              </a:rPr>
              <a:t>simplicial complex </a:t>
            </a:r>
            <a:r>
              <a:rPr lang="en-US" sz="3600" dirty="0" smtClean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  </a:t>
            </a:r>
            <a:r>
              <a:rPr lang="en-US" sz="3600" dirty="0"/>
              <a:t>is a set of simplices that satisfies the following conditions</a:t>
            </a:r>
            <a:r>
              <a:rPr lang="en-US" sz="3600" dirty="0" smtClean="0"/>
              <a:t>:</a:t>
            </a:r>
          </a:p>
          <a:p>
            <a:endParaRPr lang="en-US" sz="3600" dirty="0"/>
          </a:p>
          <a:p>
            <a:r>
              <a:rPr lang="en-US" sz="3600" dirty="0"/>
              <a:t>1. Any face of a simplex from </a:t>
            </a:r>
            <a:r>
              <a:rPr lang="en-US" sz="3600" dirty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 </a:t>
            </a:r>
            <a:r>
              <a:rPr lang="en-US" sz="3600" dirty="0"/>
              <a:t>is also in </a:t>
            </a:r>
            <a:r>
              <a:rPr lang="en-US" sz="3600" dirty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.</a:t>
            </a:r>
            <a:endParaRPr lang="en-US" sz="3600" dirty="0"/>
          </a:p>
          <a:p>
            <a:endParaRPr lang="en-US" sz="3600" dirty="0" smtClean="0"/>
          </a:p>
          <a:p>
            <a:r>
              <a:rPr lang="en-US" sz="3600" dirty="0" smtClean="0"/>
              <a:t>2</a:t>
            </a:r>
            <a:r>
              <a:rPr lang="en-US" sz="3600" dirty="0"/>
              <a:t>. The intersection of any two simplices </a:t>
            </a:r>
            <a:r>
              <a:rPr lang="en-US" sz="3600" dirty="0" smtClean="0"/>
              <a:t>in </a:t>
            </a:r>
            <a:r>
              <a:rPr lang="en-US" sz="3600" dirty="0">
                <a:latin typeface="Apple Chancery"/>
                <a:cs typeface="Apple Chancery"/>
              </a:rPr>
              <a:t>K</a:t>
            </a:r>
            <a:r>
              <a:rPr lang="en-US" sz="3600" dirty="0" smtClean="0"/>
              <a:t> </a:t>
            </a:r>
            <a:r>
              <a:rPr lang="en-US" sz="3600" dirty="0"/>
              <a:t>is either  </a:t>
            </a:r>
            <a:r>
              <a:rPr lang="en-US" sz="3600" dirty="0" smtClean="0"/>
              <a:t>empty or </a:t>
            </a:r>
            <a:r>
              <a:rPr lang="en-US" sz="3600" b="1" dirty="0">
                <a:solidFill>
                  <a:srgbClr val="0000FF"/>
                </a:solidFill>
              </a:rPr>
              <a:t>a</a:t>
            </a:r>
            <a:r>
              <a:rPr lang="en-US" sz="3600" dirty="0"/>
              <a:t> face of </a:t>
            </a:r>
            <a:r>
              <a:rPr lang="en-US" sz="3600" dirty="0" smtClean="0"/>
              <a:t>both the simplices.</a:t>
            </a:r>
            <a:endParaRPr lang="en-US" sz="3600" dirty="0"/>
          </a:p>
        </p:txBody>
      </p:sp>
      <p:sp>
        <p:nvSpPr>
          <p:cNvPr id="21" name="Oval 20"/>
          <p:cNvSpPr/>
          <p:nvPr/>
        </p:nvSpPr>
        <p:spPr>
          <a:xfrm>
            <a:off x="6418023" y="4560614"/>
            <a:ext cx="1980034" cy="177509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76200" cmpd="sng"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7415660" y="4560614"/>
            <a:ext cx="0" cy="1775092"/>
          </a:xfrm>
          <a:prstGeom prst="line">
            <a:avLst/>
          </a:prstGeom>
          <a:ln w="76200" cmpd="sng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7278500" y="5305797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7278500" y="4420072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278500" y="6198546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0" name="Group 29"/>
          <p:cNvGrpSpPr/>
          <p:nvPr/>
        </p:nvGrpSpPr>
        <p:grpSpPr>
          <a:xfrm>
            <a:off x="6240500" y="4583932"/>
            <a:ext cx="2266797" cy="1656198"/>
            <a:chOff x="5571405" y="4638552"/>
            <a:chExt cx="2501133" cy="1986104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5571405" y="4638552"/>
              <a:ext cx="2457973" cy="1915634"/>
            </a:xfrm>
            <a:prstGeom prst="line">
              <a:avLst/>
            </a:prstGeom>
            <a:ln w="28575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5614565" y="4709022"/>
              <a:ext cx="2457973" cy="1915634"/>
            </a:xfrm>
            <a:prstGeom prst="line">
              <a:avLst/>
            </a:prstGeom>
            <a:ln w="28575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 78"/>
          <p:cNvGrpSpPr/>
          <p:nvPr/>
        </p:nvGrpSpPr>
        <p:grpSpPr>
          <a:xfrm>
            <a:off x="2180428" y="4603969"/>
            <a:ext cx="1035724" cy="1685001"/>
            <a:chOff x="2412563" y="4740104"/>
            <a:chExt cx="1035724" cy="1685001"/>
          </a:xfrm>
        </p:grpSpPr>
        <p:grpSp>
          <p:nvGrpSpPr>
            <p:cNvPr id="33" name="Group 32"/>
            <p:cNvGrpSpPr>
              <a:grpSpLocks noChangeAspect="1"/>
            </p:cNvGrpSpPr>
            <p:nvPr/>
          </p:nvGrpSpPr>
          <p:grpSpPr>
            <a:xfrm>
              <a:off x="2412563" y="4740104"/>
              <a:ext cx="1035724" cy="914400"/>
              <a:chOff x="1097896" y="4321013"/>
              <a:chExt cx="1838411" cy="1623060"/>
            </a:xfrm>
          </p:grpSpPr>
          <p:cxnSp>
            <p:nvCxnSpPr>
              <p:cNvPr id="34" name="Straight Connector 33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Oval 34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Oval 35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Isosceles Triangle 36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49" name="Group 48"/>
            <p:cNvGrpSpPr>
              <a:grpSpLocks noChangeAspect="1"/>
            </p:cNvGrpSpPr>
            <p:nvPr/>
          </p:nvGrpSpPr>
          <p:grpSpPr>
            <a:xfrm flipV="1">
              <a:off x="2412563" y="5510705"/>
              <a:ext cx="1035724" cy="914400"/>
              <a:chOff x="1097896" y="4321013"/>
              <a:chExt cx="1838411" cy="1623060"/>
            </a:xfrm>
          </p:grpSpPr>
          <p:cxnSp>
            <p:nvCxnSpPr>
              <p:cNvPr id="50" name="Straight Connector 49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Oval 50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2" name="Oval 51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3" name="Isosceles Triangle 52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80" name="Group 79"/>
          <p:cNvGrpSpPr/>
          <p:nvPr/>
        </p:nvGrpSpPr>
        <p:grpSpPr>
          <a:xfrm>
            <a:off x="4115306" y="4602968"/>
            <a:ext cx="1036184" cy="1687003"/>
            <a:chOff x="3950929" y="4881901"/>
            <a:chExt cx="1036184" cy="1687003"/>
          </a:xfrm>
        </p:grpSpPr>
        <p:grpSp>
          <p:nvGrpSpPr>
            <p:cNvPr id="59" name="Group 58"/>
            <p:cNvGrpSpPr>
              <a:grpSpLocks noChangeAspect="1"/>
            </p:cNvGrpSpPr>
            <p:nvPr/>
          </p:nvGrpSpPr>
          <p:grpSpPr>
            <a:xfrm flipV="1">
              <a:off x="3950929" y="4881901"/>
              <a:ext cx="1035724" cy="914400"/>
              <a:chOff x="1097896" y="4321013"/>
              <a:chExt cx="1838411" cy="1623060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Oval 60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2" name="Oval 61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3" name="Isosceles Triangle 62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69" name="Group 68"/>
            <p:cNvGrpSpPr>
              <a:grpSpLocks noChangeAspect="1"/>
            </p:cNvGrpSpPr>
            <p:nvPr/>
          </p:nvGrpSpPr>
          <p:grpSpPr>
            <a:xfrm>
              <a:off x="3951389" y="5654504"/>
              <a:ext cx="1035724" cy="914400"/>
              <a:chOff x="1097896" y="4321013"/>
              <a:chExt cx="1838411" cy="1623060"/>
            </a:xfrm>
          </p:grpSpPr>
          <p:cxnSp>
            <p:nvCxnSpPr>
              <p:cNvPr id="70" name="Straight Connector 69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1" name="Oval 70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Oval 71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3" name="Isosceles Triangle 72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9405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Isosceles Triangle 100"/>
          <p:cNvSpPr/>
          <p:nvPr/>
        </p:nvSpPr>
        <p:spPr>
          <a:xfrm rot="10800000">
            <a:off x="1176087" y="5765765"/>
            <a:ext cx="1600200" cy="1385316"/>
          </a:xfrm>
          <a:prstGeom prst="triangl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11737" y="2576185"/>
            <a:ext cx="8689219" cy="3590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n-</a:t>
            </a:r>
            <a:r>
              <a:rPr lang="en-US" sz="3200" b="1" dirty="0">
                <a:solidFill>
                  <a:srgbClr val="000000"/>
                </a:solidFill>
              </a:rPr>
              <a:t>simplex </a:t>
            </a:r>
            <a:r>
              <a:rPr lang="en-US" sz="3200" dirty="0" smtClean="0">
                <a:solidFill>
                  <a:srgbClr val="000000"/>
                </a:solidFill>
              </a:rPr>
              <a:t>= </a:t>
            </a:r>
            <a:r>
              <a:rPr lang="en-US" sz="3200" dirty="0">
                <a:solidFill>
                  <a:srgbClr val="000000"/>
                </a:solidFill>
              </a:rPr>
              <a:t>{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…, </a:t>
            </a:r>
            <a:r>
              <a:rPr lang="en-US" sz="3200" dirty="0" err="1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err="1" smtClean="0">
                <a:solidFill>
                  <a:srgbClr val="000000"/>
                </a:solidFill>
              </a:rPr>
              <a:t>n</a:t>
            </a:r>
            <a:r>
              <a:rPr lang="en-US" sz="3200" dirty="0" smtClean="0">
                <a:solidFill>
                  <a:srgbClr val="000000"/>
                </a:solidFill>
              </a:rPr>
              <a:t>}</a:t>
            </a:r>
            <a:endParaRPr lang="en-US" sz="3200" baseline="-25000" dirty="0">
              <a:solidFill>
                <a:srgbClr val="000000"/>
              </a:solidFill>
            </a:endParaRPr>
          </a:p>
          <a:p>
            <a:endParaRPr lang="en-US" sz="3200" baseline="-25000" dirty="0" smtClean="0">
              <a:solidFill>
                <a:srgbClr val="000000"/>
              </a:solidFill>
            </a:endParaRPr>
          </a:p>
          <a:p>
            <a:r>
              <a:rPr lang="en-US" sz="3200" dirty="0" smtClean="0"/>
              <a:t>Let V be a finite set.</a:t>
            </a:r>
          </a:p>
          <a:p>
            <a:endParaRPr lang="en-US" sz="1400" dirty="0"/>
          </a:p>
          <a:p>
            <a:r>
              <a:rPr lang="en-US" sz="3200" dirty="0" smtClean="0"/>
              <a:t>A finite </a:t>
            </a:r>
            <a:r>
              <a:rPr lang="en-US" sz="3200" dirty="0" smtClean="0">
                <a:solidFill>
                  <a:srgbClr val="AF0000"/>
                </a:solidFill>
              </a:rPr>
              <a:t>abstract simplicial complex </a:t>
            </a:r>
            <a:r>
              <a:rPr lang="en-US" sz="3200" dirty="0" smtClean="0"/>
              <a:t>is </a:t>
            </a:r>
          </a:p>
          <a:p>
            <a:r>
              <a:rPr lang="en-US" sz="3200" dirty="0" smtClean="0"/>
              <a:t>a subset </a:t>
            </a:r>
            <a:r>
              <a:rPr lang="en-US" sz="3200" dirty="0" smtClean="0">
                <a:latin typeface="Apple Chancery"/>
                <a:cs typeface="Apple Chancery"/>
              </a:rPr>
              <a:t>A</a:t>
            </a:r>
            <a:r>
              <a:rPr lang="en-US" sz="3200" dirty="0" smtClean="0"/>
              <a:t> of </a:t>
            </a:r>
            <a:r>
              <a:rPr lang="en-US" sz="3200" dirty="0" smtClean="0">
                <a:latin typeface="Apple Chancery"/>
                <a:cs typeface="Apple Chancery"/>
              </a:rPr>
              <a:t>P</a:t>
            </a:r>
            <a:r>
              <a:rPr lang="en-US" sz="3200" dirty="0" smtClean="0"/>
              <a:t>(V) such that 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1.)  v in V implies {v} in </a:t>
            </a:r>
            <a:r>
              <a:rPr lang="en-US" sz="3200" dirty="0" smtClean="0">
                <a:latin typeface="Apple Chancery"/>
                <a:cs typeface="Apple Chancery"/>
              </a:rPr>
              <a:t>A,</a:t>
            </a:r>
            <a:r>
              <a:rPr lang="en-US" sz="3200" dirty="0" smtClean="0"/>
              <a:t> then </a:t>
            </a:r>
          </a:p>
          <a:p>
            <a:r>
              <a:rPr lang="en-US" sz="3200" dirty="0" smtClean="0"/>
              <a:t>     2.) </a:t>
            </a:r>
            <a:r>
              <a:rPr lang="en-US" sz="3200" dirty="0"/>
              <a:t>if X is in </a:t>
            </a:r>
            <a:r>
              <a:rPr lang="en-US" sz="3200" dirty="0" smtClean="0">
                <a:latin typeface="Apple Chancery"/>
                <a:cs typeface="Apple Chancery"/>
              </a:rPr>
              <a:t>A </a:t>
            </a:r>
            <a:r>
              <a:rPr lang="en-US" sz="3200" dirty="0" smtClean="0">
                <a:cs typeface="Apple Chancery"/>
              </a:rPr>
              <a:t>and </a:t>
            </a:r>
            <a:r>
              <a:rPr lang="en-US" sz="3200" dirty="0" smtClean="0"/>
              <a:t>if Y     X, then Y is in </a:t>
            </a:r>
            <a:r>
              <a:rPr lang="en-US" sz="3200" dirty="0">
                <a:latin typeface="Apple Chancery"/>
                <a:cs typeface="Apple Chancery"/>
              </a:rPr>
              <a:t>A</a:t>
            </a:r>
            <a:r>
              <a:rPr lang="en-US" sz="3200" dirty="0" smtClean="0"/>
              <a:t> 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84425" y="1813359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1</a:t>
            </a:r>
            <a:r>
              <a:rPr lang="en-US" sz="3200" b="1" dirty="0" smtClean="0">
                <a:solidFill>
                  <a:srgbClr val="000000"/>
                </a:solidFill>
              </a:rPr>
              <a:t>-simplex = edge </a:t>
            </a:r>
            <a:r>
              <a:rPr lang="en-US" sz="3200" dirty="0">
                <a:solidFill>
                  <a:srgbClr val="000000"/>
                </a:solidFill>
              </a:rPr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{v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}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284425" y="1012425"/>
            <a:ext cx="827736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0-simplex = vertex </a:t>
            </a:r>
            <a:r>
              <a:rPr lang="en-US" sz="3200" dirty="0" smtClean="0">
                <a:solidFill>
                  <a:srgbClr val="000000"/>
                </a:solidFill>
              </a:rPr>
              <a:t>= {v}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grpSp>
        <p:nvGrpSpPr>
          <p:cNvPr id="53" name="Group 52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4" name="Rectangle 53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8" name="Rectangle 57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Building blocks for an abstract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 rot="5400000">
            <a:off x="4287815" y="5740402"/>
            <a:ext cx="6418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67973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695318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C</a:t>
            </a:r>
            <a:r>
              <a:rPr lang="en-US" sz="3200" dirty="0" smtClean="0">
                <a:solidFill>
                  <a:schemeClr val="tx1"/>
                </a:solidFill>
              </a:rPr>
              <a:t>ell complex = CW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8811" y="771237"/>
            <a:ext cx="849806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Building block:  n-cells = { x in </a:t>
            </a:r>
            <a:r>
              <a:rPr lang="en-US" sz="3200" b="1" dirty="0" err="1" smtClean="0"/>
              <a:t>R</a:t>
            </a:r>
            <a:r>
              <a:rPr lang="en-US" sz="3200" b="1" baseline="30000" dirty="0" err="1" smtClean="0"/>
              <a:t>n</a:t>
            </a:r>
            <a:r>
              <a:rPr lang="en-US" sz="3200" b="1" dirty="0" smtClean="0"/>
              <a:t>  :  || x || &lt; 1  }  </a:t>
            </a:r>
          </a:p>
        </p:txBody>
      </p:sp>
      <p:sp>
        <p:nvSpPr>
          <p:cNvPr id="16" name="Oval 15"/>
          <p:cNvSpPr/>
          <p:nvPr/>
        </p:nvSpPr>
        <p:spPr>
          <a:xfrm>
            <a:off x="7543452" y="2648926"/>
            <a:ext cx="1188213" cy="1188213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38100" cmpd="sng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7" name="Rectangle 16"/>
          <p:cNvSpPr/>
          <p:nvPr/>
        </p:nvSpPr>
        <p:spPr>
          <a:xfrm>
            <a:off x="339488" y="2667956"/>
            <a:ext cx="8197025" cy="58477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2-cell = open disk = { x in R</a:t>
            </a:r>
            <a:r>
              <a:rPr lang="en-US" sz="3200" baseline="30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:  ||x || &lt; 1 }</a:t>
            </a:r>
          </a:p>
        </p:txBody>
      </p:sp>
      <p:sp>
        <p:nvSpPr>
          <p:cNvPr id="3" name="Rectangle 2"/>
          <p:cNvSpPr/>
          <p:nvPr/>
        </p:nvSpPr>
        <p:spPr>
          <a:xfrm>
            <a:off x="339488" y="1364118"/>
            <a:ext cx="7725011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Examples:  </a:t>
            </a:r>
            <a:r>
              <a:rPr lang="en-US" sz="3200" dirty="0" smtClean="0">
                <a:solidFill>
                  <a:srgbClr val="660066"/>
                </a:solidFill>
              </a:rPr>
              <a:t>0-cell = { x in R</a:t>
            </a:r>
            <a:r>
              <a:rPr lang="en-US" sz="3200" baseline="30000" dirty="0" smtClean="0">
                <a:solidFill>
                  <a:srgbClr val="660066"/>
                </a:solidFill>
              </a:rPr>
              <a:t>0</a:t>
            </a:r>
            <a:r>
              <a:rPr lang="en-US" sz="3200" dirty="0" smtClean="0">
                <a:solidFill>
                  <a:srgbClr val="660066"/>
                </a:solidFill>
              </a:rPr>
              <a:t> :  ||x || &lt; 1 }</a:t>
            </a:r>
          </a:p>
        </p:txBody>
      </p:sp>
      <p:sp>
        <p:nvSpPr>
          <p:cNvPr id="21" name="Oval 20"/>
          <p:cNvSpPr>
            <a:spLocks noChangeAspect="1"/>
          </p:cNvSpPr>
          <p:nvPr/>
        </p:nvSpPr>
        <p:spPr>
          <a:xfrm>
            <a:off x="7589520" y="1599350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339488" y="1981774"/>
            <a:ext cx="8804513" cy="584776"/>
            <a:chOff x="404811" y="2583804"/>
            <a:chExt cx="8437563" cy="584776"/>
          </a:xfrm>
        </p:grpSpPr>
        <p:cxnSp>
          <p:nvCxnSpPr>
            <p:cNvPr id="22" name="Straight Connector 21"/>
            <p:cNvCxnSpPr/>
            <p:nvPr/>
          </p:nvCxnSpPr>
          <p:spPr>
            <a:xfrm rot="10800000" flipV="1">
              <a:off x="7598041" y="2941251"/>
              <a:ext cx="955156" cy="0"/>
            </a:xfrm>
            <a:prstGeom prst="line">
              <a:avLst/>
            </a:prstGeom>
            <a:ln w="889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404811" y="2583804"/>
              <a:ext cx="8437563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dirty="0" smtClean="0">
                  <a:solidFill>
                    <a:srgbClr val="004E00"/>
                  </a:solidFill>
                </a:rPr>
                <a:t>1-cell =open interval ={ x in R :  ||x || &lt; 1 }    </a:t>
              </a:r>
              <a:r>
                <a:rPr lang="en-US" sz="3200" b="1" dirty="0" smtClean="0">
                  <a:solidFill>
                    <a:srgbClr val="008000"/>
                  </a:solidFill>
                </a:rPr>
                <a:t>(         )</a:t>
              </a:r>
              <a:endParaRPr lang="en-US" sz="3200" b="1" dirty="0" smtClean="0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230248" y="3521559"/>
            <a:ext cx="8790857" cy="361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660066"/>
                </a:solidFill>
              </a:rPr>
              <a:t>X</a:t>
            </a:r>
            <a:r>
              <a:rPr lang="en-US" sz="3200" baseline="30000" dirty="0" smtClean="0">
                <a:solidFill>
                  <a:srgbClr val="660066"/>
                </a:solidFill>
              </a:rPr>
              <a:t>0</a:t>
            </a:r>
            <a:r>
              <a:rPr lang="en-US" sz="3200" dirty="0" smtClean="0">
                <a:solidFill>
                  <a:srgbClr val="660066"/>
                </a:solidFill>
              </a:rPr>
              <a:t> = set of points with discrete topology.</a:t>
            </a:r>
          </a:p>
          <a:p>
            <a:endParaRPr lang="en-US" sz="1200" dirty="0" smtClean="0">
              <a:solidFill>
                <a:srgbClr val="660066"/>
              </a:solidFill>
            </a:endParaRPr>
          </a:p>
          <a:p>
            <a:r>
              <a:rPr lang="en-US" sz="3200" dirty="0" smtClean="0">
                <a:solidFill>
                  <a:srgbClr val="003700"/>
                </a:solidFill>
              </a:rPr>
              <a:t>Given the (n-1)-skeleton X</a:t>
            </a:r>
            <a:r>
              <a:rPr lang="en-US" sz="3200" baseline="30000" dirty="0" smtClean="0">
                <a:solidFill>
                  <a:srgbClr val="003700"/>
                </a:solidFill>
              </a:rPr>
              <a:t>n-1</a:t>
            </a:r>
            <a:r>
              <a:rPr lang="en-US" sz="3200" dirty="0" smtClean="0">
                <a:solidFill>
                  <a:srgbClr val="003700"/>
                </a:solidFill>
              </a:rPr>
              <a:t>, form the</a:t>
            </a:r>
          </a:p>
          <a:p>
            <a:endParaRPr lang="en-US" sz="1200" dirty="0" smtClean="0">
              <a:solidFill>
                <a:srgbClr val="003700"/>
              </a:solidFill>
            </a:endParaRPr>
          </a:p>
          <a:p>
            <a:r>
              <a:rPr lang="en-US" sz="3200" dirty="0" smtClean="0"/>
              <a:t>n-skeleton, </a:t>
            </a:r>
            <a:r>
              <a:rPr lang="en-US" sz="3200" dirty="0" err="1" smtClean="0"/>
              <a:t>X</a:t>
            </a:r>
            <a:r>
              <a:rPr lang="en-US" sz="3200" baseline="-25000" dirty="0" err="1" smtClean="0"/>
              <a:t>n</a:t>
            </a:r>
            <a:r>
              <a:rPr lang="en-US" sz="3200" dirty="0" smtClean="0"/>
              <a:t>, by attaching n-cells via </a:t>
            </a:r>
          </a:p>
          <a:p>
            <a:pPr>
              <a:lnSpc>
                <a:spcPct val="120000"/>
              </a:lnSpc>
            </a:pPr>
            <a:r>
              <a:rPr lang="en-US" sz="3200" dirty="0" smtClean="0"/>
              <a:t>                    maps  </a:t>
            </a:r>
            <a:r>
              <a:rPr lang="en-US" sz="3200" dirty="0" err="1" smtClean="0"/>
              <a:t>σ</a:t>
            </a:r>
            <a:r>
              <a:rPr lang="en-US" sz="3200" baseline="-25000" dirty="0" smtClean="0"/>
              <a:t>α</a:t>
            </a:r>
            <a:r>
              <a:rPr lang="en-US" sz="3200" dirty="0" smtClean="0"/>
              <a:t>:  </a:t>
            </a:r>
            <a:r>
              <a:rPr lang="en-US" sz="3200" dirty="0"/>
              <a:t>∂</a:t>
            </a:r>
            <a:r>
              <a:rPr lang="en-US" sz="3200" dirty="0" err="1" smtClean="0"/>
              <a:t>D</a:t>
            </a:r>
            <a:r>
              <a:rPr lang="en-US" sz="3200" baseline="30000" dirty="0" err="1" smtClean="0"/>
              <a:t>n</a:t>
            </a:r>
            <a:r>
              <a:rPr lang="en-US" sz="3200" dirty="0" smtClean="0"/>
              <a:t> </a:t>
            </a:r>
            <a:r>
              <a:rPr lang="en-US" sz="3200" dirty="0" smtClean="0">
                <a:sym typeface="Wingdings"/>
              </a:rPr>
              <a:t> X</a:t>
            </a:r>
            <a:r>
              <a:rPr lang="en-US" sz="3200" baseline="30000" dirty="0" smtClean="0">
                <a:sym typeface="Wingdings"/>
              </a:rPr>
              <a:t>n-1</a:t>
            </a:r>
            <a:r>
              <a:rPr lang="en-US" sz="3200" dirty="0" smtClean="0">
                <a:sym typeface="Wingdings"/>
              </a:rPr>
              <a:t>,         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sym typeface="Wingdings"/>
              </a:rPr>
              <a:t>I.e., </a:t>
            </a:r>
            <a:r>
              <a:rPr lang="en-US" sz="3200" dirty="0" err="1" smtClean="0">
                <a:sym typeface="Wingdings"/>
              </a:rPr>
              <a:t>X</a:t>
            </a:r>
            <a:r>
              <a:rPr lang="en-US" sz="3200" baseline="30000" dirty="0" err="1" smtClean="0">
                <a:sym typeface="Wingdings"/>
              </a:rPr>
              <a:t>n</a:t>
            </a:r>
            <a:r>
              <a:rPr lang="en-US" sz="3200" dirty="0" smtClean="0">
                <a:sym typeface="Wingdings"/>
              </a:rPr>
              <a:t> = X</a:t>
            </a:r>
            <a:r>
              <a:rPr lang="en-US" sz="3200" baseline="30000" dirty="0" smtClean="0">
                <a:sym typeface="Wingdings"/>
              </a:rPr>
              <a:t>n-1</a:t>
            </a:r>
            <a:r>
              <a:rPr lang="en-US" sz="3200" dirty="0" smtClean="0">
                <a:sym typeface="Wingdings"/>
              </a:rPr>
              <a:t>    </a:t>
            </a:r>
            <a:r>
              <a:rPr lang="en-US" sz="3200" dirty="0" err="1" smtClean="0">
                <a:sym typeface="Wingdings"/>
              </a:rPr>
              <a:t>D</a:t>
            </a:r>
            <a:r>
              <a:rPr lang="en-US" sz="3200" baseline="30000" dirty="0" err="1" smtClean="0">
                <a:sym typeface="Wingdings"/>
              </a:rPr>
              <a:t>n</a:t>
            </a:r>
            <a:r>
              <a:rPr lang="en-US" sz="3200" baseline="30000" dirty="0" smtClean="0">
                <a:sym typeface="Wingdings"/>
              </a:rPr>
              <a:t> </a:t>
            </a:r>
            <a:r>
              <a:rPr lang="en-US" sz="3200" dirty="0" smtClean="0">
                <a:sym typeface="Wingdings"/>
              </a:rPr>
              <a:t>/ ~   </a:t>
            </a:r>
            <a:r>
              <a:rPr lang="en-US" sz="3200" dirty="0" smtClean="0"/>
              <a:t>where x ~ </a:t>
            </a:r>
            <a:r>
              <a:rPr lang="en-US" sz="3200" dirty="0" err="1" smtClean="0"/>
              <a:t>σ</a:t>
            </a:r>
            <a:r>
              <a:rPr lang="en-US" sz="3200" baseline="-25000" dirty="0" smtClean="0"/>
              <a:t>α</a:t>
            </a:r>
            <a:r>
              <a:rPr lang="en-US" sz="3200" dirty="0" smtClean="0"/>
              <a:t>(x) for all x in </a:t>
            </a:r>
            <a:r>
              <a:rPr lang="en-US" sz="3200" dirty="0"/>
              <a:t>∂</a:t>
            </a:r>
            <a:r>
              <a:rPr lang="en-US" sz="3200" dirty="0" err="1"/>
              <a:t>D</a:t>
            </a:r>
            <a:r>
              <a:rPr lang="en-US" sz="3200" baseline="30000" dirty="0" err="1"/>
              <a:t>n</a:t>
            </a:r>
            <a:r>
              <a:rPr lang="en-US" sz="3200" dirty="0"/>
              <a:t> </a:t>
            </a:r>
            <a:endParaRPr lang="en-US" sz="3200" dirty="0" smtClean="0"/>
          </a:p>
          <a:p>
            <a:endParaRPr lang="en-US" sz="3200" dirty="0" smtClean="0">
              <a:solidFill>
                <a:srgbClr val="00370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345778" y="6102298"/>
            <a:ext cx="862466" cy="575050"/>
            <a:chOff x="2086338" y="6308016"/>
            <a:chExt cx="862466" cy="575050"/>
          </a:xfrm>
        </p:grpSpPr>
        <p:sp>
          <p:nvSpPr>
            <p:cNvPr id="10" name="Rectangle 9"/>
            <p:cNvSpPr/>
            <p:nvPr/>
          </p:nvSpPr>
          <p:spPr>
            <a:xfrm flipV="1">
              <a:off x="2086338" y="6308016"/>
              <a:ext cx="37642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>
                  <a:sym typeface="Wingdings"/>
                </a:rPr>
                <a:t>Π</a:t>
              </a:r>
              <a:endParaRPr lang="en-US" sz="24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618615" y="6439796"/>
              <a:ext cx="33018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ym typeface="Wingdings"/>
                </a:rPr>
                <a:t>α</a:t>
              </a:r>
              <a:endParaRPr lang="en-US" sz="2000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115575" y="6482956"/>
              <a:ext cx="33018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ym typeface="Wingdings"/>
                </a:rPr>
                <a:t>α</a:t>
              </a:r>
              <a:endParaRPr lang="en-US" sz="2000" dirty="0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8553024" y="6218766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7870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2899" y="671437"/>
            <a:ext cx="831176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3-simplex = </a:t>
            </a:r>
          </a:p>
          <a:p>
            <a:r>
              <a:rPr lang="en-US" sz="3200" dirty="0" smtClean="0"/>
              <a:t>   σ   = (v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) </a:t>
            </a:r>
            <a:r>
              <a:rPr lang="en-US" sz="3200" dirty="0"/>
              <a:t>= (</a:t>
            </a:r>
            <a:r>
              <a:rPr lang="en-US" sz="3200" dirty="0" smtClean="0"/>
              <a:t>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/>
              <a:t>) </a:t>
            </a:r>
            <a:r>
              <a:rPr lang="en-US" sz="3200" dirty="0" smtClean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dirty="0">
              <a:solidFill>
                <a:srgbClr val="000000"/>
              </a:solidFill>
            </a:endParaRPr>
          </a:p>
          <a:p>
            <a:pPr algn="r"/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</a:p>
          <a:p>
            <a:pPr algn="r"/>
            <a:r>
              <a:rPr lang="en-US" sz="3200" dirty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</a:p>
          <a:p>
            <a:pPr algn="r"/>
            <a:r>
              <a:rPr lang="en-US" sz="3200" dirty="0" smtClean="0"/>
              <a:t>= </a:t>
            </a:r>
            <a:r>
              <a:rPr lang="en-US" sz="3200" dirty="0">
                <a:solidFill>
                  <a:srgbClr val="000000"/>
                </a:solidFill>
              </a:rPr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r>
              <a:rPr lang="en-US" sz="3200" dirty="0"/>
              <a:t> = </a:t>
            </a:r>
            <a:r>
              <a:rPr lang="en-US" sz="3200" dirty="0">
                <a:solidFill>
                  <a:srgbClr val="000000"/>
                </a:solidFill>
              </a:rPr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</a:p>
          <a:p>
            <a:endParaRPr lang="en-US" sz="3200" dirty="0" smtClean="0"/>
          </a:p>
          <a:p>
            <a:r>
              <a:rPr lang="en-US" sz="3200" dirty="0" smtClean="0"/>
              <a:t> – σ = </a:t>
            </a:r>
            <a:r>
              <a:rPr lang="en-US" sz="3200" dirty="0"/>
              <a:t>(</a:t>
            </a:r>
            <a:r>
              <a:rPr lang="en-US" sz="3200" dirty="0" smtClean="0"/>
              <a:t>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3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/>
              <a:t>) 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</a:p>
          <a:p>
            <a:r>
              <a:rPr lang="en-US" sz="3200" dirty="0">
                <a:solidFill>
                  <a:srgbClr val="000000"/>
                </a:solidFill>
              </a:rPr>
              <a:t>	</a:t>
            </a:r>
            <a:r>
              <a:rPr lang="en-US" sz="3200" dirty="0" smtClean="0">
                <a:solidFill>
                  <a:srgbClr val="000000"/>
                </a:solidFill>
              </a:rPr>
              <a:t>   </a:t>
            </a:r>
            <a:r>
              <a:rPr lang="en-US" sz="3200" dirty="0" smtClean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/>
              <a:t>v</a:t>
            </a:r>
            <a:r>
              <a:rPr lang="en-US" sz="3200" baseline="-25000" dirty="0" smtClean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endParaRPr lang="en-US" sz="3200" dirty="0"/>
          </a:p>
          <a:p>
            <a:pPr algn="r"/>
            <a:r>
              <a:rPr lang="en-US" sz="3200" dirty="0" smtClean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r>
              <a:rPr lang="en-US" sz="3200" dirty="0"/>
              <a:t> 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>
                <a:solidFill>
                  <a:srgbClr val="000000"/>
                </a:solidFill>
              </a:rPr>
              <a:t>(v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/>
              <a:t>, v</a:t>
            </a:r>
            <a:r>
              <a:rPr lang="en-US" sz="3200" baseline="-25000" dirty="0"/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, </a:t>
            </a:r>
            <a:r>
              <a:rPr lang="en-US" sz="3200" dirty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dirty="0" smtClean="0"/>
          </a:p>
          <a:p>
            <a:pPr algn="r"/>
            <a:r>
              <a:rPr lang="en-US" sz="3200" dirty="0" smtClean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r>
              <a:rPr lang="en-US" sz="3200" dirty="0"/>
              <a:t> 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dirty="0"/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(</a:t>
            </a:r>
            <a:r>
              <a:rPr lang="en-US" sz="3200" dirty="0"/>
              <a:t>v</a:t>
            </a:r>
            <a:r>
              <a:rPr lang="en-US" sz="3200" baseline="-25000" dirty="0"/>
              <a:t>4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3</a:t>
            </a:r>
            <a:r>
              <a:rPr lang="en-US" sz="3200" dirty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, 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/>
              <a:t>) </a:t>
            </a:r>
            <a:endParaRPr lang="en-US" sz="32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CC1DA"/>
          </a:solidFill>
        </p:grpSpPr>
        <p:sp>
          <p:nvSpPr>
            <p:cNvPr id="23" name="Rectangle 22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8" name="Rectangle 37"/>
          <p:cNvSpPr/>
          <p:nvPr/>
        </p:nvSpPr>
        <p:spPr>
          <a:xfrm>
            <a:off x="20817" y="-2535"/>
            <a:ext cx="9144000" cy="779807"/>
          </a:xfrm>
          <a:prstGeom prst="rect">
            <a:avLst/>
          </a:prstGeom>
          <a:solidFill>
            <a:srgbClr val="CCC1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</a:rPr>
              <a:t>Building blocks for oriented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grpSp>
        <p:nvGrpSpPr>
          <p:cNvPr id="37" name="Group 36"/>
          <p:cNvGrpSpPr>
            <a:grpSpLocks noChangeAspect="1"/>
          </p:cNvGrpSpPr>
          <p:nvPr/>
        </p:nvGrpSpPr>
        <p:grpSpPr>
          <a:xfrm>
            <a:off x="153509" y="4730732"/>
            <a:ext cx="1790995" cy="1918730"/>
            <a:chOff x="2665211" y="779458"/>
            <a:chExt cx="2841269" cy="3072948"/>
          </a:xfrm>
        </p:grpSpPr>
        <p:grpSp>
          <p:nvGrpSpPr>
            <p:cNvPr id="32" name="Group 31"/>
            <p:cNvGrpSpPr/>
            <p:nvPr/>
          </p:nvGrpSpPr>
          <p:grpSpPr>
            <a:xfrm>
              <a:off x="2706070" y="1619902"/>
              <a:ext cx="2079510" cy="1687067"/>
              <a:chOff x="1097896" y="1481328"/>
              <a:chExt cx="2079510" cy="1687067"/>
            </a:xfrm>
          </p:grpSpPr>
          <p:sp>
            <p:nvSpPr>
              <p:cNvPr id="8" name="Isosceles Triangle 7"/>
              <p:cNvSpPr/>
              <p:nvPr/>
            </p:nvSpPr>
            <p:spPr>
              <a:xfrm>
                <a:off x="1221807" y="1619902"/>
                <a:ext cx="1352547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Isosceles Triangle 25"/>
              <p:cNvSpPr/>
              <p:nvPr/>
            </p:nvSpPr>
            <p:spPr>
              <a:xfrm rot="19380000">
                <a:off x="2103120" y="1481328"/>
                <a:ext cx="540276" cy="14996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1958326" y="1623291"/>
                <a:ext cx="914400" cy="914400"/>
              </a:xfrm>
              <a:prstGeom prst="line">
                <a:avLst/>
              </a:prstGeom>
              <a:ln w="69850">
                <a:solidFill>
                  <a:srgbClr val="008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/>
              <p:cNvCxnSpPr/>
              <p:nvPr/>
            </p:nvCxnSpPr>
            <p:spPr>
              <a:xfrm rot="10800000" flipV="1">
                <a:off x="1353167" y="3031234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Oval 5"/>
              <p:cNvSpPr/>
              <p:nvPr/>
            </p:nvSpPr>
            <p:spPr>
              <a:xfrm rot="10800000">
                <a:off x="2470919" y="289407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Oval 6"/>
              <p:cNvSpPr/>
              <p:nvPr/>
            </p:nvSpPr>
            <p:spPr>
              <a:xfrm rot="10800000">
                <a:off x="1107507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1107507" y="287578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774883" y="148274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097896" y="287438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flipV="1">
                <a:off x="1280160" y="2606040"/>
                <a:ext cx="1737360" cy="365760"/>
              </a:xfrm>
              <a:prstGeom prst="line">
                <a:avLst/>
              </a:prstGeom>
              <a:ln w="63500">
                <a:solidFill>
                  <a:srgbClr val="008000"/>
                </a:solidFill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Oval 12"/>
              <p:cNvSpPr/>
              <p:nvPr/>
            </p:nvSpPr>
            <p:spPr>
              <a:xfrm>
                <a:off x="1114530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2903086" y="252000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4574796" y="2599899"/>
              <a:ext cx="931684" cy="8099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4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976225" y="3059057"/>
              <a:ext cx="887322" cy="7933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3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665211" y="3059059"/>
              <a:ext cx="992165" cy="7933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1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208331" y="779458"/>
              <a:ext cx="1089175" cy="8074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4877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2899" y="671437"/>
            <a:ext cx="83117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3-simplex = </a:t>
            </a:r>
          </a:p>
          <a:p>
            <a:r>
              <a:rPr lang="en-US" sz="3200" dirty="0" smtClean="0"/>
              <a:t>   σ   = [v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, v</a:t>
            </a:r>
            <a:r>
              <a:rPr lang="en-US" sz="3200" baseline="-25000" dirty="0" smtClean="0"/>
              <a:t>4</a:t>
            </a:r>
            <a:r>
              <a:rPr lang="en-US" sz="3200" dirty="0"/>
              <a:t>]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23" name="Rectangle 22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8" name="Rectangle 37"/>
          <p:cNvSpPr/>
          <p:nvPr/>
        </p:nvSpPr>
        <p:spPr>
          <a:xfrm>
            <a:off x="20817" y="-2535"/>
            <a:ext cx="9144000" cy="7798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Building blocks for a </a:t>
            </a:r>
            <a:r>
              <a:rPr lang="en-US" sz="3200" dirty="0">
                <a:solidFill>
                  <a:schemeClr val="tx1"/>
                </a:solidFill>
                <a:latin typeface="Symbol" charset="2"/>
                <a:cs typeface="Symbol" charset="2"/>
              </a:rPr>
              <a:t>D</a:t>
            </a:r>
            <a:r>
              <a:rPr lang="en-US" sz="3200" dirty="0">
                <a:solidFill>
                  <a:schemeClr val="tx1"/>
                </a:solidFill>
              </a:rPr>
              <a:t>-complex</a:t>
            </a:r>
          </a:p>
        </p:txBody>
      </p:sp>
      <p:grpSp>
        <p:nvGrpSpPr>
          <p:cNvPr id="37" name="Group 36"/>
          <p:cNvGrpSpPr>
            <a:grpSpLocks noChangeAspect="1"/>
          </p:cNvGrpSpPr>
          <p:nvPr/>
        </p:nvGrpSpPr>
        <p:grpSpPr>
          <a:xfrm>
            <a:off x="153509" y="4730732"/>
            <a:ext cx="1790995" cy="1918730"/>
            <a:chOff x="2665211" y="779458"/>
            <a:chExt cx="2841269" cy="3072948"/>
          </a:xfrm>
        </p:grpSpPr>
        <p:grpSp>
          <p:nvGrpSpPr>
            <p:cNvPr id="32" name="Group 31"/>
            <p:cNvGrpSpPr/>
            <p:nvPr/>
          </p:nvGrpSpPr>
          <p:grpSpPr>
            <a:xfrm>
              <a:off x="2706070" y="1619902"/>
              <a:ext cx="2079510" cy="1687067"/>
              <a:chOff x="1097896" y="1481328"/>
              <a:chExt cx="2079510" cy="1687067"/>
            </a:xfrm>
          </p:grpSpPr>
          <p:sp>
            <p:nvSpPr>
              <p:cNvPr id="8" name="Isosceles Triangle 7"/>
              <p:cNvSpPr/>
              <p:nvPr/>
            </p:nvSpPr>
            <p:spPr>
              <a:xfrm>
                <a:off x="1221807" y="1619902"/>
                <a:ext cx="1352547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" name="Isosceles Triangle 25"/>
              <p:cNvSpPr/>
              <p:nvPr/>
            </p:nvSpPr>
            <p:spPr>
              <a:xfrm rot="19380000">
                <a:off x="2103120" y="1481328"/>
                <a:ext cx="540276" cy="14996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1958326" y="1623291"/>
                <a:ext cx="914400" cy="914400"/>
              </a:xfrm>
              <a:prstGeom prst="line">
                <a:avLst/>
              </a:prstGeom>
              <a:ln w="69850">
                <a:solidFill>
                  <a:srgbClr val="008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Straight Connector 4"/>
              <p:cNvCxnSpPr/>
              <p:nvPr/>
            </p:nvCxnSpPr>
            <p:spPr>
              <a:xfrm rot="10800000" flipV="1">
                <a:off x="1353167" y="3031234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Oval 5"/>
              <p:cNvSpPr/>
              <p:nvPr/>
            </p:nvSpPr>
            <p:spPr>
              <a:xfrm rot="10800000">
                <a:off x="2470919" y="289407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Oval 6"/>
              <p:cNvSpPr/>
              <p:nvPr/>
            </p:nvSpPr>
            <p:spPr>
              <a:xfrm rot="10800000">
                <a:off x="1107507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1107507" y="287578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774883" y="148274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097896" y="2874385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flipV="1">
                <a:off x="1280160" y="2606040"/>
                <a:ext cx="1737360" cy="365760"/>
              </a:xfrm>
              <a:prstGeom prst="line">
                <a:avLst/>
              </a:prstGeom>
              <a:ln w="63500">
                <a:solidFill>
                  <a:srgbClr val="008000"/>
                </a:solidFill>
                <a:prstDash val="sysDot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Oval 12"/>
              <p:cNvSpPr/>
              <p:nvPr/>
            </p:nvSpPr>
            <p:spPr>
              <a:xfrm>
                <a:off x="1114530" y="2871214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2903086" y="2520006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4574796" y="2599899"/>
              <a:ext cx="931684" cy="8099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4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976225" y="3059057"/>
              <a:ext cx="887322" cy="7933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3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665211" y="3059059"/>
              <a:ext cx="992165" cy="7933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1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208331" y="779458"/>
              <a:ext cx="1089175" cy="8074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5209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Isosceles Triangle 100"/>
          <p:cNvSpPr/>
          <p:nvPr/>
        </p:nvSpPr>
        <p:spPr>
          <a:xfrm rot="10800000">
            <a:off x="1176087" y="5576185"/>
            <a:ext cx="1600200" cy="1385316"/>
          </a:xfrm>
          <a:prstGeom prst="triangl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954792" y="3534364"/>
            <a:ext cx="2932737" cy="2510394"/>
            <a:chOff x="643130" y="3761860"/>
            <a:chExt cx="2932737" cy="2510394"/>
          </a:xfrm>
        </p:grpSpPr>
        <p:sp>
          <p:nvSpPr>
            <p:cNvPr id="98" name="TextBox 97"/>
            <p:cNvSpPr txBox="1"/>
            <p:nvPr/>
          </p:nvSpPr>
          <p:spPr>
            <a:xfrm>
              <a:off x="1828781" y="3761860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1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643130" y="4321013"/>
              <a:ext cx="2932737" cy="1951241"/>
              <a:chOff x="643130" y="4321013"/>
              <a:chExt cx="2932737" cy="1951241"/>
            </a:xfrm>
          </p:grpSpPr>
          <p:cxnSp>
            <p:nvCxnSpPr>
              <p:cNvPr id="104" name="Straight Connector 103"/>
              <p:cNvCxnSpPr/>
              <p:nvPr/>
            </p:nvCxnSpPr>
            <p:spPr>
              <a:xfrm rot="10800000" flipV="1">
                <a:off x="1353167" y="5825201"/>
                <a:ext cx="1392072" cy="0"/>
              </a:xfrm>
              <a:prstGeom prst="line">
                <a:avLst/>
              </a:prstGeom>
              <a:ln w="635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Oval 104"/>
              <p:cNvSpPr/>
              <p:nvPr/>
            </p:nvSpPr>
            <p:spPr>
              <a:xfrm rot="10800000"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Oval 105"/>
              <p:cNvSpPr/>
              <p:nvPr/>
            </p:nvSpPr>
            <p:spPr>
              <a:xfrm rot="10800000">
                <a:off x="110750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7" name="Isosceles Triangle 106"/>
              <p:cNvSpPr/>
              <p:nvPr/>
            </p:nvSpPr>
            <p:spPr>
              <a:xfrm>
                <a:off x="1221807" y="4413869"/>
                <a:ext cx="1600200" cy="1385316"/>
              </a:xfrm>
              <a:prstGeom prst="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6200"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1107507" y="566975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2661987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1888259" y="4321013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1097896" y="5668352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1114530" y="566518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2403933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2</a:t>
                </a: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081404" y="4747702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1</a:t>
                </a:r>
              </a:p>
            </p:txBody>
          </p:sp>
          <p:sp>
            <p:nvSpPr>
              <p:cNvPr id="119" name="TextBox 118"/>
              <p:cNvSpPr txBox="1"/>
              <p:nvPr/>
            </p:nvSpPr>
            <p:spPr>
              <a:xfrm>
                <a:off x="1786722" y="5687478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r>
                  <a:rPr lang="en-US" sz="3200" baseline="-25000" dirty="0"/>
                  <a:t>3</a:t>
                </a:r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643130" y="5427877"/>
                <a:ext cx="2932737" cy="584776"/>
                <a:chOff x="643130" y="5427877"/>
                <a:chExt cx="2932737" cy="584776"/>
              </a:xfrm>
            </p:grpSpPr>
            <p:sp>
              <p:nvSpPr>
                <p:cNvPr id="97" name="TextBox 96"/>
                <p:cNvSpPr txBox="1"/>
                <p:nvPr/>
              </p:nvSpPr>
              <p:spPr>
                <a:xfrm>
                  <a:off x="643130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0</a:t>
                  </a:r>
                </a:p>
              </p:txBody>
            </p:sp>
            <p:sp>
              <p:nvSpPr>
                <p:cNvPr id="99" name="TextBox 98"/>
                <p:cNvSpPr txBox="1"/>
                <p:nvPr/>
              </p:nvSpPr>
              <p:spPr>
                <a:xfrm>
                  <a:off x="2924615" y="5427877"/>
                  <a:ext cx="651252" cy="5847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3200" dirty="0" smtClean="0"/>
                    <a:t>v</a:t>
                  </a:r>
                  <a:r>
                    <a:rPr lang="en-US" sz="3200" baseline="-25000" dirty="0"/>
                    <a:t>2</a:t>
                  </a:r>
                </a:p>
              </p:txBody>
            </p:sp>
          </p:grpSp>
          <p:sp>
            <p:nvSpPr>
              <p:cNvPr id="5" name="Isosceles Triangle 4"/>
              <p:cNvSpPr>
                <a:spLocks noChangeAspect="1"/>
              </p:cNvSpPr>
              <p:nvPr/>
            </p:nvSpPr>
            <p:spPr>
              <a:xfrm rot="16200000" flipH="1">
                <a:off x="1474835" y="5668705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5" name="Isosceles Triangle 34"/>
              <p:cNvSpPr>
                <a:spLocks noChangeAspect="1"/>
              </p:cNvSpPr>
              <p:nvPr/>
            </p:nvSpPr>
            <p:spPr>
              <a:xfrm rot="16200000">
                <a:off x="2404872" y="5321232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Isosceles Triangle 35"/>
              <p:cNvSpPr>
                <a:spLocks noChangeAspect="1"/>
              </p:cNvSpPr>
              <p:nvPr/>
            </p:nvSpPr>
            <p:spPr>
              <a:xfrm rot="16200000">
                <a:off x="1517904" y="4781736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7" name="Oval 36"/>
              <p:cNvSpPr>
                <a:spLocks noChangeAspect="1"/>
              </p:cNvSpPr>
              <p:nvPr/>
            </p:nvSpPr>
            <p:spPr>
              <a:xfrm>
                <a:off x="1783080" y="5024918"/>
                <a:ext cx="492862" cy="496003"/>
              </a:xfrm>
              <a:prstGeom prst="ellipse">
                <a:avLst/>
              </a:prstGeom>
              <a:noFill/>
              <a:ln w="76200" cap="flat">
                <a:solidFill>
                  <a:srgbClr val="FFFF00"/>
                </a:solidFill>
                <a:round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Isosceles Triangle 37"/>
              <p:cNvSpPr>
                <a:spLocks noChangeAspect="1"/>
              </p:cNvSpPr>
              <p:nvPr/>
            </p:nvSpPr>
            <p:spPr>
              <a:xfrm rot="16200000">
                <a:off x="2027724" y="5037768"/>
                <a:ext cx="291509" cy="238893"/>
              </a:xfrm>
              <a:prstGeom prst="triangl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" name="Straight Connector 3"/>
              <p:cNvCxnSpPr/>
              <p:nvPr/>
            </p:nvCxnSpPr>
            <p:spPr>
              <a:xfrm>
                <a:off x="1948210" y="5180109"/>
                <a:ext cx="455723" cy="303259"/>
              </a:xfrm>
              <a:prstGeom prst="line">
                <a:avLst/>
              </a:prstGeom>
              <a:ln w="174625">
                <a:solidFill>
                  <a:schemeClr val="tx2">
                    <a:lumMod val="40000"/>
                    <a:lumOff val="6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H="1" flipV="1">
                <a:off x="2306293" y="5050006"/>
                <a:ext cx="13368" cy="259601"/>
              </a:xfrm>
              <a:prstGeom prst="line">
                <a:avLst/>
              </a:prstGeom>
              <a:ln>
                <a:solidFill>
                  <a:schemeClr val="tx2">
                    <a:lumMod val="40000"/>
                    <a:lumOff val="60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TextBox 2"/>
          <p:cNvSpPr txBox="1"/>
          <p:nvPr/>
        </p:nvSpPr>
        <p:spPr>
          <a:xfrm>
            <a:off x="207130" y="3143821"/>
            <a:ext cx="827736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2-simplex = oriented face </a:t>
            </a:r>
            <a:r>
              <a:rPr lang="en-US" sz="3200" dirty="0">
                <a:solidFill>
                  <a:srgbClr val="000000"/>
                </a:solidFill>
              </a:rPr>
              <a:t>=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7130" y="1244619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1</a:t>
            </a:r>
            <a:r>
              <a:rPr lang="en-US" sz="3200" b="1" dirty="0" smtClean="0">
                <a:solidFill>
                  <a:srgbClr val="000000"/>
                </a:solidFill>
              </a:rPr>
              <a:t>-simplex = oriented edge </a:t>
            </a:r>
            <a:r>
              <a:rPr lang="en-US" sz="3200" dirty="0">
                <a:solidFill>
                  <a:srgbClr val="000000"/>
                </a:solidFill>
              </a:rPr>
              <a:t>=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34735" y="1819998"/>
            <a:ext cx="43329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of this edge is   v</a:t>
            </a:r>
            <a:r>
              <a:rPr lang="en-US" sz="3200" baseline="-25000" dirty="0"/>
              <a:t>1</a:t>
            </a:r>
            <a:r>
              <a:rPr lang="en-US" sz="3200" dirty="0" smtClean="0"/>
              <a:t> –  v</a:t>
            </a:r>
            <a:r>
              <a:rPr lang="en-US" sz="3200" baseline="-25000" dirty="0"/>
              <a:t>0</a:t>
            </a:r>
            <a:r>
              <a:rPr lang="en-US" sz="3200" dirty="0" smtClean="0"/>
              <a:t> 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954792" y="2158652"/>
            <a:ext cx="2932737" cy="903181"/>
            <a:chOff x="591623" y="2196568"/>
            <a:chExt cx="2932737" cy="903181"/>
          </a:xfrm>
        </p:grpSpPr>
        <p:grpSp>
          <p:nvGrpSpPr>
            <p:cNvPr id="64" name="Group 63"/>
            <p:cNvGrpSpPr/>
            <p:nvPr/>
          </p:nvGrpSpPr>
          <p:grpSpPr>
            <a:xfrm>
              <a:off x="1042252" y="2384210"/>
              <a:ext cx="1838411" cy="715539"/>
              <a:chOff x="5835762" y="879023"/>
              <a:chExt cx="1838411" cy="715539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rot="10800000" flipV="1">
                <a:off x="6091033" y="1066109"/>
                <a:ext cx="1392072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Oval 65"/>
              <p:cNvSpPr/>
              <p:nvPr/>
            </p:nvSpPr>
            <p:spPr>
              <a:xfrm rot="10800000"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 rot="10800000">
                <a:off x="584537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5845373" y="91066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5835762" y="909260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5852396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6524588" y="1009786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endParaRPr lang="en-US" sz="3200" baseline="-25000" dirty="0"/>
              </a:p>
            </p:txBody>
          </p:sp>
          <p:sp>
            <p:nvSpPr>
              <p:cNvPr id="73" name="Isosceles Triangle 72"/>
              <p:cNvSpPr>
                <a:spLocks noChangeAspect="1"/>
              </p:cNvSpPr>
              <p:nvPr/>
            </p:nvSpPr>
            <p:spPr>
              <a:xfrm rot="5400000">
                <a:off x="6921205" y="909613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591623" y="2196568"/>
              <a:ext cx="2932737" cy="584776"/>
              <a:chOff x="643130" y="5427877"/>
              <a:chExt cx="2932737" cy="584776"/>
            </a:xfrm>
          </p:grpSpPr>
          <p:sp>
            <p:nvSpPr>
              <p:cNvPr id="76" name="TextBox 75"/>
              <p:cNvSpPr txBox="1"/>
              <p:nvPr/>
            </p:nvSpPr>
            <p:spPr>
              <a:xfrm>
                <a:off x="643130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0</a:t>
                </a: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924615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1</a:t>
                </a:r>
              </a:p>
            </p:txBody>
          </p:sp>
        </p:grpSp>
      </p:grpSp>
      <p:sp>
        <p:nvSpPr>
          <p:cNvPr id="78" name="TextBox 77"/>
          <p:cNvSpPr txBox="1"/>
          <p:nvPr/>
        </p:nvSpPr>
        <p:spPr>
          <a:xfrm>
            <a:off x="207130" y="671181"/>
            <a:ext cx="39276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0-simplex = vertex </a:t>
            </a:r>
            <a:r>
              <a:rPr lang="en-US" sz="3200" dirty="0" smtClean="0">
                <a:solidFill>
                  <a:srgbClr val="000000"/>
                </a:solidFill>
              </a:rPr>
              <a:t>= v	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4405548" y="888500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CC1DA"/>
          </a:solidFill>
        </p:grpSpPr>
        <p:sp>
          <p:nvSpPr>
            <p:cNvPr id="49" name="Rectangle 48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3830662" y="3672542"/>
            <a:ext cx="5093000" cy="297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</a:t>
            </a:r>
          </a:p>
          <a:p>
            <a:r>
              <a:rPr lang="en-US" sz="3200" dirty="0" smtClean="0"/>
              <a:t>of this face is the cycle</a:t>
            </a:r>
          </a:p>
          <a:p>
            <a:pPr algn="ctr">
              <a:lnSpc>
                <a:spcPct val="130000"/>
              </a:lnSpc>
            </a:pPr>
            <a:r>
              <a:rPr lang="en-US" sz="3200" dirty="0"/>
              <a:t>e</a:t>
            </a:r>
            <a:r>
              <a:rPr lang="en-US" sz="3200" baseline="-25000" dirty="0"/>
              <a:t>1</a:t>
            </a:r>
            <a:r>
              <a:rPr lang="en-US" sz="3200" dirty="0"/>
              <a:t> + e</a:t>
            </a:r>
            <a:r>
              <a:rPr lang="en-US" sz="3200" baseline="-25000" dirty="0"/>
              <a:t>2</a:t>
            </a:r>
            <a:r>
              <a:rPr lang="en-US" sz="3200" dirty="0"/>
              <a:t> +  e</a:t>
            </a:r>
            <a:r>
              <a:rPr lang="en-US" sz="3200" baseline="-25000" dirty="0"/>
              <a:t>3</a:t>
            </a:r>
            <a:r>
              <a:rPr lang="en-US" sz="3200" dirty="0"/>
              <a:t> </a:t>
            </a:r>
            <a:endParaRPr lang="en-US" sz="3200" dirty="0" smtClean="0"/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 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) + (v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 –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/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  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 </a:t>
            </a:r>
            <a:r>
              <a:rPr lang="en-US" sz="3200" dirty="0">
                <a:solidFill>
                  <a:srgbClr val="000000"/>
                </a:solidFill>
              </a:rPr>
              <a:t>–</a:t>
            </a:r>
            <a:r>
              <a:rPr lang="en-US" sz="3200" baseline="-25000" dirty="0">
                <a:solidFill>
                  <a:srgbClr val="000000"/>
                </a:solidFill>
              </a:rPr>
              <a:t> </a:t>
            </a:r>
            <a:r>
              <a:rPr lang="en-US" sz="3200" dirty="0"/>
              <a:t>(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+ (v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)  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0817" y="-2534"/>
            <a:ext cx="9144000" cy="673716"/>
          </a:xfrm>
          <a:prstGeom prst="rect">
            <a:avLst/>
          </a:prstGeom>
          <a:solidFill>
            <a:srgbClr val="CCC1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Building blocks for a simplicial complex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40383" y="692783"/>
            <a:ext cx="3636495" cy="584776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Grading = dimension 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56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Isosceles Triangle 100"/>
          <p:cNvSpPr/>
          <p:nvPr/>
        </p:nvSpPr>
        <p:spPr>
          <a:xfrm rot="10800000">
            <a:off x="1176087" y="5576185"/>
            <a:ext cx="1600200" cy="1385316"/>
          </a:xfrm>
          <a:prstGeom prst="triangle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2140443" y="3534364"/>
            <a:ext cx="6512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</a:t>
            </a:r>
            <a:r>
              <a:rPr lang="en-US" sz="3200" baseline="-25000" dirty="0"/>
              <a:t>1</a:t>
            </a:r>
          </a:p>
        </p:txBody>
      </p:sp>
      <p:cxnSp>
        <p:nvCxnSpPr>
          <p:cNvPr id="104" name="Straight Connector 103"/>
          <p:cNvCxnSpPr/>
          <p:nvPr/>
        </p:nvCxnSpPr>
        <p:spPr>
          <a:xfrm rot="10800000" flipV="1">
            <a:off x="1664829" y="5597705"/>
            <a:ext cx="1392072" cy="0"/>
          </a:xfrm>
          <a:prstGeom prst="line">
            <a:avLst/>
          </a:prstGeom>
          <a:ln w="63500"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Oval 104"/>
          <p:cNvSpPr/>
          <p:nvPr/>
        </p:nvSpPr>
        <p:spPr>
          <a:xfrm rot="10800000">
            <a:off x="2973649" y="5437685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Oval 105"/>
          <p:cNvSpPr/>
          <p:nvPr/>
        </p:nvSpPr>
        <p:spPr>
          <a:xfrm rot="10800000">
            <a:off x="1419169" y="5437685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Isosceles Triangle 106"/>
          <p:cNvSpPr/>
          <p:nvPr/>
        </p:nvSpPr>
        <p:spPr>
          <a:xfrm>
            <a:off x="1533469" y="4186373"/>
            <a:ext cx="1600200" cy="1385316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 w="76200"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Oval 107"/>
          <p:cNvSpPr/>
          <p:nvPr/>
        </p:nvSpPr>
        <p:spPr>
          <a:xfrm>
            <a:off x="1419169" y="5442257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Oval 108"/>
          <p:cNvSpPr/>
          <p:nvPr/>
        </p:nvSpPr>
        <p:spPr>
          <a:xfrm>
            <a:off x="2973649" y="5437685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0" name="Oval 109"/>
          <p:cNvSpPr/>
          <p:nvPr/>
        </p:nvSpPr>
        <p:spPr>
          <a:xfrm>
            <a:off x="2199921" y="4093517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Oval 110"/>
          <p:cNvSpPr/>
          <p:nvPr/>
        </p:nvSpPr>
        <p:spPr>
          <a:xfrm>
            <a:off x="1409558" y="5440856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4" name="Oval 113"/>
          <p:cNvSpPr/>
          <p:nvPr/>
        </p:nvSpPr>
        <p:spPr>
          <a:xfrm>
            <a:off x="1426192" y="5437685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2715595" y="4520206"/>
            <a:ext cx="6512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</a:t>
            </a:r>
            <a:r>
              <a:rPr lang="en-US" sz="3200" baseline="-25000" dirty="0"/>
              <a:t>2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1393066" y="4520206"/>
            <a:ext cx="6512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</a:t>
            </a:r>
            <a:r>
              <a:rPr lang="en-US" sz="3200" baseline="-25000" dirty="0"/>
              <a:t>1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2098384" y="5459982"/>
            <a:ext cx="65125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</a:t>
            </a:r>
            <a:r>
              <a:rPr lang="en-US" sz="3200" baseline="-25000" dirty="0"/>
              <a:t>3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954792" y="5200381"/>
            <a:ext cx="2932737" cy="584776"/>
            <a:chOff x="643130" y="5427877"/>
            <a:chExt cx="2932737" cy="584776"/>
          </a:xfrm>
        </p:grpSpPr>
        <p:sp>
          <p:nvSpPr>
            <p:cNvPr id="97" name="TextBox 96"/>
            <p:cNvSpPr txBox="1"/>
            <p:nvPr/>
          </p:nvSpPr>
          <p:spPr>
            <a:xfrm>
              <a:off x="643130" y="5427877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0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2924615" y="5427877"/>
              <a:ext cx="65125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v</a:t>
              </a:r>
              <a:r>
                <a:rPr lang="en-US" sz="3200" baseline="-25000" dirty="0"/>
                <a:t>2</a:t>
              </a:r>
            </a:p>
          </p:txBody>
        </p:sp>
      </p:grp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1786497" y="5441209"/>
            <a:ext cx="338964" cy="277783"/>
          </a:xfrm>
          <a:prstGeom prst="triangl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Isosceles Triangle 34"/>
          <p:cNvSpPr>
            <a:spLocks noChangeAspect="1"/>
          </p:cNvSpPr>
          <p:nvPr/>
        </p:nvSpPr>
        <p:spPr>
          <a:xfrm rot="16200000">
            <a:off x="2716534" y="5093736"/>
            <a:ext cx="338964" cy="277783"/>
          </a:xfrm>
          <a:prstGeom prst="triangl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Isosceles Triangle 35"/>
          <p:cNvSpPr>
            <a:spLocks noChangeAspect="1"/>
          </p:cNvSpPr>
          <p:nvPr/>
        </p:nvSpPr>
        <p:spPr>
          <a:xfrm rot="16200000">
            <a:off x="1829566" y="4554240"/>
            <a:ext cx="338964" cy="277783"/>
          </a:xfrm>
          <a:prstGeom prst="triangl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 rot="4725867">
            <a:off x="2093171" y="4783964"/>
            <a:ext cx="622424" cy="507891"/>
            <a:chOff x="2093171" y="4783964"/>
            <a:chExt cx="622424" cy="507891"/>
          </a:xfrm>
        </p:grpSpPr>
        <p:sp>
          <p:nvSpPr>
            <p:cNvPr id="37" name="Oval 36"/>
            <p:cNvSpPr>
              <a:spLocks noChangeAspect="1"/>
            </p:cNvSpPr>
            <p:nvPr/>
          </p:nvSpPr>
          <p:spPr>
            <a:xfrm rot="7359382">
              <a:off x="2094742" y="4797422"/>
              <a:ext cx="492862" cy="496003"/>
            </a:xfrm>
            <a:prstGeom prst="ellipse">
              <a:avLst/>
            </a:prstGeom>
            <a:noFill/>
            <a:ln w="76200" cap="flat">
              <a:solidFill>
                <a:srgbClr val="FFFF00"/>
              </a:solidFill>
              <a:rou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Isosceles Triangle 37"/>
            <p:cNvSpPr>
              <a:spLocks noChangeAspect="1"/>
            </p:cNvSpPr>
            <p:nvPr/>
          </p:nvSpPr>
          <p:spPr>
            <a:xfrm rot="16200000">
              <a:off x="2339386" y="4810272"/>
              <a:ext cx="291509" cy="238893"/>
            </a:xfrm>
            <a:prstGeom prst="triangl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259872" y="4952613"/>
              <a:ext cx="455723" cy="303259"/>
            </a:xfrm>
            <a:prstGeom prst="line">
              <a:avLst/>
            </a:prstGeom>
            <a:ln w="174625"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 flipV="1">
              <a:off x="2617955" y="4822510"/>
              <a:ext cx="13368" cy="259601"/>
            </a:xfrm>
            <a:prstGeom prst="line">
              <a:avLst/>
            </a:prstGeom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207130" y="3143821"/>
            <a:ext cx="827736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2-simplex = oriented face </a:t>
            </a:r>
            <a:r>
              <a:rPr lang="en-US" sz="3200" dirty="0">
                <a:solidFill>
                  <a:srgbClr val="000000"/>
                </a:solidFill>
              </a:rPr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[v</a:t>
            </a:r>
            <a:r>
              <a:rPr lang="en-US" sz="3200" baseline="-25000" dirty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]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07130" y="1244619"/>
            <a:ext cx="8277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0000"/>
                </a:solidFill>
              </a:rPr>
              <a:t>1</a:t>
            </a:r>
            <a:r>
              <a:rPr lang="en-US" sz="3200" b="1" dirty="0" smtClean="0">
                <a:solidFill>
                  <a:srgbClr val="000000"/>
                </a:solidFill>
              </a:rPr>
              <a:t>-simplex = oriented edge </a:t>
            </a:r>
            <a:r>
              <a:rPr lang="en-US" sz="3200" dirty="0">
                <a:solidFill>
                  <a:srgbClr val="000000"/>
                </a:solidFill>
              </a:rPr>
              <a:t>= </a:t>
            </a:r>
            <a:r>
              <a:rPr lang="en-US" sz="3200" dirty="0" smtClean="0">
                <a:solidFill>
                  <a:srgbClr val="000000"/>
                </a:solidFill>
              </a:rPr>
              <a:t>[v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>
                <a:solidFill>
                  <a:srgbClr val="000000"/>
                </a:solidFill>
              </a:rPr>
              <a:t>]</a:t>
            </a:r>
            <a:endParaRPr lang="en-US" sz="3200" baseline="-25000" dirty="0">
              <a:solidFill>
                <a:srgbClr val="000000"/>
              </a:solidFill>
            </a:endParaRPr>
          </a:p>
          <a:p>
            <a:r>
              <a:rPr lang="en-US" sz="3200" dirty="0" smtClean="0"/>
              <a:t> 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134735" y="1819998"/>
            <a:ext cx="43329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of this edge is   v</a:t>
            </a:r>
            <a:r>
              <a:rPr lang="en-US" sz="3200" baseline="-25000" dirty="0"/>
              <a:t>1</a:t>
            </a:r>
            <a:r>
              <a:rPr lang="en-US" sz="3200" dirty="0" smtClean="0"/>
              <a:t> –  v</a:t>
            </a:r>
            <a:r>
              <a:rPr lang="en-US" sz="3200" baseline="-25000" dirty="0"/>
              <a:t>0</a:t>
            </a:r>
            <a:r>
              <a:rPr lang="en-US" sz="3200" dirty="0" smtClean="0"/>
              <a:t> 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954792" y="2158652"/>
            <a:ext cx="2932737" cy="903181"/>
            <a:chOff x="591623" y="2196568"/>
            <a:chExt cx="2932737" cy="903181"/>
          </a:xfrm>
        </p:grpSpPr>
        <p:grpSp>
          <p:nvGrpSpPr>
            <p:cNvPr id="64" name="Group 63"/>
            <p:cNvGrpSpPr/>
            <p:nvPr/>
          </p:nvGrpSpPr>
          <p:grpSpPr>
            <a:xfrm>
              <a:off x="1042252" y="2384210"/>
              <a:ext cx="1838411" cy="715539"/>
              <a:chOff x="5835762" y="879023"/>
              <a:chExt cx="1838411" cy="715539"/>
            </a:xfrm>
          </p:grpSpPr>
          <p:cxnSp>
            <p:nvCxnSpPr>
              <p:cNvPr id="65" name="Straight Connector 64"/>
              <p:cNvCxnSpPr/>
              <p:nvPr/>
            </p:nvCxnSpPr>
            <p:spPr>
              <a:xfrm rot="10800000" flipV="1">
                <a:off x="6091033" y="1066109"/>
                <a:ext cx="1392072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Oval 65"/>
              <p:cNvSpPr/>
              <p:nvPr/>
            </p:nvSpPr>
            <p:spPr>
              <a:xfrm rot="10800000"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7" name="Oval 66"/>
              <p:cNvSpPr/>
              <p:nvPr/>
            </p:nvSpPr>
            <p:spPr>
              <a:xfrm rot="10800000">
                <a:off x="584537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5845373" y="910661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7399853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5835762" y="909260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5852396" y="906089"/>
                <a:ext cx="274320" cy="274320"/>
              </a:xfrm>
              <a:prstGeom prst="ellipse">
                <a:avLst/>
              </a:prstGeom>
              <a:solidFill>
                <a:srgbClr val="770077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6524588" y="1009786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e</a:t>
                </a:r>
                <a:endParaRPr lang="en-US" sz="3200" baseline="-25000" dirty="0"/>
              </a:p>
            </p:txBody>
          </p:sp>
          <p:sp>
            <p:nvSpPr>
              <p:cNvPr id="73" name="Isosceles Triangle 72"/>
              <p:cNvSpPr>
                <a:spLocks noChangeAspect="1"/>
              </p:cNvSpPr>
              <p:nvPr/>
            </p:nvSpPr>
            <p:spPr>
              <a:xfrm rot="5400000">
                <a:off x="6921205" y="909613"/>
                <a:ext cx="338964" cy="277783"/>
              </a:xfrm>
              <a:prstGeom prst="triangl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75" name="Group 74"/>
            <p:cNvGrpSpPr/>
            <p:nvPr/>
          </p:nvGrpSpPr>
          <p:grpSpPr>
            <a:xfrm>
              <a:off x="591623" y="2196568"/>
              <a:ext cx="2932737" cy="584776"/>
              <a:chOff x="643130" y="5427877"/>
              <a:chExt cx="2932737" cy="584776"/>
            </a:xfrm>
          </p:grpSpPr>
          <p:sp>
            <p:nvSpPr>
              <p:cNvPr id="76" name="TextBox 75"/>
              <p:cNvSpPr txBox="1"/>
              <p:nvPr/>
            </p:nvSpPr>
            <p:spPr>
              <a:xfrm>
                <a:off x="643130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0</a:t>
                </a:r>
              </a:p>
            </p:txBody>
          </p:sp>
          <p:sp>
            <p:nvSpPr>
              <p:cNvPr id="77" name="TextBox 76"/>
              <p:cNvSpPr txBox="1"/>
              <p:nvPr/>
            </p:nvSpPr>
            <p:spPr>
              <a:xfrm>
                <a:off x="2924615" y="5427877"/>
                <a:ext cx="651252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v</a:t>
                </a:r>
                <a:r>
                  <a:rPr lang="en-US" sz="3200" baseline="-25000" dirty="0"/>
                  <a:t>1</a:t>
                </a:r>
              </a:p>
            </p:txBody>
          </p:sp>
        </p:grpSp>
      </p:grpSp>
      <p:sp>
        <p:nvSpPr>
          <p:cNvPr id="78" name="TextBox 77"/>
          <p:cNvSpPr txBox="1"/>
          <p:nvPr/>
        </p:nvSpPr>
        <p:spPr>
          <a:xfrm>
            <a:off x="207130" y="671181"/>
            <a:ext cx="392760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00"/>
                </a:solidFill>
              </a:rPr>
              <a:t>0-simplex = vertex </a:t>
            </a:r>
            <a:r>
              <a:rPr lang="en-US" sz="3200" dirty="0" smtClean="0">
                <a:solidFill>
                  <a:srgbClr val="000000"/>
                </a:solidFill>
              </a:rPr>
              <a:t>= v	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4405548" y="888500"/>
            <a:ext cx="274320" cy="274320"/>
          </a:xfrm>
          <a:prstGeom prst="ellipse">
            <a:avLst/>
          </a:prstGeom>
          <a:solidFill>
            <a:srgbClr val="77007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CC1DA"/>
          </a:solidFill>
        </p:grpSpPr>
        <p:sp>
          <p:nvSpPr>
            <p:cNvPr id="49" name="Rectangle 48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solidFill>
              <a:srgbClr val="FDEAD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solidFill>
              <a:srgbClr val="FDEAD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solidFill>
              <a:srgbClr val="FDEAD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3830662" y="3672542"/>
            <a:ext cx="5093000" cy="297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Note that the boundary </a:t>
            </a:r>
          </a:p>
          <a:p>
            <a:r>
              <a:rPr lang="en-US" sz="3200" dirty="0" smtClean="0"/>
              <a:t>of this face is the cycle</a:t>
            </a:r>
          </a:p>
          <a:p>
            <a:pPr algn="ctr">
              <a:lnSpc>
                <a:spcPct val="130000"/>
              </a:lnSpc>
            </a:pPr>
            <a:r>
              <a:rPr lang="en-US" sz="3200" dirty="0"/>
              <a:t>e</a:t>
            </a:r>
            <a:r>
              <a:rPr lang="en-US" sz="3200" baseline="-25000" dirty="0"/>
              <a:t>1</a:t>
            </a:r>
            <a:r>
              <a:rPr lang="en-US" sz="3200" dirty="0"/>
              <a:t> + e</a:t>
            </a:r>
            <a:r>
              <a:rPr lang="en-US" sz="3200" baseline="-25000" dirty="0"/>
              <a:t>2</a:t>
            </a:r>
            <a:r>
              <a:rPr lang="en-US" sz="3200" dirty="0"/>
              <a:t> </a:t>
            </a:r>
            <a:r>
              <a:rPr lang="en-US" sz="3200" dirty="0" smtClean="0"/>
              <a:t>-  </a:t>
            </a:r>
            <a:r>
              <a:rPr lang="en-US" sz="3200" dirty="0"/>
              <a:t>e</a:t>
            </a:r>
            <a:r>
              <a:rPr lang="en-US" sz="3200" baseline="-25000" dirty="0"/>
              <a:t>3</a:t>
            </a:r>
            <a:r>
              <a:rPr lang="en-US" sz="3200" dirty="0"/>
              <a:t> </a:t>
            </a:r>
            <a:endParaRPr lang="en-US" sz="3200" dirty="0" smtClean="0"/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  [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] + [v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] –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/>
              <a:t>[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]</a:t>
            </a:r>
          </a:p>
          <a:p>
            <a:pPr algn="ctr">
              <a:lnSpc>
                <a:spcPct val="130000"/>
              </a:lnSpc>
            </a:pPr>
            <a:r>
              <a:rPr lang="en-US" sz="3200" dirty="0" smtClean="0"/>
              <a:t>=   [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] </a:t>
            </a:r>
            <a:r>
              <a:rPr lang="en-US" sz="3200" dirty="0">
                <a:solidFill>
                  <a:srgbClr val="000000"/>
                </a:solidFill>
              </a:rPr>
              <a:t>–</a:t>
            </a:r>
            <a:r>
              <a:rPr lang="en-US" sz="3200" baseline="-25000" dirty="0">
                <a:solidFill>
                  <a:srgbClr val="000000"/>
                </a:solidFill>
              </a:rPr>
              <a:t> </a:t>
            </a:r>
            <a:r>
              <a:rPr lang="en-US" sz="3200" dirty="0" smtClean="0"/>
              <a:t>[</a:t>
            </a:r>
            <a:r>
              <a:rPr lang="en-US" sz="3200" dirty="0" smtClean="0">
                <a:solidFill>
                  <a:srgbClr val="000000"/>
                </a:solidFill>
              </a:rPr>
              <a:t>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2</a:t>
            </a:r>
            <a:r>
              <a:rPr lang="en-US" sz="3200" dirty="0" smtClean="0">
                <a:solidFill>
                  <a:srgbClr val="000000"/>
                </a:solidFill>
              </a:rPr>
              <a:t>]</a:t>
            </a:r>
            <a:r>
              <a:rPr lang="en-US" sz="3200" baseline="-25000" dirty="0" smtClean="0">
                <a:solidFill>
                  <a:srgbClr val="000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+ [v</a:t>
            </a:r>
            <a:r>
              <a:rPr lang="en-US" sz="3200" baseline="-25000" dirty="0" smtClean="0">
                <a:solidFill>
                  <a:srgbClr val="000000"/>
                </a:solidFill>
              </a:rPr>
              <a:t>0</a:t>
            </a:r>
            <a:r>
              <a:rPr lang="en-US" sz="3200" dirty="0" smtClean="0">
                <a:solidFill>
                  <a:srgbClr val="000000"/>
                </a:solidFill>
              </a:rPr>
              <a:t>, v</a:t>
            </a:r>
            <a:r>
              <a:rPr lang="en-US" sz="3200" baseline="-25000" dirty="0" smtClean="0">
                <a:solidFill>
                  <a:srgbClr val="000000"/>
                </a:solidFill>
              </a:rPr>
              <a:t>1</a:t>
            </a:r>
            <a:r>
              <a:rPr lang="en-US" sz="3200" dirty="0" smtClean="0">
                <a:solidFill>
                  <a:srgbClr val="000000"/>
                </a:solidFill>
              </a:rPr>
              <a:t>]  </a:t>
            </a:r>
            <a:endParaRPr lang="en-US" sz="3200" baseline="-25000" dirty="0">
              <a:solidFill>
                <a:srgbClr val="00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0817" y="-2534"/>
            <a:ext cx="9144000" cy="6737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Building blocks for a </a:t>
            </a:r>
            <a:r>
              <a:rPr lang="en-US" sz="3200" dirty="0">
                <a:solidFill>
                  <a:schemeClr val="tx1"/>
                </a:solidFill>
                <a:latin typeface="Symbol" charset="2"/>
                <a:cs typeface="Symbol" charset="2"/>
              </a:rPr>
              <a:t>D</a:t>
            </a:r>
            <a:r>
              <a:rPr lang="en-US" sz="3200" dirty="0">
                <a:solidFill>
                  <a:schemeClr val="tx1"/>
                </a:solidFill>
              </a:rPr>
              <a:t>-complex</a:t>
            </a:r>
          </a:p>
        </p:txBody>
      </p:sp>
      <p:sp>
        <p:nvSpPr>
          <p:cNvPr id="2" name="Rectangle 1"/>
          <p:cNvSpPr/>
          <p:nvPr/>
        </p:nvSpPr>
        <p:spPr>
          <a:xfrm>
            <a:off x="5340383" y="692783"/>
            <a:ext cx="3636495" cy="584776"/>
          </a:xfrm>
          <a:prstGeom prst="rect">
            <a:avLst/>
          </a:prstGeom>
          <a:ln w="28575" cmpd="sng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Grading = dimension </a:t>
            </a:r>
            <a:endParaRPr lang="en-US" sz="3200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89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45802" y="-52329"/>
            <a:ext cx="8898197" cy="6777589"/>
            <a:chOff x="423317" y="2291"/>
            <a:chExt cx="8898197" cy="6777589"/>
          </a:xfrm>
        </p:grpSpPr>
        <p:sp>
          <p:nvSpPr>
            <p:cNvPr id="2" name="Rectangle 1"/>
            <p:cNvSpPr/>
            <p:nvPr/>
          </p:nvSpPr>
          <p:spPr>
            <a:xfrm>
              <a:off x="423317" y="193461"/>
              <a:ext cx="8898197" cy="65864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600" dirty="0" err="1" smtClean="0"/>
                <a:t>Δ</a:t>
              </a:r>
              <a:r>
                <a:rPr lang="en-US" sz="2600" baseline="30000" dirty="0" err="1" smtClean="0"/>
                <a:t>n</a:t>
              </a:r>
              <a:r>
                <a:rPr lang="en-US" sz="2600" dirty="0" smtClean="0"/>
                <a:t>  =  </a:t>
              </a:r>
              <a:r>
                <a:rPr lang="en-US" sz="2600" dirty="0" smtClean="0">
                  <a:solidFill>
                    <a:srgbClr val="000000"/>
                  </a:solidFill>
                </a:rPr>
                <a:t>[v</a:t>
              </a:r>
              <a:r>
                <a:rPr lang="en-US" sz="2600" baseline="-25000" dirty="0" smtClean="0">
                  <a:solidFill>
                    <a:srgbClr val="000000"/>
                  </a:solidFill>
                </a:rPr>
                <a:t>0</a:t>
              </a:r>
              <a:r>
                <a:rPr lang="en-US" sz="2600" dirty="0">
                  <a:solidFill>
                    <a:srgbClr val="000000"/>
                  </a:solidFill>
                </a:rPr>
                <a:t>, v</a:t>
              </a:r>
              <a:r>
                <a:rPr lang="en-US" sz="2600" baseline="-25000" dirty="0">
                  <a:solidFill>
                    <a:srgbClr val="000000"/>
                  </a:solidFill>
                </a:rPr>
                <a:t>1</a:t>
              </a:r>
              <a:r>
                <a:rPr lang="en-US" sz="2600" dirty="0">
                  <a:solidFill>
                    <a:srgbClr val="000000"/>
                  </a:solidFill>
                </a:rPr>
                <a:t>, …, </a:t>
              </a:r>
              <a:r>
                <a:rPr lang="en-US" sz="2600" dirty="0" err="1" smtClean="0">
                  <a:solidFill>
                    <a:srgbClr val="000000"/>
                  </a:solidFill>
                </a:rPr>
                <a:t>v</a:t>
              </a:r>
              <a:r>
                <a:rPr lang="en-US" sz="2600" baseline="-25000" dirty="0" err="1" smtClean="0">
                  <a:solidFill>
                    <a:srgbClr val="000000"/>
                  </a:solidFill>
                </a:rPr>
                <a:t>n</a:t>
              </a:r>
              <a:r>
                <a:rPr lang="en-US" sz="2600" dirty="0" smtClean="0">
                  <a:solidFill>
                    <a:srgbClr val="000000"/>
                  </a:solidFill>
                </a:rPr>
                <a:t>],      </a:t>
              </a:r>
              <a:r>
                <a:rPr lang="en-US" sz="2600" dirty="0" err="1" smtClean="0"/>
                <a:t>Δ</a:t>
              </a:r>
              <a:r>
                <a:rPr lang="en-US" sz="2600" baseline="30000" dirty="0" err="1" smtClean="0"/>
                <a:t>n</a:t>
              </a:r>
              <a:r>
                <a:rPr lang="en-US" sz="2600" baseline="30000" dirty="0" smtClean="0"/>
                <a:t> </a:t>
              </a:r>
              <a:r>
                <a:rPr lang="en-US" sz="2600" dirty="0" smtClean="0"/>
                <a:t> =  interior of </a:t>
              </a:r>
              <a:r>
                <a:rPr lang="en-US" sz="2600" dirty="0" err="1"/>
                <a:t>Δ</a:t>
              </a:r>
              <a:r>
                <a:rPr lang="en-US" sz="2600" baseline="30000" dirty="0" err="1"/>
                <a:t>n</a:t>
              </a:r>
              <a:endParaRPr lang="en-US" sz="2600" baseline="-25000" dirty="0">
                <a:solidFill>
                  <a:srgbClr val="000000"/>
                </a:solidFill>
              </a:endParaRPr>
            </a:p>
            <a:p>
              <a:endParaRPr lang="en-US" sz="2600" dirty="0"/>
            </a:p>
            <a:p>
              <a:r>
                <a:rPr lang="en-US" sz="2600" dirty="0" smtClean="0"/>
                <a:t>A  </a:t>
              </a:r>
              <a:r>
                <a:rPr lang="en-US" sz="2600" dirty="0" smtClean="0">
                  <a:solidFill>
                    <a:srgbClr val="AF0000"/>
                  </a:solidFill>
                  <a:latin typeface="Symbol" charset="2"/>
                  <a:cs typeface="Symbol" charset="2"/>
                </a:rPr>
                <a:t>D</a:t>
              </a:r>
              <a:r>
                <a:rPr lang="en-US" sz="2600" dirty="0" smtClean="0">
                  <a:solidFill>
                    <a:srgbClr val="AF0000"/>
                  </a:solidFill>
                </a:rPr>
                <a:t>-complex structure </a:t>
              </a:r>
              <a:r>
                <a:rPr lang="en-US" sz="2600" dirty="0" smtClean="0"/>
                <a:t>on a space X is a collection of maps </a:t>
              </a:r>
            </a:p>
            <a:p>
              <a:endParaRPr lang="en-US" sz="500" dirty="0"/>
            </a:p>
            <a:p>
              <a:r>
                <a:rPr lang="en-US" sz="2600" dirty="0" smtClean="0"/>
                <a:t>   </a:t>
              </a:r>
              <a:r>
                <a:rPr lang="en-US" sz="2600" dirty="0" err="1" smtClean="0"/>
                <a:t>σ</a:t>
              </a:r>
              <a:r>
                <a:rPr lang="en-US" sz="2600" baseline="-25000" dirty="0" smtClean="0"/>
                <a:t>α</a:t>
              </a:r>
              <a:r>
                <a:rPr lang="en-US" sz="2600" dirty="0" smtClean="0"/>
                <a:t>: </a:t>
              </a:r>
              <a:r>
                <a:rPr lang="en-US" sz="2600" dirty="0" err="1" smtClean="0"/>
                <a:t>Δ</a:t>
              </a:r>
              <a:r>
                <a:rPr lang="en-US" sz="2600" baseline="30000" dirty="0" err="1" smtClean="0"/>
                <a:t>n</a:t>
              </a:r>
              <a:r>
                <a:rPr lang="en-US" sz="2600" baseline="30000" dirty="0" smtClean="0"/>
                <a:t> </a:t>
              </a:r>
              <a:r>
                <a:rPr lang="en-US" sz="2600" dirty="0" smtClean="0"/>
                <a:t>→ X, with n depending on the index α, such that:   </a:t>
              </a:r>
            </a:p>
            <a:p>
              <a:endParaRPr lang="en-US" sz="2600" dirty="0" smtClean="0"/>
            </a:p>
            <a:p>
              <a:r>
                <a:rPr lang="en-US" sz="2600" dirty="0" smtClean="0"/>
                <a:t>(</a:t>
              </a:r>
              <a:r>
                <a:rPr lang="en-US" sz="2600" dirty="0" err="1" smtClean="0"/>
                <a:t>i</a:t>
              </a:r>
              <a:r>
                <a:rPr lang="en-US" sz="2600" dirty="0" smtClean="0"/>
                <a:t>)   The </a:t>
              </a:r>
              <a:r>
                <a:rPr lang="en-US" sz="2600" dirty="0"/>
                <a:t>restriction </a:t>
              </a:r>
              <a:r>
                <a:rPr lang="en-US" sz="2600" dirty="0" err="1"/>
                <a:t>σ</a:t>
              </a:r>
              <a:r>
                <a:rPr lang="en-US" sz="2600" baseline="-25000" dirty="0"/>
                <a:t>α</a:t>
              </a:r>
              <a:r>
                <a:rPr lang="en-US" sz="2600" dirty="0" smtClean="0"/>
                <a:t>|</a:t>
              </a:r>
              <a:r>
                <a:rPr lang="el-GR" sz="2600" dirty="0" smtClean="0"/>
                <a:t>Δ</a:t>
              </a:r>
              <a:r>
                <a:rPr lang="en-US" sz="2600" baseline="30000" dirty="0" smtClean="0"/>
                <a:t>n</a:t>
              </a:r>
              <a:r>
                <a:rPr lang="en-US" sz="2600" dirty="0" smtClean="0"/>
                <a:t> </a:t>
              </a:r>
              <a:r>
                <a:rPr lang="en-US" sz="2600" dirty="0"/>
                <a:t>is injective, and each point of X is </a:t>
              </a:r>
              <a:r>
                <a:rPr lang="en-US" sz="2600" dirty="0" smtClean="0"/>
                <a:t>in</a:t>
              </a:r>
            </a:p>
            <a:p>
              <a:endParaRPr lang="en-US" sz="1100" dirty="0" smtClean="0"/>
            </a:p>
            <a:p>
              <a:r>
                <a:rPr lang="en-US" sz="2600" dirty="0" smtClean="0"/>
                <a:t>       the </a:t>
              </a:r>
              <a:r>
                <a:rPr lang="en-US" sz="2600" dirty="0"/>
                <a:t>image of </a:t>
              </a:r>
              <a:r>
                <a:rPr lang="en-US" sz="2600" dirty="0" smtClean="0"/>
                <a:t>exactly one </a:t>
              </a:r>
              <a:r>
                <a:rPr lang="en-US" sz="2600" dirty="0"/>
                <a:t>such restriction </a:t>
              </a:r>
              <a:r>
                <a:rPr lang="en-US" sz="2600" dirty="0" err="1"/>
                <a:t>σ</a:t>
              </a:r>
              <a:r>
                <a:rPr lang="en-US" sz="2600" baseline="-25000" dirty="0"/>
                <a:t>α</a:t>
              </a:r>
              <a:r>
                <a:rPr lang="en-US" sz="2600" dirty="0" smtClean="0"/>
                <a:t>|</a:t>
              </a:r>
              <a:r>
                <a:rPr lang="el-GR" sz="2600" dirty="0" smtClean="0"/>
                <a:t>Δ</a:t>
              </a:r>
              <a:r>
                <a:rPr lang="el-GR" sz="2600" baseline="30000" dirty="0" smtClean="0"/>
                <a:t>n</a:t>
              </a:r>
              <a:r>
                <a:rPr lang="el-GR" sz="2600" dirty="0" smtClean="0"/>
                <a:t>.</a:t>
              </a:r>
              <a:endParaRPr lang="el-GR" sz="2600" dirty="0"/>
            </a:p>
            <a:p>
              <a:endParaRPr lang="en-US" sz="2600" dirty="0" smtClean="0"/>
            </a:p>
            <a:p>
              <a:pPr marL="571500" indent="-571500">
                <a:buAutoNum type="romanLcParenBoth" startAt="2"/>
              </a:pPr>
              <a:r>
                <a:rPr lang="en-US" sz="2600" dirty="0" smtClean="0"/>
                <a:t>Each </a:t>
              </a:r>
              <a:r>
                <a:rPr lang="en-US" sz="2600" dirty="0"/>
                <a:t>restriction of </a:t>
              </a:r>
              <a:r>
                <a:rPr lang="en-US" sz="2600" dirty="0" err="1"/>
                <a:t>σ</a:t>
              </a:r>
              <a:r>
                <a:rPr lang="en-US" sz="2600" baseline="-25000" dirty="0"/>
                <a:t>α</a:t>
              </a:r>
              <a:r>
                <a:rPr lang="en-US" sz="2600" dirty="0"/>
                <a:t> to </a:t>
              </a:r>
              <a:r>
                <a:rPr lang="en-US" sz="2600" dirty="0" smtClean="0"/>
                <a:t>an n-1 </a:t>
              </a:r>
              <a:r>
                <a:rPr lang="en-US" sz="2600" dirty="0"/>
                <a:t>face of </a:t>
              </a:r>
              <a:r>
                <a:rPr lang="en-US" sz="2600" dirty="0" err="1"/>
                <a:t>Δ</a:t>
              </a:r>
              <a:r>
                <a:rPr lang="en-US" sz="2600" baseline="30000" dirty="0" err="1"/>
                <a:t>n</a:t>
              </a:r>
              <a:r>
                <a:rPr lang="en-US" sz="2600" dirty="0"/>
                <a:t> is one of the </a:t>
              </a:r>
              <a:r>
                <a:rPr lang="en-US" sz="2600" dirty="0" smtClean="0"/>
                <a:t>maps</a:t>
              </a:r>
            </a:p>
            <a:p>
              <a:endParaRPr lang="en-US" sz="1100" dirty="0" smtClean="0"/>
            </a:p>
            <a:p>
              <a:pPr algn="ctr"/>
              <a:r>
                <a:rPr lang="en-US" sz="2600" dirty="0" smtClean="0"/>
                <a:t> </a:t>
              </a:r>
              <a:r>
                <a:rPr lang="en-US" sz="2600" dirty="0" err="1" smtClean="0"/>
                <a:t>σ</a:t>
              </a:r>
              <a:r>
                <a:rPr lang="en-US" sz="2600" baseline="-25000" dirty="0" smtClean="0"/>
                <a:t>β</a:t>
              </a:r>
              <a:r>
                <a:rPr lang="en-US" sz="2600" dirty="0" smtClean="0"/>
                <a:t>: Δ</a:t>
              </a:r>
              <a:r>
                <a:rPr lang="en-US" sz="2600" baseline="30000" dirty="0" smtClean="0"/>
                <a:t>n</a:t>
              </a:r>
              <a:r>
                <a:rPr lang="en-US" sz="2600" baseline="30000" dirty="0"/>
                <a:t>−</a:t>
              </a:r>
              <a:r>
                <a:rPr lang="en-US" sz="2600" baseline="30000" dirty="0" smtClean="0"/>
                <a:t>1  </a:t>
              </a:r>
              <a:r>
                <a:rPr lang="en-US" sz="2600" dirty="0" smtClean="0"/>
                <a:t>→  X</a:t>
              </a:r>
              <a:r>
                <a:rPr lang="en-US" sz="2600" dirty="0"/>
                <a:t>. </a:t>
              </a:r>
              <a:endParaRPr lang="en-US" sz="2600" dirty="0" smtClean="0"/>
            </a:p>
            <a:p>
              <a:pPr algn="ctr"/>
              <a:endParaRPr lang="en-US" sz="1100" dirty="0" smtClean="0"/>
            </a:p>
            <a:p>
              <a:r>
                <a:rPr lang="en-US" sz="2600" dirty="0" smtClean="0"/>
                <a:t>Here we identify </a:t>
              </a:r>
              <a:r>
                <a:rPr lang="en-US" sz="2600" dirty="0"/>
                <a:t>the face of </a:t>
              </a:r>
              <a:r>
                <a:rPr lang="en-US" sz="2600" dirty="0" err="1"/>
                <a:t>Δ</a:t>
              </a:r>
              <a:r>
                <a:rPr lang="en-US" sz="2600" baseline="30000" dirty="0" err="1"/>
                <a:t>n</a:t>
              </a:r>
              <a:r>
                <a:rPr lang="en-US" sz="2600" dirty="0"/>
                <a:t> with </a:t>
              </a:r>
              <a:r>
                <a:rPr lang="en-US" sz="2600" dirty="0" smtClean="0"/>
                <a:t>Δ</a:t>
              </a:r>
              <a:r>
                <a:rPr lang="en-US" sz="2600" baseline="30000" dirty="0" smtClean="0"/>
                <a:t>n</a:t>
              </a:r>
              <a:r>
                <a:rPr lang="en-US" sz="2600" baseline="30000" dirty="0"/>
                <a:t>−1</a:t>
              </a:r>
              <a:r>
                <a:rPr lang="en-US" sz="2600" dirty="0"/>
                <a:t> by the canonical linear </a:t>
              </a:r>
              <a:r>
                <a:rPr lang="en-US" sz="2600" dirty="0" smtClean="0"/>
                <a:t>homeomorphism between </a:t>
              </a:r>
              <a:r>
                <a:rPr lang="en-US" sz="2600" dirty="0"/>
                <a:t>them that preserves the ordering of the vertices</a:t>
              </a:r>
              <a:r>
                <a:rPr lang="en-US" sz="2600" dirty="0" smtClean="0"/>
                <a:t>.</a:t>
              </a:r>
            </a:p>
            <a:p>
              <a:endParaRPr lang="en-US" sz="2000" dirty="0"/>
            </a:p>
            <a:p>
              <a:r>
                <a:rPr lang="en-US" sz="2600" dirty="0"/>
                <a:t>(iii) </a:t>
              </a:r>
              <a:r>
                <a:rPr lang="en-US" sz="2600" dirty="0" smtClean="0"/>
                <a:t>  A </a:t>
              </a:r>
              <a:r>
                <a:rPr lang="en-US" sz="2600" dirty="0"/>
                <a:t>set A ⊂ X is open </a:t>
              </a:r>
              <a:r>
                <a:rPr lang="en-US" sz="2600" dirty="0" err="1"/>
                <a:t>iff</a:t>
              </a:r>
              <a:r>
                <a:rPr lang="en-US" sz="2600" dirty="0"/>
                <a:t> </a:t>
              </a:r>
              <a:r>
                <a:rPr lang="en-US" sz="2600" dirty="0" err="1" smtClean="0"/>
                <a:t>σ</a:t>
              </a:r>
              <a:r>
                <a:rPr lang="en-US" sz="2600" baseline="-25000" dirty="0"/>
                <a:t>α</a:t>
              </a:r>
              <a:r>
                <a:rPr lang="en-US" sz="2600" baseline="30000" dirty="0" smtClean="0"/>
                <a:t>−1</a:t>
              </a:r>
              <a:r>
                <a:rPr lang="en-US" sz="2600" dirty="0" smtClean="0"/>
                <a:t>(</a:t>
              </a:r>
              <a:r>
                <a:rPr lang="en-US" sz="2600" dirty="0"/>
                <a:t>A) is open in </a:t>
              </a:r>
              <a:r>
                <a:rPr lang="en-US" sz="2600" dirty="0" err="1"/>
                <a:t>Δ</a:t>
              </a:r>
              <a:r>
                <a:rPr lang="en-US" sz="2600" baseline="30000" dirty="0" err="1"/>
                <a:t>n</a:t>
              </a:r>
              <a:r>
                <a:rPr lang="en-US" sz="2600" dirty="0"/>
                <a:t> for each </a:t>
              </a:r>
              <a:r>
                <a:rPr lang="en-US" sz="2600" dirty="0" err="1" smtClean="0"/>
                <a:t>σ</a:t>
              </a:r>
              <a:r>
                <a:rPr lang="en-US" sz="2600" baseline="-25000" dirty="0" smtClean="0"/>
                <a:t>α</a:t>
              </a:r>
              <a:r>
                <a:rPr lang="en-US" sz="2600" dirty="0" smtClean="0"/>
                <a:t>.</a:t>
              </a:r>
              <a:endParaRPr lang="en-US" sz="2600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427507" y="2291"/>
              <a:ext cx="4642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o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418231" y="2082175"/>
              <a:ext cx="4642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o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927667" y="2622688"/>
              <a:ext cx="46428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43485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6"/>
            <a:ext cx="9144000" cy="587311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16593" y="94154"/>
            <a:ext cx="8790857" cy="6375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 smtClean="0">
              <a:solidFill>
                <a:srgbClr val="660066"/>
              </a:solidFill>
            </a:endParaRPr>
          </a:p>
          <a:p>
            <a:r>
              <a:rPr lang="en-US" sz="3200" dirty="0" smtClean="0">
                <a:solidFill>
                  <a:srgbClr val="660066"/>
                </a:solidFill>
              </a:rPr>
              <a:t>X</a:t>
            </a:r>
            <a:r>
              <a:rPr lang="en-US" sz="3200" baseline="30000" dirty="0" smtClean="0">
                <a:solidFill>
                  <a:srgbClr val="660066"/>
                </a:solidFill>
              </a:rPr>
              <a:t>0</a:t>
            </a:r>
            <a:r>
              <a:rPr lang="en-US" sz="3200" dirty="0" smtClean="0">
                <a:solidFill>
                  <a:srgbClr val="660066"/>
                </a:solidFill>
              </a:rPr>
              <a:t> = set of points with discrete topology.</a:t>
            </a:r>
          </a:p>
          <a:p>
            <a:endParaRPr lang="en-US" sz="1200" dirty="0" smtClean="0">
              <a:solidFill>
                <a:srgbClr val="660066"/>
              </a:solidFill>
            </a:endParaRPr>
          </a:p>
          <a:p>
            <a:r>
              <a:rPr lang="en-US" sz="3200" dirty="0" smtClean="0">
                <a:solidFill>
                  <a:srgbClr val="003700"/>
                </a:solidFill>
              </a:rPr>
              <a:t>Given the (n-1)-skeleton X</a:t>
            </a:r>
            <a:r>
              <a:rPr lang="en-US" sz="3200" baseline="30000" dirty="0" smtClean="0">
                <a:solidFill>
                  <a:srgbClr val="003700"/>
                </a:solidFill>
              </a:rPr>
              <a:t>n-1</a:t>
            </a:r>
            <a:r>
              <a:rPr lang="en-US" sz="3200" dirty="0" smtClean="0">
                <a:solidFill>
                  <a:srgbClr val="003700"/>
                </a:solidFill>
              </a:rPr>
              <a:t>, form the</a:t>
            </a:r>
          </a:p>
          <a:p>
            <a:endParaRPr lang="en-US" sz="1200" dirty="0" smtClean="0">
              <a:solidFill>
                <a:srgbClr val="003700"/>
              </a:solidFill>
            </a:endParaRPr>
          </a:p>
          <a:p>
            <a:r>
              <a:rPr lang="en-US" sz="3200" dirty="0" smtClean="0"/>
              <a:t>n-skeleton, </a:t>
            </a:r>
            <a:r>
              <a:rPr lang="en-US" sz="3200" dirty="0" err="1" smtClean="0"/>
              <a:t>X</a:t>
            </a:r>
            <a:r>
              <a:rPr lang="en-US" sz="3200" baseline="-25000" dirty="0" err="1" smtClean="0"/>
              <a:t>n</a:t>
            </a:r>
            <a:r>
              <a:rPr lang="en-US" sz="3200" dirty="0" smtClean="0"/>
              <a:t>, by attaching n-cells via </a:t>
            </a:r>
          </a:p>
          <a:p>
            <a:pPr>
              <a:lnSpc>
                <a:spcPct val="120000"/>
              </a:lnSpc>
            </a:pPr>
            <a:r>
              <a:rPr lang="en-US" sz="3200" dirty="0" smtClean="0"/>
              <a:t>                   attaching maps  </a:t>
            </a:r>
            <a:r>
              <a:rPr lang="en-US" sz="3200" dirty="0" err="1" smtClean="0"/>
              <a:t>σ</a:t>
            </a:r>
            <a:r>
              <a:rPr lang="en-US" sz="3200" baseline="-25000" dirty="0" smtClean="0"/>
              <a:t>α</a:t>
            </a:r>
            <a:r>
              <a:rPr lang="en-US" sz="3200" dirty="0" smtClean="0"/>
              <a:t>:  </a:t>
            </a:r>
            <a:r>
              <a:rPr lang="en-US" sz="3200" dirty="0"/>
              <a:t>∂</a:t>
            </a:r>
            <a:r>
              <a:rPr lang="en-US" sz="3200" dirty="0" err="1" smtClean="0"/>
              <a:t>D</a:t>
            </a:r>
            <a:r>
              <a:rPr lang="en-US" sz="3200" baseline="30000" dirty="0" err="1" smtClean="0"/>
              <a:t>n</a:t>
            </a:r>
            <a:r>
              <a:rPr lang="en-US" sz="3200" dirty="0" smtClean="0"/>
              <a:t> </a:t>
            </a:r>
            <a:r>
              <a:rPr lang="en-US" sz="3200" dirty="0" smtClean="0">
                <a:sym typeface="Wingdings"/>
              </a:rPr>
              <a:t> X</a:t>
            </a:r>
            <a:r>
              <a:rPr lang="en-US" sz="3200" baseline="30000" dirty="0" smtClean="0">
                <a:sym typeface="Wingdings"/>
              </a:rPr>
              <a:t>n-1</a:t>
            </a:r>
            <a:r>
              <a:rPr lang="en-US" sz="3200" dirty="0" smtClean="0">
                <a:sym typeface="Wingdings"/>
              </a:rPr>
              <a:t>,         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sym typeface="Wingdings"/>
              </a:rPr>
              <a:t>I.e., </a:t>
            </a:r>
            <a:r>
              <a:rPr lang="en-US" sz="3200" dirty="0" err="1" smtClean="0">
                <a:sym typeface="Wingdings"/>
              </a:rPr>
              <a:t>X</a:t>
            </a:r>
            <a:r>
              <a:rPr lang="en-US" sz="3200" baseline="30000" dirty="0" err="1" smtClean="0">
                <a:sym typeface="Wingdings"/>
              </a:rPr>
              <a:t>n</a:t>
            </a:r>
            <a:r>
              <a:rPr lang="en-US" sz="3200" dirty="0" smtClean="0">
                <a:sym typeface="Wingdings"/>
              </a:rPr>
              <a:t> = X</a:t>
            </a:r>
            <a:r>
              <a:rPr lang="en-US" sz="3200" baseline="30000" dirty="0" smtClean="0">
                <a:sym typeface="Wingdings"/>
              </a:rPr>
              <a:t>n-1</a:t>
            </a:r>
            <a:r>
              <a:rPr lang="en-US" sz="3200" dirty="0" smtClean="0">
                <a:sym typeface="Wingdings"/>
              </a:rPr>
              <a:t>    </a:t>
            </a:r>
            <a:r>
              <a:rPr lang="en-US" sz="3200" dirty="0" err="1" smtClean="0">
                <a:sym typeface="Wingdings"/>
              </a:rPr>
              <a:t>D</a:t>
            </a:r>
            <a:r>
              <a:rPr lang="en-US" sz="3200" baseline="30000" dirty="0" err="1" smtClean="0">
                <a:sym typeface="Wingdings"/>
              </a:rPr>
              <a:t>n</a:t>
            </a:r>
            <a:r>
              <a:rPr lang="en-US" sz="3200" baseline="30000" dirty="0" smtClean="0">
                <a:sym typeface="Wingdings"/>
              </a:rPr>
              <a:t> </a:t>
            </a:r>
            <a:r>
              <a:rPr lang="en-US" sz="3200" dirty="0" smtClean="0">
                <a:sym typeface="Wingdings"/>
              </a:rPr>
              <a:t>/ ~    </a:t>
            </a:r>
            <a:r>
              <a:rPr lang="en-US" sz="3200" dirty="0" smtClean="0"/>
              <a:t>where x ~ </a:t>
            </a:r>
            <a:r>
              <a:rPr lang="en-US" sz="3200" dirty="0" err="1" smtClean="0"/>
              <a:t>σ</a:t>
            </a:r>
            <a:r>
              <a:rPr lang="en-US" sz="3200" baseline="-25000" dirty="0" smtClean="0"/>
              <a:t>α</a:t>
            </a:r>
            <a:r>
              <a:rPr lang="en-US" sz="3200" dirty="0" smtClean="0"/>
              <a:t>(x) for all x in </a:t>
            </a:r>
            <a:r>
              <a:rPr lang="en-US" sz="3200" dirty="0"/>
              <a:t>∂</a:t>
            </a:r>
            <a:r>
              <a:rPr lang="en-US" sz="3200" dirty="0" err="1" smtClean="0"/>
              <a:t>D</a:t>
            </a:r>
            <a:r>
              <a:rPr lang="en-US" sz="3200" baseline="30000" dirty="0" err="1" smtClean="0"/>
              <a:t>n</a:t>
            </a:r>
            <a:endParaRPr lang="en-US" sz="3200" baseline="30000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sz="3200" dirty="0" smtClean="0"/>
              <a:t>The </a:t>
            </a:r>
            <a:r>
              <a:rPr lang="en-US" sz="3200" dirty="0" smtClean="0">
                <a:solidFill>
                  <a:srgbClr val="AF0000"/>
                </a:solidFill>
              </a:rPr>
              <a:t>characteristic map</a:t>
            </a:r>
            <a:r>
              <a:rPr lang="en-US" sz="3200" dirty="0" smtClean="0"/>
              <a:t> </a:t>
            </a:r>
            <a:r>
              <a:rPr lang="en-US" sz="3200" dirty="0" err="1" smtClean="0"/>
              <a:t>Φ</a:t>
            </a:r>
            <a:r>
              <a:rPr lang="en-US" sz="3200" baseline="-25000" dirty="0" smtClean="0"/>
              <a:t>α</a:t>
            </a:r>
            <a:r>
              <a:rPr lang="en-US" sz="3200" dirty="0"/>
              <a:t>:  </a:t>
            </a:r>
            <a:r>
              <a:rPr lang="en-US" sz="3200" dirty="0" err="1" smtClean="0"/>
              <a:t>D</a:t>
            </a:r>
            <a:r>
              <a:rPr lang="en-US" sz="3200" baseline="30000" dirty="0" err="1" smtClean="0"/>
              <a:t>n</a:t>
            </a:r>
            <a:r>
              <a:rPr lang="en-US" sz="3200" dirty="0" smtClean="0"/>
              <a:t> </a:t>
            </a:r>
            <a:r>
              <a:rPr lang="en-US" sz="3200" dirty="0">
                <a:sym typeface="Wingdings"/>
              </a:rPr>
              <a:t> </a:t>
            </a:r>
            <a:r>
              <a:rPr lang="en-US" sz="3200" dirty="0" smtClean="0">
                <a:sym typeface="Wingdings"/>
              </a:rPr>
              <a:t>X</a:t>
            </a:r>
            <a:r>
              <a:rPr lang="en-US" sz="3200" baseline="30000" dirty="0" smtClean="0">
                <a:sym typeface="Wingdings"/>
              </a:rPr>
              <a:t>  </a:t>
            </a:r>
            <a:r>
              <a:rPr lang="en-US" sz="3200" dirty="0" smtClean="0">
                <a:sym typeface="Wingdings"/>
              </a:rPr>
              <a:t>is the map that extends the attaching map </a:t>
            </a:r>
            <a:r>
              <a:rPr lang="en-US" sz="3200" dirty="0" err="1"/>
              <a:t>σ</a:t>
            </a:r>
            <a:r>
              <a:rPr lang="en-US" sz="3200" baseline="-25000" dirty="0"/>
              <a:t>α</a:t>
            </a:r>
            <a:r>
              <a:rPr lang="en-US" sz="3200" dirty="0"/>
              <a:t>:  ∂</a:t>
            </a:r>
            <a:r>
              <a:rPr lang="en-US" sz="3200" dirty="0" err="1"/>
              <a:t>D</a:t>
            </a:r>
            <a:r>
              <a:rPr lang="en-US" sz="3200" baseline="30000" dirty="0" err="1"/>
              <a:t>n</a:t>
            </a:r>
            <a:r>
              <a:rPr lang="en-US" sz="3200" dirty="0"/>
              <a:t> </a:t>
            </a:r>
            <a:r>
              <a:rPr lang="en-US" sz="3200" dirty="0">
                <a:sym typeface="Wingdings"/>
              </a:rPr>
              <a:t> X</a:t>
            </a:r>
            <a:r>
              <a:rPr lang="en-US" sz="3200" baseline="30000" dirty="0">
                <a:sym typeface="Wingdings"/>
              </a:rPr>
              <a:t>n-</a:t>
            </a:r>
            <a:r>
              <a:rPr lang="en-US" sz="3200" baseline="30000" dirty="0" smtClean="0">
                <a:sym typeface="Wingdings"/>
              </a:rPr>
              <a:t>1</a:t>
            </a:r>
          </a:p>
          <a:p>
            <a:pPr>
              <a:lnSpc>
                <a:spcPct val="120000"/>
              </a:lnSpc>
            </a:pPr>
            <a:r>
              <a:rPr lang="en-US" sz="3200" dirty="0"/>
              <a:t>and </a:t>
            </a:r>
            <a:r>
              <a:rPr lang="en-US" sz="3200" dirty="0" err="1"/>
              <a:t>Φ</a:t>
            </a:r>
            <a:r>
              <a:rPr lang="en-US" sz="3200" baseline="-25000" dirty="0"/>
              <a:t>α</a:t>
            </a:r>
            <a:r>
              <a:rPr lang="en-US" sz="3200" dirty="0"/>
              <a:t>|</a:t>
            </a:r>
            <a:r>
              <a:rPr lang="en-US" sz="3200" dirty="0" err="1"/>
              <a:t>D</a:t>
            </a:r>
            <a:r>
              <a:rPr lang="en-US" sz="3200" baseline="30000" dirty="0" err="1"/>
              <a:t>n</a:t>
            </a:r>
            <a:r>
              <a:rPr lang="en-US" sz="3200" dirty="0"/>
              <a:t> onto its image is a homeomorphism</a:t>
            </a:r>
            <a:r>
              <a:rPr lang="en-US" sz="3200" dirty="0" smtClean="0"/>
              <a:t>.</a:t>
            </a:r>
            <a:r>
              <a:rPr lang="en-US" sz="3200" dirty="0" smtClean="0">
                <a:sym typeface="Wingdings"/>
              </a:rPr>
              <a:t>  </a:t>
            </a:r>
          </a:p>
          <a:p>
            <a:pPr>
              <a:lnSpc>
                <a:spcPct val="140000"/>
              </a:lnSpc>
            </a:pPr>
            <a:r>
              <a:rPr lang="en-US" sz="3200" dirty="0">
                <a:sym typeface="Wingdings"/>
              </a:rPr>
              <a:t> </a:t>
            </a:r>
            <a:r>
              <a:rPr lang="en-US" sz="3200" dirty="0" smtClean="0">
                <a:sym typeface="Wingdings"/>
              </a:rPr>
              <a:t>   </a:t>
            </a:r>
            <a:r>
              <a:rPr lang="en-US" sz="3200" dirty="0" err="1" smtClean="0"/>
              <a:t>Φ</a:t>
            </a:r>
            <a:r>
              <a:rPr lang="en-US" sz="3200" baseline="-25000" dirty="0" smtClean="0"/>
              <a:t>α</a:t>
            </a:r>
            <a:r>
              <a:rPr lang="en-US" sz="3200" dirty="0" smtClean="0">
                <a:sym typeface="Wingdings"/>
              </a:rPr>
              <a:t> is the composition </a:t>
            </a:r>
            <a:r>
              <a:rPr lang="en-US" sz="3200" dirty="0" err="1"/>
              <a:t>D</a:t>
            </a:r>
            <a:r>
              <a:rPr lang="en-US" sz="3200" baseline="30000" dirty="0" err="1"/>
              <a:t>n</a:t>
            </a:r>
            <a:r>
              <a:rPr lang="en-US" sz="3200" dirty="0"/>
              <a:t> </a:t>
            </a:r>
            <a:r>
              <a:rPr lang="en-US" sz="3200" dirty="0" smtClean="0">
                <a:sym typeface="Wingdings"/>
              </a:rPr>
              <a:t>  X</a:t>
            </a:r>
            <a:r>
              <a:rPr lang="en-US" sz="3200" baseline="30000" dirty="0" smtClean="0">
                <a:sym typeface="Wingdings"/>
              </a:rPr>
              <a:t>n</a:t>
            </a:r>
            <a:r>
              <a:rPr lang="en-US" sz="3200" baseline="30000" dirty="0">
                <a:sym typeface="Wingdings"/>
              </a:rPr>
              <a:t>-1</a:t>
            </a:r>
            <a:r>
              <a:rPr lang="en-US" sz="3200" dirty="0">
                <a:sym typeface="Wingdings"/>
              </a:rPr>
              <a:t>    </a:t>
            </a:r>
            <a:r>
              <a:rPr lang="en-US" sz="3200" dirty="0" err="1">
                <a:sym typeface="Wingdings"/>
              </a:rPr>
              <a:t>D</a:t>
            </a:r>
            <a:r>
              <a:rPr lang="en-US" sz="3200" baseline="30000" dirty="0" err="1">
                <a:sym typeface="Wingdings"/>
              </a:rPr>
              <a:t>n</a:t>
            </a:r>
            <a:r>
              <a:rPr lang="en-US" sz="3200" baseline="30000" dirty="0">
                <a:sym typeface="Wingdings"/>
              </a:rPr>
              <a:t> </a:t>
            </a:r>
            <a:r>
              <a:rPr lang="en-US" sz="3200" baseline="30000" dirty="0" smtClean="0">
                <a:sym typeface="Wingdings"/>
              </a:rPr>
              <a:t>  </a:t>
            </a:r>
            <a:r>
              <a:rPr lang="en-US" sz="3200" dirty="0" smtClean="0">
                <a:sym typeface="Wingdings"/>
              </a:rPr>
              <a:t> </a:t>
            </a:r>
            <a:r>
              <a:rPr lang="en-US" sz="3200" dirty="0" err="1" smtClean="0">
                <a:sym typeface="Wingdings"/>
              </a:rPr>
              <a:t>X</a:t>
            </a:r>
            <a:r>
              <a:rPr lang="en-US" sz="3200" baseline="30000" dirty="0" err="1" smtClean="0">
                <a:sym typeface="Wingdings"/>
              </a:rPr>
              <a:t>n</a:t>
            </a:r>
            <a:r>
              <a:rPr lang="en-US" sz="3200" baseline="30000" dirty="0" smtClean="0">
                <a:sym typeface="Wingdings"/>
              </a:rPr>
              <a:t>  </a:t>
            </a:r>
            <a:r>
              <a:rPr lang="en-US" sz="3200" dirty="0" smtClean="0">
                <a:sym typeface="Wingdings"/>
              </a:rPr>
              <a:t>  X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318468" y="3166473"/>
            <a:ext cx="862466" cy="575050"/>
            <a:chOff x="2086338" y="6308016"/>
            <a:chExt cx="862466" cy="575050"/>
          </a:xfrm>
        </p:grpSpPr>
        <p:sp>
          <p:nvSpPr>
            <p:cNvPr id="10" name="Rectangle 9"/>
            <p:cNvSpPr/>
            <p:nvPr/>
          </p:nvSpPr>
          <p:spPr>
            <a:xfrm flipV="1">
              <a:off x="2086338" y="6308016"/>
              <a:ext cx="37642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>
                  <a:sym typeface="Wingdings"/>
                </a:rPr>
                <a:t>Π</a:t>
              </a:r>
              <a:endParaRPr lang="en-US" sz="24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618615" y="6439796"/>
              <a:ext cx="33018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ym typeface="Wingdings"/>
                </a:rPr>
                <a:t>α</a:t>
              </a:r>
              <a:endParaRPr lang="en-US" sz="2000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115575" y="6482956"/>
              <a:ext cx="33018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ym typeface="Wingdings"/>
                </a:rPr>
                <a:t>α</a:t>
              </a:r>
              <a:endParaRPr lang="en-US" sz="2000" dirty="0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5831975" y="4763655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sp>
        <p:nvSpPr>
          <p:cNvPr id="25" name="Rectangle 24"/>
          <p:cNvSpPr/>
          <p:nvPr/>
        </p:nvSpPr>
        <p:spPr>
          <a:xfrm>
            <a:off x="5793259" y="2739504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sp>
        <p:nvSpPr>
          <p:cNvPr id="26" name="Rectangle 25"/>
          <p:cNvSpPr/>
          <p:nvPr/>
        </p:nvSpPr>
        <p:spPr>
          <a:xfrm>
            <a:off x="5058403" y="4227419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sp>
        <p:nvSpPr>
          <p:cNvPr id="29" name="Rectangle 28"/>
          <p:cNvSpPr/>
          <p:nvPr/>
        </p:nvSpPr>
        <p:spPr>
          <a:xfrm>
            <a:off x="4483511" y="6143263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5975563" y="6011483"/>
            <a:ext cx="857707" cy="616015"/>
            <a:chOff x="2086338" y="6308016"/>
            <a:chExt cx="857707" cy="616015"/>
          </a:xfrm>
        </p:grpSpPr>
        <p:sp>
          <p:nvSpPr>
            <p:cNvPr id="31" name="Rectangle 30"/>
            <p:cNvSpPr/>
            <p:nvPr/>
          </p:nvSpPr>
          <p:spPr>
            <a:xfrm flipV="1">
              <a:off x="2086338" y="6308016"/>
              <a:ext cx="37642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>
                  <a:sym typeface="Wingdings"/>
                </a:rPr>
                <a:t>Π</a:t>
              </a:r>
              <a:endParaRPr lang="en-US" sz="2400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618615" y="6467106"/>
              <a:ext cx="32543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Symbol" charset="2"/>
                  <a:cs typeface="Symbol" charset="2"/>
                  <a:sym typeface="Wingdings"/>
                </a:rPr>
                <a:t>b</a:t>
              </a:r>
              <a:endParaRPr lang="en-US" sz="2000" dirty="0">
                <a:latin typeface="Symbol" charset="2"/>
                <a:cs typeface="Symbol" charset="2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115575" y="6523921"/>
              <a:ext cx="32543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Symbol" charset="2"/>
                  <a:cs typeface="Symbol" charset="2"/>
                  <a:sym typeface="Wingdings"/>
                </a:rPr>
                <a:t>b</a:t>
              </a:r>
              <a:endParaRPr lang="en-US" sz="2000" dirty="0">
                <a:latin typeface="Symbol" charset="2"/>
                <a:cs typeface="Symbol" charset="2"/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8646690" y="3318843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sp>
        <p:nvSpPr>
          <p:cNvPr id="22" name="Rectangle 21"/>
          <p:cNvSpPr/>
          <p:nvPr/>
        </p:nvSpPr>
        <p:spPr>
          <a:xfrm>
            <a:off x="1823856" y="5389132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1608141" y="4941121"/>
            <a:ext cx="330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162" y="3771128"/>
            <a:ext cx="9150963" cy="182880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527510" y="0"/>
            <a:ext cx="4088980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/>
              <a:t>Let X be a CW complex. </a:t>
            </a:r>
            <a:endParaRPr lang="en-US" sz="32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30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07353" y="913454"/>
            <a:ext cx="9205636" cy="3190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660066"/>
                </a:solidFill>
              </a:rPr>
              <a:t>X</a:t>
            </a:r>
            <a:r>
              <a:rPr lang="en-US" sz="3200" baseline="30000" dirty="0" smtClean="0">
                <a:solidFill>
                  <a:srgbClr val="660066"/>
                </a:solidFill>
              </a:rPr>
              <a:t>0</a:t>
            </a:r>
            <a:r>
              <a:rPr lang="en-US" sz="3200" dirty="0" smtClean="0">
                <a:solidFill>
                  <a:srgbClr val="660066"/>
                </a:solidFill>
              </a:rPr>
              <a:t> = set of points with discrete topology.</a:t>
            </a:r>
          </a:p>
          <a:p>
            <a:endParaRPr lang="en-US" sz="1200" dirty="0" smtClean="0">
              <a:solidFill>
                <a:srgbClr val="660066"/>
              </a:solidFill>
            </a:endParaRPr>
          </a:p>
          <a:p>
            <a:r>
              <a:rPr lang="en-US" sz="3200" dirty="0" smtClean="0">
                <a:solidFill>
                  <a:srgbClr val="003700"/>
                </a:solidFill>
              </a:rPr>
              <a:t>Given the (n-1)-skeleton X</a:t>
            </a:r>
            <a:r>
              <a:rPr lang="en-US" sz="3200" baseline="30000" dirty="0" smtClean="0">
                <a:solidFill>
                  <a:srgbClr val="003700"/>
                </a:solidFill>
              </a:rPr>
              <a:t>n-1</a:t>
            </a:r>
            <a:r>
              <a:rPr lang="en-US" sz="3200" dirty="0" smtClean="0">
                <a:solidFill>
                  <a:srgbClr val="003700"/>
                </a:solidFill>
              </a:rPr>
              <a:t>, form the </a:t>
            </a:r>
            <a:r>
              <a:rPr lang="en-US" sz="3200" dirty="0" smtClean="0"/>
              <a:t>n-skeleton, </a:t>
            </a:r>
            <a:r>
              <a:rPr lang="en-US" sz="3200" dirty="0" err="1" smtClean="0"/>
              <a:t>X</a:t>
            </a:r>
            <a:r>
              <a:rPr lang="en-US" sz="3200" baseline="-25000" dirty="0" err="1" smtClean="0"/>
              <a:t>n</a:t>
            </a:r>
            <a:r>
              <a:rPr lang="en-US" sz="3200" dirty="0" smtClean="0"/>
              <a:t>, by attaching n-cells via their (n-1)-faces via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          attaching maps  </a:t>
            </a:r>
            <a:r>
              <a:rPr lang="en-US" sz="3200" dirty="0" err="1" smtClean="0"/>
              <a:t>σ</a:t>
            </a:r>
            <a:r>
              <a:rPr lang="en-US" sz="3200" baseline="-25000" dirty="0" smtClean="0"/>
              <a:t>β</a:t>
            </a:r>
            <a:r>
              <a:rPr lang="en-US" sz="3200" dirty="0" smtClean="0"/>
              <a:t>:</a:t>
            </a:r>
            <a:r>
              <a:rPr lang="en-US" sz="3200" baseline="-25000" dirty="0" smtClean="0"/>
              <a:t> </a:t>
            </a:r>
            <a:r>
              <a:rPr lang="en-US" sz="3200" dirty="0" smtClean="0"/>
              <a:t>D</a:t>
            </a:r>
            <a:r>
              <a:rPr lang="en-US" sz="3200" baseline="30000" dirty="0" smtClean="0"/>
              <a:t>n-1</a:t>
            </a:r>
            <a:r>
              <a:rPr lang="en-US" sz="3200" dirty="0" smtClean="0"/>
              <a:t> </a:t>
            </a:r>
            <a:r>
              <a:rPr lang="en-US" sz="3200" dirty="0" smtClean="0">
                <a:sym typeface="Wingdings"/>
              </a:rPr>
              <a:t> X</a:t>
            </a:r>
            <a:r>
              <a:rPr lang="en-US" sz="3200" baseline="30000" dirty="0" smtClean="0">
                <a:sym typeface="Wingdings"/>
              </a:rPr>
              <a:t>n-1</a:t>
            </a:r>
            <a:r>
              <a:rPr lang="en-US" sz="3200" dirty="0">
                <a:sym typeface="Wingdings"/>
              </a:rPr>
              <a:t> </a:t>
            </a:r>
            <a:r>
              <a:rPr lang="en-US" sz="3200" dirty="0" smtClean="0">
                <a:sym typeface="Wingdings"/>
              </a:rPr>
              <a:t>such that</a:t>
            </a:r>
          </a:p>
          <a:p>
            <a:pPr>
              <a:lnSpc>
                <a:spcPct val="150000"/>
              </a:lnSpc>
            </a:pPr>
            <a:r>
              <a:rPr lang="en-US" sz="3200" dirty="0" err="1" smtClean="0"/>
              <a:t>σ</a:t>
            </a:r>
            <a:r>
              <a:rPr lang="en-US" sz="3200" baseline="-25000" dirty="0" smtClean="0"/>
              <a:t>β</a:t>
            </a:r>
            <a:r>
              <a:rPr lang="en-US" sz="3200" dirty="0"/>
              <a:t>|</a:t>
            </a:r>
            <a:r>
              <a:rPr lang="en-US" sz="3200" dirty="0" smtClean="0"/>
              <a:t>D</a:t>
            </a:r>
            <a:r>
              <a:rPr lang="en-US" sz="3200" baseline="30000" dirty="0" smtClean="0"/>
              <a:t>n-1 </a:t>
            </a:r>
            <a:r>
              <a:rPr lang="en-US" sz="3200" dirty="0" smtClean="0"/>
              <a:t>is a homeomorphism.  </a:t>
            </a:r>
            <a:endParaRPr lang="en-US" sz="3200" dirty="0" smtClean="0">
              <a:sym typeface="Wingding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3228" y="3288941"/>
            <a:ext cx="330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0817" y="-2534"/>
            <a:ext cx="9144000" cy="6737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Building blocks for a </a:t>
            </a:r>
            <a:r>
              <a:rPr lang="en-US" sz="3200" dirty="0">
                <a:solidFill>
                  <a:schemeClr val="tx1"/>
                </a:solidFill>
                <a:latin typeface="Symbol" charset="2"/>
                <a:cs typeface="Symbol" charset="2"/>
              </a:rPr>
              <a:t>D</a:t>
            </a:r>
            <a:r>
              <a:rPr lang="en-US" sz="3200" dirty="0">
                <a:solidFill>
                  <a:schemeClr val="tx1"/>
                </a:solidFill>
              </a:rPr>
              <a:t>-complex</a:t>
            </a:r>
          </a:p>
        </p:txBody>
      </p:sp>
    </p:spTree>
    <p:extLst>
      <p:ext uri="{BB962C8B-B14F-4D97-AF65-F5344CB8AC3E}">
        <p14:creationId xmlns:p14="http://schemas.microsoft.com/office/powerpoint/2010/main" val="280281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107353" y="913454"/>
            <a:ext cx="9205636" cy="3190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660066"/>
                </a:solidFill>
              </a:rPr>
              <a:t>X</a:t>
            </a:r>
            <a:r>
              <a:rPr lang="en-US" sz="3200" baseline="30000" dirty="0" smtClean="0">
                <a:solidFill>
                  <a:srgbClr val="660066"/>
                </a:solidFill>
              </a:rPr>
              <a:t>0</a:t>
            </a:r>
            <a:r>
              <a:rPr lang="en-US" sz="3200" dirty="0" smtClean="0">
                <a:solidFill>
                  <a:srgbClr val="660066"/>
                </a:solidFill>
              </a:rPr>
              <a:t> = set of points with discrete topology.</a:t>
            </a:r>
          </a:p>
          <a:p>
            <a:endParaRPr lang="en-US" sz="1200" dirty="0" smtClean="0">
              <a:solidFill>
                <a:srgbClr val="660066"/>
              </a:solidFill>
            </a:endParaRPr>
          </a:p>
          <a:p>
            <a:r>
              <a:rPr lang="en-US" sz="3200" dirty="0" smtClean="0">
                <a:solidFill>
                  <a:srgbClr val="003700"/>
                </a:solidFill>
              </a:rPr>
              <a:t>Given the (n-1)-skeleton X</a:t>
            </a:r>
            <a:r>
              <a:rPr lang="en-US" sz="3200" baseline="30000" dirty="0" smtClean="0">
                <a:solidFill>
                  <a:srgbClr val="003700"/>
                </a:solidFill>
              </a:rPr>
              <a:t>n-1</a:t>
            </a:r>
            <a:r>
              <a:rPr lang="en-US" sz="3200" dirty="0" smtClean="0">
                <a:solidFill>
                  <a:srgbClr val="003700"/>
                </a:solidFill>
              </a:rPr>
              <a:t>, form the </a:t>
            </a:r>
            <a:r>
              <a:rPr lang="en-US" sz="3200" dirty="0" smtClean="0"/>
              <a:t>n-skeleton, </a:t>
            </a:r>
            <a:r>
              <a:rPr lang="en-US" sz="3200" dirty="0" err="1" smtClean="0"/>
              <a:t>X</a:t>
            </a:r>
            <a:r>
              <a:rPr lang="en-US" sz="3200" baseline="-25000" dirty="0" err="1" smtClean="0"/>
              <a:t>n</a:t>
            </a:r>
            <a:r>
              <a:rPr lang="en-US" sz="3200" dirty="0" smtClean="0"/>
              <a:t>, by attaching n-cells via their (n-1)-faces via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          attaching maps  </a:t>
            </a:r>
            <a:r>
              <a:rPr lang="en-US" sz="3200" dirty="0" err="1" smtClean="0"/>
              <a:t>σ</a:t>
            </a:r>
            <a:r>
              <a:rPr lang="en-US" sz="3200" baseline="-25000" dirty="0" smtClean="0"/>
              <a:t>β</a:t>
            </a:r>
            <a:r>
              <a:rPr lang="en-US" sz="3200" dirty="0" smtClean="0"/>
              <a:t>:</a:t>
            </a:r>
            <a:r>
              <a:rPr lang="en-US" sz="3200" baseline="-25000" dirty="0" smtClean="0"/>
              <a:t> </a:t>
            </a:r>
            <a:r>
              <a:rPr lang="en-US" sz="3200" dirty="0" smtClean="0"/>
              <a:t>D</a:t>
            </a:r>
            <a:r>
              <a:rPr lang="en-US" sz="3200" baseline="30000" dirty="0" smtClean="0"/>
              <a:t>n-1</a:t>
            </a:r>
            <a:r>
              <a:rPr lang="en-US" sz="3200" dirty="0" smtClean="0"/>
              <a:t> </a:t>
            </a:r>
            <a:r>
              <a:rPr lang="en-US" sz="3200" dirty="0" smtClean="0">
                <a:sym typeface="Wingdings"/>
              </a:rPr>
              <a:t> X</a:t>
            </a:r>
            <a:r>
              <a:rPr lang="en-US" sz="3200" baseline="30000" dirty="0" smtClean="0">
                <a:sym typeface="Wingdings"/>
              </a:rPr>
              <a:t>n-1</a:t>
            </a:r>
            <a:r>
              <a:rPr lang="en-US" sz="3200" dirty="0">
                <a:sym typeface="Wingdings"/>
              </a:rPr>
              <a:t> </a:t>
            </a:r>
            <a:r>
              <a:rPr lang="en-US" sz="3200" dirty="0" smtClean="0">
                <a:sym typeface="Wingdings"/>
              </a:rPr>
              <a:t>such that</a:t>
            </a:r>
          </a:p>
          <a:p>
            <a:pPr>
              <a:lnSpc>
                <a:spcPct val="150000"/>
              </a:lnSpc>
            </a:pPr>
            <a:r>
              <a:rPr lang="en-US" sz="3200" dirty="0" err="1" smtClean="0"/>
              <a:t>σ</a:t>
            </a:r>
            <a:r>
              <a:rPr lang="en-US" sz="3200" baseline="-25000" dirty="0" smtClean="0"/>
              <a:t>β</a:t>
            </a:r>
            <a:r>
              <a:rPr lang="en-US" sz="3200" dirty="0"/>
              <a:t>|</a:t>
            </a:r>
            <a:r>
              <a:rPr lang="en-US" sz="3200" dirty="0" smtClean="0"/>
              <a:t>D</a:t>
            </a:r>
            <a:r>
              <a:rPr lang="en-US" sz="3200" baseline="30000" dirty="0" smtClean="0"/>
              <a:t>n-1 </a:t>
            </a:r>
            <a:r>
              <a:rPr lang="en-US" sz="3200" dirty="0" smtClean="0"/>
              <a:t>is a homeomorphism.  </a:t>
            </a:r>
            <a:endParaRPr lang="en-US" sz="3200" dirty="0" smtClean="0">
              <a:sym typeface="Wingding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3228" y="3288941"/>
            <a:ext cx="330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341" y="-2534"/>
            <a:ext cx="9144000" cy="6737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Building blocks for a </a:t>
            </a:r>
            <a:r>
              <a:rPr lang="en-US" sz="3200" dirty="0">
                <a:solidFill>
                  <a:schemeClr val="tx1"/>
                </a:solidFill>
                <a:latin typeface="Symbol" charset="2"/>
                <a:cs typeface="Symbol" charset="2"/>
              </a:rPr>
              <a:t>D</a:t>
            </a:r>
            <a:r>
              <a:rPr lang="en-US" sz="3200" dirty="0">
                <a:solidFill>
                  <a:schemeClr val="tx1"/>
                </a:solidFill>
              </a:rPr>
              <a:t>-complex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4104071"/>
            <a:ext cx="9144000" cy="14665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4604189"/>
            <a:ext cx="9205636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/>
              <a:t>Thus a </a:t>
            </a:r>
            <a:r>
              <a:rPr lang="en-US" sz="3500" dirty="0" smtClean="0">
                <a:latin typeface="Symbol" charset="2"/>
                <a:cs typeface="Symbol" charset="2"/>
              </a:rPr>
              <a:t>D</a:t>
            </a:r>
            <a:r>
              <a:rPr lang="en-US" sz="3500" dirty="0" smtClean="0"/>
              <a:t>-complex is a special type of CW complex</a:t>
            </a:r>
          </a:p>
          <a:p>
            <a:endParaRPr lang="en-US" sz="2000" dirty="0"/>
          </a:p>
          <a:p>
            <a:r>
              <a:rPr lang="en-US" sz="3500" dirty="0" smtClean="0"/>
              <a:t>The </a:t>
            </a:r>
            <a:r>
              <a:rPr lang="en-US" sz="3500" dirty="0" err="1" smtClean="0"/>
              <a:t>simplices</a:t>
            </a:r>
            <a:r>
              <a:rPr lang="en-US" sz="3500" dirty="0" smtClean="0"/>
              <a:t> are oriented via the increasing ordering of their vertices.</a:t>
            </a:r>
            <a:endParaRPr lang="en-US" sz="3500" dirty="0"/>
          </a:p>
          <a:p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13028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7685" y="1333500"/>
            <a:ext cx="40312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Symbol" charset="2"/>
                <a:cs typeface="Symbol" charset="2"/>
              </a:rPr>
              <a:t>D</a:t>
            </a:r>
            <a:r>
              <a:rPr lang="en-US" sz="3200" dirty="0" smtClean="0"/>
              <a:t>-complex</a:t>
            </a:r>
          </a:p>
        </p:txBody>
      </p:sp>
      <p:grpSp>
        <p:nvGrpSpPr>
          <p:cNvPr id="52" name="Group 51"/>
          <p:cNvGrpSpPr>
            <a:grpSpLocks noChangeAspect="1"/>
          </p:cNvGrpSpPr>
          <p:nvPr/>
        </p:nvGrpSpPr>
        <p:grpSpPr>
          <a:xfrm>
            <a:off x="7509861" y="1262596"/>
            <a:ext cx="1215152" cy="1217584"/>
            <a:chOff x="5867400" y="2438400"/>
            <a:chExt cx="1524000" cy="1676400"/>
          </a:xfrm>
          <a:solidFill>
            <a:schemeClr val="tx2">
              <a:lumMod val="40000"/>
              <a:lumOff val="60000"/>
            </a:schemeClr>
          </a:solidFill>
          <a:effectLst/>
        </p:grpSpPr>
        <p:sp>
          <p:nvSpPr>
            <p:cNvPr id="78" name="Oval 77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pFill/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7510725" y="1638008"/>
            <a:ext cx="1219430" cy="416845"/>
            <a:chOff x="2565609" y="3403447"/>
            <a:chExt cx="3697086" cy="1318915"/>
          </a:xfrm>
          <a:effectLst/>
        </p:grpSpPr>
        <p:sp>
          <p:nvSpPr>
            <p:cNvPr id="76" name="Arc 75"/>
            <p:cNvSpPr/>
            <p:nvPr/>
          </p:nvSpPr>
          <p:spPr>
            <a:xfrm rot="10800000">
              <a:off x="2572161" y="3411384"/>
              <a:ext cx="3601662" cy="1310978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Arc 76"/>
            <p:cNvSpPr/>
            <p:nvPr/>
          </p:nvSpPr>
          <p:spPr>
            <a:xfrm rot="10800000" flipH="1">
              <a:off x="2565609" y="3403447"/>
              <a:ext cx="3697086" cy="1316506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Group 69"/>
          <p:cNvGrpSpPr/>
          <p:nvPr/>
        </p:nvGrpSpPr>
        <p:grpSpPr>
          <a:xfrm flipV="1">
            <a:off x="7508565" y="1703334"/>
            <a:ext cx="1219430" cy="323522"/>
            <a:chOff x="2565609" y="3403447"/>
            <a:chExt cx="3697086" cy="1318915"/>
          </a:xfrm>
          <a:effectLst/>
        </p:grpSpPr>
        <p:sp>
          <p:nvSpPr>
            <p:cNvPr id="74" name="Arc 73"/>
            <p:cNvSpPr/>
            <p:nvPr/>
          </p:nvSpPr>
          <p:spPr>
            <a:xfrm rot="10800000">
              <a:off x="2572161" y="3411384"/>
              <a:ext cx="3601662" cy="1310978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Arc 74"/>
            <p:cNvSpPr/>
            <p:nvPr/>
          </p:nvSpPr>
          <p:spPr>
            <a:xfrm rot="10800000" flipH="1">
              <a:off x="2565609" y="3403447"/>
              <a:ext cx="3697086" cy="1316506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Oval 70"/>
          <p:cNvSpPr/>
          <p:nvPr/>
        </p:nvSpPr>
        <p:spPr>
          <a:xfrm>
            <a:off x="7914124" y="1667219"/>
            <a:ext cx="77770" cy="7777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7654891" y="1945831"/>
            <a:ext cx="77770" cy="7777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Oval 72"/>
          <p:cNvSpPr/>
          <p:nvPr/>
        </p:nvSpPr>
        <p:spPr>
          <a:xfrm>
            <a:off x="8691821" y="1833559"/>
            <a:ext cx="77770" cy="7777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0" name="Group 79"/>
          <p:cNvGrpSpPr>
            <a:grpSpLocks noChangeAspect="1"/>
          </p:cNvGrpSpPr>
          <p:nvPr/>
        </p:nvGrpSpPr>
        <p:grpSpPr>
          <a:xfrm>
            <a:off x="4570588" y="1221319"/>
            <a:ext cx="1215149" cy="1217582"/>
            <a:chOff x="5867400" y="2438400"/>
            <a:chExt cx="1524000" cy="1676400"/>
          </a:xfrm>
        </p:grpSpPr>
        <p:sp>
          <p:nvSpPr>
            <p:cNvPr id="81" name="Oval 8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6375145" y="1291169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51522" y="2908838"/>
            <a:ext cx="831806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/>
              <a:t>3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/>
              <a:t> 0 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</a:t>
            </a:r>
            <a:r>
              <a:rPr lang="en-US" sz="3200" dirty="0" smtClean="0">
                <a:sym typeface="Wingdings"/>
              </a:rPr>
              <a:t> R</a:t>
            </a:r>
            <a:r>
              <a:rPr lang="en-US" sz="3200" baseline="30000" dirty="0" smtClean="0">
                <a:sym typeface="Wingdings"/>
              </a:rPr>
              <a:t>2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 R</a:t>
            </a:r>
            <a:r>
              <a:rPr lang="en-US" sz="3200" baseline="30000" dirty="0" smtClean="0">
                <a:sym typeface="Wingdings"/>
              </a:rPr>
              <a:t>3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</a:t>
            </a:r>
            <a:r>
              <a:rPr lang="en-US" sz="3200" dirty="0" smtClean="0">
                <a:sym typeface="Wingdings"/>
              </a:rPr>
              <a:t> R</a:t>
            </a:r>
            <a:r>
              <a:rPr lang="en-US" sz="3200" baseline="30000" dirty="0" smtClean="0">
                <a:sym typeface="Wingdings"/>
              </a:rPr>
              <a:t>3</a:t>
            </a:r>
            <a:r>
              <a:rPr lang="en-US" sz="3200" baseline="-25000" dirty="0" smtClean="0"/>
              <a:t>  </a:t>
            </a:r>
            <a:r>
              <a:rPr lang="en-US" sz="3200" dirty="0">
                <a:sym typeface="Wingdings"/>
              </a:rPr>
              <a:t>   0</a:t>
            </a:r>
          </a:p>
          <a:p>
            <a:endParaRPr lang="en-US" sz="3200" dirty="0" smtClean="0">
              <a:sym typeface="Wingdings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949304" y="2438901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3</a:t>
              </a:r>
              <a:endParaRPr lang="en-US" sz="3200" dirty="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152239" y="2438901"/>
            <a:ext cx="2980383" cy="649224"/>
            <a:chOff x="5639383" y="2615691"/>
            <a:chExt cx="2980383" cy="649224"/>
          </a:xfrm>
        </p:grpSpPr>
        <p:grpSp>
          <p:nvGrpSpPr>
            <p:cNvPr id="60" name="Group 59"/>
            <p:cNvGrpSpPr/>
            <p:nvPr/>
          </p:nvGrpSpPr>
          <p:grpSpPr>
            <a:xfrm>
              <a:off x="5639383" y="2615691"/>
              <a:ext cx="591229" cy="649224"/>
              <a:chOff x="793734" y="564593"/>
              <a:chExt cx="591229" cy="649224"/>
            </a:xfrm>
          </p:grpSpPr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2" name="Rectangle 61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2</a:t>
                </a:r>
                <a:endParaRPr lang="en-US" sz="3200" dirty="0"/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6836812" y="2615691"/>
              <a:ext cx="591229" cy="649224"/>
              <a:chOff x="793734" y="564593"/>
              <a:chExt cx="591229" cy="649224"/>
            </a:xfrm>
          </p:grpSpPr>
          <p:pic>
            <p:nvPicPr>
              <p:cNvPr id="64" name="Picture 63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5" name="Rectangle 64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1</a:t>
                </a:r>
                <a:endParaRPr lang="en-US" sz="3200" dirty="0"/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8028537" y="2615691"/>
              <a:ext cx="591229" cy="649224"/>
              <a:chOff x="793734" y="564593"/>
              <a:chExt cx="591229" cy="649224"/>
            </a:xfrm>
          </p:grpSpPr>
          <p:pic>
            <p:nvPicPr>
              <p:cNvPr id="67" name="Picture 66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8" name="Rectangle 67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0</a:t>
                </a:r>
                <a:endParaRPr lang="en-US" sz="3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6603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FDEADA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FDEA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7685" y="1333500"/>
            <a:ext cx="40312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Symbol" charset="2"/>
                <a:cs typeface="Symbol" charset="2"/>
              </a:rPr>
              <a:t>D</a:t>
            </a:r>
            <a:r>
              <a:rPr lang="en-US" sz="3200" dirty="0" smtClean="0"/>
              <a:t>-complex</a:t>
            </a:r>
          </a:p>
        </p:txBody>
      </p:sp>
      <p:grpSp>
        <p:nvGrpSpPr>
          <p:cNvPr id="52" name="Group 51"/>
          <p:cNvGrpSpPr>
            <a:grpSpLocks noChangeAspect="1"/>
          </p:cNvGrpSpPr>
          <p:nvPr/>
        </p:nvGrpSpPr>
        <p:grpSpPr>
          <a:xfrm>
            <a:off x="7509861" y="1262596"/>
            <a:ext cx="1215152" cy="1217584"/>
            <a:chOff x="5867400" y="2438400"/>
            <a:chExt cx="1524000" cy="1676400"/>
          </a:xfrm>
          <a:solidFill>
            <a:schemeClr val="tx2">
              <a:lumMod val="40000"/>
              <a:lumOff val="60000"/>
            </a:schemeClr>
          </a:solidFill>
          <a:effectLst/>
        </p:grpSpPr>
        <p:sp>
          <p:nvSpPr>
            <p:cNvPr id="78" name="Oval 77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pFill/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7510725" y="1638008"/>
            <a:ext cx="1219430" cy="416845"/>
            <a:chOff x="2565609" y="3403447"/>
            <a:chExt cx="3697086" cy="1318915"/>
          </a:xfrm>
          <a:effectLst/>
        </p:grpSpPr>
        <p:sp>
          <p:nvSpPr>
            <p:cNvPr id="76" name="Arc 75"/>
            <p:cNvSpPr/>
            <p:nvPr/>
          </p:nvSpPr>
          <p:spPr>
            <a:xfrm rot="10800000">
              <a:off x="2572161" y="3411384"/>
              <a:ext cx="3601662" cy="1310978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Arc 76"/>
            <p:cNvSpPr/>
            <p:nvPr/>
          </p:nvSpPr>
          <p:spPr>
            <a:xfrm rot="10800000" flipH="1">
              <a:off x="2565609" y="3403447"/>
              <a:ext cx="3697086" cy="1316506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Group 69"/>
          <p:cNvGrpSpPr/>
          <p:nvPr/>
        </p:nvGrpSpPr>
        <p:grpSpPr>
          <a:xfrm flipV="1">
            <a:off x="7508565" y="1703334"/>
            <a:ext cx="1219430" cy="323522"/>
            <a:chOff x="2565609" y="3403447"/>
            <a:chExt cx="3697086" cy="1318915"/>
          </a:xfrm>
          <a:effectLst/>
        </p:grpSpPr>
        <p:sp>
          <p:nvSpPr>
            <p:cNvPr id="74" name="Arc 73"/>
            <p:cNvSpPr/>
            <p:nvPr/>
          </p:nvSpPr>
          <p:spPr>
            <a:xfrm rot="10800000">
              <a:off x="2572161" y="3411384"/>
              <a:ext cx="3601662" cy="1310978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Arc 74"/>
            <p:cNvSpPr/>
            <p:nvPr/>
          </p:nvSpPr>
          <p:spPr>
            <a:xfrm rot="10800000" flipH="1">
              <a:off x="2565609" y="3403447"/>
              <a:ext cx="3697086" cy="1316506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Oval 70"/>
          <p:cNvSpPr/>
          <p:nvPr/>
        </p:nvSpPr>
        <p:spPr>
          <a:xfrm>
            <a:off x="7914124" y="1667219"/>
            <a:ext cx="77770" cy="7777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7654891" y="1945831"/>
            <a:ext cx="77770" cy="7777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Oval 72"/>
          <p:cNvSpPr/>
          <p:nvPr/>
        </p:nvSpPr>
        <p:spPr>
          <a:xfrm>
            <a:off x="8691821" y="1833559"/>
            <a:ext cx="77770" cy="7777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0" name="Group 79"/>
          <p:cNvGrpSpPr>
            <a:grpSpLocks noChangeAspect="1"/>
          </p:cNvGrpSpPr>
          <p:nvPr/>
        </p:nvGrpSpPr>
        <p:grpSpPr>
          <a:xfrm>
            <a:off x="4570588" y="1221319"/>
            <a:ext cx="1215149" cy="1217582"/>
            <a:chOff x="5867400" y="2438400"/>
            <a:chExt cx="1524000" cy="1676400"/>
          </a:xfrm>
        </p:grpSpPr>
        <p:sp>
          <p:nvSpPr>
            <p:cNvPr id="81" name="Oval 8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6375145" y="1291169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51522" y="2908838"/>
            <a:ext cx="831806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/>
              <a:t>3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/>
              <a:t> 0 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</a:t>
            </a:r>
            <a:r>
              <a:rPr lang="en-US" sz="3200" dirty="0" smtClean="0">
                <a:sym typeface="Wingdings"/>
              </a:rPr>
              <a:t> R</a:t>
            </a:r>
            <a:r>
              <a:rPr lang="en-US" sz="3200" baseline="30000" dirty="0" smtClean="0">
                <a:sym typeface="Wingdings"/>
              </a:rPr>
              <a:t>2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 </a:t>
            </a:r>
            <a:r>
              <a:rPr lang="en-US" sz="3200" dirty="0">
                <a:solidFill>
                  <a:srgbClr val="660066"/>
                </a:solidFill>
                <a:sym typeface="Wingdings"/>
              </a:rPr>
              <a:t>R</a:t>
            </a:r>
            <a:r>
              <a:rPr lang="en-US" sz="3200" baseline="30000" dirty="0" smtClean="0">
                <a:solidFill>
                  <a:srgbClr val="660066"/>
                </a:solidFill>
                <a:sym typeface="Wingdings"/>
              </a:rPr>
              <a:t>3</a:t>
            </a:r>
            <a:r>
              <a:rPr lang="en-US" sz="3200" baseline="-25000" dirty="0" smtClean="0">
                <a:solidFill>
                  <a:srgbClr val="660066"/>
                </a:solidFill>
              </a:rPr>
              <a:t>   </a:t>
            </a:r>
            <a:r>
              <a:rPr lang="en-US" sz="3200" dirty="0">
                <a:solidFill>
                  <a:srgbClr val="660066"/>
                </a:solidFill>
                <a:sym typeface="Wingdings"/>
              </a:rPr>
              <a:t>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 R</a:t>
            </a:r>
            <a:r>
              <a:rPr lang="en-US" sz="3200" baseline="30000" dirty="0" smtClean="0">
                <a:solidFill>
                  <a:srgbClr val="660066"/>
                </a:solidFill>
                <a:sym typeface="Wingdings"/>
              </a:rPr>
              <a:t>3</a:t>
            </a:r>
            <a:r>
              <a:rPr lang="en-US" sz="3200" baseline="-25000" dirty="0" smtClean="0">
                <a:solidFill>
                  <a:srgbClr val="660066"/>
                </a:solidFill>
              </a:rPr>
              <a:t>  </a:t>
            </a:r>
            <a:r>
              <a:rPr lang="en-US" sz="3200" dirty="0">
                <a:solidFill>
                  <a:srgbClr val="660066"/>
                </a:solidFill>
                <a:sym typeface="Wingdings"/>
              </a:rPr>
              <a:t> 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0</a:t>
            </a:r>
          </a:p>
          <a:p>
            <a:endParaRPr lang="en-US" sz="3200" dirty="0">
              <a:solidFill>
                <a:srgbClr val="660066"/>
              </a:solidFill>
              <a:sym typeface="Wingdings"/>
            </a:endParaRPr>
          </a:p>
          <a:p>
            <a:endParaRPr lang="en-US" sz="3200" dirty="0" smtClean="0">
              <a:solidFill>
                <a:srgbClr val="660066"/>
              </a:solidFill>
              <a:sym typeface="Wingdings"/>
            </a:endParaRPr>
          </a:p>
          <a:p>
            <a:endParaRPr lang="en-US" sz="3200" dirty="0">
              <a:solidFill>
                <a:srgbClr val="660066"/>
              </a:solidFill>
              <a:sym typeface="Wingdings"/>
            </a:endParaRPr>
          </a:p>
          <a:p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H</a:t>
            </a:r>
            <a:r>
              <a:rPr lang="en-US" sz="3200" baseline="-25000" dirty="0" smtClean="0">
                <a:solidFill>
                  <a:srgbClr val="660066"/>
                </a:solidFill>
                <a:sym typeface="Wingdings"/>
              </a:rPr>
              <a:t>0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  </a:t>
            </a:r>
            <a:r>
              <a:rPr lang="en-US" sz="3200" dirty="0">
                <a:solidFill>
                  <a:srgbClr val="660066"/>
                </a:solidFill>
                <a:sym typeface="Wingdings"/>
              </a:rPr>
              <a:t>=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Z</a:t>
            </a:r>
            <a:r>
              <a:rPr lang="en-US" sz="3200" baseline="-25000" dirty="0">
                <a:solidFill>
                  <a:srgbClr val="660066"/>
                </a:solidFill>
                <a:sym typeface="Wingdings"/>
              </a:rPr>
              <a:t>0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/</a:t>
            </a:r>
            <a:r>
              <a:rPr lang="en-US" sz="3200" dirty="0" smtClean="0">
                <a:solidFill>
                  <a:srgbClr val="660066"/>
                </a:solidFill>
              </a:rPr>
              <a:t>B</a:t>
            </a:r>
            <a:r>
              <a:rPr lang="en-US" sz="3200" baseline="-25000" dirty="0">
                <a:solidFill>
                  <a:srgbClr val="660066"/>
                </a:solidFill>
              </a:rPr>
              <a:t>0</a:t>
            </a:r>
            <a:r>
              <a:rPr lang="en-US" sz="3200" dirty="0" smtClean="0">
                <a:solidFill>
                  <a:srgbClr val="660066"/>
                </a:solidFill>
              </a:rPr>
              <a:t>  </a:t>
            </a:r>
            <a:r>
              <a:rPr lang="en-US" sz="3200" dirty="0">
                <a:solidFill>
                  <a:srgbClr val="660066"/>
                </a:solidFill>
              </a:rPr>
              <a:t>=  </a:t>
            </a:r>
            <a:r>
              <a:rPr lang="en-US" sz="3200" dirty="0" smtClean="0">
                <a:solidFill>
                  <a:srgbClr val="660066"/>
                </a:solidFill>
              </a:rPr>
              <a:t>R</a:t>
            </a:r>
            <a:r>
              <a:rPr lang="en-US" sz="3200" baseline="30000" dirty="0">
                <a:solidFill>
                  <a:srgbClr val="660066"/>
                </a:solidFill>
                <a:sym typeface="Wingdings"/>
              </a:rPr>
              <a:t>3</a:t>
            </a:r>
            <a:r>
              <a:rPr lang="en-US" sz="3200" dirty="0" smtClean="0">
                <a:solidFill>
                  <a:srgbClr val="660066"/>
                </a:solidFill>
              </a:rPr>
              <a:t>/R</a:t>
            </a:r>
            <a:r>
              <a:rPr lang="en-US" sz="3200" baseline="30000" dirty="0" smtClean="0">
                <a:solidFill>
                  <a:srgbClr val="660066"/>
                </a:solidFill>
                <a:sym typeface="Wingdings"/>
              </a:rPr>
              <a:t>2</a:t>
            </a:r>
            <a:r>
              <a:rPr lang="en-US" sz="3200" dirty="0" smtClean="0">
                <a:solidFill>
                  <a:srgbClr val="660066"/>
                </a:solidFill>
              </a:rPr>
              <a:t>  </a:t>
            </a:r>
            <a:r>
              <a:rPr lang="en-US" sz="3200" dirty="0">
                <a:solidFill>
                  <a:srgbClr val="660066"/>
                </a:solidFill>
              </a:rPr>
              <a:t>=  </a:t>
            </a:r>
            <a:r>
              <a:rPr lang="en-US" sz="3200" dirty="0" smtClean="0">
                <a:solidFill>
                  <a:srgbClr val="660066"/>
                </a:solidFill>
              </a:rPr>
              <a:t>R</a:t>
            </a:r>
            <a:endParaRPr lang="en-US" sz="3200" dirty="0">
              <a:solidFill>
                <a:srgbClr val="660066"/>
              </a:solidFill>
              <a:sym typeface="Wingdings"/>
            </a:endParaRPr>
          </a:p>
          <a:p>
            <a:endParaRPr lang="en-US" sz="3200" dirty="0" smtClean="0">
              <a:sym typeface="Wingdings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949304" y="2438901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3</a:t>
              </a:r>
              <a:endParaRPr lang="en-US" sz="3200" dirty="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152239" y="2438901"/>
            <a:ext cx="2980383" cy="649224"/>
            <a:chOff x="5639383" y="2615691"/>
            <a:chExt cx="2980383" cy="649224"/>
          </a:xfrm>
        </p:grpSpPr>
        <p:grpSp>
          <p:nvGrpSpPr>
            <p:cNvPr id="60" name="Group 59"/>
            <p:cNvGrpSpPr/>
            <p:nvPr/>
          </p:nvGrpSpPr>
          <p:grpSpPr>
            <a:xfrm>
              <a:off x="5639383" y="2615691"/>
              <a:ext cx="591229" cy="649224"/>
              <a:chOff x="793734" y="564593"/>
              <a:chExt cx="591229" cy="649224"/>
            </a:xfrm>
          </p:grpSpPr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2" name="Rectangle 61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2</a:t>
                </a:r>
                <a:endParaRPr lang="en-US" sz="3200" dirty="0"/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6836812" y="2615691"/>
              <a:ext cx="591229" cy="649224"/>
              <a:chOff x="793734" y="564593"/>
              <a:chExt cx="591229" cy="649224"/>
            </a:xfrm>
          </p:grpSpPr>
          <p:pic>
            <p:nvPicPr>
              <p:cNvPr id="64" name="Picture 63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5" name="Rectangle 64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1</a:t>
                </a:r>
                <a:endParaRPr lang="en-US" sz="3200" dirty="0"/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8028537" y="2615691"/>
              <a:ext cx="591229" cy="649224"/>
              <a:chOff x="793734" y="564593"/>
              <a:chExt cx="591229" cy="649224"/>
            </a:xfrm>
          </p:grpSpPr>
          <p:pic>
            <p:nvPicPr>
              <p:cNvPr id="67" name="Picture 66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8" name="Rectangle 67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0</a:t>
                </a:r>
                <a:endParaRPr lang="en-US" sz="3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3140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disk = { x in R</a:t>
            </a:r>
            <a:r>
              <a:rPr lang="en-US" sz="3200" baseline="30000" dirty="0" smtClean="0">
                <a:solidFill>
                  <a:schemeClr val="tx1"/>
                </a:solidFill>
              </a:rPr>
              <a:t>2</a:t>
            </a:r>
            <a:r>
              <a:rPr lang="en-US" sz="3200" dirty="0" smtClean="0">
                <a:solidFill>
                  <a:schemeClr val="tx1"/>
                </a:solidFill>
              </a:rPr>
              <a:t> :  ||x || ≤ 1 }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 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961509" y="316768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5785737" y="2962924"/>
            <a:ext cx="1428752" cy="584776"/>
            <a:chOff x="7473169" y="2583804"/>
            <a:chExt cx="1369205" cy="584776"/>
          </a:xfrm>
        </p:grpSpPr>
        <p:cxnSp>
          <p:nvCxnSpPr>
            <p:cNvPr id="12" name="Straight Connector 11"/>
            <p:cNvCxnSpPr/>
            <p:nvPr/>
          </p:nvCxnSpPr>
          <p:spPr>
            <a:xfrm rot="10800000" flipV="1">
              <a:off x="7598041" y="2941251"/>
              <a:ext cx="955156" cy="0"/>
            </a:xfrm>
            <a:prstGeom prst="line">
              <a:avLst/>
            </a:prstGeom>
            <a:ln w="889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7473169" y="2583804"/>
              <a:ext cx="1369205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b="1" dirty="0" smtClean="0">
                  <a:solidFill>
                    <a:srgbClr val="008000"/>
                  </a:solidFill>
                </a:rPr>
                <a:t>(         )</a:t>
              </a:r>
              <a:endParaRPr lang="en-US" sz="3200" b="1" dirty="0" smtClean="0"/>
            </a:p>
          </p:txBody>
        </p:sp>
      </p:grpSp>
      <p:sp>
        <p:nvSpPr>
          <p:cNvPr id="14" name="Oval 13"/>
          <p:cNvSpPr/>
          <p:nvPr/>
        </p:nvSpPr>
        <p:spPr>
          <a:xfrm>
            <a:off x="7674863" y="2726264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5" name="TextBox 14"/>
          <p:cNvSpPr txBox="1"/>
          <p:nvPr/>
        </p:nvSpPr>
        <p:spPr>
          <a:xfrm>
            <a:off x="5287264" y="2954669"/>
            <a:ext cx="28735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                U</a:t>
            </a:r>
          </a:p>
        </p:txBody>
      </p:sp>
      <p:sp>
        <p:nvSpPr>
          <p:cNvPr id="16" name="Oval 15"/>
          <p:cNvSpPr/>
          <p:nvPr/>
        </p:nvSpPr>
        <p:spPr>
          <a:xfrm>
            <a:off x="2779014" y="2708577"/>
            <a:ext cx="1188720" cy="1188720"/>
          </a:xfrm>
          <a:prstGeom prst="ellipse">
            <a:avLst/>
          </a:prstGeom>
          <a:solidFill>
            <a:srgbClr val="C4BD97"/>
          </a:solidFill>
          <a:ln w="508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214114" y="2787952"/>
            <a:ext cx="1128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4970145" y="1084311"/>
            <a:ext cx="3674110" cy="1312486"/>
            <a:chOff x="1035050" y="1182538"/>
            <a:chExt cx="3674110" cy="1312486"/>
          </a:xfrm>
        </p:grpSpPr>
        <p:sp>
          <p:nvSpPr>
            <p:cNvPr id="19" name="Oval 18"/>
            <p:cNvSpPr/>
            <p:nvPr/>
          </p:nvSpPr>
          <p:spPr>
            <a:xfrm>
              <a:off x="1035050" y="1244421"/>
              <a:ext cx="1188720" cy="1188720"/>
            </a:xfrm>
            <a:prstGeom prst="ellipse">
              <a:avLst/>
            </a:prstGeom>
            <a:solidFill>
              <a:srgbClr val="C4BD97"/>
            </a:solidFill>
            <a:ln w="50800"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65401" y="1359783"/>
              <a:ext cx="54483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=</a:t>
              </a: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3374136" y="1182538"/>
              <a:ext cx="1335024" cy="1312486"/>
              <a:chOff x="3374136" y="1089013"/>
              <a:chExt cx="1335024" cy="1312486"/>
            </a:xfrm>
          </p:grpSpPr>
          <p:sp>
            <p:nvSpPr>
              <p:cNvPr id="22" name="Oval 21"/>
              <p:cNvSpPr>
                <a:spLocks noChangeAspect="1"/>
              </p:cNvSpPr>
              <p:nvPr/>
            </p:nvSpPr>
            <p:spPr>
              <a:xfrm>
                <a:off x="3455505" y="1212779"/>
                <a:ext cx="1186345" cy="1188720"/>
              </a:xfrm>
              <a:prstGeom prst="ellipse">
                <a:avLst/>
              </a:prstGeom>
              <a:solidFill>
                <a:srgbClr val="8EB4E3"/>
              </a:solidFill>
              <a:ln w="88900">
                <a:solidFill>
                  <a:srgbClr val="008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374136" y="1947672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4480560" y="1947672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927475" y="1089013"/>
                <a:ext cx="228600" cy="2286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8" name="TextBox 27"/>
          <p:cNvSpPr txBox="1"/>
          <p:nvPr/>
        </p:nvSpPr>
        <p:spPr>
          <a:xfrm>
            <a:off x="135255" y="970827"/>
            <a:ext cx="44332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Simplicial complex</a:t>
            </a:r>
          </a:p>
          <a:p>
            <a:r>
              <a:rPr lang="en-US" sz="2800" dirty="0"/>
              <a:t>3</a:t>
            </a:r>
            <a:r>
              <a:rPr lang="en-US" sz="2800" dirty="0" smtClean="0"/>
              <a:t> vertices, 3 edges, 1 triangle</a:t>
            </a:r>
            <a:endParaRPr lang="en-US" sz="3200" dirty="0" smtClean="0"/>
          </a:p>
        </p:txBody>
      </p:sp>
      <p:sp>
        <p:nvSpPr>
          <p:cNvPr id="29" name="TextBox 28"/>
          <p:cNvSpPr txBox="1"/>
          <p:nvPr/>
        </p:nvSpPr>
        <p:spPr>
          <a:xfrm>
            <a:off x="135256" y="2482583"/>
            <a:ext cx="27369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 complex</a:t>
            </a:r>
          </a:p>
          <a:p>
            <a:r>
              <a:rPr lang="en-US" sz="2800" dirty="0"/>
              <a:t>1</a:t>
            </a:r>
            <a:r>
              <a:rPr lang="en-US" sz="2800" dirty="0" smtClean="0"/>
              <a:t> vertex, </a:t>
            </a:r>
            <a:r>
              <a:rPr lang="en-US" sz="2800" dirty="0"/>
              <a:t>1</a:t>
            </a:r>
            <a:r>
              <a:rPr lang="en-US" sz="2800" dirty="0" smtClean="0"/>
              <a:t> edge, 1 disk.</a:t>
            </a:r>
          </a:p>
          <a:p>
            <a:endParaRPr lang="en-US" sz="3200" dirty="0" smtClean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135255" y="2539672"/>
            <a:ext cx="8961120" cy="0"/>
          </a:xfrm>
          <a:prstGeom prst="line">
            <a:avLst/>
          </a:prstGeom>
          <a:ln w="88900"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1793240" y="4141441"/>
            <a:ext cx="2259330" cy="618086"/>
            <a:chOff x="5113909" y="4641243"/>
            <a:chExt cx="2259330" cy="61808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5944487" y="4641243"/>
              <a:ext cx="1428752" cy="584776"/>
              <a:chOff x="7473169" y="2583804"/>
              <a:chExt cx="1369205" cy="584776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 rot="10800000" flipV="1">
                <a:off x="7598041" y="2941251"/>
                <a:ext cx="955156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ctangle 36"/>
              <p:cNvSpPr/>
              <p:nvPr/>
            </p:nvSpPr>
            <p:spPr>
              <a:xfrm>
                <a:off x="7473169" y="2583804"/>
                <a:ext cx="1369205" cy="5847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dirty="0">
                    <a:solidFill>
                      <a:srgbClr val="008000"/>
                    </a:solidFill>
                  </a:rPr>
                  <a:t>[</a:t>
                </a:r>
                <a:r>
                  <a:rPr lang="en-US" sz="3200" b="1" dirty="0" smtClean="0">
                    <a:solidFill>
                      <a:srgbClr val="008000"/>
                    </a:solidFill>
                  </a:rPr>
                  <a:t>         </a:t>
                </a:r>
                <a:r>
                  <a:rPr lang="en-US" sz="3200" b="1" dirty="0">
                    <a:solidFill>
                      <a:srgbClr val="008000"/>
                    </a:solidFill>
                  </a:rPr>
                  <a:t>]</a:t>
                </a:r>
                <a:endParaRPr lang="en-US" sz="3200" b="1" dirty="0" smtClean="0"/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46" name="Oval 45"/>
          <p:cNvSpPr>
            <a:spLocks noChangeAspect="1"/>
          </p:cNvSpPr>
          <p:nvPr/>
        </p:nvSpPr>
        <p:spPr>
          <a:xfrm>
            <a:off x="358140" y="4417305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ight Arrow 46"/>
          <p:cNvSpPr/>
          <p:nvPr/>
        </p:nvSpPr>
        <p:spPr>
          <a:xfrm>
            <a:off x="984250" y="4480805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 rot="5400000">
            <a:off x="2184280" y="4647603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1793240" y="5377861"/>
            <a:ext cx="1188720" cy="1188720"/>
            <a:chOff x="4812284" y="4315070"/>
            <a:chExt cx="1264450" cy="1188720"/>
          </a:xfrm>
        </p:grpSpPr>
        <p:sp>
          <p:nvSpPr>
            <p:cNvPr id="49" name="Oval 48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noFill/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8" name="Right Arrow 57"/>
          <p:cNvSpPr/>
          <p:nvPr/>
        </p:nvSpPr>
        <p:spPr>
          <a:xfrm>
            <a:off x="3274987" y="5972221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3909695" y="5377861"/>
            <a:ext cx="1264450" cy="1188720"/>
            <a:chOff x="4812284" y="4315070"/>
            <a:chExt cx="1264450" cy="1188720"/>
          </a:xfrm>
        </p:grpSpPr>
        <p:sp>
          <p:nvSpPr>
            <p:cNvPr id="62" name="Oval 61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noFill/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5270376" y="5648083"/>
            <a:ext cx="539875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</a:t>
            </a:r>
          </a:p>
        </p:txBody>
      </p:sp>
      <p:sp>
        <p:nvSpPr>
          <p:cNvPr id="65" name="Oval 64"/>
          <p:cNvSpPr/>
          <p:nvPr/>
        </p:nvSpPr>
        <p:spPr>
          <a:xfrm>
            <a:off x="5762626" y="5348236"/>
            <a:ext cx="1188720" cy="1188720"/>
          </a:xfrm>
          <a:prstGeom prst="ellipse">
            <a:avLst/>
          </a:prstGeom>
          <a:solidFill>
            <a:srgbClr val="C4BD97"/>
          </a:solidFill>
          <a:ln w="28575" cmpd="sng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6" name="Group 65"/>
          <p:cNvGrpSpPr/>
          <p:nvPr/>
        </p:nvGrpSpPr>
        <p:grpSpPr>
          <a:xfrm>
            <a:off x="7528542" y="5377861"/>
            <a:ext cx="1264450" cy="1188720"/>
            <a:chOff x="4812284" y="4315070"/>
            <a:chExt cx="1264450" cy="1188720"/>
          </a:xfrm>
        </p:grpSpPr>
        <p:sp>
          <p:nvSpPr>
            <p:cNvPr id="67" name="Oval 66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7014192" y="5491316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143797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FDEADA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FDEA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7685" y="1333500"/>
            <a:ext cx="40312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Symbol" charset="2"/>
                <a:cs typeface="Symbol" charset="2"/>
              </a:rPr>
              <a:t>D</a:t>
            </a:r>
            <a:r>
              <a:rPr lang="en-US" sz="3200" dirty="0" smtClean="0"/>
              <a:t>-complex</a:t>
            </a:r>
          </a:p>
        </p:txBody>
      </p:sp>
      <p:grpSp>
        <p:nvGrpSpPr>
          <p:cNvPr id="52" name="Group 51"/>
          <p:cNvGrpSpPr>
            <a:grpSpLocks noChangeAspect="1"/>
          </p:cNvGrpSpPr>
          <p:nvPr/>
        </p:nvGrpSpPr>
        <p:grpSpPr>
          <a:xfrm>
            <a:off x="7509861" y="1262596"/>
            <a:ext cx="1215152" cy="1217584"/>
            <a:chOff x="5867400" y="2438400"/>
            <a:chExt cx="1524000" cy="1676400"/>
          </a:xfrm>
          <a:solidFill>
            <a:schemeClr val="tx2">
              <a:lumMod val="40000"/>
              <a:lumOff val="60000"/>
            </a:schemeClr>
          </a:solidFill>
          <a:effectLst/>
        </p:grpSpPr>
        <p:sp>
          <p:nvSpPr>
            <p:cNvPr id="78" name="Oval 77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pFill/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7510725" y="1638008"/>
            <a:ext cx="1219430" cy="416845"/>
            <a:chOff x="2565609" y="3403447"/>
            <a:chExt cx="3697086" cy="1318915"/>
          </a:xfrm>
          <a:effectLst/>
        </p:grpSpPr>
        <p:sp>
          <p:nvSpPr>
            <p:cNvPr id="76" name="Arc 75"/>
            <p:cNvSpPr/>
            <p:nvPr/>
          </p:nvSpPr>
          <p:spPr>
            <a:xfrm rot="10800000">
              <a:off x="2572161" y="3411384"/>
              <a:ext cx="3601662" cy="1310978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Arc 76"/>
            <p:cNvSpPr/>
            <p:nvPr/>
          </p:nvSpPr>
          <p:spPr>
            <a:xfrm rot="10800000" flipH="1">
              <a:off x="2565609" y="3403447"/>
              <a:ext cx="3697086" cy="1316506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Group 69"/>
          <p:cNvGrpSpPr/>
          <p:nvPr/>
        </p:nvGrpSpPr>
        <p:grpSpPr>
          <a:xfrm flipV="1">
            <a:off x="7508565" y="1703334"/>
            <a:ext cx="1219430" cy="323522"/>
            <a:chOff x="2565609" y="3403447"/>
            <a:chExt cx="3697086" cy="1318915"/>
          </a:xfrm>
          <a:effectLst/>
        </p:grpSpPr>
        <p:sp>
          <p:nvSpPr>
            <p:cNvPr id="74" name="Arc 73"/>
            <p:cNvSpPr/>
            <p:nvPr/>
          </p:nvSpPr>
          <p:spPr>
            <a:xfrm rot="10800000">
              <a:off x="2572161" y="3411384"/>
              <a:ext cx="3601662" cy="1310978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Arc 74"/>
            <p:cNvSpPr/>
            <p:nvPr/>
          </p:nvSpPr>
          <p:spPr>
            <a:xfrm rot="10800000" flipH="1">
              <a:off x="2565609" y="3403447"/>
              <a:ext cx="3697086" cy="1316506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Oval 70"/>
          <p:cNvSpPr/>
          <p:nvPr/>
        </p:nvSpPr>
        <p:spPr>
          <a:xfrm>
            <a:off x="7914124" y="1667219"/>
            <a:ext cx="77770" cy="7777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7654891" y="1945831"/>
            <a:ext cx="77770" cy="7777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Oval 72"/>
          <p:cNvSpPr/>
          <p:nvPr/>
        </p:nvSpPr>
        <p:spPr>
          <a:xfrm>
            <a:off x="8691821" y="1833559"/>
            <a:ext cx="77770" cy="7777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0" name="Group 79"/>
          <p:cNvGrpSpPr>
            <a:grpSpLocks noChangeAspect="1"/>
          </p:cNvGrpSpPr>
          <p:nvPr/>
        </p:nvGrpSpPr>
        <p:grpSpPr>
          <a:xfrm>
            <a:off x="4570588" y="1221319"/>
            <a:ext cx="1215149" cy="1217582"/>
            <a:chOff x="5867400" y="2438400"/>
            <a:chExt cx="1524000" cy="1676400"/>
          </a:xfrm>
        </p:grpSpPr>
        <p:sp>
          <p:nvSpPr>
            <p:cNvPr id="81" name="Oval 8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6375145" y="1291169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51522" y="2908838"/>
            <a:ext cx="831806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/>
              <a:t>3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/>
              <a:t> 0 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</a:t>
            </a:r>
            <a:r>
              <a:rPr lang="en-US" sz="3200" dirty="0" smtClean="0">
                <a:sym typeface="Wingdings"/>
              </a:rPr>
              <a:t> </a:t>
            </a:r>
            <a:r>
              <a:rPr lang="en-US" sz="3200" dirty="0" smtClean="0">
                <a:solidFill>
                  <a:srgbClr val="008000"/>
                </a:solidFill>
                <a:sym typeface="Wingdings"/>
              </a:rPr>
              <a:t>R</a:t>
            </a:r>
            <a:r>
              <a:rPr lang="en-US" sz="3200" baseline="30000" dirty="0" smtClean="0">
                <a:solidFill>
                  <a:srgbClr val="008000"/>
                </a:solidFill>
                <a:sym typeface="Wingdings"/>
              </a:rPr>
              <a:t>2</a:t>
            </a:r>
            <a:r>
              <a:rPr lang="en-US" sz="3200" baseline="-25000" dirty="0" smtClean="0">
                <a:solidFill>
                  <a:srgbClr val="008000"/>
                </a:solidFill>
              </a:rPr>
              <a:t>   </a:t>
            </a:r>
            <a:r>
              <a:rPr lang="en-US" sz="3200" dirty="0">
                <a:solidFill>
                  <a:srgbClr val="008000"/>
                </a:solidFill>
                <a:sym typeface="Wingdings"/>
              </a:rPr>
              <a:t>   R</a:t>
            </a:r>
            <a:r>
              <a:rPr lang="en-US" sz="3200" baseline="30000" dirty="0" smtClean="0">
                <a:solidFill>
                  <a:srgbClr val="008000"/>
                </a:solidFill>
                <a:sym typeface="Wingdings"/>
              </a:rPr>
              <a:t>3</a:t>
            </a:r>
            <a:r>
              <a:rPr lang="en-US" sz="3200" baseline="-25000" dirty="0" smtClean="0">
                <a:solidFill>
                  <a:srgbClr val="008000"/>
                </a:solidFill>
              </a:rPr>
              <a:t>   </a:t>
            </a:r>
            <a:r>
              <a:rPr lang="en-US" sz="3200" dirty="0">
                <a:solidFill>
                  <a:srgbClr val="008000"/>
                </a:solidFill>
                <a:sym typeface="Wingdings"/>
              </a:rPr>
              <a:t>  </a:t>
            </a:r>
            <a:r>
              <a:rPr lang="en-US" sz="3200" dirty="0" smtClean="0">
                <a:solidFill>
                  <a:srgbClr val="008000"/>
                </a:solidFill>
                <a:sym typeface="Wingdings"/>
              </a:rPr>
              <a:t> R</a:t>
            </a:r>
            <a:r>
              <a:rPr lang="en-US" sz="3200" baseline="30000" dirty="0" smtClean="0">
                <a:solidFill>
                  <a:srgbClr val="008000"/>
                </a:solidFill>
                <a:sym typeface="Wingdings"/>
              </a:rPr>
              <a:t>3</a:t>
            </a:r>
            <a:r>
              <a:rPr lang="en-US" sz="3200" baseline="-25000" dirty="0" smtClean="0">
                <a:solidFill>
                  <a:srgbClr val="008000"/>
                </a:solidFill>
              </a:rPr>
              <a:t>  </a:t>
            </a:r>
            <a:r>
              <a:rPr lang="en-US" sz="3200" dirty="0">
                <a:sym typeface="Wingdings"/>
              </a:rPr>
              <a:t>   </a:t>
            </a:r>
            <a:r>
              <a:rPr lang="en-US" sz="3200" dirty="0" smtClean="0">
                <a:sym typeface="Wingdings"/>
              </a:rPr>
              <a:t>0</a:t>
            </a:r>
          </a:p>
          <a:p>
            <a:endParaRPr lang="en-US" sz="3200" dirty="0">
              <a:sym typeface="Wingdings"/>
            </a:endParaRPr>
          </a:p>
          <a:p>
            <a:endParaRPr lang="en-US" sz="3200" dirty="0" smtClean="0">
              <a:solidFill>
                <a:srgbClr val="008000"/>
              </a:solidFill>
              <a:sym typeface="Wingdings"/>
            </a:endParaRPr>
          </a:p>
          <a:p>
            <a:endParaRPr lang="en-US" sz="3200" dirty="0">
              <a:solidFill>
                <a:srgbClr val="008000"/>
              </a:solidFill>
              <a:sym typeface="Wingdings"/>
            </a:endParaRPr>
          </a:p>
          <a:p>
            <a:r>
              <a:rPr lang="en-US" sz="3200" dirty="0" smtClean="0">
                <a:solidFill>
                  <a:srgbClr val="008000"/>
                </a:solidFill>
                <a:sym typeface="Wingdings"/>
              </a:rPr>
              <a:t>H</a:t>
            </a:r>
            <a:r>
              <a:rPr lang="en-US" sz="3200" baseline="-25000" dirty="0" smtClean="0">
                <a:solidFill>
                  <a:srgbClr val="008000"/>
                </a:solidFill>
                <a:sym typeface="Wingdings"/>
              </a:rPr>
              <a:t>1</a:t>
            </a:r>
            <a:r>
              <a:rPr lang="en-US" sz="3200" dirty="0" smtClean="0">
                <a:solidFill>
                  <a:srgbClr val="008000"/>
                </a:solidFill>
                <a:sym typeface="Wingdings"/>
              </a:rPr>
              <a:t>  </a:t>
            </a:r>
            <a:r>
              <a:rPr lang="en-US" sz="3200" dirty="0">
                <a:solidFill>
                  <a:srgbClr val="008000"/>
                </a:solidFill>
                <a:sym typeface="Wingdings"/>
              </a:rPr>
              <a:t>=  </a:t>
            </a:r>
            <a:r>
              <a:rPr lang="en-US" sz="3200" dirty="0" smtClean="0">
                <a:solidFill>
                  <a:srgbClr val="008000"/>
                </a:solidFill>
                <a:sym typeface="Wingdings"/>
              </a:rPr>
              <a:t>Z</a:t>
            </a:r>
            <a:r>
              <a:rPr lang="en-US" sz="3200" baseline="-25000" dirty="0" smtClean="0">
                <a:solidFill>
                  <a:srgbClr val="008000"/>
                </a:solidFill>
                <a:sym typeface="Wingdings"/>
              </a:rPr>
              <a:t>1</a:t>
            </a:r>
            <a:r>
              <a:rPr lang="en-US" sz="3200" dirty="0" smtClean="0">
                <a:solidFill>
                  <a:srgbClr val="008000"/>
                </a:solidFill>
                <a:sym typeface="Wingdings"/>
              </a:rPr>
              <a:t>/</a:t>
            </a:r>
            <a:r>
              <a:rPr lang="en-US" sz="3200" dirty="0" smtClean="0">
                <a:solidFill>
                  <a:srgbClr val="008000"/>
                </a:solidFill>
              </a:rPr>
              <a:t>B</a:t>
            </a:r>
            <a:r>
              <a:rPr lang="en-US" sz="3200" baseline="-25000" dirty="0" smtClean="0">
                <a:solidFill>
                  <a:srgbClr val="008000"/>
                </a:solidFill>
              </a:rPr>
              <a:t>1</a:t>
            </a:r>
            <a:r>
              <a:rPr lang="en-US" sz="3200" dirty="0" smtClean="0">
                <a:solidFill>
                  <a:srgbClr val="008000"/>
                </a:solidFill>
              </a:rPr>
              <a:t>  </a:t>
            </a:r>
            <a:r>
              <a:rPr lang="en-US" sz="3200" dirty="0">
                <a:solidFill>
                  <a:srgbClr val="008000"/>
                </a:solidFill>
              </a:rPr>
              <a:t>=  </a:t>
            </a:r>
            <a:r>
              <a:rPr lang="en-US" sz="3200" dirty="0" smtClean="0">
                <a:solidFill>
                  <a:srgbClr val="008000"/>
                </a:solidFill>
              </a:rPr>
              <a:t>R/R  </a:t>
            </a:r>
            <a:r>
              <a:rPr lang="en-US" sz="3200" dirty="0">
                <a:solidFill>
                  <a:srgbClr val="008000"/>
                </a:solidFill>
              </a:rPr>
              <a:t>=  </a:t>
            </a:r>
            <a:r>
              <a:rPr lang="en-US" sz="3200" dirty="0" smtClean="0">
                <a:solidFill>
                  <a:srgbClr val="008000"/>
                </a:solidFill>
              </a:rPr>
              <a:t>0  </a:t>
            </a:r>
            <a:endParaRPr lang="en-US" sz="3200" dirty="0"/>
          </a:p>
          <a:p>
            <a:endParaRPr lang="en-US" sz="3200" dirty="0">
              <a:solidFill>
                <a:srgbClr val="660066"/>
              </a:solidFill>
              <a:sym typeface="Wingdings"/>
            </a:endParaRPr>
          </a:p>
          <a:p>
            <a:endParaRPr lang="en-US" sz="3200" dirty="0" smtClean="0">
              <a:sym typeface="Wingdings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949304" y="2438901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3</a:t>
              </a:r>
              <a:endParaRPr lang="en-US" sz="3200" dirty="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152239" y="2438901"/>
            <a:ext cx="2980383" cy="649224"/>
            <a:chOff x="5639383" y="2615691"/>
            <a:chExt cx="2980383" cy="649224"/>
          </a:xfrm>
        </p:grpSpPr>
        <p:grpSp>
          <p:nvGrpSpPr>
            <p:cNvPr id="60" name="Group 59"/>
            <p:cNvGrpSpPr/>
            <p:nvPr/>
          </p:nvGrpSpPr>
          <p:grpSpPr>
            <a:xfrm>
              <a:off x="5639383" y="2615691"/>
              <a:ext cx="591229" cy="649224"/>
              <a:chOff x="793734" y="564593"/>
              <a:chExt cx="591229" cy="649224"/>
            </a:xfrm>
          </p:grpSpPr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2" name="Rectangle 61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2</a:t>
                </a:r>
                <a:endParaRPr lang="en-US" sz="3200" dirty="0"/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6836812" y="2615691"/>
              <a:ext cx="591229" cy="649224"/>
              <a:chOff x="793734" y="564593"/>
              <a:chExt cx="591229" cy="649224"/>
            </a:xfrm>
          </p:grpSpPr>
          <p:pic>
            <p:nvPicPr>
              <p:cNvPr id="64" name="Picture 63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5" name="Rectangle 64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1</a:t>
                </a:r>
                <a:endParaRPr lang="en-US" sz="3200" dirty="0"/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8028537" y="2615691"/>
              <a:ext cx="591229" cy="649224"/>
              <a:chOff x="793734" y="564593"/>
              <a:chExt cx="591229" cy="649224"/>
            </a:xfrm>
          </p:grpSpPr>
          <p:pic>
            <p:nvPicPr>
              <p:cNvPr id="67" name="Picture 66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8" name="Rectangle 67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0</a:t>
                </a:r>
                <a:endParaRPr lang="en-US" sz="3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4483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FDEADA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FDEA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07685" y="1333500"/>
            <a:ext cx="40312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Symbol" charset="2"/>
                <a:cs typeface="Symbol" charset="2"/>
              </a:rPr>
              <a:t>D</a:t>
            </a:r>
            <a:r>
              <a:rPr lang="en-US" sz="3200" dirty="0" smtClean="0"/>
              <a:t>-complex</a:t>
            </a:r>
          </a:p>
        </p:txBody>
      </p:sp>
      <p:grpSp>
        <p:nvGrpSpPr>
          <p:cNvPr id="52" name="Group 51"/>
          <p:cNvGrpSpPr>
            <a:grpSpLocks noChangeAspect="1"/>
          </p:cNvGrpSpPr>
          <p:nvPr/>
        </p:nvGrpSpPr>
        <p:grpSpPr>
          <a:xfrm>
            <a:off x="7509861" y="1262596"/>
            <a:ext cx="1215152" cy="1217584"/>
            <a:chOff x="5867400" y="2438400"/>
            <a:chExt cx="1524000" cy="1676400"/>
          </a:xfrm>
          <a:solidFill>
            <a:schemeClr val="tx2">
              <a:lumMod val="40000"/>
              <a:lumOff val="60000"/>
            </a:schemeClr>
          </a:solidFill>
          <a:effectLst/>
        </p:grpSpPr>
        <p:sp>
          <p:nvSpPr>
            <p:cNvPr id="78" name="Oval 77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pFill/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7510725" y="1638008"/>
            <a:ext cx="1219430" cy="416845"/>
            <a:chOff x="2565609" y="3403447"/>
            <a:chExt cx="3697086" cy="1318915"/>
          </a:xfrm>
          <a:effectLst/>
        </p:grpSpPr>
        <p:sp>
          <p:nvSpPr>
            <p:cNvPr id="76" name="Arc 75"/>
            <p:cNvSpPr/>
            <p:nvPr/>
          </p:nvSpPr>
          <p:spPr>
            <a:xfrm rot="10800000">
              <a:off x="2572161" y="3411384"/>
              <a:ext cx="3601662" cy="1310978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Arc 76"/>
            <p:cNvSpPr/>
            <p:nvPr/>
          </p:nvSpPr>
          <p:spPr>
            <a:xfrm rot="10800000" flipH="1">
              <a:off x="2565609" y="3403447"/>
              <a:ext cx="3697086" cy="1316506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Group 69"/>
          <p:cNvGrpSpPr/>
          <p:nvPr/>
        </p:nvGrpSpPr>
        <p:grpSpPr>
          <a:xfrm flipV="1">
            <a:off x="7508565" y="1703334"/>
            <a:ext cx="1219430" cy="323522"/>
            <a:chOff x="2565609" y="3403447"/>
            <a:chExt cx="3697086" cy="1318915"/>
          </a:xfrm>
          <a:effectLst/>
        </p:grpSpPr>
        <p:sp>
          <p:nvSpPr>
            <p:cNvPr id="74" name="Arc 73"/>
            <p:cNvSpPr/>
            <p:nvPr/>
          </p:nvSpPr>
          <p:spPr>
            <a:xfrm rot="10800000">
              <a:off x="2572161" y="3411384"/>
              <a:ext cx="3601662" cy="1310978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Arc 74"/>
            <p:cNvSpPr/>
            <p:nvPr/>
          </p:nvSpPr>
          <p:spPr>
            <a:xfrm rot="10800000" flipH="1">
              <a:off x="2565609" y="3403447"/>
              <a:ext cx="3697086" cy="1316506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" name="Oval 70"/>
          <p:cNvSpPr/>
          <p:nvPr/>
        </p:nvSpPr>
        <p:spPr>
          <a:xfrm>
            <a:off x="7914124" y="1667219"/>
            <a:ext cx="77770" cy="7777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7654891" y="1945831"/>
            <a:ext cx="77770" cy="7777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Oval 72"/>
          <p:cNvSpPr/>
          <p:nvPr/>
        </p:nvSpPr>
        <p:spPr>
          <a:xfrm>
            <a:off x="8691821" y="1833559"/>
            <a:ext cx="77770" cy="7777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0" name="Group 79"/>
          <p:cNvGrpSpPr>
            <a:grpSpLocks noChangeAspect="1"/>
          </p:cNvGrpSpPr>
          <p:nvPr/>
        </p:nvGrpSpPr>
        <p:grpSpPr>
          <a:xfrm>
            <a:off x="4570588" y="1221319"/>
            <a:ext cx="1215149" cy="1217582"/>
            <a:chOff x="5867400" y="2438400"/>
            <a:chExt cx="1524000" cy="1676400"/>
          </a:xfrm>
        </p:grpSpPr>
        <p:sp>
          <p:nvSpPr>
            <p:cNvPr id="81" name="Oval 8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6375145" y="1291169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51522" y="2908838"/>
            <a:ext cx="831806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/>
              <a:t>3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0000FF"/>
                </a:solidFill>
              </a:rPr>
              <a:t>0 </a:t>
            </a:r>
            <a:r>
              <a:rPr lang="en-US" sz="3200" baseline="-25000" dirty="0" smtClean="0">
                <a:solidFill>
                  <a:srgbClr val="0000FF"/>
                </a:solidFill>
              </a:rPr>
              <a:t>   </a:t>
            </a:r>
            <a:r>
              <a:rPr lang="en-US" sz="3200" dirty="0">
                <a:solidFill>
                  <a:srgbClr val="0000FF"/>
                </a:solidFill>
                <a:sym typeface="Wingdings"/>
              </a:rPr>
              <a:t>  </a:t>
            </a:r>
            <a:r>
              <a:rPr lang="en-US" sz="3200" dirty="0" smtClean="0">
                <a:solidFill>
                  <a:srgbClr val="0000FF"/>
                </a:solidFill>
                <a:sym typeface="Wingdings"/>
              </a:rPr>
              <a:t> R</a:t>
            </a:r>
            <a:r>
              <a:rPr lang="en-US" sz="3200" baseline="30000" dirty="0" smtClean="0">
                <a:solidFill>
                  <a:srgbClr val="0000FF"/>
                </a:solidFill>
                <a:sym typeface="Wingdings"/>
              </a:rPr>
              <a:t>2</a:t>
            </a:r>
            <a:r>
              <a:rPr lang="en-US" sz="3200" baseline="-25000" dirty="0" smtClean="0">
                <a:solidFill>
                  <a:srgbClr val="0000FF"/>
                </a:solidFill>
              </a:rPr>
              <a:t>   </a:t>
            </a:r>
            <a:r>
              <a:rPr lang="en-US" sz="3200" dirty="0">
                <a:solidFill>
                  <a:srgbClr val="0000FF"/>
                </a:solidFill>
                <a:sym typeface="Wingdings"/>
              </a:rPr>
              <a:t>   R</a:t>
            </a:r>
            <a:r>
              <a:rPr lang="en-US" sz="3200" baseline="30000" dirty="0" smtClean="0">
                <a:solidFill>
                  <a:srgbClr val="0000FF"/>
                </a:solidFill>
                <a:sym typeface="Wingdings"/>
              </a:rPr>
              <a:t>3</a:t>
            </a:r>
            <a:r>
              <a:rPr lang="en-US" sz="3200" baseline="-25000" dirty="0" smtClean="0">
                <a:solidFill>
                  <a:srgbClr val="0000FF"/>
                </a:solidFill>
              </a:rPr>
              <a:t>   </a:t>
            </a:r>
            <a:r>
              <a:rPr lang="en-US" sz="3200" dirty="0">
                <a:sym typeface="Wingdings"/>
              </a:rPr>
              <a:t>  </a:t>
            </a:r>
            <a:r>
              <a:rPr lang="en-US" sz="3200" dirty="0" smtClean="0">
                <a:sym typeface="Wingdings"/>
              </a:rPr>
              <a:t> R</a:t>
            </a:r>
            <a:r>
              <a:rPr lang="en-US" sz="3200" baseline="30000" dirty="0" smtClean="0">
                <a:sym typeface="Wingdings"/>
              </a:rPr>
              <a:t>3</a:t>
            </a:r>
            <a:r>
              <a:rPr lang="en-US" sz="3200" baseline="-25000" dirty="0" smtClean="0"/>
              <a:t>  </a:t>
            </a:r>
            <a:r>
              <a:rPr lang="en-US" sz="3200" dirty="0">
                <a:sym typeface="Wingdings"/>
              </a:rPr>
              <a:t>   </a:t>
            </a:r>
            <a:r>
              <a:rPr lang="en-US" sz="3200" dirty="0" smtClean="0">
                <a:sym typeface="Wingdings"/>
              </a:rPr>
              <a:t>0</a:t>
            </a:r>
          </a:p>
          <a:p>
            <a:endParaRPr lang="en-US" sz="3200" dirty="0">
              <a:sym typeface="Wingdings"/>
            </a:endParaRPr>
          </a:p>
          <a:p>
            <a:endParaRPr lang="en-US" sz="3200" dirty="0" smtClean="0">
              <a:sym typeface="Wingdings"/>
            </a:endParaRP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>
                <a:solidFill>
                  <a:srgbClr val="0000FF"/>
                </a:solidFill>
                <a:sym typeface="Wingdings"/>
              </a:rPr>
              <a:t>H</a:t>
            </a:r>
            <a:r>
              <a:rPr lang="en-US" sz="3200" baseline="-25000" dirty="0">
                <a:solidFill>
                  <a:srgbClr val="0000FF"/>
                </a:solidFill>
                <a:sym typeface="Wingdings"/>
              </a:rPr>
              <a:t>2</a:t>
            </a:r>
            <a:r>
              <a:rPr lang="en-US" sz="3200" dirty="0" smtClean="0">
                <a:solidFill>
                  <a:srgbClr val="0000FF"/>
                </a:solidFill>
                <a:sym typeface="Wingdings"/>
              </a:rPr>
              <a:t>  </a:t>
            </a:r>
            <a:r>
              <a:rPr lang="en-US" sz="3200" dirty="0">
                <a:solidFill>
                  <a:srgbClr val="0000FF"/>
                </a:solidFill>
                <a:sym typeface="Wingdings"/>
              </a:rPr>
              <a:t>=  </a:t>
            </a:r>
            <a:r>
              <a:rPr lang="en-US" sz="3200" dirty="0" smtClean="0">
                <a:solidFill>
                  <a:srgbClr val="0000FF"/>
                </a:solidFill>
                <a:sym typeface="Wingdings"/>
              </a:rPr>
              <a:t>Z</a:t>
            </a:r>
            <a:r>
              <a:rPr lang="en-US" sz="3200" baseline="-25000" dirty="0">
                <a:solidFill>
                  <a:srgbClr val="0000FF"/>
                </a:solidFill>
                <a:sym typeface="Wingdings"/>
              </a:rPr>
              <a:t>2</a:t>
            </a:r>
            <a:r>
              <a:rPr lang="en-US" sz="3200" dirty="0" smtClean="0">
                <a:solidFill>
                  <a:srgbClr val="0000FF"/>
                </a:solidFill>
                <a:sym typeface="Wingdings"/>
              </a:rPr>
              <a:t>/</a:t>
            </a:r>
            <a:r>
              <a:rPr lang="en-US" sz="3200" dirty="0" smtClean="0">
                <a:solidFill>
                  <a:srgbClr val="0000FF"/>
                </a:solidFill>
              </a:rPr>
              <a:t>B</a:t>
            </a:r>
            <a:r>
              <a:rPr lang="en-US" sz="3200" baseline="-25000" dirty="0">
                <a:solidFill>
                  <a:srgbClr val="0000FF"/>
                </a:solidFill>
              </a:rPr>
              <a:t>2</a:t>
            </a:r>
            <a:r>
              <a:rPr lang="en-US" sz="3200" dirty="0" smtClean="0">
                <a:solidFill>
                  <a:srgbClr val="0000FF"/>
                </a:solidFill>
              </a:rPr>
              <a:t>  </a:t>
            </a:r>
            <a:r>
              <a:rPr lang="en-US" sz="3200" dirty="0">
                <a:solidFill>
                  <a:srgbClr val="0000FF"/>
                </a:solidFill>
              </a:rPr>
              <a:t>=  </a:t>
            </a:r>
            <a:r>
              <a:rPr lang="en-US" sz="3200" dirty="0" smtClean="0">
                <a:solidFill>
                  <a:srgbClr val="0000FF"/>
                </a:solidFill>
              </a:rPr>
              <a:t>R/0  </a:t>
            </a:r>
            <a:r>
              <a:rPr lang="en-US" sz="3200" dirty="0">
                <a:solidFill>
                  <a:srgbClr val="0000FF"/>
                </a:solidFill>
              </a:rPr>
              <a:t>=  R</a:t>
            </a:r>
            <a:r>
              <a:rPr lang="en-US" sz="3200" dirty="0" smtClean="0">
                <a:solidFill>
                  <a:srgbClr val="0000FF"/>
                </a:solidFill>
              </a:rPr>
              <a:t>  </a:t>
            </a:r>
            <a:endParaRPr lang="en-US" sz="3200" dirty="0">
              <a:solidFill>
                <a:srgbClr val="0000FF"/>
              </a:solidFill>
            </a:endParaRPr>
          </a:p>
          <a:p>
            <a:endParaRPr lang="en-US" sz="3200" dirty="0">
              <a:solidFill>
                <a:srgbClr val="660066"/>
              </a:solidFill>
              <a:sym typeface="Wingdings"/>
            </a:endParaRPr>
          </a:p>
          <a:p>
            <a:endParaRPr lang="en-US" sz="3200" dirty="0" smtClean="0">
              <a:sym typeface="Wingdings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949304" y="2438901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3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3</a:t>
              </a:r>
              <a:endParaRPr lang="en-US" sz="3200" dirty="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152239" y="2438901"/>
            <a:ext cx="2980383" cy="649224"/>
            <a:chOff x="5639383" y="2615691"/>
            <a:chExt cx="2980383" cy="649224"/>
          </a:xfrm>
        </p:grpSpPr>
        <p:grpSp>
          <p:nvGrpSpPr>
            <p:cNvPr id="60" name="Group 59"/>
            <p:cNvGrpSpPr/>
            <p:nvPr/>
          </p:nvGrpSpPr>
          <p:grpSpPr>
            <a:xfrm>
              <a:off x="5639383" y="2615691"/>
              <a:ext cx="591229" cy="649224"/>
              <a:chOff x="793734" y="564593"/>
              <a:chExt cx="591229" cy="649224"/>
            </a:xfrm>
          </p:grpSpPr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2" name="Rectangle 61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2</a:t>
                </a:r>
                <a:endParaRPr lang="en-US" sz="3200" dirty="0"/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6836812" y="2615691"/>
              <a:ext cx="591229" cy="649224"/>
              <a:chOff x="793734" y="564593"/>
              <a:chExt cx="591229" cy="649224"/>
            </a:xfrm>
          </p:grpSpPr>
          <p:pic>
            <p:nvPicPr>
              <p:cNvPr id="64" name="Picture 63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5" name="Rectangle 64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1</a:t>
                </a:r>
                <a:endParaRPr lang="en-US" sz="3200" dirty="0"/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8028537" y="2615691"/>
              <a:ext cx="591229" cy="649224"/>
              <a:chOff x="793734" y="564593"/>
              <a:chExt cx="591229" cy="649224"/>
            </a:xfrm>
          </p:grpSpPr>
          <p:pic>
            <p:nvPicPr>
              <p:cNvPr id="67" name="Picture 66"/>
              <p:cNvPicPr>
                <a:picLocks noChangeAspect="1"/>
              </p:cNvPicPr>
              <p:nvPr/>
            </p:nvPicPr>
            <p:blipFill rotWithShape="1">
              <a:blip r:embed="rId3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8" name="Rectangle 67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0</a:t>
                </a:r>
                <a:endParaRPr lang="en-US" sz="3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0120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4627" y="5174435"/>
            <a:ext cx="3242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</a:t>
            </a:r>
          </a:p>
          <a:p>
            <a:r>
              <a:rPr lang="en-US" sz="3200" dirty="0" smtClean="0"/>
              <a:t>complex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809240" y="5361271"/>
            <a:ext cx="897380" cy="584776"/>
            <a:chOff x="5113909" y="4674553"/>
            <a:chExt cx="897380" cy="58477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5432679" y="5251826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110" name="Group 109"/>
          <p:cNvGrpSpPr>
            <a:grpSpLocks noChangeAspect="1"/>
          </p:cNvGrpSpPr>
          <p:nvPr/>
        </p:nvGrpSpPr>
        <p:grpSpPr>
          <a:xfrm>
            <a:off x="6385769" y="5104253"/>
            <a:ext cx="1215149" cy="1217582"/>
            <a:chOff x="5867400" y="2438400"/>
            <a:chExt cx="1524000" cy="1676400"/>
          </a:xfrm>
          <a:solidFill>
            <a:srgbClr val="C4BD97"/>
          </a:solidFill>
        </p:grpSpPr>
        <p:sp>
          <p:nvSpPr>
            <p:cNvPr id="111" name="Oval 11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27000">
                  <a:schemeClr val="bg2">
                    <a:lumMod val="75000"/>
                  </a:schemeClr>
                </a:gs>
                <a:gs pos="100000">
                  <a:srgbClr val="FFFFFF"/>
                </a:gs>
              </a:gsLst>
              <a:lin ang="21540000" scaled="0"/>
              <a:tileRect/>
            </a:gradFill>
            <a:ln>
              <a:solidFill>
                <a:schemeClr val="bg2">
                  <a:lumMod val="50000"/>
                </a:schemeClr>
              </a:solidFill>
            </a:ln>
            <a:effectLst>
              <a:outerShdw blurRad="40005" dist="22987" dir="5400000" algn="tl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3" name="Oval 112"/>
          <p:cNvSpPr>
            <a:spLocks noChangeAspect="1"/>
          </p:cNvSpPr>
          <p:nvPr/>
        </p:nvSpPr>
        <p:spPr>
          <a:xfrm>
            <a:off x="6272784" y="564960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976228" y="5115601"/>
            <a:ext cx="1188720" cy="1188720"/>
          </a:xfrm>
          <a:prstGeom prst="ellipse">
            <a:avLst/>
          </a:prstGeom>
          <a:solidFill>
            <a:srgbClr val="C4BD97"/>
          </a:solidFill>
          <a:ln w="28575" cmpd="sng">
            <a:solidFill>
              <a:schemeClr val="bg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3886858" y="5181034"/>
            <a:ext cx="794050" cy="1121538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151130" y="6457020"/>
            <a:ext cx="9223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Fist image from http://</a:t>
            </a:r>
            <a:r>
              <a:rPr lang="en-US" sz="2000" dirty="0" err="1" smtClean="0"/>
              <a:t>openclipart.org</a:t>
            </a:r>
            <a:r>
              <a:rPr lang="en-US" sz="2000" dirty="0" smtClean="0"/>
              <a:t>/detail/1000/a-raised-fist-by-</a:t>
            </a:r>
            <a:r>
              <a:rPr lang="en-US" sz="2000" dirty="0" err="1" smtClean="0"/>
              <a:t>liftarn</a:t>
            </a:r>
            <a:r>
              <a:rPr lang="en-US" sz="2000" dirty="0" smtClean="0"/>
              <a:t>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51522" y="1365823"/>
            <a:ext cx="831806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/>
              <a:t>3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/>
              <a:t> </a:t>
            </a:r>
            <a:endParaRPr lang="en-US" sz="3200" dirty="0">
              <a:sym typeface="Wingdings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949304" y="895886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4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3</a:t>
              </a:r>
              <a:endParaRPr lang="en-US" sz="3200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152239" y="895886"/>
            <a:ext cx="2980383" cy="649224"/>
            <a:chOff x="5639383" y="2615691"/>
            <a:chExt cx="2980383" cy="649224"/>
          </a:xfrm>
        </p:grpSpPr>
        <p:grpSp>
          <p:nvGrpSpPr>
            <p:cNvPr id="55" name="Group 54"/>
            <p:cNvGrpSpPr/>
            <p:nvPr/>
          </p:nvGrpSpPr>
          <p:grpSpPr>
            <a:xfrm>
              <a:off x="5639383" y="2615691"/>
              <a:ext cx="591229" cy="649224"/>
              <a:chOff x="793734" y="564593"/>
              <a:chExt cx="591229" cy="649224"/>
            </a:xfrm>
          </p:grpSpPr>
          <p:pic>
            <p:nvPicPr>
              <p:cNvPr id="65" name="Picture 64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6" name="Rectangle 65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2</a:t>
                </a:r>
                <a:endParaRPr lang="en-US" sz="32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6836812" y="2615691"/>
              <a:ext cx="591229" cy="649224"/>
              <a:chOff x="793734" y="564593"/>
              <a:chExt cx="591229" cy="649224"/>
            </a:xfrm>
          </p:grpSpPr>
          <p:pic>
            <p:nvPicPr>
              <p:cNvPr id="63" name="Picture 62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4" name="Rectangle 63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1</a:t>
                </a:r>
                <a:endParaRPr lang="en-US" sz="32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8028537" y="2615691"/>
              <a:ext cx="591229" cy="649224"/>
              <a:chOff x="793734" y="564593"/>
              <a:chExt cx="591229" cy="649224"/>
            </a:xfrm>
          </p:grpSpPr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2" name="Rectangle 61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0</a:t>
                </a:r>
                <a:endParaRPr lang="en-US" sz="3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6147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4627" y="5174435"/>
            <a:ext cx="3242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</a:t>
            </a:r>
          </a:p>
          <a:p>
            <a:r>
              <a:rPr lang="en-US" sz="3200" dirty="0" smtClean="0"/>
              <a:t>complex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809240" y="5361271"/>
            <a:ext cx="897380" cy="584776"/>
            <a:chOff x="5113909" y="4674553"/>
            <a:chExt cx="897380" cy="58477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5432679" y="5251826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110" name="Group 109"/>
          <p:cNvGrpSpPr>
            <a:grpSpLocks noChangeAspect="1"/>
          </p:cNvGrpSpPr>
          <p:nvPr/>
        </p:nvGrpSpPr>
        <p:grpSpPr>
          <a:xfrm>
            <a:off x="6385769" y="5104253"/>
            <a:ext cx="1215149" cy="1217582"/>
            <a:chOff x="5867400" y="2438400"/>
            <a:chExt cx="1524000" cy="1676400"/>
          </a:xfrm>
          <a:solidFill>
            <a:srgbClr val="C4BD97"/>
          </a:solidFill>
        </p:grpSpPr>
        <p:sp>
          <p:nvSpPr>
            <p:cNvPr id="111" name="Oval 11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27000">
                  <a:schemeClr val="bg2">
                    <a:lumMod val="75000"/>
                  </a:schemeClr>
                </a:gs>
                <a:gs pos="100000">
                  <a:srgbClr val="FFFFFF"/>
                </a:gs>
              </a:gsLst>
              <a:lin ang="21540000" scaled="0"/>
              <a:tileRect/>
            </a:gradFill>
            <a:ln>
              <a:solidFill>
                <a:schemeClr val="bg2">
                  <a:lumMod val="50000"/>
                </a:schemeClr>
              </a:solidFill>
            </a:ln>
            <a:effectLst>
              <a:outerShdw blurRad="40005" dist="22987" dir="5400000" algn="tl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3" name="Oval 112"/>
          <p:cNvSpPr>
            <a:spLocks noChangeAspect="1"/>
          </p:cNvSpPr>
          <p:nvPr/>
        </p:nvSpPr>
        <p:spPr>
          <a:xfrm>
            <a:off x="6272784" y="564960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976228" y="5115601"/>
            <a:ext cx="1188720" cy="1188720"/>
          </a:xfrm>
          <a:prstGeom prst="ellipse">
            <a:avLst/>
          </a:prstGeom>
          <a:solidFill>
            <a:srgbClr val="C4BD97"/>
          </a:solidFill>
          <a:ln w="28575" cmpd="sng">
            <a:solidFill>
              <a:schemeClr val="bg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3886858" y="5181034"/>
            <a:ext cx="794050" cy="1121538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151130" y="6457020"/>
            <a:ext cx="9223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Fist image from http://</a:t>
            </a:r>
            <a:r>
              <a:rPr lang="en-US" sz="2000" dirty="0" err="1" smtClean="0"/>
              <a:t>openclipart.org</a:t>
            </a:r>
            <a:r>
              <a:rPr lang="en-US" sz="2000" dirty="0" smtClean="0"/>
              <a:t>/detail/1000/a-raised-fist-by-</a:t>
            </a:r>
            <a:r>
              <a:rPr lang="en-US" sz="2000" dirty="0" err="1" smtClean="0"/>
              <a:t>liftarn</a:t>
            </a:r>
            <a:r>
              <a:rPr lang="en-US" sz="2000" dirty="0" smtClean="0"/>
              <a:t>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51522" y="1365823"/>
            <a:ext cx="831806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/>
              <a:t>3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/>
              <a:t> 0 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</a:t>
            </a:r>
            <a:r>
              <a:rPr lang="en-US" sz="3200" dirty="0" smtClean="0">
                <a:sym typeface="Wingdings"/>
              </a:rPr>
              <a:t> R</a:t>
            </a:r>
            <a:r>
              <a:rPr lang="en-US" sz="3200" baseline="30000" dirty="0">
                <a:sym typeface="Wingdings"/>
              </a:rPr>
              <a:t> 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0 </a:t>
            </a:r>
            <a:r>
              <a:rPr lang="en-US" sz="3200" baseline="-25000" dirty="0" smtClean="0">
                <a:solidFill>
                  <a:srgbClr val="660066"/>
                </a:solidFill>
              </a:rPr>
              <a:t>   </a:t>
            </a:r>
            <a:r>
              <a:rPr lang="en-US" sz="3200" dirty="0">
                <a:solidFill>
                  <a:srgbClr val="660066"/>
                </a:solidFill>
                <a:sym typeface="Wingdings"/>
              </a:rPr>
              <a:t>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 R</a:t>
            </a:r>
            <a:r>
              <a:rPr lang="en-US" sz="3200" baseline="-25000" dirty="0" smtClean="0">
                <a:solidFill>
                  <a:srgbClr val="660066"/>
                </a:solidFill>
              </a:rPr>
              <a:t>  </a:t>
            </a:r>
            <a:r>
              <a:rPr lang="en-US" sz="3200" dirty="0">
                <a:solidFill>
                  <a:srgbClr val="660066"/>
                </a:solidFill>
                <a:sym typeface="Wingdings"/>
              </a:rPr>
              <a:t> 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0</a:t>
            </a:r>
          </a:p>
          <a:p>
            <a:endParaRPr lang="en-US" sz="3200" dirty="0">
              <a:sym typeface="Wingdings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949304" y="895886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4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3</a:t>
              </a:r>
              <a:endParaRPr lang="en-US" sz="3200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152239" y="895886"/>
            <a:ext cx="2980383" cy="649224"/>
            <a:chOff x="5639383" y="2615691"/>
            <a:chExt cx="2980383" cy="649224"/>
          </a:xfrm>
        </p:grpSpPr>
        <p:grpSp>
          <p:nvGrpSpPr>
            <p:cNvPr id="55" name="Group 54"/>
            <p:cNvGrpSpPr/>
            <p:nvPr/>
          </p:nvGrpSpPr>
          <p:grpSpPr>
            <a:xfrm>
              <a:off x="5639383" y="2615691"/>
              <a:ext cx="591229" cy="649224"/>
              <a:chOff x="793734" y="564593"/>
              <a:chExt cx="591229" cy="649224"/>
            </a:xfrm>
          </p:grpSpPr>
          <p:pic>
            <p:nvPicPr>
              <p:cNvPr id="65" name="Picture 64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6" name="Rectangle 65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2</a:t>
                </a:r>
                <a:endParaRPr lang="en-US" sz="32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6836812" y="2615691"/>
              <a:ext cx="591229" cy="649224"/>
              <a:chOff x="793734" y="564593"/>
              <a:chExt cx="591229" cy="649224"/>
            </a:xfrm>
          </p:grpSpPr>
          <p:pic>
            <p:nvPicPr>
              <p:cNvPr id="63" name="Picture 62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4" name="Rectangle 63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1</a:t>
                </a:r>
                <a:endParaRPr lang="en-US" sz="32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8028537" y="2615691"/>
              <a:ext cx="591229" cy="649224"/>
              <a:chOff x="793734" y="564593"/>
              <a:chExt cx="591229" cy="649224"/>
            </a:xfrm>
          </p:grpSpPr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2" name="Rectangle 61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0</a:t>
                </a:r>
                <a:endParaRPr lang="en-US" sz="3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1012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4627" y="5174435"/>
            <a:ext cx="3242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</a:t>
            </a:r>
          </a:p>
          <a:p>
            <a:r>
              <a:rPr lang="en-US" sz="3200" dirty="0" smtClean="0"/>
              <a:t>complex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809240" y="5361271"/>
            <a:ext cx="897380" cy="584776"/>
            <a:chOff x="5113909" y="4674553"/>
            <a:chExt cx="897380" cy="58477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5432679" y="5251826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110" name="Group 109"/>
          <p:cNvGrpSpPr>
            <a:grpSpLocks noChangeAspect="1"/>
          </p:cNvGrpSpPr>
          <p:nvPr/>
        </p:nvGrpSpPr>
        <p:grpSpPr>
          <a:xfrm>
            <a:off x="6385769" y="5104253"/>
            <a:ext cx="1215149" cy="1217582"/>
            <a:chOff x="5867400" y="2438400"/>
            <a:chExt cx="1524000" cy="1676400"/>
          </a:xfrm>
          <a:solidFill>
            <a:srgbClr val="C4BD97"/>
          </a:solidFill>
        </p:grpSpPr>
        <p:sp>
          <p:nvSpPr>
            <p:cNvPr id="111" name="Oval 11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27000">
                  <a:schemeClr val="bg2">
                    <a:lumMod val="75000"/>
                  </a:schemeClr>
                </a:gs>
                <a:gs pos="100000">
                  <a:srgbClr val="FFFFFF"/>
                </a:gs>
              </a:gsLst>
              <a:lin ang="21540000" scaled="0"/>
              <a:tileRect/>
            </a:gradFill>
            <a:ln>
              <a:solidFill>
                <a:schemeClr val="bg2">
                  <a:lumMod val="50000"/>
                </a:schemeClr>
              </a:solidFill>
            </a:ln>
            <a:effectLst>
              <a:outerShdw blurRad="40005" dist="22987" dir="5400000" algn="tl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3" name="Oval 112"/>
          <p:cNvSpPr>
            <a:spLocks noChangeAspect="1"/>
          </p:cNvSpPr>
          <p:nvPr/>
        </p:nvSpPr>
        <p:spPr>
          <a:xfrm>
            <a:off x="6272784" y="564960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976228" y="5115601"/>
            <a:ext cx="1188720" cy="1188720"/>
          </a:xfrm>
          <a:prstGeom prst="ellipse">
            <a:avLst/>
          </a:prstGeom>
          <a:solidFill>
            <a:srgbClr val="C4BD97"/>
          </a:solidFill>
          <a:ln w="28575" cmpd="sng">
            <a:solidFill>
              <a:schemeClr val="bg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3886858" y="5181034"/>
            <a:ext cx="794050" cy="1121538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151130" y="6457020"/>
            <a:ext cx="9223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Fist image from http://</a:t>
            </a:r>
            <a:r>
              <a:rPr lang="en-US" sz="2000" dirty="0" err="1" smtClean="0"/>
              <a:t>openclipart.org</a:t>
            </a:r>
            <a:r>
              <a:rPr lang="en-US" sz="2000" dirty="0" smtClean="0"/>
              <a:t>/detail/1000/a-raised-fist-by-</a:t>
            </a:r>
            <a:r>
              <a:rPr lang="en-US" sz="2000" dirty="0" err="1" smtClean="0"/>
              <a:t>liftarn</a:t>
            </a:r>
            <a:r>
              <a:rPr lang="en-US" sz="2000" dirty="0" smtClean="0"/>
              <a:t>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51522" y="1365823"/>
            <a:ext cx="831806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/>
              <a:t>3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/>
              <a:t> 0 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</a:t>
            </a:r>
            <a:r>
              <a:rPr lang="en-US" sz="3200" dirty="0" smtClean="0">
                <a:sym typeface="Wingdings"/>
              </a:rPr>
              <a:t> R</a:t>
            </a:r>
            <a:r>
              <a:rPr lang="en-US" sz="3200" baseline="30000" dirty="0">
                <a:sym typeface="Wingdings"/>
              </a:rPr>
              <a:t> 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0 </a:t>
            </a:r>
            <a:r>
              <a:rPr lang="en-US" sz="3200" baseline="-25000" dirty="0" smtClean="0">
                <a:solidFill>
                  <a:srgbClr val="660066"/>
                </a:solidFill>
              </a:rPr>
              <a:t>   </a:t>
            </a:r>
            <a:r>
              <a:rPr lang="en-US" sz="3200" dirty="0">
                <a:solidFill>
                  <a:srgbClr val="660066"/>
                </a:solidFill>
                <a:sym typeface="Wingdings"/>
              </a:rPr>
              <a:t>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 R</a:t>
            </a:r>
            <a:r>
              <a:rPr lang="en-US" sz="3200" baseline="-25000" dirty="0" smtClean="0">
                <a:solidFill>
                  <a:srgbClr val="660066"/>
                </a:solidFill>
              </a:rPr>
              <a:t>  </a:t>
            </a:r>
            <a:r>
              <a:rPr lang="en-US" sz="3200" dirty="0">
                <a:solidFill>
                  <a:srgbClr val="660066"/>
                </a:solidFill>
                <a:sym typeface="Wingdings"/>
              </a:rPr>
              <a:t> 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H</a:t>
            </a:r>
            <a:r>
              <a:rPr lang="en-US" sz="3200" baseline="-25000" dirty="0">
                <a:solidFill>
                  <a:srgbClr val="660066"/>
                </a:solidFill>
                <a:sym typeface="Wingdings"/>
              </a:rPr>
              <a:t>i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  =  </a:t>
            </a:r>
            <a:r>
              <a:rPr lang="en-US" sz="3200" dirty="0" err="1" smtClean="0">
                <a:solidFill>
                  <a:srgbClr val="660066"/>
                </a:solidFill>
                <a:sym typeface="Wingdings"/>
              </a:rPr>
              <a:t>Z</a:t>
            </a:r>
            <a:r>
              <a:rPr lang="en-US" sz="3200" baseline="-25000" dirty="0" err="1" smtClean="0">
                <a:solidFill>
                  <a:srgbClr val="660066"/>
                </a:solidFill>
                <a:sym typeface="Wingdings"/>
              </a:rPr>
              <a:t>i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/</a:t>
            </a:r>
            <a:r>
              <a:rPr lang="en-US" sz="3200" dirty="0" smtClean="0">
                <a:solidFill>
                  <a:srgbClr val="660066"/>
                </a:solidFill>
              </a:rPr>
              <a:t>B</a:t>
            </a:r>
            <a:r>
              <a:rPr lang="en-US" sz="3200" baseline="-25000" dirty="0" smtClean="0">
                <a:solidFill>
                  <a:srgbClr val="660066"/>
                </a:solidFill>
              </a:rPr>
              <a:t>i</a:t>
            </a:r>
            <a:r>
              <a:rPr lang="en-US" sz="3200" dirty="0" smtClean="0">
                <a:solidFill>
                  <a:srgbClr val="660066"/>
                </a:solidFill>
              </a:rPr>
              <a:t>  =  R/0  =  R     for </a:t>
            </a:r>
            <a:r>
              <a:rPr lang="en-US" sz="3200" dirty="0" err="1" smtClean="0">
                <a:solidFill>
                  <a:srgbClr val="660066"/>
                </a:solidFill>
              </a:rPr>
              <a:t>i</a:t>
            </a:r>
            <a:r>
              <a:rPr lang="en-US" sz="3200" dirty="0" smtClean="0">
                <a:solidFill>
                  <a:srgbClr val="660066"/>
                </a:solidFill>
              </a:rPr>
              <a:t> = 0</a:t>
            </a:r>
            <a:endParaRPr lang="en-US" sz="3200" dirty="0" smtClean="0"/>
          </a:p>
        </p:txBody>
      </p:sp>
      <p:grpSp>
        <p:nvGrpSpPr>
          <p:cNvPr id="49" name="Group 48"/>
          <p:cNvGrpSpPr/>
          <p:nvPr/>
        </p:nvGrpSpPr>
        <p:grpSpPr>
          <a:xfrm>
            <a:off x="949304" y="895886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4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3</a:t>
              </a:r>
              <a:endParaRPr lang="en-US" sz="3200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152239" y="895886"/>
            <a:ext cx="2980383" cy="649224"/>
            <a:chOff x="5639383" y="2615691"/>
            <a:chExt cx="2980383" cy="649224"/>
          </a:xfrm>
        </p:grpSpPr>
        <p:grpSp>
          <p:nvGrpSpPr>
            <p:cNvPr id="55" name="Group 54"/>
            <p:cNvGrpSpPr/>
            <p:nvPr/>
          </p:nvGrpSpPr>
          <p:grpSpPr>
            <a:xfrm>
              <a:off x="5639383" y="2615691"/>
              <a:ext cx="591229" cy="649224"/>
              <a:chOff x="793734" y="564593"/>
              <a:chExt cx="591229" cy="649224"/>
            </a:xfrm>
          </p:grpSpPr>
          <p:pic>
            <p:nvPicPr>
              <p:cNvPr id="65" name="Picture 64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6" name="Rectangle 65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2</a:t>
                </a:r>
                <a:endParaRPr lang="en-US" sz="32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6836812" y="2615691"/>
              <a:ext cx="591229" cy="649224"/>
              <a:chOff x="793734" y="564593"/>
              <a:chExt cx="591229" cy="649224"/>
            </a:xfrm>
          </p:grpSpPr>
          <p:pic>
            <p:nvPicPr>
              <p:cNvPr id="63" name="Picture 62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4" name="Rectangle 63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1</a:t>
                </a:r>
                <a:endParaRPr lang="en-US" sz="32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8028537" y="2615691"/>
              <a:ext cx="591229" cy="649224"/>
              <a:chOff x="793734" y="564593"/>
              <a:chExt cx="591229" cy="649224"/>
            </a:xfrm>
          </p:grpSpPr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2" name="Rectangle 61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0</a:t>
                </a:r>
                <a:endParaRPr lang="en-US" sz="3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1012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4627" y="5174435"/>
            <a:ext cx="3242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</a:t>
            </a:r>
          </a:p>
          <a:p>
            <a:r>
              <a:rPr lang="en-US" sz="3200" dirty="0" smtClean="0"/>
              <a:t>complex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809240" y="5361271"/>
            <a:ext cx="897380" cy="584776"/>
            <a:chOff x="5113909" y="4674553"/>
            <a:chExt cx="897380" cy="58477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5432679" y="5251826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110" name="Group 109"/>
          <p:cNvGrpSpPr>
            <a:grpSpLocks noChangeAspect="1"/>
          </p:cNvGrpSpPr>
          <p:nvPr/>
        </p:nvGrpSpPr>
        <p:grpSpPr>
          <a:xfrm>
            <a:off x="6385769" y="5104253"/>
            <a:ext cx="1215149" cy="1217582"/>
            <a:chOff x="5867400" y="2438400"/>
            <a:chExt cx="1524000" cy="1676400"/>
          </a:xfrm>
          <a:solidFill>
            <a:srgbClr val="C4BD97"/>
          </a:solidFill>
        </p:grpSpPr>
        <p:sp>
          <p:nvSpPr>
            <p:cNvPr id="111" name="Oval 11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27000">
                  <a:schemeClr val="bg2">
                    <a:lumMod val="75000"/>
                  </a:schemeClr>
                </a:gs>
                <a:gs pos="100000">
                  <a:srgbClr val="FFFFFF"/>
                </a:gs>
              </a:gsLst>
              <a:lin ang="21540000" scaled="0"/>
              <a:tileRect/>
            </a:gradFill>
            <a:ln>
              <a:solidFill>
                <a:schemeClr val="bg2">
                  <a:lumMod val="50000"/>
                </a:schemeClr>
              </a:solidFill>
            </a:ln>
            <a:effectLst>
              <a:outerShdw blurRad="40005" dist="22987" dir="5400000" algn="tl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3" name="Oval 112"/>
          <p:cNvSpPr>
            <a:spLocks noChangeAspect="1"/>
          </p:cNvSpPr>
          <p:nvPr/>
        </p:nvSpPr>
        <p:spPr>
          <a:xfrm>
            <a:off x="6272784" y="564960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976228" y="5115601"/>
            <a:ext cx="1188720" cy="1188720"/>
          </a:xfrm>
          <a:prstGeom prst="ellipse">
            <a:avLst/>
          </a:prstGeom>
          <a:solidFill>
            <a:srgbClr val="C4BD97"/>
          </a:solidFill>
          <a:ln w="28575" cmpd="sng">
            <a:solidFill>
              <a:schemeClr val="bg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3886858" y="5181034"/>
            <a:ext cx="794050" cy="1121538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151130" y="6457020"/>
            <a:ext cx="9223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Fist image from http://</a:t>
            </a:r>
            <a:r>
              <a:rPr lang="en-US" sz="2000" dirty="0" err="1" smtClean="0"/>
              <a:t>openclipart.org</a:t>
            </a:r>
            <a:r>
              <a:rPr lang="en-US" sz="2000" dirty="0" smtClean="0"/>
              <a:t>/detail/1000/a-raised-fist-by-</a:t>
            </a:r>
            <a:r>
              <a:rPr lang="en-US" sz="2000" dirty="0" err="1" smtClean="0"/>
              <a:t>liftarn</a:t>
            </a:r>
            <a:r>
              <a:rPr lang="en-US" sz="2000" dirty="0" smtClean="0"/>
              <a:t>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51522" y="1365823"/>
            <a:ext cx="831806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/>
              <a:t>3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660066"/>
                </a:solidFill>
              </a:rPr>
              <a:t>0 </a:t>
            </a:r>
            <a:r>
              <a:rPr lang="en-US" sz="3200" baseline="-25000" dirty="0" smtClean="0">
                <a:solidFill>
                  <a:srgbClr val="660066"/>
                </a:solidFill>
              </a:rPr>
              <a:t>   </a:t>
            </a:r>
            <a:r>
              <a:rPr lang="en-US" sz="3200" dirty="0">
                <a:solidFill>
                  <a:srgbClr val="660066"/>
                </a:solidFill>
                <a:sym typeface="Wingdings"/>
              </a:rPr>
              <a:t>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 R</a:t>
            </a:r>
            <a:r>
              <a:rPr lang="en-US" sz="3200" baseline="30000" dirty="0">
                <a:solidFill>
                  <a:srgbClr val="660066"/>
                </a:solidFill>
                <a:sym typeface="Wingdings"/>
              </a:rPr>
              <a:t> </a:t>
            </a:r>
            <a:r>
              <a:rPr lang="en-US" sz="3200" baseline="-25000" dirty="0" smtClean="0">
                <a:solidFill>
                  <a:srgbClr val="660066"/>
                </a:solidFill>
              </a:rPr>
              <a:t>   </a:t>
            </a:r>
            <a:r>
              <a:rPr lang="en-US" sz="3200" dirty="0">
                <a:solidFill>
                  <a:srgbClr val="660066"/>
                </a:solidFill>
                <a:sym typeface="Wingdings"/>
              </a:rPr>
              <a:t>    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0 </a:t>
            </a:r>
            <a:r>
              <a:rPr lang="en-US" sz="3200" baseline="-25000" dirty="0" smtClean="0">
                <a:solidFill>
                  <a:srgbClr val="660066"/>
                </a:solidFill>
              </a:rPr>
              <a:t>   </a:t>
            </a:r>
            <a:r>
              <a:rPr lang="en-US" sz="3200" dirty="0">
                <a:sym typeface="Wingdings"/>
              </a:rPr>
              <a:t>  </a:t>
            </a:r>
            <a:r>
              <a:rPr lang="en-US" sz="3200" dirty="0" smtClean="0">
                <a:sym typeface="Wingdings"/>
              </a:rPr>
              <a:t> R</a:t>
            </a:r>
            <a:r>
              <a:rPr lang="en-US" sz="3200" baseline="-25000" dirty="0" smtClean="0"/>
              <a:t>  </a:t>
            </a:r>
            <a:r>
              <a:rPr lang="en-US" sz="3200" dirty="0">
                <a:sym typeface="Wingdings"/>
              </a:rPr>
              <a:t>   </a:t>
            </a:r>
            <a:r>
              <a:rPr lang="en-US" sz="3200" dirty="0" smtClean="0">
                <a:sym typeface="Wingdings"/>
              </a:rPr>
              <a:t>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H</a:t>
            </a:r>
            <a:r>
              <a:rPr lang="en-US" sz="3200" baseline="-25000" dirty="0">
                <a:solidFill>
                  <a:srgbClr val="660066"/>
                </a:solidFill>
                <a:sym typeface="Wingdings"/>
              </a:rPr>
              <a:t>i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  =  </a:t>
            </a:r>
            <a:r>
              <a:rPr lang="en-US" sz="3200" dirty="0" err="1" smtClean="0">
                <a:solidFill>
                  <a:srgbClr val="660066"/>
                </a:solidFill>
                <a:sym typeface="Wingdings"/>
              </a:rPr>
              <a:t>Z</a:t>
            </a:r>
            <a:r>
              <a:rPr lang="en-US" sz="3200" baseline="-25000" dirty="0" err="1" smtClean="0">
                <a:solidFill>
                  <a:srgbClr val="660066"/>
                </a:solidFill>
                <a:sym typeface="Wingdings"/>
              </a:rPr>
              <a:t>i</a:t>
            </a:r>
            <a:r>
              <a:rPr lang="en-US" sz="3200" dirty="0" smtClean="0">
                <a:solidFill>
                  <a:srgbClr val="660066"/>
                </a:solidFill>
                <a:sym typeface="Wingdings"/>
              </a:rPr>
              <a:t>/</a:t>
            </a:r>
            <a:r>
              <a:rPr lang="en-US" sz="3200" dirty="0" smtClean="0">
                <a:solidFill>
                  <a:srgbClr val="660066"/>
                </a:solidFill>
              </a:rPr>
              <a:t>B</a:t>
            </a:r>
            <a:r>
              <a:rPr lang="en-US" sz="3200" baseline="-25000" dirty="0" smtClean="0">
                <a:solidFill>
                  <a:srgbClr val="660066"/>
                </a:solidFill>
              </a:rPr>
              <a:t>i</a:t>
            </a:r>
            <a:r>
              <a:rPr lang="en-US" sz="3200" dirty="0" smtClean="0">
                <a:solidFill>
                  <a:srgbClr val="660066"/>
                </a:solidFill>
              </a:rPr>
              <a:t>  =  R/0  =  R     for </a:t>
            </a:r>
            <a:r>
              <a:rPr lang="en-US" sz="3200" dirty="0" err="1" smtClean="0">
                <a:solidFill>
                  <a:srgbClr val="660066"/>
                </a:solidFill>
              </a:rPr>
              <a:t>i</a:t>
            </a:r>
            <a:r>
              <a:rPr lang="en-US" sz="3200" dirty="0" smtClean="0">
                <a:solidFill>
                  <a:srgbClr val="660066"/>
                </a:solidFill>
              </a:rPr>
              <a:t> = 0</a:t>
            </a:r>
            <a:r>
              <a:rPr lang="en-US" sz="3200" dirty="0" smtClean="0"/>
              <a:t>, 2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949304" y="895886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4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3</a:t>
              </a:r>
              <a:endParaRPr lang="en-US" sz="3200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152239" y="895886"/>
            <a:ext cx="2980383" cy="649224"/>
            <a:chOff x="5639383" y="2615691"/>
            <a:chExt cx="2980383" cy="649224"/>
          </a:xfrm>
        </p:grpSpPr>
        <p:grpSp>
          <p:nvGrpSpPr>
            <p:cNvPr id="55" name="Group 54"/>
            <p:cNvGrpSpPr/>
            <p:nvPr/>
          </p:nvGrpSpPr>
          <p:grpSpPr>
            <a:xfrm>
              <a:off x="5639383" y="2615691"/>
              <a:ext cx="591229" cy="649224"/>
              <a:chOff x="793734" y="564593"/>
              <a:chExt cx="591229" cy="649224"/>
            </a:xfrm>
          </p:grpSpPr>
          <p:pic>
            <p:nvPicPr>
              <p:cNvPr id="65" name="Picture 64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6" name="Rectangle 65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2</a:t>
                </a:r>
                <a:endParaRPr lang="en-US" sz="32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6836812" y="2615691"/>
              <a:ext cx="591229" cy="649224"/>
              <a:chOff x="793734" y="564593"/>
              <a:chExt cx="591229" cy="649224"/>
            </a:xfrm>
          </p:grpSpPr>
          <p:pic>
            <p:nvPicPr>
              <p:cNvPr id="63" name="Picture 62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4" name="Rectangle 63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1</a:t>
                </a:r>
                <a:endParaRPr lang="en-US" sz="32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8028537" y="2615691"/>
              <a:ext cx="591229" cy="649224"/>
              <a:chOff x="793734" y="564593"/>
              <a:chExt cx="591229" cy="649224"/>
            </a:xfrm>
          </p:grpSpPr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2" name="Rectangle 61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0</a:t>
                </a:r>
                <a:endParaRPr lang="en-US" sz="3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66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4627" y="5174435"/>
            <a:ext cx="3242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</a:t>
            </a:r>
          </a:p>
          <a:p>
            <a:r>
              <a:rPr lang="en-US" sz="3200" dirty="0" smtClean="0"/>
              <a:t>complex</a:t>
            </a:r>
          </a:p>
        </p:txBody>
      </p:sp>
      <p:grpSp>
        <p:nvGrpSpPr>
          <p:cNvPr id="45" name="Group 44"/>
          <p:cNvGrpSpPr/>
          <p:nvPr/>
        </p:nvGrpSpPr>
        <p:grpSpPr>
          <a:xfrm>
            <a:off x="2809240" y="5361271"/>
            <a:ext cx="897380" cy="584776"/>
            <a:chOff x="5113909" y="4674553"/>
            <a:chExt cx="897380" cy="58477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5432679" y="5251826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110" name="Group 109"/>
          <p:cNvGrpSpPr>
            <a:grpSpLocks noChangeAspect="1"/>
          </p:cNvGrpSpPr>
          <p:nvPr/>
        </p:nvGrpSpPr>
        <p:grpSpPr>
          <a:xfrm>
            <a:off x="6385769" y="5104253"/>
            <a:ext cx="1215149" cy="1217582"/>
            <a:chOff x="5867400" y="2438400"/>
            <a:chExt cx="1524000" cy="1676400"/>
          </a:xfrm>
          <a:solidFill>
            <a:srgbClr val="C4BD97"/>
          </a:solidFill>
        </p:grpSpPr>
        <p:sp>
          <p:nvSpPr>
            <p:cNvPr id="111" name="Oval 11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27000">
                  <a:schemeClr val="bg2">
                    <a:lumMod val="75000"/>
                  </a:schemeClr>
                </a:gs>
                <a:gs pos="100000">
                  <a:srgbClr val="FFFFFF"/>
                </a:gs>
              </a:gsLst>
              <a:lin ang="21540000" scaled="0"/>
              <a:tileRect/>
            </a:gradFill>
            <a:ln>
              <a:solidFill>
                <a:schemeClr val="bg2">
                  <a:lumMod val="50000"/>
                </a:schemeClr>
              </a:solidFill>
            </a:ln>
            <a:effectLst>
              <a:outerShdw blurRad="40005" dist="22987" dir="5400000" algn="tl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3" name="Oval 112"/>
          <p:cNvSpPr>
            <a:spLocks noChangeAspect="1"/>
          </p:cNvSpPr>
          <p:nvPr/>
        </p:nvSpPr>
        <p:spPr>
          <a:xfrm>
            <a:off x="6272784" y="564960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976228" y="5115601"/>
            <a:ext cx="1188720" cy="1188720"/>
          </a:xfrm>
          <a:prstGeom prst="ellipse">
            <a:avLst/>
          </a:prstGeom>
          <a:solidFill>
            <a:srgbClr val="C4BD97"/>
          </a:solidFill>
          <a:ln w="28575" cmpd="sng">
            <a:solidFill>
              <a:schemeClr val="bg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3886858" y="5181034"/>
            <a:ext cx="794050" cy="1121538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151130" y="6457020"/>
            <a:ext cx="9223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Fist image from http://</a:t>
            </a:r>
            <a:r>
              <a:rPr lang="en-US" sz="2000" dirty="0" err="1" smtClean="0"/>
              <a:t>openclipart.org</a:t>
            </a:r>
            <a:r>
              <a:rPr lang="en-US" sz="2000" dirty="0" smtClean="0"/>
              <a:t>/detail/1000/a-raised-fist-by-</a:t>
            </a:r>
            <a:r>
              <a:rPr lang="en-US" sz="2000" dirty="0" err="1" smtClean="0"/>
              <a:t>liftarn</a:t>
            </a:r>
            <a:r>
              <a:rPr lang="en-US" sz="2000" dirty="0" smtClean="0"/>
              <a:t>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51522" y="1365823"/>
            <a:ext cx="831806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C</a:t>
            </a:r>
            <a:r>
              <a:rPr lang="en-US" sz="3200" baseline="-25000" dirty="0"/>
              <a:t>3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/>
              <a:t>2</a:t>
            </a:r>
            <a:r>
              <a:rPr lang="en-US" sz="3200" baseline="-25000" dirty="0" smtClean="0"/>
              <a:t>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1   </a:t>
            </a:r>
            <a:r>
              <a:rPr lang="en-US" sz="3200" dirty="0" smtClean="0">
                <a:sym typeface="Wingdings"/>
              </a:rPr>
              <a:t>   </a:t>
            </a:r>
            <a:r>
              <a:rPr lang="en-US" sz="3200" dirty="0" smtClean="0"/>
              <a:t>C</a:t>
            </a:r>
            <a:r>
              <a:rPr lang="en-US" sz="3200" baseline="-25000" dirty="0" smtClean="0"/>
              <a:t>0   </a:t>
            </a:r>
            <a:r>
              <a:rPr lang="en-US" sz="3200" dirty="0" smtClean="0">
                <a:sym typeface="Wingdings"/>
              </a:rPr>
              <a:t>   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/>
              <a:t> 0 </a:t>
            </a:r>
            <a:r>
              <a:rPr lang="en-US" sz="3200" baseline="-25000" dirty="0" smtClean="0"/>
              <a:t>   </a:t>
            </a:r>
            <a:r>
              <a:rPr lang="en-US" sz="3200" dirty="0">
                <a:sym typeface="Wingdings"/>
              </a:rPr>
              <a:t>  </a:t>
            </a:r>
            <a:r>
              <a:rPr lang="en-US" sz="3200" dirty="0" smtClean="0">
                <a:sym typeface="Wingdings"/>
              </a:rPr>
              <a:t> </a:t>
            </a:r>
            <a:r>
              <a:rPr lang="en-US" sz="3200" dirty="0" smtClean="0">
                <a:solidFill>
                  <a:srgbClr val="008000"/>
                </a:solidFill>
                <a:sym typeface="Wingdings"/>
              </a:rPr>
              <a:t>R</a:t>
            </a:r>
            <a:r>
              <a:rPr lang="en-US" sz="3200" baseline="30000" dirty="0">
                <a:solidFill>
                  <a:srgbClr val="008000"/>
                </a:solidFill>
                <a:sym typeface="Wingdings"/>
              </a:rPr>
              <a:t> </a:t>
            </a:r>
            <a:r>
              <a:rPr lang="en-US" sz="3200" baseline="-25000" dirty="0" smtClean="0">
                <a:solidFill>
                  <a:srgbClr val="008000"/>
                </a:solidFill>
              </a:rPr>
              <a:t>   </a:t>
            </a:r>
            <a:r>
              <a:rPr lang="en-US" sz="3200" dirty="0">
                <a:solidFill>
                  <a:srgbClr val="008000"/>
                </a:solidFill>
                <a:sym typeface="Wingdings"/>
              </a:rPr>
              <a:t>    </a:t>
            </a:r>
            <a:r>
              <a:rPr lang="en-US" sz="3200" dirty="0" smtClean="0">
                <a:solidFill>
                  <a:srgbClr val="008000"/>
                </a:solidFill>
                <a:sym typeface="Wingdings"/>
              </a:rPr>
              <a:t>0 </a:t>
            </a:r>
            <a:r>
              <a:rPr lang="en-US" sz="3200" baseline="-25000" dirty="0" smtClean="0">
                <a:solidFill>
                  <a:srgbClr val="008000"/>
                </a:solidFill>
              </a:rPr>
              <a:t>   </a:t>
            </a:r>
            <a:r>
              <a:rPr lang="en-US" sz="3200" dirty="0">
                <a:solidFill>
                  <a:srgbClr val="008000"/>
                </a:solidFill>
                <a:sym typeface="Wingdings"/>
              </a:rPr>
              <a:t>  </a:t>
            </a:r>
            <a:r>
              <a:rPr lang="en-US" sz="3200" dirty="0" smtClean="0">
                <a:solidFill>
                  <a:srgbClr val="008000"/>
                </a:solidFill>
                <a:sym typeface="Wingdings"/>
              </a:rPr>
              <a:t> R</a:t>
            </a:r>
            <a:r>
              <a:rPr lang="en-US" sz="3200" baseline="-25000" dirty="0" smtClean="0">
                <a:solidFill>
                  <a:srgbClr val="008000"/>
                </a:solidFill>
              </a:rPr>
              <a:t>  </a:t>
            </a:r>
            <a:r>
              <a:rPr lang="en-US" sz="3200" dirty="0">
                <a:sym typeface="Wingdings"/>
              </a:rPr>
              <a:t>   </a:t>
            </a:r>
            <a:r>
              <a:rPr lang="en-US" sz="3200" dirty="0" smtClean="0">
                <a:sym typeface="Wingdings"/>
              </a:rPr>
              <a:t>0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 smtClean="0">
                <a:sym typeface="Wingdings"/>
              </a:rPr>
              <a:t>H</a:t>
            </a:r>
            <a:r>
              <a:rPr lang="en-US" sz="3200" baseline="-25000" dirty="0">
                <a:sym typeface="Wingdings"/>
              </a:rPr>
              <a:t>i</a:t>
            </a:r>
            <a:r>
              <a:rPr lang="en-US" sz="3200" dirty="0" smtClean="0">
                <a:sym typeface="Wingdings"/>
              </a:rPr>
              <a:t>  =  </a:t>
            </a:r>
            <a:r>
              <a:rPr lang="en-US" sz="3200" dirty="0" err="1" smtClean="0">
                <a:sym typeface="Wingdings"/>
              </a:rPr>
              <a:t>Z</a:t>
            </a:r>
            <a:r>
              <a:rPr lang="en-US" sz="3200" baseline="-25000" dirty="0" err="1" smtClean="0">
                <a:sym typeface="Wingdings"/>
              </a:rPr>
              <a:t>i</a:t>
            </a:r>
            <a:r>
              <a:rPr lang="en-US" sz="3200" dirty="0" smtClean="0">
                <a:sym typeface="Wingdings"/>
              </a:rPr>
              <a:t>/</a:t>
            </a:r>
            <a:r>
              <a:rPr lang="en-US" sz="3200" dirty="0" smtClean="0"/>
              <a:t>B</a:t>
            </a:r>
            <a:r>
              <a:rPr lang="en-US" sz="3200" baseline="-25000" dirty="0" smtClean="0"/>
              <a:t>i</a:t>
            </a:r>
            <a:r>
              <a:rPr lang="en-US" sz="3200" dirty="0" smtClean="0"/>
              <a:t>  =  R/0  =  R     for </a:t>
            </a:r>
            <a:r>
              <a:rPr lang="en-US" sz="3200" dirty="0" err="1" smtClean="0"/>
              <a:t>i</a:t>
            </a:r>
            <a:r>
              <a:rPr lang="en-US" sz="3200" dirty="0" smtClean="0"/>
              <a:t> = 0, 2</a:t>
            </a:r>
          </a:p>
          <a:p>
            <a:endParaRPr lang="en-US" sz="3200" dirty="0">
              <a:sym typeface="Wingdings"/>
            </a:endParaRPr>
          </a:p>
          <a:p>
            <a:r>
              <a:rPr lang="en-US" sz="3200" dirty="0">
                <a:solidFill>
                  <a:srgbClr val="008000"/>
                </a:solidFill>
                <a:sym typeface="Wingdings"/>
              </a:rPr>
              <a:t>H</a:t>
            </a:r>
            <a:r>
              <a:rPr lang="en-US" sz="3200" baseline="-25000" dirty="0">
                <a:solidFill>
                  <a:srgbClr val="008000"/>
                </a:solidFill>
                <a:sym typeface="Wingdings"/>
              </a:rPr>
              <a:t>i</a:t>
            </a:r>
            <a:r>
              <a:rPr lang="en-US" sz="3200" dirty="0">
                <a:solidFill>
                  <a:srgbClr val="008000"/>
                </a:solidFill>
                <a:sym typeface="Wingdings"/>
              </a:rPr>
              <a:t>  =  </a:t>
            </a:r>
            <a:r>
              <a:rPr lang="en-US" sz="3200" dirty="0" err="1">
                <a:solidFill>
                  <a:srgbClr val="008000"/>
                </a:solidFill>
                <a:sym typeface="Wingdings"/>
              </a:rPr>
              <a:t>Z</a:t>
            </a:r>
            <a:r>
              <a:rPr lang="en-US" sz="3200" baseline="-25000" dirty="0" err="1">
                <a:solidFill>
                  <a:srgbClr val="008000"/>
                </a:solidFill>
                <a:sym typeface="Wingdings"/>
              </a:rPr>
              <a:t>i</a:t>
            </a:r>
            <a:r>
              <a:rPr lang="en-US" sz="3200" dirty="0">
                <a:solidFill>
                  <a:srgbClr val="008000"/>
                </a:solidFill>
                <a:sym typeface="Wingdings"/>
              </a:rPr>
              <a:t>/</a:t>
            </a:r>
            <a:r>
              <a:rPr lang="en-US" sz="3200" dirty="0">
                <a:solidFill>
                  <a:srgbClr val="008000"/>
                </a:solidFill>
              </a:rPr>
              <a:t>B</a:t>
            </a:r>
            <a:r>
              <a:rPr lang="en-US" sz="3200" baseline="-25000" dirty="0">
                <a:solidFill>
                  <a:srgbClr val="008000"/>
                </a:solidFill>
              </a:rPr>
              <a:t>i</a:t>
            </a:r>
            <a:r>
              <a:rPr lang="en-US" sz="3200" dirty="0">
                <a:solidFill>
                  <a:srgbClr val="008000"/>
                </a:solidFill>
              </a:rPr>
              <a:t>  =  </a:t>
            </a:r>
            <a:r>
              <a:rPr lang="en-US" sz="3200" dirty="0" smtClean="0">
                <a:solidFill>
                  <a:srgbClr val="008000"/>
                </a:solidFill>
              </a:rPr>
              <a:t>0/</a:t>
            </a:r>
            <a:r>
              <a:rPr lang="en-US" sz="3200" dirty="0">
                <a:solidFill>
                  <a:srgbClr val="008000"/>
                </a:solidFill>
              </a:rPr>
              <a:t>0  =  R     for </a:t>
            </a:r>
            <a:r>
              <a:rPr lang="en-US" sz="3200" dirty="0" err="1">
                <a:solidFill>
                  <a:srgbClr val="008000"/>
                </a:solidFill>
              </a:rPr>
              <a:t>i</a:t>
            </a:r>
            <a:r>
              <a:rPr lang="en-US" sz="3200" dirty="0">
                <a:solidFill>
                  <a:srgbClr val="008000"/>
                </a:solidFill>
              </a:rPr>
              <a:t> = </a:t>
            </a:r>
            <a:r>
              <a:rPr lang="en-US" sz="3200" dirty="0" smtClean="0">
                <a:solidFill>
                  <a:srgbClr val="008000"/>
                </a:solidFill>
              </a:rPr>
              <a:t>1</a:t>
            </a:r>
            <a:r>
              <a:rPr lang="en-US" sz="3200" dirty="0" smtClean="0"/>
              <a:t>, 3, 4, 5, …</a:t>
            </a:r>
            <a:endParaRPr lang="en-US" sz="3200" dirty="0">
              <a:sym typeface="Wingdings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949304" y="895886"/>
            <a:ext cx="591229" cy="649224"/>
            <a:chOff x="793734" y="564593"/>
            <a:chExt cx="591229" cy="649224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 rotWithShape="1">
            <a:blip r:embed="rId4"/>
            <a:srcRect l="-22826" t="-31574" r="-24015" b="-15269"/>
            <a:stretch/>
          </p:blipFill>
          <p:spPr>
            <a:xfrm>
              <a:off x="793734" y="564593"/>
              <a:ext cx="432816" cy="649224"/>
            </a:xfrm>
            <a:prstGeom prst="rect">
              <a:avLst/>
            </a:prstGeom>
            <a:noFill/>
          </p:spPr>
        </p:pic>
        <p:sp>
          <p:nvSpPr>
            <p:cNvPr id="53" name="Rectangle 52"/>
            <p:cNvSpPr/>
            <p:nvPr/>
          </p:nvSpPr>
          <p:spPr>
            <a:xfrm>
              <a:off x="1061637" y="729500"/>
              <a:ext cx="323326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aseline="-25000" dirty="0"/>
                <a:t>3</a:t>
              </a:r>
              <a:endParaRPr lang="en-US" sz="3200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152239" y="895886"/>
            <a:ext cx="2980383" cy="649224"/>
            <a:chOff x="5639383" y="2615691"/>
            <a:chExt cx="2980383" cy="649224"/>
          </a:xfrm>
        </p:grpSpPr>
        <p:grpSp>
          <p:nvGrpSpPr>
            <p:cNvPr id="55" name="Group 54"/>
            <p:cNvGrpSpPr/>
            <p:nvPr/>
          </p:nvGrpSpPr>
          <p:grpSpPr>
            <a:xfrm>
              <a:off x="5639383" y="2615691"/>
              <a:ext cx="591229" cy="649224"/>
              <a:chOff x="793734" y="564593"/>
              <a:chExt cx="591229" cy="649224"/>
            </a:xfrm>
          </p:grpSpPr>
          <p:pic>
            <p:nvPicPr>
              <p:cNvPr id="65" name="Picture 64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6" name="Rectangle 65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2</a:t>
                </a:r>
                <a:endParaRPr lang="en-US" sz="32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6836812" y="2615691"/>
              <a:ext cx="591229" cy="649224"/>
              <a:chOff x="793734" y="564593"/>
              <a:chExt cx="591229" cy="649224"/>
            </a:xfrm>
          </p:grpSpPr>
          <p:pic>
            <p:nvPicPr>
              <p:cNvPr id="63" name="Picture 62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4" name="Rectangle 63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1</a:t>
                </a:r>
                <a:endParaRPr lang="en-US" sz="32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8028537" y="2615691"/>
              <a:ext cx="591229" cy="649224"/>
              <a:chOff x="793734" y="564593"/>
              <a:chExt cx="591229" cy="649224"/>
            </a:xfrm>
          </p:grpSpPr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4"/>
              <a:srcRect l="-22826" t="-31574" r="-24015" b="-15269"/>
              <a:stretch/>
            </p:blipFill>
            <p:spPr>
              <a:xfrm>
                <a:off x="793734" y="564593"/>
                <a:ext cx="432816" cy="649224"/>
              </a:xfrm>
              <a:prstGeom prst="rect">
                <a:avLst/>
              </a:prstGeom>
              <a:noFill/>
            </p:spPr>
          </p:pic>
          <p:sp>
            <p:nvSpPr>
              <p:cNvPr id="62" name="Rectangle 61"/>
              <p:cNvSpPr/>
              <p:nvPr/>
            </p:nvSpPr>
            <p:spPr>
              <a:xfrm>
                <a:off x="1061637" y="729500"/>
                <a:ext cx="323326" cy="4206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aseline="-25000" dirty="0" smtClean="0"/>
                  <a:t>0</a:t>
                </a:r>
                <a:endParaRPr lang="en-US" sz="32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1012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2414" t="7600" r="7974" b="6763"/>
          <a:stretch/>
        </p:blipFill>
        <p:spPr>
          <a:xfrm>
            <a:off x="2035397" y="949265"/>
            <a:ext cx="5066241" cy="47548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FDEADA"/>
          </a:solidFill>
        </p:grpSpPr>
        <p:sp>
          <p:nvSpPr>
            <p:cNvPr id="4" name="Rectangle 3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" name="Rectangle 7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FDEAD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>
                <a:solidFill>
                  <a:schemeClr val="tx1"/>
                </a:solidFill>
                <a:latin typeface="Symbol" charset="2"/>
                <a:cs typeface="Symbol" charset="2"/>
              </a:rPr>
              <a:t>D</a:t>
            </a:r>
            <a:r>
              <a:rPr lang="en-US" sz="3200" dirty="0">
                <a:solidFill>
                  <a:schemeClr val="tx1"/>
                </a:solidFill>
              </a:rPr>
              <a:t>-</a:t>
            </a:r>
            <a:r>
              <a:rPr lang="en-US" sz="3200" dirty="0" smtClean="0">
                <a:solidFill>
                  <a:schemeClr val="tx1"/>
                </a:solidFill>
              </a:rPr>
              <a:t>complex </a:t>
            </a:r>
            <a:r>
              <a:rPr lang="en-US" sz="3200" dirty="0" smtClean="0">
                <a:solidFill>
                  <a:srgbClr val="000000"/>
                </a:solidFill>
              </a:rPr>
              <a:t>of a Torus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5747" y="5558940"/>
            <a:ext cx="86740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Note the </a:t>
            </a:r>
            <a:r>
              <a:rPr lang="en-US" sz="2400" b="1" dirty="0" smtClean="0"/>
              <a:t>required</a:t>
            </a:r>
            <a:r>
              <a:rPr lang="en-US" sz="2400" dirty="0" smtClean="0"/>
              <a:t> orientation of edge c for the above complex to be a </a:t>
            </a:r>
            <a:r>
              <a:rPr lang="en-US" sz="2400" dirty="0" smtClean="0">
                <a:latin typeface="Symbol" charset="2"/>
                <a:cs typeface="Symbol" charset="2"/>
              </a:rPr>
              <a:t>D</a:t>
            </a:r>
            <a:r>
              <a:rPr lang="en-US" sz="2400" dirty="0" smtClean="0"/>
              <a:t>-complex.  </a:t>
            </a:r>
          </a:p>
          <a:p>
            <a:r>
              <a:rPr lang="en-US" sz="2400" dirty="0" err="1" smtClean="0"/>
              <a:t>Simplices</a:t>
            </a:r>
            <a:r>
              <a:rPr lang="en-US" sz="2400" dirty="0" smtClean="0"/>
              <a:t> are oriented via the increasing sequence of their vertices.</a:t>
            </a:r>
          </a:p>
        </p:txBody>
      </p:sp>
    </p:spTree>
    <p:extLst>
      <p:ext uri="{BB962C8B-B14F-4D97-AF65-F5344CB8AC3E}">
        <p14:creationId xmlns:p14="http://schemas.microsoft.com/office/powerpoint/2010/main" val="26424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2185" y="196096"/>
            <a:ext cx="8368997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dirty="0" smtClean="0">
                <a:solidFill>
                  <a:schemeClr val="accent2">
                    <a:lumMod val="50000"/>
                  </a:schemeClr>
                </a:solidFill>
              </a:rPr>
              <a:t>Singular homology</a:t>
            </a:r>
          </a:p>
          <a:p>
            <a:endParaRPr lang="en-US" sz="2400" dirty="0"/>
          </a:p>
          <a:p>
            <a:r>
              <a:rPr lang="en-US" sz="3600" dirty="0" smtClean="0"/>
              <a:t>A </a:t>
            </a:r>
            <a:r>
              <a:rPr lang="en-US" sz="3600" dirty="0" smtClean="0">
                <a:solidFill>
                  <a:srgbClr val="AF0000"/>
                </a:solidFill>
              </a:rPr>
              <a:t>singular n-simplex </a:t>
            </a:r>
            <a:r>
              <a:rPr lang="en-US" sz="3600" dirty="0" smtClean="0"/>
              <a:t>in a space X is a map</a:t>
            </a:r>
          </a:p>
          <a:p>
            <a:pPr algn="ctr"/>
            <a:endParaRPr lang="en-US" sz="1200" dirty="0"/>
          </a:p>
          <a:p>
            <a:pPr algn="ctr"/>
            <a:r>
              <a:rPr lang="en-US" sz="3600" dirty="0" err="1" smtClean="0"/>
              <a:t>σ</a:t>
            </a:r>
            <a:r>
              <a:rPr lang="en-US" sz="3600" dirty="0" smtClean="0"/>
              <a:t>: </a:t>
            </a:r>
            <a:r>
              <a:rPr lang="en-US" sz="3600" dirty="0" err="1"/>
              <a:t>Δ</a:t>
            </a:r>
            <a:r>
              <a:rPr lang="en-US" sz="3600" baseline="30000" dirty="0" err="1"/>
              <a:t>n</a:t>
            </a:r>
            <a:r>
              <a:rPr lang="en-US" sz="3600" baseline="30000" dirty="0"/>
              <a:t> </a:t>
            </a:r>
            <a:r>
              <a:rPr lang="en-US" sz="3600" baseline="30000" dirty="0" smtClean="0"/>
              <a:t> </a:t>
            </a:r>
            <a:r>
              <a:rPr lang="en-US" sz="3600" dirty="0" smtClean="0"/>
              <a:t>→  X</a:t>
            </a:r>
          </a:p>
          <a:p>
            <a:pPr algn="ctr"/>
            <a:endParaRPr lang="en-US" dirty="0"/>
          </a:p>
          <a:p>
            <a:r>
              <a:rPr lang="en-US" sz="3600" dirty="0" smtClean="0"/>
              <a:t>These n-simplices form a basis for </a:t>
            </a:r>
            <a:r>
              <a:rPr lang="en-US" sz="3600" dirty="0" err="1" smtClean="0"/>
              <a:t>C</a:t>
            </a:r>
            <a:r>
              <a:rPr lang="en-US" sz="3600" baseline="-25000" dirty="0" err="1" smtClean="0"/>
              <a:t>n</a:t>
            </a:r>
            <a:r>
              <a:rPr lang="en-US" sz="3600" dirty="0" smtClean="0"/>
              <a:t>(X).</a:t>
            </a:r>
          </a:p>
          <a:p>
            <a:endParaRPr lang="en-US" sz="3600" dirty="0" smtClean="0"/>
          </a:p>
          <a:p>
            <a:r>
              <a:rPr lang="el-GR" sz="3600" dirty="0"/>
              <a:t>∂</a:t>
            </a:r>
            <a:r>
              <a:rPr lang="el-GR" sz="3600" baseline="-25000" dirty="0"/>
              <a:t>n</a:t>
            </a:r>
            <a:r>
              <a:rPr lang="el-GR" sz="3600" dirty="0"/>
              <a:t>(σ) </a:t>
            </a:r>
            <a:r>
              <a:rPr lang="el-GR" sz="3600" dirty="0" smtClean="0"/>
              <a:t>=</a:t>
            </a:r>
            <a:r>
              <a:rPr lang="en-US" sz="3600" dirty="0" smtClean="0"/>
              <a:t> </a:t>
            </a:r>
            <a:r>
              <a:rPr lang="en-US" sz="3600" dirty="0" smtClean="0">
                <a:latin typeface="Symbol" charset="2"/>
                <a:cs typeface="Symbol" charset="2"/>
              </a:rPr>
              <a:t>S</a:t>
            </a:r>
            <a:r>
              <a:rPr lang="el-GR" sz="3600" dirty="0" smtClean="0"/>
              <a:t>(</a:t>
            </a:r>
            <a:r>
              <a:rPr lang="el-GR" sz="3600" dirty="0"/>
              <a:t>−1)</a:t>
            </a:r>
            <a:r>
              <a:rPr lang="el-GR" sz="3600" baseline="30000" dirty="0"/>
              <a:t>i</a:t>
            </a:r>
            <a:r>
              <a:rPr lang="el-GR" sz="3600" dirty="0"/>
              <a:t>σ</a:t>
            </a:r>
            <a:r>
              <a:rPr lang="el-GR" sz="3600" dirty="0" smtClean="0"/>
              <a:t>|</a:t>
            </a:r>
            <a:r>
              <a:rPr lang="cs-CZ" sz="3600" dirty="0" smtClean="0"/>
              <a:t>[</a:t>
            </a:r>
            <a:r>
              <a:rPr lang="cs-CZ" sz="3600" dirty="0"/>
              <a:t>v</a:t>
            </a:r>
            <a:r>
              <a:rPr lang="cs-CZ" sz="3600" baseline="-25000" dirty="0"/>
              <a:t>0</a:t>
            </a:r>
            <a:r>
              <a:rPr lang="cs-CZ" sz="3600" dirty="0"/>
              <a:t>, ... , </a:t>
            </a:r>
            <a:r>
              <a:rPr lang="cs-CZ" sz="3600" dirty="0" err="1" smtClean="0"/>
              <a:t>v</a:t>
            </a:r>
            <a:r>
              <a:rPr lang="cs-CZ" sz="3600" baseline="-25000" dirty="0" err="1" smtClean="0"/>
              <a:t>i</a:t>
            </a:r>
            <a:r>
              <a:rPr lang="cs-CZ" sz="3600" dirty="0"/>
              <a:t>, ... ,</a:t>
            </a:r>
            <a:r>
              <a:rPr lang="cs-CZ" sz="3600" dirty="0" err="1"/>
              <a:t>v</a:t>
            </a:r>
            <a:r>
              <a:rPr lang="cs-CZ" sz="3600" baseline="-25000" dirty="0" err="1"/>
              <a:t>n</a:t>
            </a:r>
            <a:r>
              <a:rPr lang="cs-CZ" sz="3600" dirty="0" smtClean="0"/>
              <a:t>]</a:t>
            </a:r>
          </a:p>
          <a:p>
            <a:endParaRPr lang="cs-CZ" sz="3600" dirty="0"/>
          </a:p>
          <a:p>
            <a:r>
              <a:rPr lang="en-US" sz="3600" dirty="0" smtClean="0"/>
              <a:t>Note if X and Y are </a:t>
            </a:r>
            <a:r>
              <a:rPr lang="en-US" sz="3600" dirty="0" err="1" smtClean="0"/>
              <a:t>homeomorphic</a:t>
            </a:r>
            <a:r>
              <a:rPr lang="en-US" sz="3600" dirty="0" smtClean="0"/>
              <a:t>, then</a:t>
            </a:r>
          </a:p>
          <a:p>
            <a:endParaRPr lang="en-US" sz="1200" dirty="0" smtClean="0"/>
          </a:p>
          <a:p>
            <a:pPr algn="ctr"/>
            <a:r>
              <a:rPr lang="en-US" sz="3600" dirty="0" err="1" smtClean="0"/>
              <a:t>H</a:t>
            </a:r>
            <a:r>
              <a:rPr lang="en-US" sz="3600" baseline="-25000" dirty="0" err="1" smtClean="0"/>
              <a:t>n</a:t>
            </a:r>
            <a:r>
              <a:rPr lang="en-US" sz="3600" dirty="0" smtClean="0"/>
              <a:t>(X) = </a:t>
            </a:r>
            <a:r>
              <a:rPr lang="en-US" sz="3600" dirty="0" err="1" smtClean="0"/>
              <a:t>H</a:t>
            </a:r>
            <a:r>
              <a:rPr lang="en-US" sz="3600" baseline="-25000" dirty="0" err="1" smtClean="0"/>
              <a:t>n</a:t>
            </a:r>
            <a:r>
              <a:rPr lang="en-US" sz="3600" dirty="0" smtClean="0"/>
              <a:t>(Y)</a:t>
            </a:r>
            <a:endParaRPr lang="en-US" sz="3600" dirty="0"/>
          </a:p>
        </p:txBody>
      </p:sp>
      <p:grpSp>
        <p:nvGrpSpPr>
          <p:cNvPr id="11" name="Group 10"/>
          <p:cNvGrpSpPr/>
          <p:nvPr/>
        </p:nvGrpSpPr>
        <p:grpSpPr>
          <a:xfrm>
            <a:off x="4615516" y="3877883"/>
            <a:ext cx="298951" cy="160920"/>
            <a:chOff x="4615516" y="4301188"/>
            <a:chExt cx="298951" cy="160920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4615516" y="4301188"/>
              <a:ext cx="162381" cy="154251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 flipV="1">
              <a:off x="4762960" y="4318731"/>
              <a:ext cx="151507" cy="143377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434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1042416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</a:endParaRPr>
          </a:p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</a:t>
            </a:r>
            <a:r>
              <a:rPr lang="en-US" sz="3200" dirty="0" smtClean="0">
                <a:solidFill>
                  <a:srgbClr val="000000"/>
                </a:solidFill>
              </a:rPr>
              <a:t>sphere = { x in R</a:t>
            </a:r>
            <a:r>
              <a:rPr lang="en-US" sz="3200" baseline="30000" dirty="0" smtClean="0">
                <a:solidFill>
                  <a:srgbClr val="000000"/>
                </a:solidFill>
              </a:rPr>
              <a:t>3</a:t>
            </a:r>
            <a:r>
              <a:rPr lang="en-US" sz="3200" dirty="0" smtClean="0">
                <a:solidFill>
                  <a:srgbClr val="000000"/>
                </a:solidFill>
              </a:rPr>
              <a:t> :  ||x || = 1 }</a:t>
            </a:r>
          </a:p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4961509" y="3516932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87264" y="3303919"/>
            <a:ext cx="287350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14114" y="3137202"/>
            <a:ext cx="1128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25755" y="1333500"/>
            <a:ext cx="40312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Simplicial</a:t>
            </a:r>
            <a:r>
              <a:rPr lang="en-US" sz="3200" dirty="0" smtClean="0"/>
              <a:t> complex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05130" y="2988137"/>
            <a:ext cx="3242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</a:t>
            </a:r>
          </a:p>
          <a:p>
            <a:r>
              <a:rPr lang="en-US" sz="3200" dirty="0" smtClean="0"/>
              <a:t>complex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135255" y="2777797"/>
            <a:ext cx="8961120" cy="0"/>
          </a:xfrm>
          <a:prstGeom prst="line">
            <a:avLst/>
          </a:prstGeom>
          <a:ln w="88900">
            <a:solidFill>
              <a:schemeClr val="tx2">
                <a:lumMod val="20000"/>
                <a:lumOff val="8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2809240" y="5238376"/>
            <a:ext cx="897380" cy="584776"/>
            <a:chOff x="5113909" y="4674553"/>
            <a:chExt cx="897380" cy="58477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46" name="Oval 45"/>
          <p:cNvSpPr>
            <a:spLocks noChangeAspect="1"/>
          </p:cNvSpPr>
          <p:nvPr/>
        </p:nvSpPr>
        <p:spPr>
          <a:xfrm>
            <a:off x="1374140" y="5480930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ight Arrow 46"/>
          <p:cNvSpPr/>
          <p:nvPr/>
        </p:nvSpPr>
        <p:spPr>
          <a:xfrm>
            <a:off x="2000250" y="5544430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/>
          <p:cNvGrpSpPr>
            <a:grpSpLocks noChangeAspect="1"/>
          </p:cNvGrpSpPr>
          <p:nvPr/>
        </p:nvGrpSpPr>
        <p:grpSpPr>
          <a:xfrm>
            <a:off x="7508565" y="1221771"/>
            <a:ext cx="1261026" cy="1499548"/>
            <a:chOff x="2599690" y="2269501"/>
            <a:chExt cx="3706718" cy="4407847"/>
          </a:xfrm>
        </p:grpSpPr>
        <p:grpSp>
          <p:nvGrpSpPr>
            <p:cNvPr id="52" name="Group 51"/>
            <p:cNvGrpSpPr>
              <a:grpSpLocks noChangeAspect="1"/>
            </p:cNvGrpSpPr>
            <p:nvPr/>
          </p:nvGrpSpPr>
          <p:grpSpPr>
            <a:xfrm>
              <a:off x="2603500" y="2389504"/>
              <a:ext cx="3571875" cy="3579027"/>
              <a:chOff x="5867400" y="2438400"/>
              <a:chExt cx="1524000" cy="1676400"/>
            </a:xfrm>
            <a:solidFill>
              <a:schemeClr val="tx2">
                <a:lumMod val="40000"/>
                <a:lumOff val="60000"/>
              </a:schemeClr>
            </a:solidFill>
            <a:effectLst/>
          </p:grpSpPr>
          <p:sp>
            <p:nvSpPr>
              <p:cNvPr id="78" name="Oval 77"/>
              <p:cNvSpPr/>
              <p:nvPr/>
            </p:nvSpPr>
            <p:spPr>
              <a:xfrm>
                <a:off x="5867400" y="2438400"/>
                <a:ext cx="1524000" cy="1676400"/>
              </a:xfrm>
              <a:prstGeom prst="ellipse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5867400" y="3055436"/>
                <a:ext cx="1524000" cy="457200"/>
              </a:xfrm>
              <a:prstGeom prst="ellipse">
                <a:avLst/>
              </a:prstGeom>
              <a:grpFill/>
              <a:ln>
                <a:solidFill>
                  <a:srgbClr val="80DF3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3" name="Arc 52"/>
            <p:cNvSpPr/>
            <p:nvPr/>
          </p:nvSpPr>
          <p:spPr>
            <a:xfrm>
              <a:off x="2728183" y="2389503"/>
              <a:ext cx="3467101" cy="3579027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Arc 53"/>
            <p:cNvSpPr/>
            <p:nvPr/>
          </p:nvSpPr>
          <p:spPr>
            <a:xfrm flipH="1">
              <a:off x="3159124" y="2389503"/>
              <a:ext cx="2542985" cy="4287845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Arc 54"/>
            <p:cNvSpPr/>
            <p:nvPr/>
          </p:nvSpPr>
          <p:spPr>
            <a:xfrm flipH="1">
              <a:off x="3905249" y="2383154"/>
              <a:ext cx="1095376" cy="2649222"/>
            </a:xfrm>
            <a:prstGeom prst="arc">
              <a:avLst>
                <a:gd name="adj1" fmla="val 16051837"/>
                <a:gd name="adj2" fmla="val 0"/>
              </a:avLst>
            </a:prstGeom>
            <a:ln w="76200">
              <a:solidFill>
                <a:srgbClr val="008000">
                  <a:alpha val="45000"/>
                </a:srgb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4274408" y="2269501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9" name="Group 58"/>
            <p:cNvGrpSpPr/>
            <p:nvPr/>
          </p:nvGrpSpPr>
          <p:grpSpPr>
            <a:xfrm>
              <a:off x="2606040" y="3493008"/>
              <a:ext cx="3584448" cy="1225296"/>
              <a:chOff x="2565609" y="3403447"/>
              <a:chExt cx="3697086" cy="1318915"/>
            </a:xfrm>
            <a:effectLst/>
          </p:grpSpPr>
          <p:sp>
            <p:nvSpPr>
              <p:cNvPr id="76" name="Arc 75"/>
              <p:cNvSpPr/>
              <p:nvPr/>
            </p:nvSpPr>
            <p:spPr>
              <a:xfrm rot="10800000">
                <a:off x="2572161" y="3411384"/>
                <a:ext cx="3601662" cy="1310978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Arc 76"/>
              <p:cNvSpPr/>
              <p:nvPr/>
            </p:nvSpPr>
            <p:spPr>
              <a:xfrm rot="10800000" flipH="1">
                <a:off x="2565609" y="3403447"/>
                <a:ext cx="3697086" cy="1316506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 flipV="1">
              <a:off x="2599690" y="3685032"/>
              <a:ext cx="3584448" cy="950976"/>
              <a:chOff x="2565609" y="3403447"/>
              <a:chExt cx="3697086" cy="1318915"/>
            </a:xfrm>
            <a:effectLst/>
          </p:grpSpPr>
          <p:sp>
            <p:nvSpPr>
              <p:cNvPr id="74" name="Arc 73"/>
              <p:cNvSpPr/>
              <p:nvPr/>
            </p:nvSpPr>
            <p:spPr>
              <a:xfrm rot="10800000">
                <a:off x="2572161" y="3411384"/>
                <a:ext cx="3601662" cy="1310978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>
                    <a:alpha val="45000"/>
                  </a:srgb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Arc 74"/>
              <p:cNvSpPr/>
              <p:nvPr/>
            </p:nvSpPr>
            <p:spPr>
              <a:xfrm rot="10800000" flipH="1">
                <a:off x="2565609" y="3403447"/>
                <a:ext cx="3697086" cy="1316506"/>
              </a:xfrm>
              <a:prstGeom prst="arc">
                <a:avLst>
                  <a:gd name="adj1" fmla="val 16051837"/>
                  <a:gd name="adj2" fmla="val 0"/>
                </a:avLst>
              </a:prstGeom>
              <a:ln w="76200">
                <a:solidFill>
                  <a:srgbClr val="008000">
                    <a:alpha val="45000"/>
                  </a:srgbClr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1" name="Oval 70"/>
            <p:cNvSpPr/>
            <p:nvPr/>
          </p:nvSpPr>
          <p:spPr>
            <a:xfrm>
              <a:off x="3791808" y="3578872"/>
              <a:ext cx="228600" cy="228600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Oval 71"/>
            <p:cNvSpPr/>
            <p:nvPr/>
          </p:nvSpPr>
          <p:spPr>
            <a:xfrm>
              <a:off x="3029808" y="4397839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Oval 72"/>
            <p:cNvSpPr/>
            <p:nvPr/>
          </p:nvSpPr>
          <p:spPr>
            <a:xfrm>
              <a:off x="6077808" y="4067822"/>
              <a:ext cx="228600" cy="22860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0" name="Group 79"/>
          <p:cNvGrpSpPr>
            <a:grpSpLocks noChangeAspect="1"/>
          </p:cNvGrpSpPr>
          <p:nvPr/>
        </p:nvGrpSpPr>
        <p:grpSpPr>
          <a:xfrm>
            <a:off x="4570588" y="1221319"/>
            <a:ext cx="1215149" cy="1217582"/>
            <a:chOff x="5867400" y="2438400"/>
            <a:chExt cx="1524000" cy="1676400"/>
          </a:xfrm>
        </p:grpSpPr>
        <p:sp>
          <p:nvSpPr>
            <p:cNvPr id="81" name="Oval 8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" name="TextBox 102"/>
          <p:cNvSpPr txBox="1"/>
          <p:nvPr/>
        </p:nvSpPr>
        <p:spPr>
          <a:xfrm>
            <a:off x="6375145" y="1291169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104" name="Group 103"/>
          <p:cNvGrpSpPr>
            <a:grpSpLocks noChangeAspect="1"/>
          </p:cNvGrpSpPr>
          <p:nvPr/>
        </p:nvGrpSpPr>
        <p:grpSpPr>
          <a:xfrm>
            <a:off x="2584702" y="3038819"/>
            <a:ext cx="1215149" cy="1217582"/>
            <a:chOff x="5867400" y="2438400"/>
            <a:chExt cx="1524000" cy="1676400"/>
          </a:xfrm>
        </p:grpSpPr>
        <p:sp>
          <p:nvSpPr>
            <p:cNvPr id="105" name="Oval 104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solidFill>
              <a:srgbClr val="94FF41"/>
            </a:soli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0">
                  <a:srgbClr val="94FF41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rgbClr val="80DF3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5432679" y="5128931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sp>
        <p:nvSpPr>
          <p:cNvPr id="109" name="Oval 108"/>
          <p:cNvSpPr/>
          <p:nvPr/>
        </p:nvSpPr>
        <p:spPr>
          <a:xfrm>
            <a:off x="6104344" y="3038819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grpSp>
        <p:nvGrpSpPr>
          <p:cNvPr id="110" name="Group 109"/>
          <p:cNvGrpSpPr>
            <a:grpSpLocks noChangeAspect="1"/>
          </p:cNvGrpSpPr>
          <p:nvPr/>
        </p:nvGrpSpPr>
        <p:grpSpPr>
          <a:xfrm>
            <a:off x="6385769" y="4981358"/>
            <a:ext cx="1215149" cy="1217582"/>
            <a:chOff x="5867400" y="2438400"/>
            <a:chExt cx="1524000" cy="1676400"/>
          </a:xfrm>
          <a:solidFill>
            <a:srgbClr val="C4BD97"/>
          </a:solidFill>
        </p:grpSpPr>
        <p:sp>
          <p:nvSpPr>
            <p:cNvPr id="111" name="Oval 110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27000">
                  <a:schemeClr val="bg2">
                    <a:lumMod val="75000"/>
                  </a:schemeClr>
                </a:gs>
                <a:gs pos="100000">
                  <a:srgbClr val="FFFFFF"/>
                </a:gs>
              </a:gsLst>
              <a:lin ang="21540000" scaled="0"/>
              <a:tileRect/>
            </a:gradFill>
            <a:ln>
              <a:solidFill>
                <a:schemeClr val="bg2">
                  <a:lumMod val="50000"/>
                </a:schemeClr>
              </a:solidFill>
            </a:ln>
            <a:effectLst>
              <a:outerShdw blurRad="40005" dist="22987" dir="5400000" algn="tl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3" name="Oval 112"/>
          <p:cNvSpPr>
            <a:spLocks noChangeAspect="1"/>
          </p:cNvSpPr>
          <p:nvPr/>
        </p:nvSpPr>
        <p:spPr>
          <a:xfrm>
            <a:off x="6272784" y="5526707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976228" y="4992706"/>
            <a:ext cx="1188720" cy="1188720"/>
          </a:xfrm>
          <a:prstGeom prst="ellipse">
            <a:avLst/>
          </a:prstGeom>
          <a:solidFill>
            <a:srgbClr val="C4BD97"/>
          </a:solidFill>
          <a:ln w="28575" cmpd="sng">
            <a:solidFill>
              <a:schemeClr val="bg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7" name="Picture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3886858" y="5058139"/>
            <a:ext cx="794050" cy="1121538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151130" y="6334125"/>
            <a:ext cx="9223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Fist image from http://</a:t>
            </a:r>
            <a:r>
              <a:rPr lang="en-US" sz="2000" dirty="0" err="1" smtClean="0"/>
              <a:t>openclipart.org</a:t>
            </a:r>
            <a:r>
              <a:rPr lang="en-US" sz="2000" dirty="0" smtClean="0"/>
              <a:t>/detail/1000/a-raised-fist-by-</a:t>
            </a:r>
            <a:r>
              <a:rPr lang="en-US" sz="2000" dirty="0" err="1" smtClean="0"/>
              <a:t>liftarn</a:t>
            </a:r>
            <a:r>
              <a:rPr lang="en-US" sz="2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1243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5"/>
            <a:ext cx="9144000" cy="657954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Example:  constant, identity, constant maps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2967879" y="1296947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3792107" y="1092189"/>
            <a:ext cx="1428752" cy="584776"/>
            <a:chOff x="7473169" y="2583804"/>
            <a:chExt cx="1369205" cy="584776"/>
          </a:xfrm>
        </p:grpSpPr>
        <p:cxnSp>
          <p:nvCxnSpPr>
            <p:cNvPr id="12" name="Straight Connector 11"/>
            <p:cNvCxnSpPr/>
            <p:nvPr/>
          </p:nvCxnSpPr>
          <p:spPr>
            <a:xfrm rot="10800000" flipV="1">
              <a:off x="7598041" y="2941251"/>
              <a:ext cx="955156" cy="0"/>
            </a:xfrm>
            <a:prstGeom prst="line">
              <a:avLst/>
            </a:prstGeom>
            <a:ln w="88900">
              <a:solidFill>
                <a:srgbClr val="008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12"/>
            <p:cNvSpPr/>
            <p:nvPr/>
          </p:nvSpPr>
          <p:spPr>
            <a:xfrm>
              <a:off x="7473169" y="2583804"/>
              <a:ext cx="1369205" cy="5847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200" b="1" dirty="0" smtClean="0">
                  <a:solidFill>
                    <a:srgbClr val="008000"/>
                  </a:solidFill>
                </a:rPr>
                <a:t>(         )</a:t>
              </a:r>
              <a:endParaRPr lang="en-US" sz="3200" b="1" dirty="0" smtClean="0"/>
            </a:p>
          </p:txBody>
        </p:sp>
      </p:grpSp>
      <p:sp>
        <p:nvSpPr>
          <p:cNvPr id="14" name="Oval 13"/>
          <p:cNvSpPr>
            <a:spLocks noChangeAspect="1"/>
          </p:cNvSpPr>
          <p:nvPr/>
        </p:nvSpPr>
        <p:spPr>
          <a:xfrm>
            <a:off x="5681233" y="855529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5" name="TextBox 14"/>
          <p:cNvSpPr txBox="1"/>
          <p:nvPr/>
        </p:nvSpPr>
        <p:spPr>
          <a:xfrm>
            <a:off x="3293634" y="1083934"/>
            <a:ext cx="45445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                 U                  U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35256" y="611848"/>
            <a:ext cx="27369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Cell complex</a:t>
            </a:r>
          </a:p>
          <a:p>
            <a:r>
              <a:rPr lang="en-US" sz="2800" dirty="0"/>
              <a:t>1</a:t>
            </a:r>
            <a:r>
              <a:rPr lang="en-US" sz="2800" dirty="0" smtClean="0"/>
              <a:t> vertex, </a:t>
            </a:r>
            <a:r>
              <a:rPr lang="en-US" sz="2800" dirty="0"/>
              <a:t>1</a:t>
            </a:r>
            <a:r>
              <a:rPr lang="en-US" sz="2800" dirty="0" smtClean="0"/>
              <a:t> edge, 2 disks.</a:t>
            </a:r>
          </a:p>
          <a:p>
            <a:endParaRPr lang="en-US" sz="3200" dirty="0" smtClean="0"/>
          </a:p>
        </p:txBody>
      </p:sp>
      <p:grpSp>
        <p:nvGrpSpPr>
          <p:cNvPr id="45" name="Group 44"/>
          <p:cNvGrpSpPr/>
          <p:nvPr/>
        </p:nvGrpSpPr>
        <p:grpSpPr>
          <a:xfrm>
            <a:off x="1793240" y="2270706"/>
            <a:ext cx="2259330" cy="618086"/>
            <a:chOff x="5113909" y="4641243"/>
            <a:chExt cx="2259330" cy="618086"/>
          </a:xfrm>
        </p:grpSpPr>
        <p:sp>
          <p:nvSpPr>
            <p:cNvPr id="33" name="Oval 32"/>
            <p:cNvSpPr>
              <a:spLocks noChangeAspect="1"/>
            </p:cNvSpPr>
            <p:nvPr/>
          </p:nvSpPr>
          <p:spPr>
            <a:xfrm>
              <a:off x="5113909" y="4907582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5944487" y="4641243"/>
              <a:ext cx="1428752" cy="584776"/>
              <a:chOff x="7473169" y="2583804"/>
              <a:chExt cx="1369205" cy="584776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 rot="10800000" flipV="1">
                <a:off x="7598041" y="2941251"/>
                <a:ext cx="955156" cy="0"/>
              </a:xfrm>
              <a:prstGeom prst="line">
                <a:avLst/>
              </a:prstGeom>
              <a:ln w="88900">
                <a:solidFill>
                  <a:srgbClr val="008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ctangle 36"/>
              <p:cNvSpPr/>
              <p:nvPr/>
            </p:nvSpPr>
            <p:spPr>
              <a:xfrm>
                <a:off x="7473169" y="2583804"/>
                <a:ext cx="1369205" cy="5847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b="1" dirty="0">
                    <a:solidFill>
                      <a:srgbClr val="008000"/>
                    </a:solidFill>
                  </a:rPr>
                  <a:t>[</a:t>
                </a:r>
                <a:r>
                  <a:rPr lang="en-US" sz="3200" b="1" dirty="0" smtClean="0">
                    <a:solidFill>
                      <a:srgbClr val="008000"/>
                    </a:solidFill>
                  </a:rPr>
                  <a:t>         </a:t>
                </a:r>
                <a:r>
                  <a:rPr lang="en-US" sz="3200" b="1" dirty="0">
                    <a:solidFill>
                      <a:srgbClr val="008000"/>
                    </a:solidFill>
                  </a:rPr>
                  <a:t>]</a:t>
                </a:r>
                <a:endParaRPr lang="en-US" sz="3200" b="1" dirty="0" smtClean="0"/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>
              <a:off x="5471414" y="4674553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</p:grpSp>
      <p:sp>
        <p:nvSpPr>
          <p:cNvPr id="46" name="Oval 45"/>
          <p:cNvSpPr>
            <a:spLocks noChangeAspect="1"/>
          </p:cNvSpPr>
          <p:nvPr/>
        </p:nvSpPr>
        <p:spPr>
          <a:xfrm>
            <a:off x="358140" y="2546570"/>
            <a:ext cx="182880" cy="182880"/>
          </a:xfrm>
          <a:prstGeom prst="ellipse">
            <a:avLst/>
          </a:prstGeom>
          <a:solidFill>
            <a:srgbClr val="660066"/>
          </a:solidFill>
          <a:ln>
            <a:solidFill>
              <a:srgbClr val="66006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ight Arrow 46"/>
          <p:cNvSpPr/>
          <p:nvPr/>
        </p:nvSpPr>
        <p:spPr>
          <a:xfrm>
            <a:off x="984250" y="2610070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 rot="5400000">
            <a:off x="2184280" y="2776868"/>
            <a:ext cx="5448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</a:p>
        </p:txBody>
      </p:sp>
      <p:grpSp>
        <p:nvGrpSpPr>
          <p:cNvPr id="60" name="Group 59"/>
          <p:cNvGrpSpPr/>
          <p:nvPr/>
        </p:nvGrpSpPr>
        <p:grpSpPr>
          <a:xfrm>
            <a:off x="1793240" y="3507126"/>
            <a:ext cx="1188720" cy="1188720"/>
            <a:chOff x="4812284" y="4315070"/>
            <a:chExt cx="1264450" cy="1188720"/>
          </a:xfrm>
        </p:grpSpPr>
        <p:sp>
          <p:nvSpPr>
            <p:cNvPr id="49" name="Oval 48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noFill/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8" name="Right Arrow 57"/>
          <p:cNvSpPr/>
          <p:nvPr/>
        </p:nvSpPr>
        <p:spPr>
          <a:xfrm>
            <a:off x="3274987" y="4101486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3909695" y="3507126"/>
            <a:ext cx="1264450" cy="1188720"/>
            <a:chOff x="4812284" y="4315070"/>
            <a:chExt cx="1264450" cy="1188720"/>
          </a:xfrm>
        </p:grpSpPr>
        <p:sp>
          <p:nvSpPr>
            <p:cNvPr id="62" name="Oval 61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noFill/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5439405" y="5336836"/>
            <a:ext cx="1264450" cy="1188720"/>
            <a:chOff x="4812284" y="4315070"/>
            <a:chExt cx="1264450" cy="1188720"/>
          </a:xfrm>
        </p:grpSpPr>
        <p:sp>
          <p:nvSpPr>
            <p:cNvPr id="67" name="Oval 66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5270376" y="3477501"/>
            <a:ext cx="2288646" cy="1188720"/>
            <a:chOff x="5270376" y="3477501"/>
            <a:chExt cx="2288646" cy="1188720"/>
          </a:xfrm>
        </p:grpSpPr>
        <p:sp>
          <p:nvSpPr>
            <p:cNvPr id="64" name="TextBox 63"/>
            <p:cNvSpPr txBox="1"/>
            <p:nvPr/>
          </p:nvSpPr>
          <p:spPr>
            <a:xfrm>
              <a:off x="5270376" y="3777348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  <p:sp>
          <p:nvSpPr>
            <p:cNvPr id="65" name="Oval 64"/>
            <p:cNvSpPr/>
            <p:nvPr/>
          </p:nvSpPr>
          <p:spPr>
            <a:xfrm>
              <a:off x="5762626" y="3477501"/>
              <a:ext cx="1188720" cy="1188720"/>
            </a:xfrm>
            <a:prstGeom prst="ellipse">
              <a:avLst/>
            </a:prstGeom>
            <a:solidFill>
              <a:srgbClr val="C4BD97"/>
            </a:solidFill>
            <a:ln w="28575" cmpd="sng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7014192" y="3620581"/>
              <a:ext cx="54483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=</a:t>
              </a:r>
            </a:p>
          </p:txBody>
        </p:sp>
      </p:grpSp>
      <p:sp>
        <p:nvSpPr>
          <p:cNvPr id="50" name="Oval 49"/>
          <p:cNvSpPr>
            <a:spLocks noChangeAspect="1"/>
          </p:cNvSpPr>
          <p:nvPr/>
        </p:nvSpPr>
        <p:spPr>
          <a:xfrm>
            <a:off x="7528542" y="857724"/>
            <a:ext cx="1188213" cy="1188213"/>
          </a:xfrm>
          <a:prstGeom prst="ellipse">
            <a:avLst/>
          </a:prstGeom>
          <a:solidFill>
            <a:srgbClr val="C4BD97"/>
          </a:solidFill>
          <a:ln w="38100" cmpd="sng">
            <a:solidFill>
              <a:schemeClr val="bg2">
                <a:lumMod val="90000"/>
              </a:schemeClr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grpSp>
        <p:nvGrpSpPr>
          <p:cNvPr id="51" name="Group 50"/>
          <p:cNvGrpSpPr/>
          <p:nvPr/>
        </p:nvGrpSpPr>
        <p:grpSpPr>
          <a:xfrm>
            <a:off x="7680942" y="3659526"/>
            <a:ext cx="1264450" cy="1188720"/>
            <a:chOff x="4812284" y="4315070"/>
            <a:chExt cx="1264450" cy="1188720"/>
          </a:xfrm>
        </p:grpSpPr>
        <p:sp>
          <p:nvSpPr>
            <p:cNvPr id="52" name="Oval 51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3150759" y="5336836"/>
            <a:ext cx="2288646" cy="1188720"/>
            <a:chOff x="5270376" y="3477501"/>
            <a:chExt cx="2288646" cy="1188720"/>
          </a:xfrm>
        </p:grpSpPr>
        <p:sp>
          <p:nvSpPr>
            <p:cNvPr id="55" name="TextBox 54"/>
            <p:cNvSpPr txBox="1"/>
            <p:nvPr/>
          </p:nvSpPr>
          <p:spPr>
            <a:xfrm>
              <a:off x="5270376" y="3777348"/>
              <a:ext cx="539875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U </a:t>
              </a:r>
            </a:p>
          </p:txBody>
        </p:sp>
        <p:sp>
          <p:nvSpPr>
            <p:cNvPr id="56" name="Oval 55"/>
            <p:cNvSpPr/>
            <p:nvPr/>
          </p:nvSpPr>
          <p:spPr>
            <a:xfrm>
              <a:off x="5762626" y="3477501"/>
              <a:ext cx="1188720" cy="1188720"/>
            </a:xfrm>
            <a:prstGeom prst="ellipse">
              <a:avLst/>
            </a:prstGeom>
            <a:solidFill>
              <a:srgbClr val="C4BD97"/>
            </a:solidFill>
            <a:ln w="28575" cmpd="sng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014192" y="3620581"/>
              <a:ext cx="54483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=</a:t>
              </a:r>
            </a:p>
          </p:txBody>
        </p:sp>
      </p:grpSp>
      <p:sp>
        <p:nvSpPr>
          <p:cNvPr id="70" name="Right Arrow 69"/>
          <p:cNvSpPr/>
          <p:nvPr/>
        </p:nvSpPr>
        <p:spPr>
          <a:xfrm>
            <a:off x="1133347" y="5919796"/>
            <a:ext cx="349250" cy="45719"/>
          </a:xfrm>
          <a:prstGeom prst="rightArrow">
            <a:avLst/>
          </a:prstGeom>
          <a:solidFill>
            <a:schemeClr val="tx1"/>
          </a:solidFill>
          <a:ln w="889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1" name="Group 70"/>
          <p:cNvGrpSpPr/>
          <p:nvPr/>
        </p:nvGrpSpPr>
        <p:grpSpPr>
          <a:xfrm>
            <a:off x="1768125" y="5325376"/>
            <a:ext cx="1264450" cy="1188720"/>
            <a:chOff x="4812284" y="4315070"/>
            <a:chExt cx="1264450" cy="1188720"/>
          </a:xfrm>
        </p:grpSpPr>
        <p:sp>
          <p:nvSpPr>
            <p:cNvPr id="72" name="Oval 71"/>
            <p:cNvSpPr>
              <a:spLocks noChangeAspect="1"/>
            </p:cNvSpPr>
            <p:nvPr/>
          </p:nvSpPr>
          <p:spPr>
            <a:xfrm>
              <a:off x="4890389" y="4315070"/>
              <a:ext cx="1186345" cy="1188720"/>
            </a:xfrm>
            <a:prstGeom prst="ellipse">
              <a:avLst/>
            </a:prstGeom>
            <a:solidFill>
              <a:schemeClr val="bg2">
                <a:lumMod val="75000"/>
              </a:schemeClr>
            </a:solidFill>
            <a:ln w="88900">
              <a:solidFill>
                <a:srgbClr val="008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Oval 72"/>
            <p:cNvSpPr>
              <a:spLocks noChangeAspect="1"/>
            </p:cNvSpPr>
            <p:nvPr/>
          </p:nvSpPr>
          <p:spPr>
            <a:xfrm>
              <a:off x="4812284" y="4828207"/>
              <a:ext cx="182880" cy="18288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74" name="Group 73"/>
          <p:cNvGrpSpPr>
            <a:grpSpLocks noChangeAspect="1"/>
          </p:cNvGrpSpPr>
          <p:nvPr/>
        </p:nvGrpSpPr>
        <p:grpSpPr>
          <a:xfrm>
            <a:off x="6703855" y="5302998"/>
            <a:ext cx="1215149" cy="1217582"/>
            <a:chOff x="5867400" y="2438400"/>
            <a:chExt cx="1524000" cy="1676400"/>
          </a:xfrm>
          <a:solidFill>
            <a:srgbClr val="C4BD97"/>
          </a:solidFill>
        </p:grpSpPr>
        <p:sp>
          <p:nvSpPr>
            <p:cNvPr id="75" name="Oval 74"/>
            <p:cNvSpPr/>
            <p:nvPr/>
          </p:nvSpPr>
          <p:spPr>
            <a:xfrm>
              <a:off x="5867400" y="2438400"/>
              <a:ext cx="1524000" cy="1676400"/>
            </a:xfrm>
            <a:prstGeom prst="ellipse">
              <a:avLst/>
            </a:pr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5867400" y="3055436"/>
              <a:ext cx="1524000" cy="457200"/>
            </a:xfrm>
            <a:prstGeom prst="ellipse">
              <a:avLst/>
            </a:prstGeom>
            <a:gradFill flip="none" rotWithShape="1">
              <a:gsLst>
                <a:gs pos="27000">
                  <a:schemeClr val="bg2">
                    <a:lumMod val="75000"/>
                  </a:schemeClr>
                </a:gs>
                <a:gs pos="100000">
                  <a:srgbClr val="FFFFFF"/>
                </a:gs>
              </a:gsLst>
              <a:lin ang="21540000" scaled="0"/>
              <a:tileRect/>
            </a:gradFill>
            <a:ln>
              <a:solidFill>
                <a:schemeClr val="bg2">
                  <a:lumMod val="50000"/>
                </a:schemeClr>
              </a:solidFill>
            </a:ln>
            <a:effectLst>
              <a:outerShdw blurRad="40005" dist="22987" dir="5400000" algn="tl" rotWithShape="0">
                <a:srgbClr val="000000">
                  <a:alpha val="35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7" name="Rectangle 76"/>
          <p:cNvSpPr/>
          <p:nvPr/>
        </p:nvSpPr>
        <p:spPr>
          <a:xfrm>
            <a:off x="-6963" y="2179266"/>
            <a:ext cx="9150963" cy="124750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00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6963" y="-1"/>
            <a:ext cx="9171780" cy="6860229"/>
            <a:chOff x="-6963" y="-1"/>
            <a:chExt cx="9171780" cy="6860229"/>
          </a:xfrm>
          <a:solidFill>
            <a:srgbClr val="C6D9F1"/>
          </a:solidFill>
        </p:grpSpPr>
        <p:sp>
          <p:nvSpPr>
            <p:cNvPr id="5" name="Rectangle 4"/>
            <p:cNvSpPr/>
            <p:nvPr/>
          </p:nvSpPr>
          <p:spPr>
            <a:xfrm>
              <a:off x="0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8976879" y="0"/>
              <a:ext cx="18288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3854" y="-1"/>
              <a:ext cx="9150963" cy="182880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6963" y="6677348"/>
              <a:ext cx="9150963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20817" y="-2536"/>
            <a:ext cx="9144000" cy="587311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16593" y="94154"/>
            <a:ext cx="8790857" cy="6375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 smtClean="0">
              <a:solidFill>
                <a:srgbClr val="660066"/>
              </a:solidFill>
            </a:endParaRPr>
          </a:p>
          <a:p>
            <a:r>
              <a:rPr lang="en-US" sz="3200" dirty="0" smtClean="0">
                <a:solidFill>
                  <a:srgbClr val="660066"/>
                </a:solidFill>
              </a:rPr>
              <a:t>X</a:t>
            </a:r>
            <a:r>
              <a:rPr lang="en-US" sz="3200" baseline="30000" dirty="0" smtClean="0">
                <a:solidFill>
                  <a:srgbClr val="660066"/>
                </a:solidFill>
              </a:rPr>
              <a:t>0</a:t>
            </a:r>
            <a:r>
              <a:rPr lang="en-US" sz="3200" dirty="0" smtClean="0">
                <a:solidFill>
                  <a:srgbClr val="660066"/>
                </a:solidFill>
              </a:rPr>
              <a:t> = set of points with discrete topology.</a:t>
            </a:r>
          </a:p>
          <a:p>
            <a:endParaRPr lang="en-US" sz="1200" dirty="0" smtClean="0">
              <a:solidFill>
                <a:srgbClr val="660066"/>
              </a:solidFill>
            </a:endParaRPr>
          </a:p>
          <a:p>
            <a:r>
              <a:rPr lang="en-US" sz="3200" dirty="0" smtClean="0">
                <a:solidFill>
                  <a:srgbClr val="003700"/>
                </a:solidFill>
              </a:rPr>
              <a:t>Given the (n-1)-skeleton X</a:t>
            </a:r>
            <a:r>
              <a:rPr lang="en-US" sz="3200" baseline="30000" dirty="0" smtClean="0">
                <a:solidFill>
                  <a:srgbClr val="003700"/>
                </a:solidFill>
              </a:rPr>
              <a:t>n-1</a:t>
            </a:r>
            <a:r>
              <a:rPr lang="en-US" sz="3200" dirty="0" smtClean="0">
                <a:solidFill>
                  <a:srgbClr val="003700"/>
                </a:solidFill>
              </a:rPr>
              <a:t>, form the</a:t>
            </a:r>
          </a:p>
          <a:p>
            <a:endParaRPr lang="en-US" sz="1200" dirty="0" smtClean="0">
              <a:solidFill>
                <a:srgbClr val="003700"/>
              </a:solidFill>
            </a:endParaRPr>
          </a:p>
          <a:p>
            <a:r>
              <a:rPr lang="en-US" sz="3200" dirty="0" smtClean="0"/>
              <a:t>n-skeleton, </a:t>
            </a:r>
            <a:r>
              <a:rPr lang="en-US" sz="3200" dirty="0" err="1" smtClean="0"/>
              <a:t>X</a:t>
            </a:r>
            <a:r>
              <a:rPr lang="en-US" sz="3200" baseline="-25000" dirty="0" err="1" smtClean="0"/>
              <a:t>n</a:t>
            </a:r>
            <a:r>
              <a:rPr lang="en-US" sz="3200" dirty="0" smtClean="0"/>
              <a:t>, by attaching n-cells via </a:t>
            </a:r>
          </a:p>
          <a:p>
            <a:pPr>
              <a:lnSpc>
                <a:spcPct val="120000"/>
              </a:lnSpc>
            </a:pPr>
            <a:r>
              <a:rPr lang="en-US" sz="3200" dirty="0" smtClean="0"/>
              <a:t>                   attaching maps  </a:t>
            </a:r>
            <a:r>
              <a:rPr lang="en-US" sz="3200" dirty="0" err="1" smtClean="0"/>
              <a:t>σ</a:t>
            </a:r>
            <a:r>
              <a:rPr lang="en-US" sz="3200" baseline="-25000" dirty="0" smtClean="0"/>
              <a:t>α</a:t>
            </a:r>
            <a:r>
              <a:rPr lang="en-US" sz="3200" dirty="0" smtClean="0"/>
              <a:t>:  </a:t>
            </a:r>
            <a:r>
              <a:rPr lang="en-US" sz="3200" dirty="0"/>
              <a:t>∂</a:t>
            </a:r>
            <a:r>
              <a:rPr lang="en-US" sz="3200" dirty="0" err="1" smtClean="0"/>
              <a:t>D</a:t>
            </a:r>
            <a:r>
              <a:rPr lang="en-US" sz="3200" baseline="30000" dirty="0" err="1" smtClean="0"/>
              <a:t>n</a:t>
            </a:r>
            <a:r>
              <a:rPr lang="en-US" sz="3200" dirty="0" smtClean="0"/>
              <a:t> </a:t>
            </a:r>
            <a:r>
              <a:rPr lang="en-US" sz="3200" dirty="0" smtClean="0">
                <a:sym typeface="Wingdings"/>
              </a:rPr>
              <a:t> X</a:t>
            </a:r>
            <a:r>
              <a:rPr lang="en-US" sz="3200" baseline="30000" dirty="0" smtClean="0">
                <a:sym typeface="Wingdings"/>
              </a:rPr>
              <a:t>n-1</a:t>
            </a:r>
            <a:r>
              <a:rPr lang="en-US" sz="3200" dirty="0" smtClean="0">
                <a:sym typeface="Wingdings"/>
              </a:rPr>
              <a:t>,         </a:t>
            </a:r>
          </a:p>
          <a:p>
            <a:pPr>
              <a:lnSpc>
                <a:spcPct val="120000"/>
              </a:lnSpc>
            </a:pPr>
            <a:r>
              <a:rPr lang="en-US" sz="3200" dirty="0" smtClean="0">
                <a:sym typeface="Wingdings"/>
              </a:rPr>
              <a:t>I.e., </a:t>
            </a:r>
            <a:r>
              <a:rPr lang="en-US" sz="3200" dirty="0" err="1" smtClean="0">
                <a:sym typeface="Wingdings"/>
              </a:rPr>
              <a:t>X</a:t>
            </a:r>
            <a:r>
              <a:rPr lang="en-US" sz="3200" baseline="30000" dirty="0" err="1" smtClean="0">
                <a:sym typeface="Wingdings"/>
              </a:rPr>
              <a:t>n</a:t>
            </a:r>
            <a:r>
              <a:rPr lang="en-US" sz="3200" dirty="0" smtClean="0">
                <a:sym typeface="Wingdings"/>
              </a:rPr>
              <a:t> = X</a:t>
            </a:r>
            <a:r>
              <a:rPr lang="en-US" sz="3200" baseline="30000" dirty="0" smtClean="0">
                <a:sym typeface="Wingdings"/>
              </a:rPr>
              <a:t>n-1</a:t>
            </a:r>
            <a:r>
              <a:rPr lang="en-US" sz="3200" dirty="0" smtClean="0">
                <a:sym typeface="Wingdings"/>
              </a:rPr>
              <a:t>    </a:t>
            </a:r>
            <a:r>
              <a:rPr lang="en-US" sz="3200" dirty="0" err="1" smtClean="0">
                <a:sym typeface="Wingdings"/>
              </a:rPr>
              <a:t>D</a:t>
            </a:r>
            <a:r>
              <a:rPr lang="en-US" sz="3200" baseline="30000" dirty="0" err="1" smtClean="0">
                <a:sym typeface="Wingdings"/>
              </a:rPr>
              <a:t>n</a:t>
            </a:r>
            <a:r>
              <a:rPr lang="en-US" sz="3200" baseline="30000" dirty="0" smtClean="0">
                <a:sym typeface="Wingdings"/>
              </a:rPr>
              <a:t> </a:t>
            </a:r>
            <a:r>
              <a:rPr lang="en-US" sz="3200" dirty="0" smtClean="0">
                <a:sym typeface="Wingdings"/>
              </a:rPr>
              <a:t>/ ~    </a:t>
            </a:r>
            <a:r>
              <a:rPr lang="en-US" sz="3200" dirty="0" smtClean="0"/>
              <a:t>where x ~ </a:t>
            </a:r>
            <a:r>
              <a:rPr lang="en-US" sz="3200" dirty="0" err="1" smtClean="0"/>
              <a:t>σ</a:t>
            </a:r>
            <a:r>
              <a:rPr lang="en-US" sz="3200" baseline="-25000" dirty="0" smtClean="0"/>
              <a:t>α</a:t>
            </a:r>
            <a:r>
              <a:rPr lang="en-US" sz="3200" dirty="0" smtClean="0"/>
              <a:t>(x) for all x in </a:t>
            </a:r>
            <a:r>
              <a:rPr lang="en-US" sz="3200" dirty="0"/>
              <a:t>∂</a:t>
            </a:r>
            <a:r>
              <a:rPr lang="en-US" sz="3200" dirty="0" err="1" smtClean="0"/>
              <a:t>D</a:t>
            </a:r>
            <a:r>
              <a:rPr lang="en-US" sz="3200" baseline="30000" dirty="0" err="1" smtClean="0"/>
              <a:t>n</a:t>
            </a:r>
            <a:endParaRPr lang="en-US" sz="3200" baseline="30000" dirty="0" smtClean="0"/>
          </a:p>
          <a:p>
            <a:pPr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sz="3200" dirty="0" smtClean="0"/>
              <a:t>The </a:t>
            </a:r>
            <a:r>
              <a:rPr lang="en-US" sz="3200" dirty="0" smtClean="0">
                <a:solidFill>
                  <a:srgbClr val="AF0000"/>
                </a:solidFill>
              </a:rPr>
              <a:t>characteristic map</a:t>
            </a:r>
            <a:r>
              <a:rPr lang="en-US" sz="3200" dirty="0" smtClean="0"/>
              <a:t> </a:t>
            </a:r>
            <a:r>
              <a:rPr lang="en-US" sz="3200" dirty="0" err="1" smtClean="0"/>
              <a:t>Φ</a:t>
            </a:r>
            <a:r>
              <a:rPr lang="en-US" sz="3200" baseline="-25000" dirty="0" smtClean="0"/>
              <a:t>α</a:t>
            </a:r>
            <a:r>
              <a:rPr lang="en-US" sz="3200" dirty="0"/>
              <a:t>:  </a:t>
            </a:r>
            <a:r>
              <a:rPr lang="en-US" sz="3200" dirty="0" err="1" smtClean="0"/>
              <a:t>D</a:t>
            </a:r>
            <a:r>
              <a:rPr lang="en-US" sz="3200" baseline="30000" dirty="0" err="1" smtClean="0"/>
              <a:t>n</a:t>
            </a:r>
            <a:r>
              <a:rPr lang="en-US" sz="3200" dirty="0" smtClean="0"/>
              <a:t> </a:t>
            </a:r>
            <a:r>
              <a:rPr lang="en-US" sz="3200" dirty="0">
                <a:sym typeface="Wingdings"/>
              </a:rPr>
              <a:t> </a:t>
            </a:r>
            <a:r>
              <a:rPr lang="en-US" sz="3200" dirty="0" smtClean="0">
                <a:sym typeface="Wingdings"/>
              </a:rPr>
              <a:t>X</a:t>
            </a:r>
            <a:r>
              <a:rPr lang="en-US" sz="3200" baseline="30000" dirty="0" smtClean="0">
                <a:sym typeface="Wingdings"/>
              </a:rPr>
              <a:t>  </a:t>
            </a:r>
            <a:r>
              <a:rPr lang="en-US" sz="3200" dirty="0" smtClean="0">
                <a:sym typeface="Wingdings"/>
              </a:rPr>
              <a:t>is the map that extends the attaching map </a:t>
            </a:r>
            <a:r>
              <a:rPr lang="en-US" sz="3200" dirty="0" err="1"/>
              <a:t>σ</a:t>
            </a:r>
            <a:r>
              <a:rPr lang="en-US" sz="3200" baseline="-25000" dirty="0"/>
              <a:t>α</a:t>
            </a:r>
            <a:r>
              <a:rPr lang="en-US" sz="3200" dirty="0"/>
              <a:t>:  ∂</a:t>
            </a:r>
            <a:r>
              <a:rPr lang="en-US" sz="3200" dirty="0" err="1"/>
              <a:t>D</a:t>
            </a:r>
            <a:r>
              <a:rPr lang="en-US" sz="3200" baseline="30000" dirty="0" err="1"/>
              <a:t>n</a:t>
            </a:r>
            <a:r>
              <a:rPr lang="en-US" sz="3200" dirty="0"/>
              <a:t> </a:t>
            </a:r>
            <a:r>
              <a:rPr lang="en-US" sz="3200" dirty="0">
                <a:sym typeface="Wingdings"/>
              </a:rPr>
              <a:t> X</a:t>
            </a:r>
            <a:r>
              <a:rPr lang="en-US" sz="3200" baseline="30000" dirty="0">
                <a:sym typeface="Wingdings"/>
              </a:rPr>
              <a:t>n-</a:t>
            </a:r>
            <a:r>
              <a:rPr lang="en-US" sz="3200" baseline="30000" dirty="0" smtClean="0">
                <a:sym typeface="Wingdings"/>
              </a:rPr>
              <a:t>1</a:t>
            </a:r>
          </a:p>
          <a:p>
            <a:pPr>
              <a:lnSpc>
                <a:spcPct val="120000"/>
              </a:lnSpc>
            </a:pPr>
            <a:r>
              <a:rPr lang="en-US" sz="3200" dirty="0"/>
              <a:t>and </a:t>
            </a:r>
            <a:r>
              <a:rPr lang="en-US" sz="3200" dirty="0" err="1"/>
              <a:t>Φ</a:t>
            </a:r>
            <a:r>
              <a:rPr lang="en-US" sz="3200" baseline="-25000" dirty="0"/>
              <a:t>α</a:t>
            </a:r>
            <a:r>
              <a:rPr lang="en-US" sz="3200" dirty="0"/>
              <a:t>|</a:t>
            </a:r>
            <a:r>
              <a:rPr lang="en-US" sz="3200" dirty="0" err="1"/>
              <a:t>D</a:t>
            </a:r>
            <a:r>
              <a:rPr lang="en-US" sz="3200" baseline="30000" dirty="0" err="1"/>
              <a:t>n</a:t>
            </a:r>
            <a:r>
              <a:rPr lang="en-US" sz="3200" dirty="0"/>
              <a:t> onto its image is a homeomorphism</a:t>
            </a:r>
            <a:r>
              <a:rPr lang="en-US" sz="3200" dirty="0" smtClean="0"/>
              <a:t>.</a:t>
            </a:r>
            <a:r>
              <a:rPr lang="en-US" sz="3200" dirty="0" smtClean="0">
                <a:sym typeface="Wingdings"/>
              </a:rPr>
              <a:t>  </a:t>
            </a:r>
          </a:p>
          <a:p>
            <a:pPr>
              <a:lnSpc>
                <a:spcPct val="140000"/>
              </a:lnSpc>
            </a:pPr>
            <a:r>
              <a:rPr lang="en-US" sz="3200" dirty="0">
                <a:sym typeface="Wingdings"/>
              </a:rPr>
              <a:t> </a:t>
            </a:r>
            <a:r>
              <a:rPr lang="en-US" sz="3200" dirty="0" smtClean="0">
                <a:sym typeface="Wingdings"/>
              </a:rPr>
              <a:t>   </a:t>
            </a:r>
            <a:r>
              <a:rPr lang="en-US" sz="3200" dirty="0" err="1" smtClean="0"/>
              <a:t>Φ</a:t>
            </a:r>
            <a:r>
              <a:rPr lang="en-US" sz="3200" baseline="-25000" dirty="0" smtClean="0"/>
              <a:t>α</a:t>
            </a:r>
            <a:r>
              <a:rPr lang="en-US" sz="3200" dirty="0" smtClean="0">
                <a:sym typeface="Wingdings"/>
              </a:rPr>
              <a:t> is the composition </a:t>
            </a:r>
            <a:r>
              <a:rPr lang="en-US" sz="3200" dirty="0" err="1"/>
              <a:t>D</a:t>
            </a:r>
            <a:r>
              <a:rPr lang="en-US" sz="3200" baseline="30000" dirty="0" err="1"/>
              <a:t>n</a:t>
            </a:r>
            <a:r>
              <a:rPr lang="en-US" sz="3200" dirty="0"/>
              <a:t> </a:t>
            </a:r>
            <a:r>
              <a:rPr lang="en-US" sz="3200" dirty="0" smtClean="0">
                <a:sym typeface="Wingdings"/>
              </a:rPr>
              <a:t>  X</a:t>
            </a:r>
            <a:r>
              <a:rPr lang="en-US" sz="3200" baseline="30000" dirty="0" smtClean="0">
                <a:sym typeface="Wingdings"/>
              </a:rPr>
              <a:t>n</a:t>
            </a:r>
            <a:r>
              <a:rPr lang="en-US" sz="3200" baseline="30000" dirty="0">
                <a:sym typeface="Wingdings"/>
              </a:rPr>
              <a:t>-1</a:t>
            </a:r>
            <a:r>
              <a:rPr lang="en-US" sz="3200" dirty="0">
                <a:sym typeface="Wingdings"/>
              </a:rPr>
              <a:t>    </a:t>
            </a:r>
            <a:r>
              <a:rPr lang="en-US" sz="3200" dirty="0" err="1">
                <a:sym typeface="Wingdings"/>
              </a:rPr>
              <a:t>D</a:t>
            </a:r>
            <a:r>
              <a:rPr lang="en-US" sz="3200" baseline="30000" dirty="0" err="1">
                <a:sym typeface="Wingdings"/>
              </a:rPr>
              <a:t>n</a:t>
            </a:r>
            <a:r>
              <a:rPr lang="en-US" sz="3200" baseline="30000" dirty="0">
                <a:sym typeface="Wingdings"/>
              </a:rPr>
              <a:t> </a:t>
            </a:r>
            <a:r>
              <a:rPr lang="en-US" sz="3200" baseline="30000" dirty="0" smtClean="0">
                <a:sym typeface="Wingdings"/>
              </a:rPr>
              <a:t>  </a:t>
            </a:r>
            <a:r>
              <a:rPr lang="en-US" sz="3200" dirty="0" smtClean="0">
                <a:sym typeface="Wingdings"/>
              </a:rPr>
              <a:t> </a:t>
            </a:r>
            <a:r>
              <a:rPr lang="en-US" sz="3200" dirty="0" err="1" smtClean="0">
                <a:sym typeface="Wingdings"/>
              </a:rPr>
              <a:t>X</a:t>
            </a:r>
            <a:r>
              <a:rPr lang="en-US" sz="3200" baseline="30000" dirty="0" err="1" smtClean="0">
                <a:sym typeface="Wingdings"/>
              </a:rPr>
              <a:t>n</a:t>
            </a:r>
            <a:r>
              <a:rPr lang="en-US" sz="3200" baseline="30000" dirty="0" smtClean="0">
                <a:sym typeface="Wingdings"/>
              </a:rPr>
              <a:t>  </a:t>
            </a:r>
            <a:r>
              <a:rPr lang="en-US" sz="3200" dirty="0" smtClean="0">
                <a:sym typeface="Wingdings"/>
              </a:rPr>
              <a:t>  X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318468" y="3166473"/>
            <a:ext cx="862466" cy="575050"/>
            <a:chOff x="2086338" y="6308016"/>
            <a:chExt cx="862466" cy="575050"/>
          </a:xfrm>
        </p:grpSpPr>
        <p:sp>
          <p:nvSpPr>
            <p:cNvPr id="10" name="Rectangle 9"/>
            <p:cNvSpPr/>
            <p:nvPr/>
          </p:nvSpPr>
          <p:spPr>
            <a:xfrm flipV="1">
              <a:off x="2086338" y="6308016"/>
              <a:ext cx="37642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>
                  <a:sym typeface="Wingdings"/>
                </a:rPr>
                <a:t>Π</a:t>
              </a:r>
              <a:endParaRPr lang="en-US" sz="24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618615" y="6439796"/>
              <a:ext cx="33018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ym typeface="Wingdings"/>
                </a:rPr>
                <a:t>α</a:t>
              </a:r>
              <a:endParaRPr lang="en-US" sz="2000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115575" y="6482956"/>
              <a:ext cx="33018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sym typeface="Wingdings"/>
                </a:rPr>
                <a:t>α</a:t>
              </a:r>
              <a:endParaRPr lang="en-US" sz="2000" dirty="0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5831975" y="4763655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sp>
        <p:nvSpPr>
          <p:cNvPr id="25" name="Rectangle 24"/>
          <p:cNvSpPr/>
          <p:nvPr/>
        </p:nvSpPr>
        <p:spPr>
          <a:xfrm>
            <a:off x="5793259" y="2739504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sp>
        <p:nvSpPr>
          <p:cNvPr id="26" name="Rectangle 25"/>
          <p:cNvSpPr/>
          <p:nvPr/>
        </p:nvSpPr>
        <p:spPr>
          <a:xfrm>
            <a:off x="5058403" y="4227419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sp>
        <p:nvSpPr>
          <p:cNvPr id="29" name="Rectangle 28"/>
          <p:cNvSpPr/>
          <p:nvPr/>
        </p:nvSpPr>
        <p:spPr>
          <a:xfrm>
            <a:off x="4483511" y="6143263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grpSp>
        <p:nvGrpSpPr>
          <p:cNvPr id="30" name="Group 29"/>
          <p:cNvGrpSpPr/>
          <p:nvPr/>
        </p:nvGrpSpPr>
        <p:grpSpPr>
          <a:xfrm>
            <a:off x="5975563" y="6011483"/>
            <a:ext cx="857707" cy="616015"/>
            <a:chOff x="2086338" y="6308016"/>
            <a:chExt cx="857707" cy="616015"/>
          </a:xfrm>
        </p:grpSpPr>
        <p:sp>
          <p:nvSpPr>
            <p:cNvPr id="31" name="Rectangle 30"/>
            <p:cNvSpPr/>
            <p:nvPr/>
          </p:nvSpPr>
          <p:spPr>
            <a:xfrm flipV="1">
              <a:off x="2086338" y="6308016"/>
              <a:ext cx="37642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>
                  <a:sym typeface="Wingdings"/>
                </a:rPr>
                <a:t>Π</a:t>
              </a:r>
              <a:endParaRPr lang="en-US" sz="2400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618615" y="6467106"/>
              <a:ext cx="32543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Symbol" charset="2"/>
                  <a:cs typeface="Symbol" charset="2"/>
                  <a:sym typeface="Wingdings"/>
                </a:rPr>
                <a:t>b</a:t>
              </a:r>
              <a:endParaRPr lang="en-US" sz="2000" dirty="0">
                <a:latin typeface="Symbol" charset="2"/>
                <a:cs typeface="Symbol" charset="2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115575" y="6523921"/>
              <a:ext cx="325430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 smtClean="0">
                  <a:latin typeface="Symbol" charset="2"/>
                  <a:cs typeface="Symbol" charset="2"/>
                  <a:sym typeface="Wingdings"/>
                </a:rPr>
                <a:t>b</a:t>
              </a:r>
              <a:endParaRPr lang="en-US" sz="2000" dirty="0">
                <a:latin typeface="Symbol" charset="2"/>
                <a:cs typeface="Symbol" charset="2"/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8646690" y="3318843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sp>
        <p:nvSpPr>
          <p:cNvPr id="22" name="Rectangle 21"/>
          <p:cNvSpPr/>
          <p:nvPr/>
        </p:nvSpPr>
        <p:spPr>
          <a:xfrm>
            <a:off x="1823856" y="5389132"/>
            <a:ext cx="3301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ym typeface="Wingdings"/>
              </a:rPr>
              <a:t>α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1608141" y="4941121"/>
            <a:ext cx="3309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</a:t>
            </a:r>
          </a:p>
        </p:txBody>
      </p:sp>
      <p:sp>
        <p:nvSpPr>
          <p:cNvPr id="34" name="Rectangle 33"/>
          <p:cNvSpPr/>
          <p:nvPr/>
        </p:nvSpPr>
        <p:spPr>
          <a:xfrm>
            <a:off x="7162" y="3771128"/>
            <a:ext cx="9150963" cy="182880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527510" y="0"/>
            <a:ext cx="4088980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/>
              <a:t>Let X be a CW complex. </a:t>
            </a:r>
            <a:endParaRPr lang="en-US" sz="3200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14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6963" y="-2535"/>
            <a:ext cx="9171780" cy="6862763"/>
            <a:chOff x="-6963" y="-2535"/>
            <a:chExt cx="9171780" cy="6862763"/>
          </a:xfrm>
          <a:solidFill>
            <a:schemeClr val="accent3">
              <a:lumMod val="40000"/>
              <a:lumOff val="60000"/>
            </a:schemeClr>
          </a:solidFill>
        </p:grpSpPr>
        <p:grpSp>
          <p:nvGrpSpPr>
            <p:cNvPr id="4" name="Group 3"/>
            <p:cNvGrpSpPr/>
            <p:nvPr/>
          </p:nvGrpSpPr>
          <p:grpSpPr>
            <a:xfrm>
              <a:off x="-6963" y="-1"/>
              <a:ext cx="9171780" cy="6860229"/>
              <a:chOff x="-6963" y="-1"/>
              <a:chExt cx="9171780" cy="6860229"/>
            </a:xfrm>
            <a:grpFill/>
          </p:grpSpPr>
          <p:sp>
            <p:nvSpPr>
              <p:cNvPr id="5" name="Rectangle 4"/>
              <p:cNvSpPr/>
              <p:nvPr/>
            </p:nvSpPr>
            <p:spPr>
              <a:xfrm>
                <a:off x="0" y="0"/>
                <a:ext cx="18288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8976879" y="0"/>
                <a:ext cx="182880" cy="685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13854" y="-1"/>
                <a:ext cx="9150963" cy="182880"/>
              </a:xfrm>
              <a:prstGeom prst="rect">
                <a:avLst/>
              </a:prstGeom>
              <a:grpFill/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-6963" y="6677348"/>
                <a:ext cx="9150963" cy="18288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3" name="Rectangle 22"/>
            <p:cNvSpPr/>
            <p:nvPr/>
          </p:nvSpPr>
          <p:spPr>
            <a:xfrm>
              <a:off x="20817" y="-2535"/>
              <a:ext cx="9144000" cy="1042416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110342" y="-24007"/>
            <a:ext cx="69233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Your name homology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74532" y="1087199"/>
            <a:ext cx="6096000" cy="457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3 ingredients:</a:t>
            </a:r>
          </a:p>
          <a:p>
            <a:endParaRPr lang="en-US" sz="3600" dirty="0"/>
          </a:p>
          <a:p>
            <a:r>
              <a:rPr lang="en-US" sz="5400" dirty="0" smtClean="0"/>
              <a:t>1.)  Objects</a:t>
            </a:r>
          </a:p>
          <a:p>
            <a:pPr>
              <a:lnSpc>
                <a:spcPct val="140000"/>
              </a:lnSpc>
            </a:pPr>
            <a:r>
              <a:rPr lang="en-US" sz="5400" dirty="0" smtClean="0"/>
              <a:t>2.)  Grading</a:t>
            </a:r>
          </a:p>
          <a:p>
            <a:pPr>
              <a:lnSpc>
                <a:spcPct val="140000"/>
              </a:lnSpc>
            </a:pPr>
            <a:r>
              <a:rPr lang="en-US" sz="5400" dirty="0" smtClean="0"/>
              <a:t>3.)  Boundary map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46735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36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7119</Words>
  <Application>Microsoft Office PowerPoint</Application>
  <PresentationFormat>On-screen Show (4:3)</PresentationFormat>
  <Paragraphs>947</Paragraphs>
  <Slides>58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4" baseType="lpstr">
      <vt:lpstr>Apple Chancery</vt:lpstr>
      <vt:lpstr>Arial</vt:lpstr>
      <vt:lpstr>Calibri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I Darcy</dc:creator>
  <cp:keywords/>
  <dc:description/>
  <cp:lastModifiedBy>Darcy, Isabel K</cp:lastModifiedBy>
  <cp:revision>85</cp:revision>
  <dcterms:created xsi:type="dcterms:W3CDTF">2015-10-04T23:39:30Z</dcterms:created>
  <dcterms:modified xsi:type="dcterms:W3CDTF">2015-10-07T14:53:20Z</dcterms:modified>
  <cp:category/>
</cp:coreProperties>
</file>