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9"/>
  </p:notesMasterIdLst>
  <p:sldIdLst>
    <p:sldId id="313" r:id="rId2"/>
    <p:sldId id="314" r:id="rId3"/>
    <p:sldId id="317" r:id="rId4"/>
    <p:sldId id="315" r:id="rId5"/>
    <p:sldId id="333" r:id="rId6"/>
    <p:sldId id="318" r:id="rId7"/>
    <p:sldId id="325" r:id="rId8"/>
    <p:sldId id="344" r:id="rId9"/>
    <p:sldId id="257" r:id="rId10"/>
    <p:sldId id="287" r:id="rId11"/>
    <p:sldId id="276" r:id="rId12"/>
    <p:sldId id="261" r:id="rId13"/>
    <p:sldId id="262" r:id="rId14"/>
    <p:sldId id="258" r:id="rId15"/>
    <p:sldId id="264" r:id="rId16"/>
    <p:sldId id="298" r:id="rId17"/>
    <p:sldId id="334" r:id="rId18"/>
    <p:sldId id="335" r:id="rId19"/>
    <p:sldId id="259" r:id="rId20"/>
    <p:sldId id="290" r:id="rId21"/>
    <p:sldId id="299" r:id="rId22"/>
    <p:sldId id="356" r:id="rId23"/>
    <p:sldId id="266" r:id="rId24"/>
    <p:sldId id="269" r:id="rId25"/>
    <p:sldId id="336" r:id="rId26"/>
    <p:sldId id="337" r:id="rId27"/>
    <p:sldId id="271" r:id="rId28"/>
    <p:sldId id="273" r:id="rId29"/>
    <p:sldId id="275" r:id="rId30"/>
    <p:sldId id="306" r:id="rId31"/>
    <p:sldId id="291" r:id="rId32"/>
    <p:sldId id="302" r:id="rId33"/>
    <p:sldId id="307" r:id="rId34"/>
    <p:sldId id="256" r:id="rId35"/>
    <p:sldId id="288" r:id="rId36"/>
    <p:sldId id="308" r:id="rId37"/>
    <p:sldId id="289" r:id="rId38"/>
    <p:sldId id="303" r:id="rId39"/>
    <p:sldId id="296" r:id="rId40"/>
    <p:sldId id="310" r:id="rId41"/>
    <p:sldId id="355" r:id="rId42"/>
    <p:sldId id="305" r:id="rId43"/>
    <p:sldId id="357" r:id="rId44"/>
    <p:sldId id="292" r:id="rId45"/>
    <p:sldId id="346" r:id="rId46"/>
    <p:sldId id="343" r:id="rId47"/>
    <p:sldId id="341" r:id="rId48"/>
    <p:sldId id="352" r:id="rId49"/>
    <p:sldId id="353" r:id="rId50"/>
    <p:sldId id="354" r:id="rId51"/>
    <p:sldId id="347" r:id="rId52"/>
    <p:sldId id="348" r:id="rId53"/>
    <p:sldId id="349" r:id="rId54"/>
    <p:sldId id="351" r:id="rId55"/>
    <p:sldId id="350" r:id="rId56"/>
    <p:sldId id="342" r:id="rId57"/>
    <p:sldId id="293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00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1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5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B929-16E9-4240-AFCF-119126BD4986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ABD85-663D-D44F-A797-91B2D394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9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distinguish c</a:t>
            </a:r>
            <a:r>
              <a:rPr lang="en-US" dirty="0" smtClean="0"/>
              <a:t>ell complexes</a:t>
            </a:r>
            <a:r>
              <a:rPr lang="en-US" baseline="0" dirty="0" smtClean="0"/>
              <a:t> from simplicial complexes, I’ll now color my 2-dimensional faces, light brown instead of blue since one can use any color one wants.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  t^2vi  1t^2vi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Thus we now have the </a:t>
            </a:r>
            <a:r>
              <a:rPr lang="en-US" sz="1200" dirty="0" err="1" smtClean="0">
                <a:solidFill>
                  <a:schemeClr val="tx1"/>
                </a:solidFill>
              </a:rPr>
              <a:t>Vietoris</a:t>
            </a:r>
            <a:r>
              <a:rPr lang="en-US" sz="1200" dirty="0" smtClean="0">
                <a:solidFill>
                  <a:schemeClr val="tx1"/>
                </a:solidFill>
              </a:rPr>
              <a:t> Rips simplicial complex.</a:t>
            </a:r>
            <a:r>
              <a:rPr lang="en-US" sz="1200" baseline="0" dirty="0" smtClean="0">
                <a:solidFill>
                  <a:schemeClr val="tx1"/>
                </a:solidFill>
              </a:rPr>
              <a:t>  Note we get the same simplex by adding one dimension at a time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6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1" dirty="0" smtClean="0">
                <a:solidFill>
                  <a:schemeClr val="tx1"/>
                </a:solidFill>
              </a:rPr>
              <a:t>If I use Z</a:t>
            </a:r>
            <a:r>
              <a:rPr lang="en-US" sz="1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1200" dirty="0" smtClean="0">
                <a:solidFill>
                  <a:schemeClr val="tx1"/>
                </a:solidFill>
              </a:rPr>
              <a:t> coefficients,</a:t>
            </a:r>
            <a:r>
              <a:rPr lang="en-US" baseline="0" dirty="0" smtClean="0"/>
              <a:t> the </a:t>
            </a:r>
            <a:r>
              <a:rPr lang="en-US" sz="1200" dirty="0" smtClean="0">
                <a:solidFill>
                  <a:schemeClr val="tx1"/>
                </a:solidFill>
              </a:rPr>
              <a:t>Building blocks for a simplicial complex using</a:t>
            </a:r>
            <a:r>
              <a:rPr lang="en-US" sz="1200" b="1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are unoriented</a:t>
            </a:r>
          </a:p>
          <a:p>
            <a:pPr algn="l"/>
            <a:r>
              <a:rPr lang="en-US" baseline="0" dirty="0" smtClean="0"/>
              <a:t>Since my complexes are </a:t>
            </a:r>
            <a:r>
              <a:rPr lang="en-US" baseline="0" dirty="0" err="1" smtClean="0"/>
              <a:t>unoriented</a:t>
            </a:r>
            <a:r>
              <a:rPr lang="en-US" baseline="0" dirty="0" smtClean="0"/>
              <a:t>, we now use set notation to indicate our complexes.  So an edge can be denoted by the unordered set v1v2, while a face is denoted by the unordered set v1v2v3.  Since orientation doesn’t matter with Z2 coefficients, the order of the vertices in my set also does not matter.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Since 1 = -1 mod 2, I don’t need minus signs and thus we can calculate boundary using only addition and no subtraction.   Thus to calculate the boundary of a face, I can remove v3 to get the boundary edge v1v2, remove v1 to get</a:t>
            </a:r>
          </a:p>
          <a:p>
            <a:pPr algn="l"/>
            <a:r>
              <a:rPr lang="en-US" baseline="0" dirty="0" smtClean="0"/>
              <a:t>The sum of these 3 edges is the boundary of this face.  I don’t have alternating signs since 1 = -1.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Similarly the boundary of an edge, remove v1, I get v2, remove v2, I get v1 so the boundary of the edge v1v2 is the sum v2 + v1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As before the  boundary of a vertex is 0 since if I remove the vertex, I have the empty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17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To</a:t>
            </a:r>
            <a:r>
              <a:rPr lang="en-US" sz="1200" baseline="0" dirty="0" smtClean="0">
                <a:solidFill>
                  <a:schemeClr val="tx1"/>
                </a:solidFill>
              </a:rPr>
              <a:t> c</a:t>
            </a:r>
            <a:r>
              <a:rPr lang="en-US" sz="1200" dirty="0" smtClean="0">
                <a:solidFill>
                  <a:schemeClr val="tx1"/>
                </a:solidFill>
              </a:rPr>
              <a:t>reate a simplicial complex,</a:t>
            </a:r>
            <a:r>
              <a:rPr lang="en-US" sz="1200" baseline="0" dirty="0" smtClean="0">
                <a:solidFill>
                  <a:schemeClr val="tx1"/>
                </a:solidFill>
              </a:rPr>
              <a:t> we s</a:t>
            </a:r>
            <a:r>
              <a:rPr lang="en-US" sz="1200" dirty="0" smtClean="0"/>
              <a:t>tart by adding 0-simplices (</a:t>
            </a:r>
            <a:r>
              <a:rPr lang="en-US" sz="1200" dirty="0" err="1" smtClean="0"/>
              <a:t>ie</a:t>
            </a:r>
            <a:r>
              <a:rPr lang="en-US" sz="1200" dirty="0" smtClean="0"/>
              <a:t> 0-dimensional vertices).  So our step zero will be to add 0-</a:t>
            </a:r>
            <a:r>
              <a:rPr lang="en-US" sz="1200" dirty="0" smtClean="0">
                <a:solidFill>
                  <a:schemeClr val="tx1"/>
                </a:solidFill>
              </a:rPr>
              <a:t>simplices.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smtClean="0"/>
              <a:t>Step 2.)  Add 2-dimensional triangles  (2-simplices).  But we can only</a:t>
            </a:r>
            <a:r>
              <a:rPr lang="en-US" sz="1200" baseline="0" dirty="0" smtClean="0"/>
              <a:t> add a triangle where 3 edges form a triangle since the </a:t>
            </a:r>
            <a:r>
              <a:rPr lang="en-US" sz="1200" dirty="0" smtClean="0">
                <a:solidFill>
                  <a:srgbClr val="FF0000"/>
                </a:solidFill>
              </a:rPr>
              <a:t>Boundary of a triangle is a cycle consisting of 3 edges.  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The boundary of a simplex must exist before we can</a:t>
            </a:r>
            <a:r>
              <a:rPr lang="en-US" sz="1200" baseline="0" dirty="0" smtClean="0">
                <a:solidFill>
                  <a:srgbClr val="FF0000"/>
                </a:solidFill>
              </a:rPr>
              <a:t> add that simplex.</a:t>
            </a: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Note we can also use n set of three vertices to identify a 2-simplex.  But to add a 2-simplex, we must have its three boundary edges in the complex.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48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Continuing to increase in dimension, in step 3, we </a:t>
            </a:r>
            <a:r>
              <a:rPr lang="en-US" sz="1200" dirty="0" smtClean="0"/>
              <a:t>Add 3-dimensional tetrahedrons (3-simplices).  But we can only add the tetrahedron if it’s faces are already part of the simplicial complex that we have created so far.  That is we can only add a 3-simplex  if there are 4 2-dimensionals that form the boundary of a tetrahedron,  then we can add a 3-simplex by filling it in.</a:t>
            </a:r>
          </a:p>
          <a:p>
            <a:endParaRPr lang="en-US" sz="1200" dirty="0" smtClean="0"/>
          </a:p>
          <a:p>
            <a:r>
              <a:rPr lang="en-US" sz="1200" dirty="0" smtClean="0"/>
              <a:t>I can identify a 3-simples with four vertices.</a:t>
            </a:r>
          </a:p>
          <a:p>
            <a:endParaRPr lang="en-US" sz="1200" dirty="0" smtClean="0"/>
          </a:p>
          <a:p>
            <a:r>
              <a:rPr lang="en-US" sz="1200" dirty="0" smtClean="0"/>
              <a:t>Note all the 2-dimensionals must be triangles.</a:t>
            </a:r>
            <a:r>
              <a:rPr lang="en-US" sz="1200" baseline="0" dirty="0" smtClean="0"/>
              <a:t>  Thus</a:t>
            </a:r>
            <a:r>
              <a:rPr lang="en-US" sz="1200" dirty="0" smtClean="0"/>
              <a:t> I cannot fill in this pyramid because it has a square 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3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</a:t>
            </a:r>
            <a:r>
              <a:rPr lang="en-US" sz="1200" baseline="0" dirty="0" smtClean="0">
                <a:solidFill>
                  <a:schemeClr val="tx1"/>
                </a:solidFill>
              </a:rPr>
              <a:t>b</a:t>
            </a:r>
            <a:r>
              <a:rPr lang="en-US" sz="1200" dirty="0" smtClean="0">
                <a:solidFill>
                  <a:schemeClr val="tx1"/>
                </a:solidFill>
              </a:rPr>
              <a:t>uilding blocks for a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simplicial complex consist of zero simplices which are zero dimensional vertices, one simplices which are one-dimensional edges, and 2-simplices which are two dimensional triangles,</a:t>
            </a:r>
          </a:p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9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1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4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2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6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1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4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B1BF-F2E9-5A4E-B5C0-36C7F6CF395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hep.net/record/870503/plot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imomaths.wordpress.com/2013/12/05/from-euler-characteristics-to-cohomology-ii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24" name="Oval 23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5" name="Oval 24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</p:spTree>
    <p:extLst>
      <p:ext uri="{BB962C8B-B14F-4D97-AF65-F5344CB8AC3E}">
        <p14:creationId xmlns:p14="http://schemas.microsoft.com/office/powerpoint/2010/main" val="4543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prstClr val="black"/>
                  </a:solidFill>
                  <a:latin typeface="Calibri"/>
                </a:rPr>
                <a:t>Grading</a:t>
              </a:r>
              <a:endParaRPr lang="en-US" sz="48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9598" y="1297432"/>
            <a:ext cx="87712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B60200"/>
                </a:solidFill>
              </a:rPr>
              <a:t>Grading:   Each object is assigned a unique grade.</a:t>
            </a:r>
          </a:p>
          <a:p>
            <a:endParaRPr lang="en-US" sz="3200" dirty="0"/>
          </a:p>
          <a:p>
            <a:r>
              <a:rPr lang="en-US" sz="3200" dirty="0" smtClean="0"/>
              <a:t>Let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 = {x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…,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k</a:t>
            </a:r>
            <a:r>
              <a:rPr lang="en-US" sz="3200" dirty="0" smtClean="0"/>
              <a:t>} = generators of grade n.</a:t>
            </a:r>
          </a:p>
          <a:p>
            <a:endParaRPr lang="en-US" sz="3200" dirty="0" smtClean="0"/>
          </a:p>
          <a:p>
            <a:r>
              <a:rPr lang="en-US" sz="3200" dirty="0"/>
              <a:t>Extend grading on the set of generators to the set of </a:t>
            </a:r>
            <a:r>
              <a:rPr lang="en-US" sz="3200" dirty="0" smtClean="0"/>
              <a:t>n-chains:  C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 = set of n-chains = R[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]</a:t>
            </a:r>
          </a:p>
          <a:p>
            <a:endParaRPr lang="en-US" sz="3200" dirty="0" smtClean="0"/>
          </a:p>
          <a:p>
            <a:r>
              <a:rPr lang="en-US" sz="3200" dirty="0" smtClean="0"/>
              <a:t>Normally n-chains in </a:t>
            </a:r>
            <a:r>
              <a:rPr lang="en-US" sz="3200" dirty="0"/>
              <a:t>C</a:t>
            </a:r>
            <a:r>
              <a:rPr lang="en-US" sz="3200" baseline="-25000" dirty="0"/>
              <a:t>n</a:t>
            </a:r>
            <a:r>
              <a:rPr lang="en-US" sz="3200" dirty="0" smtClean="0"/>
              <a:t> are assigned to the grade n.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7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1982608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35362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61264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1550601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28278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28278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1550601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1550601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15506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1550601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23296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25068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3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</a:t>
            </a: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err="1">
                <a:solidFill>
                  <a:schemeClr val="tx1"/>
                </a:solidFill>
              </a:rPr>
              <a:t>Čech</a:t>
            </a:r>
            <a:r>
              <a:rPr lang="en-US" sz="3200" dirty="0">
                <a:solidFill>
                  <a:schemeClr val="tx1"/>
                </a:solidFill>
              </a:rPr>
              <a:t> simplicial complex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nsimplexDist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79" y="1222917"/>
            <a:ext cx="6400800" cy="344170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943279" y="1574820"/>
            <a:ext cx="1362964" cy="1353167"/>
            <a:chOff x="943279" y="1574820"/>
            <a:chExt cx="1362964" cy="1353167"/>
          </a:xfrm>
        </p:grpSpPr>
        <p:sp>
          <p:nvSpPr>
            <p:cNvPr id="31" name="Isosceles Triangle 30"/>
            <p:cNvSpPr/>
            <p:nvPr/>
          </p:nvSpPr>
          <p:spPr>
            <a:xfrm rot="19709233">
              <a:off x="943279" y="1653562"/>
              <a:ext cx="1072816" cy="932692"/>
            </a:xfrm>
            <a:prstGeom prst="triangle">
              <a:avLst/>
            </a:prstGeom>
            <a:solidFill>
              <a:schemeClr val="bg1"/>
            </a:solidFill>
            <a:ln w="76200" cmpd="sng">
              <a:solidFill>
                <a:srgbClr val="008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1108085" y="2653667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1113956" y="1574820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2031923" y="2087736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8079" y="765614"/>
            <a:ext cx="7349814" cy="4329160"/>
            <a:chOff x="638079" y="765614"/>
            <a:chExt cx="7349814" cy="432916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6506" y="2158774"/>
              <a:ext cx="1188720" cy="1188720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04226" y="1618854"/>
              <a:ext cx="1181314" cy="1181314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38079" y="10942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6550916" y="851499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678887" y="124913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306152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3920224" y="102026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3905953" y="1519535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3445423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3516752" y="391346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2860613" y="346236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3693629" y="324478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6806579" y="346405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6100243" y="342787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569859" y="309142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6803213" y="26976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064828" y="271787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2814" y="5366851"/>
            <a:ext cx="8961395" cy="627583"/>
            <a:chOff x="325627" y="5052933"/>
            <a:chExt cx="8961395" cy="627583"/>
          </a:xfrm>
        </p:grpSpPr>
        <p:sp>
          <p:nvSpPr>
            <p:cNvPr id="10" name="TextBox 9"/>
            <p:cNvSpPr txBox="1"/>
            <p:nvPr/>
          </p:nvSpPr>
          <p:spPr>
            <a:xfrm>
              <a:off x="325627" y="5052933"/>
              <a:ext cx="896139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1</a:t>
              </a:r>
              <a:r>
                <a:rPr lang="en-US" sz="3200" dirty="0" smtClean="0"/>
                <a:t>.) B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    …    B</a:t>
              </a:r>
              <a:r>
                <a:rPr lang="en-US" sz="3200" baseline="-25000" dirty="0" smtClean="0"/>
                <a:t>k</a:t>
              </a:r>
              <a:r>
                <a:rPr lang="en-US" sz="3200" baseline="-25000" dirty="0"/>
                <a:t>+1</a:t>
              </a:r>
              <a:r>
                <a:rPr lang="en-US" sz="3200" dirty="0" smtClean="0"/>
                <a:t> ≠  ⁄ ,  create k-simplex {v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, ... , v</a:t>
              </a:r>
              <a:r>
                <a:rPr lang="en-US" sz="3200" baseline="-25000" dirty="0" smtClean="0"/>
                <a:t>k+1</a:t>
              </a:r>
              <a:r>
                <a:rPr lang="en-US" sz="3200" dirty="0" smtClean="0"/>
                <a:t>}.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 rot="10800000">
              <a:off x="1201737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0800000">
              <a:off x="1885062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93877" y="5052933"/>
              <a:ext cx="54072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23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38838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4932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5889" y="4135746"/>
            <a:ext cx="4554733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 +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285" y="15561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2298106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v</a:t>
            </a:r>
            <a:r>
              <a:rPr lang="en-US" sz="3200" baseline="-25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4701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7552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9725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Unoriented simplicial complex using</a:t>
            </a:r>
            <a:r>
              <a:rPr lang="en-US" sz="3200" b="1" dirty="0" smtClean="0">
                <a:solidFill>
                  <a:schemeClr val="tx1"/>
                </a:solidFill>
              </a:rPr>
              <a:t> Z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coefficients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46" y="2042170"/>
            <a:ext cx="4470307" cy="452515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7493" y="119170"/>
            <a:ext cx="88559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Nerve Lemma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  <a:r>
              <a:rPr lang="en-US" sz="3200" dirty="0"/>
              <a:t>If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 smtClean="0"/>
              <a:t>a finite </a:t>
            </a:r>
            <a:r>
              <a:rPr lang="en-US" sz="3200" dirty="0"/>
              <a:t>collection of subsets of X with </a:t>
            </a:r>
            <a:r>
              <a:rPr lang="en-US" sz="3200" dirty="0" smtClean="0"/>
              <a:t>all non</a:t>
            </a:r>
            <a:r>
              <a:rPr lang="en-US" sz="3200" dirty="0"/>
              <a:t>-empty intersections of </a:t>
            </a:r>
            <a:r>
              <a:rPr lang="en-US" sz="3200" dirty="0" err="1"/>
              <a:t>subcollections</a:t>
            </a:r>
            <a:r>
              <a:rPr lang="en-US" sz="3200" dirty="0"/>
              <a:t> of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contractible, then </a:t>
            </a:r>
            <a:r>
              <a:rPr lang="en-US" sz="3200" dirty="0" smtClean="0"/>
              <a:t>N(V) is </a:t>
            </a:r>
            <a:r>
              <a:rPr lang="en-US" sz="3200" dirty="0" err="1"/>
              <a:t>homotopic</a:t>
            </a:r>
            <a:r>
              <a:rPr lang="en-US" sz="3200" dirty="0"/>
              <a:t> </a:t>
            </a:r>
            <a:r>
              <a:rPr lang="en-US" sz="3200" dirty="0" smtClean="0"/>
              <a:t>to the </a:t>
            </a:r>
            <a:r>
              <a:rPr lang="en-US" sz="3200" dirty="0"/>
              <a:t>union of elements of </a:t>
            </a:r>
            <a:r>
              <a:rPr lang="en-US" sz="3200" i="1" dirty="0"/>
              <a:t>V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76400" y="6340115"/>
            <a:ext cx="8855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http://</a:t>
            </a:r>
            <a:r>
              <a:rPr lang="en-US" sz="2800" dirty="0" err="1"/>
              <a:t>www.math.upenn.edu</a:t>
            </a:r>
            <a:r>
              <a:rPr lang="en-US" sz="2800" dirty="0"/>
              <a:t>/~</a:t>
            </a:r>
            <a:r>
              <a:rPr lang="en-US" sz="2800" dirty="0" err="1"/>
              <a:t>ghrist</a:t>
            </a:r>
            <a:r>
              <a:rPr lang="en-US" sz="2800" dirty="0"/>
              <a:t>/EAT/EATchapter2.pdf</a:t>
            </a:r>
          </a:p>
        </p:txBody>
      </p:sp>
    </p:spTree>
    <p:extLst>
      <p:ext uri="{BB962C8B-B14F-4D97-AF65-F5344CB8AC3E}">
        <p14:creationId xmlns:p14="http://schemas.microsoft.com/office/powerpoint/2010/main" val="2283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2897493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68134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94036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2465486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61050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61050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2465486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2465486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24654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2465486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146191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147963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2123" y="122880"/>
            <a:ext cx="9040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Theorem:  The choice of triangulation does not affect the homology.</a:t>
            </a:r>
          </a:p>
        </p:txBody>
      </p:sp>
    </p:spTree>
    <p:extLst>
      <p:ext uri="{BB962C8B-B14F-4D97-AF65-F5344CB8AC3E}">
        <p14:creationId xmlns:p14="http://schemas.microsoft.com/office/powerpoint/2010/main" val="5056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58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45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</a:t>
            </a:r>
            <a:r>
              <a:rPr lang="en-US" sz="3200" dirty="0" smtClean="0">
                <a:solidFill>
                  <a:schemeClr val="tx1"/>
                </a:solidFill>
              </a:rPr>
              <a:t>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3072231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35070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5006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7359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3777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753753" y="4574174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99708" y="5551596"/>
            <a:ext cx="6944585" cy="746661"/>
            <a:chOff x="752058" y="5286981"/>
            <a:chExt cx="6944585" cy="746661"/>
          </a:xfrm>
        </p:grpSpPr>
        <p:sp>
          <p:nvSpPr>
            <p:cNvPr id="13" name="Rectangle 12"/>
            <p:cNvSpPr/>
            <p:nvPr/>
          </p:nvSpPr>
          <p:spPr>
            <a:xfrm>
              <a:off x="1206765" y="5332420"/>
              <a:ext cx="64898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/>
                <a:t>(n</a:t>
              </a:r>
              <a:r>
                <a:rPr lang="en-US" sz="3600" b="1" dirty="0"/>
                <a:t>-</a:t>
              </a:r>
              <a:r>
                <a:rPr lang="en-US" sz="3600" b="1" dirty="0" smtClean="0"/>
                <a:t>cells) </a:t>
              </a:r>
              <a:r>
                <a:rPr lang="en-US" sz="3600" b="1" dirty="0"/>
                <a:t>= { x in </a:t>
              </a:r>
              <a:r>
                <a:rPr lang="en-US" sz="3600" b="1" dirty="0" err="1"/>
                <a:t>R</a:t>
              </a:r>
              <a:r>
                <a:rPr lang="en-US" sz="3600" b="1" baseline="30000" dirty="0" err="1"/>
                <a:t>n</a:t>
              </a:r>
              <a:r>
                <a:rPr lang="en-US" sz="3600" b="1" dirty="0"/>
                <a:t>  :  || x || </a:t>
              </a:r>
              <a:r>
                <a:rPr lang="en-US" sz="3600" b="1" dirty="0" smtClean="0"/>
                <a:t>= </a:t>
              </a:r>
              <a:r>
                <a:rPr lang="en-US" sz="3600" b="1" dirty="0"/>
                <a:t>1  }  </a:t>
              </a:r>
            </a:p>
          </p:txBody>
        </p: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752058" y="5286981"/>
              <a:ext cx="654480" cy="746661"/>
              <a:chOff x="793734" y="564593"/>
              <a:chExt cx="569072" cy="649224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26" name="Rectangle 25"/>
              <p:cNvSpPr/>
              <p:nvPr/>
            </p:nvSpPr>
            <p:spPr>
              <a:xfrm>
                <a:off x="1061637" y="775517"/>
                <a:ext cx="301169" cy="4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aseline="-25000" dirty="0"/>
                  <a:t>n</a:t>
                </a:r>
                <a:endParaRPr lang="en-US" sz="3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80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90150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9918" y="5144703"/>
            <a:ext cx="8939960" cy="4354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43021" y="5649458"/>
            <a:ext cx="9430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0.)  Start by adding 0-dimensional vertices </a:t>
            </a:r>
          </a:p>
          <a:p>
            <a:pPr algn="ctr"/>
            <a:r>
              <a:rPr lang="en-US" sz="3200" dirty="0" smtClean="0"/>
              <a:t>(0-simplices)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0-skeleton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18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28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34443" y="3113238"/>
            <a:ext cx="701441" cy="1119673"/>
          </a:xfrm>
          <a:prstGeom prst="ellipse">
            <a:avLst/>
          </a:prstGeom>
          <a:noFill/>
          <a:ln w="571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0290" y="3126889"/>
            <a:ext cx="1188021" cy="1092359"/>
            <a:chOff x="5571405" y="4638552"/>
            <a:chExt cx="2501133" cy="198610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64696" y="4269834"/>
            <a:ext cx="2362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 loops</a:t>
            </a:r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166" y="5415192"/>
            <a:ext cx="944817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2.)  Add 2-dimensional triangles  (2-simplices).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triangle = a cycle consisting of 3 edges.</a:t>
            </a:r>
          </a:p>
        </p:txBody>
      </p:sp>
      <p:pic>
        <p:nvPicPr>
          <p:cNvPr id="11" name="Picture 10" descr="2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95675"/>
            <a:ext cx="6400800" cy="3441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5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7846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6532" y="4811942"/>
            <a:ext cx="888746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3</a:t>
            </a:r>
            <a:r>
              <a:rPr lang="en-US" sz="3200" dirty="0" smtClean="0"/>
              <a:t>.)  </a:t>
            </a:r>
            <a:r>
              <a:rPr lang="en-US" sz="3200" dirty="0"/>
              <a:t>A</a:t>
            </a:r>
            <a:r>
              <a:rPr lang="en-US" sz="3200" dirty="0" smtClean="0"/>
              <a:t>dd 3-dimensional tetrahedrons (3-simplices).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3-simplex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= a cycle consisting of its four 2-dimensional faces.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01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n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59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006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892919" y="73641"/>
            <a:ext cx="5358163" cy="908370"/>
            <a:chOff x="581939" y="182879"/>
            <a:chExt cx="5358163" cy="908370"/>
          </a:xfrm>
        </p:grpSpPr>
        <p:sp>
          <p:nvSpPr>
            <p:cNvPr id="11" name="TextBox 10"/>
            <p:cNvSpPr txBox="1"/>
            <p:nvPr/>
          </p:nvSpPr>
          <p:spPr>
            <a:xfrm>
              <a:off x="581939" y="182879"/>
              <a:ext cx="5358163" cy="8925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n</a:t>
              </a:r>
              <a:r>
                <a:rPr lang="en-US" sz="3600" dirty="0" smtClean="0"/>
                <a:t>-skeleton  =  U  k-simplices</a:t>
              </a:r>
            </a:p>
            <a:p>
              <a:endParaRPr lang="en-US" sz="1600" dirty="0" smtClean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3055213" y="629584"/>
              <a:ext cx="7787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k ≤ 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972" y="388556"/>
            <a:ext cx="7859965" cy="7109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Let {v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, 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</a:t>
            </a:r>
            <a:r>
              <a:rPr lang="en-US" sz="3600" dirty="0"/>
              <a:t>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/>
              <a:t>}</a:t>
            </a:r>
            <a:r>
              <a:rPr lang="en-US" sz="3600" dirty="0" smtClean="0"/>
              <a:t> be a simplex.</a:t>
            </a:r>
          </a:p>
          <a:p>
            <a:endParaRPr lang="en-US" sz="3600" dirty="0"/>
          </a:p>
          <a:p>
            <a:r>
              <a:rPr lang="en-US" sz="3600" dirty="0" smtClean="0"/>
              <a:t>A subset of  {v</a:t>
            </a:r>
            <a:r>
              <a:rPr lang="en-US" sz="3600" baseline="-25000" dirty="0" smtClean="0"/>
              <a:t>0</a:t>
            </a:r>
            <a:r>
              <a:rPr lang="en-US" sz="3600" dirty="0"/>
              <a:t>, v</a:t>
            </a:r>
            <a:r>
              <a:rPr lang="en-US" sz="3600" baseline="-25000" dirty="0"/>
              <a:t>1</a:t>
            </a:r>
            <a:r>
              <a:rPr lang="en-US" sz="3600" dirty="0"/>
              <a:t>, 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}  is called a </a:t>
            </a:r>
            <a:r>
              <a:rPr lang="en-US" sz="3600" dirty="0" smtClean="0">
                <a:solidFill>
                  <a:srgbClr val="AF0000"/>
                </a:solidFill>
              </a:rPr>
              <a:t>face</a:t>
            </a:r>
            <a:r>
              <a:rPr lang="en-US" sz="3600" dirty="0" smtClean="0"/>
              <a:t> of this simplex.</a:t>
            </a:r>
          </a:p>
          <a:p>
            <a:endParaRPr lang="en-US" sz="3600" dirty="0"/>
          </a:p>
          <a:p>
            <a:r>
              <a:rPr lang="en-US" sz="3600" dirty="0" smtClean="0"/>
              <a:t>Ex:  The faces of </a:t>
            </a:r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are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>
                <a:solidFill>
                  <a:srgbClr val="000000"/>
                </a:solidFill>
              </a:rPr>
              <a:t>{v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</a:t>
            </a:r>
            <a:r>
              <a:rPr lang="en-US" sz="3600" baseline="-25000" dirty="0" smtClean="0">
                <a:solidFill>
                  <a:srgbClr val="000000"/>
                </a:solidFill>
              </a:rPr>
              <a:t>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sz="3600" dirty="0" smtClean="0">
                <a:solidFill>
                  <a:srgbClr val="000000"/>
                </a:solidFill>
              </a:rPr>
              <a:t>}, {v</a:t>
            </a:r>
            <a:r>
              <a:rPr lang="en-US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 smtClean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3</a:t>
            </a:r>
            <a:r>
              <a:rPr lang="en-US" sz="3600" dirty="0">
                <a:solidFill>
                  <a:srgbClr val="000000"/>
                </a:solidFill>
              </a:rPr>
              <a:t>}</a:t>
            </a:r>
            <a:endParaRPr lang="en-US" sz="3600" baseline="-25000" dirty="0">
              <a:solidFill>
                <a:srgbClr val="000000"/>
              </a:solidFill>
            </a:endParaRPr>
          </a:p>
          <a:p>
            <a:endParaRPr lang="en-US" sz="3600" baseline="-25000" dirty="0">
              <a:solidFill>
                <a:srgbClr val="000000"/>
              </a:solidFill>
            </a:endParaRPr>
          </a:p>
          <a:p>
            <a:r>
              <a:rPr lang="en-US" sz="3600" dirty="0" smtClean="0"/>
              <a:t> </a:t>
            </a:r>
            <a:endParaRPr lang="en-US" sz="3600" dirty="0"/>
          </a:p>
          <a:p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911595" y="2343449"/>
            <a:ext cx="2932737" cy="2510394"/>
            <a:chOff x="643130" y="3761860"/>
            <a:chExt cx="2932737" cy="2510394"/>
          </a:xfrm>
        </p:grpSpPr>
        <p:sp>
          <p:nvSpPr>
            <p:cNvPr id="4" name="TextBox 3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82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63865" y="5693949"/>
            <a:ext cx="2180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AF0000"/>
                </a:solidFill>
              </a:rPr>
              <a:t>simplex = convex hull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52723" y="5693949"/>
            <a:ext cx="827526" cy="438900"/>
          </a:xfrm>
          <a:prstGeom prst="straightConnector1">
            <a:avLst/>
          </a:prstGeom>
          <a:ln w="38100" cmpd="sng">
            <a:solidFill>
              <a:srgbClr val="A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9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5" y="320996"/>
            <a:ext cx="8621850" cy="51109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3365" y="6118598"/>
            <a:ext cx="9020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persistent cosmic web and its filamentary structure I: Theory and implementation - </a:t>
            </a:r>
            <a:r>
              <a:rPr lang="en-US" dirty="0" err="1" smtClean="0"/>
              <a:t>Sousbie</a:t>
            </a:r>
            <a:r>
              <a:rPr lang="en-US" dirty="0" smtClean="0"/>
              <a:t>, Thierry                        </a:t>
            </a:r>
            <a:r>
              <a:rPr lang="en-US" dirty="0" smtClean="0">
                <a:hlinkClick r:id="rId3"/>
              </a:rPr>
              <a:t>http://inspirehep.net/record/870503/plots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61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49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674062" y="2169224"/>
            <a:ext cx="1453966" cy="154546"/>
            <a:chOff x="3687717" y="2169224"/>
            <a:chExt cx="1453966" cy="154546"/>
          </a:xfrm>
        </p:grpSpPr>
        <p:sp>
          <p:nvSpPr>
            <p:cNvPr id="4" name="Oval 3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89912" y="819574"/>
            <a:ext cx="1453966" cy="154546"/>
            <a:chOff x="3687717" y="2169224"/>
            <a:chExt cx="1453966" cy="154546"/>
          </a:xfrm>
        </p:grpSpPr>
        <p:sp>
          <p:nvSpPr>
            <p:cNvPr id="9" name="Oval 8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39466" y="342520"/>
            <a:ext cx="1775203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many vertices?</a:t>
            </a:r>
          </a:p>
        </p:txBody>
      </p:sp>
      <p:sp>
        <p:nvSpPr>
          <p:cNvPr id="11" name="Bent Arrow 10"/>
          <p:cNvSpPr/>
          <p:nvPr/>
        </p:nvSpPr>
        <p:spPr>
          <a:xfrm flipH="1" flipV="1">
            <a:off x="5239466" y="1269313"/>
            <a:ext cx="905466" cy="574047"/>
          </a:xfrm>
          <a:prstGeom prst="bentArrow">
            <a:avLst/>
          </a:prstGeom>
          <a:solidFill>
            <a:srgbClr val="FDEA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8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169" y="1105508"/>
            <a:ext cx="4311374" cy="44622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0381" y="6407729"/>
            <a:ext cx="8993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https://simomaths.wordpress.com/2013/12/05/from-euler-characteristics-to-cohomology-ii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270" y="284096"/>
            <a:ext cx="7017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Standard triangulation of the torus: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64693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>
                <a:solidFill>
                  <a:srgbClr val="AF0000"/>
                </a:solidFill>
              </a:rPr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40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1737" y="2576185"/>
            <a:ext cx="8689219" cy="359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n-</a:t>
            </a:r>
            <a:r>
              <a:rPr lang="en-US" sz="3200" b="1" dirty="0">
                <a:solidFill>
                  <a:srgbClr val="000000"/>
                </a:solidFill>
              </a:rPr>
              <a:t>simplex </a:t>
            </a:r>
            <a:r>
              <a:rPr lang="en-US" sz="3200" dirty="0" smtClean="0">
                <a:solidFill>
                  <a:srgbClr val="000000"/>
                </a:solidFill>
              </a:rPr>
              <a:t>= </a:t>
            </a:r>
            <a:r>
              <a:rPr lang="en-US" sz="3200" dirty="0">
                <a:solidFill>
                  <a:srgbClr val="000000"/>
                </a:solidFill>
              </a:rPr>
              <a:t>{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…, </a:t>
            </a:r>
            <a:r>
              <a:rPr lang="en-US" sz="3200" dirty="0" err="1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n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endParaRPr lang="en-US" sz="3200" baseline="-25000" dirty="0" smtClean="0">
              <a:solidFill>
                <a:srgbClr val="000000"/>
              </a:solidFill>
            </a:endParaRPr>
          </a:p>
          <a:p>
            <a:r>
              <a:rPr lang="en-US" sz="3200" dirty="0" smtClean="0"/>
              <a:t>Let V be a finite set.</a:t>
            </a:r>
          </a:p>
          <a:p>
            <a:endParaRPr lang="en-US" sz="1400" dirty="0"/>
          </a:p>
          <a:p>
            <a:r>
              <a:rPr lang="en-US" sz="3200" dirty="0" smtClean="0"/>
              <a:t>A finite </a:t>
            </a:r>
            <a:r>
              <a:rPr lang="en-US" sz="3200" dirty="0" smtClean="0">
                <a:solidFill>
                  <a:srgbClr val="AF0000"/>
                </a:solidFill>
              </a:rPr>
              <a:t>abstract simplicial complex </a:t>
            </a:r>
            <a:r>
              <a:rPr lang="en-US" sz="3200" dirty="0" smtClean="0"/>
              <a:t>is </a:t>
            </a:r>
          </a:p>
          <a:p>
            <a:r>
              <a:rPr lang="en-US" sz="3200" dirty="0" smtClean="0"/>
              <a:t>a subset </a:t>
            </a:r>
            <a:r>
              <a:rPr lang="en-US" sz="3200" dirty="0" smtClean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of </a:t>
            </a:r>
            <a:r>
              <a:rPr lang="en-US" sz="3200" dirty="0" smtClean="0">
                <a:latin typeface="Apple Chancery"/>
                <a:cs typeface="Apple Chancery"/>
              </a:rPr>
              <a:t>P</a:t>
            </a:r>
            <a:r>
              <a:rPr lang="en-US" sz="3200" dirty="0" smtClean="0"/>
              <a:t>(V) such that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1.)  v in V implies {v} in </a:t>
            </a:r>
            <a:r>
              <a:rPr lang="en-US" sz="3200" dirty="0" smtClean="0">
                <a:latin typeface="Apple Chancery"/>
                <a:cs typeface="Apple Chancery"/>
              </a:rPr>
              <a:t>A,</a:t>
            </a:r>
            <a:r>
              <a:rPr lang="en-US" sz="3200" dirty="0" smtClean="0"/>
              <a:t> then </a:t>
            </a:r>
          </a:p>
          <a:p>
            <a:r>
              <a:rPr lang="en-US" sz="3200" dirty="0" smtClean="0"/>
              <a:t>     2.) </a:t>
            </a:r>
            <a:r>
              <a:rPr lang="en-US" sz="3200" dirty="0"/>
              <a:t>if X is in </a:t>
            </a:r>
            <a:r>
              <a:rPr lang="en-US" sz="3200" dirty="0" smtClean="0">
                <a:latin typeface="Apple Chancery"/>
                <a:cs typeface="Apple Chancery"/>
              </a:rPr>
              <a:t>A </a:t>
            </a:r>
            <a:r>
              <a:rPr lang="en-US" sz="3200" dirty="0" smtClean="0">
                <a:cs typeface="Apple Chancery"/>
              </a:rPr>
              <a:t>and </a:t>
            </a:r>
            <a:r>
              <a:rPr lang="en-US" sz="3200" dirty="0" smtClean="0"/>
              <a:t>if Y     X, then Y is in </a:t>
            </a:r>
            <a:r>
              <a:rPr lang="en-US" sz="3200" dirty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442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8442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{v}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an abstract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287815" y="5740402"/>
            <a:ext cx="641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6797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complex = CW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2648926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266795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36411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59935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1981774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30248" y="3521559"/>
            <a:ext cx="8790857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endParaRPr lang="en-US" sz="3200" dirty="0" smtClean="0"/>
          </a:p>
          <a:p>
            <a:endParaRPr lang="en-US" sz="3200" dirty="0" smtClean="0">
              <a:solidFill>
                <a:srgbClr val="0037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45778" y="6102298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553024" y="6218766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7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</a:t>
            </a:r>
            <a:r>
              <a:rPr lang="en-US" sz="3200" dirty="0" smtClean="0"/>
              <a:t>[v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/>
              <a:t>]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0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5802" y="-52329"/>
            <a:ext cx="8898197" cy="6777589"/>
            <a:chOff x="423317" y="2291"/>
            <a:chExt cx="8898197" cy="6777589"/>
          </a:xfrm>
        </p:grpSpPr>
        <p:sp>
          <p:nvSpPr>
            <p:cNvPr id="2" name="Rectangle 1"/>
            <p:cNvSpPr/>
            <p:nvPr/>
          </p:nvSpPr>
          <p:spPr>
            <a:xfrm>
              <a:off x="423317" y="193461"/>
              <a:ext cx="8898197" cy="65864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dirty="0" smtClean="0"/>
                <a:t>  =  </a:t>
              </a:r>
              <a:r>
                <a:rPr lang="en-US" sz="2600" dirty="0" smtClean="0">
                  <a:solidFill>
                    <a:srgbClr val="000000"/>
                  </a:solidFill>
                </a:rPr>
                <a:t>[v</a:t>
              </a:r>
              <a:r>
                <a:rPr lang="en-US" sz="2600" baseline="-25000" dirty="0" smtClean="0">
                  <a:solidFill>
                    <a:srgbClr val="000000"/>
                  </a:solidFill>
                </a:rPr>
                <a:t>0</a:t>
              </a:r>
              <a:r>
                <a:rPr lang="en-US" sz="2600" dirty="0">
                  <a:solidFill>
                    <a:srgbClr val="000000"/>
                  </a:solidFill>
                </a:rPr>
                <a:t>, v</a:t>
              </a:r>
              <a:r>
                <a:rPr lang="en-US" sz="2600" baseline="-25000" dirty="0">
                  <a:solidFill>
                    <a:srgbClr val="000000"/>
                  </a:solidFill>
                </a:rPr>
                <a:t>1</a:t>
              </a:r>
              <a:r>
                <a:rPr lang="en-US" sz="2600" dirty="0">
                  <a:solidFill>
                    <a:srgbClr val="000000"/>
                  </a:solidFill>
                </a:rPr>
                <a:t>, …, </a:t>
              </a:r>
              <a:r>
                <a:rPr lang="en-US" sz="260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2600" baseline="-25000" dirty="0" err="1" smtClean="0">
                  <a:solidFill>
                    <a:srgbClr val="000000"/>
                  </a:solidFill>
                </a:rPr>
                <a:t>n</a:t>
              </a:r>
              <a:r>
                <a:rPr lang="en-US" sz="2600" dirty="0" smtClean="0">
                  <a:solidFill>
                    <a:srgbClr val="000000"/>
                  </a:solidFill>
                </a:rPr>
                <a:t>],      </a:t>
              </a:r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baseline="30000" dirty="0" smtClean="0"/>
                <a:t> </a:t>
              </a:r>
              <a:r>
                <a:rPr lang="en-US" sz="2600" dirty="0" smtClean="0"/>
                <a:t> =  interior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endParaRPr lang="en-US" sz="2600" baseline="-25000" dirty="0">
                <a:solidFill>
                  <a:srgbClr val="000000"/>
                </a:solidFill>
              </a:endParaRPr>
            </a:p>
            <a:p>
              <a:endParaRPr lang="en-US" sz="2600" dirty="0"/>
            </a:p>
            <a:p>
              <a:r>
                <a:rPr lang="en-US" sz="2600" dirty="0" smtClean="0"/>
                <a:t>A  </a:t>
              </a:r>
              <a:r>
                <a:rPr lang="en-US" sz="2600" dirty="0" smtClean="0">
                  <a:solidFill>
                    <a:srgbClr val="AF0000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600" dirty="0" smtClean="0">
                  <a:solidFill>
                    <a:srgbClr val="AF0000"/>
                  </a:solidFill>
                </a:rPr>
                <a:t>-complex structure </a:t>
              </a:r>
              <a:r>
                <a:rPr lang="en-US" sz="2600" dirty="0" smtClean="0"/>
                <a:t>on a space X is a collection of maps </a:t>
              </a:r>
            </a:p>
            <a:p>
              <a:endParaRPr lang="en-US" sz="500" dirty="0"/>
            </a:p>
            <a:p>
              <a:r>
                <a:rPr lang="en-US" sz="2600" dirty="0" smtClean="0"/>
                <a:t>  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: </a:t>
              </a:r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baseline="30000" dirty="0" smtClean="0"/>
                <a:t> </a:t>
              </a:r>
              <a:r>
                <a:rPr lang="en-US" sz="2600" dirty="0" smtClean="0"/>
                <a:t>→ X, with n depending on the index α, such that:   </a:t>
              </a:r>
            </a:p>
            <a:p>
              <a:endParaRPr lang="en-US" sz="2600" dirty="0" smtClean="0"/>
            </a:p>
            <a:p>
              <a:r>
                <a:rPr lang="en-US" sz="2600" dirty="0" smtClean="0"/>
                <a:t>(</a:t>
              </a:r>
              <a:r>
                <a:rPr lang="en-US" sz="2600" dirty="0" err="1" smtClean="0"/>
                <a:t>i</a:t>
              </a:r>
              <a:r>
                <a:rPr lang="en-US" sz="2600" dirty="0" smtClean="0"/>
                <a:t>)   The </a:t>
              </a:r>
              <a:r>
                <a:rPr lang="en-US" sz="2600" dirty="0"/>
                <a:t>restriction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dirty="0" smtClean="0"/>
                <a:t> </a:t>
              </a:r>
              <a:r>
                <a:rPr lang="en-US" sz="2600" dirty="0"/>
                <a:t>is injective, and each point of X is </a:t>
              </a:r>
              <a:r>
                <a:rPr lang="en-US" sz="2600" dirty="0" smtClean="0"/>
                <a:t>in</a:t>
              </a:r>
            </a:p>
            <a:p>
              <a:endParaRPr lang="en-US" sz="1100" dirty="0" smtClean="0"/>
            </a:p>
            <a:p>
              <a:r>
                <a:rPr lang="en-US" sz="2600" dirty="0" smtClean="0"/>
                <a:t>       the </a:t>
              </a:r>
              <a:r>
                <a:rPr lang="en-US" sz="2600" dirty="0"/>
                <a:t>image of </a:t>
              </a:r>
              <a:r>
                <a:rPr lang="en-US" sz="2600" dirty="0" smtClean="0"/>
                <a:t>exactly one </a:t>
              </a:r>
              <a:r>
                <a:rPr lang="en-US" sz="2600" dirty="0"/>
                <a:t>such restriction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l-GR" sz="2600" baseline="30000" dirty="0" smtClean="0"/>
                <a:t>n</a:t>
              </a:r>
              <a:r>
                <a:rPr lang="el-GR" sz="2600" dirty="0" smtClean="0"/>
                <a:t>.</a:t>
              </a:r>
              <a:endParaRPr lang="el-GR" sz="2600" dirty="0"/>
            </a:p>
            <a:p>
              <a:endParaRPr lang="en-US" sz="2600" dirty="0" smtClean="0"/>
            </a:p>
            <a:p>
              <a:pPr marL="571500" indent="-571500">
                <a:buAutoNum type="romanLcParenBoth" startAt="2"/>
              </a:pPr>
              <a:r>
                <a:rPr lang="en-US" sz="2600" dirty="0" smtClean="0"/>
                <a:t>Each </a:t>
              </a:r>
              <a:r>
                <a:rPr lang="en-US" sz="2600" dirty="0"/>
                <a:t>restriction of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/>
                <a:t> to </a:t>
              </a:r>
              <a:r>
                <a:rPr lang="en-US" sz="2600" dirty="0" smtClean="0"/>
                <a:t>an n-1 </a:t>
              </a:r>
              <a:r>
                <a:rPr lang="en-US" sz="2600" dirty="0"/>
                <a:t>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is one of the </a:t>
              </a:r>
              <a:r>
                <a:rPr lang="en-US" sz="2600" dirty="0" smtClean="0"/>
                <a:t>maps</a:t>
              </a:r>
            </a:p>
            <a:p>
              <a:endParaRPr lang="en-US" sz="1100" dirty="0" smtClean="0"/>
            </a:p>
            <a:p>
              <a:pPr algn="ctr"/>
              <a:r>
                <a:rPr lang="en-US" sz="2600" dirty="0" smtClean="0"/>
                <a:t>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β</a:t>
              </a:r>
              <a:r>
                <a:rPr lang="en-US" sz="2600" dirty="0" smtClean="0"/>
                <a:t>: 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</a:t>
              </a:r>
              <a:r>
                <a:rPr lang="en-US" sz="2600" baseline="30000" dirty="0" smtClean="0"/>
                <a:t>1  </a:t>
              </a:r>
              <a:r>
                <a:rPr lang="en-US" sz="2600" dirty="0" smtClean="0"/>
                <a:t>→  X</a:t>
              </a:r>
              <a:r>
                <a:rPr lang="en-US" sz="2600" dirty="0"/>
                <a:t>. </a:t>
              </a:r>
              <a:endParaRPr lang="en-US" sz="2600" dirty="0" smtClean="0"/>
            </a:p>
            <a:p>
              <a:pPr algn="ctr"/>
              <a:endParaRPr lang="en-US" sz="1100" dirty="0" smtClean="0"/>
            </a:p>
            <a:p>
              <a:r>
                <a:rPr lang="en-US" sz="2600" dirty="0" smtClean="0"/>
                <a:t>Here we identify </a:t>
              </a:r>
              <a:r>
                <a:rPr lang="en-US" sz="2600" dirty="0"/>
                <a:t>the 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with </a:t>
              </a:r>
              <a:r>
                <a:rPr lang="en-US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−1</a:t>
              </a:r>
              <a:r>
                <a:rPr lang="en-US" sz="2600" dirty="0"/>
                <a:t> by the canonical linear </a:t>
              </a:r>
              <a:r>
                <a:rPr lang="en-US" sz="2600" dirty="0" smtClean="0"/>
                <a:t>homeomorphism between </a:t>
              </a:r>
              <a:r>
                <a:rPr lang="en-US" sz="2600" dirty="0"/>
                <a:t>them that preserves the ordering of the vertices</a:t>
              </a:r>
              <a:r>
                <a:rPr lang="en-US" sz="2600" dirty="0" smtClean="0"/>
                <a:t>.</a:t>
              </a:r>
            </a:p>
            <a:p>
              <a:endParaRPr lang="en-US" sz="2000" dirty="0"/>
            </a:p>
            <a:p>
              <a:r>
                <a:rPr lang="en-US" sz="2600" dirty="0"/>
                <a:t>(iii) </a:t>
              </a:r>
              <a:r>
                <a:rPr lang="en-US" sz="2600" dirty="0" smtClean="0"/>
                <a:t>  A </a:t>
              </a:r>
              <a:r>
                <a:rPr lang="en-US" sz="2600" dirty="0"/>
                <a:t>set A ⊂ X is open </a:t>
              </a:r>
              <a:r>
                <a:rPr lang="en-US" sz="2600" dirty="0" err="1"/>
                <a:t>iff</a:t>
              </a:r>
              <a:r>
                <a:rPr lang="en-US" sz="2600" dirty="0"/>
                <a:t> </a:t>
              </a:r>
              <a:r>
                <a:rPr lang="en-US" sz="2600" dirty="0" err="1" smtClean="0"/>
                <a:t>σ</a:t>
              </a:r>
              <a:r>
                <a:rPr lang="en-US" sz="2600" baseline="-25000" dirty="0"/>
                <a:t>α</a:t>
              </a:r>
              <a:r>
                <a:rPr lang="en-US" sz="2600" baseline="30000" dirty="0" smtClean="0"/>
                <a:t>−1</a:t>
              </a:r>
              <a:r>
                <a:rPr lang="en-US" sz="2600" dirty="0" smtClean="0"/>
                <a:t>(</a:t>
              </a:r>
              <a:r>
                <a:rPr lang="en-US" sz="2600" dirty="0"/>
                <a:t>A) is open in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for each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.</a:t>
              </a:r>
              <a:endParaRPr lang="en-US" sz="26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27507" y="2291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18231" y="2082175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7667" y="2622688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7353" y="913454"/>
            <a:ext cx="9205636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 </a:t>
            </a:r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their (n-1)-faces via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 smtClean="0"/>
              <a:t>: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such that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/>
              <a:t>|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 </a:t>
            </a:r>
            <a:r>
              <a:rPr lang="en-US" sz="3200" dirty="0" smtClean="0"/>
              <a:t>is a homeomorphism.  </a:t>
            </a:r>
            <a:endParaRPr lang="en-US" sz="3200" dirty="0" smtClean="0"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228" y="328894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</p:spTree>
    <p:extLst>
      <p:ext uri="{BB962C8B-B14F-4D97-AF65-F5344CB8AC3E}">
        <p14:creationId xmlns:p14="http://schemas.microsoft.com/office/powerpoint/2010/main" val="28028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0</a:t>
            </a: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60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olidFill>
                <a:srgbClr val="660066"/>
              </a:solidFill>
              <a:sym typeface="Wingdings"/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dirty="0" smtClean="0">
                <a:solidFill>
                  <a:srgbClr val="660066"/>
                </a:solidFill>
              </a:rPr>
              <a:t>/R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1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olidFill>
                <a:srgbClr val="008000"/>
              </a:solidFill>
              <a:sym typeface="Wingdings"/>
            </a:endParaRPr>
          </a:p>
          <a:p>
            <a:endParaRPr lang="en-US" sz="3200" dirty="0">
              <a:solidFill>
                <a:srgbClr val="008000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r>
              <a:rPr lang="en-US" sz="3200" baseline="-250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R/R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0  </a:t>
            </a:r>
            <a:endParaRPr lang="en-US" sz="3200" dirty="0"/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48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4379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0 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ym typeface="Wingdings"/>
            </a:endParaRP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B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=  </a:t>
            </a:r>
            <a:r>
              <a:rPr lang="en-US" sz="3200" dirty="0" smtClean="0">
                <a:solidFill>
                  <a:srgbClr val="0000FF"/>
                </a:solidFill>
              </a:rPr>
              <a:t>R/0  </a:t>
            </a:r>
            <a:r>
              <a:rPr lang="en-US" sz="3200" dirty="0">
                <a:solidFill>
                  <a:srgbClr val="0000FF"/>
                </a:solidFill>
              </a:rPr>
              <a:t>=  R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endParaRPr lang="en-US" sz="3200" dirty="0">
              <a:solidFill>
                <a:srgbClr val="0000FF"/>
              </a:solidFill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12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14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endParaRPr lang="en-US" sz="3200" dirty="0" smtClean="0"/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660066"/>
                </a:solidFill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r>
              <a:rPr lang="en-US" sz="3200" dirty="0" smtClean="0"/>
              <a:t>, 2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>
                <a:solidFill>
                  <a:srgbClr val="008000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H</a:t>
            </a:r>
            <a:r>
              <a:rPr lang="en-US" sz="3200" baseline="-25000" dirty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  =  </a:t>
            </a:r>
            <a:r>
              <a:rPr lang="en-US" sz="3200" dirty="0" err="1" smtClean="0">
                <a:sym typeface="Wingdings"/>
              </a:rPr>
              <a:t>Z</a:t>
            </a:r>
            <a:r>
              <a:rPr lang="en-US" sz="3200" baseline="-25000" dirty="0" err="1" smtClean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/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 =  R/0  =  R     for </a:t>
            </a:r>
            <a:r>
              <a:rPr lang="en-US" sz="3200" dirty="0" err="1" smtClean="0"/>
              <a:t>i</a:t>
            </a:r>
            <a:r>
              <a:rPr lang="en-US" sz="3200" dirty="0" smtClean="0"/>
              <a:t> = 0, 2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  =  </a:t>
            </a:r>
            <a:r>
              <a:rPr lang="en-US" sz="3200" dirty="0" err="1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err="1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>
                <a:solidFill>
                  <a:srgbClr val="008000"/>
                </a:solidFill>
              </a:rPr>
              <a:t>B</a:t>
            </a:r>
            <a:r>
              <a:rPr lang="en-US" sz="3200" baseline="-25000" dirty="0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 =  </a:t>
            </a:r>
            <a:r>
              <a:rPr lang="en-US" sz="3200" dirty="0" smtClean="0">
                <a:solidFill>
                  <a:srgbClr val="008000"/>
                </a:solidFill>
              </a:rPr>
              <a:t>0/</a:t>
            </a:r>
            <a:r>
              <a:rPr lang="en-US" sz="3200" dirty="0">
                <a:solidFill>
                  <a:srgbClr val="008000"/>
                </a:solidFill>
              </a:rPr>
              <a:t>0  =  R     for </a:t>
            </a:r>
            <a:r>
              <a:rPr lang="en-US" sz="3200" dirty="0" err="1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= </a:t>
            </a:r>
            <a:r>
              <a:rPr lang="en-US" sz="32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/>
              <a:t>, 3, 4, 5, …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414" t="7600" r="7974" b="6763"/>
          <a:stretch/>
        </p:blipFill>
        <p:spPr>
          <a:xfrm>
            <a:off x="2035397" y="949265"/>
            <a:ext cx="5066241" cy="47548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4" name="Rectangle 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complex </a:t>
            </a:r>
            <a:r>
              <a:rPr lang="en-US" sz="3200" dirty="0" smtClean="0">
                <a:solidFill>
                  <a:srgbClr val="000000"/>
                </a:solidFill>
              </a:rPr>
              <a:t>of a Torus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747" y="5558940"/>
            <a:ext cx="8674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the </a:t>
            </a:r>
            <a:r>
              <a:rPr lang="en-US" sz="2400" b="1" dirty="0" smtClean="0"/>
              <a:t>required</a:t>
            </a:r>
            <a:r>
              <a:rPr lang="en-US" sz="2400" dirty="0" smtClean="0"/>
              <a:t> orientation of edge c for the above complex to be a </a:t>
            </a:r>
            <a:r>
              <a:rPr lang="en-US" sz="2400" dirty="0" smtClean="0">
                <a:latin typeface="Symbol" charset="2"/>
                <a:cs typeface="Symbol" charset="2"/>
              </a:rPr>
              <a:t>D</a:t>
            </a:r>
            <a:r>
              <a:rPr lang="en-US" sz="2400" dirty="0" smtClean="0"/>
              <a:t>-complex.</a:t>
            </a:r>
            <a:r>
              <a:rPr lang="en-US" sz="2400" dirty="0" smtClean="0"/>
              <a:t>  </a:t>
            </a:r>
          </a:p>
          <a:p>
            <a:r>
              <a:rPr lang="en-US" sz="2400" dirty="0" err="1" smtClean="0"/>
              <a:t>Simplices</a:t>
            </a:r>
            <a:r>
              <a:rPr lang="en-US" sz="2400" dirty="0" smtClean="0"/>
              <a:t> are oriented via the increasing sequence of their vertices.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424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2185" y="196096"/>
            <a:ext cx="836899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</a:rPr>
              <a:t>Singular homology</a:t>
            </a:r>
          </a:p>
          <a:p>
            <a:endParaRPr lang="en-US" sz="2400" dirty="0"/>
          </a:p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AF0000"/>
                </a:solidFill>
              </a:rPr>
              <a:t>singular n-simplex </a:t>
            </a:r>
            <a:r>
              <a:rPr lang="en-US" sz="3600" dirty="0" smtClean="0"/>
              <a:t>in a space X is a map</a:t>
            </a:r>
          </a:p>
          <a:p>
            <a:pPr algn="ctr"/>
            <a:endParaRPr lang="en-US" sz="1200" dirty="0"/>
          </a:p>
          <a:p>
            <a:pPr algn="ctr"/>
            <a:r>
              <a:rPr lang="en-US" sz="3600" dirty="0" err="1" smtClean="0"/>
              <a:t>σ</a:t>
            </a:r>
            <a:r>
              <a:rPr lang="en-US" sz="3600" dirty="0" smtClean="0"/>
              <a:t>: </a:t>
            </a:r>
            <a:r>
              <a:rPr lang="en-US" sz="3600" dirty="0" err="1"/>
              <a:t>Δ</a:t>
            </a:r>
            <a:r>
              <a:rPr lang="en-US" sz="3600" baseline="30000" dirty="0" err="1"/>
              <a:t>n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 </a:t>
            </a:r>
            <a:r>
              <a:rPr lang="en-US" sz="3600" dirty="0" smtClean="0"/>
              <a:t>→  X</a:t>
            </a:r>
          </a:p>
          <a:p>
            <a:pPr algn="ctr"/>
            <a:endParaRPr lang="en-US" dirty="0"/>
          </a:p>
          <a:p>
            <a:r>
              <a:rPr lang="en-US" sz="3600" dirty="0" smtClean="0"/>
              <a:t>These n-simplices form a basis for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(X).</a:t>
            </a:r>
          </a:p>
          <a:p>
            <a:endParaRPr lang="en-US" sz="3600" dirty="0" smtClean="0"/>
          </a:p>
          <a:p>
            <a:r>
              <a:rPr lang="el-GR" sz="3600" dirty="0"/>
              <a:t>∂</a:t>
            </a:r>
            <a:r>
              <a:rPr lang="el-GR" sz="3600" baseline="-25000" dirty="0"/>
              <a:t>n</a:t>
            </a:r>
            <a:r>
              <a:rPr lang="el-GR" sz="3600" dirty="0"/>
              <a:t>(σ) </a:t>
            </a:r>
            <a:r>
              <a:rPr lang="el-GR" sz="3600" dirty="0" smtClean="0"/>
              <a:t>=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Symbol" charset="2"/>
                <a:cs typeface="Symbol" charset="2"/>
              </a:rPr>
              <a:t>S</a:t>
            </a:r>
            <a:r>
              <a:rPr lang="el-GR" sz="3600" dirty="0" smtClean="0"/>
              <a:t>(</a:t>
            </a:r>
            <a:r>
              <a:rPr lang="el-GR" sz="3600" dirty="0"/>
              <a:t>−1)</a:t>
            </a:r>
            <a:r>
              <a:rPr lang="el-GR" sz="3600" baseline="30000" dirty="0"/>
              <a:t>i</a:t>
            </a:r>
            <a:r>
              <a:rPr lang="el-GR" sz="3600" dirty="0"/>
              <a:t>σ</a:t>
            </a:r>
            <a:r>
              <a:rPr lang="el-GR" sz="3600" dirty="0" smtClean="0"/>
              <a:t>|</a:t>
            </a:r>
            <a:r>
              <a:rPr lang="cs-CZ" sz="3600" dirty="0" smtClean="0"/>
              <a:t>[</a:t>
            </a:r>
            <a:r>
              <a:rPr lang="cs-CZ" sz="3600" dirty="0"/>
              <a:t>v</a:t>
            </a:r>
            <a:r>
              <a:rPr lang="cs-CZ" sz="3600" baseline="-25000" dirty="0"/>
              <a:t>0</a:t>
            </a:r>
            <a:r>
              <a:rPr lang="cs-CZ" sz="3600" dirty="0"/>
              <a:t>, ... , </a:t>
            </a:r>
            <a:r>
              <a:rPr lang="cs-CZ" sz="3600" dirty="0" err="1" smtClean="0"/>
              <a:t>v</a:t>
            </a:r>
            <a:r>
              <a:rPr lang="cs-CZ" sz="3600" baseline="-25000" dirty="0" err="1" smtClean="0"/>
              <a:t>i</a:t>
            </a:r>
            <a:r>
              <a:rPr lang="cs-CZ" sz="3600" dirty="0"/>
              <a:t>, ... ,</a:t>
            </a:r>
            <a:r>
              <a:rPr lang="cs-CZ" sz="3600" dirty="0" err="1"/>
              <a:t>v</a:t>
            </a:r>
            <a:r>
              <a:rPr lang="cs-CZ" sz="3600" baseline="-25000" dirty="0" err="1"/>
              <a:t>n</a:t>
            </a:r>
            <a:r>
              <a:rPr lang="cs-CZ" sz="3600" dirty="0" smtClean="0"/>
              <a:t>]</a:t>
            </a:r>
          </a:p>
          <a:p>
            <a:endParaRPr lang="cs-CZ" sz="3600" dirty="0"/>
          </a:p>
          <a:p>
            <a:r>
              <a:rPr lang="en-US" sz="3600" dirty="0" smtClean="0"/>
              <a:t>Note if X and Y are </a:t>
            </a:r>
            <a:r>
              <a:rPr lang="en-US" sz="3600" dirty="0" err="1" smtClean="0"/>
              <a:t>homeomorphic</a:t>
            </a:r>
            <a:r>
              <a:rPr lang="en-US" sz="3600" dirty="0" smtClean="0"/>
              <a:t>, then</a:t>
            </a:r>
          </a:p>
          <a:p>
            <a:endParaRPr lang="en-US" sz="1200" dirty="0" smtClean="0"/>
          </a:p>
          <a:p>
            <a:pPr algn="ctr"/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 = </a:t>
            </a:r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(Y)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15516" y="3877883"/>
            <a:ext cx="298951" cy="160920"/>
            <a:chOff x="4615516" y="4301188"/>
            <a:chExt cx="298951" cy="16092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615516" y="4301188"/>
              <a:ext cx="162381" cy="154251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4762960" y="4318731"/>
              <a:ext cx="151507" cy="14337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058139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334125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4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57954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constant, identity, constant maps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967879" y="129694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92107" y="1092189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>
            <a:spLocks noChangeAspect="1"/>
          </p:cNvSpPr>
          <p:nvPr/>
        </p:nvSpPr>
        <p:spPr>
          <a:xfrm>
            <a:off x="5681233" y="85552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3293634" y="1083934"/>
            <a:ext cx="45445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                  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5256" y="611848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2 disks.</a:t>
            </a:r>
          </a:p>
          <a:p>
            <a:endParaRPr lang="en-US" sz="3200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1793240" y="2270706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254657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261007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2776868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3507126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410148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3507126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39405" y="5336836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270376" y="3477501"/>
            <a:ext cx="2288646" cy="1188720"/>
            <a:chOff x="5270376" y="3477501"/>
            <a:chExt cx="2288646" cy="1188720"/>
          </a:xfrm>
        </p:grpSpPr>
        <p:sp>
          <p:nvSpPr>
            <p:cNvPr id="64" name="TextBox 63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7528542" y="85772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51" name="Group 50"/>
          <p:cNvGrpSpPr/>
          <p:nvPr/>
        </p:nvGrpSpPr>
        <p:grpSpPr>
          <a:xfrm>
            <a:off x="7680942" y="3659526"/>
            <a:ext cx="1264450" cy="1188720"/>
            <a:chOff x="4812284" y="4315070"/>
            <a:chExt cx="1264450" cy="1188720"/>
          </a:xfrm>
        </p:grpSpPr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150759" y="5336836"/>
            <a:ext cx="2288646" cy="1188720"/>
            <a:chOff x="5270376" y="3477501"/>
            <a:chExt cx="2288646" cy="1188720"/>
          </a:xfrm>
        </p:grpSpPr>
        <p:sp>
          <p:nvSpPr>
            <p:cNvPr id="55" name="TextBox 54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70" name="Right Arrow 69"/>
          <p:cNvSpPr/>
          <p:nvPr/>
        </p:nvSpPr>
        <p:spPr>
          <a:xfrm>
            <a:off x="1133347" y="591979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768125" y="5325376"/>
            <a:ext cx="1264450" cy="1188720"/>
            <a:chOff x="4812284" y="4315070"/>
            <a:chExt cx="1264450" cy="1188720"/>
          </a:xfrm>
        </p:grpSpPr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6703855" y="530299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75" name="Oval 7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-6963" y="2179266"/>
            <a:ext cx="9150963" cy="12475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10342" y="-24007"/>
            <a:ext cx="6923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Your name homology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4532" y="1087199"/>
            <a:ext cx="60960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 ingredients:</a:t>
            </a:r>
          </a:p>
          <a:p>
            <a:endParaRPr lang="en-US" sz="3600" dirty="0"/>
          </a:p>
          <a:p>
            <a:r>
              <a:rPr lang="en-US" sz="5400" dirty="0" smtClean="0"/>
              <a:t>1.)  Objects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2.)  Grading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3.)  Boundary map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673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7001</Words>
  <Application>Microsoft Office PowerPoint</Application>
  <PresentationFormat>On-screen Show (4:3)</PresentationFormat>
  <Paragraphs>934</Paragraphs>
  <Slides>57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Apple Chancery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84</cp:revision>
  <dcterms:created xsi:type="dcterms:W3CDTF">2015-10-04T23:39:30Z</dcterms:created>
  <dcterms:modified xsi:type="dcterms:W3CDTF">2015-10-05T14:58:18Z</dcterms:modified>
  <cp:category/>
</cp:coreProperties>
</file>