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25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1FF43-987F-4E30-9A5A-12E982ED2E4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B903-0210-426E-98C8-BEE7D0082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0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1FF43-987F-4E30-9A5A-12E982ED2E4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B903-0210-426E-98C8-BEE7D0082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02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1FF43-987F-4E30-9A5A-12E982ED2E4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B903-0210-426E-98C8-BEE7D0082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24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1FF43-987F-4E30-9A5A-12E982ED2E4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B903-0210-426E-98C8-BEE7D0082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207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1FF43-987F-4E30-9A5A-12E982ED2E4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B903-0210-426E-98C8-BEE7D0082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4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1FF43-987F-4E30-9A5A-12E982ED2E4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B903-0210-426E-98C8-BEE7D0082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87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1FF43-987F-4E30-9A5A-12E982ED2E4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B903-0210-426E-98C8-BEE7D0082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40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1FF43-987F-4E30-9A5A-12E982ED2E4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B903-0210-426E-98C8-BEE7D0082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17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1FF43-987F-4E30-9A5A-12E982ED2E4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B903-0210-426E-98C8-BEE7D0082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99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1FF43-987F-4E30-9A5A-12E982ED2E4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B903-0210-426E-98C8-BEE7D0082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83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1FF43-987F-4E30-9A5A-12E982ED2E4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B903-0210-426E-98C8-BEE7D0082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58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1FF43-987F-4E30-9A5A-12E982ED2E4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BB903-0210-426E-98C8-BEE7D0082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72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303D1A3-A6CB-4BE7-B1F9-F63B81ECD093}"/>
              </a:ext>
            </a:extLst>
          </p:cNvPr>
          <p:cNvSpPr txBox="1"/>
          <p:nvPr/>
        </p:nvSpPr>
        <p:spPr>
          <a:xfrm>
            <a:off x="275207" y="417250"/>
            <a:ext cx="869123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</a:rPr>
              <a:t>Merge sort:</a:t>
            </a:r>
          </a:p>
          <a:p>
            <a:endParaRPr lang="en-US" sz="2400" dirty="0"/>
          </a:p>
          <a:p>
            <a:r>
              <a:rPr lang="en-US" sz="2400" dirty="0"/>
              <a:t>5        -4        -2        -3        8        9        7        2        6        7        99        99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{-4, 5}           {-3, -2}           {8, 9}            {2, 7}           {6, 7}           {99, 99}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   {-4, -3, 2, 5}                         {2, 7, 8, 9}                       {6, 7, 99, 99}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                  {-4, -3, 2, 2, 5, 7, 8, 9}               {6, 7, 99, 99}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                              {-4, -3, 2, 2, 5, 6, 7, 7, 8, 9, 99, 99}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AC54D39-522E-454D-84CB-1D944013E386}"/>
              </a:ext>
            </a:extLst>
          </p:cNvPr>
          <p:cNvGrpSpPr/>
          <p:nvPr/>
        </p:nvGrpSpPr>
        <p:grpSpPr>
          <a:xfrm>
            <a:off x="443883" y="1585585"/>
            <a:ext cx="756088" cy="639192"/>
            <a:chOff x="443883" y="1553592"/>
            <a:chExt cx="756088" cy="639192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4D0987A5-860C-493D-9AFD-D0177E1C494F}"/>
                </a:ext>
              </a:extLst>
            </p:cNvPr>
            <p:cNvCxnSpPr/>
            <p:nvPr/>
          </p:nvCxnSpPr>
          <p:spPr>
            <a:xfrm>
              <a:off x="443883" y="1553592"/>
              <a:ext cx="337352" cy="639192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F226EDCB-AE46-4017-A036-02BFE413840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62619" y="1553592"/>
              <a:ext cx="337352" cy="639192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5AB98A7-0A79-4A7C-89E8-0071B20AB812}"/>
              </a:ext>
            </a:extLst>
          </p:cNvPr>
          <p:cNvGrpSpPr/>
          <p:nvPr/>
        </p:nvGrpSpPr>
        <p:grpSpPr>
          <a:xfrm>
            <a:off x="1637172" y="3844077"/>
            <a:ext cx="2934828" cy="639192"/>
            <a:chOff x="443883" y="1553592"/>
            <a:chExt cx="756088" cy="639192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5A489E8D-8842-49A4-BAF0-D54F80FB0269}"/>
                </a:ext>
              </a:extLst>
            </p:cNvPr>
            <p:cNvCxnSpPr/>
            <p:nvPr/>
          </p:nvCxnSpPr>
          <p:spPr>
            <a:xfrm>
              <a:off x="443883" y="1553592"/>
              <a:ext cx="337352" cy="639192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BD52ED00-C9E2-4D64-A031-4E643CD7434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62619" y="1553592"/>
              <a:ext cx="337352" cy="639192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D4F3DE4-4926-4CA3-AB7E-5310915AF7B4}"/>
              </a:ext>
            </a:extLst>
          </p:cNvPr>
          <p:cNvGrpSpPr/>
          <p:nvPr/>
        </p:nvGrpSpPr>
        <p:grpSpPr>
          <a:xfrm>
            <a:off x="862618" y="2729998"/>
            <a:ext cx="1449257" cy="639192"/>
            <a:chOff x="443883" y="1553592"/>
            <a:chExt cx="756088" cy="639192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24F474C0-93C5-41C7-8F8D-6B7DF7C53953}"/>
                </a:ext>
              </a:extLst>
            </p:cNvPr>
            <p:cNvCxnSpPr/>
            <p:nvPr/>
          </p:nvCxnSpPr>
          <p:spPr>
            <a:xfrm>
              <a:off x="443883" y="1553592"/>
              <a:ext cx="337352" cy="639192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AABBE422-641C-4A0F-8EAD-4DEF2286DF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62619" y="1553592"/>
              <a:ext cx="337352" cy="639192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7CBCC39-27E2-43FF-8ACE-B2453483A396}"/>
              </a:ext>
            </a:extLst>
          </p:cNvPr>
          <p:cNvGrpSpPr/>
          <p:nvPr/>
        </p:nvGrpSpPr>
        <p:grpSpPr>
          <a:xfrm>
            <a:off x="1974524" y="1585585"/>
            <a:ext cx="756088" cy="639192"/>
            <a:chOff x="443883" y="1553592"/>
            <a:chExt cx="756088" cy="639192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8A870C69-C538-4932-B2E0-CF76C71971ED}"/>
                </a:ext>
              </a:extLst>
            </p:cNvPr>
            <p:cNvCxnSpPr/>
            <p:nvPr/>
          </p:nvCxnSpPr>
          <p:spPr>
            <a:xfrm>
              <a:off x="443883" y="1553592"/>
              <a:ext cx="337352" cy="639192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B5377F32-591D-45C2-A7E5-3E56736210B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62619" y="1553592"/>
              <a:ext cx="337352" cy="639192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17829BE-8F63-47D7-A058-0E12F321908A}"/>
              </a:ext>
            </a:extLst>
          </p:cNvPr>
          <p:cNvGrpSpPr/>
          <p:nvPr/>
        </p:nvGrpSpPr>
        <p:grpSpPr>
          <a:xfrm>
            <a:off x="3498530" y="1585585"/>
            <a:ext cx="756088" cy="639192"/>
            <a:chOff x="443883" y="1553592"/>
            <a:chExt cx="756088" cy="639192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F7891ED5-3AA0-4150-B177-9B98830DA5F5}"/>
                </a:ext>
              </a:extLst>
            </p:cNvPr>
            <p:cNvCxnSpPr/>
            <p:nvPr/>
          </p:nvCxnSpPr>
          <p:spPr>
            <a:xfrm>
              <a:off x="443883" y="1553592"/>
              <a:ext cx="337352" cy="639192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9AC65A76-1A05-4740-8684-E6C4C5138E4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62619" y="1553592"/>
              <a:ext cx="337352" cy="639192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4336F09-0B37-4174-8FDE-EE1DED26CAEA}"/>
              </a:ext>
            </a:extLst>
          </p:cNvPr>
          <p:cNvGrpSpPr/>
          <p:nvPr/>
        </p:nvGrpSpPr>
        <p:grpSpPr>
          <a:xfrm>
            <a:off x="4885649" y="1585585"/>
            <a:ext cx="756088" cy="639192"/>
            <a:chOff x="443883" y="1553592"/>
            <a:chExt cx="756088" cy="639192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3905B069-8613-4E84-ADA6-660D1B5BED58}"/>
                </a:ext>
              </a:extLst>
            </p:cNvPr>
            <p:cNvCxnSpPr/>
            <p:nvPr/>
          </p:nvCxnSpPr>
          <p:spPr>
            <a:xfrm>
              <a:off x="443883" y="1553592"/>
              <a:ext cx="337352" cy="639192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566C8D84-975B-4E14-83A7-6D6917C746B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62619" y="1553592"/>
              <a:ext cx="337352" cy="639192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D672501-DAAA-4C91-86F3-8EB3E3BBABC1}"/>
              </a:ext>
            </a:extLst>
          </p:cNvPr>
          <p:cNvGrpSpPr/>
          <p:nvPr/>
        </p:nvGrpSpPr>
        <p:grpSpPr>
          <a:xfrm>
            <a:off x="7824181" y="1585585"/>
            <a:ext cx="756088" cy="639192"/>
            <a:chOff x="443883" y="1553592"/>
            <a:chExt cx="756088" cy="639192"/>
          </a:xfrm>
        </p:grpSpPr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9B4770CE-FA91-41A9-A74E-FCF082DE6EFB}"/>
                </a:ext>
              </a:extLst>
            </p:cNvPr>
            <p:cNvCxnSpPr/>
            <p:nvPr/>
          </p:nvCxnSpPr>
          <p:spPr>
            <a:xfrm>
              <a:off x="443883" y="1553592"/>
              <a:ext cx="337352" cy="639192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01499F59-DF75-4693-8172-617F705906C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62619" y="1553592"/>
              <a:ext cx="337352" cy="639192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0E1F7E7-E1F8-430F-8A43-7714AF04C34D}"/>
              </a:ext>
            </a:extLst>
          </p:cNvPr>
          <p:cNvGrpSpPr/>
          <p:nvPr/>
        </p:nvGrpSpPr>
        <p:grpSpPr>
          <a:xfrm>
            <a:off x="6294249" y="1585585"/>
            <a:ext cx="756088" cy="639192"/>
            <a:chOff x="443883" y="1553592"/>
            <a:chExt cx="756088" cy="639192"/>
          </a:xfrm>
        </p:grpSpPr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67D5ACBA-D37D-4878-8F05-C839CB98B635}"/>
                </a:ext>
              </a:extLst>
            </p:cNvPr>
            <p:cNvCxnSpPr/>
            <p:nvPr/>
          </p:nvCxnSpPr>
          <p:spPr>
            <a:xfrm>
              <a:off x="443883" y="1553592"/>
              <a:ext cx="337352" cy="639192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0C3C7E59-72BB-4D1B-B04A-3984BACE1C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62619" y="1553592"/>
              <a:ext cx="337352" cy="639192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3BA62A76-8F40-411F-A3F2-B8A4D86744E3}"/>
              </a:ext>
            </a:extLst>
          </p:cNvPr>
          <p:cNvGrpSpPr/>
          <p:nvPr/>
        </p:nvGrpSpPr>
        <p:grpSpPr>
          <a:xfrm>
            <a:off x="6712276" y="2729998"/>
            <a:ext cx="1449257" cy="639192"/>
            <a:chOff x="443883" y="1553592"/>
            <a:chExt cx="756088" cy="639192"/>
          </a:xfrm>
        </p:grpSpPr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160E967D-6FD4-43F1-86E1-F851379BAE9D}"/>
                </a:ext>
              </a:extLst>
            </p:cNvPr>
            <p:cNvCxnSpPr/>
            <p:nvPr/>
          </p:nvCxnSpPr>
          <p:spPr>
            <a:xfrm>
              <a:off x="443883" y="1553592"/>
              <a:ext cx="337352" cy="639192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EFB10C2D-83A8-4F3D-BFCB-17AEE346DF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62619" y="1553592"/>
              <a:ext cx="337352" cy="639192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BA3F52F-FEA9-47FE-B1E2-C813A7E8C087}"/>
              </a:ext>
            </a:extLst>
          </p:cNvPr>
          <p:cNvGrpSpPr/>
          <p:nvPr/>
        </p:nvGrpSpPr>
        <p:grpSpPr>
          <a:xfrm>
            <a:off x="3835882" y="2729998"/>
            <a:ext cx="1449257" cy="639192"/>
            <a:chOff x="443883" y="1553592"/>
            <a:chExt cx="756088" cy="639192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A265C869-FD3C-4EB3-AEC1-14B63CA1CC61}"/>
                </a:ext>
              </a:extLst>
            </p:cNvPr>
            <p:cNvCxnSpPr/>
            <p:nvPr/>
          </p:nvCxnSpPr>
          <p:spPr>
            <a:xfrm>
              <a:off x="443883" y="1553592"/>
              <a:ext cx="337352" cy="639192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27D086C3-FECE-42DF-8B16-B283684A5F4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62619" y="1553592"/>
              <a:ext cx="337352" cy="639192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0325C54-B1E0-43CA-B0AB-92E40FAEF0E2}"/>
              </a:ext>
            </a:extLst>
          </p:cNvPr>
          <p:cNvCxnSpPr>
            <a:cxnSpLocks/>
          </p:cNvCxnSpPr>
          <p:nvPr/>
        </p:nvCxnSpPr>
        <p:spPr>
          <a:xfrm flipH="1">
            <a:off x="6131508" y="3844077"/>
            <a:ext cx="1309464" cy="639192"/>
          </a:xfrm>
          <a:prstGeom prst="straightConnector1">
            <a:avLst/>
          </a:prstGeom>
          <a:ln w="5715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449CD30-42BB-43D8-A338-6472B6C39019}"/>
              </a:ext>
            </a:extLst>
          </p:cNvPr>
          <p:cNvGrpSpPr/>
          <p:nvPr/>
        </p:nvGrpSpPr>
        <p:grpSpPr>
          <a:xfrm>
            <a:off x="3174489" y="4893122"/>
            <a:ext cx="2934828" cy="639192"/>
            <a:chOff x="443883" y="1553592"/>
            <a:chExt cx="756088" cy="639192"/>
          </a:xfrm>
        </p:grpSpPr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727EF287-450D-4CE1-8947-41A7DE813A0C}"/>
                </a:ext>
              </a:extLst>
            </p:cNvPr>
            <p:cNvCxnSpPr/>
            <p:nvPr/>
          </p:nvCxnSpPr>
          <p:spPr>
            <a:xfrm>
              <a:off x="443883" y="1553592"/>
              <a:ext cx="337352" cy="639192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8636E70B-3C74-4F59-9C26-2857936E5B4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62619" y="1553592"/>
              <a:ext cx="337352" cy="639192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53781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19B9C74-7274-46DE-A89B-65091B535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879094"/>
              </p:ext>
            </p:extLst>
          </p:nvPr>
        </p:nvGraphicFramePr>
        <p:xfrm>
          <a:off x="666563" y="509230"/>
          <a:ext cx="247095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738">
                  <a:extLst>
                    <a:ext uri="{9D8B030D-6E8A-4147-A177-3AD203B41FA5}">
                      <a16:colId xmlns:a16="http://schemas.microsoft.com/office/drawing/2014/main" val="3458863702"/>
                    </a:ext>
                  </a:extLst>
                </a:gridCol>
                <a:gridCol w="617738">
                  <a:extLst>
                    <a:ext uri="{9D8B030D-6E8A-4147-A177-3AD203B41FA5}">
                      <a16:colId xmlns:a16="http://schemas.microsoft.com/office/drawing/2014/main" val="2419695955"/>
                    </a:ext>
                  </a:extLst>
                </a:gridCol>
                <a:gridCol w="617738">
                  <a:extLst>
                    <a:ext uri="{9D8B030D-6E8A-4147-A177-3AD203B41FA5}">
                      <a16:colId xmlns:a16="http://schemas.microsoft.com/office/drawing/2014/main" val="842154745"/>
                    </a:ext>
                  </a:extLst>
                </a:gridCol>
                <a:gridCol w="617738">
                  <a:extLst>
                    <a:ext uri="{9D8B030D-6E8A-4147-A177-3AD203B41FA5}">
                      <a16:colId xmlns:a16="http://schemas.microsoft.com/office/drawing/2014/main" val="37981654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-4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0325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834301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15AA3CA-4C6B-4A2A-8868-8AA0AC7CF267}"/>
              </a:ext>
            </a:extLst>
          </p:cNvPr>
          <p:cNvSpPr txBox="1"/>
          <p:nvPr/>
        </p:nvSpPr>
        <p:spPr>
          <a:xfrm>
            <a:off x="3595456" y="577619"/>
            <a:ext cx="318708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-4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-4, -3</a:t>
            </a:r>
          </a:p>
          <a:p>
            <a:endParaRPr lang="en-US" sz="2400" dirty="0"/>
          </a:p>
          <a:p>
            <a:endParaRPr lang="en-US" sz="2000" dirty="0"/>
          </a:p>
          <a:p>
            <a:r>
              <a:rPr lang="en-US" sz="2400" dirty="0"/>
              <a:t>-4, -3, 2</a:t>
            </a:r>
          </a:p>
          <a:p>
            <a:endParaRPr lang="en-US" sz="2400" dirty="0"/>
          </a:p>
          <a:p>
            <a:endParaRPr lang="en-US" dirty="0"/>
          </a:p>
          <a:p>
            <a:r>
              <a:rPr lang="en-US" sz="2400" dirty="0"/>
              <a:t>-4, -3, 2, 2</a:t>
            </a:r>
          </a:p>
          <a:p>
            <a:endParaRPr lang="en-US" sz="2400" dirty="0"/>
          </a:p>
          <a:p>
            <a:endParaRPr lang="en-US" dirty="0"/>
          </a:p>
          <a:p>
            <a:r>
              <a:rPr lang="en-US" sz="2400" dirty="0"/>
              <a:t>-4, -3, 2, 2, 5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-4, -3, 2, 2, 5, 7, 8, 9</a:t>
            </a:r>
          </a:p>
          <a:p>
            <a:endParaRPr lang="en-US" sz="24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48B3470-7CFB-408D-93CC-BA300D8919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739322"/>
              </p:ext>
            </p:extLst>
          </p:nvPr>
        </p:nvGraphicFramePr>
        <p:xfrm>
          <a:off x="666563" y="1558269"/>
          <a:ext cx="247095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738">
                  <a:extLst>
                    <a:ext uri="{9D8B030D-6E8A-4147-A177-3AD203B41FA5}">
                      <a16:colId xmlns:a16="http://schemas.microsoft.com/office/drawing/2014/main" val="3458863702"/>
                    </a:ext>
                  </a:extLst>
                </a:gridCol>
                <a:gridCol w="617738">
                  <a:extLst>
                    <a:ext uri="{9D8B030D-6E8A-4147-A177-3AD203B41FA5}">
                      <a16:colId xmlns:a16="http://schemas.microsoft.com/office/drawing/2014/main" val="2419695955"/>
                    </a:ext>
                  </a:extLst>
                </a:gridCol>
                <a:gridCol w="617738">
                  <a:extLst>
                    <a:ext uri="{9D8B030D-6E8A-4147-A177-3AD203B41FA5}">
                      <a16:colId xmlns:a16="http://schemas.microsoft.com/office/drawing/2014/main" val="842154745"/>
                    </a:ext>
                  </a:extLst>
                </a:gridCol>
                <a:gridCol w="617738">
                  <a:extLst>
                    <a:ext uri="{9D8B030D-6E8A-4147-A177-3AD203B41FA5}">
                      <a16:colId xmlns:a16="http://schemas.microsoft.com/office/drawing/2014/main" val="37981654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-4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0325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834301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57B7E40-BFD8-418C-A9DB-38187C6FD0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858342"/>
              </p:ext>
            </p:extLst>
          </p:nvPr>
        </p:nvGraphicFramePr>
        <p:xfrm>
          <a:off x="666563" y="2589558"/>
          <a:ext cx="247095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738">
                  <a:extLst>
                    <a:ext uri="{9D8B030D-6E8A-4147-A177-3AD203B41FA5}">
                      <a16:colId xmlns:a16="http://schemas.microsoft.com/office/drawing/2014/main" val="3458863702"/>
                    </a:ext>
                  </a:extLst>
                </a:gridCol>
                <a:gridCol w="617738">
                  <a:extLst>
                    <a:ext uri="{9D8B030D-6E8A-4147-A177-3AD203B41FA5}">
                      <a16:colId xmlns:a16="http://schemas.microsoft.com/office/drawing/2014/main" val="2419695955"/>
                    </a:ext>
                  </a:extLst>
                </a:gridCol>
                <a:gridCol w="617738">
                  <a:extLst>
                    <a:ext uri="{9D8B030D-6E8A-4147-A177-3AD203B41FA5}">
                      <a16:colId xmlns:a16="http://schemas.microsoft.com/office/drawing/2014/main" val="842154745"/>
                    </a:ext>
                  </a:extLst>
                </a:gridCol>
                <a:gridCol w="617738">
                  <a:extLst>
                    <a:ext uri="{9D8B030D-6E8A-4147-A177-3AD203B41FA5}">
                      <a16:colId xmlns:a16="http://schemas.microsoft.com/office/drawing/2014/main" val="37981654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-4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0325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834301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59C0401-06C4-44C0-871D-D2DCF2A810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55870"/>
              </p:ext>
            </p:extLst>
          </p:nvPr>
        </p:nvGraphicFramePr>
        <p:xfrm>
          <a:off x="666563" y="3611969"/>
          <a:ext cx="247095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738">
                  <a:extLst>
                    <a:ext uri="{9D8B030D-6E8A-4147-A177-3AD203B41FA5}">
                      <a16:colId xmlns:a16="http://schemas.microsoft.com/office/drawing/2014/main" val="3458863702"/>
                    </a:ext>
                  </a:extLst>
                </a:gridCol>
                <a:gridCol w="617738">
                  <a:extLst>
                    <a:ext uri="{9D8B030D-6E8A-4147-A177-3AD203B41FA5}">
                      <a16:colId xmlns:a16="http://schemas.microsoft.com/office/drawing/2014/main" val="2419695955"/>
                    </a:ext>
                  </a:extLst>
                </a:gridCol>
                <a:gridCol w="617738">
                  <a:extLst>
                    <a:ext uri="{9D8B030D-6E8A-4147-A177-3AD203B41FA5}">
                      <a16:colId xmlns:a16="http://schemas.microsoft.com/office/drawing/2014/main" val="842154745"/>
                    </a:ext>
                  </a:extLst>
                </a:gridCol>
                <a:gridCol w="617738">
                  <a:extLst>
                    <a:ext uri="{9D8B030D-6E8A-4147-A177-3AD203B41FA5}">
                      <a16:colId xmlns:a16="http://schemas.microsoft.com/office/drawing/2014/main" val="37981654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-4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325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834301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7F97F62-9D00-462F-8B72-50DBFBBE7E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111276"/>
              </p:ext>
            </p:extLst>
          </p:nvPr>
        </p:nvGraphicFramePr>
        <p:xfrm>
          <a:off x="666563" y="4616630"/>
          <a:ext cx="247095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738">
                  <a:extLst>
                    <a:ext uri="{9D8B030D-6E8A-4147-A177-3AD203B41FA5}">
                      <a16:colId xmlns:a16="http://schemas.microsoft.com/office/drawing/2014/main" val="3458863702"/>
                    </a:ext>
                  </a:extLst>
                </a:gridCol>
                <a:gridCol w="617738">
                  <a:extLst>
                    <a:ext uri="{9D8B030D-6E8A-4147-A177-3AD203B41FA5}">
                      <a16:colId xmlns:a16="http://schemas.microsoft.com/office/drawing/2014/main" val="2419695955"/>
                    </a:ext>
                  </a:extLst>
                </a:gridCol>
                <a:gridCol w="617738">
                  <a:extLst>
                    <a:ext uri="{9D8B030D-6E8A-4147-A177-3AD203B41FA5}">
                      <a16:colId xmlns:a16="http://schemas.microsoft.com/office/drawing/2014/main" val="842154745"/>
                    </a:ext>
                  </a:extLst>
                </a:gridCol>
                <a:gridCol w="617738">
                  <a:extLst>
                    <a:ext uri="{9D8B030D-6E8A-4147-A177-3AD203B41FA5}">
                      <a16:colId xmlns:a16="http://schemas.microsoft.com/office/drawing/2014/main" val="37981654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-4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325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834301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5698BCD-9536-44C7-8308-3D3478AFB8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502670"/>
              </p:ext>
            </p:extLst>
          </p:nvPr>
        </p:nvGraphicFramePr>
        <p:xfrm>
          <a:off x="666563" y="5692306"/>
          <a:ext cx="247095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738">
                  <a:extLst>
                    <a:ext uri="{9D8B030D-6E8A-4147-A177-3AD203B41FA5}">
                      <a16:colId xmlns:a16="http://schemas.microsoft.com/office/drawing/2014/main" val="3458863702"/>
                    </a:ext>
                  </a:extLst>
                </a:gridCol>
                <a:gridCol w="617738">
                  <a:extLst>
                    <a:ext uri="{9D8B030D-6E8A-4147-A177-3AD203B41FA5}">
                      <a16:colId xmlns:a16="http://schemas.microsoft.com/office/drawing/2014/main" val="2419695955"/>
                    </a:ext>
                  </a:extLst>
                </a:gridCol>
                <a:gridCol w="617738">
                  <a:extLst>
                    <a:ext uri="{9D8B030D-6E8A-4147-A177-3AD203B41FA5}">
                      <a16:colId xmlns:a16="http://schemas.microsoft.com/office/drawing/2014/main" val="842154745"/>
                    </a:ext>
                  </a:extLst>
                </a:gridCol>
                <a:gridCol w="617738">
                  <a:extLst>
                    <a:ext uri="{9D8B030D-6E8A-4147-A177-3AD203B41FA5}">
                      <a16:colId xmlns:a16="http://schemas.microsoft.com/office/drawing/2014/main" val="37981654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-4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325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834301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1B69BC47-53A0-4C3B-9949-CA7B4B94015C}"/>
              </a:ext>
            </a:extLst>
          </p:cNvPr>
          <p:cNvSpPr txBox="1"/>
          <p:nvPr/>
        </p:nvSpPr>
        <p:spPr>
          <a:xfrm>
            <a:off x="5477523" y="349431"/>
            <a:ext cx="3187083" cy="34163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Note in this case we only needed to make 5 comparisons.</a:t>
            </a:r>
          </a:p>
          <a:p>
            <a:endParaRPr lang="en-US" dirty="0"/>
          </a:p>
          <a:p>
            <a:r>
              <a:rPr lang="en-US" sz="2400" dirty="0"/>
              <a:t>Note the maximum number of comparisons</a:t>
            </a:r>
          </a:p>
          <a:p>
            <a:r>
              <a:rPr lang="en-US" sz="2400" dirty="0"/>
              <a:t>when comparing two sets each with 4 elements is 7 = 2</a:t>
            </a:r>
            <a:r>
              <a:rPr lang="en-US" sz="2400" baseline="30000" dirty="0"/>
              <a:t>3</a:t>
            </a:r>
            <a:r>
              <a:rPr lang="en-US" sz="2400" dirty="0"/>
              <a:t> - 1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33A7F1-6321-46F7-BC41-1BD99E9754AC}"/>
              </a:ext>
            </a:extLst>
          </p:cNvPr>
          <p:cNvSpPr txBox="1"/>
          <p:nvPr/>
        </p:nvSpPr>
        <p:spPr>
          <a:xfrm>
            <a:off x="5761607" y="3825473"/>
            <a:ext cx="2592280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the maximum # of comparisons</a:t>
            </a:r>
          </a:p>
          <a:p>
            <a:pPr algn="ctr"/>
            <a:r>
              <a:rPr lang="en-US" sz="2400" dirty="0"/>
              <a:t>when comparing two sets each with </a:t>
            </a:r>
            <a:r>
              <a:rPr lang="en-US" sz="2400" i="1" dirty="0"/>
              <a:t>n</a:t>
            </a:r>
            <a:r>
              <a:rPr lang="en-US" sz="2400" dirty="0"/>
              <a:t> elements is 2</a:t>
            </a:r>
            <a:r>
              <a:rPr lang="en-US" sz="2400" i="1" baseline="30000" dirty="0"/>
              <a:t>n</a:t>
            </a:r>
            <a:r>
              <a:rPr lang="en-US" sz="2400" dirty="0"/>
              <a:t> - 1</a:t>
            </a:r>
          </a:p>
        </p:txBody>
      </p:sp>
    </p:spTree>
    <p:extLst>
      <p:ext uri="{BB962C8B-B14F-4D97-AF65-F5344CB8AC3E}">
        <p14:creationId xmlns:p14="http://schemas.microsoft.com/office/powerpoint/2010/main" val="3299113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E4BBA40-BD58-482A-B5CF-0B34C75D423A}"/>
              </a:ext>
            </a:extLst>
          </p:cNvPr>
          <p:cNvGrpSpPr/>
          <p:nvPr/>
        </p:nvGrpSpPr>
        <p:grpSpPr>
          <a:xfrm>
            <a:off x="1114148" y="248568"/>
            <a:ext cx="6915705" cy="5632311"/>
            <a:chOff x="381198" y="417250"/>
            <a:chExt cx="8691239" cy="5632311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303D1A3-A6CB-4BE7-B1F9-F63B81ECD093}"/>
                </a:ext>
              </a:extLst>
            </p:cNvPr>
            <p:cNvSpPr txBox="1"/>
            <p:nvPr/>
          </p:nvSpPr>
          <p:spPr>
            <a:xfrm>
              <a:off x="381198" y="417250"/>
              <a:ext cx="8691239" cy="56323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7030A0"/>
                  </a:solidFill>
                </a:rPr>
                <a:t>Merge sort:</a:t>
              </a:r>
            </a:p>
            <a:p>
              <a:endParaRPr lang="en-US" sz="2400" dirty="0"/>
            </a:p>
            <a:p>
              <a:r>
                <a:rPr lang="en-US" sz="2400" dirty="0"/>
                <a:t>5     -4     -2      -3      8       9     7      2     6        7     99    99</a:t>
              </a:r>
            </a:p>
            <a:p>
              <a:endParaRPr lang="en-US" sz="2400" dirty="0"/>
            </a:p>
            <a:p>
              <a:endParaRPr lang="en-US" sz="2400" dirty="0"/>
            </a:p>
            <a:p>
              <a:r>
                <a:rPr lang="en-US" sz="2400" dirty="0"/>
                <a:t>{-4, 5}      {-3, -2}       {8, 9}       {2, 7}       {6, 7}      {99, 99}</a:t>
              </a:r>
            </a:p>
            <a:p>
              <a:endParaRPr lang="en-US" sz="2400" dirty="0"/>
            </a:p>
            <a:p>
              <a:endParaRPr lang="en-US" sz="2400" dirty="0"/>
            </a:p>
            <a:p>
              <a:r>
                <a:rPr lang="en-US" sz="2400" dirty="0"/>
                <a:t>  {-4, -3, 2, 5}                {2, 7, 8, 9}               {6, 7, 99, 99}</a:t>
              </a:r>
            </a:p>
            <a:p>
              <a:endParaRPr lang="en-US" sz="2400" dirty="0"/>
            </a:p>
            <a:p>
              <a:endParaRPr lang="en-US" sz="2400" dirty="0"/>
            </a:p>
            <a:p>
              <a:r>
                <a:rPr lang="en-US" sz="2400" dirty="0"/>
                <a:t>            {-4, -3, 2, 2, 5, 7, 8, 9}        {6, 7, 99, 99}</a:t>
              </a:r>
            </a:p>
            <a:p>
              <a:endParaRPr lang="en-US" sz="2400" dirty="0"/>
            </a:p>
            <a:p>
              <a:endParaRPr lang="en-US" sz="2400" dirty="0"/>
            </a:p>
            <a:p>
              <a:r>
                <a:rPr lang="en-US" sz="2400" dirty="0"/>
                <a:t>                       {-4, -3, 2, 2, 5, 6, 7, 7, 8, 9, 99, 99}</a:t>
              </a: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AC54D39-522E-454D-84CB-1D944013E386}"/>
                </a:ext>
              </a:extLst>
            </p:cNvPr>
            <p:cNvGrpSpPr/>
            <p:nvPr/>
          </p:nvGrpSpPr>
          <p:grpSpPr>
            <a:xfrm>
              <a:off x="443883" y="1585585"/>
              <a:ext cx="756088" cy="639192"/>
              <a:chOff x="443883" y="1553592"/>
              <a:chExt cx="756088" cy="639192"/>
            </a:xfrm>
          </p:grpSpPr>
          <p:cxnSp>
            <p:nvCxnSpPr>
              <p:cNvPr id="6" name="Straight Arrow Connector 5">
                <a:extLst>
                  <a:ext uri="{FF2B5EF4-FFF2-40B4-BE49-F238E27FC236}">
                    <a16:creationId xmlns:a16="http://schemas.microsoft.com/office/drawing/2014/main" id="{4D0987A5-860C-493D-9AFD-D0177E1C494F}"/>
                  </a:ext>
                </a:extLst>
              </p:cNvPr>
              <p:cNvCxnSpPr/>
              <p:nvPr/>
            </p:nvCxnSpPr>
            <p:spPr>
              <a:xfrm>
                <a:off x="443883" y="1553592"/>
                <a:ext cx="337352" cy="639192"/>
              </a:xfrm>
              <a:prstGeom prst="straightConnector1">
                <a:avLst/>
              </a:prstGeom>
              <a:ln w="571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F226EDCB-AE46-4017-A036-02BFE413840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62619" y="1553592"/>
                <a:ext cx="337352" cy="639192"/>
              </a:xfrm>
              <a:prstGeom prst="straightConnector1">
                <a:avLst/>
              </a:prstGeom>
              <a:ln w="571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5AB98A7-0A79-4A7C-89E8-0071B20AB812}"/>
                </a:ext>
              </a:extLst>
            </p:cNvPr>
            <p:cNvGrpSpPr/>
            <p:nvPr/>
          </p:nvGrpSpPr>
          <p:grpSpPr>
            <a:xfrm>
              <a:off x="1637172" y="3844077"/>
              <a:ext cx="2934828" cy="639192"/>
              <a:chOff x="443883" y="1553592"/>
              <a:chExt cx="756088" cy="639192"/>
            </a:xfrm>
          </p:grpSpPr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5A489E8D-8842-49A4-BAF0-D54F80FB0269}"/>
                  </a:ext>
                </a:extLst>
              </p:cNvPr>
              <p:cNvCxnSpPr/>
              <p:nvPr/>
            </p:nvCxnSpPr>
            <p:spPr>
              <a:xfrm>
                <a:off x="443883" y="1553592"/>
                <a:ext cx="337352" cy="639192"/>
              </a:xfrm>
              <a:prstGeom prst="straightConnector1">
                <a:avLst/>
              </a:prstGeom>
              <a:ln w="571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BD52ED00-C9E2-4D64-A031-4E643CD7434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62619" y="1553592"/>
                <a:ext cx="337352" cy="639192"/>
              </a:xfrm>
              <a:prstGeom prst="straightConnector1">
                <a:avLst/>
              </a:prstGeom>
              <a:ln w="571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D4F3DE4-4926-4CA3-AB7E-5310915AF7B4}"/>
                </a:ext>
              </a:extLst>
            </p:cNvPr>
            <p:cNvGrpSpPr/>
            <p:nvPr/>
          </p:nvGrpSpPr>
          <p:grpSpPr>
            <a:xfrm>
              <a:off x="862618" y="2729998"/>
              <a:ext cx="1449257" cy="639192"/>
              <a:chOff x="443883" y="1553592"/>
              <a:chExt cx="756088" cy="639192"/>
            </a:xfrm>
          </p:grpSpPr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24F474C0-93C5-41C7-8F8D-6B7DF7C53953}"/>
                  </a:ext>
                </a:extLst>
              </p:cNvPr>
              <p:cNvCxnSpPr/>
              <p:nvPr/>
            </p:nvCxnSpPr>
            <p:spPr>
              <a:xfrm>
                <a:off x="443883" y="1553592"/>
                <a:ext cx="337352" cy="639192"/>
              </a:xfrm>
              <a:prstGeom prst="straightConnector1">
                <a:avLst/>
              </a:prstGeom>
              <a:ln w="571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AABBE422-641C-4A0F-8EAD-4DEF2286DFF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62619" y="1553592"/>
                <a:ext cx="337352" cy="639192"/>
              </a:xfrm>
              <a:prstGeom prst="straightConnector1">
                <a:avLst/>
              </a:prstGeom>
              <a:ln w="571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97CBCC39-27E2-43FF-8ACE-B2453483A396}"/>
                </a:ext>
              </a:extLst>
            </p:cNvPr>
            <p:cNvGrpSpPr/>
            <p:nvPr/>
          </p:nvGrpSpPr>
          <p:grpSpPr>
            <a:xfrm>
              <a:off x="1974524" y="1585585"/>
              <a:ext cx="756088" cy="639192"/>
              <a:chOff x="443883" y="1553592"/>
              <a:chExt cx="756088" cy="639192"/>
            </a:xfrm>
          </p:grpSpPr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8A870C69-C538-4932-B2E0-CF76C71971ED}"/>
                  </a:ext>
                </a:extLst>
              </p:cNvPr>
              <p:cNvCxnSpPr/>
              <p:nvPr/>
            </p:nvCxnSpPr>
            <p:spPr>
              <a:xfrm>
                <a:off x="443883" y="1553592"/>
                <a:ext cx="337352" cy="639192"/>
              </a:xfrm>
              <a:prstGeom prst="straightConnector1">
                <a:avLst/>
              </a:prstGeom>
              <a:ln w="571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B5377F32-591D-45C2-A7E5-3E56736210B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62619" y="1553592"/>
                <a:ext cx="337352" cy="639192"/>
              </a:xfrm>
              <a:prstGeom prst="straightConnector1">
                <a:avLst/>
              </a:prstGeom>
              <a:ln w="571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F17829BE-8F63-47D7-A058-0E12F321908A}"/>
                </a:ext>
              </a:extLst>
            </p:cNvPr>
            <p:cNvGrpSpPr/>
            <p:nvPr/>
          </p:nvGrpSpPr>
          <p:grpSpPr>
            <a:xfrm>
              <a:off x="3498530" y="1585585"/>
              <a:ext cx="756088" cy="639192"/>
              <a:chOff x="443883" y="1553592"/>
              <a:chExt cx="756088" cy="639192"/>
            </a:xfrm>
          </p:grpSpPr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F7891ED5-3AA0-4150-B177-9B98830DA5F5}"/>
                  </a:ext>
                </a:extLst>
              </p:cNvPr>
              <p:cNvCxnSpPr/>
              <p:nvPr/>
            </p:nvCxnSpPr>
            <p:spPr>
              <a:xfrm>
                <a:off x="443883" y="1553592"/>
                <a:ext cx="337352" cy="639192"/>
              </a:xfrm>
              <a:prstGeom prst="straightConnector1">
                <a:avLst/>
              </a:prstGeom>
              <a:ln w="571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9AC65A76-1A05-4740-8684-E6C4C5138E4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62619" y="1553592"/>
                <a:ext cx="337352" cy="639192"/>
              </a:xfrm>
              <a:prstGeom prst="straightConnector1">
                <a:avLst/>
              </a:prstGeom>
              <a:ln w="571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E4336F09-0B37-4174-8FDE-EE1DED26CAEA}"/>
                </a:ext>
              </a:extLst>
            </p:cNvPr>
            <p:cNvGrpSpPr/>
            <p:nvPr/>
          </p:nvGrpSpPr>
          <p:grpSpPr>
            <a:xfrm>
              <a:off x="4885649" y="1585585"/>
              <a:ext cx="756088" cy="639192"/>
              <a:chOff x="443883" y="1553592"/>
              <a:chExt cx="756088" cy="639192"/>
            </a:xfrm>
          </p:grpSpPr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3905B069-8613-4E84-ADA6-660D1B5BED58}"/>
                  </a:ext>
                </a:extLst>
              </p:cNvPr>
              <p:cNvCxnSpPr/>
              <p:nvPr/>
            </p:nvCxnSpPr>
            <p:spPr>
              <a:xfrm>
                <a:off x="443883" y="1553592"/>
                <a:ext cx="337352" cy="639192"/>
              </a:xfrm>
              <a:prstGeom prst="straightConnector1">
                <a:avLst/>
              </a:prstGeom>
              <a:ln w="571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566C8D84-975B-4E14-83A7-6D6917C746B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62619" y="1553592"/>
                <a:ext cx="337352" cy="639192"/>
              </a:xfrm>
              <a:prstGeom prst="straightConnector1">
                <a:avLst/>
              </a:prstGeom>
              <a:ln w="571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1D672501-DAAA-4C91-86F3-8EB3E3BBABC1}"/>
                </a:ext>
              </a:extLst>
            </p:cNvPr>
            <p:cNvGrpSpPr/>
            <p:nvPr/>
          </p:nvGrpSpPr>
          <p:grpSpPr>
            <a:xfrm>
              <a:off x="7824181" y="1585585"/>
              <a:ext cx="756088" cy="639192"/>
              <a:chOff x="443883" y="1553592"/>
              <a:chExt cx="756088" cy="639192"/>
            </a:xfrm>
          </p:grpSpPr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9B4770CE-FA91-41A9-A74E-FCF082DE6EFB}"/>
                  </a:ext>
                </a:extLst>
              </p:cNvPr>
              <p:cNvCxnSpPr/>
              <p:nvPr/>
            </p:nvCxnSpPr>
            <p:spPr>
              <a:xfrm>
                <a:off x="443883" y="1553592"/>
                <a:ext cx="337352" cy="639192"/>
              </a:xfrm>
              <a:prstGeom prst="straightConnector1">
                <a:avLst/>
              </a:prstGeom>
              <a:ln w="571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01499F59-DF75-4693-8172-617F705906C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62619" y="1553592"/>
                <a:ext cx="337352" cy="639192"/>
              </a:xfrm>
              <a:prstGeom prst="straightConnector1">
                <a:avLst/>
              </a:prstGeom>
              <a:ln w="571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80E1F7E7-E1F8-430F-8A43-7714AF04C34D}"/>
                </a:ext>
              </a:extLst>
            </p:cNvPr>
            <p:cNvGrpSpPr/>
            <p:nvPr/>
          </p:nvGrpSpPr>
          <p:grpSpPr>
            <a:xfrm>
              <a:off x="6294249" y="1585585"/>
              <a:ext cx="756088" cy="639192"/>
              <a:chOff x="443883" y="1553592"/>
              <a:chExt cx="756088" cy="639192"/>
            </a:xfrm>
          </p:grpSpPr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67D5ACBA-D37D-4878-8F05-C839CB98B635}"/>
                  </a:ext>
                </a:extLst>
              </p:cNvPr>
              <p:cNvCxnSpPr/>
              <p:nvPr/>
            </p:nvCxnSpPr>
            <p:spPr>
              <a:xfrm>
                <a:off x="443883" y="1553592"/>
                <a:ext cx="337352" cy="639192"/>
              </a:xfrm>
              <a:prstGeom prst="straightConnector1">
                <a:avLst/>
              </a:prstGeom>
              <a:ln w="571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0C3C7E59-72BB-4D1B-B04A-3984BACE1C9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62619" y="1553592"/>
                <a:ext cx="337352" cy="639192"/>
              </a:xfrm>
              <a:prstGeom prst="straightConnector1">
                <a:avLst/>
              </a:prstGeom>
              <a:ln w="571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BA62A76-8F40-411F-A3F2-B8A4D86744E3}"/>
                </a:ext>
              </a:extLst>
            </p:cNvPr>
            <p:cNvGrpSpPr/>
            <p:nvPr/>
          </p:nvGrpSpPr>
          <p:grpSpPr>
            <a:xfrm>
              <a:off x="6712276" y="2729998"/>
              <a:ext cx="1449257" cy="639192"/>
              <a:chOff x="443883" y="1553592"/>
              <a:chExt cx="756088" cy="639192"/>
            </a:xfrm>
          </p:grpSpPr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160E967D-6FD4-43F1-86E1-F851379BAE9D}"/>
                  </a:ext>
                </a:extLst>
              </p:cNvPr>
              <p:cNvCxnSpPr/>
              <p:nvPr/>
            </p:nvCxnSpPr>
            <p:spPr>
              <a:xfrm>
                <a:off x="443883" y="1553592"/>
                <a:ext cx="337352" cy="639192"/>
              </a:xfrm>
              <a:prstGeom prst="straightConnector1">
                <a:avLst/>
              </a:prstGeom>
              <a:ln w="571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EFB10C2D-83A8-4F3D-BFCB-17AEE346DF2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62619" y="1553592"/>
                <a:ext cx="337352" cy="639192"/>
              </a:xfrm>
              <a:prstGeom prst="straightConnector1">
                <a:avLst/>
              </a:prstGeom>
              <a:ln w="571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4BA3F52F-FEA9-47FE-B1E2-C813A7E8C087}"/>
                </a:ext>
              </a:extLst>
            </p:cNvPr>
            <p:cNvGrpSpPr/>
            <p:nvPr/>
          </p:nvGrpSpPr>
          <p:grpSpPr>
            <a:xfrm>
              <a:off x="3835882" y="2729998"/>
              <a:ext cx="1449257" cy="639192"/>
              <a:chOff x="443883" y="1553592"/>
              <a:chExt cx="756088" cy="639192"/>
            </a:xfrm>
          </p:grpSpPr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A265C869-FD3C-4EB3-AEC1-14B63CA1CC61}"/>
                  </a:ext>
                </a:extLst>
              </p:cNvPr>
              <p:cNvCxnSpPr/>
              <p:nvPr/>
            </p:nvCxnSpPr>
            <p:spPr>
              <a:xfrm>
                <a:off x="443883" y="1553592"/>
                <a:ext cx="337352" cy="639192"/>
              </a:xfrm>
              <a:prstGeom prst="straightConnector1">
                <a:avLst/>
              </a:prstGeom>
              <a:ln w="571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27D086C3-FECE-42DF-8B16-B283684A5F4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62619" y="1553592"/>
                <a:ext cx="337352" cy="639192"/>
              </a:xfrm>
              <a:prstGeom prst="straightConnector1">
                <a:avLst/>
              </a:prstGeom>
              <a:ln w="571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B0325C54-B1E0-43CA-B0AB-92E40FAEF0E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131508" y="3844077"/>
              <a:ext cx="1309464" cy="639192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5449CD30-42BB-43D8-A338-6472B6C39019}"/>
                </a:ext>
              </a:extLst>
            </p:cNvPr>
            <p:cNvGrpSpPr/>
            <p:nvPr/>
          </p:nvGrpSpPr>
          <p:grpSpPr>
            <a:xfrm>
              <a:off x="3174489" y="4893122"/>
              <a:ext cx="2934828" cy="639192"/>
              <a:chOff x="443883" y="1553592"/>
              <a:chExt cx="756088" cy="639192"/>
            </a:xfrm>
          </p:grpSpPr>
          <p:cxnSp>
            <p:nvCxnSpPr>
              <p:cNvPr id="43" name="Straight Arrow Connector 42">
                <a:extLst>
                  <a:ext uri="{FF2B5EF4-FFF2-40B4-BE49-F238E27FC236}">
                    <a16:creationId xmlns:a16="http://schemas.microsoft.com/office/drawing/2014/main" id="{727EF287-450D-4CE1-8947-41A7DE813A0C}"/>
                  </a:ext>
                </a:extLst>
              </p:cNvPr>
              <p:cNvCxnSpPr/>
              <p:nvPr/>
            </p:nvCxnSpPr>
            <p:spPr>
              <a:xfrm>
                <a:off x="443883" y="1553592"/>
                <a:ext cx="337352" cy="639192"/>
              </a:xfrm>
              <a:prstGeom prst="straightConnector1">
                <a:avLst/>
              </a:prstGeom>
              <a:ln w="571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>
                <a:extLst>
                  <a:ext uri="{FF2B5EF4-FFF2-40B4-BE49-F238E27FC236}">
                    <a16:creationId xmlns:a16="http://schemas.microsoft.com/office/drawing/2014/main" id="{8636E70B-3C74-4F59-9C26-2857936E5B4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62619" y="1553592"/>
                <a:ext cx="337352" cy="639192"/>
              </a:xfrm>
              <a:prstGeom prst="straightConnector1">
                <a:avLst/>
              </a:prstGeom>
              <a:ln w="571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EE25CF62-A3CE-4D4F-99CA-004ABFCE7007}"/>
              </a:ext>
            </a:extLst>
          </p:cNvPr>
          <p:cNvSpPr txBox="1"/>
          <p:nvPr/>
        </p:nvSpPr>
        <p:spPr>
          <a:xfrm>
            <a:off x="115408" y="248568"/>
            <a:ext cx="861134" cy="553997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Max #</a:t>
            </a:r>
          </a:p>
          <a:p>
            <a:pPr algn="ctr"/>
            <a:r>
              <a:rPr lang="en-US" dirty="0"/>
              <a:t>comp-</a:t>
            </a:r>
            <a:r>
              <a:rPr lang="en-US" dirty="0" err="1"/>
              <a:t>arisons</a:t>
            </a:r>
            <a:endParaRPr lang="en-US" dirty="0"/>
          </a:p>
          <a:p>
            <a:pPr algn="ctr"/>
            <a:endParaRPr lang="en-US" sz="2400" dirty="0"/>
          </a:p>
          <a:p>
            <a:pPr algn="ctr"/>
            <a:r>
              <a:rPr lang="en-US" dirty="0"/>
              <a:t>2</a:t>
            </a:r>
            <a:r>
              <a:rPr lang="en-US" baseline="30000" dirty="0"/>
              <a:t>1</a:t>
            </a:r>
            <a:r>
              <a:rPr lang="en-US" dirty="0"/>
              <a:t> – 1 = 1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2</a:t>
            </a:r>
            <a:r>
              <a:rPr lang="en-US" baseline="30000" dirty="0"/>
              <a:t>2</a:t>
            </a:r>
            <a:r>
              <a:rPr lang="en-US" dirty="0"/>
              <a:t> – 1 = 3</a:t>
            </a:r>
          </a:p>
          <a:p>
            <a:pPr algn="ctr"/>
            <a:endParaRPr lang="en-US" dirty="0"/>
          </a:p>
          <a:p>
            <a:pPr algn="ctr"/>
            <a:endParaRPr lang="en-US" sz="2400" dirty="0"/>
          </a:p>
          <a:p>
            <a:pPr algn="ctr"/>
            <a:r>
              <a:rPr lang="en-US" dirty="0"/>
              <a:t>2</a:t>
            </a:r>
            <a:r>
              <a:rPr lang="en-US" baseline="30000" dirty="0"/>
              <a:t>3</a:t>
            </a:r>
            <a:r>
              <a:rPr lang="en-US" dirty="0"/>
              <a:t> – 1 = 7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2</a:t>
            </a:r>
            <a:r>
              <a:rPr lang="en-US" baseline="30000" dirty="0"/>
              <a:t>4</a:t>
            </a:r>
            <a:r>
              <a:rPr lang="en-US" dirty="0"/>
              <a:t> – 1 = 16</a:t>
            </a:r>
          </a:p>
          <a:p>
            <a:pPr algn="ctr"/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5BEF371-AD1F-4CE0-AE04-BBAF578A193E}"/>
              </a:ext>
            </a:extLst>
          </p:cNvPr>
          <p:cNvSpPr txBox="1"/>
          <p:nvPr/>
        </p:nvSpPr>
        <p:spPr>
          <a:xfrm>
            <a:off x="8094612" y="248568"/>
            <a:ext cx="861134" cy="553997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# of</a:t>
            </a:r>
          </a:p>
          <a:p>
            <a:pPr algn="ctr"/>
            <a:r>
              <a:rPr lang="en-US" dirty="0"/>
              <a:t>comp-</a:t>
            </a:r>
            <a:r>
              <a:rPr lang="en-US" dirty="0" err="1"/>
              <a:t>arisons</a:t>
            </a:r>
            <a:endParaRPr lang="en-US" dirty="0"/>
          </a:p>
          <a:p>
            <a:pPr algn="ctr"/>
            <a:endParaRPr lang="en-US" sz="2400" dirty="0"/>
          </a:p>
          <a:p>
            <a:pPr algn="ctr"/>
            <a:r>
              <a:rPr lang="en-US" dirty="0"/>
              <a:t>12/2 = 6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12/(2</a:t>
            </a:r>
            <a:r>
              <a:rPr lang="en-US" baseline="30000" dirty="0"/>
              <a:t>2</a:t>
            </a:r>
            <a:r>
              <a:rPr lang="en-US" dirty="0"/>
              <a:t>) = 3</a:t>
            </a:r>
          </a:p>
          <a:p>
            <a:pPr algn="ctr"/>
            <a:endParaRPr lang="en-US" dirty="0"/>
          </a:p>
          <a:p>
            <a:pPr algn="ctr"/>
            <a:endParaRPr lang="en-US" sz="2400" dirty="0"/>
          </a:p>
          <a:p>
            <a:pPr algn="ctr"/>
            <a:r>
              <a:rPr lang="en-US" dirty="0"/>
              <a:t>12/(2</a:t>
            </a:r>
            <a:r>
              <a:rPr lang="en-US" baseline="30000" dirty="0"/>
              <a:t>3</a:t>
            </a:r>
            <a:r>
              <a:rPr lang="en-US" dirty="0"/>
              <a:t>) 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 </a:t>
            </a:r>
          </a:p>
          <a:p>
            <a:pPr algn="ctr"/>
            <a:r>
              <a:rPr lang="en-US" dirty="0"/>
              <a:t>1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177082-0639-47E8-9F36-59142262D205}"/>
              </a:ext>
            </a:extLst>
          </p:cNvPr>
          <p:cNvSpPr txBox="1"/>
          <p:nvPr/>
        </p:nvSpPr>
        <p:spPr>
          <a:xfrm>
            <a:off x="307499" y="5903646"/>
            <a:ext cx="8529002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Max computation time:  (2</a:t>
            </a:r>
            <a:r>
              <a:rPr lang="en-US" sz="2400" baseline="30000" dirty="0"/>
              <a:t>1</a:t>
            </a:r>
            <a:r>
              <a:rPr lang="en-US" sz="2400" dirty="0"/>
              <a:t> – 1 )6 + (2</a:t>
            </a:r>
            <a:r>
              <a:rPr lang="en-US" sz="2400" baseline="30000" dirty="0"/>
              <a:t>2</a:t>
            </a:r>
            <a:r>
              <a:rPr lang="en-US" sz="2400" dirty="0"/>
              <a:t> – 1 )3 + (2</a:t>
            </a:r>
            <a:r>
              <a:rPr lang="en-US" sz="2400" baseline="30000" dirty="0"/>
              <a:t>3</a:t>
            </a:r>
            <a:r>
              <a:rPr lang="en-US" sz="2400" dirty="0"/>
              <a:t> – 1 )1 + (2</a:t>
            </a:r>
            <a:r>
              <a:rPr lang="en-US" sz="2400" baseline="30000" dirty="0"/>
              <a:t>4</a:t>
            </a:r>
            <a:r>
              <a:rPr lang="en-US" sz="2400" dirty="0"/>
              <a:t> – 1)1</a:t>
            </a:r>
          </a:p>
          <a:p>
            <a:r>
              <a:rPr lang="en-US" sz="2400" b="1" dirty="0"/>
              <a:t>Simplification:  </a:t>
            </a:r>
            <a:r>
              <a:rPr lang="en-US" sz="2400" b="1" i="1" dirty="0"/>
              <a:t>m</a:t>
            </a:r>
            <a:r>
              <a:rPr lang="en-US" sz="2400" b="1" dirty="0"/>
              <a:t>log</a:t>
            </a:r>
            <a:r>
              <a:rPr lang="en-US" sz="2400" b="1" baseline="-25000" dirty="0"/>
              <a:t>2</a:t>
            </a:r>
            <a:r>
              <a:rPr lang="en-US" sz="2400" b="1" dirty="0"/>
              <a:t>(</a:t>
            </a:r>
            <a:r>
              <a:rPr lang="en-US" sz="2400" b="1" i="1" dirty="0"/>
              <a:t>m</a:t>
            </a:r>
            <a:r>
              <a:rPr lang="en-US" sz="2400" b="1" dirty="0"/>
              <a:t>)   -- see chalkboard. </a:t>
            </a:r>
          </a:p>
        </p:txBody>
      </p:sp>
    </p:spTree>
    <p:extLst>
      <p:ext uri="{BB962C8B-B14F-4D97-AF65-F5344CB8AC3E}">
        <p14:creationId xmlns:p14="http://schemas.microsoft.com/office/powerpoint/2010/main" val="781305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508</Words>
  <Application>Microsoft Office PowerPoint</Application>
  <PresentationFormat>On-screen Show (4:3)</PresentationFormat>
  <Paragraphs>129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Darcy, Isabel K</dc:creator>
  <cp:lastModifiedBy>Darcy, Isabel K</cp:lastModifiedBy>
  <cp:revision>12</cp:revision>
  <dcterms:created xsi:type="dcterms:W3CDTF">2019-04-27T22:53:19Z</dcterms:created>
  <dcterms:modified xsi:type="dcterms:W3CDTF">2019-04-29T16:09:45Z</dcterms:modified>
</cp:coreProperties>
</file>