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Microsoft_Equation1.bin" ContentType="application/vnd.openxmlformats-officedocument.oleObject"/>
  <Override PartName="/ppt/embeddings/Microsoft_Equation2.bin" ContentType="application/vnd.openxmlformats-officedocument.oleObject"/>
  <Override PartName="/ppt/embeddings/Microsoft_Equation3.bin" ContentType="application/vnd.openxmlformats-officedocument.oleObject"/>
  <Override PartName="/ppt/embeddings/Microsoft_Equation4.bin" ContentType="application/vnd.openxmlformats-officedocument.oleObject"/>
  <Override PartName="/ppt/embeddings/Microsoft_Equation5.bin" ContentType="application/vnd.openxmlformats-officedocument.oleObject"/>
  <Override PartName="/ppt/embeddings/Microsoft_Equation6.bin" ContentType="application/vnd.openxmlformats-officedocument.oleObject"/>
  <Override PartName="/ppt/embeddings/Microsoft_Equation7.bin" ContentType="application/vnd.openxmlformats-officedocument.oleObject"/>
  <Override PartName="/ppt/embeddings/Microsoft_Equation8.bin" ContentType="application/vnd.openxmlformats-officedocument.oleObject"/>
  <Override PartName="/ppt/embeddings/Microsoft_Equation9.bin" ContentType="application/vnd.openxmlformats-officedocument.oleObject"/>
  <Override PartName="/ppt/embeddings/Microsoft_Equation10.bin" ContentType="application/vnd.openxmlformats-officedocument.oleObject"/>
  <Override PartName="/ppt/embeddings/Microsoft_Equation11.bin" ContentType="application/vnd.openxmlformats-officedocument.oleObject"/>
  <Override PartName="/ppt/notesSlides/notesSlide3.xml" ContentType="application/vnd.openxmlformats-officedocument.presentationml.notesSlide+xml"/>
  <Override PartName="/ppt/embeddings/Microsoft_Equation12.bin" ContentType="application/vnd.openxmlformats-officedocument.oleObject"/>
  <Override PartName="/ppt/embeddings/Microsoft_Equation13.bin" ContentType="application/vnd.openxmlformats-officedocument.oleObject"/>
  <Override PartName="/ppt/embeddings/Microsoft_Equation14.bin" ContentType="application/vnd.openxmlformats-officedocument.oleObject"/>
  <Override PartName="/ppt/embeddings/Microsoft_Equation15.bin" ContentType="application/vnd.openxmlformats-officedocument.oleObject"/>
  <Override PartName="/ppt/embeddings/Microsoft_Equation16.bin" ContentType="application/vnd.openxmlformats-officedocument.oleObject"/>
  <Override PartName="/ppt/embeddings/Microsoft_Equation17.bin" ContentType="application/vnd.openxmlformats-officedocument.oleObject"/>
  <Override PartName="/ppt/embeddings/Microsoft_Equation18.bin" ContentType="application/vnd.openxmlformats-officedocument.oleObject"/>
  <Override PartName="/ppt/embeddings/Microsoft_Equation19.bin" ContentType="application/vnd.openxmlformats-officedocument.oleObject"/>
  <Override PartName="/ppt/embeddings/Microsoft_Equation20.bin" ContentType="application/vnd.openxmlformats-officedocument.oleObject"/>
  <Override PartName="/ppt/embeddings/Microsoft_Equation21.bin" ContentType="application/vnd.openxmlformats-officedocument.oleObject"/>
  <Override PartName="/ppt/embeddings/Microsoft_Equation22.bin" ContentType="application/vnd.openxmlformats-officedocument.oleObject"/>
  <Override PartName="/ppt/embeddings/Microsoft_Equation23.bin" ContentType="application/vnd.openxmlformats-officedocument.oleObject"/>
  <Override PartName="/ppt/embeddings/Microsoft_Equation24.bin" ContentType="application/vnd.openxmlformats-officedocument.oleObject"/>
  <Override PartName="/ppt/embeddings/Microsoft_Equation25.bin" ContentType="application/vnd.openxmlformats-officedocument.oleObject"/>
  <Override PartName="/ppt/embeddings/Microsoft_Equation26.bin" ContentType="application/vnd.openxmlformats-officedocument.oleObject"/>
  <Override PartName="/ppt/embeddings/Microsoft_Equation27.bin" ContentType="application/vnd.openxmlformats-officedocument.oleObject"/>
  <Override PartName="/ppt/embeddings/Microsoft_Equation28.bin" ContentType="application/vnd.openxmlformats-officedocument.oleObject"/>
  <Override PartName="/ppt/embeddings/Microsoft_Equation29.bin" ContentType="application/vnd.openxmlformats-officedocument.oleObject"/>
  <Override PartName="/ppt/embeddings/Microsoft_Equation30.bin" ContentType="application/vnd.openxmlformats-officedocument.oleObject"/>
  <Override PartName="/ppt/embeddings/Microsoft_Equation31.bin" ContentType="application/vnd.openxmlformats-officedocument.oleObject"/>
  <Override PartName="/ppt/embeddings/Microsoft_Equation32.bin" ContentType="application/vnd.openxmlformats-officedocument.oleObject"/>
  <Override PartName="/ppt/embeddings/Microsoft_Equation33.bin" ContentType="application/vnd.openxmlformats-officedocument.oleObject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oleObject1.bin" ContentType="application/vnd.openxmlformats-officedocument.oleObject"/>
  <Override PartName="/ppt/embeddings/Microsoft_Equation34.bin" ContentType="application/vnd.openxmlformats-officedocument.oleObject"/>
  <Override PartName="/ppt/embeddings/Microsoft_Equation35.bin" ContentType="application/vnd.openxmlformats-officedocument.oleObject"/>
  <Override PartName="/ppt/embeddings/Microsoft_Equation36.bin" ContentType="application/vnd.openxmlformats-officedocument.oleObject"/>
  <Override PartName="/ppt/embeddings/Microsoft_Equation37.bin" ContentType="application/vnd.openxmlformats-officedocument.oleObject"/>
  <Override PartName="/ppt/embeddings/Microsoft_Equation38.bin" ContentType="application/vnd.openxmlformats-officedocument.oleObject"/>
  <Override PartName="/ppt/embeddings/Microsoft_Equation39.bin" ContentType="application/vnd.openxmlformats-officedocument.oleObject"/>
  <Override PartName="/ppt/embeddings/Microsoft_Equation40.bin" ContentType="application/vnd.openxmlformats-officedocument.oleObject"/>
  <Override PartName="/ppt/embeddings/Microsoft_Equation41.bin" ContentType="application/vnd.openxmlformats-officedocument.oleObject"/>
  <Override PartName="/ppt/embeddings/Microsoft_Equation42.bin" ContentType="application/vnd.openxmlformats-officedocument.oleObjec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4" r:id="rId47"/>
    <p:sldId id="305" r:id="rId48"/>
    <p:sldId id="312" r:id="rId49"/>
    <p:sldId id="313" r:id="rId50"/>
    <p:sldId id="314" r:id="rId51"/>
    <p:sldId id="315" r:id="rId52"/>
    <p:sldId id="316" r:id="rId5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74" d="100"/>
          <a:sy n="74" d="100"/>
        </p:scale>
        <p:origin x="-2016" y="-104"/>
      </p:cViewPr>
      <p:guideLst>
        <p:guide orient="horz" pos="2182"/>
        <p:guide pos="28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notesMaster" Target="notesMasters/notesMaster1.xml"/><Relationship Id="rId55" Type="http://schemas.openxmlformats.org/officeDocument/2006/relationships/printerSettings" Target="printerSettings/printerSettings1.bin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wmf"/><Relationship Id="rId6" Type="http://schemas.openxmlformats.org/officeDocument/2006/relationships/image" Target="../media/image7.wmf"/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wmf"/><Relationship Id="rId6" Type="http://schemas.openxmlformats.org/officeDocument/2006/relationships/image" Target="../media/image9.wmf"/><Relationship Id="rId7" Type="http://schemas.openxmlformats.org/officeDocument/2006/relationships/image" Target="../media/image2.wmf"/><Relationship Id="rId8" Type="http://schemas.openxmlformats.org/officeDocument/2006/relationships/image" Target="../media/image10.wmf"/><Relationship Id="rId9" Type="http://schemas.openxmlformats.org/officeDocument/2006/relationships/image" Target="../media/image11.wmf"/><Relationship Id="rId10" Type="http://schemas.openxmlformats.org/officeDocument/2006/relationships/image" Target="../media/image12.wmf"/><Relationship Id="rId11" Type="http://schemas.openxmlformats.org/officeDocument/2006/relationships/image" Target="../media/image13.wmf"/><Relationship Id="rId1" Type="http://schemas.openxmlformats.org/officeDocument/2006/relationships/image" Target="../media/image8.wmf"/><Relationship Id="rId2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4" Type="http://schemas.openxmlformats.org/officeDocument/2006/relationships/image" Target="../media/image16.wmf"/><Relationship Id="rId5" Type="http://schemas.openxmlformats.org/officeDocument/2006/relationships/image" Target="../media/image2.wmf"/><Relationship Id="rId6" Type="http://schemas.openxmlformats.org/officeDocument/2006/relationships/image" Target="../media/image3.wmf"/><Relationship Id="rId7" Type="http://schemas.openxmlformats.org/officeDocument/2006/relationships/image" Target="../media/image4.wmf"/><Relationship Id="rId8" Type="http://schemas.openxmlformats.org/officeDocument/2006/relationships/image" Target="../media/image5.wmf"/><Relationship Id="rId9" Type="http://schemas.openxmlformats.org/officeDocument/2006/relationships/image" Target="../media/image6.wmf"/><Relationship Id="rId1" Type="http://schemas.openxmlformats.org/officeDocument/2006/relationships/image" Target="../media/image14.wmf"/><Relationship Id="rId2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B5B72-2B9F-7A4E-A0C2-E367D4F01DCB}" type="datetimeFigureOut">
              <a:rPr lang="en-US" smtClean="0"/>
              <a:t>4/4/19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47F136-8CFA-4649-85A3-DD2AAB6B3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714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o.wikipedia.org/wiki/%EB%AC%B8%ED%99%94%EC%96%B4" TargetMode="External"/><Relationship Id="rId4" Type="http://schemas.openxmlformats.org/officeDocument/2006/relationships/hyperlink" Target="https://ko.wikipedia.org/wiki/%EC%8A%A4%ED%8F%AC%EC%B8%A0" TargetMode="External"/><Relationship Id="rId5" Type="http://schemas.openxmlformats.org/officeDocument/2006/relationships/hyperlink" Target="https://ko.wikipedia.org/wiki/%EC%8B%B1%EA%B8%80_%EC%97%98%EB%A6%AC%EB%AF%B8%EB%84%A4%EC%9D%B4%EC%85%98_%ED%86%A0%EB%84%88%EB%A8%BC%ED%8A%B8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0" name="슬라이드 노트 개체 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ko-KR" altLang="en-US" b="1">
                <a:latin typeface="맑은 고딕" charset="0"/>
                <a:ea typeface="맑은 고딕" charset="0"/>
              </a:rPr>
              <a:t>리그전</a:t>
            </a:r>
            <a:r>
              <a:rPr lang="en-US" altLang="ko-KR">
                <a:latin typeface="맑은 고딕" charset="0"/>
                <a:ea typeface="맑은 고딕" charset="0"/>
              </a:rPr>
              <a:t>(league </a:t>
            </a:r>
            <a:r>
              <a:rPr lang="ko-KR" altLang="en-US">
                <a:latin typeface="맑은 고딕" charset="0"/>
                <a:ea typeface="맑은 고딕" charset="0"/>
              </a:rPr>
              <a:t>戰</a:t>
            </a:r>
            <a:r>
              <a:rPr lang="en-US" altLang="ko-KR">
                <a:latin typeface="맑은 고딕" charset="0"/>
                <a:ea typeface="맑은 고딕" charset="0"/>
              </a:rPr>
              <a:t>, </a:t>
            </a:r>
            <a:r>
              <a:rPr lang="ko-KR" altLang="en-US">
                <a:latin typeface="맑은 고딕" charset="0"/>
                <a:ea typeface="맑은 고딕" charset="0"/>
                <a:hlinkClick r:id="rId3" tooltip="문화어"/>
              </a:rPr>
              <a:t>문화어</a:t>
            </a:r>
            <a:r>
              <a:rPr lang="en-US" altLang="ko-KR">
                <a:latin typeface="맑은 고딕" charset="0"/>
                <a:ea typeface="맑은 고딕" charset="0"/>
              </a:rPr>
              <a:t>: </a:t>
            </a:r>
            <a:r>
              <a:rPr lang="ko-KR" altLang="en-US">
                <a:latin typeface="맑은 고딕" charset="0"/>
                <a:ea typeface="맑은 고딕" charset="0"/>
              </a:rPr>
              <a:t>련맹전</a:t>
            </a:r>
            <a:r>
              <a:rPr lang="en-US" altLang="ko-KR">
                <a:latin typeface="맑은 고딕" charset="0"/>
                <a:ea typeface="맑은 고딕" charset="0"/>
              </a:rPr>
              <a:t>)</a:t>
            </a:r>
            <a:r>
              <a:rPr lang="ko-KR" altLang="en-US">
                <a:latin typeface="맑은 고딕" charset="0"/>
                <a:ea typeface="맑은 고딕" charset="0"/>
              </a:rPr>
              <a:t>은 </a:t>
            </a:r>
            <a:r>
              <a:rPr lang="ko-KR" altLang="en-US">
                <a:latin typeface="맑은 고딕" charset="0"/>
                <a:ea typeface="맑은 고딕" charset="0"/>
                <a:hlinkClick r:id="rId4" tooltip="스포츠"/>
              </a:rPr>
              <a:t>스포츠</a:t>
            </a:r>
            <a:r>
              <a:rPr lang="ko-KR" altLang="en-US">
                <a:latin typeface="맑은 고딕" charset="0"/>
                <a:ea typeface="맑은 고딕" charset="0"/>
              </a:rPr>
              <a:t> 경기에서 각 팀이 다른 팀과 모두 최소 한 번씩 경기를 치르는 경기 방식이다</a:t>
            </a:r>
            <a:r>
              <a:rPr lang="en-US" altLang="ko-KR">
                <a:latin typeface="맑은 고딕" charset="0"/>
                <a:ea typeface="맑은 고딕" charset="0"/>
              </a:rPr>
              <a:t>. </a:t>
            </a:r>
            <a:r>
              <a:rPr lang="ko-KR" altLang="en-US">
                <a:latin typeface="맑은 고딕" charset="0"/>
                <a:ea typeface="맑은 고딕" charset="0"/>
              </a:rPr>
              <a:t>영어권에서 리그라는 표현은 일반적으로 대회라는 뜻으로 사용되므로 이 방식을 지칭할 경우 </a:t>
            </a:r>
            <a:r>
              <a:rPr lang="ko-KR" altLang="en-US" b="1">
                <a:latin typeface="맑은 고딕" charset="0"/>
                <a:ea typeface="맑은 고딕" charset="0"/>
              </a:rPr>
              <a:t>라운드 로빈 토너먼트</a:t>
            </a:r>
            <a:r>
              <a:rPr lang="en-US" altLang="ko-KR">
                <a:latin typeface="맑은 고딕" charset="0"/>
                <a:ea typeface="맑은 고딕" charset="0"/>
              </a:rPr>
              <a:t>(round-robin tournament) </a:t>
            </a:r>
            <a:r>
              <a:rPr lang="ko-KR" altLang="en-US">
                <a:latin typeface="맑은 고딕" charset="0"/>
                <a:ea typeface="맑은 고딕" charset="0"/>
              </a:rPr>
              <a:t>또는 </a:t>
            </a:r>
            <a:r>
              <a:rPr lang="ko-KR" altLang="en-US" b="1">
                <a:latin typeface="맑은 고딕" charset="0"/>
                <a:ea typeface="맑은 고딕" charset="0"/>
              </a:rPr>
              <a:t>올 플레이 올 토너먼트</a:t>
            </a:r>
            <a:r>
              <a:rPr lang="en-US" altLang="ko-KR">
                <a:latin typeface="맑은 고딕" charset="0"/>
                <a:ea typeface="맑은 고딕" charset="0"/>
              </a:rPr>
              <a:t>(all-play-all tournament)</a:t>
            </a:r>
            <a:r>
              <a:rPr lang="ko-KR" altLang="en-US">
                <a:latin typeface="맑은 고딕" charset="0"/>
                <a:ea typeface="맑은 고딕" charset="0"/>
              </a:rPr>
              <a:t>라는 표현을 사용한다</a:t>
            </a:r>
            <a:r>
              <a:rPr lang="en-US" altLang="ko-KR">
                <a:latin typeface="맑은 고딕" charset="0"/>
                <a:ea typeface="맑은 고딕" charset="0"/>
              </a:rPr>
              <a:t>. </a:t>
            </a:r>
            <a:r>
              <a:rPr lang="ko-KR" altLang="en-US">
                <a:latin typeface="맑은 고딕" charset="0"/>
                <a:ea typeface="맑은 고딕" charset="0"/>
              </a:rPr>
              <a:t>한국어에서 일반적으로 토너먼트가 </a:t>
            </a:r>
            <a:r>
              <a:rPr lang="ko-KR" altLang="en-US">
                <a:latin typeface="맑은 고딕" charset="0"/>
                <a:ea typeface="맑은 고딕" charset="0"/>
                <a:hlinkClick r:id="rId5" tooltip="싱글 엘리미네이션 토너먼트"/>
              </a:rPr>
              <a:t>싱글 엘리미네이션 토너먼트</a:t>
            </a:r>
            <a:r>
              <a:rPr lang="ko-KR" altLang="en-US">
                <a:latin typeface="맑은 고딕" charset="0"/>
                <a:ea typeface="맑은 고딕" charset="0"/>
              </a:rPr>
              <a:t>를 가리키는 것과는 상반된다</a:t>
            </a:r>
            <a:r>
              <a:rPr lang="en-US" altLang="ko-KR">
                <a:latin typeface="맑은 고딕" charset="0"/>
                <a:ea typeface="맑은 고딕" charset="0"/>
              </a:rPr>
              <a:t>.</a:t>
            </a:r>
            <a:endParaRPr lang="ko-KR" altLang="en-US">
              <a:latin typeface="맑은 고딕" charset="0"/>
              <a:ea typeface="맑은 고딕" charset="0"/>
            </a:endParaRPr>
          </a:p>
        </p:txBody>
      </p:sp>
      <p:sp>
        <p:nvSpPr>
          <p:cNvPr id="17411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1pPr>
            <a:lvl2pPr marL="685817" indent="-263776" defTabSz="914423"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2pPr>
            <a:lvl3pPr marL="1055103" indent="-211021" defTabSz="914423"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3pPr>
            <a:lvl4pPr marL="1477145" indent="-211021" defTabSz="914423"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4pPr>
            <a:lvl5pPr marL="1899186" indent="-211021" defTabSz="914423"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9pPr>
          </a:lstStyle>
          <a:p>
            <a:fld id="{69EABE40-5D33-0E45-BA9A-B92D5DDB7CAF}" type="slidenum">
              <a:rPr lang="ko-KR" altLang="en-US" sz="1200"/>
              <a:pPr/>
              <a:t>3</a:t>
            </a:fld>
            <a:endParaRPr lang="en-US" altLang="ko-KR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04E52-A871-4476-AAE9-89B1CA6B217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303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04E52-A871-4476-AAE9-89B1CA6B217D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546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04E52-A871-4476-AAE9-89B1CA6B217D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14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04E52-A871-4476-AAE9-89B1CA6B217D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8274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04E52-A871-4476-AAE9-89B1CA6B217D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91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8" name="슬라이드 노트 개체 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ko-KR" altLang="en-US">
              <a:latin typeface="맑은 고딕" charset="0"/>
              <a:ea typeface="맑은 고딕" charset="0"/>
            </a:endParaRPr>
          </a:p>
        </p:txBody>
      </p:sp>
      <p:sp>
        <p:nvSpPr>
          <p:cNvPr id="19459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1pPr>
            <a:lvl2pPr marL="685817" indent="-263776" defTabSz="914423"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2pPr>
            <a:lvl3pPr marL="1055103" indent="-211021" defTabSz="914423"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3pPr>
            <a:lvl4pPr marL="1477145" indent="-211021" defTabSz="914423"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4pPr>
            <a:lvl5pPr marL="1899186" indent="-211021" defTabSz="914423"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9pPr>
          </a:lstStyle>
          <a:p>
            <a:fld id="{7B0B48A3-AC0E-4546-ADF2-473C6075DE1D}" type="slidenum">
              <a:rPr lang="ko-KR" altLang="en-US" sz="1200"/>
              <a:pPr/>
              <a:t>4</a:t>
            </a:fld>
            <a:endParaRPr lang="en-US" altLang="ko-KR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6" name="슬라이드 노트 개체 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ko-KR" altLang="en-US">
              <a:latin typeface="맑은 고딕" charset="0"/>
              <a:ea typeface="맑은 고딕" charset="0"/>
            </a:endParaRPr>
          </a:p>
        </p:txBody>
      </p:sp>
      <p:sp>
        <p:nvSpPr>
          <p:cNvPr id="21507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1pPr>
            <a:lvl2pPr marL="685817" indent="-263776" defTabSz="914423"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2pPr>
            <a:lvl3pPr marL="1055103" indent="-211021" defTabSz="914423"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3pPr>
            <a:lvl4pPr marL="1477145" indent="-211021" defTabSz="914423"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4pPr>
            <a:lvl5pPr marL="1899186" indent="-211021" defTabSz="914423"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9pPr>
          </a:lstStyle>
          <a:p>
            <a:fld id="{1D2DFD82-DF3D-8C4C-994B-E848E8788108}" type="slidenum">
              <a:rPr lang="ko-KR" altLang="en-US" sz="1200"/>
              <a:pPr/>
              <a:t>5</a:t>
            </a:fld>
            <a:endParaRPr lang="en-US" altLang="ko-KR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4" name="슬라이드 노트 개체 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ko-KR" altLang="en-US">
              <a:latin typeface="맑은 고딕" charset="0"/>
              <a:ea typeface="맑은 고딕" charset="0"/>
            </a:endParaRPr>
          </a:p>
        </p:txBody>
      </p:sp>
      <p:sp>
        <p:nvSpPr>
          <p:cNvPr id="23555" name="슬라이드 번호 개체 틀 3"/>
          <p:cNvSpPr txBox="1">
            <a:spLocks noGrp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990600">
              <a:defRPr sz="12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1pPr>
            <a:lvl2pPr marL="742950" indent="-285750" defTabSz="990600">
              <a:defRPr sz="12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2pPr>
            <a:lvl3pPr marL="1143000" indent="-228600" defTabSz="990600">
              <a:defRPr sz="12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3pPr>
            <a:lvl4pPr marL="1600200" indent="-228600" defTabSz="990600">
              <a:defRPr sz="12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4pPr>
            <a:lvl5pPr marL="2057400" indent="-228600" defTabSz="990600">
              <a:defRPr sz="12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9pPr>
          </a:lstStyle>
          <a:p>
            <a:pPr algn="r" eaLnBrk="1" latinLnBrk="1" hangingPunct="1"/>
            <a:fld id="{4E4FC77F-0C5C-CD4A-976C-4D2D887DD7C1}" type="slidenum">
              <a:rPr lang="ko-KR" altLang="en-US"/>
              <a:pPr algn="r" eaLnBrk="1" latinLnBrk="1" hangingPunct="1"/>
              <a:t>6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2" name="슬라이드 노트 개체 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ko-KR" altLang="en-US">
              <a:latin typeface="맑은 고딕" charset="0"/>
              <a:ea typeface="맑은 고딕" charset="0"/>
            </a:endParaRPr>
          </a:p>
        </p:txBody>
      </p:sp>
      <p:sp>
        <p:nvSpPr>
          <p:cNvPr id="25603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1pPr>
            <a:lvl2pPr marL="685817" indent="-263776" defTabSz="914423"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2pPr>
            <a:lvl3pPr marL="1055103" indent="-211021" defTabSz="914423"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3pPr>
            <a:lvl4pPr marL="1477145" indent="-211021" defTabSz="914423"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4pPr>
            <a:lvl5pPr marL="1899186" indent="-211021" defTabSz="914423"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9pPr>
          </a:lstStyle>
          <a:p>
            <a:fld id="{8FEEC903-4FFA-324B-B2FB-E737C949BAE6}" type="slidenum">
              <a:rPr lang="ko-KR" altLang="en-US" sz="1200"/>
              <a:pPr/>
              <a:t>7</a:t>
            </a:fld>
            <a:endParaRPr lang="en-US" altLang="ko-KR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0" name="슬라이드 노트 개체 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ko-KR" altLang="en-US">
              <a:latin typeface="맑은 고딕" charset="0"/>
              <a:ea typeface="맑은 고딕" charset="0"/>
            </a:endParaRPr>
          </a:p>
        </p:txBody>
      </p:sp>
      <p:sp>
        <p:nvSpPr>
          <p:cNvPr id="27651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1pPr>
            <a:lvl2pPr marL="685817" indent="-263776" defTabSz="914423"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2pPr>
            <a:lvl3pPr marL="1055103" indent="-211021" defTabSz="914423"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3pPr>
            <a:lvl4pPr marL="1477145" indent="-211021" defTabSz="914423"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4pPr>
            <a:lvl5pPr marL="1899186" indent="-211021" defTabSz="914423"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맑은 고딕" charset="0"/>
                <a:ea typeface="맑은 고딕" charset="0"/>
                <a:cs typeface="맑은 고딕" charset="0"/>
              </a:defRPr>
            </a:lvl9pPr>
          </a:lstStyle>
          <a:p>
            <a:fld id="{35B2FBA7-BDE4-B64E-A7D2-6D1A194E6FBB}" type="slidenum">
              <a:rPr lang="ko-KR" altLang="en-US" sz="1200"/>
              <a:pPr/>
              <a:t>8</a:t>
            </a:fld>
            <a:endParaRPr lang="en-US" altLang="ko-KR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슬라이드 노트 개체 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ko-KR" altLang="en-US">
              <a:latin typeface="맑은 고딕" charset="0"/>
              <a:ea typeface="맑은 고딕" charset="0"/>
            </a:endParaRPr>
          </a:p>
        </p:txBody>
      </p:sp>
      <p:sp>
        <p:nvSpPr>
          <p:cNvPr id="29699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685817" indent="-263776" defTabSz="914423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055103" indent="-211021" defTabSz="914423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477145" indent="-211021" defTabSz="914423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1899186" indent="-211021" defTabSz="914423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fld id="{E58482E8-EEB8-3B4A-BB98-DAE357D84690}" type="slidenum">
              <a:rPr kumimoji="0" lang="ko-KR" altLang="en-US">
                <a:latin typeface="맑은 고딕" charset="0"/>
                <a:ea typeface="맑은 고딕" charset="0"/>
                <a:cs typeface="맑은 고딕" charset="0"/>
              </a:rPr>
              <a:pPr/>
              <a:t>10</a:t>
            </a:fld>
            <a:endParaRPr kumimoji="0" lang="en-US" altLang="ko-KR">
              <a:latin typeface="맑은 고딕" charset="0"/>
              <a:ea typeface="맑은 고딕" charset="0"/>
              <a:cs typeface="맑은 고딕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6" name="슬라이드 노트 개체 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ko-KR" altLang="en-US">
              <a:latin typeface="맑은 고딕" charset="0"/>
              <a:ea typeface="맑은 고딕" charset="0"/>
            </a:endParaRPr>
          </a:p>
        </p:txBody>
      </p:sp>
      <p:sp>
        <p:nvSpPr>
          <p:cNvPr id="31747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685817" indent="-263776" defTabSz="914423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055103" indent="-211021" defTabSz="914423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477145" indent="-211021" defTabSz="914423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1899186" indent="-211021" defTabSz="914423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fld id="{A7250F19-C35F-8D41-B2EE-CCFFB62991C1}" type="slidenum">
              <a:rPr kumimoji="0" lang="ko-KR" altLang="en-US">
                <a:latin typeface="맑은 고딕" charset="0"/>
                <a:ea typeface="맑은 고딕" charset="0"/>
                <a:cs typeface="맑은 고딕" charset="0"/>
              </a:rPr>
              <a:pPr/>
              <a:t>11</a:t>
            </a:fld>
            <a:endParaRPr kumimoji="0" lang="en-US" altLang="ko-KR">
              <a:latin typeface="맑은 고딕" charset="0"/>
              <a:ea typeface="맑은 고딕" charset="0"/>
              <a:cs typeface="맑은 고딕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04E52-A871-4476-AAE9-89B1CA6B217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369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EFE-57D2-444B-93A3-40F09534548A}" type="datetimeFigureOut">
              <a:rPr lang="en-US" smtClean="0"/>
              <a:t>4/4/19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B464F-E62A-574E-9D46-85F5AC1B2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14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EFE-57D2-444B-93A3-40F09534548A}" type="datetimeFigureOut">
              <a:rPr lang="en-US" smtClean="0"/>
              <a:t>4/4/19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B464F-E62A-574E-9D46-85F5AC1B2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51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EFE-57D2-444B-93A3-40F09534548A}" type="datetimeFigureOut">
              <a:rPr lang="en-US" smtClean="0"/>
              <a:t>4/4/19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B464F-E62A-574E-9D46-85F5AC1B2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26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EFE-57D2-444B-93A3-40F09534548A}" type="datetimeFigureOut">
              <a:rPr lang="en-US" smtClean="0"/>
              <a:t>4/4/19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B464F-E62A-574E-9D46-85F5AC1B2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6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EFE-57D2-444B-93A3-40F09534548A}" type="datetimeFigureOut">
              <a:rPr lang="en-US" smtClean="0"/>
              <a:t>4/4/19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B464F-E62A-574E-9D46-85F5AC1B2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42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EFE-57D2-444B-93A3-40F09534548A}" type="datetimeFigureOut">
              <a:rPr lang="en-US" smtClean="0"/>
              <a:t>4/4/19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B464F-E62A-574E-9D46-85F5AC1B2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991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EFE-57D2-444B-93A3-40F09534548A}" type="datetimeFigureOut">
              <a:rPr lang="en-US" smtClean="0"/>
              <a:t>4/4/19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B464F-E62A-574E-9D46-85F5AC1B2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18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EFE-57D2-444B-93A3-40F09534548A}" type="datetimeFigureOut">
              <a:rPr lang="en-US" smtClean="0"/>
              <a:t>4/4/19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B464F-E62A-574E-9D46-85F5AC1B2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272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EFE-57D2-444B-93A3-40F09534548A}" type="datetimeFigureOut">
              <a:rPr lang="en-US" smtClean="0"/>
              <a:t>4/4/19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B464F-E62A-574E-9D46-85F5AC1B2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82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EFE-57D2-444B-93A3-40F09534548A}" type="datetimeFigureOut">
              <a:rPr lang="en-US" smtClean="0"/>
              <a:t>4/4/19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B464F-E62A-574E-9D46-85F5AC1B2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75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EFE-57D2-444B-93A3-40F09534548A}" type="datetimeFigureOut">
              <a:rPr lang="en-US" smtClean="0"/>
              <a:t>4/4/19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B464F-E62A-574E-9D46-85F5AC1B2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872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7EFE-57D2-444B-93A3-40F09534548A}" type="datetimeFigureOut">
              <a:rPr lang="en-US" smtClean="0"/>
              <a:t>4/4/19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B464F-E62A-574E-9D46-85F5AC1B2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98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fd.valenciacollege.edu/file/dgil2/COT2104Class_Notes_Chapter_9_10.ppt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hyperlink" Target="http://fd.valenciacollege.edu/file/dgil2/COT2104Class_Notes_Chapter_9_10.ppt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hyperlink" Target="https://project.inria.fr/2015ma2827/files/2016/05/Lecture05.pptx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en.wikipedia.org/wiki/Round-robin_tournament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project.inria.fr/2015ma2827/files/2016/05/Lecture05.pptx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project.inria.fr/2015ma2827/files/2016/05/Lecture05.pptx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wmf"/><Relationship Id="rId20" Type="http://schemas.openxmlformats.org/officeDocument/2006/relationships/image" Target="../media/image7.wmf"/><Relationship Id="rId10" Type="http://schemas.openxmlformats.org/officeDocument/2006/relationships/oleObject" Target="../embeddings/Microsoft_Equation4.bin"/><Relationship Id="rId11" Type="http://schemas.openxmlformats.org/officeDocument/2006/relationships/image" Target="../media/image5.wmf"/><Relationship Id="rId12" Type="http://schemas.openxmlformats.org/officeDocument/2006/relationships/oleObject" Target="../embeddings/Microsoft_Equation5.bin"/><Relationship Id="rId13" Type="http://schemas.openxmlformats.org/officeDocument/2006/relationships/image" Target="../media/image6.wmf"/><Relationship Id="rId14" Type="http://schemas.openxmlformats.org/officeDocument/2006/relationships/oleObject" Target="../embeddings/Microsoft_Equation6.bin"/><Relationship Id="rId15" Type="http://schemas.openxmlformats.org/officeDocument/2006/relationships/oleObject" Target="../embeddings/Microsoft_Equation7.bin"/><Relationship Id="rId16" Type="http://schemas.openxmlformats.org/officeDocument/2006/relationships/oleObject" Target="../embeddings/Microsoft_Equation8.bin"/><Relationship Id="rId17" Type="http://schemas.openxmlformats.org/officeDocument/2006/relationships/oleObject" Target="../embeddings/Microsoft_Equation9.bin"/><Relationship Id="rId18" Type="http://schemas.openxmlformats.org/officeDocument/2006/relationships/oleObject" Target="../embeddings/Microsoft_Equation10.bin"/><Relationship Id="rId19" Type="http://schemas.openxmlformats.org/officeDocument/2006/relationships/oleObject" Target="../embeddings/Microsoft_Equation1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Microsoft_Equation1.bin"/><Relationship Id="rId5" Type="http://schemas.openxmlformats.org/officeDocument/2006/relationships/image" Target="../media/image2.wmf"/><Relationship Id="rId6" Type="http://schemas.openxmlformats.org/officeDocument/2006/relationships/oleObject" Target="../embeddings/Microsoft_Equation2.bin"/><Relationship Id="rId7" Type="http://schemas.openxmlformats.org/officeDocument/2006/relationships/image" Target="../media/image3.wmf"/><Relationship Id="rId8" Type="http://schemas.openxmlformats.org/officeDocument/2006/relationships/oleObject" Target="../embeddings/Microsoft_Equation3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hyperlink" Target="https://project.inria.fr/2015ma2827/files/2016/05/Lecture05.pptx" TargetMode="Externa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hyperlink" Target="https://project.inria.fr/2015ma2827/files/2016/05/Lecture05.pptx" TargetMode="Externa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3" Type="http://schemas.openxmlformats.org/officeDocument/2006/relationships/hyperlink" Target="https://project.inria.fr/2015ma2827/files/2016/05/Lecture05.pptx" TargetMode="Externa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project.inria.fr/2015ma2827/files/2016/05/Lecture05.pptx" TargetMode="Externa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3" Type="http://schemas.openxmlformats.org/officeDocument/2006/relationships/hyperlink" Target="https://project.inria.fr/2015ma2827/files/2016/05/Lecture05.pptx" TargetMode="Externa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ject.inria.fr/2015ma2827/files/2016/05/Lecture05.pptx" TargetMode="Externa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hyperlink" Target="https://project.inria.fr/2015ma2827/files/2016/05/Lecture05.pptx" TargetMode="External"/></Relationships>
</file>

<file path=ppt/slides/_rels/slide5.xml.rels><?xml version="1.0" encoding="UTF-8" standalone="yes"?>
<Relationships xmlns="http://schemas.openxmlformats.org/package/2006/relationships"><Relationship Id="rId20" Type="http://schemas.openxmlformats.org/officeDocument/2006/relationships/image" Target="../media/image10.wmf"/><Relationship Id="rId21" Type="http://schemas.openxmlformats.org/officeDocument/2006/relationships/oleObject" Target="../embeddings/Microsoft_Equation21.bin"/><Relationship Id="rId22" Type="http://schemas.openxmlformats.org/officeDocument/2006/relationships/oleObject" Target="../embeddings/Microsoft_Equation22.bin"/><Relationship Id="rId23" Type="http://schemas.openxmlformats.org/officeDocument/2006/relationships/image" Target="../media/image11.wmf"/><Relationship Id="rId24" Type="http://schemas.openxmlformats.org/officeDocument/2006/relationships/oleObject" Target="../embeddings/Microsoft_Equation23.bin"/><Relationship Id="rId25" Type="http://schemas.openxmlformats.org/officeDocument/2006/relationships/oleObject" Target="../embeddings/Microsoft_Equation24.bin"/><Relationship Id="rId26" Type="http://schemas.openxmlformats.org/officeDocument/2006/relationships/image" Target="../media/image12.wmf"/><Relationship Id="rId27" Type="http://schemas.openxmlformats.org/officeDocument/2006/relationships/oleObject" Target="../embeddings/Microsoft_Equation25.bin"/><Relationship Id="rId28" Type="http://schemas.openxmlformats.org/officeDocument/2006/relationships/image" Target="../media/image13.wmf"/><Relationship Id="rId29" Type="http://schemas.openxmlformats.org/officeDocument/2006/relationships/oleObject" Target="../embeddings/Microsoft_Equation26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Microsoft_Equation12.bin"/><Relationship Id="rId5" Type="http://schemas.openxmlformats.org/officeDocument/2006/relationships/image" Target="../media/image8.wmf"/><Relationship Id="rId30" Type="http://schemas.openxmlformats.org/officeDocument/2006/relationships/oleObject" Target="../embeddings/Microsoft_Equation27.bin"/><Relationship Id="rId31" Type="http://schemas.openxmlformats.org/officeDocument/2006/relationships/oleObject" Target="../embeddings/Microsoft_Equation28.bin"/><Relationship Id="rId32" Type="http://schemas.openxmlformats.org/officeDocument/2006/relationships/oleObject" Target="../embeddings/Microsoft_Equation29.bin"/><Relationship Id="rId9" Type="http://schemas.openxmlformats.org/officeDocument/2006/relationships/image" Target="../media/image4.wmf"/><Relationship Id="rId6" Type="http://schemas.openxmlformats.org/officeDocument/2006/relationships/oleObject" Target="../embeddings/Microsoft_Equation13.bin"/><Relationship Id="rId7" Type="http://schemas.openxmlformats.org/officeDocument/2006/relationships/image" Target="../media/image3.wmf"/><Relationship Id="rId8" Type="http://schemas.openxmlformats.org/officeDocument/2006/relationships/oleObject" Target="../embeddings/Microsoft_Equation14.bin"/><Relationship Id="rId33" Type="http://schemas.openxmlformats.org/officeDocument/2006/relationships/oleObject" Target="../embeddings/Microsoft_Equation30.bin"/><Relationship Id="rId34" Type="http://schemas.openxmlformats.org/officeDocument/2006/relationships/oleObject" Target="../embeddings/Microsoft_Equation31.bin"/><Relationship Id="rId35" Type="http://schemas.openxmlformats.org/officeDocument/2006/relationships/oleObject" Target="../embeddings/Microsoft_Equation32.bin"/><Relationship Id="rId36" Type="http://schemas.openxmlformats.org/officeDocument/2006/relationships/oleObject" Target="../embeddings/Microsoft_Equation33.bin"/><Relationship Id="rId10" Type="http://schemas.openxmlformats.org/officeDocument/2006/relationships/oleObject" Target="../embeddings/Microsoft_Equation15.bin"/><Relationship Id="rId11" Type="http://schemas.openxmlformats.org/officeDocument/2006/relationships/image" Target="../media/image5.wmf"/><Relationship Id="rId12" Type="http://schemas.openxmlformats.org/officeDocument/2006/relationships/oleObject" Target="../embeddings/Microsoft_Equation16.bin"/><Relationship Id="rId13" Type="http://schemas.openxmlformats.org/officeDocument/2006/relationships/image" Target="../media/image6.wmf"/><Relationship Id="rId14" Type="http://schemas.openxmlformats.org/officeDocument/2006/relationships/oleObject" Target="../embeddings/Microsoft_Equation17.bin"/><Relationship Id="rId15" Type="http://schemas.openxmlformats.org/officeDocument/2006/relationships/image" Target="../media/image9.wmf"/><Relationship Id="rId16" Type="http://schemas.openxmlformats.org/officeDocument/2006/relationships/oleObject" Target="../embeddings/Microsoft_Equation18.bin"/><Relationship Id="rId17" Type="http://schemas.openxmlformats.org/officeDocument/2006/relationships/image" Target="../media/image2.wmf"/><Relationship Id="rId18" Type="http://schemas.openxmlformats.org/officeDocument/2006/relationships/oleObject" Target="../embeddings/Microsoft_Equation19.bin"/><Relationship Id="rId19" Type="http://schemas.openxmlformats.org/officeDocument/2006/relationships/oleObject" Target="../embeddings/Microsoft_Equation20.bin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project.inria.fr/2015ma2827/files/2016/05/Lecture05.pptx" TargetMode="Externa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project.inria.fr/2015ma2827/files/2016/05/Lecture05.pptx" TargetMode="Externa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project.inria.fr/2015ma2827/files/2016/05/Lecture05.ppt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wmf"/><Relationship Id="rId20" Type="http://schemas.openxmlformats.org/officeDocument/2006/relationships/oleObject" Target="../embeddings/Microsoft_Equation41.bin"/><Relationship Id="rId21" Type="http://schemas.openxmlformats.org/officeDocument/2006/relationships/image" Target="../media/image6.wmf"/><Relationship Id="rId22" Type="http://schemas.openxmlformats.org/officeDocument/2006/relationships/oleObject" Target="../embeddings/Microsoft_Equation42.bin"/><Relationship Id="rId10" Type="http://schemas.openxmlformats.org/officeDocument/2006/relationships/oleObject" Target="../embeddings/Microsoft_Equation36.bin"/><Relationship Id="rId11" Type="http://schemas.openxmlformats.org/officeDocument/2006/relationships/image" Target="../media/image16.wmf"/><Relationship Id="rId12" Type="http://schemas.openxmlformats.org/officeDocument/2006/relationships/oleObject" Target="../embeddings/Microsoft_Equation37.bin"/><Relationship Id="rId13" Type="http://schemas.openxmlformats.org/officeDocument/2006/relationships/image" Target="../media/image2.wmf"/><Relationship Id="rId14" Type="http://schemas.openxmlformats.org/officeDocument/2006/relationships/oleObject" Target="../embeddings/Microsoft_Equation38.bin"/><Relationship Id="rId15" Type="http://schemas.openxmlformats.org/officeDocument/2006/relationships/image" Target="../media/image3.wmf"/><Relationship Id="rId16" Type="http://schemas.openxmlformats.org/officeDocument/2006/relationships/oleObject" Target="../embeddings/Microsoft_Equation39.bin"/><Relationship Id="rId17" Type="http://schemas.openxmlformats.org/officeDocument/2006/relationships/image" Target="../media/image4.wmf"/><Relationship Id="rId18" Type="http://schemas.openxmlformats.org/officeDocument/2006/relationships/oleObject" Target="../embeddings/Microsoft_Equation40.bin"/><Relationship Id="rId19" Type="http://schemas.openxmlformats.org/officeDocument/2006/relationships/image" Target="../media/image5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4.wmf"/><Relationship Id="rId6" Type="http://schemas.openxmlformats.org/officeDocument/2006/relationships/oleObject" Target="../embeddings/Microsoft_Equation34.bin"/><Relationship Id="rId7" Type="http://schemas.openxmlformats.org/officeDocument/2006/relationships/image" Target="../media/image15.wmf"/><Relationship Id="rId8" Type="http://schemas.openxmlformats.org/officeDocument/2006/relationships/oleObject" Target="../embeddings/Microsoft_Equation35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001000" cy="758825"/>
          </a:xfrm>
        </p:spPr>
        <p:txBody>
          <a:bodyPr/>
          <a:lstStyle/>
          <a:p>
            <a:pPr algn="ctr" eaLnBrk="1" hangingPunct="1"/>
            <a:r>
              <a:rPr lang="en-US" sz="3500">
                <a:latin typeface="Verdana" charset="0"/>
                <a:cs typeface="Arial" charset="0"/>
                <a:sym typeface="Symbol" charset="0"/>
              </a:rPr>
              <a:t>Round-Robin Tournaments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8001000" cy="3352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Verdana" charset="0"/>
                <a:cs typeface="Arial" charset="0"/>
              </a:rPr>
              <a:t>A tournament where each team plays each other team exactly once is called a round-robin tournament.</a:t>
            </a:r>
          </a:p>
          <a:p>
            <a:pPr eaLnBrk="1" hangingPunct="1">
              <a:lnSpc>
                <a:spcPct val="90000"/>
              </a:lnSpc>
            </a:pPr>
            <a:endParaRPr lang="en-US" sz="2800">
              <a:latin typeface="Verdana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Verdana" charset="0"/>
                <a:cs typeface="Arial" charset="0"/>
              </a:rPr>
              <a:t>In this case a directed graph is used.</a:t>
            </a:r>
          </a:p>
          <a:p>
            <a:pPr eaLnBrk="1" hangingPunct="1">
              <a:lnSpc>
                <a:spcPct val="90000"/>
              </a:lnSpc>
            </a:pPr>
            <a:endParaRPr lang="en-US" sz="2800">
              <a:latin typeface="Verdana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Verdana" charset="0"/>
                <a:cs typeface="Arial" charset="0"/>
              </a:rPr>
              <a:t>Each team is represented by a vertex.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8958" y="6400800"/>
            <a:ext cx="8712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fd.valenciacollege.edu/file/dgil2/COT2104Class_Notes_Chapter_9_10.ppt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330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25" y="0"/>
            <a:ext cx="8015288" cy="990600"/>
          </a:xfrm>
        </p:spPr>
        <p:txBody>
          <a:bodyPr/>
          <a:lstStyle/>
          <a:p>
            <a:r>
              <a:rPr altLang="ko-KR">
                <a:latin typeface="Tahoma" charset="0"/>
                <a:ea typeface="돋움" charset="0"/>
                <a:cs typeface="Tahoma" charset="0"/>
              </a:rPr>
              <a:t>Traveling Salesman Problem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071563"/>
            <a:ext cx="8274050" cy="2590800"/>
          </a:xfrm>
        </p:spPr>
        <p:txBody>
          <a:bodyPr>
            <a:normAutofit lnSpcReduction="10000"/>
          </a:bodyPr>
          <a:lstStyle/>
          <a:p>
            <a:pPr indent="-323850">
              <a:spcBef>
                <a:spcPct val="0"/>
              </a:spcBef>
            </a:pPr>
            <a:r>
              <a:rPr lang="en-US" altLang="ko-KR" sz="2400">
                <a:latin typeface="Gill Sans MT" charset="0"/>
                <a:ea typeface="맑은 고딕" charset="0"/>
              </a:rPr>
              <a:t>The problem is: given a number of cities and the costs of travelling from any city to any other city, what is the least-cost round-trip route that visits each city exactly once and then returns to the starting city?</a:t>
            </a:r>
          </a:p>
          <a:p>
            <a:pPr indent="-323850">
              <a:spcBef>
                <a:spcPct val="0"/>
              </a:spcBef>
            </a:pPr>
            <a:r>
              <a:rPr lang="en-US" altLang="ko-KR" sz="2400">
                <a:latin typeface="Gill Sans MT" charset="0"/>
                <a:ea typeface="맑은 고딕" charset="0"/>
              </a:rPr>
              <a:t>It is related to the search for Hamilton cycles in a graph. It is to find a minimum-cost Hamilton cycle</a:t>
            </a:r>
            <a:r>
              <a:rPr lang="ko-KR" altLang="en-US" sz="2400">
                <a:latin typeface="Gill Sans MT" charset="0"/>
                <a:ea typeface="맑은 고딕" charset="0"/>
              </a:rPr>
              <a:t> </a:t>
            </a:r>
            <a:r>
              <a:rPr lang="en-US" altLang="ko-KR" sz="2400">
                <a:latin typeface="Gill Sans MT" charset="0"/>
                <a:ea typeface="맑은 고딕" charset="0"/>
              </a:rPr>
              <a:t>in a complete graph whose edges are labeled with costs</a:t>
            </a:r>
          </a:p>
          <a:p>
            <a:pPr lvl="1" indent="-287338"/>
            <a:endParaRPr lang="en-US" altLang="ko-KR" sz="2000">
              <a:latin typeface="Gill Sans MT" charset="0"/>
              <a:ea typeface="굴림" charset="0"/>
              <a:cs typeface="굴림" charset="0"/>
            </a:endParaRPr>
          </a:p>
          <a:p>
            <a:pPr lvl="1" indent="-287338"/>
            <a:endParaRPr lang="en-US" altLang="ko-KR" sz="2000">
              <a:latin typeface="Gill Sans MT" charset="0"/>
              <a:ea typeface="굴림" charset="0"/>
              <a:cs typeface="굴림" charset="0"/>
            </a:endParaRPr>
          </a:p>
        </p:txBody>
      </p:sp>
      <p:sp>
        <p:nvSpPr>
          <p:cNvPr id="28675" name="Rectangle 13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6781800" y="63246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9pPr>
          </a:lstStyle>
          <a:p>
            <a:pPr algn="r"/>
            <a:fld id="{B8173EAD-1757-3F45-902A-D46BFF3B1378}" type="slidenum">
              <a:rPr lang="en-US" altLang="ko-KR" sz="1000">
                <a:solidFill>
                  <a:schemeClr val="tx2"/>
                </a:solidFill>
                <a:latin typeface="Tahoma" charset="0"/>
              </a:rPr>
              <a:pPr algn="r"/>
              <a:t>10</a:t>
            </a:fld>
            <a:endParaRPr lang="en-US" altLang="ko-KR" sz="100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1821" y="6504376"/>
            <a:ext cx="73203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/>
              <a:t>infosec.pusan.ac.kr</a:t>
            </a:r>
            <a:r>
              <a:rPr lang="en-US" dirty="0" smtClean="0"/>
              <a:t>/</a:t>
            </a:r>
            <a:r>
              <a:rPr lang="en-US" dirty="0" err="1" smtClean="0"/>
              <a:t>wp</a:t>
            </a:r>
            <a:r>
              <a:rPr lang="en-US" dirty="0" smtClean="0"/>
              <a:t>-content/uploads/2017/12/Graph-Theory4_last.ppt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772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25" y="0"/>
            <a:ext cx="8015288" cy="990600"/>
          </a:xfrm>
        </p:spPr>
        <p:txBody>
          <a:bodyPr/>
          <a:lstStyle/>
          <a:p>
            <a:r>
              <a:rPr altLang="ko-KR">
                <a:latin typeface="Tahoma" charset="0"/>
                <a:ea typeface="돋움" charset="0"/>
                <a:cs typeface="Tahoma" charset="0"/>
              </a:rPr>
              <a:t>Traveling Salesman Problem</a:t>
            </a:r>
          </a:p>
        </p:txBody>
      </p:sp>
      <p:sp>
        <p:nvSpPr>
          <p:cNvPr id="30722" name="Rectangle 38"/>
          <p:cNvSpPr>
            <a:spLocks noGrp="1" noChangeArrowheads="1"/>
          </p:cNvSpPr>
          <p:nvPr>
            <p:ph type="body" idx="1"/>
          </p:nvPr>
        </p:nvSpPr>
        <p:spPr>
          <a:xfrm>
            <a:off x="357188" y="1143000"/>
            <a:ext cx="8534400" cy="1828800"/>
          </a:xfrm>
        </p:spPr>
        <p:txBody>
          <a:bodyPr>
            <a:normAutofit fontScale="92500" lnSpcReduction="20000"/>
          </a:bodyPr>
          <a:lstStyle/>
          <a:p>
            <a:pPr indent="-323850">
              <a:spcBef>
                <a:spcPct val="0"/>
              </a:spcBef>
            </a:pPr>
            <a:r>
              <a:rPr lang="en-US" altLang="ko-KR" sz="2800" dirty="0">
                <a:latin typeface="Gill Sans MT" charset="0"/>
                <a:ea typeface="맑은 고딕" charset="0"/>
              </a:rPr>
              <a:t>Greedy Algorithm (Nearest-Neighbor Algorithm)</a:t>
            </a:r>
          </a:p>
          <a:p>
            <a:pPr lvl="1" indent="-287338"/>
            <a:r>
              <a:rPr lang="en-US" altLang="ko-KR" sz="2000" dirty="0">
                <a:latin typeface="Gill Sans MT" charset="0"/>
                <a:ea typeface="맑은 고딕" charset="0"/>
                <a:cs typeface="맑은 고딕" charset="0"/>
              </a:rPr>
              <a:t>Starting at a given vertex, chooses the edge with the least weight to the next possible vertex, that is, to the “closest” vertex.</a:t>
            </a:r>
          </a:p>
          <a:p>
            <a:pPr lvl="1" indent="-287338"/>
            <a:r>
              <a:rPr lang="en-US" altLang="ko-KR" sz="2000" dirty="0">
                <a:latin typeface="Gill Sans MT" charset="0"/>
                <a:ea typeface="맑은 고딕" charset="0"/>
                <a:cs typeface="맑은 고딕" charset="0"/>
              </a:rPr>
              <a:t>This strategy is continued at each successive vertex until a Hamiltonian cycle is completed.</a:t>
            </a:r>
          </a:p>
          <a:p>
            <a:pPr lvl="1" indent="-287338"/>
            <a:r>
              <a:rPr lang="en-US" altLang="ko-KR" sz="2000" dirty="0">
                <a:latin typeface="Gill Sans MT" charset="0"/>
                <a:ea typeface="맑은 고딕" charset="0"/>
                <a:cs typeface="맑은 고딕" charset="0"/>
              </a:rPr>
              <a:t> It </a:t>
            </a:r>
            <a:r>
              <a:rPr lang="en-US" altLang="ko-KR" sz="2000" dirty="0" smtClean="0">
                <a:latin typeface="Gill Sans MT" charset="0"/>
                <a:ea typeface="맑은 고딕" charset="0"/>
                <a:cs typeface="맑은 고딕" charset="0"/>
              </a:rPr>
              <a:t>may </a:t>
            </a:r>
            <a:r>
              <a:rPr lang="en-US" altLang="ko-KR" sz="2000" b="1" dirty="0" smtClean="0">
                <a:latin typeface="Gill Sans MT" charset="0"/>
                <a:ea typeface="맑은 고딕" charset="0"/>
                <a:cs typeface="맑은 고딕" charset="0"/>
              </a:rPr>
              <a:t>not</a:t>
            </a:r>
            <a:r>
              <a:rPr lang="en-US" altLang="ko-KR" sz="2000" dirty="0" smtClean="0">
                <a:latin typeface="Gill Sans MT" charset="0"/>
                <a:ea typeface="맑은 고딕" charset="0"/>
                <a:cs typeface="맑은 고딕" charset="0"/>
              </a:rPr>
              <a:t> </a:t>
            </a:r>
            <a:r>
              <a:rPr lang="en-US" altLang="ko-KR" sz="2000" dirty="0">
                <a:latin typeface="Gill Sans MT" charset="0"/>
                <a:ea typeface="맑은 고딕" charset="0"/>
                <a:cs typeface="맑은 고딕" charset="0"/>
              </a:rPr>
              <a:t>provide us the optimal solution.</a:t>
            </a:r>
          </a:p>
        </p:txBody>
      </p:sp>
      <p:sp>
        <p:nvSpPr>
          <p:cNvPr id="30723" name="Text Box 32"/>
          <p:cNvSpPr txBox="1">
            <a:spLocks noChangeArrowheads="1"/>
          </p:cNvSpPr>
          <p:nvPr/>
        </p:nvSpPr>
        <p:spPr bwMode="auto">
          <a:xfrm>
            <a:off x="4941888" y="3599004"/>
            <a:ext cx="35179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9pPr>
          </a:lstStyle>
          <a:p>
            <a:pPr eaLnBrk="1" latinLnBrk="1" hangingPunct="1"/>
            <a:r>
              <a:rPr lang="en-US" altLang="ko-KR" sz="2000" b="1">
                <a:solidFill>
                  <a:srgbClr val="FF3300"/>
                </a:solidFill>
                <a:latin typeface="Verdana" charset="0"/>
                <a:ea typeface="궁서체" charset="0"/>
                <a:cs typeface="궁서체" charset="0"/>
              </a:rPr>
              <a:t>Greedy solution</a:t>
            </a:r>
            <a:r>
              <a:rPr lang="en-US" altLang="ko-KR" sz="2000" b="1">
                <a:solidFill>
                  <a:srgbClr val="FF9966"/>
                </a:solidFill>
                <a:latin typeface="Verdana" charset="0"/>
                <a:ea typeface="궁서체" charset="0"/>
                <a:cs typeface="궁서체" charset="0"/>
              </a:rPr>
              <a:t> </a:t>
            </a:r>
            <a:r>
              <a:rPr lang="en-US" altLang="ko-KR" sz="2000" b="1">
                <a:latin typeface="Verdana" charset="0"/>
                <a:ea typeface="궁서체" charset="0"/>
                <a:cs typeface="궁서체" charset="0"/>
              </a:rPr>
              <a:t>(40)</a:t>
            </a:r>
          </a:p>
          <a:p>
            <a:pPr eaLnBrk="1" latinLnBrk="1" hangingPunct="1"/>
            <a:r>
              <a:rPr lang="en-US" altLang="ko-KR" sz="2000" b="1">
                <a:solidFill>
                  <a:srgbClr val="008000"/>
                </a:solidFill>
                <a:latin typeface="Verdana" charset="0"/>
                <a:ea typeface="궁서체" charset="0"/>
                <a:cs typeface="궁서체" charset="0"/>
              </a:rPr>
              <a:t>; a </a:t>
            </a:r>
            <a:r>
              <a:rPr lang="en-US" altLang="ko-KR" sz="2000" b="1">
                <a:solidFill>
                  <a:srgbClr val="008000"/>
                </a:solidFill>
                <a:latin typeface="Verdana" charset="0"/>
                <a:ea typeface="궁서체" charset="0"/>
                <a:cs typeface="궁서체" charset="0"/>
                <a:sym typeface="Wingdings" charset="0"/>
              </a:rPr>
              <a:t> d  b  c  e  a</a:t>
            </a:r>
            <a:endParaRPr lang="en-US" altLang="ko-KR" sz="2000" b="1">
              <a:solidFill>
                <a:srgbClr val="008000"/>
              </a:solidFill>
              <a:latin typeface="Verdana" charset="0"/>
              <a:ea typeface="궁서체" charset="0"/>
              <a:cs typeface="궁서체" charset="0"/>
            </a:endParaRPr>
          </a:p>
          <a:p>
            <a:pPr eaLnBrk="1" latinLnBrk="1" hangingPunct="1"/>
            <a:r>
              <a:rPr lang="en-US" altLang="ko-KR" sz="2000" b="1">
                <a:solidFill>
                  <a:srgbClr val="FF9966"/>
                </a:solidFill>
                <a:latin typeface="Verdana" charset="0"/>
                <a:ea typeface="궁서체" charset="0"/>
                <a:cs typeface="궁서체" charset="0"/>
              </a:rPr>
              <a:t>     </a:t>
            </a:r>
            <a:r>
              <a:rPr lang="en-US" altLang="ko-KR" sz="2000" b="1">
                <a:solidFill>
                  <a:srgbClr val="0099FF"/>
                </a:solidFill>
                <a:latin typeface="Verdana" charset="0"/>
                <a:ea typeface="궁서체" charset="0"/>
                <a:cs typeface="궁서체" charset="0"/>
              </a:rPr>
              <a:t>7     6     8    5    14</a:t>
            </a:r>
          </a:p>
        </p:txBody>
      </p:sp>
      <p:grpSp>
        <p:nvGrpSpPr>
          <p:cNvPr id="30724" name="Group 105"/>
          <p:cNvGrpSpPr>
            <a:grpSpLocks/>
          </p:cNvGrpSpPr>
          <p:nvPr/>
        </p:nvGrpSpPr>
        <p:grpSpPr bwMode="auto">
          <a:xfrm>
            <a:off x="611188" y="3311667"/>
            <a:ext cx="4418012" cy="3003550"/>
            <a:chOff x="576" y="2160"/>
            <a:chExt cx="2783" cy="1892"/>
          </a:xfrm>
        </p:grpSpPr>
        <p:sp>
          <p:nvSpPr>
            <p:cNvPr id="30733" name="Text Box 69"/>
            <p:cNvSpPr txBox="1">
              <a:spLocks noChangeArrowheads="1"/>
            </p:cNvSpPr>
            <p:nvPr/>
          </p:nvSpPr>
          <p:spPr bwMode="auto">
            <a:xfrm>
              <a:off x="576" y="2160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22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3pPr>
              <a:lvl4pPr marL="1600200"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4pPr>
              <a:lvl5pPr marL="2057400"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5pPr>
              <a:lvl6pPr marL="25146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6pPr>
              <a:lvl7pPr marL="29718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7pPr>
              <a:lvl8pPr marL="34290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8pPr>
              <a:lvl9pPr marL="38862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9pPr>
            </a:lstStyle>
            <a:p>
              <a:pPr eaLnBrk="1" latinLnBrk="1" hangingPunct="1"/>
              <a:r>
                <a:rPr lang="en-US" altLang="ko-KR" sz="1800" b="1">
                  <a:latin typeface="Verdana" charset="0"/>
                  <a:ea typeface="궁서체" charset="0"/>
                  <a:cs typeface="궁서체" charset="0"/>
                </a:rPr>
                <a:t>K</a:t>
              </a:r>
              <a:r>
                <a:rPr lang="en-US" altLang="ko-KR" sz="1400" b="1">
                  <a:latin typeface="Verdana" charset="0"/>
                  <a:ea typeface="궁서체" charset="0"/>
                  <a:cs typeface="궁서체" charset="0"/>
                </a:rPr>
                <a:t>5</a:t>
              </a:r>
            </a:p>
          </p:txBody>
        </p:sp>
        <p:grpSp>
          <p:nvGrpSpPr>
            <p:cNvPr id="30734" name="Group 70"/>
            <p:cNvGrpSpPr>
              <a:grpSpLocks/>
            </p:cNvGrpSpPr>
            <p:nvPr/>
          </p:nvGrpSpPr>
          <p:grpSpPr bwMode="auto">
            <a:xfrm>
              <a:off x="634" y="2517"/>
              <a:ext cx="2725" cy="1535"/>
              <a:chOff x="1377" y="2568"/>
              <a:chExt cx="2725" cy="1535"/>
            </a:xfrm>
          </p:grpSpPr>
          <p:sp>
            <p:nvSpPr>
              <p:cNvPr id="30760" name="Text Box 71"/>
              <p:cNvSpPr txBox="1">
                <a:spLocks noChangeArrowheads="1"/>
              </p:cNvSpPr>
              <p:nvPr/>
            </p:nvSpPr>
            <p:spPr bwMode="auto">
              <a:xfrm>
                <a:off x="2352" y="2664"/>
                <a:ext cx="46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3pPr>
                <a:lvl4pPr marL="16002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4pPr>
                <a:lvl5pPr marL="20574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5pPr>
                <a:lvl6pPr marL="25146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6pPr>
                <a:lvl7pPr marL="29718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7pPr>
                <a:lvl8pPr marL="34290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8pPr>
                <a:lvl9pPr marL="38862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9pPr>
              </a:lstStyle>
              <a:p>
                <a:pPr eaLnBrk="1" latinLnBrk="1" hangingPunct="1"/>
                <a:r>
                  <a:rPr lang="ko-KR" altLang="en-US" sz="2000" b="1">
                    <a:solidFill>
                      <a:srgbClr val="0099FF"/>
                    </a:solidFill>
                    <a:latin typeface="Courier New" charset="0"/>
                    <a:ea typeface="궁서체" charset="0"/>
                    <a:cs typeface="궁서체" charset="0"/>
                  </a:rPr>
                  <a:t>14</a:t>
                </a:r>
              </a:p>
            </p:txBody>
          </p:sp>
          <p:sp>
            <p:nvSpPr>
              <p:cNvPr id="30761" name="Text Box 72"/>
              <p:cNvSpPr txBox="1">
                <a:spLocks noChangeArrowheads="1"/>
              </p:cNvSpPr>
              <p:nvPr/>
            </p:nvSpPr>
            <p:spPr bwMode="auto">
              <a:xfrm>
                <a:off x="3061" y="2664"/>
                <a:ext cx="46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3pPr>
                <a:lvl4pPr marL="16002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4pPr>
                <a:lvl5pPr marL="20574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5pPr>
                <a:lvl6pPr marL="25146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6pPr>
                <a:lvl7pPr marL="29718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7pPr>
                <a:lvl8pPr marL="34290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8pPr>
                <a:lvl9pPr marL="38862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9pPr>
              </a:lstStyle>
              <a:p>
                <a:pPr eaLnBrk="1" latinLnBrk="1" hangingPunct="1"/>
                <a:r>
                  <a:rPr lang="ko-KR" altLang="en-US" sz="2000" b="1">
                    <a:solidFill>
                      <a:srgbClr val="0099FF"/>
                    </a:solidFill>
                    <a:latin typeface="Courier New" charset="0"/>
                    <a:ea typeface="궁서체" charset="0"/>
                    <a:cs typeface="궁서체" charset="0"/>
                  </a:rPr>
                  <a:t>12</a:t>
                </a:r>
              </a:p>
            </p:txBody>
          </p:sp>
          <p:sp>
            <p:nvSpPr>
              <p:cNvPr id="30762" name="Text Box 73"/>
              <p:cNvSpPr txBox="1">
                <a:spLocks noChangeArrowheads="1"/>
              </p:cNvSpPr>
              <p:nvPr/>
            </p:nvSpPr>
            <p:spPr bwMode="auto">
              <a:xfrm>
                <a:off x="3637" y="2749"/>
                <a:ext cx="46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3pPr>
                <a:lvl4pPr marL="16002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4pPr>
                <a:lvl5pPr marL="20574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5pPr>
                <a:lvl6pPr marL="25146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6pPr>
                <a:lvl7pPr marL="29718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7pPr>
                <a:lvl8pPr marL="34290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8pPr>
                <a:lvl9pPr marL="38862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9pPr>
              </a:lstStyle>
              <a:p>
                <a:pPr eaLnBrk="1" latinLnBrk="1" hangingPunct="1"/>
                <a:r>
                  <a:rPr lang="ko-KR" altLang="en-US" sz="2000" b="1">
                    <a:solidFill>
                      <a:srgbClr val="0099FF"/>
                    </a:solidFill>
                    <a:latin typeface="Courier New" charset="0"/>
                    <a:ea typeface="궁서체" charset="0"/>
                    <a:cs typeface="궁서체" charset="0"/>
                  </a:rPr>
                  <a:t>10</a:t>
                </a:r>
              </a:p>
            </p:txBody>
          </p:sp>
          <p:sp>
            <p:nvSpPr>
              <p:cNvPr id="30763" name="Text Box 74"/>
              <p:cNvSpPr txBox="1">
                <a:spLocks noChangeArrowheads="1"/>
              </p:cNvSpPr>
              <p:nvPr/>
            </p:nvSpPr>
            <p:spPr bwMode="auto">
              <a:xfrm>
                <a:off x="2149" y="3336"/>
                <a:ext cx="46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3pPr>
                <a:lvl4pPr marL="16002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4pPr>
                <a:lvl5pPr marL="20574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5pPr>
                <a:lvl6pPr marL="25146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6pPr>
                <a:lvl7pPr marL="29718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7pPr>
                <a:lvl8pPr marL="34290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8pPr>
                <a:lvl9pPr marL="38862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9pPr>
              </a:lstStyle>
              <a:p>
                <a:pPr eaLnBrk="1" latinLnBrk="1" hangingPunct="1"/>
                <a:r>
                  <a:rPr lang="ko-KR" altLang="en-US" sz="2000" b="1">
                    <a:solidFill>
                      <a:srgbClr val="0099FF"/>
                    </a:solidFill>
                    <a:latin typeface="Courier New" charset="0"/>
                    <a:ea typeface="궁서체" charset="0"/>
                    <a:cs typeface="궁서체" charset="0"/>
                  </a:rPr>
                  <a:t>13</a:t>
                </a:r>
              </a:p>
            </p:txBody>
          </p:sp>
          <p:sp>
            <p:nvSpPr>
              <p:cNvPr id="30764" name="Text Box 75"/>
              <p:cNvSpPr txBox="1">
                <a:spLocks noChangeArrowheads="1"/>
              </p:cNvSpPr>
              <p:nvPr/>
            </p:nvSpPr>
            <p:spPr bwMode="auto">
              <a:xfrm>
                <a:off x="3094" y="3381"/>
                <a:ext cx="35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3pPr>
                <a:lvl4pPr marL="16002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4pPr>
                <a:lvl5pPr marL="20574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5pPr>
                <a:lvl6pPr marL="25146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6pPr>
                <a:lvl7pPr marL="29718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7pPr>
                <a:lvl8pPr marL="34290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8pPr>
                <a:lvl9pPr marL="38862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9pPr>
              </a:lstStyle>
              <a:p>
                <a:pPr eaLnBrk="1" latinLnBrk="1" hangingPunct="1"/>
                <a:r>
                  <a:rPr lang="ko-KR" altLang="en-US" sz="2000" b="1">
                    <a:solidFill>
                      <a:srgbClr val="0099FF"/>
                    </a:solidFill>
                    <a:latin typeface="Courier New" charset="0"/>
                    <a:ea typeface="궁서체" charset="0"/>
                    <a:cs typeface="궁서체" charset="0"/>
                  </a:rPr>
                  <a:t>8</a:t>
                </a:r>
              </a:p>
            </p:txBody>
          </p:sp>
          <p:sp>
            <p:nvSpPr>
              <p:cNvPr id="30765" name="Text Box 76"/>
              <p:cNvSpPr txBox="1">
                <a:spLocks noChangeArrowheads="1"/>
              </p:cNvSpPr>
              <p:nvPr/>
            </p:nvSpPr>
            <p:spPr bwMode="auto">
              <a:xfrm>
                <a:off x="1377" y="2568"/>
                <a:ext cx="46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3pPr>
                <a:lvl4pPr marL="16002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4pPr>
                <a:lvl5pPr marL="20574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5pPr>
                <a:lvl6pPr marL="25146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6pPr>
                <a:lvl7pPr marL="29718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7pPr>
                <a:lvl8pPr marL="34290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8pPr>
                <a:lvl9pPr marL="38862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9pPr>
              </a:lstStyle>
              <a:p>
                <a:pPr eaLnBrk="1" latinLnBrk="1" hangingPunct="1"/>
                <a:r>
                  <a:rPr lang="ko-KR" altLang="en-US" sz="2000" b="1">
                    <a:solidFill>
                      <a:srgbClr val="0099FF"/>
                    </a:solidFill>
                    <a:latin typeface="Courier New" charset="0"/>
                    <a:ea typeface="궁서체" charset="0"/>
                    <a:cs typeface="궁서체" charset="0"/>
                  </a:rPr>
                  <a:t>7</a:t>
                </a:r>
              </a:p>
            </p:txBody>
          </p:sp>
          <p:sp>
            <p:nvSpPr>
              <p:cNvPr id="30766" name="Text Box 77"/>
              <p:cNvSpPr txBox="1">
                <a:spLocks noChangeArrowheads="1"/>
              </p:cNvSpPr>
              <p:nvPr/>
            </p:nvSpPr>
            <p:spPr bwMode="auto">
              <a:xfrm>
                <a:off x="2618" y="3853"/>
                <a:ext cx="35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3pPr>
                <a:lvl4pPr marL="16002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4pPr>
                <a:lvl5pPr marL="20574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5pPr>
                <a:lvl6pPr marL="25146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6pPr>
                <a:lvl7pPr marL="29718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7pPr>
                <a:lvl8pPr marL="34290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8pPr>
                <a:lvl9pPr marL="38862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9pPr>
              </a:lstStyle>
              <a:p>
                <a:pPr eaLnBrk="1" latinLnBrk="1" hangingPunct="1"/>
                <a:r>
                  <a:rPr lang="ko-KR" altLang="en-US" sz="2000" b="1">
                    <a:solidFill>
                      <a:srgbClr val="0099FF"/>
                    </a:solidFill>
                    <a:latin typeface="Courier New" charset="0"/>
                    <a:ea typeface="궁서체" charset="0"/>
                    <a:cs typeface="궁서체" charset="0"/>
                  </a:rPr>
                  <a:t>11</a:t>
                </a:r>
              </a:p>
            </p:txBody>
          </p:sp>
          <p:sp>
            <p:nvSpPr>
              <p:cNvPr id="30767" name="Text Box 78"/>
              <p:cNvSpPr txBox="1">
                <a:spLocks noChangeArrowheads="1"/>
              </p:cNvSpPr>
              <p:nvPr/>
            </p:nvSpPr>
            <p:spPr bwMode="auto">
              <a:xfrm>
                <a:off x="2662" y="3000"/>
                <a:ext cx="26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3pPr>
                <a:lvl4pPr marL="16002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4pPr>
                <a:lvl5pPr marL="20574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5pPr>
                <a:lvl6pPr marL="25146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6pPr>
                <a:lvl7pPr marL="29718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7pPr>
                <a:lvl8pPr marL="34290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8pPr>
                <a:lvl9pPr marL="38862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9pPr>
              </a:lstStyle>
              <a:p>
                <a:pPr eaLnBrk="1" latinLnBrk="1" hangingPunct="1"/>
                <a:r>
                  <a:rPr lang="ko-KR" altLang="en-US" sz="2000" b="1">
                    <a:solidFill>
                      <a:srgbClr val="0099FF"/>
                    </a:solidFill>
                    <a:latin typeface="Courier New" charset="0"/>
                    <a:ea typeface="궁서체" charset="0"/>
                    <a:cs typeface="궁서체" charset="0"/>
                  </a:rPr>
                  <a:t>9</a:t>
                </a:r>
              </a:p>
            </p:txBody>
          </p:sp>
          <p:sp>
            <p:nvSpPr>
              <p:cNvPr id="30768" name="Text Box 79"/>
              <p:cNvSpPr txBox="1">
                <a:spLocks noChangeArrowheads="1"/>
              </p:cNvSpPr>
              <p:nvPr/>
            </p:nvSpPr>
            <p:spPr bwMode="auto">
              <a:xfrm>
                <a:off x="2972" y="3240"/>
                <a:ext cx="26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3pPr>
                <a:lvl4pPr marL="16002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4pPr>
                <a:lvl5pPr marL="20574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5pPr>
                <a:lvl6pPr marL="25146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6pPr>
                <a:lvl7pPr marL="29718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7pPr>
                <a:lvl8pPr marL="34290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8pPr>
                <a:lvl9pPr marL="38862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9pPr>
              </a:lstStyle>
              <a:p>
                <a:pPr eaLnBrk="1" latinLnBrk="1" hangingPunct="1"/>
                <a:r>
                  <a:rPr lang="ko-KR" altLang="en-US" sz="2000" b="1">
                    <a:solidFill>
                      <a:srgbClr val="0099FF"/>
                    </a:solidFill>
                    <a:latin typeface="Courier New" charset="0"/>
                    <a:ea typeface="궁서체" charset="0"/>
                    <a:cs typeface="궁서체" charset="0"/>
                  </a:rPr>
                  <a:t>6</a:t>
                </a:r>
              </a:p>
            </p:txBody>
          </p:sp>
          <p:sp>
            <p:nvSpPr>
              <p:cNvPr id="30769" name="Text Box 80"/>
              <p:cNvSpPr txBox="1">
                <a:spLocks noChangeArrowheads="1"/>
              </p:cNvSpPr>
              <p:nvPr/>
            </p:nvSpPr>
            <p:spPr bwMode="auto">
              <a:xfrm>
                <a:off x="2485" y="3144"/>
                <a:ext cx="26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3pPr>
                <a:lvl4pPr marL="16002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4pPr>
                <a:lvl5pPr marL="20574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5pPr>
                <a:lvl6pPr marL="25146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6pPr>
                <a:lvl7pPr marL="29718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7pPr>
                <a:lvl8pPr marL="34290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8pPr>
                <a:lvl9pPr marL="38862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9pPr>
              </a:lstStyle>
              <a:p>
                <a:pPr eaLnBrk="1" latinLnBrk="1" hangingPunct="1"/>
                <a:r>
                  <a:rPr lang="ko-KR" altLang="en-US" sz="2000" b="1">
                    <a:solidFill>
                      <a:srgbClr val="0099FF"/>
                    </a:solidFill>
                    <a:latin typeface="Courier New" charset="0"/>
                    <a:ea typeface="궁서체" charset="0"/>
                    <a:cs typeface="궁서체" charset="0"/>
                  </a:rPr>
                  <a:t>5</a:t>
                </a:r>
              </a:p>
            </p:txBody>
          </p:sp>
        </p:grpSp>
        <p:sp>
          <p:nvSpPr>
            <p:cNvPr id="30735" name="Line 82"/>
            <p:cNvSpPr>
              <a:spLocks noChangeShapeType="1"/>
            </p:cNvSpPr>
            <p:nvPr/>
          </p:nvSpPr>
          <p:spPr bwMode="auto">
            <a:xfrm flipH="1" flipV="1">
              <a:off x="2006" y="2461"/>
              <a:ext cx="620" cy="528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0736" name="Line 83"/>
            <p:cNvSpPr>
              <a:spLocks noChangeShapeType="1"/>
            </p:cNvSpPr>
            <p:nvPr/>
          </p:nvSpPr>
          <p:spPr bwMode="auto">
            <a:xfrm flipH="1">
              <a:off x="1385" y="2413"/>
              <a:ext cx="621" cy="528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0737" name="Line 84"/>
            <p:cNvSpPr>
              <a:spLocks noChangeShapeType="1"/>
            </p:cNvSpPr>
            <p:nvPr/>
          </p:nvSpPr>
          <p:spPr bwMode="auto">
            <a:xfrm>
              <a:off x="1385" y="2989"/>
              <a:ext cx="177" cy="81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0738" name="Line 85"/>
            <p:cNvSpPr>
              <a:spLocks noChangeShapeType="1"/>
            </p:cNvSpPr>
            <p:nvPr/>
          </p:nvSpPr>
          <p:spPr bwMode="auto">
            <a:xfrm flipH="1">
              <a:off x="1518" y="3805"/>
              <a:ext cx="887" cy="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0739" name="Line 86"/>
            <p:cNvSpPr>
              <a:spLocks noChangeShapeType="1"/>
            </p:cNvSpPr>
            <p:nvPr/>
          </p:nvSpPr>
          <p:spPr bwMode="auto">
            <a:xfrm>
              <a:off x="1429" y="2989"/>
              <a:ext cx="1153" cy="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0740" name="Line 87"/>
            <p:cNvSpPr>
              <a:spLocks noChangeShapeType="1"/>
            </p:cNvSpPr>
            <p:nvPr/>
          </p:nvSpPr>
          <p:spPr bwMode="auto">
            <a:xfrm flipH="1" flipV="1">
              <a:off x="1385" y="2941"/>
              <a:ext cx="1064" cy="864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0741" name="Line 88"/>
            <p:cNvSpPr>
              <a:spLocks noChangeShapeType="1"/>
            </p:cNvSpPr>
            <p:nvPr/>
          </p:nvSpPr>
          <p:spPr bwMode="auto">
            <a:xfrm flipH="1">
              <a:off x="2449" y="2989"/>
              <a:ext cx="177" cy="81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0742" name="Freeform 89"/>
            <p:cNvSpPr>
              <a:spLocks/>
            </p:cNvSpPr>
            <p:nvPr/>
          </p:nvSpPr>
          <p:spPr bwMode="auto">
            <a:xfrm>
              <a:off x="2050" y="2256"/>
              <a:ext cx="1049" cy="1512"/>
            </a:xfrm>
            <a:custGeom>
              <a:avLst/>
              <a:gdLst>
                <a:gd name="T0" fmla="*/ 0 w 1136"/>
                <a:gd name="T1" fmla="*/ 216 h 1512"/>
                <a:gd name="T2" fmla="*/ 406 w 1136"/>
                <a:gd name="T3" fmla="*/ 216 h 1512"/>
                <a:gd name="T4" fmla="*/ 184 w 1136"/>
                <a:gd name="T5" fmla="*/ 1512 h 1512"/>
                <a:gd name="T6" fmla="*/ 0 60000 65536"/>
                <a:gd name="T7" fmla="*/ 0 60000 65536"/>
                <a:gd name="T8" fmla="*/ 0 60000 65536"/>
                <a:gd name="T9" fmla="*/ 0 w 1136"/>
                <a:gd name="T10" fmla="*/ 0 h 1512"/>
                <a:gd name="T11" fmla="*/ 1136 w 1136"/>
                <a:gd name="T12" fmla="*/ 1512 h 15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36" h="1512">
                  <a:moveTo>
                    <a:pt x="0" y="216"/>
                  </a:moveTo>
                  <a:cubicBezTo>
                    <a:pt x="488" y="108"/>
                    <a:pt x="976" y="0"/>
                    <a:pt x="1056" y="216"/>
                  </a:cubicBezTo>
                  <a:cubicBezTo>
                    <a:pt x="1136" y="432"/>
                    <a:pt x="808" y="972"/>
                    <a:pt x="480" y="1512"/>
                  </a:cubicBezTo>
                </a:path>
              </a:pathLst>
            </a:custGeom>
            <a:noFill/>
            <a:ln w="22225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0743" name="Freeform 90"/>
            <p:cNvSpPr>
              <a:spLocks/>
            </p:cNvSpPr>
            <p:nvPr/>
          </p:nvSpPr>
          <p:spPr bwMode="auto">
            <a:xfrm>
              <a:off x="912" y="2256"/>
              <a:ext cx="1049" cy="1512"/>
            </a:xfrm>
            <a:custGeom>
              <a:avLst/>
              <a:gdLst>
                <a:gd name="T0" fmla="*/ 437 w 1136"/>
                <a:gd name="T1" fmla="*/ 216 h 1512"/>
                <a:gd name="T2" fmla="*/ 30 w 1136"/>
                <a:gd name="T3" fmla="*/ 216 h 1512"/>
                <a:gd name="T4" fmla="*/ 251 w 1136"/>
                <a:gd name="T5" fmla="*/ 1512 h 1512"/>
                <a:gd name="T6" fmla="*/ 0 60000 65536"/>
                <a:gd name="T7" fmla="*/ 0 60000 65536"/>
                <a:gd name="T8" fmla="*/ 0 60000 65536"/>
                <a:gd name="T9" fmla="*/ 0 w 1136"/>
                <a:gd name="T10" fmla="*/ 0 h 1512"/>
                <a:gd name="T11" fmla="*/ 1136 w 1136"/>
                <a:gd name="T12" fmla="*/ 1512 h 15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36" h="1512">
                  <a:moveTo>
                    <a:pt x="1136" y="216"/>
                  </a:moveTo>
                  <a:cubicBezTo>
                    <a:pt x="648" y="108"/>
                    <a:pt x="160" y="0"/>
                    <a:pt x="80" y="216"/>
                  </a:cubicBezTo>
                  <a:cubicBezTo>
                    <a:pt x="0" y="432"/>
                    <a:pt x="328" y="972"/>
                    <a:pt x="656" y="1512"/>
                  </a:cubicBezTo>
                </a:path>
              </a:pathLst>
            </a:custGeom>
            <a:noFill/>
            <a:ln w="22225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0744" name="Line 96"/>
            <p:cNvSpPr>
              <a:spLocks noChangeShapeType="1"/>
            </p:cNvSpPr>
            <p:nvPr/>
          </p:nvSpPr>
          <p:spPr bwMode="auto">
            <a:xfrm flipH="1">
              <a:off x="1584" y="3034"/>
              <a:ext cx="1008" cy="72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0745" name="Group 47"/>
            <p:cNvGrpSpPr>
              <a:grpSpLocks/>
            </p:cNvGrpSpPr>
            <p:nvPr/>
          </p:nvGrpSpPr>
          <p:grpSpPr bwMode="auto">
            <a:xfrm>
              <a:off x="1261" y="2819"/>
              <a:ext cx="240" cy="288"/>
              <a:chOff x="768" y="960"/>
              <a:chExt cx="240" cy="288"/>
            </a:xfrm>
          </p:grpSpPr>
          <p:sp>
            <p:nvSpPr>
              <p:cNvPr id="30758" name="Oval 48"/>
              <p:cNvSpPr>
                <a:spLocks noChangeArrowheads="1"/>
              </p:cNvSpPr>
              <p:nvPr/>
            </p:nvSpPr>
            <p:spPr bwMode="gray">
              <a:xfrm>
                <a:off x="768" y="1008"/>
                <a:ext cx="240" cy="213"/>
              </a:xfrm>
              <a:prstGeom prst="ellipse">
                <a:avLst/>
              </a:prstGeom>
              <a:solidFill>
                <a:srgbClr val="800080"/>
              </a:solidFill>
              <a:ln w="317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latinLnBrk="1" hangingPunct="1"/>
                <a:endParaRPr lang="ko-KR" altLang="en-US"/>
              </a:p>
            </p:txBody>
          </p:sp>
          <p:sp>
            <p:nvSpPr>
              <p:cNvPr id="30759" name="Text Box 49"/>
              <p:cNvSpPr txBox="1">
                <a:spLocks noChangeArrowheads="1"/>
              </p:cNvSpPr>
              <p:nvPr/>
            </p:nvSpPr>
            <p:spPr bwMode="gray">
              <a:xfrm>
                <a:off x="771" y="960"/>
                <a:ext cx="22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3pPr>
                <a:lvl4pPr marL="16002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4pPr>
                <a:lvl5pPr marL="20574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5pPr>
                <a:lvl6pPr marL="25146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6pPr>
                <a:lvl7pPr marL="29718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7pPr>
                <a:lvl8pPr marL="34290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8pPr>
                <a:lvl9pPr marL="38862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9pPr>
              </a:lstStyle>
              <a:p>
                <a:pPr eaLnBrk="1" latinLnBrk="1" hangingPunct="1"/>
                <a:r>
                  <a:rPr lang="en-US" altLang="ko-KR" sz="1800" b="1" i="1">
                    <a:solidFill>
                      <a:srgbClr val="66FFFF"/>
                    </a:solidFill>
                    <a:latin typeface="Bookman Old Style" charset="0"/>
                    <a:ea typeface="궁서체" charset="0"/>
                    <a:cs typeface="궁서체" charset="0"/>
                  </a:rPr>
                  <a:t>e</a:t>
                </a:r>
              </a:p>
            </p:txBody>
          </p:sp>
        </p:grpSp>
        <p:grpSp>
          <p:nvGrpSpPr>
            <p:cNvPr id="30746" name="Group 50"/>
            <p:cNvGrpSpPr>
              <a:grpSpLocks/>
            </p:cNvGrpSpPr>
            <p:nvPr/>
          </p:nvGrpSpPr>
          <p:grpSpPr bwMode="auto">
            <a:xfrm>
              <a:off x="1385" y="3648"/>
              <a:ext cx="264" cy="288"/>
              <a:chOff x="888" y="2024"/>
              <a:chExt cx="264" cy="288"/>
            </a:xfrm>
          </p:grpSpPr>
          <p:sp>
            <p:nvSpPr>
              <p:cNvPr id="30756" name="Oval 51"/>
              <p:cNvSpPr>
                <a:spLocks noChangeArrowheads="1"/>
              </p:cNvSpPr>
              <p:nvPr/>
            </p:nvSpPr>
            <p:spPr bwMode="gray">
              <a:xfrm>
                <a:off x="912" y="2064"/>
                <a:ext cx="240" cy="213"/>
              </a:xfrm>
              <a:prstGeom prst="ellipse">
                <a:avLst/>
              </a:prstGeom>
              <a:solidFill>
                <a:srgbClr val="800080"/>
              </a:solidFill>
              <a:ln w="317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latinLnBrk="1" hangingPunct="1"/>
                <a:endParaRPr lang="ko-KR" altLang="en-US"/>
              </a:p>
            </p:txBody>
          </p:sp>
          <p:sp>
            <p:nvSpPr>
              <p:cNvPr id="30757" name="Text Box 52"/>
              <p:cNvSpPr txBox="1">
                <a:spLocks noChangeArrowheads="1"/>
              </p:cNvSpPr>
              <p:nvPr/>
            </p:nvSpPr>
            <p:spPr bwMode="gray">
              <a:xfrm>
                <a:off x="888" y="2024"/>
                <a:ext cx="24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3pPr>
                <a:lvl4pPr marL="16002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4pPr>
                <a:lvl5pPr marL="20574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5pPr>
                <a:lvl6pPr marL="25146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6pPr>
                <a:lvl7pPr marL="29718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7pPr>
                <a:lvl8pPr marL="34290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8pPr>
                <a:lvl9pPr marL="38862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9pPr>
              </a:lstStyle>
              <a:p>
                <a:pPr eaLnBrk="1" latinLnBrk="1" hangingPunct="1"/>
                <a:r>
                  <a:rPr lang="en-US" altLang="ko-KR" sz="1800" b="1" i="1">
                    <a:solidFill>
                      <a:srgbClr val="66FFFF"/>
                    </a:solidFill>
                    <a:latin typeface="Bookman Old Style" charset="0"/>
                    <a:ea typeface="궁서체" charset="0"/>
                    <a:cs typeface="궁서체" charset="0"/>
                  </a:rPr>
                  <a:t>d</a:t>
                </a:r>
              </a:p>
            </p:txBody>
          </p:sp>
        </p:grpSp>
        <p:grpSp>
          <p:nvGrpSpPr>
            <p:cNvPr id="30747" name="Group 53"/>
            <p:cNvGrpSpPr>
              <a:grpSpLocks/>
            </p:cNvGrpSpPr>
            <p:nvPr/>
          </p:nvGrpSpPr>
          <p:grpSpPr bwMode="auto">
            <a:xfrm>
              <a:off x="1865" y="2276"/>
              <a:ext cx="248" cy="288"/>
              <a:chOff x="760" y="960"/>
              <a:chExt cx="248" cy="288"/>
            </a:xfrm>
          </p:grpSpPr>
          <p:sp>
            <p:nvSpPr>
              <p:cNvPr id="30754" name="Oval 54"/>
              <p:cNvSpPr>
                <a:spLocks noChangeArrowheads="1"/>
              </p:cNvSpPr>
              <p:nvPr/>
            </p:nvSpPr>
            <p:spPr bwMode="gray">
              <a:xfrm>
                <a:off x="768" y="1008"/>
                <a:ext cx="240" cy="213"/>
              </a:xfrm>
              <a:prstGeom prst="ellipse">
                <a:avLst/>
              </a:prstGeom>
              <a:solidFill>
                <a:srgbClr val="800080"/>
              </a:solidFill>
              <a:ln w="317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latinLnBrk="1" hangingPunct="1"/>
                <a:endParaRPr lang="ko-KR" altLang="en-US"/>
              </a:p>
            </p:txBody>
          </p:sp>
          <p:sp>
            <p:nvSpPr>
              <p:cNvPr id="30755" name="Text Box 55"/>
              <p:cNvSpPr txBox="1">
                <a:spLocks noChangeArrowheads="1"/>
              </p:cNvSpPr>
              <p:nvPr/>
            </p:nvSpPr>
            <p:spPr bwMode="gray">
              <a:xfrm>
                <a:off x="760" y="960"/>
                <a:ext cx="24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3pPr>
                <a:lvl4pPr marL="16002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4pPr>
                <a:lvl5pPr marL="20574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5pPr>
                <a:lvl6pPr marL="25146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6pPr>
                <a:lvl7pPr marL="29718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7pPr>
                <a:lvl8pPr marL="34290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8pPr>
                <a:lvl9pPr marL="38862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9pPr>
              </a:lstStyle>
              <a:p>
                <a:pPr eaLnBrk="1" latinLnBrk="1" hangingPunct="1"/>
                <a:r>
                  <a:rPr lang="en-US" altLang="ko-KR" sz="1800" b="1" i="1">
                    <a:solidFill>
                      <a:srgbClr val="66FFFF"/>
                    </a:solidFill>
                    <a:latin typeface="Bookman Old Style" charset="0"/>
                    <a:ea typeface="궁서체" charset="0"/>
                    <a:cs typeface="궁서체" charset="0"/>
                  </a:rPr>
                  <a:t>a</a:t>
                </a:r>
              </a:p>
            </p:txBody>
          </p:sp>
        </p:grpSp>
        <p:grpSp>
          <p:nvGrpSpPr>
            <p:cNvPr id="30748" name="Group 56"/>
            <p:cNvGrpSpPr>
              <a:grpSpLocks/>
            </p:cNvGrpSpPr>
            <p:nvPr/>
          </p:nvGrpSpPr>
          <p:grpSpPr bwMode="auto">
            <a:xfrm>
              <a:off x="2517" y="2839"/>
              <a:ext cx="240" cy="288"/>
              <a:chOff x="1728" y="1256"/>
              <a:chExt cx="240" cy="288"/>
            </a:xfrm>
          </p:grpSpPr>
          <p:sp>
            <p:nvSpPr>
              <p:cNvPr id="30752" name="Oval 57"/>
              <p:cNvSpPr>
                <a:spLocks noChangeArrowheads="1"/>
              </p:cNvSpPr>
              <p:nvPr/>
            </p:nvSpPr>
            <p:spPr bwMode="gray">
              <a:xfrm>
                <a:off x="1728" y="1296"/>
                <a:ext cx="240" cy="213"/>
              </a:xfrm>
              <a:prstGeom prst="ellipse">
                <a:avLst/>
              </a:prstGeom>
              <a:solidFill>
                <a:srgbClr val="800080"/>
              </a:solidFill>
              <a:ln w="317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latinLnBrk="1" hangingPunct="1"/>
                <a:endParaRPr lang="ko-KR" altLang="en-US"/>
              </a:p>
            </p:txBody>
          </p:sp>
          <p:sp>
            <p:nvSpPr>
              <p:cNvPr id="30753" name="Text Box 58"/>
              <p:cNvSpPr txBox="1">
                <a:spLocks noChangeArrowheads="1"/>
              </p:cNvSpPr>
              <p:nvPr/>
            </p:nvSpPr>
            <p:spPr bwMode="gray">
              <a:xfrm>
                <a:off x="1736" y="1256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3pPr>
                <a:lvl4pPr marL="16002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4pPr>
                <a:lvl5pPr marL="20574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5pPr>
                <a:lvl6pPr marL="25146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6pPr>
                <a:lvl7pPr marL="29718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7pPr>
                <a:lvl8pPr marL="34290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8pPr>
                <a:lvl9pPr marL="38862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9pPr>
              </a:lstStyle>
              <a:p>
                <a:pPr eaLnBrk="1" latinLnBrk="1" hangingPunct="1"/>
                <a:r>
                  <a:rPr lang="en-US" altLang="ko-KR" sz="1800" b="1" i="1">
                    <a:solidFill>
                      <a:srgbClr val="66FFFF"/>
                    </a:solidFill>
                    <a:latin typeface="Bookman Old Style" charset="0"/>
                    <a:ea typeface="궁서체" charset="0"/>
                    <a:cs typeface="궁서체" charset="0"/>
                  </a:rPr>
                  <a:t>b</a:t>
                </a:r>
              </a:p>
            </p:txBody>
          </p:sp>
        </p:grpSp>
        <p:grpSp>
          <p:nvGrpSpPr>
            <p:cNvPr id="30749" name="Group 59"/>
            <p:cNvGrpSpPr>
              <a:grpSpLocks/>
            </p:cNvGrpSpPr>
            <p:nvPr/>
          </p:nvGrpSpPr>
          <p:grpSpPr bwMode="auto">
            <a:xfrm>
              <a:off x="2325" y="3648"/>
              <a:ext cx="240" cy="288"/>
              <a:chOff x="768" y="960"/>
              <a:chExt cx="240" cy="288"/>
            </a:xfrm>
          </p:grpSpPr>
          <p:sp>
            <p:nvSpPr>
              <p:cNvPr id="30750" name="Oval 60"/>
              <p:cNvSpPr>
                <a:spLocks noChangeArrowheads="1"/>
              </p:cNvSpPr>
              <p:nvPr/>
            </p:nvSpPr>
            <p:spPr bwMode="gray">
              <a:xfrm>
                <a:off x="768" y="1008"/>
                <a:ext cx="240" cy="213"/>
              </a:xfrm>
              <a:prstGeom prst="ellipse">
                <a:avLst/>
              </a:prstGeom>
              <a:solidFill>
                <a:srgbClr val="800080"/>
              </a:solidFill>
              <a:ln w="317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latinLnBrk="1" hangingPunct="1"/>
                <a:endParaRPr lang="ko-KR" altLang="en-US"/>
              </a:p>
            </p:txBody>
          </p:sp>
          <p:sp>
            <p:nvSpPr>
              <p:cNvPr id="30751" name="Text Box 61"/>
              <p:cNvSpPr txBox="1">
                <a:spLocks noChangeArrowheads="1"/>
              </p:cNvSpPr>
              <p:nvPr/>
            </p:nvSpPr>
            <p:spPr bwMode="gray">
              <a:xfrm>
                <a:off x="771" y="960"/>
                <a:ext cx="22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3pPr>
                <a:lvl4pPr marL="16002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4pPr>
                <a:lvl5pPr marL="2057400"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5pPr>
                <a:lvl6pPr marL="25146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6pPr>
                <a:lvl7pPr marL="29718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7pPr>
                <a:lvl8pPr marL="34290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8pPr>
                <a:lvl9pPr marL="3886200" indent="-228600" eaLnBrk="0" fontAlgn="base" hangingPunct="0"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charset="0"/>
                  <a:buChar char=""/>
                  <a:defRPr sz="2000">
                    <a:solidFill>
                      <a:schemeClr val="tx1"/>
                    </a:solidFill>
                    <a:latin typeface="Gill Sans MT" charset="0"/>
                    <a:ea typeface="맑은 고딕" charset="0"/>
                    <a:cs typeface="맑은 고딕" charset="0"/>
                  </a:defRPr>
                </a:lvl9pPr>
              </a:lstStyle>
              <a:p>
                <a:pPr eaLnBrk="1" latinLnBrk="1" hangingPunct="1"/>
                <a:r>
                  <a:rPr lang="en-US" altLang="ko-KR" sz="1800" b="1" i="1">
                    <a:solidFill>
                      <a:srgbClr val="66FFFF"/>
                    </a:solidFill>
                    <a:latin typeface="Bookman Old Style" charset="0"/>
                    <a:ea typeface="궁서체" charset="0"/>
                    <a:cs typeface="궁서체" charset="0"/>
                  </a:rPr>
                  <a:t>c</a:t>
                </a:r>
              </a:p>
            </p:txBody>
          </p:sp>
        </p:grpSp>
      </p:grpSp>
      <p:sp>
        <p:nvSpPr>
          <p:cNvPr id="371810" name="Text Box 98"/>
          <p:cNvSpPr txBox="1">
            <a:spLocks noChangeArrowheads="1"/>
          </p:cNvSpPr>
          <p:nvPr/>
        </p:nvSpPr>
        <p:spPr bwMode="auto">
          <a:xfrm>
            <a:off x="4954588" y="4967429"/>
            <a:ext cx="3581400" cy="100647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sz="32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9pPr>
          </a:lstStyle>
          <a:p>
            <a:pPr eaLnBrk="1" latinLnBrk="1" hangingPunct="1"/>
            <a:r>
              <a:rPr lang="en-US" altLang="ko-KR" sz="2000" b="1">
                <a:solidFill>
                  <a:srgbClr val="0000FF"/>
                </a:solidFill>
                <a:latin typeface="Verdana" charset="0"/>
                <a:ea typeface="궁서체" charset="0"/>
                <a:cs typeface="궁서체" charset="0"/>
              </a:rPr>
              <a:t>Another solution</a:t>
            </a:r>
            <a:r>
              <a:rPr lang="en-US" altLang="ko-KR" sz="2000" b="1">
                <a:solidFill>
                  <a:srgbClr val="008000"/>
                </a:solidFill>
                <a:latin typeface="Verdana" charset="0"/>
                <a:ea typeface="궁서체" charset="0"/>
                <a:cs typeface="궁서체" charset="0"/>
              </a:rPr>
              <a:t> </a:t>
            </a:r>
            <a:r>
              <a:rPr lang="en-US" altLang="ko-KR" sz="2000" b="1">
                <a:latin typeface="Verdana" charset="0"/>
                <a:ea typeface="궁서체" charset="0"/>
                <a:cs typeface="궁서체" charset="0"/>
              </a:rPr>
              <a:t>(37)</a:t>
            </a:r>
          </a:p>
          <a:p>
            <a:pPr eaLnBrk="1" latinLnBrk="1" hangingPunct="1"/>
            <a:r>
              <a:rPr lang="en-US" altLang="ko-KR" sz="2000" b="1">
                <a:solidFill>
                  <a:srgbClr val="008000"/>
                </a:solidFill>
                <a:latin typeface="Verdana" charset="0"/>
                <a:ea typeface="궁서체" charset="0"/>
                <a:cs typeface="궁서체" charset="0"/>
              </a:rPr>
              <a:t>; a </a:t>
            </a:r>
            <a:r>
              <a:rPr lang="en-US" altLang="ko-KR" sz="2000" b="1">
                <a:solidFill>
                  <a:srgbClr val="008000"/>
                </a:solidFill>
                <a:latin typeface="Verdana" charset="0"/>
                <a:ea typeface="궁서체" charset="0"/>
                <a:cs typeface="궁서체" charset="0"/>
                <a:sym typeface="Wingdings" charset="0"/>
              </a:rPr>
              <a:t> d  b  e  c  a</a:t>
            </a:r>
            <a:endParaRPr lang="en-US" altLang="ko-KR" sz="2000" b="1">
              <a:solidFill>
                <a:srgbClr val="008000"/>
              </a:solidFill>
              <a:latin typeface="Verdana" charset="0"/>
              <a:ea typeface="궁서체" charset="0"/>
              <a:cs typeface="궁서체" charset="0"/>
            </a:endParaRPr>
          </a:p>
          <a:p>
            <a:pPr eaLnBrk="1" latinLnBrk="1" hangingPunct="1"/>
            <a:r>
              <a:rPr lang="en-US" altLang="ko-KR" sz="2000" b="1">
                <a:solidFill>
                  <a:srgbClr val="FF9966"/>
                </a:solidFill>
                <a:latin typeface="Verdana" charset="0"/>
                <a:ea typeface="궁서체" charset="0"/>
                <a:cs typeface="궁서체" charset="0"/>
              </a:rPr>
              <a:t>     </a:t>
            </a:r>
            <a:r>
              <a:rPr lang="en-US" altLang="ko-KR" sz="2000" b="1">
                <a:solidFill>
                  <a:srgbClr val="0099FF"/>
                </a:solidFill>
                <a:latin typeface="Verdana" charset="0"/>
                <a:ea typeface="궁서체" charset="0"/>
                <a:cs typeface="궁서체" charset="0"/>
              </a:rPr>
              <a:t>7     6     9    5    10</a:t>
            </a:r>
            <a:endParaRPr lang="ko-KR" altLang="en-US" sz="2000" b="1">
              <a:solidFill>
                <a:srgbClr val="0099FF"/>
              </a:solidFill>
              <a:latin typeface="Verdana" charset="0"/>
              <a:ea typeface="궁서체" charset="0"/>
              <a:cs typeface="궁서체" charset="0"/>
            </a:endParaRPr>
          </a:p>
        </p:txBody>
      </p:sp>
      <p:sp>
        <p:nvSpPr>
          <p:cNvPr id="371812" name="Freeform 100"/>
          <p:cNvSpPr>
            <a:spLocks/>
          </p:cNvSpPr>
          <p:nvPr/>
        </p:nvSpPr>
        <p:spPr bwMode="auto">
          <a:xfrm>
            <a:off x="1220788" y="3579954"/>
            <a:ext cx="1441450" cy="2170113"/>
          </a:xfrm>
          <a:custGeom>
            <a:avLst/>
            <a:gdLst>
              <a:gd name="T0" fmla="*/ 2147483646 w 908"/>
              <a:gd name="T1" fmla="*/ 2147483646 h 1367"/>
              <a:gd name="T2" fmla="*/ 2147483646 w 908"/>
              <a:gd name="T3" fmla="*/ 2147483646 h 1367"/>
              <a:gd name="T4" fmla="*/ 2147483646 w 908"/>
              <a:gd name="T5" fmla="*/ 2147483646 h 1367"/>
              <a:gd name="T6" fmla="*/ 2147483646 w 908"/>
              <a:gd name="T7" fmla="*/ 2147483646 h 1367"/>
              <a:gd name="T8" fmla="*/ 2147483646 w 908"/>
              <a:gd name="T9" fmla="*/ 2147483646 h 13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08"/>
              <a:gd name="T16" fmla="*/ 0 h 1367"/>
              <a:gd name="T17" fmla="*/ 908 w 908"/>
              <a:gd name="T18" fmla="*/ 1367 h 13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08" h="1367">
                <a:moveTo>
                  <a:pt x="908" y="115"/>
                </a:moveTo>
                <a:cubicBezTo>
                  <a:pt x="832" y="101"/>
                  <a:pt x="596" y="37"/>
                  <a:pt x="455" y="31"/>
                </a:cubicBezTo>
                <a:cubicBezTo>
                  <a:pt x="314" y="25"/>
                  <a:pt x="126" y="0"/>
                  <a:pt x="63" y="76"/>
                </a:cubicBezTo>
                <a:cubicBezTo>
                  <a:pt x="0" y="152"/>
                  <a:pt x="0" y="274"/>
                  <a:pt x="75" y="489"/>
                </a:cubicBezTo>
                <a:cubicBezTo>
                  <a:pt x="150" y="704"/>
                  <a:pt x="424" y="1184"/>
                  <a:pt x="516" y="1367"/>
                </a:cubicBezTo>
              </a:path>
            </a:pathLst>
          </a:custGeom>
          <a:noFill/>
          <a:ln w="38100">
            <a:solidFill>
              <a:srgbClr val="FF3300">
                <a:alpha val="79999"/>
              </a:srgb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1813" name="Line 101"/>
          <p:cNvSpPr>
            <a:spLocks noChangeShapeType="1"/>
          </p:cNvSpPr>
          <p:nvPr/>
        </p:nvSpPr>
        <p:spPr bwMode="auto">
          <a:xfrm flipH="1">
            <a:off x="2252663" y="4732479"/>
            <a:ext cx="1511300" cy="1081088"/>
          </a:xfrm>
          <a:prstGeom prst="line">
            <a:avLst/>
          </a:prstGeom>
          <a:noFill/>
          <a:ln w="38100">
            <a:solidFill>
              <a:srgbClr val="FF3300">
                <a:alpha val="79999"/>
              </a:srgbClr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1814" name="Line 102"/>
          <p:cNvSpPr>
            <a:spLocks noChangeShapeType="1"/>
          </p:cNvSpPr>
          <p:nvPr/>
        </p:nvSpPr>
        <p:spPr bwMode="auto">
          <a:xfrm flipH="1">
            <a:off x="3621088" y="4751529"/>
            <a:ext cx="215900" cy="1008063"/>
          </a:xfrm>
          <a:prstGeom prst="line">
            <a:avLst/>
          </a:prstGeom>
          <a:noFill/>
          <a:ln w="38100">
            <a:solidFill>
              <a:srgbClr val="FF3300">
                <a:alpha val="79999"/>
              </a:srgb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1815" name="Line 103"/>
          <p:cNvSpPr>
            <a:spLocks noChangeShapeType="1"/>
          </p:cNvSpPr>
          <p:nvPr/>
        </p:nvSpPr>
        <p:spPr bwMode="auto">
          <a:xfrm flipH="1" flipV="1">
            <a:off x="2054225" y="4680092"/>
            <a:ext cx="1376363" cy="1114425"/>
          </a:xfrm>
          <a:prstGeom prst="line">
            <a:avLst/>
          </a:prstGeom>
          <a:noFill/>
          <a:ln w="38100">
            <a:solidFill>
              <a:srgbClr val="FF3300">
                <a:alpha val="79999"/>
              </a:srgb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1816" name="Line 104"/>
          <p:cNvSpPr>
            <a:spLocks noChangeShapeType="1"/>
          </p:cNvSpPr>
          <p:nvPr/>
        </p:nvSpPr>
        <p:spPr bwMode="auto">
          <a:xfrm flipH="1">
            <a:off x="2005013" y="3840304"/>
            <a:ext cx="727075" cy="627063"/>
          </a:xfrm>
          <a:prstGeom prst="line">
            <a:avLst/>
          </a:prstGeom>
          <a:noFill/>
          <a:ln w="38100">
            <a:solidFill>
              <a:srgbClr val="FF3300">
                <a:alpha val="79999"/>
              </a:srgbClr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1818" name="Freeform 106"/>
          <p:cNvSpPr>
            <a:spLocks/>
          </p:cNvSpPr>
          <p:nvPr/>
        </p:nvSpPr>
        <p:spPr bwMode="auto">
          <a:xfrm>
            <a:off x="1250950" y="3600592"/>
            <a:ext cx="3257550" cy="2325687"/>
          </a:xfrm>
          <a:custGeom>
            <a:avLst/>
            <a:gdLst>
              <a:gd name="T0" fmla="*/ 2147483646 w 2052"/>
              <a:gd name="T1" fmla="*/ 2147483646 h 1465"/>
              <a:gd name="T2" fmla="*/ 2147483646 w 2052"/>
              <a:gd name="T3" fmla="*/ 2147483646 h 1465"/>
              <a:gd name="T4" fmla="*/ 2147483646 w 2052"/>
              <a:gd name="T5" fmla="*/ 2147483646 h 1465"/>
              <a:gd name="T6" fmla="*/ 2147483646 w 2052"/>
              <a:gd name="T7" fmla="*/ 2147483646 h 1465"/>
              <a:gd name="T8" fmla="*/ 2147483646 w 2052"/>
              <a:gd name="T9" fmla="*/ 2147483646 h 1465"/>
              <a:gd name="T10" fmla="*/ 0 w 2052"/>
              <a:gd name="T11" fmla="*/ 2147483646 h 1465"/>
              <a:gd name="T12" fmla="*/ 2147483646 w 2052"/>
              <a:gd name="T13" fmla="*/ 2147483646 h 1465"/>
              <a:gd name="T14" fmla="*/ 2147483646 w 2052"/>
              <a:gd name="T15" fmla="*/ 2147483646 h 1465"/>
              <a:gd name="T16" fmla="*/ 2147483646 w 2052"/>
              <a:gd name="T17" fmla="*/ 2147483646 h 1465"/>
              <a:gd name="T18" fmla="*/ 2147483646 w 2052"/>
              <a:gd name="T19" fmla="*/ 2147483646 h 1465"/>
              <a:gd name="T20" fmla="*/ 2147483646 w 2052"/>
              <a:gd name="T21" fmla="*/ 2147483646 h 1465"/>
              <a:gd name="T22" fmla="*/ 2147483646 w 2052"/>
              <a:gd name="T23" fmla="*/ 2147483646 h 1465"/>
              <a:gd name="T24" fmla="*/ 2147483646 w 2052"/>
              <a:gd name="T25" fmla="*/ 2147483646 h 1465"/>
              <a:gd name="T26" fmla="*/ 2147483646 w 2052"/>
              <a:gd name="T27" fmla="*/ 2147483646 h 1465"/>
              <a:gd name="T28" fmla="*/ 2147483646 w 2052"/>
              <a:gd name="T29" fmla="*/ 2147483646 h 1465"/>
              <a:gd name="T30" fmla="*/ 2147483646 w 2052"/>
              <a:gd name="T31" fmla="*/ 2147483646 h 1465"/>
              <a:gd name="T32" fmla="*/ 2147483646 w 2052"/>
              <a:gd name="T33" fmla="*/ 2147483646 h 1465"/>
              <a:gd name="T34" fmla="*/ 2147483646 w 2052"/>
              <a:gd name="T35" fmla="*/ 2147483646 h 1465"/>
              <a:gd name="T36" fmla="*/ 2147483646 w 2052"/>
              <a:gd name="T37" fmla="*/ 2147483646 h 1465"/>
              <a:gd name="T38" fmla="*/ 2147483646 w 2052"/>
              <a:gd name="T39" fmla="*/ 0 h 1465"/>
              <a:gd name="T40" fmla="*/ 2147483646 w 2052"/>
              <a:gd name="T41" fmla="*/ 2147483646 h 1465"/>
              <a:gd name="T42" fmla="*/ 2147483646 w 2052"/>
              <a:gd name="T43" fmla="*/ 2147483646 h 1465"/>
              <a:gd name="T44" fmla="*/ 2147483646 w 2052"/>
              <a:gd name="T45" fmla="*/ 2147483646 h 146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052"/>
              <a:gd name="T70" fmla="*/ 0 h 1465"/>
              <a:gd name="T71" fmla="*/ 2052 w 2052"/>
              <a:gd name="T72" fmla="*/ 1465 h 1465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052" h="1465">
                <a:moveTo>
                  <a:pt x="883" y="106"/>
                </a:moveTo>
                <a:lnTo>
                  <a:pt x="531" y="28"/>
                </a:lnTo>
                <a:lnTo>
                  <a:pt x="207" y="5"/>
                </a:lnTo>
                <a:lnTo>
                  <a:pt x="67" y="44"/>
                </a:lnTo>
                <a:lnTo>
                  <a:pt x="11" y="128"/>
                </a:lnTo>
                <a:lnTo>
                  <a:pt x="0" y="279"/>
                </a:lnTo>
                <a:lnTo>
                  <a:pt x="61" y="503"/>
                </a:lnTo>
                <a:lnTo>
                  <a:pt x="464" y="1291"/>
                </a:lnTo>
                <a:lnTo>
                  <a:pt x="564" y="1437"/>
                </a:lnTo>
                <a:lnTo>
                  <a:pt x="1694" y="643"/>
                </a:lnTo>
                <a:lnTo>
                  <a:pt x="469" y="643"/>
                </a:lnTo>
                <a:lnTo>
                  <a:pt x="1476" y="1465"/>
                </a:lnTo>
                <a:lnTo>
                  <a:pt x="1588" y="1297"/>
                </a:lnTo>
                <a:lnTo>
                  <a:pt x="1929" y="654"/>
                </a:lnTo>
                <a:lnTo>
                  <a:pt x="2041" y="357"/>
                </a:lnTo>
                <a:lnTo>
                  <a:pt x="2052" y="190"/>
                </a:lnTo>
                <a:lnTo>
                  <a:pt x="2024" y="95"/>
                </a:lnTo>
                <a:lnTo>
                  <a:pt x="1974" y="50"/>
                </a:lnTo>
                <a:lnTo>
                  <a:pt x="1895" y="28"/>
                </a:lnTo>
                <a:lnTo>
                  <a:pt x="1784" y="0"/>
                </a:lnTo>
                <a:lnTo>
                  <a:pt x="1543" y="28"/>
                </a:lnTo>
                <a:lnTo>
                  <a:pt x="1303" y="78"/>
                </a:lnTo>
                <a:lnTo>
                  <a:pt x="1174" y="114"/>
                </a:lnTo>
              </a:path>
            </a:pathLst>
          </a:custGeom>
          <a:noFill/>
          <a:ln w="76200">
            <a:solidFill>
              <a:srgbClr val="0000FF">
                <a:alpha val="59999"/>
              </a:srgbClr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30732" name="Rectangle 13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6781800" y="63246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9pPr>
          </a:lstStyle>
          <a:p>
            <a:pPr algn="r"/>
            <a:fld id="{E3E80216-4B09-A740-BD05-C5FEC0E3E628}" type="slidenum">
              <a:rPr lang="en-US" altLang="ko-KR" sz="1000">
                <a:solidFill>
                  <a:schemeClr val="tx2"/>
                </a:solidFill>
                <a:latin typeface="Tahoma" charset="0"/>
              </a:rPr>
              <a:pPr algn="r"/>
              <a:t>11</a:t>
            </a:fld>
            <a:endParaRPr lang="en-US" altLang="ko-KR" sz="100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911821" y="6504376"/>
            <a:ext cx="73203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/>
              <a:t>infosec.pusan.ac.kr</a:t>
            </a:r>
            <a:r>
              <a:rPr lang="en-US" dirty="0" smtClean="0"/>
              <a:t>/</a:t>
            </a:r>
            <a:r>
              <a:rPr lang="en-US" dirty="0" err="1" smtClean="0"/>
              <a:t>wp</a:t>
            </a:r>
            <a:r>
              <a:rPr lang="en-US" dirty="0" smtClean="0"/>
              <a:t>-content/uploads/2017/12/Graph-Theory4_last.ppt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91540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1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71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71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71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71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1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1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1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71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810" grpId="0" animBg="1" autoUpdateAnimBg="0"/>
      <p:bldP spid="371812" grpId="0" animBg="1"/>
      <p:bldP spid="371813" grpId="0" animBg="1"/>
      <p:bldP spid="371814" grpId="0" animBg="1"/>
      <p:bldP spid="371815" grpId="0" animBg="1"/>
      <p:bldP spid="371816" grpId="0" animBg="1"/>
      <p:bldP spid="3718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Travelling salesman problem (TSP)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9079993" cy="563122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</a:t>
            </a:r>
            <a:r>
              <a:rPr lang="en-US" dirty="0" smtClean="0"/>
              <a:t>find the shortest path to visit all</a:t>
            </a:r>
            <a:r>
              <a:rPr lang="en-US" dirty="0"/>
              <a:t> </a:t>
            </a:r>
            <a:r>
              <a:rPr lang="en-US" dirty="0" smtClean="0"/>
              <a:t>cities exactly once</a:t>
            </a:r>
            <a:endParaRPr lang="en-US" dirty="0"/>
          </a:p>
          <a:p>
            <a:pPr lvl="1"/>
            <a:r>
              <a:rPr lang="en-US" dirty="0"/>
              <a:t>Hamiltonian cycle in a graph</a:t>
            </a:r>
          </a:p>
          <a:p>
            <a:pPr lvl="1"/>
            <a:r>
              <a:rPr lang="en-US" dirty="0" smtClean="0"/>
              <a:t>simplification: cities are points in 2D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125804" y="3497710"/>
            <a:ext cx="4923043" cy="2607647"/>
            <a:chOff x="978408" y="2404872"/>
            <a:chExt cx="4923043" cy="2607647"/>
          </a:xfrm>
        </p:grpSpPr>
        <p:sp>
          <p:nvSpPr>
            <p:cNvPr id="11" name="Oval 10"/>
            <p:cNvSpPr/>
            <p:nvPr/>
          </p:nvSpPr>
          <p:spPr>
            <a:xfrm>
              <a:off x="2432304" y="2405824"/>
              <a:ext cx="219456" cy="2194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197864" y="3344102"/>
              <a:ext cx="219456" cy="2194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2892900" y="3261367"/>
              <a:ext cx="219456" cy="2194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978408" y="4572000"/>
              <a:ext cx="219456" cy="2194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443734" y="4742497"/>
              <a:ext cx="219456" cy="2194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1115154" y="2624328"/>
              <a:ext cx="219456" cy="2194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507486" y="3261367"/>
              <a:ext cx="219456" cy="2194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880104" y="2843784"/>
              <a:ext cx="219456" cy="2194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4812378" y="2404872"/>
              <a:ext cx="219456" cy="2194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5681995" y="3171012"/>
              <a:ext cx="219456" cy="2194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4812378" y="4793063"/>
              <a:ext cx="219456" cy="2194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833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/>
          <p:cNvGrpSpPr/>
          <p:nvPr/>
        </p:nvGrpSpPr>
        <p:grpSpPr>
          <a:xfrm>
            <a:off x="2125804" y="3498662"/>
            <a:ext cx="4923043" cy="2607647"/>
            <a:chOff x="2058248" y="2851820"/>
            <a:chExt cx="4923043" cy="2607647"/>
          </a:xfrm>
        </p:grpSpPr>
        <p:grpSp>
          <p:nvGrpSpPr>
            <p:cNvPr id="5" name="Group 4"/>
            <p:cNvGrpSpPr/>
            <p:nvPr/>
          </p:nvGrpSpPr>
          <p:grpSpPr>
            <a:xfrm>
              <a:off x="2058248" y="2851820"/>
              <a:ext cx="4923043" cy="2607647"/>
              <a:chOff x="978408" y="2404872"/>
              <a:chExt cx="4923043" cy="2607647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2432304" y="240582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197864" y="3344102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2892900" y="3261367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978408" y="4572000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2443734" y="4742497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115154" y="262432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3507486" y="3261367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880104" y="284378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4812378" y="2404872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5681995" y="3171012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4812378" y="4793063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" name="Straight Arrow Connector 2"/>
            <p:cNvCxnSpPr>
              <a:stCxn id="15" idx="0"/>
              <a:endCxn id="17" idx="3"/>
            </p:cNvCxnSpPr>
            <p:nvPr/>
          </p:nvCxnSpPr>
          <p:spPr>
            <a:xfrm flipV="1">
              <a:off x="2167976" y="3258593"/>
              <a:ext cx="59157" cy="176035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17" idx="5"/>
              <a:endCxn id="12" idx="0"/>
            </p:cNvCxnSpPr>
            <p:nvPr/>
          </p:nvCxnSpPr>
          <p:spPr>
            <a:xfrm>
              <a:off x="2382311" y="3258593"/>
              <a:ext cx="5121" cy="532457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2" idx="7"/>
              <a:endCxn id="11" idx="2"/>
            </p:cNvCxnSpPr>
            <p:nvPr/>
          </p:nvCxnSpPr>
          <p:spPr>
            <a:xfrm flipV="1">
              <a:off x="2465021" y="2962500"/>
              <a:ext cx="1047123" cy="860689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1" idx="6"/>
              <a:endCxn id="22" idx="2"/>
            </p:cNvCxnSpPr>
            <p:nvPr/>
          </p:nvCxnSpPr>
          <p:spPr>
            <a:xfrm flipV="1">
              <a:off x="3731600" y="2961548"/>
              <a:ext cx="2160618" cy="952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22" idx="5"/>
              <a:endCxn id="23" idx="1"/>
            </p:cNvCxnSpPr>
            <p:nvPr/>
          </p:nvCxnSpPr>
          <p:spPr>
            <a:xfrm>
              <a:off x="6079535" y="3039137"/>
              <a:ext cx="714439" cy="610962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23" idx="3"/>
              <a:endCxn id="24" idx="7"/>
            </p:cNvCxnSpPr>
            <p:nvPr/>
          </p:nvCxnSpPr>
          <p:spPr>
            <a:xfrm flipH="1">
              <a:off x="6079535" y="3805277"/>
              <a:ext cx="714439" cy="1466873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24" idx="1"/>
              <a:endCxn id="18" idx="5"/>
            </p:cNvCxnSpPr>
            <p:nvPr/>
          </p:nvCxnSpPr>
          <p:spPr>
            <a:xfrm flipH="1" flipV="1">
              <a:off x="4774643" y="3895632"/>
              <a:ext cx="1149714" cy="137651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18" idx="7"/>
              <a:endCxn id="21" idx="3"/>
            </p:cNvCxnSpPr>
            <p:nvPr/>
          </p:nvCxnSpPr>
          <p:spPr>
            <a:xfrm flipV="1">
              <a:off x="4774643" y="3478049"/>
              <a:ext cx="217440" cy="26240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21" idx="2"/>
              <a:endCxn id="14" idx="7"/>
            </p:cNvCxnSpPr>
            <p:nvPr/>
          </p:nvCxnSpPr>
          <p:spPr>
            <a:xfrm flipH="1">
              <a:off x="4160057" y="3400460"/>
              <a:ext cx="799887" cy="33999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4" idx="4"/>
              <a:endCxn id="16" idx="0"/>
            </p:cNvCxnSpPr>
            <p:nvPr/>
          </p:nvCxnSpPr>
          <p:spPr>
            <a:xfrm flipH="1">
              <a:off x="3633302" y="3927771"/>
              <a:ext cx="449166" cy="126167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16" idx="2"/>
              <a:endCxn id="15" idx="6"/>
            </p:cNvCxnSpPr>
            <p:nvPr/>
          </p:nvCxnSpPr>
          <p:spPr>
            <a:xfrm flipH="1" flipV="1">
              <a:off x="2277704" y="5128676"/>
              <a:ext cx="1245870" cy="170497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Travelling salesman problem (TSP)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63122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</a:t>
            </a:r>
            <a:r>
              <a:rPr lang="en-US" dirty="0" smtClean="0"/>
              <a:t>cities </a:t>
            </a:r>
            <a:r>
              <a:rPr lang="en-US" dirty="0"/>
              <a:t>exactly once</a:t>
            </a:r>
          </a:p>
          <a:p>
            <a:pPr lvl="1"/>
            <a:r>
              <a:rPr lang="en-US" dirty="0"/>
              <a:t>Hamiltonian cycle in a graph</a:t>
            </a:r>
          </a:p>
          <a:p>
            <a:pPr lvl="1"/>
            <a:r>
              <a:rPr lang="en-US" dirty="0"/>
              <a:t>simplification: </a:t>
            </a:r>
            <a:r>
              <a:rPr lang="en-US" dirty="0" smtClean="0"/>
              <a:t>cities </a:t>
            </a:r>
            <a:r>
              <a:rPr lang="en-US" dirty="0"/>
              <a:t>are points in 2D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28" name="Rectangle 27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888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2125804" y="3497710"/>
            <a:ext cx="4923043" cy="2607647"/>
            <a:chOff x="2058248" y="3039137"/>
            <a:chExt cx="4923043" cy="2607647"/>
          </a:xfrm>
        </p:grpSpPr>
        <p:grpSp>
          <p:nvGrpSpPr>
            <p:cNvPr id="5" name="Group 4"/>
            <p:cNvGrpSpPr/>
            <p:nvPr/>
          </p:nvGrpSpPr>
          <p:grpSpPr>
            <a:xfrm>
              <a:off x="2058248" y="3039137"/>
              <a:ext cx="4923043" cy="2607647"/>
              <a:chOff x="978408" y="2404872"/>
              <a:chExt cx="4923043" cy="2607647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2432304" y="240582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197864" y="3344102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2892900" y="3261367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978408" y="4572000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2443734" y="4742497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115154" y="262432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3507486" y="3261367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880104" y="284378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4812378" y="2404872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5681995" y="3171012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4812378" y="4793063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" name="Straight Arrow Connector 2"/>
            <p:cNvCxnSpPr>
              <a:stCxn id="15" idx="0"/>
              <a:endCxn id="12" idx="4"/>
            </p:cNvCxnSpPr>
            <p:nvPr/>
          </p:nvCxnSpPr>
          <p:spPr>
            <a:xfrm flipV="1">
              <a:off x="2167976" y="4197823"/>
              <a:ext cx="219456" cy="1008442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12" idx="0"/>
              <a:endCxn id="17" idx="4"/>
            </p:cNvCxnSpPr>
            <p:nvPr/>
          </p:nvCxnSpPr>
          <p:spPr>
            <a:xfrm flipH="1" flipV="1">
              <a:off x="2304722" y="3478049"/>
              <a:ext cx="82710" cy="50031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7" idx="6"/>
              <a:endCxn id="11" idx="2"/>
            </p:cNvCxnSpPr>
            <p:nvPr/>
          </p:nvCxnSpPr>
          <p:spPr>
            <a:xfrm flipV="1">
              <a:off x="2414450" y="3149817"/>
              <a:ext cx="1097694" cy="21850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1" idx="6"/>
              <a:endCxn id="14" idx="1"/>
            </p:cNvCxnSpPr>
            <p:nvPr/>
          </p:nvCxnSpPr>
          <p:spPr>
            <a:xfrm>
              <a:off x="3731600" y="3149817"/>
              <a:ext cx="273279" cy="77795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22" idx="5"/>
              <a:endCxn id="23" idx="1"/>
            </p:cNvCxnSpPr>
            <p:nvPr/>
          </p:nvCxnSpPr>
          <p:spPr>
            <a:xfrm>
              <a:off x="6079535" y="3226454"/>
              <a:ext cx="714439" cy="610962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23" idx="3"/>
              <a:endCxn id="24" idx="7"/>
            </p:cNvCxnSpPr>
            <p:nvPr/>
          </p:nvCxnSpPr>
          <p:spPr>
            <a:xfrm flipH="1">
              <a:off x="6079535" y="3992594"/>
              <a:ext cx="714439" cy="1466873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24" idx="1"/>
              <a:endCxn id="16" idx="6"/>
            </p:cNvCxnSpPr>
            <p:nvPr/>
          </p:nvCxnSpPr>
          <p:spPr>
            <a:xfrm flipH="1">
              <a:off x="3743030" y="5459467"/>
              <a:ext cx="2181327" cy="27023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18" idx="7"/>
              <a:endCxn id="21" idx="3"/>
            </p:cNvCxnSpPr>
            <p:nvPr/>
          </p:nvCxnSpPr>
          <p:spPr>
            <a:xfrm flipV="1">
              <a:off x="4774643" y="3665366"/>
              <a:ext cx="217440" cy="26240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21" idx="7"/>
              <a:endCxn id="22" idx="2"/>
            </p:cNvCxnSpPr>
            <p:nvPr/>
          </p:nvCxnSpPr>
          <p:spPr>
            <a:xfrm flipV="1">
              <a:off x="5147261" y="3148865"/>
              <a:ext cx="744957" cy="361323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4" idx="6"/>
              <a:endCxn id="18" idx="2"/>
            </p:cNvCxnSpPr>
            <p:nvPr/>
          </p:nvCxnSpPr>
          <p:spPr>
            <a:xfrm>
              <a:off x="4192196" y="4005360"/>
              <a:ext cx="395130" cy="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16" idx="2"/>
              <a:endCxn id="15" idx="6"/>
            </p:cNvCxnSpPr>
            <p:nvPr/>
          </p:nvCxnSpPr>
          <p:spPr>
            <a:xfrm flipH="1" flipV="1">
              <a:off x="2277704" y="5315993"/>
              <a:ext cx="1245870" cy="170497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Travelling salesman problem (TSP)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63122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</a:t>
            </a:r>
            <a:r>
              <a:rPr lang="en-US" dirty="0" smtClean="0"/>
              <a:t>all</a:t>
            </a:r>
            <a:r>
              <a:rPr lang="en-US" dirty="0"/>
              <a:t> </a:t>
            </a:r>
            <a:r>
              <a:rPr lang="en-US" dirty="0" smtClean="0"/>
              <a:t>cities exactly </a:t>
            </a:r>
            <a:r>
              <a:rPr lang="en-US" dirty="0"/>
              <a:t>once</a:t>
            </a:r>
          </a:p>
          <a:p>
            <a:pPr lvl="1"/>
            <a:r>
              <a:rPr lang="en-US" dirty="0"/>
              <a:t>Hamiltonian cycle in a graph</a:t>
            </a:r>
          </a:p>
          <a:p>
            <a:pPr lvl="1"/>
            <a:r>
              <a:rPr lang="en-US" dirty="0"/>
              <a:t>simplification: </a:t>
            </a:r>
            <a:r>
              <a:rPr lang="en-US" dirty="0" smtClean="0"/>
              <a:t>cities </a:t>
            </a:r>
            <a:r>
              <a:rPr lang="en-US" dirty="0"/>
              <a:t>are points in 2D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419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Travelling salesman problem (TSP)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9079993" cy="563122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</a:t>
            </a:r>
            <a:r>
              <a:rPr lang="en-US" dirty="0" smtClean="0"/>
              <a:t>find the shortest path to visit all cities exactly once</a:t>
            </a:r>
            <a:endParaRPr lang="en-US" dirty="0"/>
          </a:p>
          <a:p>
            <a:pPr lvl="1"/>
            <a:r>
              <a:rPr lang="en-US" dirty="0"/>
              <a:t>Hamiltonian cycle in a graph</a:t>
            </a:r>
          </a:p>
          <a:p>
            <a:pPr lvl="1"/>
            <a:r>
              <a:rPr lang="en-US" dirty="0" smtClean="0"/>
              <a:t>simplification: cities are points in 2D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Decision variables:</a:t>
            </a:r>
          </a:p>
          <a:p>
            <a:pPr marL="457200" lvl="1" indent="0">
              <a:buNone/>
            </a:pPr>
            <a:r>
              <a:rPr lang="en-US" dirty="0" smtClean="0"/>
              <a:t>	where to go next after every city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TSP </a:t>
            </a:r>
            <a:r>
              <a:rPr lang="en-US" dirty="0" smtClean="0"/>
              <a:t>is </a:t>
            </a:r>
            <a:r>
              <a:rPr lang="en-US" dirty="0" smtClean="0"/>
              <a:t>probably the most well-studied combinatorial problem!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335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TSP: 2-OPT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63122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Local move:</a:t>
            </a:r>
          </a:p>
          <a:p>
            <a:pPr marL="457200" lvl="1" indent="0">
              <a:buNone/>
            </a:pPr>
            <a:r>
              <a:rPr lang="en-US" dirty="0" smtClean="0"/>
              <a:t>select two edges and replace them by two other edges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485663" y="3897957"/>
            <a:ext cx="3973508" cy="2249423"/>
            <a:chOff x="2106586" y="3818043"/>
            <a:chExt cx="2387080" cy="1377778"/>
          </a:xfrm>
        </p:grpSpPr>
        <p:grpSp>
          <p:nvGrpSpPr>
            <p:cNvPr id="7" name="Group 6"/>
            <p:cNvGrpSpPr/>
            <p:nvPr/>
          </p:nvGrpSpPr>
          <p:grpSpPr>
            <a:xfrm>
              <a:off x="2106586" y="3818043"/>
              <a:ext cx="2387080" cy="1377778"/>
              <a:chOff x="1026746" y="3183778"/>
              <a:chExt cx="2387080" cy="1377778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3090463" y="382779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026748" y="3551023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194370" y="328557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026746" y="412264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2106327" y="4342100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956525" y="372304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415118" y="318377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2948800" y="4337492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" name="Straight Arrow Connector 7"/>
            <p:cNvCxnSpPr>
              <a:stCxn id="22" idx="0"/>
              <a:endCxn id="20" idx="4"/>
            </p:cNvCxnSpPr>
            <p:nvPr/>
          </p:nvCxnSpPr>
          <p:spPr>
            <a:xfrm flipV="1">
              <a:off x="2216315" y="4404744"/>
              <a:ext cx="2" cy="35216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20" idx="6"/>
              <a:endCxn id="24" idx="2"/>
            </p:cNvCxnSpPr>
            <p:nvPr/>
          </p:nvCxnSpPr>
          <p:spPr>
            <a:xfrm>
              <a:off x="2326045" y="4295017"/>
              <a:ext cx="710320" cy="17202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24" idx="6"/>
              <a:endCxn id="19" idx="2"/>
            </p:cNvCxnSpPr>
            <p:nvPr/>
          </p:nvCxnSpPr>
          <p:spPr>
            <a:xfrm>
              <a:off x="3255821" y="4467042"/>
              <a:ext cx="914481" cy="10474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19" idx="0"/>
              <a:endCxn id="21" idx="4"/>
            </p:cNvCxnSpPr>
            <p:nvPr/>
          </p:nvCxnSpPr>
          <p:spPr>
            <a:xfrm flipV="1">
              <a:off x="4280031" y="4139295"/>
              <a:ext cx="103907" cy="32276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26" idx="2"/>
              <a:endCxn id="23" idx="6"/>
            </p:cNvCxnSpPr>
            <p:nvPr/>
          </p:nvCxnSpPr>
          <p:spPr>
            <a:xfrm flipH="1">
              <a:off x="3405623" y="5081485"/>
              <a:ext cx="623017" cy="460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25" idx="5"/>
              <a:endCxn id="26" idx="1"/>
            </p:cNvCxnSpPr>
            <p:nvPr/>
          </p:nvCxnSpPr>
          <p:spPr>
            <a:xfrm>
              <a:off x="3682276" y="4005360"/>
              <a:ext cx="378503" cy="99853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21" idx="2"/>
              <a:endCxn id="25" idx="6"/>
            </p:cNvCxnSpPr>
            <p:nvPr/>
          </p:nvCxnSpPr>
          <p:spPr>
            <a:xfrm flipH="1" flipV="1">
              <a:off x="3714414" y="3927772"/>
              <a:ext cx="559795" cy="10179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23" idx="2"/>
              <a:endCxn id="22" idx="6"/>
            </p:cNvCxnSpPr>
            <p:nvPr/>
          </p:nvCxnSpPr>
          <p:spPr>
            <a:xfrm flipH="1" flipV="1">
              <a:off x="2326042" y="4866638"/>
              <a:ext cx="860125" cy="21945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289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TSP: 2-OPT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63122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Local move:</a:t>
            </a:r>
          </a:p>
          <a:p>
            <a:pPr marL="457200" lvl="1" indent="0">
              <a:buNone/>
            </a:pPr>
            <a:r>
              <a:rPr lang="en-US" dirty="0" smtClean="0"/>
              <a:t>select two edges and replace them by two other edges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2485663" y="3897957"/>
            <a:ext cx="3973508" cy="2249423"/>
            <a:chOff x="2106586" y="3818043"/>
            <a:chExt cx="2387080" cy="1377778"/>
          </a:xfrm>
        </p:grpSpPr>
        <p:grpSp>
          <p:nvGrpSpPr>
            <p:cNvPr id="28" name="Group 27"/>
            <p:cNvGrpSpPr/>
            <p:nvPr/>
          </p:nvGrpSpPr>
          <p:grpSpPr>
            <a:xfrm>
              <a:off x="2106586" y="3818043"/>
              <a:ext cx="2387080" cy="1377778"/>
              <a:chOff x="1026746" y="3183778"/>
              <a:chExt cx="2387080" cy="1377778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3090463" y="382779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026748" y="3551023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3194370" y="328557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1026746" y="412264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2106327" y="4342100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1956525" y="372304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2415118" y="318377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2948800" y="4337492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9" name="Straight Arrow Connector 28"/>
            <p:cNvCxnSpPr>
              <a:stCxn id="40" idx="0"/>
              <a:endCxn id="38" idx="4"/>
            </p:cNvCxnSpPr>
            <p:nvPr/>
          </p:nvCxnSpPr>
          <p:spPr>
            <a:xfrm flipV="1">
              <a:off x="2216315" y="4404744"/>
              <a:ext cx="2" cy="35216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38" idx="6"/>
              <a:endCxn id="42" idx="2"/>
            </p:cNvCxnSpPr>
            <p:nvPr/>
          </p:nvCxnSpPr>
          <p:spPr>
            <a:xfrm>
              <a:off x="2326045" y="4295017"/>
              <a:ext cx="710320" cy="17202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42" idx="6"/>
              <a:endCxn id="37" idx="2"/>
            </p:cNvCxnSpPr>
            <p:nvPr/>
          </p:nvCxnSpPr>
          <p:spPr>
            <a:xfrm>
              <a:off x="3255821" y="4467042"/>
              <a:ext cx="914481" cy="104745"/>
            </a:xfrm>
            <a:prstGeom prst="straightConnector1">
              <a:avLst/>
            </a:prstGeom>
            <a:ln>
              <a:solidFill>
                <a:schemeClr val="accent1"/>
              </a:solidFill>
              <a:prstDash val="dash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37" idx="0"/>
              <a:endCxn id="39" idx="4"/>
            </p:cNvCxnSpPr>
            <p:nvPr/>
          </p:nvCxnSpPr>
          <p:spPr>
            <a:xfrm flipV="1">
              <a:off x="4280031" y="4139295"/>
              <a:ext cx="103907" cy="32276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44" idx="2"/>
              <a:endCxn id="41" idx="6"/>
            </p:cNvCxnSpPr>
            <p:nvPr/>
          </p:nvCxnSpPr>
          <p:spPr>
            <a:xfrm flipH="1">
              <a:off x="3405623" y="5081485"/>
              <a:ext cx="623017" cy="460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43" idx="5"/>
              <a:endCxn id="44" idx="1"/>
            </p:cNvCxnSpPr>
            <p:nvPr/>
          </p:nvCxnSpPr>
          <p:spPr>
            <a:xfrm>
              <a:off x="3682276" y="4005360"/>
              <a:ext cx="378503" cy="998535"/>
            </a:xfrm>
            <a:prstGeom prst="straightConnector1">
              <a:avLst/>
            </a:prstGeom>
            <a:ln>
              <a:solidFill>
                <a:schemeClr val="accent1"/>
              </a:solidFill>
              <a:prstDash val="dash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39" idx="2"/>
              <a:endCxn id="43" idx="6"/>
            </p:cNvCxnSpPr>
            <p:nvPr/>
          </p:nvCxnSpPr>
          <p:spPr>
            <a:xfrm flipH="1" flipV="1">
              <a:off x="3714414" y="3927772"/>
              <a:ext cx="559795" cy="10179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41" idx="2"/>
              <a:endCxn id="40" idx="6"/>
            </p:cNvCxnSpPr>
            <p:nvPr/>
          </p:nvCxnSpPr>
          <p:spPr>
            <a:xfrm flipH="1" flipV="1">
              <a:off x="2326042" y="4866638"/>
              <a:ext cx="860125" cy="21945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749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TSP: 2-OPT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63122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Local move:</a:t>
            </a:r>
          </a:p>
          <a:p>
            <a:pPr marL="457200" lvl="1" indent="0">
              <a:buNone/>
            </a:pPr>
            <a:r>
              <a:rPr lang="en-US" dirty="0" smtClean="0"/>
              <a:t>select two edges and replace them by two other edges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2485663" y="3897957"/>
            <a:ext cx="3973508" cy="2249423"/>
            <a:chOff x="2106586" y="3818043"/>
            <a:chExt cx="2387080" cy="1377778"/>
          </a:xfrm>
        </p:grpSpPr>
        <p:grpSp>
          <p:nvGrpSpPr>
            <p:cNvPr id="48" name="Group 47"/>
            <p:cNvGrpSpPr/>
            <p:nvPr/>
          </p:nvGrpSpPr>
          <p:grpSpPr>
            <a:xfrm>
              <a:off x="2106586" y="3818043"/>
              <a:ext cx="2387080" cy="1377778"/>
              <a:chOff x="1026746" y="3183778"/>
              <a:chExt cx="2387080" cy="1377778"/>
            </a:xfrm>
          </p:grpSpPr>
          <p:sp>
            <p:nvSpPr>
              <p:cNvPr id="57" name="Oval 56"/>
              <p:cNvSpPr/>
              <p:nvPr/>
            </p:nvSpPr>
            <p:spPr>
              <a:xfrm>
                <a:off x="3090463" y="382779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1026748" y="3551023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3194370" y="328557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026746" y="412264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2106327" y="4342100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1956525" y="372304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2415118" y="318377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2948800" y="4337492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9" name="Straight Arrow Connector 48"/>
            <p:cNvCxnSpPr>
              <a:stCxn id="60" idx="0"/>
              <a:endCxn id="58" idx="4"/>
            </p:cNvCxnSpPr>
            <p:nvPr/>
          </p:nvCxnSpPr>
          <p:spPr>
            <a:xfrm flipV="1">
              <a:off x="2216315" y="4404744"/>
              <a:ext cx="2" cy="35216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58" idx="6"/>
              <a:endCxn id="62" idx="2"/>
            </p:cNvCxnSpPr>
            <p:nvPr/>
          </p:nvCxnSpPr>
          <p:spPr>
            <a:xfrm>
              <a:off x="2326045" y="4295017"/>
              <a:ext cx="710320" cy="17202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62" idx="6"/>
              <a:endCxn id="57" idx="2"/>
            </p:cNvCxnSpPr>
            <p:nvPr/>
          </p:nvCxnSpPr>
          <p:spPr>
            <a:xfrm>
              <a:off x="3255821" y="4467042"/>
              <a:ext cx="914481" cy="104745"/>
            </a:xfrm>
            <a:prstGeom prst="straightConnector1">
              <a:avLst/>
            </a:prstGeom>
            <a:ln>
              <a:solidFill>
                <a:schemeClr val="accent1"/>
              </a:solidFill>
              <a:prstDash val="dash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57" idx="0"/>
              <a:endCxn id="59" idx="4"/>
            </p:cNvCxnSpPr>
            <p:nvPr/>
          </p:nvCxnSpPr>
          <p:spPr>
            <a:xfrm flipV="1">
              <a:off x="4280031" y="4139295"/>
              <a:ext cx="103907" cy="32276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stCxn id="64" idx="2"/>
              <a:endCxn id="61" idx="6"/>
            </p:cNvCxnSpPr>
            <p:nvPr/>
          </p:nvCxnSpPr>
          <p:spPr>
            <a:xfrm flipH="1">
              <a:off x="3405623" y="5081485"/>
              <a:ext cx="623017" cy="460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63" idx="5"/>
              <a:endCxn id="64" idx="1"/>
            </p:cNvCxnSpPr>
            <p:nvPr/>
          </p:nvCxnSpPr>
          <p:spPr>
            <a:xfrm>
              <a:off x="3682276" y="4005360"/>
              <a:ext cx="378503" cy="998535"/>
            </a:xfrm>
            <a:prstGeom prst="straightConnector1">
              <a:avLst/>
            </a:prstGeom>
            <a:ln>
              <a:solidFill>
                <a:schemeClr val="accent1"/>
              </a:solidFill>
              <a:prstDash val="dash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59" idx="2"/>
              <a:endCxn id="63" idx="6"/>
            </p:cNvCxnSpPr>
            <p:nvPr/>
          </p:nvCxnSpPr>
          <p:spPr>
            <a:xfrm flipH="1" flipV="1">
              <a:off x="3714414" y="3927772"/>
              <a:ext cx="559795" cy="10179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61" idx="2"/>
              <a:endCxn id="60" idx="6"/>
            </p:cNvCxnSpPr>
            <p:nvPr/>
          </p:nvCxnSpPr>
          <p:spPr>
            <a:xfrm flipH="1" flipV="1">
              <a:off x="2326042" y="4866638"/>
              <a:ext cx="860125" cy="21945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5" name="Straight Arrow Connector 64"/>
          <p:cNvCxnSpPr>
            <a:stCxn id="62" idx="7"/>
            <a:endCxn id="63" idx="3"/>
          </p:cNvCxnSpPr>
          <p:nvPr/>
        </p:nvCxnSpPr>
        <p:spPr>
          <a:xfrm flipV="1">
            <a:off x="4345169" y="4203780"/>
            <a:ext cx="505061" cy="627085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7" idx="4"/>
            <a:endCxn id="64" idx="7"/>
          </p:cNvCxnSpPr>
          <p:nvPr/>
        </p:nvCxnSpPr>
        <p:spPr>
          <a:xfrm flipH="1">
            <a:off x="5996900" y="5307701"/>
            <a:ext cx="106656" cy="526333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2036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TSP: 2-OPT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63122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Local move:</a:t>
            </a:r>
          </a:p>
          <a:p>
            <a:pPr marL="457200" lvl="1" indent="0">
              <a:buNone/>
            </a:pPr>
            <a:r>
              <a:rPr lang="en-US" dirty="0" smtClean="0"/>
              <a:t>select two edges and replace them by two other edges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2485663" y="3897957"/>
            <a:ext cx="3973508" cy="2249423"/>
            <a:chOff x="2106586" y="3818043"/>
            <a:chExt cx="2387080" cy="1377778"/>
          </a:xfrm>
        </p:grpSpPr>
        <p:grpSp>
          <p:nvGrpSpPr>
            <p:cNvPr id="48" name="Group 47"/>
            <p:cNvGrpSpPr/>
            <p:nvPr/>
          </p:nvGrpSpPr>
          <p:grpSpPr>
            <a:xfrm>
              <a:off x="2106586" y="3818043"/>
              <a:ext cx="2387080" cy="1377778"/>
              <a:chOff x="1026746" y="3183778"/>
              <a:chExt cx="2387080" cy="1377778"/>
            </a:xfrm>
          </p:grpSpPr>
          <p:sp>
            <p:nvSpPr>
              <p:cNvPr id="57" name="Oval 56"/>
              <p:cNvSpPr/>
              <p:nvPr/>
            </p:nvSpPr>
            <p:spPr>
              <a:xfrm>
                <a:off x="3090463" y="382779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1026748" y="3551023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3194370" y="328557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026746" y="412264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2106327" y="4342100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1956525" y="372304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2415118" y="318377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2948800" y="4337492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9" name="Straight Arrow Connector 48"/>
            <p:cNvCxnSpPr>
              <a:stCxn id="60" idx="0"/>
              <a:endCxn id="58" idx="4"/>
            </p:cNvCxnSpPr>
            <p:nvPr/>
          </p:nvCxnSpPr>
          <p:spPr>
            <a:xfrm flipV="1">
              <a:off x="2216315" y="4404744"/>
              <a:ext cx="2" cy="35216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58" idx="6"/>
              <a:endCxn id="62" idx="2"/>
            </p:cNvCxnSpPr>
            <p:nvPr/>
          </p:nvCxnSpPr>
          <p:spPr>
            <a:xfrm>
              <a:off x="2326045" y="4295017"/>
              <a:ext cx="710320" cy="17202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62" idx="6"/>
              <a:endCxn id="57" idx="2"/>
            </p:cNvCxnSpPr>
            <p:nvPr/>
          </p:nvCxnSpPr>
          <p:spPr>
            <a:xfrm>
              <a:off x="3255821" y="4467042"/>
              <a:ext cx="914481" cy="104745"/>
            </a:xfrm>
            <a:prstGeom prst="straightConnector1">
              <a:avLst/>
            </a:prstGeom>
            <a:ln>
              <a:solidFill>
                <a:schemeClr val="accent1"/>
              </a:solidFill>
              <a:prstDash val="dash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59" idx="4"/>
              <a:endCxn id="57" idx="0"/>
            </p:cNvCxnSpPr>
            <p:nvPr/>
          </p:nvCxnSpPr>
          <p:spPr>
            <a:xfrm flipH="1">
              <a:off x="4280031" y="4139295"/>
              <a:ext cx="103907" cy="3227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stCxn id="64" idx="2"/>
              <a:endCxn id="61" idx="6"/>
            </p:cNvCxnSpPr>
            <p:nvPr/>
          </p:nvCxnSpPr>
          <p:spPr>
            <a:xfrm flipH="1">
              <a:off x="3405623" y="5081485"/>
              <a:ext cx="623017" cy="460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63" idx="5"/>
              <a:endCxn id="64" idx="1"/>
            </p:cNvCxnSpPr>
            <p:nvPr/>
          </p:nvCxnSpPr>
          <p:spPr>
            <a:xfrm>
              <a:off x="3682276" y="4005360"/>
              <a:ext cx="378503" cy="998535"/>
            </a:xfrm>
            <a:prstGeom prst="straightConnector1">
              <a:avLst/>
            </a:prstGeom>
            <a:ln>
              <a:solidFill>
                <a:schemeClr val="accent1"/>
              </a:solidFill>
              <a:prstDash val="dash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63" idx="6"/>
              <a:endCxn id="59" idx="2"/>
            </p:cNvCxnSpPr>
            <p:nvPr/>
          </p:nvCxnSpPr>
          <p:spPr>
            <a:xfrm>
              <a:off x="3714414" y="3927771"/>
              <a:ext cx="559796" cy="1017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61" idx="2"/>
              <a:endCxn id="60" idx="6"/>
            </p:cNvCxnSpPr>
            <p:nvPr/>
          </p:nvCxnSpPr>
          <p:spPr>
            <a:xfrm flipH="1" flipV="1">
              <a:off x="2326042" y="4866638"/>
              <a:ext cx="860125" cy="21945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5" name="Straight Arrow Connector 64"/>
          <p:cNvCxnSpPr>
            <a:stCxn id="62" idx="7"/>
            <a:endCxn id="63" idx="3"/>
          </p:cNvCxnSpPr>
          <p:nvPr/>
        </p:nvCxnSpPr>
        <p:spPr>
          <a:xfrm flipV="1">
            <a:off x="4345169" y="4203780"/>
            <a:ext cx="505061" cy="627085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7" idx="4"/>
            <a:endCxn id="64" idx="7"/>
          </p:cNvCxnSpPr>
          <p:nvPr/>
        </p:nvCxnSpPr>
        <p:spPr>
          <a:xfrm flipH="1">
            <a:off x="5996900" y="5307701"/>
            <a:ext cx="106656" cy="526333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ircular Arrow 11"/>
          <p:cNvSpPr/>
          <p:nvPr/>
        </p:nvSpPr>
        <p:spPr>
          <a:xfrm>
            <a:off x="5392786" y="4360621"/>
            <a:ext cx="584616" cy="578877"/>
          </a:xfrm>
          <a:prstGeom prst="circularArrow">
            <a:avLst>
              <a:gd name="adj1" fmla="val 12500"/>
              <a:gd name="adj2" fmla="val 1418229"/>
              <a:gd name="adj3" fmla="val 20457681"/>
              <a:gd name="adj4" fmla="val 1047531"/>
              <a:gd name="adj5" fmla="val 12500"/>
            </a:avLst>
          </a:prstGeom>
          <a:solidFill>
            <a:schemeClr val="accent1">
              <a:alpha val="24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402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8001000" cy="835025"/>
          </a:xfrm>
        </p:spPr>
        <p:txBody>
          <a:bodyPr/>
          <a:lstStyle/>
          <a:p>
            <a:pPr algn="ctr" eaLnBrk="1" hangingPunct="1"/>
            <a:r>
              <a:rPr lang="en-US" sz="3900">
                <a:latin typeface="Verdana" charset="0"/>
                <a:cs typeface="Arial" charset="0"/>
                <a:sym typeface="Symbol" charset="0"/>
              </a:rPr>
              <a:t>Round-Robin Tournaments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4400" y="2057400"/>
            <a:ext cx="4081463" cy="3581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>
                <a:latin typeface="Verdana" charset="0"/>
                <a:cs typeface="Arial" charset="0"/>
              </a:rPr>
              <a:t>(a, b) is an edge if team a beats team b.</a:t>
            </a:r>
          </a:p>
          <a:p>
            <a:pPr eaLnBrk="1" hangingPunct="1">
              <a:lnSpc>
                <a:spcPct val="80000"/>
              </a:lnSpc>
            </a:pPr>
            <a:endParaRPr lang="en-US" sz="2800">
              <a:latin typeface="Verdana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Verdana" charset="0"/>
                <a:cs typeface="Arial" charset="0"/>
              </a:rPr>
              <a:t>Team 1 is undefeated in this tournament</a:t>
            </a:r>
          </a:p>
          <a:p>
            <a:pPr eaLnBrk="1" hangingPunct="1">
              <a:lnSpc>
                <a:spcPct val="80000"/>
              </a:lnSpc>
            </a:pPr>
            <a:endParaRPr lang="en-US" sz="2800">
              <a:latin typeface="Verdana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Verdana" charset="0"/>
                <a:cs typeface="Arial" charset="0"/>
              </a:rPr>
              <a:t>Team 3 is winless.</a:t>
            </a:r>
          </a:p>
        </p:txBody>
      </p:sp>
      <p:pic>
        <p:nvPicPr>
          <p:cNvPr id="35844" name="Picture 4" descr="picture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62200"/>
            <a:ext cx="36576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762000" y="6324600"/>
            <a:ext cx="7772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71500" indent="-571500">
              <a:spcBef>
                <a:spcPct val="20000"/>
              </a:spcBef>
              <a:buClr>
                <a:schemeClr val="accent2"/>
              </a:buClr>
              <a:buFont typeface="Wingdings" charset="0"/>
              <a:buNone/>
            </a:pPr>
            <a:r>
              <a:rPr lang="ja-JP" altLang="en-US" sz="1000">
                <a:sym typeface="Symbol" charset="0"/>
              </a:rPr>
              <a:t>“</a:t>
            </a:r>
            <a:r>
              <a:rPr lang="en-US" sz="1000">
                <a:sym typeface="Symbol" charset="0"/>
              </a:rPr>
              <a:t>Discrete Mathematics and its Applications.</a:t>
            </a:r>
            <a:r>
              <a:rPr lang="ja-JP" altLang="en-US" sz="1000">
                <a:sym typeface="Symbol" charset="0"/>
              </a:rPr>
              <a:t>”</a:t>
            </a:r>
            <a:r>
              <a:rPr lang="en-US" sz="1000">
                <a:sym typeface="Symbol" charset="0"/>
              </a:rPr>
              <a:t> Fifth Edition, by Kenneth H. Rosen. Mc Graw Hill, 2003. pag 542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8958" y="76200"/>
            <a:ext cx="8712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fd.valenciacollege.edu/file/dgil2/COT2104Class_Notes_Chapter_9_10.ppt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80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TSP: 3-OPT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63122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Local move:</a:t>
            </a:r>
          </a:p>
          <a:p>
            <a:pPr marL="457200" lvl="1" indent="0">
              <a:buNone/>
            </a:pPr>
            <a:r>
              <a:rPr lang="en-US" dirty="0" smtClean="0"/>
              <a:t>select three edges and replace them by three other edges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046612" y="3829658"/>
            <a:ext cx="4338809" cy="2371115"/>
            <a:chOff x="1887132" y="3666481"/>
            <a:chExt cx="2606534" cy="1452315"/>
          </a:xfrm>
        </p:grpSpPr>
        <p:grpSp>
          <p:nvGrpSpPr>
            <p:cNvPr id="7" name="Group 6"/>
            <p:cNvGrpSpPr/>
            <p:nvPr/>
          </p:nvGrpSpPr>
          <p:grpSpPr>
            <a:xfrm>
              <a:off x="1887132" y="3666481"/>
              <a:ext cx="2606534" cy="1452315"/>
              <a:chOff x="807292" y="3032216"/>
              <a:chExt cx="2606534" cy="1452315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2455584" y="3032216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807292" y="3055203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194370" y="3070017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186050" y="4232372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527559" y="3411002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456808" y="3046612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509102" y="426507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2379347" y="343055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" name="Straight Arrow Connector 7"/>
            <p:cNvCxnSpPr>
              <a:stCxn id="22" idx="1"/>
              <a:endCxn id="20" idx="4"/>
            </p:cNvCxnSpPr>
            <p:nvPr/>
          </p:nvCxnSpPr>
          <p:spPr>
            <a:xfrm flipH="1" flipV="1">
              <a:off x="1996860" y="3908924"/>
              <a:ext cx="301169" cy="98985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20" idx="6"/>
              <a:endCxn id="24" idx="2"/>
            </p:cNvCxnSpPr>
            <p:nvPr/>
          </p:nvCxnSpPr>
          <p:spPr>
            <a:xfrm flipV="1">
              <a:off x="2106588" y="3790605"/>
              <a:ext cx="430060" cy="859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24" idx="6"/>
              <a:endCxn id="19" idx="2"/>
            </p:cNvCxnSpPr>
            <p:nvPr/>
          </p:nvCxnSpPr>
          <p:spPr>
            <a:xfrm flipV="1">
              <a:off x="2756104" y="3776209"/>
              <a:ext cx="779320" cy="1439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19" idx="6"/>
              <a:endCxn id="21" idx="2"/>
            </p:cNvCxnSpPr>
            <p:nvPr/>
          </p:nvCxnSpPr>
          <p:spPr>
            <a:xfrm>
              <a:off x="3754880" y="3776209"/>
              <a:ext cx="519330" cy="3780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26" idx="2"/>
              <a:endCxn id="23" idx="6"/>
            </p:cNvCxnSpPr>
            <p:nvPr/>
          </p:nvCxnSpPr>
          <p:spPr>
            <a:xfrm flipH="1" flipV="1">
              <a:off x="2826855" y="4154995"/>
              <a:ext cx="632332" cy="1955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25" idx="0"/>
              <a:endCxn id="26" idx="4"/>
            </p:cNvCxnSpPr>
            <p:nvPr/>
          </p:nvCxnSpPr>
          <p:spPr>
            <a:xfrm flipH="1" flipV="1">
              <a:off x="3568915" y="4284279"/>
              <a:ext cx="129755" cy="61506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21" idx="3"/>
              <a:endCxn id="25" idx="7"/>
            </p:cNvCxnSpPr>
            <p:nvPr/>
          </p:nvCxnSpPr>
          <p:spPr>
            <a:xfrm flipH="1">
              <a:off x="3776259" y="3891600"/>
              <a:ext cx="530090" cy="1039879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23" idx="3"/>
              <a:endCxn id="22" idx="7"/>
            </p:cNvCxnSpPr>
            <p:nvPr/>
          </p:nvCxnSpPr>
          <p:spPr>
            <a:xfrm flipH="1">
              <a:off x="2453207" y="4232584"/>
              <a:ext cx="186331" cy="66619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226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TSP: 3-OPT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63122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Local move:</a:t>
            </a:r>
          </a:p>
          <a:p>
            <a:pPr marL="457200" lvl="1" indent="0">
              <a:buNone/>
            </a:pPr>
            <a:r>
              <a:rPr lang="en-US" dirty="0" smtClean="0"/>
              <a:t>select three edges and replace them by three other edges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046612" y="3829658"/>
            <a:ext cx="4338809" cy="2371115"/>
            <a:chOff x="1887132" y="3666481"/>
            <a:chExt cx="2606534" cy="1452315"/>
          </a:xfrm>
        </p:grpSpPr>
        <p:grpSp>
          <p:nvGrpSpPr>
            <p:cNvPr id="7" name="Group 6"/>
            <p:cNvGrpSpPr/>
            <p:nvPr/>
          </p:nvGrpSpPr>
          <p:grpSpPr>
            <a:xfrm>
              <a:off x="1887132" y="3666481"/>
              <a:ext cx="2606534" cy="1452315"/>
              <a:chOff x="807292" y="3032216"/>
              <a:chExt cx="2606534" cy="1452315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2455584" y="3032216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807292" y="3055203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194370" y="3070017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186050" y="4232372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527559" y="3411002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456808" y="3046612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509102" y="426507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2379347" y="343055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" name="Straight Arrow Connector 7"/>
            <p:cNvCxnSpPr>
              <a:stCxn id="22" idx="1"/>
              <a:endCxn id="20" idx="4"/>
            </p:cNvCxnSpPr>
            <p:nvPr/>
          </p:nvCxnSpPr>
          <p:spPr>
            <a:xfrm flipH="1" flipV="1">
              <a:off x="1996860" y="3908924"/>
              <a:ext cx="301169" cy="98985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20" idx="6"/>
              <a:endCxn id="24" idx="2"/>
            </p:cNvCxnSpPr>
            <p:nvPr/>
          </p:nvCxnSpPr>
          <p:spPr>
            <a:xfrm flipV="1">
              <a:off x="2106588" y="3790605"/>
              <a:ext cx="430060" cy="859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24" idx="6"/>
              <a:endCxn id="19" idx="2"/>
            </p:cNvCxnSpPr>
            <p:nvPr/>
          </p:nvCxnSpPr>
          <p:spPr>
            <a:xfrm flipV="1">
              <a:off x="2756104" y="3776209"/>
              <a:ext cx="779320" cy="14396"/>
            </a:xfrm>
            <a:prstGeom prst="straightConnector1">
              <a:avLst/>
            </a:prstGeom>
            <a:ln>
              <a:prstDash val="dash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19" idx="6"/>
              <a:endCxn id="21" idx="2"/>
            </p:cNvCxnSpPr>
            <p:nvPr/>
          </p:nvCxnSpPr>
          <p:spPr>
            <a:xfrm>
              <a:off x="3754880" y="3776209"/>
              <a:ext cx="519330" cy="3780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26" idx="2"/>
              <a:endCxn id="23" idx="6"/>
            </p:cNvCxnSpPr>
            <p:nvPr/>
          </p:nvCxnSpPr>
          <p:spPr>
            <a:xfrm flipH="1" flipV="1">
              <a:off x="2826855" y="4154995"/>
              <a:ext cx="632332" cy="1955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25" idx="0"/>
              <a:endCxn id="26" idx="4"/>
            </p:cNvCxnSpPr>
            <p:nvPr/>
          </p:nvCxnSpPr>
          <p:spPr>
            <a:xfrm flipH="1" flipV="1">
              <a:off x="3568915" y="4284279"/>
              <a:ext cx="129755" cy="615061"/>
            </a:xfrm>
            <a:prstGeom prst="straightConnector1">
              <a:avLst/>
            </a:prstGeom>
            <a:ln>
              <a:prstDash val="dash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21" idx="3"/>
              <a:endCxn id="25" idx="7"/>
            </p:cNvCxnSpPr>
            <p:nvPr/>
          </p:nvCxnSpPr>
          <p:spPr>
            <a:xfrm flipH="1">
              <a:off x="3776259" y="3891600"/>
              <a:ext cx="530090" cy="1039879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23" idx="3"/>
              <a:endCxn id="22" idx="7"/>
            </p:cNvCxnSpPr>
            <p:nvPr/>
          </p:nvCxnSpPr>
          <p:spPr>
            <a:xfrm flipH="1">
              <a:off x="2453207" y="4232584"/>
              <a:ext cx="186331" cy="666191"/>
            </a:xfrm>
            <a:prstGeom prst="straightConnector1">
              <a:avLst/>
            </a:prstGeom>
            <a:ln>
              <a:prstDash val="dash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Straight Arrow Connector 26"/>
          <p:cNvCxnSpPr>
            <a:stCxn id="24" idx="4"/>
            <a:endCxn id="23" idx="0"/>
          </p:cNvCxnSpPr>
          <p:nvPr/>
        </p:nvCxnSpPr>
        <p:spPr>
          <a:xfrm>
            <a:off x="3310441" y="4211456"/>
            <a:ext cx="117772" cy="236625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6" idx="0"/>
            <a:endCxn id="19" idx="4"/>
          </p:cNvCxnSpPr>
          <p:nvPr/>
        </p:nvCxnSpPr>
        <p:spPr>
          <a:xfrm flipV="1">
            <a:off x="4846090" y="4187952"/>
            <a:ext cx="126903" cy="292057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5" idx="2"/>
            <a:endCxn id="22" idx="6"/>
          </p:cNvCxnSpPr>
          <p:nvPr/>
        </p:nvCxnSpPr>
        <p:spPr>
          <a:xfrm flipH="1" flipV="1">
            <a:off x="3042393" y="5968234"/>
            <a:ext cx="1837034" cy="53392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808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TSP: 3-OPT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63122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Local move:</a:t>
            </a:r>
          </a:p>
          <a:p>
            <a:pPr marL="457200" lvl="1" indent="0">
              <a:buNone/>
            </a:pPr>
            <a:r>
              <a:rPr lang="en-US" dirty="0" smtClean="0"/>
              <a:t>select three edges and replace them by three other edges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046612" y="3829658"/>
            <a:ext cx="4338809" cy="2371115"/>
            <a:chOff x="1887132" y="3666481"/>
            <a:chExt cx="2606534" cy="1452315"/>
          </a:xfrm>
        </p:grpSpPr>
        <p:grpSp>
          <p:nvGrpSpPr>
            <p:cNvPr id="7" name="Group 6"/>
            <p:cNvGrpSpPr/>
            <p:nvPr/>
          </p:nvGrpSpPr>
          <p:grpSpPr>
            <a:xfrm>
              <a:off x="1887132" y="3666481"/>
              <a:ext cx="2606534" cy="1452315"/>
              <a:chOff x="807292" y="3032216"/>
              <a:chExt cx="2606534" cy="1452315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2455584" y="3032216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807292" y="3055203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194370" y="3070017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186050" y="4232372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527559" y="3411002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456808" y="3046612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509102" y="426507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2379347" y="343055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" name="Straight Arrow Connector 7"/>
            <p:cNvCxnSpPr>
              <a:stCxn id="22" idx="1"/>
              <a:endCxn id="20" idx="4"/>
            </p:cNvCxnSpPr>
            <p:nvPr/>
          </p:nvCxnSpPr>
          <p:spPr>
            <a:xfrm flipH="1" flipV="1">
              <a:off x="1996860" y="3908924"/>
              <a:ext cx="301169" cy="98985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20" idx="6"/>
              <a:endCxn id="24" idx="2"/>
            </p:cNvCxnSpPr>
            <p:nvPr/>
          </p:nvCxnSpPr>
          <p:spPr>
            <a:xfrm flipV="1">
              <a:off x="2106588" y="3790605"/>
              <a:ext cx="430060" cy="859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24" idx="6"/>
              <a:endCxn id="19" idx="2"/>
            </p:cNvCxnSpPr>
            <p:nvPr/>
          </p:nvCxnSpPr>
          <p:spPr>
            <a:xfrm flipV="1">
              <a:off x="2756104" y="3776209"/>
              <a:ext cx="779320" cy="14396"/>
            </a:xfrm>
            <a:prstGeom prst="straightConnector1">
              <a:avLst/>
            </a:prstGeom>
            <a:ln>
              <a:prstDash val="dash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19" idx="6"/>
              <a:endCxn id="21" idx="2"/>
            </p:cNvCxnSpPr>
            <p:nvPr/>
          </p:nvCxnSpPr>
          <p:spPr>
            <a:xfrm>
              <a:off x="3754880" y="3776209"/>
              <a:ext cx="519330" cy="3780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23" idx="6"/>
              <a:endCxn id="26" idx="2"/>
            </p:cNvCxnSpPr>
            <p:nvPr/>
          </p:nvCxnSpPr>
          <p:spPr>
            <a:xfrm>
              <a:off x="2826855" y="4154995"/>
              <a:ext cx="632332" cy="1955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25" idx="0"/>
              <a:endCxn id="26" idx="4"/>
            </p:cNvCxnSpPr>
            <p:nvPr/>
          </p:nvCxnSpPr>
          <p:spPr>
            <a:xfrm flipH="1" flipV="1">
              <a:off x="3568915" y="4284279"/>
              <a:ext cx="129755" cy="615061"/>
            </a:xfrm>
            <a:prstGeom prst="straightConnector1">
              <a:avLst/>
            </a:prstGeom>
            <a:ln>
              <a:prstDash val="dash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21" idx="3"/>
              <a:endCxn id="25" idx="7"/>
            </p:cNvCxnSpPr>
            <p:nvPr/>
          </p:nvCxnSpPr>
          <p:spPr>
            <a:xfrm flipH="1">
              <a:off x="3776259" y="3891600"/>
              <a:ext cx="530090" cy="1039879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23" idx="3"/>
              <a:endCxn id="22" idx="7"/>
            </p:cNvCxnSpPr>
            <p:nvPr/>
          </p:nvCxnSpPr>
          <p:spPr>
            <a:xfrm flipH="1">
              <a:off x="2453207" y="4232584"/>
              <a:ext cx="186331" cy="666191"/>
            </a:xfrm>
            <a:prstGeom prst="straightConnector1">
              <a:avLst/>
            </a:prstGeom>
            <a:ln>
              <a:prstDash val="dash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Straight Arrow Connector 26"/>
          <p:cNvCxnSpPr>
            <a:stCxn id="24" idx="4"/>
            <a:endCxn id="23" idx="0"/>
          </p:cNvCxnSpPr>
          <p:nvPr/>
        </p:nvCxnSpPr>
        <p:spPr>
          <a:xfrm>
            <a:off x="3310441" y="4211456"/>
            <a:ext cx="117772" cy="236625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6" idx="0"/>
            <a:endCxn id="19" idx="4"/>
          </p:cNvCxnSpPr>
          <p:nvPr/>
        </p:nvCxnSpPr>
        <p:spPr>
          <a:xfrm flipV="1">
            <a:off x="4846090" y="4187952"/>
            <a:ext cx="126903" cy="292057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5" idx="2"/>
            <a:endCxn id="22" idx="6"/>
          </p:cNvCxnSpPr>
          <p:nvPr/>
        </p:nvCxnSpPr>
        <p:spPr>
          <a:xfrm flipH="1" flipV="1">
            <a:off x="3042393" y="5968234"/>
            <a:ext cx="1837034" cy="53392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Circular Arrow 29"/>
          <p:cNvSpPr/>
          <p:nvPr/>
        </p:nvSpPr>
        <p:spPr>
          <a:xfrm flipH="1">
            <a:off x="3843661" y="4032308"/>
            <a:ext cx="596087" cy="594917"/>
          </a:xfrm>
          <a:prstGeom prst="circularArrow">
            <a:avLst>
              <a:gd name="adj1" fmla="val 12500"/>
              <a:gd name="adj2" fmla="val 1418229"/>
              <a:gd name="adj3" fmla="val 20457681"/>
              <a:gd name="adj4" fmla="val 1047531"/>
              <a:gd name="adj5" fmla="val 12500"/>
            </a:avLst>
          </a:prstGeom>
          <a:solidFill>
            <a:schemeClr val="accent1">
              <a:alpha val="24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162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908780"/>
          </a:xfrm>
        </p:spPr>
        <p:txBody>
          <a:bodyPr>
            <a:normAutofit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2-OPT: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neighborhood is a set of all tours that can be reached by swapping two edges</a:t>
            </a:r>
          </a:p>
          <a:p>
            <a:pPr marL="457200" lvl="1" indent="0">
              <a:buNone/>
            </a:pPr>
            <a:r>
              <a:rPr lang="en-US" dirty="0"/>
              <a:t>3</a:t>
            </a:r>
            <a:r>
              <a:rPr lang="en-US" dirty="0" smtClean="0"/>
              <a:t>-OPT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the neighborhood is a set of all tours that can be reached by swapping </a:t>
            </a:r>
            <a:r>
              <a:rPr lang="en-US" dirty="0" smtClean="0"/>
              <a:t>three edges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uch  better than 2-OPT in quality but more expensive</a:t>
            </a:r>
          </a:p>
          <a:p>
            <a:pPr marL="457200" lvl="1" indent="0">
              <a:buNone/>
            </a:pPr>
            <a:r>
              <a:rPr lang="en-US" dirty="0" smtClean="0"/>
              <a:t>4-OPT?</a:t>
            </a:r>
          </a:p>
          <a:p>
            <a:pPr lvl="1"/>
            <a:r>
              <a:rPr lang="en-US" dirty="0" smtClean="0"/>
              <a:t> marginally better but even more expensive</a:t>
            </a:r>
          </a:p>
        </p:txBody>
      </p:sp>
      <p:sp>
        <p:nvSpPr>
          <p:cNvPr id="5" name="Rectangle 4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635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5791" y="4478970"/>
            <a:ext cx="4092418" cy="2178871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39715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TSP: K-OPT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610636"/>
            <a:ext cx="8961121" cy="590878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K-OPT: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eplace the notion of one favorable swap by a sequence of favorable swaps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o not search for the entire set of sequences but build them incrementally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297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90878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K-OPT:</a:t>
            </a:r>
          </a:p>
          <a:p>
            <a:pPr lvl="1"/>
            <a:r>
              <a:rPr lang="en-US" dirty="0" smtClean="0"/>
              <a:t>Choose a vertex t</a:t>
            </a:r>
            <a:r>
              <a:rPr lang="en-US" baseline="-25000" dirty="0" smtClean="0"/>
              <a:t>1</a:t>
            </a:r>
            <a:r>
              <a:rPr lang="en-US" dirty="0" smtClean="0"/>
              <a:t> and an edge (t</a:t>
            </a:r>
            <a:r>
              <a:rPr lang="en-US" baseline="-25000" dirty="0" smtClean="0"/>
              <a:t>1</a:t>
            </a:r>
            <a:r>
              <a:rPr lang="en-US" dirty="0" smtClean="0"/>
              <a:t>, t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Choose a vertex t</a:t>
            </a:r>
            <a:r>
              <a:rPr lang="en-US" baseline="-25000" dirty="0" smtClean="0"/>
              <a:t>3</a:t>
            </a:r>
            <a:r>
              <a:rPr lang="en-US" dirty="0" smtClean="0"/>
              <a:t> with d(t</a:t>
            </a:r>
            <a:r>
              <a:rPr lang="en-US" baseline="-25000" dirty="0"/>
              <a:t>2</a:t>
            </a:r>
            <a:r>
              <a:rPr lang="en-US" dirty="0" smtClean="0"/>
              <a:t>, t</a:t>
            </a:r>
            <a:r>
              <a:rPr lang="en-US" baseline="-25000" dirty="0" smtClean="0"/>
              <a:t>3</a:t>
            </a:r>
            <a:r>
              <a:rPr lang="en-US" dirty="0" smtClean="0"/>
              <a:t>) &lt; d(t</a:t>
            </a:r>
            <a:r>
              <a:rPr lang="en-US" baseline="-25000" dirty="0"/>
              <a:t>1</a:t>
            </a:r>
            <a:r>
              <a:rPr lang="en-US" dirty="0" smtClean="0"/>
              <a:t>, t</a:t>
            </a:r>
            <a:r>
              <a:rPr lang="en-US" baseline="-25000" dirty="0"/>
              <a:t>2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If non exist, </a:t>
            </a:r>
            <a:r>
              <a:rPr lang="en-US" dirty="0" smtClean="0"/>
              <a:t>restart</a:t>
            </a:r>
          </a:p>
          <a:p>
            <a:pPr lvl="1"/>
            <a:r>
              <a:rPr lang="en-US" dirty="0" smtClean="0"/>
              <a:t>Consider solution by removing </a:t>
            </a:r>
            <a:r>
              <a:rPr lang="en-US" dirty="0"/>
              <a:t>(</a:t>
            </a:r>
            <a:r>
              <a:rPr lang="en-US" dirty="0" smtClean="0"/>
              <a:t>t</a:t>
            </a:r>
            <a:r>
              <a:rPr lang="en-US" baseline="-25000" dirty="0" smtClean="0"/>
              <a:t>3</a:t>
            </a:r>
            <a:r>
              <a:rPr lang="en-US" dirty="0" smtClean="0"/>
              <a:t>, t</a:t>
            </a:r>
            <a:r>
              <a:rPr lang="en-US" baseline="-25000" dirty="0" smtClean="0"/>
              <a:t>4</a:t>
            </a:r>
            <a:r>
              <a:rPr lang="en-US" dirty="0" smtClean="0"/>
              <a:t>) and adding (t</a:t>
            </a:r>
            <a:r>
              <a:rPr lang="en-US" baseline="-25000" dirty="0"/>
              <a:t>1</a:t>
            </a:r>
            <a:r>
              <a:rPr lang="en-US" dirty="0" smtClean="0"/>
              <a:t>, t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Compute the cost but do not connect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TSP: K-OPT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356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90878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K-OPT: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TSP: K-OPT</a:t>
            </a:r>
            <a:endParaRPr lang="en-US" sz="4000" dirty="0"/>
          </a:p>
        </p:txBody>
      </p:sp>
      <p:grpSp>
        <p:nvGrpSpPr>
          <p:cNvPr id="2" name="Group 1"/>
          <p:cNvGrpSpPr/>
          <p:nvPr/>
        </p:nvGrpSpPr>
        <p:grpSpPr>
          <a:xfrm>
            <a:off x="2204203" y="3502773"/>
            <a:ext cx="5224278" cy="2607647"/>
            <a:chOff x="2204203" y="3502773"/>
            <a:chExt cx="5224278" cy="2607647"/>
          </a:xfrm>
        </p:grpSpPr>
        <p:cxnSp>
          <p:nvCxnSpPr>
            <p:cNvPr id="9" name="Straight Arrow Connector 8"/>
            <p:cNvCxnSpPr>
              <a:stCxn id="23" idx="0"/>
              <a:endCxn id="21" idx="4"/>
            </p:cNvCxnSpPr>
            <p:nvPr/>
          </p:nvCxnSpPr>
          <p:spPr>
            <a:xfrm flipV="1">
              <a:off x="2313931" y="3941685"/>
              <a:ext cx="65485" cy="172821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21" idx="5"/>
              <a:endCxn id="25" idx="2"/>
            </p:cNvCxnSpPr>
            <p:nvPr/>
          </p:nvCxnSpPr>
          <p:spPr>
            <a:xfrm>
              <a:off x="2457005" y="3909546"/>
              <a:ext cx="798938" cy="43695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25" idx="1"/>
              <a:endCxn id="44" idx="4"/>
            </p:cNvCxnSpPr>
            <p:nvPr/>
          </p:nvCxnSpPr>
          <p:spPr>
            <a:xfrm flipH="1" flipV="1">
              <a:off x="3122717" y="3974175"/>
              <a:ext cx="165365" cy="29473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20" idx="4"/>
              <a:endCxn id="22" idx="0"/>
            </p:cNvCxnSpPr>
            <p:nvPr/>
          </p:nvCxnSpPr>
          <p:spPr>
            <a:xfrm flipH="1">
              <a:off x="4195202" y="4618581"/>
              <a:ext cx="1416" cy="351629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28" idx="5"/>
              <a:endCxn id="29" idx="1"/>
            </p:cNvCxnSpPr>
            <p:nvPr/>
          </p:nvCxnSpPr>
          <p:spPr>
            <a:xfrm>
              <a:off x="6225490" y="3690090"/>
              <a:ext cx="1015674" cy="96063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29" idx="3"/>
              <a:endCxn id="30" idx="7"/>
            </p:cNvCxnSpPr>
            <p:nvPr/>
          </p:nvCxnSpPr>
          <p:spPr>
            <a:xfrm flipH="1">
              <a:off x="6225490" y="4805898"/>
              <a:ext cx="1015674" cy="111720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30" idx="1"/>
              <a:endCxn id="26" idx="5"/>
            </p:cNvCxnSpPr>
            <p:nvPr/>
          </p:nvCxnSpPr>
          <p:spPr>
            <a:xfrm flipH="1" flipV="1">
              <a:off x="5396955" y="5132492"/>
              <a:ext cx="673357" cy="79061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26" idx="0"/>
              <a:endCxn id="27" idx="4"/>
            </p:cNvCxnSpPr>
            <p:nvPr/>
          </p:nvCxnSpPr>
          <p:spPr>
            <a:xfrm flipH="1" flipV="1">
              <a:off x="5276532" y="4440717"/>
              <a:ext cx="42834" cy="50445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27" idx="2"/>
              <a:endCxn id="20" idx="6"/>
            </p:cNvCxnSpPr>
            <p:nvPr/>
          </p:nvCxnSpPr>
          <p:spPr>
            <a:xfrm flipH="1">
              <a:off x="4306346" y="4330989"/>
              <a:ext cx="860458" cy="17786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24" idx="2"/>
              <a:endCxn id="23" idx="6"/>
            </p:cNvCxnSpPr>
            <p:nvPr/>
          </p:nvCxnSpPr>
          <p:spPr>
            <a:xfrm flipH="1" flipV="1">
              <a:off x="2423659" y="5779629"/>
              <a:ext cx="1245870" cy="170497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Group 75"/>
            <p:cNvGrpSpPr/>
            <p:nvPr/>
          </p:nvGrpSpPr>
          <p:grpSpPr>
            <a:xfrm>
              <a:off x="2204203" y="3502773"/>
              <a:ext cx="5224278" cy="2607647"/>
              <a:chOff x="2204203" y="3502773"/>
              <a:chExt cx="5224278" cy="2607647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4086890" y="439912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269688" y="372222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4085474" y="4970210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2204203" y="566990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669529" y="584039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255943" y="423677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209638" y="494517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5166804" y="422126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6038173" y="3502773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7209025" y="461858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6038173" y="589096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012989" y="375471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54" name="Straight Arrow Connector 53"/>
            <p:cNvCxnSpPr>
              <a:stCxn id="44" idx="6"/>
              <a:endCxn id="28" idx="2"/>
            </p:cNvCxnSpPr>
            <p:nvPr/>
          </p:nvCxnSpPr>
          <p:spPr>
            <a:xfrm flipV="1">
              <a:off x="3232445" y="3612501"/>
              <a:ext cx="2805728" cy="25194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22" idx="3"/>
              <a:endCxn id="24" idx="0"/>
            </p:cNvCxnSpPr>
            <p:nvPr/>
          </p:nvCxnSpPr>
          <p:spPr>
            <a:xfrm flipH="1">
              <a:off x="3779257" y="5157527"/>
              <a:ext cx="338356" cy="68287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2853010" y="3417526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6169416" y="3187634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32" name="Rectangle 31"/>
          <p:cNvSpPr/>
          <p:nvPr/>
        </p:nvSpPr>
        <p:spPr>
          <a:xfrm>
            <a:off x="1082927" y="6505829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270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90878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K-OPT: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TSP: K-OPT</a:t>
            </a:r>
            <a:endParaRPr lang="en-US" sz="4000" dirty="0"/>
          </a:p>
        </p:txBody>
      </p:sp>
      <p:grpSp>
        <p:nvGrpSpPr>
          <p:cNvPr id="2" name="Group 1"/>
          <p:cNvGrpSpPr/>
          <p:nvPr/>
        </p:nvGrpSpPr>
        <p:grpSpPr>
          <a:xfrm>
            <a:off x="2204203" y="3502773"/>
            <a:ext cx="5224278" cy="2607647"/>
            <a:chOff x="2204203" y="3502773"/>
            <a:chExt cx="5224278" cy="2607647"/>
          </a:xfrm>
        </p:grpSpPr>
        <p:cxnSp>
          <p:nvCxnSpPr>
            <p:cNvPr id="9" name="Straight Arrow Connector 8"/>
            <p:cNvCxnSpPr>
              <a:stCxn id="23" idx="0"/>
              <a:endCxn id="21" idx="4"/>
            </p:cNvCxnSpPr>
            <p:nvPr/>
          </p:nvCxnSpPr>
          <p:spPr>
            <a:xfrm flipV="1">
              <a:off x="2313931" y="3941685"/>
              <a:ext cx="65485" cy="172821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21" idx="5"/>
              <a:endCxn id="25" idx="2"/>
            </p:cNvCxnSpPr>
            <p:nvPr/>
          </p:nvCxnSpPr>
          <p:spPr>
            <a:xfrm>
              <a:off x="2457005" y="3909546"/>
              <a:ext cx="798938" cy="43695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25" idx="1"/>
              <a:endCxn id="44" idx="4"/>
            </p:cNvCxnSpPr>
            <p:nvPr/>
          </p:nvCxnSpPr>
          <p:spPr>
            <a:xfrm flipH="1" flipV="1">
              <a:off x="3122717" y="3974175"/>
              <a:ext cx="165365" cy="29473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20" idx="4"/>
              <a:endCxn id="22" idx="0"/>
            </p:cNvCxnSpPr>
            <p:nvPr/>
          </p:nvCxnSpPr>
          <p:spPr>
            <a:xfrm flipH="1">
              <a:off x="4195202" y="4618581"/>
              <a:ext cx="1416" cy="351629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28" idx="5"/>
              <a:endCxn id="29" idx="1"/>
            </p:cNvCxnSpPr>
            <p:nvPr/>
          </p:nvCxnSpPr>
          <p:spPr>
            <a:xfrm>
              <a:off x="6225490" y="3690090"/>
              <a:ext cx="1015674" cy="96063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29" idx="3"/>
              <a:endCxn id="30" idx="7"/>
            </p:cNvCxnSpPr>
            <p:nvPr/>
          </p:nvCxnSpPr>
          <p:spPr>
            <a:xfrm flipH="1">
              <a:off x="6225490" y="4805898"/>
              <a:ext cx="1015674" cy="111720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30" idx="1"/>
              <a:endCxn id="26" idx="5"/>
            </p:cNvCxnSpPr>
            <p:nvPr/>
          </p:nvCxnSpPr>
          <p:spPr>
            <a:xfrm flipH="1" flipV="1">
              <a:off x="5396955" y="5132492"/>
              <a:ext cx="673357" cy="79061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26" idx="0"/>
              <a:endCxn id="27" idx="4"/>
            </p:cNvCxnSpPr>
            <p:nvPr/>
          </p:nvCxnSpPr>
          <p:spPr>
            <a:xfrm flipH="1" flipV="1">
              <a:off x="5276532" y="4440717"/>
              <a:ext cx="42834" cy="50445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27" idx="2"/>
              <a:endCxn id="20" idx="6"/>
            </p:cNvCxnSpPr>
            <p:nvPr/>
          </p:nvCxnSpPr>
          <p:spPr>
            <a:xfrm flipH="1">
              <a:off x="4306346" y="4330989"/>
              <a:ext cx="860458" cy="17786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24" idx="2"/>
              <a:endCxn id="23" idx="6"/>
            </p:cNvCxnSpPr>
            <p:nvPr/>
          </p:nvCxnSpPr>
          <p:spPr>
            <a:xfrm flipH="1" flipV="1">
              <a:off x="2423659" y="5779629"/>
              <a:ext cx="1245870" cy="170497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Group 75"/>
            <p:cNvGrpSpPr/>
            <p:nvPr/>
          </p:nvGrpSpPr>
          <p:grpSpPr>
            <a:xfrm>
              <a:off x="2204203" y="3502773"/>
              <a:ext cx="5224278" cy="2607647"/>
              <a:chOff x="2204203" y="3502773"/>
              <a:chExt cx="5224278" cy="2607647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4086890" y="439912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269688" y="372222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4085474" y="4970210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2204203" y="566990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669529" y="584039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255943" y="423677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209638" y="494517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5166804" y="422126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6038173" y="3502773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7209025" y="461858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6038173" y="589096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012989" y="375471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54" name="Straight Arrow Connector 53"/>
            <p:cNvCxnSpPr>
              <a:stCxn id="44" idx="6"/>
              <a:endCxn id="28" idx="2"/>
            </p:cNvCxnSpPr>
            <p:nvPr/>
          </p:nvCxnSpPr>
          <p:spPr>
            <a:xfrm flipV="1">
              <a:off x="3232445" y="3612501"/>
              <a:ext cx="2805728" cy="251946"/>
            </a:xfrm>
            <a:prstGeom prst="straightConnector1">
              <a:avLst/>
            </a:prstGeom>
            <a:ln>
              <a:prstDash val="dash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22" idx="3"/>
              <a:endCxn id="24" idx="0"/>
            </p:cNvCxnSpPr>
            <p:nvPr/>
          </p:nvCxnSpPr>
          <p:spPr>
            <a:xfrm flipH="1">
              <a:off x="3779257" y="5157527"/>
              <a:ext cx="338356" cy="68287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2853010" y="3417526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6169416" y="3187634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5459886" y="4319512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cxnSp>
        <p:nvCxnSpPr>
          <p:cNvPr id="34" name="Straight Arrow Connector 33"/>
          <p:cNvCxnSpPr>
            <a:stCxn id="28" idx="3"/>
            <a:endCxn id="27" idx="7"/>
          </p:cNvCxnSpPr>
          <p:nvPr/>
        </p:nvCxnSpPr>
        <p:spPr>
          <a:xfrm flipH="1">
            <a:off x="5354121" y="3690090"/>
            <a:ext cx="716191" cy="56331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860337" y="4931251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4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328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90878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K-OPT: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TSP: K-OPT</a:t>
            </a:r>
            <a:endParaRPr lang="en-US" sz="4000" dirty="0"/>
          </a:p>
        </p:txBody>
      </p:sp>
      <p:grpSp>
        <p:nvGrpSpPr>
          <p:cNvPr id="2" name="Group 1"/>
          <p:cNvGrpSpPr/>
          <p:nvPr/>
        </p:nvGrpSpPr>
        <p:grpSpPr>
          <a:xfrm>
            <a:off x="2204203" y="3502773"/>
            <a:ext cx="5224278" cy="2607647"/>
            <a:chOff x="2204203" y="3502773"/>
            <a:chExt cx="5224278" cy="2607647"/>
          </a:xfrm>
        </p:grpSpPr>
        <p:cxnSp>
          <p:nvCxnSpPr>
            <p:cNvPr id="9" name="Straight Arrow Connector 8"/>
            <p:cNvCxnSpPr>
              <a:stCxn id="23" idx="0"/>
              <a:endCxn id="21" idx="4"/>
            </p:cNvCxnSpPr>
            <p:nvPr/>
          </p:nvCxnSpPr>
          <p:spPr>
            <a:xfrm flipV="1">
              <a:off x="2313931" y="3941685"/>
              <a:ext cx="65485" cy="172821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21" idx="5"/>
              <a:endCxn id="25" idx="2"/>
            </p:cNvCxnSpPr>
            <p:nvPr/>
          </p:nvCxnSpPr>
          <p:spPr>
            <a:xfrm>
              <a:off x="2457005" y="3909546"/>
              <a:ext cx="798938" cy="43695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25" idx="1"/>
              <a:endCxn id="44" idx="4"/>
            </p:cNvCxnSpPr>
            <p:nvPr/>
          </p:nvCxnSpPr>
          <p:spPr>
            <a:xfrm flipH="1" flipV="1">
              <a:off x="3122717" y="3974175"/>
              <a:ext cx="165365" cy="29473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20" idx="4"/>
              <a:endCxn id="22" idx="0"/>
            </p:cNvCxnSpPr>
            <p:nvPr/>
          </p:nvCxnSpPr>
          <p:spPr>
            <a:xfrm flipH="1">
              <a:off x="4195202" y="4618581"/>
              <a:ext cx="1416" cy="351629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28" idx="5"/>
              <a:endCxn id="29" idx="1"/>
            </p:cNvCxnSpPr>
            <p:nvPr/>
          </p:nvCxnSpPr>
          <p:spPr>
            <a:xfrm>
              <a:off x="6225490" y="3690090"/>
              <a:ext cx="1015674" cy="96063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29" idx="3"/>
              <a:endCxn id="30" idx="7"/>
            </p:cNvCxnSpPr>
            <p:nvPr/>
          </p:nvCxnSpPr>
          <p:spPr>
            <a:xfrm flipH="1">
              <a:off x="6225490" y="4805898"/>
              <a:ext cx="1015674" cy="111720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30" idx="1"/>
              <a:endCxn id="26" idx="5"/>
            </p:cNvCxnSpPr>
            <p:nvPr/>
          </p:nvCxnSpPr>
          <p:spPr>
            <a:xfrm flipH="1" flipV="1">
              <a:off x="5396955" y="5132492"/>
              <a:ext cx="673357" cy="79061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26" idx="0"/>
              <a:endCxn id="27" idx="4"/>
            </p:cNvCxnSpPr>
            <p:nvPr/>
          </p:nvCxnSpPr>
          <p:spPr>
            <a:xfrm flipH="1" flipV="1">
              <a:off x="5276532" y="4440717"/>
              <a:ext cx="42834" cy="504458"/>
            </a:xfrm>
            <a:prstGeom prst="straightConnector1">
              <a:avLst/>
            </a:prstGeom>
            <a:ln>
              <a:prstDash val="dash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27" idx="2"/>
              <a:endCxn id="20" idx="6"/>
            </p:cNvCxnSpPr>
            <p:nvPr/>
          </p:nvCxnSpPr>
          <p:spPr>
            <a:xfrm flipH="1">
              <a:off x="4306346" y="4330989"/>
              <a:ext cx="860458" cy="17786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24" idx="2"/>
              <a:endCxn id="23" idx="6"/>
            </p:cNvCxnSpPr>
            <p:nvPr/>
          </p:nvCxnSpPr>
          <p:spPr>
            <a:xfrm flipH="1" flipV="1">
              <a:off x="2423659" y="5779629"/>
              <a:ext cx="1245870" cy="170497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Group 75"/>
            <p:cNvGrpSpPr/>
            <p:nvPr/>
          </p:nvGrpSpPr>
          <p:grpSpPr>
            <a:xfrm>
              <a:off x="2204203" y="3502773"/>
              <a:ext cx="5224278" cy="2607647"/>
              <a:chOff x="2204203" y="3502773"/>
              <a:chExt cx="5224278" cy="2607647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4086890" y="439912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269688" y="372222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4085474" y="4970210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2204203" y="566990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669529" y="584039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255943" y="423677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209638" y="494517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5166804" y="422126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6038173" y="3502773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7209025" y="461858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6038173" y="589096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012989" y="375471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54" name="Straight Arrow Connector 53"/>
            <p:cNvCxnSpPr>
              <a:stCxn id="44" idx="6"/>
              <a:endCxn id="28" idx="2"/>
            </p:cNvCxnSpPr>
            <p:nvPr/>
          </p:nvCxnSpPr>
          <p:spPr>
            <a:xfrm flipV="1">
              <a:off x="3232445" y="3612501"/>
              <a:ext cx="2805728" cy="251946"/>
            </a:xfrm>
            <a:prstGeom prst="straightConnector1">
              <a:avLst/>
            </a:prstGeom>
            <a:ln>
              <a:prstDash val="dash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22" idx="3"/>
              <a:endCxn id="24" idx="0"/>
            </p:cNvCxnSpPr>
            <p:nvPr/>
          </p:nvCxnSpPr>
          <p:spPr>
            <a:xfrm flipH="1">
              <a:off x="3779257" y="5157527"/>
              <a:ext cx="338356" cy="68287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2853010" y="3417526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6169416" y="3187634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5459886" y="4319512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cxnSp>
        <p:nvCxnSpPr>
          <p:cNvPr id="34" name="Straight Arrow Connector 33"/>
          <p:cNvCxnSpPr>
            <a:stCxn id="28" idx="3"/>
            <a:endCxn id="27" idx="7"/>
          </p:cNvCxnSpPr>
          <p:nvPr/>
        </p:nvCxnSpPr>
        <p:spPr>
          <a:xfrm flipH="1">
            <a:off x="5354121" y="3690090"/>
            <a:ext cx="716191" cy="56331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860337" y="4931251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4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485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90878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K-OPT: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TSP: K-OPT</a:t>
            </a:r>
            <a:endParaRPr lang="en-US" sz="4000" dirty="0"/>
          </a:p>
        </p:txBody>
      </p:sp>
      <p:grpSp>
        <p:nvGrpSpPr>
          <p:cNvPr id="2" name="Group 1"/>
          <p:cNvGrpSpPr/>
          <p:nvPr/>
        </p:nvGrpSpPr>
        <p:grpSpPr>
          <a:xfrm>
            <a:off x="2204203" y="3502773"/>
            <a:ext cx="5224278" cy="2607647"/>
            <a:chOff x="2204203" y="3502773"/>
            <a:chExt cx="5224278" cy="2607647"/>
          </a:xfrm>
        </p:grpSpPr>
        <p:cxnSp>
          <p:nvCxnSpPr>
            <p:cNvPr id="9" name="Straight Arrow Connector 8"/>
            <p:cNvCxnSpPr>
              <a:stCxn id="23" idx="0"/>
              <a:endCxn id="21" idx="4"/>
            </p:cNvCxnSpPr>
            <p:nvPr/>
          </p:nvCxnSpPr>
          <p:spPr>
            <a:xfrm flipV="1">
              <a:off x="2313931" y="3941685"/>
              <a:ext cx="65485" cy="172821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21" idx="5"/>
              <a:endCxn id="25" idx="2"/>
            </p:cNvCxnSpPr>
            <p:nvPr/>
          </p:nvCxnSpPr>
          <p:spPr>
            <a:xfrm>
              <a:off x="2457005" y="3909546"/>
              <a:ext cx="798938" cy="43695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25" idx="1"/>
              <a:endCxn id="44" idx="4"/>
            </p:cNvCxnSpPr>
            <p:nvPr/>
          </p:nvCxnSpPr>
          <p:spPr>
            <a:xfrm flipH="1" flipV="1">
              <a:off x="3122717" y="3974175"/>
              <a:ext cx="165365" cy="29473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20" idx="4"/>
              <a:endCxn id="22" idx="0"/>
            </p:cNvCxnSpPr>
            <p:nvPr/>
          </p:nvCxnSpPr>
          <p:spPr>
            <a:xfrm flipH="1">
              <a:off x="4195202" y="4618581"/>
              <a:ext cx="1416" cy="351629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28" idx="5"/>
              <a:endCxn id="29" idx="1"/>
            </p:cNvCxnSpPr>
            <p:nvPr/>
          </p:nvCxnSpPr>
          <p:spPr>
            <a:xfrm>
              <a:off x="6225490" y="3690090"/>
              <a:ext cx="1015674" cy="96063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29" idx="3"/>
              <a:endCxn id="30" idx="7"/>
            </p:cNvCxnSpPr>
            <p:nvPr/>
          </p:nvCxnSpPr>
          <p:spPr>
            <a:xfrm flipH="1">
              <a:off x="6225490" y="4805898"/>
              <a:ext cx="1015674" cy="111720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30" idx="1"/>
              <a:endCxn id="26" idx="5"/>
            </p:cNvCxnSpPr>
            <p:nvPr/>
          </p:nvCxnSpPr>
          <p:spPr>
            <a:xfrm flipH="1" flipV="1">
              <a:off x="5396955" y="5132492"/>
              <a:ext cx="673357" cy="79061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26" idx="0"/>
              <a:endCxn id="27" idx="4"/>
            </p:cNvCxnSpPr>
            <p:nvPr/>
          </p:nvCxnSpPr>
          <p:spPr>
            <a:xfrm flipH="1" flipV="1">
              <a:off x="5276532" y="4440717"/>
              <a:ext cx="42834" cy="504458"/>
            </a:xfrm>
            <a:prstGeom prst="straightConnector1">
              <a:avLst/>
            </a:prstGeom>
            <a:ln>
              <a:prstDash val="dash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27" idx="2"/>
              <a:endCxn id="20" idx="6"/>
            </p:cNvCxnSpPr>
            <p:nvPr/>
          </p:nvCxnSpPr>
          <p:spPr>
            <a:xfrm flipH="1">
              <a:off x="4306346" y="4330989"/>
              <a:ext cx="860458" cy="17786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24" idx="2"/>
              <a:endCxn id="23" idx="6"/>
            </p:cNvCxnSpPr>
            <p:nvPr/>
          </p:nvCxnSpPr>
          <p:spPr>
            <a:xfrm flipH="1" flipV="1">
              <a:off x="2423659" y="5779629"/>
              <a:ext cx="1245870" cy="170497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Group 75"/>
            <p:cNvGrpSpPr/>
            <p:nvPr/>
          </p:nvGrpSpPr>
          <p:grpSpPr>
            <a:xfrm>
              <a:off x="2204203" y="3502773"/>
              <a:ext cx="5224278" cy="2607647"/>
              <a:chOff x="2204203" y="3502773"/>
              <a:chExt cx="5224278" cy="2607647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4086890" y="439912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269688" y="372222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4085474" y="4970210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2204203" y="566990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669529" y="584039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255943" y="423677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209638" y="494517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5166804" y="422126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6038173" y="3502773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7209025" y="461858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6038173" y="589096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012989" y="375471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54" name="Straight Arrow Connector 53"/>
            <p:cNvCxnSpPr>
              <a:stCxn id="44" idx="6"/>
              <a:endCxn id="28" idx="2"/>
            </p:cNvCxnSpPr>
            <p:nvPr/>
          </p:nvCxnSpPr>
          <p:spPr>
            <a:xfrm flipV="1">
              <a:off x="3232445" y="3612501"/>
              <a:ext cx="2805728" cy="251946"/>
            </a:xfrm>
            <a:prstGeom prst="straightConnector1">
              <a:avLst/>
            </a:prstGeom>
            <a:ln>
              <a:prstDash val="dash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22" idx="3"/>
              <a:endCxn id="24" idx="0"/>
            </p:cNvCxnSpPr>
            <p:nvPr/>
          </p:nvCxnSpPr>
          <p:spPr>
            <a:xfrm flipH="1">
              <a:off x="3779257" y="5157527"/>
              <a:ext cx="338356" cy="68287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2853010" y="3417526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6169416" y="3187634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5459886" y="4319512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cxnSp>
        <p:nvCxnSpPr>
          <p:cNvPr id="34" name="Straight Arrow Connector 33"/>
          <p:cNvCxnSpPr>
            <a:stCxn id="28" idx="3"/>
            <a:endCxn id="27" idx="7"/>
          </p:cNvCxnSpPr>
          <p:nvPr/>
        </p:nvCxnSpPr>
        <p:spPr>
          <a:xfrm flipH="1">
            <a:off x="5354121" y="3690090"/>
            <a:ext cx="716191" cy="56331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860337" y="4931251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4</a:t>
            </a:r>
          </a:p>
        </p:txBody>
      </p:sp>
      <p:cxnSp>
        <p:nvCxnSpPr>
          <p:cNvPr id="35" name="Straight Arrow Connector 34"/>
          <p:cNvCxnSpPr>
            <a:stCxn id="44" idx="5"/>
            <a:endCxn id="26" idx="1"/>
          </p:cNvCxnSpPr>
          <p:nvPr/>
        </p:nvCxnSpPr>
        <p:spPr>
          <a:xfrm>
            <a:off x="3200306" y="3942036"/>
            <a:ext cx="2041471" cy="1035278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752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213513"/>
            <a:ext cx="8286750" cy="2971800"/>
          </a:xfrm>
        </p:spPr>
        <p:txBody>
          <a:bodyPr/>
          <a:lstStyle/>
          <a:p>
            <a:pPr indent="-323850">
              <a:spcBef>
                <a:spcPct val="0"/>
              </a:spcBef>
            </a:pPr>
            <a:r>
              <a:rPr lang="ko-KR" altLang="en-US" sz="2800" dirty="0">
                <a:latin typeface="Gill Sans MT" charset="0"/>
                <a:ea typeface="맑은 고딕" charset="0"/>
              </a:rPr>
              <a:t> </a:t>
            </a:r>
            <a:r>
              <a:rPr lang="en-US" altLang="ko-KR" sz="2800" dirty="0">
                <a:latin typeface="Gill Sans MT" charset="0"/>
                <a:ea typeface="맑은 고딕" charset="0"/>
              </a:rPr>
              <a:t>Existence of a Hamilton path in </a:t>
            </a:r>
            <a:r>
              <a:rPr lang="en-US" altLang="ko-KR" sz="2800" i="1" dirty="0" err="1">
                <a:latin typeface="Bookman Old Style" charset="0"/>
                <a:ea typeface="맑은 고딕" charset="0"/>
              </a:rPr>
              <a:t>K</a:t>
            </a:r>
            <a:r>
              <a:rPr lang="en-US" altLang="ko-KR" sz="2800" i="1" baseline="-25000" dirty="0" err="1">
                <a:latin typeface="Bookman Old Style" charset="0"/>
                <a:ea typeface="맑은 고딕" charset="0"/>
              </a:rPr>
              <a:t>n</a:t>
            </a:r>
            <a:r>
              <a:rPr lang="en-US" altLang="ko-KR" sz="2800" dirty="0">
                <a:latin typeface="Gill Sans MT" charset="0"/>
                <a:ea typeface="맑은 고딕" charset="0"/>
              </a:rPr>
              <a:t>*</a:t>
            </a:r>
          </a:p>
          <a:p>
            <a:pPr lvl="1" indent="-287338">
              <a:buFont typeface="Wingdings" charset="0"/>
              <a:buNone/>
            </a:pPr>
            <a:r>
              <a:rPr lang="en-US" altLang="ko-KR" sz="2400" dirty="0">
                <a:latin typeface="Gill Sans MT" charset="0"/>
                <a:ea typeface="맑은 고딕" charset="0"/>
                <a:cs typeface="맑은 고딕" charset="0"/>
              </a:rPr>
              <a:t>Let </a:t>
            </a:r>
            <a:r>
              <a:rPr lang="en-US" altLang="ko-KR" sz="2400" i="1" dirty="0" err="1">
                <a:latin typeface="Bookman Old Style" charset="0"/>
                <a:ea typeface="맑은 고딕" charset="0"/>
                <a:cs typeface="맑은 고딕" charset="0"/>
              </a:rPr>
              <a:t>K</a:t>
            </a:r>
            <a:r>
              <a:rPr lang="en-US" altLang="ko-KR" sz="2400" i="1" baseline="-25000" dirty="0" err="1">
                <a:latin typeface="Bookman Old Style" charset="0"/>
                <a:ea typeface="맑은 고딕" charset="0"/>
                <a:cs typeface="맑은 고딕" charset="0"/>
              </a:rPr>
              <a:t>n</a:t>
            </a:r>
            <a:r>
              <a:rPr lang="en-US" altLang="ko-KR" sz="2400" dirty="0">
                <a:latin typeface="Gill Sans MT" charset="0"/>
                <a:ea typeface="맑은 고딕" charset="0"/>
                <a:cs typeface="맑은 고딕" charset="0"/>
              </a:rPr>
              <a:t>* be a </a:t>
            </a:r>
            <a:r>
              <a:rPr lang="en-US" altLang="ko-KR" sz="2400" dirty="0">
                <a:solidFill>
                  <a:srgbClr val="008000"/>
                </a:solidFill>
                <a:latin typeface="Gill Sans MT" charset="0"/>
                <a:ea typeface="맑은 고딕" charset="0"/>
                <a:cs typeface="맑은 고딕" charset="0"/>
              </a:rPr>
              <a:t>complete directed graph</a:t>
            </a:r>
            <a:r>
              <a:rPr lang="en-US" altLang="ko-KR" sz="2400" dirty="0">
                <a:latin typeface="Gill Sans MT" charset="0"/>
                <a:ea typeface="맑은 고딕" charset="0"/>
                <a:cs typeface="맑은 고딕" charset="0"/>
              </a:rPr>
              <a:t>. That is, </a:t>
            </a:r>
            <a:r>
              <a:rPr lang="en-US" altLang="ko-KR" sz="2400" i="1" dirty="0" err="1">
                <a:latin typeface="Bookman Old Style" charset="0"/>
                <a:ea typeface="맑은 고딕" charset="0"/>
                <a:cs typeface="맑은 고딕" charset="0"/>
              </a:rPr>
              <a:t>K</a:t>
            </a:r>
            <a:r>
              <a:rPr lang="en-US" altLang="ko-KR" sz="2400" i="1" baseline="-25000" dirty="0" err="1">
                <a:latin typeface="Bookman Old Style" charset="0"/>
                <a:ea typeface="맑은 고딕" charset="0"/>
                <a:cs typeface="맑은 고딕" charset="0"/>
              </a:rPr>
              <a:t>n</a:t>
            </a:r>
            <a:r>
              <a:rPr lang="en-US" altLang="ko-KR" sz="2400" dirty="0">
                <a:latin typeface="Gill Sans MT" charset="0"/>
                <a:ea typeface="맑은 고딕" charset="0"/>
                <a:cs typeface="맑은 고딕" charset="0"/>
              </a:rPr>
              <a:t>* has </a:t>
            </a:r>
            <a:r>
              <a:rPr lang="en-US" altLang="ko-KR" sz="2400" i="1" dirty="0">
                <a:latin typeface="Bookman Old Style" charset="0"/>
                <a:ea typeface="맑은 고딕" charset="0"/>
                <a:cs typeface="맑은 고딕" charset="0"/>
              </a:rPr>
              <a:t>n</a:t>
            </a:r>
            <a:r>
              <a:rPr lang="en-US" altLang="ko-KR" sz="2400" dirty="0">
                <a:latin typeface="Gill Sans MT" charset="0"/>
                <a:ea typeface="맑은 고딕" charset="0"/>
                <a:cs typeface="맑은 고딕" charset="0"/>
              </a:rPr>
              <a:t> vertices and </a:t>
            </a:r>
            <a:r>
              <a:rPr lang="en-US" altLang="ko-KR" sz="2400" u="sng" dirty="0">
                <a:latin typeface="Gill Sans MT" charset="0"/>
                <a:ea typeface="맑은 고딕" charset="0"/>
                <a:cs typeface="맑은 고딕" charset="0"/>
              </a:rPr>
              <a:t>for each distinct pair </a:t>
            </a:r>
            <a:r>
              <a:rPr lang="en-US" altLang="ko-KR" sz="2400" i="1" u="sng" dirty="0" err="1">
                <a:latin typeface="Bookman Old Style" charset="0"/>
                <a:ea typeface="맑은 고딕" charset="0"/>
                <a:cs typeface="맑은 고딕" charset="0"/>
              </a:rPr>
              <a:t>x,y</a:t>
            </a:r>
            <a:r>
              <a:rPr lang="en-US" altLang="ko-KR" sz="2400" u="sng" dirty="0">
                <a:latin typeface="Gill Sans MT" charset="0"/>
                <a:ea typeface="맑은 고딕" charset="0"/>
                <a:cs typeface="맑은 고딕" charset="0"/>
              </a:rPr>
              <a:t> of vertices, exactly one of the edges (</a:t>
            </a:r>
            <a:r>
              <a:rPr lang="en-US" altLang="ko-KR" sz="2400" i="1" u="sng" dirty="0" err="1">
                <a:latin typeface="Bookman Old Style" charset="0"/>
                <a:ea typeface="맑은 고딕" charset="0"/>
                <a:cs typeface="맑은 고딕" charset="0"/>
              </a:rPr>
              <a:t>x,y</a:t>
            </a:r>
            <a:r>
              <a:rPr lang="en-US" altLang="ko-KR" sz="2400" u="sng" dirty="0">
                <a:latin typeface="Gill Sans MT" charset="0"/>
                <a:ea typeface="맑은 고딕" charset="0"/>
                <a:cs typeface="맑은 고딕" charset="0"/>
              </a:rPr>
              <a:t>) or (</a:t>
            </a:r>
            <a:r>
              <a:rPr lang="en-US" altLang="ko-KR" sz="2400" i="1" u="sng" dirty="0" err="1">
                <a:latin typeface="Bookman Old Style" charset="0"/>
                <a:ea typeface="맑은 고딕" charset="0"/>
                <a:cs typeface="맑은 고딕" charset="0"/>
              </a:rPr>
              <a:t>y,x</a:t>
            </a:r>
            <a:r>
              <a:rPr lang="en-US" altLang="ko-KR" sz="2400" u="sng" dirty="0">
                <a:latin typeface="Gill Sans MT" charset="0"/>
                <a:ea typeface="맑은 고딕" charset="0"/>
                <a:cs typeface="맑은 고딕" charset="0"/>
              </a:rPr>
              <a:t>) is in </a:t>
            </a:r>
            <a:r>
              <a:rPr lang="en-US" altLang="ko-KR" sz="2400" i="1" u="sng" dirty="0" err="1">
                <a:latin typeface="Bookman Old Style" charset="0"/>
                <a:ea typeface="맑은 고딕" charset="0"/>
                <a:cs typeface="맑은 고딕" charset="0"/>
              </a:rPr>
              <a:t>K</a:t>
            </a:r>
            <a:r>
              <a:rPr lang="en-US" altLang="ko-KR" sz="2400" i="1" u="sng" baseline="-25000" dirty="0" err="1">
                <a:latin typeface="Bookman Old Style" charset="0"/>
                <a:ea typeface="맑은 고딕" charset="0"/>
                <a:cs typeface="맑은 고딕" charset="0"/>
              </a:rPr>
              <a:t>n</a:t>
            </a:r>
            <a:r>
              <a:rPr lang="en-US" altLang="ko-KR" sz="2400" u="sng" dirty="0">
                <a:latin typeface="Gill Sans MT" charset="0"/>
                <a:ea typeface="맑은 고딕" charset="0"/>
                <a:cs typeface="맑은 고딕" charset="0"/>
              </a:rPr>
              <a:t>*</a:t>
            </a:r>
            <a:r>
              <a:rPr lang="en-US" altLang="ko-KR" sz="2400" dirty="0">
                <a:latin typeface="Gill Sans MT" charset="0"/>
                <a:ea typeface="맑은 고딕" charset="0"/>
                <a:cs typeface="맑은 고딕" charset="0"/>
              </a:rPr>
              <a:t>.</a:t>
            </a:r>
          </a:p>
          <a:p>
            <a:pPr lvl="1" indent="-287338">
              <a:buFont typeface="Wingdings" charset="0"/>
              <a:buNone/>
            </a:pPr>
            <a:r>
              <a:rPr lang="en-US" altLang="ko-KR" sz="2400" dirty="0">
                <a:latin typeface="Gill Sans MT" charset="0"/>
                <a:ea typeface="맑은 고딕" charset="0"/>
                <a:cs typeface="맑은 고딕" charset="0"/>
              </a:rPr>
              <a:t>Such a graph (called a </a:t>
            </a:r>
            <a:r>
              <a:rPr lang="en-US" altLang="ko-KR" sz="2400" i="1" dirty="0">
                <a:solidFill>
                  <a:srgbClr val="008000"/>
                </a:solidFill>
                <a:latin typeface="Gill Sans MT" charset="0"/>
                <a:ea typeface="맑은 고딕" charset="0"/>
                <a:cs typeface="맑은 고딕" charset="0"/>
              </a:rPr>
              <a:t>tournament </a:t>
            </a:r>
            <a:r>
              <a:rPr lang="en-US" altLang="ko-KR" sz="2400" dirty="0">
                <a:latin typeface="Gill Sans MT" charset="0"/>
                <a:ea typeface="맑은 고딕" charset="0"/>
                <a:cs typeface="맑은 고딕" charset="0"/>
              </a:rPr>
              <a:t>) always contains a (directed) Hamilton </a:t>
            </a:r>
            <a:r>
              <a:rPr lang="en-US" altLang="ko-KR" sz="2400" b="1" dirty="0">
                <a:latin typeface="Gill Sans MT" charset="0"/>
                <a:ea typeface="맑은 고딕" charset="0"/>
                <a:cs typeface="맑은 고딕" charset="0"/>
              </a:rPr>
              <a:t>path</a:t>
            </a:r>
            <a:r>
              <a:rPr lang="en-US" altLang="ko-KR" sz="2400" dirty="0">
                <a:latin typeface="Gill Sans MT" charset="0"/>
                <a:ea typeface="맑은 고딕" charset="0"/>
                <a:cs typeface="맑은 고딕" charset="0"/>
              </a:rPr>
              <a:t>.</a:t>
            </a:r>
          </a:p>
        </p:txBody>
      </p:sp>
      <p:sp>
        <p:nvSpPr>
          <p:cNvPr id="16387" name="Text Box 31"/>
          <p:cNvSpPr txBox="1">
            <a:spLocks noChangeArrowheads="1"/>
          </p:cNvSpPr>
          <p:nvPr/>
        </p:nvSpPr>
        <p:spPr bwMode="auto">
          <a:xfrm>
            <a:off x="674688" y="3525038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sz="32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9pPr>
          </a:lstStyle>
          <a:p>
            <a:pPr eaLnBrk="1" latinLnBrk="1" hangingPunct="1">
              <a:spcBef>
                <a:spcPct val="50000"/>
              </a:spcBef>
            </a:pPr>
            <a:r>
              <a:rPr lang="en-US" altLang="ko-KR" sz="2000" b="1">
                <a:solidFill>
                  <a:srgbClr val="008000"/>
                </a:solidFill>
                <a:latin typeface="Verdana" charset="0"/>
                <a:ea typeface="궁서체" charset="0"/>
                <a:cs typeface="궁서체" charset="0"/>
              </a:rPr>
              <a:t>K</a:t>
            </a:r>
            <a:r>
              <a:rPr lang="en-US" altLang="ko-KR" sz="1200" b="1">
                <a:solidFill>
                  <a:srgbClr val="008000"/>
                </a:solidFill>
                <a:latin typeface="Verdana" charset="0"/>
                <a:ea typeface="궁서체" charset="0"/>
                <a:cs typeface="궁서체" charset="0"/>
              </a:rPr>
              <a:t>4</a:t>
            </a:r>
            <a:r>
              <a:rPr lang="en-US" altLang="ko-KR" sz="2000" b="1">
                <a:solidFill>
                  <a:srgbClr val="008000"/>
                </a:solidFill>
                <a:latin typeface="Verdana" charset="0"/>
                <a:ea typeface="궁서체" charset="0"/>
                <a:cs typeface="궁서체" charset="0"/>
              </a:rPr>
              <a:t>*</a:t>
            </a:r>
            <a:endParaRPr lang="ko-KR" altLang="en-US" sz="2000" b="1">
              <a:solidFill>
                <a:srgbClr val="008000"/>
              </a:solidFill>
              <a:latin typeface="Verdana" charset="0"/>
              <a:ea typeface="궁서체" charset="0"/>
              <a:cs typeface="궁서체" charset="0"/>
            </a:endParaRPr>
          </a:p>
        </p:txBody>
      </p:sp>
      <p:grpSp>
        <p:nvGrpSpPr>
          <p:cNvPr id="16388" name="Group 73"/>
          <p:cNvGrpSpPr>
            <a:grpSpLocks/>
          </p:cNvGrpSpPr>
          <p:nvPr/>
        </p:nvGrpSpPr>
        <p:grpSpPr bwMode="auto">
          <a:xfrm>
            <a:off x="1512888" y="3144038"/>
            <a:ext cx="1143000" cy="1143000"/>
            <a:chOff x="864" y="2976"/>
            <a:chExt cx="720" cy="720"/>
          </a:xfrm>
        </p:grpSpPr>
        <p:sp>
          <p:nvSpPr>
            <p:cNvPr id="16433" name="Oval 47"/>
            <p:cNvSpPr>
              <a:spLocks noChangeArrowheads="1"/>
            </p:cNvSpPr>
            <p:nvPr/>
          </p:nvSpPr>
          <p:spPr bwMode="auto">
            <a:xfrm>
              <a:off x="864" y="2976"/>
              <a:ext cx="96" cy="96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16434" name="Oval 48"/>
            <p:cNvSpPr>
              <a:spLocks noChangeArrowheads="1"/>
            </p:cNvSpPr>
            <p:nvPr/>
          </p:nvSpPr>
          <p:spPr bwMode="auto">
            <a:xfrm>
              <a:off x="1488" y="2976"/>
              <a:ext cx="96" cy="96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16435" name="Oval 49"/>
            <p:cNvSpPr>
              <a:spLocks noChangeArrowheads="1"/>
            </p:cNvSpPr>
            <p:nvPr/>
          </p:nvSpPr>
          <p:spPr bwMode="auto">
            <a:xfrm>
              <a:off x="864" y="3600"/>
              <a:ext cx="96" cy="96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16436" name="Oval 50"/>
            <p:cNvSpPr>
              <a:spLocks noChangeArrowheads="1"/>
            </p:cNvSpPr>
            <p:nvPr/>
          </p:nvSpPr>
          <p:spPr bwMode="auto">
            <a:xfrm>
              <a:off x="1488" y="3600"/>
              <a:ext cx="96" cy="96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16437" name="Line 52"/>
            <p:cNvSpPr>
              <a:spLocks noChangeShapeType="1"/>
            </p:cNvSpPr>
            <p:nvPr/>
          </p:nvSpPr>
          <p:spPr bwMode="auto">
            <a:xfrm>
              <a:off x="960" y="3024"/>
              <a:ext cx="528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6438" name="Line 53"/>
            <p:cNvSpPr>
              <a:spLocks noChangeShapeType="1"/>
            </p:cNvSpPr>
            <p:nvPr/>
          </p:nvSpPr>
          <p:spPr bwMode="auto">
            <a:xfrm>
              <a:off x="912" y="3072"/>
              <a:ext cx="0" cy="528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6439" name="Line 54"/>
            <p:cNvSpPr>
              <a:spLocks noChangeShapeType="1"/>
            </p:cNvSpPr>
            <p:nvPr/>
          </p:nvSpPr>
          <p:spPr bwMode="auto">
            <a:xfrm>
              <a:off x="960" y="3648"/>
              <a:ext cx="528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6440" name="Line 55"/>
            <p:cNvSpPr>
              <a:spLocks noChangeShapeType="1"/>
            </p:cNvSpPr>
            <p:nvPr/>
          </p:nvSpPr>
          <p:spPr bwMode="auto">
            <a:xfrm flipV="1">
              <a:off x="1536" y="3072"/>
              <a:ext cx="0" cy="528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6441" name="Line 56"/>
            <p:cNvSpPr>
              <a:spLocks noChangeShapeType="1"/>
            </p:cNvSpPr>
            <p:nvPr/>
          </p:nvSpPr>
          <p:spPr bwMode="auto">
            <a:xfrm>
              <a:off x="960" y="3072"/>
              <a:ext cx="528" cy="528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6442" name="Line 57"/>
            <p:cNvSpPr>
              <a:spLocks noChangeShapeType="1"/>
            </p:cNvSpPr>
            <p:nvPr/>
          </p:nvSpPr>
          <p:spPr bwMode="auto">
            <a:xfrm flipV="1">
              <a:off x="960" y="3072"/>
              <a:ext cx="528" cy="528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</p:grpSp>
      <p:grpSp>
        <p:nvGrpSpPr>
          <p:cNvPr id="3" name="Group 78"/>
          <p:cNvGrpSpPr>
            <a:grpSpLocks/>
          </p:cNvGrpSpPr>
          <p:nvPr/>
        </p:nvGrpSpPr>
        <p:grpSpPr bwMode="auto">
          <a:xfrm>
            <a:off x="3265488" y="3144038"/>
            <a:ext cx="1143000" cy="1143000"/>
            <a:chOff x="1968" y="2976"/>
            <a:chExt cx="720" cy="720"/>
          </a:xfrm>
        </p:grpSpPr>
        <p:sp>
          <p:nvSpPr>
            <p:cNvPr id="16423" name="Oval 58"/>
            <p:cNvSpPr>
              <a:spLocks noChangeArrowheads="1"/>
            </p:cNvSpPr>
            <p:nvPr/>
          </p:nvSpPr>
          <p:spPr bwMode="auto">
            <a:xfrm>
              <a:off x="1968" y="2976"/>
              <a:ext cx="96" cy="96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16424" name="Oval 59"/>
            <p:cNvSpPr>
              <a:spLocks noChangeArrowheads="1"/>
            </p:cNvSpPr>
            <p:nvPr/>
          </p:nvSpPr>
          <p:spPr bwMode="auto">
            <a:xfrm>
              <a:off x="2592" y="2976"/>
              <a:ext cx="96" cy="96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16425" name="Oval 60"/>
            <p:cNvSpPr>
              <a:spLocks noChangeArrowheads="1"/>
            </p:cNvSpPr>
            <p:nvPr/>
          </p:nvSpPr>
          <p:spPr bwMode="auto">
            <a:xfrm>
              <a:off x="1968" y="3600"/>
              <a:ext cx="96" cy="96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16426" name="Oval 61"/>
            <p:cNvSpPr>
              <a:spLocks noChangeArrowheads="1"/>
            </p:cNvSpPr>
            <p:nvPr/>
          </p:nvSpPr>
          <p:spPr bwMode="auto">
            <a:xfrm>
              <a:off x="2592" y="3600"/>
              <a:ext cx="96" cy="96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16427" name="Line 62"/>
            <p:cNvSpPr>
              <a:spLocks noChangeShapeType="1"/>
            </p:cNvSpPr>
            <p:nvPr/>
          </p:nvSpPr>
          <p:spPr bwMode="auto">
            <a:xfrm>
              <a:off x="2064" y="3024"/>
              <a:ext cx="528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6428" name="Line 63"/>
            <p:cNvSpPr>
              <a:spLocks noChangeShapeType="1"/>
            </p:cNvSpPr>
            <p:nvPr/>
          </p:nvSpPr>
          <p:spPr bwMode="auto">
            <a:xfrm>
              <a:off x="2016" y="3072"/>
              <a:ext cx="0" cy="528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6429" name="Line 64"/>
            <p:cNvSpPr>
              <a:spLocks noChangeShapeType="1"/>
            </p:cNvSpPr>
            <p:nvPr/>
          </p:nvSpPr>
          <p:spPr bwMode="auto">
            <a:xfrm>
              <a:off x="2064" y="3648"/>
              <a:ext cx="528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6430" name="Line 65"/>
            <p:cNvSpPr>
              <a:spLocks noChangeShapeType="1"/>
            </p:cNvSpPr>
            <p:nvPr/>
          </p:nvSpPr>
          <p:spPr bwMode="auto">
            <a:xfrm flipV="1">
              <a:off x="2641" y="3071"/>
              <a:ext cx="0" cy="528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6431" name="Line 66"/>
            <p:cNvSpPr>
              <a:spLocks noChangeShapeType="1"/>
            </p:cNvSpPr>
            <p:nvPr/>
          </p:nvSpPr>
          <p:spPr bwMode="auto">
            <a:xfrm>
              <a:off x="2064" y="3072"/>
              <a:ext cx="528" cy="528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6432" name="Line 67"/>
            <p:cNvSpPr>
              <a:spLocks noChangeShapeType="1"/>
            </p:cNvSpPr>
            <p:nvPr/>
          </p:nvSpPr>
          <p:spPr bwMode="auto">
            <a:xfrm flipV="1">
              <a:off x="2064" y="3072"/>
              <a:ext cx="528" cy="528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</p:grpSp>
      <p:grpSp>
        <p:nvGrpSpPr>
          <p:cNvPr id="4" name="Group 72"/>
          <p:cNvGrpSpPr>
            <a:grpSpLocks/>
          </p:cNvGrpSpPr>
          <p:nvPr/>
        </p:nvGrpSpPr>
        <p:grpSpPr bwMode="auto">
          <a:xfrm>
            <a:off x="1589088" y="3296438"/>
            <a:ext cx="990600" cy="914400"/>
            <a:chOff x="912" y="3072"/>
            <a:chExt cx="624" cy="576"/>
          </a:xfrm>
        </p:grpSpPr>
        <p:sp>
          <p:nvSpPr>
            <p:cNvPr id="16420" name="Line 69"/>
            <p:cNvSpPr>
              <a:spLocks noChangeShapeType="1"/>
            </p:cNvSpPr>
            <p:nvPr/>
          </p:nvSpPr>
          <p:spPr bwMode="auto">
            <a:xfrm>
              <a:off x="912" y="3072"/>
              <a:ext cx="0" cy="528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6421" name="Line 70"/>
            <p:cNvSpPr>
              <a:spLocks noChangeShapeType="1"/>
            </p:cNvSpPr>
            <p:nvPr/>
          </p:nvSpPr>
          <p:spPr bwMode="auto">
            <a:xfrm>
              <a:off x="960" y="3648"/>
              <a:ext cx="528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6422" name="Line 71"/>
            <p:cNvSpPr>
              <a:spLocks noChangeShapeType="1"/>
            </p:cNvSpPr>
            <p:nvPr/>
          </p:nvSpPr>
          <p:spPr bwMode="auto">
            <a:xfrm flipV="1">
              <a:off x="1536" y="3072"/>
              <a:ext cx="0" cy="528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</p:grpSp>
      <p:grpSp>
        <p:nvGrpSpPr>
          <p:cNvPr id="5" name="Group 77"/>
          <p:cNvGrpSpPr>
            <a:grpSpLocks/>
          </p:cNvGrpSpPr>
          <p:nvPr/>
        </p:nvGrpSpPr>
        <p:grpSpPr bwMode="auto">
          <a:xfrm>
            <a:off x="3341688" y="3296438"/>
            <a:ext cx="992187" cy="839787"/>
            <a:chOff x="2112" y="3311"/>
            <a:chExt cx="625" cy="529"/>
          </a:xfrm>
        </p:grpSpPr>
        <p:sp>
          <p:nvSpPr>
            <p:cNvPr id="16417" name="Line 74"/>
            <p:cNvSpPr>
              <a:spLocks noChangeShapeType="1"/>
            </p:cNvSpPr>
            <p:nvPr/>
          </p:nvSpPr>
          <p:spPr bwMode="auto">
            <a:xfrm>
              <a:off x="2112" y="3312"/>
              <a:ext cx="0" cy="528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6418" name="Line 75"/>
            <p:cNvSpPr>
              <a:spLocks noChangeShapeType="1"/>
            </p:cNvSpPr>
            <p:nvPr/>
          </p:nvSpPr>
          <p:spPr bwMode="auto">
            <a:xfrm flipV="1">
              <a:off x="2737" y="3311"/>
              <a:ext cx="0" cy="528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6419" name="Line 76"/>
            <p:cNvSpPr>
              <a:spLocks noChangeShapeType="1"/>
            </p:cNvSpPr>
            <p:nvPr/>
          </p:nvSpPr>
          <p:spPr bwMode="auto">
            <a:xfrm flipV="1">
              <a:off x="2160" y="3312"/>
              <a:ext cx="528" cy="528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</p:grpSp>
      <p:grpSp>
        <p:nvGrpSpPr>
          <p:cNvPr id="6" name="Group 85"/>
          <p:cNvGrpSpPr>
            <a:grpSpLocks/>
          </p:cNvGrpSpPr>
          <p:nvPr/>
        </p:nvGrpSpPr>
        <p:grpSpPr bwMode="auto">
          <a:xfrm>
            <a:off x="4933950" y="2894800"/>
            <a:ext cx="2667000" cy="1905000"/>
            <a:chOff x="3120" y="2856"/>
            <a:chExt cx="1680" cy="1200"/>
          </a:xfrm>
        </p:grpSpPr>
        <p:sp>
          <p:nvSpPr>
            <p:cNvPr id="16401" name="Text Box 6"/>
            <p:cNvSpPr txBox="1">
              <a:spLocks noChangeArrowheads="1"/>
            </p:cNvSpPr>
            <p:nvPr/>
          </p:nvSpPr>
          <p:spPr bwMode="auto">
            <a:xfrm>
              <a:off x="3120" y="3216"/>
              <a:ext cx="4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22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3pPr>
              <a:lvl4pPr marL="1600200"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4pPr>
              <a:lvl5pPr marL="2057400"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5pPr>
              <a:lvl6pPr marL="25146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6pPr>
              <a:lvl7pPr marL="29718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7pPr>
              <a:lvl8pPr marL="34290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8pPr>
              <a:lvl9pPr marL="38862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9pPr>
            </a:lstStyle>
            <a:p>
              <a:pPr eaLnBrk="1" latinLnBrk="1" hangingPunct="1"/>
              <a:r>
                <a:rPr lang="en-US" altLang="ko-KR" sz="2000" b="1">
                  <a:solidFill>
                    <a:srgbClr val="008000"/>
                  </a:solidFill>
                  <a:latin typeface="Verdana" charset="0"/>
                  <a:ea typeface="궁서체" charset="0"/>
                  <a:cs typeface="궁서체" charset="0"/>
                </a:rPr>
                <a:t>K</a:t>
              </a:r>
              <a:r>
                <a:rPr lang="en-US" altLang="ko-KR" sz="1200" b="1">
                  <a:solidFill>
                    <a:srgbClr val="008000"/>
                  </a:solidFill>
                  <a:latin typeface="Verdana" charset="0"/>
                  <a:ea typeface="궁서체" charset="0"/>
                  <a:cs typeface="궁서체" charset="0"/>
                </a:rPr>
                <a:t>5</a:t>
              </a:r>
              <a:r>
                <a:rPr lang="en-US" altLang="ko-KR" sz="2000" b="1">
                  <a:solidFill>
                    <a:srgbClr val="008000"/>
                  </a:solidFill>
                  <a:latin typeface="Verdana" charset="0"/>
                  <a:ea typeface="궁서체" charset="0"/>
                  <a:cs typeface="궁서체" charset="0"/>
                </a:rPr>
                <a:t>*</a:t>
              </a:r>
            </a:p>
          </p:txBody>
        </p:sp>
        <p:sp>
          <p:nvSpPr>
            <p:cNvPr id="16402" name="Line 7"/>
            <p:cNvSpPr>
              <a:spLocks noChangeShapeType="1"/>
            </p:cNvSpPr>
            <p:nvPr/>
          </p:nvSpPr>
          <p:spPr bwMode="auto">
            <a:xfrm flipH="1" flipV="1">
              <a:off x="4320" y="2977"/>
              <a:ext cx="373" cy="315"/>
            </a:xfrm>
            <a:prstGeom prst="line">
              <a:avLst/>
            </a:prstGeom>
            <a:noFill/>
            <a:ln w="25400">
              <a:solidFill>
                <a:srgbClr val="0000CC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403" name="Line 8"/>
            <p:cNvSpPr>
              <a:spLocks noChangeShapeType="1"/>
            </p:cNvSpPr>
            <p:nvPr/>
          </p:nvSpPr>
          <p:spPr bwMode="auto">
            <a:xfrm flipH="1">
              <a:off x="3792" y="2966"/>
              <a:ext cx="390" cy="298"/>
            </a:xfrm>
            <a:prstGeom prst="line">
              <a:avLst/>
            </a:prstGeom>
            <a:noFill/>
            <a:ln w="25400">
              <a:solidFill>
                <a:srgbClr val="0000CC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404" name="Line 9"/>
            <p:cNvSpPr>
              <a:spLocks noChangeShapeType="1"/>
            </p:cNvSpPr>
            <p:nvPr/>
          </p:nvSpPr>
          <p:spPr bwMode="auto">
            <a:xfrm>
              <a:off x="3744" y="3440"/>
              <a:ext cx="144" cy="496"/>
            </a:xfrm>
            <a:prstGeom prst="line">
              <a:avLst/>
            </a:prstGeom>
            <a:noFill/>
            <a:ln w="25400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405" name="Line 11"/>
            <p:cNvSpPr>
              <a:spLocks noChangeShapeType="1"/>
            </p:cNvSpPr>
            <p:nvPr/>
          </p:nvSpPr>
          <p:spPr bwMode="auto">
            <a:xfrm>
              <a:off x="3834" y="3358"/>
              <a:ext cx="822" cy="2"/>
            </a:xfrm>
            <a:prstGeom prst="line">
              <a:avLst/>
            </a:prstGeom>
            <a:noFill/>
            <a:ln w="25400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406" name="Line 12"/>
            <p:cNvSpPr>
              <a:spLocks noChangeShapeType="1"/>
            </p:cNvSpPr>
            <p:nvPr/>
          </p:nvSpPr>
          <p:spPr bwMode="auto">
            <a:xfrm flipH="1" flipV="1">
              <a:off x="3834" y="3400"/>
              <a:ext cx="678" cy="536"/>
            </a:xfrm>
            <a:prstGeom prst="line">
              <a:avLst/>
            </a:prstGeom>
            <a:noFill/>
            <a:ln w="25400">
              <a:solidFill>
                <a:srgbClr val="0000CC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407" name="Line 13"/>
            <p:cNvSpPr>
              <a:spLocks noChangeShapeType="1"/>
            </p:cNvSpPr>
            <p:nvPr/>
          </p:nvSpPr>
          <p:spPr bwMode="auto">
            <a:xfrm flipH="1">
              <a:off x="3984" y="3440"/>
              <a:ext cx="664" cy="496"/>
            </a:xfrm>
            <a:prstGeom prst="line">
              <a:avLst/>
            </a:prstGeom>
            <a:noFill/>
            <a:ln w="25400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408" name="Line 14"/>
            <p:cNvSpPr>
              <a:spLocks noChangeShapeType="1"/>
            </p:cNvSpPr>
            <p:nvPr/>
          </p:nvSpPr>
          <p:spPr bwMode="auto">
            <a:xfrm>
              <a:off x="4282" y="3017"/>
              <a:ext cx="278" cy="871"/>
            </a:xfrm>
            <a:prstGeom prst="line">
              <a:avLst/>
            </a:prstGeom>
            <a:noFill/>
            <a:ln w="25400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409" name="Line 15"/>
            <p:cNvSpPr>
              <a:spLocks noChangeShapeType="1"/>
            </p:cNvSpPr>
            <p:nvPr/>
          </p:nvSpPr>
          <p:spPr bwMode="auto">
            <a:xfrm flipH="1">
              <a:off x="3938" y="3010"/>
              <a:ext cx="286" cy="887"/>
            </a:xfrm>
            <a:prstGeom prst="line">
              <a:avLst/>
            </a:prstGeom>
            <a:noFill/>
            <a:ln w="25400">
              <a:solidFill>
                <a:srgbClr val="0000CC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410" name="Line 16"/>
            <p:cNvSpPr>
              <a:spLocks noChangeShapeType="1"/>
            </p:cNvSpPr>
            <p:nvPr/>
          </p:nvSpPr>
          <p:spPr bwMode="auto">
            <a:xfrm flipH="1">
              <a:off x="4630" y="3456"/>
              <a:ext cx="94" cy="432"/>
            </a:xfrm>
            <a:prstGeom prst="line">
              <a:avLst/>
            </a:prstGeom>
            <a:noFill/>
            <a:ln w="25400">
              <a:solidFill>
                <a:srgbClr val="0000CC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411" name="Oval 17"/>
            <p:cNvSpPr>
              <a:spLocks noChangeArrowheads="1"/>
            </p:cNvSpPr>
            <p:nvPr/>
          </p:nvSpPr>
          <p:spPr bwMode="auto">
            <a:xfrm>
              <a:off x="4539" y="3940"/>
              <a:ext cx="116" cy="116"/>
            </a:xfrm>
            <a:prstGeom prst="ellipse">
              <a:avLst/>
            </a:prstGeom>
            <a:solidFill>
              <a:srgbClr val="800080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16412" name="Oval 18"/>
            <p:cNvSpPr>
              <a:spLocks noChangeArrowheads="1"/>
            </p:cNvSpPr>
            <p:nvPr/>
          </p:nvSpPr>
          <p:spPr bwMode="auto">
            <a:xfrm>
              <a:off x="3832" y="3940"/>
              <a:ext cx="116" cy="116"/>
            </a:xfrm>
            <a:prstGeom prst="ellipse">
              <a:avLst/>
            </a:prstGeom>
            <a:solidFill>
              <a:srgbClr val="800080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16413" name="Oval 19"/>
            <p:cNvSpPr>
              <a:spLocks noChangeArrowheads="1"/>
            </p:cNvSpPr>
            <p:nvPr/>
          </p:nvSpPr>
          <p:spPr bwMode="auto">
            <a:xfrm>
              <a:off x="4684" y="3296"/>
              <a:ext cx="116" cy="116"/>
            </a:xfrm>
            <a:prstGeom prst="ellipse">
              <a:avLst/>
            </a:prstGeom>
            <a:solidFill>
              <a:srgbClr val="800080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16414" name="Oval 20"/>
            <p:cNvSpPr>
              <a:spLocks noChangeArrowheads="1"/>
            </p:cNvSpPr>
            <p:nvPr/>
          </p:nvSpPr>
          <p:spPr bwMode="auto">
            <a:xfrm>
              <a:off x="3692" y="3282"/>
              <a:ext cx="116" cy="116"/>
            </a:xfrm>
            <a:prstGeom prst="ellipse">
              <a:avLst/>
            </a:prstGeom>
            <a:solidFill>
              <a:srgbClr val="800080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16415" name="Oval 21"/>
            <p:cNvSpPr>
              <a:spLocks noChangeArrowheads="1"/>
            </p:cNvSpPr>
            <p:nvPr/>
          </p:nvSpPr>
          <p:spPr bwMode="auto">
            <a:xfrm>
              <a:off x="4190" y="2856"/>
              <a:ext cx="116" cy="116"/>
            </a:xfrm>
            <a:prstGeom prst="ellipse">
              <a:avLst/>
            </a:prstGeom>
            <a:solidFill>
              <a:srgbClr val="800080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16416" name="Line 79"/>
            <p:cNvSpPr>
              <a:spLocks noChangeShapeType="1"/>
            </p:cNvSpPr>
            <p:nvPr/>
          </p:nvSpPr>
          <p:spPr bwMode="auto">
            <a:xfrm flipH="1">
              <a:off x="3984" y="3984"/>
              <a:ext cx="528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</p:grpSp>
      <p:grpSp>
        <p:nvGrpSpPr>
          <p:cNvPr id="7" name="Group 84"/>
          <p:cNvGrpSpPr>
            <a:grpSpLocks/>
          </p:cNvGrpSpPr>
          <p:nvPr/>
        </p:nvGrpSpPr>
        <p:grpSpPr bwMode="auto">
          <a:xfrm>
            <a:off x="6000750" y="3071013"/>
            <a:ext cx="1479550" cy="1539875"/>
            <a:chOff x="3888" y="3062"/>
            <a:chExt cx="932" cy="970"/>
          </a:xfrm>
        </p:grpSpPr>
        <p:sp>
          <p:nvSpPr>
            <p:cNvPr id="16397" name="Line 80"/>
            <p:cNvSpPr>
              <a:spLocks noChangeShapeType="1"/>
            </p:cNvSpPr>
            <p:nvPr/>
          </p:nvSpPr>
          <p:spPr bwMode="auto">
            <a:xfrm flipH="1">
              <a:off x="3888" y="3062"/>
              <a:ext cx="390" cy="298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398" name="Line 81"/>
            <p:cNvSpPr>
              <a:spLocks noChangeShapeType="1"/>
            </p:cNvSpPr>
            <p:nvPr/>
          </p:nvSpPr>
          <p:spPr bwMode="auto">
            <a:xfrm flipH="1">
              <a:off x="4080" y="3536"/>
              <a:ext cx="664" cy="496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399" name="Line 82"/>
            <p:cNvSpPr>
              <a:spLocks noChangeShapeType="1"/>
            </p:cNvSpPr>
            <p:nvPr/>
          </p:nvSpPr>
          <p:spPr bwMode="auto">
            <a:xfrm>
              <a:off x="4378" y="3113"/>
              <a:ext cx="278" cy="871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400" name="Line 83"/>
            <p:cNvSpPr>
              <a:spLocks noChangeShapeType="1"/>
            </p:cNvSpPr>
            <p:nvPr/>
          </p:nvSpPr>
          <p:spPr bwMode="auto">
            <a:xfrm flipH="1">
              <a:off x="4726" y="3552"/>
              <a:ext cx="94" cy="432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6394" name="TextBox 3"/>
          <p:cNvSpPr txBox="1">
            <a:spLocks noChangeArrowheads="1"/>
          </p:cNvSpPr>
          <p:nvPr/>
        </p:nvSpPr>
        <p:spPr bwMode="auto">
          <a:xfrm>
            <a:off x="428624" y="4786707"/>
            <a:ext cx="8586789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32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9pPr>
          </a:lstStyle>
          <a:p>
            <a:pPr eaLnBrk="1" latinLnBrk="1" hangingPunct="1"/>
            <a:r>
              <a:rPr lang="en-US" altLang="ko-KR" sz="2000" i="1" dirty="0">
                <a:latin typeface="굴림" charset="0"/>
                <a:ea typeface="굴림" charset="0"/>
                <a:cs typeface="굴림" charset="0"/>
              </a:rPr>
              <a:t>Tournament</a:t>
            </a:r>
            <a:r>
              <a:rPr lang="en-US" altLang="ko-KR" sz="2000" dirty="0">
                <a:latin typeface="굴림" charset="0"/>
                <a:ea typeface="굴림" charset="0"/>
                <a:cs typeface="굴림" charset="0"/>
              </a:rPr>
              <a:t>  is a directed graph obtained by choosing a direction for each edge in an undirected complete graph. The name </a:t>
            </a:r>
            <a:r>
              <a:rPr lang="en-US" altLang="ko-KR" sz="2000" i="1" dirty="0">
                <a:latin typeface="굴림" charset="0"/>
                <a:ea typeface="굴림" charset="0"/>
                <a:cs typeface="굴림" charset="0"/>
              </a:rPr>
              <a:t>tournament</a:t>
            </a:r>
            <a:r>
              <a:rPr lang="en-US" altLang="ko-KR" sz="2000" dirty="0">
                <a:latin typeface="굴림" charset="0"/>
                <a:ea typeface="굴림" charset="0"/>
                <a:cs typeface="굴림" charset="0"/>
              </a:rPr>
              <a:t>  originates from such a graph's interpretation as the outcome of a </a:t>
            </a:r>
            <a:r>
              <a:rPr lang="en-US" altLang="ko-KR" sz="2000" dirty="0">
                <a:latin typeface="굴림" charset="0"/>
                <a:ea typeface="굴림" charset="0"/>
                <a:cs typeface="굴림" charset="0"/>
                <a:hlinkClick r:id="rId3" action="ppaction://hlinkfile" tooltip="Round-robin tournament"/>
              </a:rPr>
              <a:t>round-robin tournament</a:t>
            </a:r>
            <a:r>
              <a:rPr lang="en-US" altLang="ko-KR" sz="2000" dirty="0">
                <a:latin typeface="굴림" charset="0"/>
                <a:ea typeface="굴림" charset="0"/>
                <a:cs typeface="굴림" charset="0"/>
              </a:rPr>
              <a:t> </a:t>
            </a:r>
            <a:r>
              <a:rPr lang="en-US" altLang="ko-KR" sz="2000" b="1" dirty="0">
                <a:solidFill>
                  <a:srgbClr val="FF0000"/>
                </a:solidFill>
                <a:latin typeface="굴림" charset="0"/>
                <a:ea typeface="굴림" charset="0"/>
                <a:cs typeface="굴림" charset="0"/>
              </a:rPr>
              <a:t>in which every player encounters every other player exactly once</a:t>
            </a:r>
            <a:r>
              <a:rPr lang="en-US" altLang="ko-KR" sz="2000" dirty="0">
                <a:latin typeface="굴림" charset="0"/>
                <a:ea typeface="굴림" charset="0"/>
                <a:cs typeface="굴림" charset="0"/>
              </a:rPr>
              <a:t>. [Wikipedia] </a:t>
            </a:r>
            <a:endParaRPr lang="ko-KR" altLang="en-US" sz="2000" dirty="0">
              <a:latin typeface="굴림" charset="0"/>
              <a:ea typeface="굴림" charset="0"/>
              <a:cs typeface="굴림" charset="0"/>
            </a:endParaRPr>
          </a:p>
        </p:txBody>
      </p:sp>
      <p:sp>
        <p:nvSpPr>
          <p:cNvPr id="16395" name="Rectangle 13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6781800" y="546655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9pPr>
          </a:lstStyle>
          <a:p>
            <a:pPr algn="r"/>
            <a:fld id="{4BE6BDA8-6F94-3A4D-A329-BAD5CADF7D2D}" type="slidenum">
              <a:rPr lang="en-US" altLang="ko-KR" sz="1000">
                <a:solidFill>
                  <a:schemeClr val="tx2"/>
                </a:solidFill>
                <a:latin typeface="Tahoma" charset="0"/>
              </a:rPr>
              <a:pPr algn="r"/>
              <a:t>3</a:t>
            </a:fld>
            <a:endParaRPr lang="en-US" altLang="ko-KR" sz="100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1821" y="6504376"/>
            <a:ext cx="73203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/>
              <a:t>infosec.pusan.ac.kr</a:t>
            </a:r>
            <a:r>
              <a:rPr lang="en-US" dirty="0" smtClean="0"/>
              <a:t>/</a:t>
            </a:r>
            <a:r>
              <a:rPr lang="en-US" dirty="0" err="1" smtClean="0"/>
              <a:t>wp</a:t>
            </a:r>
            <a:r>
              <a:rPr lang="en-US" dirty="0" smtClean="0"/>
              <a:t>-content/uploads/2017/12/Graph-Theory4_last.ppt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32308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90878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K-OPT: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TSP: K-OPT</a:t>
            </a:r>
            <a:endParaRPr lang="en-US" sz="4000" dirty="0"/>
          </a:p>
        </p:txBody>
      </p:sp>
      <p:grpSp>
        <p:nvGrpSpPr>
          <p:cNvPr id="2" name="Group 1"/>
          <p:cNvGrpSpPr/>
          <p:nvPr/>
        </p:nvGrpSpPr>
        <p:grpSpPr>
          <a:xfrm>
            <a:off x="2204203" y="3502773"/>
            <a:ext cx="5224278" cy="2607647"/>
            <a:chOff x="2204203" y="3502773"/>
            <a:chExt cx="5224278" cy="2607647"/>
          </a:xfrm>
        </p:grpSpPr>
        <p:cxnSp>
          <p:nvCxnSpPr>
            <p:cNvPr id="9" name="Straight Arrow Connector 8"/>
            <p:cNvCxnSpPr>
              <a:stCxn id="23" idx="0"/>
              <a:endCxn id="21" idx="4"/>
            </p:cNvCxnSpPr>
            <p:nvPr/>
          </p:nvCxnSpPr>
          <p:spPr>
            <a:xfrm flipV="1">
              <a:off x="2313931" y="3941685"/>
              <a:ext cx="65485" cy="172821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21" idx="5"/>
              <a:endCxn id="25" idx="2"/>
            </p:cNvCxnSpPr>
            <p:nvPr/>
          </p:nvCxnSpPr>
          <p:spPr>
            <a:xfrm>
              <a:off x="2457005" y="3909546"/>
              <a:ext cx="798938" cy="43695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25" idx="1"/>
              <a:endCxn id="44" idx="4"/>
            </p:cNvCxnSpPr>
            <p:nvPr/>
          </p:nvCxnSpPr>
          <p:spPr>
            <a:xfrm flipH="1" flipV="1">
              <a:off x="3122717" y="3974175"/>
              <a:ext cx="165365" cy="29473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20" idx="4"/>
              <a:endCxn id="22" idx="0"/>
            </p:cNvCxnSpPr>
            <p:nvPr/>
          </p:nvCxnSpPr>
          <p:spPr>
            <a:xfrm flipH="1">
              <a:off x="4195202" y="4618581"/>
              <a:ext cx="1416" cy="351629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29" idx="1"/>
              <a:endCxn id="28" idx="5"/>
            </p:cNvCxnSpPr>
            <p:nvPr/>
          </p:nvCxnSpPr>
          <p:spPr>
            <a:xfrm flipH="1" flipV="1">
              <a:off x="6225490" y="3690090"/>
              <a:ext cx="1015674" cy="96063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30" idx="7"/>
              <a:endCxn id="29" idx="3"/>
            </p:cNvCxnSpPr>
            <p:nvPr/>
          </p:nvCxnSpPr>
          <p:spPr>
            <a:xfrm flipV="1">
              <a:off x="6225490" y="4805898"/>
              <a:ext cx="1015674" cy="111720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26" idx="5"/>
              <a:endCxn id="30" idx="1"/>
            </p:cNvCxnSpPr>
            <p:nvPr/>
          </p:nvCxnSpPr>
          <p:spPr>
            <a:xfrm>
              <a:off x="5396955" y="5132492"/>
              <a:ext cx="673357" cy="79061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27" idx="2"/>
              <a:endCxn id="20" idx="6"/>
            </p:cNvCxnSpPr>
            <p:nvPr/>
          </p:nvCxnSpPr>
          <p:spPr>
            <a:xfrm flipH="1">
              <a:off x="4306346" y="4330989"/>
              <a:ext cx="860458" cy="17786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24" idx="2"/>
              <a:endCxn id="23" idx="6"/>
            </p:cNvCxnSpPr>
            <p:nvPr/>
          </p:nvCxnSpPr>
          <p:spPr>
            <a:xfrm flipH="1" flipV="1">
              <a:off x="2423659" y="5779629"/>
              <a:ext cx="1245870" cy="170497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Group 75"/>
            <p:cNvGrpSpPr/>
            <p:nvPr/>
          </p:nvGrpSpPr>
          <p:grpSpPr>
            <a:xfrm>
              <a:off x="2204203" y="3502773"/>
              <a:ext cx="5224278" cy="2607647"/>
              <a:chOff x="2204203" y="3502773"/>
              <a:chExt cx="5224278" cy="2607647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4086890" y="439912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269688" y="372222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4085474" y="4970210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2204203" y="566990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669529" y="584039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255943" y="423677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209638" y="494517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5166804" y="422126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6038173" y="3502773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7209025" y="461858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6038173" y="589096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012989" y="375471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65" name="Straight Arrow Connector 64"/>
            <p:cNvCxnSpPr>
              <a:stCxn id="22" idx="3"/>
              <a:endCxn id="24" idx="0"/>
            </p:cNvCxnSpPr>
            <p:nvPr/>
          </p:nvCxnSpPr>
          <p:spPr>
            <a:xfrm flipH="1">
              <a:off x="3779257" y="5157527"/>
              <a:ext cx="338356" cy="68287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2853010" y="3417526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6169416" y="3187634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5459886" y="4319512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cxnSp>
        <p:nvCxnSpPr>
          <p:cNvPr id="34" name="Straight Arrow Connector 33"/>
          <p:cNvCxnSpPr>
            <a:stCxn id="28" idx="3"/>
            <a:endCxn id="27" idx="7"/>
          </p:cNvCxnSpPr>
          <p:nvPr/>
        </p:nvCxnSpPr>
        <p:spPr>
          <a:xfrm flipH="1">
            <a:off x="5354121" y="3690090"/>
            <a:ext cx="716191" cy="56331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860337" y="4931251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4</a:t>
            </a:r>
          </a:p>
        </p:txBody>
      </p:sp>
      <p:cxnSp>
        <p:nvCxnSpPr>
          <p:cNvPr id="35" name="Straight Arrow Connector 34"/>
          <p:cNvCxnSpPr>
            <a:stCxn id="44" idx="5"/>
            <a:endCxn id="26" idx="1"/>
          </p:cNvCxnSpPr>
          <p:nvPr/>
        </p:nvCxnSpPr>
        <p:spPr>
          <a:xfrm>
            <a:off x="3200306" y="3942036"/>
            <a:ext cx="2041471" cy="1035278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590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90878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K-OPT:</a:t>
            </a:r>
          </a:p>
          <a:p>
            <a:pPr lvl="1"/>
            <a:r>
              <a:rPr lang="en-US" dirty="0" smtClean="0"/>
              <a:t>Choose a vertex t</a:t>
            </a:r>
            <a:r>
              <a:rPr lang="en-US" baseline="-25000" dirty="0" smtClean="0"/>
              <a:t>1</a:t>
            </a:r>
            <a:r>
              <a:rPr lang="en-US" dirty="0" smtClean="0"/>
              <a:t> and an edge (t</a:t>
            </a:r>
            <a:r>
              <a:rPr lang="en-US" baseline="-25000" dirty="0" smtClean="0"/>
              <a:t>1</a:t>
            </a:r>
            <a:r>
              <a:rPr lang="en-US" dirty="0" smtClean="0"/>
              <a:t>, t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Choose a vertex t</a:t>
            </a:r>
            <a:r>
              <a:rPr lang="en-US" baseline="-25000" dirty="0" smtClean="0"/>
              <a:t>3</a:t>
            </a:r>
            <a:r>
              <a:rPr lang="en-US" dirty="0" smtClean="0"/>
              <a:t> with d(t</a:t>
            </a:r>
            <a:r>
              <a:rPr lang="en-US" baseline="-25000" dirty="0"/>
              <a:t>2</a:t>
            </a:r>
            <a:r>
              <a:rPr lang="en-US" dirty="0" smtClean="0"/>
              <a:t>, t</a:t>
            </a:r>
            <a:r>
              <a:rPr lang="en-US" baseline="-25000" dirty="0" smtClean="0"/>
              <a:t>3</a:t>
            </a:r>
            <a:r>
              <a:rPr lang="en-US" dirty="0" smtClean="0"/>
              <a:t>) &lt; d(t</a:t>
            </a:r>
            <a:r>
              <a:rPr lang="en-US" baseline="-25000" dirty="0"/>
              <a:t>1</a:t>
            </a:r>
            <a:r>
              <a:rPr lang="en-US" dirty="0" smtClean="0"/>
              <a:t>, t</a:t>
            </a:r>
            <a:r>
              <a:rPr lang="en-US" baseline="-25000" dirty="0"/>
              <a:t>2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If non exist, restart</a:t>
            </a:r>
          </a:p>
          <a:p>
            <a:pPr lvl="1"/>
            <a:r>
              <a:rPr lang="en-US" dirty="0" smtClean="0"/>
              <a:t>Consider solution by removing </a:t>
            </a:r>
            <a:r>
              <a:rPr lang="en-US" dirty="0"/>
              <a:t>(</a:t>
            </a:r>
            <a:r>
              <a:rPr lang="en-US" dirty="0" smtClean="0"/>
              <a:t>t</a:t>
            </a:r>
            <a:r>
              <a:rPr lang="en-US" baseline="-25000" dirty="0" smtClean="0"/>
              <a:t>3</a:t>
            </a:r>
            <a:r>
              <a:rPr lang="en-US" dirty="0" smtClean="0"/>
              <a:t>, t</a:t>
            </a:r>
            <a:r>
              <a:rPr lang="en-US" baseline="-25000" dirty="0" smtClean="0"/>
              <a:t>4</a:t>
            </a:r>
            <a:r>
              <a:rPr lang="en-US" dirty="0" smtClean="0"/>
              <a:t>) and adding (t</a:t>
            </a:r>
            <a:r>
              <a:rPr lang="en-US" baseline="-25000" dirty="0"/>
              <a:t>1</a:t>
            </a:r>
            <a:r>
              <a:rPr lang="en-US" dirty="0" smtClean="0"/>
              <a:t>, t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Compute the cost but do not connect</a:t>
            </a:r>
          </a:p>
          <a:p>
            <a:pPr lvl="1"/>
            <a:r>
              <a:rPr lang="en-US" dirty="0" smtClean="0"/>
              <a:t>Restart with t</a:t>
            </a:r>
            <a:r>
              <a:rPr lang="en-US" baseline="-25000" dirty="0" smtClean="0"/>
              <a:t>1</a:t>
            </a:r>
            <a:r>
              <a:rPr lang="en-US" dirty="0" smtClean="0"/>
              <a:t> and edge (t</a:t>
            </a:r>
            <a:r>
              <a:rPr lang="en-US" baseline="-25000" dirty="0" smtClean="0"/>
              <a:t>1</a:t>
            </a:r>
            <a:r>
              <a:rPr lang="en-US" dirty="0" smtClean="0"/>
              <a:t>, t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TSP: K-OPT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227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90878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K-OPT: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TSP: K-OPT</a:t>
            </a:r>
            <a:endParaRPr lang="en-US" sz="4000" dirty="0"/>
          </a:p>
        </p:txBody>
      </p:sp>
      <p:grpSp>
        <p:nvGrpSpPr>
          <p:cNvPr id="2" name="Group 1"/>
          <p:cNvGrpSpPr/>
          <p:nvPr/>
        </p:nvGrpSpPr>
        <p:grpSpPr>
          <a:xfrm>
            <a:off x="2204203" y="3502773"/>
            <a:ext cx="5224278" cy="2607647"/>
            <a:chOff x="2204203" y="3502773"/>
            <a:chExt cx="5224278" cy="2607647"/>
          </a:xfrm>
        </p:grpSpPr>
        <p:cxnSp>
          <p:nvCxnSpPr>
            <p:cNvPr id="9" name="Straight Arrow Connector 8"/>
            <p:cNvCxnSpPr>
              <a:stCxn id="23" idx="0"/>
              <a:endCxn id="21" idx="4"/>
            </p:cNvCxnSpPr>
            <p:nvPr/>
          </p:nvCxnSpPr>
          <p:spPr>
            <a:xfrm flipV="1">
              <a:off x="2313931" y="3941685"/>
              <a:ext cx="65485" cy="172821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21" idx="5"/>
              <a:endCxn id="25" idx="2"/>
            </p:cNvCxnSpPr>
            <p:nvPr/>
          </p:nvCxnSpPr>
          <p:spPr>
            <a:xfrm>
              <a:off x="2457005" y="3909546"/>
              <a:ext cx="798938" cy="43695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25" idx="1"/>
              <a:endCxn id="44" idx="4"/>
            </p:cNvCxnSpPr>
            <p:nvPr/>
          </p:nvCxnSpPr>
          <p:spPr>
            <a:xfrm flipH="1" flipV="1">
              <a:off x="3122717" y="3974175"/>
              <a:ext cx="165365" cy="29473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20" idx="4"/>
              <a:endCxn id="22" idx="0"/>
            </p:cNvCxnSpPr>
            <p:nvPr/>
          </p:nvCxnSpPr>
          <p:spPr>
            <a:xfrm flipH="1">
              <a:off x="4195202" y="4618581"/>
              <a:ext cx="1416" cy="351629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29" idx="1"/>
              <a:endCxn id="28" idx="5"/>
            </p:cNvCxnSpPr>
            <p:nvPr/>
          </p:nvCxnSpPr>
          <p:spPr>
            <a:xfrm flipH="1" flipV="1">
              <a:off x="6225490" y="3690090"/>
              <a:ext cx="1015674" cy="96063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30" idx="7"/>
              <a:endCxn id="29" idx="3"/>
            </p:cNvCxnSpPr>
            <p:nvPr/>
          </p:nvCxnSpPr>
          <p:spPr>
            <a:xfrm flipV="1">
              <a:off x="6225490" y="4805898"/>
              <a:ext cx="1015674" cy="111720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26" idx="5"/>
              <a:endCxn id="30" idx="1"/>
            </p:cNvCxnSpPr>
            <p:nvPr/>
          </p:nvCxnSpPr>
          <p:spPr>
            <a:xfrm>
              <a:off x="5396955" y="5132492"/>
              <a:ext cx="673357" cy="79061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27" idx="2"/>
              <a:endCxn id="20" idx="6"/>
            </p:cNvCxnSpPr>
            <p:nvPr/>
          </p:nvCxnSpPr>
          <p:spPr>
            <a:xfrm flipH="1">
              <a:off x="4306346" y="4330989"/>
              <a:ext cx="860458" cy="17786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24" idx="2"/>
              <a:endCxn id="23" idx="6"/>
            </p:cNvCxnSpPr>
            <p:nvPr/>
          </p:nvCxnSpPr>
          <p:spPr>
            <a:xfrm flipH="1" flipV="1">
              <a:off x="2423659" y="5779629"/>
              <a:ext cx="1245870" cy="170497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Group 75"/>
            <p:cNvGrpSpPr/>
            <p:nvPr/>
          </p:nvGrpSpPr>
          <p:grpSpPr>
            <a:xfrm>
              <a:off x="2204203" y="3502773"/>
              <a:ext cx="5224278" cy="2607647"/>
              <a:chOff x="2204203" y="3502773"/>
              <a:chExt cx="5224278" cy="2607647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4086890" y="439912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269688" y="372222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4085474" y="4970210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2204203" y="566990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669529" y="584039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255943" y="423677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209638" y="494517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5166804" y="422126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6038173" y="3502773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7209025" y="461858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6038173" y="589096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012989" y="375471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65" name="Straight Arrow Connector 64"/>
            <p:cNvCxnSpPr>
              <a:stCxn id="22" idx="3"/>
              <a:endCxn id="24" idx="0"/>
            </p:cNvCxnSpPr>
            <p:nvPr/>
          </p:nvCxnSpPr>
          <p:spPr>
            <a:xfrm flipH="1">
              <a:off x="3779257" y="5157527"/>
              <a:ext cx="338356" cy="68287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2853010" y="3417526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6169416" y="3187634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5459886" y="4319512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cxnSp>
        <p:nvCxnSpPr>
          <p:cNvPr id="34" name="Straight Arrow Connector 33"/>
          <p:cNvCxnSpPr>
            <a:stCxn id="28" idx="3"/>
            <a:endCxn id="27" idx="7"/>
          </p:cNvCxnSpPr>
          <p:nvPr/>
        </p:nvCxnSpPr>
        <p:spPr>
          <a:xfrm flipH="1">
            <a:off x="5354121" y="3690090"/>
            <a:ext cx="716191" cy="56331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860337" y="4931251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4</a:t>
            </a:r>
          </a:p>
        </p:txBody>
      </p:sp>
      <p:cxnSp>
        <p:nvCxnSpPr>
          <p:cNvPr id="35" name="Straight Arrow Connector 34"/>
          <p:cNvCxnSpPr>
            <a:stCxn id="44" idx="5"/>
            <a:endCxn id="26" idx="1"/>
          </p:cNvCxnSpPr>
          <p:nvPr/>
        </p:nvCxnSpPr>
        <p:spPr>
          <a:xfrm>
            <a:off x="3200306" y="3942036"/>
            <a:ext cx="2041471" cy="1035278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921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90878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K-OPT: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TSP: K-OPT</a:t>
            </a:r>
            <a:endParaRPr lang="en-US" sz="4000" dirty="0"/>
          </a:p>
        </p:txBody>
      </p:sp>
      <p:grpSp>
        <p:nvGrpSpPr>
          <p:cNvPr id="2" name="Group 1"/>
          <p:cNvGrpSpPr/>
          <p:nvPr/>
        </p:nvGrpSpPr>
        <p:grpSpPr>
          <a:xfrm>
            <a:off x="2204203" y="3502773"/>
            <a:ext cx="5224278" cy="2607647"/>
            <a:chOff x="2204203" y="3502773"/>
            <a:chExt cx="5224278" cy="2607647"/>
          </a:xfrm>
        </p:grpSpPr>
        <p:cxnSp>
          <p:nvCxnSpPr>
            <p:cNvPr id="9" name="Straight Arrow Connector 8"/>
            <p:cNvCxnSpPr>
              <a:stCxn id="23" idx="0"/>
              <a:endCxn id="21" idx="4"/>
            </p:cNvCxnSpPr>
            <p:nvPr/>
          </p:nvCxnSpPr>
          <p:spPr>
            <a:xfrm flipV="1">
              <a:off x="2313931" y="3941685"/>
              <a:ext cx="65485" cy="172821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21" idx="5"/>
              <a:endCxn id="25" idx="2"/>
            </p:cNvCxnSpPr>
            <p:nvPr/>
          </p:nvCxnSpPr>
          <p:spPr>
            <a:xfrm>
              <a:off x="2457005" y="3909546"/>
              <a:ext cx="798938" cy="43695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25" idx="1"/>
              <a:endCxn id="44" idx="4"/>
            </p:cNvCxnSpPr>
            <p:nvPr/>
          </p:nvCxnSpPr>
          <p:spPr>
            <a:xfrm flipH="1" flipV="1">
              <a:off x="3122717" y="3974175"/>
              <a:ext cx="165365" cy="29473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20" idx="4"/>
              <a:endCxn id="22" idx="0"/>
            </p:cNvCxnSpPr>
            <p:nvPr/>
          </p:nvCxnSpPr>
          <p:spPr>
            <a:xfrm flipH="1">
              <a:off x="4195202" y="4618581"/>
              <a:ext cx="1416" cy="351629"/>
            </a:xfrm>
            <a:prstGeom prst="straightConnector1">
              <a:avLst/>
            </a:prstGeom>
            <a:ln>
              <a:prstDash val="dash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29" idx="1"/>
              <a:endCxn id="28" idx="5"/>
            </p:cNvCxnSpPr>
            <p:nvPr/>
          </p:nvCxnSpPr>
          <p:spPr>
            <a:xfrm flipH="1" flipV="1">
              <a:off x="6225490" y="3690090"/>
              <a:ext cx="1015674" cy="96063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30" idx="7"/>
              <a:endCxn id="29" idx="3"/>
            </p:cNvCxnSpPr>
            <p:nvPr/>
          </p:nvCxnSpPr>
          <p:spPr>
            <a:xfrm flipV="1">
              <a:off x="6225490" y="4805898"/>
              <a:ext cx="1015674" cy="111720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26" idx="5"/>
              <a:endCxn id="30" idx="1"/>
            </p:cNvCxnSpPr>
            <p:nvPr/>
          </p:nvCxnSpPr>
          <p:spPr>
            <a:xfrm>
              <a:off x="5396955" y="5132492"/>
              <a:ext cx="673357" cy="79061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27" idx="2"/>
              <a:endCxn id="20" idx="6"/>
            </p:cNvCxnSpPr>
            <p:nvPr/>
          </p:nvCxnSpPr>
          <p:spPr>
            <a:xfrm flipH="1">
              <a:off x="4306346" y="4330989"/>
              <a:ext cx="860458" cy="17786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24" idx="2"/>
              <a:endCxn id="23" idx="6"/>
            </p:cNvCxnSpPr>
            <p:nvPr/>
          </p:nvCxnSpPr>
          <p:spPr>
            <a:xfrm flipH="1" flipV="1">
              <a:off x="2423659" y="5779629"/>
              <a:ext cx="1245870" cy="170497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Group 75"/>
            <p:cNvGrpSpPr/>
            <p:nvPr/>
          </p:nvGrpSpPr>
          <p:grpSpPr>
            <a:xfrm>
              <a:off x="2204203" y="3502773"/>
              <a:ext cx="5224278" cy="2607647"/>
              <a:chOff x="2204203" y="3502773"/>
              <a:chExt cx="5224278" cy="2607647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4086890" y="439912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269688" y="372222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4085474" y="4970210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2204203" y="566990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669529" y="584039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255943" y="423677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209638" y="494517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5166804" y="422126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6038173" y="3502773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7209025" y="461858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6038173" y="589096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012989" y="375471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65" name="Straight Arrow Connector 64"/>
            <p:cNvCxnSpPr>
              <a:stCxn id="22" idx="3"/>
              <a:endCxn id="24" idx="0"/>
            </p:cNvCxnSpPr>
            <p:nvPr/>
          </p:nvCxnSpPr>
          <p:spPr>
            <a:xfrm flipH="1">
              <a:off x="3779257" y="5157527"/>
              <a:ext cx="338356" cy="68287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2853010" y="3417526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6169416" y="3187634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5459886" y="4319512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cxnSp>
        <p:nvCxnSpPr>
          <p:cNvPr id="34" name="Straight Arrow Connector 33"/>
          <p:cNvCxnSpPr>
            <a:stCxn id="28" idx="3"/>
            <a:endCxn id="27" idx="7"/>
          </p:cNvCxnSpPr>
          <p:nvPr/>
        </p:nvCxnSpPr>
        <p:spPr>
          <a:xfrm flipH="1">
            <a:off x="5354121" y="3690090"/>
            <a:ext cx="716191" cy="56331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860337" y="4931251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4</a:t>
            </a:r>
          </a:p>
        </p:txBody>
      </p:sp>
      <p:cxnSp>
        <p:nvCxnSpPr>
          <p:cNvPr id="37" name="Straight Arrow Connector 36"/>
          <p:cNvCxnSpPr>
            <a:stCxn id="26" idx="2"/>
            <a:endCxn id="22" idx="6"/>
          </p:cNvCxnSpPr>
          <p:nvPr/>
        </p:nvCxnSpPr>
        <p:spPr>
          <a:xfrm flipH="1">
            <a:off x="4304930" y="5054903"/>
            <a:ext cx="904708" cy="25035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205599" y="5114728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4129229" y="4016616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6</a:t>
            </a:r>
            <a:endParaRPr lang="en-US" baseline="-25000" dirty="0"/>
          </a:p>
        </p:txBody>
      </p:sp>
      <p:sp>
        <p:nvSpPr>
          <p:cNvPr id="40" name="Rectangle 39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928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90878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K-OPT: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TSP: K-OPT</a:t>
            </a:r>
            <a:endParaRPr lang="en-US" sz="4000" dirty="0"/>
          </a:p>
        </p:txBody>
      </p:sp>
      <p:grpSp>
        <p:nvGrpSpPr>
          <p:cNvPr id="2" name="Group 1"/>
          <p:cNvGrpSpPr/>
          <p:nvPr/>
        </p:nvGrpSpPr>
        <p:grpSpPr>
          <a:xfrm>
            <a:off x="2204203" y="3502773"/>
            <a:ext cx="5224278" cy="2607647"/>
            <a:chOff x="2204203" y="3502773"/>
            <a:chExt cx="5224278" cy="2607647"/>
          </a:xfrm>
        </p:grpSpPr>
        <p:cxnSp>
          <p:nvCxnSpPr>
            <p:cNvPr id="9" name="Straight Arrow Connector 8"/>
            <p:cNvCxnSpPr>
              <a:stCxn id="23" idx="0"/>
              <a:endCxn id="21" idx="4"/>
            </p:cNvCxnSpPr>
            <p:nvPr/>
          </p:nvCxnSpPr>
          <p:spPr>
            <a:xfrm flipV="1">
              <a:off x="2313931" y="3941685"/>
              <a:ext cx="65485" cy="172821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21" idx="5"/>
              <a:endCxn id="25" idx="2"/>
            </p:cNvCxnSpPr>
            <p:nvPr/>
          </p:nvCxnSpPr>
          <p:spPr>
            <a:xfrm>
              <a:off x="2457005" y="3909546"/>
              <a:ext cx="798938" cy="43695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25" idx="1"/>
              <a:endCxn id="44" idx="4"/>
            </p:cNvCxnSpPr>
            <p:nvPr/>
          </p:nvCxnSpPr>
          <p:spPr>
            <a:xfrm flipH="1" flipV="1">
              <a:off x="3122717" y="3974175"/>
              <a:ext cx="165365" cy="29473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20" idx="4"/>
              <a:endCxn id="22" idx="0"/>
            </p:cNvCxnSpPr>
            <p:nvPr/>
          </p:nvCxnSpPr>
          <p:spPr>
            <a:xfrm flipH="1">
              <a:off x="4195202" y="4618581"/>
              <a:ext cx="1416" cy="351629"/>
            </a:xfrm>
            <a:prstGeom prst="straightConnector1">
              <a:avLst/>
            </a:prstGeom>
            <a:ln>
              <a:prstDash val="dash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29" idx="1"/>
              <a:endCxn id="28" idx="5"/>
            </p:cNvCxnSpPr>
            <p:nvPr/>
          </p:nvCxnSpPr>
          <p:spPr>
            <a:xfrm flipH="1" flipV="1">
              <a:off x="6225490" y="3690090"/>
              <a:ext cx="1015674" cy="96063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30" idx="7"/>
              <a:endCxn id="29" idx="3"/>
            </p:cNvCxnSpPr>
            <p:nvPr/>
          </p:nvCxnSpPr>
          <p:spPr>
            <a:xfrm flipV="1">
              <a:off x="6225490" y="4805898"/>
              <a:ext cx="1015674" cy="111720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26" idx="5"/>
              <a:endCxn id="30" idx="1"/>
            </p:cNvCxnSpPr>
            <p:nvPr/>
          </p:nvCxnSpPr>
          <p:spPr>
            <a:xfrm>
              <a:off x="5396955" y="5132492"/>
              <a:ext cx="673357" cy="79061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27" idx="2"/>
              <a:endCxn id="20" idx="6"/>
            </p:cNvCxnSpPr>
            <p:nvPr/>
          </p:nvCxnSpPr>
          <p:spPr>
            <a:xfrm flipH="1">
              <a:off x="4306346" y="4330989"/>
              <a:ext cx="860458" cy="17786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24" idx="2"/>
              <a:endCxn id="23" idx="6"/>
            </p:cNvCxnSpPr>
            <p:nvPr/>
          </p:nvCxnSpPr>
          <p:spPr>
            <a:xfrm flipH="1" flipV="1">
              <a:off x="2423659" y="5779629"/>
              <a:ext cx="1245870" cy="170497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Group 75"/>
            <p:cNvGrpSpPr/>
            <p:nvPr/>
          </p:nvGrpSpPr>
          <p:grpSpPr>
            <a:xfrm>
              <a:off x="2204203" y="3502773"/>
              <a:ext cx="5224278" cy="2607647"/>
              <a:chOff x="2204203" y="3502773"/>
              <a:chExt cx="5224278" cy="2607647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4086890" y="439912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269688" y="372222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4085474" y="4970210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2204203" y="566990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669529" y="584039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255943" y="423677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209638" y="494517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5166804" y="422126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6038173" y="3502773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7209025" y="461858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6038173" y="589096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012989" y="375471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65" name="Straight Arrow Connector 64"/>
            <p:cNvCxnSpPr>
              <a:stCxn id="22" idx="3"/>
              <a:endCxn id="24" idx="0"/>
            </p:cNvCxnSpPr>
            <p:nvPr/>
          </p:nvCxnSpPr>
          <p:spPr>
            <a:xfrm flipH="1">
              <a:off x="3779257" y="5157527"/>
              <a:ext cx="338356" cy="68287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2853010" y="3417526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6169416" y="3187634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5459886" y="4319512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cxnSp>
        <p:nvCxnSpPr>
          <p:cNvPr id="34" name="Straight Arrow Connector 33"/>
          <p:cNvCxnSpPr>
            <a:stCxn id="28" idx="3"/>
            <a:endCxn id="27" idx="7"/>
          </p:cNvCxnSpPr>
          <p:nvPr/>
        </p:nvCxnSpPr>
        <p:spPr>
          <a:xfrm flipH="1">
            <a:off x="5354121" y="3690090"/>
            <a:ext cx="716191" cy="56331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860337" y="4931251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4</a:t>
            </a:r>
          </a:p>
        </p:txBody>
      </p:sp>
      <p:cxnSp>
        <p:nvCxnSpPr>
          <p:cNvPr id="37" name="Straight Arrow Connector 36"/>
          <p:cNvCxnSpPr>
            <a:stCxn id="26" idx="2"/>
            <a:endCxn id="22" idx="6"/>
          </p:cNvCxnSpPr>
          <p:nvPr/>
        </p:nvCxnSpPr>
        <p:spPr>
          <a:xfrm flipH="1">
            <a:off x="4304930" y="5054903"/>
            <a:ext cx="904708" cy="25035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205599" y="5114728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4129229" y="4016616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6</a:t>
            </a:r>
            <a:endParaRPr lang="en-US" baseline="-25000" dirty="0"/>
          </a:p>
        </p:txBody>
      </p:sp>
      <p:cxnSp>
        <p:nvCxnSpPr>
          <p:cNvPr id="40" name="Straight Arrow Connector 39"/>
          <p:cNvCxnSpPr>
            <a:stCxn id="44" idx="6"/>
            <a:endCxn id="20" idx="1"/>
          </p:cNvCxnSpPr>
          <p:nvPr/>
        </p:nvCxnSpPr>
        <p:spPr>
          <a:xfrm>
            <a:off x="3232445" y="3864447"/>
            <a:ext cx="886584" cy="566817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130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90878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K-OPT: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TSP: K-OPT</a:t>
            </a:r>
            <a:endParaRPr lang="en-US" sz="4000" dirty="0"/>
          </a:p>
        </p:txBody>
      </p:sp>
      <p:grpSp>
        <p:nvGrpSpPr>
          <p:cNvPr id="2" name="Group 1"/>
          <p:cNvGrpSpPr/>
          <p:nvPr/>
        </p:nvGrpSpPr>
        <p:grpSpPr>
          <a:xfrm>
            <a:off x="2204203" y="3502773"/>
            <a:ext cx="5224278" cy="2607647"/>
            <a:chOff x="2204203" y="3502773"/>
            <a:chExt cx="5224278" cy="2607647"/>
          </a:xfrm>
        </p:grpSpPr>
        <p:cxnSp>
          <p:nvCxnSpPr>
            <p:cNvPr id="9" name="Straight Arrow Connector 8"/>
            <p:cNvCxnSpPr>
              <a:stCxn id="23" idx="0"/>
              <a:endCxn id="21" idx="4"/>
            </p:cNvCxnSpPr>
            <p:nvPr/>
          </p:nvCxnSpPr>
          <p:spPr>
            <a:xfrm flipV="1">
              <a:off x="2313931" y="3941685"/>
              <a:ext cx="65485" cy="172821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21" idx="5"/>
              <a:endCxn id="25" idx="2"/>
            </p:cNvCxnSpPr>
            <p:nvPr/>
          </p:nvCxnSpPr>
          <p:spPr>
            <a:xfrm>
              <a:off x="2457005" y="3909546"/>
              <a:ext cx="798938" cy="43695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25" idx="1"/>
              <a:endCxn id="44" idx="4"/>
            </p:cNvCxnSpPr>
            <p:nvPr/>
          </p:nvCxnSpPr>
          <p:spPr>
            <a:xfrm flipH="1" flipV="1">
              <a:off x="3122717" y="3974175"/>
              <a:ext cx="165365" cy="29473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28" idx="5"/>
              <a:endCxn id="29" idx="1"/>
            </p:cNvCxnSpPr>
            <p:nvPr/>
          </p:nvCxnSpPr>
          <p:spPr>
            <a:xfrm>
              <a:off x="6225490" y="3690090"/>
              <a:ext cx="1015674" cy="96063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29" idx="3"/>
              <a:endCxn id="30" idx="7"/>
            </p:cNvCxnSpPr>
            <p:nvPr/>
          </p:nvCxnSpPr>
          <p:spPr>
            <a:xfrm flipH="1">
              <a:off x="6225490" y="4805898"/>
              <a:ext cx="1015674" cy="111720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30" idx="1"/>
              <a:endCxn id="26" idx="5"/>
            </p:cNvCxnSpPr>
            <p:nvPr/>
          </p:nvCxnSpPr>
          <p:spPr>
            <a:xfrm flipH="1" flipV="1">
              <a:off x="5396955" y="5132492"/>
              <a:ext cx="673357" cy="79061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20" idx="6"/>
              <a:endCxn id="27" idx="2"/>
            </p:cNvCxnSpPr>
            <p:nvPr/>
          </p:nvCxnSpPr>
          <p:spPr>
            <a:xfrm flipV="1">
              <a:off x="4306346" y="4330989"/>
              <a:ext cx="860458" cy="17786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24" idx="2"/>
              <a:endCxn id="23" idx="6"/>
            </p:cNvCxnSpPr>
            <p:nvPr/>
          </p:nvCxnSpPr>
          <p:spPr>
            <a:xfrm flipH="1" flipV="1">
              <a:off x="2423659" y="5779629"/>
              <a:ext cx="1245870" cy="170497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Group 75"/>
            <p:cNvGrpSpPr/>
            <p:nvPr/>
          </p:nvGrpSpPr>
          <p:grpSpPr>
            <a:xfrm>
              <a:off x="2204203" y="3502773"/>
              <a:ext cx="5224278" cy="2607647"/>
              <a:chOff x="2204203" y="3502773"/>
              <a:chExt cx="5224278" cy="2607647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4086890" y="439912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269688" y="372222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4085474" y="4970210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2204203" y="566990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669529" y="584039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255943" y="423677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209638" y="494517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5166804" y="422126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6038173" y="3502773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7209025" y="461858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6038173" y="589096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012989" y="375471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65" name="Straight Arrow Connector 64"/>
            <p:cNvCxnSpPr>
              <a:stCxn id="22" idx="3"/>
              <a:endCxn id="24" idx="0"/>
            </p:cNvCxnSpPr>
            <p:nvPr/>
          </p:nvCxnSpPr>
          <p:spPr>
            <a:xfrm flipH="1">
              <a:off x="3779257" y="5157527"/>
              <a:ext cx="338356" cy="68287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2853010" y="3417526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6169416" y="3187634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5459886" y="4319512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cxnSp>
        <p:nvCxnSpPr>
          <p:cNvPr id="34" name="Straight Arrow Connector 33"/>
          <p:cNvCxnSpPr>
            <a:stCxn id="27" idx="7"/>
            <a:endCxn id="28" idx="3"/>
          </p:cNvCxnSpPr>
          <p:nvPr/>
        </p:nvCxnSpPr>
        <p:spPr>
          <a:xfrm flipV="1">
            <a:off x="5354121" y="3690090"/>
            <a:ext cx="716191" cy="56331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860337" y="4931251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4</a:t>
            </a:r>
          </a:p>
        </p:txBody>
      </p:sp>
      <p:cxnSp>
        <p:nvCxnSpPr>
          <p:cNvPr id="37" name="Straight Arrow Connector 36"/>
          <p:cNvCxnSpPr>
            <a:stCxn id="26" idx="2"/>
            <a:endCxn id="22" idx="6"/>
          </p:cNvCxnSpPr>
          <p:nvPr/>
        </p:nvCxnSpPr>
        <p:spPr>
          <a:xfrm flipH="1">
            <a:off x="4304930" y="5054903"/>
            <a:ext cx="904708" cy="25035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205599" y="5114728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4129229" y="4016616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6</a:t>
            </a:r>
            <a:endParaRPr lang="en-US" baseline="-25000" dirty="0"/>
          </a:p>
        </p:txBody>
      </p:sp>
      <p:cxnSp>
        <p:nvCxnSpPr>
          <p:cNvPr id="40" name="Straight Arrow Connector 39"/>
          <p:cNvCxnSpPr>
            <a:stCxn id="44" idx="6"/>
            <a:endCxn id="20" idx="1"/>
          </p:cNvCxnSpPr>
          <p:nvPr/>
        </p:nvCxnSpPr>
        <p:spPr>
          <a:xfrm>
            <a:off x="3232445" y="3864447"/>
            <a:ext cx="886584" cy="566817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103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90878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K-OPT:</a:t>
            </a:r>
          </a:p>
          <a:p>
            <a:pPr lvl="1"/>
            <a:r>
              <a:rPr lang="en-US" dirty="0" smtClean="0"/>
              <a:t>Choose a vertex t</a:t>
            </a:r>
            <a:r>
              <a:rPr lang="en-US" baseline="-25000" dirty="0" smtClean="0"/>
              <a:t>1</a:t>
            </a:r>
            <a:r>
              <a:rPr lang="en-US" dirty="0" smtClean="0"/>
              <a:t> and an edge (t</a:t>
            </a:r>
            <a:r>
              <a:rPr lang="en-US" baseline="-25000" dirty="0" smtClean="0"/>
              <a:t>1</a:t>
            </a:r>
            <a:r>
              <a:rPr lang="en-US" dirty="0" smtClean="0"/>
              <a:t>, t</a:t>
            </a:r>
            <a:r>
              <a:rPr lang="en-US" baseline="-25000" dirty="0"/>
              <a:t>4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Choose a vertex t</a:t>
            </a:r>
            <a:r>
              <a:rPr lang="en-US" baseline="-25000" dirty="0"/>
              <a:t>5</a:t>
            </a:r>
            <a:r>
              <a:rPr lang="en-US" dirty="0" smtClean="0"/>
              <a:t> with d(t</a:t>
            </a:r>
            <a:r>
              <a:rPr lang="en-US" baseline="-25000" dirty="0" smtClean="0"/>
              <a:t>4</a:t>
            </a:r>
            <a:r>
              <a:rPr lang="en-US" dirty="0" smtClean="0"/>
              <a:t>, t</a:t>
            </a:r>
            <a:r>
              <a:rPr lang="en-US" baseline="-25000" dirty="0"/>
              <a:t>5</a:t>
            </a:r>
            <a:r>
              <a:rPr lang="en-US" dirty="0" smtClean="0"/>
              <a:t>) &lt; d(t</a:t>
            </a:r>
            <a:r>
              <a:rPr lang="en-US" baseline="-25000" dirty="0"/>
              <a:t>1</a:t>
            </a:r>
            <a:r>
              <a:rPr lang="en-US" dirty="0" smtClean="0"/>
              <a:t>, t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If non exist, </a:t>
            </a:r>
            <a:r>
              <a:rPr lang="en-US" dirty="0" smtClean="0"/>
              <a:t>restart</a:t>
            </a:r>
          </a:p>
          <a:p>
            <a:pPr lvl="1"/>
            <a:r>
              <a:rPr lang="en-US" dirty="0" smtClean="0"/>
              <a:t>Consider solution by removing </a:t>
            </a:r>
            <a:r>
              <a:rPr lang="en-US" dirty="0"/>
              <a:t>(</a:t>
            </a:r>
            <a:r>
              <a:rPr lang="en-US" dirty="0" smtClean="0"/>
              <a:t>t</a:t>
            </a:r>
            <a:r>
              <a:rPr lang="en-US" baseline="-25000" dirty="0"/>
              <a:t>6</a:t>
            </a:r>
            <a:r>
              <a:rPr lang="en-US" dirty="0" smtClean="0"/>
              <a:t>, t</a:t>
            </a:r>
            <a:r>
              <a:rPr lang="en-US" baseline="-25000" dirty="0"/>
              <a:t>5</a:t>
            </a:r>
            <a:r>
              <a:rPr lang="en-US" dirty="0" smtClean="0"/>
              <a:t>) and adding (t</a:t>
            </a:r>
            <a:r>
              <a:rPr lang="en-US" baseline="-25000" dirty="0"/>
              <a:t>1</a:t>
            </a:r>
            <a:r>
              <a:rPr lang="en-US" dirty="0" smtClean="0"/>
              <a:t>, t</a:t>
            </a:r>
            <a:r>
              <a:rPr lang="en-US" baseline="-25000" dirty="0"/>
              <a:t>6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Compute the cost but do not connect</a:t>
            </a:r>
          </a:p>
          <a:p>
            <a:pPr lvl="1"/>
            <a:r>
              <a:rPr lang="en-US" dirty="0" smtClean="0"/>
              <a:t>Restart with t</a:t>
            </a:r>
            <a:r>
              <a:rPr lang="en-US" baseline="-25000" dirty="0" smtClean="0"/>
              <a:t>1</a:t>
            </a:r>
            <a:r>
              <a:rPr lang="en-US" dirty="0" smtClean="0"/>
              <a:t> and edge (t</a:t>
            </a:r>
            <a:r>
              <a:rPr lang="en-US" baseline="-25000" dirty="0" smtClean="0"/>
              <a:t>1</a:t>
            </a:r>
            <a:r>
              <a:rPr lang="en-US" dirty="0" smtClean="0"/>
              <a:t>, t</a:t>
            </a:r>
            <a:r>
              <a:rPr lang="en-US" baseline="-25000" dirty="0"/>
              <a:t>6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TSP: K-OPT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118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90878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K-OPT: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TSP: K-OPT</a:t>
            </a:r>
            <a:endParaRPr lang="en-US" sz="4000" dirty="0"/>
          </a:p>
        </p:txBody>
      </p:sp>
      <p:grpSp>
        <p:nvGrpSpPr>
          <p:cNvPr id="2" name="Group 1"/>
          <p:cNvGrpSpPr/>
          <p:nvPr/>
        </p:nvGrpSpPr>
        <p:grpSpPr>
          <a:xfrm>
            <a:off x="2204203" y="3502773"/>
            <a:ext cx="5224278" cy="2607647"/>
            <a:chOff x="2204203" y="3502773"/>
            <a:chExt cx="5224278" cy="2607647"/>
          </a:xfrm>
        </p:grpSpPr>
        <p:cxnSp>
          <p:nvCxnSpPr>
            <p:cNvPr id="9" name="Straight Arrow Connector 8"/>
            <p:cNvCxnSpPr>
              <a:stCxn id="23" idx="0"/>
              <a:endCxn id="21" idx="4"/>
            </p:cNvCxnSpPr>
            <p:nvPr/>
          </p:nvCxnSpPr>
          <p:spPr>
            <a:xfrm flipV="1">
              <a:off x="2313931" y="3941685"/>
              <a:ext cx="65485" cy="172821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21" idx="5"/>
              <a:endCxn id="25" idx="2"/>
            </p:cNvCxnSpPr>
            <p:nvPr/>
          </p:nvCxnSpPr>
          <p:spPr>
            <a:xfrm>
              <a:off x="2457005" y="3909546"/>
              <a:ext cx="798938" cy="43695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25" idx="1"/>
              <a:endCxn id="44" idx="4"/>
            </p:cNvCxnSpPr>
            <p:nvPr/>
          </p:nvCxnSpPr>
          <p:spPr>
            <a:xfrm flipH="1" flipV="1">
              <a:off x="3122717" y="3974175"/>
              <a:ext cx="165365" cy="29473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28" idx="5"/>
              <a:endCxn id="29" idx="1"/>
            </p:cNvCxnSpPr>
            <p:nvPr/>
          </p:nvCxnSpPr>
          <p:spPr>
            <a:xfrm>
              <a:off x="6225490" y="3690090"/>
              <a:ext cx="1015674" cy="96063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29" idx="3"/>
              <a:endCxn id="30" idx="7"/>
            </p:cNvCxnSpPr>
            <p:nvPr/>
          </p:nvCxnSpPr>
          <p:spPr>
            <a:xfrm flipH="1">
              <a:off x="6225490" y="4805898"/>
              <a:ext cx="1015674" cy="111720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30" idx="1"/>
              <a:endCxn id="26" idx="5"/>
            </p:cNvCxnSpPr>
            <p:nvPr/>
          </p:nvCxnSpPr>
          <p:spPr>
            <a:xfrm flipH="1" flipV="1">
              <a:off x="5396955" y="5132492"/>
              <a:ext cx="673357" cy="79061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20" idx="6"/>
              <a:endCxn id="27" idx="2"/>
            </p:cNvCxnSpPr>
            <p:nvPr/>
          </p:nvCxnSpPr>
          <p:spPr>
            <a:xfrm flipV="1">
              <a:off x="4306346" y="4330989"/>
              <a:ext cx="860458" cy="17786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24" idx="2"/>
              <a:endCxn id="23" idx="6"/>
            </p:cNvCxnSpPr>
            <p:nvPr/>
          </p:nvCxnSpPr>
          <p:spPr>
            <a:xfrm flipH="1" flipV="1">
              <a:off x="2423659" y="5779629"/>
              <a:ext cx="1245870" cy="170497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Group 75"/>
            <p:cNvGrpSpPr/>
            <p:nvPr/>
          </p:nvGrpSpPr>
          <p:grpSpPr>
            <a:xfrm>
              <a:off x="2204203" y="3502773"/>
              <a:ext cx="5224278" cy="2607647"/>
              <a:chOff x="2204203" y="3502773"/>
              <a:chExt cx="5224278" cy="2607647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4086890" y="439912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269688" y="372222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4085474" y="4970210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2204203" y="566990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669529" y="584039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255943" y="423677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209638" y="494517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5166804" y="422126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6038173" y="3502773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7209025" y="461858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6038173" y="589096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012989" y="375471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65" name="Straight Arrow Connector 64"/>
            <p:cNvCxnSpPr>
              <a:stCxn id="22" idx="3"/>
              <a:endCxn id="24" idx="0"/>
            </p:cNvCxnSpPr>
            <p:nvPr/>
          </p:nvCxnSpPr>
          <p:spPr>
            <a:xfrm flipH="1">
              <a:off x="3779257" y="5157527"/>
              <a:ext cx="338356" cy="68287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2853010" y="3417526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6169416" y="3187634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5459886" y="4319512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cxnSp>
        <p:nvCxnSpPr>
          <p:cNvPr id="34" name="Straight Arrow Connector 33"/>
          <p:cNvCxnSpPr>
            <a:stCxn id="27" idx="7"/>
            <a:endCxn id="28" idx="3"/>
          </p:cNvCxnSpPr>
          <p:nvPr/>
        </p:nvCxnSpPr>
        <p:spPr>
          <a:xfrm flipV="1">
            <a:off x="5354121" y="3690090"/>
            <a:ext cx="716191" cy="56331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860337" y="4931251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4</a:t>
            </a:r>
          </a:p>
        </p:txBody>
      </p:sp>
      <p:cxnSp>
        <p:nvCxnSpPr>
          <p:cNvPr id="37" name="Straight Arrow Connector 36"/>
          <p:cNvCxnSpPr>
            <a:stCxn id="26" idx="2"/>
            <a:endCxn id="22" idx="6"/>
          </p:cNvCxnSpPr>
          <p:nvPr/>
        </p:nvCxnSpPr>
        <p:spPr>
          <a:xfrm flipH="1">
            <a:off x="4304930" y="5054903"/>
            <a:ext cx="904708" cy="25035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205599" y="5114728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4129229" y="4016616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6</a:t>
            </a:r>
            <a:endParaRPr lang="en-US" baseline="-25000" dirty="0"/>
          </a:p>
        </p:txBody>
      </p:sp>
      <p:cxnSp>
        <p:nvCxnSpPr>
          <p:cNvPr id="40" name="Straight Arrow Connector 39"/>
          <p:cNvCxnSpPr>
            <a:stCxn id="44" idx="6"/>
            <a:endCxn id="20" idx="1"/>
          </p:cNvCxnSpPr>
          <p:nvPr/>
        </p:nvCxnSpPr>
        <p:spPr>
          <a:xfrm>
            <a:off x="3232445" y="3864447"/>
            <a:ext cx="886584" cy="566817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398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90878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K-OPT: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TSP: K-OPT</a:t>
            </a:r>
            <a:endParaRPr lang="en-US" sz="4000" dirty="0"/>
          </a:p>
        </p:txBody>
      </p:sp>
      <p:grpSp>
        <p:nvGrpSpPr>
          <p:cNvPr id="2" name="Group 1"/>
          <p:cNvGrpSpPr/>
          <p:nvPr/>
        </p:nvGrpSpPr>
        <p:grpSpPr>
          <a:xfrm>
            <a:off x="2204203" y="3502773"/>
            <a:ext cx="5224278" cy="2607647"/>
            <a:chOff x="2204203" y="3502773"/>
            <a:chExt cx="5224278" cy="2607647"/>
          </a:xfrm>
        </p:grpSpPr>
        <p:cxnSp>
          <p:nvCxnSpPr>
            <p:cNvPr id="9" name="Straight Arrow Connector 8"/>
            <p:cNvCxnSpPr>
              <a:stCxn id="23" idx="0"/>
              <a:endCxn id="21" idx="4"/>
            </p:cNvCxnSpPr>
            <p:nvPr/>
          </p:nvCxnSpPr>
          <p:spPr>
            <a:xfrm flipV="1">
              <a:off x="2313931" y="3941685"/>
              <a:ext cx="65485" cy="172821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21" idx="5"/>
              <a:endCxn id="25" idx="2"/>
            </p:cNvCxnSpPr>
            <p:nvPr/>
          </p:nvCxnSpPr>
          <p:spPr>
            <a:xfrm>
              <a:off x="2457005" y="3909546"/>
              <a:ext cx="798938" cy="436956"/>
            </a:xfrm>
            <a:prstGeom prst="straightConnector1">
              <a:avLst/>
            </a:prstGeom>
            <a:ln>
              <a:prstDash val="dash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25" idx="1"/>
              <a:endCxn id="44" idx="4"/>
            </p:cNvCxnSpPr>
            <p:nvPr/>
          </p:nvCxnSpPr>
          <p:spPr>
            <a:xfrm flipH="1" flipV="1">
              <a:off x="3122717" y="3974175"/>
              <a:ext cx="165365" cy="29473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28" idx="5"/>
              <a:endCxn id="29" idx="1"/>
            </p:cNvCxnSpPr>
            <p:nvPr/>
          </p:nvCxnSpPr>
          <p:spPr>
            <a:xfrm>
              <a:off x="6225490" y="3690090"/>
              <a:ext cx="1015674" cy="96063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29" idx="3"/>
              <a:endCxn id="30" idx="7"/>
            </p:cNvCxnSpPr>
            <p:nvPr/>
          </p:nvCxnSpPr>
          <p:spPr>
            <a:xfrm flipH="1">
              <a:off x="6225490" y="4805898"/>
              <a:ext cx="1015674" cy="111720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30" idx="1"/>
              <a:endCxn id="26" idx="5"/>
            </p:cNvCxnSpPr>
            <p:nvPr/>
          </p:nvCxnSpPr>
          <p:spPr>
            <a:xfrm flipH="1" flipV="1">
              <a:off x="5396955" y="5132492"/>
              <a:ext cx="673357" cy="79061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20" idx="6"/>
              <a:endCxn id="27" idx="2"/>
            </p:cNvCxnSpPr>
            <p:nvPr/>
          </p:nvCxnSpPr>
          <p:spPr>
            <a:xfrm flipV="1">
              <a:off x="4306346" y="4330989"/>
              <a:ext cx="860458" cy="17786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24" idx="2"/>
              <a:endCxn id="23" idx="6"/>
            </p:cNvCxnSpPr>
            <p:nvPr/>
          </p:nvCxnSpPr>
          <p:spPr>
            <a:xfrm flipH="1" flipV="1">
              <a:off x="2423659" y="5779629"/>
              <a:ext cx="1245870" cy="170497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Group 75"/>
            <p:cNvGrpSpPr/>
            <p:nvPr/>
          </p:nvGrpSpPr>
          <p:grpSpPr>
            <a:xfrm>
              <a:off x="2204203" y="3502773"/>
              <a:ext cx="5224278" cy="2607647"/>
              <a:chOff x="2204203" y="3502773"/>
              <a:chExt cx="5224278" cy="2607647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4086890" y="439912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269688" y="372222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4085474" y="4970210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2204203" y="566990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669529" y="584039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255943" y="423677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209638" y="494517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5166804" y="422126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6038173" y="3502773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7209025" y="461858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6038173" y="589096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012989" y="375471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65" name="Straight Arrow Connector 64"/>
            <p:cNvCxnSpPr>
              <a:stCxn id="22" idx="3"/>
              <a:endCxn id="24" idx="0"/>
            </p:cNvCxnSpPr>
            <p:nvPr/>
          </p:nvCxnSpPr>
          <p:spPr>
            <a:xfrm flipH="1">
              <a:off x="3779257" y="5157527"/>
              <a:ext cx="338356" cy="68287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2853010" y="3417526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6169416" y="3187634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5459886" y="4319512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cxnSp>
        <p:nvCxnSpPr>
          <p:cNvPr id="34" name="Straight Arrow Connector 33"/>
          <p:cNvCxnSpPr>
            <a:stCxn id="27" idx="7"/>
            <a:endCxn id="28" idx="3"/>
          </p:cNvCxnSpPr>
          <p:nvPr/>
        </p:nvCxnSpPr>
        <p:spPr>
          <a:xfrm flipV="1">
            <a:off x="5354121" y="3690090"/>
            <a:ext cx="716191" cy="56331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860337" y="4931251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4</a:t>
            </a:r>
          </a:p>
        </p:txBody>
      </p:sp>
      <p:cxnSp>
        <p:nvCxnSpPr>
          <p:cNvPr id="37" name="Straight Arrow Connector 36"/>
          <p:cNvCxnSpPr>
            <a:stCxn id="26" idx="2"/>
            <a:endCxn id="22" idx="6"/>
          </p:cNvCxnSpPr>
          <p:nvPr/>
        </p:nvCxnSpPr>
        <p:spPr>
          <a:xfrm flipH="1">
            <a:off x="4304930" y="5054903"/>
            <a:ext cx="904708" cy="25035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205599" y="5114728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4129229" y="4016616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6</a:t>
            </a:r>
            <a:endParaRPr lang="en-US" baseline="-25000" dirty="0"/>
          </a:p>
        </p:txBody>
      </p:sp>
      <p:cxnSp>
        <p:nvCxnSpPr>
          <p:cNvPr id="40" name="Straight Arrow Connector 39"/>
          <p:cNvCxnSpPr>
            <a:stCxn id="44" idx="2"/>
            <a:endCxn id="21" idx="6"/>
          </p:cNvCxnSpPr>
          <p:nvPr/>
        </p:nvCxnSpPr>
        <p:spPr>
          <a:xfrm flipH="1" flipV="1">
            <a:off x="2489144" y="3831957"/>
            <a:ext cx="523845" cy="3249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397616" y="4358977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944024" y="3476794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8</a:t>
            </a:r>
          </a:p>
        </p:txBody>
      </p:sp>
      <p:cxnSp>
        <p:nvCxnSpPr>
          <p:cNvPr id="43" name="Straight Arrow Connector 42"/>
          <p:cNvCxnSpPr>
            <a:stCxn id="20" idx="2"/>
            <a:endCxn id="25" idx="5"/>
          </p:cNvCxnSpPr>
          <p:nvPr/>
        </p:nvCxnSpPr>
        <p:spPr>
          <a:xfrm flipH="1" flipV="1">
            <a:off x="3443260" y="4424091"/>
            <a:ext cx="643630" cy="84762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769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90878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K-OPT: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TSP: K-OPT</a:t>
            </a:r>
            <a:endParaRPr lang="en-US" sz="4000" dirty="0"/>
          </a:p>
        </p:txBody>
      </p:sp>
      <p:grpSp>
        <p:nvGrpSpPr>
          <p:cNvPr id="2" name="Group 1"/>
          <p:cNvGrpSpPr/>
          <p:nvPr/>
        </p:nvGrpSpPr>
        <p:grpSpPr>
          <a:xfrm>
            <a:off x="2204203" y="3502773"/>
            <a:ext cx="5224278" cy="2607647"/>
            <a:chOff x="2204203" y="3502773"/>
            <a:chExt cx="5224278" cy="2607647"/>
          </a:xfrm>
        </p:grpSpPr>
        <p:cxnSp>
          <p:nvCxnSpPr>
            <p:cNvPr id="9" name="Straight Arrow Connector 8"/>
            <p:cNvCxnSpPr>
              <a:stCxn id="21" idx="4"/>
              <a:endCxn id="23" idx="0"/>
            </p:cNvCxnSpPr>
            <p:nvPr/>
          </p:nvCxnSpPr>
          <p:spPr>
            <a:xfrm flipH="1">
              <a:off x="2313931" y="3941685"/>
              <a:ext cx="65485" cy="172821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25" idx="1"/>
              <a:endCxn id="44" idx="4"/>
            </p:cNvCxnSpPr>
            <p:nvPr/>
          </p:nvCxnSpPr>
          <p:spPr>
            <a:xfrm flipH="1" flipV="1">
              <a:off x="3122717" y="3974175"/>
              <a:ext cx="165365" cy="29473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29" idx="1"/>
              <a:endCxn id="28" idx="5"/>
            </p:cNvCxnSpPr>
            <p:nvPr/>
          </p:nvCxnSpPr>
          <p:spPr>
            <a:xfrm flipH="1" flipV="1">
              <a:off x="6225490" y="3690090"/>
              <a:ext cx="1015674" cy="96063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30" idx="7"/>
              <a:endCxn id="29" idx="3"/>
            </p:cNvCxnSpPr>
            <p:nvPr/>
          </p:nvCxnSpPr>
          <p:spPr>
            <a:xfrm flipV="1">
              <a:off x="6225490" y="4805898"/>
              <a:ext cx="1015674" cy="111720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26" idx="5"/>
              <a:endCxn id="30" idx="1"/>
            </p:cNvCxnSpPr>
            <p:nvPr/>
          </p:nvCxnSpPr>
          <p:spPr>
            <a:xfrm>
              <a:off x="5396955" y="5132492"/>
              <a:ext cx="673357" cy="79061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27" idx="2"/>
              <a:endCxn id="20" idx="6"/>
            </p:cNvCxnSpPr>
            <p:nvPr/>
          </p:nvCxnSpPr>
          <p:spPr>
            <a:xfrm flipH="1">
              <a:off x="4306346" y="4330989"/>
              <a:ext cx="860458" cy="17786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23" idx="5"/>
              <a:endCxn id="24" idx="2"/>
            </p:cNvCxnSpPr>
            <p:nvPr/>
          </p:nvCxnSpPr>
          <p:spPr>
            <a:xfrm>
              <a:off x="2391520" y="5857218"/>
              <a:ext cx="1278009" cy="9290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Group 75"/>
            <p:cNvGrpSpPr/>
            <p:nvPr/>
          </p:nvGrpSpPr>
          <p:grpSpPr>
            <a:xfrm>
              <a:off x="2204203" y="3502773"/>
              <a:ext cx="5224278" cy="2607647"/>
              <a:chOff x="2204203" y="3502773"/>
              <a:chExt cx="5224278" cy="2607647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4086890" y="439912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269688" y="372222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4085474" y="4970210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2204203" y="566990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669529" y="584039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255943" y="423677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209638" y="494517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5166804" y="422126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6038173" y="3502773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7209025" y="461858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6038173" y="589096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012989" y="375471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65" name="Straight Arrow Connector 64"/>
            <p:cNvCxnSpPr>
              <a:stCxn id="24" idx="7"/>
              <a:endCxn id="22" idx="3"/>
            </p:cNvCxnSpPr>
            <p:nvPr/>
          </p:nvCxnSpPr>
          <p:spPr>
            <a:xfrm flipV="1">
              <a:off x="3856846" y="5157527"/>
              <a:ext cx="260767" cy="71501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2853010" y="3417526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6169416" y="3187634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5459886" y="4319512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cxnSp>
        <p:nvCxnSpPr>
          <p:cNvPr id="34" name="Straight Arrow Connector 33"/>
          <p:cNvCxnSpPr>
            <a:stCxn id="28" idx="3"/>
            <a:endCxn id="27" idx="7"/>
          </p:cNvCxnSpPr>
          <p:nvPr/>
        </p:nvCxnSpPr>
        <p:spPr>
          <a:xfrm flipH="1">
            <a:off x="5354121" y="3690090"/>
            <a:ext cx="716191" cy="56331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860337" y="4931251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4</a:t>
            </a:r>
          </a:p>
        </p:txBody>
      </p:sp>
      <p:cxnSp>
        <p:nvCxnSpPr>
          <p:cNvPr id="37" name="Straight Arrow Connector 36"/>
          <p:cNvCxnSpPr>
            <a:stCxn id="22" idx="6"/>
            <a:endCxn id="26" idx="2"/>
          </p:cNvCxnSpPr>
          <p:nvPr/>
        </p:nvCxnSpPr>
        <p:spPr>
          <a:xfrm flipV="1">
            <a:off x="4304930" y="5054903"/>
            <a:ext cx="904708" cy="25035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205599" y="5114728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4129229" y="4016616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6</a:t>
            </a:r>
            <a:endParaRPr lang="en-US" baseline="-25000" dirty="0"/>
          </a:p>
        </p:txBody>
      </p:sp>
      <p:cxnSp>
        <p:nvCxnSpPr>
          <p:cNvPr id="40" name="Straight Arrow Connector 39"/>
          <p:cNvCxnSpPr>
            <a:stCxn id="44" idx="2"/>
            <a:endCxn id="21" idx="6"/>
          </p:cNvCxnSpPr>
          <p:nvPr/>
        </p:nvCxnSpPr>
        <p:spPr>
          <a:xfrm flipH="1" flipV="1">
            <a:off x="2489144" y="3831957"/>
            <a:ext cx="523845" cy="3249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397616" y="4358977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944024" y="3476794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8</a:t>
            </a:r>
          </a:p>
        </p:txBody>
      </p:sp>
      <p:cxnSp>
        <p:nvCxnSpPr>
          <p:cNvPr id="43" name="Straight Arrow Connector 42"/>
          <p:cNvCxnSpPr>
            <a:stCxn id="20" idx="2"/>
            <a:endCxn id="25" idx="5"/>
          </p:cNvCxnSpPr>
          <p:nvPr/>
        </p:nvCxnSpPr>
        <p:spPr>
          <a:xfrm flipH="1" flipV="1">
            <a:off x="3443260" y="4424091"/>
            <a:ext cx="643630" cy="84762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613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25" y="0"/>
            <a:ext cx="8015288" cy="990600"/>
          </a:xfrm>
        </p:spPr>
        <p:txBody>
          <a:bodyPr/>
          <a:lstStyle/>
          <a:p>
            <a:r>
              <a:rPr altLang="ko-KR">
                <a:latin typeface="Tahoma" charset="0"/>
                <a:ea typeface="돋움" charset="0"/>
                <a:cs typeface="Tahoma" charset="0"/>
              </a:rPr>
              <a:t>Proof of Theorem 11.7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214438"/>
            <a:ext cx="8858250" cy="1000125"/>
          </a:xfrm>
        </p:spPr>
        <p:txBody>
          <a:bodyPr/>
          <a:lstStyle/>
          <a:p>
            <a:pPr indent="-323850">
              <a:spcBef>
                <a:spcPct val="0"/>
              </a:spcBef>
              <a:buFont typeface="Wingdings" charset="0"/>
              <a:buNone/>
            </a:pPr>
            <a:r>
              <a:rPr lang="en-US" altLang="ko-KR" sz="2400">
                <a:solidFill>
                  <a:srgbClr val="003399"/>
                </a:solidFill>
                <a:latin typeface="Gill Sans MT" charset="0"/>
                <a:ea typeface="맑은 고딕" charset="0"/>
              </a:rPr>
              <a:t>Let </a:t>
            </a:r>
            <a:r>
              <a:rPr lang="en-US" altLang="ko-KR" sz="2400" i="1">
                <a:solidFill>
                  <a:srgbClr val="003399"/>
                </a:solidFill>
                <a:latin typeface="Bookman Old Style" charset="0"/>
                <a:ea typeface="맑은 고딕" charset="0"/>
              </a:rPr>
              <a:t>P</a:t>
            </a:r>
            <a:r>
              <a:rPr lang="en-US" altLang="ko-KR" sz="2400" i="1" baseline="-25000">
                <a:solidFill>
                  <a:srgbClr val="003399"/>
                </a:solidFill>
                <a:latin typeface="Bookman Old Style" charset="0"/>
                <a:ea typeface="맑은 고딕" charset="0"/>
              </a:rPr>
              <a:t>m</a:t>
            </a:r>
            <a:r>
              <a:rPr lang="en-US" altLang="ko-KR" sz="2400">
                <a:solidFill>
                  <a:srgbClr val="003399"/>
                </a:solidFill>
                <a:latin typeface="Gill Sans MT" charset="0"/>
                <a:ea typeface="맑은 고딕" charset="0"/>
              </a:rPr>
              <a:t> (</a:t>
            </a:r>
            <a:r>
              <a:rPr lang="en-US" altLang="ko-KR" sz="2400" i="1">
                <a:solidFill>
                  <a:srgbClr val="003399"/>
                </a:solidFill>
                <a:latin typeface="Bookman Old Style" charset="0"/>
                <a:ea typeface="맑은 고딕" charset="0"/>
              </a:rPr>
              <a:t>m </a:t>
            </a:r>
            <a:r>
              <a:rPr lang="en-US" altLang="ko-KR" sz="2400">
                <a:solidFill>
                  <a:srgbClr val="003399"/>
                </a:solidFill>
                <a:latin typeface="Gill Sans MT" charset="0"/>
                <a:ea typeface="맑은 고딕" charset="0"/>
                <a:sym typeface="Symbol" charset="0"/>
              </a:rPr>
              <a:t> </a:t>
            </a:r>
            <a:r>
              <a:rPr lang="en-US" altLang="ko-KR" sz="2400">
                <a:solidFill>
                  <a:srgbClr val="003399"/>
                </a:solidFill>
                <a:latin typeface="Gill Sans MT" charset="0"/>
                <a:ea typeface="맑은 고딕" charset="0"/>
              </a:rPr>
              <a:t>2) a path containing the </a:t>
            </a:r>
            <a:r>
              <a:rPr lang="en-US" altLang="ko-KR" sz="2400" i="1">
                <a:solidFill>
                  <a:srgbClr val="003399"/>
                </a:solidFill>
                <a:latin typeface="Bookman Old Style" charset="0"/>
                <a:ea typeface="맑은 고딕" charset="0"/>
              </a:rPr>
              <a:t>m</a:t>
            </a:r>
            <a:r>
              <a:rPr lang="en-US" altLang="ko-KR" sz="2400">
                <a:solidFill>
                  <a:srgbClr val="003399"/>
                </a:solidFill>
                <a:latin typeface="Gill Sans MT" charset="0"/>
                <a:ea typeface="맑은 고딕" charset="0"/>
              </a:rPr>
              <a:t>-</a:t>
            </a:r>
            <a:r>
              <a:rPr lang="en-US" altLang="ko-KR" sz="2400">
                <a:solidFill>
                  <a:srgbClr val="003399"/>
                </a:solidFill>
                <a:latin typeface="굴림" charset="0"/>
                <a:ea typeface="굴림" charset="0"/>
                <a:cs typeface="굴림" charset="0"/>
              </a:rPr>
              <a:t>1</a:t>
            </a:r>
            <a:r>
              <a:rPr lang="en-US" altLang="ko-KR" sz="2400">
                <a:solidFill>
                  <a:srgbClr val="003399"/>
                </a:solidFill>
                <a:latin typeface="Gill Sans MT" charset="0"/>
                <a:ea typeface="맑은 고딕" charset="0"/>
              </a:rPr>
              <a:t> edges (</a:t>
            </a:r>
            <a:r>
              <a:rPr lang="en-US" altLang="ko-KR" sz="2400" i="1">
                <a:solidFill>
                  <a:srgbClr val="003399"/>
                </a:solidFill>
                <a:latin typeface="Bookman Old Style" charset="0"/>
                <a:ea typeface="맑은 고딕" charset="0"/>
              </a:rPr>
              <a:t>v</a:t>
            </a:r>
            <a:r>
              <a:rPr lang="en-US" altLang="ko-KR" sz="2400" i="1" baseline="-25000">
                <a:solidFill>
                  <a:srgbClr val="003399"/>
                </a:solidFill>
                <a:latin typeface="Bookman Old Style" charset="0"/>
                <a:ea typeface="맑은 고딕" charset="0"/>
              </a:rPr>
              <a:t>1</a:t>
            </a:r>
            <a:r>
              <a:rPr lang="en-US" altLang="ko-KR" sz="2400" i="1">
                <a:solidFill>
                  <a:srgbClr val="003399"/>
                </a:solidFill>
                <a:latin typeface="Bookman Old Style" charset="0"/>
                <a:ea typeface="맑은 고딕" charset="0"/>
              </a:rPr>
              <a:t>,v</a:t>
            </a:r>
            <a:r>
              <a:rPr lang="en-US" altLang="ko-KR" sz="2400" i="1" baseline="-25000">
                <a:solidFill>
                  <a:srgbClr val="003399"/>
                </a:solidFill>
                <a:latin typeface="Bookman Old Style" charset="0"/>
                <a:ea typeface="맑은 고딕" charset="0"/>
              </a:rPr>
              <a:t>2</a:t>
            </a:r>
            <a:r>
              <a:rPr lang="en-US" altLang="ko-KR" sz="2400">
                <a:solidFill>
                  <a:srgbClr val="003399"/>
                </a:solidFill>
                <a:latin typeface="Gill Sans MT" charset="0"/>
                <a:ea typeface="맑은 고딕" charset="0"/>
              </a:rPr>
              <a:t>), (</a:t>
            </a:r>
            <a:r>
              <a:rPr lang="en-US" altLang="ko-KR" sz="2400" i="1">
                <a:solidFill>
                  <a:srgbClr val="003399"/>
                </a:solidFill>
                <a:latin typeface="Bookman Old Style" charset="0"/>
                <a:ea typeface="맑은 고딕" charset="0"/>
              </a:rPr>
              <a:t>v</a:t>
            </a:r>
            <a:r>
              <a:rPr lang="en-US" altLang="ko-KR" sz="2400" i="1" baseline="-25000">
                <a:solidFill>
                  <a:srgbClr val="003399"/>
                </a:solidFill>
                <a:latin typeface="Bookman Old Style" charset="0"/>
                <a:ea typeface="맑은 고딕" charset="0"/>
              </a:rPr>
              <a:t>2</a:t>
            </a:r>
            <a:r>
              <a:rPr lang="en-US" altLang="ko-KR" sz="2400" i="1">
                <a:solidFill>
                  <a:srgbClr val="003399"/>
                </a:solidFill>
                <a:latin typeface="Bookman Old Style" charset="0"/>
                <a:ea typeface="맑은 고딕" charset="0"/>
              </a:rPr>
              <a:t>,v</a:t>
            </a:r>
            <a:r>
              <a:rPr lang="en-US" altLang="ko-KR" sz="2400" i="1" baseline="-25000">
                <a:solidFill>
                  <a:srgbClr val="003399"/>
                </a:solidFill>
                <a:latin typeface="Bookman Old Style" charset="0"/>
                <a:ea typeface="맑은 고딕" charset="0"/>
              </a:rPr>
              <a:t>3</a:t>
            </a:r>
            <a:r>
              <a:rPr lang="en-US" altLang="ko-KR" sz="2400">
                <a:solidFill>
                  <a:srgbClr val="003399"/>
                </a:solidFill>
                <a:latin typeface="Gill Sans MT" charset="0"/>
                <a:ea typeface="맑은 고딕" charset="0"/>
              </a:rPr>
              <a:t>),…,(</a:t>
            </a:r>
            <a:r>
              <a:rPr lang="en-US" altLang="ko-KR" sz="2400" i="1">
                <a:solidFill>
                  <a:srgbClr val="003399"/>
                </a:solidFill>
                <a:latin typeface="Bookman Old Style" charset="0"/>
                <a:ea typeface="맑은 고딕" charset="0"/>
              </a:rPr>
              <a:t>v</a:t>
            </a:r>
            <a:r>
              <a:rPr lang="en-US" altLang="ko-KR" sz="2400" i="1" baseline="-25000">
                <a:solidFill>
                  <a:srgbClr val="003399"/>
                </a:solidFill>
                <a:latin typeface="Bookman Old Style" charset="0"/>
                <a:ea typeface="맑은 고딕" charset="0"/>
              </a:rPr>
              <a:t>m-1</a:t>
            </a:r>
            <a:r>
              <a:rPr lang="en-US" altLang="ko-KR" sz="2400" i="1">
                <a:solidFill>
                  <a:srgbClr val="003399"/>
                </a:solidFill>
                <a:latin typeface="Bookman Old Style" charset="0"/>
                <a:ea typeface="맑은 고딕" charset="0"/>
              </a:rPr>
              <a:t>, v</a:t>
            </a:r>
            <a:r>
              <a:rPr lang="en-US" altLang="ko-KR" sz="2400" i="1" baseline="-25000">
                <a:solidFill>
                  <a:srgbClr val="003399"/>
                </a:solidFill>
                <a:latin typeface="Bookman Old Style" charset="0"/>
                <a:ea typeface="맑은 고딕" charset="0"/>
              </a:rPr>
              <a:t>m</a:t>
            </a:r>
            <a:r>
              <a:rPr lang="en-US" altLang="ko-KR" sz="2400">
                <a:solidFill>
                  <a:srgbClr val="003399"/>
                </a:solidFill>
                <a:latin typeface="Gill Sans MT" charset="0"/>
                <a:ea typeface="맑은 고딕" charset="0"/>
              </a:rPr>
              <a:t>). If </a:t>
            </a:r>
            <a:r>
              <a:rPr lang="en-US" altLang="ko-KR" sz="2400" i="1">
                <a:solidFill>
                  <a:srgbClr val="003399"/>
                </a:solidFill>
                <a:latin typeface="Gill Sans MT" charset="0"/>
                <a:ea typeface="맑은 고딕" charset="0"/>
              </a:rPr>
              <a:t>m</a:t>
            </a:r>
            <a:r>
              <a:rPr lang="en-US" altLang="ko-KR" sz="2400">
                <a:solidFill>
                  <a:srgbClr val="003399"/>
                </a:solidFill>
                <a:latin typeface="Gill Sans MT" charset="0"/>
                <a:ea typeface="맑은 고딕" charset="0"/>
              </a:rPr>
              <a:t>=</a:t>
            </a:r>
            <a:r>
              <a:rPr lang="en-US" altLang="ko-KR" sz="2400" i="1">
                <a:solidFill>
                  <a:srgbClr val="003399"/>
                </a:solidFill>
                <a:latin typeface="Gill Sans MT" charset="0"/>
                <a:ea typeface="맑은 고딕" charset="0"/>
              </a:rPr>
              <a:t>n</a:t>
            </a:r>
            <a:r>
              <a:rPr lang="en-US" altLang="ko-KR" sz="2400">
                <a:solidFill>
                  <a:srgbClr val="003399"/>
                </a:solidFill>
                <a:latin typeface="Gill Sans MT" charset="0"/>
                <a:ea typeface="맑은 고딕" charset="0"/>
              </a:rPr>
              <a:t>, we are finished. </a:t>
            </a:r>
          </a:p>
        </p:txBody>
      </p:sp>
      <p:grpSp>
        <p:nvGrpSpPr>
          <p:cNvPr id="18435" name="Group 40"/>
          <p:cNvGrpSpPr>
            <a:grpSpLocks/>
          </p:cNvGrpSpPr>
          <p:nvPr/>
        </p:nvGrpSpPr>
        <p:grpSpPr bwMode="auto">
          <a:xfrm>
            <a:off x="2282825" y="2214563"/>
            <a:ext cx="4465638" cy="808037"/>
            <a:chOff x="1438" y="1219"/>
            <a:chExt cx="2813" cy="509"/>
          </a:xfrm>
        </p:grpSpPr>
        <p:sp>
          <p:nvSpPr>
            <p:cNvPr id="18464" name="Oval 6"/>
            <p:cNvSpPr>
              <a:spLocks noChangeArrowheads="1"/>
            </p:cNvSpPr>
            <p:nvPr/>
          </p:nvSpPr>
          <p:spPr bwMode="auto">
            <a:xfrm>
              <a:off x="1438" y="1533"/>
              <a:ext cx="194" cy="194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18465" name="Oval 7"/>
            <p:cNvSpPr>
              <a:spLocks noChangeArrowheads="1"/>
            </p:cNvSpPr>
            <p:nvPr/>
          </p:nvSpPr>
          <p:spPr bwMode="auto">
            <a:xfrm>
              <a:off x="2206" y="1533"/>
              <a:ext cx="194" cy="194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18466" name="Oval 8"/>
            <p:cNvSpPr>
              <a:spLocks noChangeArrowheads="1"/>
            </p:cNvSpPr>
            <p:nvPr/>
          </p:nvSpPr>
          <p:spPr bwMode="auto">
            <a:xfrm>
              <a:off x="2686" y="1534"/>
              <a:ext cx="194" cy="194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18467" name="Oval 9"/>
            <p:cNvSpPr>
              <a:spLocks noChangeArrowheads="1"/>
            </p:cNvSpPr>
            <p:nvPr/>
          </p:nvSpPr>
          <p:spPr bwMode="auto">
            <a:xfrm>
              <a:off x="4032" y="1533"/>
              <a:ext cx="194" cy="194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18468" name="Oval 10"/>
            <p:cNvSpPr>
              <a:spLocks noChangeArrowheads="1"/>
            </p:cNvSpPr>
            <p:nvPr/>
          </p:nvSpPr>
          <p:spPr bwMode="auto">
            <a:xfrm>
              <a:off x="3552" y="1533"/>
              <a:ext cx="194" cy="194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18469" name="Text Box 11"/>
            <p:cNvSpPr txBox="1">
              <a:spLocks noChangeArrowheads="1"/>
            </p:cNvSpPr>
            <p:nvPr/>
          </p:nvSpPr>
          <p:spPr bwMode="auto">
            <a:xfrm>
              <a:off x="1728" y="1437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3pPr>
              <a:lvl4pPr marL="1600200"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4pPr>
              <a:lvl5pPr marL="2057400"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5pPr>
              <a:lvl6pPr marL="25146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6pPr>
              <a:lvl7pPr marL="29718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7pPr>
              <a:lvl8pPr marL="34290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8pPr>
              <a:lvl9pPr marL="38862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9pPr>
            </a:lstStyle>
            <a:p>
              <a:pPr eaLnBrk="1" latinLnBrk="1" hangingPunct="1">
                <a:spcBef>
                  <a:spcPct val="50000"/>
                </a:spcBef>
              </a:pPr>
              <a:r>
                <a:rPr lang="ko-KR" altLang="en-US" sz="1800" b="1">
                  <a:latin typeface="굴림" charset="0"/>
                  <a:ea typeface="굴림" charset="0"/>
                  <a:cs typeface="굴림" charset="0"/>
                </a:rPr>
                <a:t>…</a:t>
              </a:r>
            </a:p>
          </p:txBody>
        </p:sp>
        <p:sp>
          <p:nvSpPr>
            <p:cNvPr id="18470" name="Text Box 12"/>
            <p:cNvSpPr txBox="1">
              <a:spLocks noChangeArrowheads="1"/>
            </p:cNvSpPr>
            <p:nvPr/>
          </p:nvSpPr>
          <p:spPr bwMode="auto">
            <a:xfrm>
              <a:off x="3024" y="1437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3pPr>
              <a:lvl4pPr marL="1600200"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4pPr>
              <a:lvl5pPr marL="2057400"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5pPr>
              <a:lvl6pPr marL="25146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6pPr>
              <a:lvl7pPr marL="29718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7pPr>
              <a:lvl8pPr marL="34290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8pPr>
              <a:lvl9pPr marL="38862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9pPr>
            </a:lstStyle>
            <a:p>
              <a:pPr eaLnBrk="1" latinLnBrk="1" hangingPunct="1">
                <a:spcBef>
                  <a:spcPct val="50000"/>
                </a:spcBef>
              </a:pPr>
              <a:r>
                <a:rPr lang="ko-KR" altLang="en-US" sz="1800" b="1">
                  <a:latin typeface="굴림" charset="0"/>
                  <a:ea typeface="굴림" charset="0"/>
                  <a:cs typeface="굴림" charset="0"/>
                </a:rPr>
                <a:t>…</a:t>
              </a:r>
            </a:p>
          </p:txBody>
        </p:sp>
        <p:graphicFrame>
          <p:nvGraphicFramePr>
            <p:cNvPr id="18471" name="Object 13"/>
            <p:cNvGraphicFramePr>
              <a:graphicFrameLocks noChangeAspect="1"/>
            </p:cNvGraphicFramePr>
            <p:nvPr/>
          </p:nvGraphicFramePr>
          <p:xfrm>
            <a:off x="1440" y="1228"/>
            <a:ext cx="199" cy="3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8" name="Equation" r:id="rId4" imgW="139579" imgH="215713" progId="Equation.3">
                    <p:embed/>
                  </p:oleObj>
                </mc:Choice>
                <mc:Fallback>
                  <p:oleObj name="Equation" r:id="rId4" imgW="139579" imgH="2157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0" y="1228"/>
                          <a:ext cx="199" cy="3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72" name="Object 14"/>
            <p:cNvGraphicFramePr>
              <a:graphicFrameLocks noChangeAspect="1"/>
            </p:cNvGraphicFramePr>
            <p:nvPr/>
          </p:nvGraphicFramePr>
          <p:xfrm>
            <a:off x="2190" y="1219"/>
            <a:ext cx="236" cy="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9" name="Equation" r:id="rId6" imgW="165028" imgH="228501" progId="Equation.3">
                    <p:embed/>
                  </p:oleObj>
                </mc:Choice>
                <mc:Fallback>
                  <p:oleObj name="Equation" r:id="rId6" imgW="165028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90" y="1219"/>
                          <a:ext cx="236" cy="3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73" name="Object 15"/>
            <p:cNvGraphicFramePr>
              <a:graphicFrameLocks noChangeAspect="1"/>
            </p:cNvGraphicFramePr>
            <p:nvPr/>
          </p:nvGraphicFramePr>
          <p:xfrm>
            <a:off x="2607" y="1219"/>
            <a:ext cx="362" cy="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00" name="Equation" r:id="rId8" imgW="253890" imgH="228501" progId="Equation.3">
                    <p:embed/>
                  </p:oleObj>
                </mc:Choice>
                <mc:Fallback>
                  <p:oleObj name="Equation" r:id="rId8" imgW="253890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7" y="1219"/>
                          <a:ext cx="362" cy="3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74" name="Object 16"/>
            <p:cNvGraphicFramePr>
              <a:graphicFrameLocks noChangeAspect="1"/>
            </p:cNvGraphicFramePr>
            <p:nvPr/>
          </p:nvGraphicFramePr>
          <p:xfrm>
            <a:off x="3462" y="1219"/>
            <a:ext cx="380" cy="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01" name="Equation" r:id="rId10" imgW="266584" imgH="228501" progId="Equation.3">
                    <p:embed/>
                  </p:oleObj>
                </mc:Choice>
                <mc:Fallback>
                  <p:oleObj name="Equation" r:id="rId10" imgW="266584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62" y="1219"/>
                          <a:ext cx="380" cy="3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75" name="Object 17"/>
            <p:cNvGraphicFramePr>
              <a:graphicFrameLocks noChangeAspect="1"/>
            </p:cNvGraphicFramePr>
            <p:nvPr/>
          </p:nvGraphicFramePr>
          <p:xfrm>
            <a:off x="3998" y="1219"/>
            <a:ext cx="253" cy="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02" name="Equation" r:id="rId12" imgW="177646" imgH="228402" progId="Equation.3">
                    <p:embed/>
                  </p:oleObj>
                </mc:Choice>
                <mc:Fallback>
                  <p:oleObj name="Equation" r:id="rId12" imgW="177646" imgH="22840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98" y="1219"/>
                          <a:ext cx="253" cy="3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76" name="Line 18"/>
            <p:cNvSpPr>
              <a:spLocks noChangeShapeType="1"/>
            </p:cNvSpPr>
            <p:nvPr/>
          </p:nvSpPr>
          <p:spPr bwMode="auto">
            <a:xfrm>
              <a:off x="1632" y="1632"/>
              <a:ext cx="145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8477" name="Line 19"/>
            <p:cNvSpPr>
              <a:spLocks noChangeShapeType="1"/>
            </p:cNvSpPr>
            <p:nvPr/>
          </p:nvSpPr>
          <p:spPr bwMode="auto">
            <a:xfrm>
              <a:off x="2064" y="1632"/>
              <a:ext cx="145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8478" name="Line 20"/>
            <p:cNvSpPr>
              <a:spLocks noChangeShapeType="1"/>
            </p:cNvSpPr>
            <p:nvPr/>
          </p:nvSpPr>
          <p:spPr bwMode="auto">
            <a:xfrm>
              <a:off x="2399" y="1632"/>
              <a:ext cx="289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8479" name="Line 21"/>
            <p:cNvSpPr>
              <a:spLocks noChangeShapeType="1"/>
            </p:cNvSpPr>
            <p:nvPr/>
          </p:nvSpPr>
          <p:spPr bwMode="auto">
            <a:xfrm>
              <a:off x="2880" y="1632"/>
              <a:ext cx="145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8480" name="Line 22"/>
            <p:cNvSpPr>
              <a:spLocks noChangeShapeType="1"/>
            </p:cNvSpPr>
            <p:nvPr/>
          </p:nvSpPr>
          <p:spPr bwMode="auto">
            <a:xfrm>
              <a:off x="3407" y="1632"/>
              <a:ext cx="145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8481" name="Line 24"/>
            <p:cNvSpPr>
              <a:spLocks noChangeShapeType="1"/>
            </p:cNvSpPr>
            <p:nvPr/>
          </p:nvSpPr>
          <p:spPr bwMode="auto">
            <a:xfrm>
              <a:off x="3743" y="1632"/>
              <a:ext cx="289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</p:grpSp>
      <p:sp>
        <p:nvSpPr>
          <p:cNvPr id="74" name="직사각형 73"/>
          <p:cNvSpPr/>
          <p:nvPr/>
        </p:nvSpPr>
        <p:spPr>
          <a:xfrm>
            <a:off x="571500" y="3357563"/>
            <a:ext cx="7715250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buFont typeface="Wingdings" charset="0"/>
              <a:buNone/>
            </a:pPr>
            <a:r>
              <a:rPr lang="en-US" altLang="ko-KR" sz="2400">
                <a:solidFill>
                  <a:srgbClr val="003399"/>
                </a:solidFill>
                <a:latin typeface="Gill Sans MT" charset="0"/>
                <a:ea typeface="맑은 고딕" charset="0"/>
                <a:cs typeface="맑은 고딕" charset="0"/>
              </a:rPr>
              <a:t>If not, let </a:t>
            </a:r>
            <a:r>
              <a:rPr lang="en-US" altLang="ko-KR" sz="2400" i="1">
                <a:solidFill>
                  <a:srgbClr val="003399"/>
                </a:solidFill>
                <a:latin typeface="Bookman Old Style" charset="0"/>
                <a:ea typeface="맑은 고딕" charset="0"/>
                <a:cs typeface="맑은 고딕" charset="0"/>
              </a:rPr>
              <a:t>v</a:t>
            </a:r>
            <a:r>
              <a:rPr lang="en-US" altLang="ko-KR" sz="2400">
                <a:solidFill>
                  <a:srgbClr val="003399"/>
                </a:solidFill>
                <a:latin typeface="Gill Sans MT" charset="0"/>
                <a:ea typeface="맑은 고딕" charset="0"/>
                <a:cs typeface="맑은 고딕" charset="0"/>
              </a:rPr>
              <a:t> be a vertex that doesn’t appear in </a:t>
            </a:r>
            <a:r>
              <a:rPr lang="en-US" altLang="ko-KR" sz="2400" i="1">
                <a:solidFill>
                  <a:srgbClr val="003399"/>
                </a:solidFill>
                <a:latin typeface="Bookman Old Style" charset="0"/>
                <a:ea typeface="맑은 고딕" charset="0"/>
                <a:cs typeface="맑은 고딕" charset="0"/>
              </a:rPr>
              <a:t>P</a:t>
            </a:r>
            <a:r>
              <a:rPr lang="en-US" altLang="ko-KR" sz="2400" i="1" baseline="-25000">
                <a:solidFill>
                  <a:srgbClr val="003399"/>
                </a:solidFill>
                <a:latin typeface="Bookman Old Style" charset="0"/>
                <a:ea typeface="맑은 고딕" charset="0"/>
                <a:cs typeface="맑은 고딕" charset="0"/>
              </a:rPr>
              <a:t>m</a:t>
            </a:r>
            <a:r>
              <a:rPr lang="en-US" altLang="ko-KR" sz="2400">
                <a:solidFill>
                  <a:srgbClr val="003399"/>
                </a:solidFill>
                <a:latin typeface="Gill Sans MT" charset="0"/>
                <a:ea typeface="맑은 고딕" charset="0"/>
                <a:cs typeface="맑은 고딕" charset="0"/>
              </a:rPr>
              <a:t>. If (</a:t>
            </a:r>
            <a:r>
              <a:rPr lang="en-US" altLang="ko-KR" sz="2400" i="1">
                <a:solidFill>
                  <a:srgbClr val="003399"/>
                </a:solidFill>
                <a:latin typeface="Bookman Old Style" charset="0"/>
                <a:ea typeface="맑은 고딕" charset="0"/>
                <a:cs typeface="맑은 고딕" charset="0"/>
              </a:rPr>
              <a:t>v,v</a:t>
            </a:r>
            <a:r>
              <a:rPr lang="en-US" altLang="ko-KR" sz="2400" i="1" baseline="-25000">
                <a:solidFill>
                  <a:srgbClr val="003399"/>
                </a:solidFill>
                <a:latin typeface="Bookman Old Style" charset="0"/>
                <a:ea typeface="맑은 고딕" charset="0"/>
                <a:cs typeface="맑은 고딕" charset="0"/>
              </a:rPr>
              <a:t>1</a:t>
            </a:r>
            <a:r>
              <a:rPr lang="en-US" altLang="ko-KR" sz="2400">
                <a:solidFill>
                  <a:srgbClr val="003399"/>
                </a:solidFill>
                <a:latin typeface="Gill Sans MT" charset="0"/>
                <a:ea typeface="맑은 고딕" charset="0"/>
                <a:cs typeface="맑은 고딕" charset="0"/>
              </a:rPr>
              <a:t>) is an edge in </a:t>
            </a:r>
            <a:r>
              <a:rPr lang="en-US" altLang="ko-KR" sz="2400" i="1">
                <a:latin typeface="Bookman Old Style" charset="0"/>
              </a:rPr>
              <a:t>K</a:t>
            </a:r>
            <a:r>
              <a:rPr lang="en-US" altLang="ko-KR" sz="2400" i="1" baseline="-25000">
                <a:latin typeface="Bookman Old Style" charset="0"/>
              </a:rPr>
              <a:t>n</a:t>
            </a:r>
            <a:r>
              <a:rPr lang="en-US" altLang="ko-KR" sz="2400"/>
              <a:t>*, </a:t>
            </a:r>
            <a:r>
              <a:rPr lang="en-US" altLang="ko-KR" sz="2400">
                <a:solidFill>
                  <a:srgbClr val="003399"/>
                </a:solidFill>
                <a:latin typeface="Gill Sans MT" charset="0"/>
                <a:ea typeface="맑은 고딕" charset="0"/>
                <a:cs typeface="맑은 고딕" charset="0"/>
              </a:rPr>
              <a:t>we can extend </a:t>
            </a:r>
            <a:r>
              <a:rPr lang="en-US" altLang="ko-KR" sz="2400" i="1">
                <a:solidFill>
                  <a:srgbClr val="003399"/>
                </a:solidFill>
                <a:latin typeface="Bookman Old Style" charset="0"/>
                <a:ea typeface="맑은 고딕" charset="0"/>
                <a:cs typeface="맑은 고딕" charset="0"/>
              </a:rPr>
              <a:t>P</a:t>
            </a:r>
            <a:r>
              <a:rPr lang="en-US" altLang="ko-KR" sz="2400" i="1" baseline="-25000">
                <a:solidFill>
                  <a:srgbClr val="003399"/>
                </a:solidFill>
                <a:latin typeface="Bookman Old Style" charset="0"/>
                <a:ea typeface="맑은 고딕" charset="0"/>
                <a:cs typeface="맑은 고딕" charset="0"/>
              </a:rPr>
              <a:t>m</a:t>
            </a:r>
            <a:r>
              <a:rPr lang="en-US" altLang="ko-KR" sz="2400">
                <a:solidFill>
                  <a:srgbClr val="003399"/>
                </a:solidFill>
                <a:latin typeface="Gill Sans MT" charset="0"/>
                <a:ea typeface="맑은 고딕" charset="0"/>
                <a:cs typeface="맑은 고딕" charset="0"/>
              </a:rPr>
              <a:t> by adjoining this edge. </a:t>
            </a:r>
          </a:p>
        </p:txBody>
      </p:sp>
      <p:grpSp>
        <p:nvGrpSpPr>
          <p:cNvPr id="18437" name="Group 40"/>
          <p:cNvGrpSpPr>
            <a:grpSpLocks/>
          </p:cNvGrpSpPr>
          <p:nvPr/>
        </p:nvGrpSpPr>
        <p:grpSpPr bwMode="auto">
          <a:xfrm>
            <a:off x="2714625" y="4214813"/>
            <a:ext cx="4465638" cy="808037"/>
            <a:chOff x="1438" y="1219"/>
            <a:chExt cx="2813" cy="509"/>
          </a:xfrm>
        </p:grpSpPr>
        <p:sp>
          <p:nvSpPr>
            <p:cNvPr id="18446" name="Oval 6"/>
            <p:cNvSpPr>
              <a:spLocks noChangeArrowheads="1"/>
            </p:cNvSpPr>
            <p:nvPr/>
          </p:nvSpPr>
          <p:spPr bwMode="auto">
            <a:xfrm>
              <a:off x="1438" y="1533"/>
              <a:ext cx="194" cy="194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18447" name="Oval 7"/>
            <p:cNvSpPr>
              <a:spLocks noChangeArrowheads="1"/>
            </p:cNvSpPr>
            <p:nvPr/>
          </p:nvSpPr>
          <p:spPr bwMode="auto">
            <a:xfrm>
              <a:off x="2206" y="1533"/>
              <a:ext cx="194" cy="194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18448" name="Oval 8"/>
            <p:cNvSpPr>
              <a:spLocks noChangeArrowheads="1"/>
            </p:cNvSpPr>
            <p:nvPr/>
          </p:nvSpPr>
          <p:spPr bwMode="auto">
            <a:xfrm>
              <a:off x="2686" y="1534"/>
              <a:ext cx="194" cy="194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18449" name="Oval 9"/>
            <p:cNvSpPr>
              <a:spLocks noChangeArrowheads="1"/>
            </p:cNvSpPr>
            <p:nvPr/>
          </p:nvSpPr>
          <p:spPr bwMode="auto">
            <a:xfrm>
              <a:off x="4032" y="1533"/>
              <a:ext cx="194" cy="194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18450" name="Oval 10"/>
            <p:cNvSpPr>
              <a:spLocks noChangeArrowheads="1"/>
            </p:cNvSpPr>
            <p:nvPr/>
          </p:nvSpPr>
          <p:spPr bwMode="auto">
            <a:xfrm>
              <a:off x="3552" y="1533"/>
              <a:ext cx="194" cy="194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18451" name="Text Box 11"/>
            <p:cNvSpPr txBox="1">
              <a:spLocks noChangeArrowheads="1"/>
            </p:cNvSpPr>
            <p:nvPr/>
          </p:nvSpPr>
          <p:spPr bwMode="auto">
            <a:xfrm>
              <a:off x="1728" y="1437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3pPr>
              <a:lvl4pPr marL="1600200"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4pPr>
              <a:lvl5pPr marL="2057400"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5pPr>
              <a:lvl6pPr marL="25146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6pPr>
              <a:lvl7pPr marL="29718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7pPr>
              <a:lvl8pPr marL="34290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8pPr>
              <a:lvl9pPr marL="38862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9pPr>
            </a:lstStyle>
            <a:p>
              <a:pPr eaLnBrk="1" latinLnBrk="1" hangingPunct="1">
                <a:spcBef>
                  <a:spcPct val="50000"/>
                </a:spcBef>
              </a:pPr>
              <a:r>
                <a:rPr lang="ko-KR" altLang="en-US" sz="1800" b="1">
                  <a:latin typeface="굴림" charset="0"/>
                  <a:ea typeface="굴림" charset="0"/>
                  <a:cs typeface="굴림" charset="0"/>
                </a:rPr>
                <a:t>…</a:t>
              </a:r>
            </a:p>
          </p:txBody>
        </p:sp>
        <p:sp>
          <p:nvSpPr>
            <p:cNvPr id="18452" name="Text Box 12"/>
            <p:cNvSpPr txBox="1">
              <a:spLocks noChangeArrowheads="1"/>
            </p:cNvSpPr>
            <p:nvPr/>
          </p:nvSpPr>
          <p:spPr bwMode="auto">
            <a:xfrm>
              <a:off x="3024" y="1437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3pPr>
              <a:lvl4pPr marL="1600200"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4pPr>
              <a:lvl5pPr marL="2057400"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5pPr>
              <a:lvl6pPr marL="25146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6pPr>
              <a:lvl7pPr marL="29718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7pPr>
              <a:lvl8pPr marL="34290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8pPr>
              <a:lvl9pPr marL="38862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9pPr>
            </a:lstStyle>
            <a:p>
              <a:pPr eaLnBrk="1" latinLnBrk="1" hangingPunct="1">
                <a:spcBef>
                  <a:spcPct val="50000"/>
                </a:spcBef>
              </a:pPr>
              <a:r>
                <a:rPr lang="ko-KR" altLang="en-US" sz="1800" b="1">
                  <a:latin typeface="굴림" charset="0"/>
                  <a:ea typeface="굴림" charset="0"/>
                  <a:cs typeface="굴림" charset="0"/>
                </a:rPr>
                <a:t>…</a:t>
              </a:r>
            </a:p>
          </p:txBody>
        </p:sp>
        <p:graphicFrame>
          <p:nvGraphicFramePr>
            <p:cNvPr id="18453" name="Object 7"/>
            <p:cNvGraphicFramePr>
              <a:graphicFrameLocks noChangeAspect="1"/>
            </p:cNvGraphicFramePr>
            <p:nvPr/>
          </p:nvGraphicFramePr>
          <p:xfrm>
            <a:off x="1440" y="1228"/>
            <a:ext cx="199" cy="3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03" name="Equation" r:id="rId14" imgW="139579" imgH="215713" progId="Equation.3">
                    <p:embed/>
                  </p:oleObj>
                </mc:Choice>
                <mc:Fallback>
                  <p:oleObj name="Equation" r:id="rId14" imgW="139579" imgH="2157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0" y="1228"/>
                          <a:ext cx="199" cy="3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54" name="Object 8"/>
            <p:cNvGraphicFramePr>
              <a:graphicFrameLocks noChangeAspect="1"/>
            </p:cNvGraphicFramePr>
            <p:nvPr/>
          </p:nvGraphicFramePr>
          <p:xfrm>
            <a:off x="2190" y="1219"/>
            <a:ext cx="236" cy="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04" name="Equation" r:id="rId15" imgW="165028" imgH="228501" progId="Equation.3">
                    <p:embed/>
                  </p:oleObj>
                </mc:Choice>
                <mc:Fallback>
                  <p:oleObj name="Equation" r:id="rId15" imgW="165028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90" y="1219"/>
                          <a:ext cx="236" cy="3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55" name="Object 9"/>
            <p:cNvGraphicFramePr>
              <a:graphicFrameLocks noChangeAspect="1"/>
            </p:cNvGraphicFramePr>
            <p:nvPr/>
          </p:nvGraphicFramePr>
          <p:xfrm>
            <a:off x="2607" y="1219"/>
            <a:ext cx="362" cy="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05" name="Equation" r:id="rId16" imgW="253890" imgH="228501" progId="Equation.3">
                    <p:embed/>
                  </p:oleObj>
                </mc:Choice>
                <mc:Fallback>
                  <p:oleObj name="Equation" r:id="rId16" imgW="253890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7" y="1219"/>
                          <a:ext cx="362" cy="3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56" name="Object 10"/>
            <p:cNvGraphicFramePr>
              <a:graphicFrameLocks noChangeAspect="1"/>
            </p:cNvGraphicFramePr>
            <p:nvPr/>
          </p:nvGraphicFramePr>
          <p:xfrm>
            <a:off x="3462" y="1219"/>
            <a:ext cx="380" cy="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06" name="Equation" r:id="rId17" imgW="266584" imgH="228501" progId="Equation.3">
                    <p:embed/>
                  </p:oleObj>
                </mc:Choice>
                <mc:Fallback>
                  <p:oleObj name="Equation" r:id="rId17" imgW="266584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62" y="1219"/>
                          <a:ext cx="380" cy="3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57" name="Object 11"/>
            <p:cNvGraphicFramePr>
              <a:graphicFrameLocks noChangeAspect="1"/>
            </p:cNvGraphicFramePr>
            <p:nvPr/>
          </p:nvGraphicFramePr>
          <p:xfrm>
            <a:off x="3998" y="1219"/>
            <a:ext cx="253" cy="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07" name="Equation" r:id="rId18" imgW="177646" imgH="228402" progId="Equation.3">
                    <p:embed/>
                  </p:oleObj>
                </mc:Choice>
                <mc:Fallback>
                  <p:oleObj name="Equation" r:id="rId18" imgW="177646" imgH="22840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98" y="1219"/>
                          <a:ext cx="253" cy="3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58" name="Line 18"/>
            <p:cNvSpPr>
              <a:spLocks noChangeShapeType="1"/>
            </p:cNvSpPr>
            <p:nvPr/>
          </p:nvSpPr>
          <p:spPr bwMode="auto">
            <a:xfrm>
              <a:off x="1632" y="1632"/>
              <a:ext cx="145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8459" name="Line 19"/>
            <p:cNvSpPr>
              <a:spLocks noChangeShapeType="1"/>
            </p:cNvSpPr>
            <p:nvPr/>
          </p:nvSpPr>
          <p:spPr bwMode="auto">
            <a:xfrm>
              <a:off x="2064" y="1632"/>
              <a:ext cx="145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8460" name="Line 20"/>
            <p:cNvSpPr>
              <a:spLocks noChangeShapeType="1"/>
            </p:cNvSpPr>
            <p:nvPr/>
          </p:nvSpPr>
          <p:spPr bwMode="auto">
            <a:xfrm>
              <a:off x="2399" y="1632"/>
              <a:ext cx="289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8461" name="Line 21"/>
            <p:cNvSpPr>
              <a:spLocks noChangeShapeType="1"/>
            </p:cNvSpPr>
            <p:nvPr/>
          </p:nvSpPr>
          <p:spPr bwMode="auto">
            <a:xfrm>
              <a:off x="2880" y="1632"/>
              <a:ext cx="145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8462" name="Line 22"/>
            <p:cNvSpPr>
              <a:spLocks noChangeShapeType="1"/>
            </p:cNvSpPr>
            <p:nvPr/>
          </p:nvSpPr>
          <p:spPr bwMode="auto">
            <a:xfrm>
              <a:off x="3407" y="1632"/>
              <a:ext cx="145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8463" name="Line 24"/>
            <p:cNvSpPr>
              <a:spLocks noChangeShapeType="1"/>
            </p:cNvSpPr>
            <p:nvPr/>
          </p:nvSpPr>
          <p:spPr bwMode="auto">
            <a:xfrm>
              <a:off x="3743" y="1632"/>
              <a:ext cx="289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2032000" y="5022850"/>
            <a:ext cx="685800" cy="1011238"/>
            <a:chOff x="1008" y="1728"/>
            <a:chExt cx="432" cy="637"/>
          </a:xfrm>
        </p:grpSpPr>
        <p:sp>
          <p:nvSpPr>
            <p:cNvPr id="18442" name="Line 25"/>
            <p:cNvSpPr>
              <a:spLocks noChangeShapeType="1"/>
            </p:cNvSpPr>
            <p:nvPr/>
          </p:nvSpPr>
          <p:spPr bwMode="auto">
            <a:xfrm flipV="1">
              <a:off x="1200" y="1728"/>
              <a:ext cx="24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grpSp>
          <p:nvGrpSpPr>
            <p:cNvPr id="18443" name="Group 27"/>
            <p:cNvGrpSpPr>
              <a:grpSpLocks/>
            </p:cNvGrpSpPr>
            <p:nvPr/>
          </p:nvGrpSpPr>
          <p:grpSpPr bwMode="auto">
            <a:xfrm>
              <a:off x="1008" y="1920"/>
              <a:ext cx="194" cy="445"/>
              <a:chOff x="1008" y="1920"/>
              <a:chExt cx="194" cy="445"/>
            </a:xfrm>
          </p:grpSpPr>
          <p:sp>
            <p:nvSpPr>
              <p:cNvPr id="18444" name="Oval 4"/>
              <p:cNvSpPr>
                <a:spLocks noChangeArrowheads="1"/>
              </p:cNvSpPr>
              <p:nvPr/>
            </p:nvSpPr>
            <p:spPr bwMode="auto">
              <a:xfrm>
                <a:off x="1008" y="1920"/>
                <a:ext cx="194" cy="194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 eaLnBrk="1" latinLnBrk="1" hangingPunct="1"/>
                <a:endParaRPr lang="ko-KR" altLang="en-US"/>
              </a:p>
            </p:txBody>
          </p:sp>
          <p:graphicFrame>
            <p:nvGraphicFramePr>
              <p:cNvPr id="18445" name="Object 26"/>
              <p:cNvGraphicFramePr>
                <a:graphicFrameLocks noChangeAspect="1"/>
              </p:cNvGraphicFramePr>
              <p:nvPr/>
            </p:nvGraphicFramePr>
            <p:xfrm>
              <a:off x="1026" y="2166"/>
              <a:ext cx="163" cy="19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08" name="Equation" r:id="rId19" imgW="114201" imgH="139579" progId="Equation.3">
                      <p:embed/>
                    </p:oleObj>
                  </mc:Choice>
                  <mc:Fallback>
                    <p:oleObj name="Equation" r:id="rId19" imgW="114201" imgH="13957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26" y="2166"/>
                            <a:ext cx="163" cy="19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124" name="Text Box 41"/>
          <p:cNvSpPr txBox="1">
            <a:spLocks noChangeArrowheads="1"/>
          </p:cNvSpPr>
          <p:nvPr/>
        </p:nvSpPr>
        <p:spPr bwMode="auto">
          <a:xfrm>
            <a:off x="889000" y="525145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sz="32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9pPr>
          </a:lstStyle>
          <a:p>
            <a:pPr eaLnBrk="1" latinLnBrk="1" hangingPunct="1">
              <a:spcBef>
                <a:spcPct val="50000"/>
              </a:spcBef>
            </a:pPr>
            <a:r>
              <a:rPr lang="en-US" altLang="ko-KR" sz="1800" b="1">
                <a:latin typeface="Comic Sans MS" charset="0"/>
                <a:ea typeface="굴림" charset="0"/>
                <a:cs typeface="굴림" charset="0"/>
              </a:rPr>
              <a:t>Exist</a:t>
            </a:r>
          </a:p>
        </p:txBody>
      </p:sp>
      <p:sp>
        <p:nvSpPr>
          <p:cNvPr id="18440" name="Rectangle 13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6781800" y="63246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9pPr>
          </a:lstStyle>
          <a:p>
            <a:pPr algn="r"/>
            <a:fld id="{5921A8C1-83AB-734E-8DA0-FA6A0A155740}" type="slidenum">
              <a:rPr lang="en-US" altLang="ko-KR" sz="1000">
                <a:solidFill>
                  <a:schemeClr val="tx2"/>
                </a:solidFill>
                <a:latin typeface="Tahoma" charset="0"/>
              </a:rPr>
              <a:pPr algn="r"/>
              <a:t>4</a:t>
            </a:fld>
            <a:endParaRPr lang="en-US" altLang="ko-KR" sz="100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18441" name="Text Box 51"/>
          <p:cNvSpPr txBox="1">
            <a:spLocks noChangeArrowheads="1"/>
          </p:cNvSpPr>
          <p:nvPr/>
        </p:nvSpPr>
        <p:spPr bwMode="auto">
          <a:xfrm>
            <a:off x="6948488" y="836613"/>
            <a:ext cx="194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9pPr>
          </a:lstStyle>
          <a:p>
            <a:pPr eaLnBrk="1" latinLnBrk="1" hangingPunct="1">
              <a:spcBef>
                <a:spcPct val="50000"/>
              </a:spcBef>
            </a:pPr>
            <a:r>
              <a:rPr lang="en-US" altLang="ko-KR" sz="1200">
                <a:latin typeface="맑은 고딕" charset="0"/>
              </a:rPr>
              <a:t>Complete directed graph</a:t>
            </a:r>
            <a:r>
              <a:rPr lang="ko-KR" altLang="en-US" sz="1200">
                <a:latin typeface="맑은 고딕" charset="0"/>
              </a:rPr>
              <a:t>에서의 </a:t>
            </a:r>
            <a:r>
              <a:rPr lang="en-US" altLang="ko-KR" sz="1200">
                <a:latin typeface="맑은 고딕" charset="0"/>
              </a:rPr>
              <a:t>vertex </a:t>
            </a:r>
            <a:r>
              <a:rPr lang="ko-KR" altLang="en-US" sz="1200">
                <a:latin typeface="맑은 고딕" charset="0"/>
              </a:rPr>
              <a:t>수</a:t>
            </a:r>
            <a:r>
              <a:rPr lang="en-US" altLang="ko-KR" sz="1200">
                <a:latin typeface="맑은 고딕" charset="0"/>
              </a:rPr>
              <a:t>: n</a:t>
            </a:r>
          </a:p>
        </p:txBody>
      </p:sp>
      <p:sp>
        <p:nvSpPr>
          <p:cNvPr id="51" name="Rectangle 50"/>
          <p:cNvSpPr/>
          <p:nvPr/>
        </p:nvSpPr>
        <p:spPr>
          <a:xfrm>
            <a:off x="911821" y="6504376"/>
            <a:ext cx="73203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/>
              <a:t>infosec.pusan.ac.kr</a:t>
            </a:r>
            <a:r>
              <a:rPr lang="en-US" dirty="0" smtClean="0"/>
              <a:t>/</a:t>
            </a:r>
            <a:r>
              <a:rPr lang="en-US" dirty="0" err="1" smtClean="0"/>
              <a:t>wp</a:t>
            </a:r>
            <a:r>
              <a:rPr lang="en-US" dirty="0" smtClean="0"/>
              <a:t>-content/uploads/2017/12/Graph-Theory4_last.ppt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91108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75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2263874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K-OPT: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TSP: K-OPT</a:t>
            </a:r>
            <a:endParaRPr lang="en-US" sz="4000" dirty="0"/>
          </a:p>
        </p:txBody>
      </p:sp>
      <p:grpSp>
        <p:nvGrpSpPr>
          <p:cNvPr id="2" name="Group 1"/>
          <p:cNvGrpSpPr/>
          <p:nvPr/>
        </p:nvGrpSpPr>
        <p:grpSpPr>
          <a:xfrm>
            <a:off x="2204203" y="3502773"/>
            <a:ext cx="5224278" cy="2607647"/>
            <a:chOff x="2204203" y="3502773"/>
            <a:chExt cx="5224278" cy="2607647"/>
          </a:xfrm>
        </p:grpSpPr>
        <p:cxnSp>
          <p:nvCxnSpPr>
            <p:cNvPr id="9" name="Straight Arrow Connector 8"/>
            <p:cNvCxnSpPr>
              <a:stCxn id="21" idx="4"/>
              <a:endCxn id="23" idx="0"/>
            </p:cNvCxnSpPr>
            <p:nvPr/>
          </p:nvCxnSpPr>
          <p:spPr>
            <a:xfrm flipH="1">
              <a:off x="2313931" y="3941685"/>
              <a:ext cx="65485" cy="172821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25" idx="1"/>
              <a:endCxn id="44" idx="4"/>
            </p:cNvCxnSpPr>
            <p:nvPr/>
          </p:nvCxnSpPr>
          <p:spPr>
            <a:xfrm flipH="1" flipV="1">
              <a:off x="3122717" y="3974175"/>
              <a:ext cx="165365" cy="29473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29" idx="1"/>
              <a:endCxn id="28" idx="5"/>
            </p:cNvCxnSpPr>
            <p:nvPr/>
          </p:nvCxnSpPr>
          <p:spPr>
            <a:xfrm flipH="1" flipV="1">
              <a:off x="6225490" y="3690090"/>
              <a:ext cx="1015674" cy="96063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30" idx="7"/>
              <a:endCxn id="29" idx="3"/>
            </p:cNvCxnSpPr>
            <p:nvPr/>
          </p:nvCxnSpPr>
          <p:spPr>
            <a:xfrm flipV="1">
              <a:off x="6225490" y="4805898"/>
              <a:ext cx="1015674" cy="111720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26" idx="5"/>
              <a:endCxn id="30" idx="1"/>
            </p:cNvCxnSpPr>
            <p:nvPr/>
          </p:nvCxnSpPr>
          <p:spPr>
            <a:xfrm>
              <a:off x="5396955" y="5132492"/>
              <a:ext cx="673357" cy="79061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27" idx="2"/>
              <a:endCxn id="20" idx="6"/>
            </p:cNvCxnSpPr>
            <p:nvPr/>
          </p:nvCxnSpPr>
          <p:spPr>
            <a:xfrm flipH="1">
              <a:off x="4306346" y="4330989"/>
              <a:ext cx="860458" cy="17786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23" idx="5"/>
              <a:endCxn id="24" idx="2"/>
            </p:cNvCxnSpPr>
            <p:nvPr/>
          </p:nvCxnSpPr>
          <p:spPr>
            <a:xfrm>
              <a:off x="2391520" y="5857218"/>
              <a:ext cx="1278009" cy="9290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Group 75"/>
            <p:cNvGrpSpPr/>
            <p:nvPr/>
          </p:nvGrpSpPr>
          <p:grpSpPr>
            <a:xfrm>
              <a:off x="2204203" y="3502773"/>
              <a:ext cx="5224278" cy="2607647"/>
              <a:chOff x="2204203" y="3502773"/>
              <a:chExt cx="5224278" cy="2607647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4086890" y="439912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269688" y="372222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4085474" y="4970210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2204203" y="566990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669529" y="584039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255943" y="423677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209638" y="4945175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5166804" y="422126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6038173" y="3502773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7209025" y="4618581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6038173" y="589096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012989" y="3754719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65" name="Straight Arrow Connector 64"/>
            <p:cNvCxnSpPr>
              <a:stCxn id="24" idx="7"/>
              <a:endCxn id="22" idx="3"/>
            </p:cNvCxnSpPr>
            <p:nvPr/>
          </p:nvCxnSpPr>
          <p:spPr>
            <a:xfrm flipV="1">
              <a:off x="3856846" y="5157527"/>
              <a:ext cx="260767" cy="71501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2853010" y="3417526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6169416" y="3187634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5459886" y="4319512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cxnSp>
        <p:nvCxnSpPr>
          <p:cNvPr id="34" name="Straight Arrow Connector 33"/>
          <p:cNvCxnSpPr>
            <a:stCxn id="28" idx="3"/>
            <a:endCxn id="27" idx="7"/>
          </p:cNvCxnSpPr>
          <p:nvPr/>
        </p:nvCxnSpPr>
        <p:spPr>
          <a:xfrm flipH="1">
            <a:off x="5354121" y="3690090"/>
            <a:ext cx="716191" cy="56331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860337" y="4931251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4</a:t>
            </a:r>
          </a:p>
        </p:txBody>
      </p:sp>
      <p:cxnSp>
        <p:nvCxnSpPr>
          <p:cNvPr id="37" name="Straight Arrow Connector 36"/>
          <p:cNvCxnSpPr>
            <a:stCxn id="22" idx="6"/>
            <a:endCxn id="26" idx="2"/>
          </p:cNvCxnSpPr>
          <p:nvPr/>
        </p:nvCxnSpPr>
        <p:spPr>
          <a:xfrm flipV="1">
            <a:off x="4304930" y="5054903"/>
            <a:ext cx="904708" cy="25035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205599" y="5114728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4129229" y="4016616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6</a:t>
            </a:r>
            <a:endParaRPr lang="en-US" baseline="-25000" dirty="0"/>
          </a:p>
        </p:txBody>
      </p:sp>
      <p:cxnSp>
        <p:nvCxnSpPr>
          <p:cNvPr id="40" name="Straight Arrow Connector 39"/>
          <p:cNvCxnSpPr>
            <a:stCxn id="44" idx="2"/>
            <a:endCxn id="21" idx="6"/>
          </p:cNvCxnSpPr>
          <p:nvPr/>
        </p:nvCxnSpPr>
        <p:spPr>
          <a:xfrm flipH="1" flipV="1">
            <a:off x="2489144" y="3831957"/>
            <a:ext cx="523845" cy="32490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397616" y="4358977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944024" y="3476794"/>
            <a:ext cx="37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8</a:t>
            </a:r>
          </a:p>
        </p:txBody>
      </p:sp>
      <p:cxnSp>
        <p:nvCxnSpPr>
          <p:cNvPr id="43" name="Straight Arrow Connector 42"/>
          <p:cNvCxnSpPr>
            <a:stCxn id="20" idx="2"/>
            <a:endCxn id="25" idx="5"/>
          </p:cNvCxnSpPr>
          <p:nvPr/>
        </p:nvCxnSpPr>
        <p:spPr>
          <a:xfrm flipH="1" flipV="1">
            <a:off x="3443260" y="4424091"/>
            <a:ext cx="643630" cy="84762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209024" y="3730727"/>
            <a:ext cx="1934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 good move!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777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961121" cy="590878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Task: find the shortest path to visit all cities exactly </a:t>
            </a:r>
            <a:r>
              <a:rPr lang="en-US" dirty="0" smtClean="0"/>
              <a:t>once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Start with simple ideas</a:t>
            </a:r>
          </a:p>
          <a:p>
            <a:pPr lvl="1"/>
            <a:r>
              <a:rPr lang="en-US" dirty="0"/>
              <a:t>Use common sense</a:t>
            </a:r>
          </a:p>
          <a:p>
            <a:pPr lvl="2"/>
            <a:r>
              <a:rPr lang="en-US" dirty="0" smtClean="0"/>
              <a:t>Which </a:t>
            </a:r>
            <a:r>
              <a:rPr lang="en-US" dirty="0"/>
              <a:t>moves are </a:t>
            </a:r>
            <a:r>
              <a:rPr lang="en-US" dirty="0" smtClean="0"/>
              <a:t>likely </a:t>
            </a:r>
            <a:r>
              <a:rPr lang="en-US" dirty="0"/>
              <a:t>to be good?</a:t>
            </a:r>
          </a:p>
          <a:p>
            <a:pPr lvl="2"/>
            <a:r>
              <a:rPr lang="en-US" dirty="0"/>
              <a:t>Which moves are </a:t>
            </a:r>
            <a:r>
              <a:rPr lang="en-US" dirty="0" smtClean="0"/>
              <a:t>likely to </a:t>
            </a:r>
            <a:r>
              <a:rPr lang="en-US" dirty="0"/>
              <a:t>be bad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What connections do you need?</a:t>
            </a:r>
            <a:endParaRPr lang="en-US" dirty="0"/>
          </a:p>
          <a:p>
            <a:pPr lvl="1"/>
            <a:r>
              <a:rPr lang="en-US" dirty="0"/>
              <a:t>Visualize the </a:t>
            </a:r>
            <a:r>
              <a:rPr lang="en-US" dirty="0" smtClean="0"/>
              <a:t>path</a:t>
            </a:r>
            <a:endParaRPr lang="en-US" dirty="0"/>
          </a:p>
          <a:p>
            <a:pPr lvl="1"/>
            <a:r>
              <a:rPr lang="en-US" dirty="0" smtClean="0"/>
              <a:t>Profile code before running for long</a:t>
            </a:r>
          </a:p>
          <a:p>
            <a:pPr lvl="1"/>
            <a:r>
              <a:rPr lang="en-US" dirty="0" smtClean="0"/>
              <a:t>Escape local minima</a:t>
            </a:r>
          </a:p>
          <a:p>
            <a:pPr lvl="2"/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 for TSP: hints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257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How to make local search work?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673783" cy="563122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Local search has no guarantees.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How to make local search work well?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Connectivity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Escaping local minima</a:t>
            </a:r>
          </a:p>
        </p:txBody>
      </p:sp>
      <p:sp>
        <p:nvSpPr>
          <p:cNvPr id="5" name="Rectangle 4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234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search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673783" cy="563122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082" y="1940767"/>
            <a:ext cx="3824778" cy="386287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290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Connectivity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673783" cy="563122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 smtClean="0"/>
              <a:t>Important property of local neighborhoods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A neighborhood N is connected if, from every configuration S, some optimal solution O can be reached by a sequence of moves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8284" y="2168276"/>
            <a:ext cx="5606935" cy="23943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456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Connectivity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673783" cy="563122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 smtClean="0"/>
              <a:t>Connectivity does not guarantee optimality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607" y="2209800"/>
            <a:ext cx="6772275" cy="37623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462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Connectivity of TSP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673783" cy="563122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dirty="0" smtClean="0"/>
              <a:t>Is 2-OPT connected?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sz="2400" dirty="0" smtClean="0"/>
              <a:t>Simple algorithm:</a:t>
            </a:r>
          </a:p>
          <a:p>
            <a:pPr marL="457200" lvl="1" indent="0">
              <a:buNone/>
            </a:pPr>
            <a:r>
              <a:rPr lang="en-US" sz="2400" dirty="0" smtClean="0"/>
              <a:t>loop other the points along</a:t>
            </a:r>
          </a:p>
          <a:p>
            <a:pPr marL="457200" lvl="1" indent="0">
              <a:buNone/>
            </a:pPr>
            <a:r>
              <a:rPr lang="en-US" sz="2400" dirty="0"/>
              <a:t>t</a:t>
            </a:r>
            <a:r>
              <a:rPr lang="en-US" sz="2400" dirty="0" smtClean="0"/>
              <a:t>he optimal path and fix</a:t>
            </a:r>
          </a:p>
          <a:p>
            <a:pPr marL="457200" lvl="1" indent="0">
              <a:buNone/>
            </a:pPr>
            <a:r>
              <a:rPr lang="en-US" sz="2400" dirty="0"/>
              <a:t>e</a:t>
            </a:r>
            <a:r>
              <a:rPr lang="en-US" sz="2400" dirty="0" smtClean="0"/>
              <a:t>dges of the initial path</a:t>
            </a:r>
          </a:p>
          <a:p>
            <a:pPr marL="457200" lvl="1" indent="0">
              <a:buNone/>
            </a:pPr>
            <a:r>
              <a:rPr lang="en-US" sz="2400" dirty="0"/>
              <a:t>o</a:t>
            </a:r>
            <a:r>
              <a:rPr lang="en-US" sz="2400" dirty="0" smtClean="0"/>
              <a:t>ne by one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grpSp>
        <p:nvGrpSpPr>
          <p:cNvPr id="26" name="Group 25"/>
          <p:cNvGrpSpPr/>
          <p:nvPr/>
        </p:nvGrpSpPr>
        <p:grpSpPr>
          <a:xfrm>
            <a:off x="4355091" y="1275386"/>
            <a:ext cx="4106856" cy="2167128"/>
            <a:chOff x="2058248" y="3039137"/>
            <a:chExt cx="4923043" cy="2607647"/>
          </a:xfrm>
        </p:grpSpPr>
        <p:grpSp>
          <p:nvGrpSpPr>
            <p:cNvPr id="27" name="Group 26"/>
            <p:cNvGrpSpPr/>
            <p:nvPr/>
          </p:nvGrpSpPr>
          <p:grpSpPr>
            <a:xfrm>
              <a:off x="2058248" y="3039137"/>
              <a:ext cx="4923043" cy="2607647"/>
              <a:chOff x="978408" y="2404872"/>
              <a:chExt cx="4923043" cy="2607647"/>
            </a:xfrm>
          </p:grpSpPr>
          <p:sp>
            <p:nvSpPr>
              <p:cNvPr id="39" name="Oval 38"/>
              <p:cNvSpPr/>
              <p:nvPr/>
            </p:nvSpPr>
            <p:spPr>
              <a:xfrm>
                <a:off x="2432304" y="240582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1197864" y="3344102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2892900" y="3261367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978408" y="4572000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2443734" y="4742497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1115154" y="262432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3507486" y="3261367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880104" y="284378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4812378" y="2404872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5681995" y="3171012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4812378" y="4793063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8" name="Straight Arrow Connector 27"/>
            <p:cNvCxnSpPr>
              <a:stCxn id="40" idx="4"/>
              <a:endCxn id="42" idx="0"/>
            </p:cNvCxnSpPr>
            <p:nvPr/>
          </p:nvCxnSpPr>
          <p:spPr>
            <a:xfrm flipH="1">
              <a:off x="2167976" y="4197823"/>
              <a:ext cx="219456" cy="1008442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44" idx="4"/>
              <a:endCxn id="40" idx="0"/>
            </p:cNvCxnSpPr>
            <p:nvPr/>
          </p:nvCxnSpPr>
          <p:spPr>
            <a:xfrm>
              <a:off x="2304722" y="3478049"/>
              <a:ext cx="82710" cy="50031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39" idx="2"/>
              <a:endCxn id="44" idx="6"/>
            </p:cNvCxnSpPr>
            <p:nvPr/>
          </p:nvCxnSpPr>
          <p:spPr>
            <a:xfrm flipH="1">
              <a:off x="2414450" y="3149817"/>
              <a:ext cx="1097694" cy="21850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45" idx="1"/>
              <a:endCxn id="39" idx="5"/>
            </p:cNvCxnSpPr>
            <p:nvPr/>
          </p:nvCxnSpPr>
          <p:spPr>
            <a:xfrm flipH="1" flipV="1">
              <a:off x="3699461" y="3227406"/>
              <a:ext cx="920004" cy="70036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47" idx="5"/>
              <a:endCxn id="48" idx="1"/>
            </p:cNvCxnSpPr>
            <p:nvPr/>
          </p:nvCxnSpPr>
          <p:spPr>
            <a:xfrm>
              <a:off x="6079535" y="3226454"/>
              <a:ext cx="714439" cy="610962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48" idx="3"/>
              <a:endCxn id="49" idx="7"/>
            </p:cNvCxnSpPr>
            <p:nvPr/>
          </p:nvCxnSpPr>
          <p:spPr>
            <a:xfrm flipH="1">
              <a:off x="6079535" y="3992594"/>
              <a:ext cx="714439" cy="1466873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49" idx="1"/>
              <a:endCxn id="45" idx="5"/>
            </p:cNvCxnSpPr>
            <p:nvPr/>
          </p:nvCxnSpPr>
          <p:spPr>
            <a:xfrm flipH="1" flipV="1">
              <a:off x="4774643" y="4082949"/>
              <a:ext cx="1149714" cy="137651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43" idx="7"/>
              <a:endCxn id="41" idx="4"/>
            </p:cNvCxnSpPr>
            <p:nvPr/>
          </p:nvCxnSpPr>
          <p:spPr>
            <a:xfrm flipV="1">
              <a:off x="3710891" y="4115088"/>
              <a:ext cx="371577" cy="1293813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46" idx="7"/>
              <a:endCxn id="47" idx="2"/>
            </p:cNvCxnSpPr>
            <p:nvPr/>
          </p:nvCxnSpPr>
          <p:spPr>
            <a:xfrm flipV="1">
              <a:off x="5147261" y="3148865"/>
              <a:ext cx="744957" cy="361323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41" idx="7"/>
              <a:endCxn id="46" idx="3"/>
            </p:cNvCxnSpPr>
            <p:nvPr/>
          </p:nvCxnSpPr>
          <p:spPr>
            <a:xfrm flipV="1">
              <a:off x="4160057" y="3665366"/>
              <a:ext cx="832026" cy="26240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42" idx="6"/>
              <a:endCxn id="43" idx="2"/>
            </p:cNvCxnSpPr>
            <p:nvPr/>
          </p:nvCxnSpPr>
          <p:spPr>
            <a:xfrm>
              <a:off x="2277704" y="5315993"/>
              <a:ext cx="1245870" cy="170497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4298735" y="4185872"/>
            <a:ext cx="4106856" cy="2167128"/>
            <a:chOff x="2058248" y="3039137"/>
            <a:chExt cx="4923043" cy="2607647"/>
          </a:xfrm>
        </p:grpSpPr>
        <p:grpSp>
          <p:nvGrpSpPr>
            <p:cNvPr id="75" name="Group 74"/>
            <p:cNvGrpSpPr/>
            <p:nvPr/>
          </p:nvGrpSpPr>
          <p:grpSpPr>
            <a:xfrm>
              <a:off x="2058248" y="3039137"/>
              <a:ext cx="4923043" cy="2607647"/>
              <a:chOff x="978408" y="2404872"/>
              <a:chExt cx="4923043" cy="2607647"/>
            </a:xfrm>
          </p:grpSpPr>
          <p:sp>
            <p:nvSpPr>
              <p:cNvPr id="87" name="Oval 86"/>
              <p:cNvSpPr/>
              <p:nvPr/>
            </p:nvSpPr>
            <p:spPr>
              <a:xfrm>
                <a:off x="2432304" y="240582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1197864" y="3344102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2892900" y="3261367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978408" y="4572000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2443734" y="4742497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1115154" y="2624328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3507486" y="3261367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3880104" y="2843784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4812378" y="2404872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5681995" y="3171012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4812378" y="4793063"/>
                <a:ext cx="219456" cy="2194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6" name="Straight Arrow Connector 75"/>
            <p:cNvCxnSpPr>
              <a:stCxn id="88" idx="4"/>
              <a:endCxn id="90" idx="0"/>
            </p:cNvCxnSpPr>
            <p:nvPr/>
          </p:nvCxnSpPr>
          <p:spPr>
            <a:xfrm flipH="1">
              <a:off x="2167976" y="4197823"/>
              <a:ext cx="219456" cy="1008442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92" idx="4"/>
              <a:endCxn id="88" idx="0"/>
            </p:cNvCxnSpPr>
            <p:nvPr/>
          </p:nvCxnSpPr>
          <p:spPr>
            <a:xfrm>
              <a:off x="2304722" y="3478049"/>
              <a:ext cx="82710" cy="50031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stCxn id="87" idx="2"/>
              <a:endCxn id="92" idx="6"/>
            </p:cNvCxnSpPr>
            <p:nvPr/>
          </p:nvCxnSpPr>
          <p:spPr>
            <a:xfrm flipH="1">
              <a:off x="2414450" y="3149817"/>
              <a:ext cx="1097694" cy="21850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94" idx="1"/>
              <a:endCxn id="87" idx="6"/>
            </p:cNvCxnSpPr>
            <p:nvPr/>
          </p:nvCxnSpPr>
          <p:spPr>
            <a:xfrm flipH="1" flipV="1">
              <a:off x="3731601" y="3149818"/>
              <a:ext cx="1260481" cy="360369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stCxn id="96" idx="1"/>
              <a:endCxn id="95" idx="5"/>
            </p:cNvCxnSpPr>
            <p:nvPr/>
          </p:nvCxnSpPr>
          <p:spPr>
            <a:xfrm flipH="1" flipV="1">
              <a:off x="6079536" y="3226455"/>
              <a:ext cx="714437" cy="61096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>
              <a:stCxn id="97" idx="7"/>
              <a:endCxn id="96" idx="3"/>
            </p:cNvCxnSpPr>
            <p:nvPr/>
          </p:nvCxnSpPr>
          <p:spPr>
            <a:xfrm flipV="1">
              <a:off x="6079536" y="3992595"/>
              <a:ext cx="714437" cy="146687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stCxn id="95" idx="2"/>
              <a:endCxn id="94" idx="6"/>
            </p:cNvCxnSpPr>
            <p:nvPr/>
          </p:nvCxnSpPr>
          <p:spPr>
            <a:xfrm flipH="1">
              <a:off x="5179400" y="3148866"/>
              <a:ext cx="712817" cy="438912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91" idx="7"/>
              <a:endCxn id="89" idx="4"/>
            </p:cNvCxnSpPr>
            <p:nvPr/>
          </p:nvCxnSpPr>
          <p:spPr>
            <a:xfrm flipV="1">
              <a:off x="3710891" y="4115088"/>
              <a:ext cx="371577" cy="1293813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>
              <a:stCxn id="93" idx="5"/>
              <a:endCxn id="97" idx="1"/>
            </p:cNvCxnSpPr>
            <p:nvPr/>
          </p:nvCxnSpPr>
          <p:spPr>
            <a:xfrm>
              <a:off x="4774644" y="4082950"/>
              <a:ext cx="1149712" cy="137651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>
              <a:stCxn id="89" idx="7"/>
              <a:endCxn id="93" idx="2"/>
            </p:cNvCxnSpPr>
            <p:nvPr/>
          </p:nvCxnSpPr>
          <p:spPr>
            <a:xfrm>
              <a:off x="4160058" y="3927770"/>
              <a:ext cx="427267" cy="7759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>
              <a:stCxn id="90" idx="6"/>
              <a:endCxn id="91" idx="2"/>
            </p:cNvCxnSpPr>
            <p:nvPr/>
          </p:nvCxnSpPr>
          <p:spPr>
            <a:xfrm>
              <a:off x="2277704" y="5315993"/>
              <a:ext cx="1245870" cy="170497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Rectangle 51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902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Local minima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673783" cy="563122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r>
              <a:rPr lang="en-US" dirty="0" smtClean="0"/>
              <a:t>Greedy local search can easily get stuck in local minima.</a:t>
            </a:r>
          </a:p>
          <a:p>
            <a:pPr marL="457200" lvl="1" indent="0">
              <a:buNone/>
            </a:pPr>
            <a:r>
              <a:rPr lang="en-US" dirty="0" smtClean="0"/>
              <a:t>How to find a good one?  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888" y="2842350"/>
            <a:ext cx="5598224" cy="367408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275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Escaping local minima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673783" cy="563122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Randomization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Random restarts</a:t>
            </a:r>
          </a:p>
          <a:p>
            <a:pPr marL="1371600" lvl="3" indent="0">
              <a:buNone/>
            </a:pPr>
            <a:r>
              <a:rPr lang="en-US" dirty="0"/>
              <a:t>g</a:t>
            </a:r>
            <a:r>
              <a:rPr lang="en-US" dirty="0" smtClean="0"/>
              <a:t>eneric, can be always tried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Metropolis scheme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Simulated annealing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Tabu</a:t>
            </a:r>
            <a:r>
              <a:rPr lang="en-US" dirty="0" smtClean="0"/>
              <a:t> search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279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6325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Metropolis heuristics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713602"/>
            <a:ext cx="8673783" cy="563122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Basic idea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accept a move if it improves the objective value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accept “bad moves” as well with some probability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the probability depends on how “bad” the move is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inspired by statistical physics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How to choose the probability?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 is a scaling parameter (called temperature)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Δ is the difference  f(n) – f(s)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 degrading move is accepted with probability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grpSp>
        <p:nvGrpSpPr>
          <p:cNvPr id="5" name="Group 4"/>
          <p:cNvGrpSpPr>
            <a:grpSpLocks noChangeAspect="1"/>
          </p:cNvGrpSpPr>
          <p:nvPr>
            <p:custDataLst>
              <p:tags r:id="rId1"/>
            </p:custDataLst>
          </p:nvPr>
        </p:nvGrpSpPr>
        <p:grpSpPr bwMode="auto">
          <a:xfrm>
            <a:off x="7335132" y="5265295"/>
            <a:ext cx="1340551" cy="673416"/>
            <a:chOff x="-1" y="-2"/>
            <a:chExt cx="5763" cy="2895"/>
          </a:xfrm>
        </p:grpSpPr>
        <p:sp>
          <p:nvSpPr>
            <p:cNvPr id="8" name="Freeform 5"/>
            <p:cNvSpPr>
              <a:spLocks noChangeAspect="1" noEditPoints="1"/>
            </p:cNvSpPr>
            <p:nvPr/>
          </p:nvSpPr>
          <p:spPr bwMode="auto">
            <a:xfrm>
              <a:off x="-1" y="1209"/>
              <a:ext cx="466" cy="554"/>
            </a:xfrm>
            <a:custGeom>
              <a:avLst/>
              <a:gdLst>
                <a:gd name="T0" fmla="*/ 101 w 466"/>
                <a:gd name="T1" fmla="*/ 236 h 554"/>
                <a:gd name="T2" fmla="*/ 122 w 466"/>
                <a:gd name="T3" fmla="*/ 128 h 554"/>
                <a:gd name="T4" fmla="*/ 163 w 466"/>
                <a:gd name="T5" fmla="*/ 64 h 554"/>
                <a:gd name="T6" fmla="*/ 211 w 466"/>
                <a:gd name="T7" fmla="*/ 34 h 554"/>
                <a:gd name="T8" fmla="*/ 251 w 466"/>
                <a:gd name="T9" fmla="*/ 26 h 554"/>
                <a:gd name="T10" fmla="*/ 292 w 466"/>
                <a:gd name="T11" fmla="*/ 34 h 554"/>
                <a:gd name="T12" fmla="*/ 324 w 466"/>
                <a:gd name="T13" fmla="*/ 53 h 554"/>
                <a:gd name="T14" fmla="*/ 348 w 466"/>
                <a:gd name="T15" fmla="*/ 80 h 554"/>
                <a:gd name="T16" fmla="*/ 365 w 466"/>
                <a:gd name="T17" fmla="*/ 114 h 554"/>
                <a:gd name="T18" fmla="*/ 376 w 466"/>
                <a:gd name="T19" fmla="*/ 149 h 554"/>
                <a:gd name="T20" fmla="*/ 383 w 466"/>
                <a:gd name="T21" fmla="*/ 184 h 554"/>
                <a:gd name="T22" fmla="*/ 386 w 466"/>
                <a:gd name="T23" fmla="*/ 214 h 554"/>
                <a:gd name="T24" fmla="*/ 387 w 466"/>
                <a:gd name="T25" fmla="*/ 236 h 554"/>
                <a:gd name="T26" fmla="*/ 101 w 466"/>
                <a:gd name="T27" fmla="*/ 236 h 554"/>
                <a:gd name="T28" fmla="*/ 100 w 466"/>
                <a:gd name="T29" fmla="*/ 262 h 554"/>
                <a:gd name="T30" fmla="*/ 436 w 466"/>
                <a:gd name="T31" fmla="*/ 262 h 554"/>
                <a:gd name="T32" fmla="*/ 452 w 466"/>
                <a:gd name="T33" fmla="*/ 262 h 554"/>
                <a:gd name="T34" fmla="*/ 461 w 466"/>
                <a:gd name="T35" fmla="*/ 259 h 554"/>
                <a:gd name="T36" fmla="*/ 465 w 466"/>
                <a:gd name="T37" fmla="*/ 251 h 554"/>
                <a:gd name="T38" fmla="*/ 466 w 466"/>
                <a:gd name="T39" fmla="*/ 236 h 554"/>
                <a:gd name="T40" fmla="*/ 453 w 466"/>
                <a:gd name="T41" fmla="*/ 149 h 554"/>
                <a:gd name="T42" fmla="*/ 415 w 466"/>
                <a:gd name="T43" fmla="*/ 74 h 554"/>
                <a:gd name="T44" fmla="*/ 347 w 466"/>
                <a:gd name="T45" fmla="*/ 20 h 554"/>
                <a:gd name="T46" fmla="*/ 251 w 466"/>
                <a:gd name="T47" fmla="*/ 0 h 554"/>
                <a:gd name="T48" fmla="*/ 152 w 466"/>
                <a:gd name="T49" fmla="*/ 22 h 554"/>
                <a:gd name="T50" fmla="*/ 73 w 466"/>
                <a:gd name="T51" fmla="*/ 81 h 554"/>
                <a:gd name="T52" fmla="*/ 20 w 466"/>
                <a:gd name="T53" fmla="*/ 168 h 554"/>
                <a:gd name="T54" fmla="*/ 0 w 466"/>
                <a:gd name="T55" fmla="*/ 275 h 554"/>
                <a:gd name="T56" fmla="*/ 22 w 466"/>
                <a:gd name="T57" fmla="*/ 387 h 554"/>
                <a:gd name="T58" fmla="*/ 81 w 466"/>
                <a:gd name="T59" fmla="*/ 475 h 554"/>
                <a:gd name="T60" fmla="*/ 165 w 466"/>
                <a:gd name="T61" fmla="*/ 533 h 554"/>
                <a:gd name="T62" fmla="*/ 265 w 466"/>
                <a:gd name="T63" fmla="*/ 554 h 554"/>
                <a:gd name="T64" fmla="*/ 358 w 466"/>
                <a:gd name="T65" fmla="*/ 532 h 554"/>
                <a:gd name="T66" fmla="*/ 421 w 466"/>
                <a:gd name="T67" fmla="*/ 484 h 554"/>
                <a:gd name="T68" fmla="*/ 455 w 466"/>
                <a:gd name="T69" fmla="*/ 431 h 554"/>
                <a:gd name="T70" fmla="*/ 466 w 466"/>
                <a:gd name="T71" fmla="*/ 397 h 554"/>
                <a:gd name="T72" fmla="*/ 460 w 466"/>
                <a:gd name="T73" fmla="*/ 385 h 554"/>
                <a:gd name="T74" fmla="*/ 451 w 466"/>
                <a:gd name="T75" fmla="*/ 382 h 554"/>
                <a:gd name="T76" fmla="*/ 440 w 466"/>
                <a:gd name="T77" fmla="*/ 388 h 554"/>
                <a:gd name="T78" fmla="*/ 434 w 466"/>
                <a:gd name="T79" fmla="*/ 399 h 554"/>
                <a:gd name="T80" fmla="*/ 416 w 466"/>
                <a:gd name="T81" fmla="*/ 440 h 554"/>
                <a:gd name="T82" fmla="*/ 393 w 466"/>
                <a:gd name="T83" fmla="*/ 471 h 554"/>
                <a:gd name="T84" fmla="*/ 368 w 466"/>
                <a:gd name="T85" fmla="*/ 493 h 554"/>
                <a:gd name="T86" fmla="*/ 342 w 466"/>
                <a:gd name="T87" fmla="*/ 508 h 554"/>
                <a:gd name="T88" fmla="*/ 317 w 466"/>
                <a:gd name="T89" fmla="*/ 517 h 554"/>
                <a:gd name="T90" fmla="*/ 297 w 466"/>
                <a:gd name="T91" fmla="*/ 521 h 554"/>
                <a:gd name="T92" fmla="*/ 281 w 466"/>
                <a:gd name="T93" fmla="*/ 523 h 554"/>
                <a:gd name="T94" fmla="*/ 272 w 466"/>
                <a:gd name="T95" fmla="*/ 524 h 554"/>
                <a:gd name="T96" fmla="*/ 229 w 466"/>
                <a:gd name="T97" fmla="*/ 517 h 554"/>
                <a:gd name="T98" fmla="*/ 192 w 466"/>
                <a:gd name="T99" fmla="*/ 500 h 554"/>
                <a:gd name="T100" fmla="*/ 161 w 466"/>
                <a:gd name="T101" fmla="*/ 474 h 554"/>
                <a:gd name="T102" fmla="*/ 136 w 466"/>
                <a:gd name="T103" fmla="*/ 443 h 554"/>
                <a:gd name="T104" fmla="*/ 115 w 466"/>
                <a:gd name="T105" fmla="*/ 396 h 554"/>
                <a:gd name="T106" fmla="*/ 104 w 466"/>
                <a:gd name="T107" fmla="*/ 347 h 554"/>
                <a:gd name="T108" fmla="*/ 100 w 466"/>
                <a:gd name="T109" fmla="*/ 300 h 554"/>
                <a:gd name="T110" fmla="*/ 100 w 466"/>
                <a:gd name="T111" fmla="*/ 262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66" h="554">
                  <a:moveTo>
                    <a:pt x="101" y="236"/>
                  </a:moveTo>
                  <a:lnTo>
                    <a:pt x="122" y="128"/>
                  </a:lnTo>
                  <a:lnTo>
                    <a:pt x="163" y="64"/>
                  </a:lnTo>
                  <a:lnTo>
                    <a:pt x="211" y="34"/>
                  </a:lnTo>
                  <a:lnTo>
                    <a:pt x="251" y="26"/>
                  </a:lnTo>
                  <a:lnTo>
                    <a:pt x="292" y="34"/>
                  </a:lnTo>
                  <a:lnTo>
                    <a:pt x="324" y="53"/>
                  </a:lnTo>
                  <a:lnTo>
                    <a:pt x="348" y="80"/>
                  </a:lnTo>
                  <a:lnTo>
                    <a:pt x="365" y="114"/>
                  </a:lnTo>
                  <a:lnTo>
                    <a:pt x="376" y="149"/>
                  </a:lnTo>
                  <a:lnTo>
                    <a:pt x="383" y="184"/>
                  </a:lnTo>
                  <a:lnTo>
                    <a:pt x="386" y="214"/>
                  </a:lnTo>
                  <a:lnTo>
                    <a:pt x="387" y="236"/>
                  </a:lnTo>
                  <a:lnTo>
                    <a:pt x="101" y="236"/>
                  </a:lnTo>
                  <a:close/>
                  <a:moveTo>
                    <a:pt x="100" y="262"/>
                  </a:moveTo>
                  <a:lnTo>
                    <a:pt x="436" y="262"/>
                  </a:lnTo>
                  <a:lnTo>
                    <a:pt x="452" y="262"/>
                  </a:lnTo>
                  <a:lnTo>
                    <a:pt x="461" y="259"/>
                  </a:lnTo>
                  <a:lnTo>
                    <a:pt x="465" y="251"/>
                  </a:lnTo>
                  <a:lnTo>
                    <a:pt x="466" y="236"/>
                  </a:lnTo>
                  <a:lnTo>
                    <a:pt x="453" y="149"/>
                  </a:lnTo>
                  <a:lnTo>
                    <a:pt x="415" y="74"/>
                  </a:lnTo>
                  <a:lnTo>
                    <a:pt x="347" y="20"/>
                  </a:lnTo>
                  <a:lnTo>
                    <a:pt x="251" y="0"/>
                  </a:lnTo>
                  <a:lnTo>
                    <a:pt x="152" y="22"/>
                  </a:lnTo>
                  <a:lnTo>
                    <a:pt x="73" y="81"/>
                  </a:lnTo>
                  <a:lnTo>
                    <a:pt x="20" y="168"/>
                  </a:lnTo>
                  <a:lnTo>
                    <a:pt x="0" y="275"/>
                  </a:lnTo>
                  <a:lnTo>
                    <a:pt x="22" y="387"/>
                  </a:lnTo>
                  <a:lnTo>
                    <a:pt x="81" y="475"/>
                  </a:lnTo>
                  <a:lnTo>
                    <a:pt x="165" y="533"/>
                  </a:lnTo>
                  <a:lnTo>
                    <a:pt x="265" y="554"/>
                  </a:lnTo>
                  <a:lnTo>
                    <a:pt x="358" y="532"/>
                  </a:lnTo>
                  <a:lnTo>
                    <a:pt x="421" y="484"/>
                  </a:lnTo>
                  <a:lnTo>
                    <a:pt x="455" y="431"/>
                  </a:lnTo>
                  <a:lnTo>
                    <a:pt x="466" y="397"/>
                  </a:lnTo>
                  <a:lnTo>
                    <a:pt x="460" y="385"/>
                  </a:lnTo>
                  <a:lnTo>
                    <a:pt x="451" y="382"/>
                  </a:lnTo>
                  <a:lnTo>
                    <a:pt x="440" y="388"/>
                  </a:lnTo>
                  <a:lnTo>
                    <a:pt x="434" y="399"/>
                  </a:lnTo>
                  <a:lnTo>
                    <a:pt x="416" y="440"/>
                  </a:lnTo>
                  <a:lnTo>
                    <a:pt x="393" y="471"/>
                  </a:lnTo>
                  <a:lnTo>
                    <a:pt x="368" y="493"/>
                  </a:lnTo>
                  <a:lnTo>
                    <a:pt x="342" y="508"/>
                  </a:lnTo>
                  <a:lnTo>
                    <a:pt x="317" y="517"/>
                  </a:lnTo>
                  <a:lnTo>
                    <a:pt x="297" y="521"/>
                  </a:lnTo>
                  <a:lnTo>
                    <a:pt x="281" y="523"/>
                  </a:lnTo>
                  <a:lnTo>
                    <a:pt x="272" y="524"/>
                  </a:lnTo>
                  <a:lnTo>
                    <a:pt x="229" y="517"/>
                  </a:lnTo>
                  <a:lnTo>
                    <a:pt x="192" y="500"/>
                  </a:lnTo>
                  <a:lnTo>
                    <a:pt x="161" y="474"/>
                  </a:lnTo>
                  <a:lnTo>
                    <a:pt x="136" y="443"/>
                  </a:lnTo>
                  <a:lnTo>
                    <a:pt x="115" y="396"/>
                  </a:lnTo>
                  <a:lnTo>
                    <a:pt x="104" y="347"/>
                  </a:lnTo>
                  <a:lnTo>
                    <a:pt x="100" y="300"/>
                  </a:lnTo>
                  <a:lnTo>
                    <a:pt x="100" y="26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 noChangeAspect="1"/>
            </p:cNvSpPr>
            <p:nvPr/>
          </p:nvSpPr>
          <p:spPr bwMode="auto">
            <a:xfrm>
              <a:off x="515" y="1229"/>
              <a:ext cx="608" cy="520"/>
            </a:xfrm>
            <a:custGeom>
              <a:avLst/>
              <a:gdLst>
                <a:gd name="T0" fmla="*/ 360 w 608"/>
                <a:gd name="T1" fmla="*/ 201 h 520"/>
                <a:gd name="T2" fmla="*/ 418 w 608"/>
                <a:gd name="T3" fmla="*/ 129 h 520"/>
                <a:gd name="T4" fmla="*/ 473 w 608"/>
                <a:gd name="T5" fmla="*/ 73 h 520"/>
                <a:gd name="T6" fmla="*/ 545 w 608"/>
                <a:gd name="T7" fmla="*/ 42 h 520"/>
                <a:gd name="T8" fmla="*/ 586 w 608"/>
                <a:gd name="T9" fmla="*/ 0 h 520"/>
                <a:gd name="T10" fmla="*/ 455 w 608"/>
                <a:gd name="T11" fmla="*/ 4 h 520"/>
                <a:gd name="T12" fmla="*/ 391 w 608"/>
                <a:gd name="T13" fmla="*/ 2 h 520"/>
                <a:gd name="T14" fmla="*/ 371 w 608"/>
                <a:gd name="T15" fmla="*/ 38 h 520"/>
                <a:gd name="T16" fmla="*/ 406 w 608"/>
                <a:gd name="T17" fmla="*/ 75 h 520"/>
                <a:gd name="T18" fmla="*/ 388 w 608"/>
                <a:gd name="T19" fmla="*/ 118 h 520"/>
                <a:gd name="T20" fmla="*/ 219 w 608"/>
                <a:gd name="T21" fmla="*/ 90 h 520"/>
                <a:gd name="T22" fmla="*/ 209 w 608"/>
                <a:gd name="T23" fmla="*/ 68 h 520"/>
                <a:gd name="T24" fmla="*/ 251 w 608"/>
                <a:gd name="T25" fmla="*/ 38 h 520"/>
                <a:gd name="T26" fmla="*/ 220 w 608"/>
                <a:gd name="T27" fmla="*/ 2 h 520"/>
                <a:gd name="T28" fmla="*/ 145 w 608"/>
                <a:gd name="T29" fmla="*/ 4 h 520"/>
                <a:gd name="T30" fmla="*/ 97 w 608"/>
                <a:gd name="T31" fmla="*/ 4 h 520"/>
                <a:gd name="T32" fmla="*/ 34 w 608"/>
                <a:gd name="T33" fmla="*/ 2 h 520"/>
                <a:gd name="T34" fmla="*/ 6 w 608"/>
                <a:gd name="T35" fmla="*/ 38 h 520"/>
                <a:gd name="T36" fmla="*/ 56 w 608"/>
                <a:gd name="T37" fmla="*/ 39 h 520"/>
                <a:gd name="T38" fmla="*/ 88 w 608"/>
                <a:gd name="T39" fmla="*/ 48 h 520"/>
                <a:gd name="T40" fmla="*/ 114 w 608"/>
                <a:gd name="T41" fmla="*/ 70 h 520"/>
                <a:gd name="T42" fmla="*/ 148 w 608"/>
                <a:gd name="T43" fmla="*/ 111 h 520"/>
                <a:gd name="T44" fmla="*/ 155 w 608"/>
                <a:gd name="T45" fmla="*/ 411 h 520"/>
                <a:gd name="T46" fmla="*/ 65 w 608"/>
                <a:gd name="T47" fmla="*/ 473 h 520"/>
                <a:gd name="T48" fmla="*/ 0 w 608"/>
                <a:gd name="T49" fmla="*/ 483 h 520"/>
                <a:gd name="T50" fmla="*/ 101 w 608"/>
                <a:gd name="T51" fmla="*/ 517 h 520"/>
                <a:gd name="T52" fmla="*/ 215 w 608"/>
                <a:gd name="T53" fmla="*/ 520 h 520"/>
                <a:gd name="T54" fmla="*/ 187 w 608"/>
                <a:gd name="T55" fmla="*/ 470 h 520"/>
                <a:gd name="T56" fmla="*/ 186 w 608"/>
                <a:gd name="T57" fmla="*/ 423 h 520"/>
                <a:gd name="T58" fmla="*/ 240 w 608"/>
                <a:gd name="T59" fmla="*/ 349 h 520"/>
                <a:gd name="T60" fmla="*/ 380 w 608"/>
                <a:gd name="T61" fmla="*/ 413 h 520"/>
                <a:gd name="T62" fmla="*/ 405 w 608"/>
                <a:gd name="T63" fmla="*/ 453 h 520"/>
                <a:gd name="T64" fmla="*/ 396 w 608"/>
                <a:gd name="T65" fmla="*/ 471 h 520"/>
                <a:gd name="T66" fmla="*/ 362 w 608"/>
                <a:gd name="T67" fmla="*/ 483 h 520"/>
                <a:gd name="T68" fmla="*/ 393 w 608"/>
                <a:gd name="T69" fmla="*/ 519 h 520"/>
                <a:gd name="T70" fmla="*/ 465 w 608"/>
                <a:gd name="T71" fmla="*/ 517 h 520"/>
                <a:gd name="T72" fmla="*/ 548 w 608"/>
                <a:gd name="T73" fmla="*/ 518 h 520"/>
                <a:gd name="T74" fmla="*/ 608 w 608"/>
                <a:gd name="T75" fmla="*/ 483 h 520"/>
                <a:gd name="T76" fmla="*/ 536 w 608"/>
                <a:gd name="T77" fmla="*/ 478 h 520"/>
                <a:gd name="T78" fmla="*/ 493 w 608"/>
                <a:gd name="T79" fmla="*/ 445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08" h="520">
                  <a:moveTo>
                    <a:pt x="332" y="237"/>
                  </a:moveTo>
                  <a:lnTo>
                    <a:pt x="360" y="201"/>
                  </a:lnTo>
                  <a:lnTo>
                    <a:pt x="390" y="163"/>
                  </a:lnTo>
                  <a:lnTo>
                    <a:pt x="418" y="129"/>
                  </a:lnTo>
                  <a:lnTo>
                    <a:pt x="442" y="101"/>
                  </a:lnTo>
                  <a:lnTo>
                    <a:pt x="473" y="73"/>
                  </a:lnTo>
                  <a:lnTo>
                    <a:pt x="507" y="54"/>
                  </a:lnTo>
                  <a:lnTo>
                    <a:pt x="545" y="42"/>
                  </a:lnTo>
                  <a:lnTo>
                    <a:pt x="586" y="38"/>
                  </a:lnTo>
                  <a:lnTo>
                    <a:pt x="586" y="0"/>
                  </a:lnTo>
                  <a:lnTo>
                    <a:pt x="487" y="4"/>
                  </a:lnTo>
                  <a:lnTo>
                    <a:pt x="455" y="4"/>
                  </a:lnTo>
                  <a:lnTo>
                    <a:pt x="421" y="3"/>
                  </a:lnTo>
                  <a:lnTo>
                    <a:pt x="391" y="2"/>
                  </a:lnTo>
                  <a:lnTo>
                    <a:pt x="371" y="0"/>
                  </a:lnTo>
                  <a:lnTo>
                    <a:pt x="371" y="38"/>
                  </a:lnTo>
                  <a:lnTo>
                    <a:pt x="398" y="50"/>
                  </a:lnTo>
                  <a:lnTo>
                    <a:pt x="406" y="75"/>
                  </a:lnTo>
                  <a:lnTo>
                    <a:pt x="400" y="101"/>
                  </a:lnTo>
                  <a:lnTo>
                    <a:pt x="388" y="118"/>
                  </a:lnTo>
                  <a:lnTo>
                    <a:pt x="314" y="212"/>
                  </a:lnTo>
                  <a:lnTo>
                    <a:pt x="219" y="90"/>
                  </a:lnTo>
                  <a:lnTo>
                    <a:pt x="210" y="77"/>
                  </a:lnTo>
                  <a:lnTo>
                    <a:pt x="209" y="68"/>
                  </a:lnTo>
                  <a:lnTo>
                    <a:pt x="221" y="47"/>
                  </a:lnTo>
                  <a:lnTo>
                    <a:pt x="251" y="38"/>
                  </a:lnTo>
                  <a:lnTo>
                    <a:pt x="251" y="0"/>
                  </a:lnTo>
                  <a:lnTo>
                    <a:pt x="220" y="2"/>
                  </a:lnTo>
                  <a:lnTo>
                    <a:pt x="181" y="3"/>
                  </a:lnTo>
                  <a:lnTo>
                    <a:pt x="145" y="4"/>
                  </a:lnTo>
                  <a:lnTo>
                    <a:pt x="121" y="4"/>
                  </a:lnTo>
                  <a:lnTo>
                    <a:pt x="97" y="4"/>
                  </a:lnTo>
                  <a:lnTo>
                    <a:pt x="66" y="3"/>
                  </a:lnTo>
                  <a:lnTo>
                    <a:pt x="34" y="2"/>
                  </a:lnTo>
                  <a:lnTo>
                    <a:pt x="6" y="0"/>
                  </a:lnTo>
                  <a:lnTo>
                    <a:pt x="6" y="38"/>
                  </a:lnTo>
                  <a:lnTo>
                    <a:pt x="34" y="38"/>
                  </a:lnTo>
                  <a:lnTo>
                    <a:pt x="56" y="39"/>
                  </a:lnTo>
                  <a:lnTo>
                    <a:pt x="73" y="42"/>
                  </a:lnTo>
                  <a:lnTo>
                    <a:pt x="88" y="48"/>
                  </a:lnTo>
                  <a:lnTo>
                    <a:pt x="101" y="56"/>
                  </a:lnTo>
                  <a:lnTo>
                    <a:pt x="114" y="70"/>
                  </a:lnTo>
                  <a:lnTo>
                    <a:pt x="129" y="88"/>
                  </a:lnTo>
                  <a:lnTo>
                    <a:pt x="148" y="111"/>
                  </a:lnTo>
                  <a:lnTo>
                    <a:pt x="268" y="267"/>
                  </a:lnTo>
                  <a:lnTo>
                    <a:pt x="155" y="411"/>
                  </a:lnTo>
                  <a:lnTo>
                    <a:pt x="109" y="452"/>
                  </a:lnTo>
                  <a:lnTo>
                    <a:pt x="65" y="473"/>
                  </a:lnTo>
                  <a:lnTo>
                    <a:pt x="27" y="482"/>
                  </a:lnTo>
                  <a:lnTo>
                    <a:pt x="0" y="483"/>
                  </a:lnTo>
                  <a:lnTo>
                    <a:pt x="0" y="520"/>
                  </a:lnTo>
                  <a:lnTo>
                    <a:pt x="101" y="517"/>
                  </a:lnTo>
                  <a:lnTo>
                    <a:pt x="160" y="518"/>
                  </a:lnTo>
                  <a:lnTo>
                    <a:pt x="215" y="520"/>
                  </a:lnTo>
                  <a:lnTo>
                    <a:pt x="215" y="483"/>
                  </a:lnTo>
                  <a:lnTo>
                    <a:pt x="187" y="470"/>
                  </a:lnTo>
                  <a:lnTo>
                    <a:pt x="179" y="445"/>
                  </a:lnTo>
                  <a:lnTo>
                    <a:pt x="186" y="423"/>
                  </a:lnTo>
                  <a:lnTo>
                    <a:pt x="207" y="392"/>
                  </a:lnTo>
                  <a:lnTo>
                    <a:pt x="240" y="349"/>
                  </a:lnTo>
                  <a:lnTo>
                    <a:pt x="288" y="293"/>
                  </a:lnTo>
                  <a:lnTo>
                    <a:pt x="380" y="413"/>
                  </a:lnTo>
                  <a:lnTo>
                    <a:pt x="396" y="435"/>
                  </a:lnTo>
                  <a:lnTo>
                    <a:pt x="405" y="453"/>
                  </a:lnTo>
                  <a:lnTo>
                    <a:pt x="402" y="462"/>
                  </a:lnTo>
                  <a:lnTo>
                    <a:pt x="396" y="471"/>
                  </a:lnTo>
                  <a:lnTo>
                    <a:pt x="382" y="480"/>
                  </a:lnTo>
                  <a:lnTo>
                    <a:pt x="362" y="483"/>
                  </a:lnTo>
                  <a:lnTo>
                    <a:pt x="362" y="520"/>
                  </a:lnTo>
                  <a:lnTo>
                    <a:pt x="393" y="519"/>
                  </a:lnTo>
                  <a:lnTo>
                    <a:pt x="430" y="518"/>
                  </a:lnTo>
                  <a:lnTo>
                    <a:pt x="465" y="517"/>
                  </a:lnTo>
                  <a:lnTo>
                    <a:pt x="492" y="517"/>
                  </a:lnTo>
                  <a:lnTo>
                    <a:pt x="548" y="518"/>
                  </a:lnTo>
                  <a:lnTo>
                    <a:pt x="608" y="520"/>
                  </a:lnTo>
                  <a:lnTo>
                    <a:pt x="608" y="483"/>
                  </a:lnTo>
                  <a:lnTo>
                    <a:pt x="566" y="482"/>
                  </a:lnTo>
                  <a:lnTo>
                    <a:pt x="536" y="478"/>
                  </a:lnTo>
                  <a:lnTo>
                    <a:pt x="513" y="466"/>
                  </a:lnTo>
                  <a:lnTo>
                    <a:pt x="493" y="445"/>
                  </a:lnTo>
                  <a:lnTo>
                    <a:pt x="332" y="23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 noChangeAspect="1" noEditPoints="1"/>
            </p:cNvSpPr>
            <p:nvPr/>
          </p:nvSpPr>
          <p:spPr bwMode="auto">
            <a:xfrm>
              <a:off x="1170" y="1216"/>
              <a:ext cx="595" cy="768"/>
            </a:xfrm>
            <a:custGeom>
              <a:avLst/>
              <a:gdLst>
                <a:gd name="T0" fmla="*/ 174 w 595"/>
                <a:gd name="T1" fmla="*/ 0 h 768"/>
                <a:gd name="T2" fmla="*/ 0 w 595"/>
                <a:gd name="T3" fmla="*/ 51 h 768"/>
                <a:gd name="T4" fmla="*/ 79 w 595"/>
                <a:gd name="T5" fmla="*/ 61 h 768"/>
                <a:gd name="T6" fmla="*/ 94 w 595"/>
                <a:gd name="T7" fmla="*/ 111 h 768"/>
                <a:gd name="T8" fmla="*/ 91 w 595"/>
                <a:gd name="T9" fmla="*/ 707 h 768"/>
                <a:gd name="T10" fmla="*/ 49 w 595"/>
                <a:gd name="T11" fmla="*/ 729 h 768"/>
                <a:gd name="T12" fmla="*/ 0 w 595"/>
                <a:gd name="T13" fmla="*/ 768 h 768"/>
                <a:gd name="T14" fmla="*/ 72 w 595"/>
                <a:gd name="T15" fmla="*/ 766 h 768"/>
                <a:gd name="T16" fmla="*/ 135 w 595"/>
                <a:gd name="T17" fmla="*/ 764 h 768"/>
                <a:gd name="T18" fmla="*/ 200 w 595"/>
                <a:gd name="T19" fmla="*/ 766 h 768"/>
                <a:gd name="T20" fmla="*/ 272 w 595"/>
                <a:gd name="T21" fmla="*/ 768 h 768"/>
                <a:gd name="T22" fmla="*/ 223 w 595"/>
                <a:gd name="T23" fmla="*/ 729 h 768"/>
                <a:gd name="T24" fmla="*/ 181 w 595"/>
                <a:gd name="T25" fmla="*/ 707 h 768"/>
                <a:gd name="T26" fmla="*/ 178 w 595"/>
                <a:gd name="T27" fmla="*/ 473 h 768"/>
                <a:gd name="T28" fmla="*/ 191 w 595"/>
                <a:gd name="T29" fmla="*/ 484 h 768"/>
                <a:gd name="T30" fmla="*/ 265 w 595"/>
                <a:gd name="T31" fmla="*/ 536 h 768"/>
                <a:gd name="T32" fmla="*/ 429 w 595"/>
                <a:gd name="T33" fmla="*/ 526 h 768"/>
                <a:gd name="T34" fmla="*/ 573 w 595"/>
                <a:gd name="T35" fmla="*/ 381 h 768"/>
                <a:gd name="T36" fmla="*/ 574 w 595"/>
                <a:gd name="T37" fmla="*/ 166 h 768"/>
                <a:gd name="T38" fmla="*/ 439 w 595"/>
                <a:gd name="T39" fmla="*/ 21 h 768"/>
                <a:gd name="T40" fmla="*/ 280 w 595"/>
                <a:gd name="T41" fmla="*/ 9 h 768"/>
                <a:gd name="T42" fmla="*/ 198 w 595"/>
                <a:gd name="T43" fmla="*/ 56 h 768"/>
                <a:gd name="T44" fmla="*/ 178 w 595"/>
                <a:gd name="T45" fmla="*/ 396 h 768"/>
                <a:gd name="T46" fmla="*/ 208 w 595"/>
                <a:gd name="T47" fmla="*/ 86 h 768"/>
                <a:gd name="T48" fmla="*/ 288 w 595"/>
                <a:gd name="T49" fmla="*/ 37 h 768"/>
                <a:gd name="T50" fmla="*/ 395 w 595"/>
                <a:gd name="T51" fmla="*/ 49 h 768"/>
                <a:gd name="T52" fmla="*/ 482 w 595"/>
                <a:gd name="T53" fmla="*/ 177 h 768"/>
                <a:gd name="T54" fmla="*/ 480 w 595"/>
                <a:gd name="T55" fmla="*/ 373 h 768"/>
                <a:gd name="T56" fmla="*/ 386 w 595"/>
                <a:gd name="T57" fmla="*/ 502 h 768"/>
                <a:gd name="T58" fmla="*/ 286 w 595"/>
                <a:gd name="T59" fmla="*/ 516 h 768"/>
                <a:gd name="T60" fmla="*/ 221 w 595"/>
                <a:gd name="T61" fmla="*/ 479 h 768"/>
                <a:gd name="T62" fmla="*/ 185 w 595"/>
                <a:gd name="T63" fmla="*/ 431 h 768"/>
                <a:gd name="T64" fmla="*/ 178 w 595"/>
                <a:gd name="T65" fmla="*/ 411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95" h="768">
                  <a:moveTo>
                    <a:pt x="174" y="80"/>
                  </a:moveTo>
                  <a:lnTo>
                    <a:pt x="174" y="0"/>
                  </a:lnTo>
                  <a:lnTo>
                    <a:pt x="0" y="13"/>
                  </a:lnTo>
                  <a:lnTo>
                    <a:pt x="0" y="51"/>
                  </a:lnTo>
                  <a:lnTo>
                    <a:pt x="51" y="53"/>
                  </a:lnTo>
                  <a:lnTo>
                    <a:pt x="79" y="61"/>
                  </a:lnTo>
                  <a:lnTo>
                    <a:pt x="92" y="79"/>
                  </a:lnTo>
                  <a:lnTo>
                    <a:pt x="94" y="111"/>
                  </a:lnTo>
                  <a:lnTo>
                    <a:pt x="94" y="676"/>
                  </a:lnTo>
                  <a:lnTo>
                    <a:pt x="91" y="707"/>
                  </a:lnTo>
                  <a:lnTo>
                    <a:pt x="78" y="723"/>
                  </a:lnTo>
                  <a:lnTo>
                    <a:pt x="49" y="729"/>
                  </a:lnTo>
                  <a:lnTo>
                    <a:pt x="0" y="730"/>
                  </a:lnTo>
                  <a:lnTo>
                    <a:pt x="0" y="768"/>
                  </a:lnTo>
                  <a:lnTo>
                    <a:pt x="34" y="767"/>
                  </a:lnTo>
                  <a:lnTo>
                    <a:pt x="72" y="766"/>
                  </a:lnTo>
                  <a:lnTo>
                    <a:pt x="107" y="764"/>
                  </a:lnTo>
                  <a:lnTo>
                    <a:pt x="135" y="764"/>
                  </a:lnTo>
                  <a:lnTo>
                    <a:pt x="165" y="764"/>
                  </a:lnTo>
                  <a:lnTo>
                    <a:pt x="200" y="766"/>
                  </a:lnTo>
                  <a:lnTo>
                    <a:pt x="237" y="767"/>
                  </a:lnTo>
                  <a:lnTo>
                    <a:pt x="272" y="768"/>
                  </a:lnTo>
                  <a:lnTo>
                    <a:pt x="272" y="730"/>
                  </a:lnTo>
                  <a:lnTo>
                    <a:pt x="223" y="729"/>
                  </a:lnTo>
                  <a:lnTo>
                    <a:pt x="195" y="723"/>
                  </a:lnTo>
                  <a:lnTo>
                    <a:pt x="181" y="707"/>
                  </a:lnTo>
                  <a:lnTo>
                    <a:pt x="178" y="676"/>
                  </a:lnTo>
                  <a:lnTo>
                    <a:pt x="178" y="473"/>
                  </a:lnTo>
                  <a:lnTo>
                    <a:pt x="178" y="462"/>
                  </a:lnTo>
                  <a:lnTo>
                    <a:pt x="191" y="484"/>
                  </a:lnTo>
                  <a:lnTo>
                    <a:pt x="219" y="512"/>
                  </a:lnTo>
                  <a:lnTo>
                    <a:pt x="265" y="536"/>
                  </a:lnTo>
                  <a:lnTo>
                    <a:pt x="326" y="547"/>
                  </a:lnTo>
                  <a:lnTo>
                    <a:pt x="429" y="526"/>
                  </a:lnTo>
                  <a:lnTo>
                    <a:pt x="514" y="468"/>
                  </a:lnTo>
                  <a:lnTo>
                    <a:pt x="573" y="381"/>
                  </a:lnTo>
                  <a:lnTo>
                    <a:pt x="595" y="273"/>
                  </a:lnTo>
                  <a:lnTo>
                    <a:pt x="574" y="166"/>
                  </a:lnTo>
                  <a:lnTo>
                    <a:pt x="519" y="79"/>
                  </a:lnTo>
                  <a:lnTo>
                    <a:pt x="439" y="21"/>
                  </a:lnTo>
                  <a:lnTo>
                    <a:pt x="343" y="0"/>
                  </a:lnTo>
                  <a:lnTo>
                    <a:pt x="280" y="9"/>
                  </a:lnTo>
                  <a:lnTo>
                    <a:pt x="232" y="30"/>
                  </a:lnTo>
                  <a:lnTo>
                    <a:pt x="198" y="56"/>
                  </a:lnTo>
                  <a:lnTo>
                    <a:pt x="174" y="80"/>
                  </a:lnTo>
                  <a:close/>
                  <a:moveTo>
                    <a:pt x="178" y="396"/>
                  </a:moveTo>
                  <a:lnTo>
                    <a:pt x="178" y="127"/>
                  </a:lnTo>
                  <a:lnTo>
                    <a:pt x="208" y="86"/>
                  </a:lnTo>
                  <a:lnTo>
                    <a:pt x="245" y="56"/>
                  </a:lnTo>
                  <a:lnTo>
                    <a:pt x="288" y="37"/>
                  </a:lnTo>
                  <a:lnTo>
                    <a:pt x="333" y="30"/>
                  </a:lnTo>
                  <a:lnTo>
                    <a:pt x="395" y="49"/>
                  </a:lnTo>
                  <a:lnTo>
                    <a:pt x="446" y="101"/>
                  </a:lnTo>
                  <a:lnTo>
                    <a:pt x="482" y="177"/>
                  </a:lnTo>
                  <a:lnTo>
                    <a:pt x="494" y="273"/>
                  </a:lnTo>
                  <a:lnTo>
                    <a:pt x="480" y="373"/>
                  </a:lnTo>
                  <a:lnTo>
                    <a:pt x="441" y="452"/>
                  </a:lnTo>
                  <a:lnTo>
                    <a:pt x="386" y="502"/>
                  </a:lnTo>
                  <a:lnTo>
                    <a:pt x="321" y="520"/>
                  </a:lnTo>
                  <a:lnTo>
                    <a:pt x="286" y="516"/>
                  </a:lnTo>
                  <a:lnTo>
                    <a:pt x="252" y="502"/>
                  </a:lnTo>
                  <a:lnTo>
                    <a:pt x="221" y="479"/>
                  </a:lnTo>
                  <a:lnTo>
                    <a:pt x="195" y="446"/>
                  </a:lnTo>
                  <a:lnTo>
                    <a:pt x="185" y="431"/>
                  </a:lnTo>
                  <a:lnTo>
                    <a:pt x="180" y="421"/>
                  </a:lnTo>
                  <a:lnTo>
                    <a:pt x="178" y="411"/>
                  </a:lnTo>
                  <a:lnTo>
                    <a:pt x="178" y="39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8"/>
            <p:cNvSpPr>
              <a:spLocks noChangeAspect="1"/>
            </p:cNvSpPr>
            <p:nvPr/>
          </p:nvSpPr>
          <p:spPr bwMode="auto">
            <a:xfrm>
              <a:off x="2258" y="-2"/>
              <a:ext cx="593" cy="2895"/>
            </a:xfrm>
            <a:custGeom>
              <a:avLst/>
              <a:gdLst>
                <a:gd name="T0" fmla="*/ 593 w 593"/>
                <a:gd name="T1" fmla="*/ 2883 h 2895"/>
                <a:gd name="T2" fmla="*/ 588 w 593"/>
                <a:gd name="T3" fmla="*/ 2872 h 2895"/>
                <a:gd name="T4" fmla="*/ 549 w 593"/>
                <a:gd name="T5" fmla="*/ 2832 h 2895"/>
                <a:gd name="T6" fmla="*/ 499 w 593"/>
                <a:gd name="T7" fmla="*/ 2777 h 2895"/>
                <a:gd name="T8" fmla="*/ 442 w 593"/>
                <a:gd name="T9" fmla="*/ 2705 h 2895"/>
                <a:gd name="T10" fmla="*/ 382 w 593"/>
                <a:gd name="T11" fmla="*/ 2617 h 2895"/>
                <a:gd name="T12" fmla="*/ 257 w 593"/>
                <a:gd name="T13" fmla="*/ 2368 h 2895"/>
                <a:gd name="T14" fmla="*/ 169 w 593"/>
                <a:gd name="T15" fmla="*/ 2090 h 2895"/>
                <a:gd name="T16" fmla="*/ 117 w 593"/>
                <a:gd name="T17" fmla="*/ 1783 h 2895"/>
                <a:gd name="T18" fmla="*/ 101 w 593"/>
                <a:gd name="T19" fmla="*/ 1448 h 2895"/>
                <a:gd name="T20" fmla="*/ 103 w 593"/>
                <a:gd name="T21" fmla="*/ 1323 h 2895"/>
                <a:gd name="T22" fmla="*/ 110 w 593"/>
                <a:gd name="T23" fmla="*/ 1190 h 2895"/>
                <a:gd name="T24" fmla="*/ 125 w 593"/>
                <a:gd name="T25" fmla="*/ 1051 h 2895"/>
                <a:gd name="T26" fmla="*/ 147 w 593"/>
                <a:gd name="T27" fmla="*/ 910 h 2895"/>
                <a:gd name="T28" fmla="*/ 179 w 593"/>
                <a:gd name="T29" fmla="*/ 767 h 2895"/>
                <a:gd name="T30" fmla="*/ 221 w 593"/>
                <a:gd name="T31" fmla="*/ 624 h 2895"/>
                <a:gd name="T32" fmla="*/ 275 w 593"/>
                <a:gd name="T33" fmla="*/ 483 h 2895"/>
                <a:gd name="T34" fmla="*/ 343 w 593"/>
                <a:gd name="T35" fmla="*/ 346 h 2895"/>
                <a:gd name="T36" fmla="*/ 414 w 593"/>
                <a:gd name="T37" fmla="*/ 230 h 2895"/>
                <a:gd name="T38" fmla="*/ 482 w 593"/>
                <a:gd name="T39" fmla="*/ 139 h 2895"/>
                <a:gd name="T40" fmla="*/ 542 w 593"/>
                <a:gd name="T41" fmla="*/ 71 h 2895"/>
                <a:gd name="T42" fmla="*/ 590 w 593"/>
                <a:gd name="T43" fmla="*/ 22 h 2895"/>
                <a:gd name="T44" fmla="*/ 593 w 593"/>
                <a:gd name="T45" fmla="*/ 13 h 2895"/>
                <a:gd name="T46" fmla="*/ 587 w 593"/>
                <a:gd name="T47" fmla="*/ 2 h 2895"/>
                <a:gd name="T48" fmla="*/ 568 w 593"/>
                <a:gd name="T49" fmla="*/ 0 h 2895"/>
                <a:gd name="T50" fmla="*/ 558 w 593"/>
                <a:gd name="T51" fmla="*/ 1 h 2895"/>
                <a:gd name="T52" fmla="*/ 550 w 593"/>
                <a:gd name="T53" fmla="*/ 3 h 2895"/>
                <a:gd name="T54" fmla="*/ 541 w 593"/>
                <a:gd name="T55" fmla="*/ 8 h 2895"/>
                <a:gd name="T56" fmla="*/ 530 w 593"/>
                <a:gd name="T57" fmla="*/ 19 h 2895"/>
                <a:gd name="T58" fmla="*/ 392 w 593"/>
                <a:gd name="T59" fmla="*/ 165 h 2895"/>
                <a:gd name="T60" fmla="*/ 278 w 593"/>
                <a:gd name="T61" fmla="*/ 325 h 2895"/>
                <a:gd name="T62" fmla="*/ 185 w 593"/>
                <a:gd name="T63" fmla="*/ 498 h 2895"/>
                <a:gd name="T64" fmla="*/ 114 w 593"/>
                <a:gd name="T65" fmla="*/ 680 h 2895"/>
                <a:gd name="T66" fmla="*/ 62 w 593"/>
                <a:gd name="T67" fmla="*/ 869 h 2895"/>
                <a:gd name="T68" fmla="*/ 27 w 593"/>
                <a:gd name="T69" fmla="*/ 1061 h 2895"/>
                <a:gd name="T70" fmla="*/ 7 w 593"/>
                <a:gd name="T71" fmla="*/ 1255 h 2895"/>
                <a:gd name="T72" fmla="*/ 0 w 593"/>
                <a:gd name="T73" fmla="*/ 1447 h 2895"/>
                <a:gd name="T74" fmla="*/ 6 w 593"/>
                <a:gd name="T75" fmla="*/ 1625 h 2895"/>
                <a:gd name="T76" fmla="*/ 22 w 593"/>
                <a:gd name="T77" fmla="*/ 1802 h 2895"/>
                <a:gd name="T78" fmla="*/ 51 w 593"/>
                <a:gd name="T79" fmla="*/ 1976 h 2895"/>
                <a:gd name="T80" fmla="*/ 93 w 593"/>
                <a:gd name="T81" fmla="*/ 2146 h 2895"/>
                <a:gd name="T82" fmla="*/ 150 w 593"/>
                <a:gd name="T83" fmla="*/ 2311 h 2895"/>
                <a:gd name="T84" fmla="*/ 221 w 593"/>
                <a:gd name="T85" fmla="*/ 2469 h 2895"/>
                <a:gd name="T86" fmla="*/ 309 w 593"/>
                <a:gd name="T87" fmla="*/ 2620 h 2895"/>
                <a:gd name="T88" fmla="*/ 415 w 593"/>
                <a:gd name="T89" fmla="*/ 2760 h 2895"/>
                <a:gd name="T90" fmla="*/ 437 w 593"/>
                <a:gd name="T91" fmla="*/ 2785 h 2895"/>
                <a:gd name="T92" fmla="*/ 465 w 593"/>
                <a:gd name="T93" fmla="*/ 2815 h 2895"/>
                <a:gd name="T94" fmla="*/ 498 w 593"/>
                <a:gd name="T95" fmla="*/ 2848 h 2895"/>
                <a:gd name="T96" fmla="*/ 534 w 593"/>
                <a:gd name="T97" fmla="*/ 2881 h 2895"/>
                <a:gd name="T98" fmla="*/ 550 w 593"/>
                <a:gd name="T99" fmla="*/ 2894 h 2895"/>
                <a:gd name="T100" fmla="*/ 568 w 593"/>
                <a:gd name="T101" fmla="*/ 2895 h 2895"/>
                <a:gd name="T102" fmla="*/ 587 w 593"/>
                <a:gd name="T103" fmla="*/ 2894 h 2895"/>
                <a:gd name="T104" fmla="*/ 593 w 593"/>
                <a:gd name="T105" fmla="*/ 2883 h 2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93" h="2895">
                  <a:moveTo>
                    <a:pt x="593" y="2883"/>
                  </a:moveTo>
                  <a:lnTo>
                    <a:pt x="588" y="2872"/>
                  </a:lnTo>
                  <a:lnTo>
                    <a:pt x="549" y="2832"/>
                  </a:lnTo>
                  <a:lnTo>
                    <a:pt x="499" y="2777"/>
                  </a:lnTo>
                  <a:lnTo>
                    <a:pt x="442" y="2705"/>
                  </a:lnTo>
                  <a:lnTo>
                    <a:pt x="382" y="2617"/>
                  </a:lnTo>
                  <a:lnTo>
                    <a:pt x="257" y="2368"/>
                  </a:lnTo>
                  <a:lnTo>
                    <a:pt x="169" y="2090"/>
                  </a:lnTo>
                  <a:lnTo>
                    <a:pt x="117" y="1783"/>
                  </a:lnTo>
                  <a:lnTo>
                    <a:pt x="101" y="1448"/>
                  </a:lnTo>
                  <a:lnTo>
                    <a:pt x="103" y="1323"/>
                  </a:lnTo>
                  <a:lnTo>
                    <a:pt x="110" y="1190"/>
                  </a:lnTo>
                  <a:lnTo>
                    <a:pt x="125" y="1051"/>
                  </a:lnTo>
                  <a:lnTo>
                    <a:pt x="147" y="910"/>
                  </a:lnTo>
                  <a:lnTo>
                    <a:pt x="179" y="767"/>
                  </a:lnTo>
                  <a:lnTo>
                    <a:pt x="221" y="624"/>
                  </a:lnTo>
                  <a:lnTo>
                    <a:pt x="275" y="483"/>
                  </a:lnTo>
                  <a:lnTo>
                    <a:pt x="343" y="346"/>
                  </a:lnTo>
                  <a:lnTo>
                    <a:pt x="414" y="230"/>
                  </a:lnTo>
                  <a:lnTo>
                    <a:pt x="482" y="139"/>
                  </a:lnTo>
                  <a:lnTo>
                    <a:pt x="542" y="71"/>
                  </a:lnTo>
                  <a:lnTo>
                    <a:pt x="590" y="22"/>
                  </a:lnTo>
                  <a:lnTo>
                    <a:pt x="593" y="13"/>
                  </a:lnTo>
                  <a:lnTo>
                    <a:pt x="587" y="2"/>
                  </a:lnTo>
                  <a:lnTo>
                    <a:pt x="568" y="0"/>
                  </a:lnTo>
                  <a:lnTo>
                    <a:pt x="558" y="1"/>
                  </a:lnTo>
                  <a:lnTo>
                    <a:pt x="550" y="3"/>
                  </a:lnTo>
                  <a:lnTo>
                    <a:pt x="541" y="8"/>
                  </a:lnTo>
                  <a:lnTo>
                    <a:pt x="530" y="19"/>
                  </a:lnTo>
                  <a:lnTo>
                    <a:pt x="392" y="165"/>
                  </a:lnTo>
                  <a:lnTo>
                    <a:pt x="278" y="325"/>
                  </a:lnTo>
                  <a:lnTo>
                    <a:pt x="185" y="498"/>
                  </a:lnTo>
                  <a:lnTo>
                    <a:pt x="114" y="680"/>
                  </a:lnTo>
                  <a:lnTo>
                    <a:pt x="62" y="869"/>
                  </a:lnTo>
                  <a:lnTo>
                    <a:pt x="27" y="1061"/>
                  </a:lnTo>
                  <a:lnTo>
                    <a:pt x="7" y="1255"/>
                  </a:lnTo>
                  <a:lnTo>
                    <a:pt x="0" y="1447"/>
                  </a:lnTo>
                  <a:lnTo>
                    <a:pt x="6" y="1625"/>
                  </a:lnTo>
                  <a:lnTo>
                    <a:pt x="22" y="1802"/>
                  </a:lnTo>
                  <a:lnTo>
                    <a:pt x="51" y="1976"/>
                  </a:lnTo>
                  <a:lnTo>
                    <a:pt x="93" y="2146"/>
                  </a:lnTo>
                  <a:lnTo>
                    <a:pt x="150" y="2311"/>
                  </a:lnTo>
                  <a:lnTo>
                    <a:pt x="221" y="2469"/>
                  </a:lnTo>
                  <a:lnTo>
                    <a:pt x="309" y="2620"/>
                  </a:lnTo>
                  <a:lnTo>
                    <a:pt x="415" y="2760"/>
                  </a:lnTo>
                  <a:lnTo>
                    <a:pt x="437" y="2785"/>
                  </a:lnTo>
                  <a:lnTo>
                    <a:pt x="465" y="2815"/>
                  </a:lnTo>
                  <a:lnTo>
                    <a:pt x="498" y="2848"/>
                  </a:lnTo>
                  <a:lnTo>
                    <a:pt x="534" y="2881"/>
                  </a:lnTo>
                  <a:lnTo>
                    <a:pt x="550" y="2894"/>
                  </a:lnTo>
                  <a:lnTo>
                    <a:pt x="568" y="2895"/>
                  </a:lnTo>
                  <a:lnTo>
                    <a:pt x="587" y="2894"/>
                  </a:lnTo>
                  <a:lnTo>
                    <a:pt x="593" y="2883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9"/>
            <p:cNvSpPr>
              <a:spLocks noChangeAspect="1"/>
            </p:cNvSpPr>
            <p:nvPr/>
          </p:nvSpPr>
          <p:spPr bwMode="auto">
            <a:xfrm>
              <a:off x="3140" y="607"/>
              <a:ext cx="736" cy="48"/>
            </a:xfrm>
            <a:custGeom>
              <a:avLst/>
              <a:gdLst>
                <a:gd name="T0" fmla="*/ 694 w 736"/>
                <a:gd name="T1" fmla="*/ 48 h 48"/>
                <a:gd name="T2" fmla="*/ 709 w 736"/>
                <a:gd name="T3" fmla="*/ 47 h 48"/>
                <a:gd name="T4" fmla="*/ 723 w 736"/>
                <a:gd name="T5" fmla="*/ 45 h 48"/>
                <a:gd name="T6" fmla="*/ 732 w 736"/>
                <a:gd name="T7" fmla="*/ 37 h 48"/>
                <a:gd name="T8" fmla="*/ 736 w 736"/>
                <a:gd name="T9" fmla="*/ 23 h 48"/>
                <a:gd name="T10" fmla="*/ 732 w 736"/>
                <a:gd name="T11" fmla="*/ 10 h 48"/>
                <a:gd name="T12" fmla="*/ 723 w 736"/>
                <a:gd name="T13" fmla="*/ 3 h 48"/>
                <a:gd name="T14" fmla="*/ 709 w 736"/>
                <a:gd name="T15" fmla="*/ 0 h 48"/>
                <a:gd name="T16" fmla="*/ 694 w 736"/>
                <a:gd name="T17" fmla="*/ 0 h 48"/>
                <a:gd name="T18" fmla="*/ 43 w 736"/>
                <a:gd name="T19" fmla="*/ 0 h 48"/>
                <a:gd name="T20" fmla="*/ 27 w 736"/>
                <a:gd name="T21" fmla="*/ 0 h 48"/>
                <a:gd name="T22" fmla="*/ 14 w 736"/>
                <a:gd name="T23" fmla="*/ 3 h 48"/>
                <a:gd name="T24" fmla="*/ 4 w 736"/>
                <a:gd name="T25" fmla="*/ 10 h 48"/>
                <a:gd name="T26" fmla="*/ 0 w 736"/>
                <a:gd name="T27" fmla="*/ 23 h 48"/>
                <a:gd name="T28" fmla="*/ 4 w 736"/>
                <a:gd name="T29" fmla="*/ 37 h 48"/>
                <a:gd name="T30" fmla="*/ 14 w 736"/>
                <a:gd name="T31" fmla="*/ 45 h 48"/>
                <a:gd name="T32" fmla="*/ 27 w 736"/>
                <a:gd name="T33" fmla="*/ 47 h 48"/>
                <a:gd name="T34" fmla="*/ 43 w 736"/>
                <a:gd name="T35" fmla="*/ 48 h 48"/>
                <a:gd name="T36" fmla="*/ 694 w 736"/>
                <a:gd name="T37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36" h="48">
                  <a:moveTo>
                    <a:pt x="694" y="48"/>
                  </a:moveTo>
                  <a:lnTo>
                    <a:pt x="709" y="47"/>
                  </a:lnTo>
                  <a:lnTo>
                    <a:pt x="723" y="45"/>
                  </a:lnTo>
                  <a:lnTo>
                    <a:pt x="732" y="37"/>
                  </a:lnTo>
                  <a:lnTo>
                    <a:pt x="736" y="23"/>
                  </a:lnTo>
                  <a:lnTo>
                    <a:pt x="732" y="10"/>
                  </a:lnTo>
                  <a:lnTo>
                    <a:pt x="723" y="3"/>
                  </a:lnTo>
                  <a:lnTo>
                    <a:pt x="709" y="0"/>
                  </a:lnTo>
                  <a:lnTo>
                    <a:pt x="694" y="0"/>
                  </a:lnTo>
                  <a:lnTo>
                    <a:pt x="43" y="0"/>
                  </a:lnTo>
                  <a:lnTo>
                    <a:pt x="27" y="0"/>
                  </a:lnTo>
                  <a:lnTo>
                    <a:pt x="14" y="3"/>
                  </a:lnTo>
                  <a:lnTo>
                    <a:pt x="4" y="10"/>
                  </a:lnTo>
                  <a:lnTo>
                    <a:pt x="0" y="23"/>
                  </a:lnTo>
                  <a:lnTo>
                    <a:pt x="4" y="37"/>
                  </a:lnTo>
                  <a:lnTo>
                    <a:pt x="14" y="45"/>
                  </a:lnTo>
                  <a:lnTo>
                    <a:pt x="27" y="47"/>
                  </a:lnTo>
                  <a:lnTo>
                    <a:pt x="43" y="48"/>
                  </a:lnTo>
                  <a:lnTo>
                    <a:pt x="694" y="48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0"/>
            <p:cNvSpPr>
              <a:spLocks noChangeAspect="1" noEditPoints="1"/>
            </p:cNvSpPr>
            <p:nvPr/>
          </p:nvSpPr>
          <p:spPr bwMode="auto">
            <a:xfrm>
              <a:off x="4034" y="68"/>
              <a:ext cx="889" cy="864"/>
            </a:xfrm>
            <a:custGeom>
              <a:avLst/>
              <a:gdLst>
                <a:gd name="T0" fmla="*/ 476 w 889"/>
                <a:gd name="T1" fmla="*/ 22 h 864"/>
                <a:gd name="T2" fmla="*/ 465 w 889"/>
                <a:gd name="T3" fmla="*/ 5 h 864"/>
                <a:gd name="T4" fmla="*/ 445 w 889"/>
                <a:gd name="T5" fmla="*/ 0 h 864"/>
                <a:gd name="T6" fmla="*/ 425 w 889"/>
                <a:gd name="T7" fmla="*/ 5 h 864"/>
                <a:gd name="T8" fmla="*/ 413 w 889"/>
                <a:gd name="T9" fmla="*/ 22 h 864"/>
                <a:gd name="T10" fmla="*/ 7 w 889"/>
                <a:gd name="T11" fmla="*/ 840 h 864"/>
                <a:gd name="T12" fmla="*/ 1 w 889"/>
                <a:gd name="T13" fmla="*/ 851 h 864"/>
                <a:gd name="T14" fmla="*/ 0 w 889"/>
                <a:gd name="T15" fmla="*/ 854 h 864"/>
                <a:gd name="T16" fmla="*/ 7 w 889"/>
                <a:gd name="T17" fmla="*/ 863 h 864"/>
                <a:gd name="T18" fmla="*/ 27 w 889"/>
                <a:gd name="T19" fmla="*/ 864 h 864"/>
                <a:gd name="T20" fmla="*/ 863 w 889"/>
                <a:gd name="T21" fmla="*/ 864 h 864"/>
                <a:gd name="T22" fmla="*/ 884 w 889"/>
                <a:gd name="T23" fmla="*/ 863 h 864"/>
                <a:gd name="T24" fmla="*/ 889 w 889"/>
                <a:gd name="T25" fmla="*/ 854 h 864"/>
                <a:gd name="T26" fmla="*/ 889 w 889"/>
                <a:gd name="T27" fmla="*/ 851 h 864"/>
                <a:gd name="T28" fmla="*/ 884 w 889"/>
                <a:gd name="T29" fmla="*/ 840 h 864"/>
                <a:gd name="T30" fmla="*/ 476 w 889"/>
                <a:gd name="T31" fmla="*/ 22 h 864"/>
                <a:gd name="T32" fmla="*/ 407 w 889"/>
                <a:gd name="T33" fmla="*/ 121 h 864"/>
                <a:gd name="T34" fmla="*/ 730 w 889"/>
                <a:gd name="T35" fmla="*/ 772 h 864"/>
                <a:gd name="T36" fmla="*/ 82 w 889"/>
                <a:gd name="T37" fmla="*/ 772 h 864"/>
                <a:gd name="T38" fmla="*/ 407 w 889"/>
                <a:gd name="T39" fmla="*/ 121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89" h="864">
                  <a:moveTo>
                    <a:pt x="476" y="22"/>
                  </a:moveTo>
                  <a:lnTo>
                    <a:pt x="465" y="5"/>
                  </a:lnTo>
                  <a:lnTo>
                    <a:pt x="445" y="0"/>
                  </a:lnTo>
                  <a:lnTo>
                    <a:pt x="425" y="5"/>
                  </a:lnTo>
                  <a:lnTo>
                    <a:pt x="413" y="22"/>
                  </a:lnTo>
                  <a:lnTo>
                    <a:pt x="7" y="840"/>
                  </a:lnTo>
                  <a:lnTo>
                    <a:pt x="1" y="851"/>
                  </a:lnTo>
                  <a:lnTo>
                    <a:pt x="0" y="854"/>
                  </a:lnTo>
                  <a:lnTo>
                    <a:pt x="7" y="863"/>
                  </a:lnTo>
                  <a:lnTo>
                    <a:pt x="27" y="864"/>
                  </a:lnTo>
                  <a:lnTo>
                    <a:pt x="863" y="864"/>
                  </a:lnTo>
                  <a:lnTo>
                    <a:pt x="884" y="863"/>
                  </a:lnTo>
                  <a:lnTo>
                    <a:pt x="889" y="854"/>
                  </a:lnTo>
                  <a:lnTo>
                    <a:pt x="889" y="851"/>
                  </a:lnTo>
                  <a:lnTo>
                    <a:pt x="884" y="840"/>
                  </a:lnTo>
                  <a:lnTo>
                    <a:pt x="476" y="22"/>
                  </a:lnTo>
                  <a:close/>
                  <a:moveTo>
                    <a:pt x="407" y="121"/>
                  </a:moveTo>
                  <a:lnTo>
                    <a:pt x="730" y="772"/>
                  </a:lnTo>
                  <a:lnTo>
                    <a:pt x="82" y="772"/>
                  </a:lnTo>
                  <a:lnTo>
                    <a:pt x="407" y="12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1"/>
            <p:cNvSpPr>
              <a:spLocks noChangeAspect="1" noChangeShapeType="1"/>
            </p:cNvSpPr>
            <p:nvPr/>
          </p:nvSpPr>
          <p:spPr bwMode="auto">
            <a:xfrm>
              <a:off x="3040" y="1448"/>
              <a:ext cx="1943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2"/>
            <p:cNvSpPr>
              <a:spLocks noChangeAspect="1"/>
            </p:cNvSpPr>
            <p:nvPr/>
          </p:nvSpPr>
          <p:spPr bwMode="auto">
            <a:xfrm>
              <a:off x="3822" y="1822"/>
              <a:ext cx="370" cy="769"/>
            </a:xfrm>
            <a:custGeom>
              <a:avLst/>
              <a:gdLst>
                <a:gd name="T0" fmla="*/ 220 w 370"/>
                <a:gd name="T1" fmla="*/ 273 h 769"/>
                <a:gd name="T2" fmla="*/ 333 w 370"/>
                <a:gd name="T3" fmla="*/ 273 h 769"/>
                <a:gd name="T4" fmla="*/ 349 w 370"/>
                <a:gd name="T5" fmla="*/ 273 h 769"/>
                <a:gd name="T6" fmla="*/ 360 w 370"/>
                <a:gd name="T7" fmla="*/ 270 h 769"/>
                <a:gd name="T8" fmla="*/ 367 w 370"/>
                <a:gd name="T9" fmla="*/ 262 h 769"/>
                <a:gd name="T10" fmla="*/ 370 w 370"/>
                <a:gd name="T11" fmla="*/ 248 h 769"/>
                <a:gd name="T12" fmla="*/ 361 w 370"/>
                <a:gd name="T13" fmla="*/ 237 h 769"/>
                <a:gd name="T14" fmla="*/ 336 w 370"/>
                <a:gd name="T15" fmla="*/ 236 h 769"/>
                <a:gd name="T16" fmla="*/ 230 w 370"/>
                <a:gd name="T17" fmla="*/ 236 h 769"/>
                <a:gd name="T18" fmla="*/ 256 w 370"/>
                <a:gd name="T19" fmla="*/ 132 h 769"/>
                <a:gd name="T20" fmla="*/ 271 w 370"/>
                <a:gd name="T21" fmla="*/ 72 h 769"/>
                <a:gd name="T22" fmla="*/ 277 w 370"/>
                <a:gd name="T23" fmla="*/ 43 h 769"/>
                <a:gd name="T24" fmla="*/ 279 w 370"/>
                <a:gd name="T25" fmla="*/ 33 h 769"/>
                <a:gd name="T26" fmla="*/ 269 w 370"/>
                <a:gd name="T27" fmla="*/ 9 h 769"/>
                <a:gd name="T28" fmla="*/ 244 w 370"/>
                <a:gd name="T29" fmla="*/ 0 h 769"/>
                <a:gd name="T30" fmla="*/ 237 w 370"/>
                <a:gd name="T31" fmla="*/ 1 h 769"/>
                <a:gd name="T32" fmla="*/ 223 w 370"/>
                <a:gd name="T33" fmla="*/ 6 h 769"/>
                <a:gd name="T34" fmla="*/ 208 w 370"/>
                <a:gd name="T35" fmla="*/ 19 h 769"/>
                <a:gd name="T36" fmla="*/ 196 w 370"/>
                <a:gd name="T37" fmla="*/ 43 h 769"/>
                <a:gd name="T38" fmla="*/ 149 w 370"/>
                <a:gd name="T39" fmla="*/ 236 h 769"/>
                <a:gd name="T40" fmla="*/ 36 w 370"/>
                <a:gd name="T41" fmla="*/ 236 h 769"/>
                <a:gd name="T42" fmla="*/ 20 w 370"/>
                <a:gd name="T43" fmla="*/ 236 h 769"/>
                <a:gd name="T44" fmla="*/ 9 w 370"/>
                <a:gd name="T45" fmla="*/ 238 h 769"/>
                <a:gd name="T46" fmla="*/ 2 w 370"/>
                <a:gd name="T47" fmla="*/ 245 h 769"/>
                <a:gd name="T48" fmla="*/ 0 w 370"/>
                <a:gd name="T49" fmla="*/ 258 h 769"/>
                <a:gd name="T50" fmla="*/ 7 w 370"/>
                <a:gd name="T51" fmla="*/ 271 h 769"/>
                <a:gd name="T52" fmla="*/ 33 w 370"/>
                <a:gd name="T53" fmla="*/ 273 h 769"/>
                <a:gd name="T54" fmla="*/ 139 w 370"/>
                <a:gd name="T55" fmla="*/ 273 h 769"/>
                <a:gd name="T56" fmla="*/ 110 w 370"/>
                <a:gd name="T57" fmla="*/ 387 h 769"/>
                <a:gd name="T58" fmla="*/ 88 w 370"/>
                <a:gd name="T59" fmla="*/ 475 h 769"/>
                <a:gd name="T60" fmla="*/ 72 w 370"/>
                <a:gd name="T61" fmla="*/ 539 h 769"/>
                <a:gd name="T62" fmla="*/ 61 w 370"/>
                <a:gd name="T63" fmla="*/ 585 h 769"/>
                <a:gd name="T64" fmla="*/ 54 w 370"/>
                <a:gd name="T65" fmla="*/ 617 h 769"/>
                <a:gd name="T66" fmla="*/ 50 w 370"/>
                <a:gd name="T67" fmla="*/ 637 h 769"/>
                <a:gd name="T68" fmla="*/ 48 w 370"/>
                <a:gd name="T69" fmla="*/ 649 h 769"/>
                <a:gd name="T70" fmla="*/ 48 w 370"/>
                <a:gd name="T71" fmla="*/ 658 h 769"/>
                <a:gd name="T72" fmla="*/ 56 w 370"/>
                <a:gd name="T73" fmla="*/ 703 h 769"/>
                <a:gd name="T74" fmla="*/ 79 w 370"/>
                <a:gd name="T75" fmla="*/ 738 h 769"/>
                <a:gd name="T76" fmla="*/ 114 w 370"/>
                <a:gd name="T77" fmla="*/ 760 h 769"/>
                <a:gd name="T78" fmla="*/ 159 w 370"/>
                <a:gd name="T79" fmla="*/ 769 h 769"/>
                <a:gd name="T80" fmla="*/ 241 w 370"/>
                <a:gd name="T81" fmla="*/ 741 h 769"/>
                <a:gd name="T82" fmla="*/ 300 w 370"/>
                <a:gd name="T83" fmla="*/ 680 h 769"/>
                <a:gd name="T84" fmla="*/ 337 w 370"/>
                <a:gd name="T85" fmla="*/ 616 h 769"/>
                <a:gd name="T86" fmla="*/ 350 w 370"/>
                <a:gd name="T87" fmla="*/ 583 h 769"/>
                <a:gd name="T88" fmla="*/ 345 w 370"/>
                <a:gd name="T89" fmla="*/ 572 h 769"/>
                <a:gd name="T90" fmla="*/ 336 w 370"/>
                <a:gd name="T91" fmla="*/ 570 h 769"/>
                <a:gd name="T92" fmla="*/ 325 w 370"/>
                <a:gd name="T93" fmla="*/ 574 h 769"/>
                <a:gd name="T94" fmla="*/ 318 w 370"/>
                <a:gd name="T95" fmla="*/ 588 h 769"/>
                <a:gd name="T96" fmla="*/ 277 w 370"/>
                <a:gd name="T97" fmla="*/ 665 h 769"/>
                <a:gd name="T98" fmla="*/ 235 w 370"/>
                <a:gd name="T99" fmla="*/ 712 h 769"/>
                <a:gd name="T100" fmla="*/ 196 w 370"/>
                <a:gd name="T101" fmla="*/ 736 h 769"/>
                <a:gd name="T102" fmla="*/ 161 w 370"/>
                <a:gd name="T103" fmla="*/ 742 h 769"/>
                <a:gd name="T104" fmla="*/ 144 w 370"/>
                <a:gd name="T105" fmla="*/ 739 h 769"/>
                <a:gd name="T106" fmla="*/ 133 w 370"/>
                <a:gd name="T107" fmla="*/ 729 h 769"/>
                <a:gd name="T108" fmla="*/ 126 w 370"/>
                <a:gd name="T109" fmla="*/ 712 h 769"/>
                <a:gd name="T110" fmla="*/ 124 w 370"/>
                <a:gd name="T111" fmla="*/ 686 h 769"/>
                <a:gd name="T112" fmla="*/ 125 w 370"/>
                <a:gd name="T113" fmla="*/ 655 h 769"/>
                <a:gd name="T114" fmla="*/ 131 w 370"/>
                <a:gd name="T115" fmla="*/ 629 h 769"/>
                <a:gd name="T116" fmla="*/ 220 w 370"/>
                <a:gd name="T117" fmla="*/ 273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70" h="769">
                  <a:moveTo>
                    <a:pt x="220" y="273"/>
                  </a:moveTo>
                  <a:lnTo>
                    <a:pt x="333" y="273"/>
                  </a:lnTo>
                  <a:lnTo>
                    <a:pt x="349" y="273"/>
                  </a:lnTo>
                  <a:lnTo>
                    <a:pt x="360" y="270"/>
                  </a:lnTo>
                  <a:lnTo>
                    <a:pt x="367" y="262"/>
                  </a:lnTo>
                  <a:lnTo>
                    <a:pt x="370" y="248"/>
                  </a:lnTo>
                  <a:lnTo>
                    <a:pt x="361" y="237"/>
                  </a:lnTo>
                  <a:lnTo>
                    <a:pt x="336" y="236"/>
                  </a:lnTo>
                  <a:lnTo>
                    <a:pt x="230" y="236"/>
                  </a:lnTo>
                  <a:lnTo>
                    <a:pt x="256" y="132"/>
                  </a:lnTo>
                  <a:lnTo>
                    <a:pt x="271" y="72"/>
                  </a:lnTo>
                  <a:lnTo>
                    <a:pt x="277" y="43"/>
                  </a:lnTo>
                  <a:lnTo>
                    <a:pt x="279" y="33"/>
                  </a:lnTo>
                  <a:lnTo>
                    <a:pt x="269" y="9"/>
                  </a:lnTo>
                  <a:lnTo>
                    <a:pt x="244" y="0"/>
                  </a:lnTo>
                  <a:lnTo>
                    <a:pt x="237" y="1"/>
                  </a:lnTo>
                  <a:lnTo>
                    <a:pt x="223" y="6"/>
                  </a:lnTo>
                  <a:lnTo>
                    <a:pt x="208" y="19"/>
                  </a:lnTo>
                  <a:lnTo>
                    <a:pt x="196" y="43"/>
                  </a:lnTo>
                  <a:lnTo>
                    <a:pt x="149" y="236"/>
                  </a:lnTo>
                  <a:lnTo>
                    <a:pt x="36" y="236"/>
                  </a:lnTo>
                  <a:lnTo>
                    <a:pt x="20" y="236"/>
                  </a:lnTo>
                  <a:lnTo>
                    <a:pt x="9" y="238"/>
                  </a:lnTo>
                  <a:lnTo>
                    <a:pt x="2" y="245"/>
                  </a:lnTo>
                  <a:lnTo>
                    <a:pt x="0" y="258"/>
                  </a:lnTo>
                  <a:lnTo>
                    <a:pt x="7" y="271"/>
                  </a:lnTo>
                  <a:lnTo>
                    <a:pt x="33" y="273"/>
                  </a:lnTo>
                  <a:lnTo>
                    <a:pt x="139" y="273"/>
                  </a:lnTo>
                  <a:lnTo>
                    <a:pt x="110" y="387"/>
                  </a:lnTo>
                  <a:lnTo>
                    <a:pt x="88" y="475"/>
                  </a:lnTo>
                  <a:lnTo>
                    <a:pt x="72" y="539"/>
                  </a:lnTo>
                  <a:lnTo>
                    <a:pt x="61" y="585"/>
                  </a:lnTo>
                  <a:lnTo>
                    <a:pt x="54" y="617"/>
                  </a:lnTo>
                  <a:lnTo>
                    <a:pt x="50" y="637"/>
                  </a:lnTo>
                  <a:lnTo>
                    <a:pt x="48" y="649"/>
                  </a:lnTo>
                  <a:lnTo>
                    <a:pt x="48" y="658"/>
                  </a:lnTo>
                  <a:lnTo>
                    <a:pt x="56" y="703"/>
                  </a:lnTo>
                  <a:lnTo>
                    <a:pt x="79" y="738"/>
                  </a:lnTo>
                  <a:lnTo>
                    <a:pt x="114" y="760"/>
                  </a:lnTo>
                  <a:lnTo>
                    <a:pt x="159" y="769"/>
                  </a:lnTo>
                  <a:lnTo>
                    <a:pt x="241" y="741"/>
                  </a:lnTo>
                  <a:lnTo>
                    <a:pt x="300" y="680"/>
                  </a:lnTo>
                  <a:lnTo>
                    <a:pt x="337" y="616"/>
                  </a:lnTo>
                  <a:lnTo>
                    <a:pt x="350" y="583"/>
                  </a:lnTo>
                  <a:lnTo>
                    <a:pt x="345" y="572"/>
                  </a:lnTo>
                  <a:lnTo>
                    <a:pt x="336" y="570"/>
                  </a:lnTo>
                  <a:lnTo>
                    <a:pt x="325" y="574"/>
                  </a:lnTo>
                  <a:lnTo>
                    <a:pt x="318" y="588"/>
                  </a:lnTo>
                  <a:lnTo>
                    <a:pt x="277" y="665"/>
                  </a:lnTo>
                  <a:lnTo>
                    <a:pt x="235" y="712"/>
                  </a:lnTo>
                  <a:lnTo>
                    <a:pt x="196" y="736"/>
                  </a:lnTo>
                  <a:lnTo>
                    <a:pt x="161" y="742"/>
                  </a:lnTo>
                  <a:lnTo>
                    <a:pt x="144" y="739"/>
                  </a:lnTo>
                  <a:lnTo>
                    <a:pt x="133" y="729"/>
                  </a:lnTo>
                  <a:lnTo>
                    <a:pt x="126" y="712"/>
                  </a:lnTo>
                  <a:lnTo>
                    <a:pt x="124" y="686"/>
                  </a:lnTo>
                  <a:lnTo>
                    <a:pt x="125" y="655"/>
                  </a:lnTo>
                  <a:lnTo>
                    <a:pt x="131" y="629"/>
                  </a:lnTo>
                  <a:lnTo>
                    <a:pt x="220" y="273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3"/>
            <p:cNvSpPr>
              <a:spLocks noChangeAspect="1"/>
            </p:cNvSpPr>
            <p:nvPr/>
          </p:nvSpPr>
          <p:spPr bwMode="auto">
            <a:xfrm>
              <a:off x="5169" y="-2"/>
              <a:ext cx="593" cy="2895"/>
            </a:xfrm>
            <a:custGeom>
              <a:avLst/>
              <a:gdLst>
                <a:gd name="T0" fmla="*/ 593 w 593"/>
                <a:gd name="T1" fmla="*/ 1448 h 2895"/>
                <a:gd name="T2" fmla="*/ 588 w 593"/>
                <a:gd name="T3" fmla="*/ 1271 h 2895"/>
                <a:gd name="T4" fmla="*/ 571 w 593"/>
                <a:gd name="T5" fmla="*/ 1094 h 2895"/>
                <a:gd name="T6" fmla="*/ 542 w 593"/>
                <a:gd name="T7" fmla="*/ 920 h 2895"/>
                <a:gd name="T8" fmla="*/ 501 w 593"/>
                <a:gd name="T9" fmla="*/ 750 h 2895"/>
                <a:gd name="T10" fmla="*/ 444 w 593"/>
                <a:gd name="T11" fmla="*/ 584 h 2895"/>
                <a:gd name="T12" fmla="*/ 372 w 593"/>
                <a:gd name="T13" fmla="*/ 426 h 2895"/>
                <a:gd name="T14" fmla="*/ 284 w 593"/>
                <a:gd name="T15" fmla="*/ 276 h 2895"/>
                <a:gd name="T16" fmla="*/ 179 w 593"/>
                <a:gd name="T17" fmla="*/ 135 h 2895"/>
                <a:gd name="T18" fmla="*/ 157 w 593"/>
                <a:gd name="T19" fmla="*/ 111 h 2895"/>
                <a:gd name="T20" fmla="*/ 128 w 593"/>
                <a:gd name="T21" fmla="*/ 81 h 2895"/>
                <a:gd name="T22" fmla="*/ 95 w 593"/>
                <a:gd name="T23" fmla="*/ 48 h 2895"/>
                <a:gd name="T24" fmla="*/ 59 w 593"/>
                <a:gd name="T25" fmla="*/ 15 h 2895"/>
                <a:gd name="T26" fmla="*/ 43 w 593"/>
                <a:gd name="T27" fmla="*/ 2 h 2895"/>
                <a:gd name="T28" fmla="*/ 25 w 593"/>
                <a:gd name="T29" fmla="*/ 0 h 2895"/>
                <a:gd name="T30" fmla="*/ 7 w 593"/>
                <a:gd name="T31" fmla="*/ 2 h 2895"/>
                <a:gd name="T32" fmla="*/ 0 w 593"/>
                <a:gd name="T33" fmla="*/ 13 h 2895"/>
                <a:gd name="T34" fmla="*/ 7 w 593"/>
                <a:gd name="T35" fmla="*/ 25 h 2895"/>
                <a:gd name="T36" fmla="*/ 45 w 593"/>
                <a:gd name="T37" fmla="*/ 64 h 2895"/>
                <a:gd name="T38" fmla="*/ 94 w 593"/>
                <a:gd name="T39" fmla="*/ 119 h 2895"/>
                <a:gd name="T40" fmla="*/ 151 w 593"/>
                <a:gd name="T41" fmla="*/ 190 h 2895"/>
                <a:gd name="T42" fmla="*/ 211 w 593"/>
                <a:gd name="T43" fmla="*/ 279 h 2895"/>
                <a:gd name="T44" fmla="*/ 337 w 593"/>
                <a:gd name="T45" fmla="*/ 528 h 2895"/>
                <a:gd name="T46" fmla="*/ 425 w 593"/>
                <a:gd name="T47" fmla="*/ 806 h 2895"/>
                <a:gd name="T48" fmla="*/ 476 w 593"/>
                <a:gd name="T49" fmla="*/ 1113 h 2895"/>
                <a:gd name="T50" fmla="*/ 493 w 593"/>
                <a:gd name="T51" fmla="*/ 1447 h 2895"/>
                <a:gd name="T52" fmla="*/ 490 w 593"/>
                <a:gd name="T53" fmla="*/ 1573 h 2895"/>
                <a:gd name="T54" fmla="*/ 483 w 593"/>
                <a:gd name="T55" fmla="*/ 1706 h 2895"/>
                <a:gd name="T56" fmla="*/ 468 w 593"/>
                <a:gd name="T57" fmla="*/ 1844 h 2895"/>
                <a:gd name="T58" fmla="*/ 446 w 593"/>
                <a:gd name="T59" fmla="*/ 1985 h 2895"/>
                <a:gd name="T60" fmla="*/ 415 w 593"/>
                <a:gd name="T61" fmla="*/ 2129 h 2895"/>
                <a:gd name="T62" fmla="*/ 372 w 593"/>
                <a:gd name="T63" fmla="*/ 2272 h 2895"/>
                <a:gd name="T64" fmla="*/ 318 w 593"/>
                <a:gd name="T65" fmla="*/ 2413 h 2895"/>
                <a:gd name="T66" fmla="*/ 251 w 593"/>
                <a:gd name="T67" fmla="*/ 2550 h 2895"/>
                <a:gd name="T68" fmla="*/ 179 w 593"/>
                <a:gd name="T69" fmla="*/ 2666 h 2895"/>
                <a:gd name="T70" fmla="*/ 111 w 593"/>
                <a:gd name="T71" fmla="*/ 2756 h 2895"/>
                <a:gd name="T72" fmla="*/ 51 w 593"/>
                <a:gd name="T73" fmla="*/ 2824 h 2895"/>
                <a:gd name="T74" fmla="*/ 5 w 593"/>
                <a:gd name="T75" fmla="*/ 2872 h 2895"/>
                <a:gd name="T76" fmla="*/ 0 w 593"/>
                <a:gd name="T77" fmla="*/ 2883 h 2895"/>
                <a:gd name="T78" fmla="*/ 7 w 593"/>
                <a:gd name="T79" fmla="*/ 2894 h 2895"/>
                <a:gd name="T80" fmla="*/ 25 w 593"/>
                <a:gd name="T81" fmla="*/ 2895 h 2895"/>
                <a:gd name="T82" fmla="*/ 36 w 593"/>
                <a:gd name="T83" fmla="*/ 2895 h 2895"/>
                <a:gd name="T84" fmla="*/ 44 w 593"/>
                <a:gd name="T85" fmla="*/ 2893 h 2895"/>
                <a:gd name="T86" fmla="*/ 52 w 593"/>
                <a:gd name="T87" fmla="*/ 2887 h 2895"/>
                <a:gd name="T88" fmla="*/ 63 w 593"/>
                <a:gd name="T89" fmla="*/ 2877 h 2895"/>
                <a:gd name="T90" fmla="*/ 202 w 593"/>
                <a:gd name="T91" fmla="*/ 2731 h 2895"/>
                <a:gd name="T92" fmla="*/ 316 w 593"/>
                <a:gd name="T93" fmla="*/ 2570 h 2895"/>
                <a:gd name="T94" fmla="*/ 408 w 593"/>
                <a:gd name="T95" fmla="*/ 2397 h 2895"/>
                <a:gd name="T96" fmla="*/ 479 w 593"/>
                <a:gd name="T97" fmla="*/ 2216 h 2895"/>
                <a:gd name="T98" fmla="*/ 532 w 593"/>
                <a:gd name="T99" fmla="*/ 2027 h 2895"/>
                <a:gd name="T100" fmla="*/ 567 w 593"/>
                <a:gd name="T101" fmla="*/ 1834 h 2895"/>
                <a:gd name="T102" fmla="*/ 587 w 593"/>
                <a:gd name="T103" fmla="*/ 1641 h 2895"/>
                <a:gd name="T104" fmla="*/ 593 w 593"/>
                <a:gd name="T105" fmla="*/ 1448 h 2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93" h="2895">
                  <a:moveTo>
                    <a:pt x="593" y="1448"/>
                  </a:moveTo>
                  <a:lnTo>
                    <a:pt x="588" y="1271"/>
                  </a:lnTo>
                  <a:lnTo>
                    <a:pt x="571" y="1094"/>
                  </a:lnTo>
                  <a:lnTo>
                    <a:pt x="542" y="920"/>
                  </a:lnTo>
                  <a:lnTo>
                    <a:pt x="501" y="750"/>
                  </a:lnTo>
                  <a:lnTo>
                    <a:pt x="444" y="584"/>
                  </a:lnTo>
                  <a:lnTo>
                    <a:pt x="372" y="426"/>
                  </a:lnTo>
                  <a:lnTo>
                    <a:pt x="284" y="276"/>
                  </a:lnTo>
                  <a:lnTo>
                    <a:pt x="179" y="135"/>
                  </a:lnTo>
                  <a:lnTo>
                    <a:pt x="157" y="111"/>
                  </a:lnTo>
                  <a:lnTo>
                    <a:pt x="128" y="81"/>
                  </a:lnTo>
                  <a:lnTo>
                    <a:pt x="95" y="48"/>
                  </a:lnTo>
                  <a:lnTo>
                    <a:pt x="59" y="15"/>
                  </a:lnTo>
                  <a:lnTo>
                    <a:pt x="43" y="2"/>
                  </a:lnTo>
                  <a:lnTo>
                    <a:pt x="25" y="0"/>
                  </a:lnTo>
                  <a:lnTo>
                    <a:pt x="7" y="2"/>
                  </a:lnTo>
                  <a:lnTo>
                    <a:pt x="0" y="13"/>
                  </a:lnTo>
                  <a:lnTo>
                    <a:pt x="7" y="25"/>
                  </a:lnTo>
                  <a:lnTo>
                    <a:pt x="45" y="64"/>
                  </a:lnTo>
                  <a:lnTo>
                    <a:pt x="94" y="119"/>
                  </a:lnTo>
                  <a:lnTo>
                    <a:pt x="151" y="190"/>
                  </a:lnTo>
                  <a:lnTo>
                    <a:pt x="211" y="279"/>
                  </a:lnTo>
                  <a:lnTo>
                    <a:pt x="337" y="528"/>
                  </a:lnTo>
                  <a:lnTo>
                    <a:pt x="425" y="806"/>
                  </a:lnTo>
                  <a:lnTo>
                    <a:pt x="476" y="1113"/>
                  </a:lnTo>
                  <a:lnTo>
                    <a:pt x="493" y="1447"/>
                  </a:lnTo>
                  <a:lnTo>
                    <a:pt x="490" y="1573"/>
                  </a:lnTo>
                  <a:lnTo>
                    <a:pt x="483" y="1706"/>
                  </a:lnTo>
                  <a:lnTo>
                    <a:pt x="468" y="1844"/>
                  </a:lnTo>
                  <a:lnTo>
                    <a:pt x="446" y="1985"/>
                  </a:lnTo>
                  <a:lnTo>
                    <a:pt x="415" y="2129"/>
                  </a:lnTo>
                  <a:lnTo>
                    <a:pt x="372" y="2272"/>
                  </a:lnTo>
                  <a:lnTo>
                    <a:pt x="318" y="2413"/>
                  </a:lnTo>
                  <a:lnTo>
                    <a:pt x="251" y="2550"/>
                  </a:lnTo>
                  <a:lnTo>
                    <a:pt x="179" y="2666"/>
                  </a:lnTo>
                  <a:lnTo>
                    <a:pt x="111" y="2756"/>
                  </a:lnTo>
                  <a:lnTo>
                    <a:pt x="51" y="2824"/>
                  </a:lnTo>
                  <a:lnTo>
                    <a:pt x="5" y="2872"/>
                  </a:lnTo>
                  <a:lnTo>
                    <a:pt x="0" y="2883"/>
                  </a:lnTo>
                  <a:lnTo>
                    <a:pt x="7" y="2894"/>
                  </a:lnTo>
                  <a:lnTo>
                    <a:pt x="25" y="2895"/>
                  </a:lnTo>
                  <a:lnTo>
                    <a:pt x="36" y="2895"/>
                  </a:lnTo>
                  <a:lnTo>
                    <a:pt x="44" y="2893"/>
                  </a:lnTo>
                  <a:lnTo>
                    <a:pt x="52" y="2887"/>
                  </a:lnTo>
                  <a:lnTo>
                    <a:pt x="63" y="2877"/>
                  </a:lnTo>
                  <a:lnTo>
                    <a:pt x="202" y="2731"/>
                  </a:lnTo>
                  <a:lnTo>
                    <a:pt x="316" y="2570"/>
                  </a:lnTo>
                  <a:lnTo>
                    <a:pt x="408" y="2397"/>
                  </a:lnTo>
                  <a:lnTo>
                    <a:pt x="479" y="2216"/>
                  </a:lnTo>
                  <a:lnTo>
                    <a:pt x="532" y="2027"/>
                  </a:lnTo>
                  <a:lnTo>
                    <a:pt x="567" y="1834"/>
                  </a:lnTo>
                  <a:lnTo>
                    <a:pt x="587" y="1641"/>
                  </a:lnTo>
                  <a:lnTo>
                    <a:pt x="593" y="1448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9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564356" y="0"/>
            <a:ext cx="8015288" cy="566316"/>
          </a:xfrm>
        </p:spPr>
        <p:txBody>
          <a:bodyPr>
            <a:normAutofit fontScale="90000"/>
          </a:bodyPr>
          <a:lstStyle/>
          <a:p>
            <a:r>
              <a:rPr altLang="ko-KR" sz="3600" dirty="0" smtClean="0">
                <a:latin typeface="Tahoma" charset="0"/>
                <a:ea typeface="돋움" charset="0"/>
                <a:cs typeface="Tahoma" charset="0"/>
              </a:rPr>
              <a:t>Proof</a:t>
            </a:r>
            <a:endParaRPr altLang="ko-KR" sz="3600" dirty="0">
              <a:latin typeface="Tahoma" charset="0"/>
              <a:ea typeface="돋움" charset="0"/>
              <a:cs typeface="Tahoma" charset="0"/>
            </a:endParaRP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742710"/>
            <a:ext cx="8072438" cy="1000125"/>
          </a:xfrm>
        </p:spPr>
        <p:txBody>
          <a:bodyPr/>
          <a:lstStyle/>
          <a:p>
            <a:pPr indent="-323850">
              <a:spcBef>
                <a:spcPct val="0"/>
              </a:spcBef>
              <a:buFontTx/>
              <a:buNone/>
            </a:pPr>
            <a:r>
              <a:rPr lang="en-US" altLang="ko-KR" sz="2000">
                <a:solidFill>
                  <a:srgbClr val="003399"/>
                </a:solidFill>
                <a:latin typeface="Gill Sans MT" charset="0"/>
                <a:ea typeface="맑은 고딕" charset="0"/>
              </a:rPr>
              <a:t>If not, then (</a:t>
            </a:r>
            <a:r>
              <a:rPr lang="en-US" altLang="ko-KR" sz="2000" i="1">
                <a:solidFill>
                  <a:srgbClr val="003399"/>
                </a:solidFill>
                <a:latin typeface="Gill Sans MT" charset="0"/>
                <a:ea typeface="맑은 고딕" charset="0"/>
              </a:rPr>
              <a:t>v</a:t>
            </a:r>
            <a:r>
              <a:rPr lang="en-US" altLang="ko-KR" sz="2000" i="1" baseline="-25000">
                <a:solidFill>
                  <a:srgbClr val="003399"/>
                </a:solidFill>
                <a:latin typeface="굴림" charset="0"/>
                <a:ea typeface="굴림" charset="0"/>
                <a:cs typeface="굴림" charset="0"/>
              </a:rPr>
              <a:t>1</a:t>
            </a:r>
            <a:r>
              <a:rPr lang="en-US" altLang="ko-KR" sz="2000" i="1">
                <a:solidFill>
                  <a:srgbClr val="003399"/>
                </a:solidFill>
                <a:latin typeface="Gill Sans MT" charset="0"/>
                <a:ea typeface="맑은 고딕" charset="0"/>
              </a:rPr>
              <a:t>,v</a:t>
            </a:r>
            <a:r>
              <a:rPr lang="en-US" altLang="ko-KR" sz="2000">
                <a:solidFill>
                  <a:srgbClr val="003399"/>
                </a:solidFill>
                <a:latin typeface="Gill Sans MT" charset="0"/>
                <a:ea typeface="맑은 고딕" charset="0"/>
              </a:rPr>
              <a:t>) must be an edge.  Now suppose that (</a:t>
            </a:r>
            <a:r>
              <a:rPr lang="en-US" altLang="ko-KR" sz="2000" i="1">
                <a:solidFill>
                  <a:srgbClr val="003399"/>
                </a:solidFill>
                <a:latin typeface="Gill Sans MT" charset="0"/>
                <a:ea typeface="맑은 고딕" charset="0"/>
              </a:rPr>
              <a:t>v,v</a:t>
            </a:r>
            <a:r>
              <a:rPr lang="en-US" altLang="ko-KR" sz="2000" i="1" baseline="-25000">
                <a:solidFill>
                  <a:srgbClr val="003399"/>
                </a:solidFill>
                <a:latin typeface="Gill Sans MT" charset="0"/>
                <a:ea typeface="맑은 고딕" charset="0"/>
              </a:rPr>
              <a:t>2</a:t>
            </a:r>
            <a:r>
              <a:rPr lang="en-US" altLang="ko-KR" sz="2000">
                <a:solidFill>
                  <a:srgbClr val="003399"/>
                </a:solidFill>
                <a:latin typeface="Gill Sans MT" charset="0"/>
                <a:ea typeface="맑은 고딕" charset="0"/>
              </a:rPr>
              <a:t>) is in the graph. Then we have the larger path: (</a:t>
            </a:r>
            <a:r>
              <a:rPr lang="en-US" altLang="ko-KR" sz="2000" i="1">
                <a:solidFill>
                  <a:srgbClr val="003399"/>
                </a:solidFill>
                <a:latin typeface="Gill Sans MT" charset="0"/>
                <a:ea typeface="맑은 고딕" charset="0"/>
              </a:rPr>
              <a:t>v</a:t>
            </a:r>
            <a:r>
              <a:rPr lang="en-US" altLang="ko-KR" sz="2000" i="1" baseline="-25000">
                <a:solidFill>
                  <a:srgbClr val="003399"/>
                </a:solidFill>
                <a:latin typeface="굴림" charset="0"/>
                <a:ea typeface="굴림" charset="0"/>
                <a:cs typeface="굴림" charset="0"/>
              </a:rPr>
              <a:t>1</a:t>
            </a:r>
            <a:r>
              <a:rPr lang="en-US" altLang="ko-KR" sz="2000" i="1">
                <a:solidFill>
                  <a:srgbClr val="003399"/>
                </a:solidFill>
                <a:latin typeface="Gill Sans MT" charset="0"/>
                <a:ea typeface="맑은 고딕" charset="0"/>
              </a:rPr>
              <a:t>,v</a:t>
            </a:r>
            <a:r>
              <a:rPr lang="en-US" altLang="ko-KR" sz="2000">
                <a:solidFill>
                  <a:srgbClr val="003399"/>
                </a:solidFill>
                <a:latin typeface="Gill Sans MT" charset="0"/>
                <a:ea typeface="맑은 고딕" charset="0"/>
              </a:rPr>
              <a:t>),(</a:t>
            </a:r>
            <a:r>
              <a:rPr lang="en-US" altLang="ko-KR" sz="2000" i="1">
                <a:solidFill>
                  <a:srgbClr val="003399"/>
                </a:solidFill>
                <a:latin typeface="Gill Sans MT" charset="0"/>
                <a:ea typeface="맑은 고딕" charset="0"/>
              </a:rPr>
              <a:t>v,v</a:t>
            </a:r>
            <a:r>
              <a:rPr lang="en-US" altLang="ko-KR" sz="2000" i="1" baseline="-25000">
                <a:solidFill>
                  <a:srgbClr val="003399"/>
                </a:solidFill>
                <a:latin typeface="Gill Sans MT" charset="0"/>
                <a:ea typeface="맑은 고딕" charset="0"/>
              </a:rPr>
              <a:t>2</a:t>
            </a:r>
            <a:r>
              <a:rPr lang="en-US" altLang="ko-KR" sz="2000">
                <a:solidFill>
                  <a:srgbClr val="003399"/>
                </a:solidFill>
                <a:latin typeface="Gill Sans MT" charset="0"/>
                <a:ea typeface="맑은 고딕" charset="0"/>
              </a:rPr>
              <a:t>),(</a:t>
            </a:r>
            <a:r>
              <a:rPr lang="en-US" altLang="ko-KR" sz="2000" i="1">
                <a:solidFill>
                  <a:srgbClr val="003399"/>
                </a:solidFill>
                <a:latin typeface="Gill Sans MT" charset="0"/>
                <a:ea typeface="맑은 고딕" charset="0"/>
              </a:rPr>
              <a:t>v</a:t>
            </a:r>
            <a:r>
              <a:rPr lang="en-US" altLang="ko-KR" sz="2000" i="1" baseline="-25000">
                <a:solidFill>
                  <a:srgbClr val="003399"/>
                </a:solidFill>
                <a:latin typeface="Gill Sans MT" charset="0"/>
                <a:ea typeface="맑은 고딕" charset="0"/>
              </a:rPr>
              <a:t>2</a:t>
            </a:r>
            <a:r>
              <a:rPr lang="en-US" altLang="ko-KR" sz="2000" i="1">
                <a:solidFill>
                  <a:srgbClr val="003399"/>
                </a:solidFill>
                <a:latin typeface="Gill Sans MT" charset="0"/>
                <a:ea typeface="맑은 고딕" charset="0"/>
              </a:rPr>
              <a:t>,v</a:t>
            </a:r>
            <a:r>
              <a:rPr lang="en-US" altLang="ko-KR" sz="2000" i="1" baseline="-25000">
                <a:solidFill>
                  <a:srgbClr val="003399"/>
                </a:solidFill>
                <a:latin typeface="Gill Sans MT" charset="0"/>
                <a:ea typeface="맑은 고딕" charset="0"/>
              </a:rPr>
              <a:t>3</a:t>
            </a:r>
            <a:r>
              <a:rPr lang="en-US" altLang="ko-KR" sz="2000">
                <a:solidFill>
                  <a:srgbClr val="003399"/>
                </a:solidFill>
                <a:latin typeface="Gill Sans MT" charset="0"/>
                <a:ea typeface="맑은 고딕" charset="0"/>
              </a:rPr>
              <a:t>),…,(</a:t>
            </a:r>
            <a:r>
              <a:rPr lang="en-US" altLang="ko-KR" sz="2000" i="1">
                <a:solidFill>
                  <a:srgbClr val="003399"/>
                </a:solidFill>
                <a:latin typeface="Gill Sans MT" charset="0"/>
                <a:ea typeface="맑은 고딕" charset="0"/>
              </a:rPr>
              <a:t>v</a:t>
            </a:r>
            <a:r>
              <a:rPr lang="en-US" altLang="ko-KR" sz="2000" i="1" baseline="-25000">
                <a:solidFill>
                  <a:srgbClr val="003399"/>
                </a:solidFill>
                <a:latin typeface="Gill Sans MT" charset="0"/>
                <a:ea typeface="맑은 고딕" charset="0"/>
              </a:rPr>
              <a:t>m-</a:t>
            </a:r>
            <a:r>
              <a:rPr lang="en-US" altLang="ko-KR" sz="2000" i="1" baseline="-25000">
                <a:solidFill>
                  <a:srgbClr val="003399"/>
                </a:solidFill>
                <a:latin typeface="굴림" charset="0"/>
                <a:ea typeface="굴림" charset="0"/>
                <a:cs typeface="굴림" charset="0"/>
              </a:rPr>
              <a:t>1</a:t>
            </a:r>
            <a:r>
              <a:rPr lang="en-US" altLang="ko-KR" sz="2000" i="1">
                <a:solidFill>
                  <a:srgbClr val="003399"/>
                </a:solidFill>
                <a:latin typeface="Gill Sans MT" charset="0"/>
                <a:ea typeface="맑은 고딕" charset="0"/>
              </a:rPr>
              <a:t>,v</a:t>
            </a:r>
            <a:r>
              <a:rPr lang="en-US" altLang="ko-KR" sz="2000" i="1" baseline="-25000">
                <a:solidFill>
                  <a:srgbClr val="003399"/>
                </a:solidFill>
                <a:latin typeface="Gill Sans MT" charset="0"/>
                <a:ea typeface="맑은 고딕" charset="0"/>
              </a:rPr>
              <a:t>m</a:t>
            </a:r>
            <a:r>
              <a:rPr lang="en-US" altLang="ko-KR" sz="2000">
                <a:solidFill>
                  <a:srgbClr val="003399"/>
                </a:solidFill>
                <a:latin typeface="Gill Sans MT" charset="0"/>
                <a:ea typeface="맑은 고딕" charset="0"/>
              </a:rPr>
              <a:t>). </a:t>
            </a:r>
          </a:p>
          <a:p>
            <a:pPr indent="-323850">
              <a:spcBef>
                <a:spcPct val="0"/>
              </a:spcBef>
              <a:buFont typeface="Wingdings" charset="0"/>
              <a:buNone/>
            </a:pPr>
            <a:endParaRPr lang="en-US" altLang="ko-KR" sz="2000">
              <a:solidFill>
                <a:srgbClr val="003399"/>
              </a:solidFill>
              <a:latin typeface="Gill Sans MT" charset="0"/>
              <a:ea typeface="맑은 고딕" charset="0"/>
            </a:endParaRPr>
          </a:p>
          <a:p>
            <a:pPr indent="-323850">
              <a:spcBef>
                <a:spcPct val="0"/>
              </a:spcBef>
              <a:buFont typeface="Wingdings" charset="0"/>
              <a:buNone/>
            </a:pPr>
            <a:endParaRPr lang="en-US" altLang="ko-KR" sz="2000">
              <a:solidFill>
                <a:srgbClr val="003399"/>
              </a:solidFill>
              <a:latin typeface="Gill Sans MT" charset="0"/>
              <a:ea typeface="맑은 고딕" charset="0"/>
            </a:endParaRPr>
          </a:p>
        </p:txBody>
      </p:sp>
      <p:sp>
        <p:nvSpPr>
          <p:cNvPr id="20483" name="Oval 6"/>
          <p:cNvSpPr>
            <a:spLocks noChangeArrowheads="1"/>
          </p:cNvSpPr>
          <p:nvPr/>
        </p:nvSpPr>
        <p:spPr bwMode="auto">
          <a:xfrm>
            <a:off x="2714625" y="1955560"/>
            <a:ext cx="307975" cy="307975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/>
          </a:p>
        </p:txBody>
      </p:sp>
      <p:sp>
        <p:nvSpPr>
          <p:cNvPr id="20484" name="Oval 7"/>
          <p:cNvSpPr>
            <a:spLocks noChangeArrowheads="1"/>
          </p:cNvSpPr>
          <p:nvPr/>
        </p:nvSpPr>
        <p:spPr bwMode="auto">
          <a:xfrm>
            <a:off x="3933825" y="1955560"/>
            <a:ext cx="307975" cy="307975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/>
          </a:p>
        </p:txBody>
      </p:sp>
      <p:sp>
        <p:nvSpPr>
          <p:cNvPr id="20485" name="Oval 8"/>
          <p:cNvSpPr>
            <a:spLocks noChangeArrowheads="1"/>
          </p:cNvSpPr>
          <p:nvPr/>
        </p:nvSpPr>
        <p:spPr bwMode="auto">
          <a:xfrm>
            <a:off x="4695825" y="1957148"/>
            <a:ext cx="307975" cy="307975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/>
          </a:p>
        </p:txBody>
      </p:sp>
      <p:sp>
        <p:nvSpPr>
          <p:cNvPr id="20486" name="Oval 9"/>
          <p:cNvSpPr>
            <a:spLocks noChangeArrowheads="1"/>
          </p:cNvSpPr>
          <p:nvPr/>
        </p:nvSpPr>
        <p:spPr bwMode="auto">
          <a:xfrm>
            <a:off x="6832600" y="1955560"/>
            <a:ext cx="307975" cy="307975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/>
          </a:p>
        </p:txBody>
      </p:sp>
      <p:sp>
        <p:nvSpPr>
          <p:cNvPr id="20487" name="Oval 10"/>
          <p:cNvSpPr>
            <a:spLocks noChangeArrowheads="1"/>
          </p:cNvSpPr>
          <p:nvPr/>
        </p:nvSpPr>
        <p:spPr bwMode="auto">
          <a:xfrm>
            <a:off x="6070600" y="1955560"/>
            <a:ext cx="307975" cy="307975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/>
          </a:p>
        </p:txBody>
      </p:sp>
      <p:sp>
        <p:nvSpPr>
          <p:cNvPr id="20488" name="Text Box 11"/>
          <p:cNvSpPr txBox="1">
            <a:spLocks noChangeArrowheads="1"/>
          </p:cNvSpPr>
          <p:nvPr/>
        </p:nvSpPr>
        <p:spPr bwMode="auto">
          <a:xfrm>
            <a:off x="3175000" y="180316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sz="32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9pPr>
          </a:lstStyle>
          <a:p>
            <a:pPr eaLnBrk="1" latinLnBrk="1" hangingPunct="1">
              <a:spcBef>
                <a:spcPct val="50000"/>
              </a:spcBef>
            </a:pPr>
            <a:r>
              <a:rPr lang="ko-KR" altLang="en-US" sz="1800" b="1">
                <a:latin typeface="굴림" charset="0"/>
                <a:ea typeface="굴림" charset="0"/>
                <a:cs typeface="굴림" charset="0"/>
              </a:rPr>
              <a:t>…</a:t>
            </a:r>
          </a:p>
        </p:txBody>
      </p:sp>
      <p:sp>
        <p:nvSpPr>
          <p:cNvPr id="20489" name="Text Box 12"/>
          <p:cNvSpPr txBox="1">
            <a:spLocks noChangeArrowheads="1"/>
          </p:cNvSpPr>
          <p:nvPr/>
        </p:nvSpPr>
        <p:spPr bwMode="auto">
          <a:xfrm>
            <a:off x="5232400" y="180316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sz="32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9pPr>
          </a:lstStyle>
          <a:p>
            <a:pPr eaLnBrk="1" latinLnBrk="1" hangingPunct="1">
              <a:spcBef>
                <a:spcPct val="50000"/>
              </a:spcBef>
            </a:pPr>
            <a:r>
              <a:rPr lang="ko-KR" altLang="en-US" sz="1800" b="1">
                <a:latin typeface="굴림" charset="0"/>
                <a:ea typeface="굴림" charset="0"/>
                <a:cs typeface="굴림" charset="0"/>
              </a:rPr>
              <a:t>…</a:t>
            </a:r>
          </a:p>
        </p:txBody>
      </p:sp>
      <p:graphicFrame>
        <p:nvGraphicFramePr>
          <p:cNvPr id="20490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964015"/>
              </p:ext>
            </p:extLst>
          </p:nvPr>
        </p:nvGraphicFramePr>
        <p:xfrm>
          <a:off x="2689225" y="1471373"/>
          <a:ext cx="373063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" name="Equation" r:id="rId4" imgW="164885" imgH="215619" progId="Equation.3">
                  <p:embed/>
                </p:oleObj>
              </mc:Choice>
              <mc:Fallback>
                <p:oleObj name="Equation" r:id="rId4" imgW="164885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9225" y="1471373"/>
                        <a:ext cx="373063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1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353654"/>
              </p:ext>
            </p:extLst>
          </p:nvPr>
        </p:nvGraphicFramePr>
        <p:xfrm>
          <a:off x="3908425" y="1457085"/>
          <a:ext cx="3746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4" name="Equation" r:id="rId6" imgW="165028" imgH="228501" progId="Equation.3">
                  <p:embed/>
                </p:oleObj>
              </mc:Choice>
              <mc:Fallback>
                <p:oleObj name="Equation" r:id="rId6" imgW="16502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8425" y="1457085"/>
                        <a:ext cx="37465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2237720"/>
              </p:ext>
            </p:extLst>
          </p:nvPr>
        </p:nvGraphicFramePr>
        <p:xfrm>
          <a:off x="4570413" y="1457085"/>
          <a:ext cx="57467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5" name="Equation" r:id="rId8" imgW="253890" imgH="228501" progId="Equation.3">
                  <p:embed/>
                </p:oleObj>
              </mc:Choice>
              <mc:Fallback>
                <p:oleObj name="Equation" r:id="rId8" imgW="253890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0413" y="1457085"/>
                        <a:ext cx="574675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3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2137021"/>
              </p:ext>
            </p:extLst>
          </p:nvPr>
        </p:nvGraphicFramePr>
        <p:xfrm>
          <a:off x="5927725" y="1457085"/>
          <a:ext cx="6032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6" name="Equation" r:id="rId10" imgW="266584" imgH="228501" progId="Equation.3">
                  <p:embed/>
                </p:oleObj>
              </mc:Choice>
              <mc:Fallback>
                <p:oleObj name="Equation" r:id="rId10" imgW="266584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7725" y="1457085"/>
                        <a:ext cx="60325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4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5543843"/>
              </p:ext>
            </p:extLst>
          </p:nvPr>
        </p:nvGraphicFramePr>
        <p:xfrm>
          <a:off x="6778625" y="1457085"/>
          <a:ext cx="40163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7" name="Equation" r:id="rId12" imgW="177646" imgH="228402" progId="Equation.3">
                  <p:embed/>
                </p:oleObj>
              </mc:Choice>
              <mc:Fallback>
                <p:oleObj name="Equation" r:id="rId12" imgW="177646" imgH="2284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25" y="1457085"/>
                        <a:ext cx="401638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5" name="Line 18"/>
          <p:cNvSpPr>
            <a:spLocks noChangeShapeType="1"/>
          </p:cNvSpPr>
          <p:nvPr/>
        </p:nvSpPr>
        <p:spPr bwMode="auto">
          <a:xfrm>
            <a:off x="3022600" y="2112723"/>
            <a:ext cx="230188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496" name="Line 19"/>
          <p:cNvSpPr>
            <a:spLocks noChangeShapeType="1"/>
          </p:cNvSpPr>
          <p:nvPr/>
        </p:nvSpPr>
        <p:spPr bwMode="auto">
          <a:xfrm>
            <a:off x="3708400" y="2112723"/>
            <a:ext cx="230188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497" name="Line 20"/>
          <p:cNvSpPr>
            <a:spLocks noChangeShapeType="1"/>
          </p:cNvSpPr>
          <p:nvPr/>
        </p:nvSpPr>
        <p:spPr bwMode="auto">
          <a:xfrm>
            <a:off x="4240213" y="2112723"/>
            <a:ext cx="458787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498" name="Line 21"/>
          <p:cNvSpPr>
            <a:spLocks noChangeShapeType="1"/>
          </p:cNvSpPr>
          <p:nvPr/>
        </p:nvSpPr>
        <p:spPr bwMode="auto">
          <a:xfrm>
            <a:off x="5003800" y="2112723"/>
            <a:ext cx="230188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499" name="Line 22"/>
          <p:cNvSpPr>
            <a:spLocks noChangeShapeType="1"/>
          </p:cNvSpPr>
          <p:nvPr/>
        </p:nvSpPr>
        <p:spPr bwMode="auto">
          <a:xfrm>
            <a:off x="5840413" y="2112723"/>
            <a:ext cx="230187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500" name="Line 24"/>
          <p:cNvSpPr>
            <a:spLocks noChangeShapeType="1"/>
          </p:cNvSpPr>
          <p:nvPr/>
        </p:nvSpPr>
        <p:spPr bwMode="auto">
          <a:xfrm>
            <a:off x="6373813" y="2112723"/>
            <a:ext cx="458787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grpSp>
        <p:nvGrpSpPr>
          <p:cNvPr id="20501" name="Group 28"/>
          <p:cNvGrpSpPr>
            <a:grpSpLocks/>
          </p:cNvGrpSpPr>
          <p:nvPr/>
        </p:nvGrpSpPr>
        <p:grpSpPr bwMode="auto">
          <a:xfrm>
            <a:off x="2286000" y="2528648"/>
            <a:ext cx="615950" cy="307975"/>
            <a:chOff x="1008" y="1920"/>
            <a:chExt cx="388" cy="194"/>
          </a:xfrm>
        </p:grpSpPr>
        <p:sp>
          <p:nvSpPr>
            <p:cNvPr id="20564" name="Oval 29"/>
            <p:cNvSpPr>
              <a:spLocks noChangeArrowheads="1"/>
            </p:cNvSpPr>
            <p:nvPr/>
          </p:nvSpPr>
          <p:spPr bwMode="auto">
            <a:xfrm>
              <a:off x="1008" y="1920"/>
              <a:ext cx="194" cy="19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/>
            </a:p>
          </p:txBody>
        </p:sp>
        <p:graphicFrame>
          <p:nvGraphicFramePr>
            <p:cNvPr id="20565" name="Object 7"/>
            <p:cNvGraphicFramePr>
              <a:graphicFrameLocks noChangeAspect="1"/>
            </p:cNvGraphicFramePr>
            <p:nvPr/>
          </p:nvGraphicFramePr>
          <p:xfrm>
            <a:off x="1233" y="1920"/>
            <a:ext cx="163" cy="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28" name="Equation" r:id="rId14" imgW="114201" imgH="139579" progId="Equation.3">
                    <p:embed/>
                  </p:oleObj>
                </mc:Choice>
                <mc:Fallback>
                  <p:oleObj name="Equation" r:id="rId14" imgW="114201" imgH="13957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33" y="1920"/>
                          <a:ext cx="163" cy="1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502" name="Line 35"/>
          <p:cNvSpPr>
            <a:spLocks noChangeShapeType="1"/>
          </p:cNvSpPr>
          <p:nvPr/>
        </p:nvSpPr>
        <p:spPr bwMode="auto">
          <a:xfrm>
            <a:off x="2000250" y="2242898"/>
            <a:ext cx="285750" cy="3571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503" name="Line 36"/>
          <p:cNvSpPr>
            <a:spLocks noChangeShapeType="1"/>
          </p:cNvSpPr>
          <p:nvPr/>
        </p:nvSpPr>
        <p:spPr bwMode="auto">
          <a:xfrm flipV="1">
            <a:off x="2571750" y="2242898"/>
            <a:ext cx="319088" cy="3571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504" name="Oval 6"/>
          <p:cNvSpPr>
            <a:spLocks noChangeArrowheads="1"/>
          </p:cNvSpPr>
          <p:nvPr/>
        </p:nvSpPr>
        <p:spPr bwMode="auto">
          <a:xfrm>
            <a:off x="1714500" y="1957148"/>
            <a:ext cx="307975" cy="307975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/>
          </a:p>
        </p:txBody>
      </p:sp>
      <p:graphicFrame>
        <p:nvGraphicFramePr>
          <p:cNvPr id="20505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969635"/>
              </p:ext>
            </p:extLst>
          </p:nvPr>
        </p:nvGraphicFramePr>
        <p:xfrm>
          <a:off x="1619250" y="1442798"/>
          <a:ext cx="31591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9" name="Equation" r:id="rId16" imgW="139579" imgH="215713" progId="Equation.3">
                  <p:embed/>
                </p:oleObj>
              </mc:Choice>
              <mc:Fallback>
                <p:oleObj name="Equation" r:id="rId16" imgW="139579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442798"/>
                        <a:ext cx="315913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0" name="직선 화살표 연결선 169"/>
          <p:cNvCxnSpPr>
            <a:stCxn id="20504" idx="6"/>
            <a:endCxn id="20483" idx="2"/>
          </p:cNvCxnSpPr>
          <p:nvPr/>
        </p:nvCxnSpPr>
        <p:spPr bwMode="auto">
          <a:xfrm flipV="1">
            <a:off x="2022475" y="2109548"/>
            <a:ext cx="692150" cy="1587"/>
          </a:xfrm>
          <a:prstGeom prst="straightConnector1">
            <a:avLst/>
          </a:prstGeom>
          <a:ln w="31750" cmpd="sng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7" name="Rectangle 13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6781800" y="6067185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9pPr>
          </a:lstStyle>
          <a:p>
            <a:pPr algn="r"/>
            <a:fld id="{83D40047-4185-AD4F-90DE-8DF7D5E619BF}" type="slidenum">
              <a:rPr lang="en-US" altLang="ko-KR" sz="1000">
                <a:solidFill>
                  <a:schemeClr val="tx2"/>
                </a:solidFill>
                <a:latin typeface="Tahoma" charset="0"/>
              </a:rPr>
              <a:pPr algn="r"/>
              <a:t>5</a:t>
            </a:fld>
            <a:endParaRPr lang="en-US" altLang="ko-KR" sz="100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20508" name="Oval 6"/>
          <p:cNvSpPr>
            <a:spLocks noChangeArrowheads="1"/>
          </p:cNvSpPr>
          <p:nvPr/>
        </p:nvSpPr>
        <p:spPr bwMode="auto">
          <a:xfrm>
            <a:off x="5586413" y="5548073"/>
            <a:ext cx="307975" cy="307975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/>
          </a:p>
        </p:txBody>
      </p:sp>
      <p:graphicFrame>
        <p:nvGraphicFramePr>
          <p:cNvPr id="20509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4201242"/>
              </p:ext>
            </p:extLst>
          </p:nvPr>
        </p:nvGraphicFramePr>
        <p:xfrm>
          <a:off x="5561013" y="5063885"/>
          <a:ext cx="373062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0" name="Equation" r:id="rId18" imgW="164885" imgH="215619" progId="Equation.3">
                  <p:embed/>
                </p:oleObj>
              </mc:Choice>
              <mc:Fallback>
                <p:oleObj name="Equation" r:id="rId18" imgW="164885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1013" y="5063885"/>
                        <a:ext cx="373062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0" name="Oval 29"/>
          <p:cNvSpPr>
            <a:spLocks noChangeArrowheads="1"/>
          </p:cNvSpPr>
          <p:nvPr/>
        </p:nvSpPr>
        <p:spPr bwMode="auto">
          <a:xfrm>
            <a:off x="5157788" y="6121160"/>
            <a:ext cx="307975" cy="307975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/>
          </a:p>
        </p:txBody>
      </p:sp>
      <p:graphicFrame>
        <p:nvGraphicFramePr>
          <p:cNvPr id="20511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2548897"/>
              </p:ext>
            </p:extLst>
          </p:nvPr>
        </p:nvGraphicFramePr>
        <p:xfrm>
          <a:off x="5213350" y="6046548"/>
          <a:ext cx="8636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1" name="Equation" r:id="rId19" imgW="380835" imgH="215806" progId="Equation.3">
                  <p:embed/>
                </p:oleObj>
              </mc:Choice>
              <mc:Fallback>
                <p:oleObj name="Equation" r:id="rId19" imgW="380835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3350" y="6046548"/>
                        <a:ext cx="8636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2" name="Line 35"/>
          <p:cNvSpPr>
            <a:spLocks noChangeShapeType="1"/>
          </p:cNvSpPr>
          <p:nvPr/>
        </p:nvSpPr>
        <p:spPr bwMode="auto">
          <a:xfrm>
            <a:off x="4872038" y="5835410"/>
            <a:ext cx="285750" cy="3571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513" name="Line 36"/>
          <p:cNvSpPr>
            <a:spLocks noChangeShapeType="1"/>
          </p:cNvSpPr>
          <p:nvPr/>
        </p:nvSpPr>
        <p:spPr bwMode="auto">
          <a:xfrm flipV="1">
            <a:off x="5443538" y="5835410"/>
            <a:ext cx="319087" cy="3571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514" name="Oval 6"/>
          <p:cNvSpPr>
            <a:spLocks noChangeArrowheads="1"/>
          </p:cNvSpPr>
          <p:nvPr/>
        </p:nvSpPr>
        <p:spPr bwMode="auto">
          <a:xfrm>
            <a:off x="4586288" y="5549660"/>
            <a:ext cx="307975" cy="307975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/>
          </a:p>
        </p:txBody>
      </p:sp>
      <p:graphicFrame>
        <p:nvGraphicFramePr>
          <p:cNvPr id="20515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6041089"/>
              </p:ext>
            </p:extLst>
          </p:nvPr>
        </p:nvGraphicFramePr>
        <p:xfrm>
          <a:off x="4586288" y="5048010"/>
          <a:ext cx="31591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2" name="Equation" r:id="rId21" imgW="139579" imgH="215713" progId="Equation.3">
                  <p:embed/>
                </p:oleObj>
              </mc:Choice>
              <mc:Fallback>
                <p:oleObj name="Equation" r:id="rId21" imgW="139579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6288" y="5048010"/>
                        <a:ext cx="315912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1" name="직선 화살표 연결선 100"/>
          <p:cNvCxnSpPr>
            <a:stCxn id="20514" idx="6"/>
            <a:endCxn id="20508" idx="2"/>
          </p:cNvCxnSpPr>
          <p:nvPr/>
        </p:nvCxnSpPr>
        <p:spPr bwMode="auto">
          <a:xfrm flipV="1">
            <a:off x="4894263" y="5702060"/>
            <a:ext cx="692150" cy="1588"/>
          </a:xfrm>
          <a:prstGeom prst="straightConnector1">
            <a:avLst/>
          </a:prstGeom>
          <a:ln w="31750" cmpd="sng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17" name="Line 20"/>
          <p:cNvSpPr>
            <a:spLocks noChangeShapeType="1"/>
          </p:cNvSpPr>
          <p:nvPr/>
        </p:nvSpPr>
        <p:spPr bwMode="auto">
          <a:xfrm>
            <a:off x="5872163" y="5690948"/>
            <a:ext cx="45878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518" name="Oval 6"/>
          <p:cNvSpPr>
            <a:spLocks noChangeArrowheads="1"/>
          </p:cNvSpPr>
          <p:nvPr/>
        </p:nvSpPr>
        <p:spPr bwMode="auto">
          <a:xfrm>
            <a:off x="6300788" y="5548073"/>
            <a:ext cx="307975" cy="307975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/>
          </a:p>
        </p:txBody>
      </p:sp>
      <p:graphicFrame>
        <p:nvGraphicFramePr>
          <p:cNvPr id="20519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1888712"/>
              </p:ext>
            </p:extLst>
          </p:nvPr>
        </p:nvGraphicFramePr>
        <p:xfrm>
          <a:off x="6300788" y="5048010"/>
          <a:ext cx="3460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3" name="Equation" r:id="rId22" imgW="152334" imgH="228501" progId="Equation.3">
                  <p:embed/>
                </p:oleObj>
              </mc:Choice>
              <mc:Fallback>
                <p:oleObj name="Equation" r:id="rId22" imgW="152334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5048010"/>
                        <a:ext cx="34607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6" name="직선 연결선 105"/>
          <p:cNvCxnSpPr/>
          <p:nvPr/>
        </p:nvCxnSpPr>
        <p:spPr>
          <a:xfrm>
            <a:off x="1214438" y="3100148"/>
            <a:ext cx="621506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21" name="Text Box 41"/>
          <p:cNvSpPr txBox="1">
            <a:spLocks noChangeArrowheads="1"/>
          </p:cNvSpPr>
          <p:nvPr/>
        </p:nvSpPr>
        <p:spPr bwMode="auto">
          <a:xfrm>
            <a:off x="179388" y="3171585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sz="32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9pPr>
          </a:lstStyle>
          <a:p>
            <a:pPr eaLnBrk="1" latinLnBrk="1" hangingPunct="1">
              <a:spcBef>
                <a:spcPct val="50000"/>
              </a:spcBef>
            </a:pPr>
            <a:r>
              <a:rPr lang="en-US" altLang="ko-KR" sz="1800" b="1">
                <a:latin typeface="Comic Sans MS" charset="0"/>
                <a:ea typeface="굴림" charset="0"/>
                <a:cs typeface="굴림" charset="0"/>
              </a:rPr>
              <a:t>Ex)</a:t>
            </a:r>
          </a:p>
        </p:txBody>
      </p:sp>
      <p:sp>
        <p:nvSpPr>
          <p:cNvPr id="20522" name="Oval 47"/>
          <p:cNvSpPr>
            <a:spLocks noChangeArrowheads="1"/>
          </p:cNvSpPr>
          <p:nvPr/>
        </p:nvSpPr>
        <p:spPr bwMode="auto">
          <a:xfrm>
            <a:off x="1246188" y="3455748"/>
            <a:ext cx="152400" cy="152400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/>
          </a:p>
        </p:txBody>
      </p:sp>
      <p:sp>
        <p:nvSpPr>
          <p:cNvPr id="20523" name="Oval 48"/>
          <p:cNvSpPr>
            <a:spLocks noChangeArrowheads="1"/>
          </p:cNvSpPr>
          <p:nvPr/>
        </p:nvSpPr>
        <p:spPr bwMode="auto">
          <a:xfrm>
            <a:off x="2236788" y="3455748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/>
          </a:p>
        </p:txBody>
      </p:sp>
      <p:sp>
        <p:nvSpPr>
          <p:cNvPr id="20524" name="Oval 49"/>
          <p:cNvSpPr>
            <a:spLocks noChangeArrowheads="1"/>
          </p:cNvSpPr>
          <p:nvPr/>
        </p:nvSpPr>
        <p:spPr bwMode="auto">
          <a:xfrm>
            <a:off x="1246188" y="4446348"/>
            <a:ext cx="152400" cy="152400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/>
          </a:p>
        </p:txBody>
      </p:sp>
      <p:sp>
        <p:nvSpPr>
          <p:cNvPr id="20525" name="Oval 50"/>
          <p:cNvSpPr>
            <a:spLocks noChangeArrowheads="1"/>
          </p:cNvSpPr>
          <p:nvPr/>
        </p:nvSpPr>
        <p:spPr bwMode="auto">
          <a:xfrm>
            <a:off x="2236788" y="4446348"/>
            <a:ext cx="152400" cy="152400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/>
          </a:p>
        </p:txBody>
      </p:sp>
      <p:sp>
        <p:nvSpPr>
          <p:cNvPr id="20526" name="Line 52"/>
          <p:cNvSpPr>
            <a:spLocks noChangeShapeType="1"/>
          </p:cNvSpPr>
          <p:nvPr/>
        </p:nvSpPr>
        <p:spPr bwMode="auto">
          <a:xfrm>
            <a:off x="1398588" y="3531948"/>
            <a:ext cx="8382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527" name="Line 53"/>
          <p:cNvSpPr>
            <a:spLocks noChangeShapeType="1"/>
          </p:cNvSpPr>
          <p:nvPr/>
        </p:nvSpPr>
        <p:spPr bwMode="auto">
          <a:xfrm flipV="1">
            <a:off x="1322388" y="3608148"/>
            <a:ext cx="0" cy="85725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528" name="Line 54"/>
          <p:cNvSpPr>
            <a:spLocks noChangeShapeType="1"/>
          </p:cNvSpPr>
          <p:nvPr/>
        </p:nvSpPr>
        <p:spPr bwMode="auto">
          <a:xfrm>
            <a:off x="1398588" y="4522548"/>
            <a:ext cx="8382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529" name="Line 56"/>
          <p:cNvSpPr>
            <a:spLocks noChangeShapeType="1"/>
          </p:cNvSpPr>
          <p:nvPr/>
        </p:nvSpPr>
        <p:spPr bwMode="auto">
          <a:xfrm flipH="1" flipV="1">
            <a:off x="1393825" y="3608148"/>
            <a:ext cx="857250" cy="85725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530" name="Line 57"/>
          <p:cNvSpPr>
            <a:spLocks noChangeShapeType="1"/>
          </p:cNvSpPr>
          <p:nvPr/>
        </p:nvSpPr>
        <p:spPr bwMode="auto">
          <a:xfrm flipV="1">
            <a:off x="1398588" y="3608148"/>
            <a:ext cx="838200" cy="8382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531" name="Line 70"/>
          <p:cNvSpPr>
            <a:spLocks noChangeShapeType="1"/>
          </p:cNvSpPr>
          <p:nvPr/>
        </p:nvSpPr>
        <p:spPr bwMode="auto">
          <a:xfrm>
            <a:off x="1398588" y="4522548"/>
            <a:ext cx="8382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graphicFrame>
        <p:nvGraphicFramePr>
          <p:cNvPr id="20532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289581"/>
              </p:ext>
            </p:extLst>
          </p:nvPr>
        </p:nvGraphicFramePr>
        <p:xfrm>
          <a:off x="965200" y="4393960"/>
          <a:ext cx="31591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4" name="Equation" r:id="rId24" imgW="139579" imgH="215713" progId="Equation.3">
                  <p:embed/>
                </p:oleObj>
              </mc:Choice>
              <mc:Fallback>
                <p:oleObj name="Equation" r:id="rId24" imgW="139579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4393960"/>
                        <a:ext cx="315913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3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03029"/>
              </p:ext>
            </p:extLst>
          </p:nvPr>
        </p:nvGraphicFramePr>
        <p:xfrm>
          <a:off x="2465388" y="4393960"/>
          <a:ext cx="3746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5" name="Equation" r:id="rId25" imgW="164885" imgH="215619" progId="Equation.3">
                  <p:embed/>
                </p:oleObj>
              </mc:Choice>
              <mc:Fallback>
                <p:oleObj name="Equation" r:id="rId25" imgW="164885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5388" y="4393960"/>
                        <a:ext cx="374650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4" name="Objec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5292257"/>
              </p:ext>
            </p:extLst>
          </p:nvPr>
        </p:nvGraphicFramePr>
        <p:xfrm>
          <a:off x="1908175" y="3027123"/>
          <a:ext cx="89058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6" name="Equation" r:id="rId27" imgW="393359" imgH="215713" progId="Equation.3">
                  <p:embed/>
                </p:oleObj>
              </mc:Choice>
              <mc:Fallback>
                <p:oleObj name="Equation" r:id="rId27" imgW="393359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3027123"/>
                        <a:ext cx="890588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5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5973653"/>
              </p:ext>
            </p:extLst>
          </p:nvPr>
        </p:nvGraphicFramePr>
        <p:xfrm>
          <a:off x="836613" y="3236673"/>
          <a:ext cx="3460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7" name="Equation" r:id="rId29" imgW="152334" imgH="228501" progId="Equation.3">
                  <p:embed/>
                </p:oleObj>
              </mc:Choice>
              <mc:Fallback>
                <p:oleObj name="Equation" r:id="rId29" imgW="152334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3236673"/>
                        <a:ext cx="34607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6" name="Line 53"/>
          <p:cNvSpPr>
            <a:spLocks noChangeShapeType="1"/>
          </p:cNvSpPr>
          <p:nvPr/>
        </p:nvSpPr>
        <p:spPr bwMode="auto">
          <a:xfrm>
            <a:off x="2322513" y="3608148"/>
            <a:ext cx="0" cy="85725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537" name="Line 70"/>
          <p:cNvSpPr>
            <a:spLocks noChangeShapeType="1"/>
          </p:cNvSpPr>
          <p:nvPr/>
        </p:nvSpPr>
        <p:spPr bwMode="auto">
          <a:xfrm flipH="1" flipV="1">
            <a:off x="1393825" y="3608148"/>
            <a:ext cx="857250" cy="85725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538" name="Oval 47"/>
          <p:cNvSpPr>
            <a:spLocks noChangeArrowheads="1"/>
          </p:cNvSpPr>
          <p:nvPr/>
        </p:nvSpPr>
        <p:spPr bwMode="auto">
          <a:xfrm>
            <a:off x="4922838" y="3455748"/>
            <a:ext cx="152400" cy="152400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/>
          </a:p>
        </p:txBody>
      </p:sp>
      <p:sp>
        <p:nvSpPr>
          <p:cNvPr id="20539" name="Oval 48"/>
          <p:cNvSpPr>
            <a:spLocks noChangeArrowheads="1"/>
          </p:cNvSpPr>
          <p:nvPr/>
        </p:nvSpPr>
        <p:spPr bwMode="auto">
          <a:xfrm>
            <a:off x="5913438" y="3455748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/>
          </a:p>
        </p:txBody>
      </p:sp>
      <p:sp>
        <p:nvSpPr>
          <p:cNvPr id="20540" name="Oval 49"/>
          <p:cNvSpPr>
            <a:spLocks noChangeArrowheads="1"/>
          </p:cNvSpPr>
          <p:nvPr/>
        </p:nvSpPr>
        <p:spPr bwMode="auto">
          <a:xfrm>
            <a:off x="4922838" y="4446348"/>
            <a:ext cx="152400" cy="152400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/>
          </a:p>
        </p:txBody>
      </p:sp>
      <p:sp>
        <p:nvSpPr>
          <p:cNvPr id="20541" name="Oval 50"/>
          <p:cNvSpPr>
            <a:spLocks noChangeArrowheads="1"/>
          </p:cNvSpPr>
          <p:nvPr/>
        </p:nvSpPr>
        <p:spPr bwMode="auto">
          <a:xfrm>
            <a:off x="5913438" y="4446348"/>
            <a:ext cx="152400" cy="152400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/>
          </a:p>
        </p:txBody>
      </p:sp>
      <p:sp>
        <p:nvSpPr>
          <p:cNvPr id="20542" name="Line 52"/>
          <p:cNvSpPr>
            <a:spLocks noChangeShapeType="1"/>
          </p:cNvSpPr>
          <p:nvPr/>
        </p:nvSpPr>
        <p:spPr bwMode="auto">
          <a:xfrm>
            <a:off x="5075238" y="3531948"/>
            <a:ext cx="8382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543" name="Line 53"/>
          <p:cNvSpPr>
            <a:spLocks noChangeShapeType="1"/>
          </p:cNvSpPr>
          <p:nvPr/>
        </p:nvSpPr>
        <p:spPr bwMode="auto">
          <a:xfrm flipV="1">
            <a:off x="4999038" y="3608148"/>
            <a:ext cx="0" cy="85725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544" name="Line 56"/>
          <p:cNvSpPr>
            <a:spLocks noChangeShapeType="1"/>
          </p:cNvSpPr>
          <p:nvPr/>
        </p:nvSpPr>
        <p:spPr bwMode="auto">
          <a:xfrm flipH="1" flipV="1">
            <a:off x="5070475" y="3608148"/>
            <a:ext cx="857250" cy="85725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545" name="Line 57"/>
          <p:cNvSpPr>
            <a:spLocks noChangeShapeType="1"/>
          </p:cNvSpPr>
          <p:nvPr/>
        </p:nvSpPr>
        <p:spPr bwMode="auto">
          <a:xfrm flipV="1">
            <a:off x="5075238" y="3608148"/>
            <a:ext cx="83820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546" name="Line 70"/>
          <p:cNvSpPr>
            <a:spLocks noChangeShapeType="1"/>
          </p:cNvSpPr>
          <p:nvPr/>
        </p:nvSpPr>
        <p:spPr bwMode="auto">
          <a:xfrm>
            <a:off x="5075238" y="4540010"/>
            <a:ext cx="838200" cy="0"/>
          </a:xfrm>
          <a:prstGeom prst="line">
            <a:avLst/>
          </a:prstGeom>
          <a:noFill/>
          <a:ln w="38100">
            <a:solidFill>
              <a:srgbClr val="C00000"/>
            </a:solidFill>
            <a:prstDash val="dash"/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graphicFrame>
        <p:nvGraphicFramePr>
          <p:cNvPr id="20547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012434"/>
              </p:ext>
            </p:extLst>
          </p:nvPr>
        </p:nvGraphicFramePr>
        <p:xfrm>
          <a:off x="4641850" y="4393960"/>
          <a:ext cx="31591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8" name="Equation" r:id="rId30" imgW="139579" imgH="215713" progId="Equation.3">
                  <p:embed/>
                </p:oleObj>
              </mc:Choice>
              <mc:Fallback>
                <p:oleObj name="Equation" r:id="rId30" imgW="139579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1850" y="4393960"/>
                        <a:ext cx="315913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8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8588492"/>
              </p:ext>
            </p:extLst>
          </p:nvPr>
        </p:nvGraphicFramePr>
        <p:xfrm>
          <a:off x="6142038" y="4393960"/>
          <a:ext cx="3746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9" name="Equation" r:id="rId31" imgW="164885" imgH="215619" progId="Equation.3">
                  <p:embed/>
                </p:oleObj>
              </mc:Choice>
              <mc:Fallback>
                <p:oleObj name="Equation" r:id="rId31" imgW="164885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2038" y="4393960"/>
                        <a:ext cx="374650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9" name="Objec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1775499"/>
              </p:ext>
            </p:extLst>
          </p:nvPr>
        </p:nvGraphicFramePr>
        <p:xfrm>
          <a:off x="5507038" y="3027123"/>
          <a:ext cx="89058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0" name="Equation" r:id="rId32" imgW="393359" imgH="215713" progId="Equation.3">
                  <p:embed/>
                </p:oleObj>
              </mc:Choice>
              <mc:Fallback>
                <p:oleObj name="Equation" r:id="rId32" imgW="393359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7038" y="3027123"/>
                        <a:ext cx="890587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0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1795636"/>
              </p:ext>
            </p:extLst>
          </p:nvPr>
        </p:nvGraphicFramePr>
        <p:xfrm>
          <a:off x="4513263" y="3236673"/>
          <a:ext cx="3460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1" name="Equation" r:id="rId33" imgW="152334" imgH="228501" progId="Equation.3">
                  <p:embed/>
                </p:oleObj>
              </mc:Choice>
              <mc:Fallback>
                <p:oleObj name="Equation" r:id="rId33" imgW="152334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3263" y="3236673"/>
                        <a:ext cx="34607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1" name="Line 70"/>
          <p:cNvSpPr>
            <a:spLocks noChangeShapeType="1"/>
          </p:cNvSpPr>
          <p:nvPr/>
        </p:nvSpPr>
        <p:spPr bwMode="auto">
          <a:xfrm flipH="1" flipV="1">
            <a:off x="5070475" y="3608148"/>
            <a:ext cx="857250" cy="85725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552" name="Line 57"/>
          <p:cNvSpPr>
            <a:spLocks noChangeShapeType="1"/>
          </p:cNvSpPr>
          <p:nvPr/>
        </p:nvSpPr>
        <p:spPr bwMode="auto">
          <a:xfrm>
            <a:off x="6011863" y="3603385"/>
            <a:ext cx="0" cy="8143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553" name="AutoShape 96"/>
          <p:cNvSpPr>
            <a:spLocks noChangeArrowheads="1"/>
          </p:cNvSpPr>
          <p:nvPr/>
        </p:nvSpPr>
        <p:spPr bwMode="auto">
          <a:xfrm>
            <a:off x="3492500" y="3892310"/>
            <a:ext cx="792163" cy="287338"/>
          </a:xfrm>
          <a:prstGeom prst="rightArrow">
            <a:avLst>
              <a:gd name="adj1" fmla="val 50000"/>
              <a:gd name="adj2" fmla="val 68923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latinLnBrk="1" hangingPunct="1"/>
            <a:endParaRPr lang="ko-KR" altLang="en-US"/>
          </a:p>
        </p:txBody>
      </p:sp>
      <p:sp>
        <p:nvSpPr>
          <p:cNvPr id="20554" name="Oval 6"/>
          <p:cNvSpPr>
            <a:spLocks noChangeArrowheads="1"/>
          </p:cNvSpPr>
          <p:nvPr/>
        </p:nvSpPr>
        <p:spPr bwMode="auto">
          <a:xfrm>
            <a:off x="1860550" y="5673485"/>
            <a:ext cx="307975" cy="307975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/>
          </a:p>
        </p:txBody>
      </p:sp>
      <p:graphicFrame>
        <p:nvGraphicFramePr>
          <p:cNvPr id="20555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321719"/>
              </p:ext>
            </p:extLst>
          </p:nvPr>
        </p:nvGraphicFramePr>
        <p:xfrm>
          <a:off x="1835150" y="5189298"/>
          <a:ext cx="373063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2" name="Equation" r:id="rId34" imgW="164885" imgH="215619" progId="Equation.3">
                  <p:embed/>
                </p:oleObj>
              </mc:Choice>
              <mc:Fallback>
                <p:oleObj name="Equation" r:id="rId34" imgW="164885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5189298"/>
                        <a:ext cx="373063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6" name="Oval 6"/>
          <p:cNvSpPr>
            <a:spLocks noChangeArrowheads="1"/>
          </p:cNvSpPr>
          <p:nvPr/>
        </p:nvSpPr>
        <p:spPr bwMode="auto">
          <a:xfrm>
            <a:off x="985838" y="5675073"/>
            <a:ext cx="307975" cy="307975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/>
          </a:p>
        </p:txBody>
      </p:sp>
      <p:graphicFrame>
        <p:nvGraphicFramePr>
          <p:cNvPr id="20557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7115883"/>
              </p:ext>
            </p:extLst>
          </p:nvPr>
        </p:nvGraphicFramePr>
        <p:xfrm>
          <a:off x="985838" y="5173423"/>
          <a:ext cx="31591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3" name="Equation" r:id="rId35" imgW="139579" imgH="215713" progId="Equation.3">
                  <p:embed/>
                </p:oleObj>
              </mc:Choice>
              <mc:Fallback>
                <p:oleObj name="Equation" r:id="rId35" imgW="139579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5173423"/>
                        <a:ext cx="315912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8" name="Line 20"/>
          <p:cNvSpPr>
            <a:spLocks noChangeShapeType="1"/>
          </p:cNvSpPr>
          <p:nvPr/>
        </p:nvSpPr>
        <p:spPr bwMode="auto">
          <a:xfrm>
            <a:off x="2195513" y="5816360"/>
            <a:ext cx="53498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559" name="Oval 6"/>
          <p:cNvSpPr>
            <a:spLocks noChangeArrowheads="1"/>
          </p:cNvSpPr>
          <p:nvPr/>
        </p:nvSpPr>
        <p:spPr bwMode="auto">
          <a:xfrm>
            <a:off x="2700338" y="5673485"/>
            <a:ext cx="307975" cy="307975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/>
          </a:p>
        </p:txBody>
      </p:sp>
      <p:graphicFrame>
        <p:nvGraphicFramePr>
          <p:cNvPr id="20560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77014"/>
              </p:ext>
            </p:extLst>
          </p:nvPr>
        </p:nvGraphicFramePr>
        <p:xfrm>
          <a:off x="2700338" y="5173423"/>
          <a:ext cx="3460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4" name="Equation" r:id="rId36" imgW="152334" imgH="228501" progId="Equation.3">
                  <p:embed/>
                </p:oleObj>
              </mc:Choice>
              <mc:Fallback>
                <p:oleObj name="Equation" r:id="rId36" imgW="152334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5173423"/>
                        <a:ext cx="34607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1" name="Line 20"/>
          <p:cNvSpPr>
            <a:spLocks noChangeShapeType="1"/>
          </p:cNvSpPr>
          <p:nvPr/>
        </p:nvSpPr>
        <p:spPr bwMode="auto">
          <a:xfrm>
            <a:off x="1331913" y="5835410"/>
            <a:ext cx="5032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562" name="TextBox 1"/>
          <p:cNvSpPr txBox="1">
            <a:spLocks noChangeArrowheads="1"/>
          </p:cNvSpPr>
          <p:nvPr/>
        </p:nvSpPr>
        <p:spPr bwMode="auto">
          <a:xfrm>
            <a:off x="1739900" y="507760"/>
            <a:ext cx="3846513" cy="2603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9pPr>
          </a:lstStyle>
          <a:p>
            <a:pPr eaLnBrk="1" latinLnBrk="1" hangingPunct="1"/>
            <a:r>
              <a:rPr lang="en-US" altLang="ko-KR" sz="1100">
                <a:latin typeface="굴림" charset="0"/>
                <a:ea typeface="굴림" charset="0"/>
                <a:cs typeface="굴림" charset="0"/>
              </a:rPr>
              <a:t>(v,v1)</a:t>
            </a:r>
            <a:r>
              <a:rPr lang="ko-KR" altLang="en-US" sz="1100">
                <a:latin typeface="굴림" charset="0"/>
                <a:ea typeface="굴림" charset="0"/>
                <a:cs typeface="굴림" charset="0"/>
              </a:rPr>
              <a:t>아니면 </a:t>
            </a:r>
            <a:r>
              <a:rPr lang="en-US" altLang="ko-KR" sz="1100">
                <a:latin typeface="굴림" charset="0"/>
                <a:ea typeface="굴림" charset="0"/>
                <a:cs typeface="굴림" charset="0"/>
              </a:rPr>
              <a:t>(v1,v).</a:t>
            </a:r>
            <a:r>
              <a:rPr lang="ko-KR" altLang="en-US" sz="1100">
                <a:latin typeface="굴림" charset="0"/>
                <a:ea typeface="굴림" charset="0"/>
                <a:cs typeface="굴림" charset="0"/>
              </a:rPr>
              <a:t>둘중 하나</a:t>
            </a:r>
            <a:r>
              <a:rPr lang="en-US" altLang="ko-KR" sz="1100">
                <a:latin typeface="굴림" charset="0"/>
                <a:ea typeface="굴림" charset="0"/>
                <a:cs typeface="굴림" charset="0"/>
              </a:rPr>
              <a:t>. Complete graph</a:t>
            </a:r>
            <a:r>
              <a:rPr lang="ko-KR" altLang="en-US" sz="1100">
                <a:latin typeface="굴림" charset="0"/>
                <a:ea typeface="굴림" charset="0"/>
                <a:cs typeface="굴림" charset="0"/>
              </a:rPr>
              <a:t> 이므로</a:t>
            </a:r>
            <a:r>
              <a:rPr lang="en-US" altLang="ko-KR" sz="1100">
                <a:latin typeface="굴림" charset="0"/>
                <a:ea typeface="굴림" charset="0"/>
                <a:cs typeface="굴림" charset="0"/>
              </a:rPr>
              <a:t>.</a:t>
            </a:r>
            <a:endParaRPr lang="ko-KR" altLang="en-US" sz="1100">
              <a:latin typeface="굴림" charset="0"/>
              <a:ea typeface="굴림" charset="0"/>
              <a:cs typeface="굴림" charset="0"/>
            </a:endParaRPr>
          </a:p>
        </p:txBody>
      </p:sp>
      <p:cxnSp>
        <p:nvCxnSpPr>
          <p:cNvPr id="4" name="직선 화살표 연결선 3"/>
          <p:cNvCxnSpPr/>
          <p:nvPr/>
        </p:nvCxnSpPr>
        <p:spPr>
          <a:xfrm flipH="1">
            <a:off x="1484313" y="637935"/>
            <a:ext cx="230187" cy="2301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911821" y="6521537"/>
            <a:ext cx="73203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/>
              <a:t>infosec.pusan.ac.kr</a:t>
            </a:r>
            <a:r>
              <a:rPr lang="en-US" dirty="0" smtClean="0"/>
              <a:t>/</a:t>
            </a:r>
            <a:r>
              <a:rPr lang="en-US" dirty="0" err="1" smtClean="0"/>
              <a:t>wp</a:t>
            </a:r>
            <a:r>
              <a:rPr lang="en-US" dirty="0" smtClean="0"/>
              <a:t>-content/uploads/2017/12/Graph-Theory4_last.ppt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6286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Metropolis heuristics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673783" cy="563122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What happens for a large t 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probability of accepting a degrading move is large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What </a:t>
            </a:r>
            <a:r>
              <a:rPr lang="en-US" dirty="0"/>
              <a:t>happens for a small t 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probability of accepting a degrading move is small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Finding the correct temperature is hard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Let us gradually change the temperature</a:t>
            </a:r>
          </a:p>
          <a:p>
            <a:pPr marL="914400" lvl="2" indent="0">
              <a:buNone/>
            </a:pPr>
            <a:r>
              <a:rPr lang="en-US" dirty="0"/>
              <a:t>s</a:t>
            </a:r>
            <a:r>
              <a:rPr lang="en-US" dirty="0" smtClean="0"/>
              <a:t>imulated annealing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24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Simulated annealing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885212"/>
            <a:ext cx="8673783" cy="563122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Based on statistical physics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Heating and cooling schedules of crystals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Key idea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Use Metropolis algorithm but adjust the temperature dynamically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Start with a high temperature (random moves)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Decrease the temperature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When the temperature is low becomes a local search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367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34861"/>
            <a:ext cx="8229600" cy="650351"/>
          </a:xfrm>
        </p:spPr>
        <p:txBody>
          <a:bodyPr>
            <a:noAutofit/>
          </a:bodyPr>
          <a:lstStyle/>
          <a:p>
            <a:r>
              <a:rPr lang="en-US" sz="4000" dirty="0" smtClean="0"/>
              <a:t>Simulated annealing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2879" y="473348"/>
            <a:ext cx="8673783" cy="597278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Guaranteed to converge to a global optimum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onnected neighborhood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low cooling schedule</a:t>
            </a:r>
          </a:p>
          <a:p>
            <a:pPr marL="1371600" lvl="3" indent="0">
              <a:buNone/>
            </a:pP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lower than the exhaustive search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practice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can give excellent results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need to tune a temperature schedule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default choice:   t</a:t>
            </a:r>
            <a:r>
              <a:rPr lang="en-US" baseline="-25000" dirty="0"/>
              <a:t>k+1</a:t>
            </a:r>
            <a:r>
              <a:rPr lang="en-US" dirty="0"/>
              <a:t> = </a:t>
            </a:r>
            <a:r>
              <a:rPr lang="el-GR" dirty="0"/>
              <a:t>α</a:t>
            </a:r>
            <a:r>
              <a:rPr lang="en-US" dirty="0"/>
              <a:t> t</a:t>
            </a:r>
            <a:r>
              <a:rPr lang="en-US" baseline="-25000" dirty="0"/>
              <a:t>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Additional tools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restarts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reheats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1082927" y="6488668"/>
            <a:ext cx="6978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https://project.inria.fr/2015ma2827/files/2016/05/Lecture05.pptx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292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00125" y="0"/>
            <a:ext cx="8015288" cy="990600"/>
          </a:xfrm>
        </p:spPr>
        <p:txBody>
          <a:bodyPr/>
          <a:lstStyle/>
          <a:p>
            <a:r>
              <a:rPr altLang="ko-KR">
                <a:latin typeface="Tahoma" charset="0"/>
                <a:ea typeface="돋움" charset="0"/>
                <a:cs typeface="Tahoma" charset="0"/>
              </a:rPr>
              <a:t>Proof of Theorem 11.7</a:t>
            </a:r>
          </a:p>
        </p:txBody>
      </p:sp>
      <p:sp>
        <p:nvSpPr>
          <p:cNvPr id="22530" name="Rectangle 3"/>
          <p:cNvSpPr txBox="1">
            <a:spLocks noChangeArrowheads="1"/>
          </p:cNvSpPr>
          <p:nvPr/>
        </p:nvSpPr>
        <p:spPr bwMode="auto">
          <a:xfrm>
            <a:off x="357188" y="1285875"/>
            <a:ext cx="84296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323850">
              <a:defRPr sz="32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9pPr>
          </a:lstStyle>
          <a:p>
            <a:pPr marL="273050" latinLnBrk="1">
              <a:buClr>
                <a:srgbClr val="081DE8"/>
              </a:buClr>
              <a:buSzPct val="76000"/>
            </a:pPr>
            <a:r>
              <a:rPr kumimoji="0" lang="en-US" altLang="ko-KR" sz="2000">
                <a:solidFill>
                  <a:srgbClr val="003399"/>
                </a:solidFill>
              </a:rPr>
              <a:t>If (</a:t>
            </a:r>
            <a:r>
              <a:rPr kumimoji="0" lang="en-US" altLang="ko-KR" sz="2000" i="1">
                <a:solidFill>
                  <a:srgbClr val="003399"/>
                </a:solidFill>
              </a:rPr>
              <a:t>v,v</a:t>
            </a:r>
            <a:r>
              <a:rPr lang="en-US" altLang="ko-KR" sz="2000" i="1" baseline="-25000">
                <a:solidFill>
                  <a:srgbClr val="003399"/>
                </a:solidFill>
              </a:rPr>
              <a:t>2</a:t>
            </a:r>
            <a:r>
              <a:rPr kumimoji="0" lang="en-US" altLang="ko-KR" sz="2000">
                <a:solidFill>
                  <a:srgbClr val="003399"/>
                </a:solidFill>
              </a:rPr>
              <a:t>) is not an edge in </a:t>
            </a:r>
            <a:r>
              <a:rPr lang="en-US" altLang="ko-KR" sz="2000" i="1">
                <a:latin typeface="Bookman Old Style" charset="0"/>
                <a:ea typeface="굴림" charset="0"/>
                <a:cs typeface="굴림" charset="0"/>
              </a:rPr>
              <a:t>K</a:t>
            </a:r>
            <a:r>
              <a:rPr lang="en-US" altLang="ko-KR" sz="2000" i="1" baseline="-25000">
                <a:latin typeface="Bookman Old Style" charset="0"/>
                <a:ea typeface="굴림" charset="0"/>
                <a:cs typeface="굴림" charset="0"/>
              </a:rPr>
              <a:t>n</a:t>
            </a:r>
            <a:r>
              <a:rPr lang="en-US" altLang="ko-KR" sz="2000">
                <a:latin typeface="굴림" charset="0"/>
                <a:ea typeface="굴림" charset="0"/>
                <a:cs typeface="굴림" charset="0"/>
              </a:rPr>
              <a:t>*, </a:t>
            </a:r>
            <a:r>
              <a:rPr kumimoji="0" lang="en-US" altLang="ko-KR" sz="2000">
                <a:solidFill>
                  <a:srgbClr val="003399"/>
                </a:solidFill>
              </a:rPr>
              <a:t>then (v</a:t>
            </a:r>
            <a:r>
              <a:rPr lang="en-US" altLang="ko-KR" sz="2000" i="1" baseline="-25000">
                <a:solidFill>
                  <a:srgbClr val="003399"/>
                </a:solidFill>
              </a:rPr>
              <a:t>2</a:t>
            </a:r>
            <a:r>
              <a:rPr kumimoji="0" lang="en-US" altLang="ko-KR" sz="2000">
                <a:solidFill>
                  <a:srgbClr val="003399"/>
                </a:solidFill>
              </a:rPr>
              <a:t>,v) must be.</a:t>
            </a:r>
          </a:p>
          <a:p>
            <a:pPr marL="273050" latinLnBrk="1">
              <a:buClr>
                <a:srgbClr val="081DE8"/>
              </a:buClr>
              <a:buSzPct val="76000"/>
            </a:pPr>
            <a:r>
              <a:rPr kumimoji="0" lang="en-US" altLang="ko-KR" sz="2000">
                <a:solidFill>
                  <a:srgbClr val="003399"/>
                </a:solidFill>
              </a:rPr>
              <a:t>So, we can construct the path the way that we have described just before.  </a:t>
            </a:r>
          </a:p>
          <a:p>
            <a:pPr marL="273050" latinLnBrk="1">
              <a:buClr>
                <a:srgbClr val="081DE8"/>
              </a:buClr>
              <a:buSzPct val="76000"/>
            </a:pPr>
            <a:endParaRPr kumimoji="0" lang="en-US" altLang="ko-KR" sz="2000">
              <a:solidFill>
                <a:srgbClr val="003399"/>
              </a:solidFill>
            </a:endParaRPr>
          </a:p>
        </p:txBody>
      </p:sp>
      <p:sp>
        <p:nvSpPr>
          <p:cNvPr id="22531" name="Rectangle 13"/>
          <p:cNvSpPr txBox="1">
            <a:spLocks noGrp="1" noChangeArrowheads="1"/>
          </p:cNvSpPr>
          <p:nvPr/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9pPr>
          </a:lstStyle>
          <a:p>
            <a:pPr algn="r" eaLnBrk="1" hangingPunct="1"/>
            <a:fld id="{C64B14EE-4C60-224E-B340-A9076BECA219}" type="slidenum">
              <a:rPr kumimoji="0" lang="en-US" altLang="ko-KR" sz="1000">
                <a:solidFill>
                  <a:schemeClr val="tx2"/>
                </a:solidFill>
                <a:latin typeface="Tahoma" charset="0"/>
              </a:rPr>
              <a:pPr algn="r" eaLnBrk="1" hangingPunct="1"/>
              <a:t>6</a:t>
            </a:fld>
            <a:endParaRPr kumimoji="0" lang="en-US" altLang="ko-KR" sz="100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1821" y="6504376"/>
            <a:ext cx="73203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/>
              <a:t>infosec.pusan.ac.kr</a:t>
            </a:r>
            <a:r>
              <a:rPr lang="en-US" dirty="0" smtClean="0"/>
              <a:t>/</a:t>
            </a:r>
            <a:r>
              <a:rPr lang="en-US" dirty="0" err="1" smtClean="0"/>
              <a:t>wp</a:t>
            </a:r>
            <a:r>
              <a:rPr lang="en-US" dirty="0" smtClean="0"/>
              <a:t>-content/uploads/2017/12/Graph-Theory4_last.ppt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8617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25" y="0"/>
            <a:ext cx="8015288" cy="990600"/>
          </a:xfrm>
        </p:spPr>
        <p:txBody>
          <a:bodyPr/>
          <a:lstStyle/>
          <a:p>
            <a:r>
              <a:rPr altLang="ko-KR">
                <a:latin typeface="Tahoma" charset="0"/>
                <a:ea typeface="돋움" charset="0"/>
                <a:cs typeface="Tahoma" charset="0"/>
              </a:rPr>
              <a:t>Proof of Theorem 11.7</a:t>
            </a:r>
          </a:p>
        </p:txBody>
      </p:sp>
      <p:sp>
        <p:nvSpPr>
          <p:cNvPr id="24578" name="Rectangle 3"/>
          <p:cNvSpPr txBox="1">
            <a:spLocks noChangeArrowheads="1"/>
          </p:cNvSpPr>
          <p:nvPr/>
        </p:nvSpPr>
        <p:spPr bwMode="auto">
          <a:xfrm>
            <a:off x="357188" y="1285875"/>
            <a:ext cx="84296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323850">
              <a:defRPr sz="32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9pPr>
          </a:lstStyle>
          <a:p>
            <a:pPr marL="273050" latinLnBrk="1">
              <a:buClr>
                <a:srgbClr val="081DE8"/>
              </a:buClr>
              <a:buSzPct val="76000"/>
            </a:pPr>
            <a:r>
              <a:rPr kumimoji="0" lang="en-US" altLang="ko-KR" sz="2000">
                <a:solidFill>
                  <a:srgbClr val="003399"/>
                </a:solidFill>
              </a:rPr>
              <a:t>    As we continue this process there are only two possibilities: </a:t>
            </a:r>
          </a:p>
          <a:p>
            <a:pPr marL="273050" latinLnBrk="1">
              <a:buClr>
                <a:srgbClr val="081DE8"/>
              </a:buClr>
              <a:buSzPct val="76000"/>
            </a:pPr>
            <a:endParaRPr kumimoji="0" lang="en-US" altLang="ko-KR" sz="2000">
              <a:solidFill>
                <a:srgbClr val="003399"/>
              </a:solidFill>
            </a:endParaRPr>
          </a:p>
          <a:p>
            <a:pPr marL="273050" latinLnBrk="1">
              <a:buClr>
                <a:srgbClr val="081DE8"/>
              </a:buClr>
              <a:buSzPct val="76000"/>
            </a:pPr>
            <a:r>
              <a:rPr kumimoji="0" lang="en-US" altLang="ko-KR" sz="2000" b="1">
                <a:solidFill>
                  <a:srgbClr val="00B050"/>
                </a:solidFill>
              </a:rPr>
              <a:t>(a)</a:t>
            </a:r>
            <a:r>
              <a:rPr kumimoji="0" lang="en-US" altLang="ko-KR" sz="2000">
                <a:solidFill>
                  <a:srgbClr val="003399"/>
                </a:solidFill>
              </a:rPr>
              <a:t> For some                the edges </a:t>
            </a:r>
            <a:r>
              <a:rPr kumimoji="0" lang="en-US" altLang="ko-KR" sz="2000" i="1">
                <a:solidFill>
                  <a:srgbClr val="003399"/>
                </a:solidFill>
              </a:rPr>
              <a:t>(v</a:t>
            </a:r>
            <a:r>
              <a:rPr kumimoji="0" lang="en-US" altLang="ko-KR" sz="2000" i="1" baseline="-25000">
                <a:solidFill>
                  <a:srgbClr val="003399"/>
                </a:solidFill>
              </a:rPr>
              <a:t>k</a:t>
            </a:r>
            <a:r>
              <a:rPr kumimoji="0" lang="en-US" altLang="ko-KR" sz="2000" i="1">
                <a:solidFill>
                  <a:srgbClr val="003399"/>
                </a:solidFill>
              </a:rPr>
              <a:t>,v),(v,v</a:t>
            </a:r>
            <a:r>
              <a:rPr kumimoji="0" lang="en-US" altLang="ko-KR" sz="2000" i="1" baseline="-25000">
                <a:solidFill>
                  <a:srgbClr val="003399"/>
                </a:solidFill>
              </a:rPr>
              <a:t>k+</a:t>
            </a:r>
            <a:r>
              <a:rPr kumimoji="0" lang="en-US" altLang="ko-KR" sz="2000" i="1" baseline="-25000">
                <a:solidFill>
                  <a:srgbClr val="003399"/>
                </a:solidFill>
                <a:latin typeface="굴림" charset="0"/>
                <a:ea typeface="굴림" charset="0"/>
                <a:cs typeface="굴림" charset="0"/>
              </a:rPr>
              <a:t>1</a:t>
            </a:r>
            <a:r>
              <a:rPr kumimoji="0" lang="en-US" altLang="ko-KR" sz="2000" i="1">
                <a:solidFill>
                  <a:srgbClr val="003399"/>
                </a:solidFill>
              </a:rPr>
              <a:t>) </a:t>
            </a:r>
            <a:r>
              <a:rPr kumimoji="0" lang="en-US" altLang="ko-KR" sz="2000">
                <a:solidFill>
                  <a:srgbClr val="003399"/>
                </a:solidFill>
              </a:rPr>
              <a:t>are in </a:t>
            </a:r>
            <a:r>
              <a:rPr lang="en-US" altLang="ko-KR" sz="2000" i="1">
                <a:latin typeface="Bookman Old Style" charset="0"/>
                <a:ea typeface="굴림" charset="0"/>
                <a:cs typeface="굴림" charset="0"/>
              </a:rPr>
              <a:t>K</a:t>
            </a:r>
            <a:r>
              <a:rPr lang="en-US" altLang="ko-KR" sz="2000" i="1" baseline="-25000">
                <a:latin typeface="Bookman Old Style" charset="0"/>
                <a:ea typeface="굴림" charset="0"/>
                <a:cs typeface="굴림" charset="0"/>
              </a:rPr>
              <a:t>n</a:t>
            </a:r>
            <a:r>
              <a:rPr lang="en-US" altLang="ko-KR" sz="2000">
                <a:latin typeface="굴림" charset="0"/>
                <a:ea typeface="굴림" charset="0"/>
                <a:cs typeface="굴림" charset="0"/>
              </a:rPr>
              <a:t>* </a:t>
            </a:r>
            <a:r>
              <a:rPr kumimoji="0" lang="en-US" altLang="ko-KR" sz="2000">
                <a:solidFill>
                  <a:srgbClr val="003399"/>
                </a:solidFill>
              </a:rPr>
              <a:t>and we replace (</a:t>
            </a:r>
            <a:r>
              <a:rPr kumimoji="0" lang="en-US" altLang="ko-KR" sz="2000" i="1">
                <a:solidFill>
                  <a:srgbClr val="003399"/>
                </a:solidFill>
              </a:rPr>
              <a:t>v</a:t>
            </a:r>
            <a:r>
              <a:rPr kumimoji="0" lang="en-US" altLang="ko-KR" sz="2000" i="1" baseline="-25000">
                <a:solidFill>
                  <a:srgbClr val="003399"/>
                </a:solidFill>
              </a:rPr>
              <a:t>k</a:t>
            </a:r>
            <a:r>
              <a:rPr kumimoji="0" lang="en-US" altLang="ko-KR" sz="2000" i="1">
                <a:solidFill>
                  <a:srgbClr val="003399"/>
                </a:solidFill>
              </a:rPr>
              <a:t>,v</a:t>
            </a:r>
            <a:r>
              <a:rPr kumimoji="0" lang="en-US" altLang="ko-KR" sz="2000" i="1" baseline="-25000">
                <a:solidFill>
                  <a:srgbClr val="003399"/>
                </a:solidFill>
              </a:rPr>
              <a:t>k+</a:t>
            </a:r>
            <a:r>
              <a:rPr kumimoji="0" lang="en-US" altLang="ko-KR" sz="2000" i="1" baseline="-25000">
                <a:solidFill>
                  <a:srgbClr val="003399"/>
                </a:solidFill>
                <a:latin typeface="굴림" charset="0"/>
                <a:ea typeface="굴림" charset="0"/>
                <a:cs typeface="굴림" charset="0"/>
              </a:rPr>
              <a:t>1</a:t>
            </a:r>
            <a:r>
              <a:rPr kumimoji="0" lang="en-US" altLang="ko-KR" sz="2000">
                <a:solidFill>
                  <a:srgbClr val="003399"/>
                </a:solidFill>
              </a:rPr>
              <a:t>) with this pair of edges:</a:t>
            </a:r>
          </a:p>
          <a:p>
            <a:pPr marL="273050" latinLnBrk="1">
              <a:buClr>
                <a:srgbClr val="081DE8"/>
              </a:buClr>
              <a:buSzPct val="76000"/>
            </a:pPr>
            <a:r>
              <a:rPr kumimoji="0" lang="en-US" altLang="ko-KR" sz="2000">
                <a:solidFill>
                  <a:srgbClr val="003399"/>
                </a:solidFill>
              </a:rPr>
              <a:t>     or </a:t>
            </a:r>
          </a:p>
          <a:p>
            <a:pPr marL="273050" latinLnBrk="1">
              <a:buClr>
                <a:srgbClr val="081DE8"/>
              </a:buClr>
              <a:buSzPct val="76000"/>
            </a:pPr>
            <a:r>
              <a:rPr kumimoji="0" lang="en-US" altLang="ko-KR" sz="2000" b="1">
                <a:solidFill>
                  <a:srgbClr val="00B050"/>
                </a:solidFill>
              </a:rPr>
              <a:t>(b)</a:t>
            </a:r>
            <a:r>
              <a:rPr kumimoji="0" lang="en-US" altLang="ko-KR" sz="2000">
                <a:solidFill>
                  <a:srgbClr val="003399"/>
                </a:solidFill>
              </a:rPr>
              <a:t> (</a:t>
            </a:r>
            <a:r>
              <a:rPr kumimoji="0" lang="en-US" altLang="ko-KR" sz="2000" i="1">
                <a:solidFill>
                  <a:srgbClr val="003399"/>
                </a:solidFill>
              </a:rPr>
              <a:t>v</a:t>
            </a:r>
            <a:r>
              <a:rPr lang="en-US" altLang="ko-KR" sz="2000" i="1" baseline="-25000">
                <a:solidFill>
                  <a:srgbClr val="003399"/>
                </a:solidFill>
              </a:rPr>
              <a:t>m</a:t>
            </a:r>
            <a:r>
              <a:rPr kumimoji="0" lang="en-US" altLang="ko-KR" sz="2000" i="1">
                <a:solidFill>
                  <a:srgbClr val="003399"/>
                </a:solidFill>
              </a:rPr>
              <a:t>,v</a:t>
            </a:r>
            <a:r>
              <a:rPr kumimoji="0" lang="en-US" altLang="ko-KR" sz="2000">
                <a:solidFill>
                  <a:srgbClr val="003399"/>
                </a:solidFill>
              </a:rPr>
              <a:t>) is in </a:t>
            </a:r>
            <a:r>
              <a:rPr lang="en-US" altLang="ko-KR" sz="2000" i="1">
                <a:latin typeface="Bookman Old Style" charset="0"/>
                <a:ea typeface="굴림" charset="0"/>
                <a:cs typeface="굴림" charset="0"/>
              </a:rPr>
              <a:t>K</a:t>
            </a:r>
            <a:r>
              <a:rPr lang="en-US" altLang="ko-KR" sz="2000" i="1" baseline="-25000">
                <a:latin typeface="Bookman Old Style" charset="0"/>
                <a:ea typeface="굴림" charset="0"/>
                <a:cs typeface="굴림" charset="0"/>
              </a:rPr>
              <a:t>n</a:t>
            </a:r>
            <a:r>
              <a:rPr lang="en-US" altLang="ko-KR" sz="2000">
                <a:latin typeface="굴림" charset="0"/>
                <a:ea typeface="굴림" charset="0"/>
                <a:cs typeface="굴림" charset="0"/>
              </a:rPr>
              <a:t>* </a:t>
            </a:r>
            <a:r>
              <a:rPr kumimoji="0" lang="en-US" altLang="ko-KR" sz="2000">
                <a:solidFill>
                  <a:srgbClr val="003399"/>
                </a:solidFill>
              </a:rPr>
              <a:t>and we add this edge to </a:t>
            </a:r>
            <a:r>
              <a:rPr kumimoji="0" lang="en-US" altLang="ko-KR" sz="2000" i="1">
                <a:solidFill>
                  <a:srgbClr val="003399"/>
                </a:solidFill>
              </a:rPr>
              <a:t>p</a:t>
            </a:r>
            <a:r>
              <a:rPr kumimoji="0" lang="en-US" altLang="ko-KR" sz="2000" i="1" baseline="-25000">
                <a:solidFill>
                  <a:srgbClr val="003399"/>
                </a:solidFill>
              </a:rPr>
              <a:t>m</a:t>
            </a:r>
            <a:r>
              <a:rPr kumimoji="0" lang="en-US" altLang="ko-KR" sz="2000">
                <a:solidFill>
                  <a:srgbClr val="003399"/>
                </a:solidFill>
              </a:rPr>
              <a:t>. Either case results in a path </a:t>
            </a:r>
            <a:r>
              <a:rPr kumimoji="0" lang="en-US" altLang="ko-KR" sz="2000" i="1">
                <a:solidFill>
                  <a:srgbClr val="003399"/>
                </a:solidFill>
              </a:rPr>
              <a:t>p</a:t>
            </a:r>
            <a:r>
              <a:rPr kumimoji="0" lang="en-US" altLang="ko-KR" sz="2000" i="1" baseline="-25000">
                <a:solidFill>
                  <a:srgbClr val="003399"/>
                </a:solidFill>
              </a:rPr>
              <a:t>m+1</a:t>
            </a:r>
            <a:r>
              <a:rPr kumimoji="0" lang="en-US" altLang="ko-KR" sz="2000">
                <a:solidFill>
                  <a:srgbClr val="003399"/>
                </a:solidFill>
              </a:rPr>
              <a:t> that includes</a:t>
            </a:r>
            <a:r>
              <a:rPr kumimoji="0" lang="en-US" altLang="ko-KR" sz="2000" i="1">
                <a:solidFill>
                  <a:srgbClr val="003399"/>
                </a:solidFill>
              </a:rPr>
              <a:t> m+</a:t>
            </a:r>
            <a:r>
              <a:rPr kumimoji="0" lang="en-US" altLang="ko-KR" sz="2000" i="1">
                <a:solidFill>
                  <a:srgbClr val="003399"/>
                </a:solidFill>
                <a:latin typeface="굴림" charset="0"/>
                <a:ea typeface="굴림" charset="0"/>
                <a:cs typeface="굴림" charset="0"/>
              </a:rPr>
              <a:t>1</a:t>
            </a:r>
            <a:r>
              <a:rPr kumimoji="0" lang="en-US" altLang="ko-KR" sz="2000">
                <a:solidFill>
                  <a:srgbClr val="003399"/>
                </a:solidFill>
              </a:rPr>
              <a:t> vertices and has </a:t>
            </a:r>
            <a:r>
              <a:rPr kumimoji="0" lang="en-US" altLang="ko-KR" sz="2000" i="1">
                <a:solidFill>
                  <a:srgbClr val="003399"/>
                </a:solidFill>
              </a:rPr>
              <a:t>m</a:t>
            </a:r>
            <a:r>
              <a:rPr kumimoji="0" lang="en-US" altLang="ko-KR" sz="2000">
                <a:solidFill>
                  <a:srgbClr val="003399"/>
                </a:solidFill>
              </a:rPr>
              <a:t> edges.     </a:t>
            </a:r>
          </a:p>
        </p:txBody>
      </p:sp>
      <p:graphicFrame>
        <p:nvGraphicFramePr>
          <p:cNvPr id="24579" name="Object 31"/>
          <p:cNvGraphicFramePr>
            <a:graphicFrameLocks noChangeAspect="1"/>
          </p:cNvGraphicFramePr>
          <p:nvPr/>
        </p:nvGraphicFramePr>
        <p:xfrm>
          <a:off x="1835150" y="1989138"/>
          <a:ext cx="1000125" cy="23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5" name="Equation" r:id="rId4" imgW="774028" imgH="177646" progId="Equation.DSMT4">
                  <p:embed/>
                </p:oleObj>
              </mc:Choice>
              <mc:Fallback>
                <p:oleObj name="Equation" r:id="rId4" imgW="774028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1989138"/>
                        <a:ext cx="1000125" cy="230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Oval 6"/>
          <p:cNvSpPr>
            <a:spLocks noChangeArrowheads="1"/>
          </p:cNvSpPr>
          <p:nvPr/>
        </p:nvSpPr>
        <p:spPr bwMode="auto">
          <a:xfrm>
            <a:off x="1928813" y="4287838"/>
            <a:ext cx="307975" cy="307975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/>
          </a:p>
        </p:txBody>
      </p:sp>
      <p:graphicFrame>
        <p:nvGraphicFramePr>
          <p:cNvPr id="24581" name="Object 32"/>
          <p:cNvGraphicFramePr>
            <a:graphicFrameLocks noChangeAspect="1"/>
          </p:cNvGraphicFramePr>
          <p:nvPr/>
        </p:nvGraphicFramePr>
        <p:xfrm>
          <a:off x="1803400" y="3789363"/>
          <a:ext cx="57467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6" name="Equation" r:id="rId6" imgW="253890" imgH="228501" progId="Equation.3">
                  <p:embed/>
                </p:oleObj>
              </mc:Choice>
              <mc:Fallback>
                <p:oleObj name="Equation" r:id="rId6" imgW="253890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3400" y="3789363"/>
                        <a:ext cx="574675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582" name="Group 28"/>
          <p:cNvGrpSpPr>
            <a:grpSpLocks/>
          </p:cNvGrpSpPr>
          <p:nvPr/>
        </p:nvGrpSpPr>
        <p:grpSpPr bwMode="auto">
          <a:xfrm>
            <a:off x="1500188" y="4860925"/>
            <a:ext cx="307975" cy="706438"/>
            <a:chOff x="1008" y="1920"/>
            <a:chExt cx="194" cy="445"/>
          </a:xfrm>
        </p:grpSpPr>
        <p:sp>
          <p:nvSpPr>
            <p:cNvPr id="24615" name="Oval 29"/>
            <p:cNvSpPr>
              <a:spLocks noChangeArrowheads="1"/>
            </p:cNvSpPr>
            <p:nvPr/>
          </p:nvSpPr>
          <p:spPr bwMode="auto">
            <a:xfrm>
              <a:off x="1008" y="1920"/>
              <a:ext cx="194" cy="19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/>
            </a:p>
          </p:txBody>
        </p:sp>
        <p:graphicFrame>
          <p:nvGraphicFramePr>
            <p:cNvPr id="24616" name="Object 11"/>
            <p:cNvGraphicFramePr>
              <a:graphicFrameLocks noChangeAspect="1"/>
            </p:cNvGraphicFramePr>
            <p:nvPr/>
          </p:nvGraphicFramePr>
          <p:xfrm>
            <a:off x="1026" y="2166"/>
            <a:ext cx="163" cy="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37" name="Equation" r:id="rId8" imgW="114201" imgH="139579" progId="Equation.3">
                    <p:embed/>
                  </p:oleObj>
                </mc:Choice>
                <mc:Fallback>
                  <p:oleObj name="Equation" r:id="rId8" imgW="114201" imgH="13957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26" y="2166"/>
                          <a:ext cx="163" cy="1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583" name="Line 35"/>
          <p:cNvSpPr>
            <a:spLocks noChangeShapeType="1"/>
          </p:cNvSpPr>
          <p:nvPr/>
        </p:nvSpPr>
        <p:spPr bwMode="auto">
          <a:xfrm>
            <a:off x="1214438" y="4575175"/>
            <a:ext cx="285750" cy="3571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4584" name="Line 36"/>
          <p:cNvSpPr>
            <a:spLocks noChangeShapeType="1"/>
          </p:cNvSpPr>
          <p:nvPr/>
        </p:nvSpPr>
        <p:spPr bwMode="auto">
          <a:xfrm flipV="1">
            <a:off x="1785938" y="4575175"/>
            <a:ext cx="319087" cy="3571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4585" name="Oval 6"/>
          <p:cNvSpPr>
            <a:spLocks noChangeArrowheads="1"/>
          </p:cNvSpPr>
          <p:nvPr/>
        </p:nvSpPr>
        <p:spPr bwMode="auto">
          <a:xfrm>
            <a:off x="928688" y="4289425"/>
            <a:ext cx="307975" cy="307975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/>
          </a:p>
        </p:txBody>
      </p:sp>
      <p:graphicFrame>
        <p:nvGraphicFramePr>
          <p:cNvPr id="24586" name="Object 34"/>
          <p:cNvGraphicFramePr>
            <a:graphicFrameLocks noChangeAspect="1"/>
          </p:cNvGraphicFramePr>
          <p:nvPr/>
        </p:nvGraphicFramePr>
        <p:xfrm>
          <a:off x="857250" y="3716338"/>
          <a:ext cx="37306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8" name="Equation" r:id="rId10" imgW="165028" imgH="228501" progId="Equation.3">
                  <p:embed/>
                </p:oleObj>
              </mc:Choice>
              <mc:Fallback>
                <p:oleObj name="Equation" r:id="rId10" imgW="16502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3716338"/>
                        <a:ext cx="373063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2" name="직선 화살표 연결선 181"/>
          <p:cNvCxnSpPr>
            <a:stCxn id="24585" idx="6"/>
            <a:endCxn id="24580" idx="2"/>
          </p:cNvCxnSpPr>
          <p:nvPr/>
        </p:nvCxnSpPr>
        <p:spPr>
          <a:xfrm flipV="1">
            <a:off x="1236663" y="4441825"/>
            <a:ext cx="692150" cy="1588"/>
          </a:xfrm>
          <a:prstGeom prst="straightConnector1">
            <a:avLst/>
          </a:prstGeom>
          <a:ln w="31750" cmpd="sng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8" name="Text Box 31"/>
          <p:cNvSpPr txBox="1">
            <a:spLocks noChangeArrowheads="1"/>
          </p:cNvSpPr>
          <p:nvPr/>
        </p:nvSpPr>
        <p:spPr bwMode="auto">
          <a:xfrm>
            <a:off x="857250" y="5145088"/>
            <a:ext cx="6191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sz="32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9pPr>
          </a:lstStyle>
          <a:p>
            <a:pPr eaLnBrk="1" latinLnBrk="1" hangingPunct="1">
              <a:spcBef>
                <a:spcPct val="50000"/>
              </a:spcBef>
            </a:pPr>
            <a:r>
              <a:rPr lang="en-US" altLang="ko-KR" sz="1400" b="1">
                <a:solidFill>
                  <a:srgbClr val="008000"/>
                </a:solidFill>
                <a:latin typeface="Verdana" charset="0"/>
                <a:ea typeface="궁서체" charset="0"/>
                <a:cs typeface="궁서체" charset="0"/>
              </a:rPr>
              <a:t>(a)</a:t>
            </a:r>
            <a:endParaRPr lang="ko-KR" altLang="en-US" sz="1400" b="1">
              <a:solidFill>
                <a:srgbClr val="008000"/>
              </a:solidFill>
              <a:latin typeface="Verdana" charset="0"/>
              <a:ea typeface="궁서체" charset="0"/>
              <a:cs typeface="궁서체" charset="0"/>
            </a:endParaRPr>
          </a:p>
        </p:txBody>
      </p:sp>
      <p:grpSp>
        <p:nvGrpSpPr>
          <p:cNvPr id="24589" name="Group 40"/>
          <p:cNvGrpSpPr>
            <a:grpSpLocks/>
          </p:cNvGrpSpPr>
          <p:nvPr/>
        </p:nvGrpSpPr>
        <p:grpSpPr bwMode="auto">
          <a:xfrm>
            <a:off x="3286125" y="3644900"/>
            <a:ext cx="4465638" cy="808038"/>
            <a:chOff x="1438" y="1219"/>
            <a:chExt cx="2813" cy="509"/>
          </a:xfrm>
        </p:grpSpPr>
        <p:sp>
          <p:nvSpPr>
            <p:cNvPr id="24597" name="Oval 6"/>
            <p:cNvSpPr>
              <a:spLocks noChangeArrowheads="1"/>
            </p:cNvSpPr>
            <p:nvPr/>
          </p:nvSpPr>
          <p:spPr bwMode="auto">
            <a:xfrm>
              <a:off x="1438" y="1533"/>
              <a:ext cx="194" cy="194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24598" name="Oval 7"/>
            <p:cNvSpPr>
              <a:spLocks noChangeArrowheads="1"/>
            </p:cNvSpPr>
            <p:nvPr/>
          </p:nvSpPr>
          <p:spPr bwMode="auto">
            <a:xfrm>
              <a:off x="2206" y="1533"/>
              <a:ext cx="194" cy="194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24599" name="Oval 8"/>
            <p:cNvSpPr>
              <a:spLocks noChangeArrowheads="1"/>
            </p:cNvSpPr>
            <p:nvPr/>
          </p:nvSpPr>
          <p:spPr bwMode="auto">
            <a:xfrm>
              <a:off x="2686" y="1534"/>
              <a:ext cx="194" cy="194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24600" name="Oval 9"/>
            <p:cNvSpPr>
              <a:spLocks noChangeArrowheads="1"/>
            </p:cNvSpPr>
            <p:nvPr/>
          </p:nvSpPr>
          <p:spPr bwMode="auto">
            <a:xfrm>
              <a:off x="4032" y="1533"/>
              <a:ext cx="194" cy="194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24601" name="Oval 10"/>
            <p:cNvSpPr>
              <a:spLocks noChangeArrowheads="1"/>
            </p:cNvSpPr>
            <p:nvPr/>
          </p:nvSpPr>
          <p:spPr bwMode="auto">
            <a:xfrm>
              <a:off x="3552" y="1533"/>
              <a:ext cx="194" cy="194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24602" name="Text Box 11"/>
            <p:cNvSpPr txBox="1">
              <a:spLocks noChangeArrowheads="1"/>
            </p:cNvSpPr>
            <p:nvPr/>
          </p:nvSpPr>
          <p:spPr bwMode="auto">
            <a:xfrm>
              <a:off x="1728" y="1437"/>
              <a:ext cx="3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3pPr>
              <a:lvl4pPr marL="1600200"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4pPr>
              <a:lvl5pPr marL="2057400"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5pPr>
              <a:lvl6pPr marL="25146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6pPr>
              <a:lvl7pPr marL="29718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7pPr>
              <a:lvl8pPr marL="34290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8pPr>
              <a:lvl9pPr marL="38862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9pPr>
            </a:lstStyle>
            <a:p>
              <a:pPr eaLnBrk="1" latinLnBrk="1" hangingPunct="1">
                <a:spcBef>
                  <a:spcPct val="50000"/>
                </a:spcBef>
              </a:pPr>
              <a:r>
                <a:rPr lang="ko-KR" altLang="en-US" sz="1800" b="1">
                  <a:latin typeface="굴림" charset="0"/>
                  <a:ea typeface="굴림" charset="0"/>
                  <a:cs typeface="굴림" charset="0"/>
                </a:rPr>
                <a:t>…</a:t>
              </a:r>
            </a:p>
          </p:txBody>
        </p:sp>
        <p:sp>
          <p:nvSpPr>
            <p:cNvPr id="24603" name="Text Box 12"/>
            <p:cNvSpPr txBox="1">
              <a:spLocks noChangeArrowheads="1"/>
            </p:cNvSpPr>
            <p:nvPr/>
          </p:nvSpPr>
          <p:spPr bwMode="auto">
            <a:xfrm>
              <a:off x="3024" y="1437"/>
              <a:ext cx="3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3pPr>
              <a:lvl4pPr marL="1600200"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4pPr>
              <a:lvl5pPr marL="2057400"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5pPr>
              <a:lvl6pPr marL="25146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6pPr>
              <a:lvl7pPr marL="29718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7pPr>
              <a:lvl8pPr marL="34290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8pPr>
              <a:lvl9pPr marL="3886200" indent="-228600" eaLnBrk="0" fontAlgn="base" hangingPunct="0"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charset="0"/>
                <a:buChar char=""/>
                <a:defRPr sz="2000">
                  <a:solidFill>
                    <a:schemeClr val="tx1"/>
                  </a:solidFill>
                  <a:latin typeface="Gill Sans MT" charset="0"/>
                  <a:ea typeface="맑은 고딕" charset="0"/>
                  <a:cs typeface="맑은 고딕" charset="0"/>
                </a:defRPr>
              </a:lvl9pPr>
            </a:lstStyle>
            <a:p>
              <a:pPr eaLnBrk="1" latinLnBrk="1" hangingPunct="1">
                <a:spcBef>
                  <a:spcPct val="50000"/>
                </a:spcBef>
              </a:pPr>
              <a:r>
                <a:rPr lang="ko-KR" altLang="en-US" sz="1800" b="1">
                  <a:latin typeface="굴림" charset="0"/>
                  <a:ea typeface="굴림" charset="0"/>
                  <a:cs typeface="굴림" charset="0"/>
                </a:rPr>
                <a:t>…</a:t>
              </a:r>
            </a:p>
          </p:txBody>
        </p:sp>
        <p:graphicFrame>
          <p:nvGraphicFramePr>
            <p:cNvPr id="24604" name="Object 35"/>
            <p:cNvGraphicFramePr>
              <a:graphicFrameLocks noChangeAspect="1"/>
            </p:cNvGraphicFramePr>
            <p:nvPr/>
          </p:nvGraphicFramePr>
          <p:xfrm>
            <a:off x="1440" y="1228"/>
            <a:ext cx="199" cy="3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39" name="Equation" r:id="rId12" imgW="139579" imgH="215713" progId="Equation.3">
                    <p:embed/>
                  </p:oleObj>
                </mc:Choice>
                <mc:Fallback>
                  <p:oleObj name="Equation" r:id="rId12" imgW="139579" imgH="2157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0" y="1228"/>
                          <a:ext cx="199" cy="3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605" name="Object 36"/>
            <p:cNvGraphicFramePr>
              <a:graphicFrameLocks noChangeAspect="1"/>
            </p:cNvGraphicFramePr>
            <p:nvPr/>
          </p:nvGraphicFramePr>
          <p:xfrm>
            <a:off x="2190" y="1219"/>
            <a:ext cx="236" cy="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40" name="Equation" r:id="rId14" imgW="165028" imgH="228501" progId="Equation.3">
                    <p:embed/>
                  </p:oleObj>
                </mc:Choice>
                <mc:Fallback>
                  <p:oleObj name="Equation" r:id="rId14" imgW="165028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90" y="1219"/>
                          <a:ext cx="236" cy="3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606" name="Object 37"/>
            <p:cNvGraphicFramePr>
              <a:graphicFrameLocks noChangeAspect="1"/>
            </p:cNvGraphicFramePr>
            <p:nvPr/>
          </p:nvGraphicFramePr>
          <p:xfrm>
            <a:off x="2607" y="1219"/>
            <a:ext cx="362" cy="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41" name="Equation" r:id="rId16" imgW="253890" imgH="228501" progId="Equation.3">
                    <p:embed/>
                  </p:oleObj>
                </mc:Choice>
                <mc:Fallback>
                  <p:oleObj name="Equation" r:id="rId16" imgW="253890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7" y="1219"/>
                          <a:ext cx="362" cy="3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607" name="Object 38"/>
            <p:cNvGraphicFramePr>
              <a:graphicFrameLocks noChangeAspect="1"/>
            </p:cNvGraphicFramePr>
            <p:nvPr/>
          </p:nvGraphicFramePr>
          <p:xfrm>
            <a:off x="3462" y="1219"/>
            <a:ext cx="380" cy="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42" name="Equation" r:id="rId18" imgW="266584" imgH="228501" progId="Equation.3">
                    <p:embed/>
                  </p:oleObj>
                </mc:Choice>
                <mc:Fallback>
                  <p:oleObj name="Equation" r:id="rId18" imgW="266584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62" y="1219"/>
                          <a:ext cx="380" cy="3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608" name="Object 39"/>
            <p:cNvGraphicFramePr>
              <a:graphicFrameLocks noChangeAspect="1"/>
            </p:cNvGraphicFramePr>
            <p:nvPr/>
          </p:nvGraphicFramePr>
          <p:xfrm>
            <a:off x="3998" y="1219"/>
            <a:ext cx="253" cy="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43" name="Equation" r:id="rId20" imgW="177646" imgH="228402" progId="Equation.3">
                    <p:embed/>
                  </p:oleObj>
                </mc:Choice>
                <mc:Fallback>
                  <p:oleObj name="Equation" r:id="rId20" imgW="177646" imgH="22840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98" y="1219"/>
                          <a:ext cx="253" cy="3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609" name="Line 18"/>
            <p:cNvSpPr>
              <a:spLocks noChangeShapeType="1"/>
            </p:cNvSpPr>
            <p:nvPr/>
          </p:nvSpPr>
          <p:spPr bwMode="auto">
            <a:xfrm>
              <a:off x="1632" y="1632"/>
              <a:ext cx="145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24610" name="Line 19"/>
            <p:cNvSpPr>
              <a:spLocks noChangeShapeType="1"/>
            </p:cNvSpPr>
            <p:nvPr/>
          </p:nvSpPr>
          <p:spPr bwMode="auto">
            <a:xfrm>
              <a:off x="2064" y="1632"/>
              <a:ext cx="145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24611" name="Line 20"/>
            <p:cNvSpPr>
              <a:spLocks noChangeShapeType="1"/>
            </p:cNvSpPr>
            <p:nvPr/>
          </p:nvSpPr>
          <p:spPr bwMode="auto">
            <a:xfrm>
              <a:off x="2399" y="1632"/>
              <a:ext cx="289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24612" name="Line 21"/>
            <p:cNvSpPr>
              <a:spLocks noChangeShapeType="1"/>
            </p:cNvSpPr>
            <p:nvPr/>
          </p:nvSpPr>
          <p:spPr bwMode="auto">
            <a:xfrm>
              <a:off x="2880" y="1632"/>
              <a:ext cx="145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24613" name="Line 22"/>
            <p:cNvSpPr>
              <a:spLocks noChangeShapeType="1"/>
            </p:cNvSpPr>
            <p:nvPr/>
          </p:nvSpPr>
          <p:spPr bwMode="auto">
            <a:xfrm>
              <a:off x="3407" y="1632"/>
              <a:ext cx="145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24614" name="Line 24"/>
            <p:cNvSpPr>
              <a:spLocks noChangeShapeType="1"/>
            </p:cNvSpPr>
            <p:nvPr/>
          </p:nvSpPr>
          <p:spPr bwMode="auto">
            <a:xfrm>
              <a:off x="3743" y="1632"/>
              <a:ext cx="289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7708900" y="4452938"/>
            <a:ext cx="685800" cy="1011237"/>
            <a:chOff x="4224" y="1728"/>
            <a:chExt cx="432" cy="637"/>
          </a:xfrm>
        </p:grpSpPr>
        <p:grpSp>
          <p:nvGrpSpPr>
            <p:cNvPr id="24593" name="Group 31"/>
            <p:cNvGrpSpPr>
              <a:grpSpLocks/>
            </p:cNvGrpSpPr>
            <p:nvPr/>
          </p:nvGrpSpPr>
          <p:grpSpPr bwMode="auto">
            <a:xfrm>
              <a:off x="4462" y="1920"/>
              <a:ext cx="194" cy="445"/>
              <a:chOff x="1008" y="1920"/>
              <a:chExt cx="194" cy="445"/>
            </a:xfrm>
          </p:grpSpPr>
          <p:sp>
            <p:nvSpPr>
              <p:cNvPr id="24595" name="Oval 32"/>
              <p:cNvSpPr>
                <a:spLocks noChangeArrowheads="1"/>
              </p:cNvSpPr>
              <p:nvPr/>
            </p:nvSpPr>
            <p:spPr bwMode="auto">
              <a:xfrm>
                <a:off x="1008" y="1920"/>
                <a:ext cx="194" cy="194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 eaLnBrk="1" latinLnBrk="1" hangingPunct="1"/>
                <a:endParaRPr lang="ko-KR" altLang="en-US"/>
              </a:p>
            </p:txBody>
          </p:sp>
          <p:graphicFrame>
            <p:nvGraphicFramePr>
              <p:cNvPr id="24596" name="Object 33"/>
              <p:cNvGraphicFramePr>
                <a:graphicFrameLocks noChangeAspect="1"/>
              </p:cNvGraphicFramePr>
              <p:nvPr/>
            </p:nvGraphicFramePr>
            <p:xfrm>
              <a:off x="1026" y="2166"/>
              <a:ext cx="163" cy="19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44" name="Equation" r:id="rId22" imgW="114201" imgH="139579" progId="Equation.3">
                      <p:embed/>
                    </p:oleObj>
                  </mc:Choice>
                  <mc:Fallback>
                    <p:oleObj name="Equation" r:id="rId22" imgW="114201" imgH="13957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26" y="2166"/>
                            <a:ext cx="163" cy="19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4594" name="Line 34"/>
            <p:cNvSpPr>
              <a:spLocks noChangeShapeType="1"/>
            </p:cNvSpPr>
            <p:nvPr/>
          </p:nvSpPr>
          <p:spPr bwMode="auto">
            <a:xfrm>
              <a:off x="4224" y="1728"/>
              <a:ext cx="24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</p:grpSp>
      <p:sp>
        <p:nvSpPr>
          <p:cNvPr id="24591" name="Text Box 31"/>
          <p:cNvSpPr txBox="1">
            <a:spLocks noChangeArrowheads="1"/>
          </p:cNvSpPr>
          <p:nvPr/>
        </p:nvSpPr>
        <p:spPr bwMode="auto">
          <a:xfrm>
            <a:off x="3429000" y="5145088"/>
            <a:ext cx="5667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sz="32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9pPr>
          </a:lstStyle>
          <a:p>
            <a:pPr eaLnBrk="1" latinLnBrk="1" hangingPunct="1">
              <a:spcBef>
                <a:spcPct val="50000"/>
              </a:spcBef>
            </a:pPr>
            <a:r>
              <a:rPr lang="en-US" altLang="ko-KR" sz="1400" b="1">
                <a:solidFill>
                  <a:srgbClr val="008000"/>
                </a:solidFill>
                <a:latin typeface="Verdana" charset="0"/>
                <a:ea typeface="궁서체" charset="0"/>
                <a:cs typeface="궁서체" charset="0"/>
              </a:rPr>
              <a:t>(b)</a:t>
            </a:r>
            <a:endParaRPr lang="ko-KR" altLang="en-US" sz="1400" b="1">
              <a:solidFill>
                <a:srgbClr val="008000"/>
              </a:solidFill>
              <a:latin typeface="Verdana" charset="0"/>
              <a:ea typeface="궁서체" charset="0"/>
              <a:cs typeface="궁서체" charset="0"/>
            </a:endParaRPr>
          </a:p>
        </p:txBody>
      </p:sp>
      <p:sp>
        <p:nvSpPr>
          <p:cNvPr id="24592" name="Rectangle 13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6781800" y="63246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9pPr>
          </a:lstStyle>
          <a:p>
            <a:pPr algn="r"/>
            <a:fld id="{4738FFB0-892E-674C-AAB1-8614A8125C12}" type="slidenum">
              <a:rPr lang="en-US" altLang="ko-KR" sz="1000">
                <a:solidFill>
                  <a:schemeClr val="tx2"/>
                </a:solidFill>
                <a:latin typeface="Tahoma" charset="0"/>
              </a:rPr>
              <a:pPr algn="r"/>
              <a:t>7</a:t>
            </a:fld>
            <a:endParaRPr lang="en-US" altLang="ko-KR" sz="100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911821" y="6504376"/>
            <a:ext cx="73203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/>
              <a:t>infosec.pusan.ac.kr</a:t>
            </a:r>
            <a:r>
              <a:rPr lang="en-US" dirty="0" smtClean="0"/>
              <a:t>/</a:t>
            </a:r>
            <a:r>
              <a:rPr lang="en-US" dirty="0" err="1" smtClean="0"/>
              <a:t>wp</a:t>
            </a:r>
            <a:r>
              <a:rPr lang="en-US" dirty="0" smtClean="0"/>
              <a:t>-content/uploads/2017/12/Graph-Theory4_last.ppt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7335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25" y="0"/>
            <a:ext cx="8015288" cy="990600"/>
          </a:xfrm>
        </p:spPr>
        <p:txBody>
          <a:bodyPr/>
          <a:lstStyle/>
          <a:p>
            <a:r>
              <a:rPr altLang="ko-KR">
                <a:latin typeface="Tahoma" charset="0"/>
                <a:ea typeface="돋움" charset="0"/>
                <a:cs typeface="Tahoma" charset="0"/>
              </a:rPr>
              <a:t>Proof of Theorem 11.7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286750" cy="576262"/>
          </a:xfrm>
        </p:spPr>
        <p:txBody>
          <a:bodyPr/>
          <a:lstStyle/>
          <a:p>
            <a:pPr indent="-323850">
              <a:spcBef>
                <a:spcPct val="0"/>
              </a:spcBef>
              <a:buFont typeface="Wingdings" charset="0"/>
              <a:buNone/>
            </a:pPr>
            <a:r>
              <a:rPr lang="en-US" altLang="ko-KR" sz="2400">
                <a:solidFill>
                  <a:srgbClr val="003399"/>
                </a:solidFill>
                <a:latin typeface="Gill Sans MT" charset="0"/>
                <a:ea typeface="맑은 고딕" charset="0"/>
              </a:rPr>
              <a:t>This process can be repeated until a Hamilton path is found.</a:t>
            </a:r>
          </a:p>
        </p:txBody>
      </p:sp>
      <p:grpSp>
        <p:nvGrpSpPr>
          <p:cNvPr id="2" name="Group 77"/>
          <p:cNvGrpSpPr>
            <a:grpSpLocks/>
          </p:cNvGrpSpPr>
          <p:nvPr/>
        </p:nvGrpSpPr>
        <p:grpSpPr bwMode="auto">
          <a:xfrm>
            <a:off x="2286000" y="1857375"/>
            <a:ext cx="1758950" cy="1905000"/>
            <a:chOff x="3264" y="2592"/>
            <a:chExt cx="1108" cy="1200"/>
          </a:xfrm>
        </p:grpSpPr>
        <p:sp>
          <p:nvSpPr>
            <p:cNvPr id="26643" name="Line 47"/>
            <p:cNvSpPr>
              <a:spLocks noChangeShapeType="1"/>
            </p:cNvSpPr>
            <p:nvPr/>
          </p:nvSpPr>
          <p:spPr bwMode="auto">
            <a:xfrm flipH="1" flipV="1">
              <a:off x="3892" y="2713"/>
              <a:ext cx="373" cy="315"/>
            </a:xfrm>
            <a:prstGeom prst="line">
              <a:avLst/>
            </a:prstGeom>
            <a:noFill/>
            <a:ln w="25400">
              <a:solidFill>
                <a:srgbClr val="0000CC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44" name="Line 48"/>
            <p:cNvSpPr>
              <a:spLocks noChangeShapeType="1"/>
            </p:cNvSpPr>
            <p:nvPr/>
          </p:nvSpPr>
          <p:spPr bwMode="auto">
            <a:xfrm flipH="1">
              <a:off x="3364" y="2702"/>
              <a:ext cx="390" cy="298"/>
            </a:xfrm>
            <a:prstGeom prst="line">
              <a:avLst/>
            </a:prstGeom>
            <a:noFill/>
            <a:ln w="25400">
              <a:solidFill>
                <a:srgbClr val="0000CC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45" name="Line 49"/>
            <p:cNvSpPr>
              <a:spLocks noChangeShapeType="1"/>
            </p:cNvSpPr>
            <p:nvPr/>
          </p:nvSpPr>
          <p:spPr bwMode="auto">
            <a:xfrm>
              <a:off x="3316" y="3176"/>
              <a:ext cx="144" cy="496"/>
            </a:xfrm>
            <a:prstGeom prst="line">
              <a:avLst/>
            </a:prstGeom>
            <a:noFill/>
            <a:ln w="25400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46" name="Line 50"/>
            <p:cNvSpPr>
              <a:spLocks noChangeShapeType="1"/>
            </p:cNvSpPr>
            <p:nvPr/>
          </p:nvSpPr>
          <p:spPr bwMode="auto">
            <a:xfrm>
              <a:off x="3406" y="3094"/>
              <a:ext cx="822" cy="2"/>
            </a:xfrm>
            <a:prstGeom prst="line">
              <a:avLst/>
            </a:prstGeom>
            <a:noFill/>
            <a:ln w="25400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47" name="Line 51"/>
            <p:cNvSpPr>
              <a:spLocks noChangeShapeType="1"/>
            </p:cNvSpPr>
            <p:nvPr/>
          </p:nvSpPr>
          <p:spPr bwMode="auto">
            <a:xfrm flipH="1" flipV="1">
              <a:off x="3406" y="3136"/>
              <a:ext cx="678" cy="536"/>
            </a:xfrm>
            <a:prstGeom prst="line">
              <a:avLst/>
            </a:prstGeom>
            <a:noFill/>
            <a:ln w="25400">
              <a:solidFill>
                <a:srgbClr val="0000CC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48" name="Line 52"/>
            <p:cNvSpPr>
              <a:spLocks noChangeShapeType="1"/>
            </p:cNvSpPr>
            <p:nvPr/>
          </p:nvSpPr>
          <p:spPr bwMode="auto">
            <a:xfrm flipH="1">
              <a:off x="3556" y="3176"/>
              <a:ext cx="664" cy="496"/>
            </a:xfrm>
            <a:prstGeom prst="line">
              <a:avLst/>
            </a:prstGeom>
            <a:noFill/>
            <a:ln w="25400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49" name="Line 53"/>
            <p:cNvSpPr>
              <a:spLocks noChangeShapeType="1"/>
            </p:cNvSpPr>
            <p:nvPr/>
          </p:nvSpPr>
          <p:spPr bwMode="auto">
            <a:xfrm>
              <a:off x="3854" y="2753"/>
              <a:ext cx="278" cy="871"/>
            </a:xfrm>
            <a:prstGeom prst="line">
              <a:avLst/>
            </a:prstGeom>
            <a:noFill/>
            <a:ln w="25400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50" name="Line 54"/>
            <p:cNvSpPr>
              <a:spLocks noChangeShapeType="1"/>
            </p:cNvSpPr>
            <p:nvPr/>
          </p:nvSpPr>
          <p:spPr bwMode="auto">
            <a:xfrm flipH="1">
              <a:off x="3510" y="2746"/>
              <a:ext cx="286" cy="887"/>
            </a:xfrm>
            <a:prstGeom prst="line">
              <a:avLst/>
            </a:prstGeom>
            <a:noFill/>
            <a:ln w="25400">
              <a:solidFill>
                <a:srgbClr val="0000CC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51" name="Line 55"/>
            <p:cNvSpPr>
              <a:spLocks noChangeShapeType="1"/>
            </p:cNvSpPr>
            <p:nvPr/>
          </p:nvSpPr>
          <p:spPr bwMode="auto">
            <a:xfrm flipH="1">
              <a:off x="4202" y="3192"/>
              <a:ext cx="94" cy="432"/>
            </a:xfrm>
            <a:prstGeom prst="line">
              <a:avLst/>
            </a:prstGeom>
            <a:noFill/>
            <a:ln w="25400">
              <a:solidFill>
                <a:srgbClr val="0000CC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52" name="Oval 56"/>
            <p:cNvSpPr>
              <a:spLocks noChangeArrowheads="1"/>
            </p:cNvSpPr>
            <p:nvPr/>
          </p:nvSpPr>
          <p:spPr bwMode="auto">
            <a:xfrm>
              <a:off x="4111" y="3676"/>
              <a:ext cx="116" cy="11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26653" name="Oval 57"/>
            <p:cNvSpPr>
              <a:spLocks noChangeArrowheads="1"/>
            </p:cNvSpPr>
            <p:nvPr/>
          </p:nvSpPr>
          <p:spPr bwMode="auto">
            <a:xfrm>
              <a:off x="3404" y="3676"/>
              <a:ext cx="116" cy="11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26654" name="Oval 58"/>
            <p:cNvSpPr>
              <a:spLocks noChangeArrowheads="1"/>
            </p:cNvSpPr>
            <p:nvPr/>
          </p:nvSpPr>
          <p:spPr bwMode="auto">
            <a:xfrm>
              <a:off x="4256" y="3032"/>
              <a:ext cx="116" cy="11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26655" name="Oval 59"/>
            <p:cNvSpPr>
              <a:spLocks noChangeArrowheads="1"/>
            </p:cNvSpPr>
            <p:nvPr/>
          </p:nvSpPr>
          <p:spPr bwMode="auto">
            <a:xfrm>
              <a:off x="3264" y="3018"/>
              <a:ext cx="116" cy="11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26656" name="Oval 60"/>
            <p:cNvSpPr>
              <a:spLocks noChangeArrowheads="1"/>
            </p:cNvSpPr>
            <p:nvPr/>
          </p:nvSpPr>
          <p:spPr bwMode="auto">
            <a:xfrm>
              <a:off x="3762" y="2592"/>
              <a:ext cx="116" cy="11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26657" name="Line 61"/>
            <p:cNvSpPr>
              <a:spLocks noChangeShapeType="1"/>
            </p:cNvSpPr>
            <p:nvPr/>
          </p:nvSpPr>
          <p:spPr bwMode="auto">
            <a:xfrm flipH="1">
              <a:off x="3556" y="3720"/>
              <a:ext cx="528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</p:grpSp>
      <p:sp>
        <p:nvSpPr>
          <p:cNvPr id="425023" name="Line 63"/>
          <p:cNvSpPr>
            <a:spLocks noChangeShapeType="1"/>
          </p:cNvSpPr>
          <p:nvPr/>
        </p:nvSpPr>
        <p:spPr bwMode="auto">
          <a:xfrm flipH="1">
            <a:off x="4724400" y="2070100"/>
            <a:ext cx="619125" cy="47307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25024" name="Line 64"/>
          <p:cNvSpPr>
            <a:spLocks noChangeShapeType="1"/>
          </p:cNvSpPr>
          <p:nvPr/>
        </p:nvSpPr>
        <p:spPr bwMode="auto">
          <a:xfrm flipH="1">
            <a:off x="5029200" y="2822575"/>
            <a:ext cx="1054100" cy="7874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25025" name="Line 65"/>
          <p:cNvSpPr>
            <a:spLocks noChangeShapeType="1"/>
          </p:cNvSpPr>
          <p:nvPr/>
        </p:nvSpPr>
        <p:spPr bwMode="auto">
          <a:xfrm>
            <a:off x="5502275" y="2151063"/>
            <a:ext cx="441325" cy="1382712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25026" name="Line 66"/>
          <p:cNvSpPr>
            <a:spLocks noChangeShapeType="1"/>
          </p:cNvSpPr>
          <p:nvPr/>
        </p:nvSpPr>
        <p:spPr bwMode="auto">
          <a:xfrm flipH="1">
            <a:off x="6054725" y="2847975"/>
            <a:ext cx="149225" cy="685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25027" name="Line 67"/>
          <p:cNvSpPr>
            <a:spLocks noChangeShapeType="1"/>
          </p:cNvSpPr>
          <p:nvPr/>
        </p:nvSpPr>
        <p:spPr bwMode="auto">
          <a:xfrm flipH="1" flipV="1">
            <a:off x="2511425" y="2717800"/>
            <a:ext cx="1076325" cy="8509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25028" name="Line 68"/>
          <p:cNvSpPr>
            <a:spLocks noChangeShapeType="1"/>
          </p:cNvSpPr>
          <p:nvPr/>
        </p:nvSpPr>
        <p:spPr bwMode="auto">
          <a:xfrm flipH="1">
            <a:off x="2749550" y="2782888"/>
            <a:ext cx="1054100" cy="787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25029" name="Line 69"/>
          <p:cNvSpPr>
            <a:spLocks noChangeShapeType="1"/>
          </p:cNvSpPr>
          <p:nvPr/>
        </p:nvSpPr>
        <p:spPr bwMode="auto">
          <a:xfrm flipH="1">
            <a:off x="2673350" y="2085975"/>
            <a:ext cx="454025" cy="1408113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25030" name="Line 70"/>
          <p:cNvSpPr>
            <a:spLocks noChangeShapeType="1"/>
          </p:cNvSpPr>
          <p:nvPr/>
        </p:nvSpPr>
        <p:spPr bwMode="auto">
          <a:xfrm flipH="1">
            <a:off x="3773488" y="2794000"/>
            <a:ext cx="149225" cy="685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3" name="Group 78"/>
          <p:cNvGrpSpPr>
            <a:grpSpLocks/>
          </p:cNvGrpSpPr>
          <p:nvPr/>
        </p:nvGrpSpPr>
        <p:grpSpPr bwMode="auto">
          <a:xfrm>
            <a:off x="5313363" y="1857375"/>
            <a:ext cx="738187" cy="1905000"/>
            <a:chOff x="4959" y="2592"/>
            <a:chExt cx="465" cy="1200"/>
          </a:xfrm>
        </p:grpSpPr>
        <p:sp>
          <p:nvSpPr>
            <p:cNvPr id="26641" name="Oval 72"/>
            <p:cNvSpPr>
              <a:spLocks noChangeArrowheads="1"/>
            </p:cNvSpPr>
            <p:nvPr/>
          </p:nvSpPr>
          <p:spPr bwMode="auto">
            <a:xfrm>
              <a:off x="5308" y="3676"/>
              <a:ext cx="116" cy="11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latinLnBrk="1" hangingPunct="1"/>
              <a:endParaRPr lang="ko-KR" altLang="en-US"/>
            </a:p>
          </p:txBody>
        </p:sp>
        <p:sp>
          <p:nvSpPr>
            <p:cNvPr id="26642" name="Oval 73"/>
            <p:cNvSpPr>
              <a:spLocks noChangeArrowheads="1"/>
            </p:cNvSpPr>
            <p:nvPr/>
          </p:nvSpPr>
          <p:spPr bwMode="auto">
            <a:xfrm>
              <a:off x="4959" y="2592"/>
              <a:ext cx="116" cy="11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latinLnBrk="1" hangingPunct="1"/>
              <a:endParaRPr lang="ko-KR" altLang="en-US"/>
            </a:p>
          </p:txBody>
        </p:sp>
      </p:grpSp>
      <p:sp>
        <p:nvSpPr>
          <p:cNvPr id="425034" name="Oval 74"/>
          <p:cNvSpPr>
            <a:spLocks noChangeArrowheads="1"/>
          </p:cNvSpPr>
          <p:nvPr/>
        </p:nvSpPr>
        <p:spPr bwMode="auto">
          <a:xfrm>
            <a:off x="6096000" y="2587625"/>
            <a:ext cx="184150" cy="18415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latinLnBrk="1" hangingPunct="1"/>
            <a:endParaRPr lang="ko-KR" altLang="en-US"/>
          </a:p>
        </p:txBody>
      </p:sp>
      <p:sp>
        <p:nvSpPr>
          <p:cNvPr id="425035" name="Oval 75"/>
          <p:cNvSpPr>
            <a:spLocks noChangeArrowheads="1"/>
          </p:cNvSpPr>
          <p:nvPr/>
        </p:nvSpPr>
        <p:spPr bwMode="auto">
          <a:xfrm>
            <a:off x="4495800" y="2543175"/>
            <a:ext cx="184150" cy="18415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latinLnBrk="1" hangingPunct="1"/>
            <a:endParaRPr lang="ko-KR" altLang="en-US"/>
          </a:p>
        </p:txBody>
      </p:sp>
      <p:sp>
        <p:nvSpPr>
          <p:cNvPr id="425036" name="Oval 76"/>
          <p:cNvSpPr>
            <a:spLocks noChangeArrowheads="1"/>
          </p:cNvSpPr>
          <p:nvPr/>
        </p:nvSpPr>
        <p:spPr bwMode="auto">
          <a:xfrm>
            <a:off x="4832350" y="3578225"/>
            <a:ext cx="184150" cy="18415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latinLnBrk="1" hangingPunct="1"/>
            <a:endParaRPr lang="ko-KR" altLang="en-US"/>
          </a:p>
        </p:txBody>
      </p:sp>
      <p:sp>
        <p:nvSpPr>
          <p:cNvPr id="26640" name="Rectangle 13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6781800" y="63246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"/>
              <a:defRPr sz="2000">
                <a:solidFill>
                  <a:schemeClr val="tx1"/>
                </a:solidFill>
                <a:latin typeface="Gill Sans MT" charset="0"/>
                <a:ea typeface="맑은 고딕" charset="0"/>
                <a:cs typeface="맑은 고딕" charset="0"/>
              </a:defRPr>
            </a:lvl9pPr>
          </a:lstStyle>
          <a:p>
            <a:pPr algn="r"/>
            <a:fld id="{4B7CBA19-29FC-8C4B-8FED-8593F4864A78}" type="slidenum">
              <a:rPr lang="en-US" altLang="ko-KR" sz="1000">
                <a:solidFill>
                  <a:schemeClr val="tx2"/>
                </a:solidFill>
                <a:latin typeface="Tahoma" charset="0"/>
              </a:rPr>
              <a:pPr algn="r"/>
              <a:t>8</a:t>
            </a:fld>
            <a:endParaRPr lang="en-US" altLang="ko-KR" sz="100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911821" y="6504376"/>
            <a:ext cx="73203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/>
              <a:t>infosec.pusan.ac.kr</a:t>
            </a:r>
            <a:r>
              <a:rPr lang="en-US" dirty="0" smtClean="0"/>
              <a:t>/</a:t>
            </a:r>
            <a:r>
              <a:rPr lang="en-US" dirty="0" err="1" smtClean="0"/>
              <a:t>wp</a:t>
            </a:r>
            <a:r>
              <a:rPr lang="en-US" dirty="0" smtClean="0"/>
              <a:t>-content/uploads/2017/12/Graph-Theory4_last.ppt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87137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25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25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25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425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2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25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25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425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023" grpId="0" animBg="1"/>
      <p:bldP spid="425024" grpId="0" animBg="1"/>
      <p:bldP spid="425025" grpId="0" animBg="1"/>
      <p:bldP spid="425026" grpId="0" animBg="1"/>
      <p:bldP spid="425027" grpId="0" animBg="1"/>
      <p:bldP spid="425028" grpId="0" animBg="1"/>
      <p:bldP spid="425029" grpId="0" animBg="1"/>
      <p:bldP spid="425030" grpId="0" animBg="1"/>
      <p:bldP spid="425034" grpId="0" animBg="1"/>
      <p:bldP spid="425035" grpId="0" animBg="1"/>
      <p:bldP spid="4250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766193" y="3727512"/>
            <a:ext cx="374294" cy="374294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21" name="Oval 48"/>
          <p:cNvSpPr>
            <a:spLocks noChangeArrowheads="1"/>
          </p:cNvSpPr>
          <p:nvPr/>
        </p:nvSpPr>
        <p:spPr bwMode="auto">
          <a:xfrm>
            <a:off x="3199105" y="3727512"/>
            <a:ext cx="374294" cy="374294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22" name="Oval 49"/>
          <p:cNvSpPr>
            <a:spLocks noChangeArrowheads="1"/>
          </p:cNvSpPr>
          <p:nvPr/>
        </p:nvSpPr>
        <p:spPr bwMode="auto">
          <a:xfrm>
            <a:off x="766193" y="6160424"/>
            <a:ext cx="374294" cy="374294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23" name="Oval 50"/>
          <p:cNvSpPr>
            <a:spLocks noChangeArrowheads="1"/>
          </p:cNvSpPr>
          <p:nvPr/>
        </p:nvSpPr>
        <p:spPr bwMode="auto">
          <a:xfrm>
            <a:off x="3199105" y="6160424"/>
            <a:ext cx="374294" cy="374294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lang="ko-KR" alt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24" name="Line 52"/>
          <p:cNvSpPr>
            <a:spLocks noChangeShapeType="1"/>
          </p:cNvSpPr>
          <p:nvPr/>
        </p:nvSpPr>
        <p:spPr bwMode="auto">
          <a:xfrm>
            <a:off x="1140487" y="3914659"/>
            <a:ext cx="2058618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>
              <a:ln w="660400" cmpd="sng">
                <a:solidFill>
                  <a:srgbClr val="FF6600"/>
                </a:solidFill>
                <a:tailEnd type="arrow" w="lg" len="lg"/>
              </a:ln>
            </a:endParaRPr>
          </a:p>
        </p:txBody>
      </p:sp>
      <p:sp>
        <p:nvSpPr>
          <p:cNvPr id="25" name="Line 53"/>
          <p:cNvSpPr>
            <a:spLocks noChangeShapeType="1"/>
          </p:cNvSpPr>
          <p:nvPr/>
        </p:nvSpPr>
        <p:spPr bwMode="auto">
          <a:xfrm>
            <a:off x="953340" y="4101806"/>
            <a:ext cx="0" cy="2058618"/>
          </a:xfrm>
          <a:prstGeom prst="line">
            <a:avLst/>
          </a:prstGeom>
          <a:noFill/>
          <a:ln w="76200">
            <a:solidFill>
              <a:srgbClr val="0000CC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1140487" y="6347571"/>
            <a:ext cx="2058618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 type="stealth" w="lg" len="lg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27" name="Line 55"/>
          <p:cNvSpPr>
            <a:spLocks noChangeShapeType="1"/>
          </p:cNvSpPr>
          <p:nvPr/>
        </p:nvSpPr>
        <p:spPr bwMode="auto">
          <a:xfrm flipV="1">
            <a:off x="3386252" y="4101806"/>
            <a:ext cx="0" cy="2058618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28" name="Line 56"/>
          <p:cNvSpPr>
            <a:spLocks noChangeShapeType="1"/>
          </p:cNvSpPr>
          <p:nvPr/>
        </p:nvSpPr>
        <p:spPr bwMode="auto">
          <a:xfrm>
            <a:off x="1140487" y="4101806"/>
            <a:ext cx="2058618" cy="2058618"/>
          </a:xfrm>
          <a:prstGeom prst="line">
            <a:avLst/>
          </a:prstGeom>
          <a:noFill/>
          <a:ln w="76200">
            <a:solidFill>
              <a:srgbClr val="0000CC"/>
            </a:solidFill>
            <a:round/>
            <a:headEnd type="stealth" w="lg" len="lg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29" name="Line 57"/>
          <p:cNvSpPr>
            <a:spLocks noChangeShapeType="1"/>
          </p:cNvSpPr>
          <p:nvPr/>
        </p:nvSpPr>
        <p:spPr bwMode="auto">
          <a:xfrm flipV="1">
            <a:off x="1140487" y="4101806"/>
            <a:ext cx="2058618" cy="2058618"/>
          </a:xfrm>
          <a:prstGeom prst="line">
            <a:avLst/>
          </a:prstGeom>
          <a:noFill/>
          <a:ln w="76200">
            <a:solidFill>
              <a:srgbClr val="0000CC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5608" y="3138703"/>
            <a:ext cx="4305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a                      b</a:t>
            </a:r>
            <a:endParaRPr lang="en-US" sz="4800" dirty="0"/>
          </a:p>
        </p:txBody>
      </p:sp>
      <p:sp>
        <p:nvSpPr>
          <p:cNvPr id="31" name="TextBox 30"/>
          <p:cNvSpPr txBox="1"/>
          <p:nvPr/>
        </p:nvSpPr>
        <p:spPr>
          <a:xfrm>
            <a:off x="283532" y="5848092"/>
            <a:ext cx="4305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c</a:t>
            </a:r>
            <a:r>
              <a:rPr lang="en-US" sz="4800" dirty="0" smtClean="0"/>
              <a:t>                      d</a:t>
            </a:r>
            <a:endParaRPr lang="en-US" sz="4800" dirty="0"/>
          </a:p>
        </p:txBody>
      </p:sp>
      <p:sp>
        <p:nvSpPr>
          <p:cNvPr id="32" name="TextBox 31"/>
          <p:cNvSpPr txBox="1"/>
          <p:nvPr/>
        </p:nvSpPr>
        <p:spPr>
          <a:xfrm>
            <a:off x="308948" y="257418"/>
            <a:ext cx="859905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The Hamiltonian path can be used to determine who gets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prize,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prize,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prize, </a:t>
            </a:r>
            <a:r>
              <a:rPr lang="en-US" sz="2800" dirty="0" err="1" smtClean="0"/>
              <a:t>etc</a:t>
            </a:r>
            <a:endParaRPr lang="en-US" sz="2800" dirty="0" smtClean="0"/>
          </a:p>
          <a:p>
            <a:pPr algn="ctr"/>
            <a:endParaRPr lang="en-US" sz="800" dirty="0"/>
          </a:p>
          <a:p>
            <a:pPr algn="ctr"/>
            <a:r>
              <a:rPr lang="en-US" sz="2800" b="1" dirty="0" smtClean="0"/>
              <a:t>EXCEPT</a:t>
            </a:r>
          </a:p>
          <a:p>
            <a:pPr algn="ctr"/>
            <a:endParaRPr lang="en-US" sz="800" dirty="0"/>
          </a:p>
          <a:p>
            <a:pPr algn="ctr"/>
            <a:r>
              <a:rPr lang="en-US" sz="2800" dirty="0" smtClean="0"/>
              <a:t>There can be multiple Hamiltonian paths.</a:t>
            </a:r>
          </a:p>
          <a:p>
            <a:pPr algn="ctr"/>
            <a:endParaRPr lang="en-US" sz="2800" dirty="0"/>
          </a:p>
          <a:p>
            <a:r>
              <a:rPr lang="en-US" sz="2800" dirty="0" smtClean="0"/>
              <a:t>How many Hamiltonian paths are in the digraph below?</a:t>
            </a:r>
            <a:endParaRPr lang="en-US" sz="28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5018720" y="3136654"/>
            <a:ext cx="4307708" cy="3540386"/>
            <a:chOff x="1030226" y="2555228"/>
            <a:chExt cx="4307708" cy="3540386"/>
          </a:xfrm>
        </p:grpSpPr>
        <p:sp>
          <p:nvSpPr>
            <p:cNvPr id="35" name="Oval 47"/>
            <p:cNvSpPr>
              <a:spLocks noChangeArrowheads="1"/>
            </p:cNvSpPr>
            <p:nvPr/>
          </p:nvSpPr>
          <p:spPr bwMode="auto">
            <a:xfrm>
              <a:off x="1512887" y="3144037"/>
              <a:ext cx="374294" cy="374294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>
                <a:ln>
                  <a:solidFill>
                    <a:srgbClr val="FF0000"/>
                  </a:solidFill>
                </a:ln>
              </a:endParaRPr>
            </a:p>
          </p:txBody>
        </p:sp>
        <p:sp>
          <p:nvSpPr>
            <p:cNvPr id="36" name="Oval 48"/>
            <p:cNvSpPr>
              <a:spLocks noChangeArrowheads="1"/>
            </p:cNvSpPr>
            <p:nvPr/>
          </p:nvSpPr>
          <p:spPr bwMode="auto">
            <a:xfrm>
              <a:off x="3945799" y="3144037"/>
              <a:ext cx="374294" cy="374294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>
                <a:ln>
                  <a:solidFill>
                    <a:srgbClr val="FF0000"/>
                  </a:solidFill>
                </a:ln>
              </a:endParaRPr>
            </a:p>
          </p:txBody>
        </p:sp>
        <p:sp>
          <p:nvSpPr>
            <p:cNvPr id="37" name="Oval 49"/>
            <p:cNvSpPr>
              <a:spLocks noChangeArrowheads="1"/>
            </p:cNvSpPr>
            <p:nvPr/>
          </p:nvSpPr>
          <p:spPr bwMode="auto">
            <a:xfrm>
              <a:off x="1512887" y="5576949"/>
              <a:ext cx="374294" cy="374294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>
                <a:ln>
                  <a:solidFill>
                    <a:srgbClr val="FF0000"/>
                  </a:solidFill>
                </a:ln>
              </a:endParaRPr>
            </a:p>
          </p:txBody>
        </p:sp>
        <p:sp>
          <p:nvSpPr>
            <p:cNvPr id="38" name="Oval 50"/>
            <p:cNvSpPr>
              <a:spLocks noChangeArrowheads="1"/>
            </p:cNvSpPr>
            <p:nvPr/>
          </p:nvSpPr>
          <p:spPr bwMode="auto">
            <a:xfrm>
              <a:off x="3945799" y="5576949"/>
              <a:ext cx="374294" cy="374294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latinLnBrk="1" hangingPunct="1"/>
              <a:endParaRPr lang="ko-KR" altLang="en-US">
                <a:ln>
                  <a:solidFill>
                    <a:srgbClr val="FF0000"/>
                  </a:solidFill>
                </a:ln>
              </a:endParaRPr>
            </a:p>
          </p:txBody>
        </p:sp>
        <p:sp>
          <p:nvSpPr>
            <p:cNvPr id="39" name="Line 52"/>
            <p:cNvSpPr>
              <a:spLocks noChangeShapeType="1"/>
            </p:cNvSpPr>
            <p:nvPr/>
          </p:nvSpPr>
          <p:spPr bwMode="auto">
            <a:xfrm>
              <a:off x="1887181" y="3331184"/>
              <a:ext cx="2058618" cy="0"/>
            </a:xfrm>
            <a:prstGeom prst="line">
              <a:avLst/>
            </a:prstGeom>
            <a:noFill/>
            <a:ln w="76200">
              <a:solidFill>
                <a:srgbClr val="0000CC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>
                <a:ln w="660400" cmpd="sng">
                  <a:solidFill>
                    <a:srgbClr val="FF6600"/>
                  </a:solidFill>
                  <a:tailEnd type="arrow" w="lg" len="lg"/>
                </a:ln>
              </a:endParaRPr>
            </a:p>
          </p:txBody>
        </p:sp>
        <p:sp>
          <p:nvSpPr>
            <p:cNvPr id="40" name="Line 53"/>
            <p:cNvSpPr>
              <a:spLocks noChangeShapeType="1"/>
            </p:cNvSpPr>
            <p:nvPr/>
          </p:nvSpPr>
          <p:spPr bwMode="auto">
            <a:xfrm>
              <a:off x="1700034" y="3518331"/>
              <a:ext cx="0" cy="2058618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>
                <a:ln>
                  <a:solidFill>
                    <a:srgbClr val="FF0000"/>
                  </a:solidFill>
                </a:ln>
              </a:endParaRPr>
            </a:p>
          </p:txBody>
        </p:sp>
        <p:sp>
          <p:nvSpPr>
            <p:cNvPr id="41" name="Line 54"/>
            <p:cNvSpPr>
              <a:spLocks noChangeShapeType="1"/>
            </p:cNvSpPr>
            <p:nvPr/>
          </p:nvSpPr>
          <p:spPr bwMode="auto">
            <a:xfrm>
              <a:off x="1887181" y="5764096"/>
              <a:ext cx="2058618" cy="0"/>
            </a:xfrm>
            <a:prstGeom prst="line">
              <a:avLst/>
            </a:prstGeom>
            <a:noFill/>
            <a:ln w="76200">
              <a:solidFill>
                <a:srgbClr val="0000CC"/>
              </a:solidFill>
              <a:round/>
              <a:headEnd type="stealth" w="lg" len="lg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>
                <a:ln>
                  <a:solidFill>
                    <a:srgbClr val="FF0000"/>
                  </a:solidFill>
                </a:ln>
              </a:endParaRPr>
            </a:p>
          </p:txBody>
        </p:sp>
        <p:sp>
          <p:nvSpPr>
            <p:cNvPr id="42" name="Line 55"/>
            <p:cNvSpPr>
              <a:spLocks noChangeShapeType="1"/>
            </p:cNvSpPr>
            <p:nvPr/>
          </p:nvSpPr>
          <p:spPr bwMode="auto">
            <a:xfrm flipV="1">
              <a:off x="4132946" y="3518331"/>
              <a:ext cx="0" cy="2058618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 type="stealth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>
                <a:ln>
                  <a:solidFill>
                    <a:srgbClr val="FF0000"/>
                  </a:solidFill>
                </a:ln>
              </a:endParaRPr>
            </a:p>
          </p:txBody>
        </p:sp>
        <p:sp>
          <p:nvSpPr>
            <p:cNvPr id="43" name="Line 56"/>
            <p:cNvSpPr>
              <a:spLocks noChangeShapeType="1"/>
            </p:cNvSpPr>
            <p:nvPr/>
          </p:nvSpPr>
          <p:spPr bwMode="auto">
            <a:xfrm>
              <a:off x="1887181" y="3518331"/>
              <a:ext cx="2058618" cy="2058618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 type="stealth" w="lg" len="lg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>
                <a:ln>
                  <a:solidFill>
                    <a:srgbClr val="FF0000"/>
                  </a:solidFill>
                </a:ln>
              </a:endParaRPr>
            </a:p>
          </p:txBody>
        </p:sp>
        <p:sp>
          <p:nvSpPr>
            <p:cNvPr id="44" name="Line 57"/>
            <p:cNvSpPr>
              <a:spLocks noChangeShapeType="1"/>
            </p:cNvSpPr>
            <p:nvPr/>
          </p:nvSpPr>
          <p:spPr bwMode="auto">
            <a:xfrm flipV="1">
              <a:off x="1887181" y="3518331"/>
              <a:ext cx="2058618" cy="2058618"/>
            </a:xfrm>
            <a:prstGeom prst="line">
              <a:avLst/>
            </a:prstGeom>
            <a:noFill/>
            <a:ln w="76200">
              <a:solidFill>
                <a:srgbClr val="0000CC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>
                <a:ln>
                  <a:solidFill>
                    <a:srgbClr val="FF0000"/>
                  </a:solidFill>
                </a:ln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032302" y="2555228"/>
              <a:ext cx="430563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a                      b</a:t>
              </a:r>
              <a:endParaRPr lang="en-US" sz="48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030226" y="5264617"/>
              <a:ext cx="430563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/>
                <a:t>c</a:t>
              </a:r>
              <a:r>
                <a:rPr lang="en-US" sz="4800" dirty="0" smtClean="0"/>
                <a:t>                      d</a:t>
              </a:r>
              <a:endParaRPr lang="en-US" sz="4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60254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RC" val="$$&#10;\exp \bigg( \frac{-\Delta}{t} \biggr)&#10;$$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3188</Words>
  <Application>Microsoft Macintosh PowerPoint</Application>
  <PresentationFormat>On-screen Show (4:3)</PresentationFormat>
  <Paragraphs>542</Paragraphs>
  <Slides>52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52</vt:i4>
      </vt:variant>
    </vt:vector>
  </HeadingPairs>
  <TitlesOfParts>
    <vt:vector size="56" baseType="lpstr">
      <vt:lpstr>Office Theme</vt:lpstr>
      <vt:lpstr>Microsoft Equation</vt:lpstr>
      <vt:lpstr>Microsoft Equation 3.0</vt:lpstr>
      <vt:lpstr>MathType 6.0 Equation</vt:lpstr>
      <vt:lpstr>Round-Robin Tournaments </vt:lpstr>
      <vt:lpstr>Round-Robin Tournaments</vt:lpstr>
      <vt:lpstr>PowerPoint Presentation</vt:lpstr>
      <vt:lpstr>Proof of Theorem 11.7</vt:lpstr>
      <vt:lpstr>Proof</vt:lpstr>
      <vt:lpstr>Proof of Theorem 11.7</vt:lpstr>
      <vt:lpstr>Proof of Theorem 11.7</vt:lpstr>
      <vt:lpstr>Proof of Theorem 11.7</vt:lpstr>
      <vt:lpstr>PowerPoint Presentation</vt:lpstr>
      <vt:lpstr>Traveling Salesman Problem</vt:lpstr>
      <vt:lpstr>Traveling Salesman Problem</vt:lpstr>
      <vt:lpstr>Travelling salesman problem (TSP)</vt:lpstr>
      <vt:lpstr>Travelling salesman problem (TSP)</vt:lpstr>
      <vt:lpstr>Travelling salesman problem (TSP)</vt:lpstr>
      <vt:lpstr>Travelling salesman problem (TSP)</vt:lpstr>
      <vt:lpstr>Local search for TSP: 2-OPT</vt:lpstr>
      <vt:lpstr>Local search for TSP: 2-OPT</vt:lpstr>
      <vt:lpstr>Local search for TSP: 2-OPT</vt:lpstr>
      <vt:lpstr>Local search for TSP: 2-OPT</vt:lpstr>
      <vt:lpstr>Local search for TSP: 3-OPT</vt:lpstr>
      <vt:lpstr>Local search for TSP: 3-OPT</vt:lpstr>
      <vt:lpstr>Local search for TSP: 3-OPT</vt:lpstr>
      <vt:lpstr>Local search for TSP</vt:lpstr>
      <vt:lpstr>Local search for TSP: K-OPT</vt:lpstr>
      <vt:lpstr>Local search for TSP: K-OPT</vt:lpstr>
      <vt:lpstr>Local search for TSP: K-OPT</vt:lpstr>
      <vt:lpstr>Local search for TSP: K-OPT</vt:lpstr>
      <vt:lpstr>Local search for TSP: K-OPT</vt:lpstr>
      <vt:lpstr>Local search for TSP: K-OPT</vt:lpstr>
      <vt:lpstr>Local search for TSP: K-OPT</vt:lpstr>
      <vt:lpstr>Local search for TSP: K-OPT</vt:lpstr>
      <vt:lpstr>Local search for TSP: K-OPT</vt:lpstr>
      <vt:lpstr>Local search for TSP: K-OPT</vt:lpstr>
      <vt:lpstr>Local search for TSP: K-OPT</vt:lpstr>
      <vt:lpstr>Local search for TSP: K-OPT</vt:lpstr>
      <vt:lpstr>Local search for TSP: K-OPT</vt:lpstr>
      <vt:lpstr>Local search for TSP: K-OPT</vt:lpstr>
      <vt:lpstr>Local search for TSP: K-OPT</vt:lpstr>
      <vt:lpstr>Local search for TSP: K-OPT</vt:lpstr>
      <vt:lpstr>Local search for TSP: K-OPT</vt:lpstr>
      <vt:lpstr>Local search for TSP: hints</vt:lpstr>
      <vt:lpstr>How to make local search work?</vt:lpstr>
      <vt:lpstr>Local search</vt:lpstr>
      <vt:lpstr>Connectivity</vt:lpstr>
      <vt:lpstr>Connectivity</vt:lpstr>
      <vt:lpstr>Connectivity of TSP</vt:lpstr>
      <vt:lpstr>Local minima</vt:lpstr>
      <vt:lpstr>Escaping local minima</vt:lpstr>
      <vt:lpstr>Metropolis heuristics</vt:lpstr>
      <vt:lpstr>Metropolis heuristics</vt:lpstr>
      <vt:lpstr>Simulated annealing</vt:lpstr>
      <vt:lpstr>Simulated annealing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Round-Robin Tournaments </dc:title>
  <dc:subject/>
  <dc:creator>a anonymous</dc:creator>
  <cp:keywords/>
  <dc:description/>
  <cp:lastModifiedBy>a anonymous</cp:lastModifiedBy>
  <cp:revision>8</cp:revision>
  <dcterms:created xsi:type="dcterms:W3CDTF">2019-04-05T01:36:27Z</dcterms:created>
  <dcterms:modified xsi:type="dcterms:W3CDTF">2019-04-05T04:31:23Z</dcterms:modified>
  <cp:category/>
</cp:coreProperties>
</file>