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577" r:id="rId5"/>
    <p:sldId id="578" r:id="rId6"/>
    <p:sldId id="585" r:id="rId7"/>
    <p:sldId id="588" r:id="rId8"/>
    <p:sldId id="608" r:id="rId9"/>
    <p:sldId id="695" r:id="rId10"/>
    <p:sldId id="262" r:id="rId11"/>
    <p:sldId id="705" r:id="rId12"/>
    <p:sldId id="326" r:id="rId13"/>
    <p:sldId id="327" r:id="rId14"/>
    <p:sldId id="264" r:id="rId15"/>
    <p:sldId id="263" r:id="rId16"/>
    <p:sldId id="328" r:id="rId17"/>
    <p:sldId id="706" r:id="rId18"/>
    <p:sldId id="335" r:id="rId19"/>
    <p:sldId id="266" r:id="rId20"/>
    <p:sldId id="256" r:id="rId21"/>
    <p:sldId id="257" r:id="rId22"/>
    <p:sldId id="329" r:id="rId23"/>
    <p:sldId id="337" r:id="rId24"/>
    <p:sldId id="267" r:id="rId25"/>
    <p:sldId id="278" r:id="rId26"/>
    <p:sldId id="341" r:id="rId27"/>
    <p:sldId id="274" r:id="rId28"/>
    <p:sldId id="630" r:id="rId29"/>
    <p:sldId id="704" r:id="rId30"/>
    <p:sldId id="627" r:id="rId31"/>
    <p:sldId id="628" r:id="rId32"/>
    <p:sldId id="629" r:id="rId33"/>
    <p:sldId id="375" r:id="rId34"/>
    <p:sldId id="276" r:id="rId35"/>
    <p:sldId id="342" r:id="rId36"/>
    <p:sldId id="707" r:id="rId37"/>
    <p:sldId id="343" r:id="rId38"/>
    <p:sldId id="708" r:id="rId39"/>
    <p:sldId id="709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3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8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D480-6024-41D4-81D9-3B1AA15DCAF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FB37E-474F-4656-8076-89F554ED5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_(complexity)" TargetMode="External"/><Relationship Id="rId7" Type="http://schemas.openxmlformats.org/officeDocument/2006/relationships/hyperlink" Target="http://en.wikipedia.org/wiki/EXPSPACE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NEXPTIME" TargetMode="External"/><Relationship Id="rId5" Type="http://schemas.openxmlformats.org/officeDocument/2006/relationships/hyperlink" Target="http://en.wikipedia.org/wiki/PSPACE" TargetMode="External"/><Relationship Id="rId4" Type="http://schemas.openxmlformats.org/officeDocument/2006/relationships/hyperlink" Target="http://en.wikipedia.org/wiki/NP_(complexity)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9C9AC9A-F8BC-4DD9-AA3D-4922EF69D91A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Naïve matrix multiplication is O(n**3), but best-known algorithm is n**2.373 (only works for square matrices).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9C9A75-6CF7-41F8-82D6-05B03D5CC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8C60E26-6892-4B0B-A864-613D5650E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97" tIns="43998" rIns="87997" bIns="43998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101C42F-5213-4EBA-B080-7BEB4B87E8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40A1712-ABC5-4B4C-8465-6045388A2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48B485-E852-4829-8C3C-2E57238F89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A90930-2550-4C40-A0BF-15903D864BD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E4BDAAE0-D5A8-43C2-A5FB-7F0034C441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691B6199-C144-4C30-86E9-85B9079D1B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538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2000">
                <a:latin typeface="arial" panose="020B0604020202020204" pitchFamily="34" charset="0"/>
                <a:cs typeface="Baekmuk Gulim" charset="0"/>
              </a:rPr>
              <a:t>The principle of Leonard Adleman's DNA computer to solve the ‘Travelling salesman’ problem.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2000">
                <a:latin typeface="arial" panose="020B0604020202020204" pitchFamily="34" charset="0"/>
                <a:cs typeface="Baekmuk Gulim" charset="0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DD0FFE-57CC-4FB9-8D64-7E0DC432C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80D8C20-4069-410C-AF74-A46CFA6A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7997" tIns="43998" rIns="87997" bIns="43998"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986AA59-3934-4D97-B9EA-3148D1E112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8EAA8BD-9695-44A0-9B6D-0D9D212F7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E176F2-B64B-48DC-AB04-F27A665F1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4FEE96F-56EB-44A6-B22F-0C0BB50F82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i="1">
                <a:ea typeface="ＭＳ Ｐゴシック" panose="020B0600070205080204" pitchFamily="34" charset="-128"/>
              </a:rPr>
              <a:t>3</a:t>
            </a:r>
            <a:r>
              <a:rPr lang="en-US" altLang="en-US">
                <a:ea typeface="ＭＳ Ｐゴシック" panose="020B0600070205080204" pitchFamily="34" charset="-128"/>
              </a:rPr>
              <a:t>-</a:t>
            </a:r>
            <a:r>
              <a:rPr lang="en-US" altLang="en-US" i="1">
                <a:ea typeface="ＭＳ Ｐゴシック" panose="020B0600070205080204" pitchFamily="34" charset="-128"/>
              </a:rPr>
              <a:t>CNF</a:t>
            </a:r>
            <a:r>
              <a:rPr lang="en-US" altLang="en-US">
                <a:ea typeface="ＭＳ Ｐゴシック" panose="020B0600070205080204" pitchFamily="34" charset="-128"/>
              </a:rPr>
              <a:t> formula (i.e. with at most 3 variables per clause)</a:t>
            </a:r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02793E68-6C84-4592-929B-2754BDF459D6}" type="slidenum">
              <a:rPr lang="en-US" altLang="en-US" sz="1200">
                <a:solidFill>
                  <a:srgbClr val="000000"/>
                </a:solidFill>
              </a:rPr>
              <a:pPr/>
              <a:t>28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Deolalikar published an alleged proof in 2010.  But it has flaws, and he has gone back to the drawing board.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40BEF23B-3841-487E-B3D4-E63CE6E2DDD0}" type="slidenum">
              <a:rPr lang="en-US" altLang="en-US" sz="1200"/>
              <a:pPr/>
              <a:t>29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8B9E3B7-BE18-4ED5-965C-0A59F5D73FE8}" type="slidenum">
              <a:rPr lang="en-US" altLang="en-US" sz="1200">
                <a:solidFill>
                  <a:srgbClr val="000000"/>
                </a:solidFill>
              </a:rPr>
              <a:pPr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51188B58-DD72-4D93-BAC3-C3C288582027}" type="slidenum">
              <a:rPr lang="en-US" altLang="en-US" sz="1200">
                <a:solidFill>
                  <a:srgbClr val="000000"/>
                </a:solidFill>
              </a:rPr>
              <a:pPr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810BC248-AD41-44D9-B770-218523E1AF0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F58BCC1E-73F2-4FFB-BAC5-DE1D177F2C96}" type="slidenum">
              <a:rPr lang="en-US" altLang="en-US" sz="1200">
                <a:solidFill>
                  <a:srgbClr val="000000"/>
                </a:solidFill>
              </a:rPr>
              <a:pPr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16A8107-C6FC-4533-8760-D8C3A4672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4D4A516-7EA2-41FB-BDE8-8C2A547C7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522737B-C99A-4C17-A93F-3A9F8FDD7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8227B86-01AA-44F7-9D24-14C7726D1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5915D61-632C-4FE2-B92E-F57676BC1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78746DF-B9AA-4F8F-8BB8-A6E57F0EE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3" tooltip="P (complexity)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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hlinkClick r:id="rId4" tooltip="NP (complexity)"/>
              </a:rPr>
              <a:t>NP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 </a:t>
            </a:r>
            <a:r>
              <a:rPr lang="en-US" altLang="en-US">
                <a:ea typeface="ＭＳ Ｐゴシック" panose="020B0600070205080204" pitchFamily="34" charset="-128"/>
                <a:hlinkClick r:id="rId5" tooltip="PSPACE"/>
              </a:rPr>
              <a:t>PSPACE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 </a:t>
            </a:r>
            <a:r>
              <a:rPr lang="en-US" altLang="en-US">
                <a:ea typeface="ＭＳ Ｐゴシック" panose="020B0600070205080204" pitchFamily="34" charset="-128"/>
              </a:rPr>
              <a:t>EXPTIME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 </a:t>
            </a:r>
            <a:r>
              <a:rPr lang="en-US" altLang="en-US">
                <a:ea typeface="ＭＳ Ｐゴシック" panose="020B0600070205080204" pitchFamily="34" charset="-128"/>
                <a:hlinkClick r:id="rId6" tooltip="NEXPTIME"/>
              </a:rPr>
              <a:t>NEXPTIME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 </a:t>
            </a:r>
            <a:r>
              <a:rPr lang="en-US" altLang="en-US">
                <a:ea typeface="ＭＳ Ｐゴシック" panose="020B0600070205080204" pitchFamily="34" charset="-128"/>
                <a:hlinkClick r:id="rId7" tooltip="EXPSPACE"/>
              </a:rPr>
              <a:t>EXPSPACE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2FE8EF15-640B-4A75-850E-BEBD84D1F94C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9143E94-D964-443F-A257-301CD5196510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A Hamiltonian path is a path that visits each vertex exactly once.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Sir William Rowan Hamilton, 1805-1865:  Hamiltonian path problem</a:t>
            </a:r>
          </a:p>
          <a:p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16816C99-B8CC-4C85-9D53-3512D167F78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10! = 3628800.  The other factorials are just silly.</a:t>
            </a:r>
          </a:p>
          <a:p>
            <a:r>
              <a:rPr lang="en-US" altLang="en-US" dirty="0">
                <a:latin typeface="Arial" pitchFamily="34" charset="0"/>
                <a:ea typeface="ＭＳ Ｐゴシック" pitchFamily="-65" charset="-128"/>
              </a:rPr>
              <a:t>The animations pop</a:t>
            </a:r>
            <a:r>
              <a:rPr lang="en-US" altLang="en-US" baseline="0" dirty="0">
                <a:latin typeface="Arial" pitchFamily="34" charset="0"/>
                <a:ea typeface="ＭＳ Ｐゴシック" pitchFamily="-65" charset="-128"/>
              </a:rPr>
              <a:t> up the various answers one at a time.</a:t>
            </a:r>
            <a:endParaRPr lang="en-US" altLang="en-US" dirty="0">
              <a:latin typeface="Arial" pitchFamily="34" charset="0"/>
              <a:ea typeface="ＭＳ Ｐゴシック" pitchFamily="-65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53232" indent="-28958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5991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25146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88794" indent="-23103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44531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3000268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56005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911742" indent="-2310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fld id="{D41FFCBC-2028-420C-87CA-2EB692B08FD1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4F31D8F-591B-4F37-B2E9-A05DEDBA9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749402A-89DB-4C83-9787-8F516593A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E593977-5D6B-45F8-A45D-347D986C7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6420870-5B0F-43B9-BD54-C56F4CC37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0080BAE-1D16-4A7E-BAC7-24167B8D04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E046CB9-BE4B-479A-9CAB-AC3093451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ea typeface="ＭＳ Ｐゴシック" panose="020B0600070205080204" pitchFamily="34" charset="-128"/>
              </a:rPr>
              <a:t>Hamiltonian cycle</a:t>
            </a:r>
            <a:r>
              <a:rPr lang="en-US" altLang="en-US">
                <a:ea typeface="ＭＳ Ｐゴシック" panose="020B0600070205080204" pitchFamily="34" charset="-128"/>
              </a:rPr>
              <a:t> (or </a:t>
            </a:r>
            <a:r>
              <a:rPr lang="en-US" altLang="en-US" b="1" u="sng">
                <a:ea typeface="ＭＳ Ｐゴシック" panose="020B0600070205080204" pitchFamily="34" charset="-128"/>
              </a:rPr>
              <a:t>Hamiltonian circuit</a:t>
            </a:r>
            <a:r>
              <a:rPr lang="en-US" altLang="en-US" u="sng">
                <a:ea typeface="ＭＳ Ｐゴシック" panose="020B0600070205080204" pitchFamily="34" charset="-128"/>
              </a:rPr>
              <a:t>) is a cycle in an undirected graph that visits each vertex exactly once and also returns to the starting vertex.</a:t>
            </a:r>
            <a:endParaRPr lang="zh-CN" altLang="en-US" u="sng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CBCD0-D0AE-4670-A36B-13A1970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11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C62B-612C-4F8C-998C-35333F50CEC2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8DF5-F814-481F-B6E9-20745624E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bhusnur4/cit596_spring2014/PNP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bhusnur4/cit596_spring2014/PNP.ppt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cs.duke.edu/~reif/courses/alglectures/pearsaul.lectures/NP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bhusnur4/cit596_spring2014/PNP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cs.duke.edu/~reif/courses/alglectures/pearsaul.lectures/NP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bhusnur4/cit596_spring2014/PNP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as.upenn.edu/~bhusnur4/cit596_spring2014/PNP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bhusnur4/cit596_spring2014/PNP.ppt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bhusnur4/cit596_spring2014/PNP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bhusnur4/cit596_spring2014/PNP.pptx" TargetMode="External"/><Relationship Id="rId2" Type="http://schemas.openxmlformats.org/officeDocument/2006/relationships/hyperlink" Target="http://www.claymath.org/millennium-problem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s.hmc.edu/~cs5grad/cs5/LectureSlides/class07-black-16-functional5.pptx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s.hmc.edu/~cs5grad/cs5/LectureSlides/class07-black-16-functional5.pptx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as.upenn.edu/~bhusnur4/cit596_spring2014/PNP.ppt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hmc.edu/~cs5grad/cs5/LectureSlides/class07-black-16-functional5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hmc.edu/~cs5grad/cs5/LectureSlides/class07-black-16-functional5.ppt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s.hmc.edu/~cs5grad/cs5/LectureSlides/class07-black-16-functional5.pptx" TargetMode="Externa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s.upenn.edu/~bhusnur4/cit596_spring2014/PNP.ppt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s.cs.duke.edu/~reif/courses/alglectures/pearsaul.lectures/NP.pp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se.unl.edu/~ylu/raik283/notes/NP-Complete.pp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a/a0/P_np_np-complete_np-hard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a/a0/P_np_np-complete_np-hard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hmc.edu/~cs5grad/cs5/LectureSlides/class07-black-16-functional5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bhusnur4/cit596_spring2014/PNP.pptx" TargetMode="External"/><Relationship Id="rId2" Type="http://schemas.openxmlformats.org/officeDocument/2006/relationships/hyperlink" Target="http://www.seas.upenn.edu/~bhusnur4/cit596_spring2014/karp-197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s.hmc.edu/~cs5grad/cs5/LectureSlides/class07-black-16-functional5.pptx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hmc.edu/~cs5grad/cs5/LectureSlides/class07-black-16-functional5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s.hmc.edu/~cs5grad/cs5/LectureSlides/class07-black-16-functional5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s.hmc.edu/~cs5grad/cs5/LectureSlides/class07-black-16-functional5.pptx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hmc.edu/~cs5grad/cs5/LectureSlides/class07-black-16-functional5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59001" y="534338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altLang="zh-CN" sz="2800" dirty="0">
                <a:ea typeface="宋体" pitchFamily="2" charset="-122"/>
              </a:rPr>
              <a:t> Big Oh (</a:t>
            </a:r>
            <a:r>
              <a:rPr lang="en-US" altLang="zh-CN" sz="2800" i="1" dirty="0">
                <a:ea typeface="宋体" pitchFamily="2" charset="-122"/>
              </a:rPr>
              <a:t>O</a:t>
            </a:r>
            <a:r>
              <a:rPr lang="en-US" altLang="zh-CN" sz="2800" dirty="0">
                <a:ea typeface="宋体" pitchFamily="2" charset="-122"/>
              </a:rPr>
              <a:t>)</a:t>
            </a:r>
            <a:endParaRPr lang="en-US" altLang="zh-CN" sz="2800" b="1" dirty="0">
              <a:solidFill>
                <a:srgbClr val="333333"/>
              </a:solidFill>
              <a:latin typeface="sans-serif" pitchFamily="34"/>
              <a:ea typeface="宋体" pitchFamily="2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20" y="2643182"/>
            <a:ext cx="8698230" cy="3723314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zh-CN" dirty="0">
              <a:ea typeface="宋体" pitchFamily="2" charset="-122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zh-CN" dirty="0">
              <a:ea typeface="宋体" pitchFamily="2" charset="-122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zh-CN" dirty="0">
              <a:ea typeface="宋体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55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f(n)= O(g(n)) </a:t>
            </a:r>
            <a:r>
              <a:rPr lang="en-US" altLang="zh-CN" sz="2400" i="1" dirty="0" err="1">
                <a:solidFill>
                  <a:srgbClr val="FF0000"/>
                </a:solidFill>
              </a:rPr>
              <a:t>iff</a:t>
            </a:r>
            <a:r>
              <a:rPr lang="en-US" altLang="zh-CN" sz="2400" i="1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there exist positive constants c and n0 such that f(n) ≤ cg(n) for all n ≥ n0</a:t>
            </a:r>
          </a:p>
          <a:p>
            <a:endParaRPr lang="en-US" altLang="zh-CN" sz="2400" dirty="0"/>
          </a:p>
          <a:p>
            <a:r>
              <a:rPr lang="en-US" altLang="zh-CN" sz="2400" dirty="0"/>
              <a:t>O-notation to give an </a:t>
            </a:r>
            <a:r>
              <a:rPr lang="en-US" altLang="zh-CN" sz="2400" dirty="0">
                <a:solidFill>
                  <a:srgbClr val="FF0000"/>
                </a:solidFill>
              </a:rPr>
              <a:t>upper bound </a:t>
            </a:r>
            <a:r>
              <a:rPr lang="en-US" altLang="zh-CN" sz="2400" dirty="0"/>
              <a:t>on a function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1027" name="Picture 3" descr="C:\Documents and Settings\Litao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429024" cy="340470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4F192-33FF-4C65-883E-556081BB126A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75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bad is exponential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Fibonacci example – the recursive fib cannot even compute fib(50)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705600" cy="388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64B1C-88E3-442D-92A4-ADAD556A3094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27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4E6801-FAF6-4AEC-AAAE-DF93190AD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Tractability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AFF534A-02EC-4EFE-918C-E919E3FA0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Some problems are </a:t>
            </a:r>
            <a:r>
              <a:rPr lang="en-US" altLang="zh-CN" i="1" dirty="0">
                <a:solidFill>
                  <a:schemeClr val="tx2"/>
                </a:solidFill>
                <a:ea typeface="SimSun" panose="02010600030101010101" pitchFamily="2" charset="-122"/>
              </a:rPr>
              <a:t>intractable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as they grow large, we are unable to solve them in reasonable time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Not in polynomial time: O(2</a:t>
            </a:r>
            <a:r>
              <a:rPr lang="en-US" altLang="zh-CN" i="1" baseline="30000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), O(</a:t>
            </a:r>
            <a:r>
              <a:rPr lang="en-US" altLang="zh-CN" i="1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!), O(</a:t>
            </a:r>
            <a:r>
              <a:rPr lang="en-US" altLang="zh-CN" i="1" dirty="0" err="1">
                <a:ea typeface="SimSun" panose="02010600030101010101" pitchFamily="2" charset="-122"/>
              </a:rPr>
              <a:t>n</a:t>
            </a:r>
            <a:r>
              <a:rPr lang="en-US" altLang="zh-CN" baseline="30000" dirty="0" err="1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), 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What constitutes reasonable time? 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Standard working definition: </a:t>
            </a:r>
            <a:r>
              <a:rPr lang="en-US" altLang="zh-CN" i="1" dirty="0">
                <a:solidFill>
                  <a:srgbClr val="339966"/>
                </a:solidFill>
                <a:ea typeface="SimSun" panose="02010600030101010101" pitchFamily="2" charset="-122"/>
              </a:rPr>
              <a:t>polynomial time</a:t>
            </a:r>
            <a:endParaRPr lang="en-US" altLang="zh-CN" dirty="0">
              <a:solidFill>
                <a:srgbClr val="339966"/>
              </a:solidFill>
              <a:ea typeface="SimSun" panose="02010600030101010101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On an input of size </a:t>
            </a:r>
            <a:r>
              <a:rPr lang="en-US" altLang="zh-CN" i="1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 the worst-case running time is O(</a:t>
            </a:r>
            <a:r>
              <a:rPr lang="en-US" altLang="zh-CN" i="1" dirty="0" err="1">
                <a:ea typeface="SimSun" panose="02010600030101010101" pitchFamily="2" charset="-122"/>
              </a:rPr>
              <a:t>n</a:t>
            </a:r>
            <a:r>
              <a:rPr lang="en-US" altLang="zh-CN" i="1" baseline="30000" dirty="0" err="1">
                <a:ea typeface="SimSun" panose="02010600030101010101" pitchFamily="2" charset="-122"/>
              </a:rPr>
              <a:t>k</a:t>
            </a:r>
            <a:r>
              <a:rPr lang="en-US" altLang="zh-CN" dirty="0">
                <a:ea typeface="SimSun" panose="02010600030101010101" pitchFamily="2" charset="-122"/>
              </a:rPr>
              <a:t>) for some constant </a:t>
            </a:r>
            <a:r>
              <a:rPr lang="en-US" altLang="zh-CN" i="1" dirty="0">
                <a:ea typeface="SimSun" panose="02010600030101010101" pitchFamily="2" charset="-122"/>
              </a:rPr>
              <a:t>k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Polynomial time: O(1), O(n lg n), O(n</a:t>
            </a:r>
            <a:r>
              <a:rPr lang="en-US" altLang="zh-CN" baseline="30000" dirty="0">
                <a:ea typeface="SimSun" panose="02010600030101010101" pitchFamily="2" charset="-122"/>
              </a:rPr>
              <a:t>2</a:t>
            </a:r>
            <a:r>
              <a:rPr lang="en-US" altLang="zh-CN" dirty="0">
                <a:ea typeface="SimSun" panose="02010600030101010101" pitchFamily="2" charset="-122"/>
              </a:rPr>
              <a:t>), O(n</a:t>
            </a:r>
            <a:r>
              <a:rPr lang="en-US" altLang="zh-CN" baseline="30000" dirty="0">
                <a:ea typeface="SimSun" panose="02010600030101010101" pitchFamily="2" charset="-122"/>
              </a:rPr>
              <a:t>3</a:t>
            </a:r>
            <a:r>
              <a:rPr lang="en-US" altLang="zh-CN" dirty="0">
                <a:ea typeface="SimSun" panose="02010600030101010101" pitchFamily="2" charset="-122"/>
              </a:rPr>
              <a:t>),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9BFDFDF-7332-496D-953A-4220D569E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8F6A42B8-3A7B-4F33-8DC5-4911A4A2A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Optimization/Decision Problems</a:t>
            </a:r>
          </a:p>
        </p:txBody>
      </p:sp>
      <p:sp>
        <p:nvSpPr>
          <p:cNvPr id="106499" name="Rectangle 1027">
            <a:extLst>
              <a:ext uri="{FF2B5EF4-FFF2-40B4-BE49-F238E27FC236}">
                <a16:creationId xmlns:a16="http://schemas.microsoft.com/office/drawing/2014/main" id="{85597D6C-8861-48E1-9C70-BC32FC96D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Optimization Problems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An optimization problem is one which asks, “What is the optimal solution to problem X?”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Examples: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Maximal Matching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Traveling Salesperson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Minimum Spanning Tree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Decision Problems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An decision problem is one with yes/no answer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Examples:</a:t>
            </a:r>
          </a:p>
          <a:p>
            <a:pPr lvl="2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Does a graph G have a MST of weight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 W?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61896-3614-48D6-A81C-A9466747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>
            <a:extLst>
              <a:ext uri="{FF2B5EF4-FFF2-40B4-BE49-F238E27FC236}">
                <a16:creationId xmlns:a16="http://schemas.microsoft.com/office/drawing/2014/main" id="{A9B2CFEC-5697-4EEC-924D-50060F0E0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Optimization/Decision Problems</a:t>
            </a:r>
          </a:p>
        </p:txBody>
      </p:sp>
      <p:sp>
        <p:nvSpPr>
          <p:cNvPr id="107523" name="Rectangle 1027">
            <a:extLst>
              <a:ext uri="{FF2B5EF4-FFF2-40B4-BE49-F238E27FC236}">
                <a16:creationId xmlns:a16="http://schemas.microsoft.com/office/drawing/2014/main" id="{D5F7D53E-2B1B-40C4-AEB1-C93082692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zh-CN" sz="2400">
                <a:ea typeface="SimSun" panose="02010600030101010101" pitchFamily="2" charset="-122"/>
              </a:rPr>
              <a:t>An </a:t>
            </a:r>
            <a:r>
              <a:rPr lang="en-US" altLang="zh-CN" sz="2400">
                <a:solidFill>
                  <a:schemeClr val="tx2"/>
                </a:solidFill>
                <a:ea typeface="SimSun" panose="02010600030101010101" pitchFamily="2" charset="-122"/>
              </a:rPr>
              <a:t>optimization</a:t>
            </a:r>
            <a:r>
              <a:rPr lang="en-US" altLang="zh-CN" sz="2400"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chemeClr val="tx2"/>
                </a:solidFill>
                <a:ea typeface="SimSun" panose="02010600030101010101" pitchFamily="2" charset="-122"/>
              </a:rPr>
              <a:t>problem</a:t>
            </a:r>
            <a:r>
              <a:rPr lang="en-US" altLang="zh-CN" sz="2400">
                <a:ea typeface="SimSun" panose="02010600030101010101" pitchFamily="2" charset="-122"/>
              </a:rPr>
              <a:t> tries to find an optimal solution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A </a:t>
            </a:r>
            <a:r>
              <a:rPr lang="en-US" altLang="zh-CN" sz="2400">
                <a:solidFill>
                  <a:schemeClr val="tx2"/>
                </a:solidFill>
                <a:ea typeface="SimSun" panose="02010600030101010101" pitchFamily="2" charset="-122"/>
              </a:rPr>
              <a:t>decision</a:t>
            </a:r>
            <a:r>
              <a:rPr lang="en-US" altLang="zh-CN" sz="2400"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chemeClr val="tx2"/>
                </a:solidFill>
                <a:ea typeface="SimSun" panose="02010600030101010101" pitchFamily="2" charset="-122"/>
              </a:rPr>
              <a:t>problem</a:t>
            </a:r>
            <a:r>
              <a:rPr lang="en-US" altLang="zh-CN" sz="2400">
                <a:ea typeface="SimSun" panose="02010600030101010101" pitchFamily="2" charset="-122"/>
              </a:rPr>
              <a:t> tries to answer a yes/no question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Many problems will have decision and optimization versions</a:t>
            </a:r>
          </a:p>
          <a:p>
            <a:pPr lvl="1"/>
            <a:r>
              <a:rPr lang="en-US" altLang="zh-CN" sz="2000">
                <a:ea typeface="SimSun" panose="02010600030101010101" pitchFamily="2" charset="-122"/>
              </a:rPr>
              <a:t>Eg: Traveling salesman problem</a:t>
            </a:r>
          </a:p>
          <a:p>
            <a:pPr lvl="2"/>
            <a:r>
              <a:rPr lang="en-US" altLang="zh-CN">
                <a:ea typeface="SimSun" panose="02010600030101010101" pitchFamily="2" charset="-122"/>
              </a:rPr>
              <a:t>optimization: find hamiltonian cycle of minimum weight</a:t>
            </a:r>
          </a:p>
          <a:p>
            <a:pPr lvl="2"/>
            <a:r>
              <a:rPr lang="en-US" altLang="zh-CN">
                <a:ea typeface="SimSun" panose="02010600030101010101" pitchFamily="2" charset="-122"/>
              </a:rPr>
              <a:t>decision: is there a hamiltonian cycle of weight </a:t>
            </a:r>
            <a:r>
              <a:rPr lang="en-US" altLang="zh-CN"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>
                <a:ea typeface="SimSun" panose="02010600030101010101" pitchFamily="2" charset="-122"/>
              </a:rPr>
              <a:t> k</a:t>
            </a:r>
          </a:p>
          <a:p>
            <a:r>
              <a:rPr lang="en-US" altLang="zh-CN" sz="2400">
                <a:ea typeface="SimSun" panose="02010600030101010101" pitchFamily="2" charset="-122"/>
              </a:rPr>
              <a:t>Some problems are decidable, but </a:t>
            </a:r>
            <a:r>
              <a:rPr lang="en-US" altLang="zh-CN" sz="2400" i="1">
                <a:solidFill>
                  <a:schemeClr val="tx2"/>
                </a:solidFill>
                <a:ea typeface="SimSun" panose="02010600030101010101" pitchFamily="2" charset="-122"/>
              </a:rPr>
              <a:t>intractable</a:t>
            </a:r>
            <a:r>
              <a:rPr lang="en-US" altLang="zh-CN" sz="2400">
                <a:ea typeface="SimSun" panose="02010600030101010101" pitchFamily="2" charset="-122"/>
              </a:rPr>
              <a:t>: </a:t>
            </a:r>
            <a:br>
              <a:rPr lang="en-US" altLang="zh-CN" sz="2400">
                <a:ea typeface="SimSun" panose="02010600030101010101" pitchFamily="2" charset="-122"/>
              </a:rPr>
            </a:br>
            <a:r>
              <a:rPr lang="en-US" altLang="zh-CN" sz="2400">
                <a:ea typeface="SimSun" panose="02010600030101010101" pitchFamily="2" charset="-122"/>
              </a:rPr>
              <a:t>as they grow large, we are unable to solve them in reasonable time</a:t>
            </a:r>
            <a:endParaRPr lang="en-US" altLang="zh-CN" sz="2400" i="1">
              <a:ea typeface="SimSun" panose="02010600030101010101" pitchFamily="2" charset="-122"/>
            </a:endParaRPr>
          </a:p>
          <a:p>
            <a:pPr lvl="1"/>
            <a:r>
              <a:rPr lang="en-US" altLang="zh-CN" sz="2000" i="1">
                <a:ea typeface="SimSun" panose="02010600030101010101" pitchFamily="2" charset="-122"/>
              </a:rPr>
              <a:t>Is there a polynomial-time algorithm that solves the problem?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13ABB5-554B-41CF-856E-8B3BCA640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541101C-7690-4E6C-8B65-745DB4026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Decision and Optimization Problems</a:t>
            </a:r>
            <a:endParaRPr lang="en-CA" altLang="en-US" sz="40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8038E3E-EEA6-43D8-820B-0658689EC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Decision Problem: computational problem with intended output of “yes” or “no”, 1 or 0</a:t>
            </a:r>
          </a:p>
          <a:p>
            <a:pPr>
              <a:lnSpc>
                <a:spcPct val="90000"/>
              </a:lnSpc>
            </a:pPr>
            <a:r>
              <a:rPr lang="en-US" altLang="en-US"/>
              <a:t>Optimization Problem: computational problem where we try to maximize or minimize some value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Introduce parameter k and ask if the optimal value for the problem is a most or at least k. Turn optimization into decision</a:t>
            </a:r>
            <a:endParaRPr lang="en-CA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608152C-AE8C-4C00-BE51-5CBE44CC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https://users.cs.duke.edu/~reif/courses/alglectures/pearsaul.lectures/NP.ppt</a:t>
            </a: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 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 P consists of those problems that are solvable in polynomial time.</a:t>
            </a:r>
          </a:p>
          <a:p>
            <a:r>
              <a:rPr lang="en-US" dirty="0"/>
              <a:t>More specifically, they are problems that can be solved in time O(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 for some constant k, where n is the size of the input to the problem</a:t>
            </a:r>
          </a:p>
          <a:p>
            <a:r>
              <a:rPr lang="en-US" dirty="0"/>
              <a:t>The key is that n is the </a:t>
            </a:r>
            <a:r>
              <a:rPr lang="en-US" b="1" dirty="0"/>
              <a:t>size of input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405D9-C5FE-4728-A744-4D6E306AA4C7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F88E73-AD43-4FEC-9601-177D8E37D8E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334000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“</a:t>
            </a:r>
            <a:r>
              <a:rPr lang="en-US" altLang="ja-JP"/>
              <a:t>Easy</a:t>
            </a:r>
            <a:r>
              <a:rPr lang="ja-JP" altLang="en-US"/>
              <a:t>”</a:t>
            </a:r>
            <a:r>
              <a:rPr lang="en-US" altLang="ja-JP"/>
              <a:t> Problems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334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3577BD-29C9-4B9C-8278-765BECD8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The Class </a:t>
            </a:r>
            <a:r>
              <a:rPr lang="en-US" altLang="zh-CN" i="1">
                <a:ea typeface="SimSun" panose="02010600030101010101" pitchFamily="2" charset="-122"/>
              </a:rPr>
              <a:t>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1775A3A-3BBA-407E-8C9E-08FB85D8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1534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zh-CN" sz="2400" b="1" i="1" u="sng">
                <a:ea typeface="SimSun" panose="02010600030101010101" pitchFamily="2" charset="-122"/>
              </a:rPr>
              <a:t>P</a:t>
            </a:r>
            <a:r>
              <a:rPr lang="en-US" altLang="zh-CN" sz="2400">
                <a:ea typeface="SimSun" panose="02010600030101010101" pitchFamily="2" charset="-122"/>
              </a:rPr>
              <a:t>: the class of decision problems that have polynomial-time deterministic algorithms.  </a:t>
            </a:r>
          </a:p>
          <a:p>
            <a:pPr lvl="1"/>
            <a:r>
              <a:rPr lang="en-US" altLang="zh-CN" sz="2000">
                <a:ea typeface="SimSun" panose="02010600030101010101" pitchFamily="2" charset="-122"/>
              </a:rPr>
              <a:t>That is, they are solvable in </a:t>
            </a:r>
            <a:r>
              <a:rPr lang="en-US" altLang="zh-CN" sz="2000" i="1">
                <a:ea typeface="SimSun" panose="02010600030101010101" pitchFamily="2" charset="-122"/>
              </a:rPr>
              <a:t>O</a:t>
            </a:r>
            <a:r>
              <a:rPr lang="en-US" altLang="zh-CN" sz="2000">
                <a:ea typeface="SimSun" panose="02010600030101010101" pitchFamily="2" charset="-122"/>
              </a:rPr>
              <a:t>(</a:t>
            </a:r>
            <a:r>
              <a:rPr lang="en-US" altLang="zh-CN" sz="2000" i="1">
                <a:ea typeface="SimSun" panose="02010600030101010101" pitchFamily="2" charset="-122"/>
              </a:rPr>
              <a:t>p</a:t>
            </a:r>
            <a:r>
              <a:rPr lang="en-US" altLang="zh-CN" sz="2000">
                <a:ea typeface="SimSun" panose="02010600030101010101" pitchFamily="2" charset="-122"/>
              </a:rPr>
              <a:t>(</a:t>
            </a:r>
            <a:r>
              <a:rPr lang="en-US" altLang="zh-CN" sz="2000" i="1">
                <a:ea typeface="SimSun" panose="02010600030101010101" pitchFamily="2" charset="-122"/>
              </a:rPr>
              <a:t>n</a:t>
            </a:r>
            <a:r>
              <a:rPr lang="en-US" altLang="zh-CN" sz="2000">
                <a:ea typeface="SimSun" panose="02010600030101010101" pitchFamily="2" charset="-122"/>
              </a:rPr>
              <a:t>)), where </a:t>
            </a:r>
            <a:r>
              <a:rPr lang="en-US" altLang="zh-CN" sz="2000" i="1">
                <a:ea typeface="SimSun" panose="02010600030101010101" pitchFamily="2" charset="-122"/>
              </a:rPr>
              <a:t>p</a:t>
            </a:r>
            <a:r>
              <a:rPr lang="en-US" altLang="zh-CN" sz="2000">
                <a:ea typeface="SimSun" panose="02010600030101010101" pitchFamily="2" charset="-122"/>
              </a:rPr>
              <a:t>(</a:t>
            </a:r>
            <a:r>
              <a:rPr lang="en-US" altLang="zh-CN" sz="2000" i="1">
                <a:ea typeface="SimSun" panose="02010600030101010101" pitchFamily="2" charset="-122"/>
              </a:rPr>
              <a:t>n</a:t>
            </a:r>
            <a:r>
              <a:rPr lang="en-US" altLang="zh-CN" sz="2000">
                <a:ea typeface="SimSun" panose="02010600030101010101" pitchFamily="2" charset="-122"/>
              </a:rPr>
              <a:t>) is a polynomial on </a:t>
            </a:r>
            <a:r>
              <a:rPr lang="en-US" altLang="zh-CN" sz="2000" i="1">
                <a:ea typeface="SimSun" panose="02010600030101010101" pitchFamily="2" charset="-122"/>
              </a:rPr>
              <a:t>n</a:t>
            </a:r>
          </a:p>
          <a:p>
            <a:pPr lvl="1"/>
            <a:r>
              <a:rPr lang="en-US" altLang="zh-CN" sz="2000">
                <a:ea typeface="SimSun" panose="02010600030101010101" pitchFamily="2" charset="-122"/>
              </a:rPr>
              <a:t>A deterministic algorithm is (essentially) one that always computes the correct answer</a:t>
            </a:r>
          </a:p>
          <a:p>
            <a:pPr>
              <a:buFont typeface="Monotype Sorts" charset="2"/>
              <a:buNone/>
            </a:pPr>
            <a:endParaRPr lang="en-US" altLang="zh-CN" sz="2400">
              <a:ea typeface="SimSun" panose="02010600030101010101" pitchFamily="2" charset="-122"/>
            </a:endParaRPr>
          </a:p>
          <a:p>
            <a:pPr>
              <a:buFont typeface="Monotype Sorts" charset="2"/>
              <a:buNone/>
            </a:pPr>
            <a:r>
              <a:rPr lang="en-US" altLang="zh-CN" sz="2400">
                <a:ea typeface="SimSun" panose="02010600030101010101" pitchFamily="2" charset="-122"/>
              </a:rPr>
              <a:t>Why polynomial?</a:t>
            </a:r>
          </a:p>
          <a:p>
            <a:pPr lvl="1"/>
            <a:r>
              <a:rPr lang="en-US" altLang="zh-CN" sz="1800">
                <a:ea typeface="SimSun" panose="02010600030101010101" pitchFamily="2" charset="-122"/>
              </a:rPr>
              <a:t>if not, very inefficient</a:t>
            </a:r>
          </a:p>
          <a:p>
            <a:pPr lvl="1"/>
            <a:r>
              <a:rPr lang="en-US" altLang="zh-CN" sz="1800">
                <a:ea typeface="SimSun" panose="02010600030101010101" pitchFamily="2" charset="-122"/>
              </a:rPr>
              <a:t>nice closure properties </a:t>
            </a:r>
          </a:p>
          <a:p>
            <a:pPr lvl="2"/>
            <a:r>
              <a:rPr lang="en-US" altLang="zh-CN" sz="1600" i="1">
                <a:ea typeface="SimSun" panose="02010600030101010101" pitchFamily="2" charset="-122"/>
              </a:rPr>
              <a:t>the sum and composition of two polynomials are always polynomials too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2C94CF-1E43-4FA2-97C6-EC4C7112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213F55A-B72B-4436-A385-BBB7EEA17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 Class P</a:t>
            </a:r>
            <a:endParaRPr lang="en-CA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1750F1B1-EF51-4B07-9570-B8DFBE70F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Deterministic in nature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Solved by conventional computers in polynomial 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O(1)			Constant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O(log n)		Sub-linear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O(n)			Linear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O(n log n)		Nearly Linear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O(n</a:t>
            </a:r>
            <a:r>
              <a:rPr lang="en-US" altLang="en-US" baseline="30000"/>
              <a:t>2</a:t>
            </a:r>
            <a:r>
              <a:rPr lang="en-US" altLang="en-US"/>
              <a:t>)			Quadratic</a:t>
            </a:r>
          </a:p>
          <a:p>
            <a:pPr>
              <a:lnSpc>
                <a:spcPct val="90000"/>
              </a:lnSpc>
            </a:pPr>
            <a:r>
              <a:rPr lang="en-US" altLang="en-US"/>
              <a:t>Polynomial upper and lower bounds</a:t>
            </a:r>
            <a:endParaRPr lang="en-CA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DD948E-F2BE-4E25-ACDE-3276852F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https://users.cs.duke.edu/~reif/courses/alglectures/pearsaul.lectures/NP.ppt</a:t>
            </a: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F77BA2E-F7F3-4B6E-B8DD-E9E4E1791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Sample Problems in 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BBFC21-D207-4D72-BEBB-5D27E1AE0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Dijkstra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MST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Merge Sort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Others?</a:t>
            </a:r>
          </a:p>
          <a:p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33292E-354D-4969-92DB-8EE2D8C0D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NP is not the same as non-polynomial complexity/running time. NP does not stand for not polynomial.</a:t>
            </a:r>
          </a:p>
          <a:p>
            <a:r>
              <a:rPr lang="en-US" b="1" dirty="0"/>
              <a:t>NP = Non-Deterministic polynomial time</a:t>
            </a:r>
          </a:p>
          <a:p>
            <a:r>
              <a:rPr lang="en-US" dirty="0"/>
              <a:t>NP means verifiable in polynomial time</a:t>
            </a:r>
          </a:p>
          <a:p>
            <a:r>
              <a:rPr lang="en-US" dirty="0"/>
              <a:t>Verifiable?</a:t>
            </a:r>
          </a:p>
          <a:p>
            <a:pPr lvl="1"/>
            <a:r>
              <a:rPr lang="en-US" dirty="0"/>
              <a:t>If we are somehow given a ‘certificate’ of a solution we can verify the legitimacy in polynomial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29B75-24F0-4300-B2E7-D27975542857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10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77" y="566006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altLang="zh-CN" sz="2800" dirty="0">
                <a:ea typeface="宋体" pitchFamily="2" charset="-122"/>
              </a:rPr>
              <a:t>Omega Notation</a:t>
            </a:r>
            <a:endParaRPr lang="en-US" altLang="zh-CN" sz="2800" b="1" dirty="0">
              <a:solidFill>
                <a:srgbClr val="333333"/>
              </a:solidFill>
              <a:latin typeface="sans-serif" pitchFamily="34"/>
              <a:ea typeface="宋体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55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Big oh provides an asymptotic </a:t>
            </a:r>
            <a:r>
              <a:rPr lang="en-US" altLang="zh-CN" sz="2400" dirty="0">
                <a:solidFill>
                  <a:srgbClr val="FF0000"/>
                </a:solidFill>
              </a:rPr>
              <a:t>upper</a:t>
            </a:r>
            <a:r>
              <a:rPr lang="en-US" altLang="zh-CN" sz="2400" dirty="0"/>
              <a:t> bound on a function.</a:t>
            </a:r>
          </a:p>
          <a:p>
            <a:r>
              <a:rPr lang="en-US" altLang="zh-CN" sz="2400" dirty="0"/>
              <a:t>Omega provides an asymptotic </a:t>
            </a:r>
            <a:r>
              <a:rPr lang="en-US" altLang="zh-CN" sz="2400" dirty="0">
                <a:solidFill>
                  <a:srgbClr val="FF0000"/>
                </a:solidFill>
              </a:rPr>
              <a:t>lower </a:t>
            </a:r>
            <a:r>
              <a:rPr lang="en-US" altLang="zh-CN" sz="2400" dirty="0"/>
              <a:t>bound on a function.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3074" name="Picture 2" descr="C:\Documents and Settings\Litao\Desktop\fd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3333751" cy="3571875"/>
          </a:xfrm>
          <a:prstGeom prst="rect">
            <a:avLst/>
          </a:prstGeom>
          <a:noFill/>
        </p:spPr>
      </p:pic>
      <p:pic>
        <p:nvPicPr>
          <p:cNvPr id="3075" name="Picture 3" descr="C:\Documents and Settings\Litao\Desktop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7981951" cy="74295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F056CD-85E4-4640-84E5-FC9444BF18AB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8593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549A87C-CEE6-4277-AF04-400892E66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1" t="63621" r="10842"/>
          <a:stretch/>
        </p:blipFill>
        <p:spPr bwMode="auto">
          <a:xfrm>
            <a:off x="300669" y="1295400"/>
            <a:ext cx="897644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" name="Text Box 1">
            <a:extLst>
              <a:ext uri="{FF2B5EF4-FFF2-40B4-BE49-F238E27FC236}">
                <a16:creationId xmlns:a16="http://schemas.microsoft.com/office/drawing/2014/main" id="{281990B8-D7B9-430E-A442-5E5871FF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71993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Computing with DNA</a:t>
            </a:r>
          </a:p>
          <a:p>
            <a:r>
              <a:rPr lang="en-US" altLang="en-US" sz="2800" dirty="0"/>
              <a:t>A nondeterministic computer</a:t>
            </a: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3C1D916-4B87-4352-9A40-D0D107304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FEA5B931-32F1-4715-A48E-51DE08C1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599237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b="1" dirty="0">
                <a:solidFill>
                  <a:srgbClr val="0054A6"/>
                </a:solidFill>
              </a:rPr>
              <a:t>EMBO reports, Volume: 4, Issue: 1, Pages: 7-10, First published: 01 January 2003, DOI: (10.1038/sj.embor.embor719)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F44F5D0-E486-42D6-B478-382F752AD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10090" b="36692"/>
          <a:stretch/>
        </p:blipFill>
        <p:spPr bwMode="auto">
          <a:xfrm>
            <a:off x="6151108" y="53960"/>
            <a:ext cx="2783538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5D9BC-0C8B-4707-BBF4-59233ABA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3012"/>
            <a:ext cx="9144000" cy="3869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FAB5E-536C-4AD4-A8C3-B5DFDCD0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292"/>
            <a:ext cx="9144000" cy="14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6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D5BA540-F7A7-42AB-9B4E-573210D22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The class </a:t>
            </a:r>
            <a:r>
              <a:rPr lang="en-US" altLang="zh-CN" i="1">
                <a:ea typeface="SimSun" panose="02010600030101010101" pitchFamily="2" charset="-122"/>
              </a:rPr>
              <a:t>NP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EEFB35F-B114-48D5-BF78-7E14A5731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altLang="zh-CN" sz="2400" b="1" i="1" u="sng" dirty="0">
                <a:ea typeface="SimSun" panose="02010600030101010101" pitchFamily="2" charset="-122"/>
              </a:rPr>
              <a:t>NP</a:t>
            </a:r>
            <a:r>
              <a:rPr lang="en-US" altLang="zh-CN" sz="2400" dirty="0">
                <a:ea typeface="SimSun" panose="02010600030101010101" pitchFamily="2" charset="-122"/>
              </a:rPr>
              <a:t>: the class of decision problems that are solvable in polynomial time on a </a:t>
            </a:r>
            <a:r>
              <a:rPr lang="en-US" altLang="zh-CN" sz="2400" i="1" dirty="0">
                <a:ea typeface="SimSun" panose="02010600030101010101" pitchFamily="2" charset="-122"/>
              </a:rPr>
              <a:t>nondeterministic</a:t>
            </a:r>
            <a:r>
              <a:rPr lang="en-US" altLang="zh-CN" sz="2400" dirty="0">
                <a:ea typeface="SimSun" panose="02010600030101010101" pitchFamily="2" charset="-122"/>
              </a:rPr>
              <a:t> machine (or with a nondeterministic algorithm)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(A </a:t>
            </a:r>
            <a:r>
              <a:rPr lang="en-US" altLang="zh-CN" sz="2400" i="1" u="sng" dirty="0" err="1">
                <a:ea typeface="SimSun" panose="02010600030101010101" pitchFamily="2" charset="-122"/>
              </a:rPr>
              <a:t>determinstic</a:t>
            </a:r>
            <a:r>
              <a:rPr lang="en-US" altLang="zh-CN" sz="2400" dirty="0">
                <a:ea typeface="SimSun" panose="02010600030101010101" pitchFamily="2" charset="-122"/>
              </a:rPr>
              <a:t> computer is what we know)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A </a:t>
            </a:r>
            <a:r>
              <a:rPr lang="en-US" altLang="zh-CN" sz="2400" i="1" u="sng" dirty="0">
                <a:ea typeface="SimSun" panose="02010600030101010101" pitchFamily="2" charset="-122"/>
              </a:rPr>
              <a:t>nondeterministic</a:t>
            </a:r>
            <a:r>
              <a:rPr lang="en-US" altLang="zh-CN" sz="2400" dirty="0">
                <a:ea typeface="SimSun" panose="02010600030101010101" pitchFamily="2" charset="-122"/>
              </a:rPr>
              <a:t> computer is one that can “guess” the right answer or solution  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Think of a nondeterministic computer as a parallel machine that can freely spawn </a:t>
            </a:r>
            <a:r>
              <a:rPr lang="en-US" altLang="zh-CN" sz="2000" b="1" i="1" dirty="0">
                <a:ea typeface="SimSun" panose="02010600030101010101" pitchFamily="2" charset="-122"/>
              </a:rPr>
              <a:t>an infinite number</a:t>
            </a:r>
            <a:r>
              <a:rPr lang="en-US" altLang="zh-CN" sz="2000" dirty="0">
                <a:ea typeface="SimSun" panose="02010600030101010101" pitchFamily="2" charset="-122"/>
              </a:rPr>
              <a:t> of processes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Examples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anose="02010600030101010101" pitchFamily="2" charset="-122"/>
              </a:rPr>
              <a:t>DNA computer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ea typeface="SimSun" panose="02010600030101010101" pitchFamily="2" charset="-122"/>
              </a:rPr>
              <a:t>Quantum computer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Thus </a:t>
            </a:r>
            <a:r>
              <a:rPr lang="en-US" altLang="zh-CN" sz="2400" i="1" dirty="0">
                <a:ea typeface="SimSun" panose="02010600030101010101" pitchFamily="2" charset="-122"/>
              </a:rPr>
              <a:t>NP</a:t>
            </a:r>
            <a:r>
              <a:rPr lang="en-US" altLang="zh-CN" sz="2400" dirty="0">
                <a:ea typeface="SimSun" panose="02010600030101010101" pitchFamily="2" charset="-122"/>
              </a:rPr>
              <a:t> can also be thought of as the class of problems 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>
                <a:ea typeface="SimSun" panose="02010600030101010101" pitchFamily="2" charset="-122"/>
              </a:rPr>
              <a:t>whose solutions can be verified in polynomial time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Note that </a:t>
            </a:r>
            <a:r>
              <a:rPr lang="en-US" altLang="zh-CN" sz="2400" i="1" dirty="0">
                <a:ea typeface="SimSun" panose="02010600030101010101" pitchFamily="2" charset="-122"/>
              </a:rPr>
              <a:t>NP</a:t>
            </a:r>
            <a:r>
              <a:rPr lang="en-US" altLang="zh-CN" sz="2400" dirty="0">
                <a:ea typeface="SimSun" panose="02010600030101010101" pitchFamily="2" charset="-122"/>
              </a:rPr>
              <a:t> stands for “Nondeterministic Polynomial-time”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17097-EA85-4EBF-8B6B-92971A94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B70A43F-436F-451E-9673-595D9733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Sample Problems in NP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26649F-AB54-4AEF-BE04-1915B7B71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MST 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Maximal matching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Hamiltonian Cycle (Traveling Salesman)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Graph Coloring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C108B-7AD7-43B2-8C50-FE9B3FAF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whether a directed graph has a Hamiltonian cycle does not have a polynomial time algorithm (yet!)</a:t>
            </a:r>
          </a:p>
          <a:p>
            <a:r>
              <a:rPr lang="en-US" dirty="0"/>
              <a:t>However if someone was to give you a sequence of vertices, determining whether or not that sequence forms a Hamiltonian cycle can be done in polynomial time</a:t>
            </a:r>
          </a:p>
          <a:p>
            <a:r>
              <a:rPr lang="en-US" dirty="0"/>
              <a:t>Therefore Hamiltonian cycles are in NP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31068-2F23-45F6-8DE8-7EA02DFA67F8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A9F99E-8014-49C9-8B96-64E8726D6D6C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5943600"/>
            <a:ext cx="6781800" cy="89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“</a:t>
            </a:r>
            <a:r>
              <a:rPr lang="en-US" altLang="ja-JP" dirty="0"/>
              <a:t>Hard</a:t>
            </a:r>
            <a:r>
              <a:rPr lang="ja-JP" altLang="en-US" dirty="0"/>
              <a:t>”</a:t>
            </a:r>
            <a:r>
              <a:rPr lang="en-US" altLang="ja-JP" dirty="0"/>
              <a:t> Problem?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73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Graph theory has these fascinating(annoying?) pairs of problems</a:t>
            </a:r>
          </a:p>
          <a:p>
            <a:pPr lvl="1"/>
            <a:r>
              <a:rPr lang="en-US" dirty="0"/>
              <a:t>Shortest path algorithms?</a:t>
            </a:r>
          </a:p>
          <a:p>
            <a:pPr lvl="1"/>
            <a:r>
              <a:rPr lang="en-US" dirty="0"/>
              <a:t>Longest path is NP complete (we’ll define NP complete later)</a:t>
            </a:r>
          </a:p>
          <a:p>
            <a:pPr lvl="1"/>
            <a:r>
              <a:rPr lang="en-US" dirty="0" err="1"/>
              <a:t>Eulerian</a:t>
            </a:r>
            <a:r>
              <a:rPr lang="en-US" dirty="0"/>
              <a:t> tours (visit every vertex but cover every edge only once, even degree </a:t>
            </a:r>
            <a:r>
              <a:rPr lang="en-US" dirty="0" err="1"/>
              <a:t>etc</a:t>
            </a:r>
            <a:r>
              <a:rPr lang="en-US" dirty="0"/>
              <a:t>). Solvable in polynomial time!</a:t>
            </a:r>
          </a:p>
          <a:p>
            <a:pPr lvl="1"/>
            <a:r>
              <a:rPr lang="en-US" dirty="0"/>
              <a:t>Hamiltonian tours (visit every vertex, no vertices can be repeated). NP complete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F6631-E3F2-4BCF-A2FF-5784011DE393}"/>
              </a:ext>
            </a:extLst>
          </p:cNvPr>
          <p:cNvSpPr/>
          <p:nvPr/>
        </p:nvSpPr>
        <p:spPr>
          <a:xfrm>
            <a:off x="0" y="-12826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37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CA41488-0DEE-4724-B455-8B9564F77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Review: </a:t>
            </a:r>
            <a:r>
              <a:rPr lang="en-US" altLang="zh-CN" b="0">
                <a:ea typeface="SimSun" panose="02010600030101010101" pitchFamily="2" charset="-122"/>
              </a:rPr>
              <a:t>P</a:t>
            </a:r>
            <a:r>
              <a:rPr lang="en-US" altLang="zh-CN">
                <a:ea typeface="SimSun" panose="02010600030101010101" pitchFamily="2" charset="-122"/>
              </a:rPr>
              <a:t> And </a:t>
            </a:r>
            <a:r>
              <a:rPr lang="en-US" altLang="zh-CN" b="0">
                <a:ea typeface="SimSun" panose="02010600030101010101" pitchFamily="2" charset="-122"/>
              </a:rPr>
              <a:t>NP </a:t>
            </a:r>
            <a:r>
              <a:rPr lang="en-US" altLang="zh-CN">
                <a:ea typeface="SimSun" panose="02010600030101010101" pitchFamily="2" charset="-122"/>
              </a:rPr>
              <a:t>Summary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0E135CB-C6FE-4CE5-961D-B1FD2DB0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ea typeface="SimSun" panose="02010600030101010101" pitchFamily="2" charset="-122"/>
              </a:rPr>
              <a:t>P</a:t>
            </a:r>
            <a:r>
              <a:rPr lang="en-US" altLang="zh-CN" dirty="0">
                <a:ea typeface="SimSun" panose="02010600030101010101" pitchFamily="2" charset="-122"/>
              </a:rPr>
              <a:t> = set of problems that can be solved in polynomial time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ea typeface="SimSun" panose="02010600030101010101" pitchFamily="2" charset="-122"/>
              </a:rPr>
              <a:t>NP</a:t>
            </a:r>
            <a:r>
              <a:rPr lang="en-US" altLang="zh-CN" dirty="0">
                <a:ea typeface="SimSun" panose="02010600030101010101" pitchFamily="2" charset="-122"/>
              </a:rPr>
              <a:t> = set of problems for which a solution can be verified in polynomial time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Clearly </a:t>
            </a:r>
            <a:r>
              <a:rPr lang="en-US" altLang="zh-CN" b="1" dirty="0">
                <a:ea typeface="SimSun" panose="02010600030101010101" pitchFamily="2" charset="-122"/>
              </a:rPr>
              <a:t>P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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b="1" dirty="0">
                <a:ea typeface="SimSun" panose="02010600030101010101" pitchFamily="2" charset="-122"/>
              </a:rPr>
              <a:t>NP</a:t>
            </a:r>
          </a:p>
          <a:p>
            <a:pPr>
              <a:lnSpc>
                <a:spcPct val="90000"/>
              </a:lnSpc>
            </a:pPr>
            <a:endParaRPr lang="en-US" altLang="zh-CN" b="1" dirty="0">
              <a:ea typeface="SimSun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Open question: Does</a:t>
            </a:r>
            <a:r>
              <a:rPr lang="en-US" altLang="zh-CN" b="1" dirty="0">
                <a:ea typeface="SimSun" panose="02010600030101010101" pitchFamily="2" charset="-122"/>
              </a:rPr>
              <a:t> P = NP</a:t>
            </a:r>
            <a:r>
              <a:rPr lang="en-US" altLang="zh-CN" dirty="0">
                <a:ea typeface="SimSun" panose="02010600030101010101" pitchFamily="2" charset="-122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Most suspect not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 August 2010 claim of proof that P ≠ NP, by Vinay Deolalikar, researcher at HP Labs, Palo Alto, has flaws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0D2C3-FD08-4663-AFD3-C6715D7F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P is a subset of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it takes polynomial time to run the program, just run the program and get a solution</a:t>
            </a:r>
          </a:p>
          <a:p>
            <a:r>
              <a:rPr lang="en-US" dirty="0"/>
              <a:t>But is NP a subset of P?</a:t>
            </a:r>
          </a:p>
          <a:p>
            <a:r>
              <a:rPr lang="en-US" dirty="0"/>
              <a:t>No one knows if P = NP or not</a:t>
            </a:r>
          </a:p>
          <a:p>
            <a:r>
              <a:rPr lang="en-US" dirty="0"/>
              <a:t>Solve for a million dollars!</a:t>
            </a:r>
          </a:p>
          <a:p>
            <a:pPr lvl="1"/>
            <a:r>
              <a:rPr lang="en-US" dirty="0">
                <a:hlinkClick r:id="rId2"/>
              </a:rPr>
              <a:t>http://www.claymath.org/millennium-problems</a:t>
            </a:r>
            <a:endParaRPr lang="en-US" dirty="0"/>
          </a:p>
          <a:p>
            <a:pPr lvl="1"/>
            <a:r>
              <a:rPr lang="en-US" dirty="0"/>
              <a:t>The Poincare conjecture is solved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5C5AF-EB00-49B7-8147-5DCFCD3BD0FB}"/>
              </a:ext>
            </a:extLst>
          </p:cNvPr>
          <p:cNvSpPr/>
          <p:nvPr/>
        </p:nvSpPr>
        <p:spPr>
          <a:xfrm>
            <a:off x="0" y="-12826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026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-65" charset="-128"/>
              </a:rPr>
              <a:t> </a:t>
            </a:r>
          </a:p>
        </p:txBody>
      </p:sp>
      <p:pic>
        <p:nvPicPr>
          <p:cNvPr id="25603" name="Picture 3" descr="claypr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5638800" y="1981200"/>
            <a:ext cx="990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2667000" y="2514600"/>
            <a:ext cx="838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V="1">
            <a:off x="2819400" y="28956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188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C0504D"/>
                </a:solidFill>
              </a:rPr>
              <a:t>$1 million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560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143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6032500" y="5638800"/>
            <a:ext cx="1663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itchFamily="34" charset="0"/>
              </a:rPr>
              <a:t>Vinay Deolalikar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AF0B8-CD24-414B-BFCE-DC88C93734C3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6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-65" charset="-128"/>
              </a:rPr>
              <a:t>Are There Problems That Are Even Harder Than NP-Complete?</a:t>
            </a:r>
          </a:p>
        </p:txBody>
      </p:sp>
      <p:sp>
        <p:nvSpPr>
          <p:cNvPr id="27651" name="AutoShape 12"/>
          <p:cNvSpPr>
            <a:spLocks noChangeArrowheads="1"/>
          </p:cNvSpPr>
          <p:nvPr/>
        </p:nvSpPr>
        <p:spPr bwMode="auto">
          <a:xfrm>
            <a:off x="1371600" y="1752600"/>
            <a:ext cx="2971800" cy="685800"/>
          </a:xfrm>
          <a:prstGeom prst="wedgeRectCallout">
            <a:avLst>
              <a:gd name="adj1" fmla="val -55602"/>
              <a:gd name="adj2" fmla="val 403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Kryptonite problems?</a:t>
            </a:r>
          </a:p>
        </p:txBody>
      </p:sp>
      <p:pic>
        <p:nvPicPr>
          <p:cNvPr id="27652" name="Picture 5" descr="a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3810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3"/>
          <p:cNvGrpSpPr>
            <a:grpSpLocks/>
          </p:cNvGrpSpPr>
          <p:nvPr/>
        </p:nvGrpSpPr>
        <p:grpSpPr bwMode="auto">
          <a:xfrm>
            <a:off x="457200" y="1343025"/>
            <a:ext cx="8218488" cy="180975"/>
            <a:chOff x="295" y="1311"/>
            <a:chExt cx="5177" cy="114"/>
          </a:xfrm>
        </p:grpSpPr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A5EC321-0197-44A7-9C97-DDD2A5A73D19}"/>
              </a:ext>
            </a:extLst>
          </p:cNvPr>
          <p:cNvSpPr/>
          <p:nvPr/>
        </p:nvSpPr>
        <p:spPr>
          <a:xfrm>
            <a:off x="152400" y="65151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96469" y="381000"/>
            <a:ext cx="8698230" cy="82296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altLang="zh-CN" sz="2800" dirty="0">
                <a:ea typeface="宋体" pitchFamily="2" charset="-122"/>
              </a:rPr>
              <a:t>Theta Notation</a:t>
            </a:r>
            <a:endParaRPr lang="en-US" altLang="zh-CN" sz="2800" b="1" dirty="0">
              <a:solidFill>
                <a:srgbClr val="333333"/>
              </a:solidFill>
              <a:latin typeface="sans-serif" pitchFamily="34"/>
              <a:ea typeface="宋体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55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20" y="1357298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Theta notation is used when function </a:t>
            </a:r>
            <a:r>
              <a:rPr lang="en-US" altLang="zh-CN" sz="2400" i="1" dirty="0"/>
              <a:t>f</a:t>
            </a:r>
            <a:r>
              <a:rPr lang="en-US" altLang="zh-CN" sz="2400" dirty="0"/>
              <a:t> can be bounded </a:t>
            </a:r>
            <a:r>
              <a:rPr lang="en-US" altLang="zh-CN" sz="2400" dirty="0">
                <a:solidFill>
                  <a:srgbClr val="FF0000"/>
                </a:solidFill>
              </a:rPr>
              <a:t>both from above and below</a:t>
            </a:r>
            <a:r>
              <a:rPr lang="en-US" altLang="zh-CN" sz="2400" dirty="0"/>
              <a:t> by the same function </a:t>
            </a:r>
            <a:r>
              <a:rPr lang="en-US" altLang="zh-CN" sz="2400" i="1" dirty="0"/>
              <a:t>g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4098" name="Picture 2" descr="C:\Documents and Settings\Litao\Desktop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572500" cy="866775"/>
          </a:xfrm>
          <a:prstGeom prst="rect">
            <a:avLst/>
          </a:prstGeom>
          <a:noFill/>
        </p:spPr>
      </p:pic>
      <p:pic>
        <p:nvPicPr>
          <p:cNvPr id="4099" name="Picture 3" descr="C:\Documents and Settings\Litao\Desktop\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62325"/>
            <a:ext cx="3448050" cy="3495675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94C28-67C3-4EF8-8D6C-357295A9E009}"/>
              </a:ext>
            </a:extLst>
          </p:cNvPr>
          <p:cNvSpPr/>
          <p:nvPr/>
        </p:nvSpPr>
        <p:spPr>
          <a:xfrm>
            <a:off x="0" y="-41383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088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gareyjohns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4300"/>
            <a:ext cx="5867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927225" y="4487863"/>
            <a:ext cx="5997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“</a:t>
            </a:r>
            <a:r>
              <a:rPr lang="en-US" altLang="ja-JP" sz="2400">
                <a:solidFill>
                  <a:srgbClr val="000000"/>
                </a:solidFill>
              </a:rPr>
              <a:t>I can</a:t>
            </a:r>
            <a:r>
              <a:rPr lang="ja-JP" altLang="en-US" sz="2400">
                <a:solidFill>
                  <a:srgbClr val="000000"/>
                </a:solidFill>
              </a:rPr>
              <a:t>’</a:t>
            </a:r>
            <a:r>
              <a:rPr lang="en-US" altLang="ja-JP" sz="2400">
                <a:solidFill>
                  <a:srgbClr val="000000"/>
                </a:solidFill>
              </a:rPr>
              <a:t>t find an efficient algorithm.  I guess I</a:t>
            </a:r>
            <a:r>
              <a:rPr lang="ja-JP" altLang="en-US" sz="2400">
                <a:solidFill>
                  <a:srgbClr val="000000"/>
                </a:solidFill>
              </a:rPr>
              <a:t>’</a:t>
            </a:r>
            <a:r>
              <a:rPr lang="en-US" altLang="ja-JP" sz="2400">
                <a:solidFill>
                  <a:srgbClr val="000000"/>
                </a:solidFill>
              </a:rPr>
              <a:t>m too dumb.</a:t>
            </a:r>
            <a:r>
              <a:rPr lang="ja-JP" altLang="en-US" sz="2400">
                <a:solidFill>
                  <a:srgbClr val="000000"/>
                </a:solidFill>
              </a:rPr>
              <a:t>”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36525" y="6438900"/>
            <a:ext cx="790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Cartoon courtesy of </a:t>
            </a:r>
            <a:r>
              <a:rPr lang="ja-JP" altLang="en-US" sz="1200">
                <a:solidFill>
                  <a:srgbClr val="000000"/>
                </a:solidFill>
              </a:rPr>
              <a:t>“</a:t>
            </a:r>
            <a:r>
              <a:rPr lang="en-US" altLang="ja-JP" sz="1200">
                <a:solidFill>
                  <a:srgbClr val="000000"/>
                </a:solidFill>
              </a:rPr>
              <a:t>Computers and Intractability: A Guide to the Theory of NP-Completeness</a:t>
            </a:r>
            <a:r>
              <a:rPr lang="ja-JP" altLang="en-US" sz="1200">
                <a:solidFill>
                  <a:srgbClr val="000000"/>
                </a:solidFill>
              </a:rPr>
              <a:t>”</a:t>
            </a:r>
            <a:r>
              <a:rPr lang="en-US" altLang="ja-JP" sz="1200">
                <a:solidFill>
                  <a:srgbClr val="000000"/>
                </a:solidFill>
              </a:rPr>
              <a:t> by M. Garey and D. Johnson</a:t>
            </a: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8C552-D317-43F7-874A-39790D77AC7E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52400" y="6400800"/>
            <a:ext cx="790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Cartoon courtesy of </a:t>
            </a:r>
            <a:r>
              <a:rPr lang="ja-JP" altLang="en-US" sz="1200">
                <a:solidFill>
                  <a:srgbClr val="000000"/>
                </a:solidFill>
              </a:rPr>
              <a:t>“</a:t>
            </a:r>
            <a:r>
              <a:rPr lang="en-US" altLang="ja-JP" sz="1200">
                <a:solidFill>
                  <a:srgbClr val="000000"/>
                </a:solidFill>
              </a:rPr>
              <a:t>Computers and Intractability: A Guide to the Theory of NP-Completeness</a:t>
            </a:r>
            <a:r>
              <a:rPr lang="ja-JP" altLang="en-US" sz="1200">
                <a:solidFill>
                  <a:srgbClr val="000000"/>
                </a:solidFill>
              </a:rPr>
              <a:t>”</a:t>
            </a:r>
            <a:r>
              <a:rPr lang="en-US" altLang="ja-JP" sz="1200">
                <a:solidFill>
                  <a:srgbClr val="000000"/>
                </a:solidFill>
              </a:rPr>
              <a:t> by M. Garey and D. Johnson</a:t>
            </a:r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2531" name="Picture 4" descr="gareyjohns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62100"/>
            <a:ext cx="4953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736725" y="4391025"/>
            <a:ext cx="6508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“</a:t>
            </a:r>
            <a:r>
              <a:rPr lang="en-US" altLang="ja-JP" sz="2400">
                <a:solidFill>
                  <a:srgbClr val="000000"/>
                </a:solidFill>
              </a:rPr>
              <a:t>I can</a:t>
            </a:r>
            <a:r>
              <a:rPr lang="ja-JP" altLang="en-US" sz="2400">
                <a:solidFill>
                  <a:srgbClr val="000000"/>
                </a:solidFill>
              </a:rPr>
              <a:t>’</a:t>
            </a:r>
            <a:r>
              <a:rPr lang="en-US" altLang="ja-JP" sz="2400">
                <a:solidFill>
                  <a:srgbClr val="000000"/>
                </a:solidFill>
              </a:rPr>
              <a:t>t find an efficient algorithm because no such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algorithm is possible!</a:t>
            </a:r>
            <a:r>
              <a:rPr lang="ja-JP" altLang="en-US" sz="2400">
                <a:solidFill>
                  <a:srgbClr val="000000"/>
                </a:solidFill>
              </a:rPr>
              <a:t>”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8858F-73AE-46F6-B6C6-1BC1F897F692}"/>
              </a:ext>
            </a:extLst>
          </p:cNvPr>
          <p:cNvSpPr txBox="1"/>
          <p:nvPr/>
        </p:nvSpPr>
        <p:spPr>
          <a:xfrm>
            <a:off x="2895600" y="663342"/>
            <a:ext cx="3352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Example:  Exponential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6DE47-3724-4676-A101-DF0446CE7ACF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2400" y="6400800"/>
            <a:ext cx="7907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Cartoon courtesy of </a:t>
            </a:r>
            <a:r>
              <a:rPr lang="ja-JP" altLang="en-US" sz="1200">
                <a:solidFill>
                  <a:srgbClr val="000000"/>
                </a:solidFill>
              </a:rPr>
              <a:t>“</a:t>
            </a:r>
            <a:r>
              <a:rPr lang="en-US" altLang="ja-JP" sz="1200">
                <a:solidFill>
                  <a:srgbClr val="000000"/>
                </a:solidFill>
              </a:rPr>
              <a:t>Computers and Intractability: A Guide to the Theory of NP-Completeness</a:t>
            </a:r>
            <a:r>
              <a:rPr lang="ja-JP" altLang="en-US" sz="1200">
                <a:solidFill>
                  <a:srgbClr val="000000"/>
                </a:solidFill>
              </a:rPr>
              <a:t>”</a:t>
            </a:r>
            <a:r>
              <a:rPr lang="en-US" altLang="ja-JP" sz="1200">
                <a:solidFill>
                  <a:srgbClr val="000000"/>
                </a:solidFill>
              </a:rPr>
              <a:t> by M. Garey and D. Johnson</a:t>
            </a:r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3555" name="Picture 4" descr="gareyjohns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1263"/>
            <a:ext cx="4953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31925" y="4543425"/>
            <a:ext cx="618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“</a:t>
            </a:r>
            <a:r>
              <a:rPr lang="en-US" altLang="ja-JP" sz="2400">
                <a:solidFill>
                  <a:srgbClr val="000000"/>
                </a:solidFill>
              </a:rPr>
              <a:t>I can</a:t>
            </a:r>
            <a:r>
              <a:rPr lang="ja-JP" altLang="en-US" sz="2400">
                <a:solidFill>
                  <a:srgbClr val="000000"/>
                </a:solidFill>
              </a:rPr>
              <a:t>’</a:t>
            </a:r>
            <a:r>
              <a:rPr lang="en-US" altLang="ja-JP" sz="2400">
                <a:solidFill>
                  <a:srgbClr val="000000"/>
                </a:solidFill>
              </a:rPr>
              <a:t>t find an efficient algorithm, but neither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can all these famous people.</a:t>
            </a:r>
            <a:r>
              <a:rPr lang="ja-JP" altLang="en-US" sz="2400">
                <a:solidFill>
                  <a:srgbClr val="000000"/>
                </a:solidFill>
              </a:rPr>
              <a:t>”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3557" name="Picture 5" descr="al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171575"/>
            <a:ext cx="30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69CFB1-F472-413B-88B5-7C7336BBE825}"/>
              </a:ext>
            </a:extLst>
          </p:cNvPr>
          <p:cNvSpPr txBox="1"/>
          <p:nvPr/>
        </p:nvSpPr>
        <p:spPr>
          <a:xfrm>
            <a:off x="3421063" y="429072"/>
            <a:ext cx="1981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NP-complete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2990D-8910-41E6-8E88-F7BD0F641C2B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0A6A943-05AE-4CDC-902C-FF763AA8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>
                <a:ea typeface="SimSun" panose="02010600030101010101" pitchFamily="2" charset="-122"/>
              </a:rPr>
              <a:t>NP</a:t>
            </a:r>
            <a:r>
              <a:rPr lang="en-US" altLang="zh-CN">
                <a:ea typeface="SimSun" panose="02010600030101010101" pitchFamily="2" charset="-122"/>
              </a:rPr>
              <a:t>-complete problems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460AEB25-4492-46E4-9E33-20382F2A3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zh-CN" dirty="0">
                <a:ea typeface="SimSun" panose="02010600030101010101" pitchFamily="2" charset="-122"/>
              </a:rPr>
              <a:t>A decision problem </a:t>
            </a:r>
            <a:r>
              <a:rPr lang="en-US" altLang="zh-CN" i="1" dirty="0">
                <a:ea typeface="SimSun" panose="02010600030101010101" pitchFamily="2" charset="-122"/>
              </a:rPr>
              <a:t>D</a:t>
            </a:r>
            <a:r>
              <a:rPr lang="en-US" altLang="zh-CN" dirty="0">
                <a:ea typeface="SimSun" panose="02010600030101010101" pitchFamily="2" charset="-122"/>
              </a:rPr>
              <a:t> is </a:t>
            </a:r>
            <a:r>
              <a:rPr lang="en-US" altLang="zh-CN" i="1" u="sng" dirty="0">
                <a:ea typeface="SimSun" panose="02010600030101010101" pitchFamily="2" charset="-122"/>
              </a:rPr>
              <a:t>NP</a:t>
            </a:r>
            <a:r>
              <a:rPr lang="en-US" altLang="zh-CN" u="sng" dirty="0">
                <a:ea typeface="SimSun" panose="02010600030101010101" pitchFamily="2" charset="-122"/>
              </a:rPr>
              <a:t>-complete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ea typeface="SimSun" panose="02010600030101010101" pitchFamily="2" charset="-122"/>
              </a:rPr>
              <a:t>iff</a:t>
            </a:r>
            <a:endParaRPr lang="en-US" altLang="zh-CN" dirty="0">
              <a:ea typeface="SimSun" panose="02010600030101010101" pitchFamily="2" charset="-122"/>
            </a:endParaRPr>
          </a:p>
          <a:p>
            <a:pPr marL="838200" lvl="1" indent="-381000">
              <a:buFont typeface="Monotype Sorts" charset="2"/>
              <a:buAutoNum type="arabicPeriod"/>
            </a:pPr>
            <a:r>
              <a:rPr lang="en-US" altLang="zh-CN" i="1" dirty="0">
                <a:ea typeface="SimSun" panose="02010600030101010101" pitchFamily="2" charset="-122"/>
              </a:rPr>
              <a:t>D </a:t>
            </a:r>
            <a:r>
              <a:rPr lang="en-US" altLang="zh-CN" dirty="0">
                <a:latin typeface="Arial Unicode MS" pitchFamily="34" charset="-128"/>
                <a:ea typeface="SimSun" panose="02010600030101010101" pitchFamily="2" charset="-122"/>
                <a:sym typeface="Symbol" panose="05050102010706020507" pitchFamily="18" charset="2"/>
              </a:rPr>
              <a:t></a:t>
            </a:r>
            <a:r>
              <a:rPr lang="en-US" altLang="zh-CN" dirty="0">
                <a:ea typeface="SimSun" panose="02010600030101010101" pitchFamily="2" charset="-122"/>
              </a:rPr>
              <a:t> </a:t>
            </a:r>
            <a:r>
              <a:rPr lang="en-US" altLang="zh-CN" i="1" dirty="0">
                <a:ea typeface="SimSun" panose="02010600030101010101" pitchFamily="2" charset="-122"/>
              </a:rPr>
              <a:t>NP</a:t>
            </a:r>
          </a:p>
          <a:p>
            <a:pPr marL="838200" lvl="1" indent="-381000">
              <a:buFont typeface="Monotype Sorts" charset="2"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every problem in </a:t>
            </a:r>
            <a:r>
              <a:rPr lang="en-US" altLang="zh-CN" i="1" dirty="0">
                <a:ea typeface="SimSun" panose="02010600030101010101" pitchFamily="2" charset="-122"/>
              </a:rPr>
              <a:t>NP</a:t>
            </a:r>
            <a:r>
              <a:rPr lang="en-US" altLang="zh-CN" dirty="0">
                <a:ea typeface="SimSun" panose="02010600030101010101" pitchFamily="2" charset="-122"/>
              </a:rPr>
              <a:t> is polynomial-time reducible to </a:t>
            </a:r>
            <a:r>
              <a:rPr lang="en-US" altLang="zh-CN" i="1" dirty="0">
                <a:ea typeface="SimSun" panose="02010600030101010101" pitchFamily="2" charset="-122"/>
              </a:rPr>
              <a:t>D</a:t>
            </a:r>
            <a:endParaRPr lang="en-US" altLang="zh-CN" dirty="0">
              <a:ea typeface="SimSun" panose="02010600030101010101" pitchFamily="2" charset="-122"/>
            </a:endParaRPr>
          </a:p>
          <a:p>
            <a:pPr marL="457200" indent="-457200">
              <a:buFont typeface="Monotype Sorts" charset="2"/>
              <a:buAutoNum type="arabicPeriod"/>
            </a:pP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2A829-D5A9-421E-A9E7-BD47EFBC6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Reducibility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problem Q can be reduced to another problem Q’ if any instance of Q can be “easily rephrased” as an instance of Q’, the solution to which provides a solution to the instance of Q</a:t>
            </a:r>
          </a:p>
          <a:p>
            <a:r>
              <a:rPr lang="en-US" dirty="0"/>
              <a:t>Is a linear equation reducible to a quadratic equation?</a:t>
            </a:r>
          </a:p>
          <a:p>
            <a:pPr lvl="1"/>
            <a:r>
              <a:rPr lang="en-US" dirty="0"/>
              <a:t>Sure! Let coefficient of the square term be 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56D50-BEF8-49C9-844F-ED22B10D1CC6}"/>
              </a:ext>
            </a:extLst>
          </p:cNvPr>
          <p:cNvSpPr/>
          <p:nvPr/>
        </p:nvSpPr>
        <p:spPr>
          <a:xfrm>
            <a:off x="0" y="-12826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D57A59D-6386-4846-A76D-B63020D6E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Reduction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EE3F7A70-BBD2-42CC-A221-E77BBFB12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>
                <a:ea typeface="SimSun" panose="02010600030101010101" pitchFamily="2" charset="-122"/>
              </a:rPr>
              <a:t>A problem R can be </a:t>
            </a:r>
            <a:r>
              <a:rPr lang="en-US" altLang="zh-CN" i="1">
                <a:solidFill>
                  <a:schemeClr val="tx2"/>
                </a:solidFill>
                <a:ea typeface="SimSun" panose="02010600030101010101" pitchFamily="2" charset="-122"/>
              </a:rPr>
              <a:t>reduced</a:t>
            </a:r>
            <a:r>
              <a:rPr lang="en-US" altLang="zh-CN">
                <a:ea typeface="SimSun" panose="02010600030101010101" pitchFamily="2" charset="-122"/>
              </a:rPr>
              <a:t> to another problem Q if any instance of R can be rephrased to an instance of Q, the solution to which provides a solution to the instance of R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This rephrasing is called a </a:t>
            </a:r>
            <a:r>
              <a:rPr lang="en-US" altLang="zh-CN" i="1">
                <a:ea typeface="SimSun" panose="02010600030101010101" pitchFamily="2" charset="-122"/>
              </a:rPr>
              <a:t>transformation</a:t>
            </a:r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Intuitively: If R reduces in polynomial time to Q, R is “no harder to solve” than Q</a:t>
            </a:r>
          </a:p>
          <a:p>
            <a:r>
              <a:rPr lang="en-US" altLang="zh-CN">
                <a:ea typeface="SimSun" panose="02010600030101010101" pitchFamily="2" charset="-122"/>
              </a:rPr>
              <a:t>Example: lcm(m, n) = m * n / gcd(m, n), </a:t>
            </a:r>
          </a:p>
          <a:p>
            <a:pPr>
              <a:buFont typeface="Monotype Sorts" charset="2"/>
              <a:buNone/>
            </a:pPr>
            <a:r>
              <a:rPr lang="en-US" altLang="zh-CN">
                <a:ea typeface="SimSun" panose="02010600030101010101" pitchFamily="2" charset="-122"/>
              </a:rPr>
              <a:t>    lcm(m,n) problem is reduced to gcd(m, n) problem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AF0FB1-095E-4DCC-81F7-1625332F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1B97AA5-D6CF-4FC5-8A42-EFB104251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2912"/>
            <a:ext cx="8229600" cy="1139825"/>
          </a:xfrm>
        </p:spPr>
        <p:txBody>
          <a:bodyPr/>
          <a:lstStyle/>
          <a:p>
            <a:r>
              <a:rPr lang="en-US" altLang="en-US"/>
              <a:t>Polynomial-Time Reducibility</a:t>
            </a:r>
            <a:endParaRPr lang="en-CA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9E060AD-5F9F-4C6F-A0BE-7CD6D4CFD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r>
              <a:rPr lang="en-US" altLang="en-US" dirty="0"/>
              <a:t>Language L is polynomial-time reducible to language M if there is a function computable in polynomial time that takes an input x of L and transforms it to an input f(x) of M, such that x is a member of L if and only if f(x) is a member of M.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66DE18-F03D-4FD6-9683-0ACA3861E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https://users.cs.duke.edu/~reif/courses/alglectures/pearsaul.lectures/NP.ppt</a:t>
            </a:r>
            <a:r>
              <a:rPr kumimoji="0" lang="en-C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B463558-C82B-498C-AA5D-18C53FA0C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943600" cy="1104900"/>
          </a:xfrm>
        </p:spPr>
        <p:txBody>
          <a:bodyPr>
            <a:normAutofit fontScale="90000"/>
          </a:bodyPr>
          <a:lstStyle/>
          <a:p>
            <a:r>
              <a:rPr lang="en-US" altLang="zh-CN">
                <a:ea typeface="SimSun" panose="02010600030101010101" pitchFamily="2" charset="-122"/>
              </a:rPr>
              <a:t>NP-Hard and NP-Complete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D94973D5-4072-4F64-A74B-75555EEFA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84300"/>
            <a:ext cx="80772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>
                <a:ea typeface="SimSun" panose="02010600030101010101" pitchFamily="2" charset="-122"/>
              </a:rPr>
              <a:t>If R is </a:t>
            </a:r>
            <a:r>
              <a:rPr lang="en-US" altLang="zh-CN" i="1" dirty="0">
                <a:solidFill>
                  <a:schemeClr val="tx2"/>
                </a:solidFill>
                <a:ea typeface="SimSun" panose="02010600030101010101" pitchFamily="2" charset="-122"/>
              </a:rPr>
              <a:t>polynomial-time reducible</a:t>
            </a:r>
            <a:r>
              <a:rPr lang="en-US" altLang="zh-CN" dirty="0">
                <a:ea typeface="SimSun" panose="02010600030101010101" pitchFamily="2" charset="-122"/>
              </a:rPr>
              <a:t> to Q, we denote this R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baseline="-25000" dirty="0">
                <a:ea typeface="SimSun" panose="02010600030101010101" pitchFamily="2" charset="-122"/>
                <a:sym typeface="Symbol" panose="05050102010706020507" pitchFamily="18" charset="2"/>
              </a:rPr>
              <a:t>p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Q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Definition of </a:t>
            </a:r>
            <a:r>
              <a:rPr lang="en-US" altLang="zh-CN" dirty="0">
                <a:solidFill>
                  <a:schemeClr val="tx2"/>
                </a:solidFill>
                <a:ea typeface="SimSun" panose="02010600030101010101" pitchFamily="2" charset="-122"/>
              </a:rPr>
              <a:t>NP-Hard</a:t>
            </a:r>
            <a:r>
              <a:rPr lang="en-US" altLang="zh-CN" dirty="0">
                <a:ea typeface="SimSun" panose="02010600030101010101" pitchFamily="2" charset="-122"/>
              </a:rPr>
              <a:t> and </a:t>
            </a:r>
            <a:r>
              <a:rPr lang="en-US" altLang="zh-CN" dirty="0">
                <a:solidFill>
                  <a:schemeClr val="tx2"/>
                </a:solidFill>
                <a:ea typeface="SimSun" panose="02010600030101010101" pitchFamily="2" charset="-122"/>
              </a:rPr>
              <a:t>NP-Complete</a:t>
            </a:r>
            <a:r>
              <a:rPr lang="en-US" altLang="zh-CN" dirty="0">
                <a:ea typeface="SimSun" panose="02010600030101010101" pitchFamily="2" charset="-122"/>
              </a:rPr>
              <a:t>: 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</a:rPr>
              <a:t>If all problems R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 </a:t>
            </a:r>
            <a:r>
              <a:rPr lang="en-US" altLang="zh-CN" b="1" dirty="0">
                <a:ea typeface="SimSun" panose="02010600030101010101" pitchFamily="2" charset="-122"/>
                <a:sym typeface="Symbol" panose="05050102010706020507" pitchFamily="18" charset="2"/>
              </a:rPr>
              <a:t>NP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are </a:t>
            </a:r>
            <a:r>
              <a:rPr lang="en-US" altLang="zh-CN" i="1" dirty="0">
                <a:ea typeface="SimSun" panose="02010600030101010101" pitchFamily="2" charset="-122"/>
              </a:rPr>
              <a:t>polynomial-time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 reducible to Q, then Q is </a:t>
            </a:r>
            <a:r>
              <a:rPr lang="en-US" altLang="zh-CN" i="1" dirty="0">
                <a:ea typeface="SimSun" panose="02010600030101010101" pitchFamily="2" charset="-122"/>
                <a:sym typeface="Symbol" panose="05050102010706020507" pitchFamily="18" charset="2"/>
              </a:rPr>
              <a:t>NP-Hard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Note:  An NP-Hard problem need not be NP</a:t>
            </a:r>
            <a:r>
              <a:rPr lang="en-US" altLang="zh-CN" i="1" dirty="0">
                <a:ea typeface="SimSun" panose="02010600030101010101" pitchFamily="2" charset="-122"/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dirty="0"/>
              <a:t>An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NP-Hard problem is </a:t>
            </a:r>
            <a:r>
              <a:rPr lang="en-US" dirty="0"/>
              <a:t>at least as hard as the NP-complete problems</a:t>
            </a:r>
            <a:endParaRPr lang="en-US" altLang="zh-CN" dirty="0"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lvl="1"/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We say Q is </a:t>
            </a:r>
            <a:r>
              <a:rPr lang="en-US" altLang="zh-CN" i="1" dirty="0">
                <a:ea typeface="SimSun" panose="02010600030101010101" pitchFamily="2" charset="-122"/>
                <a:sym typeface="Symbol" panose="05050102010706020507" pitchFamily="18" charset="2"/>
              </a:rPr>
              <a:t>NP-Complete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 if Q is NP-Hard </a:t>
            </a:r>
            <a:b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</a:b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and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 Q  </a:t>
            </a:r>
            <a:r>
              <a:rPr lang="en-US" altLang="zh-CN" b="1" dirty="0">
                <a:ea typeface="SimSun" panose="02010600030101010101" pitchFamily="2" charset="-122"/>
                <a:sym typeface="Symbol" panose="05050102010706020507" pitchFamily="18" charset="2"/>
              </a:rPr>
              <a:t>NP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If R 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</a:t>
            </a:r>
            <a:r>
              <a:rPr lang="en-US" altLang="zh-CN" baseline="-25000" dirty="0">
                <a:ea typeface="SimSun" panose="02010600030101010101" pitchFamily="2" charset="-122"/>
                <a:sym typeface="Symbol" panose="05050102010706020507" pitchFamily="18" charset="2"/>
              </a:rPr>
              <a:t>p</a:t>
            </a:r>
            <a:r>
              <a:rPr lang="en-US" altLang="zh-CN" dirty="0">
                <a:ea typeface="SimSun" panose="02010600030101010101" pitchFamily="2" charset="-122"/>
                <a:sym typeface="Symbol" panose="05050102010706020507" pitchFamily="18" charset="2"/>
              </a:rPr>
              <a:t> Q and </a:t>
            </a:r>
            <a:r>
              <a:rPr lang="en-US" altLang="zh-CN" dirty="0">
                <a:ea typeface="SimSun" panose="02010600030101010101" pitchFamily="2" charset="-122"/>
              </a:rPr>
              <a:t>R is NP-Hard, Q is also NP-Hard (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why?</a:t>
            </a:r>
            <a:r>
              <a:rPr lang="en-US" altLang="zh-CN" dirty="0"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A4C1BA-B9D9-4B14-B9D2-61AE2CAE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971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Modified from http://cse.unl.edu/~ylu/raik283/notes/NP-Complete.ppt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C42D7-7E96-4491-8B66-1B13D665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538"/>
            <a:ext cx="9144000" cy="5285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DFBFA8-8828-4BC7-AA0C-46AD5459DCAF}"/>
              </a:ext>
            </a:extLst>
          </p:cNvPr>
          <p:cNvSpPr/>
          <p:nvPr/>
        </p:nvSpPr>
        <p:spPr>
          <a:xfrm>
            <a:off x="76200" y="64008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https://upload.wikimedia.org/wikipedia/commons/a/a0/P_np_np-complete_np-hard.svg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620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C42D7-7E96-4491-8B66-1B13D665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538"/>
            <a:ext cx="9144000" cy="5285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DFBFA8-8828-4BC7-AA0C-46AD5459DCAF}"/>
              </a:ext>
            </a:extLst>
          </p:cNvPr>
          <p:cNvSpPr/>
          <p:nvPr/>
        </p:nvSpPr>
        <p:spPr>
          <a:xfrm>
            <a:off x="76200" y="64008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https://upload.wikimedia.org/wikipedia/commons/a/a0/P_np_np-complete_np-hard.svg</a:t>
            </a:r>
            <a:r>
              <a:rPr lang="en-US" dirty="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991AE7-B956-4195-84CD-E8010FF55F6F}"/>
              </a:ext>
            </a:extLst>
          </p:cNvPr>
          <p:cNvSpPr/>
          <p:nvPr/>
        </p:nvSpPr>
        <p:spPr>
          <a:xfrm>
            <a:off x="685800" y="2118360"/>
            <a:ext cx="2819400" cy="2834640"/>
          </a:xfrm>
          <a:prstGeom prst="ellipse">
            <a:avLst/>
          </a:prstGeom>
          <a:solidFill>
            <a:schemeClr val="accent6">
              <a:lumMod val="7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467E-2AA2-49B1-876B-35F668715FED}"/>
              </a:ext>
            </a:extLst>
          </p:cNvPr>
          <p:cNvSpPr txBox="1"/>
          <p:nvPr/>
        </p:nvSpPr>
        <p:spPr>
          <a:xfrm flipH="1">
            <a:off x="1828800" y="3276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Verifiable in polynomial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4FCF4-A93F-432B-B725-59C6E7C4D86B}"/>
              </a:ext>
            </a:extLst>
          </p:cNvPr>
          <p:cNvSpPr txBox="1"/>
          <p:nvPr/>
        </p:nvSpPr>
        <p:spPr>
          <a:xfrm flipH="1">
            <a:off x="2667000" y="144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Not verifiable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99359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ja-JP" altLang="en-US" dirty="0"/>
              <a:t>“</a:t>
            </a:r>
            <a:r>
              <a:rPr lang="en-US" altLang="ja-JP" dirty="0"/>
              <a:t>Easy</a:t>
            </a:r>
            <a:r>
              <a:rPr lang="ja-JP" altLang="en-US" dirty="0"/>
              <a:t>”</a:t>
            </a:r>
            <a:r>
              <a:rPr lang="en-US" altLang="ja-JP" dirty="0"/>
              <a:t> Problems</a:t>
            </a:r>
            <a:endParaRPr lang="en-US" altLang="en-US" dirty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295" y="1311"/>
            <a:chExt cx="5177" cy="114"/>
          </a:xfrm>
        </p:grpSpPr>
        <p:sp>
          <p:nvSpPr>
            <p:cNvPr id="1026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1026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</p:grp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669925" y="2181225"/>
            <a:ext cx="708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7621A"/>
                </a:solidFill>
                <a:latin typeface="Calibri" pitchFamily="34" charset="0"/>
              </a:rPr>
              <a:t>Sorting a list of n numbers:</a:t>
            </a:r>
            <a:r>
              <a:rPr lang="en-US" altLang="en-US" sz="2400" dirty="0">
                <a:latin typeface="Calibri" pitchFamily="34" charset="0"/>
              </a:rPr>
              <a:t>  [42, 3, 17, 26, … , 100]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644525" y="3629025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7621A"/>
                </a:solidFill>
                <a:latin typeface="Calibri" pitchFamily="34" charset="0"/>
              </a:rPr>
              <a:t>Multiplying two n x n matrices: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1584325" y="4438650"/>
            <a:ext cx="1243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3  5  2  7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1  6  8  9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2  4  6 10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9  3  2 12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066800" y="4235450"/>
            <a:ext cx="762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(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667000" y="4235450"/>
            <a:ext cx="184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)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686175" y="4438650"/>
            <a:ext cx="11731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1  5  5  4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5 12 8  6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7  6  1  5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itchFamily="34" charset="0"/>
              </a:rPr>
              <a:t>9 23 5  8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124200" y="4235450"/>
            <a:ext cx="762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(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4724400" y="4235450"/>
            <a:ext cx="184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)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5334000" y="487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=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5638800" y="4235450"/>
            <a:ext cx="762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(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7239000" y="4235450"/>
            <a:ext cx="1841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dirty="0">
                <a:latin typeface="Calibri" pitchFamily="34" charset="0"/>
              </a:rPr>
              <a:t>)</a:t>
            </a:r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2008188" y="5791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n</a:t>
            </a:r>
          </a:p>
        </p:txBody>
      </p:sp>
      <p:sp>
        <p:nvSpPr>
          <p:cNvPr id="10256" name="Text Box 22"/>
          <p:cNvSpPr txBox="1">
            <a:spLocks noChangeArrowheads="1"/>
          </p:cNvSpPr>
          <p:nvPr/>
        </p:nvSpPr>
        <p:spPr bwMode="auto">
          <a:xfrm>
            <a:off x="636588" y="48768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n</a:t>
            </a:r>
          </a:p>
        </p:txBody>
      </p:sp>
      <p:sp>
        <p:nvSpPr>
          <p:cNvPr id="10257" name="Text Box 23"/>
          <p:cNvSpPr txBox="1">
            <a:spLocks noChangeArrowheads="1"/>
          </p:cNvSpPr>
          <p:nvPr/>
        </p:nvSpPr>
        <p:spPr bwMode="auto">
          <a:xfrm>
            <a:off x="4065588" y="5791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n</a:t>
            </a: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6656388" y="57912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n</a:t>
            </a: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>
            <a:off x="7848600" y="49530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n</a:t>
            </a:r>
          </a:p>
        </p:txBody>
      </p:sp>
      <p:sp>
        <p:nvSpPr>
          <p:cNvPr id="10260" name="Text Box 29"/>
          <p:cNvSpPr txBox="1">
            <a:spLocks noChangeArrowheads="1"/>
          </p:cNvSpPr>
          <p:nvPr/>
        </p:nvSpPr>
        <p:spPr bwMode="auto">
          <a:xfrm>
            <a:off x="3429000" y="2743200"/>
            <a:ext cx="1354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Calibri" pitchFamily="34" charset="0"/>
              </a:rPr>
              <a:t>n log</a:t>
            </a:r>
            <a:r>
              <a:rPr lang="en-US" altLang="en-US" sz="2800" i="1" baseline="-25000" dirty="0">
                <a:latin typeface="Calibri" pitchFamily="34" charset="0"/>
              </a:rPr>
              <a:t>2 </a:t>
            </a:r>
            <a:r>
              <a:rPr lang="en-US" altLang="en-US" sz="2800" i="1" dirty="0">
                <a:latin typeface="Calibri" pitchFamily="34" charset="0"/>
              </a:rPr>
              <a:t>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CFA340-E6CC-49BD-A489-5339DBEE260C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reducibility ‘tree’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Richard Karp proved 21 problems to be NP complete in a seminal 1971 paper</a:t>
            </a:r>
          </a:p>
          <a:p>
            <a:r>
              <a:rPr lang="en-US" dirty="0"/>
              <a:t>Not that hard to read actually!</a:t>
            </a:r>
          </a:p>
          <a:p>
            <a:r>
              <a:rPr lang="en-US" dirty="0"/>
              <a:t>Definitely not hard to read it to the point of knowing what these problems are.</a:t>
            </a:r>
          </a:p>
          <a:p>
            <a:r>
              <a:rPr lang="en-US" dirty="0" err="1">
                <a:hlinkClick r:id="rId2"/>
              </a:rPr>
              <a:t>karp's</a:t>
            </a:r>
            <a:r>
              <a:rPr lang="en-US" dirty="0">
                <a:hlinkClick r:id="rId2"/>
              </a:rPr>
              <a:t> paper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A6A7F-5FA6-45E4-A3E4-E45913B65C7B}"/>
              </a:ext>
            </a:extLst>
          </p:cNvPr>
          <p:cNvSpPr/>
          <p:nvPr/>
        </p:nvSpPr>
        <p:spPr>
          <a:xfrm>
            <a:off x="0" y="-12826"/>
            <a:ext cx="698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https://www.seas.upenn.edu/~bhusnur4/cit596_spring2014/PNP.pptx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420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 dirty="0"/>
              <a:t>Easy</a:t>
            </a:r>
            <a:r>
              <a:rPr lang="ja-JP" altLang="en-US"/>
              <a:t>”</a:t>
            </a:r>
            <a:r>
              <a:rPr lang="en-US" altLang="ja-JP" dirty="0"/>
              <a:t> Problems</a:t>
            </a:r>
            <a:endParaRPr lang="en-US" altLang="en-US" dirty="0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295" y="1311"/>
            <a:chExt cx="5177" cy="114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 dirty="0">
                <a:latin typeface="Calibri" pitchFamily="34" charset="0"/>
              </a:endParaRPr>
            </a:p>
          </p:txBody>
        </p:sp>
      </p:grpSp>
      <p:pic>
        <p:nvPicPr>
          <p:cNvPr id="11268" name="Picture 6" descr="shortest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1158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822325" y="2028825"/>
            <a:ext cx="609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7621A"/>
                </a:solidFill>
                <a:latin typeface="Calibri" pitchFamily="34" charset="0"/>
              </a:rPr>
              <a:t>The Shortest Path Problem (i.e. “Google Maps</a:t>
            </a:r>
            <a:r>
              <a:rPr lang="en-US" altLang="ja-JP" sz="2400" dirty="0">
                <a:solidFill>
                  <a:srgbClr val="07621A"/>
                </a:solidFill>
                <a:latin typeface="Calibri" pitchFamily="34" charset="0"/>
              </a:rPr>
              <a:t>” </a:t>
            </a:r>
            <a:endParaRPr lang="en-US" altLang="en-US" sz="2400" dirty="0">
              <a:solidFill>
                <a:srgbClr val="07621A"/>
              </a:solidFill>
              <a:latin typeface="Calibri" pitchFamily="34" charset="0"/>
            </a:endParaRPr>
          </a:p>
        </p:txBody>
      </p:sp>
      <p:pic>
        <p:nvPicPr>
          <p:cNvPr id="11270" name="Picture 13" descr="dijk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17922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6629400" y="5791200"/>
            <a:ext cx="264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Calibri" pitchFamily="34" charset="0"/>
              </a:rPr>
              <a:t>Edsgar</a:t>
            </a:r>
            <a:r>
              <a:rPr lang="en-US" altLang="en-US" sz="2400" dirty="0">
                <a:latin typeface="Calibri" pitchFamily="34" charset="0"/>
              </a:rPr>
              <a:t> Dijkstra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50D7B-CFF9-4D01-9C55-AB4BE06B3AD6}"/>
              </a:ext>
            </a:extLst>
          </p:cNvPr>
          <p:cNvSpPr/>
          <p:nvPr/>
        </p:nvSpPr>
        <p:spPr>
          <a:xfrm>
            <a:off x="152400" y="64886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E37FF-F142-431E-BFCF-05EDECDF8CEE}"/>
              </a:ext>
            </a:extLst>
          </p:cNvPr>
          <p:cNvSpPr txBox="1"/>
          <p:nvPr/>
        </p:nvSpPr>
        <p:spPr>
          <a:xfrm>
            <a:off x="314603" y="3451781"/>
            <a:ext cx="2592388" cy="1569660"/>
          </a:xfrm>
          <a:prstGeom prst="rect">
            <a:avLst/>
          </a:prstGeom>
          <a:solidFill>
            <a:srgbClr val="FFE9A3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Depending on implementation:</a:t>
            </a:r>
          </a:p>
          <a:p>
            <a:r>
              <a:rPr lang="en-US" dirty="0"/>
              <a:t>O(|V|</a:t>
            </a:r>
            <a:r>
              <a:rPr lang="en-US" baseline="30000" dirty="0"/>
              <a:t>2</a:t>
            </a:r>
            <a:r>
              <a:rPr lang="en-US" dirty="0"/>
              <a:t>) or</a:t>
            </a:r>
          </a:p>
          <a:p>
            <a:r>
              <a:rPr lang="en-US" dirty="0"/>
              <a:t>O(|E| + |</a:t>
            </a:r>
            <a:r>
              <a:rPr lang="en-US" dirty="0" err="1"/>
              <a:t>V|Log|V</a:t>
            </a:r>
            <a:r>
              <a:rPr lang="en-US" dirty="0"/>
              <a:t>|) </a:t>
            </a:r>
          </a:p>
        </p:txBody>
      </p:sp>
      <p:sp>
        <p:nvSpPr>
          <p:cNvPr id="3" name="AutoShape 2" descr="O(|V|^{2})">
            <a:extLst>
              <a:ext uri="{FF2B5EF4-FFF2-40B4-BE49-F238E27FC236}">
                <a16:creationId xmlns:a16="http://schemas.microsoft.com/office/drawing/2014/main" id="{1F009FE0-C60B-489C-9381-52EAF17341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C3B9F-D0CC-4110-A3C1-950C64CBA689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ja-JP" altLang="en-US"/>
              <a:t>“</a:t>
            </a:r>
            <a:r>
              <a:rPr lang="en-US" altLang="ja-JP"/>
              <a:t>Easy</a:t>
            </a:r>
            <a:r>
              <a:rPr lang="ja-JP" altLang="en-US"/>
              <a:t>”</a:t>
            </a:r>
            <a:r>
              <a:rPr lang="en-US" altLang="ja-JP"/>
              <a:t> Problems</a:t>
            </a:r>
            <a:endParaRPr lang="en-US" altLang="en-US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295" y="1311"/>
            <a:chExt cx="5177" cy="114"/>
          </a:xfrm>
        </p:grpSpPr>
        <p:sp>
          <p:nvSpPr>
            <p:cNvPr id="1230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1230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</p:grp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1828800" y="1905000"/>
            <a:ext cx="563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>
                <a:latin typeface="Calibri" pitchFamily="34" charset="0"/>
              </a:rPr>
              <a:t>“</a:t>
            </a:r>
            <a:r>
              <a:rPr lang="en-US" altLang="ja-JP">
                <a:latin typeface="Calibri" pitchFamily="34" charset="0"/>
              </a:rPr>
              <a:t>Polynomial Time</a:t>
            </a:r>
            <a:r>
              <a:rPr lang="ja-JP" altLang="en-US">
                <a:latin typeface="Calibri" pitchFamily="34" charset="0"/>
              </a:rPr>
              <a:t>”</a:t>
            </a:r>
            <a:r>
              <a:rPr lang="en-US" altLang="ja-JP">
                <a:latin typeface="Calibri" pitchFamily="34" charset="0"/>
              </a:rPr>
              <a:t> = </a:t>
            </a:r>
            <a:r>
              <a:rPr lang="ja-JP" altLang="en-US">
                <a:latin typeface="Calibri" pitchFamily="34" charset="0"/>
              </a:rPr>
              <a:t>“</a:t>
            </a:r>
            <a:r>
              <a:rPr lang="en-US" altLang="ja-JP">
                <a:latin typeface="Calibri" pitchFamily="34" charset="0"/>
              </a:rPr>
              <a:t>Efficient</a:t>
            </a:r>
            <a:r>
              <a:rPr lang="ja-JP" altLang="en-US">
                <a:latin typeface="Calibri" pitchFamily="34" charset="0"/>
              </a:rPr>
              <a:t>”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2117725" y="2847975"/>
            <a:ext cx="3330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>
                <a:latin typeface="Calibri" pitchFamily="34" charset="0"/>
              </a:rPr>
              <a:t>n, n</a:t>
            </a:r>
            <a:r>
              <a:rPr lang="en-US" altLang="en-US" i="1" baseline="30000">
                <a:latin typeface="Calibri" pitchFamily="34" charset="0"/>
              </a:rPr>
              <a:t>2</a:t>
            </a:r>
            <a:r>
              <a:rPr lang="en-US" altLang="en-US" i="1">
                <a:latin typeface="Calibri" pitchFamily="34" charset="0"/>
              </a:rPr>
              <a:t>, n</a:t>
            </a:r>
            <a:r>
              <a:rPr lang="en-US" altLang="en-US" i="1" baseline="30000">
                <a:latin typeface="Calibri" pitchFamily="34" charset="0"/>
              </a:rPr>
              <a:t>3</a:t>
            </a:r>
            <a:r>
              <a:rPr lang="en-US" altLang="en-US" i="1">
                <a:latin typeface="Calibri" pitchFamily="34" charset="0"/>
              </a:rPr>
              <a:t>, n</a:t>
            </a:r>
            <a:r>
              <a:rPr lang="en-US" altLang="en-US" i="1" baseline="30000">
                <a:latin typeface="Calibri" pitchFamily="34" charset="0"/>
              </a:rPr>
              <a:t>4</a:t>
            </a:r>
            <a:r>
              <a:rPr lang="en-US" altLang="en-US" i="1">
                <a:latin typeface="Calibri" pitchFamily="34" charset="0"/>
              </a:rPr>
              <a:t>, n</a:t>
            </a:r>
            <a:r>
              <a:rPr lang="en-US" altLang="en-US" i="1" baseline="30000">
                <a:latin typeface="Calibri" pitchFamily="34" charset="0"/>
              </a:rPr>
              <a:t>5</a:t>
            </a:r>
            <a:r>
              <a:rPr lang="en-US" altLang="en-US" i="1">
                <a:latin typeface="Calibri" pitchFamily="34" charset="0"/>
              </a:rPr>
              <a:t>,…</a:t>
            </a:r>
          </a:p>
        </p:txBody>
      </p:sp>
      <p:sp>
        <p:nvSpPr>
          <p:cNvPr id="12294" name="AutoShape 18"/>
          <p:cNvSpPr>
            <a:spLocks noChangeArrowheads="1"/>
          </p:cNvSpPr>
          <p:nvPr/>
        </p:nvSpPr>
        <p:spPr bwMode="auto">
          <a:xfrm>
            <a:off x="1524000" y="3581400"/>
            <a:ext cx="3429000" cy="838200"/>
          </a:xfrm>
          <a:prstGeom prst="wedgeRectCallout">
            <a:avLst>
              <a:gd name="adj1" fmla="val -48333"/>
              <a:gd name="adj2" fmla="val 6458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How about something like </a:t>
            </a:r>
            <a:r>
              <a:rPr lang="en-US" altLang="en-US" sz="2400" i="1">
                <a:latin typeface="Times New Roman" pitchFamily="18" charset="0"/>
              </a:rPr>
              <a:t>n log</a:t>
            </a:r>
            <a:r>
              <a:rPr lang="en-US" altLang="en-US" sz="2400" i="1" baseline="-25000">
                <a:latin typeface="Times New Roman" pitchFamily="18" charset="0"/>
              </a:rPr>
              <a:t>2 </a:t>
            </a:r>
            <a:r>
              <a:rPr lang="en-US" altLang="en-US" sz="2400" i="1">
                <a:latin typeface="Times New Roman" pitchFamily="18" charset="0"/>
              </a:rPr>
              <a:t>n </a:t>
            </a:r>
            <a:r>
              <a:rPr lang="en-US" altLang="en-US" sz="2400">
                <a:latin typeface="Times New Roman" pitchFamily="18" charset="0"/>
              </a:rPr>
              <a:t>?</a:t>
            </a:r>
          </a:p>
        </p:txBody>
      </p:sp>
      <p:sp>
        <p:nvSpPr>
          <p:cNvPr id="12295" name="Oval 20"/>
          <p:cNvSpPr>
            <a:spLocks noChangeArrowheads="1"/>
          </p:cNvSpPr>
          <p:nvPr/>
        </p:nvSpPr>
        <p:spPr bwMode="auto">
          <a:xfrm>
            <a:off x="6019800" y="3124200"/>
            <a:ext cx="2860675" cy="297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2296" name="Text Box 22"/>
          <p:cNvSpPr txBox="1">
            <a:spLocks noChangeArrowheads="1"/>
          </p:cNvSpPr>
          <p:nvPr/>
        </p:nvSpPr>
        <p:spPr bwMode="auto">
          <a:xfrm>
            <a:off x="6249988" y="6143625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The </a:t>
            </a:r>
            <a:r>
              <a:rPr lang="ja-JP" altLang="en-US" sz="2400">
                <a:latin typeface="Calibri" pitchFamily="34" charset="0"/>
              </a:rPr>
              <a:t>“</a:t>
            </a:r>
            <a:r>
              <a:rPr lang="en-US" altLang="ja-JP" sz="2400">
                <a:latin typeface="Calibri" pitchFamily="34" charset="0"/>
              </a:rPr>
              <a:t>class</a:t>
            </a:r>
            <a:r>
              <a:rPr lang="ja-JP" altLang="en-US" sz="2400">
                <a:latin typeface="Calibri" pitchFamily="34" charset="0"/>
              </a:rPr>
              <a:t>”</a:t>
            </a:r>
            <a:r>
              <a:rPr lang="en-US" altLang="ja-JP" sz="2400">
                <a:latin typeface="Calibri" pitchFamily="34" charset="0"/>
              </a:rPr>
              <a:t> </a:t>
            </a:r>
            <a:r>
              <a:rPr lang="en-US" altLang="ja-JP" sz="2400" b="1">
                <a:latin typeface="Calibri" pitchFamily="34" charset="0"/>
              </a:rPr>
              <a:t>P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12297" name="Text Box 23"/>
          <p:cNvSpPr txBox="1">
            <a:spLocks noChangeArrowheads="1"/>
          </p:cNvSpPr>
          <p:nvPr/>
        </p:nvSpPr>
        <p:spPr bwMode="auto">
          <a:xfrm>
            <a:off x="6575425" y="3352800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sorting</a:t>
            </a:r>
          </a:p>
        </p:txBody>
      </p:sp>
      <p:sp>
        <p:nvSpPr>
          <p:cNvPr id="12298" name="Text Box 24"/>
          <p:cNvSpPr txBox="1">
            <a:spLocks noChangeArrowheads="1"/>
          </p:cNvSpPr>
          <p:nvPr/>
        </p:nvSpPr>
        <p:spPr bwMode="auto">
          <a:xfrm>
            <a:off x="6096000" y="3821113"/>
            <a:ext cx="213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matrix multiplication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shortest paths</a:t>
            </a:r>
          </a:p>
        </p:txBody>
      </p:sp>
      <p:pic>
        <p:nvPicPr>
          <p:cNvPr id="12299" name="Picture 5" descr="al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609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BF0C44-4156-43FF-8241-1DFF8E7DC0F9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ja-JP" altLang="en-US" dirty="0"/>
              <a:t>“</a:t>
            </a:r>
            <a:r>
              <a:rPr lang="en-US" altLang="ja-JP" dirty="0"/>
              <a:t>Hard</a:t>
            </a:r>
            <a:r>
              <a:rPr lang="ja-JP" altLang="en-US" dirty="0"/>
              <a:t>”</a:t>
            </a:r>
            <a:r>
              <a:rPr lang="en-US" altLang="ja-JP" dirty="0"/>
              <a:t> Problems</a:t>
            </a:r>
            <a:endParaRPr lang="en-US" altLang="en-US" dirty="0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295" y="1311"/>
            <a:chExt cx="5177" cy="114"/>
          </a:xfrm>
        </p:grpSpPr>
        <p:sp>
          <p:nvSpPr>
            <p:cNvPr id="143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  <p:sp>
          <p:nvSpPr>
            <p:cNvPr id="143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-65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alibri" pitchFamily="34" charset="0"/>
              </a:endParaRPr>
            </a:p>
          </p:txBody>
        </p:sp>
      </p:grpSp>
      <p:pic>
        <p:nvPicPr>
          <p:cNvPr id="14340" name="Picture 28" descr="t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7922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479425" y="2057400"/>
            <a:ext cx="523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720816"/>
                </a:solidFill>
                <a:latin typeface="Calibri" pitchFamily="34" charset="0"/>
              </a:rPr>
              <a:t>The Travelling Salesperson Problem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2" name="Oval 31"/>
          <p:cNvSpPr>
            <a:spLocks noChangeArrowheads="1"/>
          </p:cNvSpPr>
          <p:nvPr/>
        </p:nvSpPr>
        <p:spPr bwMode="auto">
          <a:xfrm>
            <a:off x="4033838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3" name="Oval 32"/>
          <p:cNvSpPr>
            <a:spLocks noChangeArrowheads="1"/>
          </p:cNvSpPr>
          <p:nvPr/>
        </p:nvSpPr>
        <p:spPr bwMode="auto">
          <a:xfrm>
            <a:off x="2281238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4" name="Oval 33"/>
          <p:cNvSpPr>
            <a:spLocks noChangeArrowheads="1"/>
          </p:cNvSpPr>
          <p:nvPr/>
        </p:nvSpPr>
        <p:spPr bwMode="auto">
          <a:xfrm>
            <a:off x="2433638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5" name="Oval 34"/>
          <p:cNvSpPr>
            <a:spLocks noChangeArrowheads="1"/>
          </p:cNvSpPr>
          <p:nvPr/>
        </p:nvSpPr>
        <p:spPr bwMode="auto">
          <a:xfrm>
            <a:off x="5862638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6" name="Oval 35"/>
          <p:cNvSpPr>
            <a:spLocks noChangeArrowheads="1"/>
          </p:cNvSpPr>
          <p:nvPr/>
        </p:nvSpPr>
        <p:spPr bwMode="auto">
          <a:xfrm>
            <a:off x="5481638" y="579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itchFamily="34" charset="0"/>
            </a:endParaRPr>
          </a:p>
        </p:txBody>
      </p:sp>
      <p:sp>
        <p:nvSpPr>
          <p:cNvPr id="14347" name="Text Box 36"/>
          <p:cNvSpPr txBox="1">
            <a:spLocks noChangeArrowheads="1"/>
          </p:cNvSpPr>
          <p:nvPr/>
        </p:nvSpPr>
        <p:spPr bwMode="auto">
          <a:xfrm>
            <a:off x="3636963" y="271462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New York</a:t>
            </a:r>
          </a:p>
        </p:txBody>
      </p:sp>
      <p:sp>
        <p:nvSpPr>
          <p:cNvPr id="14348" name="Text Box 37"/>
          <p:cNvSpPr txBox="1">
            <a:spLocks noChangeArrowheads="1"/>
          </p:cNvSpPr>
          <p:nvPr/>
        </p:nvSpPr>
        <p:spPr bwMode="auto">
          <a:xfrm>
            <a:off x="6037263" y="3733800"/>
            <a:ext cx="310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Moscow</a:t>
            </a:r>
          </a:p>
        </p:txBody>
      </p:sp>
      <p:sp>
        <p:nvSpPr>
          <p:cNvPr id="14349" name="Text Box 38"/>
          <p:cNvSpPr txBox="1">
            <a:spLocks noChangeArrowheads="1"/>
          </p:cNvSpPr>
          <p:nvPr/>
        </p:nvSpPr>
        <p:spPr bwMode="auto">
          <a:xfrm>
            <a:off x="5813425" y="5715000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Paris</a:t>
            </a:r>
          </a:p>
        </p:txBody>
      </p:sp>
      <p:sp>
        <p:nvSpPr>
          <p:cNvPr id="14350" name="Text Box 39"/>
          <p:cNvSpPr txBox="1">
            <a:spLocks noChangeArrowheads="1"/>
          </p:cNvSpPr>
          <p:nvPr/>
        </p:nvSpPr>
        <p:spPr bwMode="auto">
          <a:xfrm>
            <a:off x="152400" y="36576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San Francisco</a:t>
            </a:r>
          </a:p>
        </p:txBody>
      </p:sp>
      <p:sp>
        <p:nvSpPr>
          <p:cNvPr id="14351" name="Text Box 40"/>
          <p:cNvSpPr txBox="1">
            <a:spLocks noChangeArrowheads="1"/>
          </p:cNvSpPr>
          <p:nvPr/>
        </p:nvSpPr>
        <p:spPr bwMode="auto">
          <a:xfrm>
            <a:off x="452438" y="5943600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itchFamily="34" charset="0"/>
              </a:rPr>
              <a:t>Claremont</a:t>
            </a:r>
          </a:p>
        </p:txBody>
      </p:sp>
      <p:sp>
        <p:nvSpPr>
          <p:cNvPr id="14352" name="Line 41"/>
          <p:cNvSpPr>
            <a:spLocks noChangeShapeType="1"/>
          </p:cNvSpPr>
          <p:nvPr/>
        </p:nvSpPr>
        <p:spPr bwMode="auto">
          <a:xfrm flipV="1">
            <a:off x="2433638" y="3352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42"/>
          <p:cNvSpPr>
            <a:spLocks noChangeShapeType="1"/>
          </p:cNvSpPr>
          <p:nvPr/>
        </p:nvSpPr>
        <p:spPr bwMode="auto">
          <a:xfrm>
            <a:off x="4262438" y="33528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43"/>
          <p:cNvSpPr>
            <a:spLocks noChangeShapeType="1"/>
          </p:cNvSpPr>
          <p:nvPr/>
        </p:nvSpPr>
        <p:spPr bwMode="auto">
          <a:xfrm>
            <a:off x="2509838" y="4191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44"/>
          <p:cNvSpPr>
            <a:spLocks noChangeShapeType="1"/>
          </p:cNvSpPr>
          <p:nvPr/>
        </p:nvSpPr>
        <p:spPr bwMode="auto">
          <a:xfrm>
            <a:off x="2357438" y="4267200"/>
            <a:ext cx="228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45"/>
          <p:cNvSpPr>
            <a:spLocks noChangeShapeType="1"/>
          </p:cNvSpPr>
          <p:nvPr/>
        </p:nvSpPr>
        <p:spPr bwMode="auto">
          <a:xfrm flipH="1">
            <a:off x="5557838" y="43434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46"/>
          <p:cNvSpPr>
            <a:spLocks noChangeShapeType="1"/>
          </p:cNvSpPr>
          <p:nvPr/>
        </p:nvSpPr>
        <p:spPr bwMode="auto">
          <a:xfrm>
            <a:off x="2662238" y="586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47"/>
          <p:cNvSpPr>
            <a:spLocks noChangeShapeType="1"/>
          </p:cNvSpPr>
          <p:nvPr/>
        </p:nvSpPr>
        <p:spPr bwMode="auto">
          <a:xfrm>
            <a:off x="4110038" y="3429000"/>
            <a:ext cx="1447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48"/>
          <p:cNvSpPr>
            <a:spLocks noChangeShapeType="1"/>
          </p:cNvSpPr>
          <p:nvPr/>
        </p:nvSpPr>
        <p:spPr bwMode="auto">
          <a:xfrm>
            <a:off x="2433638" y="4267200"/>
            <a:ext cx="3048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49"/>
          <p:cNvSpPr>
            <a:spLocks noChangeShapeType="1"/>
          </p:cNvSpPr>
          <p:nvPr/>
        </p:nvSpPr>
        <p:spPr bwMode="auto">
          <a:xfrm flipV="1">
            <a:off x="2590800" y="4267200"/>
            <a:ext cx="3276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50"/>
          <p:cNvSpPr>
            <a:spLocks noChangeShapeType="1"/>
          </p:cNvSpPr>
          <p:nvPr/>
        </p:nvSpPr>
        <p:spPr bwMode="auto">
          <a:xfrm flipH="1">
            <a:off x="2590800" y="3429000"/>
            <a:ext cx="1524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51"/>
          <p:cNvSpPr txBox="1">
            <a:spLocks noChangeArrowheads="1"/>
          </p:cNvSpPr>
          <p:nvPr/>
        </p:nvSpPr>
        <p:spPr bwMode="auto">
          <a:xfrm>
            <a:off x="1828800" y="4800600"/>
            <a:ext cx="65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366</a:t>
            </a:r>
          </a:p>
        </p:txBody>
      </p:sp>
      <p:sp>
        <p:nvSpPr>
          <p:cNvPr id="14363" name="Text Box 52"/>
          <p:cNvSpPr txBox="1">
            <a:spLocks noChangeArrowheads="1"/>
          </p:cNvSpPr>
          <p:nvPr/>
        </p:nvSpPr>
        <p:spPr bwMode="auto">
          <a:xfrm>
            <a:off x="3581400" y="586740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5625</a:t>
            </a:r>
          </a:p>
        </p:txBody>
      </p:sp>
      <p:sp>
        <p:nvSpPr>
          <p:cNvPr id="14364" name="Text Box 53"/>
          <p:cNvSpPr txBox="1">
            <a:spLocks noChangeArrowheads="1"/>
          </p:cNvSpPr>
          <p:nvPr/>
        </p:nvSpPr>
        <p:spPr bwMode="auto">
          <a:xfrm>
            <a:off x="5639547" y="5100935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1545</a:t>
            </a:r>
          </a:p>
        </p:txBody>
      </p:sp>
      <p:sp>
        <p:nvSpPr>
          <p:cNvPr id="14365" name="Text Box 54"/>
          <p:cNvSpPr txBox="1">
            <a:spLocks noChangeArrowheads="1"/>
          </p:cNvSpPr>
          <p:nvPr/>
        </p:nvSpPr>
        <p:spPr bwMode="auto">
          <a:xfrm>
            <a:off x="4822825" y="3352800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4664</a:t>
            </a:r>
          </a:p>
        </p:txBody>
      </p:sp>
      <p:sp>
        <p:nvSpPr>
          <p:cNvPr id="14366" name="Text Box 55"/>
          <p:cNvSpPr txBox="1">
            <a:spLocks noChangeArrowheads="1"/>
          </p:cNvSpPr>
          <p:nvPr/>
        </p:nvSpPr>
        <p:spPr bwMode="auto">
          <a:xfrm>
            <a:off x="3657600" y="411480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5868</a:t>
            </a:r>
          </a:p>
        </p:txBody>
      </p:sp>
      <p:sp>
        <p:nvSpPr>
          <p:cNvPr id="14367" name="Text Box 56"/>
          <p:cNvSpPr txBox="1">
            <a:spLocks noChangeArrowheads="1"/>
          </p:cNvSpPr>
          <p:nvPr/>
        </p:nvSpPr>
        <p:spPr bwMode="auto">
          <a:xfrm>
            <a:off x="2590800" y="632460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7621A"/>
                </a:solidFill>
                <a:latin typeface="Calibri" pitchFamily="34" charset="0"/>
              </a:rPr>
              <a:t>Brute Force?  Greed?</a:t>
            </a:r>
            <a:endParaRPr lang="en-US" altLang="en-US" sz="2400">
              <a:latin typeface="Calibri" pitchFamily="34" charset="0"/>
            </a:endParaRPr>
          </a:p>
        </p:txBody>
      </p:sp>
      <p:sp>
        <p:nvSpPr>
          <p:cNvPr id="14368" name="Text Box 57"/>
          <p:cNvSpPr txBox="1">
            <a:spLocks noChangeArrowheads="1"/>
          </p:cNvSpPr>
          <p:nvPr/>
        </p:nvSpPr>
        <p:spPr bwMode="auto">
          <a:xfrm>
            <a:off x="2438400" y="464820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2417</a:t>
            </a:r>
          </a:p>
        </p:txBody>
      </p:sp>
      <p:sp>
        <p:nvSpPr>
          <p:cNvPr id="14369" name="Text Box 58"/>
          <p:cNvSpPr txBox="1">
            <a:spLocks noChangeArrowheads="1"/>
          </p:cNvSpPr>
          <p:nvPr/>
        </p:nvSpPr>
        <p:spPr bwMode="auto">
          <a:xfrm>
            <a:off x="3405187" y="525780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6060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542263" y="3272135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2566</a:t>
            </a: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5014446" y="4719935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3627</a:t>
            </a:r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3464104" y="4495800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65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itchFamily="34" charset="0"/>
              </a:rPr>
              <a:t>5563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F9A490-3524-4556-99CE-9D9E983FE4E9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itchFamily="-65" charset="-128"/>
              </a:rPr>
              <a:t>The Hamiltonian Path Problem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457200" y="1236663"/>
            <a:ext cx="8218488" cy="180975"/>
            <a:chOff x="295" y="1311"/>
            <a:chExt cx="5177" cy="114"/>
          </a:xfrm>
        </p:grpSpPr>
        <p:sp>
          <p:nvSpPr>
            <p:cNvPr id="15385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5386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5364" name="Picture 24" descr="hami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846138"/>
            <a:ext cx="950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15"/>
          <p:cNvSpPr>
            <a:spLocks noChangeArrowheads="1"/>
          </p:cNvSpPr>
          <p:nvPr/>
        </p:nvSpPr>
        <p:spPr bwMode="auto">
          <a:xfrm>
            <a:off x="2549525" y="32480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366" name="Oval 15"/>
          <p:cNvSpPr>
            <a:spLocks noChangeArrowheads="1"/>
          </p:cNvSpPr>
          <p:nvPr/>
        </p:nvSpPr>
        <p:spPr bwMode="auto">
          <a:xfrm>
            <a:off x="4510088" y="18748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367" name="Oval 15"/>
          <p:cNvSpPr>
            <a:spLocks noChangeArrowheads="1"/>
          </p:cNvSpPr>
          <p:nvPr/>
        </p:nvSpPr>
        <p:spPr bwMode="auto">
          <a:xfrm>
            <a:off x="6415088" y="2841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368" name="Oval 15"/>
          <p:cNvSpPr>
            <a:spLocks noChangeArrowheads="1"/>
          </p:cNvSpPr>
          <p:nvPr/>
        </p:nvSpPr>
        <p:spPr bwMode="auto">
          <a:xfrm>
            <a:off x="6067425" y="4794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3506788" y="5022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  <a:stCxn id="15365" idx="7"/>
            <a:endCxn id="15366" idx="3"/>
          </p:cNvCxnSpPr>
          <p:nvPr/>
        </p:nvCxnSpPr>
        <p:spPr bwMode="auto">
          <a:xfrm rot="5400000" flipH="1" flipV="1">
            <a:off x="3038475" y="1776413"/>
            <a:ext cx="1211263" cy="17986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  <a:stCxn id="15366" idx="3"/>
            <a:endCxn id="15369" idx="0"/>
          </p:cNvCxnSpPr>
          <p:nvPr/>
        </p:nvCxnSpPr>
        <p:spPr bwMode="auto">
          <a:xfrm rot="5400000">
            <a:off x="2605882" y="3085306"/>
            <a:ext cx="2952750" cy="922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15369" idx="5"/>
            <a:endCxn id="15368" idx="2"/>
          </p:cNvCxnSpPr>
          <p:nvPr/>
        </p:nvCxnSpPr>
        <p:spPr bwMode="auto">
          <a:xfrm rot="5400000" flipH="1" flipV="1">
            <a:off x="4729956" y="3880644"/>
            <a:ext cx="309563" cy="2365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5368" idx="7"/>
            <a:endCxn id="15367" idx="4"/>
          </p:cNvCxnSpPr>
          <p:nvPr/>
        </p:nvCxnSpPr>
        <p:spPr bwMode="auto">
          <a:xfrm rot="5400000" flipH="1" flipV="1">
            <a:off x="5516563" y="3816350"/>
            <a:ext cx="1758950" cy="266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15368" idx="1"/>
            <a:endCxn id="15366" idx="5"/>
          </p:cNvCxnSpPr>
          <p:nvPr/>
        </p:nvCxnSpPr>
        <p:spPr bwMode="auto">
          <a:xfrm rot="16200000" flipV="1">
            <a:off x="4023519" y="2751931"/>
            <a:ext cx="2759075" cy="1395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15367" idx="3"/>
            <a:endCxn id="15369" idx="6"/>
          </p:cNvCxnSpPr>
          <p:nvPr/>
        </p:nvCxnSpPr>
        <p:spPr bwMode="auto">
          <a:xfrm rot="5400000">
            <a:off x="4042570" y="2729706"/>
            <a:ext cx="2100262" cy="27146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  <a:stCxn id="15369" idx="1"/>
            <a:endCxn id="15365" idx="5"/>
          </p:cNvCxnSpPr>
          <p:nvPr/>
        </p:nvCxnSpPr>
        <p:spPr bwMode="auto">
          <a:xfrm rot="16200000" flipV="1">
            <a:off x="2335213" y="3852863"/>
            <a:ext cx="1614487" cy="7953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25"/>
          <p:cNvSpPr txBox="1">
            <a:spLocks noChangeArrowheads="1"/>
          </p:cNvSpPr>
          <p:nvPr/>
        </p:nvSpPr>
        <p:spPr bwMode="auto">
          <a:xfrm>
            <a:off x="1433513" y="3095625"/>
            <a:ext cx="111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Rome, GA</a:t>
            </a:r>
          </a:p>
        </p:txBody>
      </p:sp>
      <p:sp>
        <p:nvSpPr>
          <p:cNvPr id="15378" name="TextBox 26"/>
          <p:cNvSpPr txBox="1">
            <a:spLocks noChangeArrowheads="1"/>
          </p:cNvSpPr>
          <p:nvPr/>
        </p:nvSpPr>
        <p:spPr bwMode="auto">
          <a:xfrm>
            <a:off x="3986213" y="1504950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Athens, GA</a:t>
            </a:r>
          </a:p>
        </p:txBody>
      </p:sp>
      <p:sp>
        <p:nvSpPr>
          <p:cNvPr id="15379" name="TextBox 27"/>
          <p:cNvSpPr txBox="1">
            <a:spLocks noChangeArrowheads="1"/>
          </p:cNvSpPr>
          <p:nvPr/>
        </p:nvSpPr>
        <p:spPr bwMode="auto">
          <a:xfrm>
            <a:off x="6643688" y="2841625"/>
            <a:ext cx="120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Homer, GA</a:t>
            </a:r>
          </a:p>
        </p:txBody>
      </p:sp>
      <p:sp>
        <p:nvSpPr>
          <p:cNvPr id="15380" name="TextBox 29"/>
          <p:cNvSpPr txBox="1">
            <a:spLocks noChangeArrowheads="1"/>
          </p:cNvSpPr>
          <p:nvPr/>
        </p:nvSpPr>
        <p:spPr bwMode="auto">
          <a:xfrm>
            <a:off x="6415088" y="4908550"/>
            <a:ext cx="152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Damascus, GA</a:t>
            </a:r>
          </a:p>
        </p:txBody>
      </p:sp>
      <p:sp>
        <p:nvSpPr>
          <p:cNvPr id="15381" name="TextBox 30"/>
          <p:cNvSpPr txBox="1">
            <a:spLocks noChangeArrowheads="1"/>
          </p:cNvSpPr>
          <p:nvPr/>
        </p:nvSpPr>
        <p:spPr bwMode="auto">
          <a:xfrm>
            <a:off x="2214563" y="5416550"/>
            <a:ext cx="1598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Bethlehem, GA</a:t>
            </a:r>
          </a:p>
        </p:txBody>
      </p:sp>
      <p:sp>
        <p:nvSpPr>
          <p:cNvPr id="46" name="Rounded Rectangular Callout 45"/>
          <p:cNvSpPr>
            <a:spLocks noChangeArrowheads="1"/>
          </p:cNvSpPr>
          <p:nvPr/>
        </p:nvSpPr>
        <p:spPr bwMode="auto">
          <a:xfrm>
            <a:off x="5581650" y="5653088"/>
            <a:ext cx="2103438" cy="642937"/>
          </a:xfrm>
          <a:prstGeom prst="wedgeRoundRectCallout">
            <a:avLst>
              <a:gd name="adj1" fmla="val -44074"/>
              <a:gd name="adj2" fmla="val 7713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+mn-lt"/>
                <a:ea typeface="+mn-ea"/>
              </a:rPr>
              <a:t>Those are some peachy names!</a:t>
            </a:r>
          </a:p>
        </p:txBody>
      </p:sp>
      <p:sp>
        <p:nvSpPr>
          <p:cNvPr id="15383" name="TextBox 46"/>
          <p:cNvSpPr txBox="1">
            <a:spLocks noChangeArrowheads="1"/>
          </p:cNvSpPr>
          <p:nvPr/>
        </p:nvSpPr>
        <p:spPr bwMode="auto">
          <a:xfrm>
            <a:off x="8026400" y="1989138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William Rowan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Hamilton</a:t>
            </a:r>
          </a:p>
        </p:txBody>
      </p:sp>
      <p:pic>
        <p:nvPicPr>
          <p:cNvPr id="15384" name="Picture 5" descr="ali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48363"/>
            <a:ext cx="6096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DB5DC5-C183-4848-BC30-A0F5F0871339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55563"/>
            <a:ext cx="23685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-65" charset="-128"/>
              </a:rPr>
              <a:t>n</a:t>
            </a:r>
            <a:r>
              <a:rPr lang="en-US" altLang="en-US" baseline="30000">
                <a:ea typeface="ＭＳ Ｐゴシック" pitchFamily="-65" charset="-128"/>
              </a:rPr>
              <a:t>2</a:t>
            </a:r>
            <a:r>
              <a:rPr lang="en-US" altLang="en-US">
                <a:ea typeface="ＭＳ Ｐゴシック" pitchFamily="-65" charset="-128"/>
              </a:rPr>
              <a:t> Versus 2</a:t>
            </a:r>
            <a:r>
              <a:rPr lang="en-US" altLang="en-US" baseline="30000">
                <a:ea typeface="ＭＳ Ｐゴシック" pitchFamily="-65" charset="-128"/>
              </a:rPr>
              <a:t>n</a:t>
            </a:r>
            <a:endParaRPr lang="en-US" altLang="en-US">
              <a:ea typeface="ＭＳ Ｐゴシック" pitchFamily="-65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>
                <a:ea typeface="ＭＳ Ｐゴシック" pitchFamily="-65" charset="-128"/>
              </a:rPr>
              <a:t>The Geoff-O-Matic performs 10</a:t>
            </a:r>
            <a:r>
              <a:rPr lang="en-US" altLang="en-US" baseline="30000">
                <a:ea typeface="ＭＳ Ｐゴシック" pitchFamily="-65" charset="-128"/>
              </a:rPr>
              <a:t>9</a:t>
            </a:r>
            <a:r>
              <a:rPr lang="en-US" altLang="en-US">
                <a:ea typeface="ＭＳ Ｐゴシック" pitchFamily="-65" charset="-128"/>
              </a:rPr>
              <a:t> operations/sec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381000" y="1122363"/>
            <a:ext cx="8218488" cy="204787"/>
            <a:chOff x="295" y="1171"/>
            <a:chExt cx="5177" cy="129"/>
          </a:xfrm>
        </p:grpSpPr>
        <p:sp>
          <p:nvSpPr>
            <p:cNvPr id="17429" name="Rectangle 4"/>
            <p:cNvSpPr>
              <a:spLocks noChangeArrowheads="1"/>
            </p:cNvSpPr>
            <p:nvPr/>
          </p:nvSpPr>
          <p:spPr bwMode="auto">
            <a:xfrm>
              <a:off x="295" y="117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7430" name="Rectangle 5"/>
            <p:cNvSpPr>
              <a:spLocks noChangeArrowheads="1"/>
            </p:cNvSpPr>
            <p:nvPr/>
          </p:nvSpPr>
          <p:spPr bwMode="auto">
            <a:xfrm>
              <a:off x="295" y="1252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1pPr>
              <a:lvl2pPr marL="742950" indent="-285750" defTabSz="45720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2pPr>
              <a:lvl3pPr marL="1143000" indent="-228600" defTabSz="4572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3pPr>
              <a:lvl4pPr marL="1600200" indent="-228600" defTabSz="4572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4pPr>
              <a:lvl5pPr marL="2057400" indent="-228600" defTabSz="4572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-65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 rot="20671861">
            <a:off x="6902450" y="342900"/>
            <a:ext cx="1582738" cy="395288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defTabSz="457200" eaLnBrk="1" hangingPunct="1">
              <a:defRPr/>
            </a:pPr>
            <a:r>
              <a:rPr lang="en-US" sz="1800" b="1" dirty="0">
                <a:solidFill>
                  <a:srgbClr val="0000FF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Geoff-O-</a:t>
            </a:r>
            <a:r>
              <a:rPr lang="en-US" sz="1800" b="1" dirty="0" err="1">
                <a:solidFill>
                  <a:srgbClr val="0000FF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rPr>
              <a:t>Matic</a:t>
            </a:r>
            <a:endParaRPr lang="en-US" sz="1800" b="1" dirty="0">
              <a:solidFill>
                <a:srgbClr val="0000FF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457200" y="3532188"/>
            <a:ext cx="9048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n</a:t>
            </a:r>
            <a:r>
              <a:rPr lang="en-US" altLang="en-US" sz="3600" baseline="30000">
                <a:solidFill>
                  <a:srgbClr val="00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30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30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2</a:t>
            </a:r>
            <a:r>
              <a:rPr lang="en-US" altLang="en-US" sz="3600" baseline="30000">
                <a:solidFill>
                  <a:srgbClr val="000000"/>
                </a:solidFill>
              </a:rPr>
              <a:t>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aseline="300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n!	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1943100" y="2725738"/>
            <a:ext cx="6972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n = 10			n = 30			n = 50			n = 70	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1943100" y="3532188"/>
            <a:ext cx="1319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3878263" y="3532188"/>
            <a:ext cx="1319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551488" y="3532188"/>
            <a:ext cx="1319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943100" y="4826000"/>
            <a:ext cx="1319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35852" name="TextBox 14"/>
          <p:cNvSpPr txBox="1">
            <a:spLocks noChangeArrowheads="1"/>
          </p:cNvSpPr>
          <p:nvPr/>
        </p:nvSpPr>
        <p:spPr bwMode="auto">
          <a:xfrm>
            <a:off x="3878263" y="4826000"/>
            <a:ext cx="1319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r>
              <a:rPr lang="en-US" altLang="en-US" sz="1800" baseline="30000">
                <a:solidFill>
                  <a:srgbClr val="000000"/>
                </a:solidFill>
              </a:rPr>
              <a:t>9</a:t>
            </a: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5551488" y="4826000"/>
            <a:ext cx="1319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10</a:t>
            </a:r>
            <a:r>
              <a:rPr lang="en-US" altLang="en-US" sz="1800" baseline="30000">
                <a:solidFill>
                  <a:srgbClr val="000000"/>
                </a:solidFill>
              </a:rPr>
              <a:t>15</a:t>
            </a: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11.6 days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7489825" y="3532188"/>
            <a:ext cx="132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4900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35855" name="TextBox 17"/>
          <p:cNvSpPr txBox="1">
            <a:spLocks noChangeArrowheads="1"/>
          </p:cNvSpPr>
          <p:nvPr/>
        </p:nvSpPr>
        <p:spPr bwMode="auto">
          <a:xfrm>
            <a:off x="7489825" y="4816475"/>
            <a:ext cx="1320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10</a:t>
            </a:r>
            <a:r>
              <a:rPr lang="en-US" altLang="en-US" sz="2000" b="1" baseline="30000">
                <a:solidFill>
                  <a:srgbClr val="000000"/>
                </a:solidFill>
              </a:rPr>
              <a:t>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</a:rPr>
              <a:t>31,688 years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17425" name="TextBox 13"/>
          <p:cNvSpPr txBox="1">
            <a:spLocks noChangeArrowheads="1"/>
          </p:cNvSpPr>
          <p:nvPr/>
        </p:nvSpPr>
        <p:spPr bwMode="auto">
          <a:xfrm>
            <a:off x="1957388" y="5602288"/>
            <a:ext cx="1319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&lt; 1 sec</a:t>
            </a:r>
            <a:r>
              <a:rPr lang="en-US" altLang="en-US" sz="1800">
                <a:solidFill>
                  <a:srgbClr val="000000"/>
                </a:solidFill>
              </a:rPr>
              <a:t>	 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733800" y="5602288"/>
            <a:ext cx="1319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defRPr/>
            </a:pPr>
            <a:endParaRPr lang="en-US" sz="1800" dirty="0">
              <a:solidFill>
                <a:srgbClr val="000000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10</a:t>
            </a:r>
            <a:r>
              <a:rPr lang="en-US" sz="2000" baseline="30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16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years</a:t>
            </a:r>
            <a:r>
              <a:rPr lang="en-US" sz="1800" dirty="0">
                <a:solidFill>
                  <a:srgbClr val="000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	 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510213" y="5599113"/>
            <a:ext cx="13192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defRPr/>
            </a:pPr>
            <a:endParaRPr lang="en-US" sz="1800" dirty="0">
              <a:solidFill>
                <a:srgbClr val="000000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10</a:t>
            </a:r>
            <a:r>
              <a:rPr lang="en-US" sz="2000" baseline="30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57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years</a:t>
            </a:r>
            <a:r>
              <a:rPr lang="en-US" sz="1800" dirty="0">
                <a:solidFill>
                  <a:srgbClr val="000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	 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7467600" y="5599113"/>
            <a:ext cx="1319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>
              <a:defRPr/>
            </a:pPr>
            <a:endParaRPr lang="en-US" sz="1800" dirty="0">
              <a:solidFill>
                <a:srgbClr val="000000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defTabSz="457200" eaLnBrk="1" hangingPunct="1"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10</a:t>
            </a:r>
            <a:r>
              <a:rPr lang="en-US" sz="2000" baseline="30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93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 years</a:t>
            </a:r>
            <a:r>
              <a:rPr lang="en-US" sz="1800" dirty="0">
                <a:solidFill>
                  <a:srgbClr val="0000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	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184240-4F8F-47D1-A450-9EECB4E9EA9D}"/>
              </a:ext>
            </a:extLst>
          </p:cNvPr>
          <p:cNvSpPr/>
          <p:nvPr/>
        </p:nvSpPr>
        <p:spPr>
          <a:xfrm>
            <a:off x="53419" y="-16907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https://www.cs.hmc.edu/~cs5grad/cs5/LectureSlides/class07-black-16-functional5.pptx</a:t>
            </a:r>
            <a:r>
              <a:rPr lang="en-US" sz="1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35853" grpId="0"/>
      <p:bldP spid="35855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2763</Words>
  <Application>Microsoft Office PowerPoint</Application>
  <PresentationFormat>On-screen Show (4:3)</PresentationFormat>
  <Paragraphs>342</Paragraphs>
  <Slides>40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</vt:lpstr>
      <vt:lpstr>Arial Unicode MS</vt:lpstr>
      <vt:lpstr>Calibri</vt:lpstr>
      <vt:lpstr>Monotype Sorts</vt:lpstr>
      <vt:lpstr>sans-serif</vt:lpstr>
      <vt:lpstr>Times New Roman</vt:lpstr>
      <vt:lpstr>Office Theme</vt:lpstr>
      <vt:lpstr> Big Oh (O)</vt:lpstr>
      <vt:lpstr>Omega Notation</vt:lpstr>
      <vt:lpstr>Theta Notation</vt:lpstr>
      <vt:lpstr>“Easy” Problems</vt:lpstr>
      <vt:lpstr>“Easy” Problems</vt:lpstr>
      <vt:lpstr>“Easy” Problems</vt:lpstr>
      <vt:lpstr>“Hard” Problems</vt:lpstr>
      <vt:lpstr>The Hamiltonian Path Problem</vt:lpstr>
      <vt:lpstr>n2 Versus 2n</vt:lpstr>
      <vt:lpstr>How bad is exponential complexity</vt:lpstr>
      <vt:lpstr>Tractability</vt:lpstr>
      <vt:lpstr>Optimization/Decision Problems</vt:lpstr>
      <vt:lpstr>Optimization/Decision Problems</vt:lpstr>
      <vt:lpstr>Decision and Optimization Problems</vt:lpstr>
      <vt:lpstr>The class P</vt:lpstr>
      <vt:lpstr>The Class P</vt:lpstr>
      <vt:lpstr>Complexity Class P</vt:lpstr>
      <vt:lpstr>Sample Problems in P</vt:lpstr>
      <vt:lpstr>NP</vt:lpstr>
      <vt:lpstr>PowerPoint Presentation</vt:lpstr>
      <vt:lpstr>PowerPoint Presentation</vt:lpstr>
      <vt:lpstr>The class NP</vt:lpstr>
      <vt:lpstr>Sample Problems in NP</vt:lpstr>
      <vt:lpstr>Hamiltonian cycles</vt:lpstr>
      <vt:lpstr>NP problems</vt:lpstr>
      <vt:lpstr>Review: P And NP Summary</vt:lpstr>
      <vt:lpstr>P is a subset of NP</vt:lpstr>
      <vt:lpstr> </vt:lpstr>
      <vt:lpstr>Are There Problems That Are Even Harder Than NP-Complete?</vt:lpstr>
      <vt:lpstr>PowerPoint Presentation</vt:lpstr>
      <vt:lpstr>PowerPoint Presentation</vt:lpstr>
      <vt:lpstr>PowerPoint Presentation</vt:lpstr>
      <vt:lpstr>NP-complete problems</vt:lpstr>
      <vt:lpstr>Reducibility</vt:lpstr>
      <vt:lpstr>Reduction</vt:lpstr>
      <vt:lpstr>Polynomial-Time Reducibility</vt:lpstr>
      <vt:lpstr>NP-Hard and NP-Complete</vt:lpstr>
      <vt:lpstr>PowerPoint Presentation</vt:lpstr>
      <vt:lpstr>PowerPoint Presentation</vt:lpstr>
      <vt:lpstr>The reducibility ‘tree’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P, NP, NP Hard, NP Complete</dc:title>
  <dc:creator>Arvind</dc:creator>
  <cp:lastModifiedBy>Darcy, Isabel K</cp:lastModifiedBy>
  <cp:revision>143</cp:revision>
  <dcterms:created xsi:type="dcterms:W3CDTF">2014-04-08T01:25:10Z</dcterms:created>
  <dcterms:modified xsi:type="dcterms:W3CDTF">2019-05-01T16:03:00Z</dcterms:modified>
</cp:coreProperties>
</file>