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0" r:id="rId4"/>
    <p:sldId id="271" r:id="rId5"/>
    <p:sldId id="259" r:id="rId6"/>
    <p:sldId id="269" r:id="rId7"/>
    <p:sldId id="273" r:id="rId8"/>
    <p:sldId id="272" r:id="rId9"/>
    <p:sldId id="260" r:id="rId10"/>
    <p:sldId id="275" r:id="rId11"/>
    <p:sldId id="276" r:id="rId12"/>
    <p:sldId id="324" r:id="rId13"/>
    <p:sldId id="277" r:id="rId14"/>
    <p:sldId id="278" r:id="rId15"/>
    <p:sldId id="279" r:id="rId16"/>
    <p:sldId id="264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2" r:id="rId31"/>
    <p:sldId id="294" r:id="rId32"/>
    <p:sldId id="295" r:id="rId33"/>
    <p:sldId id="299" r:id="rId34"/>
    <p:sldId id="298" r:id="rId35"/>
    <p:sldId id="301" r:id="rId36"/>
    <p:sldId id="303" r:id="rId37"/>
    <p:sldId id="326" r:id="rId38"/>
    <p:sldId id="327" r:id="rId39"/>
    <p:sldId id="302" r:id="rId40"/>
    <p:sldId id="304" r:id="rId41"/>
    <p:sldId id="305" r:id="rId42"/>
    <p:sldId id="306" r:id="rId43"/>
    <p:sldId id="261" r:id="rId44"/>
    <p:sldId id="262" r:id="rId45"/>
    <p:sldId id="308" r:id="rId46"/>
    <p:sldId id="309" r:id="rId47"/>
    <p:sldId id="323" r:id="rId48"/>
    <p:sldId id="325" r:id="rId49"/>
    <p:sldId id="268" r:id="rId50"/>
    <p:sldId id="310" r:id="rId51"/>
    <p:sldId id="311" r:id="rId52"/>
    <p:sldId id="315" r:id="rId53"/>
    <p:sldId id="316" r:id="rId54"/>
    <p:sldId id="317" r:id="rId55"/>
    <p:sldId id="320" r:id="rId56"/>
    <p:sldId id="319" r:id="rId57"/>
    <p:sldId id="322" r:id="rId58"/>
    <p:sldId id="318" r:id="rId59"/>
    <p:sldId id="321" r:id="rId60"/>
    <p:sldId id="274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5CX8drAtU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2013/01/traveling-salesman-problem/" TargetMode="External"/><Relationship Id="rId7" Type="http://schemas.openxmlformats.org/officeDocument/2006/relationships/hyperlink" Target="http://www.intechopen.com/books/traveling-salesman-problem-theory-and-applications/traveling-salesman-problem-an-overview-of-applications-formulations-and-solution-approaches" TargetMode="External"/><Relationship Id="rId2" Type="http://schemas.openxmlformats.org/officeDocument/2006/relationships/hyperlink" Target="http://eulerarchive.maa.org/docs/originals/E05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dfs.semanticscholar.org/927e/dbaa256301f500e8b3fcd52eaa6f0cc2c768.pdf" TargetMode="External"/><Relationship Id="rId5" Type="http://schemas.openxmlformats.org/officeDocument/2006/relationships/hyperlink" Target="http://www.mathematica-journal.com/issue/v11i3/contents/superhamilton/superhamilton.pdf" TargetMode="External"/><Relationship Id="rId4" Type="http://schemas.openxmlformats.org/officeDocument/2006/relationships/hyperlink" Target="http://www.math.uwaterloo.ca/tsp/world/picture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Hamiltonian and Eulerian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Alan </a:t>
            </a:r>
            <a:r>
              <a:rPr lang="en-US" sz="2400" dirty="0" err="1"/>
              <a:t>Cherne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E8378-3AD2-4C37-98CB-530E6F2D5656}"/>
              </a:ext>
            </a:extLst>
          </p:cNvPr>
          <p:cNvSpPr/>
          <p:nvPr/>
        </p:nvSpPr>
        <p:spPr>
          <a:xfrm>
            <a:off x="113414" y="5113864"/>
            <a:ext cx="10278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Modified from </a:t>
            </a:r>
            <a:r>
              <a:rPr lang="en-US"/>
              <a:t>https</a:t>
            </a:r>
            <a:r>
              <a:rPr lang="en-US" dirty="0"/>
              <a:t>://web.eecs.utk.edu/~cphillip/cs594_spring2016/Hamiltonian_and_Eulerian_Graphs</a:t>
            </a:r>
            <a:r>
              <a:rPr lang="en-US"/>
              <a:t>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5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a graph with a pencil is just drawing a 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160674"/>
            <a:ext cx="5681631" cy="4393510"/>
          </a:xfrm>
        </p:spPr>
      </p:pic>
    </p:spTree>
    <p:extLst>
      <p:ext uri="{BB962C8B-B14F-4D97-AF65-F5344CB8AC3E}">
        <p14:creationId xmlns:p14="http://schemas.microsoft.com/office/powerpoint/2010/main" val="369131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772525" cy="1320800"/>
          </a:xfrm>
        </p:spPr>
        <p:txBody>
          <a:bodyPr>
            <a:normAutofit/>
          </a:bodyPr>
          <a:lstStyle/>
          <a:p>
            <a:r>
              <a:rPr lang="en-US" dirty="0"/>
              <a:t>Lifting your pencil up is like attaching a new 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10343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422892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your pencil up is like attaching a new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1" y="1930400"/>
            <a:ext cx="2471738" cy="3880772"/>
          </a:xfrm>
        </p:spPr>
        <p:txBody>
          <a:bodyPr/>
          <a:lstStyle/>
          <a:p>
            <a:r>
              <a:rPr lang="en-US" dirty="0"/>
              <a:t>A new line doesn’t start or end on a vertex of odd degree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8" y="1930400"/>
            <a:ext cx="6979841" cy="4653226"/>
          </a:xfrm>
        </p:spPr>
      </p:pic>
    </p:spTree>
    <p:extLst>
      <p:ext uri="{BB962C8B-B14F-4D97-AF65-F5344CB8AC3E}">
        <p14:creationId xmlns:p14="http://schemas.microsoft.com/office/powerpoint/2010/main" val="92173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1-traversable, non-</a:t>
            </a:r>
            <a:r>
              <a:rPr lang="en-US" dirty="0" err="1"/>
              <a:t>eulerian</a:t>
            </a:r>
            <a:r>
              <a:rPr lang="en-US" dirty="0"/>
              <a:t> graph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6" y="1473200"/>
            <a:ext cx="6961541" cy="4875047"/>
          </a:xfrm>
        </p:spPr>
      </p:pic>
    </p:spTree>
    <p:extLst>
      <p:ext uri="{BB962C8B-B14F-4D97-AF65-F5344CB8AC3E}">
        <p14:creationId xmlns:p14="http://schemas.microsoft.com/office/powerpoint/2010/main" val="260581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2-traversable graph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52" y="1509133"/>
            <a:ext cx="6578923" cy="4890081"/>
          </a:xfrm>
        </p:spPr>
      </p:pic>
    </p:spTree>
    <p:extLst>
      <p:ext uri="{BB962C8B-B14F-4D97-AF65-F5344CB8AC3E}">
        <p14:creationId xmlns:p14="http://schemas.microsoft.com/office/powerpoint/2010/main" val="214161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Traversability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From any degree sequence e.g. (4,3,3,3,3,3,2,1) we can know immediately how many pen-strokes it would take to draw the graph.</a:t>
            </a:r>
          </a:p>
          <a:p>
            <a:r>
              <a:rPr lang="en-US" sz="2400" dirty="0" err="1"/>
              <a:t>Traversability</a:t>
            </a:r>
            <a:r>
              <a:rPr lang="en-US" sz="2400" dirty="0"/>
              <a:t> is a topological invariant, drawing on a torus doesn’t change anything</a:t>
            </a:r>
          </a:p>
          <a:p>
            <a:r>
              <a:rPr lang="en-US" sz="2400" dirty="0"/>
              <a:t>This doesn’t tell us how to draw it though…</a:t>
            </a:r>
          </a:p>
        </p:txBody>
      </p:sp>
    </p:spTree>
    <p:extLst>
      <p:ext uri="{BB962C8B-B14F-4D97-AF65-F5344CB8AC3E}">
        <p14:creationId xmlns:p14="http://schemas.microsoft.com/office/powerpoint/2010/main" val="338561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Cliques 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1651"/>
            <a:ext cx="8596668" cy="4269712"/>
          </a:xfrm>
        </p:spPr>
        <p:txBody>
          <a:bodyPr/>
          <a:lstStyle/>
          <a:p>
            <a:r>
              <a:rPr lang="en-US" dirty="0"/>
              <a:t>All cliques of odd order are even graphs, and Eulerian. </a:t>
            </a:r>
          </a:p>
          <a:p>
            <a:r>
              <a:rPr lang="en-US" dirty="0"/>
              <a:t>Every traversal is an Eulerian cycle – you must end where you started</a:t>
            </a:r>
          </a:p>
          <a:p>
            <a:r>
              <a:rPr lang="en-US" dirty="0"/>
              <a:t>It is possible to mess up…</a:t>
            </a:r>
          </a:p>
        </p:txBody>
      </p:sp>
    </p:spTree>
    <p:extLst>
      <p:ext uri="{BB962C8B-B14F-4D97-AF65-F5344CB8AC3E}">
        <p14:creationId xmlns:p14="http://schemas.microsoft.com/office/powerpoint/2010/main" val="249769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wrong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6" y="1578860"/>
            <a:ext cx="4940357" cy="4549473"/>
          </a:xfrm>
        </p:spPr>
      </p:pic>
    </p:spTree>
    <p:extLst>
      <p:ext uri="{BB962C8B-B14F-4D97-AF65-F5344CB8AC3E}">
        <p14:creationId xmlns:p14="http://schemas.microsoft.com/office/powerpoint/2010/main" val="57746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 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1025" cy="5038390"/>
          </a:xfrm>
        </p:spPr>
      </p:pic>
    </p:spTree>
    <p:extLst>
      <p:ext uri="{BB962C8B-B14F-4D97-AF65-F5344CB8AC3E}">
        <p14:creationId xmlns:p14="http://schemas.microsoft.com/office/powerpoint/2010/main" val="126874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5" cy="5038344"/>
          </a:xfrm>
        </p:spPr>
      </p:pic>
    </p:spTree>
    <p:extLst>
      <p:ext uri="{BB962C8B-B14F-4D97-AF65-F5344CB8AC3E}">
        <p14:creationId xmlns:p14="http://schemas.microsoft.com/office/powerpoint/2010/main" val="1998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1993"/>
            <a:ext cx="8998294" cy="388077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 </a:t>
            </a:r>
            <a:r>
              <a:rPr lang="en-US" sz="2400" u="sng" dirty="0"/>
              <a:t>Hamilton path </a:t>
            </a:r>
            <a:r>
              <a:rPr lang="en-US" sz="2400" dirty="0"/>
              <a:t>is a path that contains all vertices of a graph</a:t>
            </a:r>
          </a:p>
          <a:p>
            <a:r>
              <a:rPr lang="en-US" sz="2400" dirty="0"/>
              <a:t>A </a:t>
            </a:r>
            <a:r>
              <a:rPr lang="en-US" sz="2400" u="sng" dirty="0"/>
              <a:t>Hamilton cycle</a:t>
            </a:r>
            <a:r>
              <a:rPr lang="en-US" sz="2400" dirty="0"/>
              <a:t> is a cycle that contains all vertices of a graph</a:t>
            </a:r>
          </a:p>
          <a:p>
            <a:r>
              <a:rPr lang="en-US" sz="2400" dirty="0"/>
              <a:t>A </a:t>
            </a:r>
            <a:r>
              <a:rPr lang="en-US" sz="2400" b="1" u="sng" dirty="0"/>
              <a:t>Hamiltonian graph </a:t>
            </a:r>
            <a:r>
              <a:rPr lang="en-US" sz="2400" dirty="0"/>
              <a:t>is a graph that contains a Hamilton cycle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An </a:t>
            </a:r>
            <a:r>
              <a:rPr lang="en-US" sz="2400" u="sng" dirty="0"/>
              <a:t>Eulerian trail </a:t>
            </a:r>
            <a:r>
              <a:rPr lang="en-US" sz="2400" dirty="0"/>
              <a:t>is a walk that traverses each edge exactly once</a:t>
            </a:r>
          </a:p>
          <a:p>
            <a:r>
              <a:rPr lang="en-US" sz="2400" dirty="0"/>
              <a:t>An </a:t>
            </a:r>
            <a:r>
              <a:rPr lang="en-US" sz="2400" u="sng" dirty="0"/>
              <a:t>Eulerian cycle</a:t>
            </a:r>
            <a:r>
              <a:rPr lang="en-US" sz="2400" dirty="0"/>
              <a:t> is a cycle that traverses each edge exactly once</a:t>
            </a:r>
          </a:p>
          <a:p>
            <a:r>
              <a:rPr lang="en-US" sz="2400" dirty="0"/>
              <a:t>An </a:t>
            </a:r>
            <a:r>
              <a:rPr lang="en-US" sz="2400" b="1" u="sng" dirty="0"/>
              <a:t>Eulerian graph </a:t>
            </a:r>
            <a:r>
              <a:rPr lang="en-US" sz="2400" dirty="0"/>
              <a:t>is a graph that contains an Eulerian cycle</a:t>
            </a:r>
          </a:p>
        </p:txBody>
      </p:sp>
    </p:spTree>
    <p:extLst>
      <p:ext uri="{BB962C8B-B14F-4D97-AF65-F5344CB8AC3E}">
        <p14:creationId xmlns:p14="http://schemas.microsoft.com/office/powerpoint/2010/main" val="27496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4" cy="5038344"/>
          </a:xfrm>
        </p:spPr>
      </p:pic>
    </p:spTree>
    <p:extLst>
      <p:ext uri="{BB962C8B-B14F-4D97-AF65-F5344CB8AC3E}">
        <p14:creationId xmlns:p14="http://schemas.microsoft.com/office/powerpoint/2010/main" val="2437280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4" cy="5038344"/>
          </a:xfrm>
        </p:spPr>
      </p:pic>
    </p:spTree>
    <p:extLst>
      <p:ext uri="{BB962C8B-B14F-4D97-AF65-F5344CB8AC3E}">
        <p14:creationId xmlns:p14="http://schemas.microsoft.com/office/powerpoint/2010/main" val="370307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4" cy="5038344"/>
          </a:xfrm>
        </p:spPr>
      </p:pic>
    </p:spTree>
    <p:extLst>
      <p:ext uri="{BB962C8B-B14F-4D97-AF65-F5344CB8AC3E}">
        <p14:creationId xmlns:p14="http://schemas.microsoft.com/office/powerpoint/2010/main" val="15482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4" cy="5038344"/>
          </a:xfrm>
        </p:spPr>
      </p:pic>
    </p:spTree>
    <p:extLst>
      <p:ext uri="{BB962C8B-B14F-4D97-AF65-F5344CB8AC3E}">
        <p14:creationId xmlns:p14="http://schemas.microsoft.com/office/powerpoint/2010/main" val="3916678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4" cy="5038344"/>
          </a:xfrm>
        </p:spPr>
      </p:pic>
    </p:spTree>
    <p:extLst>
      <p:ext uri="{BB962C8B-B14F-4D97-AF65-F5344CB8AC3E}">
        <p14:creationId xmlns:p14="http://schemas.microsoft.com/office/powerpoint/2010/main" val="157336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4" cy="5038344"/>
          </a:xfrm>
        </p:spPr>
      </p:pic>
    </p:spTree>
    <p:extLst>
      <p:ext uri="{BB962C8B-B14F-4D97-AF65-F5344CB8AC3E}">
        <p14:creationId xmlns:p14="http://schemas.microsoft.com/office/powerpoint/2010/main" val="387762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4" cy="5038344"/>
          </a:xfrm>
        </p:spPr>
      </p:pic>
    </p:spTree>
    <p:extLst>
      <p:ext uri="{BB962C8B-B14F-4D97-AF65-F5344CB8AC3E}">
        <p14:creationId xmlns:p14="http://schemas.microsoft.com/office/powerpoint/2010/main" val="413000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5</a:t>
            </a:r>
            <a:r>
              <a:rPr lang="en-US" dirty="0"/>
              <a:t> correctly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730963" cy="5038344"/>
          </a:xfrm>
        </p:spPr>
      </p:pic>
    </p:spTree>
    <p:extLst>
      <p:ext uri="{BB962C8B-B14F-4D97-AF65-F5344CB8AC3E}">
        <p14:creationId xmlns:p14="http://schemas.microsoft.com/office/powerpoint/2010/main" val="1597480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The numbers 1 and 2 are relatively prime to 5, so drawing the edges one distance away cycles through 5 edges and drawing edges two distances away cycles through 5 edges as well</a:t>
            </a:r>
          </a:p>
          <a:p>
            <a:r>
              <a:rPr lang="en-US" sz="2400" dirty="0"/>
              <a:t>This is modular addition: 1, 1+1, 1+1+1, 1+1+1+1, 1+1+1+1+1 which gives the cycle (1,2,3,4,5) mod 5.</a:t>
            </a:r>
          </a:p>
          <a:p>
            <a:r>
              <a:rPr lang="en-US" sz="2400" dirty="0"/>
              <a:t>Similarly: 2, 2+2, 2+2+2, 2+2+2+2, 2+2+2+2+2 is the cycle (2,4,1,3,5) mod 5.</a:t>
            </a:r>
          </a:p>
          <a:p>
            <a:r>
              <a:rPr lang="en-US" sz="2400" dirty="0"/>
              <a:t>5+5 = 10, the number of edges in K</a:t>
            </a:r>
            <a:r>
              <a:rPr lang="en-US" sz="2400" baseline="-25000" dirty="0"/>
              <a:t>5</a:t>
            </a:r>
            <a:r>
              <a:rPr lang="en-US" sz="2400" dirty="0"/>
              <a:t>   </a:t>
            </a:r>
            <a:endParaRPr lang="en-US" sz="2400" baseline="-25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9013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K</a:t>
            </a:r>
            <a:r>
              <a:rPr lang="en-US" baseline="-25000" dirty="0"/>
              <a:t>7</a:t>
            </a:r>
            <a:r>
              <a:rPr lang="en-US" dirty="0"/>
              <a:t>?</a:t>
            </a:r>
            <a:br>
              <a:rPr lang="en-US" baseline="-25000" dirty="0"/>
            </a:b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96" y="1537471"/>
            <a:ext cx="5064253" cy="4967237"/>
          </a:xfrm>
        </p:spPr>
      </p:pic>
    </p:spTree>
    <p:extLst>
      <p:ext uri="{BB962C8B-B14F-4D97-AF65-F5344CB8AC3E}">
        <p14:creationId xmlns:p14="http://schemas.microsoft.com/office/powerpoint/2010/main" val="311579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Leonard Euler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6" y="2160588"/>
            <a:ext cx="3338035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682680" cy="4354511"/>
          </a:xfrm>
        </p:spPr>
        <p:txBody>
          <a:bodyPr/>
          <a:lstStyle/>
          <a:p>
            <a:r>
              <a:rPr lang="en-US" dirty="0"/>
              <a:t>Born - April 15, 1707 in Basel, Switzerland</a:t>
            </a:r>
          </a:p>
          <a:p>
            <a:r>
              <a:rPr lang="en-US" dirty="0"/>
              <a:t>Died - September 18, 1783 in St. Petersburg, Russia</a:t>
            </a:r>
          </a:p>
          <a:p>
            <a:r>
              <a:rPr lang="en-US" dirty="0"/>
              <a:t>Pioneered many branches of mathematics and physics</a:t>
            </a:r>
          </a:p>
          <a:p>
            <a:r>
              <a:rPr lang="en-US" dirty="0"/>
              <a:t>Went blind in 1766 yet increased his rate of production to one paper a week by 1775. </a:t>
            </a:r>
          </a:p>
          <a:p>
            <a:r>
              <a:rPr lang="en-US" dirty="0"/>
              <a:t>Could repeat the Aeneid of Virgil from beginning to end without hesitation</a:t>
            </a:r>
          </a:p>
          <a:p>
            <a:r>
              <a:rPr lang="en-US" dirty="0"/>
              <a:t>Nicknamed “Cyclops” by Frederick the Great of Prussia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31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method works for K</a:t>
            </a:r>
            <a:r>
              <a:rPr lang="en-US" baseline="-25000" dirty="0"/>
              <a:t>7</a:t>
            </a:r>
            <a:r>
              <a:rPr lang="en-US" dirty="0"/>
              <a:t> as well</a:t>
            </a:r>
            <a:r>
              <a:rPr lang="en-US" baseline="-25000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9511"/>
            <a:ext cx="8596668" cy="5038530"/>
          </a:xfrm>
        </p:spPr>
        <p:txBody>
          <a:bodyPr>
            <a:normAutofit/>
          </a:bodyPr>
          <a:lstStyle/>
          <a:p>
            <a:r>
              <a:rPr lang="en-US" sz="2400" dirty="0"/>
              <a:t>The numbers 1,2, and 3 are relatively prime to 7</a:t>
            </a:r>
          </a:p>
          <a:p>
            <a:r>
              <a:rPr lang="en-US" sz="2400" dirty="0"/>
              <a:t>One distance away: 1, 1+1, 1+1+1, 1+1+1+1, 1+1+1+1+1, 1+1+1+1+1+1, 1+1+1+1+1+1+1 is the cycle (1,2,3,4,5,6,7) mod 7</a:t>
            </a:r>
          </a:p>
          <a:p>
            <a:r>
              <a:rPr lang="en-US" sz="2400" dirty="0"/>
              <a:t>Two distances away: 2, 2+2, 2+2+2, 2+2+2+2, 2+2+2+2+2, 2+2+2+2+2+2, 2+2+2+2+2+2+2 is the cycle (2,4,6,1,3,5,6) mod 7</a:t>
            </a:r>
          </a:p>
          <a:p>
            <a:r>
              <a:rPr lang="en-US" sz="2400" dirty="0"/>
              <a:t>Three distances away: 3, 3+3, 3+3+3, 3+3+3+3, 3+3+3+3+3, 3+3+3+3+3+3, 3+3+3+3+3+3+3 is the cycle (3,6,2,5,1,4,7) mod 7</a:t>
            </a:r>
          </a:p>
          <a:p>
            <a:r>
              <a:rPr lang="en-US" sz="2400" dirty="0"/>
              <a:t>And 7+7+7 = 21, the number of edges in K</a:t>
            </a:r>
            <a:r>
              <a:rPr lang="en-US" sz="2400" baseline="-25000" dirty="0"/>
              <a:t>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776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different happens for K</a:t>
            </a:r>
            <a:r>
              <a:rPr lang="en-US" baseline="-25000" dirty="0"/>
              <a:t>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2" y="1585913"/>
            <a:ext cx="4514134" cy="4456112"/>
          </a:xfrm>
        </p:spPr>
      </p:pic>
    </p:spTree>
    <p:extLst>
      <p:ext uri="{BB962C8B-B14F-4D97-AF65-F5344CB8AC3E}">
        <p14:creationId xmlns:p14="http://schemas.microsoft.com/office/powerpoint/2010/main" val="3572916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K</a:t>
            </a:r>
            <a:r>
              <a:rPr lang="en-US" baseline="-25000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858552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The numbers 1, 2 and 4 are relatively prime to 9 to 3 isn’t.</a:t>
            </a:r>
          </a:p>
          <a:p>
            <a:r>
              <a:rPr lang="en-US" sz="2400" dirty="0"/>
              <a:t>If you try to cycle through vertices 3 distances away from each other you end up with this cycle: 3, 3+3, 3+3+3, 3+3+3+3,… which is (3,6,9,3,6,9,3,6,9)</a:t>
            </a:r>
          </a:p>
          <a:p>
            <a:r>
              <a:rPr lang="en-US" sz="2400" dirty="0"/>
              <a:t>You end up drawing only three edges, a triangle</a:t>
            </a:r>
          </a:p>
          <a:p>
            <a:r>
              <a:rPr lang="en-US" sz="2400" dirty="0"/>
              <a:t>Drawing K</a:t>
            </a:r>
            <a:r>
              <a:rPr lang="en-US" sz="2400" baseline="-25000" dirty="0"/>
              <a:t>9</a:t>
            </a:r>
            <a:r>
              <a:rPr lang="en-US" sz="2400" dirty="0"/>
              <a:t> can still be drawn using this method, but with a modification. I leave this as homework</a:t>
            </a:r>
          </a:p>
        </p:txBody>
      </p:sp>
    </p:spTree>
    <p:extLst>
      <p:ext uri="{BB962C8B-B14F-4D97-AF65-F5344CB8AC3E}">
        <p14:creationId xmlns:p14="http://schemas.microsoft.com/office/powerpoint/2010/main" val="1001222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Graphs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Hamiltonian graphs are graphs that contain a cycle that includes all vertices</a:t>
            </a:r>
          </a:p>
          <a:p>
            <a:r>
              <a:rPr lang="en-US" sz="2400" dirty="0"/>
              <a:t>Is the </a:t>
            </a:r>
            <a:r>
              <a:rPr lang="en-US" sz="2400" dirty="0" err="1"/>
              <a:t>Königsberg</a:t>
            </a:r>
            <a:r>
              <a:rPr lang="en-US" sz="2400" dirty="0"/>
              <a:t> bridge graph Hamiltonian?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2967828"/>
            <a:ext cx="6006415" cy="2535495"/>
          </a:xfrm>
        </p:spPr>
      </p:pic>
    </p:spTree>
    <p:extLst>
      <p:ext uri="{BB962C8B-B14F-4D97-AF65-F5344CB8AC3E}">
        <p14:creationId xmlns:p14="http://schemas.microsoft.com/office/powerpoint/2010/main" val="1314129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William Rowan Hamilton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" y="1895284"/>
            <a:ext cx="4975294" cy="41460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930401"/>
            <a:ext cx="4184034" cy="4110962"/>
          </a:xfrm>
        </p:spPr>
        <p:txBody>
          <a:bodyPr>
            <a:normAutofit/>
          </a:bodyPr>
          <a:lstStyle/>
          <a:p>
            <a:r>
              <a:rPr lang="en-US" sz="2400" dirty="0"/>
              <a:t>Born: August 4</a:t>
            </a:r>
            <a:r>
              <a:rPr lang="en-US" sz="2400" baseline="30000" dirty="0"/>
              <a:t>th</a:t>
            </a:r>
            <a:r>
              <a:rPr lang="en-US" sz="2400" dirty="0"/>
              <a:t>, 1805 in Dublin, Ireland</a:t>
            </a:r>
          </a:p>
          <a:p>
            <a:r>
              <a:rPr lang="en-US" sz="2400" dirty="0"/>
              <a:t>Died: September 2</a:t>
            </a:r>
            <a:r>
              <a:rPr lang="en-US" sz="2400" baseline="30000" dirty="0"/>
              <a:t>nd</a:t>
            </a:r>
            <a:r>
              <a:rPr lang="en-US" sz="2400" dirty="0"/>
              <a:t>, 1865 in Dublin, Ireland</a:t>
            </a:r>
          </a:p>
          <a:p>
            <a:r>
              <a:rPr lang="en-US" sz="2400" dirty="0"/>
              <a:t>Mathematician and physicist</a:t>
            </a:r>
          </a:p>
          <a:p>
            <a:r>
              <a:rPr lang="en-US" sz="2400" dirty="0"/>
              <a:t>Invented quaternions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116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Hamilton’s </a:t>
            </a:r>
            <a:r>
              <a:rPr lang="en-US" dirty="0" err="1"/>
              <a:t>Icosian</a:t>
            </a:r>
            <a:r>
              <a:rPr lang="en-US" dirty="0"/>
              <a:t> Game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1" y="1911362"/>
            <a:ext cx="5518601" cy="389981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84542" y="1938694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-Invented in 1857</a:t>
            </a:r>
          </a:p>
          <a:p>
            <a:pPr marL="0" indent="0">
              <a:buNone/>
            </a:pPr>
            <a:r>
              <a:rPr lang="en-US" sz="2400" dirty="0"/>
              <a:t>-Based on the dodecahedron</a:t>
            </a:r>
          </a:p>
          <a:p>
            <a:pPr marL="0" indent="0">
              <a:buNone/>
            </a:pPr>
            <a:r>
              <a:rPr lang="en-US" sz="2400" dirty="0"/>
              <a:t>a platonic solid</a:t>
            </a:r>
          </a:p>
          <a:p>
            <a:pPr marL="0" indent="0">
              <a:buNone/>
            </a:pPr>
            <a:r>
              <a:rPr lang="en-US" sz="2400" dirty="0"/>
              <a:t>-Turns out all platonic solids are Hamiltonian, something that certainly interested 19</a:t>
            </a:r>
            <a:r>
              <a:rPr lang="en-US" sz="2400" baseline="30000" dirty="0"/>
              <a:t>th</a:t>
            </a:r>
            <a:r>
              <a:rPr lang="en-US" sz="2400" dirty="0"/>
              <a:t> century mathematicians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9440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Knight’s Tour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318" y="1279642"/>
            <a:ext cx="4185623" cy="3304117"/>
          </a:xfrm>
        </p:spPr>
        <p:txBody>
          <a:bodyPr/>
          <a:lstStyle/>
          <a:p>
            <a:r>
              <a:rPr lang="en-US" dirty="0"/>
              <a:t>The objective is to move the Knight and land on all squares of a chess board</a:t>
            </a:r>
          </a:p>
          <a:p>
            <a:r>
              <a:rPr lang="en-US" dirty="0"/>
              <a:t>Earliest known reference to the Knight’s Tour dates back to a 9</a:t>
            </a:r>
            <a:r>
              <a:rPr lang="en-US" baseline="30000" dirty="0"/>
              <a:t>th</a:t>
            </a:r>
            <a:r>
              <a:rPr lang="en-US" dirty="0"/>
              <a:t> century Kashmiri poet named </a:t>
            </a:r>
            <a:r>
              <a:rPr lang="en-US" dirty="0" err="1"/>
              <a:t>Rudrata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1930400"/>
            <a:ext cx="5785281" cy="38530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C9BB0-BB75-4FD4-A653-AABCE580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007" y="3510281"/>
            <a:ext cx="2834640" cy="2834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0337E8-18AF-4897-BB95-75C734ED3147}"/>
              </a:ext>
            </a:extLst>
          </p:cNvPr>
          <p:cNvSpPr/>
          <p:nvPr/>
        </p:nvSpPr>
        <p:spPr>
          <a:xfrm>
            <a:off x="-68275" y="6488668"/>
            <a:ext cx="1232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https://www.family-games-treasurehouse.com/images/xChess_Moves_Knight.gif.pagespeed.ic.biZfNgmowW.png</a:t>
            </a:r>
          </a:p>
        </p:txBody>
      </p:sp>
    </p:spTree>
    <p:extLst>
      <p:ext uri="{BB962C8B-B14F-4D97-AF65-F5344CB8AC3E}">
        <p14:creationId xmlns:p14="http://schemas.microsoft.com/office/powerpoint/2010/main" val="2546991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Knight’s Tour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318" y="1279642"/>
            <a:ext cx="4185623" cy="3304117"/>
          </a:xfrm>
        </p:spPr>
        <p:txBody>
          <a:bodyPr/>
          <a:lstStyle/>
          <a:p>
            <a:r>
              <a:rPr lang="en-US" dirty="0"/>
              <a:t>The objective is to move the Knight and land on all squares of a chess board</a:t>
            </a:r>
          </a:p>
          <a:p>
            <a:r>
              <a:rPr lang="en-US" dirty="0"/>
              <a:t>Earliest known reference to the Knight’s Tour dates back to a 9</a:t>
            </a:r>
            <a:r>
              <a:rPr lang="en-US" baseline="30000" dirty="0"/>
              <a:t>th</a:t>
            </a:r>
            <a:r>
              <a:rPr lang="en-US" dirty="0"/>
              <a:t> century Kashmiri poet named </a:t>
            </a:r>
            <a:r>
              <a:rPr lang="en-US" dirty="0" err="1"/>
              <a:t>Rudrata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1930400"/>
            <a:ext cx="5785281" cy="38530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C9BB0-BB75-4FD4-A653-AABCE580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007" y="3510281"/>
            <a:ext cx="2834640" cy="2834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0337E8-18AF-4897-BB95-75C734ED3147}"/>
              </a:ext>
            </a:extLst>
          </p:cNvPr>
          <p:cNvSpPr/>
          <p:nvPr/>
        </p:nvSpPr>
        <p:spPr>
          <a:xfrm>
            <a:off x="-68275" y="6488668"/>
            <a:ext cx="123285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https://www.family-games-treasurehouse.com/images/xChess_Moves_Knight.gif.pagespeed.ic.biZfNgmowW.png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95C5DF-AF7E-4099-BC4F-C267A07D4C57}"/>
              </a:ext>
            </a:extLst>
          </p:cNvPr>
          <p:cNvCxnSpPr>
            <a:cxnSpLocks/>
          </p:cNvCxnSpPr>
          <p:nvPr/>
        </p:nvCxnSpPr>
        <p:spPr>
          <a:xfrm flipV="1">
            <a:off x="2343528" y="4046900"/>
            <a:ext cx="734650" cy="14152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23B243-1D51-45B4-B6B8-5CDFD82DE23F}"/>
              </a:ext>
            </a:extLst>
          </p:cNvPr>
          <p:cNvCxnSpPr>
            <a:cxnSpLocks/>
          </p:cNvCxnSpPr>
          <p:nvPr/>
        </p:nvCxnSpPr>
        <p:spPr>
          <a:xfrm flipH="1" flipV="1">
            <a:off x="2362959" y="4046638"/>
            <a:ext cx="734650" cy="1387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73A93F-A45A-4C48-8035-DB865A3884BE}"/>
              </a:ext>
            </a:extLst>
          </p:cNvPr>
          <p:cNvCxnSpPr>
            <a:cxnSpLocks/>
          </p:cNvCxnSpPr>
          <p:nvPr/>
        </p:nvCxnSpPr>
        <p:spPr>
          <a:xfrm flipV="1">
            <a:off x="2044531" y="4366109"/>
            <a:ext cx="1419289" cy="74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2B8F47-AEE4-45D8-8E5B-C10F2215A9B7}"/>
              </a:ext>
            </a:extLst>
          </p:cNvPr>
          <p:cNvCxnSpPr>
            <a:cxnSpLocks/>
          </p:cNvCxnSpPr>
          <p:nvPr/>
        </p:nvCxnSpPr>
        <p:spPr>
          <a:xfrm>
            <a:off x="2044531" y="4396769"/>
            <a:ext cx="1419289" cy="7177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10999E7-F66B-449C-A62D-76F236501080}"/>
              </a:ext>
            </a:extLst>
          </p:cNvPr>
          <p:cNvSpPr/>
          <p:nvPr/>
        </p:nvSpPr>
        <p:spPr>
          <a:xfrm>
            <a:off x="2979369" y="3949833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C34064-F9FC-406F-8B65-393D7B5AC6C9}"/>
              </a:ext>
            </a:extLst>
          </p:cNvPr>
          <p:cNvSpPr/>
          <p:nvPr/>
        </p:nvSpPr>
        <p:spPr>
          <a:xfrm>
            <a:off x="2624310" y="4603491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E6D0A3-322D-41E5-9C84-74F4BDCC271A}"/>
              </a:ext>
            </a:extLst>
          </p:cNvPr>
          <p:cNvSpPr/>
          <p:nvPr/>
        </p:nvSpPr>
        <p:spPr>
          <a:xfrm>
            <a:off x="1929096" y="4285318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C1FDE9-8B26-4378-849F-520ABA1CF779}"/>
              </a:ext>
            </a:extLst>
          </p:cNvPr>
          <p:cNvSpPr/>
          <p:nvPr/>
        </p:nvSpPr>
        <p:spPr>
          <a:xfrm>
            <a:off x="3275617" y="4266598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870EBD2-02A9-4711-82C8-31EB4461E5BE}"/>
              </a:ext>
            </a:extLst>
          </p:cNvPr>
          <p:cNvSpPr/>
          <p:nvPr/>
        </p:nvSpPr>
        <p:spPr>
          <a:xfrm>
            <a:off x="1938557" y="4976870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2CB8ED3-67E6-4A6A-81A9-24BDAC1ADDE7}"/>
              </a:ext>
            </a:extLst>
          </p:cNvPr>
          <p:cNvSpPr/>
          <p:nvPr/>
        </p:nvSpPr>
        <p:spPr>
          <a:xfrm>
            <a:off x="2260029" y="5333681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EB83E1-81BE-41CD-8E53-91ABF222F62E}"/>
              </a:ext>
            </a:extLst>
          </p:cNvPr>
          <p:cNvSpPr/>
          <p:nvPr/>
        </p:nvSpPr>
        <p:spPr>
          <a:xfrm>
            <a:off x="2992092" y="5331350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38CD7E-9CBA-45D3-91D3-71CDD25AC92E}"/>
              </a:ext>
            </a:extLst>
          </p:cNvPr>
          <p:cNvSpPr/>
          <p:nvPr/>
        </p:nvSpPr>
        <p:spPr>
          <a:xfrm>
            <a:off x="3345299" y="4997975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14F9D7F-6065-4155-ABC3-18E57EC2F62B}"/>
              </a:ext>
            </a:extLst>
          </p:cNvPr>
          <p:cNvSpPr/>
          <p:nvPr/>
        </p:nvSpPr>
        <p:spPr>
          <a:xfrm>
            <a:off x="2269252" y="3931952"/>
            <a:ext cx="211947" cy="19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2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Knight’s Tour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318" y="1279642"/>
            <a:ext cx="4185623" cy="3304117"/>
          </a:xfrm>
        </p:spPr>
        <p:txBody>
          <a:bodyPr/>
          <a:lstStyle/>
          <a:p>
            <a:r>
              <a:rPr lang="en-US" dirty="0"/>
              <a:t>The objective is to move the Knight and land on all squares of a chess board</a:t>
            </a:r>
          </a:p>
          <a:p>
            <a:r>
              <a:rPr lang="en-US" dirty="0"/>
              <a:t>Earliest known reference to the Knight’s Tour dates back to a 9</a:t>
            </a:r>
            <a:r>
              <a:rPr lang="en-US" baseline="30000" dirty="0"/>
              <a:t>th</a:t>
            </a:r>
            <a:r>
              <a:rPr lang="en-US" dirty="0"/>
              <a:t> century Kashmiri poet named </a:t>
            </a:r>
            <a:r>
              <a:rPr lang="en-US" dirty="0" err="1"/>
              <a:t>Rudrata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1930400"/>
            <a:ext cx="5785281" cy="38530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C9BB0-BB75-4FD4-A653-AABCE580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08" y="3510281"/>
            <a:ext cx="2834640" cy="2834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0337E8-18AF-4897-BB95-75C734ED3147}"/>
              </a:ext>
            </a:extLst>
          </p:cNvPr>
          <p:cNvSpPr/>
          <p:nvPr/>
        </p:nvSpPr>
        <p:spPr>
          <a:xfrm>
            <a:off x="-68275" y="6488668"/>
            <a:ext cx="123285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https://www.family-games-treasurehouse.com/images/xChess_Moves_Knight.gif.pagespeed.ic.biZfNgmowW.png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95C5DF-AF7E-4099-BC4F-C267A07D4C57}"/>
              </a:ext>
            </a:extLst>
          </p:cNvPr>
          <p:cNvCxnSpPr>
            <a:cxnSpLocks/>
          </p:cNvCxnSpPr>
          <p:nvPr/>
        </p:nvCxnSpPr>
        <p:spPr>
          <a:xfrm flipV="1">
            <a:off x="2330829" y="4046900"/>
            <a:ext cx="734650" cy="14152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23B243-1D51-45B4-B6B8-5CDFD82DE23F}"/>
              </a:ext>
            </a:extLst>
          </p:cNvPr>
          <p:cNvCxnSpPr>
            <a:cxnSpLocks/>
          </p:cNvCxnSpPr>
          <p:nvPr/>
        </p:nvCxnSpPr>
        <p:spPr>
          <a:xfrm flipH="1" flipV="1">
            <a:off x="2350260" y="4046638"/>
            <a:ext cx="734650" cy="1387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73A93F-A45A-4C48-8035-DB865A3884BE}"/>
              </a:ext>
            </a:extLst>
          </p:cNvPr>
          <p:cNvCxnSpPr>
            <a:cxnSpLocks/>
          </p:cNvCxnSpPr>
          <p:nvPr/>
        </p:nvCxnSpPr>
        <p:spPr>
          <a:xfrm flipV="1">
            <a:off x="2021780" y="4344944"/>
            <a:ext cx="1419289" cy="74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2B8F47-AEE4-45D8-8E5B-C10F2215A9B7}"/>
              </a:ext>
            </a:extLst>
          </p:cNvPr>
          <p:cNvCxnSpPr>
            <a:cxnSpLocks/>
          </p:cNvCxnSpPr>
          <p:nvPr/>
        </p:nvCxnSpPr>
        <p:spPr>
          <a:xfrm>
            <a:off x="2021780" y="4375604"/>
            <a:ext cx="1419289" cy="7177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5234FB-4E0E-4528-91D8-C22F216A533F}"/>
              </a:ext>
            </a:extLst>
          </p:cNvPr>
          <p:cNvGrpSpPr/>
          <p:nvPr/>
        </p:nvGrpSpPr>
        <p:grpSpPr>
          <a:xfrm>
            <a:off x="1577282" y="3602207"/>
            <a:ext cx="2661683" cy="1193102"/>
            <a:chOff x="1589981" y="3602207"/>
            <a:chExt cx="2661683" cy="11931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D6D822-3FCC-4F97-8E55-988F9319B91A}"/>
                </a:ext>
              </a:extLst>
            </p:cNvPr>
            <p:cNvGrpSpPr/>
            <p:nvPr/>
          </p:nvGrpSpPr>
          <p:grpSpPr>
            <a:xfrm>
              <a:off x="1589981" y="3602207"/>
              <a:ext cx="2661683" cy="198272"/>
              <a:chOff x="1589981" y="3636071"/>
              <a:chExt cx="2661683" cy="19827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10999E7-F66B-449C-A62D-76F236501080}"/>
                  </a:ext>
                </a:extLst>
              </p:cNvPr>
              <p:cNvSpPr/>
              <p:nvPr/>
            </p:nvSpPr>
            <p:spPr>
              <a:xfrm>
                <a:off x="228969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7C34064-F9FC-406F-8B65-393D7B5AC6C9}"/>
                  </a:ext>
                </a:extLst>
              </p:cNvPr>
              <p:cNvSpPr/>
              <p:nvPr/>
            </p:nvSpPr>
            <p:spPr>
              <a:xfrm>
                <a:off x="2983968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9E6D0A3-322D-41E5-9C84-74F4BDCC271A}"/>
                  </a:ext>
                </a:extLst>
              </p:cNvPr>
              <p:cNvSpPr/>
              <p:nvPr/>
            </p:nvSpPr>
            <p:spPr>
              <a:xfrm>
                <a:off x="1589981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0C1FDE9-8B26-4378-849F-520ABA1CF779}"/>
                  </a:ext>
                </a:extLst>
              </p:cNvPr>
              <p:cNvSpPr/>
              <p:nvPr/>
            </p:nvSpPr>
            <p:spPr>
              <a:xfrm>
                <a:off x="2627999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2CB8ED3-67E6-4A6A-81A9-24BDAC1ADDE7}"/>
                  </a:ext>
                </a:extLst>
              </p:cNvPr>
              <p:cNvSpPr/>
              <p:nvPr/>
            </p:nvSpPr>
            <p:spPr>
              <a:xfrm>
                <a:off x="403971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BEB83E1-81BE-41CD-8E53-91ABF222F62E}"/>
                  </a:ext>
                </a:extLst>
              </p:cNvPr>
              <p:cNvSpPr/>
              <p:nvPr/>
            </p:nvSpPr>
            <p:spPr>
              <a:xfrm>
                <a:off x="368324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38CD7E-9CBA-45D3-91D3-71CDD25AC92E}"/>
                  </a:ext>
                </a:extLst>
              </p:cNvPr>
              <p:cNvSpPr/>
              <p:nvPr/>
            </p:nvSpPr>
            <p:spPr>
              <a:xfrm>
                <a:off x="332070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14F9D7F-6065-4155-ABC3-18E57EC2F62B}"/>
                  </a:ext>
                </a:extLst>
              </p:cNvPr>
              <p:cNvSpPr/>
              <p:nvPr/>
            </p:nvSpPr>
            <p:spPr>
              <a:xfrm>
                <a:off x="1940402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48D835-3A7B-485C-A340-5FC27CF2D504}"/>
                </a:ext>
              </a:extLst>
            </p:cNvPr>
            <p:cNvGrpSpPr/>
            <p:nvPr/>
          </p:nvGrpSpPr>
          <p:grpSpPr>
            <a:xfrm>
              <a:off x="1589981" y="3940869"/>
              <a:ext cx="2661683" cy="198272"/>
              <a:chOff x="1589981" y="3636071"/>
              <a:chExt cx="2661683" cy="19827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C7BC37A-C516-449A-9120-6A7414E9F645}"/>
                  </a:ext>
                </a:extLst>
              </p:cNvPr>
              <p:cNvSpPr/>
              <p:nvPr/>
            </p:nvSpPr>
            <p:spPr>
              <a:xfrm>
                <a:off x="228969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17B14C9-DA5A-4C28-AFFB-36500BCBFBC2}"/>
                  </a:ext>
                </a:extLst>
              </p:cNvPr>
              <p:cNvSpPr/>
              <p:nvPr/>
            </p:nvSpPr>
            <p:spPr>
              <a:xfrm>
                <a:off x="2983968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E2A0024-D621-4194-AE4B-F5801628C4FC}"/>
                  </a:ext>
                </a:extLst>
              </p:cNvPr>
              <p:cNvSpPr/>
              <p:nvPr/>
            </p:nvSpPr>
            <p:spPr>
              <a:xfrm>
                <a:off x="1589981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2B15491-6716-4C39-9357-5B8E61FB6699}"/>
                  </a:ext>
                </a:extLst>
              </p:cNvPr>
              <p:cNvSpPr/>
              <p:nvPr/>
            </p:nvSpPr>
            <p:spPr>
              <a:xfrm>
                <a:off x="2627999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577CBE4-1CA3-4D47-937E-430C13606129}"/>
                  </a:ext>
                </a:extLst>
              </p:cNvPr>
              <p:cNvSpPr/>
              <p:nvPr/>
            </p:nvSpPr>
            <p:spPr>
              <a:xfrm>
                <a:off x="403971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6FFB9C9-5F0D-45B2-B686-98F0F7469768}"/>
                  </a:ext>
                </a:extLst>
              </p:cNvPr>
              <p:cNvSpPr/>
              <p:nvPr/>
            </p:nvSpPr>
            <p:spPr>
              <a:xfrm>
                <a:off x="368324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739431D-DE10-44F9-B4DE-E9FADF8E225E}"/>
                  </a:ext>
                </a:extLst>
              </p:cNvPr>
              <p:cNvSpPr/>
              <p:nvPr/>
            </p:nvSpPr>
            <p:spPr>
              <a:xfrm>
                <a:off x="332070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07B5266-F8B7-4F8D-9D91-B6148D79CFF8}"/>
                  </a:ext>
                </a:extLst>
              </p:cNvPr>
              <p:cNvSpPr/>
              <p:nvPr/>
            </p:nvSpPr>
            <p:spPr>
              <a:xfrm>
                <a:off x="1940402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B6B393C-89F0-4410-9702-85B0934FB7C6}"/>
                </a:ext>
              </a:extLst>
            </p:cNvPr>
            <p:cNvGrpSpPr/>
            <p:nvPr/>
          </p:nvGrpSpPr>
          <p:grpSpPr>
            <a:xfrm>
              <a:off x="1589981" y="4266836"/>
              <a:ext cx="2661683" cy="198272"/>
              <a:chOff x="1589981" y="3636071"/>
              <a:chExt cx="2661683" cy="19827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37B3411-0994-4045-9634-CD13E0D17E2C}"/>
                  </a:ext>
                </a:extLst>
              </p:cNvPr>
              <p:cNvSpPr/>
              <p:nvPr/>
            </p:nvSpPr>
            <p:spPr>
              <a:xfrm>
                <a:off x="228969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F9C3C4D-CFA8-4F35-8DC9-701DE1789D8C}"/>
                  </a:ext>
                </a:extLst>
              </p:cNvPr>
              <p:cNvSpPr/>
              <p:nvPr/>
            </p:nvSpPr>
            <p:spPr>
              <a:xfrm>
                <a:off x="2983968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629B30-B459-4B8E-9610-B3E6F7932F1D}"/>
                  </a:ext>
                </a:extLst>
              </p:cNvPr>
              <p:cNvSpPr/>
              <p:nvPr/>
            </p:nvSpPr>
            <p:spPr>
              <a:xfrm>
                <a:off x="1589981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E21B4D6-BB58-42DE-9152-A05186139E0B}"/>
                  </a:ext>
                </a:extLst>
              </p:cNvPr>
              <p:cNvSpPr/>
              <p:nvPr/>
            </p:nvSpPr>
            <p:spPr>
              <a:xfrm>
                <a:off x="2627999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BA13CAB-9BC6-4F5D-811D-041512A087A4}"/>
                  </a:ext>
                </a:extLst>
              </p:cNvPr>
              <p:cNvSpPr/>
              <p:nvPr/>
            </p:nvSpPr>
            <p:spPr>
              <a:xfrm>
                <a:off x="403971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7F26AAD-1556-403E-BF5D-08D492DA9DE9}"/>
                  </a:ext>
                </a:extLst>
              </p:cNvPr>
              <p:cNvSpPr/>
              <p:nvPr/>
            </p:nvSpPr>
            <p:spPr>
              <a:xfrm>
                <a:off x="368324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D0F68C3-0119-4FEC-8415-9B114E50F6F0}"/>
                  </a:ext>
                </a:extLst>
              </p:cNvPr>
              <p:cNvSpPr/>
              <p:nvPr/>
            </p:nvSpPr>
            <p:spPr>
              <a:xfrm>
                <a:off x="332070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2059449-2218-41BE-87CD-A2A85368F20A}"/>
                  </a:ext>
                </a:extLst>
              </p:cNvPr>
              <p:cNvSpPr/>
              <p:nvPr/>
            </p:nvSpPr>
            <p:spPr>
              <a:xfrm>
                <a:off x="1940402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4788263-65DE-4B9E-8780-2B3FBE0F4F1B}"/>
                </a:ext>
              </a:extLst>
            </p:cNvPr>
            <p:cNvGrpSpPr/>
            <p:nvPr/>
          </p:nvGrpSpPr>
          <p:grpSpPr>
            <a:xfrm>
              <a:off x="1589981" y="4597037"/>
              <a:ext cx="2661683" cy="198272"/>
              <a:chOff x="1589981" y="3636071"/>
              <a:chExt cx="2661683" cy="19827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A93D2E5-2CA2-40B3-9148-0E02C55EE55B}"/>
                  </a:ext>
                </a:extLst>
              </p:cNvPr>
              <p:cNvSpPr/>
              <p:nvPr/>
            </p:nvSpPr>
            <p:spPr>
              <a:xfrm>
                <a:off x="228969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33DE0CD-E868-4911-84C2-BC924DBF0C59}"/>
                  </a:ext>
                </a:extLst>
              </p:cNvPr>
              <p:cNvSpPr/>
              <p:nvPr/>
            </p:nvSpPr>
            <p:spPr>
              <a:xfrm>
                <a:off x="2983968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E0474D1-8F0B-4A23-958C-932D65C4CB44}"/>
                  </a:ext>
                </a:extLst>
              </p:cNvPr>
              <p:cNvSpPr/>
              <p:nvPr/>
            </p:nvSpPr>
            <p:spPr>
              <a:xfrm>
                <a:off x="1589981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B08DCD6-0798-4C79-AFFB-2DF3DAC8452B}"/>
                  </a:ext>
                </a:extLst>
              </p:cNvPr>
              <p:cNvSpPr/>
              <p:nvPr/>
            </p:nvSpPr>
            <p:spPr>
              <a:xfrm>
                <a:off x="2627999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98F7436-F9E1-43A5-AD10-F6142FD7738A}"/>
                  </a:ext>
                </a:extLst>
              </p:cNvPr>
              <p:cNvSpPr/>
              <p:nvPr/>
            </p:nvSpPr>
            <p:spPr>
              <a:xfrm>
                <a:off x="403971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A708710-28AE-4839-99E4-6F1809B3ACFB}"/>
                  </a:ext>
                </a:extLst>
              </p:cNvPr>
              <p:cNvSpPr/>
              <p:nvPr/>
            </p:nvSpPr>
            <p:spPr>
              <a:xfrm>
                <a:off x="368324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A7180AB-5662-49C9-8F96-AD2FE5AFDCDA}"/>
                  </a:ext>
                </a:extLst>
              </p:cNvPr>
              <p:cNvSpPr/>
              <p:nvPr/>
            </p:nvSpPr>
            <p:spPr>
              <a:xfrm>
                <a:off x="332070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5C87CEC-C2F1-4C06-95FF-0F14F3032E17}"/>
                  </a:ext>
                </a:extLst>
              </p:cNvPr>
              <p:cNvSpPr/>
              <p:nvPr/>
            </p:nvSpPr>
            <p:spPr>
              <a:xfrm>
                <a:off x="1940402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870FEF-46E4-4D9C-B1F4-8DB2E5B58A0D}"/>
              </a:ext>
            </a:extLst>
          </p:cNvPr>
          <p:cNvGrpSpPr/>
          <p:nvPr/>
        </p:nvGrpSpPr>
        <p:grpSpPr>
          <a:xfrm>
            <a:off x="1585751" y="5020364"/>
            <a:ext cx="2661683" cy="1193102"/>
            <a:chOff x="1589981" y="3602207"/>
            <a:chExt cx="2661683" cy="119310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D8B0D03-A45C-4217-BE46-DA73CC6DAE84}"/>
                </a:ext>
              </a:extLst>
            </p:cNvPr>
            <p:cNvGrpSpPr/>
            <p:nvPr/>
          </p:nvGrpSpPr>
          <p:grpSpPr>
            <a:xfrm>
              <a:off x="1589981" y="3602207"/>
              <a:ext cx="2661683" cy="198272"/>
              <a:chOff x="1589981" y="3636071"/>
              <a:chExt cx="2661683" cy="198272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E88AB59-3DAD-4959-A87B-7D1C023E41CE}"/>
                  </a:ext>
                </a:extLst>
              </p:cNvPr>
              <p:cNvSpPr/>
              <p:nvPr/>
            </p:nvSpPr>
            <p:spPr>
              <a:xfrm>
                <a:off x="228969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A707FD8-2EA0-4E11-9820-211BA879D056}"/>
                  </a:ext>
                </a:extLst>
              </p:cNvPr>
              <p:cNvSpPr/>
              <p:nvPr/>
            </p:nvSpPr>
            <p:spPr>
              <a:xfrm>
                <a:off x="2983968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4C384CE-1C24-4EFC-9D0B-3F73C87973C1}"/>
                  </a:ext>
                </a:extLst>
              </p:cNvPr>
              <p:cNvSpPr/>
              <p:nvPr/>
            </p:nvSpPr>
            <p:spPr>
              <a:xfrm>
                <a:off x="1589981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CD3C8DF-0235-4ABA-81D1-9D9AF7AEC473}"/>
                  </a:ext>
                </a:extLst>
              </p:cNvPr>
              <p:cNvSpPr/>
              <p:nvPr/>
            </p:nvSpPr>
            <p:spPr>
              <a:xfrm>
                <a:off x="2627999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BCA8B20-6732-4762-8167-F71884EDB0A7}"/>
                  </a:ext>
                </a:extLst>
              </p:cNvPr>
              <p:cNvSpPr/>
              <p:nvPr/>
            </p:nvSpPr>
            <p:spPr>
              <a:xfrm>
                <a:off x="403971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8DD4902-57AE-4BE3-9124-2C87D8E05E81}"/>
                  </a:ext>
                </a:extLst>
              </p:cNvPr>
              <p:cNvSpPr/>
              <p:nvPr/>
            </p:nvSpPr>
            <p:spPr>
              <a:xfrm>
                <a:off x="368324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16FA637-1485-4F9D-A10A-733F36BD8AF9}"/>
                  </a:ext>
                </a:extLst>
              </p:cNvPr>
              <p:cNvSpPr/>
              <p:nvPr/>
            </p:nvSpPr>
            <p:spPr>
              <a:xfrm>
                <a:off x="332070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F681DA5-7AEE-43D9-8CC2-50EF4C542124}"/>
                  </a:ext>
                </a:extLst>
              </p:cNvPr>
              <p:cNvSpPr/>
              <p:nvPr/>
            </p:nvSpPr>
            <p:spPr>
              <a:xfrm>
                <a:off x="1940402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253D34-8D43-4132-8397-346DA125CE82}"/>
                </a:ext>
              </a:extLst>
            </p:cNvPr>
            <p:cNvGrpSpPr/>
            <p:nvPr/>
          </p:nvGrpSpPr>
          <p:grpSpPr>
            <a:xfrm>
              <a:off x="1589981" y="3940869"/>
              <a:ext cx="2661683" cy="198272"/>
              <a:chOff x="1589981" y="3636071"/>
              <a:chExt cx="2661683" cy="198272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F292931-E178-4D96-953E-4F18CA968B99}"/>
                  </a:ext>
                </a:extLst>
              </p:cNvPr>
              <p:cNvSpPr/>
              <p:nvPr/>
            </p:nvSpPr>
            <p:spPr>
              <a:xfrm>
                <a:off x="228969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A118F42-7EAD-4623-956E-741652301C9A}"/>
                  </a:ext>
                </a:extLst>
              </p:cNvPr>
              <p:cNvSpPr/>
              <p:nvPr/>
            </p:nvSpPr>
            <p:spPr>
              <a:xfrm>
                <a:off x="2983968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2EDA043-01CB-4298-856C-73BD2AA3EB5C}"/>
                  </a:ext>
                </a:extLst>
              </p:cNvPr>
              <p:cNvSpPr/>
              <p:nvPr/>
            </p:nvSpPr>
            <p:spPr>
              <a:xfrm>
                <a:off x="1589981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35C9914-E011-42DA-B62F-EE2674D75E5B}"/>
                  </a:ext>
                </a:extLst>
              </p:cNvPr>
              <p:cNvSpPr/>
              <p:nvPr/>
            </p:nvSpPr>
            <p:spPr>
              <a:xfrm>
                <a:off x="2627999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C5156C9-6D2D-41CD-AE3E-1EB7CFB71E89}"/>
                  </a:ext>
                </a:extLst>
              </p:cNvPr>
              <p:cNvSpPr/>
              <p:nvPr/>
            </p:nvSpPr>
            <p:spPr>
              <a:xfrm>
                <a:off x="403971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7CC0E03-768A-4FE5-8415-F6B16761C03F}"/>
                  </a:ext>
                </a:extLst>
              </p:cNvPr>
              <p:cNvSpPr/>
              <p:nvPr/>
            </p:nvSpPr>
            <p:spPr>
              <a:xfrm>
                <a:off x="368324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4B6C0D0-3508-4CD5-B308-F63A1331A436}"/>
                  </a:ext>
                </a:extLst>
              </p:cNvPr>
              <p:cNvSpPr/>
              <p:nvPr/>
            </p:nvSpPr>
            <p:spPr>
              <a:xfrm>
                <a:off x="332070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67AC602-3C94-49AE-8254-42954E32ADBD}"/>
                  </a:ext>
                </a:extLst>
              </p:cNvPr>
              <p:cNvSpPr/>
              <p:nvPr/>
            </p:nvSpPr>
            <p:spPr>
              <a:xfrm>
                <a:off x="1940402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DD064BC-E1CB-44F9-B435-0D2CA370E7FA}"/>
                </a:ext>
              </a:extLst>
            </p:cNvPr>
            <p:cNvGrpSpPr/>
            <p:nvPr/>
          </p:nvGrpSpPr>
          <p:grpSpPr>
            <a:xfrm>
              <a:off x="1589981" y="4266836"/>
              <a:ext cx="2661683" cy="198272"/>
              <a:chOff x="1589981" y="3636071"/>
              <a:chExt cx="2661683" cy="198272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42C2B03-9DBD-4FCF-A4F5-0C7B0D6E52F1}"/>
                  </a:ext>
                </a:extLst>
              </p:cNvPr>
              <p:cNvSpPr/>
              <p:nvPr/>
            </p:nvSpPr>
            <p:spPr>
              <a:xfrm>
                <a:off x="228969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5DE10C-5AA3-4EA5-94F9-FA26C17181E2}"/>
                  </a:ext>
                </a:extLst>
              </p:cNvPr>
              <p:cNvSpPr/>
              <p:nvPr/>
            </p:nvSpPr>
            <p:spPr>
              <a:xfrm>
                <a:off x="2983968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014A19C-54F9-4BDF-AA73-C1B0172F2C74}"/>
                  </a:ext>
                </a:extLst>
              </p:cNvPr>
              <p:cNvSpPr/>
              <p:nvPr/>
            </p:nvSpPr>
            <p:spPr>
              <a:xfrm>
                <a:off x="1589981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BB99963-699B-4F8B-A238-444F31961854}"/>
                  </a:ext>
                </a:extLst>
              </p:cNvPr>
              <p:cNvSpPr/>
              <p:nvPr/>
            </p:nvSpPr>
            <p:spPr>
              <a:xfrm>
                <a:off x="2627999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B2061D6-984D-4977-AFC1-A569A8C2E528}"/>
                  </a:ext>
                </a:extLst>
              </p:cNvPr>
              <p:cNvSpPr/>
              <p:nvPr/>
            </p:nvSpPr>
            <p:spPr>
              <a:xfrm>
                <a:off x="403971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2346D88-3E4D-4378-8506-1FF143A0254E}"/>
                  </a:ext>
                </a:extLst>
              </p:cNvPr>
              <p:cNvSpPr/>
              <p:nvPr/>
            </p:nvSpPr>
            <p:spPr>
              <a:xfrm>
                <a:off x="368324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F2F92EA-91B2-4A60-8659-8C0CEDFB103B}"/>
                  </a:ext>
                </a:extLst>
              </p:cNvPr>
              <p:cNvSpPr/>
              <p:nvPr/>
            </p:nvSpPr>
            <p:spPr>
              <a:xfrm>
                <a:off x="332070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C5B462F-C638-4748-BF5F-CB1B3B126E4C}"/>
                  </a:ext>
                </a:extLst>
              </p:cNvPr>
              <p:cNvSpPr/>
              <p:nvPr/>
            </p:nvSpPr>
            <p:spPr>
              <a:xfrm>
                <a:off x="1940402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69D0322-EE9D-420D-9177-A3C9CFCE0B24}"/>
                </a:ext>
              </a:extLst>
            </p:cNvPr>
            <p:cNvGrpSpPr/>
            <p:nvPr/>
          </p:nvGrpSpPr>
          <p:grpSpPr>
            <a:xfrm>
              <a:off x="1589981" y="4597037"/>
              <a:ext cx="2661683" cy="198272"/>
              <a:chOff x="1589981" y="3636071"/>
              <a:chExt cx="2661683" cy="19827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AC47A91-5100-4D94-B890-C5BEC0F48225}"/>
                  </a:ext>
                </a:extLst>
              </p:cNvPr>
              <p:cNvSpPr/>
              <p:nvPr/>
            </p:nvSpPr>
            <p:spPr>
              <a:xfrm>
                <a:off x="228969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CF9E600-C917-42BE-AD2B-BD8CE2A7B6FB}"/>
                  </a:ext>
                </a:extLst>
              </p:cNvPr>
              <p:cNvSpPr/>
              <p:nvPr/>
            </p:nvSpPr>
            <p:spPr>
              <a:xfrm>
                <a:off x="2983968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36461A6-5EEA-4901-A78F-20A49E03E8A5}"/>
                  </a:ext>
                </a:extLst>
              </p:cNvPr>
              <p:cNvSpPr/>
              <p:nvPr/>
            </p:nvSpPr>
            <p:spPr>
              <a:xfrm>
                <a:off x="1589981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3482BD8-62F6-4F33-953D-9DAABFA2D571}"/>
                  </a:ext>
                </a:extLst>
              </p:cNvPr>
              <p:cNvSpPr/>
              <p:nvPr/>
            </p:nvSpPr>
            <p:spPr>
              <a:xfrm>
                <a:off x="2627999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52F4A4F-A30C-4FF7-9D2B-AA4FDD1D7717}"/>
                  </a:ext>
                </a:extLst>
              </p:cNvPr>
              <p:cNvSpPr/>
              <p:nvPr/>
            </p:nvSpPr>
            <p:spPr>
              <a:xfrm>
                <a:off x="403971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742A76A-735F-4429-AAAD-1AB7A69D7435}"/>
                  </a:ext>
                </a:extLst>
              </p:cNvPr>
              <p:cNvSpPr/>
              <p:nvPr/>
            </p:nvSpPr>
            <p:spPr>
              <a:xfrm>
                <a:off x="3683240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7C4D236-74C6-4759-8B1C-08C5DC723F07}"/>
                  </a:ext>
                </a:extLst>
              </p:cNvPr>
              <p:cNvSpPr/>
              <p:nvPr/>
            </p:nvSpPr>
            <p:spPr>
              <a:xfrm>
                <a:off x="3320707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20C22AC-DEEB-4E03-9DAC-FA820CA40580}"/>
                  </a:ext>
                </a:extLst>
              </p:cNvPr>
              <p:cNvSpPr/>
              <p:nvPr/>
            </p:nvSpPr>
            <p:spPr>
              <a:xfrm>
                <a:off x="1940402" y="3636071"/>
                <a:ext cx="211947" cy="19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942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Knight’s Tour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graph theoretic terms, a Knight’s Tour on a standard chess board is a Hamiltonian path on the graph to the right</a:t>
            </a:r>
          </a:p>
          <a:p>
            <a:r>
              <a:rPr lang="en-US" dirty="0"/>
              <a:t>The number on each node represents the degree of the vertex</a:t>
            </a:r>
          </a:p>
          <a:p>
            <a:r>
              <a:rPr lang="en-US" dirty="0"/>
              <a:t>First studied mathematically by Euler and later by </a:t>
            </a:r>
            <a:r>
              <a:rPr lang="en-US" dirty="0" err="1"/>
              <a:t>Vandermonde</a:t>
            </a:r>
            <a:r>
              <a:rPr lang="en-US" dirty="0"/>
              <a:t> and </a:t>
            </a:r>
            <a:r>
              <a:rPr lang="en-US" dirty="0" err="1"/>
              <a:t>Warnsdorf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1270000"/>
            <a:ext cx="4829969" cy="4829969"/>
          </a:xfrm>
        </p:spPr>
      </p:pic>
    </p:spTree>
    <p:extLst>
      <p:ext uri="{BB962C8B-B14F-4D97-AF65-F5344CB8AC3E}">
        <p14:creationId xmlns:p14="http://schemas.microsoft.com/office/powerpoint/2010/main" val="17088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66791" cy="1320800"/>
          </a:xfrm>
        </p:spPr>
        <p:txBody>
          <a:bodyPr>
            <a:normAutofit/>
          </a:bodyPr>
          <a:lstStyle/>
          <a:p>
            <a:r>
              <a:rPr lang="en-US" dirty="0" err="1"/>
              <a:t>Königsberg</a:t>
            </a:r>
            <a:r>
              <a:rPr lang="en-US" dirty="0"/>
              <a:t>, Prussia – Now Kaliningrad, Russia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9" y="2160588"/>
            <a:ext cx="3244670" cy="38814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98" y="2160588"/>
            <a:ext cx="2851139" cy="3881437"/>
          </a:xfrm>
        </p:spPr>
      </p:pic>
    </p:spTree>
    <p:extLst>
      <p:ext uri="{BB962C8B-B14F-4D97-AF65-F5344CB8AC3E}">
        <p14:creationId xmlns:p14="http://schemas.microsoft.com/office/powerpoint/2010/main" val="1169460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Knight’s Tour	in general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nxn</a:t>
            </a:r>
            <a:r>
              <a:rPr lang="en-US" dirty="0"/>
              <a:t> chessboard has a closed knight’s tour </a:t>
            </a:r>
            <a:r>
              <a:rPr lang="en-US" dirty="0" err="1"/>
              <a:t>iff</a:t>
            </a:r>
            <a:r>
              <a:rPr lang="en-US" dirty="0"/>
              <a:t> n≥6 and n is even</a:t>
            </a:r>
          </a:p>
          <a:p>
            <a:r>
              <a:rPr lang="en-US" dirty="0"/>
              <a:t>There are 13,267,364,410,532 Hamiltonian cycles on the standard 8x8 Knight’s Graph</a:t>
            </a:r>
          </a:p>
          <a:p>
            <a:r>
              <a:rPr lang="en-US" dirty="0"/>
              <a:t>Knight’s Graphs are bipartite </a:t>
            </a:r>
          </a:p>
          <a:p>
            <a:r>
              <a:rPr lang="en-US" dirty="0"/>
              <a:t>Can almost make a magic square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Knight’s Tour on 8x8 board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43" y="2737245"/>
            <a:ext cx="3743098" cy="3305175"/>
          </a:xfrm>
        </p:spPr>
      </p:pic>
    </p:spTree>
    <p:extLst>
      <p:ext uri="{BB962C8B-B14F-4D97-AF65-F5344CB8AC3E}">
        <p14:creationId xmlns:p14="http://schemas.microsoft.com/office/powerpoint/2010/main" val="1220774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Hypohamiltonian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/>
          <a:lstStyle/>
          <a:p>
            <a:r>
              <a:rPr lang="en-US" dirty="0"/>
              <a:t>A graph is called </a:t>
            </a:r>
            <a:r>
              <a:rPr lang="en-US" dirty="0" err="1"/>
              <a:t>Hypohamiltonian</a:t>
            </a:r>
            <a:r>
              <a:rPr lang="en-US" dirty="0"/>
              <a:t> if the deletion of any one vertex allows there to be a Hamilton cycle</a:t>
            </a:r>
          </a:p>
          <a:p>
            <a:r>
              <a:rPr lang="en-US" dirty="0"/>
              <a:t>The 27x27 Knight’s Graph is (possibly) </a:t>
            </a:r>
            <a:r>
              <a:rPr lang="en-US" dirty="0" err="1"/>
              <a:t>Hypohamiltonian</a:t>
            </a:r>
            <a:r>
              <a:rPr lang="en-US" dirty="0"/>
              <a:t> – deleting one square allows a Hamiltonian cycle on the smaller board</a:t>
            </a:r>
          </a:p>
          <a:p>
            <a:r>
              <a:rPr lang="en-US" dirty="0"/>
              <a:t>The same is true for the 5x5, 7x7, 9x9, and 11x11 boards…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40" y="1109182"/>
            <a:ext cx="4834171" cy="5054532"/>
          </a:xfrm>
        </p:spPr>
      </p:pic>
    </p:spTree>
    <p:extLst>
      <p:ext uri="{BB962C8B-B14F-4D97-AF65-F5344CB8AC3E}">
        <p14:creationId xmlns:p14="http://schemas.microsoft.com/office/powerpoint/2010/main" val="58940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Knight’s Tour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open Knight’s Tour exists on an infinite Knight’s Graph</a:t>
            </a:r>
          </a:p>
          <a:p>
            <a:r>
              <a:rPr lang="en-US" dirty="0"/>
              <a:t>Cantor could have proved that the integers have the same cardinality as the </a:t>
            </a:r>
            <a:r>
              <a:rPr lang="en-US" dirty="0" err="1"/>
              <a:t>ZxZ</a:t>
            </a:r>
            <a:r>
              <a:rPr lang="en-US" dirty="0"/>
              <a:t> grid by using the movement of a knight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11" y="2160589"/>
            <a:ext cx="4315052" cy="3973391"/>
          </a:xfrm>
        </p:spPr>
      </p:pic>
    </p:spTree>
    <p:extLst>
      <p:ext uri="{BB962C8B-B14F-4D97-AF65-F5344CB8AC3E}">
        <p14:creationId xmlns:p14="http://schemas.microsoft.com/office/powerpoint/2010/main" val="2801669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275"/>
          </a:xfrm>
        </p:spPr>
        <p:txBody>
          <a:bodyPr/>
          <a:lstStyle/>
          <a:p>
            <a:r>
              <a:rPr lang="en-US" dirty="0"/>
              <a:t>Hamiltonian Graphs in general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162"/>
            <a:ext cx="8596668" cy="5057776"/>
          </a:xfrm>
        </p:spPr>
        <p:txBody>
          <a:bodyPr>
            <a:normAutofit/>
          </a:bodyPr>
          <a:lstStyle/>
          <a:p>
            <a:r>
              <a:rPr lang="en-US" sz="2400" dirty="0"/>
              <a:t>Determining if a graph is Hamiltonian is NP-complete, so there is no easy necessary and sufficient condition.</a:t>
            </a:r>
          </a:p>
          <a:p>
            <a:r>
              <a:rPr lang="en-US" sz="2400" b="1" u="sng" dirty="0"/>
              <a:t>Theorem</a:t>
            </a:r>
            <a:r>
              <a:rPr lang="en-US" sz="2400" b="1" dirty="0"/>
              <a:t>: </a:t>
            </a:r>
            <a:r>
              <a:rPr lang="en-US" sz="2400" dirty="0"/>
              <a:t>A necessary condition for a graph to be Hamiltonian is that it satisfies the following equation:</a:t>
            </a:r>
          </a:p>
          <a:p>
            <a:r>
              <a:rPr lang="en-US" sz="2400" dirty="0"/>
              <a:t>Let S be a set of vertices in a graph G and c(G) the amount of components in a graph. Then,</a:t>
            </a:r>
            <a:br>
              <a:rPr lang="en-US" sz="2400" dirty="0"/>
            </a:br>
            <a:r>
              <a:rPr lang="en-US" sz="2400" dirty="0"/>
              <a:t>					c(G-S)≤|S|</a:t>
            </a:r>
          </a:p>
          <a:p>
            <a:r>
              <a:rPr lang="en-US" sz="2400" dirty="0"/>
              <a:t>In words: If you delete S vertices you are left with S or less components </a:t>
            </a:r>
          </a:p>
          <a:p>
            <a:r>
              <a:rPr lang="en-US" sz="2400" dirty="0"/>
              <a:t>A graph that satisfies this condition for all sets S is called </a:t>
            </a:r>
            <a:r>
              <a:rPr lang="en-US" sz="2400" i="1" dirty="0"/>
              <a:t>tough.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266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true?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" y="1723667"/>
            <a:ext cx="10097834" cy="3490478"/>
          </a:xfrm>
        </p:spPr>
      </p:pic>
    </p:spTree>
    <p:extLst>
      <p:ext uri="{BB962C8B-B14F-4D97-AF65-F5344CB8AC3E}">
        <p14:creationId xmlns:p14="http://schemas.microsoft.com/office/powerpoint/2010/main" val="687826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Toughness Test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If a graph is not tough it is not Hamiltonian</a:t>
            </a:r>
          </a:p>
          <a:p>
            <a:r>
              <a:rPr lang="en-US" sz="2000" dirty="0"/>
              <a:t>A simple test is to pick a set of vertices and see if it breaks the equation c(G-S)≤|S|</a:t>
            </a:r>
          </a:p>
          <a:p>
            <a:r>
              <a:rPr lang="en-US" sz="2000" dirty="0"/>
              <a:t>Is this graph tough?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08" y="2160589"/>
            <a:ext cx="3743194" cy="3150381"/>
          </a:xfrm>
        </p:spPr>
      </p:pic>
    </p:spTree>
    <p:extLst>
      <p:ext uri="{BB962C8B-B14F-4D97-AF65-F5344CB8AC3E}">
        <p14:creationId xmlns:p14="http://schemas.microsoft.com/office/powerpoint/2010/main" val="1335003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4x4 Knight’s Graph tough?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90" y="1930400"/>
            <a:ext cx="3788983" cy="377639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04658" y="1930400"/>
            <a:ext cx="4184034" cy="38807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6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Tough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77" y="1930400"/>
            <a:ext cx="4244182" cy="4230082"/>
          </a:xfrm>
        </p:spPr>
      </p:pic>
    </p:spTree>
    <p:extLst>
      <p:ext uri="{BB962C8B-B14F-4D97-AF65-F5344CB8AC3E}">
        <p14:creationId xmlns:p14="http://schemas.microsoft.com/office/powerpoint/2010/main" val="2667505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Tough, but not Hamiltonian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45" y="1545398"/>
            <a:ext cx="5673080" cy="4146692"/>
          </a:xfrm>
        </p:spPr>
      </p:pic>
    </p:spTree>
    <p:extLst>
      <p:ext uri="{BB962C8B-B14F-4D97-AF65-F5344CB8AC3E}">
        <p14:creationId xmlns:p14="http://schemas.microsoft.com/office/powerpoint/2010/main" val="1449551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Tougher than Tough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1651"/>
            <a:ext cx="8596668" cy="4269712"/>
          </a:xfrm>
        </p:spPr>
        <p:txBody>
          <a:bodyPr>
            <a:normAutofit/>
          </a:bodyPr>
          <a:lstStyle/>
          <a:p>
            <a:r>
              <a:rPr lang="en-US" sz="2000" dirty="0"/>
              <a:t>We have seen that toughness is not a sufficient condition for </a:t>
            </a:r>
            <a:r>
              <a:rPr lang="en-US" sz="2000" dirty="0" err="1"/>
              <a:t>Hamiltonicity</a:t>
            </a:r>
            <a:r>
              <a:rPr lang="en-US" sz="2000" dirty="0"/>
              <a:t>, but what about making a stronger condition?</a:t>
            </a:r>
          </a:p>
          <a:p>
            <a:r>
              <a:rPr lang="en-US" sz="2000" b="1" u="sng" dirty="0"/>
              <a:t>Definition</a:t>
            </a:r>
            <a:r>
              <a:rPr lang="en-US" sz="2000" dirty="0"/>
              <a:t>: A graph G is said to be </a:t>
            </a:r>
            <a:r>
              <a:rPr lang="en-US" sz="2000" i="1" dirty="0"/>
              <a:t>t</a:t>
            </a:r>
            <a:r>
              <a:rPr lang="en-US" sz="2000" dirty="0"/>
              <a:t>-tough if for a given real number </a:t>
            </a:r>
            <a:r>
              <a:rPr lang="en-US" sz="2000" i="1" dirty="0"/>
              <a:t>t </a:t>
            </a:r>
            <a:r>
              <a:rPr lang="en-US" sz="2000" dirty="0"/>
              <a:t>and for every set of vertices |S|&gt;1 the following equation is satisfied: c(G-S)≤ |S|/</a:t>
            </a:r>
            <a:r>
              <a:rPr lang="en-US" sz="2000" i="1" dirty="0"/>
              <a:t>t</a:t>
            </a:r>
          </a:p>
          <a:p>
            <a:r>
              <a:rPr lang="en-US" sz="2000" dirty="0"/>
              <a:t>The toughness of a graph is the maximum t for which it is t-tough</a:t>
            </a:r>
          </a:p>
          <a:p>
            <a:r>
              <a:rPr lang="en-US" sz="2000" dirty="0"/>
              <a:t>It follows that a 1-tough graph is 2-connected, a 2-tough graph is 4-connected, a 3-tough graph is 6-connected, etc.</a:t>
            </a:r>
          </a:p>
          <a:p>
            <a:r>
              <a:rPr lang="en-US" sz="2000" dirty="0"/>
              <a:t>Testing whether a graph is t-tough is co-NP-complete, all tough graphs are tough computationally</a:t>
            </a:r>
          </a:p>
          <a:p>
            <a:r>
              <a:rPr lang="en-US" sz="2000" dirty="0"/>
              <a:t>Do 2-tough graphs all contain an essential subgraph similar to a cycle?</a:t>
            </a:r>
          </a:p>
        </p:txBody>
      </p:sp>
    </p:spTree>
    <p:extLst>
      <p:ext uri="{BB962C8B-B14F-4D97-AF65-F5344CB8AC3E}">
        <p14:creationId xmlns:p14="http://schemas.microsoft.com/office/powerpoint/2010/main" val="140206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3051"/>
            <a:ext cx="8596668" cy="4498312"/>
          </a:xfrm>
        </p:spPr>
        <p:txBody>
          <a:bodyPr>
            <a:normAutofit/>
          </a:bodyPr>
          <a:lstStyle/>
          <a:p>
            <a:r>
              <a:rPr lang="en-US" dirty="0"/>
              <a:t>Eulerian graphs were first studied by Leonard Euler when prompted by the mayor of Danzig to solve the </a:t>
            </a:r>
            <a:r>
              <a:rPr lang="en-US" dirty="0" err="1"/>
              <a:t>Königsberg</a:t>
            </a:r>
            <a:r>
              <a:rPr lang="en-US" dirty="0"/>
              <a:t> bridge problem. At first, Euler was not amused:</a:t>
            </a:r>
          </a:p>
          <a:p>
            <a:r>
              <a:rPr lang="en-US" i="1" dirty="0"/>
              <a:t>“Thus you see, most noble Sir, how this type of solution bears little relationship to mathematics, and I do not understand why you expect a mathematician to produce it, rather than anyone else, for the solution is based on reason alone, and its discovery does not depend on any mathematical principle.  Because of this, I do not know why even questions which bear so little relationship to mathematics are solved more quickly by mathematicians than by others.”</a:t>
            </a:r>
          </a:p>
          <a:p>
            <a:r>
              <a:rPr lang="en-US" dirty="0"/>
              <a:t>He later changed his tune</a:t>
            </a:r>
          </a:p>
          <a:p>
            <a:r>
              <a:rPr lang="en-US" i="1" dirty="0"/>
              <a:t>“This question is so banal, but seemed to me worthy of attention in that neither geometry, nor algebra, nor even the art of counting was sufficient to solve it.”</a:t>
            </a:r>
          </a:p>
        </p:txBody>
      </p:sp>
    </p:spTree>
    <p:extLst>
      <p:ext uri="{BB962C8B-B14F-4D97-AF65-F5344CB8AC3E}">
        <p14:creationId xmlns:p14="http://schemas.microsoft.com/office/powerpoint/2010/main" val="2768343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Václav</a:t>
            </a:r>
            <a:r>
              <a:rPr lang="en-US" b="1" dirty="0"/>
              <a:t> (</a:t>
            </a:r>
            <a:r>
              <a:rPr lang="en-US" b="1" dirty="0" err="1"/>
              <a:t>Vašek</a:t>
            </a:r>
            <a:r>
              <a:rPr lang="en-US" b="1" dirty="0"/>
              <a:t>) </a:t>
            </a:r>
            <a:r>
              <a:rPr lang="en-US" b="1" dirty="0" err="1"/>
              <a:t>Chvátal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7845" y="860820"/>
            <a:ext cx="4185623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1757363"/>
            <a:ext cx="5696480" cy="4283999"/>
          </a:xfrm>
        </p:spPr>
        <p:txBody>
          <a:bodyPr>
            <a:noAutofit/>
          </a:bodyPr>
          <a:lstStyle/>
          <a:p>
            <a:r>
              <a:rPr lang="en-US" sz="2000" dirty="0" err="1"/>
              <a:t>Chvátal</a:t>
            </a:r>
            <a:r>
              <a:rPr lang="en-US" sz="2000" dirty="0"/>
              <a:t> introduced the concept of t-toughness in 1973 and conjectured that every 2-tough graph was Hamiltonian</a:t>
            </a:r>
          </a:p>
          <a:p>
            <a:r>
              <a:rPr lang="en-US" sz="2000" dirty="0"/>
              <a:t>It was not until the year 2000 that Bauer, Broersma &amp; </a:t>
            </a:r>
            <a:r>
              <a:rPr lang="en-US" sz="2000" dirty="0" err="1"/>
              <a:t>Veldman</a:t>
            </a:r>
            <a:r>
              <a:rPr lang="en-US" sz="2000" dirty="0"/>
              <a:t> found a counterexample</a:t>
            </a:r>
          </a:p>
          <a:p>
            <a:r>
              <a:rPr lang="en-US" sz="2000" dirty="0"/>
              <a:t>His conjecture that there is a constant t</a:t>
            </a:r>
            <a:r>
              <a:rPr lang="en-US" sz="2000" baseline="-25000" dirty="0"/>
              <a:t>0</a:t>
            </a:r>
            <a:r>
              <a:rPr lang="en-US" sz="2000" dirty="0"/>
              <a:t> such that every t</a:t>
            </a:r>
            <a:r>
              <a:rPr lang="en-US" sz="2000" baseline="-25000" dirty="0"/>
              <a:t>0</a:t>
            </a:r>
            <a:r>
              <a:rPr lang="en-US" sz="2000" dirty="0"/>
              <a:t>-tough graph is Hamiltonian is still an open question (upper bound </a:t>
            </a:r>
            <a:r>
              <a:rPr lang="en-US" sz="2000"/>
              <a:t>is currently 9/4)</a:t>
            </a:r>
            <a:endParaRPr lang="en-US" sz="2000" baseline="-25000" dirty="0"/>
          </a:p>
          <a:p>
            <a:r>
              <a:rPr lang="en-US" sz="2000" dirty="0"/>
              <a:t>Some progress has been made with this approach: every 18-tough (and above) chordal graph is Hamiltonian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9639" y="2027722"/>
            <a:ext cx="4087638" cy="555625"/>
          </a:xfrm>
        </p:spPr>
        <p:txBody>
          <a:bodyPr/>
          <a:lstStyle/>
          <a:p>
            <a:r>
              <a:rPr lang="en-US" b="1" dirty="0" err="1"/>
              <a:t>Chvátal</a:t>
            </a:r>
            <a:r>
              <a:rPr lang="en-US" b="1" dirty="0"/>
              <a:t> and </a:t>
            </a:r>
            <a:r>
              <a:rPr lang="en-US" dirty="0" err="1"/>
              <a:t>Pólya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39" y="2798853"/>
            <a:ext cx="4087638" cy="2725092"/>
          </a:xfrm>
        </p:spPr>
      </p:pic>
    </p:spTree>
    <p:extLst>
      <p:ext uri="{BB962C8B-B14F-4D97-AF65-F5344CB8AC3E}">
        <p14:creationId xmlns:p14="http://schemas.microsoft.com/office/powerpoint/2010/main" val="856672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Nonhamiltonian</a:t>
            </a:r>
            <a:r>
              <a:rPr lang="en-US" dirty="0"/>
              <a:t> Planar Graphs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5219" y="450751"/>
            <a:ext cx="4185623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1873491"/>
            <a:ext cx="5051954" cy="4454130"/>
          </a:xfrm>
        </p:spPr>
        <p:txBody>
          <a:bodyPr/>
          <a:lstStyle/>
          <a:p>
            <a:r>
              <a:rPr lang="en-US" dirty="0"/>
              <a:t>The study of Hamiltonian graphs has been important throughout the history of graph theory. One of the most notable instances is their connection with the Four-Color Conjecture</a:t>
            </a:r>
          </a:p>
          <a:p>
            <a:r>
              <a:rPr lang="en-US" dirty="0"/>
              <a:t>It was proven by Tait that the Four-Color Conjecture was equivalent to the statement that every 3-connected cubic planar graph was Hamiltonian</a:t>
            </a:r>
          </a:p>
          <a:p>
            <a:r>
              <a:rPr lang="en-US" dirty="0"/>
              <a:t>Tait thought that such graphs were all Hamiltonian and that he had proven the Four-Color Conjecture</a:t>
            </a:r>
          </a:p>
          <a:p>
            <a:r>
              <a:rPr lang="en-US" dirty="0"/>
              <a:t>A counterexample was provided in 1946 by W. T. </a:t>
            </a:r>
            <a:r>
              <a:rPr lang="en-US" dirty="0" err="1"/>
              <a:t>Tutte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4220" y="1585360"/>
            <a:ext cx="4712842" cy="576262"/>
          </a:xfrm>
        </p:spPr>
        <p:txBody>
          <a:bodyPr/>
          <a:lstStyle/>
          <a:p>
            <a:r>
              <a:rPr lang="en-US" dirty="0"/>
              <a:t>Peter Guthrie Tait (1831-1901)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88" y="2258164"/>
            <a:ext cx="2696105" cy="3798602"/>
          </a:xfrm>
        </p:spPr>
      </p:pic>
    </p:spTree>
    <p:extLst>
      <p:ext uri="{BB962C8B-B14F-4D97-AF65-F5344CB8AC3E}">
        <p14:creationId xmlns:p14="http://schemas.microsoft.com/office/powerpoint/2010/main" val="854009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Tutte</a:t>
            </a:r>
            <a:r>
              <a:rPr lang="en-US" dirty="0"/>
              <a:t>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552" y="6151895"/>
            <a:ext cx="4933421" cy="576262"/>
          </a:xfrm>
        </p:spPr>
        <p:txBody>
          <a:bodyPr/>
          <a:lstStyle/>
          <a:p>
            <a:r>
              <a:rPr lang="en-US" dirty="0"/>
              <a:t>William Thomas </a:t>
            </a:r>
            <a:r>
              <a:rPr lang="en-US" dirty="0" err="1"/>
              <a:t>Tutte</a:t>
            </a:r>
            <a:r>
              <a:rPr lang="en-US" dirty="0"/>
              <a:t> (1917-2002)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93" y="1785938"/>
            <a:ext cx="4426925" cy="3533313"/>
          </a:xfrm>
        </p:spPr>
        <p:txBody>
          <a:bodyPr/>
          <a:lstStyle/>
          <a:p>
            <a:r>
              <a:rPr lang="en-US" dirty="0" err="1"/>
              <a:t>Tutte</a:t>
            </a:r>
            <a:r>
              <a:rPr lang="en-US" dirty="0"/>
              <a:t> constructed this </a:t>
            </a:r>
            <a:r>
              <a:rPr lang="en-US" dirty="0" err="1"/>
              <a:t>Nonhamiltonian</a:t>
            </a:r>
            <a:r>
              <a:rPr lang="en-US" dirty="0"/>
              <a:t> 3-connected cubic planar graph using ingenious ad hoc methods</a:t>
            </a:r>
          </a:p>
          <a:p>
            <a:r>
              <a:rPr lang="en-US" dirty="0"/>
              <a:t>Until 1968 no other examples were known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31571" y="609600"/>
            <a:ext cx="4185618" cy="5762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73" y="1930400"/>
            <a:ext cx="4687195" cy="425379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50" y="3916779"/>
            <a:ext cx="23812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21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Ginberg’s</a:t>
            </a:r>
            <a:r>
              <a:rPr lang="en-US" dirty="0"/>
              <a:t> Theorem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5666316" cy="4110961"/>
          </a:xfrm>
        </p:spPr>
        <p:txBody>
          <a:bodyPr/>
          <a:lstStyle/>
          <a:p>
            <a:r>
              <a:rPr lang="en-US" dirty="0"/>
              <a:t>Using Euler’s identity for planar graphs V-E+F = 2, a necessary condition for </a:t>
            </a:r>
            <a:r>
              <a:rPr lang="en-US" dirty="0" err="1"/>
              <a:t>Hamiltonicity</a:t>
            </a:r>
            <a:r>
              <a:rPr lang="en-US" dirty="0"/>
              <a:t> can be constructed.</a:t>
            </a:r>
          </a:p>
          <a:p>
            <a:r>
              <a:rPr lang="en-US" dirty="0"/>
              <a:t>Let C be a Hamilton cycle of a planar graph G,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 and </a:t>
            </a:r>
            <a:r>
              <a:rPr lang="en-US" dirty="0" err="1"/>
              <a:t>g</a:t>
            </a:r>
            <a:r>
              <a:rPr lang="en-US" baseline="-25000" dirty="0" err="1"/>
              <a:t>k</a:t>
            </a:r>
            <a:r>
              <a:rPr lang="en-US" dirty="0"/>
              <a:t> the number of faces of degree k contained in the interior of C and exterior of C respectively. Then,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example to the right, the equation is </a:t>
            </a:r>
            <a:br>
              <a:rPr lang="en-US" dirty="0"/>
            </a:br>
            <a:r>
              <a:rPr lang="en-US" dirty="0"/>
              <a:t>(4-2)(4-1) + (5-2)(0-2) = (2)(3)+(3)(-2) = 6-6 = 0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41" y="4113900"/>
            <a:ext cx="3699481" cy="7732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930400"/>
            <a:ext cx="4462462" cy="36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573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</a:t>
            </a:r>
            <a:r>
              <a:rPr lang="en-US" dirty="0" err="1"/>
              <a:t>Grinberg’s</a:t>
            </a:r>
            <a:r>
              <a:rPr lang="en-US" dirty="0"/>
              <a:t> Theorem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6088" y="5387975"/>
            <a:ext cx="5089969" cy="4110961"/>
          </a:xfrm>
        </p:spPr>
        <p:txBody>
          <a:bodyPr/>
          <a:lstStyle/>
          <a:p>
            <a:r>
              <a:rPr lang="en-US" dirty="0"/>
              <a:t>Many graphs like </a:t>
            </a:r>
            <a:r>
              <a:rPr lang="en-US" dirty="0" err="1"/>
              <a:t>Tutte’s</a:t>
            </a:r>
            <a:r>
              <a:rPr lang="en-US" dirty="0"/>
              <a:t> can be made using </a:t>
            </a:r>
            <a:r>
              <a:rPr lang="en-US" dirty="0" err="1"/>
              <a:t>Grinberg’s</a:t>
            </a:r>
            <a:r>
              <a:rPr lang="en-US" dirty="0"/>
              <a:t> Theorem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5" y="1270000"/>
            <a:ext cx="8252352" cy="5615965"/>
          </a:xfrm>
        </p:spPr>
      </p:pic>
    </p:spTree>
    <p:extLst>
      <p:ext uri="{BB962C8B-B14F-4D97-AF65-F5344CB8AC3E}">
        <p14:creationId xmlns:p14="http://schemas.microsoft.com/office/powerpoint/2010/main" val="1849558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 Salesman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Finding a Hamilton cycle of shortest geographic distance is known as the Traveling Salesman Problem or TSP.</a:t>
            </a:r>
          </a:p>
          <a:p>
            <a:r>
              <a:rPr lang="en-US" dirty="0"/>
              <a:t>TSP is NP-Hard and algorithms are always being improved upon</a:t>
            </a:r>
          </a:p>
          <a:p>
            <a:r>
              <a:rPr lang="en-US" dirty="0"/>
              <a:t>In 1976 an algorithm was invented that guarantees an approximation at most 50% longer than the true shortest path</a:t>
            </a:r>
          </a:p>
          <a:p>
            <a:r>
              <a:rPr lang="en-US" dirty="0"/>
              <a:t>In 2011 this was improved to 49.99999999999999999999999999999999999999999999999996% [2]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535784"/>
            <a:ext cx="7182804" cy="4505577"/>
          </a:xfrm>
        </p:spPr>
      </p:pic>
    </p:spTree>
    <p:extLst>
      <p:ext uri="{BB962C8B-B14F-4D97-AF65-F5344CB8AC3E}">
        <p14:creationId xmlns:p14="http://schemas.microsoft.com/office/powerpoint/2010/main" val="29569722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 Salesman Algorithm</a:t>
            </a:r>
          </a:p>
        </p:txBody>
      </p:sp>
      <p:pic>
        <p:nvPicPr>
          <p:cNvPr id="4" name="SC5CX8drAt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7725" y="1825922"/>
            <a:ext cx="7181850" cy="40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72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1) Drilling of printed circuit boards</a:t>
            </a:r>
          </a:p>
          <a:p>
            <a:r>
              <a:rPr lang="en-US" dirty="0"/>
              <a:t>2) Gas turbine engines</a:t>
            </a:r>
          </a:p>
          <a:p>
            <a:r>
              <a:rPr lang="en-US" dirty="0"/>
              <a:t>3) X-ray crystallography</a:t>
            </a:r>
          </a:p>
          <a:p>
            <a:r>
              <a:rPr lang="en-US" dirty="0"/>
              <a:t>4) Mission planning</a:t>
            </a:r>
          </a:p>
          <a:p>
            <a:r>
              <a:rPr lang="en-US" dirty="0"/>
              <a:t>5) Warehouses and post offices</a:t>
            </a:r>
          </a:p>
          <a:p>
            <a:r>
              <a:rPr lang="en-US" dirty="0"/>
              <a:t>6) Vehicle Routing</a:t>
            </a:r>
          </a:p>
          <a:p>
            <a:r>
              <a:rPr lang="en-US" dirty="0"/>
              <a:t>7) School bus routing [6]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68" y="2160588"/>
            <a:ext cx="4364947" cy="3091837"/>
          </a:xfrm>
        </p:spPr>
      </p:pic>
    </p:spTree>
    <p:extLst>
      <p:ext uri="{BB962C8B-B14F-4D97-AF65-F5344CB8AC3E}">
        <p14:creationId xmlns:p14="http://schemas.microsoft.com/office/powerpoint/2010/main" val="1810135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Every 3-connected cubic bipartite planar graph is Hamiltonian </a:t>
            </a:r>
            <a:r>
              <a:rPr lang="en-US" dirty="0"/>
              <a:t>(1969)</a:t>
            </a:r>
            <a:endParaRPr lang="en-US" i="1" dirty="0"/>
          </a:p>
          <a:p>
            <a:r>
              <a:rPr lang="en-US" i="1" dirty="0"/>
              <a:t>Every Cayley graph is Hamiltonian </a:t>
            </a:r>
            <a:r>
              <a:rPr lang="en-US" dirty="0"/>
              <a:t>(1984)</a:t>
            </a:r>
            <a:endParaRPr lang="en-US" i="1" dirty="0"/>
          </a:p>
          <a:p>
            <a:r>
              <a:rPr lang="en-US" i="1" dirty="0"/>
              <a:t>Is there a </a:t>
            </a:r>
            <a:r>
              <a:rPr lang="en-US" i="1" dirty="0" err="1"/>
              <a:t>hypohamiltonian</a:t>
            </a:r>
            <a:r>
              <a:rPr lang="en-US" i="1" dirty="0"/>
              <a:t> graph of minimum degree at east four? </a:t>
            </a:r>
            <a:r>
              <a:rPr lang="en-US" dirty="0"/>
              <a:t>(1978)</a:t>
            </a:r>
          </a:p>
          <a:p>
            <a:r>
              <a:rPr lang="en-US" i="1" dirty="0"/>
              <a:t>All but a finite number of vertex-transitive connected graphs are Hamiltonian </a:t>
            </a:r>
            <a:r>
              <a:rPr lang="en-US" dirty="0"/>
              <a:t>(1978) </a:t>
            </a:r>
            <a:r>
              <a:rPr lang="en-US" dirty="0" err="1"/>
              <a:t>Coxeter</a:t>
            </a:r>
            <a:endParaRPr lang="en-US" dirty="0"/>
          </a:p>
          <a:p>
            <a:r>
              <a:rPr lang="en-US" i="1" dirty="0"/>
              <a:t>Every cubic planar graph with exactly three Hamilton cycles contains a triangle </a:t>
            </a:r>
            <a:r>
              <a:rPr lang="en-US" dirty="0"/>
              <a:t>(1976)</a:t>
            </a:r>
            <a:endParaRPr lang="en-US" i="1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930400"/>
            <a:ext cx="4184650" cy="3828371"/>
          </a:xfrm>
        </p:spPr>
      </p:pic>
    </p:spTree>
    <p:extLst>
      <p:ext uri="{BB962C8B-B14F-4D97-AF65-F5344CB8AC3E}">
        <p14:creationId xmlns:p14="http://schemas.microsoft.com/office/powerpoint/2010/main" val="5439750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Explain how to draw K</a:t>
            </a:r>
            <a:r>
              <a:rPr lang="en-US" baseline="-25000" dirty="0"/>
              <a:t>9</a:t>
            </a:r>
            <a:r>
              <a:rPr lang="en-US" dirty="0"/>
              <a:t> systematically without lifting your pencil up</a:t>
            </a:r>
          </a:p>
          <a:p>
            <a:r>
              <a:rPr lang="en-US" dirty="0"/>
              <a:t>2) How many times must you lift your pencil up to draw the Petersen Graph? K</a:t>
            </a:r>
            <a:r>
              <a:rPr lang="en-US" baseline="-25000" dirty="0"/>
              <a:t>3,3</a:t>
            </a:r>
            <a:r>
              <a:rPr lang="en-US" dirty="0"/>
              <a:t>? K</a:t>
            </a:r>
            <a:r>
              <a:rPr lang="en-US" baseline="-25000" dirty="0"/>
              <a:t>333,333</a:t>
            </a:r>
            <a:r>
              <a:rPr lang="en-US" dirty="0"/>
              <a:t>?</a:t>
            </a:r>
          </a:p>
          <a:p>
            <a:r>
              <a:rPr lang="en-US" dirty="0"/>
              <a:t>3) Deleting 4 vertices in the 4x4 Knight’s Graph leaves us with 6 components. Use the toughness equation to find an upper bound on the toughness of this graph (It will be less than one). Draw a 1/5-tough graph.</a:t>
            </a:r>
          </a:p>
        </p:txBody>
      </p:sp>
    </p:spTree>
    <p:extLst>
      <p:ext uri="{BB962C8B-B14F-4D97-AF65-F5344CB8AC3E}">
        <p14:creationId xmlns:p14="http://schemas.microsoft.com/office/powerpoint/2010/main" val="336646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Königsberg</a:t>
            </a:r>
            <a:r>
              <a:rPr lang="en-US" dirty="0"/>
              <a:t> Bridge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428082"/>
            <a:ext cx="4183062" cy="334644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706625"/>
            <a:ext cx="5396233" cy="2277918"/>
          </a:xfrm>
        </p:spPr>
      </p:pic>
    </p:spTree>
    <p:extLst>
      <p:ext uri="{BB962C8B-B14F-4D97-AF65-F5344CB8AC3E}">
        <p14:creationId xmlns:p14="http://schemas.microsoft.com/office/powerpoint/2010/main" val="3444548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http://eulerarchive.maa.org/docs/originals/E053.pdf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>
                <a:hlinkClick r:id="rId3"/>
              </a:rPr>
              <a:t>http://www.wired.com/2013/01/traveling-salesman-problem/</a:t>
            </a:r>
            <a:endParaRPr lang="en-US" dirty="0"/>
          </a:p>
          <a:p>
            <a:r>
              <a:rPr lang="en-US" dirty="0"/>
              <a:t>[3] </a:t>
            </a:r>
            <a:r>
              <a:rPr lang="en-US" dirty="0">
                <a:hlinkClick r:id="rId4"/>
              </a:rPr>
              <a:t>http://www.math.uwaterloo.ca/tsp/world/pictures.html</a:t>
            </a:r>
            <a:endParaRPr lang="en-US" dirty="0"/>
          </a:p>
          <a:p>
            <a:r>
              <a:rPr lang="en-US" dirty="0"/>
              <a:t>[4] </a:t>
            </a:r>
            <a:r>
              <a:rPr lang="en-US" dirty="0">
                <a:hlinkClick r:id="rId5"/>
              </a:rPr>
              <a:t>http://www.mathematica-journal.com/issue/v11i3/contents/superhamilton/superhamilton.pdf</a:t>
            </a:r>
            <a:endParaRPr lang="en-US" dirty="0"/>
          </a:p>
          <a:p>
            <a:r>
              <a:rPr lang="en-US" dirty="0"/>
              <a:t>[5]</a:t>
            </a:r>
            <a:r>
              <a:rPr lang="en-US" dirty="0">
                <a:hlinkClick r:id="rId6"/>
              </a:rPr>
              <a:t>https://pdfs.semanticscholar.org/927e/dbaa256301f500e8b3fcd52eaa6f0cc2c768.pdf</a:t>
            </a:r>
            <a:endParaRPr lang="en-US" dirty="0"/>
          </a:p>
          <a:p>
            <a:r>
              <a:rPr lang="en-US" dirty="0"/>
              <a:t>[6] </a:t>
            </a:r>
            <a:r>
              <a:rPr lang="en-US" dirty="0">
                <a:hlinkClick r:id="rId7"/>
              </a:rPr>
              <a:t>http://www.intechopen.com/books/traveling-salesman-problem-theory-and-applications/traveling-salesman-problem-an-overview-of-applications-formulations-and-solution-approaches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4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Proof &amp;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there are more than two areas to which an odd number of bridges lead, then such a journey is impossible</a:t>
            </a:r>
          </a:p>
          <a:p>
            <a:r>
              <a:rPr lang="en-US" dirty="0"/>
              <a:t>If, however, the number of bridges is odd for exactly two area, then the journey is possible if it starts in either of these two areas.</a:t>
            </a:r>
          </a:p>
          <a:p>
            <a:r>
              <a:rPr lang="en-US" dirty="0"/>
              <a:t>If, finally, there are no areas to which an odd number of bridges lead, then the required journey can be accomplished starting from any area. [1]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0589"/>
            <a:ext cx="7053707" cy="2909755"/>
          </a:xfrm>
        </p:spPr>
      </p:pic>
    </p:spTree>
    <p:extLst>
      <p:ext uri="{BB962C8B-B14F-4D97-AF65-F5344CB8AC3E}">
        <p14:creationId xmlns:p14="http://schemas.microsoft.com/office/powerpoint/2010/main" val="423873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984"/>
          </a:xfrm>
        </p:spPr>
        <p:txBody>
          <a:bodyPr>
            <a:normAutofit fontScale="90000"/>
          </a:bodyPr>
          <a:lstStyle/>
          <a:p>
            <a:r>
              <a:rPr lang="en-US" dirty="0"/>
              <a:t>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41120"/>
            <a:ext cx="7421355" cy="4798441"/>
          </a:xfrm>
        </p:spPr>
      </p:pic>
    </p:spTree>
    <p:extLst>
      <p:ext uri="{BB962C8B-B14F-4D97-AF65-F5344CB8AC3E}">
        <p14:creationId xmlns:p14="http://schemas.microsoft.com/office/powerpoint/2010/main" val="130099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Theorems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3453"/>
            <a:ext cx="8596668" cy="42472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graph is Eulerian if and only if it is even, i.e. all it’s vertices have even degree</a:t>
            </a:r>
          </a:p>
          <a:p>
            <a:r>
              <a:rPr lang="en-US" dirty="0"/>
              <a:t>A graph is </a:t>
            </a:r>
            <a:r>
              <a:rPr lang="en-US" b="1" dirty="0"/>
              <a:t>traversable</a:t>
            </a:r>
            <a:r>
              <a:rPr lang="en-US" dirty="0"/>
              <a:t> if all but two vertices are even degree</a:t>
            </a:r>
          </a:p>
          <a:p>
            <a:r>
              <a:rPr lang="en-US" dirty="0"/>
              <a:t>Define a traversable graph as </a:t>
            </a:r>
            <a:r>
              <a:rPr lang="en-US" b="1" dirty="0"/>
              <a:t>1-traversable</a:t>
            </a:r>
            <a:r>
              <a:rPr lang="en-US" dirty="0"/>
              <a:t>, and a graph where you must pick your pencil up once to draw it as 2-traversable, twice as 3-traversable, etc.</a:t>
            </a:r>
          </a:p>
          <a:p>
            <a:r>
              <a:rPr lang="en-US" dirty="0"/>
              <a:t>A 1-traversable graph is either an even graph, or contains 1 pair of odd vertices</a:t>
            </a:r>
          </a:p>
          <a:p>
            <a:r>
              <a:rPr lang="en-US" dirty="0"/>
              <a:t>A 2-traversable graph contains exactly two pairs of odd vertices</a:t>
            </a:r>
          </a:p>
          <a:p>
            <a:r>
              <a:rPr lang="en-US" dirty="0"/>
              <a:t>A 3-traversable graph contains three pairs of odd vertices</a:t>
            </a:r>
          </a:p>
          <a:p>
            <a:r>
              <a:rPr lang="en-US" dirty="0"/>
              <a:t>An n-traversable graph contains n pairs of odd vertices (n&gt;1)</a:t>
            </a:r>
          </a:p>
          <a:p>
            <a:r>
              <a:rPr lang="en-US" dirty="0"/>
              <a:t>Vertices of odd degree come in pairs on connected graphs so this theorem covers all graphs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90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1950</TotalTime>
  <Words>2259</Words>
  <Application>Microsoft Office PowerPoint</Application>
  <PresentationFormat>Widescreen</PresentationFormat>
  <Paragraphs>207</Paragraphs>
  <Slides>60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Trebuchet MS</vt:lpstr>
      <vt:lpstr>Wingdings 3</vt:lpstr>
      <vt:lpstr>Facet</vt:lpstr>
      <vt:lpstr>Hamiltonian and Eulerian Graphs</vt:lpstr>
      <vt:lpstr>DEFINITIONS</vt:lpstr>
      <vt:lpstr>Leonard Euler</vt:lpstr>
      <vt:lpstr>Königsberg, Prussia – Now Kaliningrad, Russia </vt:lpstr>
      <vt:lpstr>History</vt:lpstr>
      <vt:lpstr>Königsberg Bridge</vt:lpstr>
      <vt:lpstr>Euler’s Proof &amp; Conclusions</vt:lpstr>
      <vt:lpstr>Cont.</vt:lpstr>
      <vt:lpstr>Modern Theorems </vt:lpstr>
      <vt:lpstr>Drawing a graph with a pencil is just drawing a line</vt:lpstr>
      <vt:lpstr>Lifting your pencil up is like attaching a new line</vt:lpstr>
      <vt:lpstr>Lifting your pencil up is like attaching a new line</vt:lpstr>
      <vt:lpstr>A 1-traversable, non-eulerian graph</vt:lpstr>
      <vt:lpstr>A 2-traversable graph</vt:lpstr>
      <vt:lpstr>Traversability</vt:lpstr>
      <vt:lpstr>Drawing Cliques   </vt:lpstr>
      <vt:lpstr>Drawing K5 wrong</vt:lpstr>
      <vt:lpstr>Drawing K5 correctly </vt:lpstr>
      <vt:lpstr>Drawing K5 correctly</vt:lpstr>
      <vt:lpstr>Drawing K5 correctly</vt:lpstr>
      <vt:lpstr>Drawing K5 correctly</vt:lpstr>
      <vt:lpstr>Drawing K5 correctly</vt:lpstr>
      <vt:lpstr>Drawing K5 correctly</vt:lpstr>
      <vt:lpstr>Drawing K5 correctly</vt:lpstr>
      <vt:lpstr>Drawing K5 correctly</vt:lpstr>
      <vt:lpstr>Drawing K5 correctly</vt:lpstr>
      <vt:lpstr>Drawing K5 correctly</vt:lpstr>
      <vt:lpstr>Why does this work?</vt:lpstr>
      <vt:lpstr>What about K7? </vt:lpstr>
      <vt:lpstr>This method works for K7 as well   </vt:lpstr>
      <vt:lpstr>Something different happens for K9</vt:lpstr>
      <vt:lpstr>Drawing K9</vt:lpstr>
      <vt:lpstr>Hamiltonian Graphs </vt:lpstr>
      <vt:lpstr>Sir William Rowan Hamilton </vt:lpstr>
      <vt:lpstr>Hamilton’s Icosian Game</vt:lpstr>
      <vt:lpstr>Knight’s Tour</vt:lpstr>
      <vt:lpstr>Knight’s Tour</vt:lpstr>
      <vt:lpstr>Knight’s Tour</vt:lpstr>
      <vt:lpstr>Knight’s Tour</vt:lpstr>
      <vt:lpstr>Knight’s Tour in general</vt:lpstr>
      <vt:lpstr>Hypohamiltonian </vt:lpstr>
      <vt:lpstr>Infinite Knight’s Tour </vt:lpstr>
      <vt:lpstr>Hamiltonian Graphs in general  </vt:lpstr>
      <vt:lpstr>Why is this true?</vt:lpstr>
      <vt:lpstr>Toughness Test </vt:lpstr>
      <vt:lpstr>Is the 4x4 Knight’s Graph tough?</vt:lpstr>
      <vt:lpstr>Not Tough</vt:lpstr>
      <vt:lpstr>Tough, but not Hamiltonian</vt:lpstr>
      <vt:lpstr>Tougher than Tough </vt:lpstr>
      <vt:lpstr>Václav (Vašek) Chvátal </vt:lpstr>
      <vt:lpstr>Nonhamiltonian Planar Graphs</vt:lpstr>
      <vt:lpstr>The Tutte Graph</vt:lpstr>
      <vt:lpstr>Ginberg’s Theorem </vt:lpstr>
      <vt:lpstr>Application of Grinberg’s Theorem </vt:lpstr>
      <vt:lpstr>Traveling Salesman Problem</vt:lpstr>
      <vt:lpstr>Traveling Salesman Algorithm</vt:lpstr>
      <vt:lpstr>Applications of TSP</vt:lpstr>
      <vt:lpstr>Open Problems</vt:lpstr>
      <vt:lpstr>Homework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Hamiltonian Graphs &amp; Drawing graphs</dc:title>
  <dc:creator>Cherne, Alan</dc:creator>
  <cp:lastModifiedBy>Darcy, Isabel K</cp:lastModifiedBy>
  <cp:revision>106</cp:revision>
  <dcterms:created xsi:type="dcterms:W3CDTF">2016-04-09T19:53:08Z</dcterms:created>
  <dcterms:modified xsi:type="dcterms:W3CDTF">2019-03-13T15:46:26Z</dcterms:modified>
</cp:coreProperties>
</file>