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handoutMasterIdLst>
    <p:handoutMasterId r:id="rId8"/>
  </p:handoutMasterIdLst>
  <p:sldIdLst>
    <p:sldId id="256" r:id="rId2"/>
    <p:sldId id="267" r:id="rId3"/>
    <p:sldId id="269" r:id="rId4"/>
    <p:sldId id="270" r:id="rId5"/>
    <p:sldId id="271" r:id="rId6"/>
    <p:sldId id="273" r:id="rId7"/>
  </p:sldIdLst>
  <p:sldSz cx="9144000" cy="6858000" type="screen4x3"/>
  <p:notesSz cx="9083675" cy="68564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700" b="1" kern="1200">
        <a:solidFill>
          <a:srgbClr val="0000CC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700" b="1" kern="1200">
        <a:solidFill>
          <a:srgbClr val="0000CC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700" b="1" kern="1200">
        <a:solidFill>
          <a:srgbClr val="0000CC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700" b="1" kern="1200">
        <a:solidFill>
          <a:srgbClr val="0000CC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700" b="1" kern="1200">
        <a:solidFill>
          <a:srgbClr val="0000CC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sz="1700" b="1" kern="1200">
        <a:solidFill>
          <a:srgbClr val="0000CC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sz="1700" b="1" kern="1200">
        <a:solidFill>
          <a:srgbClr val="0000CC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sz="1700" b="1" kern="1200">
        <a:solidFill>
          <a:srgbClr val="0000CC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sz="1700" b="1" kern="1200">
        <a:solidFill>
          <a:srgbClr val="0000CC"/>
        </a:solidFill>
        <a:latin typeface="Garamond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CC00"/>
    <a:srgbClr val="FF9933"/>
    <a:srgbClr val="0033CC"/>
    <a:srgbClr val="003399"/>
    <a:srgbClr val="5F5F5F"/>
    <a:srgbClr val="6666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336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37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83" tIns="45542" rIns="91083" bIns="45542" numCol="1" anchor="t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ClrTx/>
              <a:buFontTx/>
              <a:buNone/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45088" y="0"/>
            <a:ext cx="3937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83" tIns="45542" rIns="91083" bIns="45542" numCol="1" anchor="t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ClrTx/>
              <a:buFontTx/>
              <a:buNone/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1925"/>
            <a:ext cx="3937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83" tIns="45542" rIns="91083" bIns="45542" numCol="1" anchor="b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ClrTx/>
              <a:buFontTx/>
              <a:buNone/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45088" y="6511925"/>
            <a:ext cx="3937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83" tIns="45542" rIns="91083" bIns="45542" numCol="1" anchor="b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ClrTx/>
              <a:buFontTx/>
              <a:buNone/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DB5880FE-CAA8-4D33-BB44-ECB8DA32B9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8736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FEE25-2AF1-45DF-BD9A-474F7BA07707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 </a:t>
            </a:r>
            <a:r>
              <a:rPr lang="en-US" altLang="en-US" sz="1200"/>
              <a:t>  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55656-EB9F-40F8-9666-EBACD055B194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 </a:t>
            </a:r>
            <a:r>
              <a:rPr lang="en-US" altLang="en-US" sz="1200"/>
              <a:t>  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181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181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690BD1-B05D-4322-9719-679A2A52EE44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 </a:t>
            </a:r>
            <a:r>
              <a:rPr lang="en-US" altLang="en-US" sz="1200"/>
              <a:t>  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7DA45-0259-42DC-93EE-9DFCB84924C6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 </a:t>
            </a:r>
            <a:r>
              <a:rPr lang="en-US" altLang="en-US" sz="1200"/>
              <a:t>  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4E1A2-0FDE-4820-94E5-AA81C2967430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 </a:t>
            </a:r>
            <a:r>
              <a:rPr lang="en-US" altLang="en-US" sz="1200"/>
              <a:t>  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1200" y="1295400"/>
            <a:ext cx="24003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3900" y="1295400"/>
            <a:ext cx="24003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A669A-B526-4DC7-A9D2-9BE97F0BAFCE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 </a:t>
            </a:r>
            <a:r>
              <a:rPr lang="en-US" altLang="en-US" sz="1200"/>
              <a:t>  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A0414-798C-4148-8375-98A7E8072833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 </a:t>
            </a:r>
            <a:r>
              <a:rPr lang="en-US" altLang="en-US" sz="1200"/>
              <a:t>  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42C890-6292-4CE7-8ADD-9744BEDFF614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 </a:t>
            </a:r>
            <a:r>
              <a:rPr lang="en-US" altLang="en-US" sz="1200"/>
              <a:t>  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E8C487-85C1-45D6-8964-71DBF8605070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 </a:t>
            </a:r>
            <a:r>
              <a:rPr lang="en-US" altLang="en-US" sz="1200"/>
              <a:t>  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DD522B-E7F5-4EB5-90D2-0F4EAB30AE96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 </a:t>
            </a:r>
            <a:r>
              <a:rPr lang="en-US" altLang="en-US" sz="1200"/>
              <a:t> 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3563DA-C874-4CB0-9B41-F731C8DE6BA8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 </a:t>
            </a:r>
            <a:r>
              <a:rPr lang="en-US" altLang="en-US" sz="1200"/>
              <a:t> 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Chapter 1:  Urban Services</a:t>
            </a:r>
            <a:br>
              <a:rPr lang="en-US" altLang="en-US"/>
            </a:br>
            <a:r>
              <a:rPr lang="en-US" altLang="en-US"/>
              <a:t>Lesson Plan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81200" y="1295400"/>
            <a:ext cx="4953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Level 1</a:t>
            </a:r>
          </a:p>
          <a:p>
            <a:pPr lvl="1"/>
            <a:r>
              <a:rPr lang="en-US"/>
              <a:t>Level 2</a:t>
            </a:r>
          </a:p>
          <a:p>
            <a:pPr lvl="2"/>
            <a:r>
              <a:rPr lang="en-US"/>
              <a:t>Level 3</a:t>
            </a:r>
          </a:p>
          <a:p>
            <a:pPr lvl="3"/>
            <a:r>
              <a:rPr lang="en-US"/>
              <a:t>Level 4</a:t>
            </a:r>
          </a:p>
          <a:p>
            <a:pPr lvl="4"/>
            <a:r>
              <a:rPr lang="en-US"/>
              <a:t>Level 5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 flipV="1">
            <a:off x="8458200" y="6477000"/>
            <a:ext cx="53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288F4D7-BE4B-49DA-9053-3E5990E72BB2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 </a:t>
            </a:r>
            <a:r>
              <a:rPr lang="en-US" altLang="en-US" sz="1200"/>
              <a:t>  </a:t>
            </a:r>
          </a:p>
        </p:txBody>
      </p:sp>
      <p:sp>
        <p:nvSpPr>
          <p:cNvPr id="1639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rgbClr val="FF9900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000CC"/>
              </a:buClr>
              <a:buFont typeface="Wingdings" pitchFamily="2" charset="2"/>
              <a:buChar char="§"/>
              <a:defRPr/>
            </a:pPr>
            <a:endParaRPr lang="en-US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457200" y="6324600"/>
            <a:ext cx="8229600" cy="0"/>
          </a:xfrm>
          <a:prstGeom prst="line">
            <a:avLst/>
          </a:prstGeom>
          <a:noFill/>
          <a:ln w="19050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Clr>
                <a:srgbClr val="0000CC"/>
              </a:buClr>
              <a:buFont typeface="Wingdings" pitchFamily="2" charset="2"/>
              <a:buChar char="§"/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0000C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0000CC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0000CC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0000CC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0000CC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500" b="1">
          <a:solidFill>
            <a:srgbClr val="0000CC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500" b="1">
          <a:solidFill>
            <a:srgbClr val="0000CC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500" b="1">
          <a:solidFill>
            <a:srgbClr val="0000CC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500" b="1">
          <a:solidFill>
            <a:srgbClr val="0000CC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rgbClr val="0000CC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rgbClr val="0000CC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rgbClr val="0000CC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rgbClr val="0000CC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5486400" cy="865187"/>
          </a:xfrm>
        </p:spPr>
        <p:txBody>
          <a:bodyPr/>
          <a:lstStyle/>
          <a:p>
            <a:pPr eaLnBrk="1" hangingPunct="1"/>
            <a:r>
              <a:rPr lang="en-US" altLang="en-US" dirty="0"/>
              <a:t>Chapter 1:  Urban Services</a:t>
            </a:r>
            <a:br>
              <a:rPr lang="en-US" altLang="en-US" dirty="0"/>
            </a:br>
            <a:r>
              <a:rPr lang="en-US" altLang="en-US" dirty="0">
                <a:solidFill>
                  <a:srgbClr val="FF0000"/>
                </a:solidFill>
              </a:rPr>
              <a:t>Lesson Plan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295400" y="1295400"/>
            <a:ext cx="6553200" cy="4876800"/>
          </a:xfrm>
        </p:spPr>
        <p:txBody>
          <a:bodyPr/>
          <a:lstStyle/>
          <a:p>
            <a:pPr marL="342900" indent="-342900" algn="l" eaLnBrk="1" hangingPunct="1">
              <a:lnSpc>
                <a:spcPct val="90000"/>
              </a:lnSpc>
            </a:pPr>
            <a:endParaRPr lang="en-US" sz="800" dirty="0"/>
          </a:p>
          <a:p>
            <a:pPr marL="342900" indent="-342900" algn="l" eaLnBrk="1" hangingPunct="1">
              <a:lnSpc>
                <a:spcPct val="90000"/>
              </a:lnSpc>
              <a:buFont typeface="Wingdings" pitchFamily="2" charset="2"/>
              <a:buChar char="n"/>
            </a:pPr>
            <a:r>
              <a:rPr lang="en-US" dirty="0"/>
              <a:t>Euler Circuits</a:t>
            </a:r>
          </a:p>
          <a:p>
            <a:pPr marL="669925" lvl="1" indent="-325438" algn="l"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en-US" dirty="0"/>
              <a:t>Parking-Control </a:t>
            </a:r>
            <a:r>
              <a:rPr lang="en-US"/>
              <a:t>Officer Problem</a:t>
            </a:r>
            <a:endParaRPr lang="en-US" dirty="0"/>
          </a:p>
          <a:p>
            <a:pPr marL="669925" lvl="1" indent="-325438" algn="l" eaLnBrk="1" hangingPunct="1">
              <a:lnSpc>
                <a:spcPct val="90000"/>
              </a:lnSpc>
              <a:buFont typeface="Wingdings" pitchFamily="2" charset="2"/>
              <a:buChar char="q"/>
            </a:pPr>
            <a:endParaRPr lang="en-US" sz="800" dirty="0"/>
          </a:p>
          <a:p>
            <a:pPr marL="342900" indent="-342900" algn="l" eaLnBrk="1" hangingPunct="1">
              <a:lnSpc>
                <a:spcPct val="90000"/>
              </a:lnSpc>
              <a:buFont typeface="Wingdings" pitchFamily="2" charset="2"/>
              <a:buChar char="n"/>
            </a:pPr>
            <a:r>
              <a:rPr lang="en-US" dirty="0"/>
              <a:t>Finding Euler Circuits</a:t>
            </a:r>
          </a:p>
          <a:p>
            <a:pPr marL="669925" lvl="1" indent="-325438" algn="l"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en-US" dirty="0"/>
              <a:t>Qualifications:  Even Valence and Connectedness</a:t>
            </a:r>
          </a:p>
          <a:p>
            <a:pPr marL="669925" lvl="1" indent="-325438" algn="l" eaLnBrk="1" hangingPunct="1">
              <a:lnSpc>
                <a:spcPct val="90000"/>
              </a:lnSpc>
              <a:buFont typeface="Wingdings" pitchFamily="2" charset="2"/>
              <a:buChar char="q"/>
            </a:pPr>
            <a:endParaRPr lang="en-US" sz="900" dirty="0"/>
          </a:p>
          <a:p>
            <a:pPr marL="342900" indent="-342900" algn="l" eaLnBrk="1" hangingPunct="1">
              <a:lnSpc>
                <a:spcPct val="90000"/>
              </a:lnSpc>
              <a:buFont typeface="Wingdings" pitchFamily="2" charset="2"/>
              <a:buChar char="n"/>
            </a:pPr>
            <a:r>
              <a:rPr lang="en-US" dirty="0"/>
              <a:t>Beyond Euler Circuits</a:t>
            </a:r>
          </a:p>
          <a:p>
            <a:pPr marL="669925" lvl="1" indent="-325438" algn="l"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en-US" dirty="0"/>
              <a:t>Chinese Postman Problem</a:t>
            </a:r>
          </a:p>
          <a:p>
            <a:pPr marL="669925" lvl="1" indent="-325438" algn="l"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en-US" dirty="0" err="1"/>
              <a:t>Eulerizing</a:t>
            </a:r>
            <a:r>
              <a:rPr lang="en-US" dirty="0"/>
              <a:t> a Graph</a:t>
            </a:r>
          </a:p>
          <a:p>
            <a:pPr marL="669925" lvl="1" indent="-325438" algn="l" eaLnBrk="1" hangingPunct="1">
              <a:lnSpc>
                <a:spcPct val="90000"/>
              </a:lnSpc>
              <a:buFont typeface="Wingdings" pitchFamily="2" charset="2"/>
              <a:buChar char="q"/>
            </a:pPr>
            <a:endParaRPr lang="en-US" sz="900" dirty="0"/>
          </a:p>
          <a:p>
            <a:pPr marL="342900" indent="-342900" algn="l" eaLnBrk="1" hangingPunct="1">
              <a:lnSpc>
                <a:spcPct val="90000"/>
              </a:lnSpc>
              <a:buFont typeface="Wingdings" pitchFamily="2" charset="2"/>
              <a:buChar char="n"/>
            </a:pPr>
            <a:r>
              <a:rPr lang="en-US" dirty="0"/>
              <a:t>Urban Graph Traversal Problems</a:t>
            </a:r>
          </a:p>
          <a:p>
            <a:pPr marL="669925" lvl="1" indent="-325438" algn="l"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en-US" dirty="0"/>
              <a:t>More practical applications and modifications</a:t>
            </a:r>
          </a:p>
        </p:txBody>
      </p:sp>
      <p:sp>
        <p:nvSpPr>
          <p:cNvPr id="2052" name="Rectangle 6"/>
          <p:cNvSpPr>
            <a:spLocks noChangeArrowheads="1"/>
          </p:cNvSpPr>
          <p:nvPr/>
        </p:nvSpPr>
        <p:spPr bwMode="auto">
          <a:xfrm>
            <a:off x="304800" y="6477000"/>
            <a:ext cx="388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1800" dirty="0">
                <a:solidFill>
                  <a:srgbClr val="FF0000"/>
                </a:solidFill>
              </a:rPr>
              <a:t>© 2013  W. H. Freeman and Company</a:t>
            </a:r>
            <a:endParaRPr lang="en-US" altLang="en-US" sz="1800" dirty="0">
              <a:solidFill>
                <a:srgbClr val="FF0000"/>
              </a:solidFill>
            </a:endParaRPr>
          </a:p>
        </p:txBody>
      </p:sp>
      <p:sp>
        <p:nvSpPr>
          <p:cNvPr id="2053" name="Rectangle 7"/>
          <p:cNvSpPr>
            <a:spLocks noChangeArrowheads="1"/>
          </p:cNvSpPr>
          <p:nvPr/>
        </p:nvSpPr>
        <p:spPr bwMode="auto">
          <a:xfrm rot="10779890" flipV="1">
            <a:off x="8458200" y="6248400"/>
            <a:ext cx="5334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78E498A-9A58-4396-8B61-A722BA1F6311}" type="slidenum">
              <a:rPr lang="en-US" altLang="en-US" sz="1800" b="0">
                <a:solidFill>
                  <a:schemeClr val="tx1"/>
                </a:solidFill>
              </a:rPr>
              <a:pPr algn="r"/>
              <a:t>1</a:t>
            </a:fld>
            <a:r>
              <a:rPr lang="en-US" altLang="en-US" sz="1800" b="0">
                <a:solidFill>
                  <a:schemeClr val="tx1"/>
                </a:solidFill>
              </a:rPr>
              <a:t>   </a:t>
            </a:r>
          </a:p>
        </p:txBody>
      </p:sp>
      <p:sp>
        <p:nvSpPr>
          <p:cNvPr id="2054" name="Text Box 17"/>
          <p:cNvSpPr txBox="1">
            <a:spLocks noChangeArrowheads="1"/>
          </p:cNvSpPr>
          <p:nvPr/>
        </p:nvSpPr>
        <p:spPr bwMode="auto">
          <a:xfrm>
            <a:off x="7391400" y="1844675"/>
            <a:ext cx="1524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900" b="0" dirty="0">
                <a:solidFill>
                  <a:srgbClr val="FF0000"/>
                </a:solidFill>
                <a:latin typeface="Comic Sans MS" pitchFamily="66" charset="0"/>
              </a:rPr>
              <a:t>Mathematical Literacy in Today’s World, 9th ed.</a:t>
            </a:r>
            <a:endParaRPr lang="en-US" sz="9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56" name="Text Box 16"/>
          <p:cNvSpPr txBox="1">
            <a:spLocks noChangeArrowheads="1"/>
          </p:cNvSpPr>
          <p:nvPr/>
        </p:nvSpPr>
        <p:spPr bwMode="auto">
          <a:xfrm>
            <a:off x="7391400" y="2286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0" dirty="0">
                <a:solidFill>
                  <a:srgbClr val="FF0000"/>
                </a:solidFill>
                <a:latin typeface="Comic Sans MS" pitchFamily="66" charset="0"/>
              </a:rPr>
              <a:t>For All Practical Purposes</a:t>
            </a:r>
            <a:endParaRPr lang="en-US" sz="1200" b="0" dirty="0">
              <a:solidFill>
                <a:srgbClr val="FF0000"/>
              </a:solidFill>
              <a:latin typeface="Arial Narrow" pitchFamily="34" charset="0"/>
            </a:endParaRPr>
          </a:p>
        </p:txBody>
      </p:sp>
      <p:pic>
        <p:nvPicPr>
          <p:cNvPr id="9" name="Picture 8" descr="FAPP Cover Art JPEG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0" y="685800"/>
            <a:ext cx="1160666" cy="1143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Chapter 1:  Urban Services</a:t>
            </a:r>
            <a:br>
              <a:rPr lang="en-US" altLang="en-US" dirty="0"/>
            </a:br>
            <a:r>
              <a:rPr lang="en-US" altLang="en-US" dirty="0">
                <a:solidFill>
                  <a:srgbClr val="FF0000"/>
                </a:solidFill>
              </a:rPr>
              <a:t>Beyond Euler Circuits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382000" cy="2667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u="sng" dirty="0"/>
              <a:t>Chinese Postman Problem</a:t>
            </a:r>
            <a:r>
              <a:rPr lang="en-US" dirty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In real life, not all problems will be perfect Euler circuits.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If no Euler circuit exists (odd valences), you want to minimize the length of the circuit by carefully choosing the edges to be retraced.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For our purposes, we assume all edges have the same length—</a:t>
            </a:r>
            <a:r>
              <a:rPr lang="en-US" i="1" dirty="0"/>
              <a:t>simplified</a:t>
            </a:r>
            <a:r>
              <a:rPr lang="en-US" dirty="0"/>
              <a:t> Chinese postman problem.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Chinese mathematician </a:t>
            </a:r>
            <a:r>
              <a:rPr lang="en-US" dirty="0" err="1"/>
              <a:t>Meigu</a:t>
            </a:r>
            <a:r>
              <a:rPr lang="en-US" dirty="0"/>
              <a:t> Guan first studied this problem in 1962, hence the name.  </a:t>
            </a:r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 rot="10779890" flipV="1">
            <a:off x="8458200" y="6248400"/>
            <a:ext cx="5334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30BA8E-3EF1-4FB0-A35A-E851DF3DE571}" type="slidenum">
              <a:rPr lang="en-US" altLang="en-US" sz="1800" b="0">
                <a:solidFill>
                  <a:schemeClr val="tx1"/>
                </a:solidFill>
              </a:rPr>
              <a:pPr algn="r"/>
              <a:t>2</a:t>
            </a:fld>
            <a:r>
              <a:rPr lang="en-US" altLang="en-US" sz="1800" b="0">
                <a:solidFill>
                  <a:schemeClr val="tx1"/>
                </a:solidFill>
              </a:rPr>
              <a:t>   </a:t>
            </a:r>
          </a:p>
        </p:txBody>
      </p:sp>
      <p:sp>
        <p:nvSpPr>
          <p:cNvPr id="10245" name="Text Box 6"/>
          <p:cNvSpPr txBox="1">
            <a:spLocks noChangeArrowheads="1"/>
          </p:cNvSpPr>
          <p:nvPr/>
        </p:nvSpPr>
        <p:spPr bwMode="auto">
          <a:xfrm>
            <a:off x="533400" y="5715000"/>
            <a:ext cx="3810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0" i="1">
                <a:solidFill>
                  <a:schemeClr val="tx1"/>
                </a:solidFill>
                <a:latin typeface="Arial" charset="0"/>
              </a:rPr>
              <a:t>The blue dots indicate parking meters along the street. </a:t>
            </a:r>
          </a:p>
        </p:txBody>
      </p:sp>
      <p:sp>
        <p:nvSpPr>
          <p:cNvPr id="10246" name="Text Box 7"/>
          <p:cNvSpPr txBox="1">
            <a:spLocks noChangeArrowheads="1"/>
          </p:cNvSpPr>
          <p:nvPr/>
        </p:nvSpPr>
        <p:spPr bwMode="auto">
          <a:xfrm>
            <a:off x="4495800" y="5715000"/>
            <a:ext cx="4648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0" i="1">
                <a:solidFill>
                  <a:schemeClr val="tx1"/>
                </a:solidFill>
                <a:latin typeface="Arial" charset="0"/>
              </a:rPr>
              <a:t>The graph represents edges with parking meters. Notice only vertices C and G have odd valence. </a:t>
            </a:r>
          </a:p>
        </p:txBody>
      </p:sp>
      <p:pic>
        <p:nvPicPr>
          <p:cNvPr id="10247" name="Picture 10" descr="5641fig01_12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810000"/>
            <a:ext cx="3810000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8" name="Picture 11" descr="5641fig01_12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3581400"/>
            <a:ext cx="2590800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9" name="Oval 12"/>
          <p:cNvSpPr>
            <a:spLocks noChangeArrowheads="1"/>
          </p:cNvSpPr>
          <p:nvPr/>
        </p:nvSpPr>
        <p:spPr bwMode="auto">
          <a:xfrm>
            <a:off x="2209800" y="5410200"/>
            <a:ext cx="533400" cy="304800"/>
          </a:xfrm>
          <a:prstGeom prst="ellipse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Clr>
                <a:srgbClr val="0000CC"/>
              </a:buClr>
              <a:buFont typeface="Wingdings" pitchFamily="2" charset="2"/>
              <a:buChar char="§"/>
            </a:pPr>
            <a:endParaRPr lang="en-US"/>
          </a:p>
        </p:txBody>
      </p:sp>
      <p:sp>
        <p:nvSpPr>
          <p:cNvPr id="10250" name="Oval 13"/>
          <p:cNvSpPr>
            <a:spLocks noChangeArrowheads="1"/>
          </p:cNvSpPr>
          <p:nvPr/>
        </p:nvSpPr>
        <p:spPr bwMode="auto">
          <a:xfrm>
            <a:off x="6400800" y="5486400"/>
            <a:ext cx="533400" cy="304800"/>
          </a:xfrm>
          <a:prstGeom prst="ellipse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Clr>
                <a:srgbClr val="0000CC"/>
              </a:buClr>
              <a:buFont typeface="Wingdings" pitchFamily="2" charset="2"/>
              <a:buChar char="§"/>
            </a:pP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Chapter 1:  Urban Services</a:t>
            </a:r>
            <a:br>
              <a:rPr lang="en-US" altLang="en-US" dirty="0"/>
            </a:br>
            <a:r>
              <a:rPr lang="en-US" altLang="en-US" dirty="0">
                <a:solidFill>
                  <a:srgbClr val="FF0000"/>
                </a:solidFill>
              </a:rPr>
              <a:t>Beyond Euler Circuits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2590800"/>
          </a:xfrm>
        </p:spPr>
        <p:txBody>
          <a:bodyPr/>
          <a:lstStyle/>
          <a:p>
            <a:pPr eaLnBrk="1" hangingPunct="1"/>
            <a:r>
              <a:rPr lang="en-US" u="sng" dirty="0" err="1"/>
              <a:t>Eulerize</a:t>
            </a:r>
            <a:r>
              <a:rPr lang="en-US" u="sng" dirty="0"/>
              <a:t> the Graph to Solve Chinese Postman Problem</a:t>
            </a:r>
          </a:p>
          <a:p>
            <a:pPr lvl="1" eaLnBrk="1" hangingPunct="1"/>
            <a:r>
              <a:rPr lang="en-US" dirty="0"/>
              <a:t>For graphs that are connected but have vertices with odd valence, we will want to reuse (duplicate) the minimum number of edges until all vertices appear to have even valence.</a:t>
            </a:r>
          </a:p>
          <a:p>
            <a:pPr lvl="1" eaLnBrk="1" hangingPunct="1"/>
            <a:r>
              <a:rPr lang="en-US" dirty="0"/>
              <a:t>Only existing edges can be duplicated (or added).</a:t>
            </a:r>
          </a:p>
          <a:p>
            <a:pPr lvl="1" eaLnBrk="1" hangingPunct="1"/>
            <a:r>
              <a:rPr lang="en-US" dirty="0"/>
              <a:t>Each edge that is duplicated (added) will later be the edge that will be reused during </a:t>
            </a:r>
            <a:r>
              <a:rPr lang="en-US" dirty="0" err="1"/>
              <a:t>eulerization</a:t>
            </a:r>
            <a:r>
              <a:rPr lang="en-US" dirty="0"/>
              <a:t>.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 rot="10779890" flipV="1">
            <a:off x="8458200" y="6248400"/>
            <a:ext cx="5334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5BA51EC-F3BF-42A5-B4FF-43ED59AA732F}" type="slidenum">
              <a:rPr lang="en-US" altLang="en-US" sz="1800" b="0">
                <a:solidFill>
                  <a:schemeClr val="tx1"/>
                </a:solidFill>
              </a:rPr>
              <a:pPr algn="r"/>
              <a:t>3</a:t>
            </a:fld>
            <a:r>
              <a:rPr lang="en-US" altLang="en-US" sz="1800" b="0">
                <a:solidFill>
                  <a:schemeClr val="tx1"/>
                </a:solidFill>
              </a:rPr>
              <a:t>   </a:t>
            </a:r>
          </a:p>
        </p:txBody>
      </p:sp>
      <p:sp>
        <p:nvSpPr>
          <p:cNvPr id="11269" name="Text Box 6"/>
          <p:cNvSpPr txBox="1">
            <a:spLocks noChangeArrowheads="1"/>
          </p:cNvSpPr>
          <p:nvPr/>
        </p:nvSpPr>
        <p:spPr bwMode="auto">
          <a:xfrm>
            <a:off x="457200" y="3810000"/>
            <a:ext cx="28956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0" i="1" dirty="0">
                <a:solidFill>
                  <a:schemeClr val="tx1"/>
                </a:solidFill>
                <a:latin typeface="Arial" charset="0"/>
              </a:rPr>
              <a:t>The edge CG is reused, which would make all vertices appear to have even valence. </a:t>
            </a:r>
          </a:p>
        </p:txBody>
      </p:sp>
      <p:pic>
        <p:nvPicPr>
          <p:cNvPr id="11270" name="Picture 11" descr="5641fig01_13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724400"/>
            <a:ext cx="27432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Picture 12" descr="5641fig01_13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4495800"/>
            <a:ext cx="518477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2" name="Text Box 13"/>
          <p:cNvSpPr txBox="1">
            <a:spLocks noChangeArrowheads="1"/>
          </p:cNvSpPr>
          <p:nvPr/>
        </p:nvSpPr>
        <p:spPr bwMode="auto">
          <a:xfrm>
            <a:off x="3733800" y="3733800"/>
            <a:ext cx="5181600" cy="8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0" i="1" dirty="0">
                <a:solidFill>
                  <a:schemeClr val="tx1"/>
                </a:solidFill>
                <a:latin typeface="Arial" charset="0"/>
              </a:rPr>
              <a:t>A circuit is made by reusing the edge CG.  Below, the graph is </a:t>
            </a:r>
            <a:r>
              <a:rPr lang="en-US" sz="1600" b="0" i="1" dirty="0" err="1">
                <a:solidFill>
                  <a:schemeClr val="tx1"/>
                </a:solidFill>
                <a:latin typeface="Arial" charset="0"/>
              </a:rPr>
              <a:t>eulerized</a:t>
            </a:r>
            <a:r>
              <a:rPr lang="en-US" sz="1600" b="0" i="1" dirty="0">
                <a:solidFill>
                  <a:schemeClr val="tx1"/>
                </a:solidFill>
                <a:latin typeface="Arial" charset="0"/>
              </a:rPr>
              <a:t> (starts and stops at same point and covers all “edges” once </a:t>
            </a:r>
            <a:r>
              <a:rPr lang="en-US" b="0" i="1" dirty="0">
                <a:solidFill>
                  <a:schemeClr val="tx1"/>
                </a:solidFill>
              </a:rPr>
              <a:t>—</a:t>
            </a:r>
            <a:r>
              <a:rPr lang="en-US" sz="1600" b="0" i="1" dirty="0">
                <a:solidFill>
                  <a:schemeClr val="tx1"/>
                </a:solidFill>
                <a:latin typeface="Arial" charset="0"/>
              </a:rPr>
              <a:t> including reused ones). </a:t>
            </a:r>
          </a:p>
        </p:txBody>
      </p:sp>
      <p:sp>
        <p:nvSpPr>
          <p:cNvPr id="11273" name="Oval 14"/>
          <p:cNvSpPr>
            <a:spLocks noChangeArrowheads="1"/>
          </p:cNvSpPr>
          <p:nvPr/>
        </p:nvSpPr>
        <p:spPr bwMode="auto">
          <a:xfrm>
            <a:off x="1524000" y="5943600"/>
            <a:ext cx="533400" cy="2286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Clr>
                <a:srgbClr val="0000CC"/>
              </a:buClr>
              <a:buFont typeface="Wingdings" pitchFamily="2" charset="2"/>
              <a:buChar char="§"/>
            </a:pPr>
            <a:endParaRPr lang="en-US"/>
          </a:p>
        </p:txBody>
      </p:sp>
      <p:sp>
        <p:nvSpPr>
          <p:cNvPr id="11274" name="Oval 15"/>
          <p:cNvSpPr>
            <a:spLocks noChangeArrowheads="1"/>
          </p:cNvSpPr>
          <p:nvPr/>
        </p:nvSpPr>
        <p:spPr bwMode="auto">
          <a:xfrm>
            <a:off x="5181600" y="6019800"/>
            <a:ext cx="533400" cy="2286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Clr>
                <a:srgbClr val="0000CC"/>
              </a:buClr>
              <a:buFont typeface="Wingdings" pitchFamily="2" charset="2"/>
              <a:buChar char="§"/>
            </a:pP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Chapter 1:  Urban Services</a:t>
            </a:r>
            <a:br>
              <a:rPr lang="en-US" altLang="en-US" dirty="0"/>
            </a:br>
            <a:r>
              <a:rPr lang="en-US" altLang="en-US" dirty="0">
                <a:solidFill>
                  <a:srgbClr val="FF0000"/>
                </a:solidFill>
              </a:rPr>
              <a:t>Beyond Euler Circuits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5562600" cy="502920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</a:pPr>
            <a:r>
              <a:rPr lang="en-US" u="sng" dirty="0" err="1"/>
              <a:t>Eulerizing</a:t>
            </a:r>
            <a:r>
              <a:rPr lang="en-US" u="sng" dirty="0"/>
              <a:t> a Graph</a:t>
            </a:r>
          </a:p>
          <a:p>
            <a:pPr marL="725488" lvl="1" indent="-3810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dirty="0"/>
              <a:t>On the graph, add edges by duplicating existing ones, until you arrive at a graph that is connected and even-</a:t>
            </a:r>
            <a:r>
              <a:rPr lang="en-US" dirty="0" err="1"/>
              <a:t>valent</a:t>
            </a:r>
            <a:r>
              <a:rPr lang="en-US" dirty="0"/>
              <a:t>.</a:t>
            </a:r>
          </a:p>
          <a:p>
            <a:pPr marL="1052513" lvl="2" indent="-3810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900" dirty="0"/>
              <a:t>	The graph to the right is an efficient </a:t>
            </a:r>
            <a:r>
              <a:rPr lang="en-US" sz="1900" dirty="0" err="1"/>
              <a:t>eulerization</a:t>
            </a:r>
            <a:r>
              <a:rPr lang="en-US" sz="1900" dirty="0"/>
              <a:t> because the fewest number of edges were added.  </a:t>
            </a:r>
          </a:p>
          <a:p>
            <a:pPr marL="725488" lvl="1" indent="-3810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dirty="0"/>
              <a:t>Find an Euler circuit on the </a:t>
            </a:r>
            <a:r>
              <a:rPr lang="en-US" dirty="0" err="1"/>
              <a:t>eulerized</a:t>
            </a:r>
            <a:r>
              <a:rPr lang="en-US" dirty="0"/>
              <a:t> graph.  </a:t>
            </a:r>
          </a:p>
          <a:p>
            <a:pPr marL="1052513" lvl="2" indent="-3810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900" dirty="0"/>
              <a:t>	Traverse every original and “added” edge once, as you find a circuit that starts and ends at the same vertex.</a:t>
            </a:r>
          </a:p>
          <a:p>
            <a:pPr marL="725488" lvl="1" indent="-3810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dirty="0"/>
              <a:t>“Squeeze” this Euler circuit from the </a:t>
            </a:r>
            <a:r>
              <a:rPr lang="en-US" dirty="0" err="1"/>
              <a:t>eulerized</a:t>
            </a:r>
            <a:r>
              <a:rPr lang="en-US" dirty="0"/>
              <a:t> graph onto the original graph by replacing the “added” edge with an arrow showing it was retraced. 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6248400" y="5715000"/>
            <a:ext cx="2895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0" i="1" dirty="0">
                <a:solidFill>
                  <a:schemeClr val="tx1"/>
                </a:solidFill>
                <a:latin typeface="Arial" charset="0"/>
              </a:rPr>
              <a:t>Squeeze the </a:t>
            </a:r>
            <a:r>
              <a:rPr lang="en-US" sz="1600" b="0" i="1" dirty="0" err="1">
                <a:solidFill>
                  <a:schemeClr val="tx1"/>
                </a:solidFill>
                <a:latin typeface="Arial" charset="0"/>
              </a:rPr>
              <a:t>eulerized</a:t>
            </a:r>
            <a:r>
              <a:rPr lang="en-US" sz="1600" b="0" i="1" dirty="0">
                <a:solidFill>
                  <a:schemeClr val="tx1"/>
                </a:solidFill>
                <a:latin typeface="Arial" charset="0"/>
              </a:rPr>
              <a:t> circuit onto the graph.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 rot="10779890" flipV="1">
            <a:off x="8458200" y="6248400"/>
            <a:ext cx="5334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13473C3-7F24-40E7-9CC1-1A3546B07511}" type="slidenum">
              <a:rPr lang="en-US" altLang="en-US" sz="1800" b="0">
                <a:solidFill>
                  <a:schemeClr val="tx1"/>
                </a:solidFill>
              </a:rPr>
              <a:pPr algn="r"/>
              <a:t>4</a:t>
            </a:fld>
            <a:r>
              <a:rPr lang="en-US" altLang="en-US" sz="1800" b="0">
                <a:solidFill>
                  <a:schemeClr val="tx1"/>
                </a:solidFill>
              </a:rPr>
              <a:t>   </a:t>
            </a:r>
          </a:p>
        </p:txBody>
      </p:sp>
      <p:pic>
        <p:nvPicPr>
          <p:cNvPr id="12294" name="Picture 7" descr="5641fig01_16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1371600"/>
            <a:ext cx="1243013" cy="151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Picture 12" descr="5641fig01_16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3276600"/>
            <a:ext cx="1874838" cy="2286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12296" name="Picture 15" descr="5641fig01_16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1371600"/>
            <a:ext cx="1249363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7" name="Text Box 17"/>
          <p:cNvSpPr txBox="1">
            <a:spLocks noChangeArrowheads="1"/>
          </p:cNvSpPr>
          <p:nvPr/>
        </p:nvSpPr>
        <p:spPr bwMode="auto">
          <a:xfrm>
            <a:off x="6172200" y="2971800"/>
            <a:ext cx="28956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Clr>
                <a:srgbClr val="0000CC"/>
              </a:buClr>
              <a:buFont typeface="Wingdings" pitchFamily="2" charset="2"/>
              <a:buNone/>
            </a:pPr>
            <a:r>
              <a:rPr lang="en-US" sz="1600" b="0" i="1" dirty="0">
                <a:solidFill>
                  <a:schemeClr val="tx1"/>
                </a:solidFill>
                <a:latin typeface="Arial" charset="0"/>
              </a:rPr>
              <a:t>Only reuse (add) edge BC.</a:t>
            </a:r>
          </a:p>
        </p:txBody>
      </p:sp>
      <p:sp>
        <p:nvSpPr>
          <p:cNvPr id="12298" name="Oval 18"/>
          <p:cNvSpPr>
            <a:spLocks noChangeArrowheads="1"/>
          </p:cNvSpPr>
          <p:nvPr/>
        </p:nvSpPr>
        <p:spPr bwMode="auto">
          <a:xfrm>
            <a:off x="7924800" y="2743200"/>
            <a:ext cx="533400" cy="228600"/>
          </a:xfrm>
          <a:prstGeom prst="ellipse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Clr>
                <a:srgbClr val="0000CC"/>
              </a:buClr>
              <a:buFont typeface="Wingdings" pitchFamily="2" charset="2"/>
              <a:buChar char="§"/>
            </a:pPr>
            <a:endParaRPr lang="en-US"/>
          </a:p>
        </p:txBody>
      </p:sp>
      <p:sp>
        <p:nvSpPr>
          <p:cNvPr id="12299" name="Oval 19"/>
          <p:cNvSpPr>
            <a:spLocks noChangeArrowheads="1"/>
          </p:cNvSpPr>
          <p:nvPr/>
        </p:nvSpPr>
        <p:spPr bwMode="auto">
          <a:xfrm>
            <a:off x="6553200" y="2743200"/>
            <a:ext cx="533400" cy="228600"/>
          </a:xfrm>
          <a:prstGeom prst="ellipse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Clr>
                <a:srgbClr val="0000CC"/>
              </a:buClr>
              <a:buFont typeface="Wingdings" pitchFamily="2" charset="2"/>
              <a:buChar char="§"/>
            </a:pP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Chapter 1:  Urban Services</a:t>
            </a:r>
            <a:br>
              <a:rPr lang="en-US" altLang="en-US" dirty="0"/>
            </a:br>
            <a:r>
              <a:rPr lang="en-US" altLang="en-US" dirty="0">
                <a:solidFill>
                  <a:srgbClr val="FF0000"/>
                </a:solidFill>
              </a:rPr>
              <a:t>Beyond Euler Circuits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153400" cy="2667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u="sng" dirty="0"/>
              <a:t>Hints for </a:t>
            </a:r>
            <a:r>
              <a:rPr lang="en-US" u="sng" dirty="0" err="1"/>
              <a:t>Eulerizing</a:t>
            </a:r>
            <a:r>
              <a:rPr lang="en-US" u="sng" dirty="0"/>
              <a:t> a Graph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For the most efficient </a:t>
            </a:r>
            <a:r>
              <a:rPr lang="en-US" dirty="0" err="1"/>
              <a:t>eulerization</a:t>
            </a:r>
            <a:r>
              <a:rPr lang="en-US" dirty="0"/>
              <a:t>, look for the fewest edges to add to make all vertices even.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Typically, locate odd valence vertices and try to reuse (add) the connecting edge between the vertices.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Sometimes vertices are more than one edge apart; in this case, reuse edges between vertices (see graph below).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i="1" dirty="0">
                <a:solidFill>
                  <a:srgbClr val="FF0000"/>
                </a:solidFill>
              </a:rPr>
              <a:t>Remember:</a:t>
            </a:r>
            <a:r>
              <a:rPr lang="en-US" i="1" dirty="0"/>
              <a:t>  Only duplicate (add to) the existing edges. 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533400" y="5715000"/>
            <a:ext cx="2590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0" i="1">
                <a:solidFill>
                  <a:schemeClr val="tx1"/>
                </a:solidFill>
                <a:latin typeface="Arial" charset="0"/>
              </a:rPr>
              <a:t>Odd vertices, X and Y, are more than one edge apart.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 rot="10779890" flipV="1">
            <a:off x="8458200" y="6248400"/>
            <a:ext cx="5334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23B9576-14AF-4049-90BA-E9155767EADF}" type="slidenum">
              <a:rPr lang="en-US" altLang="en-US" sz="1800" b="0">
                <a:solidFill>
                  <a:schemeClr val="tx1"/>
                </a:solidFill>
              </a:rPr>
              <a:pPr algn="r"/>
              <a:t>5</a:t>
            </a:fld>
            <a:r>
              <a:rPr lang="en-US" altLang="en-US" sz="1800" b="0">
                <a:solidFill>
                  <a:schemeClr val="tx1"/>
                </a:solidFill>
              </a:rPr>
              <a:t>   </a:t>
            </a:r>
          </a:p>
        </p:txBody>
      </p:sp>
      <p:pic>
        <p:nvPicPr>
          <p:cNvPr id="13318" name="Picture 10" descr="5641fig01_15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3810000"/>
            <a:ext cx="1905000" cy="189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13" descr="5641fig01_15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4114800"/>
            <a:ext cx="2057400" cy="160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15" descr="5641fig01_15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4191000"/>
            <a:ext cx="1905000" cy="149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1" name="Text Box 17"/>
          <p:cNvSpPr txBox="1">
            <a:spLocks noChangeArrowheads="1"/>
          </p:cNvSpPr>
          <p:nvPr/>
        </p:nvSpPr>
        <p:spPr bwMode="auto">
          <a:xfrm>
            <a:off x="3276600" y="5715000"/>
            <a:ext cx="2667000" cy="59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0" i="1">
                <a:solidFill>
                  <a:schemeClr val="tx1"/>
                </a:solidFill>
                <a:latin typeface="Arial" charset="0"/>
              </a:rPr>
              <a:t>This is </a:t>
            </a:r>
            <a:r>
              <a:rPr lang="en-US" sz="1600" b="0" i="1" u="sng">
                <a:solidFill>
                  <a:schemeClr val="tx1"/>
                </a:solidFill>
                <a:latin typeface="Arial" charset="0"/>
              </a:rPr>
              <a:t>not</a:t>
            </a:r>
            <a:r>
              <a:rPr lang="en-US" sz="1600" b="0" i="1">
                <a:solidFill>
                  <a:schemeClr val="tx1"/>
                </a:solidFill>
                <a:latin typeface="Arial" charset="0"/>
              </a:rPr>
              <a:t> allowed </a:t>
            </a:r>
            <a:r>
              <a:rPr lang="en-US" b="0" i="1">
                <a:solidFill>
                  <a:schemeClr val="tx1"/>
                </a:solidFill>
              </a:rPr>
              <a:t>—</a:t>
            </a:r>
            <a:r>
              <a:rPr lang="en-US" sz="1600" b="0" i="1">
                <a:solidFill>
                  <a:schemeClr val="tx1"/>
                </a:solidFill>
                <a:latin typeface="Arial" charset="0"/>
              </a:rPr>
              <a:t> must only reuse existing edges.</a:t>
            </a:r>
          </a:p>
        </p:txBody>
      </p:sp>
      <p:sp>
        <p:nvSpPr>
          <p:cNvPr id="13322" name="Text Box 18"/>
          <p:cNvSpPr txBox="1">
            <a:spLocks noChangeArrowheads="1"/>
          </p:cNvSpPr>
          <p:nvPr/>
        </p:nvSpPr>
        <p:spPr bwMode="auto">
          <a:xfrm>
            <a:off x="6096000" y="5715000"/>
            <a:ext cx="2514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0" i="1">
                <a:solidFill>
                  <a:schemeClr val="tx1"/>
                </a:solidFill>
                <a:latin typeface="Arial" charset="0"/>
              </a:rPr>
              <a:t>Reuse existing edges between the odd vertices.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AA3B8F0-494C-4629-95AA-C0CAAAE580E9}"/>
              </a:ext>
            </a:extLst>
          </p:cNvPr>
          <p:cNvSpPr txBox="1"/>
          <p:nvPr/>
        </p:nvSpPr>
        <p:spPr>
          <a:xfrm>
            <a:off x="5257800" y="227073"/>
            <a:ext cx="3429000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weighted graphs, you look for lowest weight paths, 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fewest edges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1" grpId="0"/>
      <p:bldP spid="133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865187"/>
          </a:xfrm>
        </p:spPr>
        <p:txBody>
          <a:bodyPr/>
          <a:lstStyle/>
          <a:p>
            <a:pPr eaLnBrk="1" hangingPunct="1"/>
            <a:r>
              <a:rPr lang="en-US" altLang="en-US" dirty="0"/>
              <a:t>Chapter 1:  Urban Services</a:t>
            </a:r>
            <a:br>
              <a:rPr lang="en-US" altLang="en-US" dirty="0"/>
            </a:br>
            <a:r>
              <a:rPr lang="en-US" altLang="en-US" dirty="0">
                <a:solidFill>
                  <a:srgbClr val="FF0000"/>
                </a:solidFill>
              </a:rPr>
              <a:t>Urban Graph Traversal Problem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686800" cy="5105400"/>
          </a:xfrm>
        </p:spPr>
        <p:txBody>
          <a:bodyPr/>
          <a:lstStyle/>
          <a:p>
            <a:pPr eaLnBrk="1" hangingPunct="1"/>
            <a:r>
              <a:rPr lang="en-US" dirty="0"/>
              <a:t>Euler Circuits and </a:t>
            </a:r>
            <a:r>
              <a:rPr lang="en-US" dirty="0" err="1"/>
              <a:t>Eulerizing</a:t>
            </a:r>
            <a:r>
              <a:rPr lang="en-US" dirty="0"/>
              <a:t> Graphs: Practical Applications </a:t>
            </a:r>
          </a:p>
          <a:p>
            <a:pPr lvl="1" eaLnBrk="1" hangingPunct="1"/>
            <a:r>
              <a:rPr lang="en-US" dirty="0"/>
              <a:t>Checking parking meters (discussed)</a:t>
            </a:r>
          </a:p>
          <a:p>
            <a:pPr lvl="1" eaLnBrk="1" hangingPunct="1"/>
            <a:r>
              <a:rPr lang="en-US" dirty="0"/>
              <a:t>Collecting garbage</a:t>
            </a:r>
          </a:p>
          <a:p>
            <a:pPr lvl="1" eaLnBrk="1" hangingPunct="1"/>
            <a:r>
              <a:rPr lang="en-US" dirty="0"/>
              <a:t>Salting icy roads</a:t>
            </a:r>
          </a:p>
          <a:p>
            <a:pPr lvl="1" eaLnBrk="1" hangingPunct="1"/>
            <a:r>
              <a:rPr lang="en-US" dirty="0"/>
              <a:t>Inspecting railroad tracks</a:t>
            </a:r>
          </a:p>
          <a:p>
            <a:pPr lvl="1" eaLnBrk="1" hangingPunct="1"/>
            <a:endParaRPr lang="en-US" sz="400" dirty="0"/>
          </a:p>
          <a:p>
            <a:pPr eaLnBrk="1" hangingPunct="1"/>
            <a:r>
              <a:rPr lang="en-US" dirty="0"/>
              <a:t>Special Requirements May Need to Be Addressed</a:t>
            </a:r>
          </a:p>
          <a:p>
            <a:pPr lvl="1" eaLnBrk="1" hangingPunct="1"/>
            <a:r>
              <a:rPr lang="en-US" dirty="0"/>
              <a:t>Traffic directions</a:t>
            </a:r>
          </a:p>
          <a:p>
            <a:pPr lvl="1" eaLnBrk="1" hangingPunct="1"/>
            <a:r>
              <a:rPr lang="en-US" dirty="0"/>
              <a:t>Number of streets/lanes (divided routes)</a:t>
            </a:r>
          </a:p>
          <a:p>
            <a:pPr lvl="1" eaLnBrk="1" hangingPunct="1"/>
            <a:r>
              <a:rPr lang="en-US" dirty="0"/>
              <a:t>Parking time restriction</a:t>
            </a:r>
          </a:p>
          <a:p>
            <a:pPr lvl="1" eaLnBrk="1" hangingPunct="1"/>
            <a:endParaRPr lang="en-US" sz="400" dirty="0"/>
          </a:p>
          <a:p>
            <a:pPr eaLnBrk="1" hangingPunct="1"/>
            <a:r>
              <a:rPr lang="en-US" dirty="0"/>
              <a:t>Theory Modifications Can Address Special Requirements</a:t>
            </a:r>
          </a:p>
          <a:p>
            <a:pPr lvl="1" eaLnBrk="1" hangingPunct="1"/>
            <a:r>
              <a:rPr lang="en-US" dirty="0"/>
              <a:t> A digraph (directed graph) is used to show a one-way street.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sz="1800" dirty="0"/>
              <a:t>Arrows show restriction in traversal possibilities (not part of circuits).</a:t>
            </a:r>
          </a:p>
          <a:p>
            <a:pPr lvl="1" eaLnBrk="1" hangingPunct="1"/>
            <a:r>
              <a:rPr lang="en-US" dirty="0"/>
              <a:t>Territories may need to be divided into multiple routes. 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 rot="10779890" flipV="1">
            <a:off x="8458200" y="6248400"/>
            <a:ext cx="5334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22660AE-01B9-4DE9-9436-F36A026AA020}" type="slidenum">
              <a:rPr lang="en-US" altLang="en-US" sz="1800" b="0">
                <a:solidFill>
                  <a:schemeClr val="tx1"/>
                </a:solidFill>
              </a:rPr>
              <a:pPr algn="r"/>
              <a:t>6</a:t>
            </a:fld>
            <a:r>
              <a:rPr lang="en-US" altLang="en-US" sz="1800" b="0">
                <a:solidFill>
                  <a:schemeClr val="tx1"/>
                </a:solidFill>
              </a:rPr>
              <a:t> 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CC"/>
        </a:solidFill>
        <a:ln w="9525" cap="flat" cmpd="sng" algn="ctr">
          <a:solidFill>
            <a:srgbClr val="FF99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00CC"/>
          </a:buClr>
          <a:buSzTx/>
          <a:buFont typeface="Wingdings" pitchFamily="2" charset="2"/>
          <a:buChar char="§"/>
          <a:tabLst/>
          <a:defRPr kumimoji="0" lang="en-US" sz="1700" b="1" i="0" u="none" strike="noStrike" cap="none" normalizeH="0" baseline="0" smtClean="0">
            <a:ln>
              <a:noFill/>
            </a:ln>
            <a:solidFill>
              <a:srgbClr val="0000CC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CC"/>
        </a:solidFill>
        <a:ln w="9525" cap="flat" cmpd="sng" algn="ctr">
          <a:solidFill>
            <a:srgbClr val="FF99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00CC"/>
          </a:buClr>
          <a:buSzTx/>
          <a:buFont typeface="Wingdings" pitchFamily="2" charset="2"/>
          <a:buChar char="§"/>
          <a:tabLst/>
          <a:defRPr kumimoji="0" lang="en-US" sz="1700" b="1" i="0" u="none" strike="noStrike" cap="none" normalizeH="0" baseline="0" smtClean="0">
            <a:ln>
              <a:noFill/>
            </a:ln>
            <a:solidFill>
              <a:srgbClr val="0000CC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1274</TotalTime>
  <Words>571</Words>
  <Application>Microsoft Office PowerPoint</Application>
  <PresentationFormat>On-screen Show (4:3)</PresentationFormat>
  <Paragraphs>73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Narrow</vt:lpstr>
      <vt:lpstr>Calibri</vt:lpstr>
      <vt:lpstr>Comic Sans MS</vt:lpstr>
      <vt:lpstr>Garamond</vt:lpstr>
      <vt:lpstr>Wingdings</vt:lpstr>
      <vt:lpstr>Edge</vt:lpstr>
      <vt:lpstr>Chapter 1:  Urban Services Lesson Plan</vt:lpstr>
      <vt:lpstr>Chapter 1:  Urban Services Beyond Euler Circuits</vt:lpstr>
      <vt:lpstr>Chapter 1:  Urban Services Beyond Euler Circuits</vt:lpstr>
      <vt:lpstr>Chapter 1:  Urban Services Beyond Euler Circuits</vt:lpstr>
      <vt:lpstr>Chapter 1:  Urban Services Beyond Euler Circuits</vt:lpstr>
      <vt:lpstr>Chapter 1:  Urban Services Urban Graph Traversal Problem</vt:lpstr>
    </vt:vector>
  </TitlesOfParts>
  <Company>Delphi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L. Adduci</dc:creator>
  <cp:lastModifiedBy>Darcy, Isabel K</cp:lastModifiedBy>
  <cp:revision>96</cp:revision>
  <dcterms:created xsi:type="dcterms:W3CDTF">2005-09-25T23:56:03Z</dcterms:created>
  <dcterms:modified xsi:type="dcterms:W3CDTF">2019-03-27T16:03:53Z</dcterms:modified>
</cp:coreProperties>
</file>