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86" r:id="rId2"/>
  </p:sldMasterIdLst>
  <p:notesMasterIdLst>
    <p:notesMasterId r:id="rId55"/>
  </p:notesMasterIdLst>
  <p:sldIdLst>
    <p:sldId id="286" r:id="rId3"/>
    <p:sldId id="313" r:id="rId4"/>
    <p:sldId id="314" r:id="rId5"/>
    <p:sldId id="305" r:id="rId6"/>
    <p:sldId id="316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18" r:id="rId16"/>
    <p:sldId id="354" r:id="rId17"/>
    <p:sldId id="344" r:id="rId18"/>
    <p:sldId id="373" r:id="rId19"/>
    <p:sldId id="345" r:id="rId20"/>
    <p:sldId id="346" r:id="rId21"/>
    <p:sldId id="347" r:id="rId22"/>
    <p:sldId id="351" r:id="rId23"/>
    <p:sldId id="348" r:id="rId24"/>
    <p:sldId id="352" r:id="rId25"/>
    <p:sldId id="353" r:id="rId26"/>
    <p:sldId id="319" r:id="rId27"/>
    <p:sldId id="365" r:id="rId28"/>
    <p:sldId id="357" r:id="rId29"/>
    <p:sldId id="358" r:id="rId30"/>
    <p:sldId id="369" r:id="rId31"/>
    <p:sldId id="359" r:id="rId32"/>
    <p:sldId id="370" r:id="rId33"/>
    <p:sldId id="360" r:id="rId34"/>
    <p:sldId id="371" r:id="rId35"/>
    <p:sldId id="361" r:id="rId36"/>
    <p:sldId id="372" r:id="rId37"/>
    <p:sldId id="362" r:id="rId38"/>
    <p:sldId id="363" r:id="rId39"/>
    <p:sldId id="364" r:id="rId40"/>
    <p:sldId id="320" r:id="rId41"/>
    <p:sldId id="368" r:id="rId42"/>
    <p:sldId id="332" r:id="rId43"/>
    <p:sldId id="333" r:id="rId44"/>
    <p:sldId id="334" r:id="rId45"/>
    <p:sldId id="335" r:id="rId46"/>
    <p:sldId id="336" r:id="rId47"/>
    <p:sldId id="337" r:id="rId48"/>
    <p:sldId id="338" r:id="rId49"/>
    <p:sldId id="339" r:id="rId50"/>
    <p:sldId id="340" r:id="rId51"/>
    <p:sldId id="341" r:id="rId52"/>
    <p:sldId id="342" r:id="rId53"/>
    <p:sldId id="343" r:id="rId5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0" d="100"/>
          <a:sy n="80" d="100"/>
        </p:scale>
        <p:origin x="33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28170F3-AA36-4B1B-8FEE-526D6D64C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799AD-FC9F-4E65-9E06-F9C8248E8FF4}" type="slidenum">
              <a:rPr lang="en-US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52137-FA81-4CBE-A532-51D7E4FB5941}" type="slidenum">
              <a:rPr lang="en-US"/>
              <a:pPr/>
              <a:t>25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D0A31B-C316-4176-9DB3-225F503CA45A}" type="slidenum">
              <a:rPr lang="en-US"/>
              <a:pPr/>
              <a:t>39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AEAEA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pic>
        <p:nvPicPr>
          <p:cNvPr id="9" name="Picture 12" descr="brutus w_typ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6858000" y="1524000"/>
            <a:ext cx="2133600" cy="150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F0967D-37C4-4C31-92F0-B6755DFAB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5DB4E-9ADC-40FB-B05F-15DCFD629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18094-0350-400A-B16E-03287A157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0DAEE0A-CF8F-4ADC-AEE1-E813E6A484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B9F6-6592-47C7-B289-28D17A0E6EC1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4093-AD70-48B7-946E-53D1AEFA23D9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9FF9-10C4-4FFB-87F4-77E2F937D989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B7157-EED6-438D-82F4-D01402D84AB3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26640-6526-4BFD-A812-8412EC5BC27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232-B8E5-4A56-9B23-C2A020D80B0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F2AF-77D2-4F98-A45C-BFCFE93692F6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94DFB-D5A3-4D90-A69E-E1609B562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18F40-8818-41B1-9F51-D13CD524CF17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72D7-B679-42DF-A914-D4B4E676887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11D-D9FA-47A3-8844-7F48C914DEDD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E98C-855C-44FA-8019-14030CAC37AD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6002-29EE-4A28-B883-223F30B5D640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5FD08-C512-4AE2-96D1-B4C6704CA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1DD40-55A3-45BF-8B80-33B3902B9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24427-5AE0-44E7-A370-FAC78F955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8C10B-EAC1-4E01-9B56-32863A2F8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FEFAF-49D4-4227-BE16-158378E7E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EFB70-8254-4060-9370-57E33D617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60DD5-CB3D-4645-B9AB-C8B736A88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rgbClr val="AEAEA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7119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367898CF-4241-424D-B22C-001CC68EC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1" descr="brutus w_type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7010400" y="152400"/>
            <a:ext cx="1524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DA0808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DA0808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DA0808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DA0808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A0808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A0808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A0808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A0808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A0808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7898CF-4241-424D-B22C-001CC68ECF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eb.cse.ohio-state.edu/~crawfis.3/cse680/Slides/CSE680-15SpanningTrees.pptx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Introduction to Algorithms</a:t>
            </a:r>
            <a:br>
              <a:rPr lang="en-US" dirty="0"/>
            </a:br>
            <a:r>
              <a:rPr lang="en-US" dirty="0"/>
              <a:t>	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Spanning Trees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3600" dirty="0"/>
              <a:t>CSE 680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3600" dirty="0"/>
              <a:t>Prof. Roger Crawfis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28E79A-D1C2-4B3B-BBA7-3FC9FE1E96E1}"/>
              </a:ext>
            </a:extLst>
          </p:cNvPr>
          <p:cNvSpPr/>
          <p:nvPr/>
        </p:nvSpPr>
        <p:spPr>
          <a:xfrm>
            <a:off x="107144" y="5963708"/>
            <a:ext cx="9534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http://web.cse.ohio-state.edu/~crawfis.3/cse680/Slides/CSE680-15SpanningTrees.pptx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91313" y="2397125"/>
            <a:ext cx="4933287" cy="2022475"/>
            <a:chOff x="1391313" y="2397125"/>
            <a:chExt cx="4933287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91313" y="3168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  <p:sp>
          <p:nvSpPr>
            <p:cNvPr id="32" name="Text Box 25"/>
            <p:cNvSpPr txBox="1">
              <a:spLocks noChangeArrowheads="1"/>
            </p:cNvSpPr>
            <p:nvPr/>
          </p:nvSpPr>
          <p:spPr bwMode="auto">
            <a:xfrm>
              <a:off x="5575300" y="3881993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1?</a:t>
              </a:r>
            </a:p>
          </p:txBody>
        </p:sp>
      </p:grp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>
            <a:off x="1995488" y="2763838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9" name="AutoShape 15"/>
          <p:cNvCxnSpPr>
            <a:cxnSpLocks noChangeShapeType="1"/>
          </p:cNvCxnSpPr>
          <p:nvPr/>
        </p:nvCxnSpPr>
        <p:spPr bwMode="auto">
          <a:xfrm flipV="1">
            <a:off x="1752600" y="2986086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1524000" y="3962399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91313" y="2397125"/>
            <a:ext cx="4933287" cy="2022475"/>
            <a:chOff x="1391313" y="2397125"/>
            <a:chExt cx="4933287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82313" y="2787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91313" y="3168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  <p:sp>
          <p:nvSpPr>
            <p:cNvPr id="32" name="Text Box 25"/>
            <p:cNvSpPr txBox="1">
              <a:spLocks noChangeArrowheads="1"/>
            </p:cNvSpPr>
            <p:nvPr/>
          </p:nvSpPr>
          <p:spPr bwMode="auto">
            <a:xfrm>
              <a:off x="5575300" y="3881993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1?</a:t>
              </a:r>
            </a:p>
          </p:txBody>
        </p:sp>
      </p:grp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>
            <a:off x="1995488" y="2763838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9" name="AutoShape 15"/>
          <p:cNvCxnSpPr>
            <a:cxnSpLocks noChangeShapeType="1"/>
          </p:cNvCxnSpPr>
          <p:nvPr/>
        </p:nvCxnSpPr>
        <p:spPr bwMode="auto">
          <a:xfrm flipV="1">
            <a:off x="1752600" y="2986086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1524000" y="3962399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&quot;No&quot; Symbol 41"/>
          <p:cNvSpPr/>
          <p:nvPr/>
        </p:nvSpPr>
        <p:spPr bwMode="auto">
          <a:xfrm>
            <a:off x="5575300" y="2763838"/>
            <a:ext cx="358775" cy="393144"/>
          </a:xfrm>
          <a:prstGeom prst="noSmoking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91313" y="2397125"/>
            <a:ext cx="4933287" cy="2022475"/>
            <a:chOff x="1391313" y="2397125"/>
            <a:chExt cx="4933287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82313" y="2787650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21159" y="38544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91313" y="3168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  <p:sp>
          <p:nvSpPr>
            <p:cNvPr id="32" name="Text Box 25"/>
            <p:cNvSpPr txBox="1">
              <a:spLocks noChangeArrowheads="1"/>
            </p:cNvSpPr>
            <p:nvPr/>
          </p:nvSpPr>
          <p:spPr bwMode="auto">
            <a:xfrm>
              <a:off x="5575300" y="3881993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1?</a:t>
              </a:r>
            </a:p>
          </p:txBody>
        </p:sp>
      </p:grp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>
            <a:off x="1995488" y="2763838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9" name="AutoShape 15"/>
          <p:cNvCxnSpPr>
            <a:cxnSpLocks noChangeShapeType="1"/>
          </p:cNvCxnSpPr>
          <p:nvPr/>
        </p:nvCxnSpPr>
        <p:spPr bwMode="auto">
          <a:xfrm flipV="1">
            <a:off x="1752600" y="2986086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1524000" y="3962399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3200400" y="3995182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43" name="AutoShape 18"/>
          <p:cNvCxnSpPr>
            <a:cxnSpLocks noChangeShapeType="1"/>
            <a:stCxn id="42" idx="6"/>
          </p:cNvCxnSpPr>
          <p:nvPr/>
        </p:nvCxnSpPr>
        <p:spPr bwMode="auto">
          <a:xfrm>
            <a:off x="3671888" y="4223782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91313" y="2397125"/>
            <a:ext cx="4933287" cy="2022475"/>
            <a:chOff x="1391313" y="2397125"/>
            <a:chExt cx="4933287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82313" y="2787650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21159" y="38544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24084" y="2955925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91313" y="3168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  <p:sp>
          <p:nvSpPr>
            <p:cNvPr id="32" name="Text Box 25"/>
            <p:cNvSpPr txBox="1">
              <a:spLocks noChangeArrowheads="1"/>
            </p:cNvSpPr>
            <p:nvPr/>
          </p:nvSpPr>
          <p:spPr bwMode="auto">
            <a:xfrm>
              <a:off x="5575300" y="3881993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1?</a:t>
              </a:r>
            </a:p>
          </p:txBody>
        </p:sp>
      </p:grp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>
            <a:off x="1995488" y="2763838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9" name="AutoShape 15"/>
          <p:cNvCxnSpPr>
            <a:cxnSpLocks noChangeShapeType="1"/>
          </p:cNvCxnSpPr>
          <p:nvPr/>
        </p:nvCxnSpPr>
        <p:spPr bwMode="auto">
          <a:xfrm flipV="1">
            <a:off x="1752600" y="2986086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1524000" y="3962399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3200400" y="3995182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43" name="AutoShape 18"/>
          <p:cNvCxnSpPr>
            <a:cxnSpLocks noChangeShapeType="1"/>
            <a:stCxn id="42" idx="6"/>
          </p:cNvCxnSpPr>
          <p:nvPr/>
        </p:nvCxnSpPr>
        <p:spPr bwMode="auto">
          <a:xfrm>
            <a:off x="3671888" y="4223782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44" name="AutoShape 16"/>
          <p:cNvCxnSpPr>
            <a:cxnSpLocks noChangeShapeType="1"/>
          </p:cNvCxnSpPr>
          <p:nvPr/>
        </p:nvCxnSpPr>
        <p:spPr bwMode="auto">
          <a:xfrm>
            <a:off x="1914525" y="2919412"/>
            <a:ext cx="1352550" cy="109537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1524000" y="2528886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3186113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1524000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Prim’s algorithm finds a minimum cost spanning tree by selecting edges from the graph one-by-one as follows:</a:t>
            </a:r>
          </a:p>
          <a:p>
            <a:pPr algn="l" rtl="0"/>
            <a:r>
              <a:rPr lang="en-US" dirty="0"/>
              <a:t>It starts with a tree, T, consisting of a single starting vertex, x.</a:t>
            </a:r>
          </a:p>
          <a:p>
            <a:pPr algn="l" rtl="0"/>
            <a:r>
              <a:rPr lang="en-US" dirty="0"/>
              <a:t>Then, it finds the shortest edge emanating from x that connects T to the rest of the graph (i.e., a vertex not in the tree T).</a:t>
            </a:r>
          </a:p>
          <a:p>
            <a:pPr algn="l" rtl="0"/>
            <a:r>
              <a:rPr lang="en-US" dirty="0"/>
              <a:t>It adds this edge and the new vertex to the tree T.</a:t>
            </a:r>
          </a:p>
          <a:p>
            <a:r>
              <a:rPr lang="en-US" dirty="0"/>
              <a:t>It then picks the shortest edge emanating from the revised tree T that also connects T to the rest of the graph and repeats the process.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 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Consider a graph G=(V, E);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Let T be a tree consisting of only the starting vertex </a:t>
            </a:r>
            <a:r>
              <a:rPr lang="en-US" b="1" dirty="0">
                <a:solidFill>
                  <a:schemeClr val="accent2"/>
                </a:solidFill>
              </a:rPr>
              <a:t>x;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while (T has fewer than I V I vertices)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{</a:t>
            </a:r>
          </a:p>
          <a:p>
            <a:pPr>
              <a:buNone/>
            </a:pPr>
            <a:r>
              <a:rPr lang="en-US" sz="3000" dirty="0">
                <a:solidFill>
                  <a:schemeClr val="accent2"/>
                </a:solidFill>
              </a:rPr>
              <a:t>        find a smallest edge connecting T to G-T;</a:t>
            </a:r>
          </a:p>
          <a:p>
            <a:pPr>
              <a:buNone/>
            </a:pPr>
            <a:r>
              <a:rPr lang="en-US" sz="3000" dirty="0">
                <a:solidFill>
                  <a:schemeClr val="accent2"/>
                </a:solidFill>
              </a:rPr>
              <a:t>        add it to T;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grpSp>
        <p:nvGrpSpPr>
          <p:cNvPr id="2" name="Group 93"/>
          <p:cNvGrpSpPr/>
          <p:nvPr/>
        </p:nvGrpSpPr>
        <p:grpSpPr>
          <a:xfrm>
            <a:off x="1384300" y="2397125"/>
            <a:ext cx="4940300" cy="2022475"/>
            <a:chOff x="1384300" y="2397125"/>
            <a:chExt cx="4940300" cy="2022475"/>
          </a:xfrm>
        </p:grpSpPr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" name="AutoShape 11"/>
            <p:cNvCxnSpPr>
              <a:cxnSpLocks noChangeShapeType="1"/>
              <a:stCxn id="35" idx="6"/>
              <a:endCxn id="36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3" name="AutoShape 12"/>
            <p:cNvCxnSpPr>
              <a:cxnSpLocks noChangeShapeType="1"/>
              <a:stCxn id="36" idx="6"/>
              <a:endCxn id="37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4" name="AutoShape 13"/>
            <p:cNvCxnSpPr>
              <a:cxnSpLocks noChangeShapeType="1"/>
              <a:stCxn id="37" idx="3"/>
              <a:endCxn id="40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5" name="AutoShape 14"/>
            <p:cNvCxnSpPr>
              <a:cxnSpLocks noChangeShapeType="1"/>
              <a:stCxn id="40" idx="2"/>
              <a:endCxn id="41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6" name="AutoShape 15"/>
            <p:cNvCxnSpPr>
              <a:cxnSpLocks noChangeShapeType="1"/>
              <a:stCxn id="41" idx="0"/>
              <a:endCxn id="35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7" name="AutoShape 16"/>
            <p:cNvCxnSpPr>
              <a:cxnSpLocks noChangeShapeType="1"/>
              <a:stCxn id="35" idx="5"/>
              <a:endCxn id="40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8" name="AutoShape 17"/>
            <p:cNvCxnSpPr>
              <a:cxnSpLocks noChangeShapeType="1"/>
              <a:stCxn id="40" idx="0"/>
              <a:endCxn id="36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9" name="AutoShape 18"/>
            <p:cNvCxnSpPr>
              <a:cxnSpLocks noChangeShapeType="1"/>
              <a:stCxn id="40" idx="6"/>
              <a:endCxn id="38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0" name="AutoShape 19"/>
            <p:cNvCxnSpPr>
              <a:cxnSpLocks noChangeShapeType="1"/>
              <a:stCxn id="38" idx="0"/>
              <a:endCxn id="37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1" name="AutoShape 20"/>
            <p:cNvCxnSpPr>
              <a:cxnSpLocks noChangeShapeType="1"/>
              <a:stCxn id="37" idx="5"/>
              <a:endCxn id="39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2" name="AutoShape 21"/>
            <p:cNvCxnSpPr>
              <a:cxnSpLocks noChangeShapeType="1"/>
              <a:stCxn id="38" idx="7"/>
              <a:endCxn id="39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53" name="Text Box 22"/>
            <p:cNvSpPr txBox="1">
              <a:spLocks noChangeArrowheads="1"/>
            </p:cNvSpPr>
            <p:nvPr/>
          </p:nvSpPr>
          <p:spPr bwMode="auto">
            <a:xfrm>
              <a:off x="2376488" y="23971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55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56" name="Text Box 25"/>
            <p:cNvSpPr txBox="1">
              <a:spLocks noChangeArrowheads="1"/>
            </p:cNvSpPr>
            <p:nvPr/>
          </p:nvSpPr>
          <p:spPr bwMode="auto">
            <a:xfrm>
              <a:off x="5576888" y="38544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57" name="Text Box 26"/>
            <p:cNvSpPr txBox="1">
              <a:spLocks noChangeArrowheads="1"/>
            </p:cNvSpPr>
            <p:nvPr/>
          </p:nvSpPr>
          <p:spPr bwMode="auto">
            <a:xfrm>
              <a:off x="5081588" y="33623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58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59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60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61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1384300" y="3168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63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6117436" y="2992993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here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/>
          <p:nvPr/>
        </p:nvGrpSpPr>
        <p:grpSpPr>
          <a:xfrm>
            <a:off x="1384300" y="2397125"/>
            <a:ext cx="4940300" cy="2022475"/>
            <a:chOff x="1384300" y="2397125"/>
            <a:chExt cx="4940300" cy="2022475"/>
          </a:xfrm>
        </p:grpSpPr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" name="AutoShape 11"/>
            <p:cNvCxnSpPr>
              <a:cxnSpLocks noChangeShapeType="1"/>
              <a:stCxn id="34" idx="6"/>
              <a:endCxn id="3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2" name="AutoShape 12"/>
            <p:cNvCxnSpPr>
              <a:cxnSpLocks noChangeShapeType="1"/>
              <a:stCxn id="35" idx="6"/>
              <a:endCxn id="3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3" name="AutoShape 13"/>
            <p:cNvCxnSpPr>
              <a:cxnSpLocks noChangeShapeType="1"/>
              <a:stCxn id="36" idx="3"/>
              <a:endCxn id="3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4" name="AutoShape 14"/>
            <p:cNvCxnSpPr>
              <a:cxnSpLocks noChangeShapeType="1"/>
              <a:stCxn id="39" idx="2"/>
              <a:endCxn id="4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5" name="AutoShape 15"/>
            <p:cNvCxnSpPr>
              <a:cxnSpLocks noChangeShapeType="1"/>
              <a:stCxn id="40" idx="0"/>
              <a:endCxn id="3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6" name="AutoShape 16"/>
            <p:cNvCxnSpPr>
              <a:cxnSpLocks noChangeShapeType="1"/>
              <a:stCxn id="34" idx="5"/>
              <a:endCxn id="3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7" name="AutoShape 17"/>
            <p:cNvCxnSpPr>
              <a:cxnSpLocks noChangeShapeType="1"/>
              <a:stCxn id="39" idx="0"/>
              <a:endCxn id="3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8" name="AutoShape 18"/>
            <p:cNvCxnSpPr>
              <a:cxnSpLocks noChangeShapeType="1"/>
              <a:stCxn id="39" idx="6"/>
              <a:endCxn id="3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9" name="AutoShape 19"/>
            <p:cNvCxnSpPr>
              <a:cxnSpLocks noChangeShapeType="1"/>
              <a:stCxn id="37" idx="0"/>
              <a:endCxn id="3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0" name="AutoShape 20"/>
            <p:cNvCxnSpPr>
              <a:cxnSpLocks noChangeShapeType="1"/>
              <a:stCxn id="36" idx="5"/>
              <a:endCxn id="3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1" name="AutoShape 21"/>
            <p:cNvCxnSpPr>
              <a:cxnSpLocks noChangeShapeType="1"/>
              <a:stCxn id="37" idx="7"/>
              <a:endCxn id="3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52" name="Text Box 22"/>
            <p:cNvSpPr txBox="1">
              <a:spLocks noChangeArrowheads="1"/>
            </p:cNvSpPr>
            <p:nvPr/>
          </p:nvSpPr>
          <p:spPr bwMode="auto">
            <a:xfrm>
              <a:off x="2376488" y="23971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5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5582313" y="2787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56" name="Text Box 26"/>
            <p:cNvSpPr txBox="1">
              <a:spLocks noChangeArrowheads="1"/>
            </p:cNvSpPr>
            <p:nvPr/>
          </p:nvSpPr>
          <p:spPr bwMode="auto">
            <a:xfrm>
              <a:off x="5081588" y="33623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57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58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60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61" name="Text Box 31"/>
            <p:cNvSpPr txBox="1">
              <a:spLocks noChangeArrowheads="1"/>
            </p:cNvSpPr>
            <p:nvPr/>
          </p:nvSpPr>
          <p:spPr bwMode="auto">
            <a:xfrm>
              <a:off x="1384300" y="3168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62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  <p:sp>
          <p:nvSpPr>
            <p:cNvPr id="55" name="Text Box 25"/>
            <p:cNvSpPr txBox="1">
              <a:spLocks noChangeArrowheads="1"/>
            </p:cNvSpPr>
            <p:nvPr/>
          </p:nvSpPr>
          <p:spPr bwMode="auto">
            <a:xfrm>
              <a:off x="5575300" y="3881993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1?</a:t>
              </a:r>
            </a:p>
          </p:txBody>
        </p:sp>
      </p:grpSp>
      <p:sp>
        <p:nvSpPr>
          <p:cNvPr id="63" name="Title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65" name="Freeform 64"/>
          <p:cNvSpPr/>
          <p:nvPr/>
        </p:nvSpPr>
        <p:spPr bwMode="auto">
          <a:xfrm>
            <a:off x="5389563" y="2409825"/>
            <a:ext cx="506412" cy="2724150"/>
          </a:xfrm>
          <a:custGeom>
            <a:avLst/>
            <a:gdLst>
              <a:gd name="connsiteX0" fmla="*/ 496887 w 506412"/>
              <a:gd name="connsiteY0" fmla="*/ 0 h 2724150"/>
              <a:gd name="connsiteX1" fmla="*/ 20637 w 506412"/>
              <a:gd name="connsiteY1" fmla="*/ 762000 h 2724150"/>
              <a:gd name="connsiteX2" fmla="*/ 373062 w 506412"/>
              <a:gd name="connsiteY2" fmla="*/ 2314575 h 2724150"/>
              <a:gd name="connsiteX3" fmla="*/ 506412 w 506412"/>
              <a:gd name="connsiteY3" fmla="*/ 2724150 h 272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412" h="2724150">
                <a:moveTo>
                  <a:pt x="496887" y="0"/>
                </a:moveTo>
                <a:cubicBezTo>
                  <a:pt x="269080" y="188119"/>
                  <a:pt x="41274" y="376238"/>
                  <a:pt x="20637" y="762000"/>
                </a:cubicBezTo>
                <a:cubicBezTo>
                  <a:pt x="0" y="1147762"/>
                  <a:pt x="292100" y="1987550"/>
                  <a:pt x="373062" y="2314575"/>
                </a:cubicBezTo>
                <a:cubicBezTo>
                  <a:pt x="454025" y="2641600"/>
                  <a:pt x="480218" y="2682875"/>
                  <a:pt x="506412" y="272415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75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/>
          <p:nvPr/>
        </p:nvGrpSpPr>
        <p:grpSpPr>
          <a:xfrm>
            <a:off x="1384300" y="2397125"/>
            <a:ext cx="4940300" cy="2022475"/>
            <a:chOff x="1384300" y="2397125"/>
            <a:chExt cx="4940300" cy="2022475"/>
          </a:xfrm>
        </p:grpSpPr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" name="AutoShape 11"/>
            <p:cNvCxnSpPr>
              <a:cxnSpLocks noChangeShapeType="1"/>
              <a:stCxn id="34" idx="6"/>
              <a:endCxn id="3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2" name="AutoShape 12"/>
            <p:cNvCxnSpPr>
              <a:cxnSpLocks noChangeShapeType="1"/>
              <a:stCxn id="35" idx="6"/>
              <a:endCxn id="3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3" name="AutoShape 13"/>
            <p:cNvCxnSpPr>
              <a:cxnSpLocks noChangeShapeType="1"/>
              <a:stCxn id="36" idx="3"/>
              <a:endCxn id="3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4" name="AutoShape 14"/>
            <p:cNvCxnSpPr>
              <a:cxnSpLocks noChangeShapeType="1"/>
              <a:stCxn id="39" idx="2"/>
              <a:endCxn id="4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5" name="AutoShape 15"/>
            <p:cNvCxnSpPr>
              <a:cxnSpLocks noChangeShapeType="1"/>
              <a:stCxn id="40" idx="0"/>
              <a:endCxn id="3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6" name="AutoShape 16"/>
            <p:cNvCxnSpPr>
              <a:cxnSpLocks noChangeShapeType="1"/>
              <a:stCxn id="34" idx="5"/>
              <a:endCxn id="3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7" name="AutoShape 17"/>
            <p:cNvCxnSpPr>
              <a:cxnSpLocks noChangeShapeType="1"/>
              <a:stCxn id="39" idx="0"/>
              <a:endCxn id="3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8" name="AutoShape 18"/>
            <p:cNvCxnSpPr>
              <a:cxnSpLocks noChangeShapeType="1"/>
              <a:stCxn id="39" idx="6"/>
              <a:endCxn id="3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9" name="AutoShape 19"/>
            <p:cNvCxnSpPr>
              <a:cxnSpLocks noChangeShapeType="1"/>
              <a:stCxn id="37" idx="0"/>
              <a:endCxn id="3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0" name="AutoShape 20"/>
            <p:cNvCxnSpPr>
              <a:cxnSpLocks noChangeShapeType="1"/>
              <a:stCxn id="36" idx="5"/>
              <a:endCxn id="3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1" name="AutoShape 21"/>
            <p:cNvCxnSpPr>
              <a:cxnSpLocks noChangeShapeType="1"/>
              <a:stCxn id="37" idx="7"/>
              <a:endCxn id="3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52" name="Text Box 22"/>
            <p:cNvSpPr txBox="1">
              <a:spLocks noChangeArrowheads="1"/>
            </p:cNvSpPr>
            <p:nvPr/>
          </p:nvSpPr>
          <p:spPr bwMode="auto">
            <a:xfrm>
              <a:off x="2376488" y="23971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5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5582313" y="2787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56" name="Text Box 26"/>
            <p:cNvSpPr txBox="1">
              <a:spLocks noChangeArrowheads="1"/>
            </p:cNvSpPr>
            <p:nvPr/>
          </p:nvSpPr>
          <p:spPr bwMode="auto">
            <a:xfrm>
              <a:off x="5081588" y="33623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57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58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60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61" name="Text Box 31"/>
            <p:cNvSpPr txBox="1">
              <a:spLocks noChangeArrowheads="1"/>
            </p:cNvSpPr>
            <p:nvPr/>
          </p:nvSpPr>
          <p:spPr bwMode="auto">
            <a:xfrm>
              <a:off x="1384300" y="3168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62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  <p:sp>
          <p:nvSpPr>
            <p:cNvPr id="55" name="Text Box 25"/>
            <p:cNvSpPr txBox="1">
              <a:spLocks noChangeArrowheads="1"/>
            </p:cNvSpPr>
            <p:nvPr/>
          </p:nvSpPr>
          <p:spPr bwMode="auto">
            <a:xfrm>
              <a:off x="5575300" y="3881993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1?</a:t>
              </a:r>
            </a:p>
          </p:txBody>
        </p:sp>
      </p:grpSp>
      <p:sp>
        <p:nvSpPr>
          <p:cNvPr id="63" name="Title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1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5" name="Freeform 64"/>
          <p:cNvSpPr/>
          <p:nvPr/>
        </p:nvSpPr>
        <p:spPr bwMode="auto">
          <a:xfrm>
            <a:off x="5389563" y="2409825"/>
            <a:ext cx="506412" cy="2724150"/>
          </a:xfrm>
          <a:custGeom>
            <a:avLst/>
            <a:gdLst>
              <a:gd name="connsiteX0" fmla="*/ 496887 w 506412"/>
              <a:gd name="connsiteY0" fmla="*/ 0 h 2724150"/>
              <a:gd name="connsiteX1" fmla="*/ 20637 w 506412"/>
              <a:gd name="connsiteY1" fmla="*/ 762000 h 2724150"/>
              <a:gd name="connsiteX2" fmla="*/ 373062 w 506412"/>
              <a:gd name="connsiteY2" fmla="*/ 2314575 h 2724150"/>
              <a:gd name="connsiteX3" fmla="*/ 506412 w 506412"/>
              <a:gd name="connsiteY3" fmla="*/ 2724150 h 272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412" h="2724150">
                <a:moveTo>
                  <a:pt x="496887" y="0"/>
                </a:moveTo>
                <a:cubicBezTo>
                  <a:pt x="269080" y="188119"/>
                  <a:pt x="41274" y="376238"/>
                  <a:pt x="20637" y="762000"/>
                </a:cubicBezTo>
                <a:cubicBezTo>
                  <a:pt x="0" y="1147762"/>
                  <a:pt x="292100" y="1987550"/>
                  <a:pt x="373062" y="2314575"/>
                </a:cubicBezTo>
                <a:cubicBezTo>
                  <a:pt x="454025" y="2641600"/>
                  <a:pt x="480218" y="2682875"/>
                  <a:pt x="506412" y="272415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84300" y="2397125"/>
            <a:ext cx="4940300" cy="2022475"/>
            <a:chOff x="1384300" y="2397125"/>
            <a:chExt cx="4940300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82313" y="2787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21159" y="38544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84300" y="3168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2313" y="3881993"/>
            <a:ext cx="45178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8" name="AutoShape 19"/>
          <p:cNvCxnSpPr>
            <a:cxnSpLocks noChangeShapeType="1"/>
          </p:cNvCxnSpPr>
          <p:nvPr/>
        </p:nvCxnSpPr>
        <p:spPr bwMode="auto">
          <a:xfrm flipV="1">
            <a:off x="5105400" y="2986087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4862513" y="2528887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4572837" y="2397124"/>
            <a:ext cx="1468282" cy="2860675"/>
          </a:xfrm>
          <a:custGeom>
            <a:avLst/>
            <a:gdLst>
              <a:gd name="connsiteX0" fmla="*/ 496887 w 506412"/>
              <a:gd name="connsiteY0" fmla="*/ 0 h 2724150"/>
              <a:gd name="connsiteX1" fmla="*/ 20637 w 506412"/>
              <a:gd name="connsiteY1" fmla="*/ 762000 h 2724150"/>
              <a:gd name="connsiteX2" fmla="*/ 373062 w 506412"/>
              <a:gd name="connsiteY2" fmla="*/ 2314575 h 2724150"/>
              <a:gd name="connsiteX3" fmla="*/ 506412 w 506412"/>
              <a:gd name="connsiteY3" fmla="*/ 2724150 h 2724150"/>
              <a:gd name="connsiteX0" fmla="*/ 645054 w 1613429"/>
              <a:gd name="connsiteY0" fmla="*/ 0 h 2724150"/>
              <a:gd name="connsiteX1" fmla="*/ 1534054 w 1613429"/>
              <a:gd name="connsiteY1" fmla="*/ 134938 h 2724150"/>
              <a:gd name="connsiteX2" fmla="*/ 168804 w 1613429"/>
              <a:gd name="connsiteY2" fmla="*/ 762000 h 2724150"/>
              <a:gd name="connsiteX3" fmla="*/ 521229 w 1613429"/>
              <a:gd name="connsiteY3" fmla="*/ 2314575 h 2724150"/>
              <a:gd name="connsiteX4" fmla="*/ 654579 w 1613429"/>
              <a:gd name="connsiteY4" fmla="*/ 2724150 h 2724150"/>
              <a:gd name="connsiteX0" fmla="*/ 284690 w 1193004"/>
              <a:gd name="connsiteY0" fmla="*/ 36512 h 2760662"/>
              <a:gd name="connsiteX1" fmla="*/ 1173690 w 1193004"/>
              <a:gd name="connsiteY1" fmla="*/ 171450 h 2760662"/>
              <a:gd name="connsiteX2" fmla="*/ 168804 w 1193004"/>
              <a:gd name="connsiteY2" fmla="*/ 1065212 h 2760662"/>
              <a:gd name="connsiteX3" fmla="*/ 160865 w 1193004"/>
              <a:gd name="connsiteY3" fmla="*/ 2351087 h 2760662"/>
              <a:gd name="connsiteX4" fmla="*/ 294215 w 1193004"/>
              <a:gd name="connsiteY4" fmla="*/ 2760662 h 2760662"/>
              <a:gd name="connsiteX0" fmla="*/ 351101 w 1259415"/>
              <a:gd name="connsiteY0" fmla="*/ 36512 h 2760662"/>
              <a:gd name="connsiteX1" fmla="*/ 1240101 w 1259415"/>
              <a:gd name="connsiteY1" fmla="*/ 171450 h 2760662"/>
              <a:gd name="connsiteX2" fmla="*/ 235215 w 1259415"/>
              <a:gd name="connsiteY2" fmla="*/ 1065212 h 2760662"/>
              <a:gd name="connsiteX3" fmla="*/ 20902 w 1259415"/>
              <a:gd name="connsiteY3" fmla="*/ 2184400 h 2760662"/>
              <a:gd name="connsiteX4" fmla="*/ 360626 w 1259415"/>
              <a:gd name="connsiteY4" fmla="*/ 2760662 h 2760662"/>
              <a:gd name="connsiteX0" fmla="*/ 367880 w 1276194"/>
              <a:gd name="connsiteY0" fmla="*/ 36512 h 2641600"/>
              <a:gd name="connsiteX1" fmla="*/ 1256880 w 1276194"/>
              <a:gd name="connsiteY1" fmla="*/ 171450 h 2641600"/>
              <a:gd name="connsiteX2" fmla="*/ 251994 w 1276194"/>
              <a:gd name="connsiteY2" fmla="*/ 1065212 h 2641600"/>
              <a:gd name="connsiteX3" fmla="*/ 37681 w 1276194"/>
              <a:gd name="connsiteY3" fmla="*/ 2184400 h 2641600"/>
              <a:gd name="connsiteX4" fmla="*/ 478083 w 1276194"/>
              <a:gd name="connsiteY4" fmla="*/ 2641600 h 2641600"/>
              <a:gd name="connsiteX0" fmla="*/ 405561 w 1313875"/>
              <a:gd name="connsiteY0" fmla="*/ 36512 h 2641600"/>
              <a:gd name="connsiteX1" fmla="*/ 1294561 w 1313875"/>
              <a:gd name="connsiteY1" fmla="*/ 171450 h 2641600"/>
              <a:gd name="connsiteX2" fmla="*/ 289675 w 1313875"/>
              <a:gd name="connsiteY2" fmla="*/ 1065212 h 2641600"/>
              <a:gd name="connsiteX3" fmla="*/ 37681 w 1313875"/>
              <a:gd name="connsiteY3" fmla="*/ 1803400 h 2641600"/>
              <a:gd name="connsiteX4" fmla="*/ 515764 w 1313875"/>
              <a:gd name="connsiteY4" fmla="*/ 2641600 h 2641600"/>
              <a:gd name="connsiteX0" fmla="*/ 1332001 w 1468282"/>
              <a:gd name="connsiteY0" fmla="*/ 0 h 2860675"/>
              <a:gd name="connsiteX1" fmla="*/ 1294561 w 1468282"/>
              <a:gd name="connsiteY1" fmla="*/ 390525 h 2860675"/>
              <a:gd name="connsiteX2" fmla="*/ 289675 w 1468282"/>
              <a:gd name="connsiteY2" fmla="*/ 1284287 h 2860675"/>
              <a:gd name="connsiteX3" fmla="*/ 37681 w 1468282"/>
              <a:gd name="connsiteY3" fmla="*/ 2022475 h 2860675"/>
              <a:gd name="connsiteX4" fmla="*/ 515764 w 1468282"/>
              <a:gd name="connsiteY4" fmla="*/ 2860675 h 286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8282" h="2860675">
                <a:moveTo>
                  <a:pt x="1332001" y="0"/>
                </a:moveTo>
                <a:cubicBezTo>
                  <a:pt x="1326180" y="2381"/>
                  <a:pt x="1468282" y="176477"/>
                  <a:pt x="1294561" y="390525"/>
                </a:cubicBezTo>
                <a:cubicBezTo>
                  <a:pt x="1120840" y="604573"/>
                  <a:pt x="499155" y="1012295"/>
                  <a:pt x="289675" y="1284287"/>
                </a:cubicBezTo>
                <a:cubicBezTo>
                  <a:pt x="80195" y="1556279"/>
                  <a:pt x="0" y="1759744"/>
                  <a:pt x="37681" y="2022475"/>
                </a:cubicBezTo>
                <a:cubicBezTo>
                  <a:pt x="75362" y="2285206"/>
                  <a:pt x="489570" y="2819400"/>
                  <a:pt x="515764" y="2860675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Consider this graph.</a:t>
            </a:r>
          </a:p>
          <a:p>
            <a:endParaRPr lang="en-US" dirty="0"/>
          </a:p>
          <a:p>
            <a:r>
              <a:rPr lang="en-US" dirty="0"/>
              <a:t>It has 20 spanning trees. Some are: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are two minimum-</a:t>
            </a:r>
            <a:br>
              <a:rPr lang="en-US" dirty="0"/>
            </a:br>
            <a:r>
              <a:rPr lang="en-US" dirty="0"/>
              <a:t>cost spanning trees, </a:t>
            </a:r>
            <a:br>
              <a:rPr lang="en-US" dirty="0"/>
            </a:br>
            <a:r>
              <a:rPr lang="en-US" dirty="0"/>
              <a:t>each with a cost of 6:</a:t>
            </a:r>
          </a:p>
        </p:txBody>
      </p:sp>
      <p:pic>
        <p:nvPicPr>
          <p:cNvPr id="4" name="Picture 6" descr="mst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447800"/>
            <a:ext cx="12858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mst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3200400"/>
            <a:ext cx="12858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mst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3385" y="3209925"/>
            <a:ext cx="12858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mst0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857" y="3200400"/>
            <a:ext cx="12858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 descr="mst0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46329" y="3209925"/>
            <a:ext cx="12858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 descr="mst0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4800600"/>
            <a:ext cx="12858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5" descr="mst0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4800600"/>
            <a:ext cx="12858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6" descr="mst0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2800" y="3200400"/>
            <a:ext cx="12858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84300" y="2406650"/>
            <a:ext cx="4940300" cy="2012950"/>
            <a:chOff x="1384300" y="2406650"/>
            <a:chExt cx="4940300" cy="201295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4006847" y="24066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21159" y="38544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73534" y="2955925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84300" y="3168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</p:grp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2383501" y="2397125"/>
            <a:ext cx="322524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0" dirty="0">
                <a:solidFill>
                  <a:schemeClr val="accent1"/>
                </a:solidFill>
                <a:latin typeface="Courier New" pitchFamily="49" charset="0"/>
              </a:rPr>
              <a:t>2</a:t>
            </a:r>
          </a:p>
        </p:txBody>
      </p:sp>
      <p:cxnSp>
        <p:nvCxnSpPr>
          <p:cNvPr id="40" name="AutoShape 18"/>
          <p:cNvCxnSpPr>
            <a:cxnSpLocks noChangeShapeType="1"/>
          </p:cNvCxnSpPr>
          <p:nvPr/>
        </p:nvCxnSpPr>
        <p:spPr bwMode="auto">
          <a:xfrm>
            <a:off x="3671888" y="4223782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3186113" y="3948112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3" name="Freeform 42"/>
          <p:cNvSpPr/>
          <p:nvPr/>
        </p:nvSpPr>
        <p:spPr bwMode="auto">
          <a:xfrm>
            <a:off x="3871913" y="2346880"/>
            <a:ext cx="506412" cy="2724150"/>
          </a:xfrm>
          <a:custGeom>
            <a:avLst/>
            <a:gdLst>
              <a:gd name="connsiteX0" fmla="*/ 496887 w 506412"/>
              <a:gd name="connsiteY0" fmla="*/ 0 h 2724150"/>
              <a:gd name="connsiteX1" fmla="*/ 20637 w 506412"/>
              <a:gd name="connsiteY1" fmla="*/ 762000 h 2724150"/>
              <a:gd name="connsiteX2" fmla="*/ 373062 w 506412"/>
              <a:gd name="connsiteY2" fmla="*/ 2314575 h 2724150"/>
              <a:gd name="connsiteX3" fmla="*/ 506412 w 506412"/>
              <a:gd name="connsiteY3" fmla="*/ 2724150 h 272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412" h="2724150">
                <a:moveTo>
                  <a:pt x="496887" y="0"/>
                </a:moveTo>
                <a:cubicBezTo>
                  <a:pt x="269080" y="188119"/>
                  <a:pt x="41274" y="376238"/>
                  <a:pt x="20637" y="762000"/>
                </a:cubicBezTo>
                <a:cubicBezTo>
                  <a:pt x="0" y="1147762"/>
                  <a:pt x="292100" y="1987550"/>
                  <a:pt x="373062" y="2314575"/>
                </a:cubicBezTo>
                <a:cubicBezTo>
                  <a:pt x="454025" y="2641600"/>
                  <a:pt x="480218" y="2682875"/>
                  <a:pt x="506412" y="272415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91313" y="2397125"/>
            <a:ext cx="4933287" cy="2022475"/>
            <a:chOff x="1391313" y="2397125"/>
            <a:chExt cx="4933287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4006847" y="24066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82313" y="2787650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tx2">
                      <a:lumMod val="75000"/>
                    </a:schemeClr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21159" y="3854450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97247" y="31686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24084" y="2955925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91313" y="3168650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63759" y="38544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21</a:t>
              </a:r>
            </a:p>
          </p:txBody>
        </p:sp>
      </p:grp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3200400" y="3995182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43" name="AutoShape 18"/>
          <p:cNvCxnSpPr>
            <a:cxnSpLocks noChangeShapeType="1"/>
            <a:stCxn id="42" idx="6"/>
          </p:cNvCxnSpPr>
          <p:nvPr/>
        </p:nvCxnSpPr>
        <p:spPr bwMode="auto">
          <a:xfrm>
            <a:off x="3671888" y="4223782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44" name="AutoShape 16"/>
          <p:cNvCxnSpPr>
            <a:cxnSpLocks noChangeShapeType="1"/>
          </p:cNvCxnSpPr>
          <p:nvPr/>
        </p:nvCxnSpPr>
        <p:spPr bwMode="auto">
          <a:xfrm>
            <a:off x="1914525" y="2919412"/>
            <a:ext cx="1352550" cy="109537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1524000" y="2528886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8" name="Freeform 47"/>
          <p:cNvSpPr/>
          <p:nvPr/>
        </p:nvSpPr>
        <p:spPr bwMode="auto">
          <a:xfrm>
            <a:off x="2895659" y="2514600"/>
            <a:ext cx="1785883" cy="2528887"/>
          </a:xfrm>
          <a:custGeom>
            <a:avLst/>
            <a:gdLst>
              <a:gd name="connsiteX0" fmla="*/ 496887 w 506412"/>
              <a:gd name="connsiteY0" fmla="*/ 0 h 2724150"/>
              <a:gd name="connsiteX1" fmla="*/ 20637 w 506412"/>
              <a:gd name="connsiteY1" fmla="*/ 762000 h 2724150"/>
              <a:gd name="connsiteX2" fmla="*/ 373062 w 506412"/>
              <a:gd name="connsiteY2" fmla="*/ 2314575 h 2724150"/>
              <a:gd name="connsiteX3" fmla="*/ 506412 w 506412"/>
              <a:gd name="connsiteY3" fmla="*/ 2724150 h 2724150"/>
              <a:gd name="connsiteX0" fmla="*/ 471799 w 481324"/>
              <a:gd name="connsiteY0" fmla="*/ 0 h 2724150"/>
              <a:gd name="connsiteX1" fmla="*/ 20637 w 481324"/>
              <a:gd name="connsiteY1" fmla="*/ 1246188 h 2724150"/>
              <a:gd name="connsiteX2" fmla="*/ 347974 w 481324"/>
              <a:gd name="connsiteY2" fmla="*/ 2314575 h 2724150"/>
              <a:gd name="connsiteX3" fmla="*/ 481324 w 481324"/>
              <a:gd name="connsiteY3" fmla="*/ 2724150 h 2724150"/>
              <a:gd name="connsiteX0" fmla="*/ 1573854 w 1573854"/>
              <a:gd name="connsiteY0" fmla="*/ 0 h 2300287"/>
              <a:gd name="connsiteX1" fmla="*/ 178074 w 1573854"/>
              <a:gd name="connsiteY1" fmla="*/ 822325 h 2300287"/>
              <a:gd name="connsiteX2" fmla="*/ 505411 w 1573854"/>
              <a:gd name="connsiteY2" fmla="*/ 1890712 h 2300287"/>
              <a:gd name="connsiteX3" fmla="*/ 638761 w 1573854"/>
              <a:gd name="connsiteY3" fmla="*/ 2300287 h 2300287"/>
              <a:gd name="connsiteX0" fmla="*/ 1573855 w 1573855"/>
              <a:gd name="connsiteY0" fmla="*/ 0 h 2528887"/>
              <a:gd name="connsiteX1" fmla="*/ 178074 w 1573855"/>
              <a:gd name="connsiteY1" fmla="*/ 1050925 h 2528887"/>
              <a:gd name="connsiteX2" fmla="*/ 505411 w 1573855"/>
              <a:gd name="connsiteY2" fmla="*/ 2119312 h 2528887"/>
              <a:gd name="connsiteX3" fmla="*/ 638761 w 1573855"/>
              <a:gd name="connsiteY3" fmla="*/ 2528887 h 2528887"/>
              <a:gd name="connsiteX0" fmla="*/ 1573855 w 1573855"/>
              <a:gd name="connsiteY0" fmla="*/ 0 h 2528887"/>
              <a:gd name="connsiteX1" fmla="*/ 178074 w 1573855"/>
              <a:gd name="connsiteY1" fmla="*/ 1050925 h 2528887"/>
              <a:gd name="connsiteX2" fmla="*/ 505411 w 1573855"/>
              <a:gd name="connsiteY2" fmla="*/ 2119312 h 2528887"/>
              <a:gd name="connsiteX3" fmla="*/ 638761 w 1573855"/>
              <a:gd name="connsiteY3" fmla="*/ 2528887 h 2528887"/>
              <a:gd name="connsiteX0" fmla="*/ 1254918 w 1254918"/>
              <a:gd name="connsiteY0" fmla="*/ 0 h 2528887"/>
              <a:gd name="connsiteX1" fmla="*/ 178074 w 1254918"/>
              <a:gd name="connsiteY1" fmla="*/ 1023382 h 2528887"/>
              <a:gd name="connsiteX2" fmla="*/ 186474 w 1254918"/>
              <a:gd name="connsiteY2" fmla="*/ 2119312 h 2528887"/>
              <a:gd name="connsiteX3" fmla="*/ 319824 w 1254918"/>
              <a:gd name="connsiteY3" fmla="*/ 2528887 h 2528887"/>
              <a:gd name="connsiteX0" fmla="*/ 1285997 w 1285997"/>
              <a:gd name="connsiteY0" fmla="*/ 0 h 2528887"/>
              <a:gd name="connsiteX1" fmla="*/ 209153 w 1285997"/>
              <a:gd name="connsiteY1" fmla="*/ 1023382 h 2528887"/>
              <a:gd name="connsiteX2" fmla="*/ 31079 w 1285997"/>
              <a:gd name="connsiteY2" fmla="*/ 1905000 h 2528887"/>
              <a:gd name="connsiteX3" fmla="*/ 350903 w 1285997"/>
              <a:gd name="connsiteY3" fmla="*/ 2528887 h 2528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997" h="2528887">
                <a:moveTo>
                  <a:pt x="1285997" y="0"/>
                </a:moveTo>
                <a:cubicBezTo>
                  <a:pt x="1174788" y="692944"/>
                  <a:pt x="418306" y="705882"/>
                  <a:pt x="209153" y="1023382"/>
                </a:cubicBezTo>
                <a:cubicBezTo>
                  <a:pt x="0" y="1340882"/>
                  <a:pt x="7454" y="1654083"/>
                  <a:pt x="31079" y="1905000"/>
                </a:cubicBezTo>
                <a:cubicBezTo>
                  <a:pt x="54704" y="2155918"/>
                  <a:pt x="324709" y="2487612"/>
                  <a:pt x="350903" y="2528887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91313" y="2397125"/>
            <a:ext cx="4933287" cy="2022475"/>
            <a:chOff x="1391313" y="2397125"/>
            <a:chExt cx="4933287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4006847" y="24066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97247" y="31686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24084" y="2955925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91313" y="3168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63759" y="38544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21</a:t>
              </a:r>
            </a:p>
          </p:txBody>
        </p:sp>
      </p:grp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75300" y="3881993"/>
            <a:ext cx="45178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>
            <a:off x="1995488" y="2763838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41" name="AutoShape 18"/>
          <p:cNvCxnSpPr>
            <a:cxnSpLocks noChangeShapeType="1"/>
          </p:cNvCxnSpPr>
          <p:nvPr/>
        </p:nvCxnSpPr>
        <p:spPr bwMode="auto">
          <a:xfrm>
            <a:off x="3671888" y="4223782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42" name="AutoShape 16"/>
          <p:cNvCxnSpPr>
            <a:cxnSpLocks noChangeShapeType="1"/>
          </p:cNvCxnSpPr>
          <p:nvPr/>
        </p:nvCxnSpPr>
        <p:spPr bwMode="auto">
          <a:xfrm>
            <a:off x="1914525" y="2919412"/>
            <a:ext cx="1352550" cy="109537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3214688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4" name="Freeform 43"/>
          <p:cNvSpPr/>
          <p:nvPr/>
        </p:nvSpPr>
        <p:spPr bwMode="auto">
          <a:xfrm>
            <a:off x="1011238" y="1862138"/>
            <a:ext cx="3675062" cy="3073400"/>
          </a:xfrm>
          <a:custGeom>
            <a:avLst/>
            <a:gdLst>
              <a:gd name="connsiteX0" fmla="*/ 3675062 w 3675062"/>
              <a:gd name="connsiteY0" fmla="*/ 404812 h 3073400"/>
              <a:gd name="connsiteX1" fmla="*/ 2979737 w 3675062"/>
              <a:gd name="connsiteY1" fmla="*/ 1443037 h 3073400"/>
              <a:gd name="connsiteX2" fmla="*/ 1922462 w 3675062"/>
              <a:gd name="connsiteY2" fmla="*/ 1443037 h 3073400"/>
              <a:gd name="connsiteX3" fmla="*/ 1141412 w 3675062"/>
              <a:gd name="connsiteY3" fmla="*/ 176212 h 3073400"/>
              <a:gd name="connsiteX4" fmla="*/ 227012 w 3675062"/>
              <a:gd name="connsiteY4" fmla="*/ 385762 h 3073400"/>
              <a:gd name="connsiteX5" fmla="*/ 150812 w 3675062"/>
              <a:gd name="connsiteY5" fmla="*/ 1604962 h 3073400"/>
              <a:gd name="connsiteX6" fmla="*/ 1131887 w 3675062"/>
              <a:gd name="connsiteY6" fmla="*/ 1871662 h 3073400"/>
              <a:gd name="connsiteX7" fmla="*/ 2036762 w 3675062"/>
              <a:gd name="connsiteY7" fmla="*/ 2890837 h 3073400"/>
              <a:gd name="connsiteX8" fmla="*/ 2103437 w 3675062"/>
              <a:gd name="connsiteY8" fmla="*/ 2967037 h 307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75062" h="3073400">
                <a:moveTo>
                  <a:pt x="3675062" y="404812"/>
                </a:moveTo>
                <a:cubicBezTo>
                  <a:pt x="3473449" y="837406"/>
                  <a:pt x="3271837" y="1270000"/>
                  <a:pt x="2979737" y="1443037"/>
                </a:cubicBezTo>
                <a:cubicBezTo>
                  <a:pt x="2687637" y="1616074"/>
                  <a:pt x="2228849" y="1654174"/>
                  <a:pt x="1922462" y="1443037"/>
                </a:cubicBezTo>
                <a:cubicBezTo>
                  <a:pt x="1616075" y="1231900"/>
                  <a:pt x="1423987" y="352424"/>
                  <a:pt x="1141412" y="176212"/>
                </a:cubicBezTo>
                <a:cubicBezTo>
                  <a:pt x="858837" y="0"/>
                  <a:pt x="392112" y="147637"/>
                  <a:pt x="227012" y="385762"/>
                </a:cubicBezTo>
                <a:cubicBezTo>
                  <a:pt x="61912" y="623887"/>
                  <a:pt x="0" y="1357312"/>
                  <a:pt x="150812" y="1604962"/>
                </a:cubicBezTo>
                <a:cubicBezTo>
                  <a:pt x="301624" y="1852612"/>
                  <a:pt x="817562" y="1657350"/>
                  <a:pt x="1131887" y="1871662"/>
                </a:cubicBezTo>
                <a:cubicBezTo>
                  <a:pt x="1446212" y="2085975"/>
                  <a:pt x="1874837" y="2708275"/>
                  <a:pt x="2036762" y="2890837"/>
                </a:cubicBezTo>
                <a:cubicBezTo>
                  <a:pt x="2198687" y="3073400"/>
                  <a:pt x="2151062" y="3020218"/>
                  <a:pt x="2103437" y="2967037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91313" y="2397125"/>
            <a:ext cx="4933287" cy="2022475"/>
            <a:chOff x="1391313" y="2397125"/>
            <a:chExt cx="4933287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4006847" y="2406650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21159" y="3854450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97247" y="3168650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24084" y="2955925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91313" y="3168650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63759" y="3854450"/>
              <a:ext cx="460382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21</a:t>
              </a:r>
            </a:p>
          </p:txBody>
        </p:sp>
      </p:grp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>
            <a:off x="1995488" y="2763838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9" name="AutoShape 15"/>
          <p:cNvCxnSpPr>
            <a:cxnSpLocks noChangeShapeType="1"/>
          </p:cNvCxnSpPr>
          <p:nvPr/>
        </p:nvCxnSpPr>
        <p:spPr bwMode="auto">
          <a:xfrm flipV="1">
            <a:off x="1752600" y="2986086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1524000" y="3962399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41" name="AutoShape 18"/>
          <p:cNvCxnSpPr>
            <a:cxnSpLocks noChangeShapeType="1"/>
          </p:cNvCxnSpPr>
          <p:nvPr/>
        </p:nvCxnSpPr>
        <p:spPr bwMode="auto">
          <a:xfrm>
            <a:off x="3671888" y="4223782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42" name="AutoShape 16"/>
          <p:cNvCxnSpPr>
            <a:cxnSpLocks noChangeShapeType="1"/>
          </p:cNvCxnSpPr>
          <p:nvPr/>
        </p:nvCxnSpPr>
        <p:spPr bwMode="auto">
          <a:xfrm>
            <a:off x="1914525" y="2919412"/>
            <a:ext cx="1352550" cy="109537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43" name="Freeform 42"/>
          <p:cNvSpPr/>
          <p:nvPr/>
        </p:nvSpPr>
        <p:spPr bwMode="auto">
          <a:xfrm>
            <a:off x="1391313" y="3184524"/>
            <a:ext cx="1351887" cy="1616075"/>
          </a:xfrm>
          <a:custGeom>
            <a:avLst/>
            <a:gdLst>
              <a:gd name="connsiteX0" fmla="*/ 496887 w 506412"/>
              <a:gd name="connsiteY0" fmla="*/ 0 h 2724150"/>
              <a:gd name="connsiteX1" fmla="*/ 20637 w 506412"/>
              <a:gd name="connsiteY1" fmla="*/ 762000 h 2724150"/>
              <a:gd name="connsiteX2" fmla="*/ 373062 w 506412"/>
              <a:gd name="connsiteY2" fmla="*/ 2314575 h 2724150"/>
              <a:gd name="connsiteX3" fmla="*/ 506412 w 506412"/>
              <a:gd name="connsiteY3" fmla="*/ 2724150 h 2724150"/>
              <a:gd name="connsiteX0" fmla="*/ 247649 w 1020758"/>
              <a:gd name="connsiteY0" fmla="*/ 0 h 2724150"/>
              <a:gd name="connsiteX1" fmla="*/ 1000121 w 1020758"/>
              <a:gd name="connsiteY1" fmla="*/ 549275 h 2724150"/>
              <a:gd name="connsiteX2" fmla="*/ 123824 w 1020758"/>
              <a:gd name="connsiteY2" fmla="*/ 2314575 h 2724150"/>
              <a:gd name="connsiteX3" fmla="*/ 257174 w 1020758"/>
              <a:gd name="connsiteY3" fmla="*/ 2724150 h 2724150"/>
              <a:gd name="connsiteX0" fmla="*/ 227807 w 1564485"/>
              <a:gd name="connsiteY0" fmla="*/ 0 h 2724150"/>
              <a:gd name="connsiteX1" fmla="*/ 980279 w 1564485"/>
              <a:gd name="connsiteY1" fmla="*/ 549275 h 2724150"/>
              <a:gd name="connsiteX2" fmla="*/ 1440661 w 1564485"/>
              <a:gd name="connsiteY2" fmla="*/ 1066800 h 2724150"/>
              <a:gd name="connsiteX3" fmla="*/ 237332 w 1564485"/>
              <a:gd name="connsiteY3" fmla="*/ 2724150 h 2724150"/>
              <a:gd name="connsiteX0" fmla="*/ 227807 w 1559720"/>
              <a:gd name="connsiteY0" fmla="*/ 0 h 1616075"/>
              <a:gd name="connsiteX1" fmla="*/ 980279 w 1559720"/>
              <a:gd name="connsiteY1" fmla="*/ 549275 h 1616075"/>
              <a:gd name="connsiteX2" fmla="*/ 1440661 w 1559720"/>
              <a:gd name="connsiteY2" fmla="*/ 1066800 h 1616075"/>
              <a:gd name="connsiteX3" fmla="*/ 1559720 w 1559720"/>
              <a:gd name="connsiteY3" fmla="*/ 1616075 h 1616075"/>
              <a:gd name="connsiteX0" fmla="*/ 227807 w 1579694"/>
              <a:gd name="connsiteY0" fmla="*/ 0 h 1616075"/>
              <a:gd name="connsiteX1" fmla="*/ 1000253 w 1579694"/>
              <a:gd name="connsiteY1" fmla="*/ 549275 h 1616075"/>
              <a:gd name="connsiteX2" fmla="*/ 1460635 w 1579694"/>
              <a:gd name="connsiteY2" fmla="*/ 1066800 h 1616075"/>
              <a:gd name="connsiteX3" fmla="*/ 1579694 w 1579694"/>
              <a:gd name="connsiteY3" fmla="*/ 1616075 h 1616075"/>
              <a:gd name="connsiteX0" fmla="*/ 0 w 1351887"/>
              <a:gd name="connsiteY0" fmla="*/ 0 h 1616075"/>
              <a:gd name="connsiteX1" fmla="*/ 772446 w 1351887"/>
              <a:gd name="connsiteY1" fmla="*/ 549275 h 1616075"/>
              <a:gd name="connsiteX2" fmla="*/ 1232828 w 1351887"/>
              <a:gd name="connsiteY2" fmla="*/ 1066800 h 1616075"/>
              <a:gd name="connsiteX3" fmla="*/ 1351887 w 1351887"/>
              <a:gd name="connsiteY3" fmla="*/ 1616075 h 161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1887" h="1616075">
                <a:moveTo>
                  <a:pt x="0" y="0"/>
                </a:moveTo>
                <a:cubicBezTo>
                  <a:pt x="161262" y="330994"/>
                  <a:pt x="566975" y="371475"/>
                  <a:pt x="772446" y="549275"/>
                </a:cubicBezTo>
                <a:cubicBezTo>
                  <a:pt x="977917" y="727075"/>
                  <a:pt x="1136255" y="889000"/>
                  <a:pt x="1232828" y="1066800"/>
                </a:cubicBezTo>
                <a:cubicBezTo>
                  <a:pt x="1329401" y="1244600"/>
                  <a:pt x="1325693" y="1574800"/>
                  <a:pt x="1351887" y="1616075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91313" y="2397125"/>
            <a:ext cx="4933287" cy="2022475"/>
            <a:chOff x="1391313" y="2397125"/>
            <a:chExt cx="4933287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4006847" y="2406650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21159" y="3854450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97247" y="3168650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24084" y="2955925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91313" y="3168650"/>
              <a:ext cx="32252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63759" y="3854450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</p:grp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3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5" name="AutoShape 11"/>
          <p:cNvCxnSpPr>
            <a:cxnSpLocks noChangeShapeType="1"/>
          </p:cNvCxnSpPr>
          <p:nvPr/>
        </p:nvCxnSpPr>
        <p:spPr bwMode="auto">
          <a:xfrm>
            <a:off x="1995488" y="2763838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36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8" name="AutoShape 15"/>
          <p:cNvCxnSpPr>
            <a:cxnSpLocks noChangeShapeType="1"/>
          </p:cNvCxnSpPr>
          <p:nvPr/>
        </p:nvCxnSpPr>
        <p:spPr bwMode="auto">
          <a:xfrm flipV="1">
            <a:off x="1752600" y="2986086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1524000" y="3962399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40" name="AutoShape 18"/>
          <p:cNvCxnSpPr>
            <a:cxnSpLocks noChangeShapeType="1"/>
          </p:cNvCxnSpPr>
          <p:nvPr/>
        </p:nvCxnSpPr>
        <p:spPr bwMode="auto">
          <a:xfrm>
            <a:off x="3671888" y="4223782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41" name="AutoShape 16"/>
          <p:cNvCxnSpPr>
            <a:cxnSpLocks noChangeShapeType="1"/>
          </p:cNvCxnSpPr>
          <p:nvPr/>
        </p:nvCxnSpPr>
        <p:spPr bwMode="auto">
          <a:xfrm>
            <a:off x="1914525" y="2919412"/>
            <a:ext cx="1352550" cy="109537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Prim’s and </a:t>
            </a:r>
            <a:r>
              <a:rPr lang="en-US" sz="3600" dirty="0" err="1"/>
              <a:t>Kruskal’s</a:t>
            </a:r>
            <a:r>
              <a:rPr lang="en-US" sz="3600" dirty="0"/>
              <a:t> Algorithms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600200"/>
            <a:ext cx="6705600" cy="4419600"/>
          </a:xfrm>
        </p:spPr>
        <p:txBody>
          <a:bodyPr>
            <a:normAutofit/>
          </a:bodyPr>
          <a:lstStyle/>
          <a:p>
            <a:r>
              <a:rPr lang="en-US" sz="2000" dirty="0"/>
              <a:t>It is not necessary that Prim's and </a:t>
            </a:r>
            <a:r>
              <a:rPr lang="en-US" sz="2000" dirty="0" err="1"/>
              <a:t>Kruskal's</a:t>
            </a:r>
            <a:r>
              <a:rPr lang="en-US" sz="2000" dirty="0"/>
              <a:t> algorithm generate the same minimum-cost spanning tree.</a:t>
            </a:r>
          </a:p>
          <a:p>
            <a:endParaRPr lang="en-US" sz="2000" dirty="0"/>
          </a:p>
          <a:p>
            <a:r>
              <a:rPr lang="en-US" sz="2000" dirty="0"/>
              <a:t>For example for the graph shown on the right: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 err="1"/>
              <a:t>Kruskal's</a:t>
            </a:r>
            <a:r>
              <a:rPr lang="en-US" sz="2000" dirty="0"/>
              <a:t> algorithm results in the following minimum cost spanning tree:</a:t>
            </a:r>
          </a:p>
          <a:p>
            <a:pPr lvl="1"/>
            <a:r>
              <a:rPr lang="en-US" sz="1600" dirty="0"/>
              <a:t>The same tree is generated by Prim's algorithm if the start vertex is any of: A, B, or D.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However if the start vertex is C the minimum cost spanning tree generated by Prim’s algorithm is:</a:t>
            </a:r>
          </a:p>
        </p:txBody>
      </p:sp>
      <p:pic>
        <p:nvPicPr>
          <p:cNvPr id="61448" name="Picture 8" descr="mst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8525" y="1619250"/>
            <a:ext cx="12858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0" name="Picture 10" descr="mst0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101975"/>
            <a:ext cx="12858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2" name="Picture 12" descr="mst0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4705350"/>
            <a:ext cx="12858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 bwMode="auto">
          <a:xfrm flipV="1">
            <a:off x="6296025" y="2343150"/>
            <a:ext cx="828675" cy="4857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600450" y="3829050"/>
            <a:ext cx="352425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6400800" y="5257800"/>
            <a:ext cx="91440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772400" cy="1143000"/>
          </a:xfrm>
        </p:spPr>
        <p:txBody>
          <a:bodyPr/>
          <a:lstStyle/>
          <a:p>
            <a:pPr algn="l"/>
            <a:r>
              <a:rPr lang="en-GB" sz="2000"/>
              <a:t>A cable company want to connect five villages to their network     which currently extends to the market town of Avenford. What is the minimum length of cable needed?</a:t>
            </a:r>
            <a:endParaRPr lang="en-US" sz="20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US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V="1">
            <a:off x="1716088" y="2446338"/>
            <a:ext cx="1295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3011488" y="2446338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5145088" y="2446338"/>
            <a:ext cx="1143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1716088" y="4198938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4154488" y="4198938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3011488" y="2446338"/>
            <a:ext cx="1143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V="1">
            <a:off x="4154488" y="2446338"/>
            <a:ext cx="990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716088" y="4198938"/>
            <a:ext cx="2133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V="1">
            <a:off x="3849688" y="4198938"/>
            <a:ext cx="304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V="1">
            <a:off x="3849688" y="4198938"/>
            <a:ext cx="2438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684213" y="4076700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Avenford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4067175" y="4149725"/>
            <a:ext cx="1065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Fingley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908175" y="2060575"/>
            <a:ext cx="1179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Brinleigh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5076825" y="2133600"/>
            <a:ext cx="1298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Cornwell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6227763" y="4076700"/>
            <a:ext cx="1379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Arial" charset="0"/>
              </a:rPr>
              <a:t>Donster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621088" y="6180138"/>
            <a:ext cx="950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Arial" charset="0"/>
              </a:rPr>
              <a:t>Edan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4916488" y="52657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2706688" y="42751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2325688" y="51133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4002088" y="48085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3163888" y="32083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4687888" y="31321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5678488" y="29797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3849688" y="19891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2097088" y="27511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4840288" y="37417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684857" y="349676"/>
            <a:ext cx="7548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000000"/>
                </a:solidFill>
                <a:latin typeface="Verdana" pitchFamily="34" charset="0"/>
              </a:rPr>
              <a:t>Prim’s algorithm with an Adjacency Matrix</a:t>
            </a:r>
          </a:p>
          <a:p>
            <a:pPr eaLnBrk="1" hangingPunct="1"/>
            <a:endParaRPr lang="en-US" sz="2400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Group 2"/>
          <p:cNvGraphicFramePr>
            <a:graphicFrameLocks noGrp="1"/>
          </p:cNvGraphicFramePr>
          <p:nvPr/>
        </p:nvGraphicFramePr>
        <p:xfrm>
          <a:off x="2057400" y="1828800"/>
          <a:ext cx="4572000" cy="3627120"/>
        </p:xfrm>
        <a:graphic>
          <a:graphicData uri="http://schemas.openxmlformats.org/drawingml/2006/table">
            <a:tbl>
              <a:tblPr/>
              <a:tblGrid>
                <a:gridCol w="65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9220" name="Text Box 68"/>
          <p:cNvSpPr txBox="1">
            <a:spLocks noChangeArrowheads="1"/>
          </p:cNvSpPr>
          <p:nvPr/>
        </p:nvSpPr>
        <p:spPr bwMode="auto">
          <a:xfrm>
            <a:off x="2590800" y="1066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221" name="Text Box 69"/>
          <p:cNvSpPr txBox="1">
            <a:spLocks noChangeArrowheads="1"/>
          </p:cNvSpPr>
          <p:nvPr/>
        </p:nvSpPr>
        <p:spPr bwMode="auto">
          <a:xfrm>
            <a:off x="2743200" y="12192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222" name="Text Box 70"/>
          <p:cNvSpPr txBox="1">
            <a:spLocks noChangeArrowheads="1"/>
          </p:cNvSpPr>
          <p:nvPr/>
        </p:nvSpPr>
        <p:spPr bwMode="auto">
          <a:xfrm>
            <a:off x="2895600" y="13716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223" name="Text Box 71"/>
          <p:cNvSpPr txBox="1">
            <a:spLocks noChangeArrowheads="1"/>
          </p:cNvSpPr>
          <p:nvPr/>
        </p:nvSpPr>
        <p:spPr bwMode="auto">
          <a:xfrm>
            <a:off x="571501" y="381000"/>
            <a:ext cx="7886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400" b="1" dirty="0">
                <a:solidFill>
                  <a:srgbClr val="000000"/>
                </a:solidFill>
                <a:latin typeface="Verdana" pitchFamily="34" charset="0"/>
              </a:rPr>
              <a:t>Prim’s algorithm with an Adjacency Matrix</a:t>
            </a:r>
          </a:p>
        </p:txBody>
      </p:sp>
      <p:sp>
        <p:nvSpPr>
          <p:cNvPr id="49224" name="Text Box 72"/>
          <p:cNvSpPr txBox="1">
            <a:spLocks noChangeArrowheads="1"/>
          </p:cNvSpPr>
          <p:nvPr/>
        </p:nvSpPr>
        <p:spPr bwMode="auto">
          <a:xfrm>
            <a:off x="990600" y="914400"/>
            <a:ext cx="693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000000"/>
                </a:solidFill>
                <a:latin typeface="Arial" charset="0"/>
              </a:rPr>
              <a:t>Note, this example has outgoing edges on the columns and incoming on the rows, so it is the transpose of adjacency matrix mentioned in class. Actually, it is an undirected, so A</a:t>
            </a:r>
            <a:r>
              <a:rPr lang="en-GB" sz="1600" baseline="30000" dirty="0">
                <a:solidFill>
                  <a:srgbClr val="000000"/>
                </a:solidFill>
                <a:latin typeface="Arial" charset="0"/>
              </a:rPr>
              <a:t>T</a:t>
            </a:r>
            <a:r>
              <a:rPr lang="en-GB" sz="1600" dirty="0">
                <a:solidFill>
                  <a:srgbClr val="000000"/>
                </a:solidFill>
                <a:latin typeface="Arial" charset="0"/>
              </a:rPr>
              <a:t> = A.</a:t>
            </a:r>
          </a:p>
        </p:txBody>
      </p:sp>
      <p:sp>
        <p:nvSpPr>
          <p:cNvPr id="49225" name="Text Box 73"/>
          <p:cNvSpPr txBox="1">
            <a:spLocks noChangeArrowheads="1"/>
          </p:cNvSpPr>
          <p:nvPr/>
        </p:nvSpPr>
        <p:spPr bwMode="auto">
          <a:xfrm>
            <a:off x="6172200" y="1905000"/>
            <a:ext cx="2286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27" name="Group 95"/>
          <p:cNvGraphicFramePr>
            <a:graphicFrameLocks noGrp="1"/>
          </p:cNvGraphicFramePr>
          <p:nvPr/>
        </p:nvGraphicFramePr>
        <p:xfrm>
          <a:off x="4572000" y="533400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500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8501" name="Text Box 69"/>
          <p:cNvSpPr txBox="1">
            <a:spLocks noChangeArrowheads="1"/>
          </p:cNvSpPr>
          <p:nvPr/>
        </p:nvSpPr>
        <p:spPr bwMode="auto">
          <a:xfrm>
            <a:off x="228600" y="228600"/>
            <a:ext cx="4495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Start at vertex A. Label column A “1” 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Select the smallest entry in column A (AB, length 3)</a:t>
            </a:r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504" name="Oval 72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178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18611" name="Line 179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612" name="Text Box 180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18613" name="Text Box 181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18614" name="Text Box 182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B26DBAD7-2EF1-4B2B-A7A8-8B2AAADA89DD}"/>
              </a:ext>
            </a:extLst>
          </p:cNvPr>
          <p:cNvSpPr/>
          <p:nvPr/>
        </p:nvSpPr>
        <p:spPr>
          <a:xfrm>
            <a:off x="5181600" y="53340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1" grpId="0" autoUpdateAnimBg="0"/>
      <p:bldP spid="18502" grpId="0" autoUpdateAnimBg="0"/>
      <p:bldP spid="18503" grpId="0" animBg="1"/>
      <p:bldP spid="1850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27" name="Group 95"/>
          <p:cNvGraphicFramePr>
            <a:graphicFrameLocks noGrp="1"/>
          </p:cNvGraphicFramePr>
          <p:nvPr/>
        </p:nvGraphicFramePr>
        <p:xfrm>
          <a:off x="4572000" y="533400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500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8501" name="Text Box 69"/>
          <p:cNvSpPr txBox="1">
            <a:spLocks noChangeArrowheads="1"/>
          </p:cNvSpPr>
          <p:nvPr/>
        </p:nvSpPr>
        <p:spPr bwMode="auto">
          <a:xfrm>
            <a:off x="228600" y="228600"/>
            <a:ext cx="4495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Start at vertex A. Label column A “1” 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Select the smallest entry in column A (AB, length 3)</a:t>
            </a:r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504" name="Oval 72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178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18611" name="Line 179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612" name="Text Box 180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18613" name="Text Box 181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18614" name="Text Box 182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B26DBAD7-2EF1-4B2B-A7A8-8B2AAADA89DD}"/>
              </a:ext>
            </a:extLst>
          </p:cNvPr>
          <p:cNvSpPr/>
          <p:nvPr/>
        </p:nvSpPr>
        <p:spPr>
          <a:xfrm>
            <a:off x="5181600" y="53340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81B700-ED62-461A-8438-7A04B8626D6C}"/>
              </a:ext>
            </a:extLst>
          </p:cNvPr>
          <p:cNvSpPr/>
          <p:nvPr/>
        </p:nvSpPr>
        <p:spPr>
          <a:xfrm>
            <a:off x="57817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ine 76">
            <a:extLst>
              <a:ext uri="{FF2B5EF4-FFF2-40B4-BE49-F238E27FC236}">
                <a16:creationId xmlns:a16="http://schemas.microsoft.com/office/drawing/2014/main" id="{4769B53A-7B42-48B7-8B1D-3786044A0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77">
            <a:extLst>
              <a:ext uri="{FF2B5EF4-FFF2-40B4-BE49-F238E27FC236}">
                <a16:creationId xmlns:a16="http://schemas.microsoft.com/office/drawing/2014/main" id="{BD67E764-CA7A-48DC-BDE5-F98D5BA9FB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2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1" grpId="0" autoUpdateAnimBg="0"/>
      <p:bldP spid="18502" grpId="0" autoUpdateAnimBg="0"/>
      <p:bldP spid="18503" grpId="0" animBg="1"/>
      <p:bldP spid="1850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There are many approaches to computing a minimum spanning tree. We could try to detect cycles and remove edges, but the two algorithms we will study build them from the bottom-up in a </a:t>
            </a:r>
            <a:r>
              <a:rPr lang="en-US" i="1" dirty="0"/>
              <a:t>greedy</a:t>
            </a:r>
            <a:r>
              <a:rPr lang="en-US" dirty="0"/>
              <a:t> fashion.</a:t>
            </a:r>
          </a:p>
          <a:p>
            <a:r>
              <a:rPr lang="en-US" b="1" dirty="0" err="1"/>
              <a:t>Kruskal’s</a:t>
            </a:r>
            <a:r>
              <a:rPr lang="en-US" b="1" dirty="0"/>
              <a:t> Algorithm – </a:t>
            </a:r>
            <a:r>
              <a:rPr lang="en-US" b="1" i="1" dirty="0"/>
              <a:t>starts with a forest of single node trees</a:t>
            </a:r>
            <a:r>
              <a:rPr lang="en-US" dirty="0"/>
              <a:t> and then adds the edge with the minimum weight to connect two components.</a:t>
            </a:r>
          </a:p>
          <a:p>
            <a:r>
              <a:rPr lang="en-US" b="1" dirty="0"/>
              <a:t>Prim’s Algorithm – </a:t>
            </a:r>
            <a:r>
              <a:rPr lang="en-US" b="1" i="1" dirty="0"/>
              <a:t>starts with a single vertex </a:t>
            </a:r>
            <a:r>
              <a:rPr lang="en-US" dirty="0"/>
              <a:t>and then adds the minimum edge to extend the spanning tree.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42" name="Group 82"/>
          <p:cNvGraphicFramePr>
            <a:graphicFrameLocks noGrp="1"/>
          </p:cNvGraphicFramePr>
          <p:nvPr/>
        </p:nvGraphicFramePr>
        <p:xfrm>
          <a:off x="4572000" y="549275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028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1029" name="Text Box 69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1030" name="Line 70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1" name="Oval 71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5" name="Text Box 75"/>
          <p:cNvSpPr txBox="1">
            <a:spLocks noChangeArrowheads="1"/>
          </p:cNvSpPr>
          <p:nvPr/>
        </p:nvSpPr>
        <p:spPr bwMode="auto">
          <a:xfrm>
            <a:off x="179388" y="549275"/>
            <a:ext cx="44196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Label column B “2”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Select the smallest uncovered entry in either column A or column B (AE, length 4)</a:t>
            </a:r>
          </a:p>
        </p:txBody>
      </p:sp>
      <p:sp>
        <p:nvSpPr>
          <p:cNvPr id="41036" name="Line 76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7" name="Line 77"/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8" name="Oval 78"/>
          <p:cNvSpPr>
            <a:spLocks noChangeArrowheads="1"/>
          </p:cNvSpPr>
          <p:nvPr/>
        </p:nvSpPr>
        <p:spPr bwMode="auto">
          <a:xfrm>
            <a:off x="5257800" y="3141663"/>
            <a:ext cx="457200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9" name="Text Box 79"/>
          <p:cNvSpPr txBox="1">
            <a:spLocks noChangeArrowheads="1"/>
          </p:cNvSpPr>
          <p:nvPr/>
        </p:nvSpPr>
        <p:spPr bwMode="auto">
          <a:xfrm>
            <a:off x="58674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41051" name="Line 91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52" name="Text Box 92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41053" name="Text Box 93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41054" name="Text Box 94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1428750" y="4414838"/>
            <a:ext cx="1862138" cy="1828800"/>
            <a:chOff x="1081" y="2645"/>
            <a:chExt cx="1173" cy="1152"/>
          </a:xfrm>
        </p:grpSpPr>
        <p:sp>
          <p:nvSpPr>
            <p:cNvPr id="41056" name="Line 96"/>
            <p:cNvSpPr>
              <a:spLocks noChangeShapeType="1"/>
            </p:cNvSpPr>
            <p:nvPr/>
          </p:nvSpPr>
          <p:spPr bwMode="auto">
            <a:xfrm>
              <a:off x="1081" y="2645"/>
              <a:ext cx="937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57" name="Text Box 97"/>
            <p:cNvSpPr txBox="1">
              <a:spLocks noChangeArrowheads="1"/>
            </p:cNvSpPr>
            <p:nvPr/>
          </p:nvSpPr>
          <p:spPr bwMode="auto">
            <a:xfrm>
              <a:off x="1655" y="3566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Edan</a:t>
              </a:r>
            </a:p>
          </p:txBody>
        </p:sp>
        <p:sp>
          <p:nvSpPr>
            <p:cNvPr id="41058" name="Text Box 98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AF580E6F-F097-47B5-B002-02F558C854E0}"/>
              </a:ext>
            </a:extLst>
          </p:cNvPr>
          <p:cNvSpPr/>
          <p:nvPr/>
        </p:nvSpPr>
        <p:spPr>
          <a:xfrm>
            <a:off x="5181600" y="53340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9924DB-0729-42C9-AFC7-0B91D04EBA72}"/>
              </a:ext>
            </a:extLst>
          </p:cNvPr>
          <p:cNvSpPr/>
          <p:nvPr/>
        </p:nvSpPr>
        <p:spPr>
          <a:xfrm>
            <a:off x="57817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5" grpId="0" autoUpdateAnimBg="0"/>
      <p:bldP spid="41036" grpId="0" animBg="1"/>
      <p:bldP spid="41037" grpId="0" animBg="1"/>
      <p:bldP spid="41038" grpId="0" animBg="1"/>
      <p:bldP spid="41039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42" name="Group 82"/>
          <p:cNvGraphicFramePr>
            <a:graphicFrameLocks noGrp="1"/>
          </p:cNvGraphicFramePr>
          <p:nvPr/>
        </p:nvGraphicFramePr>
        <p:xfrm>
          <a:off x="4572000" y="549275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028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1029" name="Text Box 69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1030" name="Line 70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1" name="Oval 71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5" name="Text Box 75"/>
          <p:cNvSpPr txBox="1">
            <a:spLocks noChangeArrowheads="1"/>
          </p:cNvSpPr>
          <p:nvPr/>
        </p:nvSpPr>
        <p:spPr bwMode="auto">
          <a:xfrm>
            <a:off x="179388" y="549275"/>
            <a:ext cx="44196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Label column B “2”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Select the smallest uncovered entry in either column A or column B (AE, length 4)</a:t>
            </a:r>
          </a:p>
        </p:txBody>
      </p:sp>
      <p:sp>
        <p:nvSpPr>
          <p:cNvPr id="41036" name="Line 76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7" name="Line 77"/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8" name="Oval 78"/>
          <p:cNvSpPr>
            <a:spLocks noChangeArrowheads="1"/>
          </p:cNvSpPr>
          <p:nvPr/>
        </p:nvSpPr>
        <p:spPr bwMode="auto">
          <a:xfrm>
            <a:off x="5257800" y="3141663"/>
            <a:ext cx="457200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9" name="Text Box 79"/>
          <p:cNvSpPr txBox="1">
            <a:spLocks noChangeArrowheads="1"/>
          </p:cNvSpPr>
          <p:nvPr/>
        </p:nvSpPr>
        <p:spPr bwMode="auto">
          <a:xfrm>
            <a:off x="58674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41051" name="Line 91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52" name="Text Box 92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41053" name="Text Box 93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41054" name="Text Box 94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1428750" y="4414838"/>
            <a:ext cx="1862138" cy="1828800"/>
            <a:chOff x="1081" y="2645"/>
            <a:chExt cx="1173" cy="1152"/>
          </a:xfrm>
        </p:grpSpPr>
        <p:sp>
          <p:nvSpPr>
            <p:cNvPr id="41056" name="Line 96"/>
            <p:cNvSpPr>
              <a:spLocks noChangeShapeType="1"/>
            </p:cNvSpPr>
            <p:nvPr/>
          </p:nvSpPr>
          <p:spPr bwMode="auto">
            <a:xfrm>
              <a:off x="1081" y="2645"/>
              <a:ext cx="937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57" name="Text Box 97"/>
            <p:cNvSpPr txBox="1">
              <a:spLocks noChangeArrowheads="1"/>
            </p:cNvSpPr>
            <p:nvPr/>
          </p:nvSpPr>
          <p:spPr bwMode="auto">
            <a:xfrm>
              <a:off x="1655" y="3566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Edan</a:t>
              </a:r>
            </a:p>
          </p:txBody>
        </p:sp>
        <p:sp>
          <p:nvSpPr>
            <p:cNvPr id="41058" name="Text Box 98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AF580E6F-F097-47B5-B002-02F558C854E0}"/>
              </a:ext>
            </a:extLst>
          </p:cNvPr>
          <p:cNvSpPr/>
          <p:nvPr/>
        </p:nvSpPr>
        <p:spPr>
          <a:xfrm>
            <a:off x="5181600" y="53340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9924DB-0729-42C9-AFC7-0B91D04EBA72}"/>
              </a:ext>
            </a:extLst>
          </p:cNvPr>
          <p:cNvSpPr/>
          <p:nvPr/>
        </p:nvSpPr>
        <p:spPr>
          <a:xfrm>
            <a:off x="57817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3CFB575-E080-4275-A871-84726FA408B2}"/>
              </a:ext>
            </a:extLst>
          </p:cNvPr>
          <p:cNvSpPr/>
          <p:nvPr/>
        </p:nvSpPr>
        <p:spPr>
          <a:xfrm>
            <a:off x="7625171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ne 87">
            <a:extLst>
              <a:ext uri="{FF2B5EF4-FFF2-40B4-BE49-F238E27FC236}">
                <a16:creationId xmlns:a16="http://schemas.microsoft.com/office/drawing/2014/main" id="{F5CB5115-71B8-43A9-965F-366FD9A3E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Line 88">
            <a:extLst>
              <a:ext uri="{FF2B5EF4-FFF2-40B4-BE49-F238E27FC236}">
                <a16:creationId xmlns:a16="http://schemas.microsoft.com/office/drawing/2014/main" id="{FB1A9199-52F7-4FF6-87FF-6640D8F68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429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12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5" grpId="0" autoUpdateAnimBg="0"/>
      <p:bldP spid="41036" grpId="0" animBg="1"/>
      <p:bldP spid="41037" grpId="0" animBg="1"/>
      <p:bldP spid="41038" grpId="0" animBg="1"/>
      <p:bldP spid="41039" grpId="0" autoUpdateAnimBg="0"/>
      <p:bldP spid="24" grpId="0" animBg="1"/>
      <p:bldP spid="2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Group 2"/>
          <p:cNvGraphicFramePr>
            <a:graphicFrameLocks noGrp="1"/>
          </p:cNvGraphicFramePr>
          <p:nvPr/>
        </p:nvGraphicFramePr>
        <p:xfrm>
          <a:off x="4572000" y="533400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2052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2053" name="Text Box 69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2054" name="Line 70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55" name="Oval 71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60" name="Line 76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61" name="Line 77"/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62" name="Oval 78"/>
          <p:cNvSpPr>
            <a:spLocks noChangeArrowheads="1"/>
          </p:cNvSpPr>
          <p:nvPr/>
        </p:nvSpPr>
        <p:spPr bwMode="auto">
          <a:xfrm>
            <a:off x="5257800" y="3141663"/>
            <a:ext cx="457200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63" name="Text Box 79"/>
          <p:cNvSpPr txBox="1">
            <a:spLocks noChangeArrowheads="1"/>
          </p:cNvSpPr>
          <p:nvPr/>
        </p:nvSpPr>
        <p:spPr bwMode="auto">
          <a:xfrm>
            <a:off x="58674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42066" name="Rectangle 82"/>
          <p:cNvSpPr>
            <a:spLocks noChangeArrowheads="1"/>
          </p:cNvSpPr>
          <p:nvPr/>
        </p:nvSpPr>
        <p:spPr bwMode="auto">
          <a:xfrm>
            <a:off x="179388" y="260350"/>
            <a:ext cx="4114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Label column E “3”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Select the smallest uncovered entry in either column A, B or E (ED, length 2)</a:t>
            </a:r>
          </a:p>
        </p:txBody>
      </p:sp>
      <p:sp>
        <p:nvSpPr>
          <p:cNvPr id="42067" name="Text Box 83"/>
          <p:cNvSpPr txBox="1">
            <a:spLocks noChangeArrowheads="1"/>
          </p:cNvSpPr>
          <p:nvPr/>
        </p:nvSpPr>
        <p:spPr bwMode="auto">
          <a:xfrm>
            <a:off x="76962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2068" name="Oval 84"/>
          <p:cNvSpPr>
            <a:spLocks noChangeArrowheads="1"/>
          </p:cNvSpPr>
          <p:nvPr/>
        </p:nvSpPr>
        <p:spPr bwMode="auto">
          <a:xfrm>
            <a:off x="7667625" y="2636838"/>
            <a:ext cx="485775" cy="431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71" name="Line 87"/>
          <p:cNvSpPr>
            <a:spLocks noChangeShapeType="1"/>
          </p:cNvSpPr>
          <p:nvPr/>
        </p:nv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72" name="Line 88"/>
          <p:cNvSpPr>
            <a:spLocks noChangeShapeType="1"/>
          </p:cNvSpPr>
          <p:nvPr/>
        </p:nvSpPr>
        <p:spPr bwMode="auto">
          <a:xfrm>
            <a:off x="5715000" y="3429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42087" name="Line 103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088" name="Text Box 104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42089" name="Text Box 105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42090" name="Text Box 106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107"/>
          <p:cNvGrpSpPr>
            <a:grpSpLocks/>
          </p:cNvGrpSpPr>
          <p:nvPr/>
        </p:nvGrpSpPr>
        <p:grpSpPr bwMode="auto">
          <a:xfrm>
            <a:off x="1428750" y="4414838"/>
            <a:ext cx="1862138" cy="1828800"/>
            <a:chOff x="1081" y="2645"/>
            <a:chExt cx="1173" cy="1152"/>
          </a:xfrm>
        </p:grpSpPr>
        <p:sp>
          <p:nvSpPr>
            <p:cNvPr id="42092" name="Line 108"/>
            <p:cNvSpPr>
              <a:spLocks noChangeShapeType="1"/>
            </p:cNvSpPr>
            <p:nvPr/>
          </p:nvSpPr>
          <p:spPr bwMode="auto">
            <a:xfrm>
              <a:off x="1081" y="2645"/>
              <a:ext cx="937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093" name="Text Box 109"/>
            <p:cNvSpPr txBox="1">
              <a:spLocks noChangeArrowheads="1"/>
            </p:cNvSpPr>
            <p:nvPr/>
          </p:nvSpPr>
          <p:spPr bwMode="auto">
            <a:xfrm>
              <a:off x="1655" y="3566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Edan</a:t>
              </a:r>
            </a:p>
          </p:txBody>
        </p:sp>
        <p:sp>
          <p:nvSpPr>
            <p:cNvPr id="42094" name="Text Box 110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2916238" y="4581525"/>
            <a:ext cx="2747962" cy="1150938"/>
            <a:chOff x="2018" y="2750"/>
            <a:chExt cx="1731" cy="725"/>
          </a:xfrm>
        </p:grpSpPr>
        <p:sp>
          <p:nvSpPr>
            <p:cNvPr id="42096" name="Line 112"/>
            <p:cNvSpPr>
              <a:spLocks noChangeShapeType="1"/>
            </p:cNvSpPr>
            <p:nvPr/>
          </p:nvSpPr>
          <p:spPr bwMode="auto">
            <a:xfrm flipV="1">
              <a:off x="2018" y="2795"/>
              <a:ext cx="861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097" name="Text Box 113"/>
            <p:cNvSpPr txBox="1">
              <a:spLocks noChangeArrowheads="1"/>
            </p:cNvSpPr>
            <p:nvPr/>
          </p:nvSpPr>
          <p:spPr bwMode="auto">
            <a:xfrm>
              <a:off x="2880" y="2750"/>
              <a:ext cx="8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Donster</a:t>
              </a:r>
            </a:p>
          </p:txBody>
        </p:sp>
        <p:sp>
          <p:nvSpPr>
            <p:cNvPr id="42098" name="Text Box 114"/>
            <p:cNvSpPr txBox="1">
              <a:spLocks noChangeArrowheads="1"/>
            </p:cNvSpPr>
            <p:nvPr/>
          </p:nvSpPr>
          <p:spPr bwMode="auto">
            <a:xfrm>
              <a:off x="2426" y="306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094688F4-6440-4868-BB6F-B7800F745AC8}"/>
              </a:ext>
            </a:extLst>
          </p:cNvPr>
          <p:cNvSpPr/>
          <p:nvPr/>
        </p:nvSpPr>
        <p:spPr>
          <a:xfrm>
            <a:off x="5181600" y="53340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62D012-F9A8-4173-ABA4-77DF9A6B697E}"/>
              </a:ext>
            </a:extLst>
          </p:cNvPr>
          <p:cNvSpPr/>
          <p:nvPr/>
        </p:nvSpPr>
        <p:spPr>
          <a:xfrm>
            <a:off x="57817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06DE6A6-EC7F-46A6-BC38-68E710222D88}"/>
              </a:ext>
            </a:extLst>
          </p:cNvPr>
          <p:cNvSpPr/>
          <p:nvPr/>
        </p:nvSpPr>
        <p:spPr>
          <a:xfrm>
            <a:off x="7625171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66" grpId="0" autoUpdateAnimBg="0"/>
      <p:bldP spid="42067" grpId="0" autoUpdateAnimBg="0"/>
      <p:bldP spid="42068" grpId="0" animBg="1"/>
      <p:bldP spid="42071" grpId="0" animBg="1"/>
      <p:bldP spid="4207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Group 2"/>
          <p:cNvGraphicFramePr>
            <a:graphicFrameLocks noGrp="1"/>
          </p:cNvGraphicFramePr>
          <p:nvPr/>
        </p:nvGraphicFramePr>
        <p:xfrm>
          <a:off x="4572000" y="533400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2052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2053" name="Text Box 69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2054" name="Line 70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55" name="Oval 71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60" name="Line 76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61" name="Line 77"/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62" name="Oval 78"/>
          <p:cNvSpPr>
            <a:spLocks noChangeArrowheads="1"/>
          </p:cNvSpPr>
          <p:nvPr/>
        </p:nvSpPr>
        <p:spPr bwMode="auto">
          <a:xfrm>
            <a:off x="5257800" y="3141663"/>
            <a:ext cx="457200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63" name="Text Box 79"/>
          <p:cNvSpPr txBox="1">
            <a:spLocks noChangeArrowheads="1"/>
          </p:cNvSpPr>
          <p:nvPr/>
        </p:nvSpPr>
        <p:spPr bwMode="auto">
          <a:xfrm>
            <a:off x="58674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42066" name="Rectangle 82"/>
          <p:cNvSpPr>
            <a:spLocks noChangeArrowheads="1"/>
          </p:cNvSpPr>
          <p:nvPr/>
        </p:nvSpPr>
        <p:spPr bwMode="auto">
          <a:xfrm>
            <a:off x="179388" y="260350"/>
            <a:ext cx="4114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Label column E “3”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Select the smallest uncovered entry in either column A, B or E (ED, length 2)</a:t>
            </a:r>
          </a:p>
        </p:txBody>
      </p:sp>
      <p:sp>
        <p:nvSpPr>
          <p:cNvPr id="42067" name="Text Box 83"/>
          <p:cNvSpPr txBox="1">
            <a:spLocks noChangeArrowheads="1"/>
          </p:cNvSpPr>
          <p:nvPr/>
        </p:nvSpPr>
        <p:spPr bwMode="auto">
          <a:xfrm>
            <a:off x="76962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2068" name="Oval 84"/>
          <p:cNvSpPr>
            <a:spLocks noChangeArrowheads="1"/>
          </p:cNvSpPr>
          <p:nvPr/>
        </p:nvSpPr>
        <p:spPr bwMode="auto">
          <a:xfrm>
            <a:off x="7667625" y="2636838"/>
            <a:ext cx="485775" cy="431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71" name="Line 87"/>
          <p:cNvSpPr>
            <a:spLocks noChangeShapeType="1"/>
          </p:cNvSpPr>
          <p:nvPr/>
        </p:nv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072" name="Line 88"/>
          <p:cNvSpPr>
            <a:spLocks noChangeShapeType="1"/>
          </p:cNvSpPr>
          <p:nvPr/>
        </p:nvSpPr>
        <p:spPr bwMode="auto">
          <a:xfrm>
            <a:off x="5715000" y="3429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42087" name="Line 103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088" name="Text Box 104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42089" name="Text Box 105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42090" name="Text Box 106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107"/>
          <p:cNvGrpSpPr>
            <a:grpSpLocks/>
          </p:cNvGrpSpPr>
          <p:nvPr/>
        </p:nvGrpSpPr>
        <p:grpSpPr bwMode="auto">
          <a:xfrm>
            <a:off x="1428750" y="4414838"/>
            <a:ext cx="1862138" cy="1828800"/>
            <a:chOff x="1081" y="2645"/>
            <a:chExt cx="1173" cy="1152"/>
          </a:xfrm>
        </p:grpSpPr>
        <p:sp>
          <p:nvSpPr>
            <p:cNvPr id="42092" name="Line 108"/>
            <p:cNvSpPr>
              <a:spLocks noChangeShapeType="1"/>
            </p:cNvSpPr>
            <p:nvPr/>
          </p:nvSpPr>
          <p:spPr bwMode="auto">
            <a:xfrm>
              <a:off x="1081" y="2645"/>
              <a:ext cx="937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093" name="Text Box 109"/>
            <p:cNvSpPr txBox="1">
              <a:spLocks noChangeArrowheads="1"/>
            </p:cNvSpPr>
            <p:nvPr/>
          </p:nvSpPr>
          <p:spPr bwMode="auto">
            <a:xfrm>
              <a:off x="1655" y="3566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Edan</a:t>
              </a:r>
            </a:p>
          </p:txBody>
        </p:sp>
        <p:sp>
          <p:nvSpPr>
            <p:cNvPr id="42094" name="Text Box 110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2916238" y="4581525"/>
            <a:ext cx="2747962" cy="1150938"/>
            <a:chOff x="2018" y="2750"/>
            <a:chExt cx="1731" cy="725"/>
          </a:xfrm>
        </p:grpSpPr>
        <p:sp>
          <p:nvSpPr>
            <p:cNvPr id="42096" name="Line 112"/>
            <p:cNvSpPr>
              <a:spLocks noChangeShapeType="1"/>
            </p:cNvSpPr>
            <p:nvPr/>
          </p:nvSpPr>
          <p:spPr bwMode="auto">
            <a:xfrm flipV="1">
              <a:off x="2018" y="2795"/>
              <a:ext cx="861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097" name="Text Box 113"/>
            <p:cNvSpPr txBox="1">
              <a:spLocks noChangeArrowheads="1"/>
            </p:cNvSpPr>
            <p:nvPr/>
          </p:nvSpPr>
          <p:spPr bwMode="auto">
            <a:xfrm>
              <a:off x="2880" y="2750"/>
              <a:ext cx="8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Donster</a:t>
              </a:r>
            </a:p>
          </p:txBody>
        </p:sp>
        <p:sp>
          <p:nvSpPr>
            <p:cNvPr id="42098" name="Text Box 114"/>
            <p:cNvSpPr txBox="1">
              <a:spLocks noChangeArrowheads="1"/>
            </p:cNvSpPr>
            <p:nvPr/>
          </p:nvSpPr>
          <p:spPr bwMode="auto">
            <a:xfrm>
              <a:off x="2426" y="306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094688F4-6440-4868-BB6F-B7800F745AC8}"/>
              </a:ext>
            </a:extLst>
          </p:cNvPr>
          <p:cNvSpPr/>
          <p:nvPr/>
        </p:nvSpPr>
        <p:spPr>
          <a:xfrm>
            <a:off x="5181600" y="53340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62D012-F9A8-4173-ABA4-77DF9A6B697E}"/>
              </a:ext>
            </a:extLst>
          </p:cNvPr>
          <p:cNvSpPr/>
          <p:nvPr/>
        </p:nvSpPr>
        <p:spPr>
          <a:xfrm>
            <a:off x="57817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06DE6A6-EC7F-46A6-BC38-68E710222D88}"/>
              </a:ext>
            </a:extLst>
          </p:cNvPr>
          <p:cNvSpPr/>
          <p:nvPr/>
        </p:nvSpPr>
        <p:spPr>
          <a:xfrm>
            <a:off x="7625171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B3A11D8-23C7-44D3-A4F0-A116F006428D}"/>
              </a:ext>
            </a:extLst>
          </p:cNvPr>
          <p:cNvSpPr/>
          <p:nvPr/>
        </p:nvSpPr>
        <p:spPr>
          <a:xfrm>
            <a:off x="7025024" y="550785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ine 89">
            <a:extLst>
              <a:ext uri="{FF2B5EF4-FFF2-40B4-BE49-F238E27FC236}">
                <a16:creationId xmlns:a16="http://schemas.microsoft.com/office/drawing/2014/main" id="{27EB3982-D5AB-4250-8245-220B1A6511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910537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Line 90">
            <a:extLst>
              <a:ext uri="{FF2B5EF4-FFF2-40B4-BE49-F238E27FC236}">
                <a16:creationId xmlns:a16="http://schemas.microsoft.com/office/drawing/2014/main" id="{E8AF60A1-B29B-4783-81B6-32A41B73D19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881962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91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66" grpId="0" autoUpdateAnimBg="0"/>
      <p:bldP spid="42067" grpId="0" autoUpdateAnimBg="0"/>
      <p:bldP spid="42068" grpId="0" animBg="1"/>
      <p:bldP spid="42071" grpId="0" animBg="1"/>
      <p:bldP spid="42072" grpId="0" animBg="1"/>
      <p:bldP spid="33" grpId="0" animBg="1"/>
      <p:bldP spid="3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Group 2"/>
          <p:cNvGraphicFramePr>
            <a:graphicFrameLocks noGrp="1"/>
          </p:cNvGraphicFramePr>
          <p:nvPr/>
        </p:nvGraphicFramePr>
        <p:xfrm>
          <a:off x="4572000" y="533400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3076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3077" name="Text Box 69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3078" name="Line 70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79" name="Oval 71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83" name="Line 75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84" name="Line 76"/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85" name="Oval 77"/>
          <p:cNvSpPr>
            <a:spLocks noChangeArrowheads="1"/>
          </p:cNvSpPr>
          <p:nvPr/>
        </p:nvSpPr>
        <p:spPr bwMode="auto">
          <a:xfrm>
            <a:off x="5257800" y="3141663"/>
            <a:ext cx="457200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86" name="Text Box 78"/>
          <p:cNvSpPr txBox="1">
            <a:spLocks noChangeArrowheads="1"/>
          </p:cNvSpPr>
          <p:nvPr/>
        </p:nvSpPr>
        <p:spPr bwMode="auto">
          <a:xfrm>
            <a:off x="58674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43090" name="Text Box 82"/>
          <p:cNvSpPr txBox="1">
            <a:spLocks noChangeArrowheads="1"/>
          </p:cNvSpPr>
          <p:nvPr/>
        </p:nvSpPr>
        <p:spPr bwMode="auto">
          <a:xfrm>
            <a:off x="76962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3091" name="Oval 83"/>
          <p:cNvSpPr>
            <a:spLocks noChangeArrowheads="1"/>
          </p:cNvSpPr>
          <p:nvPr/>
        </p:nvSpPr>
        <p:spPr bwMode="auto">
          <a:xfrm>
            <a:off x="7667625" y="2636838"/>
            <a:ext cx="485775" cy="431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92" name="Line 84"/>
          <p:cNvSpPr>
            <a:spLocks noChangeShapeType="1"/>
          </p:cNvSpPr>
          <p:nvPr/>
        </p:nv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96" name="Rectangle 88"/>
          <p:cNvSpPr>
            <a:spLocks noChangeArrowheads="1"/>
          </p:cNvSpPr>
          <p:nvPr/>
        </p:nvSpPr>
        <p:spPr bwMode="auto">
          <a:xfrm>
            <a:off x="250825" y="620713"/>
            <a:ext cx="4114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Label column D “4”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Select the smallest uncovered entry in either column A, B, D or E (DC, length 4)</a:t>
            </a:r>
          </a:p>
        </p:txBody>
      </p:sp>
      <p:sp>
        <p:nvSpPr>
          <p:cNvPr id="43097" name="Line 89"/>
          <p:cNvSpPr>
            <a:spLocks noChangeShapeType="1"/>
          </p:cNvSpPr>
          <p:nvPr/>
        </p:nvSpPr>
        <p:spPr bwMode="auto">
          <a:xfrm>
            <a:off x="4572000" y="2924175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98" name="Line 90"/>
          <p:cNvSpPr>
            <a:spLocks noChangeShapeType="1"/>
          </p:cNvSpPr>
          <p:nvPr/>
        </p:nvSpPr>
        <p:spPr bwMode="auto">
          <a:xfrm>
            <a:off x="8153400" y="28956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99" name="Text Box 91"/>
          <p:cNvSpPr txBox="1">
            <a:spLocks noChangeArrowheads="1"/>
          </p:cNvSpPr>
          <p:nvPr/>
        </p:nvSpPr>
        <p:spPr bwMode="auto">
          <a:xfrm>
            <a:off x="70866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3100" name="Oval 92"/>
          <p:cNvSpPr>
            <a:spLocks noChangeArrowheads="1"/>
          </p:cNvSpPr>
          <p:nvPr/>
        </p:nvSpPr>
        <p:spPr bwMode="auto">
          <a:xfrm>
            <a:off x="7086600" y="21336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5" name="Line 97"/>
          <p:cNvSpPr>
            <a:spLocks noChangeShapeType="1"/>
          </p:cNvSpPr>
          <p:nvPr/>
        </p:nvSpPr>
        <p:spPr bwMode="auto">
          <a:xfrm>
            <a:off x="5724525" y="3429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43107" name="Line 99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108" name="Text Box 100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43109" name="Text Box 101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43110" name="Text Box 102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103"/>
          <p:cNvGrpSpPr>
            <a:grpSpLocks/>
          </p:cNvGrpSpPr>
          <p:nvPr/>
        </p:nvGrpSpPr>
        <p:grpSpPr bwMode="auto">
          <a:xfrm>
            <a:off x="1428750" y="4414838"/>
            <a:ext cx="1862138" cy="1828800"/>
            <a:chOff x="1081" y="2645"/>
            <a:chExt cx="1173" cy="1152"/>
          </a:xfrm>
        </p:grpSpPr>
        <p:sp>
          <p:nvSpPr>
            <p:cNvPr id="43112" name="Line 104"/>
            <p:cNvSpPr>
              <a:spLocks noChangeShapeType="1"/>
            </p:cNvSpPr>
            <p:nvPr/>
          </p:nvSpPr>
          <p:spPr bwMode="auto">
            <a:xfrm>
              <a:off x="1081" y="2645"/>
              <a:ext cx="937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113" name="Text Box 105"/>
            <p:cNvSpPr txBox="1">
              <a:spLocks noChangeArrowheads="1"/>
            </p:cNvSpPr>
            <p:nvPr/>
          </p:nvSpPr>
          <p:spPr bwMode="auto">
            <a:xfrm>
              <a:off x="1655" y="3566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Edan</a:t>
              </a:r>
            </a:p>
          </p:txBody>
        </p:sp>
        <p:sp>
          <p:nvSpPr>
            <p:cNvPr id="43114" name="Text Box 106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2916238" y="4581525"/>
            <a:ext cx="2747962" cy="1150938"/>
            <a:chOff x="2018" y="2750"/>
            <a:chExt cx="1731" cy="725"/>
          </a:xfrm>
        </p:grpSpPr>
        <p:sp>
          <p:nvSpPr>
            <p:cNvPr id="43116" name="Line 108"/>
            <p:cNvSpPr>
              <a:spLocks noChangeShapeType="1"/>
            </p:cNvSpPr>
            <p:nvPr/>
          </p:nvSpPr>
          <p:spPr bwMode="auto">
            <a:xfrm flipV="1">
              <a:off x="2018" y="2795"/>
              <a:ext cx="861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117" name="Text Box 109"/>
            <p:cNvSpPr txBox="1">
              <a:spLocks noChangeArrowheads="1"/>
            </p:cNvSpPr>
            <p:nvPr/>
          </p:nvSpPr>
          <p:spPr bwMode="auto">
            <a:xfrm>
              <a:off x="2880" y="2750"/>
              <a:ext cx="8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Donster</a:t>
              </a:r>
            </a:p>
          </p:txBody>
        </p:sp>
        <p:sp>
          <p:nvSpPr>
            <p:cNvPr id="43118" name="Text Box 110"/>
            <p:cNvSpPr txBox="1">
              <a:spLocks noChangeArrowheads="1"/>
            </p:cNvSpPr>
            <p:nvPr/>
          </p:nvSpPr>
          <p:spPr bwMode="auto">
            <a:xfrm>
              <a:off x="2426" y="306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" name="Group 113"/>
          <p:cNvGrpSpPr>
            <a:grpSpLocks/>
          </p:cNvGrpSpPr>
          <p:nvPr/>
        </p:nvGrpSpPr>
        <p:grpSpPr bwMode="auto">
          <a:xfrm>
            <a:off x="3276600" y="2708275"/>
            <a:ext cx="1298575" cy="1944688"/>
            <a:chOff x="2064" y="1706"/>
            <a:chExt cx="818" cy="1225"/>
          </a:xfrm>
        </p:grpSpPr>
        <p:sp>
          <p:nvSpPr>
            <p:cNvPr id="43101" name="Line 93"/>
            <p:cNvSpPr>
              <a:spLocks noChangeShapeType="1"/>
            </p:cNvSpPr>
            <p:nvPr/>
          </p:nvSpPr>
          <p:spPr bwMode="auto">
            <a:xfrm>
              <a:off x="2245" y="1979"/>
              <a:ext cx="454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102" name="Text Box 94"/>
            <p:cNvSpPr txBox="1">
              <a:spLocks noChangeArrowheads="1"/>
            </p:cNvSpPr>
            <p:nvPr/>
          </p:nvSpPr>
          <p:spPr bwMode="auto">
            <a:xfrm>
              <a:off x="2064" y="1706"/>
              <a:ext cx="8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Cornwell</a:t>
              </a:r>
            </a:p>
          </p:txBody>
        </p:sp>
        <p:sp>
          <p:nvSpPr>
            <p:cNvPr id="43120" name="Text Box 112"/>
            <p:cNvSpPr txBox="1">
              <a:spLocks noChangeArrowheads="1"/>
            </p:cNvSpPr>
            <p:nvPr/>
          </p:nvSpPr>
          <p:spPr bwMode="auto">
            <a:xfrm>
              <a:off x="2426" y="2205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C0592484-DDD1-48DA-896E-6C94D55E182F}"/>
              </a:ext>
            </a:extLst>
          </p:cNvPr>
          <p:cNvSpPr/>
          <p:nvPr/>
        </p:nvSpPr>
        <p:spPr>
          <a:xfrm>
            <a:off x="5181600" y="53340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0A85C25-93AF-4F55-A74F-E48308093DC3}"/>
              </a:ext>
            </a:extLst>
          </p:cNvPr>
          <p:cNvSpPr/>
          <p:nvPr/>
        </p:nvSpPr>
        <p:spPr>
          <a:xfrm>
            <a:off x="57817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804386-3BBB-4D6C-A5EE-D264D2380413}"/>
              </a:ext>
            </a:extLst>
          </p:cNvPr>
          <p:cNvSpPr/>
          <p:nvPr/>
        </p:nvSpPr>
        <p:spPr>
          <a:xfrm>
            <a:off x="7625171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9CC0CC1-0631-48DB-A55A-768E15F9BC5C}"/>
              </a:ext>
            </a:extLst>
          </p:cNvPr>
          <p:cNvSpPr/>
          <p:nvPr/>
        </p:nvSpPr>
        <p:spPr>
          <a:xfrm>
            <a:off x="7025024" y="550785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96" grpId="0" autoUpdateAnimBg="0"/>
      <p:bldP spid="43097" grpId="0" animBg="1"/>
      <p:bldP spid="43098" grpId="0" animBg="1"/>
      <p:bldP spid="43099" grpId="0" autoUpdateAnimBg="0"/>
      <p:bldP spid="4310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Group 2"/>
          <p:cNvGraphicFramePr>
            <a:graphicFrameLocks noGrp="1"/>
          </p:cNvGraphicFramePr>
          <p:nvPr/>
        </p:nvGraphicFramePr>
        <p:xfrm>
          <a:off x="4572000" y="533400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3076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3077" name="Text Box 69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3078" name="Line 70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79" name="Oval 71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83" name="Line 75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84" name="Line 76"/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85" name="Oval 77"/>
          <p:cNvSpPr>
            <a:spLocks noChangeArrowheads="1"/>
          </p:cNvSpPr>
          <p:nvPr/>
        </p:nvSpPr>
        <p:spPr bwMode="auto">
          <a:xfrm>
            <a:off x="5257800" y="3141663"/>
            <a:ext cx="457200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86" name="Text Box 78"/>
          <p:cNvSpPr txBox="1">
            <a:spLocks noChangeArrowheads="1"/>
          </p:cNvSpPr>
          <p:nvPr/>
        </p:nvSpPr>
        <p:spPr bwMode="auto">
          <a:xfrm>
            <a:off x="58674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43090" name="Text Box 82"/>
          <p:cNvSpPr txBox="1">
            <a:spLocks noChangeArrowheads="1"/>
          </p:cNvSpPr>
          <p:nvPr/>
        </p:nvSpPr>
        <p:spPr bwMode="auto">
          <a:xfrm>
            <a:off x="76962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3091" name="Oval 83"/>
          <p:cNvSpPr>
            <a:spLocks noChangeArrowheads="1"/>
          </p:cNvSpPr>
          <p:nvPr/>
        </p:nvSpPr>
        <p:spPr bwMode="auto">
          <a:xfrm>
            <a:off x="7667625" y="2636838"/>
            <a:ext cx="485775" cy="431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92" name="Line 84"/>
          <p:cNvSpPr>
            <a:spLocks noChangeShapeType="1"/>
          </p:cNvSpPr>
          <p:nvPr/>
        </p:nv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96" name="Rectangle 88"/>
          <p:cNvSpPr>
            <a:spLocks noChangeArrowheads="1"/>
          </p:cNvSpPr>
          <p:nvPr/>
        </p:nvSpPr>
        <p:spPr bwMode="auto">
          <a:xfrm>
            <a:off x="250825" y="620713"/>
            <a:ext cx="4114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Label column D “4”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Select the smallest uncovered entry in either column A, B, D or E (DC, length 4)</a:t>
            </a:r>
          </a:p>
        </p:txBody>
      </p:sp>
      <p:sp>
        <p:nvSpPr>
          <p:cNvPr id="43097" name="Line 89"/>
          <p:cNvSpPr>
            <a:spLocks noChangeShapeType="1"/>
          </p:cNvSpPr>
          <p:nvPr/>
        </p:nvSpPr>
        <p:spPr bwMode="auto">
          <a:xfrm>
            <a:off x="4572000" y="2924175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98" name="Line 90"/>
          <p:cNvSpPr>
            <a:spLocks noChangeShapeType="1"/>
          </p:cNvSpPr>
          <p:nvPr/>
        </p:nvSpPr>
        <p:spPr bwMode="auto">
          <a:xfrm>
            <a:off x="8153400" y="28956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99" name="Text Box 91"/>
          <p:cNvSpPr txBox="1">
            <a:spLocks noChangeArrowheads="1"/>
          </p:cNvSpPr>
          <p:nvPr/>
        </p:nvSpPr>
        <p:spPr bwMode="auto">
          <a:xfrm>
            <a:off x="70866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3100" name="Oval 92"/>
          <p:cNvSpPr>
            <a:spLocks noChangeArrowheads="1"/>
          </p:cNvSpPr>
          <p:nvPr/>
        </p:nvSpPr>
        <p:spPr bwMode="auto">
          <a:xfrm>
            <a:off x="7086600" y="21336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5" name="Line 97"/>
          <p:cNvSpPr>
            <a:spLocks noChangeShapeType="1"/>
          </p:cNvSpPr>
          <p:nvPr/>
        </p:nvSpPr>
        <p:spPr bwMode="auto">
          <a:xfrm>
            <a:off x="5724525" y="3429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43107" name="Line 99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108" name="Text Box 100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43109" name="Text Box 101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43110" name="Text Box 102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103"/>
          <p:cNvGrpSpPr>
            <a:grpSpLocks/>
          </p:cNvGrpSpPr>
          <p:nvPr/>
        </p:nvGrpSpPr>
        <p:grpSpPr bwMode="auto">
          <a:xfrm>
            <a:off x="1428750" y="4414838"/>
            <a:ext cx="1862138" cy="1828800"/>
            <a:chOff x="1081" y="2645"/>
            <a:chExt cx="1173" cy="1152"/>
          </a:xfrm>
        </p:grpSpPr>
        <p:sp>
          <p:nvSpPr>
            <p:cNvPr id="43112" name="Line 104"/>
            <p:cNvSpPr>
              <a:spLocks noChangeShapeType="1"/>
            </p:cNvSpPr>
            <p:nvPr/>
          </p:nvSpPr>
          <p:spPr bwMode="auto">
            <a:xfrm>
              <a:off x="1081" y="2645"/>
              <a:ext cx="937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113" name="Text Box 105"/>
            <p:cNvSpPr txBox="1">
              <a:spLocks noChangeArrowheads="1"/>
            </p:cNvSpPr>
            <p:nvPr/>
          </p:nvSpPr>
          <p:spPr bwMode="auto">
            <a:xfrm>
              <a:off x="1655" y="3566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Edan</a:t>
              </a:r>
            </a:p>
          </p:txBody>
        </p:sp>
        <p:sp>
          <p:nvSpPr>
            <p:cNvPr id="43114" name="Text Box 106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2916238" y="4581525"/>
            <a:ext cx="2747962" cy="1150938"/>
            <a:chOff x="2018" y="2750"/>
            <a:chExt cx="1731" cy="725"/>
          </a:xfrm>
        </p:grpSpPr>
        <p:sp>
          <p:nvSpPr>
            <p:cNvPr id="43116" name="Line 108"/>
            <p:cNvSpPr>
              <a:spLocks noChangeShapeType="1"/>
            </p:cNvSpPr>
            <p:nvPr/>
          </p:nvSpPr>
          <p:spPr bwMode="auto">
            <a:xfrm flipV="1">
              <a:off x="2018" y="2795"/>
              <a:ext cx="861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117" name="Text Box 109"/>
            <p:cNvSpPr txBox="1">
              <a:spLocks noChangeArrowheads="1"/>
            </p:cNvSpPr>
            <p:nvPr/>
          </p:nvSpPr>
          <p:spPr bwMode="auto">
            <a:xfrm>
              <a:off x="2880" y="2750"/>
              <a:ext cx="8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Donster</a:t>
              </a:r>
            </a:p>
          </p:txBody>
        </p:sp>
        <p:sp>
          <p:nvSpPr>
            <p:cNvPr id="43118" name="Text Box 110"/>
            <p:cNvSpPr txBox="1">
              <a:spLocks noChangeArrowheads="1"/>
            </p:cNvSpPr>
            <p:nvPr/>
          </p:nvSpPr>
          <p:spPr bwMode="auto">
            <a:xfrm>
              <a:off x="2426" y="306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" name="Group 113"/>
          <p:cNvGrpSpPr>
            <a:grpSpLocks/>
          </p:cNvGrpSpPr>
          <p:nvPr/>
        </p:nvGrpSpPr>
        <p:grpSpPr bwMode="auto">
          <a:xfrm>
            <a:off x="3276600" y="2708275"/>
            <a:ext cx="1298575" cy="1944688"/>
            <a:chOff x="2064" y="1706"/>
            <a:chExt cx="818" cy="1225"/>
          </a:xfrm>
        </p:grpSpPr>
        <p:sp>
          <p:nvSpPr>
            <p:cNvPr id="43101" name="Line 93"/>
            <p:cNvSpPr>
              <a:spLocks noChangeShapeType="1"/>
            </p:cNvSpPr>
            <p:nvPr/>
          </p:nvSpPr>
          <p:spPr bwMode="auto">
            <a:xfrm>
              <a:off x="2245" y="1979"/>
              <a:ext cx="454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102" name="Text Box 94"/>
            <p:cNvSpPr txBox="1">
              <a:spLocks noChangeArrowheads="1"/>
            </p:cNvSpPr>
            <p:nvPr/>
          </p:nvSpPr>
          <p:spPr bwMode="auto">
            <a:xfrm>
              <a:off x="2064" y="1706"/>
              <a:ext cx="8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Cornwell</a:t>
              </a:r>
            </a:p>
          </p:txBody>
        </p:sp>
        <p:sp>
          <p:nvSpPr>
            <p:cNvPr id="43120" name="Text Box 112"/>
            <p:cNvSpPr txBox="1">
              <a:spLocks noChangeArrowheads="1"/>
            </p:cNvSpPr>
            <p:nvPr/>
          </p:nvSpPr>
          <p:spPr bwMode="auto">
            <a:xfrm>
              <a:off x="2426" y="2205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C0592484-DDD1-48DA-896E-6C94D55E182F}"/>
              </a:ext>
            </a:extLst>
          </p:cNvPr>
          <p:cNvSpPr/>
          <p:nvPr/>
        </p:nvSpPr>
        <p:spPr>
          <a:xfrm>
            <a:off x="5181600" y="53340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0A85C25-93AF-4F55-A74F-E48308093DC3}"/>
              </a:ext>
            </a:extLst>
          </p:cNvPr>
          <p:cNvSpPr/>
          <p:nvPr/>
        </p:nvSpPr>
        <p:spPr>
          <a:xfrm>
            <a:off x="57817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804386-3BBB-4D6C-A5EE-D264D2380413}"/>
              </a:ext>
            </a:extLst>
          </p:cNvPr>
          <p:cNvSpPr/>
          <p:nvPr/>
        </p:nvSpPr>
        <p:spPr>
          <a:xfrm>
            <a:off x="7625171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9CC0CC1-0631-48DB-A55A-768E15F9BC5C}"/>
              </a:ext>
            </a:extLst>
          </p:cNvPr>
          <p:cNvSpPr/>
          <p:nvPr/>
        </p:nvSpPr>
        <p:spPr>
          <a:xfrm>
            <a:off x="7025024" y="550785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B0DB48A-575F-46CF-A16F-E5DBF22E2237}"/>
              </a:ext>
            </a:extLst>
          </p:cNvPr>
          <p:cNvSpPr/>
          <p:nvPr/>
        </p:nvSpPr>
        <p:spPr>
          <a:xfrm>
            <a:off x="63913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ine 95">
            <a:extLst>
              <a:ext uri="{FF2B5EF4-FFF2-40B4-BE49-F238E27FC236}">
                <a16:creationId xmlns:a16="http://schemas.microsoft.com/office/drawing/2014/main" id="{8AD7B0D0-C389-4426-B123-DB74A0B02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92074"/>
            <a:ext cx="2514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Line 96">
            <a:extLst>
              <a:ext uri="{FF2B5EF4-FFF2-40B4-BE49-F238E27FC236}">
                <a16:creationId xmlns:a16="http://schemas.microsoft.com/office/drawing/2014/main" id="{9728B1C1-0434-4CF9-A3C2-C96DAF64E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392074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01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96" grpId="0" autoUpdateAnimBg="0"/>
      <p:bldP spid="43097" grpId="0" animBg="1"/>
      <p:bldP spid="43098" grpId="0" animBg="1"/>
      <p:bldP spid="43099" grpId="0" autoUpdateAnimBg="0"/>
      <p:bldP spid="43100" grpId="0" animBg="1"/>
      <p:bldP spid="42" grpId="0" animBg="1"/>
      <p:bldP spid="4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Group 2"/>
          <p:cNvGraphicFramePr>
            <a:graphicFrameLocks noGrp="1"/>
          </p:cNvGraphicFramePr>
          <p:nvPr/>
        </p:nvGraphicFramePr>
        <p:xfrm>
          <a:off x="4572000" y="533400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4100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4101" name="Text Box 69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4102" name="Line 70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03" name="Oval 71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07" name="Line 75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08" name="Line 76"/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09" name="Oval 77"/>
          <p:cNvSpPr>
            <a:spLocks noChangeArrowheads="1"/>
          </p:cNvSpPr>
          <p:nvPr/>
        </p:nvSpPr>
        <p:spPr bwMode="auto">
          <a:xfrm>
            <a:off x="5257800" y="3141663"/>
            <a:ext cx="457200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10" name="Text Box 78"/>
          <p:cNvSpPr txBox="1">
            <a:spLocks noChangeArrowheads="1"/>
          </p:cNvSpPr>
          <p:nvPr/>
        </p:nvSpPr>
        <p:spPr bwMode="auto">
          <a:xfrm>
            <a:off x="58674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44113" name="Text Box 81"/>
          <p:cNvSpPr txBox="1">
            <a:spLocks noChangeArrowheads="1"/>
          </p:cNvSpPr>
          <p:nvPr/>
        </p:nvSpPr>
        <p:spPr bwMode="auto">
          <a:xfrm>
            <a:off x="76962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4114" name="Oval 82"/>
          <p:cNvSpPr>
            <a:spLocks noChangeArrowheads="1"/>
          </p:cNvSpPr>
          <p:nvPr/>
        </p:nvSpPr>
        <p:spPr bwMode="auto">
          <a:xfrm>
            <a:off x="7667625" y="2636838"/>
            <a:ext cx="485775" cy="431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15" name="Line 83"/>
          <p:cNvSpPr>
            <a:spLocks noChangeShapeType="1"/>
          </p:cNvSpPr>
          <p:nvPr/>
        </p:nv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16" name="Line 84"/>
          <p:cNvSpPr>
            <a:spLocks noChangeShapeType="1"/>
          </p:cNvSpPr>
          <p:nvPr/>
        </p:nvSpPr>
        <p:spPr bwMode="auto">
          <a:xfrm>
            <a:off x="5724525" y="3429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19" name="Rectangle 87"/>
          <p:cNvSpPr>
            <a:spLocks noChangeArrowheads="1"/>
          </p:cNvSpPr>
          <p:nvPr/>
        </p:nvSpPr>
        <p:spPr bwMode="auto">
          <a:xfrm>
            <a:off x="250825" y="620713"/>
            <a:ext cx="4114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Label column C “5”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C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Select the smallest uncovered entry in either column A, B, D, E or C (EF, length 5)</a:t>
            </a:r>
          </a:p>
        </p:txBody>
      </p:sp>
      <p:sp>
        <p:nvSpPr>
          <p:cNvPr id="44120" name="Line 88"/>
          <p:cNvSpPr>
            <a:spLocks noChangeShapeType="1"/>
          </p:cNvSpPr>
          <p:nvPr/>
        </p:nvSpPr>
        <p:spPr bwMode="auto">
          <a:xfrm>
            <a:off x="4572000" y="2924175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21" name="Line 89"/>
          <p:cNvSpPr>
            <a:spLocks noChangeShapeType="1"/>
          </p:cNvSpPr>
          <p:nvPr/>
        </p:nvSpPr>
        <p:spPr bwMode="auto">
          <a:xfrm>
            <a:off x="8153400" y="28956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22" name="Text Box 90"/>
          <p:cNvSpPr txBox="1">
            <a:spLocks noChangeArrowheads="1"/>
          </p:cNvSpPr>
          <p:nvPr/>
        </p:nvSpPr>
        <p:spPr bwMode="auto">
          <a:xfrm>
            <a:off x="70866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4126" name="Text Box 94"/>
          <p:cNvSpPr txBox="1">
            <a:spLocks noChangeArrowheads="1"/>
          </p:cNvSpPr>
          <p:nvPr/>
        </p:nvSpPr>
        <p:spPr bwMode="auto">
          <a:xfrm>
            <a:off x="65532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44127" name="Line 95"/>
          <p:cNvSpPr>
            <a:spLocks noChangeShapeType="1"/>
          </p:cNvSpPr>
          <p:nvPr/>
        </p:nvSpPr>
        <p:spPr bwMode="auto">
          <a:xfrm>
            <a:off x="4572000" y="2362200"/>
            <a:ext cx="2514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28" name="Line 96"/>
          <p:cNvSpPr>
            <a:spLocks noChangeShapeType="1"/>
          </p:cNvSpPr>
          <p:nvPr/>
        </p:nvSpPr>
        <p:spPr bwMode="auto">
          <a:xfrm>
            <a:off x="7543800" y="23622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29" name="Oval 97"/>
          <p:cNvSpPr>
            <a:spLocks noChangeArrowheads="1"/>
          </p:cNvSpPr>
          <p:nvPr/>
        </p:nvSpPr>
        <p:spPr bwMode="auto">
          <a:xfrm>
            <a:off x="7696200" y="36576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133" name="Oval 101"/>
          <p:cNvSpPr>
            <a:spLocks noChangeArrowheads="1"/>
          </p:cNvSpPr>
          <p:nvPr/>
        </p:nvSpPr>
        <p:spPr bwMode="auto">
          <a:xfrm>
            <a:off x="7086600" y="21336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44135" name="Line 103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136" name="Text Box 104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44137" name="Text Box 105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44138" name="Text Box 106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107"/>
          <p:cNvGrpSpPr>
            <a:grpSpLocks/>
          </p:cNvGrpSpPr>
          <p:nvPr/>
        </p:nvGrpSpPr>
        <p:grpSpPr bwMode="auto">
          <a:xfrm>
            <a:off x="1428750" y="4414838"/>
            <a:ext cx="1862138" cy="1828800"/>
            <a:chOff x="1081" y="2645"/>
            <a:chExt cx="1173" cy="1152"/>
          </a:xfrm>
        </p:grpSpPr>
        <p:sp>
          <p:nvSpPr>
            <p:cNvPr id="44140" name="Line 108"/>
            <p:cNvSpPr>
              <a:spLocks noChangeShapeType="1"/>
            </p:cNvSpPr>
            <p:nvPr/>
          </p:nvSpPr>
          <p:spPr bwMode="auto">
            <a:xfrm>
              <a:off x="1081" y="2645"/>
              <a:ext cx="937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141" name="Text Box 109"/>
            <p:cNvSpPr txBox="1">
              <a:spLocks noChangeArrowheads="1"/>
            </p:cNvSpPr>
            <p:nvPr/>
          </p:nvSpPr>
          <p:spPr bwMode="auto">
            <a:xfrm>
              <a:off x="1655" y="3566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Edan</a:t>
              </a:r>
            </a:p>
          </p:txBody>
        </p:sp>
        <p:sp>
          <p:nvSpPr>
            <p:cNvPr id="44142" name="Text Box 110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2916238" y="4581525"/>
            <a:ext cx="2747962" cy="1150938"/>
            <a:chOff x="2018" y="2750"/>
            <a:chExt cx="1731" cy="725"/>
          </a:xfrm>
        </p:grpSpPr>
        <p:sp>
          <p:nvSpPr>
            <p:cNvPr id="44144" name="Line 112"/>
            <p:cNvSpPr>
              <a:spLocks noChangeShapeType="1"/>
            </p:cNvSpPr>
            <p:nvPr/>
          </p:nvSpPr>
          <p:spPr bwMode="auto">
            <a:xfrm flipV="1">
              <a:off x="2018" y="2795"/>
              <a:ext cx="861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145" name="Text Box 113"/>
            <p:cNvSpPr txBox="1">
              <a:spLocks noChangeArrowheads="1"/>
            </p:cNvSpPr>
            <p:nvPr/>
          </p:nvSpPr>
          <p:spPr bwMode="auto">
            <a:xfrm>
              <a:off x="2880" y="2750"/>
              <a:ext cx="8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Donster</a:t>
              </a:r>
            </a:p>
          </p:txBody>
        </p:sp>
        <p:sp>
          <p:nvSpPr>
            <p:cNvPr id="44146" name="Text Box 114"/>
            <p:cNvSpPr txBox="1">
              <a:spLocks noChangeArrowheads="1"/>
            </p:cNvSpPr>
            <p:nvPr/>
          </p:nvSpPr>
          <p:spPr bwMode="auto">
            <a:xfrm>
              <a:off x="2426" y="306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3276600" y="2708275"/>
            <a:ext cx="1298575" cy="1944688"/>
            <a:chOff x="2064" y="1706"/>
            <a:chExt cx="818" cy="1225"/>
          </a:xfrm>
        </p:grpSpPr>
        <p:sp>
          <p:nvSpPr>
            <p:cNvPr id="44148" name="Line 116"/>
            <p:cNvSpPr>
              <a:spLocks noChangeShapeType="1"/>
            </p:cNvSpPr>
            <p:nvPr/>
          </p:nvSpPr>
          <p:spPr bwMode="auto">
            <a:xfrm>
              <a:off x="2245" y="1979"/>
              <a:ext cx="454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149" name="Text Box 117"/>
            <p:cNvSpPr txBox="1">
              <a:spLocks noChangeArrowheads="1"/>
            </p:cNvSpPr>
            <p:nvPr/>
          </p:nvSpPr>
          <p:spPr bwMode="auto">
            <a:xfrm>
              <a:off x="2064" y="1706"/>
              <a:ext cx="8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Cornwell</a:t>
              </a:r>
            </a:p>
          </p:txBody>
        </p:sp>
        <p:sp>
          <p:nvSpPr>
            <p:cNvPr id="44150" name="Text Box 118"/>
            <p:cNvSpPr txBox="1">
              <a:spLocks noChangeArrowheads="1"/>
            </p:cNvSpPr>
            <p:nvPr/>
          </p:nvSpPr>
          <p:spPr bwMode="auto">
            <a:xfrm>
              <a:off x="2426" y="2205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6" name="Group 120"/>
          <p:cNvGrpSpPr>
            <a:grpSpLocks/>
          </p:cNvGrpSpPr>
          <p:nvPr/>
        </p:nvGrpSpPr>
        <p:grpSpPr bwMode="auto">
          <a:xfrm>
            <a:off x="2771775" y="3860800"/>
            <a:ext cx="1065213" cy="1873250"/>
            <a:chOff x="1746" y="2432"/>
            <a:chExt cx="671" cy="1180"/>
          </a:xfrm>
        </p:grpSpPr>
        <p:sp>
          <p:nvSpPr>
            <p:cNvPr id="44131" name="Text Box 99"/>
            <p:cNvSpPr txBox="1">
              <a:spLocks noChangeArrowheads="1"/>
            </p:cNvSpPr>
            <p:nvPr/>
          </p:nvSpPr>
          <p:spPr bwMode="auto">
            <a:xfrm>
              <a:off x="1746" y="2432"/>
              <a:ext cx="6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Fingley</a:t>
              </a:r>
            </a:p>
          </p:txBody>
        </p:sp>
        <p:sp>
          <p:nvSpPr>
            <p:cNvPr id="44132" name="Line 100"/>
            <p:cNvSpPr>
              <a:spLocks noChangeShapeType="1"/>
            </p:cNvSpPr>
            <p:nvPr/>
          </p:nvSpPr>
          <p:spPr bwMode="auto">
            <a:xfrm flipH="1" flipV="1">
              <a:off x="1791" y="2659"/>
              <a:ext cx="46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151" name="Text Box 119"/>
            <p:cNvSpPr txBox="1">
              <a:spLocks noChangeArrowheads="1"/>
            </p:cNvSpPr>
            <p:nvPr/>
          </p:nvSpPr>
          <p:spPr bwMode="auto">
            <a:xfrm>
              <a:off x="1791" y="2886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01665B30-B1FC-4E62-B1FF-02A73023028F}"/>
              </a:ext>
            </a:extLst>
          </p:cNvPr>
          <p:cNvSpPr/>
          <p:nvPr/>
        </p:nvSpPr>
        <p:spPr>
          <a:xfrm>
            <a:off x="5181600" y="53340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28C5859-781F-4756-9654-AD20BE005670}"/>
              </a:ext>
            </a:extLst>
          </p:cNvPr>
          <p:cNvSpPr/>
          <p:nvPr/>
        </p:nvSpPr>
        <p:spPr>
          <a:xfrm>
            <a:off x="57817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BFAAE8D-6962-4A10-9BC7-5EC683C47FE5}"/>
              </a:ext>
            </a:extLst>
          </p:cNvPr>
          <p:cNvSpPr/>
          <p:nvPr/>
        </p:nvSpPr>
        <p:spPr>
          <a:xfrm>
            <a:off x="7625171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393443D-2499-4085-971D-7D7A91982A5D}"/>
              </a:ext>
            </a:extLst>
          </p:cNvPr>
          <p:cNvSpPr/>
          <p:nvPr/>
        </p:nvSpPr>
        <p:spPr>
          <a:xfrm>
            <a:off x="7025024" y="550785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AE1781F-33D8-4DCB-8007-BF1BFDAF5B38}"/>
              </a:ext>
            </a:extLst>
          </p:cNvPr>
          <p:cNvSpPr/>
          <p:nvPr/>
        </p:nvSpPr>
        <p:spPr>
          <a:xfrm>
            <a:off x="6391347" y="548650"/>
            <a:ext cx="600147" cy="362710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19" grpId="0" autoUpdateAnimBg="0"/>
      <p:bldP spid="44126" grpId="0" autoUpdateAnimBg="0"/>
      <p:bldP spid="44127" grpId="0" animBg="1"/>
      <p:bldP spid="44128" grpId="0" animBg="1"/>
      <p:bldP spid="4412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Group 2"/>
          <p:cNvGraphicFramePr>
            <a:graphicFrameLocks noGrp="1"/>
          </p:cNvGraphicFramePr>
          <p:nvPr/>
        </p:nvGraphicFramePr>
        <p:xfrm>
          <a:off x="4572000" y="533400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6148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6149" name="Text Box 69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6150" name="Line 70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51" name="Oval 71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55" name="Line 75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56" name="Line 76"/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57" name="Oval 77"/>
          <p:cNvSpPr>
            <a:spLocks noChangeArrowheads="1"/>
          </p:cNvSpPr>
          <p:nvPr/>
        </p:nvSpPr>
        <p:spPr bwMode="auto">
          <a:xfrm>
            <a:off x="5257800" y="3141663"/>
            <a:ext cx="457200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58" name="Text Box 78"/>
          <p:cNvSpPr txBox="1">
            <a:spLocks noChangeArrowheads="1"/>
          </p:cNvSpPr>
          <p:nvPr/>
        </p:nvSpPr>
        <p:spPr bwMode="auto">
          <a:xfrm>
            <a:off x="58674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46161" name="Text Box 81"/>
          <p:cNvSpPr txBox="1">
            <a:spLocks noChangeArrowheads="1"/>
          </p:cNvSpPr>
          <p:nvPr/>
        </p:nvSpPr>
        <p:spPr bwMode="auto">
          <a:xfrm>
            <a:off x="76962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6162" name="Oval 82"/>
          <p:cNvSpPr>
            <a:spLocks noChangeArrowheads="1"/>
          </p:cNvSpPr>
          <p:nvPr/>
        </p:nvSpPr>
        <p:spPr bwMode="auto">
          <a:xfrm>
            <a:off x="7667625" y="2636838"/>
            <a:ext cx="485775" cy="431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63" name="Line 83"/>
          <p:cNvSpPr>
            <a:spLocks noChangeShapeType="1"/>
          </p:cNvSpPr>
          <p:nvPr/>
        </p:nv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64" name="Line 84"/>
          <p:cNvSpPr>
            <a:spLocks noChangeShapeType="1"/>
          </p:cNvSpPr>
          <p:nvPr/>
        </p:nvSpPr>
        <p:spPr bwMode="auto">
          <a:xfrm>
            <a:off x="5724525" y="3429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68" name="Line 88"/>
          <p:cNvSpPr>
            <a:spLocks noChangeShapeType="1"/>
          </p:cNvSpPr>
          <p:nvPr/>
        </p:nvSpPr>
        <p:spPr bwMode="auto">
          <a:xfrm>
            <a:off x="4572000" y="2924175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69" name="Line 89"/>
          <p:cNvSpPr>
            <a:spLocks noChangeShapeType="1"/>
          </p:cNvSpPr>
          <p:nvPr/>
        </p:nvSpPr>
        <p:spPr bwMode="auto">
          <a:xfrm>
            <a:off x="8153400" y="28956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70" name="Text Box 90"/>
          <p:cNvSpPr txBox="1">
            <a:spLocks noChangeArrowheads="1"/>
          </p:cNvSpPr>
          <p:nvPr/>
        </p:nvSpPr>
        <p:spPr bwMode="auto">
          <a:xfrm>
            <a:off x="70866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6171" name="Oval 91"/>
          <p:cNvSpPr>
            <a:spLocks noChangeArrowheads="1"/>
          </p:cNvSpPr>
          <p:nvPr/>
        </p:nvSpPr>
        <p:spPr bwMode="auto">
          <a:xfrm>
            <a:off x="7086600" y="21336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74" name="Text Box 94"/>
          <p:cNvSpPr txBox="1">
            <a:spLocks noChangeArrowheads="1"/>
          </p:cNvSpPr>
          <p:nvPr/>
        </p:nvSpPr>
        <p:spPr bwMode="auto">
          <a:xfrm>
            <a:off x="65532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46175" name="Line 95"/>
          <p:cNvSpPr>
            <a:spLocks noChangeShapeType="1"/>
          </p:cNvSpPr>
          <p:nvPr/>
        </p:nvSpPr>
        <p:spPr bwMode="auto">
          <a:xfrm>
            <a:off x="4572000" y="2362200"/>
            <a:ext cx="2514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76" name="Line 96"/>
          <p:cNvSpPr>
            <a:spLocks noChangeShapeType="1"/>
          </p:cNvSpPr>
          <p:nvPr/>
        </p:nvSpPr>
        <p:spPr bwMode="auto">
          <a:xfrm>
            <a:off x="7543800" y="23622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77" name="Oval 97"/>
          <p:cNvSpPr>
            <a:spLocks noChangeArrowheads="1"/>
          </p:cNvSpPr>
          <p:nvPr/>
        </p:nvSpPr>
        <p:spPr bwMode="auto">
          <a:xfrm>
            <a:off x="7696200" y="36576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80" name="Text Box 100"/>
          <p:cNvSpPr txBox="1">
            <a:spLocks noChangeArrowheads="1"/>
          </p:cNvSpPr>
          <p:nvPr/>
        </p:nvSpPr>
        <p:spPr bwMode="auto">
          <a:xfrm>
            <a:off x="971550" y="620713"/>
            <a:ext cx="2819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Label column F “6”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F</a:t>
            </a:r>
          </a:p>
        </p:txBody>
      </p:sp>
      <p:sp>
        <p:nvSpPr>
          <p:cNvPr id="46181" name="Text Box 101"/>
          <p:cNvSpPr txBox="1">
            <a:spLocks noChangeArrowheads="1"/>
          </p:cNvSpPr>
          <p:nvPr/>
        </p:nvSpPr>
        <p:spPr bwMode="auto">
          <a:xfrm>
            <a:off x="83058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46182" name="Line 102"/>
          <p:cNvSpPr>
            <a:spLocks noChangeShapeType="1"/>
          </p:cNvSpPr>
          <p:nvPr/>
        </p:nvSpPr>
        <p:spPr bwMode="auto">
          <a:xfrm>
            <a:off x="4572000" y="38862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183" name="Line 103"/>
          <p:cNvSpPr>
            <a:spLocks noChangeShapeType="1"/>
          </p:cNvSpPr>
          <p:nvPr/>
        </p:nvSpPr>
        <p:spPr bwMode="auto">
          <a:xfrm>
            <a:off x="8153400" y="38862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46187" name="Line 107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188" name="Text Box 108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46189" name="Text Box 109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46190" name="Text Box 110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428750" y="4414838"/>
            <a:ext cx="1862138" cy="1828800"/>
            <a:chOff x="1081" y="2645"/>
            <a:chExt cx="1173" cy="1152"/>
          </a:xfrm>
        </p:grpSpPr>
        <p:sp>
          <p:nvSpPr>
            <p:cNvPr id="46192" name="Line 112"/>
            <p:cNvSpPr>
              <a:spLocks noChangeShapeType="1"/>
            </p:cNvSpPr>
            <p:nvPr/>
          </p:nvSpPr>
          <p:spPr bwMode="auto">
            <a:xfrm>
              <a:off x="1081" y="2645"/>
              <a:ext cx="937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193" name="Text Box 113"/>
            <p:cNvSpPr txBox="1">
              <a:spLocks noChangeArrowheads="1"/>
            </p:cNvSpPr>
            <p:nvPr/>
          </p:nvSpPr>
          <p:spPr bwMode="auto">
            <a:xfrm>
              <a:off x="1655" y="3566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Edan</a:t>
              </a:r>
            </a:p>
          </p:txBody>
        </p:sp>
        <p:sp>
          <p:nvSpPr>
            <p:cNvPr id="46194" name="Text Box 114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916238" y="4581525"/>
            <a:ext cx="2747962" cy="1150938"/>
            <a:chOff x="2018" y="2750"/>
            <a:chExt cx="1731" cy="725"/>
          </a:xfrm>
        </p:grpSpPr>
        <p:sp>
          <p:nvSpPr>
            <p:cNvPr id="46196" name="Line 116"/>
            <p:cNvSpPr>
              <a:spLocks noChangeShapeType="1"/>
            </p:cNvSpPr>
            <p:nvPr/>
          </p:nvSpPr>
          <p:spPr bwMode="auto">
            <a:xfrm flipV="1">
              <a:off x="2018" y="2795"/>
              <a:ext cx="861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197" name="Text Box 117"/>
            <p:cNvSpPr txBox="1">
              <a:spLocks noChangeArrowheads="1"/>
            </p:cNvSpPr>
            <p:nvPr/>
          </p:nvSpPr>
          <p:spPr bwMode="auto">
            <a:xfrm>
              <a:off x="2880" y="2750"/>
              <a:ext cx="8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Donster</a:t>
              </a:r>
            </a:p>
          </p:txBody>
        </p:sp>
        <p:sp>
          <p:nvSpPr>
            <p:cNvPr id="46198" name="Text Box 118"/>
            <p:cNvSpPr txBox="1">
              <a:spLocks noChangeArrowheads="1"/>
            </p:cNvSpPr>
            <p:nvPr/>
          </p:nvSpPr>
          <p:spPr bwMode="auto">
            <a:xfrm>
              <a:off x="2426" y="306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" name="Group 119"/>
          <p:cNvGrpSpPr>
            <a:grpSpLocks/>
          </p:cNvGrpSpPr>
          <p:nvPr/>
        </p:nvGrpSpPr>
        <p:grpSpPr bwMode="auto">
          <a:xfrm>
            <a:off x="3276600" y="2708275"/>
            <a:ext cx="1298575" cy="1944688"/>
            <a:chOff x="2064" y="1706"/>
            <a:chExt cx="818" cy="1225"/>
          </a:xfrm>
        </p:grpSpPr>
        <p:sp>
          <p:nvSpPr>
            <p:cNvPr id="46200" name="Line 120"/>
            <p:cNvSpPr>
              <a:spLocks noChangeShapeType="1"/>
            </p:cNvSpPr>
            <p:nvPr/>
          </p:nvSpPr>
          <p:spPr bwMode="auto">
            <a:xfrm>
              <a:off x="2245" y="1979"/>
              <a:ext cx="454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201" name="Text Box 121"/>
            <p:cNvSpPr txBox="1">
              <a:spLocks noChangeArrowheads="1"/>
            </p:cNvSpPr>
            <p:nvPr/>
          </p:nvSpPr>
          <p:spPr bwMode="auto">
            <a:xfrm>
              <a:off x="2064" y="1706"/>
              <a:ext cx="8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Cornwell</a:t>
              </a:r>
            </a:p>
          </p:txBody>
        </p:sp>
        <p:sp>
          <p:nvSpPr>
            <p:cNvPr id="46202" name="Text Box 122"/>
            <p:cNvSpPr txBox="1">
              <a:spLocks noChangeArrowheads="1"/>
            </p:cNvSpPr>
            <p:nvPr/>
          </p:nvSpPr>
          <p:spPr bwMode="auto">
            <a:xfrm>
              <a:off x="2426" y="2205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6" name="Group 123"/>
          <p:cNvGrpSpPr>
            <a:grpSpLocks/>
          </p:cNvGrpSpPr>
          <p:nvPr/>
        </p:nvGrpSpPr>
        <p:grpSpPr bwMode="auto">
          <a:xfrm>
            <a:off x="2771775" y="3860800"/>
            <a:ext cx="1065213" cy="1873250"/>
            <a:chOff x="1746" y="2432"/>
            <a:chExt cx="671" cy="1180"/>
          </a:xfrm>
        </p:grpSpPr>
        <p:sp>
          <p:nvSpPr>
            <p:cNvPr id="46204" name="Text Box 124"/>
            <p:cNvSpPr txBox="1">
              <a:spLocks noChangeArrowheads="1"/>
            </p:cNvSpPr>
            <p:nvPr/>
          </p:nvSpPr>
          <p:spPr bwMode="auto">
            <a:xfrm>
              <a:off x="1746" y="2432"/>
              <a:ext cx="6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Fingley</a:t>
              </a:r>
            </a:p>
          </p:txBody>
        </p:sp>
        <p:sp>
          <p:nvSpPr>
            <p:cNvPr id="46205" name="Line 125"/>
            <p:cNvSpPr>
              <a:spLocks noChangeShapeType="1"/>
            </p:cNvSpPr>
            <p:nvPr/>
          </p:nvSpPr>
          <p:spPr bwMode="auto">
            <a:xfrm flipH="1" flipV="1">
              <a:off x="1791" y="2659"/>
              <a:ext cx="46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206" name="Text Box 126"/>
            <p:cNvSpPr txBox="1">
              <a:spLocks noChangeArrowheads="1"/>
            </p:cNvSpPr>
            <p:nvPr/>
          </p:nvSpPr>
          <p:spPr bwMode="auto">
            <a:xfrm>
              <a:off x="1791" y="2886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0" grpId="0" autoUpdateAnimBg="0"/>
      <p:bldP spid="46181" grpId="0" autoUpdateAnimBg="0"/>
      <p:bldP spid="46182" grpId="0" animBg="1"/>
      <p:bldP spid="4618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Group 2"/>
          <p:cNvGraphicFramePr>
            <a:graphicFrameLocks noGrp="1"/>
          </p:cNvGraphicFramePr>
          <p:nvPr/>
        </p:nvGraphicFramePr>
        <p:xfrm>
          <a:off x="4572000" y="533400"/>
          <a:ext cx="4267200" cy="3627120"/>
        </p:xfrm>
        <a:graphic>
          <a:graphicData uri="http://schemas.openxmlformats.org/drawingml/2006/table">
            <a:tbl>
              <a:tblPr/>
              <a:tblGrid>
                <a:gridCol w="61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7172" name="Text Box 68"/>
          <p:cNvSpPr txBox="1">
            <a:spLocks noChangeArrowheads="1"/>
          </p:cNvSpPr>
          <p:nvPr/>
        </p:nvSpPr>
        <p:spPr bwMode="auto">
          <a:xfrm>
            <a:off x="5715000" y="53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7173" name="Text Box 69"/>
          <p:cNvSpPr txBox="1">
            <a:spLocks noChangeArrowheads="1"/>
          </p:cNvSpPr>
          <p:nvPr/>
        </p:nvSpPr>
        <p:spPr bwMode="auto">
          <a:xfrm>
            <a:off x="53340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7174" name="Line 70"/>
          <p:cNvSpPr>
            <a:spLocks noChangeShapeType="1"/>
          </p:cNvSpPr>
          <p:nvPr/>
        </p:nvSpPr>
        <p:spPr bwMode="auto">
          <a:xfrm>
            <a:off x="4572000" y="1371600"/>
            <a:ext cx="426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75" name="Oval 71"/>
          <p:cNvSpPr>
            <a:spLocks noChangeArrowheads="1"/>
          </p:cNvSpPr>
          <p:nvPr/>
        </p:nvSpPr>
        <p:spPr bwMode="auto">
          <a:xfrm>
            <a:off x="5257800" y="16002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79" name="Line 75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80" name="Line 76"/>
          <p:cNvSpPr>
            <a:spLocks noChangeShapeType="1"/>
          </p:cNvSpPr>
          <p:nvPr/>
        </p:nvSpPr>
        <p:spPr bwMode="auto">
          <a:xfrm>
            <a:off x="5715000" y="18288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81" name="Oval 77"/>
          <p:cNvSpPr>
            <a:spLocks noChangeArrowheads="1"/>
          </p:cNvSpPr>
          <p:nvPr/>
        </p:nvSpPr>
        <p:spPr bwMode="auto">
          <a:xfrm>
            <a:off x="5257800" y="3141663"/>
            <a:ext cx="457200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82" name="Text Box 78"/>
          <p:cNvSpPr txBox="1">
            <a:spLocks noChangeArrowheads="1"/>
          </p:cNvSpPr>
          <p:nvPr/>
        </p:nvSpPr>
        <p:spPr bwMode="auto">
          <a:xfrm>
            <a:off x="58674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47185" name="Text Box 81"/>
          <p:cNvSpPr txBox="1">
            <a:spLocks noChangeArrowheads="1"/>
          </p:cNvSpPr>
          <p:nvPr/>
        </p:nvSpPr>
        <p:spPr bwMode="auto">
          <a:xfrm>
            <a:off x="76962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7186" name="Oval 82"/>
          <p:cNvSpPr>
            <a:spLocks noChangeArrowheads="1"/>
          </p:cNvSpPr>
          <p:nvPr/>
        </p:nvSpPr>
        <p:spPr bwMode="auto">
          <a:xfrm>
            <a:off x="7667625" y="2636838"/>
            <a:ext cx="485775" cy="431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87" name="Line 83"/>
          <p:cNvSpPr>
            <a:spLocks noChangeShapeType="1"/>
          </p:cNvSpPr>
          <p:nvPr/>
        </p:nv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88" name="Line 84"/>
          <p:cNvSpPr>
            <a:spLocks noChangeShapeType="1"/>
          </p:cNvSpPr>
          <p:nvPr/>
        </p:nvSpPr>
        <p:spPr bwMode="auto">
          <a:xfrm>
            <a:off x="5724525" y="3429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91" name="Line 87"/>
          <p:cNvSpPr>
            <a:spLocks noChangeShapeType="1"/>
          </p:cNvSpPr>
          <p:nvPr/>
        </p:nvSpPr>
        <p:spPr bwMode="auto">
          <a:xfrm>
            <a:off x="4572000" y="2924175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92" name="Line 88"/>
          <p:cNvSpPr>
            <a:spLocks noChangeShapeType="1"/>
          </p:cNvSpPr>
          <p:nvPr/>
        </p:nvSpPr>
        <p:spPr bwMode="auto">
          <a:xfrm>
            <a:off x="8153400" y="28956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93" name="Text Box 89"/>
          <p:cNvSpPr txBox="1">
            <a:spLocks noChangeArrowheads="1"/>
          </p:cNvSpPr>
          <p:nvPr/>
        </p:nvSpPr>
        <p:spPr bwMode="auto">
          <a:xfrm>
            <a:off x="70866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7194" name="Oval 90"/>
          <p:cNvSpPr>
            <a:spLocks noChangeArrowheads="1"/>
          </p:cNvSpPr>
          <p:nvPr/>
        </p:nvSpPr>
        <p:spPr bwMode="auto">
          <a:xfrm>
            <a:off x="7086600" y="21336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97" name="Text Box 93"/>
          <p:cNvSpPr txBox="1">
            <a:spLocks noChangeArrowheads="1"/>
          </p:cNvSpPr>
          <p:nvPr/>
        </p:nvSpPr>
        <p:spPr bwMode="auto">
          <a:xfrm>
            <a:off x="6553200" y="152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47198" name="Line 94"/>
          <p:cNvSpPr>
            <a:spLocks noChangeShapeType="1"/>
          </p:cNvSpPr>
          <p:nvPr/>
        </p:nvSpPr>
        <p:spPr bwMode="auto">
          <a:xfrm>
            <a:off x="4572000" y="2362200"/>
            <a:ext cx="2514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99" name="Line 95"/>
          <p:cNvSpPr>
            <a:spLocks noChangeShapeType="1"/>
          </p:cNvSpPr>
          <p:nvPr/>
        </p:nvSpPr>
        <p:spPr bwMode="auto">
          <a:xfrm>
            <a:off x="7543800" y="23622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200" name="Oval 96"/>
          <p:cNvSpPr>
            <a:spLocks noChangeArrowheads="1"/>
          </p:cNvSpPr>
          <p:nvPr/>
        </p:nvSpPr>
        <p:spPr bwMode="auto">
          <a:xfrm>
            <a:off x="7696200" y="36576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203" name="Text Box 99"/>
          <p:cNvSpPr txBox="1">
            <a:spLocks noChangeArrowheads="1"/>
          </p:cNvSpPr>
          <p:nvPr/>
        </p:nvSpPr>
        <p:spPr bwMode="auto">
          <a:xfrm>
            <a:off x="971550" y="620713"/>
            <a:ext cx="2819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Label column F “6”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1400">
                <a:solidFill>
                  <a:srgbClr val="000000"/>
                </a:solidFill>
                <a:latin typeface="Arial" charset="0"/>
              </a:rPr>
              <a:t>Delete row F</a:t>
            </a:r>
          </a:p>
        </p:txBody>
      </p:sp>
      <p:sp>
        <p:nvSpPr>
          <p:cNvPr id="47204" name="Text Box 100"/>
          <p:cNvSpPr txBox="1">
            <a:spLocks noChangeArrowheads="1"/>
          </p:cNvSpPr>
          <p:nvPr/>
        </p:nvSpPr>
        <p:spPr bwMode="auto">
          <a:xfrm>
            <a:off x="8305800" y="15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47205" name="Line 101"/>
          <p:cNvSpPr>
            <a:spLocks noChangeShapeType="1"/>
          </p:cNvSpPr>
          <p:nvPr/>
        </p:nvSpPr>
        <p:spPr bwMode="auto">
          <a:xfrm>
            <a:off x="4572000" y="38862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206" name="Line 102"/>
          <p:cNvSpPr>
            <a:spLocks noChangeShapeType="1"/>
          </p:cNvSpPr>
          <p:nvPr/>
        </p:nvSpPr>
        <p:spPr bwMode="auto">
          <a:xfrm>
            <a:off x="8153400" y="38862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207" name="Text Box 103"/>
          <p:cNvSpPr txBox="1">
            <a:spLocks noChangeArrowheads="1"/>
          </p:cNvSpPr>
          <p:nvPr/>
        </p:nvSpPr>
        <p:spPr bwMode="auto">
          <a:xfrm>
            <a:off x="4284663" y="5300663"/>
            <a:ext cx="485933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Arial" charset="0"/>
              </a:rPr>
              <a:t>The spanning tree is shown in the diagram</a:t>
            </a:r>
          </a:p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Arial" charset="0"/>
              </a:rPr>
              <a:t>Length 3 + 4 + 4 + 2 + 5 = 18Km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104"/>
          <p:cNvGrpSpPr>
            <a:grpSpLocks/>
          </p:cNvGrpSpPr>
          <p:nvPr/>
        </p:nvGrpSpPr>
        <p:grpSpPr bwMode="auto">
          <a:xfrm>
            <a:off x="180975" y="2852738"/>
            <a:ext cx="2114550" cy="1765300"/>
            <a:chOff x="295" y="1661"/>
            <a:chExt cx="1332" cy="1112"/>
          </a:xfrm>
        </p:grpSpPr>
        <p:sp>
          <p:nvSpPr>
            <p:cNvPr id="47209" name="Line 105"/>
            <p:cNvSpPr>
              <a:spLocks noChangeShapeType="1"/>
            </p:cNvSpPr>
            <p:nvPr/>
          </p:nvSpPr>
          <p:spPr bwMode="auto">
            <a:xfrm flipV="1">
              <a:off x="1081" y="1933"/>
              <a:ext cx="52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210" name="Text Box 106"/>
            <p:cNvSpPr txBox="1">
              <a:spLocks noChangeArrowheads="1"/>
            </p:cNvSpPr>
            <p:nvPr/>
          </p:nvSpPr>
          <p:spPr bwMode="auto">
            <a:xfrm>
              <a:off x="295" y="2523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Avenford</a:t>
              </a:r>
            </a:p>
          </p:txBody>
        </p:sp>
        <p:sp>
          <p:nvSpPr>
            <p:cNvPr id="47211" name="Text Box 107"/>
            <p:cNvSpPr txBox="1">
              <a:spLocks noChangeArrowheads="1"/>
            </p:cNvSpPr>
            <p:nvPr/>
          </p:nvSpPr>
          <p:spPr bwMode="auto">
            <a:xfrm>
              <a:off x="884" y="1661"/>
              <a:ext cx="7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Brinleigh</a:t>
              </a:r>
            </a:p>
          </p:txBody>
        </p:sp>
        <p:sp>
          <p:nvSpPr>
            <p:cNvPr id="47212" name="Text Box 108"/>
            <p:cNvSpPr txBox="1">
              <a:spLocks noChangeArrowheads="1"/>
            </p:cNvSpPr>
            <p:nvPr/>
          </p:nvSpPr>
          <p:spPr bwMode="auto">
            <a:xfrm>
              <a:off x="1156" y="206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28750" y="4414838"/>
            <a:ext cx="1862138" cy="1828800"/>
            <a:chOff x="1081" y="2645"/>
            <a:chExt cx="1173" cy="1152"/>
          </a:xfrm>
        </p:grpSpPr>
        <p:sp>
          <p:nvSpPr>
            <p:cNvPr id="47214" name="Line 110"/>
            <p:cNvSpPr>
              <a:spLocks noChangeShapeType="1"/>
            </p:cNvSpPr>
            <p:nvPr/>
          </p:nvSpPr>
          <p:spPr bwMode="auto">
            <a:xfrm>
              <a:off x="1081" y="2645"/>
              <a:ext cx="937" cy="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215" name="Text Box 111"/>
            <p:cNvSpPr txBox="1">
              <a:spLocks noChangeArrowheads="1"/>
            </p:cNvSpPr>
            <p:nvPr/>
          </p:nvSpPr>
          <p:spPr bwMode="auto">
            <a:xfrm>
              <a:off x="1655" y="3566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Edan</a:t>
              </a:r>
            </a:p>
          </p:txBody>
        </p:sp>
        <p:sp>
          <p:nvSpPr>
            <p:cNvPr id="47216" name="Text Box 112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" name="Group 113"/>
          <p:cNvGrpSpPr>
            <a:grpSpLocks/>
          </p:cNvGrpSpPr>
          <p:nvPr/>
        </p:nvGrpSpPr>
        <p:grpSpPr bwMode="auto">
          <a:xfrm>
            <a:off x="2916238" y="4581525"/>
            <a:ext cx="2747962" cy="1150938"/>
            <a:chOff x="2018" y="2750"/>
            <a:chExt cx="1731" cy="725"/>
          </a:xfrm>
        </p:grpSpPr>
        <p:sp>
          <p:nvSpPr>
            <p:cNvPr id="47218" name="Line 114"/>
            <p:cNvSpPr>
              <a:spLocks noChangeShapeType="1"/>
            </p:cNvSpPr>
            <p:nvPr/>
          </p:nvSpPr>
          <p:spPr bwMode="auto">
            <a:xfrm flipV="1">
              <a:off x="2018" y="2795"/>
              <a:ext cx="861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219" name="Text Box 115"/>
            <p:cNvSpPr txBox="1">
              <a:spLocks noChangeArrowheads="1"/>
            </p:cNvSpPr>
            <p:nvPr/>
          </p:nvSpPr>
          <p:spPr bwMode="auto">
            <a:xfrm>
              <a:off x="2880" y="2750"/>
              <a:ext cx="8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00"/>
                  </a:solidFill>
                  <a:latin typeface="Arial" charset="0"/>
                </a:rPr>
                <a:t>Donster</a:t>
              </a:r>
            </a:p>
          </p:txBody>
        </p:sp>
        <p:sp>
          <p:nvSpPr>
            <p:cNvPr id="47220" name="Text Box 116"/>
            <p:cNvSpPr txBox="1">
              <a:spLocks noChangeArrowheads="1"/>
            </p:cNvSpPr>
            <p:nvPr/>
          </p:nvSpPr>
          <p:spPr bwMode="auto">
            <a:xfrm>
              <a:off x="2426" y="306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" name="Group 117"/>
          <p:cNvGrpSpPr>
            <a:grpSpLocks/>
          </p:cNvGrpSpPr>
          <p:nvPr/>
        </p:nvGrpSpPr>
        <p:grpSpPr bwMode="auto">
          <a:xfrm>
            <a:off x="3276600" y="2708275"/>
            <a:ext cx="1298575" cy="1944688"/>
            <a:chOff x="2064" y="1706"/>
            <a:chExt cx="818" cy="1225"/>
          </a:xfrm>
        </p:grpSpPr>
        <p:sp>
          <p:nvSpPr>
            <p:cNvPr id="47222" name="Line 118"/>
            <p:cNvSpPr>
              <a:spLocks noChangeShapeType="1"/>
            </p:cNvSpPr>
            <p:nvPr/>
          </p:nvSpPr>
          <p:spPr bwMode="auto">
            <a:xfrm>
              <a:off x="2245" y="1979"/>
              <a:ext cx="454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223" name="Text Box 119"/>
            <p:cNvSpPr txBox="1">
              <a:spLocks noChangeArrowheads="1"/>
            </p:cNvSpPr>
            <p:nvPr/>
          </p:nvSpPr>
          <p:spPr bwMode="auto">
            <a:xfrm>
              <a:off x="2064" y="1706"/>
              <a:ext cx="8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Cornwell</a:t>
              </a:r>
            </a:p>
          </p:txBody>
        </p:sp>
        <p:sp>
          <p:nvSpPr>
            <p:cNvPr id="47224" name="Text Box 120"/>
            <p:cNvSpPr txBox="1">
              <a:spLocks noChangeArrowheads="1"/>
            </p:cNvSpPr>
            <p:nvPr/>
          </p:nvSpPr>
          <p:spPr bwMode="auto">
            <a:xfrm>
              <a:off x="2426" y="2205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6" name="Group 121"/>
          <p:cNvGrpSpPr>
            <a:grpSpLocks/>
          </p:cNvGrpSpPr>
          <p:nvPr/>
        </p:nvGrpSpPr>
        <p:grpSpPr bwMode="auto">
          <a:xfrm>
            <a:off x="2771775" y="3860800"/>
            <a:ext cx="1065213" cy="1873250"/>
            <a:chOff x="1746" y="2432"/>
            <a:chExt cx="671" cy="1180"/>
          </a:xfrm>
        </p:grpSpPr>
        <p:sp>
          <p:nvSpPr>
            <p:cNvPr id="47226" name="Text Box 122"/>
            <p:cNvSpPr txBox="1">
              <a:spLocks noChangeArrowheads="1"/>
            </p:cNvSpPr>
            <p:nvPr/>
          </p:nvSpPr>
          <p:spPr bwMode="auto">
            <a:xfrm>
              <a:off x="1746" y="2432"/>
              <a:ext cx="6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  <a:latin typeface="Arial" charset="0"/>
                </a:rPr>
                <a:t>Fingley</a:t>
              </a:r>
            </a:p>
          </p:txBody>
        </p:sp>
        <p:sp>
          <p:nvSpPr>
            <p:cNvPr id="47227" name="Line 123"/>
            <p:cNvSpPr>
              <a:spLocks noChangeShapeType="1"/>
            </p:cNvSpPr>
            <p:nvPr/>
          </p:nvSpPr>
          <p:spPr bwMode="auto">
            <a:xfrm flipH="1" flipV="1">
              <a:off x="1791" y="2659"/>
              <a:ext cx="46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228" name="Text Box 124"/>
            <p:cNvSpPr txBox="1">
              <a:spLocks noChangeArrowheads="1"/>
            </p:cNvSpPr>
            <p:nvPr/>
          </p:nvSpPr>
          <p:spPr bwMode="auto">
            <a:xfrm>
              <a:off x="1791" y="2886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Practice</a:t>
            </a:r>
          </a:p>
        </p:txBody>
      </p:sp>
      <p:pic>
        <p:nvPicPr>
          <p:cNvPr id="2355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73138" y="1412875"/>
            <a:ext cx="3257550" cy="2265363"/>
          </a:xfrm>
          <a:noFill/>
          <a:ln/>
        </p:spPr>
      </p:pic>
      <p:pic>
        <p:nvPicPr>
          <p:cNvPr id="2355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219700" y="1441450"/>
            <a:ext cx="3097213" cy="2189163"/>
          </a:xfrm>
          <a:noFill/>
          <a:ln/>
        </p:spPr>
      </p:pic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11188" y="4005263"/>
            <a:ext cx="80645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rtl="0">
              <a:buFontTx/>
              <a:buAutoNum type="arabicPeriod"/>
            </a:pPr>
            <a:r>
              <a:rPr lang="en-US" sz="1600" b="1"/>
              <a:t>Find the breadth-first spanning tree and depth-first spanning tree of the  graph GA shown above.</a:t>
            </a:r>
          </a:p>
          <a:p>
            <a:pPr marL="342900" indent="-342900" algn="l" rtl="0">
              <a:buFontTx/>
              <a:buAutoNum type="arabicPeriod"/>
            </a:pPr>
            <a:r>
              <a:rPr lang="en-US" sz="1600" b="1"/>
              <a:t>For the graph GB  shown above, trace the execution of Prim's algorithm as it finds the minimum-cost spanning tree of the graph starting from vertex a.</a:t>
            </a:r>
          </a:p>
          <a:p>
            <a:pPr marL="342900" indent="-342900" algn="l" rtl="0">
              <a:buFontTx/>
              <a:buAutoNum type="arabicPeriod"/>
            </a:pPr>
            <a:r>
              <a:rPr lang="en-US" sz="1600" b="1"/>
              <a:t>Repeat question 2 above using Kruskal's algorithm.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148263" y="136048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</a:rPr>
              <a:t>G</a:t>
            </a:r>
            <a:r>
              <a:rPr lang="en-US" sz="2400" b="1" baseline="-25000">
                <a:solidFill>
                  <a:schemeClr val="accent2"/>
                </a:solidFill>
              </a:rPr>
              <a:t>B</a:t>
            </a:r>
            <a:endParaRPr lang="en-US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Kruskal’s</a:t>
            </a:r>
            <a:r>
              <a:rPr lang="en-US" sz="3600" dirty="0"/>
              <a:t> Algorithm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Greedy algorithm to choose the edges as follows.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2362200"/>
          <a:ext cx="7772400" cy="3352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19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Step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ct val="50000"/>
                        </a:spcBef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First edge: choose any edge with the minimum weight.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Step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Next edge: choose any edge with minimum weight from </a:t>
                      </a:r>
                      <a:r>
                        <a:rPr lang="en-US" sz="1800" b="1" i="1" dirty="0"/>
                        <a:t>those not yet selected</a:t>
                      </a:r>
                      <a:r>
                        <a:rPr lang="en-US" sz="1800" b="1" dirty="0"/>
                        <a:t>.  (The </a:t>
                      </a:r>
                      <a:r>
                        <a:rPr lang="en-US" sz="1800" b="1" dirty="0" err="1"/>
                        <a:t>subgraph</a:t>
                      </a:r>
                      <a:r>
                        <a:rPr lang="en-US" sz="1800" b="1" dirty="0"/>
                        <a:t> can look disconnected at this stage.)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Step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Continue to choose edges of minimum weight from those not yet selected, </a:t>
                      </a: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except </a:t>
                      </a:r>
                      <a:r>
                        <a:rPr lang="en-US" b="1" i="1" dirty="0">
                          <a:solidFill>
                            <a:schemeClr val="accent6"/>
                          </a:solidFill>
                        </a:rPr>
                        <a:t>do not select any edge that creates a cycle</a:t>
                      </a: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 in the </a:t>
                      </a:r>
                      <a:r>
                        <a:rPr lang="en-US" b="1" dirty="0" err="1">
                          <a:solidFill>
                            <a:schemeClr val="accent6"/>
                          </a:solidFill>
                        </a:rPr>
                        <a:t>subgraph</a:t>
                      </a: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Step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Repeat step 3 until the </a:t>
                      </a:r>
                      <a:r>
                        <a:rPr lang="en-US" b="1" dirty="0" err="1"/>
                        <a:t>subgraph</a:t>
                      </a:r>
                      <a:r>
                        <a:rPr lang="en-US" b="1" dirty="0"/>
                        <a:t> connects all vertices of the original graph.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</a:t>
            </a:r>
            <a:r>
              <a:rPr lang="en-US" dirty="0"/>
              <a:t> vs. Prim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Both are Greedy algorithms</a:t>
            </a:r>
          </a:p>
          <a:p>
            <a:pPr lvl="1"/>
            <a:r>
              <a:rPr lang="en-US" dirty="0"/>
              <a:t>Both take the next minimum edge</a:t>
            </a:r>
          </a:p>
          <a:p>
            <a:pPr lvl="1"/>
            <a:r>
              <a:rPr lang="en-US" dirty="0"/>
              <a:t>Both are optimal (find the global min)</a:t>
            </a:r>
          </a:p>
          <a:p>
            <a:r>
              <a:rPr lang="en-US" dirty="0"/>
              <a:t>Different sets of edges considered</a:t>
            </a:r>
          </a:p>
          <a:p>
            <a:pPr lvl="1"/>
            <a:r>
              <a:rPr lang="en-US" dirty="0" err="1"/>
              <a:t>Kruskal</a:t>
            </a:r>
            <a:r>
              <a:rPr lang="en-US" dirty="0"/>
              <a:t> – all edges</a:t>
            </a:r>
          </a:p>
          <a:p>
            <a:pPr lvl="1"/>
            <a:r>
              <a:rPr lang="en-US" dirty="0"/>
              <a:t>Prim – Edges from Tree nodes to rest of G.</a:t>
            </a:r>
          </a:p>
          <a:p>
            <a:r>
              <a:rPr lang="en-US" dirty="0"/>
              <a:t>Both need to check for cycles</a:t>
            </a:r>
          </a:p>
          <a:p>
            <a:pPr lvl="1"/>
            <a:r>
              <a:rPr lang="en-US" dirty="0" err="1"/>
              <a:t>Kruskal</a:t>
            </a:r>
            <a:r>
              <a:rPr lang="en-US" dirty="0"/>
              <a:t> – set containment and union.</a:t>
            </a:r>
          </a:p>
          <a:p>
            <a:pPr lvl="1"/>
            <a:r>
              <a:rPr lang="en-US" dirty="0"/>
              <a:t>Prim – Simple </a:t>
            </a:r>
            <a:r>
              <a:rPr lang="en-US" dirty="0" err="1"/>
              <a:t>boolean</a:t>
            </a:r>
            <a:r>
              <a:rPr lang="en-US" dirty="0"/>
              <a:t>.</a:t>
            </a:r>
          </a:p>
          <a:p>
            <a:r>
              <a:rPr lang="en-US" dirty="0"/>
              <a:t>Both can terminate early</a:t>
            </a:r>
          </a:p>
          <a:p>
            <a:pPr lvl="1"/>
            <a:r>
              <a:rPr lang="en-US" dirty="0" err="1"/>
              <a:t>Kruskal</a:t>
            </a:r>
            <a:r>
              <a:rPr lang="en-US" dirty="0"/>
              <a:t> – when |V|-1 edges are added.</a:t>
            </a:r>
          </a:p>
          <a:p>
            <a:pPr lvl="1"/>
            <a:r>
              <a:rPr lang="en-US" dirty="0"/>
              <a:t>Prim – when |V| nodes are added (or |V|-1 edges).</a:t>
            </a:r>
          </a:p>
          <a:p>
            <a:r>
              <a:rPr lang="en-US" dirty="0"/>
              <a:t>Both are </a:t>
            </a:r>
            <a:r>
              <a:rPr lang="en-US" b="1" i="1" dirty="0"/>
              <a:t>O</a:t>
            </a:r>
            <a:r>
              <a:rPr lang="en-US" i="1" dirty="0"/>
              <a:t>( </a:t>
            </a:r>
            <a:r>
              <a:rPr lang="en-US" dirty="0"/>
              <a:t>|E| </a:t>
            </a:r>
            <a:r>
              <a:rPr lang="en-US" i="1" dirty="0" err="1"/>
              <a:t>log</a:t>
            </a:r>
            <a:r>
              <a:rPr lang="en-US" dirty="0" err="1"/>
              <a:t>|V</a:t>
            </a:r>
            <a:r>
              <a:rPr lang="en-US" dirty="0"/>
              <a:t>| </a:t>
            </a:r>
            <a:r>
              <a:rPr lang="en-US" i="1" dirty="0"/>
              <a:t>)</a:t>
            </a:r>
          </a:p>
          <a:p>
            <a:pPr lvl="1"/>
            <a:r>
              <a:rPr lang="en-US" dirty="0"/>
              <a:t>Prim can be </a:t>
            </a:r>
            <a:r>
              <a:rPr lang="en-US" b="1" i="1" dirty="0"/>
              <a:t>O</a:t>
            </a:r>
            <a:r>
              <a:rPr lang="en-US" i="1" dirty="0"/>
              <a:t>( |E| + </a:t>
            </a:r>
            <a:r>
              <a:rPr lang="en-US" dirty="0"/>
              <a:t>|V| </a:t>
            </a:r>
            <a:r>
              <a:rPr lang="en-US" i="1" dirty="0" err="1"/>
              <a:t>log</a:t>
            </a:r>
            <a:r>
              <a:rPr lang="en-US" dirty="0" err="1"/>
              <a:t>|V</a:t>
            </a:r>
            <a:r>
              <a:rPr lang="en-US" dirty="0"/>
              <a:t>| </a:t>
            </a:r>
            <a:r>
              <a:rPr lang="en-US" i="1" dirty="0"/>
              <a:t>) </a:t>
            </a:r>
            <a:r>
              <a:rPr lang="en-US" dirty="0"/>
              <a:t>w/ Fibonacci Heaps</a:t>
            </a:r>
          </a:p>
          <a:p>
            <a:pPr lvl="1"/>
            <a:r>
              <a:rPr lang="en-US" dirty="0"/>
              <a:t>Prim with an adjacency matrix is </a:t>
            </a:r>
            <a:r>
              <a:rPr lang="en-US" b="1" i="1" dirty="0"/>
              <a:t>O</a:t>
            </a:r>
            <a:r>
              <a:rPr lang="en-US" i="1" dirty="0"/>
              <a:t>(|V|</a:t>
            </a:r>
            <a:r>
              <a:rPr lang="en-US" i="1" baseline="30000" dirty="0"/>
              <a:t>2</a:t>
            </a:r>
            <a:r>
              <a:rPr lang="en-US" i="1" dirty="0"/>
              <a:t>).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Find the minimum spanning tree using </a:t>
            </a:r>
            <a:r>
              <a:rPr lang="en-US" sz="2000" dirty="0" err="1"/>
              <a:t>Kruskal’s</a:t>
            </a:r>
            <a:r>
              <a:rPr lang="en-US" sz="2000" dirty="0"/>
              <a:t> Algorithm.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2971800" y="3200400"/>
            <a:ext cx="514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990600" y="34290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838200" y="5105400"/>
            <a:ext cx="70104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List the edges in increasing order:</a:t>
            </a:r>
          </a:p>
          <a:p>
            <a:pPr>
              <a:spcBef>
                <a:spcPct val="50000"/>
              </a:spcBef>
            </a:pPr>
            <a:r>
              <a:rPr lang="en-US" sz="1400"/>
              <a:t>20,  25,  30,  32,  35,  38,  40,  45,  50,  52,  55,  60,  70,  70,  88,  90,  100,  110,  115,  120</a:t>
            </a:r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Starting from the left, add the edge to the tree if it does not close up a circuit with the edges chosen up to that point: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20</a:t>
            </a:r>
            <a:r>
              <a:rPr lang="en-US" sz="1400"/>
              <a:t>,  25,  30,  32,  35,  38,  40,  45,  50,  52,  55,  60,  70,  70,  88,  90,  100,  110,  115,  120</a:t>
            </a:r>
          </a:p>
        </p:txBody>
      </p:sp>
      <p:sp>
        <p:nvSpPr>
          <p:cNvPr id="15402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3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Add the next edge in the list to the tree if it does not close up a circuit with the edges chosen up to that point: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20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25</a:t>
            </a:r>
            <a:r>
              <a:rPr lang="en-US" sz="1400"/>
              <a:t>,  30,  32,  35,  38,  40,  45,  50,  52,  55,  60,  70,  70,  88,  90,  100,  110,  115,  120</a:t>
            </a:r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Add the next edge in the list to the tree if it does not close up a circuit with the edges chosen up to that point: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20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25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30</a:t>
            </a:r>
            <a:r>
              <a:rPr lang="en-US" sz="1400"/>
              <a:t>,  32,  35,  38,  40,  45,  50,  52,  55,  60,  70,  70,  88,  90,  100,  110,  115,  120</a:t>
            </a:r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Add the next edge in the list to the tree if it does not close up a circuit with the edges chosen up to that point: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20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25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32</a:t>
            </a:r>
            <a:r>
              <a:rPr lang="en-US" sz="1400"/>
              <a:t>,  35,  38,  40,  45,  50,  52,  55,  60,  70,  70,  88,  90,  100,  110,  115,  120</a:t>
            </a:r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Add the next edge in the list to the tree if it does not close up a circuit with the edges chosen up to that point: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20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25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32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35</a:t>
            </a:r>
            <a:r>
              <a:rPr lang="en-US" sz="1400"/>
              <a:t>,  38,  40,  45,  50,  52,  55,  60,  70,  70,  88,  90,  100,  110,  115,  120</a:t>
            </a:r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Add the next edge in the list to the tree if it does not close up a circuit with the edges chosen up to that point: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20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25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32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38</a:t>
            </a:r>
            <a:r>
              <a:rPr lang="en-US" sz="1400"/>
              <a:t>,  40,  45,  50,  52,  55,  60,  70,  70,  88,  90,  100,  110,  115,  120</a:t>
            </a:r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Add the next edge in the list to the tree if it does not close up a circuit with the edges chosen up to that point: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20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25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32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38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40</a:t>
            </a:r>
            <a:r>
              <a:rPr lang="en-US" sz="1400"/>
              <a:t>,  45,  50,  52,  55,  60,  70,  70,  88,  90,  100,  110,  115,  120</a:t>
            </a: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438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848600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Add the next edge in the list to the tree if it does not close up a circuit with the edges chosen up to that point. Notice that the edge of weight </a:t>
            </a:r>
            <a:r>
              <a:rPr lang="en-US" sz="1400" dirty="0">
                <a:solidFill>
                  <a:srgbClr val="FF3300"/>
                </a:solidFill>
              </a:rPr>
              <a:t>45</a:t>
            </a:r>
            <a:r>
              <a:rPr lang="en-US" sz="1400" dirty="0"/>
              <a:t> would close a circuit, so we skip it.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20</a:t>
            </a:r>
            <a:r>
              <a:rPr lang="en-US" sz="1400" dirty="0"/>
              <a:t>,  </a:t>
            </a:r>
            <a:r>
              <a:rPr lang="en-US" sz="1400" dirty="0">
                <a:solidFill>
                  <a:schemeClr val="accent2"/>
                </a:solidFill>
              </a:rPr>
              <a:t>25</a:t>
            </a:r>
            <a:r>
              <a:rPr lang="en-US" sz="1400" dirty="0"/>
              <a:t>,  </a:t>
            </a:r>
            <a:r>
              <a:rPr lang="en-US" sz="1400" dirty="0">
                <a:solidFill>
                  <a:schemeClr val="accent2"/>
                </a:solidFill>
              </a:rPr>
              <a:t>30</a:t>
            </a:r>
            <a:r>
              <a:rPr lang="en-US" sz="1400" dirty="0"/>
              <a:t>,  </a:t>
            </a:r>
            <a:r>
              <a:rPr lang="en-US" sz="1400" dirty="0">
                <a:solidFill>
                  <a:schemeClr val="accent2"/>
                </a:solidFill>
              </a:rPr>
              <a:t>32</a:t>
            </a:r>
            <a:r>
              <a:rPr lang="en-US" sz="1400" dirty="0"/>
              <a:t>,  </a:t>
            </a:r>
            <a:r>
              <a:rPr lang="en-US" sz="1400" dirty="0">
                <a:solidFill>
                  <a:schemeClr val="accent2"/>
                </a:solidFill>
              </a:rPr>
              <a:t>35</a:t>
            </a:r>
            <a:r>
              <a:rPr lang="en-US" sz="1400" dirty="0"/>
              <a:t>,  </a:t>
            </a:r>
            <a:r>
              <a:rPr lang="en-US" sz="1400" dirty="0">
                <a:solidFill>
                  <a:schemeClr val="accent2"/>
                </a:solidFill>
              </a:rPr>
              <a:t>38</a:t>
            </a:r>
            <a:r>
              <a:rPr lang="en-US" sz="1400" dirty="0"/>
              <a:t>,  </a:t>
            </a:r>
            <a:r>
              <a:rPr lang="en-US" sz="1400" dirty="0">
                <a:solidFill>
                  <a:schemeClr val="accent2"/>
                </a:solidFill>
              </a:rPr>
              <a:t>40</a:t>
            </a:r>
            <a:r>
              <a:rPr lang="en-US" sz="1400" dirty="0"/>
              <a:t>,  </a:t>
            </a:r>
            <a:r>
              <a:rPr lang="en-US" sz="1400" dirty="0">
                <a:solidFill>
                  <a:srgbClr val="FF3300"/>
                </a:solidFill>
              </a:rPr>
              <a:t>45</a:t>
            </a:r>
            <a:r>
              <a:rPr lang="en-US" sz="1400" dirty="0"/>
              <a:t>,  </a:t>
            </a:r>
            <a:r>
              <a:rPr lang="en-US" sz="1400" dirty="0">
                <a:solidFill>
                  <a:schemeClr val="accent2"/>
                </a:solidFill>
              </a:rPr>
              <a:t>50</a:t>
            </a:r>
            <a:r>
              <a:rPr lang="en-US" sz="1400" dirty="0"/>
              <a:t>,  52,  55,  60,  70,  70,  88,  90,  100,  110,  115,  120</a:t>
            </a:r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1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Kruskal’s</a:t>
            </a:r>
            <a:r>
              <a:rPr lang="en-US" sz="4400" dirty="0"/>
              <a:t> Algorithm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Build a priority queue (min-based) with all of the edges of G.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T = </a:t>
            </a: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  <a:sym typeface="Symbol" pitchFamily="18" charset="2"/>
              </a:rPr>
              <a:t></a:t>
            </a: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 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while(queue is not empty){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   get minimum edge e from </a:t>
            </a:r>
            <a:r>
              <a:rPr lang="en-US" sz="2000" b="1" kern="1200" dirty="0" err="1">
                <a:solidFill>
                  <a:schemeClr val="accent6"/>
                </a:solidFill>
                <a:latin typeface="Arial" pitchFamily="34" charset="0"/>
              </a:rPr>
              <a:t>priorityQueue</a:t>
            </a: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   if(e does not create a cycle with edges in T)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       add e to T;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}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en-US" sz="2000" b="1" kern="1200" dirty="0">
                <a:solidFill>
                  <a:schemeClr val="accent6"/>
                </a:solidFill>
                <a:latin typeface="Arial" pitchFamily="34" charset="0"/>
              </a:rPr>
              <a:t>return T;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5524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Add the next edge in the list to the tree if it does not close up a circuit with the edges chosen up to that point: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20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25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32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38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40</a:t>
            </a:r>
            <a:r>
              <a:rPr lang="en-US" sz="1400"/>
              <a:t>,  </a:t>
            </a:r>
            <a:r>
              <a:rPr lang="en-US" sz="1400">
                <a:solidFill>
                  <a:srgbClr val="FF3300"/>
                </a:solidFill>
              </a:rPr>
              <a:t>45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50</a:t>
            </a:r>
            <a:r>
              <a:rPr lang="en-US" sz="1400"/>
              <a:t>,  </a:t>
            </a:r>
            <a:r>
              <a:rPr lang="en-US" sz="1400">
                <a:solidFill>
                  <a:srgbClr val="FF3300"/>
                </a:solidFill>
              </a:rPr>
              <a:t>52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55</a:t>
            </a:r>
            <a:r>
              <a:rPr lang="en-US" sz="1400"/>
              <a:t>,  60,  70,  70,  88,  90,  100,  110,  115,  120</a:t>
            </a:r>
          </a:p>
        </p:txBody>
      </p:sp>
      <p:sp>
        <p:nvSpPr>
          <p:cNvPr id="23594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14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Add the next edge in the list to the tree if it does not close up a circuit with the edges chosen up to that point: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20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25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32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38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40</a:t>
            </a:r>
            <a:r>
              <a:rPr lang="en-US" sz="1400"/>
              <a:t>,  </a:t>
            </a:r>
            <a:r>
              <a:rPr lang="en-US" sz="1400">
                <a:solidFill>
                  <a:srgbClr val="FF3300"/>
                </a:solidFill>
              </a:rPr>
              <a:t>45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50</a:t>
            </a:r>
            <a:r>
              <a:rPr lang="en-US" sz="1400"/>
              <a:t>,  </a:t>
            </a:r>
            <a:r>
              <a:rPr lang="en-US" sz="1400">
                <a:solidFill>
                  <a:srgbClr val="FF3300"/>
                </a:solidFill>
              </a:rPr>
              <a:t>52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55</a:t>
            </a:r>
            <a:r>
              <a:rPr lang="en-US" sz="1400"/>
              <a:t>,  </a:t>
            </a:r>
            <a:r>
              <a:rPr lang="en-US" sz="1400">
                <a:solidFill>
                  <a:srgbClr val="FF3300"/>
                </a:solidFill>
              </a:rPr>
              <a:t>60</a:t>
            </a:r>
            <a:r>
              <a:rPr lang="en-US" sz="1400"/>
              <a:t>,  </a:t>
            </a:r>
            <a:r>
              <a:rPr lang="en-US" sz="1400">
                <a:solidFill>
                  <a:srgbClr val="FF3300"/>
                </a:solidFill>
              </a:rPr>
              <a:t>70</a:t>
            </a:r>
            <a:r>
              <a:rPr lang="en-US" sz="1400"/>
              <a:t>,  </a:t>
            </a:r>
            <a:r>
              <a:rPr lang="en-US" sz="1400">
                <a:solidFill>
                  <a:schemeClr val="accent2"/>
                </a:solidFill>
              </a:rPr>
              <a:t>70</a:t>
            </a:r>
            <a:r>
              <a:rPr lang="en-US" sz="1400"/>
              <a:t>,  88,  90,  100,  110,  115,  120</a:t>
            </a:r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 flipV="1">
            <a:off x="1295400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12954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6670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42672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5943600" y="2819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 flipV="1">
            <a:off x="1295400" y="2819400"/>
            <a:ext cx="762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V="1">
            <a:off x="2057400" y="2819400"/>
            <a:ext cx="6096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V="1">
            <a:off x="2057400" y="28194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129540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0" y="4572000"/>
            <a:ext cx="2362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20574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 flipV="1">
            <a:off x="1676400" y="4114800"/>
            <a:ext cx="1371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3048000" y="2819400"/>
            <a:ext cx="1219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3048000" y="2819400"/>
            <a:ext cx="2895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4800600" y="2819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4267200" y="2819400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4800600" y="35052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4800600" y="3505200"/>
            <a:ext cx="6096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676400" y="2514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115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90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876800" y="25146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52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362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55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867400" y="3581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4102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50292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38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4038600" y="4648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038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88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4196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35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120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971800" y="3200400"/>
            <a:ext cx="571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110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23622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60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1905000" y="4038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30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828800" y="4572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70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1524000" y="3048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40</a:t>
            </a:r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6400800" y="2971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45</a:t>
            </a:r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9906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100</a:t>
            </a: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1600200" y="3657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50</a:t>
            </a:r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1295400" y="4114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25</a:t>
            </a:r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990600" y="4572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25641" name="Text Box 41"/>
          <p:cNvSpPr txBox="1">
            <a:spLocks noChangeArrowheads="1"/>
          </p:cNvSpPr>
          <p:nvPr/>
        </p:nvSpPr>
        <p:spPr bwMode="auto">
          <a:xfrm>
            <a:off x="838200" y="5105400"/>
            <a:ext cx="701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The tree contains every vertex, so it is a spanning tree. The total weight is 395</a:t>
            </a:r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 flipV="1">
            <a:off x="1295400" y="41148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 flipV="1">
            <a:off x="1676400" y="3657600"/>
            <a:ext cx="381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44" name="Text Box 44"/>
          <p:cNvSpPr txBox="1">
            <a:spLocks noChangeArrowheads="1"/>
          </p:cNvSpPr>
          <p:nvPr/>
        </p:nvSpPr>
        <p:spPr bwMode="auto">
          <a:xfrm>
            <a:off x="990600" y="20574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876300" y="18288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Done!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4" name="Group 93"/>
          <p:cNvGrpSpPr/>
          <p:nvPr/>
        </p:nvGrpSpPr>
        <p:grpSpPr>
          <a:xfrm>
            <a:off x="1384300" y="2397125"/>
            <a:ext cx="4940300" cy="2022475"/>
            <a:chOff x="1384300" y="2397125"/>
            <a:chExt cx="4940300" cy="2022475"/>
          </a:xfrm>
        </p:grpSpPr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" name="AutoShape 11"/>
            <p:cNvCxnSpPr>
              <a:cxnSpLocks noChangeShapeType="1"/>
              <a:stCxn id="35" idx="6"/>
              <a:endCxn id="36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3" name="AutoShape 12"/>
            <p:cNvCxnSpPr>
              <a:cxnSpLocks noChangeShapeType="1"/>
              <a:stCxn id="36" idx="6"/>
              <a:endCxn id="37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4" name="AutoShape 13"/>
            <p:cNvCxnSpPr>
              <a:cxnSpLocks noChangeShapeType="1"/>
              <a:stCxn id="37" idx="3"/>
              <a:endCxn id="40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5" name="AutoShape 14"/>
            <p:cNvCxnSpPr>
              <a:cxnSpLocks noChangeShapeType="1"/>
              <a:stCxn id="40" idx="2"/>
              <a:endCxn id="41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6" name="AutoShape 15"/>
            <p:cNvCxnSpPr>
              <a:cxnSpLocks noChangeShapeType="1"/>
              <a:stCxn id="41" idx="0"/>
              <a:endCxn id="35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7" name="AutoShape 16"/>
            <p:cNvCxnSpPr>
              <a:cxnSpLocks noChangeShapeType="1"/>
              <a:stCxn id="35" idx="5"/>
              <a:endCxn id="40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8" name="AutoShape 17"/>
            <p:cNvCxnSpPr>
              <a:cxnSpLocks noChangeShapeType="1"/>
              <a:stCxn id="40" idx="0"/>
              <a:endCxn id="36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9" name="AutoShape 18"/>
            <p:cNvCxnSpPr>
              <a:cxnSpLocks noChangeShapeType="1"/>
              <a:stCxn id="40" idx="6"/>
              <a:endCxn id="38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0" name="AutoShape 19"/>
            <p:cNvCxnSpPr>
              <a:cxnSpLocks noChangeShapeType="1"/>
              <a:stCxn id="38" idx="0"/>
              <a:endCxn id="37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1" name="AutoShape 20"/>
            <p:cNvCxnSpPr>
              <a:cxnSpLocks noChangeShapeType="1"/>
              <a:stCxn id="37" idx="5"/>
              <a:endCxn id="39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2" name="AutoShape 21"/>
            <p:cNvCxnSpPr>
              <a:cxnSpLocks noChangeShapeType="1"/>
              <a:stCxn id="38" idx="7"/>
              <a:endCxn id="39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53" name="Text Box 22"/>
            <p:cNvSpPr txBox="1">
              <a:spLocks noChangeArrowheads="1"/>
            </p:cNvSpPr>
            <p:nvPr/>
          </p:nvSpPr>
          <p:spPr bwMode="auto">
            <a:xfrm>
              <a:off x="2376488" y="23971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55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56" name="Text Box 25"/>
            <p:cNvSpPr txBox="1">
              <a:spLocks noChangeArrowheads="1"/>
            </p:cNvSpPr>
            <p:nvPr/>
          </p:nvSpPr>
          <p:spPr bwMode="auto">
            <a:xfrm>
              <a:off x="5576888" y="38544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57" name="Text Box 26"/>
            <p:cNvSpPr txBox="1">
              <a:spLocks noChangeArrowheads="1"/>
            </p:cNvSpPr>
            <p:nvPr/>
          </p:nvSpPr>
          <p:spPr bwMode="auto">
            <a:xfrm>
              <a:off x="5081588" y="33623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58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59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60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61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1384300" y="3168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63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1384300" y="2397125"/>
            <a:ext cx="4940300" cy="2022475"/>
            <a:chOff x="1384300" y="2397125"/>
            <a:chExt cx="4940300" cy="2022475"/>
          </a:xfrm>
        </p:grpSpPr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" name="AutoShape 11"/>
            <p:cNvCxnSpPr>
              <a:cxnSpLocks noChangeShapeType="1"/>
              <a:stCxn id="34" idx="6"/>
              <a:endCxn id="3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2" name="AutoShape 12"/>
            <p:cNvCxnSpPr>
              <a:cxnSpLocks noChangeShapeType="1"/>
              <a:stCxn id="35" idx="6"/>
              <a:endCxn id="3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3" name="AutoShape 13"/>
            <p:cNvCxnSpPr>
              <a:cxnSpLocks noChangeShapeType="1"/>
              <a:stCxn id="36" idx="3"/>
              <a:endCxn id="3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4" name="AutoShape 14"/>
            <p:cNvCxnSpPr>
              <a:cxnSpLocks noChangeShapeType="1"/>
              <a:stCxn id="39" idx="2"/>
              <a:endCxn id="4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5" name="AutoShape 15"/>
            <p:cNvCxnSpPr>
              <a:cxnSpLocks noChangeShapeType="1"/>
              <a:stCxn id="40" idx="0"/>
              <a:endCxn id="3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6" name="AutoShape 16"/>
            <p:cNvCxnSpPr>
              <a:cxnSpLocks noChangeShapeType="1"/>
              <a:stCxn id="34" idx="5"/>
              <a:endCxn id="3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7" name="AutoShape 17"/>
            <p:cNvCxnSpPr>
              <a:cxnSpLocks noChangeShapeType="1"/>
              <a:stCxn id="39" idx="0"/>
              <a:endCxn id="3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8" name="AutoShape 18"/>
            <p:cNvCxnSpPr>
              <a:cxnSpLocks noChangeShapeType="1"/>
              <a:stCxn id="39" idx="6"/>
              <a:endCxn id="3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49" name="AutoShape 19"/>
            <p:cNvCxnSpPr>
              <a:cxnSpLocks noChangeShapeType="1"/>
              <a:stCxn id="37" idx="0"/>
              <a:endCxn id="3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0" name="AutoShape 20"/>
            <p:cNvCxnSpPr>
              <a:cxnSpLocks noChangeShapeType="1"/>
              <a:stCxn id="36" idx="5"/>
              <a:endCxn id="3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51" name="AutoShape 21"/>
            <p:cNvCxnSpPr>
              <a:cxnSpLocks noChangeShapeType="1"/>
              <a:stCxn id="37" idx="7"/>
              <a:endCxn id="3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52" name="Text Box 22"/>
            <p:cNvSpPr txBox="1">
              <a:spLocks noChangeArrowheads="1"/>
            </p:cNvSpPr>
            <p:nvPr/>
          </p:nvSpPr>
          <p:spPr bwMode="auto">
            <a:xfrm>
              <a:off x="2376488" y="23971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5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56" name="Text Box 26"/>
            <p:cNvSpPr txBox="1">
              <a:spLocks noChangeArrowheads="1"/>
            </p:cNvSpPr>
            <p:nvPr/>
          </p:nvSpPr>
          <p:spPr bwMode="auto">
            <a:xfrm>
              <a:off x="5081588" y="33623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57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58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60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61" name="Text Box 31"/>
            <p:cNvSpPr txBox="1">
              <a:spLocks noChangeArrowheads="1"/>
            </p:cNvSpPr>
            <p:nvPr/>
          </p:nvSpPr>
          <p:spPr bwMode="auto">
            <a:xfrm>
              <a:off x="1384300" y="3168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62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  <p:sp>
          <p:nvSpPr>
            <p:cNvPr id="55" name="Text Box 25"/>
            <p:cNvSpPr txBox="1">
              <a:spLocks noChangeArrowheads="1"/>
            </p:cNvSpPr>
            <p:nvPr/>
          </p:nvSpPr>
          <p:spPr bwMode="auto">
            <a:xfrm>
              <a:off x="5575300" y="3881993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1?</a:t>
              </a:r>
            </a:p>
          </p:txBody>
        </p:sp>
      </p:grpSp>
      <p:sp>
        <p:nvSpPr>
          <p:cNvPr id="63" name="Title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1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84300" y="2397125"/>
            <a:ext cx="4940300" cy="2022475"/>
            <a:chOff x="1384300" y="2397125"/>
            <a:chExt cx="4940300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1588" y="3362325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84300" y="3168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  <p:sp>
          <p:nvSpPr>
            <p:cNvPr id="32" name="Text Box 25"/>
            <p:cNvSpPr txBox="1">
              <a:spLocks noChangeArrowheads="1"/>
            </p:cNvSpPr>
            <p:nvPr/>
          </p:nvSpPr>
          <p:spPr bwMode="auto">
            <a:xfrm>
              <a:off x="5575300" y="3881993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1?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</a:t>
            </a:r>
          </a:p>
        </p:txBody>
      </p: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>
            <a:off x="1995488" y="2763838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3200400" y="2528887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84300" y="2397125"/>
            <a:ext cx="4940300" cy="2022475"/>
            <a:chOff x="1384300" y="2397125"/>
            <a:chExt cx="4940300" cy="2022475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5240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25146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76800" y="2514600"/>
              <a:ext cx="457200" cy="457200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876800" y="3962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867400" y="3276600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200400" y="3962400"/>
              <a:ext cx="457200" cy="45720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24000" y="3962400"/>
              <a:ext cx="457200" cy="457200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" name="AutoShape 11"/>
            <p:cNvCxnSpPr>
              <a:cxnSpLocks noChangeShapeType="1"/>
              <a:stCxn id="4" idx="6"/>
              <a:endCxn id="5" idx="2"/>
            </p:cNvCxnSpPr>
            <p:nvPr/>
          </p:nvCxnSpPr>
          <p:spPr bwMode="auto">
            <a:xfrm>
              <a:off x="19954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2"/>
            <p:cNvCxnSpPr>
              <a:cxnSpLocks noChangeShapeType="1"/>
              <a:stCxn id="5" idx="6"/>
              <a:endCxn id="6" idx="2"/>
            </p:cNvCxnSpPr>
            <p:nvPr/>
          </p:nvCxnSpPr>
          <p:spPr bwMode="auto">
            <a:xfrm>
              <a:off x="3671888" y="27432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6" idx="3"/>
              <a:endCxn id="9" idx="7"/>
            </p:cNvCxnSpPr>
            <p:nvPr/>
          </p:nvCxnSpPr>
          <p:spPr bwMode="auto">
            <a:xfrm flipH="1">
              <a:off x="35909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9" idx="2"/>
              <a:endCxn id="10" idx="6"/>
            </p:cNvCxnSpPr>
            <p:nvPr/>
          </p:nvCxnSpPr>
          <p:spPr bwMode="auto">
            <a:xfrm flipH="1">
              <a:off x="19954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5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V="1">
              <a:off x="17526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6"/>
            <p:cNvCxnSpPr>
              <a:cxnSpLocks noChangeShapeType="1"/>
              <a:stCxn id="4" idx="5"/>
              <a:endCxn id="9" idx="1"/>
            </p:cNvCxnSpPr>
            <p:nvPr/>
          </p:nvCxnSpPr>
          <p:spPr bwMode="auto">
            <a:xfrm>
              <a:off x="1914525" y="2919412"/>
              <a:ext cx="1352550" cy="1095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7"/>
            <p:cNvCxnSpPr>
              <a:cxnSpLocks noChangeShapeType="1"/>
              <a:stCxn id="9" idx="0"/>
              <a:endCxn id="5" idx="4"/>
            </p:cNvCxnSpPr>
            <p:nvPr/>
          </p:nvCxnSpPr>
          <p:spPr bwMode="auto">
            <a:xfrm flipV="1">
              <a:off x="34290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8"/>
            <p:cNvCxnSpPr>
              <a:cxnSpLocks noChangeShapeType="1"/>
              <a:stCxn id="9" idx="6"/>
              <a:endCxn id="7" idx="2"/>
            </p:cNvCxnSpPr>
            <p:nvPr/>
          </p:nvCxnSpPr>
          <p:spPr bwMode="auto">
            <a:xfrm>
              <a:off x="3671888" y="4191000"/>
              <a:ext cx="119062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9"/>
            <p:cNvCxnSpPr>
              <a:cxnSpLocks noChangeShapeType="1"/>
              <a:stCxn id="7" idx="0"/>
              <a:endCxn id="6" idx="4"/>
            </p:cNvCxnSpPr>
            <p:nvPr/>
          </p:nvCxnSpPr>
          <p:spPr bwMode="auto">
            <a:xfrm flipV="1">
              <a:off x="5105400" y="2986087"/>
              <a:ext cx="0" cy="96202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20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5267325" y="2919412"/>
              <a:ext cx="666750" cy="4095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21"/>
            <p:cNvCxnSpPr>
              <a:cxnSpLocks noChangeShapeType="1"/>
              <a:stCxn id="7" idx="7"/>
              <a:endCxn id="8" idx="3"/>
            </p:cNvCxnSpPr>
            <p:nvPr/>
          </p:nvCxnSpPr>
          <p:spPr bwMode="auto">
            <a:xfrm flipV="1">
              <a:off x="5267325" y="3681412"/>
              <a:ext cx="666750" cy="33337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383501" y="23971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3992563" y="2406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19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5575300" y="2787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088601" y="3362325"/>
              <a:ext cx="322524" cy="369332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42068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13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5925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17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382963" y="31686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25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209800" y="2955925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14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384300" y="3168650"/>
              <a:ext cx="3365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149475" y="3854450"/>
              <a:ext cx="4889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>
                  <a:solidFill>
                    <a:schemeClr val="accent1"/>
                  </a:solidFill>
                  <a:latin typeface="Courier New" pitchFamily="49" charset="0"/>
                </a:rPr>
                <a:t>21</a:t>
              </a:r>
            </a:p>
          </p:txBody>
        </p:sp>
        <p:sp>
          <p:nvSpPr>
            <p:cNvPr id="32" name="Text Box 25"/>
            <p:cNvSpPr txBox="1">
              <a:spLocks noChangeArrowheads="1"/>
            </p:cNvSpPr>
            <p:nvPr/>
          </p:nvSpPr>
          <p:spPr bwMode="auto">
            <a:xfrm>
              <a:off x="5575300" y="3881993"/>
              <a:ext cx="46038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accent6"/>
                  </a:solidFill>
                  <a:latin typeface="Courier New" pitchFamily="49" charset="0"/>
                </a:rPr>
                <a:t>1?</a:t>
              </a:r>
            </a:p>
          </p:txBody>
        </p:sp>
      </p:grp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583900" y="3881993"/>
            <a:ext cx="45178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accent6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V="1">
            <a:off x="5267325" y="3708955"/>
            <a:ext cx="666750" cy="333375"/>
          </a:xfrm>
          <a:prstGeom prst="straightConnector1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862513" y="39624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>
            <a:off x="1995488" y="2763838"/>
            <a:ext cx="1190625" cy="0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 flipV="1">
            <a:off x="5105400" y="3000374"/>
            <a:ext cx="0" cy="962025"/>
          </a:xfrm>
          <a:prstGeom prst="straightConnector1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60001" y="2514600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theme/theme1.xml><?xml version="1.0" encoding="utf-8"?>
<a:theme xmlns:a="http://schemas.openxmlformats.org/drawingml/2006/main" name="CSE680-03Analysis">
  <a:themeElements>
    <a:clrScheme name="Radial 11">
      <a:dk1>
        <a:srgbClr val="000000"/>
      </a:dk1>
      <a:lt1>
        <a:srgbClr val="FFFFFF"/>
      </a:lt1>
      <a:dk2>
        <a:srgbClr val="FFFFFF"/>
      </a:dk2>
      <a:lt2>
        <a:srgbClr val="817F3F"/>
      </a:lt2>
      <a:accent1>
        <a:srgbClr val="C0C0C0"/>
      </a:accent1>
      <a:accent2>
        <a:srgbClr val="C30000"/>
      </a:accent2>
      <a:accent3>
        <a:srgbClr val="FFFFFF"/>
      </a:accent3>
      <a:accent4>
        <a:srgbClr val="000000"/>
      </a:accent4>
      <a:accent5>
        <a:srgbClr val="DCDCDC"/>
      </a:accent5>
      <a:accent6>
        <a:srgbClr val="B00000"/>
      </a:accent6>
      <a:hlink>
        <a:srgbClr val="3101FF"/>
      </a:hlink>
      <a:folHlink>
        <a:srgbClr val="0000FF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1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C0C0C0"/>
        </a:accent1>
        <a:accent2>
          <a:srgbClr val="C3000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B00000"/>
        </a:accent6>
        <a:hlink>
          <a:srgbClr val="3101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CSE680-03Analysis</Template>
  <TotalTime>4595</TotalTime>
  <Words>3069</Words>
  <Application>Microsoft Office PowerPoint</Application>
  <PresentationFormat>On-screen Show (4:3)</PresentationFormat>
  <Paragraphs>1327</Paragraphs>
  <Slides>52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Arial</vt:lpstr>
      <vt:lpstr>Arial Black</vt:lpstr>
      <vt:lpstr>Calibri</vt:lpstr>
      <vt:lpstr>Courier New</vt:lpstr>
      <vt:lpstr>Times New Roman</vt:lpstr>
      <vt:lpstr>Verdana</vt:lpstr>
      <vt:lpstr>Wingdings</vt:lpstr>
      <vt:lpstr>CSE680-03Analysis</vt:lpstr>
      <vt:lpstr>Office Theme</vt:lpstr>
      <vt:lpstr>Introduction to Algorithms  Spanning Trees</vt:lpstr>
      <vt:lpstr>Minimum Spanning Tree</vt:lpstr>
      <vt:lpstr>Minimum Spanning Tree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Prim’s Algorithm</vt:lpstr>
      <vt:lpstr>Prim’s Algorithm Abstract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and Kruskal’s Algorithms</vt:lpstr>
      <vt:lpstr>A cable company want to connect five villages to their network     which currently extends to the market town of Avenford. What is the minimum length of cable needed?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</vt:lpstr>
      <vt:lpstr>Kruskal vs. Prim</vt:lpstr>
      <vt:lpstr>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Algorithms  Spanning Trees</dc:title>
  <dc:creator>Crawfis</dc:creator>
  <cp:lastModifiedBy>Darcy, Isabel K</cp:lastModifiedBy>
  <cp:revision>94</cp:revision>
  <dcterms:created xsi:type="dcterms:W3CDTF">2009-08-14T23:07:15Z</dcterms:created>
  <dcterms:modified xsi:type="dcterms:W3CDTF">2019-04-19T16:25:38Z</dcterms:modified>
</cp:coreProperties>
</file>