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91" r:id="rId3"/>
    <p:sldId id="516" r:id="rId4"/>
    <p:sldId id="491" r:id="rId5"/>
    <p:sldId id="492" r:id="rId6"/>
    <p:sldId id="490" r:id="rId7"/>
    <p:sldId id="399" r:id="rId8"/>
    <p:sldId id="400" r:id="rId9"/>
    <p:sldId id="486" r:id="rId10"/>
    <p:sldId id="475" r:id="rId11"/>
    <p:sldId id="460" r:id="rId12"/>
    <p:sldId id="461" r:id="rId13"/>
    <p:sldId id="469" r:id="rId14"/>
    <p:sldId id="520" r:id="rId15"/>
    <p:sldId id="470" r:id="rId16"/>
    <p:sldId id="471" r:id="rId17"/>
    <p:sldId id="406" r:id="rId18"/>
    <p:sldId id="454" r:id="rId19"/>
    <p:sldId id="407" r:id="rId20"/>
    <p:sldId id="408" r:id="rId21"/>
    <p:sldId id="524" r:id="rId22"/>
    <p:sldId id="525" r:id="rId23"/>
    <p:sldId id="357" r:id="rId24"/>
    <p:sldId id="358" r:id="rId25"/>
    <p:sldId id="359" r:id="rId26"/>
    <p:sldId id="299" r:id="rId27"/>
    <p:sldId id="301" r:id="rId28"/>
    <p:sldId id="30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6"/>
    <p:restoredTop sz="94686"/>
  </p:normalViewPr>
  <p:slideViewPr>
    <p:cSldViewPr snapToGrid="0" snapToObjects="1"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5A911-5EB5-5A40-BFF2-C6F5454CFE48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9FCAA-F6C1-5145-AA7E-9AB449F812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25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879DAF1-9187-764E-8481-F194939A4C97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915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915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D49ACE2-F44C-0943-A49D-21C460920D4D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0EEF65E3-9194-3842-A629-F9860AA54956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15</a:t>
            </a:fld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1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2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637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chemeClr val="accent1"/>
          </a:solidFill>
          <a:ln w="936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FDE101-6F2D-7A4B-9560-036621FD415F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fld id="{D6634940-04C5-1546-8254-7492E4B010FE}" type="slidenum">
              <a:rPr lang="en-GB" sz="1300" smtClean="0">
                <a:solidFill>
                  <a:srgbClr val="000000"/>
                </a:solidFill>
                <a:latin typeface="Times New Roman" charset="0"/>
                <a:cs typeface="Arial" charset="0"/>
              </a:rPr>
              <a:pPr algn="r" eaLnBrk="1">
                <a:lnSpc>
                  <a:spcPct val="86000"/>
                </a:lnSpc>
                <a:buClr>
                  <a:srgbClr val="000000"/>
                </a:buClr>
                <a:buSzPct val="45000"/>
                <a:buFont typeface="Wingdings" charset="0"/>
                <a:buNone/>
                <a:defRPr/>
              </a:pPr>
              <a:t>16</a:t>
            </a:fld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0" y="868680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0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3881438" y="0"/>
            <a:ext cx="29749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85763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7943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73113" indent="-192088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66788" indent="-193675" defTabSz="409575"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239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811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383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795588" indent="-193675" defTabSz="40957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9575" algn="l"/>
                <a:tab pos="820738" algn="l"/>
                <a:tab pos="1230313" algn="l"/>
                <a:tab pos="1641475" algn="l"/>
                <a:tab pos="2051050" algn="l"/>
                <a:tab pos="2462213" algn="l"/>
                <a:tab pos="2871788" algn="l"/>
                <a:tab pos="3282950" algn="l"/>
                <a:tab pos="3692525" algn="l"/>
                <a:tab pos="4103688" algn="l"/>
                <a:tab pos="4513263" algn="l"/>
                <a:tab pos="4922838" algn="l"/>
                <a:tab pos="5334000" algn="l"/>
                <a:tab pos="5743575" algn="l"/>
                <a:tab pos="6154738" algn="l"/>
                <a:tab pos="6564313" algn="l"/>
                <a:tab pos="6975475" algn="l"/>
                <a:tab pos="7385050" algn="l"/>
                <a:tab pos="7796213" algn="l"/>
                <a:tab pos="82057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>
              <a:lnSpc>
                <a:spcPct val="86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endParaRPr lang="en-GB" sz="130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1209675" y="685800"/>
            <a:ext cx="44386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4455" name="Text Box 7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1813"/>
            <a:ext cx="5486400" cy="4122737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200" tIns="4200" rIns="4200" bIns="4200"/>
          <a:lstStyle>
            <a:lvl1pPr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3000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>
                <a:cs typeface="Arial" charset="0"/>
              </a:rPr>
              <a:t>Homology = nucleotides lined up since they come from a common ancestor.</a:t>
            </a:r>
          </a:p>
          <a:p>
            <a:pPr eaLnBrk="1" hangingPunct="1">
              <a:lnSpc>
                <a:spcPct val="93000"/>
              </a:lnSpc>
              <a:spcBef>
                <a:spcPts val="450"/>
              </a:spcBef>
              <a:defRPr/>
            </a:pPr>
            <a:r>
              <a:rPr lang="en-GB" sz="2000">
                <a:cs typeface="Arial" charset="0"/>
              </a:rPr>
              <a:t>Indel = dash.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A96691-D2F0-5B4E-9823-9FFD63FF7E7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0A96691-D2F0-5B4E-9823-9FFD63FF7E76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9EB9330-234A-6445-B83B-4A0303C9470E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1578A1F-A654-9846-BD13-E049141C1374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575055-65E5-CB49-B0CF-DA0D782BED2F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F898C2-AA53-4266-979B-78A9918E4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63E2AC-5003-4393-AB9B-FDC4B84A3774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8DCC96E6-5988-4AA6-BE60-C31E9681203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A29A2FA3-C4C6-401B-880F-557B2BCD3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9FB4478-4BFA-439A-BAF2-05D510645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D68F13-B516-4BA7-A512-F1BAA8CD195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62818" name="Rectangle 2">
            <a:extLst>
              <a:ext uri="{FF2B5EF4-FFF2-40B4-BE49-F238E27FC236}">
                <a16:creationId xmlns:a16="http://schemas.microsoft.com/office/drawing/2014/main" id="{6B494BD1-28AB-4E54-A6EA-D392097768E2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>
            <a:extLst>
              <a:ext uri="{FF2B5EF4-FFF2-40B4-BE49-F238E27FC236}">
                <a16:creationId xmlns:a16="http://schemas.microsoft.com/office/drawing/2014/main" id="{A5623C85-EB72-4761-96FE-36D94973C1A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44C059A-9ADD-47FE-9F97-06C708133E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C9FA4-4A28-416E-939F-83C899D8F79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64866" name="Rectangle 2">
            <a:extLst>
              <a:ext uri="{FF2B5EF4-FFF2-40B4-BE49-F238E27FC236}">
                <a16:creationId xmlns:a16="http://schemas.microsoft.com/office/drawing/2014/main" id="{5AEBFC85-4A95-4C41-B410-87AC08B11969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>
            <a:extLst>
              <a:ext uri="{FF2B5EF4-FFF2-40B4-BE49-F238E27FC236}">
                <a16:creationId xmlns:a16="http://schemas.microsoft.com/office/drawing/2014/main" id="{490E9A56-E0F4-429D-B7C3-2F8B85BD141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D935A52-DEF1-2040-B8A2-9141E2EC15C0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0B5608-3FB3-4922-989F-AEABF2C661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C3B6E-F673-47D5-83BC-D7ECCA63C2B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66914" name="Rectangle 2">
            <a:extLst>
              <a:ext uri="{FF2B5EF4-FFF2-40B4-BE49-F238E27FC236}">
                <a16:creationId xmlns:a16="http://schemas.microsoft.com/office/drawing/2014/main" id="{F5034D0C-EA9A-41D2-B60B-D5BFC8255FD4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3">
            <a:extLst>
              <a:ext uri="{FF2B5EF4-FFF2-40B4-BE49-F238E27FC236}">
                <a16:creationId xmlns:a16="http://schemas.microsoft.com/office/drawing/2014/main" id="{8CD57ADE-6258-4C5A-8BAA-260AD2F3599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F91C8-7FE8-A04C-BF7C-08F1334F9490}" type="slidenum">
              <a:rPr lang="en-US"/>
              <a:pPr/>
              <a:t>8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F91C8-7FE8-A04C-BF7C-08F1334F9490}" type="slidenum">
              <a:rPr lang="en-US"/>
              <a:pPr/>
              <a:t>9</a:t>
            </a:fld>
            <a:endParaRPr lang="en-US"/>
          </a:p>
        </p:txBody>
      </p:sp>
      <p:sp>
        <p:nvSpPr>
          <p:cNvPr id="2058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575055-65E5-CB49-B0CF-DA0D782BED2F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470B73-744B-274D-B65B-58AAD195EBF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63078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078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6DD9BA0-C942-B547-AE30-3468A34A48AA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449AAD-6166-9145-A447-8D446A3DCDE5}" type="slidenum">
              <a:rPr lang="en-US"/>
              <a:pPr/>
              <a:t>13</a:t>
            </a:fld>
            <a:endParaRPr lang="en-US"/>
          </a:p>
        </p:txBody>
      </p:sp>
      <p:sp>
        <p:nvSpPr>
          <p:cNvPr id="63693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3693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EFEB10-BA0C-A44C-8158-F3175CB1DBDF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68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4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35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91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4F0548-C4F0-5341-BD92-8BB24FF479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12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0DE9-3AE3-7942-9D88-8A62DE538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0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7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0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70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8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76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831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5648D-4BCB-A747-95B4-C1FC8C21B4B1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8BBA-6963-E642-88B7-2150076068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3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tandy.cs.illinois.edu/CS581-firstday.pptx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andy.cs.illinois.edu/CS581-firstday.ppt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andy.cs.illinois.edu/CS581-firstday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andy.cs.illinois.edu/CS581-firstday.ppt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dy.cs.illinois.edu/CS581-firstday.pptx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ndy.cs.illinois.edu/CS581-firstday.ppt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tandy.cs.illinois.edu/CS581-firstday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tandy.cs.illinois.edu/CS581-firstday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tandy.cs.illinois.edu/CS581-firstday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andy.cs.illinois.edu/CS581-firstday.ppt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hyperlink" Target="http://tandy.cs.illinois.edu/CS581-firstday.ppt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hyperlink" Target="http://tandy.cs.illinois.edu/CS581-firstday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andy.cs.illinois.edu/CS581-firstday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tandy.cs.illinois.edu/CS581-firstday.ppt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iflabs.cs.ucdavis.edu/~gusfield/osb08.pp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iflabs.cs.ucdavis.edu/~gusfield/osb08.pp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siflabs.cs.ucdavis.edu/~gusfield/osb08.pp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.haifa.ac.il/people/irith/lectures/Introduction%20to%20Graph-Theoryv2.pptx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.haifa.ac.il/people/irith/lectures/Introduction%20to%20Graph-Theoryv2.ppt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i.haifa.ac.il/people/irith/lectures/Introduction%20to%20Graph-Theoryv2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tandy.cs.illinois.edu/CS581-firstday.pptx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andy.cs.illinois.edu/CS581-firstday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andy.cs.illinois.edu/CS581-firstday.pptx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andy.cs.illinois.edu/CS581-firstday.pptx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andy.cs.illinois.edu/CS581-firstday.ppt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tandy.cs.illinois.edu/CS581-firstday.pptx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tandy.cs.illinois.edu/CS581-firstday.pptx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568" y="2130425"/>
            <a:ext cx="8767802" cy="1470025"/>
          </a:xfrm>
        </p:spPr>
        <p:txBody>
          <a:bodyPr>
            <a:normAutofit/>
          </a:bodyPr>
          <a:lstStyle/>
          <a:p>
            <a:r>
              <a:rPr lang="en-US" dirty="0"/>
              <a:t>CS 581 </a:t>
            </a:r>
            <a:br>
              <a:rPr lang="en-US" dirty="0"/>
            </a:br>
            <a:r>
              <a:rPr lang="en-US" dirty="0"/>
              <a:t>Algorithmic Computational Genomics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7738" y="3886200"/>
            <a:ext cx="7332822" cy="1752600"/>
          </a:xfrm>
        </p:spPr>
        <p:txBody>
          <a:bodyPr>
            <a:normAutofit/>
          </a:bodyPr>
          <a:lstStyle/>
          <a:p>
            <a:r>
              <a:rPr lang="en-US" dirty="0"/>
              <a:t>Tandy Warnow</a:t>
            </a:r>
          </a:p>
          <a:p>
            <a:r>
              <a:rPr lang="en-US" dirty="0"/>
              <a:t>University of Illinois at Urbana-Champaign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36DE46-544F-41DF-9E91-4A0222466106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0423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53" y="1217353"/>
            <a:ext cx="338137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Text Box 3"/>
          <p:cNvSpPr txBox="1">
            <a:spLocks noChangeArrowheads="1"/>
          </p:cNvSpPr>
          <p:nvPr/>
        </p:nvSpPr>
        <p:spPr bwMode="auto">
          <a:xfrm>
            <a:off x="332304" y="1435097"/>
            <a:ext cx="8760406" cy="513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Scientific challenges: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Ultra-large multiple-sequence alignment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Gene tree estimation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Metagenomic classification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Alignment-free phylogeny estimation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Supertree estimation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Estimating species trees from many gene trees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Genome rearrangement phylogeny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Reticulate evolution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Visualization of large trees and alignments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Data mining techniques to explore multiple optima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Theoretical guarantees under Markov models of evolution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Techniques: applied probability theory, graph theory, supercomputing, and heuristics</a:t>
            </a:r>
          </a:p>
          <a:p>
            <a:br>
              <a:rPr lang="en-US" sz="1800" dirty="0"/>
            </a:br>
            <a:r>
              <a:rPr lang="en-US" sz="1800" dirty="0"/>
              <a:t>Testing: simulations and real data</a:t>
            </a:r>
          </a:p>
        </p:txBody>
      </p:sp>
      <p:sp>
        <p:nvSpPr>
          <p:cNvPr id="176131" name="Text Box 4"/>
          <p:cNvSpPr txBox="1">
            <a:spLocks noChangeArrowheads="1"/>
          </p:cNvSpPr>
          <p:nvPr/>
        </p:nvSpPr>
        <p:spPr bwMode="auto">
          <a:xfrm>
            <a:off x="1143000" y="179388"/>
            <a:ext cx="835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The Tree of Life: </a:t>
            </a:r>
            <a:r>
              <a:rPr lang="en-US" sz="3200" i="1">
                <a:solidFill>
                  <a:srgbClr val="0000FF"/>
                </a:solidFill>
              </a:rPr>
              <a:t>Multiple</a:t>
            </a:r>
            <a:r>
              <a:rPr lang="en-US" sz="3200"/>
              <a:t> </a:t>
            </a:r>
            <a:r>
              <a:rPr lang="en-US" sz="3200" i="1"/>
              <a:t>Challenges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11FF4-978F-4C97-875F-25D598EF147D}"/>
              </a:ext>
            </a:extLst>
          </p:cNvPr>
          <p:cNvSpPr/>
          <p:nvPr/>
        </p:nvSpPr>
        <p:spPr>
          <a:xfrm>
            <a:off x="13842" y="-59763"/>
            <a:ext cx="4700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http://tandy.cs.illinois.edu/CS581-firstday.pptx</a:t>
            </a:r>
            <a:r>
              <a:rPr lang="en-US" dirty="0"/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748376592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DNA Sequence Evolution</a:t>
            </a:r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3657600" y="2057400"/>
            <a:ext cx="1455738" cy="641350"/>
            <a:chOff x="2304" y="1296"/>
            <a:chExt cx="917" cy="404"/>
          </a:xfrm>
        </p:grpSpPr>
        <p:sp>
          <p:nvSpPr>
            <p:cNvPr id="629764" name="Text Box 4"/>
            <p:cNvSpPr txBox="1">
              <a:spLocks noChangeArrowheads="1"/>
            </p:cNvSpPr>
            <p:nvPr/>
          </p:nvSpPr>
          <p:spPr bwMode="auto">
            <a:xfrm>
              <a:off x="2496" y="1488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AAGACTT</a:t>
              </a:r>
            </a:p>
          </p:txBody>
        </p:sp>
        <p:sp>
          <p:nvSpPr>
            <p:cNvPr id="629765" name="Line 5"/>
            <p:cNvSpPr>
              <a:spLocks noChangeShapeType="1"/>
            </p:cNvSpPr>
            <p:nvPr/>
          </p:nvSpPr>
          <p:spPr bwMode="auto">
            <a:xfrm flipH="1">
              <a:off x="2352" y="1296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66" name="Oval 6"/>
            <p:cNvSpPr>
              <a:spLocks noChangeArrowheads="1"/>
            </p:cNvSpPr>
            <p:nvPr/>
          </p:nvSpPr>
          <p:spPr bwMode="auto">
            <a:xfrm>
              <a:off x="2304" y="158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629767" name="Group 7"/>
          <p:cNvGrpSpPr>
            <a:grpSpLocks/>
          </p:cNvGrpSpPr>
          <p:nvPr/>
        </p:nvGrpSpPr>
        <p:grpSpPr bwMode="auto">
          <a:xfrm>
            <a:off x="1219200" y="2590800"/>
            <a:ext cx="4737100" cy="793750"/>
            <a:chOff x="768" y="1632"/>
            <a:chExt cx="2984" cy="500"/>
          </a:xfrm>
        </p:grpSpPr>
        <p:sp>
          <p:nvSpPr>
            <p:cNvPr id="629768" name="Line 8"/>
            <p:cNvSpPr>
              <a:spLocks noChangeShapeType="1"/>
            </p:cNvSpPr>
            <p:nvPr/>
          </p:nvSpPr>
          <p:spPr bwMode="auto">
            <a:xfrm>
              <a:off x="2352" y="1632"/>
              <a:ext cx="52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69" name="Text Box 9"/>
            <p:cNvSpPr txBox="1"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TG</a:t>
              </a:r>
              <a:r>
                <a:rPr lang="en-US" sz="1600">
                  <a:latin typeface="Verdana" charset="0"/>
                  <a:cs typeface="+mn-cs"/>
                </a:rPr>
                <a:t>GACTT</a:t>
              </a:r>
            </a:p>
          </p:txBody>
        </p:sp>
        <p:sp>
          <p:nvSpPr>
            <p:cNvPr id="629770" name="Oval 10"/>
            <p:cNvSpPr>
              <a:spLocks noChangeArrowheads="1"/>
            </p:cNvSpPr>
            <p:nvPr/>
          </p:nvSpPr>
          <p:spPr bwMode="auto">
            <a:xfrm>
              <a:off x="28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1" name="Line 11"/>
            <p:cNvSpPr>
              <a:spLocks noChangeShapeType="1"/>
            </p:cNvSpPr>
            <p:nvPr/>
          </p:nvSpPr>
          <p:spPr bwMode="auto">
            <a:xfrm flipH="1">
              <a:off x="1680" y="1632"/>
              <a:ext cx="67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2" name="Text Box 12"/>
            <p:cNvSpPr txBox="1"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773" name="Oval 13"/>
            <p:cNvSpPr>
              <a:spLocks noChangeArrowheads="1"/>
            </p:cNvSpPr>
            <p:nvPr/>
          </p:nvSpPr>
          <p:spPr bwMode="auto">
            <a:xfrm>
              <a:off x="1632" y="196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grpSp>
        <p:nvGrpSpPr>
          <p:cNvPr id="32772" name="Group 14"/>
          <p:cNvGrpSpPr>
            <a:grpSpLocks/>
          </p:cNvGrpSpPr>
          <p:nvPr/>
        </p:nvGrpSpPr>
        <p:grpSpPr bwMode="auto">
          <a:xfrm>
            <a:off x="7286625" y="1600200"/>
            <a:ext cx="1471613" cy="3765550"/>
            <a:chOff x="4590" y="1008"/>
            <a:chExt cx="927" cy="2372"/>
          </a:xfrm>
        </p:grpSpPr>
        <p:sp>
          <p:nvSpPr>
            <p:cNvPr id="629775" name="Line 15"/>
            <p:cNvSpPr>
              <a:spLocks noChangeShapeType="1"/>
            </p:cNvSpPr>
            <p:nvPr/>
          </p:nvSpPr>
          <p:spPr bwMode="auto">
            <a:xfrm>
              <a:off x="5280" y="1008"/>
              <a:ext cx="0" cy="2064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6" name="Line 16"/>
            <p:cNvSpPr>
              <a:spLocks noChangeShapeType="1"/>
            </p:cNvSpPr>
            <p:nvPr/>
          </p:nvSpPr>
          <p:spPr bwMode="auto">
            <a:xfrm>
              <a:off x="5136" y="1632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7" name="Line 17"/>
            <p:cNvSpPr>
              <a:spLocks noChangeShapeType="1"/>
            </p:cNvSpPr>
            <p:nvPr/>
          </p:nvSpPr>
          <p:spPr bwMode="auto">
            <a:xfrm>
              <a:off x="5136" y="2016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8" name="Line 18"/>
            <p:cNvSpPr>
              <a:spLocks noChangeShapeType="1"/>
            </p:cNvSpPr>
            <p:nvPr/>
          </p:nvSpPr>
          <p:spPr bwMode="auto">
            <a:xfrm>
              <a:off x="5136" y="2544"/>
              <a:ext cx="28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79" name="Rectangle 19"/>
            <p:cNvSpPr>
              <a:spLocks noChangeArrowheads="1"/>
            </p:cNvSpPr>
            <p:nvPr/>
          </p:nvSpPr>
          <p:spPr bwMode="auto">
            <a:xfrm>
              <a:off x="4590" y="142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-3 mil yrs</a:t>
              </a:r>
            </a:p>
          </p:txBody>
        </p:sp>
        <p:sp>
          <p:nvSpPr>
            <p:cNvPr id="629780" name="Rectangle 20"/>
            <p:cNvSpPr>
              <a:spLocks noChangeArrowheads="1"/>
            </p:cNvSpPr>
            <p:nvPr/>
          </p:nvSpPr>
          <p:spPr bwMode="auto">
            <a:xfrm>
              <a:off x="4590" y="1804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-2 mil yrs</a:t>
              </a:r>
            </a:p>
          </p:txBody>
        </p:sp>
        <p:sp>
          <p:nvSpPr>
            <p:cNvPr id="629781" name="Rectangle 21"/>
            <p:cNvSpPr>
              <a:spLocks noChangeArrowheads="1"/>
            </p:cNvSpPr>
            <p:nvPr/>
          </p:nvSpPr>
          <p:spPr bwMode="auto">
            <a:xfrm>
              <a:off x="4590" y="2332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-1 mil yrs</a:t>
              </a:r>
            </a:p>
          </p:txBody>
        </p:sp>
        <p:sp>
          <p:nvSpPr>
            <p:cNvPr id="629782" name="Rectangle 22"/>
            <p:cNvSpPr>
              <a:spLocks noChangeArrowheads="1"/>
            </p:cNvSpPr>
            <p:nvPr/>
          </p:nvSpPr>
          <p:spPr bwMode="auto">
            <a:xfrm>
              <a:off x="5040" y="3168"/>
              <a:ext cx="4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chemeClr val="accent2"/>
                  </a:solidFill>
                  <a:latin typeface="Verdana" charset="0"/>
                  <a:cs typeface="+mn-cs"/>
                </a:rPr>
                <a:t>today</a:t>
              </a:r>
            </a:p>
          </p:txBody>
        </p:sp>
      </p:grpSp>
      <p:grpSp>
        <p:nvGrpSpPr>
          <p:cNvPr id="629783" name="Group 23"/>
          <p:cNvGrpSpPr>
            <a:grpSpLocks/>
          </p:cNvGrpSpPr>
          <p:nvPr/>
        </p:nvGrpSpPr>
        <p:grpSpPr bwMode="auto">
          <a:xfrm>
            <a:off x="627063" y="3048000"/>
            <a:ext cx="6242050" cy="1143000"/>
            <a:chOff x="395" y="1920"/>
            <a:chExt cx="3932" cy="720"/>
          </a:xfrm>
        </p:grpSpPr>
        <p:sp>
          <p:nvSpPr>
            <p:cNvPr id="629784" name="Oval 24"/>
            <p:cNvSpPr>
              <a:spLocks noChangeArrowheads="1"/>
            </p:cNvSpPr>
            <p:nvPr/>
          </p:nvSpPr>
          <p:spPr bwMode="auto">
            <a:xfrm>
              <a:off x="2064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5" name="Line 25"/>
            <p:cNvSpPr>
              <a:spLocks noChangeShapeType="1"/>
            </p:cNvSpPr>
            <p:nvPr/>
          </p:nvSpPr>
          <p:spPr bwMode="auto">
            <a:xfrm flipH="1">
              <a:off x="1296" y="2016"/>
              <a:ext cx="384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6" name="Line 26"/>
            <p:cNvSpPr>
              <a:spLocks noChangeShapeType="1"/>
            </p:cNvSpPr>
            <p:nvPr/>
          </p:nvSpPr>
          <p:spPr bwMode="auto">
            <a:xfrm>
              <a:off x="1680" y="2016"/>
              <a:ext cx="43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87" name="Text Box 27"/>
            <p:cNvSpPr txBox="1"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GGC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788" name="Text Box 28"/>
            <p:cNvSpPr txBox="1"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CCT</a:t>
              </a:r>
            </a:p>
          </p:txBody>
        </p:sp>
        <p:sp>
          <p:nvSpPr>
            <p:cNvPr id="629789" name="Line 29"/>
            <p:cNvSpPr>
              <a:spLocks noChangeShapeType="1"/>
            </p:cNvSpPr>
            <p:nvPr/>
          </p:nvSpPr>
          <p:spPr bwMode="auto">
            <a:xfrm>
              <a:off x="2880" y="2016"/>
              <a:ext cx="576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0" name="Text Box 30"/>
            <p:cNvSpPr txBox="1"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C</a:t>
              </a:r>
              <a:r>
                <a:rPr lang="en-US" sz="1600">
                  <a:latin typeface="Verdana" charset="0"/>
                  <a:cs typeface="+mn-cs"/>
                </a:rPr>
                <a:t>ACTT</a:t>
              </a:r>
            </a:p>
          </p:txBody>
        </p:sp>
        <p:sp>
          <p:nvSpPr>
            <p:cNvPr id="629791" name="Oval 31"/>
            <p:cNvSpPr>
              <a:spLocks noChangeArrowheads="1"/>
            </p:cNvSpPr>
            <p:nvPr/>
          </p:nvSpPr>
          <p:spPr bwMode="auto">
            <a:xfrm>
              <a:off x="3408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2" name="Oval 32"/>
            <p:cNvSpPr>
              <a:spLocks noChangeArrowheads="1"/>
            </p:cNvSpPr>
            <p:nvPr/>
          </p:nvSpPr>
          <p:spPr bwMode="auto">
            <a:xfrm>
              <a:off x="1200" y="250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3" name="Rectangle 33"/>
            <p:cNvSpPr>
              <a:spLocks noChangeArrowheads="1"/>
            </p:cNvSpPr>
            <p:nvPr/>
          </p:nvSpPr>
          <p:spPr bwMode="auto">
            <a:xfrm>
              <a:off x="768" y="1920"/>
              <a:ext cx="7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AAGGCCT</a:t>
              </a:r>
            </a:p>
          </p:txBody>
        </p:sp>
        <p:sp>
          <p:nvSpPr>
            <p:cNvPr id="629794" name="Rectangle 34"/>
            <p:cNvSpPr>
              <a:spLocks noChangeArrowheads="1"/>
            </p:cNvSpPr>
            <p:nvPr/>
          </p:nvSpPr>
          <p:spPr bwMode="auto">
            <a:xfrm>
              <a:off x="3024" y="1920"/>
              <a:ext cx="7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TGGACTT</a:t>
              </a:r>
            </a:p>
          </p:txBody>
        </p:sp>
      </p:grpSp>
      <p:grpSp>
        <p:nvGrpSpPr>
          <p:cNvPr id="629795" name="Group 35"/>
          <p:cNvGrpSpPr>
            <a:grpSpLocks/>
          </p:cNvGrpSpPr>
          <p:nvPr/>
        </p:nvGrpSpPr>
        <p:grpSpPr bwMode="auto">
          <a:xfrm>
            <a:off x="627063" y="3854450"/>
            <a:ext cx="6565900" cy="1562100"/>
            <a:chOff x="395" y="2428"/>
            <a:chExt cx="4136" cy="984"/>
          </a:xfrm>
        </p:grpSpPr>
        <p:sp>
          <p:nvSpPr>
            <p:cNvPr id="629796" name="Line 36"/>
            <p:cNvSpPr>
              <a:spLocks noChangeShapeType="1"/>
            </p:cNvSpPr>
            <p:nvPr/>
          </p:nvSpPr>
          <p:spPr bwMode="auto">
            <a:xfrm>
              <a:off x="2112" y="2544"/>
              <a:ext cx="384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7" name="Line 37"/>
            <p:cNvSpPr>
              <a:spLocks noChangeShapeType="1"/>
            </p:cNvSpPr>
            <p:nvPr/>
          </p:nvSpPr>
          <p:spPr bwMode="auto">
            <a:xfrm rot="-5400000">
              <a:off x="1632" y="2592"/>
              <a:ext cx="528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8" name="Line 38"/>
            <p:cNvSpPr>
              <a:spLocks noChangeShapeType="1"/>
            </p:cNvSpPr>
            <p:nvPr/>
          </p:nvSpPr>
          <p:spPr bwMode="auto">
            <a:xfrm rot="-5400000">
              <a:off x="3120" y="2736"/>
              <a:ext cx="528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799" name="Text Box 39"/>
            <p:cNvSpPr txBox="1">
              <a:spLocks noChangeArrowheads="1"/>
            </p:cNvSpPr>
            <p:nvPr/>
          </p:nvSpPr>
          <p:spPr bwMode="auto">
            <a:xfrm>
              <a:off x="1296" y="3200"/>
              <a:ext cx="7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</a:p>
          </p:txBody>
        </p:sp>
        <p:sp>
          <p:nvSpPr>
            <p:cNvPr id="629800" name="Text Box 40"/>
            <p:cNvSpPr txBox="1">
              <a:spLocks noChangeArrowheads="1"/>
            </p:cNvSpPr>
            <p:nvPr/>
          </p:nvSpPr>
          <p:spPr bwMode="auto">
            <a:xfrm>
              <a:off x="2160" y="3200"/>
              <a:ext cx="7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</a:t>
              </a:r>
              <a:r>
                <a:rPr lang="en-US" sz="1600">
                  <a:latin typeface="Verdana" charset="0"/>
                  <a:cs typeface="+mn-cs"/>
                </a:rPr>
                <a:t>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T</a:t>
              </a:r>
              <a:r>
                <a:rPr lang="en-US" sz="1600">
                  <a:latin typeface="Verdana" charset="0"/>
                  <a:cs typeface="+mn-cs"/>
                </a:rPr>
                <a:t>T</a:t>
              </a:r>
            </a:p>
          </p:txBody>
        </p:sp>
        <p:sp>
          <p:nvSpPr>
            <p:cNvPr id="629801" name="Text Box 41"/>
            <p:cNvSpPr txBox="1">
              <a:spLocks noChangeArrowheads="1"/>
            </p:cNvSpPr>
            <p:nvPr/>
          </p:nvSpPr>
          <p:spPr bwMode="auto">
            <a:xfrm>
              <a:off x="3792" y="3200"/>
              <a:ext cx="73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G</a:t>
              </a:r>
              <a:r>
                <a:rPr lang="en-US" sz="1600">
                  <a:latin typeface="Verdana" charset="0"/>
                  <a:cs typeface="+mn-cs"/>
                </a:rPr>
                <a:t>CTT</a:t>
              </a:r>
            </a:p>
          </p:txBody>
        </p:sp>
        <p:sp>
          <p:nvSpPr>
            <p:cNvPr id="629802" name="Text Box 42"/>
            <p:cNvSpPr txBox="1">
              <a:spLocks noChangeArrowheads="1"/>
            </p:cNvSpPr>
            <p:nvPr/>
          </p:nvSpPr>
          <p:spPr bwMode="auto">
            <a:xfrm>
              <a:off x="2976" y="3200"/>
              <a:ext cx="74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</a:t>
              </a:r>
              <a:r>
                <a:rPr lang="en-US" sz="1600">
                  <a:solidFill>
                    <a:srgbClr val="FF0000"/>
                  </a:solidFill>
                  <a:latin typeface="Verdana" charset="0"/>
                  <a:cs typeface="+mn-cs"/>
                </a:rPr>
                <a:t>AA</a:t>
              </a:r>
            </a:p>
          </p:txBody>
        </p:sp>
        <p:sp>
          <p:nvSpPr>
            <p:cNvPr id="629803" name="Line 43"/>
            <p:cNvSpPr>
              <a:spLocks noChangeShapeType="1"/>
            </p:cNvSpPr>
            <p:nvPr/>
          </p:nvSpPr>
          <p:spPr bwMode="auto">
            <a:xfrm rot="5400000" flipH="1">
              <a:off x="3552" y="2448"/>
              <a:ext cx="528" cy="7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4" name="Line 44"/>
            <p:cNvSpPr>
              <a:spLocks noChangeShapeType="1"/>
            </p:cNvSpPr>
            <p:nvPr/>
          </p:nvSpPr>
          <p:spPr bwMode="auto">
            <a:xfrm rot="-5400000">
              <a:off x="768" y="2544"/>
              <a:ext cx="576" cy="4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5" name="Oval 45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6" name="Oval 46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7" name="Oval 47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8" name="Oval 48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09" name="Oval 49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10" name="Text Box 50"/>
            <p:cNvSpPr txBox="1">
              <a:spLocks noChangeArrowheads="1"/>
            </p:cNvSpPr>
            <p:nvPr/>
          </p:nvSpPr>
          <p:spPr bwMode="auto">
            <a:xfrm>
              <a:off x="443" y="3200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629811" name="Rectangle 51"/>
            <p:cNvSpPr>
              <a:spLocks noChangeArrowheads="1"/>
            </p:cNvSpPr>
            <p:nvPr/>
          </p:nvSpPr>
          <p:spPr bwMode="auto">
            <a:xfrm>
              <a:off x="395" y="2428"/>
              <a:ext cx="75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AGGGCAT</a:t>
              </a:r>
            </a:p>
          </p:txBody>
        </p:sp>
        <p:sp>
          <p:nvSpPr>
            <p:cNvPr id="629812" name="Rectangle 52"/>
            <p:cNvSpPr>
              <a:spLocks noChangeArrowheads="1"/>
            </p:cNvSpPr>
            <p:nvPr/>
          </p:nvSpPr>
          <p:spPr bwMode="auto">
            <a:xfrm>
              <a:off x="2256" y="2428"/>
              <a:ext cx="7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TAGCCCT</a:t>
              </a:r>
            </a:p>
          </p:txBody>
        </p:sp>
        <p:sp>
          <p:nvSpPr>
            <p:cNvPr id="629813" name="Rectangle 53"/>
            <p:cNvSpPr>
              <a:spLocks noChangeArrowheads="1"/>
            </p:cNvSpPr>
            <p:nvPr/>
          </p:nvSpPr>
          <p:spPr bwMode="auto">
            <a:xfrm>
              <a:off x="3600" y="2428"/>
              <a:ext cx="7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>
                  <a:latin typeface="Verdana" charset="0"/>
                  <a:cs typeface="+mn-cs"/>
                </a:rPr>
                <a:t>AGCACTT</a:t>
              </a:r>
            </a:p>
          </p:txBody>
        </p:sp>
      </p:grpSp>
      <p:grpSp>
        <p:nvGrpSpPr>
          <p:cNvPr id="629814" name="Group 54"/>
          <p:cNvGrpSpPr>
            <a:grpSpLocks/>
          </p:cNvGrpSpPr>
          <p:nvPr/>
        </p:nvGrpSpPr>
        <p:grpSpPr bwMode="auto">
          <a:xfrm>
            <a:off x="628650" y="2057400"/>
            <a:ext cx="6565900" cy="3352800"/>
            <a:chOff x="395" y="1296"/>
            <a:chExt cx="4136" cy="2112"/>
          </a:xfrm>
        </p:grpSpPr>
        <p:grpSp>
          <p:nvGrpSpPr>
            <p:cNvPr id="32776" name="Group 55"/>
            <p:cNvGrpSpPr>
              <a:grpSpLocks/>
            </p:cNvGrpSpPr>
            <p:nvPr/>
          </p:nvGrpSpPr>
          <p:grpSpPr bwMode="auto">
            <a:xfrm>
              <a:off x="395" y="1296"/>
              <a:ext cx="4136" cy="2112"/>
              <a:chOff x="395" y="1296"/>
              <a:chExt cx="4136" cy="2112"/>
            </a:xfrm>
          </p:grpSpPr>
          <p:grpSp>
            <p:nvGrpSpPr>
              <p:cNvPr id="32782" name="Group 56"/>
              <p:cNvGrpSpPr>
                <a:grpSpLocks/>
              </p:cNvGrpSpPr>
              <p:nvPr/>
            </p:nvGrpSpPr>
            <p:grpSpPr bwMode="auto">
              <a:xfrm>
                <a:off x="395" y="1296"/>
                <a:ext cx="3932" cy="1776"/>
                <a:chOff x="395" y="1296"/>
                <a:chExt cx="3932" cy="1776"/>
              </a:xfrm>
            </p:grpSpPr>
            <p:sp>
              <p:nvSpPr>
                <p:cNvPr id="62981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496" y="1488"/>
                  <a:ext cx="725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AAGACTT</a:t>
                  </a:r>
                </a:p>
              </p:txBody>
            </p:sp>
            <p:sp>
              <p:nvSpPr>
                <p:cNvPr id="62981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2352" y="1296"/>
                  <a:ext cx="0" cy="33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19" name="Oval 59"/>
                <p:cNvSpPr>
                  <a:spLocks noChangeArrowheads="1"/>
                </p:cNvSpPr>
                <p:nvPr/>
              </p:nvSpPr>
              <p:spPr bwMode="auto">
                <a:xfrm>
                  <a:off x="2304" y="1584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0" name="Line 60"/>
                <p:cNvSpPr>
                  <a:spLocks noChangeShapeType="1"/>
                </p:cNvSpPr>
                <p:nvPr/>
              </p:nvSpPr>
              <p:spPr bwMode="auto">
                <a:xfrm>
                  <a:off x="2352" y="1632"/>
                  <a:ext cx="528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1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629822" name="Oval 62"/>
                <p:cNvSpPr>
                  <a:spLocks noChangeArrowheads="1"/>
                </p:cNvSpPr>
                <p:nvPr/>
              </p:nvSpPr>
              <p:spPr bwMode="auto">
                <a:xfrm>
                  <a:off x="28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3" name="Line 63"/>
                <p:cNvSpPr>
                  <a:spLocks noChangeShapeType="1"/>
                </p:cNvSpPr>
                <p:nvPr/>
              </p:nvSpPr>
              <p:spPr bwMode="auto">
                <a:xfrm flipH="1">
                  <a:off x="1680" y="1632"/>
                  <a:ext cx="672" cy="38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4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629825" name="Oval 65"/>
                <p:cNvSpPr>
                  <a:spLocks noChangeArrowheads="1"/>
                </p:cNvSpPr>
                <p:nvPr/>
              </p:nvSpPr>
              <p:spPr bwMode="auto">
                <a:xfrm>
                  <a:off x="1632" y="1968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6" name="Oval 66"/>
                <p:cNvSpPr>
                  <a:spLocks noChangeArrowheads="1"/>
                </p:cNvSpPr>
                <p:nvPr/>
              </p:nvSpPr>
              <p:spPr bwMode="auto">
                <a:xfrm>
                  <a:off x="2064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7" name="Line 67"/>
                <p:cNvSpPr>
                  <a:spLocks noChangeShapeType="1"/>
                </p:cNvSpPr>
                <p:nvPr/>
              </p:nvSpPr>
              <p:spPr bwMode="auto">
                <a:xfrm flipH="1">
                  <a:off x="1296" y="2016"/>
                  <a:ext cx="384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8" name="Line 68"/>
                <p:cNvSpPr>
                  <a:spLocks noChangeShapeType="1"/>
                </p:cNvSpPr>
                <p:nvPr/>
              </p:nvSpPr>
              <p:spPr bwMode="auto">
                <a:xfrm>
                  <a:off x="1680" y="2016"/>
                  <a:ext cx="432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29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395" y="2428"/>
                  <a:ext cx="75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AGGGCAT</a:t>
                  </a:r>
                </a:p>
              </p:txBody>
            </p:sp>
            <p:sp>
              <p:nvSpPr>
                <p:cNvPr id="629830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56" y="2428"/>
                  <a:ext cx="7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TAGCCCT</a:t>
                  </a:r>
                </a:p>
              </p:txBody>
            </p:sp>
            <p:sp>
              <p:nvSpPr>
                <p:cNvPr id="629831" name="Line 71"/>
                <p:cNvSpPr>
                  <a:spLocks noChangeShapeType="1"/>
                </p:cNvSpPr>
                <p:nvPr/>
              </p:nvSpPr>
              <p:spPr bwMode="auto">
                <a:xfrm>
                  <a:off x="2880" y="2016"/>
                  <a:ext cx="576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2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3600" y="2428"/>
                  <a:ext cx="7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AGCACTT</a:t>
                  </a:r>
                </a:p>
              </p:txBody>
            </p:sp>
            <p:sp>
              <p:nvSpPr>
                <p:cNvPr id="629833" name="Oval 73"/>
                <p:cNvSpPr>
                  <a:spLocks noChangeArrowheads="1"/>
                </p:cNvSpPr>
                <p:nvPr/>
              </p:nvSpPr>
              <p:spPr bwMode="auto">
                <a:xfrm>
                  <a:off x="3408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4" name="Oval 74"/>
                <p:cNvSpPr>
                  <a:spLocks noChangeArrowheads="1"/>
                </p:cNvSpPr>
                <p:nvPr/>
              </p:nvSpPr>
              <p:spPr bwMode="auto">
                <a:xfrm>
                  <a:off x="1200" y="2506"/>
                  <a:ext cx="96" cy="96"/>
                </a:xfrm>
                <a:prstGeom prst="ellipse">
                  <a:avLst/>
                </a:prstGeom>
                <a:solidFill>
                  <a:schemeClr val="folHlink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5" name="Rectangle 75"/>
                <p:cNvSpPr>
                  <a:spLocks noChangeArrowheads="1"/>
                </p:cNvSpPr>
                <p:nvPr/>
              </p:nvSpPr>
              <p:spPr bwMode="auto">
                <a:xfrm>
                  <a:off x="768" y="1920"/>
                  <a:ext cx="74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AAGGCCT</a:t>
                  </a:r>
                </a:p>
              </p:txBody>
            </p:sp>
            <p:sp>
              <p:nvSpPr>
                <p:cNvPr id="629836" name="Rectangle 76"/>
                <p:cNvSpPr>
                  <a:spLocks noChangeArrowheads="1"/>
                </p:cNvSpPr>
                <p:nvPr/>
              </p:nvSpPr>
              <p:spPr bwMode="auto">
                <a:xfrm>
                  <a:off x="3024" y="1920"/>
                  <a:ext cx="7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en-US" sz="1600">
                      <a:solidFill>
                        <a:schemeClr val="folHlink"/>
                      </a:solidFill>
                      <a:latin typeface="Verdana" charset="0"/>
                      <a:cs typeface="+mn-cs"/>
                    </a:rPr>
                    <a:t>TGGACTT</a:t>
                  </a:r>
                </a:p>
              </p:txBody>
            </p:sp>
            <p:sp>
              <p:nvSpPr>
                <p:cNvPr id="629837" name="Line 77"/>
                <p:cNvSpPr>
                  <a:spLocks noChangeShapeType="1"/>
                </p:cNvSpPr>
                <p:nvPr/>
              </p:nvSpPr>
              <p:spPr bwMode="auto">
                <a:xfrm>
                  <a:off x="2112" y="2544"/>
                  <a:ext cx="384" cy="528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8" name="Line 78"/>
                <p:cNvSpPr>
                  <a:spLocks noChangeShapeType="1"/>
                </p:cNvSpPr>
                <p:nvPr/>
              </p:nvSpPr>
              <p:spPr bwMode="auto">
                <a:xfrm rot="-5400000">
                  <a:off x="1632" y="2592"/>
                  <a:ext cx="528" cy="43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39" name="Line 79"/>
                <p:cNvSpPr>
                  <a:spLocks noChangeShapeType="1"/>
                </p:cNvSpPr>
                <p:nvPr/>
              </p:nvSpPr>
              <p:spPr bwMode="auto">
                <a:xfrm rot="-5400000">
                  <a:off x="3120" y="2736"/>
                  <a:ext cx="528" cy="144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40" name="Line 80"/>
                <p:cNvSpPr>
                  <a:spLocks noChangeShapeType="1"/>
                </p:cNvSpPr>
                <p:nvPr/>
              </p:nvSpPr>
              <p:spPr bwMode="auto">
                <a:xfrm rot="5400000" flipH="1">
                  <a:off x="3552" y="2448"/>
                  <a:ext cx="528" cy="72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  <p:sp>
              <p:nvSpPr>
                <p:cNvPr id="629841" name="Line 81"/>
                <p:cNvSpPr>
                  <a:spLocks noChangeShapeType="1"/>
                </p:cNvSpPr>
                <p:nvPr/>
              </p:nvSpPr>
              <p:spPr bwMode="auto">
                <a:xfrm rot="-5400000">
                  <a:off x="768" y="2544"/>
                  <a:ext cx="576" cy="48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1800">
                    <a:cs typeface="+mn-cs"/>
                  </a:endParaRPr>
                </a:p>
              </p:txBody>
            </p:sp>
          </p:grpSp>
          <p:sp>
            <p:nvSpPr>
              <p:cNvPr id="629842" name="Rectangle 82"/>
              <p:cNvSpPr>
                <a:spLocks noChangeArrowheads="1"/>
              </p:cNvSpPr>
              <p:nvPr/>
            </p:nvSpPr>
            <p:spPr bwMode="auto">
              <a:xfrm>
                <a:off x="3792" y="3196"/>
                <a:ext cx="739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AGCGCTT</a:t>
                </a:r>
              </a:p>
            </p:txBody>
          </p:sp>
          <p:sp>
            <p:nvSpPr>
              <p:cNvPr id="629843" name="Rectangle 83"/>
              <p:cNvSpPr>
                <a:spLocks noChangeArrowheads="1"/>
              </p:cNvSpPr>
              <p:nvPr/>
            </p:nvSpPr>
            <p:spPr bwMode="auto">
              <a:xfrm>
                <a:off x="2976" y="3196"/>
                <a:ext cx="74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AGCACAA</a:t>
                </a:r>
              </a:p>
            </p:txBody>
          </p:sp>
          <p:sp>
            <p:nvSpPr>
              <p:cNvPr id="629844" name="Rectangle 84"/>
              <p:cNvSpPr>
                <a:spLocks noChangeArrowheads="1"/>
              </p:cNvSpPr>
              <p:nvPr/>
            </p:nvSpPr>
            <p:spPr bwMode="auto">
              <a:xfrm>
                <a:off x="2160" y="3196"/>
                <a:ext cx="71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TAGACTT</a:t>
                </a:r>
              </a:p>
            </p:txBody>
          </p:sp>
          <p:sp>
            <p:nvSpPr>
              <p:cNvPr id="629845" name="Rectangle 85"/>
              <p:cNvSpPr>
                <a:spLocks noChangeArrowheads="1"/>
              </p:cNvSpPr>
              <p:nvPr/>
            </p:nvSpPr>
            <p:spPr bwMode="auto">
              <a:xfrm>
                <a:off x="1296" y="3196"/>
                <a:ext cx="73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TAGCCCA</a:t>
                </a:r>
              </a:p>
            </p:txBody>
          </p:sp>
          <p:sp>
            <p:nvSpPr>
              <p:cNvPr id="629846" name="Rectangle 86"/>
              <p:cNvSpPr>
                <a:spLocks noChangeArrowheads="1"/>
              </p:cNvSpPr>
              <p:nvPr/>
            </p:nvSpPr>
            <p:spPr bwMode="auto">
              <a:xfrm>
                <a:off x="443" y="3196"/>
                <a:ext cx="75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latin typeface="Verdana" charset="0"/>
                    <a:cs typeface="+mn-cs"/>
                  </a:rPr>
                  <a:t>AGGGCAT</a:t>
                </a:r>
              </a:p>
            </p:txBody>
          </p:sp>
        </p:grpSp>
        <p:sp>
          <p:nvSpPr>
            <p:cNvPr id="629847" name="Oval 87"/>
            <p:cNvSpPr>
              <a:spLocks noChangeArrowheads="1"/>
            </p:cNvSpPr>
            <p:nvPr/>
          </p:nvSpPr>
          <p:spPr bwMode="auto">
            <a:xfrm>
              <a:off x="76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48" name="Oval 88"/>
            <p:cNvSpPr>
              <a:spLocks noChangeArrowheads="1"/>
            </p:cNvSpPr>
            <p:nvPr/>
          </p:nvSpPr>
          <p:spPr bwMode="auto">
            <a:xfrm>
              <a:off x="160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49" name="Oval 89"/>
            <p:cNvSpPr>
              <a:spLocks noChangeArrowheads="1"/>
            </p:cNvSpPr>
            <p:nvPr/>
          </p:nvSpPr>
          <p:spPr bwMode="auto">
            <a:xfrm>
              <a:off x="244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50" name="Oval 90"/>
            <p:cNvSpPr>
              <a:spLocks noChangeArrowheads="1"/>
            </p:cNvSpPr>
            <p:nvPr/>
          </p:nvSpPr>
          <p:spPr bwMode="auto">
            <a:xfrm>
              <a:off x="3264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629851" name="Oval 91"/>
            <p:cNvSpPr>
              <a:spLocks noChangeArrowheads="1"/>
            </p:cNvSpPr>
            <p:nvPr/>
          </p:nvSpPr>
          <p:spPr bwMode="auto">
            <a:xfrm>
              <a:off x="4128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sp>
        <p:nvSpPr>
          <p:cNvPr id="92" name="Rectangle 91">
            <a:extLst>
              <a:ext uri="{FF2B5EF4-FFF2-40B4-BE49-F238E27FC236}">
                <a16:creationId xmlns:a16="http://schemas.microsoft.com/office/drawing/2014/main" id="{10EEEA8A-DD11-4D9D-969B-D7BAAF843A10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836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Line 2"/>
          <p:cNvSpPr>
            <a:spLocks noChangeShapeType="1"/>
          </p:cNvSpPr>
          <p:nvPr/>
        </p:nvSpPr>
        <p:spPr bwMode="auto">
          <a:xfrm flipV="1">
            <a:off x="37020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 flipH="1" flipV="1">
            <a:off x="4311650" y="4648200"/>
            <a:ext cx="6096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 flipH="1" flipV="1">
            <a:off x="3352800" y="426720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 flipH="1">
            <a:off x="4311650" y="42672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 flipH="1" flipV="1">
            <a:off x="5157788" y="42672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 flipH="1">
            <a:off x="5157788" y="3810000"/>
            <a:ext cx="8382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4823" name="Rectangle 8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Times New Roman" charset="0"/>
                <a:ea typeface="ＭＳ Ｐゴシック" charset="0"/>
                <a:cs typeface="ＭＳ Ｐゴシック" charset="0"/>
              </a:rPr>
              <a:t>Gene Tree Estimation</a:t>
            </a:r>
          </a:p>
        </p:txBody>
      </p:sp>
      <p:sp>
        <p:nvSpPr>
          <p:cNvPr id="101385" name="Rectangle 9"/>
          <p:cNvSpPr>
            <a:spLocks noChangeArrowheads="1"/>
          </p:cNvSpPr>
          <p:nvPr/>
        </p:nvSpPr>
        <p:spPr bwMode="auto">
          <a:xfrm>
            <a:off x="2097088" y="2346325"/>
            <a:ext cx="1417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TAGCCCA</a:t>
            </a:r>
          </a:p>
        </p:txBody>
      </p:sp>
      <p:sp>
        <p:nvSpPr>
          <p:cNvPr id="101386" name="Rectangle 10"/>
          <p:cNvSpPr>
            <a:spLocks noChangeArrowheads="1"/>
          </p:cNvSpPr>
          <p:nvPr/>
        </p:nvSpPr>
        <p:spPr bwMode="auto">
          <a:xfrm>
            <a:off x="3698875" y="2346325"/>
            <a:ext cx="13747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TAGACTT</a:t>
            </a: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5259388" y="2346325"/>
            <a:ext cx="141287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TGCACAA</a:t>
            </a:r>
          </a:p>
        </p:txBody>
      </p: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6858000" y="2346325"/>
            <a:ext cx="1401763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TGCGCTT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457200" y="2346325"/>
            <a:ext cx="1455738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>
                <a:latin typeface="Verdana" charset="0"/>
              </a:rPr>
              <a:t>AGGGCAT</a:t>
            </a:r>
          </a:p>
        </p:txBody>
      </p:sp>
      <p:sp>
        <p:nvSpPr>
          <p:cNvPr id="101390" name="Oval 14"/>
          <p:cNvSpPr>
            <a:spLocks noChangeArrowheads="1"/>
          </p:cNvSpPr>
          <p:nvPr/>
        </p:nvSpPr>
        <p:spPr bwMode="auto">
          <a:xfrm>
            <a:off x="11430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1" name="Oval 15"/>
          <p:cNvSpPr>
            <a:spLocks noChangeArrowheads="1"/>
          </p:cNvSpPr>
          <p:nvPr/>
        </p:nvSpPr>
        <p:spPr bwMode="auto">
          <a:xfrm>
            <a:off x="27241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2" name="Oval 16"/>
          <p:cNvSpPr>
            <a:spLocks noChangeArrowheads="1"/>
          </p:cNvSpPr>
          <p:nvPr/>
        </p:nvSpPr>
        <p:spPr bwMode="auto">
          <a:xfrm>
            <a:off x="43053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3" name="Oval 17"/>
          <p:cNvSpPr>
            <a:spLocks noChangeArrowheads="1"/>
          </p:cNvSpPr>
          <p:nvPr/>
        </p:nvSpPr>
        <p:spPr bwMode="auto">
          <a:xfrm>
            <a:off x="588645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4" name="Oval 18"/>
          <p:cNvSpPr>
            <a:spLocks noChangeArrowheads="1"/>
          </p:cNvSpPr>
          <p:nvPr/>
        </p:nvSpPr>
        <p:spPr bwMode="auto">
          <a:xfrm>
            <a:off x="7467600" y="1981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395" name="Rectangle 19"/>
          <p:cNvSpPr>
            <a:spLocks noChangeArrowheads="1"/>
          </p:cNvSpPr>
          <p:nvPr/>
        </p:nvSpPr>
        <p:spPr bwMode="auto">
          <a:xfrm>
            <a:off x="8382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243840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397" name="Rectangle 21"/>
          <p:cNvSpPr>
            <a:spLocks noChangeArrowheads="1"/>
          </p:cNvSpPr>
          <p:nvPr/>
        </p:nvSpPr>
        <p:spPr bwMode="auto">
          <a:xfrm>
            <a:off x="3962400" y="167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398" name="Rectangle 22"/>
          <p:cNvSpPr>
            <a:spLocks noChangeArrowheads="1"/>
          </p:cNvSpPr>
          <p:nvPr/>
        </p:nvSpPr>
        <p:spPr bwMode="auto">
          <a:xfrm>
            <a:off x="5530850" y="1676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399" name="Rectangle 23"/>
          <p:cNvSpPr>
            <a:spLocks noChangeArrowheads="1"/>
          </p:cNvSpPr>
          <p:nvPr/>
        </p:nvSpPr>
        <p:spPr bwMode="auto">
          <a:xfrm>
            <a:off x="7138988" y="167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0" name="AutoShape 24"/>
          <p:cNvSpPr>
            <a:spLocks noChangeArrowheads="1"/>
          </p:cNvSpPr>
          <p:nvPr/>
        </p:nvSpPr>
        <p:spPr bwMode="auto">
          <a:xfrm>
            <a:off x="3657600" y="3048000"/>
            <a:ext cx="1600200" cy="685800"/>
          </a:xfrm>
          <a:prstGeom prst="downArrow">
            <a:avLst>
              <a:gd name="adj1" fmla="val 67463"/>
              <a:gd name="adj2" fmla="val 53704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1" name="Rectangle 25"/>
          <p:cNvSpPr>
            <a:spLocks noChangeArrowheads="1"/>
          </p:cNvSpPr>
          <p:nvPr/>
        </p:nvSpPr>
        <p:spPr bwMode="auto">
          <a:xfrm>
            <a:off x="2667000" y="3962400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U</a:t>
            </a:r>
          </a:p>
        </p:txBody>
      </p:sp>
      <p:sp>
        <p:nvSpPr>
          <p:cNvPr id="101402" name="Rectangle 26"/>
          <p:cNvSpPr>
            <a:spLocks noChangeArrowheads="1"/>
          </p:cNvSpPr>
          <p:nvPr/>
        </p:nvSpPr>
        <p:spPr bwMode="auto">
          <a:xfrm>
            <a:off x="3525838" y="5486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V</a:t>
            </a:r>
          </a:p>
        </p:txBody>
      </p:sp>
      <p:sp>
        <p:nvSpPr>
          <p:cNvPr id="101403" name="Rectangle 27"/>
          <p:cNvSpPr>
            <a:spLocks noChangeArrowheads="1"/>
          </p:cNvSpPr>
          <p:nvPr/>
        </p:nvSpPr>
        <p:spPr bwMode="auto">
          <a:xfrm>
            <a:off x="4692650" y="54864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W</a:t>
            </a:r>
          </a:p>
        </p:txBody>
      </p:sp>
      <p:sp>
        <p:nvSpPr>
          <p:cNvPr id="101404" name="Rectangle 28"/>
          <p:cNvSpPr>
            <a:spLocks noChangeArrowheads="1"/>
          </p:cNvSpPr>
          <p:nvPr/>
        </p:nvSpPr>
        <p:spPr bwMode="auto">
          <a:xfrm>
            <a:off x="6148388" y="35814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X</a:t>
            </a:r>
          </a:p>
        </p:txBody>
      </p:sp>
      <p:sp>
        <p:nvSpPr>
          <p:cNvPr id="101405" name="Rectangle 29"/>
          <p:cNvSpPr>
            <a:spLocks noChangeArrowheads="1"/>
          </p:cNvSpPr>
          <p:nvPr/>
        </p:nvSpPr>
        <p:spPr bwMode="auto">
          <a:xfrm>
            <a:off x="6148388" y="4572000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>
                <a:solidFill>
                  <a:schemeClr val="accent2"/>
                </a:solidFill>
                <a:latin typeface="Times New Roman" charset="0"/>
              </a:rPr>
              <a:t>Y</a:t>
            </a:r>
          </a:p>
        </p:txBody>
      </p:sp>
      <p:sp>
        <p:nvSpPr>
          <p:cNvPr id="101406" name="Oval 30"/>
          <p:cNvSpPr>
            <a:spLocks noChangeArrowheads="1"/>
          </p:cNvSpPr>
          <p:nvPr/>
        </p:nvSpPr>
        <p:spPr bwMode="auto">
          <a:xfrm>
            <a:off x="3200400" y="4114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7" name="Oval 31"/>
          <p:cNvSpPr>
            <a:spLocks noChangeArrowheads="1"/>
          </p:cNvSpPr>
          <p:nvPr/>
        </p:nvSpPr>
        <p:spPr bwMode="auto">
          <a:xfrm>
            <a:off x="3625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8" name="Oval 32"/>
          <p:cNvSpPr>
            <a:spLocks noChangeArrowheads="1"/>
          </p:cNvSpPr>
          <p:nvPr/>
        </p:nvSpPr>
        <p:spPr bwMode="auto">
          <a:xfrm>
            <a:off x="4768850" y="5257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09" name="Oval 33"/>
          <p:cNvSpPr>
            <a:spLocks noChangeArrowheads="1"/>
          </p:cNvSpPr>
          <p:nvPr/>
        </p:nvSpPr>
        <p:spPr bwMode="auto">
          <a:xfrm>
            <a:off x="5919788" y="464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1410" name="Oval 34"/>
          <p:cNvSpPr>
            <a:spLocks noChangeArrowheads="1"/>
          </p:cNvSpPr>
          <p:nvPr/>
        </p:nvSpPr>
        <p:spPr bwMode="auto">
          <a:xfrm>
            <a:off x="5919788" y="37338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F513DE1-2C6B-48A9-8718-FB2FA7002E27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28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-304800"/>
            <a:ext cx="7772400" cy="1143000"/>
          </a:xfrm>
        </p:spPr>
        <p:txBody>
          <a:bodyPr/>
          <a:lstStyle/>
          <a:p>
            <a:r>
              <a:rPr lang="en-US" sz="4000" b="0"/>
              <a:t>Quantifying Error</a:t>
            </a:r>
            <a:endParaRPr lang="en-US" sz="4000"/>
          </a:p>
        </p:txBody>
      </p:sp>
      <p:pic>
        <p:nvPicPr>
          <p:cNvPr id="635908" name="Picture 4" descr="intro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55638"/>
            <a:ext cx="6324600" cy="5675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914400" y="3669135"/>
            <a:ext cx="332585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0" dirty="0">
                <a:latin typeface="Verdana" charset="0"/>
              </a:rPr>
              <a:t>FN: false negative</a:t>
            </a:r>
          </a:p>
          <a:p>
            <a:r>
              <a:rPr lang="en-US" sz="2400" b="0" dirty="0">
                <a:latin typeface="Verdana" charset="0"/>
              </a:rPr>
              <a:t>      (missing edge)</a:t>
            </a:r>
          </a:p>
          <a:p>
            <a:r>
              <a:rPr lang="en-US" sz="2400" b="0" dirty="0">
                <a:latin typeface="Verdana" charset="0"/>
              </a:rPr>
              <a:t>FP: false positive</a:t>
            </a:r>
          </a:p>
          <a:p>
            <a:r>
              <a:rPr lang="en-US" sz="2400" b="0" dirty="0">
                <a:latin typeface="Verdana" charset="0"/>
              </a:rPr>
              <a:t>      (incorrect edge)</a:t>
            </a:r>
          </a:p>
          <a:p>
            <a:endParaRPr lang="en-US" sz="2400" b="0" dirty="0">
              <a:latin typeface="Verdana" charset="0"/>
            </a:endParaRPr>
          </a:p>
        </p:txBody>
      </p:sp>
      <p:sp>
        <p:nvSpPr>
          <p:cNvPr id="635910" name="Line 6"/>
          <p:cNvSpPr>
            <a:spLocks noChangeShapeType="1"/>
          </p:cNvSpPr>
          <p:nvPr/>
        </p:nvSpPr>
        <p:spPr bwMode="auto">
          <a:xfrm>
            <a:off x="2895600" y="1524000"/>
            <a:ext cx="152400" cy="381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1" name="Rectangle 7"/>
          <p:cNvSpPr>
            <a:spLocks noChangeArrowheads="1"/>
          </p:cNvSpPr>
          <p:nvPr/>
        </p:nvSpPr>
        <p:spPr bwMode="auto">
          <a:xfrm>
            <a:off x="3048000" y="1473200"/>
            <a:ext cx="520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FN</a:t>
            </a:r>
          </a:p>
        </p:txBody>
      </p:sp>
      <p:sp>
        <p:nvSpPr>
          <p:cNvPr id="635912" name="Line 8"/>
          <p:cNvSpPr>
            <a:spLocks noChangeShapeType="1"/>
          </p:cNvSpPr>
          <p:nvPr/>
        </p:nvSpPr>
        <p:spPr bwMode="auto">
          <a:xfrm>
            <a:off x="6518275" y="5105400"/>
            <a:ext cx="41592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5913" name="Rectangle 9"/>
          <p:cNvSpPr>
            <a:spLocks noChangeArrowheads="1"/>
          </p:cNvSpPr>
          <p:nvPr/>
        </p:nvSpPr>
        <p:spPr bwMode="auto">
          <a:xfrm>
            <a:off x="6375400" y="5181600"/>
            <a:ext cx="48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Verdana" charset="0"/>
              </a:rPr>
              <a:t>FP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75132" y="5443177"/>
            <a:ext cx="2138140" cy="7848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Verdana" charset="0"/>
              </a:rPr>
              <a:t>50% error rate</a:t>
            </a:r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7C87CB-16E5-453A-8F4D-47313ACF531D}"/>
              </a:ext>
            </a:extLst>
          </p:cNvPr>
          <p:cNvSpPr/>
          <p:nvPr/>
        </p:nvSpPr>
        <p:spPr>
          <a:xfrm>
            <a:off x="0" y="645108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96787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820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3900" b="0">
                <a:cs typeface="+mj-cs"/>
              </a:rPr>
              <a:t>Distance-based estimation</a:t>
            </a:r>
            <a:endParaRPr lang="en-US" sz="3900">
              <a:cs typeface="+mj-cs"/>
            </a:endParaRPr>
          </a:p>
        </p:txBody>
      </p:sp>
      <p:pic>
        <p:nvPicPr>
          <p:cNvPr id="30723" name="Picture 4" descr="n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01038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109" name="AutoShape 5"/>
          <p:cNvSpPr>
            <a:spLocks noChangeArrowheads="1"/>
          </p:cNvSpPr>
          <p:nvPr/>
        </p:nvSpPr>
        <p:spPr bwMode="auto">
          <a:xfrm rot="10800000">
            <a:off x="2878138" y="5445125"/>
            <a:ext cx="1025525" cy="123825"/>
          </a:xfrm>
          <a:prstGeom prst="rightArrow">
            <a:avLst>
              <a:gd name="adj1" fmla="val 50000"/>
              <a:gd name="adj2" fmla="val 207051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AA0D90-2818-40E0-8C3D-3691BD0B9EAA}"/>
              </a:ext>
            </a:extLst>
          </p:cNvPr>
          <p:cNvSpPr/>
          <p:nvPr/>
        </p:nvSpPr>
        <p:spPr>
          <a:xfrm>
            <a:off x="23269" y="6226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6926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3"/>
          <p:cNvSpPr txBox="1">
            <a:spLocks noChangeArrowheads="1"/>
          </p:cNvSpPr>
          <p:nvPr/>
        </p:nvSpPr>
        <p:spPr bwMode="auto">
          <a:xfrm>
            <a:off x="1851025" y="2819400"/>
            <a:ext cx="44592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4505325" y="1828800"/>
            <a:ext cx="13525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>
                <a:solidFill>
                  <a:srgbClr val="FF3300"/>
                </a:solidFill>
                <a:cs typeface="Arial" charset="0"/>
              </a:rPr>
              <a:t>Mutation</a:t>
            </a:r>
          </a:p>
        </p:txBody>
      </p:sp>
      <p:sp>
        <p:nvSpPr>
          <p:cNvPr id="185349" name="Freeform 5"/>
          <p:cNvSpPr>
            <a:spLocks/>
          </p:cNvSpPr>
          <p:nvPr/>
        </p:nvSpPr>
        <p:spPr bwMode="auto">
          <a:xfrm rot="10800000">
            <a:off x="3430588" y="2211388"/>
            <a:ext cx="334962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0" name="Freeform 6"/>
          <p:cNvSpPr>
            <a:spLocks/>
          </p:cNvSpPr>
          <p:nvPr/>
        </p:nvSpPr>
        <p:spPr bwMode="auto">
          <a:xfrm rot="10800000">
            <a:off x="4725988" y="2365375"/>
            <a:ext cx="195262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1" name="Text Box 7"/>
          <p:cNvSpPr txBox="1">
            <a:spLocks noChangeArrowheads="1"/>
          </p:cNvSpPr>
          <p:nvPr/>
        </p:nvSpPr>
        <p:spPr bwMode="auto">
          <a:xfrm>
            <a:off x="3135313" y="1828800"/>
            <a:ext cx="13017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>
                <a:solidFill>
                  <a:srgbClr val="FF3300"/>
                </a:solidFill>
                <a:cs typeface="Arial" charset="0"/>
              </a:rPr>
              <a:t>Deletion</a:t>
            </a: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2514600" y="40068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>
                <a:solidFill>
                  <a:srgbClr val="000000"/>
                </a:solidFill>
                <a:latin typeface="Courier New" charset="0"/>
                <a:cs typeface="Arial" charset="0"/>
              </a:rPr>
              <a:t>…ACCAGT</a:t>
            </a:r>
            <a:r>
              <a:rPr lang="en-GB" sz="3300">
                <a:solidFill>
                  <a:srgbClr val="0033CC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>
                <a:solidFill>
                  <a:srgbClr val="000000"/>
                </a:solidFill>
                <a:latin typeface="Courier New" charset="0"/>
                <a:cs typeface="Arial" charset="0"/>
              </a:rPr>
              <a:t>ACCA…</a:t>
            </a:r>
          </a:p>
        </p:txBody>
      </p:sp>
      <p:sp>
        <p:nvSpPr>
          <p:cNvPr id="185353" name="Line 9"/>
          <p:cNvSpPr>
            <a:spLocks noChangeShapeType="1"/>
          </p:cNvSpPr>
          <p:nvPr/>
        </p:nvSpPr>
        <p:spPr bwMode="auto">
          <a:xfrm>
            <a:off x="2743200" y="32766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4" name="Line 10"/>
          <p:cNvSpPr>
            <a:spLocks noChangeShapeType="1"/>
          </p:cNvSpPr>
          <p:nvPr/>
        </p:nvSpPr>
        <p:spPr bwMode="auto">
          <a:xfrm flipH="1">
            <a:off x="3352800" y="3200400"/>
            <a:ext cx="3810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185355" name="Line 11"/>
          <p:cNvSpPr>
            <a:spLocks noChangeShapeType="1"/>
          </p:cNvSpPr>
          <p:nvPr/>
        </p:nvSpPr>
        <p:spPr bwMode="auto">
          <a:xfrm flipH="1">
            <a:off x="4495800" y="3276600"/>
            <a:ext cx="304800" cy="762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800">
              <a:cs typeface="+mn-cs"/>
            </a:endParaRPr>
          </a:p>
        </p:txBody>
      </p:sp>
      <p:sp>
        <p:nvSpPr>
          <p:cNvPr id="46090" name="Rectangle 1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pPr eaLnBrk="1" hangingPunct="1"/>
            <a:r>
              <a:rPr lang="en-US" sz="4000">
                <a:latin typeface="Arial" charset="0"/>
                <a:ea typeface="ＭＳ Ｐゴシック" charset="0"/>
                <a:cs typeface="ＭＳ Ｐゴシック" charset="0"/>
              </a:rPr>
              <a:t>Indels (insertions and deletions)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0A087F-370C-4042-A87B-8A4B32D58EBE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095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343400" y="1600200"/>
            <a:ext cx="48006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3300" b="1">
                <a:solidFill>
                  <a:srgbClr val="FF0000"/>
                </a:solidFill>
                <a:latin typeface="Courier New" charset="0"/>
                <a:cs typeface="Arial" charset="0"/>
              </a:rPr>
              <a:t>-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A…</a:t>
            </a:r>
          </a:p>
          <a:p>
            <a:pPr>
              <a:lnSpc>
                <a:spcPct val="94000"/>
              </a:lnSpc>
              <a:spcBef>
                <a:spcPts val="1475"/>
              </a:spcBef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…AC</a:t>
            </a:r>
            <a:r>
              <a:rPr lang="en-GB" sz="3300" b="1">
                <a:solidFill>
                  <a:srgbClr val="FF00FF"/>
                </a:solidFill>
                <a:latin typeface="Courier New" charset="0"/>
                <a:cs typeface="Arial" charset="0"/>
              </a:rPr>
              <a:t>----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3300" b="1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33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A…</a:t>
            </a:r>
            <a:endParaRPr lang="en-GB" b="1">
              <a:solidFill>
                <a:srgbClr val="000000"/>
              </a:solidFill>
              <a:latin typeface="Courier New" charset="0"/>
              <a:cs typeface="Arial" charset="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/>
          </p:nvPr>
        </p:nvSpPr>
        <p:spPr>
          <a:xfrm>
            <a:off x="784225" y="3846513"/>
            <a:ext cx="7359650" cy="1543050"/>
          </a:xfr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/>
          <a:lstStyle/>
          <a:p>
            <a:pPr marL="430213" indent="-323850" algn="l" defTabSz="457200" eaLnBrk="1" hangingPunct="1">
              <a:lnSpc>
                <a:spcPct val="90000"/>
              </a:lnSpc>
              <a:spcBef>
                <a:spcPct val="200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000" b="1">
                <a:solidFill>
                  <a:schemeClr val="tx1"/>
                </a:solidFill>
              </a:rPr>
              <a:t>The </a:t>
            </a:r>
            <a:r>
              <a:rPr lang="en-GB" sz="2000" b="1">
                <a:solidFill>
                  <a:srgbClr val="3333CC"/>
                </a:solidFill>
              </a:rPr>
              <a:t>true multiple alignment</a:t>
            </a:r>
            <a:r>
              <a:rPr lang="en-GB" sz="2000" b="1">
                <a:solidFill>
                  <a:schemeClr val="tx1"/>
                </a:solidFill>
              </a:rPr>
              <a:t> </a:t>
            </a:r>
          </a:p>
          <a:p>
            <a:pPr marL="862013" lvl="1" indent="-285750" algn="l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800" b="1">
                <a:solidFill>
                  <a:schemeClr val="tx1"/>
                </a:solidFill>
              </a:rPr>
              <a:t>Reflects historical substitution, insertion, and deletion events</a:t>
            </a:r>
          </a:p>
          <a:p>
            <a:pPr marL="862013" lvl="1" indent="-285750" algn="l" defTabSz="457200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1800" b="1">
                <a:solidFill>
                  <a:schemeClr val="tx1"/>
                </a:solidFill>
              </a:rPr>
              <a:t>Defined using transitive closure of pairwise alignments computed on edges of the true tree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23825" y="1066800"/>
            <a:ext cx="388778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</a:t>
            </a:r>
            <a:r>
              <a:rPr lang="en-GB" sz="2800" b="1">
                <a:solidFill>
                  <a:srgbClr val="FF00FF"/>
                </a:solidFill>
                <a:latin typeface="Courier New" charset="0"/>
                <a:cs typeface="Arial" charset="0"/>
              </a:rPr>
              <a:t>GGTG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CAGT</a:t>
            </a:r>
            <a:r>
              <a:rPr lang="en-GB" sz="28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ACCA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362200" y="414338"/>
            <a:ext cx="13779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>
                <a:solidFill>
                  <a:srgbClr val="FF3300"/>
                </a:solidFill>
                <a:cs typeface="Arial" charset="0"/>
              </a:rPr>
              <a:t>Substitution</a:t>
            </a:r>
          </a:p>
        </p:txBody>
      </p:sp>
      <p:sp>
        <p:nvSpPr>
          <p:cNvPr id="103430" name="Freeform 6"/>
          <p:cNvSpPr>
            <a:spLocks/>
          </p:cNvSpPr>
          <p:nvPr/>
        </p:nvSpPr>
        <p:spPr bwMode="auto">
          <a:xfrm rot="10800000">
            <a:off x="1447800" y="533400"/>
            <a:ext cx="334963" cy="682625"/>
          </a:xfrm>
          <a:custGeom>
            <a:avLst/>
            <a:gdLst>
              <a:gd name="T0" fmla="*/ 288 w 288"/>
              <a:gd name="T1" fmla="*/ 0 h 691"/>
              <a:gd name="T2" fmla="*/ 266 w 288"/>
              <a:gd name="T3" fmla="*/ 21 h 691"/>
              <a:gd name="T4" fmla="*/ 238 w 288"/>
              <a:gd name="T5" fmla="*/ 64 h 691"/>
              <a:gd name="T6" fmla="*/ 209 w 288"/>
              <a:gd name="T7" fmla="*/ 216 h 691"/>
              <a:gd name="T8" fmla="*/ 180 w 288"/>
              <a:gd name="T9" fmla="*/ 244 h 691"/>
              <a:gd name="T10" fmla="*/ 101 w 288"/>
              <a:gd name="T11" fmla="*/ 331 h 691"/>
              <a:gd name="T12" fmla="*/ 144 w 288"/>
              <a:gd name="T13" fmla="*/ 388 h 691"/>
              <a:gd name="T14" fmla="*/ 101 w 288"/>
              <a:gd name="T15" fmla="*/ 453 h 691"/>
              <a:gd name="T16" fmla="*/ 72 w 288"/>
              <a:gd name="T17" fmla="*/ 496 h 691"/>
              <a:gd name="T18" fmla="*/ 65 w 288"/>
              <a:gd name="T19" fmla="*/ 518 h 691"/>
              <a:gd name="T20" fmla="*/ 72 w 288"/>
              <a:gd name="T21" fmla="*/ 568 h 691"/>
              <a:gd name="T22" fmla="*/ 50 w 288"/>
              <a:gd name="T23" fmla="*/ 583 h 691"/>
              <a:gd name="T24" fmla="*/ 43 w 288"/>
              <a:gd name="T25" fmla="*/ 640 h 691"/>
              <a:gd name="T26" fmla="*/ 14 w 288"/>
              <a:gd name="T27" fmla="*/ 676 h 691"/>
              <a:gd name="T28" fmla="*/ 0 w 288"/>
              <a:gd name="T29" fmla="*/ 691 h 6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8" h="691">
                <a:moveTo>
                  <a:pt x="288" y="0"/>
                </a:moveTo>
                <a:cubicBezTo>
                  <a:pt x="281" y="7"/>
                  <a:pt x="272" y="13"/>
                  <a:pt x="266" y="21"/>
                </a:cubicBezTo>
                <a:cubicBezTo>
                  <a:pt x="255" y="34"/>
                  <a:pt x="238" y="64"/>
                  <a:pt x="238" y="64"/>
                </a:cubicBezTo>
                <a:cubicBezTo>
                  <a:pt x="227" y="114"/>
                  <a:pt x="226" y="167"/>
                  <a:pt x="209" y="216"/>
                </a:cubicBezTo>
                <a:cubicBezTo>
                  <a:pt x="205" y="229"/>
                  <a:pt x="189" y="234"/>
                  <a:pt x="180" y="244"/>
                </a:cubicBezTo>
                <a:cubicBezTo>
                  <a:pt x="154" y="274"/>
                  <a:pt x="123" y="297"/>
                  <a:pt x="101" y="331"/>
                </a:cubicBezTo>
                <a:cubicBezTo>
                  <a:pt x="142" y="372"/>
                  <a:pt x="132" y="351"/>
                  <a:pt x="144" y="388"/>
                </a:cubicBezTo>
                <a:cubicBezTo>
                  <a:pt x="134" y="418"/>
                  <a:pt x="120" y="429"/>
                  <a:pt x="101" y="453"/>
                </a:cubicBezTo>
                <a:cubicBezTo>
                  <a:pt x="90" y="467"/>
                  <a:pt x="72" y="496"/>
                  <a:pt x="72" y="496"/>
                </a:cubicBezTo>
                <a:cubicBezTo>
                  <a:pt x="70" y="503"/>
                  <a:pt x="64" y="510"/>
                  <a:pt x="65" y="518"/>
                </a:cubicBezTo>
                <a:cubicBezTo>
                  <a:pt x="70" y="549"/>
                  <a:pt x="97" y="531"/>
                  <a:pt x="72" y="568"/>
                </a:cubicBezTo>
                <a:cubicBezTo>
                  <a:pt x="67" y="575"/>
                  <a:pt x="57" y="578"/>
                  <a:pt x="50" y="583"/>
                </a:cubicBezTo>
                <a:cubicBezTo>
                  <a:pt x="17" y="633"/>
                  <a:pt x="8" y="617"/>
                  <a:pt x="43" y="640"/>
                </a:cubicBezTo>
                <a:cubicBezTo>
                  <a:pt x="32" y="676"/>
                  <a:pt x="45" y="651"/>
                  <a:pt x="14" y="676"/>
                </a:cubicBezTo>
                <a:cubicBezTo>
                  <a:pt x="9" y="680"/>
                  <a:pt x="0" y="691"/>
                  <a:pt x="0" y="691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1" name="Freeform 7"/>
          <p:cNvSpPr>
            <a:spLocks/>
          </p:cNvSpPr>
          <p:nvPr/>
        </p:nvSpPr>
        <p:spPr bwMode="auto">
          <a:xfrm rot="10800000">
            <a:off x="2743200" y="685800"/>
            <a:ext cx="195263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295400" y="261938"/>
            <a:ext cx="1022350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>
                <a:solidFill>
                  <a:srgbClr val="FF3300"/>
                </a:solidFill>
                <a:cs typeface="Arial" charset="0"/>
              </a:rPr>
              <a:t>Deletion</a:t>
            </a:r>
            <a:endParaRPr lang="en-GB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787400" y="2254250"/>
            <a:ext cx="3581400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4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ACCAGT</a:t>
            </a:r>
            <a:r>
              <a:rPr lang="en-GB" sz="2800" b="1">
                <a:solidFill>
                  <a:srgbClr val="0099FF"/>
                </a:solidFill>
                <a:latin typeface="Courier New" charset="0"/>
                <a:cs typeface="Arial" charset="0"/>
              </a:rPr>
              <a:t>C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ACC</a:t>
            </a:r>
            <a:r>
              <a:rPr lang="en-GB" sz="2800" b="1">
                <a:solidFill>
                  <a:srgbClr val="FF0000"/>
                </a:solidFill>
                <a:latin typeface="Courier New" charset="0"/>
                <a:cs typeface="Arial" charset="0"/>
              </a:rPr>
              <a:t>T</a:t>
            </a:r>
            <a:r>
              <a:rPr lang="en-GB" sz="2800" b="1">
                <a:solidFill>
                  <a:srgbClr val="000000"/>
                </a:solidFill>
                <a:latin typeface="Courier New" charset="0"/>
                <a:cs typeface="Arial" charset="0"/>
              </a:rPr>
              <a:t>A</a:t>
            </a:r>
            <a:r>
              <a:rPr lang="en-GB" sz="3300" b="1">
                <a:solidFill>
                  <a:srgbClr val="000000"/>
                </a:solidFill>
                <a:latin typeface="Courier New" charset="0"/>
                <a:cs typeface="Arial" charset="0"/>
              </a:rPr>
              <a:t>…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990600" y="1524000"/>
            <a:ext cx="6096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 flipH="1">
            <a:off x="1600200" y="1524000"/>
            <a:ext cx="152400" cy="9144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H="1">
            <a:off x="2514600" y="1524000"/>
            <a:ext cx="15240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7" name="Freeform 13"/>
          <p:cNvSpPr>
            <a:spLocks/>
          </p:cNvSpPr>
          <p:nvPr/>
        </p:nvSpPr>
        <p:spPr bwMode="auto">
          <a:xfrm rot="10800000">
            <a:off x="3352800" y="1905000"/>
            <a:ext cx="195263" cy="479425"/>
          </a:xfrm>
          <a:custGeom>
            <a:avLst/>
            <a:gdLst>
              <a:gd name="T0" fmla="*/ 123 w 123"/>
              <a:gd name="T1" fmla="*/ 0 h 302"/>
              <a:gd name="T2" fmla="*/ 51 w 123"/>
              <a:gd name="T3" fmla="*/ 58 h 302"/>
              <a:gd name="T4" fmla="*/ 94 w 123"/>
              <a:gd name="T5" fmla="*/ 130 h 302"/>
              <a:gd name="T6" fmla="*/ 15 w 123"/>
              <a:gd name="T7" fmla="*/ 223 h 302"/>
              <a:gd name="T8" fmla="*/ 22 w 123"/>
              <a:gd name="T9" fmla="*/ 245 h 302"/>
              <a:gd name="T10" fmla="*/ 36 w 123"/>
              <a:gd name="T11" fmla="*/ 266 h 302"/>
              <a:gd name="T12" fmla="*/ 0 w 123"/>
              <a:gd name="T13" fmla="*/ 302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3" h="302">
                <a:moveTo>
                  <a:pt x="123" y="0"/>
                </a:moveTo>
                <a:cubicBezTo>
                  <a:pt x="99" y="19"/>
                  <a:pt x="72" y="36"/>
                  <a:pt x="51" y="58"/>
                </a:cubicBezTo>
                <a:cubicBezTo>
                  <a:pt x="61" y="110"/>
                  <a:pt x="69" y="90"/>
                  <a:pt x="94" y="130"/>
                </a:cubicBezTo>
                <a:cubicBezTo>
                  <a:pt x="60" y="184"/>
                  <a:pt x="55" y="183"/>
                  <a:pt x="15" y="223"/>
                </a:cubicBezTo>
                <a:cubicBezTo>
                  <a:pt x="17" y="230"/>
                  <a:pt x="19" y="238"/>
                  <a:pt x="22" y="245"/>
                </a:cubicBezTo>
                <a:cubicBezTo>
                  <a:pt x="26" y="253"/>
                  <a:pt x="36" y="258"/>
                  <a:pt x="36" y="266"/>
                </a:cubicBezTo>
                <a:cubicBezTo>
                  <a:pt x="36" y="283"/>
                  <a:pt x="0" y="302"/>
                  <a:pt x="0" y="302"/>
                </a:cubicBezTo>
              </a:path>
            </a:pathLst>
          </a:custGeom>
          <a:solidFill>
            <a:srgbClr val="00CC99"/>
          </a:solidFill>
          <a:ln w="3816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38" name="Text Box 14"/>
          <p:cNvSpPr txBox="1">
            <a:spLocks noChangeArrowheads="1"/>
          </p:cNvSpPr>
          <p:nvPr/>
        </p:nvSpPr>
        <p:spPr bwMode="auto">
          <a:xfrm>
            <a:off x="3124200" y="1600200"/>
            <a:ext cx="1060450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1436" tIns="45718" rIns="91436" bIns="45718">
            <a:spAutoFit/>
          </a:bodyPr>
          <a:lstStyle>
            <a:lvl1pPr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90525" indent="-196850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58578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782638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977900" indent="-195263" defTabSz="414338"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14351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18923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23495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2806700" indent="-195263" defTabSz="414338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14338" algn="l"/>
                <a:tab pos="828675" algn="l"/>
                <a:tab pos="1244600" algn="l"/>
                <a:tab pos="1658938" algn="l"/>
                <a:tab pos="2073275" algn="l"/>
                <a:tab pos="2487613" algn="l"/>
                <a:tab pos="2903538" algn="l"/>
                <a:tab pos="3317875" algn="l"/>
                <a:tab pos="3732213" algn="l"/>
                <a:tab pos="4146550" algn="l"/>
                <a:tab pos="4562475" algn="l"/>
                <a:tab pos="4976813" algn="l"/>
                <a:tab pos="5391150" algn="l"/>
                <a:tab pos="5805488" algn="l"/>
                <a:tab pos="6221413" algn="l"/>
                <a:tab pos="6635750" algn="l"/>
                <a:tab pos="7050088" algn="l"/>
                <a:tab pos="7464425" algn="l"/>
                <a:tab pos="7880350" algn="l"/>
                <a:tab pos="8294688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3000"/>
              </a:lnSpc>
              <a:buClr>
                <a:srgbClr val="000000"/>
              </a:buClr>
              <a:buSzPct val="45000"/>
              <a:buFont typeface="Wingdings" charset="0"/>
              <a:buNone/>
              <a:defRPr/>
            </a:pPr>
            <a:r>
              <a:rPr lang="en-GB" sz="1800">
                <a:solidFill>
                  <a:srgbClr val="FF3300"/>
                </a:solidFill>
                <a:cs typeface="Arial" charset="0"/>
              </a:rPr>
              <a:t>Insertion</a:t>
            </a:r>
            <a:endParaRPr lang="en-GB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EB22DE-0BB1-44E4-9B0D-6EC4130B675E}"/>
              </a:ext>
            </a:extLst>
          </p:cNvPr>
          <p:cNvSpPr/>
          <p:nvPr/>
        </p:nvSpPr>
        <p:spPr>
          <a:xfrm>
            <a:off x="60993" y="6407837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808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latin typeface="Arial" charset="0"/>
                <a:ea typeface="ＭＳ Ｐゴシック" charset="0"/>
                <a:cs typeface="ＭＳ Ｐゴシック" charset="0"/>
              </a:rPr>
              <a:t>Gene Tree Estimation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4C229-C2EA-488F-93AA-9D35E25D066B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8656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Input: unaligned sequences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ED760B-991E-4E44-AC4E-23DE0FD81AF3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88688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Phase 1: Alignment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-------TCAC--GACCGACA</a:t>
            </a:r>
            <a:endParaRPr lang="en-US" sz="200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40386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7339B9-4FE4-4013-99AE-CA765538343D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1524000" y="1981200"/>
            <a:ext cx="5943600" cy="1447800"/>
            <a:chOff x="1104" y="1200"/>
            <a:chExt cx="3456" cy="1728"/>
          </a:xfrm>
        </p:grpSpPr>
        <p:sp>
          <p:nvSpPr>
            <p:cNvPr id="490499" name="Line 3"/>
            <p:cNvSpPr>
              <a:spLocks noChangeShapeType="1"/>
            </p:cNvSpPr>
            <p:nvPr/>
          </p:nvSpPr>
          <p:spPr bwMode="auto">
            <a:xfrm flipV="1">
              <a:off x="1104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0500" name="Line 4"/>
            <p:cNvSpPr>
              <a:spLocks noChangeShapeType="1"/>
            </p:cNvSpPr>
            <p:nvPr/>
          </p:nvSpPr>
          <p:spPr bwMode="auto">
            <a:xfrm flipH="1" flipV="1">
              <a:off x="2832" y="1200"/>
              <a:ext cx="1728" cy="17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0501" name="Line 5"/>
            <p:cNvSpPr>
              <a:spLocks noChangeShapeType="1"/>
            </p:cNvSpPr>
            <p:nvPr/>
          </p:nvSpPr>
          <p:spPr bwMode="auto">
            <a:xfrm flipH="1">
              <a:off x="2256" y="1776"/>
              <a:ext cx="1152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  <p:sp>
          <p:nvSpPr>
            <p:cNvPr id="490502" name="Line 6"/>
            <p:cNvSpPr>
              <a:spLocks noChangeShapeType="1"/>
            </p:cNvSpPr>
            <p:nvPr/>
          </p:nvSpPr>
          <p:spPr bwMode="auto">
            <a:xfrm flipH="1">
              <a:off x="3408" y="2352"/>
              <a:ext cx="576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800">
                <a:cs typeface="+mn-cs"/>
              </a:endParaRPr>
            </a:p>
          </p:txBody>
        </p:sp>
      </p:grpSp>
      <p:pic>
        <p:nvPicPr>
          <p:cNvPr id="18434" name="Picture 7" descr="ora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24288"/>
            <a:ext cx="1425575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8" descr="chim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849688"/>
            <a:ext cx="144145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05" name="Text Box 9"/>
          <p:cNvSpPr txBox="1">
            <a:spLocks noChangeArrowheads="1"/>
          </p:cNvSpPr>
          <p:nvPr/>
        </p:nvSpPr>
        <p:spPr bwMode="auto">
          <a:xfrm>
            <a:off x="914400" y="3355975"/>
            <a:ext cx="13636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Orangutan</a:t>
            </a:r>
          </a:p>
        </p:txBody>
      </p:sp>
      <p:sp>
        <p:nvSpPr>
          <p:cNvPr id="490506" name="Text Box 10"/>
          <p:cNvSpPr txBox="1">
            <a:spLocks noChangeArrowheads="1"/>
          </p:cNvSpPr>
          <p:nvPr/>
        </p:nvSpPr>
        <p:spPr bwMode="auto">
          <a:xfrm>
            <a:off x="3048000" y="3370263"/>
            <a:ext cx="97631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Gorilla</a:t>
            </a:r>
          </a:p>
        </p:txBody>
      </p:sp>
      <p:sp>
        <p:nvSpPr>
          <p:cNvPr id="490507" name="Text Box 11"/>
          <p:cNvSpPr txBox="1">
            <a:spLocks noChangeArrowheads="1"/>
          </p:cNvSpPr>
          <p:nvPr/>
        </p:nvSpPr>
        <p:spPr bwMode="auto">
          <a:xfrm>
            <a:off x="4648200" y="3370263"/>
            <a:ext cx="15811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Chimpanzee</a:t>
            </a:r>
          </a:p>
        </p:txBody>
      </p:sp>
      <p:sp>
        <p:nvSpPr>
          <p:cNvPr id="490508" name="Text Box 12"/>
          <p:cNvSpPr txBox="1">
            <a:spLocks noChangeArrowheads="1"/>
          </p:cNvSpPr>
          <p:nvPr/>
        </p:nvSpPr>
        <p:spPr bwMode="auto">
          <a:xfrm>
            <a:off x="6992938" y="3355975"/>
            <a:ext cx="1006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>
                <a:latin typeface="Times New Roman" charset="0"/>
                <a:cs typeface="+mn-cs"/>
              </a:rPr>
              <a:t>Human</a:t>
            </a:r>
          </a:p>
        </p:txBody>
      </p:sp>
      <p:pic>
        <p:nvPicPr>
          <p:cNvPr id="18440" name="Picture 13" descr="gorill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088" y="3835400"/>
            <a:ext cx="145891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0510" name="Text Box 14"/>
          <p:cNvSpPr txBox="1">
            <a:spLocks noChangeArrowheads="1"/>
          </p:cNvSpPr>
          <p:nvPr/>
        </p:nvSpPr>
        <p:spPr bwMode="auto">
          <a:xfrm>
            <a:off x="1101725" y="617220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000" i="1">
                <a:latin typeface="Times New Roman" charset="0"/>
                <a:cs typeface="+mn-cs"/>
              </a:rPr>
              <a:t>From the Tree of the Life Website,</a:t>
            </a:r>
            <a:br>
              <a:rPr lang="en-US" sz="1000" i="1">
                <a:latin typeface="Times New Roman" charset="0"/>
                <a:cs typeface="+mn-cs"/>
              </a:rPr>
            </a:br>
            <a:r>
              <a:rPr lang="en-US" sz="1000" i="1">
                <a:latin typeface="Times New Roman" charset="0"/>
                <a:cs typeface="+mn-cs"/>
              </a:rPr>
              <a:t>University of Arizona</a:t>
            </a:r>
          </a:p>
        </p:txBody>
      </p:sp>
      <p:sp>
        <p:nvSpPr>
          <p:cNvPr id="18442" name="Rectangle 15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359775" cy="762000"/>
          </a:xfrm>
        </p:spPr>
        <p:txBody>
          <a:bodyPr/>
          <a:lstStyle/>
          <a:p>
            <a:pPr eaLnBrk="1" hangingPunct="1"/>
            <a:r>
              <a:rPr lang="en-US" sz="3600">
                <a:latin typeface="Arial" charset="0"/>
                <a:ea typeface="ＭＳ Ｐゴシック" charset="0"/>
                <a:cs typeface="ＭＳ Ｐゴシック" charset="0"/>
              </a:rPr>
              <a:t>Phylogeny (evolutionary tree)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443" name="Picture 16" descr="mountain_icecream_cropped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86200"/>
            <a:ext cx="14811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575CFD-4CF9-447F-8FCC-A4328DB3BE34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>
                <a:latin typeface="Arial" charset="0"/>
                <a:ea typeface="ＭＳ Ｐゴシック" charset="0"/>
                <a:cs typeface="ＭＳ Ｐゴシック" charset="0"/>
              </a:rPr>
              <a:t>Phase 2: Construct tree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4572000" y="2057400"/>
            <a:ext cx="4191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-AGGCTATCACCTGACCTCCA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TAG-CTATCAC--GACCGC--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TAG-CT-------GACCGC--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-------TCAC--GACCGACA</a:t>
            </a:r>
            <a:endParaRPr lang="en-US" sz="2000">
              <a:solidFill>
                <a:schemeClr val="accent2"/>
              </a:solidFill>
              <a:latin typeface="Courier New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2025650"/>
            <a:ext cx="399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S1 = AGGCTATCACCTGACCTCCA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S2 = TAGCTATCACGACCGC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S3 = TAGCTGACCGC</a:t>
            </a:r>
          </a:p>
          <a:p>
            <a:pPr eaLnBrk="1" hangingPunct="1">
              <a:defRPr/>
            </a:pPr>
            <a:r>
              <a:rPr lang="en-US" sz="2000" b="1">
                <a:solidFill>
                  <a:schemeClr val="accent2"/>
                </a:solidFill>
                <a:latin typeface="Courier New" charset="0"/>
              </a:rPr>
              <a:t>S4 = TCACGACCGACA</a:t>
            </a:r>
            <a:endParaRPr lang="en-US" sz="2000" b="1">
              <a:solidFill>
                <a:srgbClr val="006699"/>
              </a:solidFill>
              <a:latin typeface="Courier New" charset="0"/>
            </a:endParaRPr>
          </a:p>
        </p:txBody>
      </p:sp>
      <p:sp>
        <p:nvSpPr>
          <p:cNvPr id="62469" name="Line 5"/>
          <p:cNvSpPr>
            <a:spLocks noChangeShapeType="1"/>
          </p:cNvSpPr>
          <p:nvPr/>
        </p:nvSpPr>
        <p:spPr bwMode="auto">
          <a:xfrm>
            <a:off x="4038600" y="2743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2514600" y="4038600"/>
            <a:ext cx="464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Times" charset="0"/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2286000" y="41910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b="1">
              <a:latin typeface="Times" charset="0"/>
            </a:endParaRPr>
          </a:p>
        </p:txBody>
      </p:sp>
      <p:cxnSp>
        <p:nvCxnSpPr>
          <p:cNvPr id="62472" name="AutoShape 8"/>
          <p:cNvCxnSpPr>
            <a:cxnSpLocks noChangeShapeType="1"/>
          </p:cNvCxnSpPr>
          <p:nvPr/>
        </p:nvCxnSpPr>
        <p:spPr bwMode="auto">
          <a:xfrm>
            <a:off x="2362200" y="4267200"/>
            <a:ext cx="533400" cy="609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3" name="AutoShape 9"/>
          <p:cNvCxnSpPr>
            <a:cxnSpLocks noChangeShapeType="1"/>
          </p:cNvCxnSpPr>
          <p:nvPr/>
        </p:nvCxnSpPr>
        <p:spPr bwMode="auto">
          <a:xfrm>
            <a:off x="2895600" y="4876800"/>
            <a:ext cx="990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4" name="AutoShape 10"/>
          <p:cNvCxnSpPr>
            <a:cxnSpLocks noChangeShapeType="1"/>
          </p:cNvCxnSpPr>
          <p:nvPr/>
        </p:nvCxnSpPr>
        <p:spPr bwMode="auto">
          <a:xfrm flipV="1">
            <a:off x="3886200" y="43434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5" name="AutoShape 11"/>
          <p:cNvCxnSpPr>
            <a:cxnSpLocks noChangeShapeType="1"/>
          </p:cNvCxnSpPr>
          <p:nvPr/>
        </p:nvCxnSpPr>
        <p:spPr bwMode="auto">
          <a:xfrm>
            <a:off x="3886200" y="4876800"/>
            <a:ext cx="6096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2476" name="AutoShape 12"/>
          <p:cNvCxnSpPr>
            <a:cxnSpLocks noChangeShapeType="1"/>
          </p:cNvCxnSpPr>
          <p:nvPr/>
        </p:nvCxnSpPr>
        <p:spPr bwMode="auto">
          <a:xfrm flipH="1">
            <a:off x="2362200" y="4876800"/>
            <a:ext cx="533400" cy="533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1981200" y="39624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latin typeface="Times" charset="0"/>
              </a:rPr>
              <a:t>S1</a:t>
            </a:r>
            <a:endParaRPr lang="en-US" b="1">
              <a:latin typeface="Times" charset="0"/>
            </a:endParaRPr>
          </a:p>
        </p:txBody>
      </p:sp>
      <p:sp>
        <p:nvSpPr>
          <p:cNvPr id="62478" name="Text Box 14"/>
          <p:cNvSpPr txBox="1">
            <a:spLocks noChangeArrowheads="1"/>
          </p:cNvSpPr>
          <p:nvPr/>
        </p:nvSpPr>
        <p:spPr bwMode="auto">
          <a:xfrm>
            <a:off x="2057400" y="533400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>
                <a:latin typeface="Times" charset="0"/>
              </a:rPr>
              <a:t>S4</a:t>
            </a:r>
            <a:endParaRPr lang="en-US" b="1">
              <a:latin typeface="Times" charset="0"/>
            </a:endParaRPr>
          </a:p>
        </p:txBody>
      </p:sp>
      <p:sp>
        <p:nvSpPr>
          <p:cNvPr id="62479" name="Text Box 15"/>
          <p:cNvSpPr txBox="1">
            <a:spLocks noChangeArrowheads="1"/>
          </p:cNvSpPr>
          <p:nvPr/>
        </p:nvSpPr>
        <p:spPr bwMode="auto">
          <a:xfrm>
            <a:off x="4419600" y="40386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latin typeface="Times" charset="0"/>
              </a:rPr>
              <a:t>S2</a:t>
            </a:r>
          </a:p>
        </p:txBody>
      </p:sp>
      <p:sp>
        <p:nvSpPr>
          <p:cNvPr id="62480" name="Text Box 16"/>
          <p:cNvSpPr txBox="1">
            <a:spLocks noChangeArrowheads="1"/>
          </p:cNvSpPr>
          <p:nvPr/>
        </p:nvSpPr>
        <p:spPr bwMode="auto">
          <a:xfrm>
            <a:off x="4495800" y="5334000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latin typeface="Times" charset="0"/>
              </a:rPr>
              <a:t>S3</a:t>
            </a:r>
          </a:p>
        </p:txBody>
      </p:sp>
      <p:sp>
        <p:nvSpPr>
          <p:cNvPr id="62481" name="Line 17"/>
          <p:cNvSpPr>
            <a:spLocks noChangeShapeType="1"/>
          </p:cNvSpPr>
          <p:nvPr/>
        </p:nvSpPr>
        <p:spPr bwMode="auto">
          <a:xfrm flipH="1">
            <a:off x="4800600" y="3505200"/>
            <a:ext cx="17526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1F58B4-8C00-42C6-8C2A-7F10798914A8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29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53" y="1217353"/>
            <a:ext cx="3381375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130" name="Text Box 3"/>
          <p:cNvSpPr txBox="1">
            <a:spLocks noChangeArrowheads="1"/>
          </p:cNvSpPr>
          <p:nvPr/>
        </p:nvSpPr>
        <p:spPr bwMode="auto">
          <a:xfrm>
            <a:off x="332304" y="1435097"/>
            <a:ext cx="8760406" cy="5139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Scientific challenges:</a:t>
            </a:r>
          </a:p>
          <a:p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Ultra-large multiple-sequence alignment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Gene tree estimation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Metagenomic classification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Alignment-free phylogeny estimation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Supertree estimation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Estimating species trees from many gene trees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Genome rearrangement phylogeny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Reticulate evolution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Visualization of large trees and alignments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Data mining techniques to explore multiple optima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/>
              <a:t>Theoretical guarantees under Markov models of evolution</a:t>
            </a:r>
          </a:p>
          <a:p>
            <a:pPr marL="285750" indent="-285750">
              <a:buFont typeface="Arial"/>
              <a:buChar char="•"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Techniques: applied probability theory, graph theory, supercomputing, and heuristics</a:t>
            </a:r>
          </a:p>
          <a:p>
            <a:br>
              <a:rPr lang="en-US" sz="1800" dirty="0"/>
            </a:br>
            <a:r>
              <a:rPr lang="en-US" sz="1800" dirty="0"/>
              <a:t>Testing: simulations and real data</a:t>
            </a:r>
          </a:p>
        </p:txBody>
      </p:sp>
      <p:sp>
        <p:nvSpPr>
          <p:cNvPr id="176131" name="Text Box 4"/>
          <p:cNvSpPr txBox="1">
            <a:spLocks noChangeArrowheads="1"/>
          </p:cNvSpPr>
          <p:nvPr/>
        </p:nvSpPr>
        <p:spPr bwMode="auto">
          <a:xfrm>
            <a:off x="1143000" y="179388"/>
            <a:ext cx="8358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200"/>
              <a:t>The Tree of Life: </a:t>
            </a:r>
            <a:r>
              <a:rPr lang="en-US" sz="3200" i="1">
                <a:solidFill>
                  <a:srgbClr val="0000FF"/>
                </a:solidFill>
              </a:rPr>
              <a:t>Multiple</a:t>
            </a:r>
            <a:r>
              <a:rPr lang="en-US" sz="3200"/>
              <a:t> </a:t>
            </a:r>
            <a:r>
              <a:rPr lang="en-US" sz="3200" i="1"/>
              <a:t>Challenges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537331-626E-4294-B900-1B496F97A483}"/>
              </a:ext>
            </a:extLst>
          </p:cNvPr>
          <p:cNvSpPr/>
          <p:nvPr/>
        </p:nvSpPr>
        <p:spPr>
          <a:xfrm>
            <a:off x="4701099" y="6493946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8375992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6769935-EDBB-4CA2-8BC7-7B73598D81F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143000"/>
          </a:xfrm>
        </p:spPr>
        <p:txBody>
          <a:bodyPr anchor="ctr">
            <a:normAutofit fontScale="90000"/>
          </a:bodyPr>
          <a:lstStyle/>
          <a:p>
            <a:r>
              <a:rPr lang="en-US" altLang="en-US" sz="4400"/>
              <a:t>Combinatorial Optimization in Computational Biology: three topics that use Perfect Phylogeny</a:t>
            </a:r>
            <a:br>
              <a:rPr lang="en-US" altLang="en-US" sz="4400"/>
            </a:br>
            <a:endParaRPr lang="en-US" altLang="en-US" sz="44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4E33987-0C97-44AF-AB9E-642176E3FDA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r>
              <a:rPr lang="en-US" altLang="en-US" sz="3200"/>
              <a:t>Dan Gusfield</a:t>
            </a:r>
          </a:p>
          <a:p>
            <a:r>
              <a:rPr lang="en-US" altLang="en-US" sz="3200"/>
              <a:t>OSB 2008,  Lijiang, China,</a:t>
            </a:r>
          </a:p>
          <a:p>
            <a:r>
              <a:rPr lang="en-US" altLang="en-US" sz="3200"/>
              <a:t>November 1, 2008</a:t>
            </a:r>
          </a:p>
          <a:p>
            <a:endParaRPr lang="en-US" altLang="en-US" sz="3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963EA1-4D57-4F2B-B91E-2FC241D716EE}"/>
              </a:ext>
            </a:extLst>
          </p:cNvPr>
          <p:cNvSpPr/>
          <p:nvPr/>
        </p:nvSpPr>
        <p:spPr>
          <a:xfrm>
            <a:off x="69850" y="-19546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http://csiflabs.cs.ucdavis.edu/~gusfield/osb08.ppt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>
            <a:extLst>
              <a:ext uri="{FF2B5EF4-FFF2-40B4-BE49-F238E27FC236}">
                <a16:creationId xmlns:a16="http://schemas.microsoft.com/office/drawing/2014/main" id="{3C5C5FE7-B8C9-46C9-A5B2-352F0BF66B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en-US"/>
              <a:t>Recombination: A richer model than Perfect Phylogeny</a:t>
            </a:r>
          </a:p>
        </p:txBody>
      </p:sp>
      <p:sp>
        <p:nvSpPr>
          <p:cNvPr id="161795" name="Line 3">
            <a:extLst>
              <a:ext uri="{FF2B5EF4-FFF2-40B4-BE49-F238E27FC236}">
                <a16:creationId xmlns:a16="http://schemas.microsoft.com/office/drawing/2014/main" id="{5155450A-8286-426A-AD96-499D3BC249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124200"/>
            <a:ext cx="3810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6" name="Line 4">
            <a:extLst>
              <a:ext uri="{FF2B5EF4-FFF2-40B4-BE49-F238E27FC236}">
                <a16:creationId xmlns:a16="http://schemas.microsoft.com/office/drawing/2014/main" id="{5DDD0617-8D86-4509-BF6A-DE34DAF751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40386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7" name="Line 5">
            <a:extLst>
              <a:ext uri="{FF2B5EF4-FFF2-40B4-BE49-F238E27FC236}">
                <a16:creationId xmlns:a16="http://schemas.microsoft.com/office/drawing/2014/main" id="{4B32282C-7A43-4F28-9703-D3DA246A87D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038600"/>
            <a:ext cx="76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8" name="Line 6">
            <a:extLst>
              <a:ext uri="{FF2B5EF4-FFF2-40B4-BE49-F238E27FC236}">
                <a16:creationId xmlns:a16="http://schemas.microsoft.com/office/drawing/2014/main" id="{0A4B7F40-6D65-434E-A312-F4F1C15636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1242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9" name="Line 7">
            <a:extLst>
              <a:ext uri="{FF2B5EF4-FFF2-40B4-BE49-F238E27FC236}">
                <a16:creationId xmlns:a16="http://schemas.microsoft.com/office/drawing/2014/main" id="{ABD86577-7C9C-41EB-B5F1-FF08F64CA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962400"/>
            <a:ext cx="762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0" name="Line 8">
            <a:extLst>
              <a:ext uri="{FF2B5EF4-FFF2-40B4-BE49-F238E27FC236}">
                <a16:creationId xmlns:a16="http://schemas.microsoft.com/office/drawing/2014/main" id="{F1F715C9-12D6-4DFD-AECE-EAA3ABD928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962400"/>
            <a:ext cx="76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1" name="Line 9">
            <a:extLst>
              <a:ext uri="{FF2B5EF4-FFF2-40B4-BE49-F238E27FC236}">
                <a16:creationId xmlns:a16="http://schemas.microsoft.com/office/drawing/2014/main" id="{B6436BAC-DD60-4881-A56A-2C9B845272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4800600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2" name="Line 10">
            <a:extLst>
              <a:ext uri="{FF2B5EF4-FFF2-40B4-BE49-F238E27FC236}">
                <a16:creationId xmlns:a16="http://schemas.microsoft.com/office/drawing/2014/main" id="{2A96A400-393F-4694-8B9E-38C2D30DE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8006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3" name="Text Box 11">
            <a:extLst>
              <a:ext uri="{FF2B5EF4-FFF2-40B4-BE49-F238E27FC236}">
                <a16:creationId xmlns:a16="http://schemas.microsoft.com/office/drawing/2014/main" id="{0D31A668-A693-4EC8-814A-13269D9B5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05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4400">
              <a:latin typeface="Times New Roman" panose="02020603050405020304" pitchFamily="18" charset="0"/>
            </a:endParaRPr>
          </a:p>
        </p:txBody>
      </p:sp>
      <p:sp>
        <p:nvSpPr>
          <p:cNvPr id="161804" name="Text Box 12">
            <a:extLst>
              <a:ext uri="{FF2B5EF4-FFF2-40B4-BE49-F238E27FC236}">
                <a16:creationId xmlns:a16="http://schemas.microsoft.com/office/drawing/2014/main" id="{E64DD023-9457-4139-9D9D-E0092A8C1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00000</a:t>
            </a:r>
          </a:p>
        </p:txBody>
      </p:sp>
      <p:sp>
        <p:nvSpPr>
          <p:cNvPr id="161805" name="Text Box 13">
            <a:extLst>
              <a:ext uri="{FF2B5EF4-FFF2-40B4-BE49-F238E27FC236}">
                <a16:creationId xmlns:a16="http://schemas.microsoft.com/office/drawing/2014/main" id="{91A6C016-4B49-4282-B560-F7AA8B7F2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1806" name="Text Box 14">
            <a:extLst>
              <a:ext uri="{FF2B5EF4-FFF2-40B4-BE49-F238E27FC236}">
                <a16:creationId xmlns:a16="http://schemas.microsoft.com/office/drawing/2014/main" id="{8D6EC21D-10CA-4947-B4AC-FE067AC7B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91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1807" name="Text Box 15">
            <a:extLst>
              <a:ext uri="{FF2B5EF4-FFF2-40B4-BE49-F238E27FC236}">
                <a16:creationId xmlns:a16="http://schemas.microsoft.com/office/drawing/2014/main" id="{9B855A86-A700-4588-8B89-39D863EF7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200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1808" name="Text Box 16">
            <a:extLst>
              <a:ext uri="{FF2B5EF4-FFF2-40B4-BE49-F238E27FC236}">
                <a16:creationId xmlns:a16="http://schemas.microsoft.com/office/drawing/2014/main" id="{0FA36718-2A71-472C-B6AF-DED1DE003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86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1809" name="Text Box 17">
            <a:extLst>
              <a:ext uri="{FF2B5EF4-FFF2-40B4-BE49-F238E27FC236}">
                <a16:creationId xmlns:a16="http://schemas.microsoft.com/office/drawing/2014/main" id="{C67C6683-4B53-4BD4-B502-20F200E12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648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1810" name="Text Box 18">
            <a:extLst>
              <a:ext uri="{FF2B5EF4-FFF2-40B4-BE49-F238E27FC236}">
                <a16:creationId xmlns:a16="http://schemas.microsoft.com/office/drawing/2014/main" id="{463B637A-C03D-4BA9-A694-798E4EB46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434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10100</a:t>
            </a:r>
          </a:p>
        </p:txBody>
      </p:sp>
      <p:sp>
        <p:nvSpPr>
          <p:cNvPr id="161811" name="Text Box 19">
            <a:extLst>
              <a:ext uri="{FF2B5EF4-FFF2-40B4-BE49-F238E27FC236}">
                <a16:creationId xmlns:a16="http://schemas.microsoft.com/office/drawing/2014/main" id="{6D7C21E6-1C47-4074-B132-C8808E35F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0292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10000</a:t>
            </a:r>
          </a:p>
        </p:txBody>
      </p:sp>
      <p:sp>
        <p:nvSpPr>
          <p:cNvPr id="161812" name="Text Box 20">
            <a:extLst>
              <a:ext uri="{FF2B5EF4-FFF2-40B4-BE49-F238E27FC236}">
                <a16:creationId xmlns:a16="http://schemas.microsoft.com/office/drawing/2014/main" id="{0552A87F-1401-4CCE-B8F5-D69D9C4DB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102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01011</a:t>
            </a:r>
          </a:p>
        </p:txBody>
      </p:sp>
      <p:sp>
        <p:nvSpPr>
          <p:cNvPr id="161813" name="Text Box 21">
            <a:extLst>
              <a:ext uri="{FF2B5EF4-FFF2-40B4-BE49-F238E27FC236}">
                <a16:creationId xmlns:a16="http://schemas.microsoft.com/office/drawing/2014/main" id="{60A4C42F-FC38-419D-813B-FEAFBBC06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9624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00010</a:t>
            </a:r>
          </a:p>
        </p:txBody>
      </p:sp>
      <p:sp>
        <p:nvSpPr>
          <p:cNvPr id="161814" name="Text Box 22">
            <a:extLst>
              <a:ext uri="{FF2B5EF4-FFF2-40B4-BE49-F238E27FC236}">
                <a16:creationId xmlns:a16="http://schemas.microsoft.com/office/drawing/2014/main" id="{02327784-F4F3-4D0D-AEF3-583095587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2578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01010</a:t>
            </a:r>
          </a:p>
        </p:txBody>
      </p:sp>
      <p:sp>
        <p:nvSpPr>
          <p:cNvPr id="161815" name="Text Box 23">
            <a:extLst>
              <a:ext uri="{FF2B5EF4-FFF2-40B4-BE49-F238E27FC236}">
                <a16:creationId xmlns:a16="http://schemas.microsoft.com/office/drawing/2014/main" id="{E2C4D74C-5F5A-4850-A79C-DF8F9055E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12345</a:t>
            </a:r>
          </a:p>
        </p:txBody>
      </p:sp>
      <p:sp>
        <p:nvSpPr>
          <p:cNvPr id="161816" name="Line 24">
            <a:extLst>
              <a:ext uri="{FF2B5EF4-FFF2-40B4-BE49-F238E27FC236}">
                <a16:creationId xmlns:a16="http://schemas.microsoft.com/office/drawing/2014/main" id="{22905917-8144-4AA3-9744-63A0ACE51B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124200"/>
            <a:ext cx="3810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7" name="Line 25">
            <a:extLst>
              <a:ext uri="{FF2B5EF4-FFF2-40B4-BE49-F238E27FC236}">
                <a16:creationId xmlns:a16="http://schemas.microsoft.com/office/drawing/2014/main" id="{E37CD922-6067-416F-8993-F3CE04EDE3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40386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8" name="Line 26">
            <a:extLst>
              <a:ext uri="{FF2B5EF4-FFF2-40B4-BE49-F238E27FC236}">
                <a16:creationId xmlns:a16="http://schemas.microsoft.com/office/drawing/2014/main" id="{3DE8FDF6-1222-4A0B-9F90-8FB859058AF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038600"/>
            <a:ext cx="76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19" name="Line 27">
            <a:extLst>
              <a:ext uri="{FF2B5EF4-FFF2-40B4-BE49-F238E27FC236}">
                <a16:creationId xmlns:a16="http://schemas.microsoft.com/office/drawing/2014/main" id="{E07480C7-3138-4417-B757-BA82C65E2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1242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0" name="Line 28">
            <a:extLst>
              <a:ext uri="{FF2B5EF4-FFF2-40B4-BE49-F238E27FC236}">
                <a16:creationId xmlns:a16="http://schemas.microsoft.com/office/drawing/2014/main" id="{683ED66E-226B-4499-B016-3E5EB536E5A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962400"/>
            <a:ext cx="685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1" name="Line 29">
            <a:extLst>
              <a:ext uri="{FF2B5EF4-FFF2-40B4-BE49-F238E27FC236}">
                <a16:creationId xmlns:a16="http://schemas.microsoft.com/office/drawing/2014/main" id="{DA00C364-844D-4613-93A7-56BD7920E44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962400"/>
            <a:ext cx="76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2" name="Line 30">
            <a:extLst>
              <a:ext uri="{FF2B5EF4-FFF2-40B4-BE49-F238E27FC236}">
                <a16:creationId xmlns:a16="http://schemas.microsoft.com/office/drawing/2014/main" id="{5200AF03-96E7-48E4-B61B-E30B4D17DF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4800600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3" name="Line 31">
            <a:extLst>
              <a:ext uri="{FF2B5EF4-FFF2-40B4-BE49-F238E27FC236}">
                <a16:creationId xmlns:a16="http://schemas.microsoft.com/office/drawing/2014/main" id="{0185C92C-54F5-4C02-B844-70F3A0FB2FF0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8006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24" name="Rectangle 32">
            <a:extLst>
              <a:ext uri="{FF2B5EF4-FFF2-40B4-BE49-F238E27FC236}">
                <a16:creationId xmlns:a16="http://schemas.microsoft.com/office/drawing/2014/main" id="{9921BDFE-F281-4DD3-9A6E-9CFF977D5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25" y="808038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161825" name="Rectangle 33">
            <a:extLst>
              <a:ext uri="{FF2B5EF4-FFF2-40B4-BE49-F238E27FC236}">
                <a16:creationId xmlns:a16="http://schemas.microsoft.com/office/drawing/2014/main" id="{DAC72790-E66C-4E96-A7B0-FE5EE36C6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19018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10100</a:t>
            </a:r>
          </a:p>
          <a:p>
            <a:r>
              <a:rPr lang="en-US" altLang="en-US"/>
              <a:t>10000</a:t>
            </a:r>
          </a:p>
          <a:p>
            <a:r>
              <a:rPr lang="en-US" altLang="en-US"/>
              <a:t>01011</a:t>
            </a:r>
          </a:p>
          <a:p>
            <a:r>
              <a:rPr lang="en-US" altLang="en-US"/>
              <a:t>01010</a:t>
            </a:r>
          </a:p>
          <a:p>
            <a:r>
              <a:rPr lang="en-US" altLang="en-US"/>
              <a:t>00010</a:t>
            </a:r>
          </a:p>
          <a:p>
            <a:r>
              <a:rPr lang="en-US" altLang="en-US">
                <a:solidFill>
                  <a:srgbClr val="FF0000"/>
                </a:solidFill>
              </a:rPr>
              <a:t>10101  added </a:t>
            </a:r>
          </a:p>
        </p:txBody>
      </p:sp>
      <p:sp>
        <p:nvSpPr>
          <p:cNvPr id="161826" name="Rectangle 34">
            <a:extLst>
              <a:ext uri="{FF2B5EF4-FFF2-40B4-BE49-F238E27FC236}">
                <a16:creationId xmlns:a16="http://schemas.microsoft.com/office/drawing/2014/main" id="{81BEC626-275D-489C-B64E-911401DB1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3" y="4970463"/>
            <a:ext cx="33670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Pair 4, 5 fails the four</a:t>
            </a:r>
          </a:p>
          <a:p>
            <a:r>
              <a:rPr lang="en-US" altLang="en-US"/>
              <a:t>gamete-test. The sites 4, 5</a:t>
            </a:r>
          </a:p>
          <a:p>
            <a:r>
              <a:rPr lang="en-US" altLang="en-US"/>
              <a:t>are incompatible.</a:t>
            </a:r>
          </a:p>
        </p:txBody>
      </p:sp>
      <p:sp>
        <p:nvSpPr>
          <p:cNvPr id="161827" name="Rectangle 35">
            <a:extLst>
              <a:ext uri="{FF2B5EF4-FFF2-40B4-BE49-F238E27FC236}">
                <a16:creationId xmlns:a16="http://schemas.microsoft.com/office/drawing/2014/main" id="{A171B4A1-FD46-41A7-B862-0F0187B4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6226175"/>
            <a:ext cx="665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Real sequence histories often involve </a:t>
            </a:r>
            <a:r>
              <a:rPr lang="en-US" altLang="en-US">
                <a:solidFill>
                  <a:srgbClr val="FF0000"/>
                </a:solidFill>
              </a:rPr>
              <a:t>recombination</a:t>
            </a:r>
            <a:r>
              <a:rPr lang="en-US" altLang="en-US"/>
              <a:t>.</a:t>
            </a:r>
          </a:p>
        </p:txBody>
      </p:sp>
      <p:sp>
        <p:nvSpPr>
          <p:cNvPr id="161828" name="Rectangle 36">
            <a:extLst>
              <a:ext uri="{FF2B5EF4-FFF2-40B4-BE49-F238E27FC236}">
                <a16:creationId xmlns:a16="http://schemas.microsoft.com/office/drawing/2014/main" id="{6F55C339-CAF1-4E27-8C66-1D54E25D3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324326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4637B26-EC6F-411E-A272-0CFA070F8827}"/>
              </a:ext>
            </a:extLst>
          </p:cNvPr>
          <p:cNvSpPr/>
          <p:nvPr/>
        </p:nvSpPr>
        <p:spPr>
          <a:xfrm>
            <a:off x="69850" y="-19546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http://csiflabs.cs.ucdavis.edu/~gusfield/osb08.ppt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Line 2">
            <a:extLst>
              <a:ext uri="{FF2B5EF4-FFF2-40B4-BE49-F238E27FC236}">
                <a16:creationId xmlns:a16="http://schemas.microsoft.com/office/drawing/2014/main" id="{2A95FFB6-A55B-47E2-A8A5-A97E22A41A0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1600200"/>
            <a:ext cx="1676400" cy="1600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Line 3">
            <a:extLst>
              <a:ext uri="{FF2B5EF4-FFF2-40B4-BE49-F238E27FC236}">
                <a16:creationId xmlns:a16="http://schemas.microsoft.com/office/drawing/2014/main" id="{51806619-8F74-41CE-A2E5-BF184FB95F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1447800"/>
            <a:ext cx="1447800" cy="1752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Rectangle 4">
            <a:extLst>
              <a:ext uri="{FF2B5EF4-FFF2-40B4-BE49-F238E27FC236}">
                <a16:creationId xmlns:a16="http://schemas.microsoft.com/office/drawing/2014/main" id="{741AF5C7-3453-488D-9FE9-7D00BD712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990600"/>
            <a:ext cx="107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10100</a:t>
            </a:r>
          </a:p>
        </p:txBody>
      </p:sp>
      <p:sp>
        <p:nvSpPr>
          <p:cNvPr id="163845" name="Rectangle 5">
            <a:extLst>
              <a:ext uri="{FF2B5EF4-FFF2-40B4-BE49-F238E27FC236}">
                <a16:creationId xmlns:a16="http://schemas.microsoft.com/office/drawing/2014/main" id="{437D0477-14C9-48A5-B12E-D7001E51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914400"/>
            <a:ext cx="107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01011</a:t>
            </a:r>
          </a:p>
        </p:txBody>
      </p:sp>
      <p:sp>
        <p:nvSpPr>
          <p:cNvPr id="163846" name="Rectangle 6">
            <a:extLst>
              <a:ext uri="{FF2B5EF4-FFF2-40B4-BE49-F238E27FC236}">
                <a16:creationId xmlns:a16="http://schemas.microsoft.com/office/drawing/2014/main" id="{DDE11961-3999-4919-8E6A-B6FAED519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514600"/>
            <a:ext cx="361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5</a:t>
            </a:r>
          </a:p>
        </p:txBody>
      </p:sp>
      <p:sp>
        <p:nvSpPr>
          <p:cNvPr id="163847" name="Rectangle 7">
            <a:extLst>
              <a:ext uri="{FF2B5EF4-FFF2-40B4-BE49-F238E27FC236}">
                <a16:creationId xmlns:a16="http://schemas.microsoft.com/office/drawing/2014/main" id="{4F1F2E31-64F9-48BD-AF41-40D5A1605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76600"/>
            <a:ext cx="1073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10101</a:t>
            </a:r>
          </a:p>
        </p:txBody>
      </p:sp>
      <p:sp>
        <p:nvSpPr>
          <p:cNvPr id="163848" name="Rectangle 8">
            <a:extLst>
              <a:ext uri="{FF2B5EF4-FFF2-40B4-BE49-F238E27FC236}">
                <a16:creationId xmlns:a16="http://schemas.microsoft.com/office/drawing/2014/main" id="{688E207A-22C3-4371-8C6D-AE850F5A0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953000"/>
            <a:ext cx="7353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The first 4 sites come from P (Prefix) and the sites</a:t>
            </a:r>
          </a:p>
          <a:p>
            <a:r>
              <a:rPr lang="en-US" altLang="en-US" sz="2800"/>
              <a:t>from 5 onward come from S (Suffix).</a:t>
            </a:r>
          </a:p>
        </p:txBody>
      </p:sp>
      <p:sp>
        <p:nvSpPr>
          <p:cNvPr id="163849" name="Rectangle 9">
            <a:extLst>
              <a:ext uri="{FF2B5EF4-FFF2-40B4-BE49-F238E27FC236}">
                <a16:creationId xmlns:a16="http://schemas.microsoft.com/office/drawing/2014/main" id="{AEAFAB79-DDE1-44CA-A7F6-335250C13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5063" y="1651000"/>
            <a:ext cx="3825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P</a:t>
            </a:r>
          </a:p>
        </p:txBody>
      </p:sp>
      <p:sp>
        <p:nvSpPr>
          <p:cNvPr id="163850" name="Rectangle 10">
            <a:extLst>
              <a:ext uri="{FF2B5EF4-FFF2-40B4-BE49-F238E27FC236}">
                <a16:creationId xmlns:a16="http://schemas.microsoft.com/office/drawing/2014/main" id="{9560E731-B281-4AD0-B894-603B648D2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1636713"/>
            <a:ext cx="3825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S</a:t>
            </a:r>
          </a:p>
        </p:txBody>
      </p:sp>
      <p:sp>
        <p:nvSpPr>
          <p:cNvPr id="163851" name="Line 11">
            <a:extLst>
              <a:ext uri="{FF2B5EF4-FFF2-40B4-BE49-F238E27FC236}">
                <a16:creationId xmlns:a16="http://schemas.microsoft.com/office/drawing/2014/main" id="{74ECAA5A-D3C3-4524-9DE3-D52124AFA96F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4478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2" name="Line 12">
            <a:extLst>
              <a:ext uri="{FF2B5EF4-FFF2-40B4-BE49-F238E27FC236}">
                <a16:creationId xmlns:a16="http://schemas.microsoft.com/office/drawing/2014/main" id="{32DEBF2E-C9FB-421A-9327-E70C5449CAAF}"/>
              </a:ext>
            </a:extLst>
          </p:cNvPr>
          <p:cNvSpPr>
            <a:spLocks noChangeShapeType="1"/>
          </p:cNvSpPr>
          <p:nvPr/>
        </p:nvSpPr>
        <p:spPr bwMode="auto">
          <a:xfrm>
            <a:off x="5257800" y="1371600"/>
            <a:ext cx="3048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3" name="Line 13">
            <a:extLst>
              <a:ext uri="{FF2B5EF4-FFF2-40B4-BE49-F238E27FC236}">
                <a16:creationId xmlns:a16="http://schemas.microsoft.com/office/drawing/2014/main" id="{601C9FDB-1B38-4B0C-987B-256E610FB6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733800"/>
            <a:ext cx="3048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4" name="Line 14">
            <a:extLst>
              <a:ext uri="{FF2B5EF4-FFF2-40B4-BE49-F238E27FC236}">
                <a16:creationId xmlns:a16="http://schemas.microsoft.com/office/drawing/2014/main" id="{13FEFD08-67E4-4FF1-8DA9-069E54973B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3733800"/>
            <a:ext cx="6096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5" name="Rectangle 15">
            <a:extLst>
              <a:ext uri="{FF2B5EF4-FFF2-40B4-BE49-F238E27FC236}">
                <a16:creationId xmlns:a16="http://schemas.microsoft.com/office/drawing/2014/main" id="{06DBF276-FAC0-4629-8E6E-51B480780D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altLang="en-US"/>
              <a:t>Sequence Recombination</a:t>
            </a:r>
          </a:p>
        </p:txBody>
      </p:sp>
      <p:sp>
        <p:nvSpPr>
          <p:cNvPr id="163856" name="Rectangle 16">
            <a:extLst>
              <a:ext uri="{FF2B5EF4-FFF2-40B4-BE49-F238E27FC236}">
                <a16:creationId xmlns:a16="http://schemas.microsoft.com/office/drawing/2014/main" id="{7EFC448F-1B5B-4575-94CB-B7732B085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886200"/>
            <a:ext cx="7808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A recombination of P and S at recombination point 5.</a:t>
            </a:r>
          </a:p>
        </p:txBody>
      </p:sp>
      <p:sp>
        <p:nvSpPr>
          <p:cNvPr id="163857" name="Rectangle 17">
            <a:extLst>
              <a:ext uri="{FF2B5EF4-FFF2-40B4-BE49-F238E27FC236}">
                <a16:creationId xmlns:a16="http://schemas.microsoft.com/office/drawing/2014/main" id="{91D80DDC-98B8-4442-B326-A5FA778FE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2811463"/>
            <a:ext cx="4044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</a:rPr>
              <a:t>Single</a:t>
            </a:r>
            <a:r>
              <a:rPr lang="en-US" altLang="en-US"/>
              <a:t> crossover recombination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5982724-53BD-4366-B281-997081864639}"/>
              </a:ext>
            </a:extLst>
          </p:cNvPr>
          <p:cNvSpPr/>
          <p:nvPr/>
        </p:nvSpPr>
        <p:spPr>
          <a:xfrm>
            <a:off x="219075" y="630808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http://csiflabs.cs.ucdavis.edu/~gusfield/osb08.ppt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>
            <a:extLst>
              <a:ext uri="{FF2B5EF4-FFF2-40B4-BE49-F238E27FC236}">
                <a16:creationId xmlns:a16="http://schemas.microsoft.com/office/drawing/2014/main" id="{BF5FDCBB-9270-490F-959C-9E84BCC095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/>
              <a:t>Network with Recombination: ARG</a:t>
            </a:r>
          </a:p>
        </p:txBody>
      </p:sp>
      <p:sp>
        <p:nvSpPr>
          <p:cNvPr id="165891" name="Line 3">
            <a:extLst>
              <a:ext uri="{FF2B5EF4-FFF2-40B4-BE49-F238E27FC236}">
                <a16:creationId xmlns:a16="http://schemas.microsoft.com/office/drawing/2014/main" id="{4C7086C3-4868-47CB-A139-D78B6FFF9C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124200"/>
            <a:ext cx="3810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2" name="Line 4">
            <a:extLst>
              <a:ext uri="{FF2B5EF4-FFF2-40B4-BE49-F238E27FC236}">
                <a16:creationId xmlns:a16="http://schemas.microsoft.com/office/drawing/2014/main" id="{C8B6B7D3-38EE-494E-8709-803373FE66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40386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3" name="Line 5">
            <a:extLst>
              <a:ext uri="{FF2B5EF4-FFF2-40B4-BE49-F238E27FC236}">
                <a16:creationId xmlns:a16="http://schemas.microsoft.com/office/drawing/2014/main" id="{23064099-5DC3-4512-9A13-D0EF1CEE8A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038600"/>
            <a:ext cx="76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4" name="Line 6">
            <a:extLst>
              <a:ext uri="{FF2B5EF4-FFF2-40B4-BE49-F238E27FC236}">
                <a16:creationId xmlns:a16="http://schemas.microsoft.com/office/drawing/2014/main" id="{DDDC6F2B-EDEE-48FF-96DE-B4E8A6B64B0B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1242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5" name="Line 7">
            <a:extLst>
              <a:ext uri="{FF2B5EF4-FFF2-40B4-BE49-F238E27FC236}">
                <a16:creationId xmlns:a16="http://schemas.microsoft.com/office/drawing/2014/main" id="{E3A1FA1A-7F4E-4DF9-84C2-959604B7B3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962400"/>
            <a:ext cx="7620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6" name="Line 8">
            <a:extLst>
              <a:ext uri="{FF2B5EF4-FFF2-40B4-BE49-F238E27FC236}">
                <a16:creationId xmlns:a16="http://schemas.microsoft.com/office/drawing/2014/main" id="{27247A40-8BF6-4317-AEAF-158C53DF0CF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962400"/>
            <a:ext cx="76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7" name="Line 9">
            <a:extLst>
              <a:ext uri="{FF2B5EF4-FFF2-40B4-BE49-F238E27FC236}">
                <a16:creationId xmlns:a16="http://schemas.microsoft.com/office/drawing/2014/main" id="{C612FCCC-4AD3-4FFA-B40A-5DA4FF717F3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4800600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8" name="Line 10">
            <a:extLst>
              <a:ext uri="{FF2B5EF4-FFF2-40B4-BE49-F238E27FC236}">
                <a16:creationId xmlns:a16="http://schemas.microsoft.com/office/drawing/2014/main" id="{B49FF59F-856E-4BAA-8082-C2E7CF60293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8006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9" name="Text Box 11">
            <a:extLst>
              <a:ext uri="{FF2B5EF4-FFF2-40B4-BE49-F238E27FC236}">
                <a16:creationId xmlns:a16="http://schemas.microsoft.com/office/drawing/2014/main" id="{B11B6EED-CA70-4D2D-B0A3-AAE79E437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905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altLang="en-US" sz="4400">
              <a:latin typeface="Times New Roman" panose="02020603050405020304" pitchFamily="18" charset="0"/>
            </a:endParaRPr>
          </a:p>
        </p:txBody>
      </p:sp>
      <p:sp>
        <p:nvSpPr>
          <p:cNvPr id="165900" name="Text Box 12">
            <a:extLst>
              <a:ext uri="{FF2B5EF4-FFF2-40B4-BE49-F238E27FC236}">
                <a16:creationId xmlns:a16="http://schemas.microsoft.com/office/drawing/2014/main" id="{69A7EC42-BEFC-4143-9DB1-9A33D20F8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00000</a:t>
            </a:r>
          </a:p>
        </p:txBody>
      </p:sp>
      <p:sp>
        <p:nvSpPr>
          <p:cNvPr id="165901" name="Text Box 13">
            <a:extLst>
              <a:ext uri="{FF2B5EF4-FFF2-40B4-BE49-F238E27FC236}">
                <a16:creationId xmlns:a16="http://schemas.microsoft.com/office/drawing/2014/main" id="{E7650685-268B-4A01-8C2A-C59EAA745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3200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65902" name="Text Box 14">
            <a:extLst>
              <a:ext uri="{FF2B5EF4-FFF2-40B4-BE49-F238E27FC236}">
                <a16:creationId xmlns:a16="http://schemas.microsoft.com/office/drawing/2014/main" id="{7CEB19D2-9163-49D9-8EC1-0CB943BB8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41910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65903" name="Text Box 15">
            <a:extLst>
              <a:ext uri="{FF2B5EF4-FFF2-40B4-BE49-F238E27FC236}">
                <a16:creationId xmlns:a16="http://schemas.microsoft.com/office/drawing/2014/main" id="{5E165FF9-1CA5-47E4-8E39-301F90FFE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32004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65904" name="Text Box 16">
            <a:extLst>
              <a:ext uri="{FF2B5EF4-FFF2-40B4-BE49-F238E27FC236}">
                <a16:creationId xmlns:a16="http://schemas.microsoft.com/office/drawing/2014/main" id="{9608CE07-B31A-4BBB-AB69-2AB78EC9F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886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65905" name="Text Box 17">
            <a:extLst>
              <a:ext uri="{FF2B5EF4-FFF2-40B4-BE49-F238E27FC236}">
                <a16:creationId xmlns:a16="http://schemas.microsoft.com/office/drawing/2014/main" id="{707428FE-D855-4032-A8D9-7293B0C9F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648200"/>
            <a:ext cx="387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65906" name="Text Box 18">
            <a:extLst>
              <a:ext uri="{FF2B5EF4-FFF2-40B4-BE49-F238E27FC236}">
                <a16:creationId xmlns:a16="http://schemas.microsoft.com/office/drawing/2014/main" id="{FB5A0962-E65B-4DDB-BA77-8834C5A868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3434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10100</a:t>
            </a:r>
          </a:p>
        </p:txBody>
      </p:sp>
      <p:sp>
        <p:nvSpPr>
          <p:cNvPr id="165907" name="Text Box 19">
            <a:extLst>
              <a:ext uri="{FF2B5EF4-FFF2-40B4-BE49-F238E27FC236}">
                <a16:creationId xmlns:a16="http://schemas.microsoft.com/office/drawing/2014/main" id="{C5C480E5-AC14-45B3-8E37-B516F3FC39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50292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10000</a:t>
            </a:r>
          </a:p>
        </p:txBody>
      </p:sp>
      <p:sp>
        <p:nvSpPr>
          <p:cNvPr id="165908" name="Text Box 20">
            <a:extLst>
              <a:ext uri="{FF2B5EF4-FFF2-40B4-BE49-F238E27FC236}">
                <a16:creationId xmlns:a16="http://schemas.microsoft.com/office/drawing/2014/main" id="{6998FAB7-37B1-42DC-BDB0-ABB4535C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4102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01011</a:t>
            </a:r>
          </a:p>
        </p:txBody>
      </p:sp>
      <p:sp>
        <p:nvSpPr>
          <p:cNvPr id="165909" name="Text Box 21">
            <a:extLst>
              <a:ext uri="{FF2B5EF4-FFF2-40B4-BE49-F238E27FC236}">
                <a16:creationId xmlns:a16="http://schemas.microsoft.com/office/drawing/2014/main" id="{64B16A78-0C46-4D67-8BF1-424EB3A2C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9624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00010</a:t>
            </a:r>
          </a:p>
        </p:txBody>
      </p:sp>
      <p:sp>
        <p:nvSpPr>
          <p:cNvPr id="165910" name="Text Box 22">
            <a:extLst>
              <a:ext uri="{FF2B5EF4-FFF2-40B4-BE49-F238E27FC236}">
                <a16:creationId xmlns:a16="http://schemas.microsoft.com/office/drawing/2014/main" id="{1D4C5C12-CD0E-4C3E-B6AB-A8FF277C2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52578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01010</a:t>
            </a:r>
          </a:p>
        </p:txBody>
      </p:sp>
      <p:sp>
        <p:nvSpPr>
          <p:cNvPr id="165911" name="Text Box 23">
            <a:extLst>
              <a:ext uri="{FF2B5EF4-FFF2-40B4-BE49-F238E27FC236}">
                <a16:creationId xmlns:a16="http://schemas.microsoft.com/office/drawing/2014/main" id="{B282EA98-6E33-4547-BDAA-9BEBDFF1E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2098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12345</a:t>
            </a:r>
          </a:p>
        </p:txBody>
      </p:sp>
      <p:sp>
        <p:nvSpPr>
          <p:cNvPr id="165912" name="Line 24">
            <a:extLst>
              <a:ext uri="{FF2B5EF4-FFF2-40B4-BE49-F238E27FC236}">
                <a16:creationId xmlns:a16="http://schemas.microsoft.com/office/drawing/2014/main" id="{6EE1D127-EC81-47FA-B8EB-61E4D65941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38800" y="3124200"/>
            <a:ext cx="381000" cy="91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3" name="Line 25">
            <a:extLst>
              <a:ext uri="{FF2B5EF4-FFF2-40B4-BE49-F238E27FC236}">
                <a16:creationId xmlns:a16="http://schemas.microsoft.com/office/drawing/2014/main" id="{8F593F92-06C8-4BFC-B683-85F924E6D8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29200" y="4038600"/>
            <a:ext cx="6096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4" name="Line 26">
            <a:extLst>
              <a:ext uri="{FF2B5EF4-FFF2-40B4-BE49-F238E27FC236}">
                <a16:creationId xmlns:a16="http://schemas.microsoft.com/office/drawing/2014/main" id="{2FF3A756-9237-4152-B9F7-13E769A0FF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62600" y="4038600"/>
            <a:ext cx="76200" cy="1143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5" name="Line 27">
            <a:extLst>
              <a:ext uri="{FF2B5EF4-FFF2-40B4-BE49-F238E27FC236}">
                <a16:creationId xmlns:a16="http://schemas.microsoft.com/office/drawing/2014/main" id="{82EA3568-53BA-4847-982D-2590E714F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3124200"/>
            <a:ext cx="838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6" name="Line 28">
            <a:extLst>
              <a:ext uri="{FF2B5EF4-FFF2-40B4-BE49-F238E27FC236}">
                <a16:creationId xmlns:a16="http://schemas.microsoft.com/office/drawing/2014/main" id="{0167E0A0-6F5D-44D2-89E8-F577952CF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962400"/>
            <a:ext cx="685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7" name="Line 29">
            <a:extLst>
              <a:ext uri="{FF2B5EF4-FFF2-40B4-BE49-F238E27FC236}">
                <a16:creationId xmlns:a16="http://schemas.microsoft.com/office/drawing/2014/main" id="{11A21C3D-EFC9-484C-8769-F32DF344C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0" y="3962400"/>
            <a:ext cx="762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8" name="Line 30">
            <a:extLst>
              <a:ext uri="{FF2B5EF4-FFF2-40B4-BE49-F238E27FC236}">
                <a16:creationId xmlns:a16="http://schemas.microsoft.com/office/drawing/2014/main" id="{9B52D58F-CFEE-49FE-A954-16AAA79565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29400" y="4800600"/>
            <a:ext cx="304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19" name="Line 31">
            <a:extLst>
              <a:ext uri="{FF2B5EF4-FFF2-40B4-BE49-F238E27FC236}">
                <a16:creationId xmlns:a16="http://schemas.microsoft.com/office/drawing/2014/main" id="{028F4F75-A60E-42DA-BE2A-F033DF3C1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48006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20" name="Rectangle 32">
            <a:extLst>
              <a:ext uri="{FF2B5EF4-FFF2-40B4-BE49-F238E27FC236}">
                <a16:creationId xmlns:a16="http://schemas.microsoft.com/office/drawing/2014/main" id="{BA714A46-CBB7-4B7E-B1CA-674982800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8925" y="808038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endParaRPr lang="en-US" altLang="en-US"/>
          </a:p>
        </p:txBody>
      </p:sp>
      <p:sp>
        <p:nvSpPr>
          <p:cNvPr id="165921" name="Rectangle 33">
            <a:extLst>
              <a:ext uri="{FF2B5EF4-FFF2-40B4-BE49-F238E27FC236}">
                <a16:creationId xmlns:a16="http://schemas.microsoft.com/office/drawing/2014/main" id="{F9ADBDED-A372-44BA-BAA3-6627AF0B3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133600"/>
            <a:ext cx="16827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  <a:p>
            <a:r>
              <a:rPr lang="en-US" altLang="en-US"/>
              <a:t>10100</a:t>
            </a:r>
          </a:p>
          <a:p>
            <a:r>
              <a:rPr lang="en-US" altLang="en-US"/>
              <a:t>10000</a:t>
            </a:r>
          </a:p>
          <a:p>
            <a:r>
              <a:rPr lang="en-US" altLang="en-US"/>
              <a:t>01011</a:t>
            </a:r>
          </a:p>
          <a:p>
            <a:r>
              <a:rPr lang="en-US" altLang="en-US"/>
              <a:t>01010</a:t>
            </a:r>
          </a:p>
          <a:p>
            <a:r>
              <a:rPr lang="en-US" altLang="en-US"/>
              <a:t>00010</a:t>
            </a:r>
          </a:p>
          <a:p>
            <a:r>
              <a:rPr lang="en-US" altLang="en-US">
                <a:solidFill>
                  <a:srgbClr val="FF0000"/>
                </a:solidFill>
              </a:rPr>
              <a:t>10101  new </a:t>
            </a:r>
          </a:p>
        </p:txBody>
      </p:sp>
      <p:sp>
        <p:nvSpPr>
          <p:cNvPr id="165922" name="Line 34">
            <a:extLst>
              <a:ext uri="{FF2B5EF4-FFF2-40B4-BE49-F238E27FC236}">
                <a16:creationId xmlns:a16="http://schemas.microsoft.com/office/drawing/2014/main" id="{6DF9FB34-9302-4A5B-B335-072AABAA45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4572000"/>
            <a:ext cx="3810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23" name="Line 35">
            <a:extLst>
              <a:ext uri="{FF2B5EF4-FFF2-40B4-BE49-F238E27FC236}">
                <a16:creationId xmlns:a16="http://schemas.microsoft.com/office/drawing/2014/main" id="{5A4593F6-ED7E-43B5-B07A-7B1D434F25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10200" y="5410200"/>
            <a:ext cx="1219200" cy="685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924" name="Text Box 36">
            <a:extLst>
              <a:ext uri="{FF2B5EF4-FFF2-40B4-BE49-F238E27FC236}">
                <a16:creationId xmlns:a16="http://schemas.microsoft.com/office/drawing/2014/main" id="{5B76EFA8-C9F9-4C76-BA37-67C0C7B91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0960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10101</a:t>
            </a:r>
          </a:p>
        </p:txBody>
      </p:sp>
      <p:sp>
        <p:nvSpPr>
          <p:cNvPr id="165925" name="Rectangle 37">
            <a:extLst>
              <a:ext uri="{FF2B5EF4-FFF2-40B4-BE49-F238E27FC236}">
                <a16:creationId xmlns:a16="http://schemas.microsoft.com/office/drawing/2014/main" id="{ECA405A8-52CA-4D8D-94A4-5A583D84D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63" y="5337175"/>
            <a:ext cx="42386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The previous tree with one</a:t>
            </a:r>
          </a:p>
          <a:p>
            <a:r>
              <a:rPr lang="en-US" altLang="en-US"/>
              <a:t>recombination event now derives</a:t>
            </a:r>
          </a:p>
          <a:p>
            <a:r>
              <a:rPr lang="en-US" altLang="en-US"/>
              <a:t>all the sequences.</a:t>
            </a:r>
          </a:p>
        </p:txBody>
      </p:sp>
      <p:sp>
        <p:nvSpPr>
          <p:cNvPr id="165926" name="Rectangle 38">
            <a:extLst>
              <a:ext uri="{FF2B5EF4-FFF2-40B4-BE49-F238E27FC236}">
                <a16:creationId xmlns:a16="http://schemas.microsoft.com/office/drawing/2014/main" id="{CA59FA7C-AEE8-4EE3-A0DB-ACDB84795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562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5</a:t>
            </a:r>
          </a:p>
        </p:txBody>
      </p:sp>
      <p:sp>
        <p:nvSpPr>
          <p:cNvPr id="165927" name="Rectangle 39">
            <a:extLst>
              <a:ext uri="{FF2B5EF4-FFF2-40B4-BE49-F238E27FC236}">
                <a16:creationId xmlns:a16="http://schemas.microsoft.com/office/drawing/2014/main" id="{F1D92037-04B3-4345-99E1-0D7A05B51E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0292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</a:t>
            </a:r>
          </a:p>
        </p:txBody>
      </p:sp>
      <p:sp>
        <p:nvSpPr>
          <p:cNvPr id="165928" name="Rectangle 40">
            <a:extLst>
              <a:ext uri="{FF2B5EF4-FFF2-40B4-BE49-F238E27FC236}">
                <a16:creationId xmlns:a16="http://schemas.microsoft.com/office/drawing/2014/main" id="{923A59B9-0E83-4FCA-802E-B53C6EF47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715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</a:t>
            </a:r>
          </a:p>
        </p:txBody>
      </p:sp>
      <p:sp>
        <p:nvSpPr>
          <p:cNvPr id="165929" name="Rectangle 41">
            <a:extLst>
              <a:ext uri="{FF2B5EF4-FFF2-40B4-BE49-F238E27FC236}">
                <a16:creationId xmlns:a16="http://schemas.microsoft.com/office/drawing/2014/main" id="{CCF29B6C-C70B-4C25-8FE6-39D415482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013" y="332581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E3F8B59-0EFD-44D8-BE36-1C671220DCA7}"/>
              </a:ext>
            </a:extLst>
          </p:cNvPr>
          <p:cNvSpPr/>
          <p:nvPr/>
        </p:nvSpPr>
        <p:spPr>
          <a:xfrm>
            <a:off x="69850" y="-19546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http://csiflabs.cs.ucdavis.edu/~gusfield/osb08.ppt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US" dirty="0"/>
              <a:t>Chemistry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3857652" cy="5286388"/>
          </a:xfrm>
        </p:spPr>
        <p:txBody>
          <a:bodyPr>
            <a:normAutofit fontScale="92500"/>
          </a:bodyPr>
          <a:lstStyle/>
          <a:p>
            <a:pPr algn="l" rtl="0"/>
            <a:r>
              <a:rPr lang="en-US" dirty="0"/>
              <a:t>Atom – vertex</a:t>
            </a:r>
          </a:p>
          <a:p>
            <a:pPr algn="l" rtl="0"/>
            <a:r>
              <a:rPr lang="en-US" dirty="0"/>
              <a:t>Bond – edge</a:t>
            </a:r>
          </a:p>
          <a:p>
            <a:pPr algn="l" rtl="0"/>
            <a:r>
              <a:rPr lang="en-US" dirty="0"/>
              <a:t>E.g. C</a:t>
            </a:r>
            <a:r>
              <a:rPr lang="en-US" sz="2400" dirty="0"/>
              <a:t>3</a:t>
            </a:r>
            <a:r>
              <a:rPr lang="en-US" dirty="0"/>
              <a:t>H</a:t>
            </a:r>
            <a:r>
              <a:rPr lang="en-US" sz="2400" dirty="0"/>
              <a:t>7</a:t>
            </a:r>
            <a:r>
              <a:rPr lang="en-US" dirty="0"/>
              <a:t>OH</a:t>
            </a:r>
          </a:p>
          <a:p>
            <a:pPr algn="l" rtl="0"/>
            <a:r>
              <a:rPr lang="en-US" dirty="0"/>
              <a:t>Enumerating all isomers of a chemical compound.</a:t>
            </a:r>
          </a:p>
          <a:p>
            <a:pPr algn="l" rtl="0"/>
            <a:r>
              <a:rPr lang="en-US" dirty="0"/>
              <a:t> Determining if two compounds with the same formula are identical.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C81BB76-9ABD-4E6C-8401-8F714A1441D0}" type="slidenum">
              <a:rPr lang="he-IL" smtClean="0"/>
              <a:pPr>
                <a:defRPr/>
              </a:pPr>
              <a:t>26</a:t>
            </a:fld>
            <a:endParaRPr lang="he-IL"/>
          </a:p>
        </p:txBody>
      </p:sp>
      <p:grpSp>
        <p:nvGrpSpPr>
          <p:cNvPr id="7" name="Group 6"/>
          <p:cNvGrpSpPr/>
          <p:nvPr/>
        </p:nvGrpSpPr>
        <p:grpSpPr>
          <a:xfrm>
            <a:off x="4572000" y="3429000"/>
            <a:ext cx="500066" cy="571504"/>
            <a:chOff x="4572000" y="3357562"/>
            <a:chExt cx="500066" cy="571504"/>
          </a:xfrm>
        </p:grpSpPr>
        <p:sp>
          <p:nvSpPr>
            <p:cNvPr id="5" name="Oval 4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C</a:t>
              </a:r>
              <a:endParaRPr lang="he-IL" sz="20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500694" y="3429000"/>
            <a:ext cx="500066" cy="571504"/>
            <a:chOff x="4572000" y="3357562"/>
            <a:chExt cx="500066" cy="571504"/>
          </a:xfrm>
        </p:grpSpPr>
        <p:sp>
          <p:nvSpPr>
            <p:cNvPr id="9" name="Oval 8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C</a:t>
              </a:r>
              <a:endParaRPr lang="he-IL" sz="20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29388" y="3429000"/>
            <a:ext cx="500066" cy="571504"/>
            <a:chOff x="4572000" y="3357562"/>
            <a:chExt cx="500066" cy="571504"/>
          </a:xfrm>
        </p:grpSpPr>
        <p:sp>
          <p:nvSpPr>
            <p:cNvPr id="12" name="Oval 11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C</a:t>
              </a:r>
              <a:endParaRPr lang="he-IL" sz="2000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72462" y="3429000"/>
            <a:ext cx="500066" cy="571504"/>
            <a:chOff x="4572000" y="3357562"/>
            <a:chExt cx="500066" cy="571504"/>
          </a:xfrm>
        </p:grpSpPr>
        <p:sp>
          <p:nvSpPr>
            <p:cNvPr id="15" name="Oval 14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endParaRPr lang="he-IL" sz="2000" b="1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286644" y="3429000"/>
            <a:ext cx="500066" cy="571504"/>
            <a:chOff x="4572000" y="3357562"/>
            <a:chExt cx="500066" cy="571504"/>
          </a:xfrm>
        </p:grpSpPr>
        <p:sp>
          <p:nvSpPr>
            <p:cNvPr id="18" name="Oval 17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O</a:t>
              </a:r>
              <a:endParaRPr lang="he-IL" sz="20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00694" y="2357430"/>
            <a:ext cx="500066" cy="571504"/>
            <a:chOff x="4572000" y="3357562"/>
            <a:chExt cx="500066" cy="571504"/>
          </a:xfrm>
        </p:grpSpPr>
        <p:sp>
          <p:nvSpPr>
            <p:cNvPr id="21" name="Oval 20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endParaRPr lang="he-IL" sz="20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572000" y="4500570"/>
            <a:ext cx="500066" cy="571504"/>
            <a:chOff x="4572000" y="3357562"/>
            <a:chExt cx="500066" cy="571504"/>
          </a:xfrm>
        </p:grpSpPr>
        <p:sp>
          <p:nvSpPr>
            <p:cNvPr id="24" name="Oval 23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endParaRPr lang="he-IL" sz="2000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72000" y="2357430"/>
            <a:ext cx="500066" cy="571504"/>
            <a:chOff x="4572000" y="3357562"/>
            <a:chExt cx="500066" cy="571504"/>
          </a:xfrm>
        </p:grpSpPr>
        <p:sp>
          <p:nvSpPr>
            <p:cNvPr id="27" name="Oval 26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endParaRPr lang="he-IL" sz="2000" b="1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714744" y="3429000"/>
            <a:ext cx="500066" cy="571504"/>
            <a:chOff x="4572000" y="3357562"/>
            <a:chExt cx="500066" cy="571504"/>
          </a:xfrm>
        </p:grpSpPr>
        <p:sp>
          <p:nvSpPr>
            <p:cNvPr id="30" name="Oval 29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endParaRPr lang="he-IL" sz="2000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500694" y="4500570"/>
            <a:ext cx="500066" cy="571504"/>
            <a:chOff x="4572000" y="3357562"/>
            <a:chExt cx="500066" cy="571504"/>
          </a:xfrm>
        </p:grpSpPr>
        <p:sp>
          <p:nvSpPr>
            <p:cNvPr id="33" name="Oval 32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endParaRPr lang="he-IL" sz="20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29388" y="4500570"/>
            <a:ext cx="500066" cy="571504"/>
            <a:chOff x="4572000" y="3357562"/>
            <a:chExt cx="500066" cy="571504"/>
          </a:xfrm>
        </p:grpSpPr>
        <p:sp>
          <p:nvSpPr>
            <p:cNvPr id="36" name="Oval 35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endParaRPr lang="he-IL" sz="20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29388" y="2357430"/>
            <a:ext cx="500066" cy="571504"/>
            <a:chOff x="4572000" y="3357562"/>
            <a:chExt cx="500066" cy="571504"/>
          </a:xfrm>
        </p:grpSpPr>
        <p:sp>
          <p:nvSpPr>
            <p:cNvPr id="39" name="Oval 38"/>
            <p:cNvSpPr/>
            <p:nvPr/>
          </p:nvSpPr>
          <p:spPr>
            <a:xfrm>
              <a:off x="4572000" y="3357562"/>
              <a:ext cx="500066" cy="57150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e-IL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43438" y="3429000"/>
              <a:ext cx="35719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endParaRPr lang="he-IL" sz="2000" b="1" dirty="0"/>
            </a:p>
          </p:txBody>
        </p:sp>
      </p:grpSp>
      <p:cxnSp>
        <p:nvCxnSpPr>
          <p:cNvPr id="42" name="Straight Connector 41"/>
          <p:cNvCxnSpPr>
            <a:stCxn id="30" idx="6"/>
            <a:endCxn id="5" idx="2"/>
          </p:cNvCxnSpPr>
          <p:nvPr/>
        </p:nvCxnSpPr>
        <p:spPr>
          <a:xfrm>
            <a:off x="4214810" y="3714752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143504" y="3714752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4" idx="0"/>
            <a:endCxn id="5" idx="4"/>
          </p:cNvCxnSpPr>
          <p:nvPr/>
        </p:nvCxnSpPr>
        <p:spPr>
          <a:xfrm rot="5400000" flipH="1" flipV="1">
            <a:off x="4572000" y="4250537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86710" y="3714752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29454" y="3714752"/>
            <a:ext cx="357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2" idx="2"/>
          </p:cNvCxnSpPr>
          <p:nvPr/>
        </p:nvCxnSpPr>
        <p:spPr>
          <a:xfrm>
            <a:off x="6000760" y="3714752"/>
            <a:ext cx="4286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5400000" flipH="1" flipV="1">
            <a:off x="4536281" y="3178967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3" idx="0"/>
            <a:endCxn id="9" idx="4"/>
          </p:cNvCxnSpPr>
          <p:nvPr/>
        </p:nvCxnSpPr>
        <p:spPr>
          <a:xfrm rot="5400000" flipH="1" flipV="1">
            <a:off x="5500694" y="4250537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36" idx="0"/>
            <a:endCxn id="12" idx="4"/>
          </p:cNvCxnSpPr>
          <p:nvPr/>
        </p:nvCxnSpPr>
        <p:spPr>
          <a:xfrm rot="5400000" flipH="1" flipV="1">
            <a:off x="6429388" y="4250537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H="1" flipV="1">
            <a:off x="5536413" y="3107529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6465107" y="3107529"/>
            <a:ext cx="50006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71209B91-A4D0-4127-A4B8-37B526D003E3}"/>
              </a:ext>
            </a:extLst>
          </p:cNvPr>
          <p:cNvSpPr/>
          <p:nvPr/>
        </p:nvSpPr>
        <p:spPr>
          <a:xfrm>
            <a:off x="0" y="-17185"/>
            <a:ext cx="8781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http://www.cri.haifa.ac.il/people/irith/lectures/Introduction%20to%20Graph-Theoryv2.pptx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23822"/>
            <a:ext cx="8153400" cy="990600"/>
          </a:xfrm>
        </p:spPr>
        <p:txBody>
          <a:bodyPr/>
          <a:lstStyle/>
          <a:p>
            <a:pPr algn="ctr" rtl="0"/>
            <a:r>
              <a:rPr lang="en-US" dirty="0"/>
              <a:t>Chemistry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C81BB76-9ABD-4E6C-8401-8F714A1441D0}" type="slidenum">
              <a:rPr lang="he-IL" smtClean="0"/>
              <a:pPr>
                <a:defRPr/>
              </a:pPr>
              <a:t>27</a:t>
            </a:fld>
            <a:endParaRPr lang="he-IL"/>
          </a:p>
        </p:txBody>
      </p:sp>
      <p:sp>
        <p:nvSpPr>
          <p:cNvPr id="86" name="TextBox 85"/>
          <p:cNvSpPr txBox="1"/>
          <p:nvPr/>
        </p:nvSpPr>
        <p:spPr>
          <a:xfrm>
            <a:off x="3786182" y="4786322"/>
            <a:ext cx="178595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000" b="1" dirty="0"/>
              <a:t>C</a:t>
            </a:r>
            <a:r>
              <a:rPr lang="en-US" sz="1600" b="1" dirty="0"/>
              <a:t>3</a:t>
            </a:r>
            <a:r>
              <a:rPr lang="en-US" sz="2000" b="1" dirty="0"/>
              <a:t>H</a:t>
            </a:r>
            <a:r>
              <a:rPr lang="en-US" sz="1600" b="1" dirty="0"/>
              <a:t>7</a:t>
            </a:r>
            <a:r>
              <a:rPr lang="en-US" sz="2000" b="1" dirty="0"/>
              <a:t>N</a:t>
            </a:r>
            <a:r>
              <a:rPr lang="en-US" sz="1600" b="1" dirty="0"/>
              <a:t>2</a:t>
            </a:r>
            <a:r>
              <a:rPr lang="en-US" sz="2000" b="1" dirty="0"/>
              <a:t>O</a:t>
            </a:r>
            <a:r>
              <a:rPr lang="en-US" sz="1600" b="1" dirty="0"/>
              <a:t>2</a:t>
            </a:r>
            <a:endParaRPr lang="he-IL" sz="2000" b="1" dirty="0"/>
          </a:p>
        </p:txBody>
      </p:sp>
      <p:grpSp>
        <p:nvGrpSpPr>
          <p:cNvPr id="67" name="Group 66"/>
          <p:cNvGrpSpPr/>
          <p:nvPr/>
        </p:nvGrpSpPr>
        <p:grpSpPr>
          <a:xfrm>
            <a:off x="5214942" y="1643050"/>
            <a:ext cx="3547167" cy="3724296"/>
            <a:chOff x="5010121" y="1285860"/>
            <a:chExt cx="3547167" cy="3724296"/>
          </a:xfrm>
        </p:grpSpPr>
        <p:cxnSp>
          <p:nvCxnSpPr>
            <p:cNvPr id="68" name="Straight Connector 67"/>
            <p:cNvCxnSpPr/>
            <p:nvPr/>
          </p:nvCxnSpPr>
          <p:spPr>
            <a:xfrm>
              <a:off x="7786710" y="2643182"/>
              <a:ext cx="42862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6"/>
            <p:cNvGrpSpPr/>
            <p:nvPr/>
          </p:nvGrpSpPr>
          <p:grpSpPr>
            <a:xfrm>
              <a:off x="5836895" y="2395172"/>
              <a:ext cx="413388" cy="522997"/>
              <a:chOff x="4572000" y="3357562"/>
              <a:chExt cx="500066" cy="571504"/>
            </a:xfrm>
          </p:grpSpPr>
          <p:sp>
            <p:nvSpPr>
              <p:cNvPr id="147" name="Oval 4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48" name="TextBox 5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C</a:t>
                </a:r>
                <a:endParaRPr lang="he-IL" sz="2000" b="1" dirty="0"/>
              </a:p>
            </p:txBody>
          </p:sp>
        </p:grpSp>
        <p:grpSp>
          <p:nvGrpSpPr>
            <p:cNvPr id="90" name="Group 7"/>
            <p:cNvGrpSpPr/>
            <p:nvPr/>
          </p:nvGrpSpPr>
          <p:grpSpPr>
            <a:xfrm>
              <a:off x="6604616" y="2395172"/>
              <a:ext cx="413388" cy="522997"/>
              <a:chOff x="4572000" y="3357562"/>
              <a:chExt cx="500066" cy="571504"/>
            </a:xfrm>
          </p:grpSpPr>
          <p:sp>
            <p:nvSpPr>
              <p:cNvPr id="145" name="Oval 8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46" name="TextBox 9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C</a:t>
                </a:r>
                <a:endParaRPr lang="he-IL" sz="2000" b="1" dirty="0"/>
              </a:p>
            </p:txBody>
          </p:sp>
        </p:grpSp>
        <p:grpSp>
          <p:nvGrpSpPr>
            <p:cNvPr id="91" name="Group 10"/>
            <p:cNvGrpSpPr/>
            <p:nvPr/>
          </p:nvGrpSpPr>
          <p:grpSpPr>
            <a:xfrm>
              <a:off x="7372336" y="2395172"/>
              <a:ext cx="413388" cy="522997"/>
              <a:chOff x="4572000" y="3357562"/>
              <a:chExt cx="500066" cy="571504"/>
            </a:xfrm>
          </p:grpSpPr>
          <p:sp>
            <p:nvSpPr>
              <p:cNvPr id="143" name="Oval 11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44" name="TextBox 12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C</a:t>
                </a:r>
                <a:endParaRPr lang="he-IL" sz="2000" b="1" dirty="0"/>
              </a:p>
            </p:txBody>
          </p:sp>
        </p:grpSp>
        <p:grpSp>
          <p:nvGrpSpPr>
            <p:cNvPr id="92" name="Group 13"/>
            <p:cNvGrpSpPr/>
            <p:nvPr/>
          </p:nvGrpSpPr>
          <p:grpSpPr>
            <a:xfrm>
              <a:off x="8143900" y="2428868"/>
              <a:ext cx="413388" cy="522997"/>
              <a:chOff x="3862268" y="3394383"/>
              <a:chExt cx="500066" cy="571504"/>
            </a:xfrm>
          </p:grpSpPr>
          <p:sp>
            <p:nvSpPr>
              <p:cNvPr id="141" name="Oval 14"/>
              <p:cNvSpPr/>
              <p:nvPr/>
            </p:nvSpPr>
            <p:spPr>
              <a:xfrm>
                <a:off x="3862268" y="3394383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42" name="TextBox 15"/>
              <p:cNvSpPr txBox="1"/>
              <p:nvPr/>
            </p:nvSpPr>
            <p:spPr>
              <a:xfrm>
                <a:off x="3948686" y="3472447"/>
                <a:ext cx="357189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H</a:t>
                </a:r>
                <a:endParaRPr lang="he-IL" sz="2000" b="1" dirty="0"/>
              </a:p>
            </p:txBody>
          </p:sp>
        </p:grpSp>
        <p:grpSp>
          <p:nvGrpSpPr>
            <p:cNvPr id="93" name="Group 16"/>
            <p:cNvGrpSpPr/>
            <p:nvPr/>
          </p:nvGrpSpPr>
          <p:grpSpPr>
            <a:xfrm>
              <a:off x="7372336" y="4487159"/>
              <a:ext cx="413388" cy="522997"/>
              <a:chOff x="4572000" y="3357562"/>
              <a:chExt cx="500066" cy="571504"/>
            </a:xfrm>
          </p:grpSpPr>
          <p:sp>
            <p:nvSpPr>
              <p:cNvPr id="139" name="Oval 138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O</a:t>
                </a:r>
                <a:endParaRPr lang="he-IL" sz="2000" b="1" dirty="0"/>
              </a:p>
            </p:txBody>
          </p:sp>
        </p:grpSp>
        <p:grpSp>
          <p:nvGrpSpPr>
            <p:cNvPr id="94" name="Group 19"/>
            <p:cNvGrpSpPr/>
            <p:nvPr/>
          </p:nvGrpSpPr>
          <p:grpSpPr>
            <a:xfrm>
              <a:off x="6604616" y="1414553"/>
              <a:ext cx="413388" cy="522997"/>
              <a:chOff x="4572000" y="3357562"/>
              <a:chExt cx="500066" cy="571504"/>
            </a:xfrm>
          </p:grpSpPr>
          <p:sp>
            <p:nvSpPr>
              <p:cNvPr id="137" name="Oval 136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38" name="TextBox 137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H</a:t>
                </a:r>
                <a:endParaRPr lang="he-IL" sz="2000" b="1" dirty="0"/>
              </a:p>
            </p:txBody>
          </p:sp>
        </p:grpSp>
        <p:grpSp>
          <p:nvGrpSpPr>
            <p:cNvPr id="95" name="Group 22"/>
            <p:cNvGrpSpPr/>
            <p:nvPr/>
          </p:nvGrpSpPr>
          <p:grpSpPr>
            <a:xfrm>
              <a:off x="5836895" y="3375791"/>
              <a:ext cx="413388" cy="522997"/>
              <a:chOff x="4572000" y="3357562"/>
              <a:chExt cx="500066" cy="571504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H</a:t>
                </a:r>
                <a:endParaRPr lang="he-IL" sz="2000" b="1" dirty="0"/>
              </a:p>
            </p:txBody>
          </p:sp>
        </p:grpSp>
        <p:grpSp>
          <p:nvGrpSpPr>
            <p:cNvPr id="96" name="Group 25"/>
            <p:cNvGrpSpPr/>
            <p:nvPr/>
          </p:nvGrpSpPr>
          <p:grpSpPr>
            <a:xfrm>
              <a:off x="5836895" y="1414553"/>
              <a:ext cx="413388" cy="522997"/>
              <a:chOff x="4572000" y="3357562"/>
              <a:chExt cx="500066" cy="571504"/>
            </a:xfrm>
          </p:grpSpPr>
          <p:sp>
            <p:nvSpPr>
              <p:cNvPr id="133" name="Oval 132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N</a:t>
                </a:r>
                <a:endParaRPr lang="he-IL" sz="2000" b="1" dirty="0"/>
              </a:p>
            </p:txBody>
          </p:sp>
        </p:grpSp>
        <p:grpSp>
          <p:nvGrpSpPr>
            <p:cNvPr id="97" name="Group 28"/>
            <p:cNvGrpSpPr/>
            <p:nvPr/>
          </p:nvGrpSpPr>
          <p:grpSpPr>
            <a:xfrm>
              <a:off x="5128230" y="2395172"/>
              <a:ext cx="413388" cy="522997"/>
              <a:chOff x="4572000" y="3357562"/>
              <a:chExt cx="500066" cy="571504"/>
            </a:xfrm>
          </p:grpSpPr>
          <p:sp>
            <p:nvSpPr>
              <p:cNvPr id="131" name="Oval 29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32" name="TextBox 30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H</a:t>
                </a:r>
                <a:endParaRPr lang="he-IL" sz="2000" b="1" dirty="0"/>
              </a:p>
            </p:txBody>
          </p:sp>
        </p:grpSp>
        <p:grpSp>
          <p:nvGrpSpPr>
            <p:cNvPr id="98" name="Group 31"/>
            <p:cNvGrpSpPr/>
            <p:nvPr/>
          </p:nvGrpSpPr>
          <p:grpSpPr>
            <a:xfrm>
              <a:off x="6604616" y="3375791"/>
              <a:ext cx="413388" cy="522997"/>
              <a:chOff x="4572000" y="3357562"/>
              <a:chExt cx="500066" cy="571504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30" name="TextBox 129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N</a:t>
                </a:r>
                <a:endParaRPr lang="he-IL" sz="2000" b="1" dirty="0"/>
              </a:p>
            </p:txBody>
          </p:sp>
        </p:grpSp>
        <p:grpSp>
          <p:nvGrpSpPr>
            <p:cNvPr id="99" name="Group 34"/>
            <p:cNvGrpSpPr/>
            <p:nvPr/>
          </p:nvGrpSpPr>
          <p:grpSpPr>
            <a:xfrm>
              <a:off x="7372336" y="3375791"/>
              <a:ext cx="413388" cy="522997"/>
              <a:chOff x="4572000" y="3357562"/>
              <a:chExt cx="500066" cy="571504"/>
            </a:xfrm>
          </p:grpSpPr>
          <p:sp>
            <p:nvSpPr>
              <p:cNvPr id="127" name="Oval 126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N</a:t>
                </a:r>
                <a:endParaRPr lang="he-IL" sz="2000" b="1" dirty="0"/>
              </a:p>
            </p:txBody>
          </p:sp>
        </p:grpSp>
        <p:grpSp>
          <p:nvGrpSpPr>
            <p:cNvPr id="100" name="Group 37"/>
            <p:cNvGrpSpPr/>
            <p:nvPr/>
          </p:nvGrpSpPr>
          <p:grpSpPr>
            <a:xfrm>
              <a:off x="7372336" y="1414553"/>
              <a:ext cx="413388" cy="522997"/>
              <a:chOff x="4572000" y="3357562"/>
              <a:chExt cx="500066" cy="571504"/>
            </a:xfrm>
          </p:grpSpPr>
          <p:sp>
            <p:nvSpPr>
              <p:cNvPr id="125" name="Oval 124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H</a:t>
                </a:r>
                <a:endParaRPr lang="he-IL" sz="2000" b="1" dirty="0"/>
              </a:p>
            </p:txBody>
          </p:sp>
        </p:grpSp>
        <p:cxnSp>
          <p:nvCxnSpPr>
            <p:cNvPr id="101" name="Straight Connector 100"/>
            <p:cNvCxnSpPr/>
            <p:nvPr/>
          </p:nvCxnSpPr>
          <p:spPr>
            <a:xfrm>
              <a:off x="5541618" y="2656670"/>
              <a:ext cx="2952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6309338" y="2656670"/>
              <a:ext cx="29527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135" idx="0"/>
            </p:cNvCxnSpPr>
            <p:nvPr/>
          </p:nvCxnSpPr>
          <p:spPr>
            <a:xfrm rot="5400000" flipH="1" flipV="1">
              <a:off x="5814778" y="3146980"/>
              <a:ext cx="4576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7018004" y="2656670"/>
              <a:ext cx="35433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 flipH="1" flipV="1">
              <a:off x="5785250" y="2166361"/>
              <a:ext cx="4576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>
              <a:stCxn id="129" idx="0"/>
            </p:cNvCxnSpPr>
            <p:nvPr/>
          </p:nvCxnSpPr>
          <p:spPr>
            <a:xfrm rot="5400000" flipH="1" flipV="1">
              <a:off x="6582498" y="3146980"/>
              <a:ext cx="4576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27" idx="0"/>
            </p:cNvCxnSpPr>
            <p:nvPr/>
          </p:nvCxnSpPr>
          <p:spPr>
            <a:xfrm rot="5400000" flipH="1" flipV="1">
              <a:off x="7350219" y="3146980"/>
              <a:ext cx="4576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 flipH="1" flipV="1">
              <a:off x="6612026" y="2100986"/>
              <a:ext cx="4576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 flipH="1" flipV="1">
              <a:off x="7379748" y="2100986"/>
              <a:ext cx="45762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27" idx="4"/>
              <a:endCxn id="139" idx="0"/>
            </p:cNvCxnSpPr>
            <p:nvPr/>
          </p:nvCxnSpPr>
          <p:spPr>
            <a:xfrm rot="5400000">
              <a:off x="7284844" y="4192973"/>
              <a:ext cx="58837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endCxn id="133" idx="2"/>
            </p:cNvCxnSpPr>
            <p:nvPr/>
          </p:nvCxnSpPr>
          <p:spPr>
            <a:xfrm>
              <a:off x="5423507" y="1676051"/>
              <a:ext cx="41338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Freeform 111"/>
            <p:cNvSpPr/>
            <p:nvPr/>
          </p:nvSpPr>
          <p:spPr>
            <a:xfrm>
              <a:off x="7608558" y="3898788"/>
              <a:ext cx="236222" cy="588371"/>
            </a:xfrm>
            <a:custGeom>
              <a:avLst/>
              <a:gdLst>
                <a:gd name="connsiteX0" fmla="*/ 44334 w 326967"/>
                <a:gd name="connsiteY0" fmla="*/ 0 h 440574"/>
                <a:gd name="connsiteX1" fmla="*/ 326967 w 326967"/>
                <a:gd name="connsiteY1" fmla="*/ 249381 h 440574"/>
                <a:gd name="connsiteX2" fmla="*/ 44334 w 326967"/>
                <a:gd name="connsiteY2" fmla="*/ 415636 h 440574"/>
                <a:gd name="connsiteX3" fmla="*/ 60960 w 326967"/>
                <a:gd name="connsiteY3" fmla="*/ 399010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967" h="440574">
                  <a:moveTo>
                    <a:pt x="44334" y="0"/>
                  </a:moveTo>
                  <a:cubicBezTo>
                    <a:pt x="185650" y="90054"/>
                    <a:pt x="326967" y="180108"/>
                    <a:pt x="326967" y="249381"/>
                  </a:cubicBezTo>
                  <a:cubicBezTo>
                    <a:pt x="326967" y="318654"/>
                    <a:pt x="88668" y="390698"/>
                    <a:pt x="44334" y="415636"/>
                  </a:cubicBezTo>
                  <a:cubicBezTo>
                    <a:pt x="0" y="440574"/>
                    <a:pt x="30480" y="419792"/>
                    <a:pt x="60960" y="3990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3" name="Straight Connector 112"/>
            <p:cNvCxnSpPr>
              <a:stCxn id="129" idx="4"/>
            </p:cNvCxnSpPr>
            <p:nvPr/>
          </p:nvCxnSpPr>
          <p:spPr>
            <a:xfrm rot="16200000" flipH="1">
              <a:off x="6620470" y="4089626"/>
              <a:ext cx="588373" cy="2066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123" idx="0"/>
              <a:endCxn id="129" idx="3"/>
            </p:cNvCxnSpPr>
            <p:nvPr/>
          </p:nvCxnSpPr>
          <p:spPr>
            <a:xfrm rot="5400000" flipH="1" flipV="1">
              <a:off x="6169530" y="3991534"/>
              <a:ext cx="664963" cy="3262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oup 70"/>
            <p:cNvGrpSpPr/>
            <p:nvPr/>
          </p:nvGrpSpPr>
          <p:grpSpPr>
            <a:xfrm>
              <a:off x="6132172" y="4487159"/>
              <a:ext cx="413388" cy="522997"/>
              <a:chOff x="4572000" y="3357562"/>
              <a:chExt cx="500066" cy="571504"/>
            </a:xfrm>
          </p:grpSpPr>
          <p:sp>
            <p:nvSpPr>
              <p:cNvPr id="123" name="Oval 122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H</a:t>
                </a:r>
                <a:endParaRPr lang="he-IL" sz="2000" b="1" dirty="0"/>
              </a:p>
            </p:txBody>
          </p:sp>
        </p:grpSp>
        <p:grpSp>
          <p:nvGrpSpPr>
            <p:cNvPr id="116" name="Group 73"/>
            <p:cNvGrpSpPr/>
            <p:nvPr/>
          </p:nvGrpSpPr>
          <p:grpSpPr>
            <a:xfrm>
              <a:off x="6899892" y="4487159"/>
              <a:ext cx="413388" cy="522997"/>
              <a:chOff x="4572000" y="3357562"/>
              <a:chExt cx="500066" cy="571504"/>
            </a:xfrm>
          </p:grpSpPr>
          <p:sp>
            <p:nvSpPr>
              <p:cNvPr id="121" name="Oval 120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H</a:t>
                </a:r>
                <a:endParaRPr lang="he-IL" sz="2000" b="1" dirty="0"/>
              </a:p>
            </p:txBody>
          </p:sp>
        </p:grpSp>
        <p:grpSp>
          <p:nvGrpSpPr>
            <p:cNvPr id="117" name="Group 80"/>
            <p:cNvGrpSpPr/>
            <p:nvPr/>
          </p:nvGrpSpPr>
          <p:grpSpPr>
            <a:xfrm>
              <a:off x="5010121" y="1414554"/>
              <a:ext cx="413388" cy="522997"/>
              <a:chOff x="4572000" y="3357562"/>
              <a:chExt cx="500066" cy="571504"/>
            </a:xfrm>
          </p:grpSpPr>
          <p:sp>
            <p:nvSpPr>
              <p:cNvPr id="119" name="Oval 118"/>
              <p:cNvSpPr/>
              <p:nvPr/>
            </p:nvSpPr>
            <p:spPr>
              <a:xfrm>
                <a:off x="4572000" y="3357562"/>
                <a:ext cx="500066" cy="571504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4643438" y="3429000"/>
                <a:ext cx="357190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O</a:t>
                </a:r>
                <a:endParaRPr lang="he-IL" sz="2000" b="1" dirty="0"/>
              </a:p>
            </p:txBody>
          </p:sp>
        </p:grpSp>
        <p:sp>
          <p:nvSpPr>
            <p:cNvPr id="118" name="Freeform 117"/>
            <p:cNvSpPr/>
            <p:nvPr/>
          </p:nvSpPr>
          <p:spPr>
            <a:xfrm rot="16518948" flipV="1">
              <a:off x="5438435" y="1225501"/>
              <a:ext cx="349693" cy="470411"/>
            </a:xfrm>
            <a:custGeom>
              <a:avLst/>
              <a:gdLst>
                <a:gd name="connsiteX0" fmla="*/ 44334 w 326967"/>
                <a:gd name="connsiteY0" fmla="*/ 0 h 440574"/>
                <a:gd name="connsiteX1" fmla="*/ 326967 w 326967"/>
                <a:gd name="connsiteY1" fmla="*/ 249381 h 440574"/>
                <a:gd name="connsiteX2" fmla="*/ 44334 w 326967"/>
                <a:gd name="connsiteY2" fmla="*/ 415636 h 440574"/>
                <a:gd name="connsiteX3" fmla="*/ 60960 w 326967"/>
                <a:gd name="connsiteY3" fmla="*/ 399010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967" h="440574">
                  <a:moveTo>
                    <a:pt x="44334" y="0"/>
                  </a:moveTo>
                  <a:cubicBezTo>
                    <a:pt x="185650" y="90054"/>
                    <a:pt x="326967" y="180108"/>
                    <a:pt x="326967" y="249381"/>
                  </a:cubicBezTo>
                  <a:cubicBezTo>
                    <a:pt x="326967" y="318654"/>
                    <a:pt x="88668" y="390698"/>
                    <a:pt x="44334" y="415636"/>
                  </a:cubicBezTo>
                  <a:cubicBezTo>
                    <a:pt x="0" y="440574"/>
                    <a:pt x="30480" y="419792"/>
                    <a:pt x="60960" y="399010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grpSp>
        <p:nvGrpSpPr>
          <p:cNvPr id="222" name="Group 221"/>
          <p:cNvGrpSpPr/>
          <p:nvPr/>
        </p:nvGrpSpPr>
        <p:grpSpPr>
          <a:xfrm>
            <a:off x="500034" y="1571612"/>
            <a:ext cx="3972905" cy="3737707"/>
            <a:chOff x="500034" y="2000240"/>
            <a:chExt cx="3972905" cy="3737707"/>
          </a:xfrm>
        </p:grpSpPr>
        <p:sp>
          <p:nvSpPr>
            <p:cNvPr id="82" name="TextBox 30"/>
            <p:cNvSpPr txBox="1"/>
            <p:nvPr/>
          </p:nvSpPr>
          <p:spPr>
            <a:xfrm>
              <a:off x="2071670" y="2071678"/>
              <a:ext cx="295277" cy="36615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000" b="1" dirty="0"/>
                <a:t>H</a:t>
              </a:r>
              <a:endParaRPr lang="he-IL" sz="2000" b="1" dirty="0"/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500034" y="2000240"/>
              <a:ext cx="3972905" cy="3737707"/>
              <a:chOff x="726731" y="1500174"/>
              <a:chExt cx="3972905" cy="3737707"/>
            </a:xfrm>
          </p:grpSpPr>
          <p:cxnSp>
            <p:nvCxnSpPr>
              <p:cNvPr id="45" name="Straight Connector 44"/>
              <p:cNvCxnSpPr>
                <a:stCxn id="162" idx="0"/>
                <a:endCxn id="158" idx="4"/>
              </p:cNvCxnSpPr>
              <p:nvPr/>
            </p:nvCxnSpPr>
            <p:spPr>
              <a:xfrm rot="16200000" flipV="1">
                <a:off x="2224584" y="4577282"/>
                <a:ext cx="405697" cy="1238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/>
              <p:cNvSpPr/>
              <p:nvPr/>
            </p:nvSpPr>
            <p:spPr>
              <a:xfrm>
                <a:off x="1553505" y="2220616"/>
                <a:ext cx="413388" cy="52299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1612560" y="2285991"/>
                <a:ext cx="295277" cy="3661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N</a:t>
                </a:r>
                <a:endParaRPr lang="he-IL" sz="2000" b="1" dirty="0"/>
              </a:p>
            </p:txBody>
          </p:sp>
          <p:cxnSp>
            <p:nvCxnSpPr>
              <p:cNvPr id="71" name="Straight Connector 70"/>
              <p:cNvCxnSpPr>
                <a:endCxn id="69" idx="2"/>
              </p:cNvCxnSpPr>
              <p:nvPr/>
            </p:nvCxnSpPr>
            <p:spPr>
              <a:xfrm>
                <a:off x="1140117" y="2482114"/>
                <a:ext cx="4133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/>
              <p:nvPr/>
            </p:nvSpPr>
            <p:spPr>
              <a:xfrm>
                <a:off x="726731" y="2220617"/>
                <a:ext cx="413388" cy="52299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85786" y="2285992"/>
                <a:ext cx="295277" cy="36615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O</a:t>
                </a:r>
                <a:endParaRPr lang="he-IL" sz="2000" b="1" dirty="0"/>
              </a:p>
            </p:txBody>
          </p:sp>
          <p:sp>
            <p:nvSpPr>
              <p:cNvPr id="74" name="Freeform 73"/>
              <p:cNvSpPr/>
              <p:nvPr/>
            </p:nvSpPr>
            <p:spPr>
              <a:xfrm rot="16518948" flipV="1">
                <a:off x="1155045" y="2031564"/>
                <a:ext cx="349693" cy="470411"/>
              </a:xfrm>
              <a:custGeom>
                <a:avLst/>
                <a:gdLst>
                  <a:gd name="connsiteX0" fmla="*/ 44334 w 326967"/>
                  <a:gd name="connsiteY0" fmla="*/ 0 h 440574"/>
                  <a:gd name="connsiteX1" fmla="*/ 326967 w 326967"/>
                  <a:gd name="connsiteY1" fmla="*/ 249381 h 440574"/>
                  <a:gd name="connsiteX2" fmla="*/ 44334 w 326967"/>
                  <a:gd name="connsiteY2" fmla="*/ 415636 h 440574"/>
                  <a:gd name="connsiteX3" fmla="*/ 60960 w 326967"/>
                  <a:gd name="connsiteY3" fmla="*/ 399010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6967" h="440574">
                    <a:moveTo>
                      <a:pt x="44334" y="0"/>
                    </a:moveTo>
                    <a:cubicBezTo>
                      <a:pt x="185650" y="90054"/>
                      <a:pt x="326967" y="180108"/>
                      <a:pt x="326967" y="249381"/>
                    </a:cubicBezTo>
                    <a:cubicBezTo>
                      <a:pt x="326967" y="318654"/>
                      <a:pt x="88668" y="390698"/>
                      <a:pt x="44334" y="415636"/>
                    </a:cubicBezTo>
                    <a:cubicBezTo>
                      <a:pt x="0" y="440574"/>
                      <a:pt x="30480" y="419792"/>
                      <a:pt x="60960" y="399010"/>
                    </a:cubicBezTo>
                  </a:path>
                </a:pathLst>
              </a:cu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77" name="Straight Connector 76"/>
              <p:cNvCxnSpPr>
                <a:stCxn id="158" idx="6"/>
                <a:endCxn id="78" idx="2"/>
              </p:cNvCxnSpPr>
              <p:nvPr/>
            </p:nvCxnSpPr>
            <p:spPr>
              <a:xfrm flipV="1">
                <a:off x="2627934" y="4104152"/>
                <a:ext cx="658182" cy="1497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78" name="Group 177"/>
              <p:cNvGrpSpPr/>
              <p:nvPr/>
            </p:nvGrpSpPr>
            <p:grpSpPr>
              <a:xfrm>
                <a:off x="3286116" y="3714752"/>
                <a:ext cx="1240162" cy="650898"/>
                <a:chOff x="3188962" y="4778366"/>
                <a:chExt cx="1240162" cy="650898"/>
              </a:xfrm>
            </p:grpSpPr>
            <p:sp>
              <p:nvSpPr>
                <p:cNvPr id="75" name="Oval 74"/>
                <p:cNvSpPr/>
                <p:nvPr/>
              </p:nvSpPr>
              <p:spPr>
                <a:xfrm>
                  <a:off x="4015736" y="4906266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4074791" y="4972434"/>
                  <a:ext cx="295277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O</a:t>
                  </a:r>
                  <a:endParaRPr lang="he-IL" sz="2000" b="1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3188962" y="4906267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79" name="TextBox 78"/>
                <p:cNvSpPr txBox="1"/>
                <p:nvPr/>
              </p:nvSpPr>
              <p:spPr>
                <a:xfrm>
                  <a:off x="3248017" y="4972435"/>
                  <a:ext cx="295277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N</a:t>
                  </a:r>
                  <a:endParaRPr lang="he-IL" sz="2000" b="1" dirty="0"/>
                </a:p>
              </p:txBody>
            </p:sp>
            <p:sp>
              <p:nvSpPr>
                <p:cNvPr id="80" name="Freeform 79"/>
                <p:cNvSpPr/>
                <p:nvPr/>
              </p:nvSpPr>
              <p:spPr>
                <a:xfrm rot="16518948" flipV="1">
                  <a:off x="3617276" y="4718007"/>
                  <a:ext cx="349693" cy="470411"/>
                </a:xfrm>
                <a:custGeom>
                  <a:avLst/>
                  <a:gdLst>
                    <a:gd name="connsiteX0" fmla="*/ 44334 w 326967"/>
                    <a:gd name="connsiteY0" fmla="*/ 0 h 440574"/>
                    <a:gd name="connsiteX1" fmla="*/ 326967 w 326967"/>
                    <a:gd name="connsiteY1" fmla="*/ 249381 h 440574"/>
                    <a:gd name="connsiteX2" fmla="*/ 44334 w 326967"/>
                    <a:gd name="connsiteY2" fmla="*/ 415636 h 440574"/>
                    <a:gd name="connsiteX3" fmla="*/ 60960 w 326967"/>
                    <a:gd name="connsiteY3" fmla="*/ 399010 h 4405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6967" h="440574">
                      <a:moveTo>
                        <a:pt x="44334" y="0"/>
                      </a:moveTo>
                      <a:cubicBezTo>
                        <a:pt x="185650" y="90054"/>
                        <a:pt x="326967" y="180108"/>
                        <a:pt x="326967" y="249381"/>
                      </a:cubicBezTo>
                      <a:cubicBezTo>
                        <a:pt x="326967" y="318654"/>
                        <a:pt x="88668" y="390698"/>
                        <a:pt x="44334" y="415636"/>
                      </a:cubicBezTo>
                      <a:cubicBezTo>
                        <a:pt x="0" y="440574"/>
                        <a:pt x="30480" y="419792"/>
                        <a:pt x="60960" y="399010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81" name="Oval 29"/>
              <p:cNvSpPr/>
              <p:nvPr/>
            </p:nvSpPr>
            <p:spPr>
              <a:xfrm>
                <a:off x="2226929" y="1500174"/>
                <a:ext cx="413388" cy="52299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83" name="Oval 29"/>
              <p:cNvSpPr/>
              <p:nvPr/>
            </p:nvSpPr>
            <p:spPr>
              <a:xfrm>
                <a:off x="2226929" y="2214554"/>
                <a:ext cx="413388" cy="522997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he-IL"/>
              </a:p>
            </p:txBody>
          </p:sp>
          <p:sp>
            <p:nvSpPr>
              <p:cNvPr id="84" name="TextBox 30"/>
              <p:cNvSpPr txBox="1"/>
              <p:nvPr/>
            </p:nvSpPr>
            <p:spPr>
              <a:xfrm>
                <a:off x="2285984" y="2243072"/>
                <a:ext cx="295277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2000" b="1" dirty="0"/>
                  <a:t>C</a:t>
                </a:r>
                <a:endParaRPr lang="he-IL" sz="2000" b="1" dirty="0"/>
              </a:p>
            </p:txBody>
          </p:sp>
          <p:grpSp>
            <p:nvGrpSpPr>
              <p:cNvPr id="156" name="Group 155"/>
              <p:cNvGrpSpPr/>
              <p:nvPr/>
            </p:nvGrpSpPr>
            <p:grpSpPr>
              <a:xfrm>
                <a:off x="3428992" y="2214554"/>
                <a:ext cx="413388" cy="522997"/>
                <a:chOff x="3643306" y="2214554"/>
                <a:chExt cx="413388" cy="522997"/>
              </a:xfrm>
            </p:grpSpPr>
            <p:sp>
              <p:nvSpPr>
                <p:cNvPr id="88" name="Oval 29"/>
                <p:cNvSpPr/>
                <p:nvPr/>
              </p:nvSpPr>
              <p:spPr>
                <a:xfrm>
                  <a:off x="3643306" y="2214554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149" name="TextBox 30"/>
                <p:cNvSpPr txBox="1"/>
                <p:nvPr/>
              </p:nvSpPr>
              <p:spPr>
                <a:xfrm>
                  <a:off x="3714744" y="2285992"/>
                  <a:ext cx="295277" cy="36615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H</a:t>
                  </a:r>
                  <a:endParaRPr lang="he-IL" sz="2000" b="1" dirty="0"/>
                </a:p>
              </p:txBody>
            </p:sp>
          </p:grpSp>
          <p:grpSp>
            <p:nvGrpSpPr>
              <p:cNvPr id="157" name="Group 156"/>
              <p:cNvGrpSpPr/>
              <p:nvPr/>
            </p:nvGrpSpPr>
            <p:grpSpPr>
              <a:xfrm>
                <a:off x="2214546" y="3857628"/>
                <a:ext cx="413388" cy="522997"/>
                <a:chOff x="3643306" y="2214554"/>
                <a:chExt cx="413388" cy="522997"/>
              </a:xfrm>
            </p:grpSpPr>
            <p:sp>
              <p:nvSpPr>
                <p:cNvPr id="158" name="Oval 29"/>
                <p:cNvSpPr/>
                <p:nvPr/>
              </p:nvSpPr>
              <p:spPr>
                <a:xfrm>
                  <a:off x="3643306" y="2214554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159" name="TextBox 30"/>
                <p:cNvSpPr txBox="1"/>
                <p:nvPr/>
              </p:nvSpPr>
              <p:spPr>
                <a:xfrm>
                  <a:off x="3714744" y="2285992"/>
                  <a:ext cx="295277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C</a:t>
                  </a:r>
                  <a:endParaRPr lang="he-IL" sz="2000" b="1" dirty="0"/>
                </a:p>
              </p:txBody>
            </p:sp>
          </p:grpSp>
          <p:grpSp>
            <p:nvGrpSpPr>
              <p:cNvPr id="160" name="Group 159"/>
              <p:cNvGrpSpPr/>
              <p:nvPr/>
            </p:nvGrpSpPr>
            <p:grpSpPr>
              <a:xfrm>
                <a:off x="2214546" y="4714884"/>
                <a:ext cx="413388" cy="522997"/>
                <a:chOff x="3643306" y="2214554"/>
                <a:chExt cx="413388" cy="522997"/>
              </a:xfrm>
            </p:grpSpPr>
            <p:sp>
              <p:nvSpPr>
                <p:cNvPr id="161" name="Oval 29"/>
                <p:cNvSpPr/>
                <p:nvPr/>
              </p:nvSpPr>
              <p:spPr>
                <a:xfrm>
                  <a:off x="3643306" y="2214554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162" name="TextBox 30"/>
                <p:cNvSpPr txBox="1"/>
                <p:nvPr/>
              </p:nvSpPr>
              <p:spPr>
                <a:xfrm>
                  <a:off x="3714744" y="2285992"/>
                  <a:ext cx="295277" cy="36615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H</a:t>
                  </a:r>
                  <a:endParaRPr lang="he-IL" sz="2000" b="1" dirty="0"/>
                </a:p>
              </p:txBody>
            </p:sp>
          </p:grpSp>
          <p:grpSp>
            <p:nvGrpSpPr>
              <p:cNvPr id="163" name="Group 162"/>
              <p:cNvGrpSpPr/>
              <p:nvPr/>
            </p:nvGrpSpPr>
            <p:grpSpPr>
              <a:xfrm>
                <a:off x="2214546" y="3000372"/>
                <a:ext cx="413388" cy="522997"/>
                <a:chOff x="3643306" y="2214554"/>
                <a:chExt cx="413388" cy="522997"/>
              </a:xfrm>
            </p:grpSpPr>
            <p:sp>
              <p:nvSpPr>
                <p:cNvPr id="164" name="Oval 29"/>
                <p:cNvSpPr/>
                <p:nvPr/>
              </p:nvSpPr>
              <p:spPr>
                <a:xfrm>
                  <a:off x="3643306" y="2214554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165" name="TextBox 30"/>
                <p:cNvSpPr txBox="1"/>
                <p:nvPr/>
              </p:nvSpPr>
              <p:spPr>
                <a:xfrm>
                  <a:off x="3714744" y="2285992"/>
                  <a:ext cx="295277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C</a:t>
                  </a:r>
                  <a:endParaRPr lang="he-IL" sz="2000" b="1" dirty="0"/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1142976" y="3857628"/>
                <a:ext cx="413388" cy="522997"/>
                <a:chOff x="3643306" y="2214554"/>
                <a:chExt cx="413388" cy="522997"/>
              </a:xfrm>
            </p:grpSpPr>
            <p:sp>
              <p:nvSpPr>
                <p:cNvPr id="170" name="Oval 29"/>
                <p:cNvSpPr/>
                <p:nvPr/>
              </p:nvSpPr>
              <p:spPr>
                <a:xfrm>
                  <a:off x="3643306" y="2214554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171" name="TextBox 30"/>
                <p:cNvSpPr txBox="1"/>
                <p:nvPr/>
              </p:nvSpPr>
              <p:spPr>
                <a:xfrm>
                  <a:off x="3714744" y="2285992"/>
                  <a:ext cx="295277" cy="36615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H</a:t>
                  </a:r>
                  <a:endParaRPr lang="he-IL" sz="2000" b="1" dirty="0"/>
                </a:p>
              </p:txBody>
            </p:sp>
          </p:grpSp>
          <p:grpSp>
            <p:nvGrpSpPr>
              <p:cNvPr id="172" name="Group 171"/>
              <p:cNvGrpSpPr/>
              <p:nvPr/>
            </p:nvGrpSpPr>
            <p:grpSpPr>
              <a:xfrm>
                <a:off x="3428992" y="3000372"/>
                <a:ext cx="413388" cy="522997"/>
                <a:chOff x="3643306" y="2214554"/>
                <a:chExt cx="413388" cy="522997"/>
              </a:xfrm>
            </p:grpSpPr>
            <p:sp>
              <p:nvSpPr>
                <p:cNvPr id="173" name="Oval 29"/>
                <p:cNvSpPr/>
                <p:nvPr/>
              </p:nvSpPr>
              <p:spPr>
                <a:xfrm>
                  <a:off x="3643306" y="2214554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174" name="TextBox 30"/>
                <p:cNvSpPr txBox="1"/>
                <p:nvPr/>
              </p:nvSpPr>
              <p:spPr>
                <a:xfrm>
                  <a:off x="3714744" y="2285992"/>
                  <a:ext cx="295277" cy="40011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N</a:t>
                  </a:r>
                  <a:endParaRPr lang="he-IL" sz="2000" b="1" dirty="0"/>
                </a:p>
              </p:txBody>
            </p:sp>
          </p:grpSp>
          <p:grpSp>
            <p:nvGrpSpPr>
              <p:cNvPr id="175" name="Group 174"/>
              <p:cNvGrpSpPr/>
              <p:nvPr/>
            </p:nvGrpSpPr>
            <p:grpSpPr>
              <a:xfrm>
                <a:off x="1142976" y="3000372"/>
                <a:ext cx="413388" cy="522997"/>
                <a:chOff x="3643306" y="2214554"/>
                <a:chExt cx="413388" cy="522997"/>
              </a:xfrm>
            </p:grpSpPr>
            <p:sp>
              <p:nvSpPr>
                <p:cNvPr id="176" name="Oval 29"/>
                <p:cNvSpPr/>
                <p:nvPr/>
              </p:nvSpPr>
              <p:spPr>
                <a:xfrm>
                  <a:off x="3643306" y="2214554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177" name="TextBox 30"/>
                <p:cNvSpPr txBox="1"/>
                <p:nvPr/>
              </p:nvSpPr>
              <p:spPr>
                <a:xfrm>
                  <a:off x="3714744" y="2285992"/>
                  <a:ext cx="295277" cy="36615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H</a:t>
                  </a:r>
                  <a:endParaRPr lang="he-IL" sz="2000" b="1" dirty="0"/>
                </a:p>
              </p:txBody>
            </p:sp>
          </p:grpSp>
          <p:grpSp>
            <p:nvGrpSpPr>
              <p:cNvPr id="179" name="Group 178"/>
              <p:cNvGrpSpPr/>
              <p:nvPr/>
            </p:nvGrpSpPr>
            <p:grpSpPr>
              <a:xfrm>
                <a:off x="4286248" y="3214686"/>
                <a:ext cx="413388" cy="522997"/>
                <a:chOff x="3643306" y="2214554"/>
                <a:chExt cx="413388" cy="522997"/>
              </a:xfrm>
            </p:grpSpPr>
            <p:sp>
              <p:nvSpPr>
                <p:cNvPr id="180" name="Oval 29"/>
                <p:cNvSpPr/>
                <p:nvPr/>
              </p:nvSpPr>
              <p:spPr>
                <a:xfrm>
                  <a:off x="3643306" y="2214554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181" name="TextBox 30"/>
                <p:cNvSpPr txBox="1"/>
                <p:nvPr/>
              </p:nvSpPr>
              <p:spPr>
                <a:xfrm>
                  <a:off x="3714744" y="2285992"/>
                  <a:ext cx="295277" cy="36615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H</a:t>
                  </a:r>
                  <a:endParaRPr lang="he-IL" sz="2000" b="1" dirty="0"/>
                </a:p>
              </p:txBody>
            </p:sp>
          </p:grpSp>
          <p:grpSp>
            <p:nvGrpSpPr>
              <p:cNvPr id="182" name="Group 181"/>
              <p:cNvGrpSpPr/>
              <p:nvPr/>
            </p:nvGrpSpPr>
            <p:grpSpPr>
              <a:xfrm>
                <a:off x="4286248" y="2500306"/>
                <a:ext cx="413388" cy="522997"/>
                <a:chOff x="3643306" y="2214554"/>
                <a:chExt cx="413388" cy="522997"/>
              </a:xfrm>
            </p:grpSpPr>
            <p:sp>
              <p:nvSpPr>
                <p:cNvPr id="183" name="Oval 29"/>
                <p:cNvSpPr/>
                <p:nvPr/>
              </p:nvSpPr>
              <p:spPr>
                <a:xfrm>
                  <a:off x="3643306" y="2214554"/>
                  <a:ext cx="413388" cy="522997"/>
                </a:xfrm>
                <a:prstGeom prst="ellipse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he-IL"/>
                </a:p>
              </p:txBody>
            </p:sp>
            <p:sp>
              <p:nvSpPr>
                <p:cNvPr id="184" name="TextBox 30"/>
                <p:cNvSpPr txBox="1"/>
                <p:nvPr/>
              </p:nvSpPr>
              <p:spPr>
                <a:xfrm>
                  <a:off x="3714744" y="2285992"/>
                  <a:ext cx="295277" cy="366150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en-US" sz="2000" b="1" dirty="0"/>
                    <a:t>H</a:t>
                  </a:r>
                  <a:endParaRPr lang="he-IL" sz="2000" b="1" dirty="0"/>
                </a:p>
              </p:txBody>
            </p:sp>
          </p:grpSp>
          <p:cxnSp>
            <p:nvCxnSpPr>
              <p:cNvPr id="188" name="Straight Connector 187"/>
              <p:cNvCxnSpPr>
                <a:stCxn id="170" idx="6"/>
                <a:endCxn id="158" idx="2"/>
              </p:cNvCxnSpPr>
              <p:nvPr/>
            </p:nvCxnSpPr>
            <p:spPr>
              <a:xfrm>
                <a:off x="1556364" y="4119127"/>
                <a:ext cx="65818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84" idx="0"/>
                <a:endCxn id="81" idx="4"/>
              </p:cNvCxnSpPr>
              <p:nvPr/>
            </p:nvCxnSpPr>
            <p:spPr>
              <a:xfrm rot="5400000" flipH="1" flipV="1">
                <a:off x="2323673" y="2133122"/>
                <a:ext cx="21990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>
                <a:stCxn id="173" idx="6"/>
                <a:endCxn id="183" idx="3"/>
              </p:cNvCxnSpPr>
              <p:nvPr/>
            </p:nvCxnSpPr>
            <p:spPr>
              <a:xfrm flipV="1">
                <a:off x="3842380" y="2946712"/>
                <a:ext cx="504407" cy="31515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>
                <a:off x="3714744" y="4143380"/>
                <a:ext cx="4133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173" idx="6"/>
                <a:endCxn id="180" idx="2"/>
              </p:cNvCxnSpPr>
              <p:nvPr/>
            </p:nvCxnSpPr>
            <p:spPr>
              <a:xfrm>
                <a:off x="3842380" y="3261871"/>
                <a:ext cx="443868" cy="21431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>
                <a:endCxn id="173" idx="2"/>
              </p:cNvCxnSpPr>
              <p:nvPr/>
            </p:nvCxnSpPr>
            <p:spPr>
              <a:xfrm flipV="1">
                <a:off x="2643174" y="3261871"/>
                <a:ext cx="785818" cy="24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endCxn id="83" idx="4"/>
              </p:cNvCxnSpPr>
              <p:nvPr/>
            </p:nvCxnSpPr>
            <p:spPr>
              <a:xfrm rot="5400000" flipH="1" flipV="1">
                <a:off x="2299831" y="2866581"/>
                <a:ext cx="262821" cy="476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endCxn id="164" idx="4"/>
              </p:cNvCxnSpPr>
              <p:nvPr/>
            </p:nvCxnSpPr>
            <p:spPr>
              <a:xfrm rot="16200000" flipV="1">
                <a:off x="2257921" y="3686689"/>
                <a:ext cx="334259" cy="76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>
                <a:stCxn id="83" idx="6"/>
                <a:endCxn id="88" idx="2"/>
              </p:cNvCxnSpPr>
              <p:nvPr/>
            </p:nvCxnSpPr>
            <p:spPr>
              <a:xfrm>
                <a:off x="2640317" y="2476053"/>
                <a:ext cx="788675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>
                <a:stCxn id="176" idx="6"/>
              </p:cNvCxnSpPr>
              <p:nvPr/>
            </p:nvCxnSpPr>
            <p:spPr>
              <a:xfrm>
                <a:off x="1556364" y="3261871"/>
                <a:ext cx="586744" cy="2425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>
                <a:stCxn id="70" idx="3"/>
                <a:endCxn id="84" idx="1"/>
              </p:cNvCxnSpPr>
              <p:nvPr/>
            </p:nvCxnSpPr>
            <p:spPr>
              <a:xfrm flipV="1">
                <a:off x="1907837" y="2443127"/>
                <a:ext cx="378147" cy="2593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TextBox 149"/>
          <p:cNvSpPr txBox="1"/>
          <p:nvPr/>
        </p:nvSpPr>
        <p:spPr>
          <a:xfrm>
            <a:off x="2285984" y="5715016"/>
            <a:ext cx="5000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dirty="0">
                <a:solidFill>
                  <a:srgbClr val="002060"/>
                </a:solidFill>
              </a:rPr>
              <a:t>Graph isomorphism problem</a:t>
            </a:r>
            <a:endParaRPr lang="he-IL" sz="2800" dirty="0">
              <a:solidFill>
                <a:srgbClr val="002060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36A1C44-637B-405A-9204-F8F9F0F54F42}"/>
              </a:ext>
            </a:extLst>
          </p:cNvPr>
          <p:cNvSpPr/>
          <p:nvPr/>
        </p:nvSpPr>
        <p:spPr>
          <a:xfrm>
            <a:off x="0" y="-17185"/>
            <a:ext cx="8781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http://www.cri.haifa.ac.il/people/irith/lectures/Introduction%20to%20Graph-Theoryv2.pptx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Chemistry</a:t>
            </a:r>
            <a:endParaRPr lang="he-IL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790720"/>
            <a:ext cx="8153400" cy="4495800"/>
          </a:xfrm>
        </p:spPr>
        <p:txBody>
          <a:bodyPr/>
          <a:lstStyle/>
          <a:p>
            <a:pPr algn="l" rtl="0"/>
            <a:r>
              <a:rPr lang="en-US" dirty="0"/>
              <a:t>Enumeration of isomers (graph enumeration)</a:t>
            </a:r>
          </a:p>
          <a:p>
            <a:pPr algn="l" rtl="0"/>
            <a:r>
              <a:rPr lang="en-US" dirty="0"/>
              <a:t>Deciding whether two compounds are identical or not (graph isomorphism problem) </a:t>
            </a:r>
          </a:p>
          <a:p>
            <a:pPr algn="l" rtl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6C81BB76-9ABD-4E6C-8401-8F714A1441D0}" type="slidenum">
              <a:rPr lang="he-IL" smtClean="0"/>
              <a:pPr>
                <a:defRPr/>
              </a:pPr>
              <a:t>28</a:t>
            </a:fld>
            <a:endParaRPr lang="he-I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9F1896-7447-424D-9575-31B3210188A8}"/>
              </a:ext>
            </a:extLst>
          </p:cNvPr>
          <p:cNvSpPr/>
          <p:nvPr/>
        </p:nvSpPr>
        <p:spPr>
          <a:xfrm>
            <a:off x="0" y="-17185"/>
            <a:ext cx="8781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http://www.cri.haifa.ac.il/people/irith/lectures/Introduction%20to%20Graph-Theoryv2.pptx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nature-reviews-tree-of-l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18" y="1680883"/>
            <a:ext cx="4049729" cy="349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-221064" y="403412"/>
            <a:ext cx="7740382" cy="81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2800" dirty="0"/>
              <a:t>				       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Phylogenomics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</p:txBody>
      </p:sp>
      <p:pic>
        <p:nvPicPr>
          <p:cNvPr id="2" name="Picture 1" descr="genome-10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788" y="1748118"/>
            <a:ext cx="3227294" cy="32272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7288" y="5715000"/>
            <a:ext cx="8916712" cy="790745"/>
          </a:xfrm>
          <a:prstGeom prst="rect">
            <a:avLst/>
          </a:prstGeom>
          <a:noFill/>
        </p:spPr>
        <p:txBody>
          <a:bodyPr wrap="none" lIns="82058" tIns="41029" rIns="82058" bIns="41029" rtlCol="0">
            <a:spAutoFit/>
          </a:bodyPr>
          <a:lstStyle/>
          <a:p>
            <a:r>
              <a:rPr lang="en-US" sz="2800" dirty="0"/>
              <a:t>Phylogeny + genomics = genome-scale phylogeny estimation</a:t>
            </a:r>
          </a:p>
          <a:p>
            <a:r>
              <a:rPr lang="en-US" dirty="0"/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9AC4CA-AFE9-43BE-BAC7-60D35A22270E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2201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670066" y="595313"/>
            <a:ext cx="6134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/>
              <a:t>Estimating the Tree of Life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5874" y="1780941"/>
            <a:ext cx="4014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Basic Biology:</a:t>
            </a:r>
          </a:p>
          <a:p>
            <a:r>
              <a:rPr lang="en-US" sz="2000" dirty="0"/>
              <a:t>	How did life evolve?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Applications of phylogenies to:</a:t>
            </a:r>
          </a:p>
          <a:p>
            <a:r>
              <a:rPr lang="en-US" sz="2000" dirty="0"/>
              <a:t>	protein structure and function</a:t>
            </a:r>
          </a:p>
          <a:p>
            <a:r>
              <a:rPr lang="en-US" sz="2000" dirty="0"/>
              <a:t>	population genetics</a:t>
            </a:r>
          </a:p>
          <a:p>
            <a:r>
              <a:rPr lang="en-US" sz="2000" dirty="0"/>
              <a:t>	human migrations</a:t>
            </a:r>
          </a:p>
          <a:p>
            <a:r>
              <a:rPr lang="en-US" sz="2000" dirty="0"/>
              <a:t>	metagenomics</a:t>
            </a:r>
          </a:p>
          <a:p>
            <a:r>
              <a:rPr lang="en-US" sz="2000" dirty="0"/>
              <a:t>	</a:t>
            </a:r>
          </a:p>
        </p:txBody>
      </p:sp>
      <p:pic>
        <p:nvPicPr>
          <p:cNvPr id="4" name="Picture 3" descr="900px-Phylogenetic_t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008" y="1218726"/>
            <a:ext cx="3408563" cy="441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749" y="4707706"/>
            <a:ext cx="4276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Figure from</a:t>
            </a:r>
          </a:p>
          <a:p>
            <a:r>
              <a:rPr lang="en-US" sz="1600" dirty="0"/>
              <a:t> https://</a:t>
            </a:r>
            <a:r>
              <a:rPr lang="en-US" sz="1600" dirty="0" err="1"/>
              <a:t>en.wikipedia.org</a:t>
            </a:r>
            <a:r>
              <a:rPr lang="en-US" sz="1600" dirty="0"/>
              <a:t>/wiki/</a:t>
            </a:r>
            <a:r>
              <a:rPr lang="en-US" sz="1600" dirty="0" err="1"/>
              <a:t>Common_descent</a:t>
            </a:r>
            <a:r>
              <a:rPr lang="en-US" sz="16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E20E56-54FA-4F5E-9492-B75F163AE482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89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670066" y="595313"/>
            <a:ext cx="61343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/>
              <a:t>Estimating the Tree of Life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75874" y="1780941"/>
            <a:ext cx="40144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Large datasets!</a:t>
            </a:r>
          </a:p>
          <a:p>
            <a:r>
              <a:rPr lang="en-US" sz="2000" dirty="0"/>
              <a:t>	Millions of species</a:t>
            </a:r>
          </a:p>
          <a:p>
            <a:r>
              <a:rPr lang="en-US" sz="2000" dirty="0"/>
              <a:t>	thousands of genes</a:t>
            </a:r>
          </a:p>
          <a:p>
            <a:r>
              <a:rPr lang="en-US" sz="2000" dirty="0"/>
              <a:t>	</a:t>
            </a:r>
          </a:p>
          <a:p>
            <a:r>
              <a:rPr lang="en-US" sz="2000" dirty="0"/>
              <a:t>NP-hard optimization problems</a:t>
            </a:r>
          </a:p>
          <a:p>
            <a:r>
              <a:rPr lang="en-US" sz="2000" dirty="0"/>
              <a:t>	Exact solutions infeasible</a:t>
            </a:r>
          </a:p>
          <a:p>
            <a:r>
              <a:rPr lang="en-US" sz="2000" dirty="0"/>
              <a:t>	Approximation algorithms </a:t>
            </a:r>
          </a:p>
          <a:p>
            <a:r>
              <a:rPr lang="en-US" sz="2000" dirty="0"/>
              <a:t>	Heuristics</a:t>
            </a:r>
          </a:p>
          <a:p>
            <a:r>
              <a:rPr lang="en-US" sz="2000" dirty="0"/>
              <a:t>	Multiple optima</a:t>
            </a:r>
          </a:p>
          <a:p>
            <a:endParaRPr lang="en-US" sz="2000" dirty="0"/>
          </a:p>
          <a:p>
            <a:r>
              <a:rPr lang="en-US" sz="2000" dirty="0"/>
              <a:t>High Performance Computing:</a:t>
            </a:r>
          </a:p>
          <a:p>
            <a:r>
              <a:rPr lang="en-US" sz="2000" dirty="0"/>
              <a:t>	necessary </a:t>
            </a:r>
          </a:p>
          <a:p>
            <a:r>
              <a:rPr lang="en-US" sz="2000" dirty="0"/>
              <a:t>	but not sufficient</a:t>
            </a:r>
          </a:p>
          <a:p>
            <a:r>
              <a:rPr lang="en-US" sz="2000" dirty="0"/>
              <a:t>	</a:t>
            </a:r>
          </a:p>
        </p:txBody>
      </p:sp>
      <p:pic>
        <p:nvPicPr>
          <p:cNvPr id="4" name="Picture 3" descr="900px-Phylogenetic_tre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008" y="1218726"/>
            <a:ext cx="3408563" cy="44110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749" y="4707706"/>
            <a:ext cx="427653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Figure from</a:t>
            </a:r>
          </a:p>
          <a:p>
            <a:r>
              <a:rPr lang="en-US" sz="1600" dirty="0"/>
              <a:t> https://</a:t>
            </a:r>
            <a:r>
              <a:rPr lang="en-US" sz="1600" dirty="0" err="1"/>
              <a:t>en.wikipedia.org</a:t>
            </a:r>
            <a:r>
              <a:rPr lang="en-US" sz="1600" dirty="0"/>
              <a:t>/wiki/</a:t>
            </a:r>
            <a:r>
              <a:rPr lang="en-US" sz="1600" dirty="0" err="1"/>
              <a:t>Common_descent</a:t>
            </a:r>
            <a:r>
              <a:rPr lang="en-US" sz="16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4C04F1-5B0B-4D3E-AAD5-83FC1729D71A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974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enomic-data-Muir20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93" y="846728"/>
            <a:ext cx="6628973" cy="45800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6302" y="6177251"/>
            <a:ext cx="1214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Muir, 2016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CC0D27-F7CA-4B6A-81E3-849C2A644426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2714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Computer Science Solving Problems </a:t>
            </a:r>
            <a:br>
              <a:rPr lang="en-US" dirty="0"/>
            </a:br>
            <a:r>
              <a:rPr lang="en-US" dirty="0"/>
              <a:t>in Biology and Linguistics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371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Algorithm design using</a:t>
            </a:r>
          </a:p>
          <a:p>
            <a:pPr lvl="1"/>
            <a:r>
              <a:rPr lang="en-US" dirty="0"/>
              <a:t>Divide-and-conquer</a:t>
            </a:r>
          </a:p>
          <a:p>
            <a:pPr lvl="1"/>
            <a:r>
              <a:rPr lang="en-US" dirty="0"/>
              <a:t>Iteration</a:t>
            </a:r>
          </a:p>
          <a:p>
            <a:pPr lvl="1"/>
            <a:r>
              <a:rPr lang="en-US" dirty="0"/>
              <a:t>Heuristic search</a:t>
            </a:r>
          </a:p>
          <a:p>
            <a:pPr lvl="1"/>
            <a:r>
              <a:rPr lang="en-US" dirty="0"/>
              <a:t>Graph theory</a:t>
            </a:r>
          </a:p>
          <a:p>
            <a:r>
              <a:rPr lang="en-US" dirty="0"/>
              <a:t>Algorithm analysis using</a:t>
            </a:r>
          </a:p>
          <a:p>
            <a:pPr lvl="1"/>
            <a:r>
              <a:rPr lang="en-US" dirty="0"/>
              <a:t>Probability Theory</a:t>
            </a:r>
          </a:p>
          <a:p>
            <a:pPr lvl="1"/>
            <a:r>
              <a:rPr lang="en-US" dirty="0"/>
              <a:t>Graph Theory</a:t>
            </a:r>
          </a:p>
          <a:p>
            <a:r>
              <a:rPr lang="en-US" dirty="0"/>
              <a:t>Simulations and </a:t>
            </a:r>
            <a:r>
              <a:rPr lang="en-US" dirty="0" err="1"/>
              <a:t>modelling</a:t>
            </a:r>
            <a:endParaRPr lang="en-US" dirty="0"/>
          </a:p>
          <a:p>
            <a:r>
              <a:rPr lang="en-US" dirty="0"/>
              <a:t>Collaborations with biologists and linguists and data analysis</a:t>
            </a:r>
          </a:p>
          <a:p>
            <a:r>
              <a:rPr lang="en-US" dirty="0"/>
              <a:t>Discoveries about how life evolved on earth (and how languages evolved, too)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AE9507-51C1-432F-94A4-52EC23DA9754}"/>
              </a:ext>
            </a:extLst>
          </p:cNvPr>
          <p:cNvSpPr/>
          <p:nvPr/>
        </p:nvSpPr>
        <p:spPr>
          <a:xfrm>
            <a:off x="98685" y="6416988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6993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96225"/>
                </a:solidFill>
              </a:rPr>
              <a:t>Computational Phylogenetics (2005)</a:t>
            </a:r>
            <a:endParaRPr lang="en-US" sz="4000" b="1" dirty="0">
              <a:solidFill>
                <a:srgbClr val="CC3300"/>
              </a:solidFill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746125" y="1712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7200" y="4876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6057900"/>
            <a:ext cx="3200400" cy="381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000" dirty="0"/>
              <a:t>Courtesy of the Tree of Life web project, </a:t>
            </a:r>
            <a:r>
              <a:rPr lang="en-US" sz="1000" dirty="0" err="1"/>
              <a:t>tolweb.org</a:t>
            </a:r>
            <a:endParaRPr lang="en-US" sz="1000" dirty="0"/>
          </a:p>
        </p:txBody>
      </p:sp>
      <p:pic>
        <p:nvPicPr>
          <p:cNvPr id="204807" name="Picture 7" descr="tolovervie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514600"/>
            <a:ext cx="3317875" cy="3276600"/>
          </a:xfrm>
        </p:spPr>
      </p:pic>
      <p:pic>
        <p:nvPicPr>
          <p:cNvPr id="2048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3319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268615" y="1447800"/>
            <a:ext cx="4191770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Current methods can use months to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estimate trees on 1000 DNA sequences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latin typeface="Times New Roman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Our objective: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More accurate trees and alignments </a:t>
            </a:r>
          </a:p>
          <a:p>
            <a:pPr eaLnBrk="1" hangingPunct="1">
              <a:spcBef>
                <a:spcPct val="50000"/>
              </a:spcBef>
            </a:pPr>
            <a:r>
              <a:rPr lang="en-US" sz="2000" dirty="0">
                <a:latin typeface="Times New Roman" charset="0"/>
              </a:rPr>
              <a:t>on 500,000 sequences in under a week</a:t>
            </a:r>
          </a:p>
          <a:p>
            <a:pPr algn="ctr" eaLnBrk="1" hangingPunct="1">
              <a:spcBef>
                <a:spcPct val="50000"/>
              </a:spcBef>
            </a:pPr>
            <a:endParaRPr lang="en-US" sz="2000" dirty="0">
              <a:latin typeface="Times New Roman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AE01B7-FE2A-4AFC-A9F6-B96ADC2AA3F2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6041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96225"/>
                </a:solidFill>
              </a:rPr>
              <a:t>Computational Phylogenetics (2018)</a:t>
            </a:r>
            <a:endParaRPr lang="en-US" sz="4000" b="1" dirty="0">
              <a:solidFill>
                <a:srgbClr val="CC3300"/>
              </a:solidFill>
            </a:endParaRPr>
          </a:p>
        </p:txBody>
      </p:sp>
      <p:sp>
        <p:nvSpPr>
          <p:cNvPr id="204803" name="Text Box 3"/>
          <p:cNvSpPr txBox="1">
            <a:spLocks noChangeArrowheads="1"/>
          </p:cNvSpPr>
          <p:nvPr/>
        </p:nvSpPr>
        <p:spPr bwMode="auto">
          <a:xfrm>
            <a:off x="746125" y="1712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4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5" name="Text Box 5"/>
          <p:cNvSpPr txBox="1">
            <a:spLocks noChangeArrowheads="1"/>
          </p:cNvSpPr>
          <p:nvPr/>
        </p:nvSpPr>
        <p:spPr bwMode="auto">
          <a:xfrm>
            <a:off x="457200" y="4876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1800">
              <a:cs typeface="Arial" charset="0"/>
            </a:endParaRPr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6057900"/>
            <a:ext cx="3200400" cy="3810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1000" dirty="0"/>
              <a:t>Courtesy of the Tree of Life </a:t>
            </a:r>
            <a:r>
              <a:rPr lang="en-US" sz="1000"/>
              <a:t>web project, </a:t>
            </a:r>
            <a:r>
              <a:rPr lang="en-US" sz="1000" dirty="0" err="1"/>
              <a:t>tolweb.org</a:t>
            </a:r>
            <a:endParaRPr lang="en-US" sz="1000" dirty="0"/>
          </a:p>
        </p:txBody>
      </p:sp>
      <p:pic>
        <p:nvPicPr>
          <p:cNvPr id="204807" name="Picture 7" descr="tolovervie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2514600"/>
            <a:ext cx="3317875" cy="3276600"/>
          </a:xfrm>
        </p:spPr>
      </p:pic>
      <p:pic>
        <p:nvPicPr>
          <p:cNvPr id="20480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43000"/>
            <a:ext cx="1331913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4303407" y="1447800"/>
            <a:ext cx="4551377" cy="478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ts val="1320"/>
              </a:spcBef>
              <a:spcAft>
                <a:spcPts val="600"/>
              </a:spcAft>
            </a:pPr>
            <a:r>
              <a:rPr lang="en-US" sz="2000" dirty="0">
                <a:latin typeface="Times New Roman" charset="0"/>
              </a:rPr>
              <a:t>1997-2001: Distance-based phylogenetic tree estimation from polynomial length sequences</a:t>
            </a:r>
          </a:p>
          <a:p>
            <a:pPr>
              <a:lnSpc>
                <a:spcPct val="80000"/>
              </a:lnSpc>
              <a:spcBef>
                <a:spcPts val="1320"/>
              </a:spcBef>
              <a:spcAft>
                <a:spcPts val="600"/>
              </a:spcAft>
            </a:pPr>
            <a:r>
              <a:rPr lang="en-US" sz="2000" dirty="0">
                <a:latin typeface="Times New Roman" charset="0"/>
              </a:rPr>
              <a:t>2012: Computing accurate trees (almost)  without multiple sequence alignments</a:t>
            </a:r>
          </a:p>
          <a:p>
            <a:pPr>
              <a:lnSpc>
                <a:spcPct val="80000"/>
              </a:lnSpc>
              <a:spcBef>
                <a:spcPts val="1320"/>
              </a:spcBef>
              <a:spcAft>
                <a:spcPts val="600"/>
              </a:spcAft>
            </a:pPr>
            <a:r>
              <a:rPr lang="en-US" sz="2000" dirty="0">
                <a:latin typeface="Times New Roman" charset="0"/>
              </a:rPr>
              <a:t>2009-2015: Co-estimation of multiple sequence alignments and gene trees, now on 1,000,000 sequences in under two weeks</a:t>
            </a:r>
          </a:p>
          <a:p>
            <a:pPr>
              <a:lnSpc>
                <a:spcPct val="80000"/>
              </a:lnSpc>
              <a:spcBef>
                <a:spcPts val="1320"/>
              </a:spcBef>
              <a:spcAft>
                <a:spcPts val="600"/>
              </a:spcAft>
            </a:pPr>
            <a:r>
              <a:rPr lang="en-US" sz="2000" dirty="0">
                <a:latin typeface="Times New Roman" charset="0"/>
              </a:rPr>
              <a:t>2014-2015: Species tree estimation from whole genomes in the presence of massive gene tree heterogeneity</a:t>
            </a:r>
          </a:p>
          <a:p>
            <a:pPr>
              <a:lnSpc>
                <a:spcPct val="80000"/>
              </a:lnSpc>
              <a:spcBef>
                <a:spcPts val="1320"/>
              </a:spcBef>
              <a:spcAft>
                <a:spcPts val="600"/>
              </a:spcAft>
            </a:pPr>
            <a:r>
              <a:rPr lang="en-US" sz="2000" dirty="0">
                <a:latin typeface="Times New Roman" charset="0"/>
              </a:rPr>
              <a:t>2016-2017: Scaling methods to very large heterogeneous datasets using novel  machine learning and supertree methods.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D301A1-D18A-4E65-AA5B-60E3C220E10C}"/>
              </a:ext>
            </a:extLst>
          </p:cNvPr>
          <p:cNvSpPr/>
          <p:nvPr/>
        </p:nvSpPr>
        <p:spPr>
          <a:xfrm>
            <a:off x="98685" y="43934"/>
            <a:ext cx="4602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http://tandy.cs.illinois.edu/CS581-firstday.pptx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71738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1377</Words>
  <Application>Microsoft Office PowerPoint</Application>
  <PresentationFormat>On-screen Show (4:3)</PresentationFormat>
  <Paragraphs>388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Courier New</vt:lpstr>
      <vt:lpstr>Times</vt:lpstr>
      <vt:lpstr>Times New Roman</vt:lpstr>
      <vt:lpstr>Verdana</vt:lpstr>
      <vt:lpstr>Wingdings</vt:lpstr>
      <vt:lpstr>Office Theme</vt:lpstr>
      <vt:lpstr>CS 581  Algorithmic Computational Genomics</vt:lpstr>
      <vt:lpstr>Phylogeny (evolutionary tree)</vt:lpstr>
      <vt:lpstr>PowerPoint Presentation</vt:lpstr>
      <vt:lpstr>PowerPoint Presentation</vt:lpstr>
      <vt:lpstr>PowerPoint Presentation</vt:lpstr>
      <vt:lpstr>PowerPoint Presentation</vt:lpstr>
      <vt:lpstr>Computer Science Solving Problems  in Biology and Linguistics</vt:lpstr>
      <vt:lpstr>Computational Phylogenetics (2005)</vt:lpstr>
      <vt:lpstr>Computational Phylogenetics (2018)</vt:lpstr>
      <vt:lpstr>PowerPoint Presentation</vt:lpstr>
      <vt:lpstr>DNA Sequence Evolution</vt:lpstr>
      <vt:lpstr>Gene Tree Estimation</vt:lpstr>
      <vt:lpstr>Quantifying Error</vt:lpstr>
      <vt:lpstr>Distance-based estimation</vt:lpstr>
      <vt:lpstr>Indels (insertions and deletions)</vt:lpstr>
      <vt:lpstr>PowerPoint Presentation</vt:lpstr>
      <vt:lpstr>Gene Tree Estimation</vt:lpstr>
      <vt:lpstr>Input: unaligned sequences</vt:lpstr>
      <vt:lpstr>Phase 1: Alignment</vt:lpstr>
      <vt:lpstr>Phase 2: Construct tree</vt:lpstr>
      <vt:lpstr>PowerPoint Presentation</vt:lpstr>
      <vt:lpstr>Combinatorial Optimization in Computational Biology: three topics that use Perfect Phylogeny </vt:lpstr>
      <vt:lpstr>Recombination: A richer model than Perfect Phylogeny</vt:lpstr>
      <vt:lpstr>Sequence Recombination</vt:lpstr>
      <vt:lpstr>Network with Recombination: ARG</vt:lpstr>
      <vt:lpstr>Chemistry</vt:lpstr>
      <vt:lpstr>Chemistry</vt:lpstr>
      <vt:lpstr>Chemistry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for Scientists</dc:title>
  <dc:creator>Tandy Warnow</dc:creator>
  <cp:lastModifiedBy>Darcy, Isabel K</cp:lastModifiedBy>
  <cp:revision>112</cp:revision>
  <cp:lastPrinted>2018-01-14T18:12:24Z</cp:lastPrinted>
  <dcterms:created xsi:type="dcterms:W3CDTF">2013-10-15T09:45:45Z</dcterms:created>
  <dcterms:modified xsi:type="dcterms:W3CDTF">2019-04-24T02:50:53Z</dcterms:modified>
</cp:coreProperties>
</file>