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90" r:id="rId2"/>
    <p:sldId id="291" r:id="rId3"/>
    <p:sldId id="263" r:id="rId4"/>
    <p:sldId id="264" r:id="rId5"/>
    <p:sldId id="266" r:id="rId6"/>
    <p:sldId id="272" r:id="rId7"/>
    <p:sldId id="268" r:id="rId8"/>
    <p:sldId id="270" r:id="rId9"/>
    <p:sldId id="274" r:id="rId10"/>
    <p:sldId id="275" r:id="rId11"/>
    <p:sldId id="276" r:id="rId12"/>
    <p:sldId id="277" r:id="rId13"/>
    <p:sldId id="278" r:id="rId14"/>
    <p:sldId id="267" r:id="rId15"/>
    <p:sldId id="279" r:id="rId16"/>
    <p:sldId id="280" r:id="rId17"/>
    <p:sldId id="281" r:id="rId18"/>
    <p:sldId id="283" r:id="rId19"/>
    <p:sldId id="284" r:id="rId20"/>
    <p:sldId id="288" r:id="rId21"/>
    <p:sldId id="287" r:id="rId22"/>
    <p:sldId id="286" r:id="rId23"/>
    <p:sldId id="293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97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5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12927-36C8-48BD-ABAA-747C002209BA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29624-52D4-4733-9FCA-E64C4BA07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4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9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1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3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8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7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0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4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0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6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7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7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742C4-203E-465F-96B5-D34110EA5089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3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package=TDAmappe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kateto.net/network-visualization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wirlstats.com/students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wirlstats.com/scn/title.html" TargetMode="External"/><Relationship Id="rId2" Type="http://schemas.openxmlformats.org/officeDocument/2006/relationships/hyperlink" Target="https://github.com/swirldev/swirl_courses#swirl-course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.divms.uiowa.edu/~idarcy/COURSES/TDA/Rfiles" TargetMode="External"/><Relationship Id="rId2" Type="http://schemas.openxmlformats.org/officeDocument/2006/relationships/hyperlink" Target="http://homepage.divms.uiowa.edu/~idarcy/COURSES/TDA/Data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349"/>
            <a:ext cx="9144000" cy="6397075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3" idx="1"/>
          </p:cNvCxnSpPr>
          <p:nvPr/>
        </p:nvCxnSpPr>
        <p:spPr>
          <a:xfrm flipH="1" flipV="1">
            <a:off x="388075" y="6390899"/>
            <a:ext cx="2081480" cy="14632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3328" y="1540041"/>
            <a:ext cx="3172454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This is where R scripts will load.  Feel free to modify R scripts (you may wish to save older versions).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7097" y="3636743"/>
            <a:ext cx="317245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This is where you will see images and help info, etc.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0240" y="1578541"/>
            <a:ext cx="360044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List of all available data sets and variables.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3328" y="6136605"/>
            <a:ext cx="8260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This is where you type commands </a:t>
            </a:r>
            <a:r>
              <a:rPr lang="en-US" sz="2400" dirty="0"/>
              <a:t>(unless creating a script).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584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7900"/>
            <a:ext cx="9144000" cy="48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0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557"/>
            <a:ext cx="9144000" cy="5304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095" y="5724525"/>
            <a:ext cx="6949440" cy="78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17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0"/>
            <a:ext cx="9144000" cy="55901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8533" y="145101"/>
            <a:ext cx="8396574" cy="369332"/>
          </a:xfrm>
          <a:prstGeom prst="rect">
            <a:avLst/>
          </a:prstGeom>
          <a:solidFill>
            <a:srgbClr val="FFF2CC"/>
          </a:solidFill>
        </p:spPr>
        <p:txBody>
          <a:bodyPr wrap="none">
            <a:spAutoFit/>
          </a:bodyPr>
          <a:lstStyle/>
          <a:p>
            <a:r>
              <a:rPr lang="en-US" dirty="0"/>
              <a:t>Additional packages can be found at other repositories such as http://</a:t>
            </a:r>
            <a:r>
              <a:rPr lang="en-US" dirty="0" err="1"/>
              <a:t>bioconductor.org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8650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831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3172" y="4187745"/>
            <a:ext cx="164811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Can download source code</a:t>
            </a: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 flipV="1">
            <a:off x="5004819" y="4248218"/>
            <a:ext cx="1678353" cy="262693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>
            <a:off x="3825435" y="4510911"/>
            <a:ext cx="2857737" cy="1702675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7667" y="4792474"/>
            <a:ext cx="81649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useful info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420446" y="4778576"/>
            <a:ext cx="1072343" cy="74371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797256" y="5382084"/>
            <a:ext cx="740894" cy="468665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48803" y="2177024"/>
            <a:ext cx="3356706" cy="461665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TDAmapper</a:t>
            </a:r>
            <a:r>
              <a:rPr lang="en-US" sz="2400" dirty="0"/>
              <a:t> package</a:t>
            </a:r>
          </a:p>
        </p:txBody>
      </p:sp>
    </p:spTree>
    <p:extLst>
      <p:ext uri="{BB962C8B-B14F-4D97-AF65-F5344CB8AC3E}">
        <p14:creationId xmlns:p14="http://schemas.microsoft.com/office/powerpoint/2010/main" val="3029433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669"/>
            <a:ext cx="9144000" cy="62933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589" y="52923"/>
            <a:ext cx="7380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https://CRAN.R-project.org/package=TDAmapper</a:t>
            </a:r>
            <a:r>
              <a:rPr lang="en-US" sz="2400" dirty="0"/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6642" y="3598798"/>
            <a:ext cx="285763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Click on README for info about package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2169689" y="4014297"/>
            <a:ext cx="3086953" cy="431275"/>
          </a:xfrm>
          <a:prstGeom prst="straightConnector1">
            <a:avLst/>
          </a:prstGeom>
          <a:ln w="38100" cmpd="sng">
            <a:solidFill>
              <a:srgbClr val="BF9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92544" y="4763113"/>
            <a:ext cx="379254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Click on </a:t>
            </a:r>
            <a:r>
              <a:rPr lang="en-US" sz="2400" dirty="0" err="1"/>
              <a:t>pdf</a:t>
            </a:r>
            <a:r>
              <a:rPr lang="en-US" sz="2400" dirty="0"/>
              <a:t> for description of all </a:t>
            </a:r>
            <a:r>
              <a:rPr lang="en-US" sz="2400" dirty="0" err="1"/>
              <a:t>TDAmapper</a:t>
            </a:r>
            <a:r>
              <a:rPr lang="en-US" sz="2400" dirty="0"/>
              <a:t> commands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857639" y="5221783"/>
            <a:ext cx="934905" cy="123488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91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47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8841" y="4202864"/>
            <a:ext cx="2071481" cy="646331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Vignettes are also useful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384888" y="4822710"/>
            <a:ext cx="1814434" cy="755912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754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174" y="62910"/>
            <a:ext cx="9921142" cy="6770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4133" y="544256"/>
            <a:ext cx="1300345" cy="461665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README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3961" y="2116550"/>
            <a:ext cx="255155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Do not install from </a:t>
            </a:r>
            <a:r>
              <a:rPr lang="en-US" sz="2400" dirty="0" err="1"/>
              <a:t>GitHub</a:t>
            </a:r>
            <a:r>
              <a:rPr lang="en-US" sz="2400" dirty="0"/>
              <a:t> unless you know what your are doing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3846" y="4954289"/>
            <a:ext cx="2273261" cy="461665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Install in </a:t>
            </a:r>
            <a:r>
              <a:rPr lang="en-US" sz="2400" dirty="0" err="1"/>
              <a:t>Rstudio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57403" y="4875480"/>
            <a:ext cx="1859797" cy="1938992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Examples are sometimes found in READMEs or Vignettes</a:t>
            </a:r>
          </a:p>
        </p:txBody>
      </p:sp>
    </p:spTree>
    <p:extLst>
      <p:ext uri="{BB962C8B-B14F-4D97-AF65-F5344CB8AC3E}">
        <p14:creationId xmlns:p14="http://schemas.microsoft.com/office/powerpoint/2010/main" val="244896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52453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80794" y="190455"/>
            <a:ext cx="254408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/>
              <a:t>Reference manual: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8834" y="5896102"/>
            <a:ext cx="5307225" cy="830997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 reference manual lists all commands contained in the package.</a:t>
            </a:r>
          </a:p>
        </p:txBody>
      </p:sp>
      <p:sp>
        <p:nvSpPr>
          <p:cNvPr id="5" name="Left Brace 4"/>
          <p:cNvSpPr/>
          <p:nvPr/>
        </p:nvSpPr>
        <p:spPr>
          <a:xfrm>
            <a:off x="574571" y="4913420"/>
            <a:ext cx="393128" cy="861738"/>
          </a:xfrm>
          <a:prstGeom prst="leftBrace">
            <a:avLst/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7999" y="5336695"/>
            <a:ext cx="1635715" cy="1028073"/>
          </a:xfrm>
          <a:custGeom>
            <a:avLst/>
            <a:gdLst>
              <a:gd name="connsiteX0" fmla="*/ 1635715 w 1635715"/>
              <a:gd name="connsiteY0" fmla="*/ 1028073 h 1028073"/>
              <a:gd name="connsiteX1" fmla="*/ 138805 w 1635715"/>
              <a:gd name="connsiteY1" fmla="*/ 665236 h 1028073"/>
              <a:gd name="connsiteX2" fmla="*/ 108565 w 1635715"/>
              <a:gd name="connsiteY2" fmla="*/ 105862 h 1028073"/>
              <a:gd name="connsiteX3" fmla="*/ 516813 w 1635715"/>
              <a:gd name="connsiteY3" fmla="*/ 35 h 102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715" h="1028073">
                <a:moveTo>
                  <a:pt x="1635715" y="1028073"/>
                </a:moveTo>
                <a:cubicBezTo>
                  <a:pt x="1014522" y="923505"/>
                  <a:pt x="393330" y="818938"/>
                  <a:pt x="138805" y="665236"/>
                </a:cubicBezTo>
                <a:cubicBezTo>
                  <a:pt x="-115720" y="511534"/>
                  <a:pt x="45564" y="216729"/>
                  <a:pt x="108565" y="105862"/>
                </a:cubicBezTo>
                <a:cubicBezTo>
                  <a:pt x="171566" y="-5005"/>
                  <a:pt x="516813" y="35"/>
                  <a:pt x="516813" y="35"/>
                </a:cubicBezTo>
              </a:path>
            </a:pathLst>
          </a:cu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06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0"/>
            <a:ext cx="827758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2839" y="1142888"/>
            <a:ext cx="558653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/>
              <a:t>All reference manuals follow same format.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8224" y="90719"/>
            <a:ext cx="145154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command name</a:t>
            </a:r>
          </a:p>
        </p:txBody>
      </p:sp>
      <p:sp>
        <p:nvSpPr>
          <p:cNvPr id="5" name="Left Brace 4"/>
          <p:cNvSpPr/>
          <p:nvPr/>
        </p:nvSpPr>
        <p:spPr>
          <a:xfrm rot="5400000">
            <a:off x="5859220" y="1020286"/>
            <a:ext cx="430882" cy="3938673"/>
          </a:xfrm>
          <a:prstGeom prst="leftBrace">
            <a:avLst/>
          </a:prstGeom>
          <a:ln w="57150" cmpd="sng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9465" y="2297981"/>
            <a:ext cx="2222684" cy="461665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Function inputs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3412" y="4036565"/>
            <a:ext cx="1723714" cy="830997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Description of inputs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9729" y="5746141"/>
            <a:ext cx="1723714" cy="830997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Description of output(s)</a:t>
            </a:r>
          </a:p>
        </p:txBody>
      </p:sp>
    </p:spTree>
    <p:extLst>
      <p:ext uri="{BB962C8B-B14F-4D97-AF65-F5344CB8AC3E}">
        <p14:creationId xmlns:p14="http://schemas.microsoft.com/office/powerpoint/2010/main" val="3627932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683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0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349"/>
            <a:ext cx="9144000" cy="6397075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3" idx="1"/>
          </p:cNvCxnSpPr>
          <p:nvPr/>
        </p:nvCxnSpPr>
        <p:spPr>
          <a:xfrm flipH="1" flipV="1">
            <a:off x="388075" y="6390899"/>
            <a:ext cx="2081480" cy="14632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83328" y="6136605"/>
            <a:ext cx="8260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This is where you type commands </a:t>
            </a:r>
            <a:r>
              <a:rPr lang="en-US" sz="2400" dirty="0"/>
              <a:t>(unless creating a script).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7177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2498817"/>
            <a:ext cx="7975600" cy="387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9" y="362837"/>
            <a:ext cx="8346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can take a look at the code in </a:t>
            </a:r>
            <a:r>
              <a:rPr lang="en-US" sz="2400" dirty="0" err="1"/>
              <a:t>Rstudio</a:t>
            </a:r>
            <a:r>
              <a:rPr lang="en-US" sz="2400" dirty="0"/>
              <a:t> for any command just by typing the name of the command.</a:t>
            </a:r>
          </a:p>
          <a:p>
            <a:endParaRPr lang="en-US" sz="2400" dirty="0"/>
          </a:p>
          <a:p>
            <a:r>
              <a:rPr lang="en-US" sz="2400" dirty="0"/>
              <a:t>Note:    </a:t>
            </a:r>
            <a:r>
              <a:rPr lang="en-US" sz="2400" dirty="0">
                <a:solidFill>
                  <a:srgbClr val="0000FF"/>
                </a:solidFill>
              </a:rPr>
              <a:t>mapper1d()</a:t>
            </a:r>
            <a:r>
              <a:rPr lang="en-US" sz="2400" dirty="0"/>
              <a:t>    calls this function</a:t>
            </a:r>
          </a:p>
          <a:p>
            <a:r>
              <a:rPr lang="en-US" sz="2400" dirty="0"/>
              <a:t>              </a:t>
            </a:r>
            <a:r>
              <a:rPr lang="en-US" sz="2400" dirty="0">
                <a:solidFill>
                  <a:srgbClr val="0000FF"/>
                </a:solidFill>
              </a:rPr>
              <a:t>mapper1d</a:t>
            </a:r>
            <a:r>
              <a:rPr lang="en-US" sz="2400" dirty="0"/>
              <a:t>       allows you to view the code.  Note no ()</a:t>
            </a:r>
          </a:p>
        </p:txBody>
      </p:sp>
    </p:spTree>
    <p:extLst>
      <p:ext uri="{BB962C8B-B14F-4D97-AF65-F5344CB8AC3E}">
        <p14:creationId xmlns:p14="http://schemas.microsoft.com/office/powerpoint/2010/main" val="2011869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600"/>
            <a:ext cx="9144000" cy="4356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1135" y="196538"/>
            <a:ext cx="692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 the version on </a:t>
            </a:r>
            <a:r>
              <a:rPr lang="en-US" sz="2400" dirty="0" err="1"/>
              <a:t>GitHub</a:t>
            </a:r>
            <a:r>
              <a:rPr lang="en-US" sz="2400" dirty="0"/>
              <a:t> contains commenting</a:t>
            </a:r>
          </a:p>
        </p:txBody>
      </p:sp>
    </p:spTree>
    <p:extLst>
      <p:ext uri="{BB962C8B-B14F-4D97-AF65-F5344CB8AC3E}">
        <p14:creationId xmlns:p14="http://schemas.microsoft.com/office/powerpoint/2010/main" val="2773894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41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62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0"/>
            <a:ext cx="4587670" cy="3057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182" y="3018397"/>
            <a:ext cx="4553585" cy="3791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1"/>
          <a:stretch/>
        </p:blipFill>
        <p:spPr>
          <a:xfrm>
            <a:off x="6073541" y="-29932"/>
            <a:ext cx="3595454" cy="3057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40" y="3076146"/>
            <a:ext cx="4553585" cy="3791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6"/>
          <a:stretch/>
        </p:blipFill>
        <p:spPr>
          <a:xfrm>
            <a:off x="254280" y="186730"/>
            <a:ext cx="2190538" cy="3057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90204" y="3641271"/>
            <a:ext cx="257991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Possible Project:</a:t>
            </a:r>
          </a:p>
          <a:p>
            <a:r>
              <a:rPr lang="en-US" sz="2400" dirty="0"/>
              <a:t>Improve R package </a:t>
            </a:r>
            <a:r>
              <a:rPr lang="en-US" sz="2400" dirty="0" err="1"/>
              <a:t>TDAmapper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Alternatively, use Python Mapper</a:t>
            </a:r>
          </a:p>
        </p:txBody>
      </p:sp>
    </p:spTree>
    <p:extLst>
      <p:ext uri="{BB962C8B-B14F-4D97-AF65-F5344CB8AC3E}">
        <p14:creationId xmlns:p14="http://schemas.microsoft.com/office/powerpoint/2010/main" val="4174031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98" y="971527"/>
            <a:ext cx="6400847" cy="64008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814" y="68428"/>
            <a:ext cx="51740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Network visualization with R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http://kateto.net/network-visualization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677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910" y="1339079"/>
            <a:ext cx="693628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600" dirty="0">
                <a:hlinkClick r:id="rId2"/>
              </a:rPr>
              <a:t>http://swirlstats.com/students.html</a:t>
            </a:r>
            <a:r>
              <a:rPr lang="en-US" sz="36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" y="2379260"/>
            <a:ext cx="9144000" cy="42117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399189"/>
            <a:ext cx="1675775" cy="6703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4595" y="370464"/>
            <a:ext cx="87140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If you would like to learn R or statistics or data analysis via Swirl:</a:t>
            </a:r>
          </a:p>
        </p:txBody>
      </p:sp>
    </p:spTree>
    <p:extLst>
      <p:ext uri="{BB962C8B-B14F-4D97-AF65-F5344CB8AC3E}">
        <p14:creationId xmlns:p14="http://schemas.microsoft.com/office/powerpoint/2010/main" val="360692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244" y="5346263"/>
            <a:ext cx="8791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https://github.com/swirldev/swirl_courses#swirl-courses</a:t>
            </a:r>
            <a:r>
              <a:rPr lang="en-US" sz="28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626" y="215315"/>
            <a:ext cx="8209645" cy="692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After you have installed a package using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	&gt;  </a:t>
            </a:r>
            <a:r>
              <a:rPr lang="en-US" sz="2800" dirty="0" err="1"/>
              <a:t>install.packages</a:t>
            </a:r>
            <a:r>
              <a:rPr lang="en-US" sz="2800" dirty="0"/>
              <a:t>(“swirl”)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You can load the package using the library command: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	&gt;  library(swirl)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Use the following to install Swirl courses: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	&gt;  </a:t>
            </a:r>
            <a:r>
              <a:rPr lang="en-US" sz="2800" dirty="0" err="1"/>
              <a:t>install_from_swirl</a:t>
            </a:r>
            <a:r>
              <a:rPr lang="en-US" sz="2800" dirty="0"/>
              <a:t>("Course Name Here")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The following will start swirl: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	&gt;  swirl()</a:t>
            </a:r>
          </a:p>
          <a:p>
            <a:endParaRPr lang="en-US" sz="2400" dirty="0"/>
          </a:p>
          <a:p>
            <a:r>
              <a:rPr lang="en-US" sz="2800" dirty="0"/>
              <a:t>For a list of courses:</a:t>
            </a:r>
          </a:p>
          <a:p>
            <a:endParaRPr lang="en-US" sz="2400" dirty="0"/>
          </a:p>
          <a:p>
            <a:endParaRPr lang="en-US" sz="2800" dirty="0"/>
          </a:p>
          <a:p>
            <a:endParaRPr lang="en-US" sz="1100" b="1" dirty="0"/>
          </a:p>
          <a:p>
            <a:r>
              <a:rPr lang="en-US" sz="2800" dirty="0">
                <a:hlinkClick r:id="rId3"/>
              </a:rPr>
              <a:t>http://swirlstats.com/scn/title.html</a:t>
            </a:r>
            <a:r>
              <a:rPr lang="en-US" sz="2800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091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874" y="70565"/>
            <a:ext cx="8590554" cy="655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 notes:</a:t>
            </a:r>
          </a:p>
          <a:p>
            <a:endParaRPr lang="en-US" sz="2800" dirty="0"/>
          </a:p>
          <a:p>
            <a:r>
              <a:rPr lang="en-US" sz="2800" dirty="0"/>
              <a:t>1.) Normally you only need to install a package once.</a:t>
            </a:r>
          </a:p>
          <a:p>
            <a:r>
              <a:rPr lang="en-US" sz="2800" dirty="0"/>
              <a:t>            </a:t>
            </a:r>
            <a:r>
              <a:rPr lang="en-US" sz="2800" dirty="0" err="1"/>
              <a:t>e.g</a:t>
            </a:r>
            <a:r>
              <a:rPr lang="en-US" sz="2800" dirty="0"/>
              <a:t>   &gt; </a:t>
            </a:r>
            <a:r>
              <a:rPr lang="en-US" sz="2800" dirty="0" err="1"/>
              <a:t>install.packages</a:t>
            </a:r>
            <a:r>
              <a:rPr lang="en-US" sz="2800" dirty="0"/>
              <a:t>(“</a:t>
            </a:r>
            <a:r>
              <a:rPr lang="en-US" sz="2800" dirty="0" err="1"/>
              <a:t>TDAmapper</a:t>
            </a:r>
            <a:r>
              <a:rPr lang="en-US" sz="2800" dirty="0"/>
              <a:t>”)</a:t>
            </a:r>
          </a:p>
          <a:p>
            <a:endParaRPr lang="en-US" sz="2800" dirty="0"/>
          </a:p>
          <a:p>
            <a:r>
              <a:rPr lang="en-US" sz="2800" dirty="0"/>
              <a:t>2.)  If you want to use a package, you must load it</a:t>
            </a:r>
          </a:p>
          <a:p>
            <a:r>
              <a:rPr lang="en-US" sz="2800" dirty="0"/>
              <a:t>            </a:t>
            </a:r>
            <a:r>
              <a:rPr lang="en-US" sz="2800" dirty="0" err="1"/>
              <a:t>e.g</a:t>
            </a:r>
            <a:r>
              <a:rPr lang="en-US" sz="2800" dirty="0"/>
              <a:t>   &gt; library(“</a:t>
            </a:r>
            <a:r>
              <a:rPr lang="en-US" sz="2800" dirty="0" err="1"/>
              <a:t>TDAmapper</a:t>
            </a:r>
            <a:r>
              <a:rPr lang="en-US" sz="2800" dirty="0"/>
              <a:t>”)</a:t>
            </a:r>
          </a:p>
          <a:p>
            <a:r>
              <a:rPr lang="en-US" sz="2800" dirty="0"/>
              <a:t>       You only need to do this once per session.</a:t>
            </a:r>
          </a:p>
          <a:p>
            <a:endParaRPr lang="en-US" sz="2800" dirty="0"/>
          </a:p>
          <a:p>
            <a:r>
              <a:rPr lang="en-US" sz="2800" dirty="0"/>
              <a:t>3.)  If you want to repeat a command, you can use the  up-arrow on your keyboard to obtain previously typed commands in the console.</a:t>
            </a:r>
          </a:p>
          <a:p>
            <a:endParaRPr lang="en-US" sz="2800" dirty="0"/>
          </a:p>
          <a:p>
            <a:r>
              <a:rPr lang="en-US" sz="2800" dirty="0"/>
              <a:t>4.)  When you start typing commands, R will show you some choices.  You can click on the one you want.</a:t>
            </a:r>
          </a:p>
        </p:txBody>
      </p:sp>
    </p:spTree>
    <p:extLst>
      <p:ext uri="{BB962C8B-B14F-4D97-AF65-F5344CB8AC3E}">
        <p14:creationId xmlns:p14="http://schemas.microsoft.com/office/powerpoint/2010/main" val="71091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349"/>
            <a:ext cx="9144000" cy="6397075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3" idx="1"/>
          </p:cNvCxnSpPr>
          <p:nvPr/>
        </p:nvCxnSpPr>
        <p:spPr>
          <a:xfrm flipH="1" flipV="1">
            <a:off x="388075" y="6390899"/>
            <a:ext cx="2081480" cy="14632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3328" y="1540041"/>
            <a:ext cx="3172454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This is where R scripts will load.  Feel free to modify R scripts (you may wish to save older versions).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7097" y="3636743"/>
            <a:ext cx="317245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This is where you will see images and help info, etc.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0240" y="1578541"/>
            <a:ext cx="360044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List of all available data sets and variables.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3328" y="6136605"/>
            <a:ext cx="8260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This is where you type commands </a:t>
            </a:r>
            <a:r>
              <a:rPr lang="en-US" sz="2400" dirty="0"/>
              <a:t>(unless creating a script).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881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616" y="265933"/>
            <a:ext cx="8554442" cy="617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If you click on a  .r file, it will load in the upper left box of R-studio.  You can also copy and past r scripts (.r files) into this box.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400" dirty="0"/>
              <a:t>You can download some </a:t>
            </a:r>
            <a:r>
              <a:rPr lang="en-US" sz="2400" b="1" dirty="0"/>
              <a:t>data files </a:t>
            </a:r>
            <a:r>
              <a:rPr lang="en-US" sz="2400" dirty="0"/>
              <a:t>from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hlinkClick r:id="rId2"/>
              </a:rPr>
              <a:t>http://homepage.divms.uiowa.edu/~idarcy/COURSES/TDA/Data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sample R scripts available at </a:t>
            </a:r>
            <a:r>
              <a:rPr lang="en-US" sz="2400" dirty="0">
                <a:hlinkClick r:id="rId3"/>
              </a:rPr>
              <a:t>http://homepage.divms.uiowa.edu/~idarcy/COURSES/TDA/Rfiles</a:t>
            </a:r>
            <a:r>
              <a:rPr lang="en-US" sz="2400" dirty="0"/>
              <a:t> 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Matrices_and_Data_Frames.R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commands from the Swirl course by this name.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uploadDatatoRetc.R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commands for reading data into R.   Also includes  commands from the Swirl course: Manipulating data with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dplyr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Getting and Cleaning Data.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createArtificalDataSets.r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various ways to create artificial data.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TDAmapper.r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Modify this script by changing parameters and applying TDA mapper to a variety of data sets</a:t>
            </a:r>
          </a:p>
        </p:txBody>
      </p:sp>
    </p:spTree>
    <p:extLst>
      <p:ext uri="{BB962C8B-B14F-4D97-AF65-F5344CB8AC3E}">
        <p14:creationId xmlns:p14="http://schemas.microsoft.com/office/powerpoint/2010/main" val="71091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912" y="229335"/>
            <a:ext cx="8431795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run an R script:</a:t>
            </a:r>
          </a:p>
          <a:p>
            <a:endParaRPr lang="en-US" sz="400" dirty="0"/>
          </a:p>
          <a:p>
            <a:r>
              <a:rPr lang="en-US" sz="2800" dirty="0"/>
              <a:t>1.) Select the section you want to run and click run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2.)  Click on the line you want to run and click run.  Continue clicking run to run the code line by line.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2537"/>
          <a:stretch/>
        </p:blipFill>
        <p:spPr>
          <a:xfrm>
            <a:off x="2017238" y="1316473"/>
            <a:ext cx="6908800" cy="23881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44480" y="1534781"/>
            <a:ext cx="846707" cy="47631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5" idx="7"/>
          </p:cNvCxnSpPr>
          <p:nvPr/>
        </p:nvCxnSpPr>
        <p:spPr>
          <a:xfrm flipH="1">
            <a:off x="6967190" y="1181958"/>
            <a:ext cx="653177" cy="42257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340" y="5129676"/>
            <a:ext cx="6883400" cy="1397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485080" y="5409432"/>
            <a:ext cx="846707" cy="47631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9" idx="7"/>
          </p:cNvCxnSpPr>
          <p:nvPr/>
        </p:nvCxnSpPr>
        <p:spPr>
          <a:xfrm flipH="1">
            <a:off x="7207790" y="4569060"/>
            <a:ext cx="430217" cy="91012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6956" y="2099298"/>
            <a:ext cx="1640496" cy="1200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Run blue highlighted portion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3359" y="5832849"/>
            <a:ext cx="142881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Run line 8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99252" y="6063682"/>
            <a:ext cx="740869" cy="0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910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66096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56588" y="1648824"/>
            <a:ext cx="346005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/>
              <a:t>You can find R </a:t>
            </a:r>
            <a:r>
              <a:rPr lang="en-US" sz="2400" dirty="0" err="1"/>
              <a:t>packates</a:t>
            </a:r>
            <a:r>
              <a:rPr lang="en-US" sz="2400" dirty="0"/>
              <a:t> at</a:t>
            </a:r>
          </a:p>
          <a:p>
            <a:r>
              <a:rPr lang="en-US" sz="2400" dirty="0"/>
              <a:t>https://cran.r-project.org/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8901" y="3824904"/>
            <a:ext cx="1421308" cy="461665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Packages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90891" y="3930736"/>
            <a:ext cx="528011" cy="1221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498105" y="3492308"/>
            <a:ext cx="361692" cy="337874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12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1842</TotalTime>
  <Words>693</Words>
  <Application>Microsoft Office PowerPoint</Application>
  <PresentationFormat>On-screen Show (4:3)</PresentationFormat>
  <Paragraphs>94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Darcy, Isabel K</dc:creator>
  <cp:lastModifiedBy>Darcy, Isabel K</cp:lastModifiedBy>
  <cp:revision>46</cp:revision>
  <cp:lastPrinted>2018-01-21T22:45:07Z</cp:lastPrinted>
  <dcterms:created xsi:type="dcterms:W3CDTF">2015-01-28T02:42:36Z</dcterms:created>
  <dcterms:modified xsi:type="dcterms:W3CDTF">2019-04-09T18:49:47Z</dcterms:modified>
</cp:coreProperties>
</file>