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9"/>
  </p:handoutMasterIdLst>
  <p:sldIdLst>
    <p:sldId id="263" r:id="rId2"/>
    <p:sldId id="264" r:id="rId3"/>
    <p:sldId id="266" r:id="rId4"/>
    <p:sldId id="274" r:id="rId5"/>
    <p:sldId id="275" r:id="rId6"/>
    <p:sldId id="276" r:id="rId7"/>
    <p:sldId id="277" r:id="rId8"/>
    <p:sldId id="278" r:id="rId9"/>
    <p:sldId id="267" r:id="rId10"/>
    <p:sldId id="279" r:id="rId11"/>
    <p:sldId id="280" r:id="rId12"/>
    <p:sldId id="281" r:id="rId13"/>
    <p:sldId id="283" r:id="rId14"/>
    <p:sldId id="284" r:id="rId15"/>
    <p:sldId id="288" r:id="rId16"/>
    <p:sldId id="287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napToGrid="0">
      <p:cViewPr varScale="1">
        <p:scale>
          <a:sx n="84" d="100"/>
          <a:sy n="84" d="100"/>
        </p:scale>
        <p:origin x="197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12927-36C8-48BD-ABAA-747C002209BA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D29624-52D4-4733-9FCA-E64C4BA07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544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91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1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938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8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97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60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43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90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68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776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742C4-203E-465F-96B5-D34110EA5089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97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742C4-203E-465F-96B5-D34110EA5089}" type="datetimeFigureOut">
              <a:rPr lang="en-US" smtClean="0"/>
              <a:t>4/15/2019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ABC18-87FE-42DC-8723-BBDEEB0BB9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36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swirlstats.com/students.html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wirlstats.com/scn/title.html" TargetMode="External"/><Relationship Id="rId2" Type="http://schemas.openxmlformats.org/officeDocument/2006/relationships/hyperlink" Target="https://github.com/swirldev/swirl_courses%23swirl-course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AN.R-project.org/package=TDAmappe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910" y="1339079"/>
            <a:ext cx="693628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3600" dirty="0">
                <a:hlinkClick r:id="rId2"/>
              </a:rPr>
              <a:t>http://swirlstats.com/students.html</a:t>
            </a:r>
            <a:r>
              <a:rPr lang="en-US" sz="360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" y="2379260"/>
            <a:ext cx="9144000" cy="42117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399189"/>
            <a:ext cx="1675775" cy="6703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4595" y="370464"/>
            <a:ext cx="871403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/>
              <a:t>If you would like to learn R or statistics or data analysis via Swirl:</a:t>
            </a:r>
          </a:p>
        </p:txBody>
      </p:sp>
    </p:spTree>
    <p:extLst>
      <p:ext uri="{BB962C8B-B14F-4D97-AF65-F5344CB8AC3E}">
        <p14:creationId xmlns:p14="http://schemas.microsoft.com/office/powerpoint/2010/main" val="3606922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4000"/>
            <a:ext cx="9144000" cy="6347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38841" y="4202864"/>
            <a:ext cx="2071481" cy="646331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Vignettes are also useful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4384888" y="4822710"/>
            <a:ext cx="1814434" cy="755912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754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8174" y="62910"/>
            <a:ext cx="9921142" cy="67705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04133" y="544256"/>
            <a:ext cx="1300345" cy="461665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README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53961" y="2116550"/>
            <a:ext cx="255155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Do not install from </a:t>
            </a:r>
            <a:r>
              <a:rPr lang="en-US" sz="2400" dirty="0" err="1"/>
              <a:t>GitHub</a:t>
            </a:r>
            <a:r>
              <a:rPr lang="en-US" sz="2400" dirty="0"/>
              <a:t> unless you know what your are doing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73846" y="4954289"/>
            <a:ext cx="2273261" cy="461665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Install in </a:t>
            </a:r>
            <a:r>
              <a:rPr lang="en-US" sz="2400" dirty="0" err="1"/>
              <a:t>Rstudio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57403" y="4875480"/>
            <a:ext cx="1859797" cy="1938992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Examples are sometimes found in READMEs or Vignettes</a:t>
            </a:r>
          </a:p>
        </p:txBody>
      </p:sp>
    </p:spTree>
    <p:extLst>
      <p:ext uri="{BB962C8B-B14F-4D97-AF65-F5344CB8AC3E}">
        <p14:creationId xmlns:p14="http://schemas.microsoft.com/office/powerpoint/2010/main" val="244896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0100"/>
            <a:ext cx="9144000" cy="52453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80794" y="190455"/>
            <a:ext cx="254408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/>
              <a:t>Reference manual: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8834" y="5896102"/>
            <a:ext cx="5307225" cy="830997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 reference manual lists all commands contained in the package.</a:t>
            </a:r>
          </a:p>
        </p:txBody>
      </p:sp>
      <p:sp>
        <p:nvSpPr>
          <p:cNvPr id="5" name="Left Brace 4"/>
          <p:cNvSpPr/>
          <p:nvPr/>
        </p:nvSpPr>
        <p:spPr>
          <a:xfrm>
            <a:off x="574571" y="4913420"/>
            <a:ext cx="393128" cy="861738"/>
          </a:xfrm>
          <a:prstGeom prst="leftBrace">
            <a:avLst/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87999" y="5336695"/>
            <a:ext cx="1635715" cy="1028073"/>
          </a:xfrm>
          <a:custGeom>
            <a:avLst/>
            <a:gdLst>
              <a:gd name="connsiteX0" fmla="*/ 1635715 w 1635715"/>
              <a:gd name="connsiteY0" fmla="*/ 1028073 h 1028073"/>
              <a:gd name="connsiteX1" fmla="*/ 138805 w 1635715"/>
              <a:gd name="connsiteY1" fmla="*/ 665236 h 1028073"/>
              <a:gd name="connsiteX2" fmla="*/ 108565 w 1635715"/>
              <a:gd name="connsiteY2" fmla="*/ 105862 h 1028073"/>
              <a:gd name="connsiteX3" fmla="*/ 516813 w 1635715"/>
              <a:gd name="connsiteY3" fmla="*/ 35 h 10280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5715" h="1028073">
                <a:moveTo>
                  <a:pt x="1635715" y="1028073"/>
                </a:moveTo>
                <a:cubicBezTo>
                  <a:pt x="1014522" y="923505"/>
                  <a:pt x="393330" y="818938"/>
                  <a:pt x="138805" y="665236"/>
                </a:cubicBezTo>
                <a:cubicBezTo>
                  <a:pt x="-115720" y="511534"/>
                  <a:pt x="45564" y="216729"/>
                  <a:pt x="108565" y="105862"/>
                </a:cubicBezTo>
                <a:cubicBezTo>
                  <a:pt x="171566" y="-5005"/>
                  <a:pt x="516813" y="35"/>
                  <a:pt x="516813" y="35"/>
                </a:cubicBezTo>
              </a:path>
            </a:pathLst>
          </a:cu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06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0"/>
            <a:ext cx="8277586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082839" y="1142888"/>
            <a:ext cx="5586535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/>
              <a:t>All reference manuals follow same format.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8224" y="90719"/>
            <a:ext cx="145154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command name</a:t>
            </a:r>
          </a:p>
        </p:txBody>
      </p:sp>
      <p:sp>
        <p:nvSpPr>
          <p:cNvPr id="5" name="Left Brace 4"/>
          <p:cNvSpPr/>
          <p:nvPr/>
        </p:nvSpPr>
        <p:spPr>
          <a:xfrm rot="5400000">
            <a:off x="5859220" y="1020286"/>
            <a:ext cx="430882" cy="3938673"/>
          </a:xfrm>
          <a:prstGeom prst="leftBrace">
            <a:avLst/>
          </a:prstGeom>
          <a:ln w="57150" cmpd="sng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9465" y="2297981"/>
            <a:ext cx="2222684" cy="461665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Function inputs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13412" y="4036565"/>
            <a:ext cx="1723714" cy="830997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Description of inputs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29729" y="5746141"/>
            <a:ext cx="1723714" cy="830997"/>
          </a:xfrm>
          <a:prstGeom prst="rect">
            <a:avLst/>
          </a:prstGeom>
          <a:solidFill>
            <a:srgbClr val="FFF2CC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Description of output(s)</a:t>
            </a:r>
          </a:p>
        </p:txBody>
      </p:sp>
    </p:spTree>
    <p:extLst>
      <p:ext uri="{BB962C8B-B14F-4D97-AF65-F5344CB8AC3E}">
        <p14:creationId xmlns:p14="http://schemas.microsoft.com/office/powerpoint/2010/main" val="3627932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683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05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2498817"/>
            <a:ext cx="7975600" cy="387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209" y="362837"/>
            <a:ext cx="83464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You can take a look at the code in </a:t>
            </a:r>
            <a:r>
              <a:rPr lang="en-US" sz="2400" dirty="0" err="1"/>
              <a:t>Rstudio</a:t>
            </a:r>
            <a:r>
              <a:rPr lang="en-US" sz="2400" dirty="0"/>
              <a:t> for any command just by typing the name of the command.</a:t>
            </a:r>
          </a:p>
          <a:p>
            <a:endParaRPr lang="en-US" sz="2400" dirty="0"/>
          </a:p>
          <a:p>
            <a:r>
              <a:rPr lang="en-US" sz="2400" dirty="0"/>
              <a:t>Note:    </a:t>
            </a:r>
            <a:r>
              <a:rPr lang="en-US" sz="2400" dirty="0">
                <a:solidFill>
                  <a:srgbClr val="0000FF"/>
                </a:solidFill>
              </a:rPr>
              <a:t>mapper1d()</a:t>
            </a:r>
            <a:r>
              <a:rPr lang="en-US" sz="2400" dirty="0"/>
              <a:t>    calls this function</a:t>
            </a:r>
          </a:p>
          <a:p>
            <a:r>
              <a:rPr lang="en-US" sz="2400" dirty="0"/>
              <a:t>              </a:t>
            </a:r>
            <a:r>
              <a:rPr lang="en-US" sz="2400" dirty="0">
                <a:solidFill>
                  <a:srgbClr val="0000FF"/>
                </a:solidFill>
              </a:rPr>
              <a:t>mapper1d</a:t>
            </a:r>
            <a:r>
              <a:rPr lang="en-US" sz="2400" dirty="0"/>
              <a:t>       allows you to view the code.  Note no ()</a:t>
            </a:r>
          </a:p>
        </p:txBody>
      </p:sp>
    </p:spTree>
    <p:extLst>
      <p:ext uri="{BB962C8B-B14F-4D97-AF65-F5344CB8AC3E}">
        <p14:creationId xmlns:p14="http://schemas.microsoft.com/office/powerpoint/2010/main" val="2011869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600"/>
            <a:ext cx="9144000" cy="43566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1135" y="196538"/>
            <a:ext cx="692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Note the version on </a:t>
            </a:r>
            <a:r>
              <a:rPr lang="en-US" sz="2400" dirty="0" err="1"/>
              <a:t>GitHub</a:t>
            </a:r>
            <a:r>
              <a:rPr lang="en-US" sz="2400" dirty="0"/>
              <a:t> contains commenting</a:t>
            </a:r>
          </a:p>
        </p:txBody>
      </p:sp>
    </p:spTree>
    <p:extLst>
      <p:ext uri="{BB962C8B-B14F-4D97-AF65-F5344CB8AC3E}">
        <p14:creationId xmlns:p14="http://schemas.microsoft.com/office/powerpoint/2010/main" val="2773894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4412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26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244" y="5346263"/>
            <a:ext cx="87917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hlinkClick r:id="rId2"/>
              </a:rPr>
              <a:t>https://github.com/swirldev/swirl_courses#swirl-courses</a:t>
            </a:r>
            <a:r>
              <a:rPr lang="en-US" sz="28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45626" y="215315"/>
            <a:ext cx="8209645" cy="6921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/>
              <a:t>After you have installed a package using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	&gt;  </a:t>
            </a:r>
            <a:r>
              <a:rPr lang="en-US" sz="2800" dirty="0" err="1"/>
              <a:t>install.packages</a:t>
            </a:r>
            <a:r>
              <a:rPr lang="en-US" sz="2800" dirty="0"/>
              <a:t>(“swirl”)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You can load the package using the library command: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	&gt;  library(swirl)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Use the following to install Swirl courses: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	&gt;  </a:t>
            </a:r>
            <a:r>
              <a:rPr lang="en-US" sz="2800" dirty="0" err="1"/>
              <a:t>install_from_swirl</a:t>
            </a:r>
            <a:r>
              <a:rPr lang="en-US" sz="2800" dirty="0"/>
              <a:t>("Course Name Here")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The following will start swirl:</a:t>
            </a:r>
          </a:p>
          <a:p>
            <a:pPr>
              <a:lnSpc>
                <a:spcPct val="120000"/>
              </a:lnSpc>
            </a:pPr>
            <a:r>
              <a:rPr lang="en-US" sz="2800" dirty="0"/>
              <a:t>	&gt;  swirl()</a:t>
            </a:r>
          </a:p>
          <a:p>
            <a:endParaRPr lang="en-US" sz="2400" dirty="0"/>
          </a:p>
          <a:p>
            <a:r>
              <a:rPr lang="en-US" sz="2800" dirty="0"/>
              <a:t>For a list of courses:</a:t>
            </a:r>
          </a:p>
          <a:p>
            <a:endParaRPr lang="en-US" sz="2400" dirty="0"/>
          </a:p>
          <a:p>
            <a:endParaRPr lang="en-US" sz="2800" dirty="0"/>
          </a:p>
          <a:p>
            <a:endParaRPr lang="en-US" sz="1100" b="1" dirty="0"/>
          </a:p>
          <a:p>
            <a:r>
              <a:rPr lang="en-US" sz="2800" dirty="0">
                <a:hlinkClick r:id="rId3"/>
              </a:rPr>
              <a:t>http://swirlstats.com/scn/title.html</a:t>
            </a:r>
            <a:r>
              <a:rPr lang="en-US" sz="2800" dirty="0"/>
              <a:t>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109109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874" y="70565"/>
            <a:ext cx="8590554" cy="655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 notes:</a:t>
            </a:r>
          </a:p>
          <a:p>
            <a:endParaRPr lang="en-US" sz="2800" dirty="0"/>
          </a:p>
          <a:p>
            <a:r>
              <a:rPr lang="en-US" sz="2800" dirty="0"/>
              <a:t>1.) Normally you only need to install a package once.</a:t>
            </a:r>
          </a:p>
          <a:p>
            <a:r>
              <a:rPr lang="en-US" sz="2800" dirty="0"/>
              <a:t>            </a:t>
            </a:r>
            <a:r>
              <a:rPr lang="en-US" sz="2800" dirty="0" err="1"/>
              <a:t>e.g</a:t>
            </a:r>
            <a:r>
              <a:rPr lang="en-US" sz="2800" dirty="0"/>
              <a:t>   &gt; </a:t>
            </a:r>
            <a:r>
              <a:rPr lang="en-US" sz="2800" dirty="0" err="1"/>
              <a:t>install.packages</a:t>
            </a:r>
            <a:r>
              <a:rPr lang="en-US" sz="2800" dirty="0"/>
              <a:t>(“</a:t>
            </a:r>
            <a:r>
              <a:rPr lang="en-US" sz="2800" dirty="0" err="1"/>
              <a:t>TDAmapper</a:t>
            </a:r>
            <a:r>
              <a:rPr lang="en-US" sz="2800" dirty="0"/>
              <a:t>”)</a:t>
            </a:r>
          </a:p>
          <a:p>
            <a:endParaRPr lang="en-US" sz="2800" dirty="0"/>
          </a:p>
          <a:p>
            <a:r>
              <a:rPr lang="en-US" sz="2800" dirty="0"/>
              <a:t>2.)  If you want to use a package, you must load it</a:t>
            </a:r>
          </a:p>
          <a:p>
            <a:r>
              <a:rPr lang="en-US" sz="2800" dirty="0"/>
              <a:t>            </a:t>
            </a:r>
            <a:r>
              <a:rPr lang="en-US" sz="2800" dirty="0" err="1"/>
              <a:t>e.g</a:t>
            </a:r>
            <a:r>
              <a:rPr lang="en-US" sz="2800" dirty="0"/>
              <a:t>   &gt; library(“</a:t>
            </a:r>
            <a:r>
              <a:rPr lang="en-US" sz="2800" dirty="0" err="1"/>
              <a:t>TDAmapper</a:t>
            </a:r>
            <a:r>
              <a:rPr lang="en-US" sz="2800" dirty="0"/>
              <a:t>”)</a:t>
            </a:r>
          </a:p>
          <a:p>
            <a:r>
              <a:rPr lang="en-US" sz="2800" dirty="0"/>
              <a:t>       You only need to do this once per session.</a:t>
            </a:r>
          </a:p>
          <a:p>
            <a:endParaRPr lang="en-US" sz="2800" dirty="0"/>
          </a:p>
          <a:p>
            <a:r>
              <a:rPr lang="en-US" sz="2800" dirty="0"/>
              <a:t>3.)  If you want to repeat a command, you can use the  up-arrow on your keyboard to obtain previously typed commands in the console.</a:t>
            </a:r>
          </a:p>
          <a:p>
            <a:endParaRPr lang="en-US" sz="2800" dirty="0"/>
          </a:p>
          <a:p>
            <a:r>
              <a:rPr lang="en-US" sz="2800" dirty="0"/>
              <a:t>4.)  When you start typing commands, R will show you some choices.  You can click on the one you want.</a:t>
            </a:r>
          </a:p>
        </p:txBody>
      </p:sp>
    </p:spTree>
    <p:extLst>
      <p:ext uri="{BB962C8B-B14F-4D97-AF65-F5344CB8AC3E}">
        <p14:creationId xmlns:p14="http://schemas.microsoft.com/office/powerpoint/2010/main" val="71091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"/>
            <a:ext cx="9144000" cy="66096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56588" y="1648824"/>
            <a:ext cx="3460050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dirty="0"/>
              <a:t>You can find R </a:t>
            </a:r>
            <a:r>
              <a:rPr lang="en-US" sz="2400" dirty="0" err="1"/>
              <a:t>packates</a:t>
            </a:r>
            <a:r>
              <a:rPr lang="en-US" sz="2400" dirty="0"/>
              <a:t> at</a:t>
            </a:r>
          </a:p>
          <a:p>
            <a:r>
              <a:rPr lang="en-US" sz="2400" dirty="0"/>
              <a:t>https://cran.r-project.org/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8901" y="3824904"/>
            <a:ext cx="1421308" cy="461665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Packages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90891" y="3930736"/>
            <a:ext cx="528011" cy="1221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1498105" y="3492308"/>
            <a:ext cx="361692" cy="337874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12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7900"/>
            <a:ext cx="9144000" cy="489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07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557"/>
            <a:ext cx="9144000" cy="5304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0095" y="5724525"/>
            <a:ext cx="6949440" cy="78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170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0"/>
            <a:ext cx="9144000" cy="55901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8533" y="145101"/>
            <a:ext cx="8396574" cy="369332"/>
          </a:xfrm>
          <a:prstGeom prst="rect">
            <a:avLst/>
          </a:prstGeom>
          <a:solidFill>
            <a:srgbClr val="FFF2CC"/>
          </a:solidFill>
        </p:spPr>
        <p:txBody>
          <a:bodyPr wrap="none">
            <a:spAutoFit/>
          </a:bodyPr>
          <a:lstStyle/>
          <a:p>
            <a:r>
              <a:rPr lang="en-US" dirty="0"/>
              <a:t>Additional packages can be found at other repositories such as http://</a:t>
            </a:r>
            <a:r>
              <a:rPr lang="en-US" dirty="0" err="1"/>
              <a:t>bioconductor.org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88650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0"/>
            <a:ext cx="88831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3172" y="4187745"/>
            <a:ext cx="164811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Can download source code</a:t>
            </a:r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 flipV="1">
            <a:off x="5004819" y="4248218"/>
            <a:ext cx="1678353" cy="262693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3" idx="1"/>
          </p:cNvCxnSpPr>
          <p:nvPr/>
        </p:nvCxnSpPr>
        <p:spPr>
          <a:xfrm flipH="1">
            <a:off x="3825435" y="4510911"/>
            <a:ext cx="2857737" cy="1702675"/>
          </a:xfrm>
          <a:prstGeom prst="straightConnector1">
            <a:avLst/>
          </a:prstGeom>
          <a:ln w="57150" cmpd="sng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77667" y="4792474"/>
            <a:ext cx="81649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useful info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2420446" y="4778576"/>
            <a:ext cx="1072343" cy="74371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797256" y="5382084"/>
            <a:ext cx="740894" cy="468665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248803" y="2177024"/>
            <a:ext cx="3356706" cy="461665"/>
          </a:xfrm>
          <a:prstGeom prst="rect">
            <a:avLst/>
          </a:prstGeom>
          <a:solidFill>
            <a:srgbClr val="E2F0D9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/>
              <a:t>TDAmapper</a:t>
            </a:r>
            <a:r>
              <a:rPr lang="en-US" sz="2400" dirty="0"/>
              <a:t> package</a:t>
            </a:r>
          </a:p>
        </p:txBody>
      </p:sp>
    </p:spTree>
    <p:extLst>
      <p:ext uri="{BB962C8B-B14F-4D97-AF65-F5344CB8AC3E}">
        <p14:creationId xmlns:p14="http://schemas.microsoft.com/office/powerpoint/2010/main" val="3029433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4669"/>
            <a:ext cx="9144000" cy="62933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1589" y="52923"/>
            <a:ext cx="73805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https://CRAN.R-project.org/package=TDAmapper</a:t>
            </a:r>
            <a:r>
              <a:rPr lang="en-US" sz="2400" dirty="0"/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6642" y="3598798"/>
            <a:ext cx="285763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Click on README for info about package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2169689" y="4014297"/>
            <a:ext cx="3086953" cy="431275"/>
          </a:xfrm>
          <a:prstGeom prst="straightConnector1">
            <a:avLst/>
          </a:prstGeom>
          <a:ln w="38100" cmpd="sng">
            <a:solidFill>
              <a:srgbClr val="BF9000"/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92544" y="4763113"/>
            <a:ext cx="379254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Click on </a:t>
            </a:r>
            <a:r>
              <a:rPr lang="en-US" sz="2400" dirty="0" err="1"/>
              <a:t>pdf</a:t>
            </a:r>
            <a:r>
              <a:rPr lang="en-US" sz="2400" dirty="0"/>
              <a:t> for description of all </a:t>
            </a:r>
            <a:r>
              <a:rPr lang="en-US" sz="2400" dirty="0" err="1"/>
              <a:t>TDAmapper</a:t>
            </a:r>
            <a:r>
              <a:rPr lang="en-US" sz="2400" dirty="0"/>
              <a:t> commands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857639" y="5221783"/>
            <a:ext cx="934905" cy="123488"/>
          </a:xfrm>
          <a:prstGeom prst="straightConnector1">
            <a:avLst/>
          </a:prstGeom>
          <a:ln w="38100" cmpd="sng">
            <a:solidFill>
              <a:schemeClr val="accent6">
                <a:lumMod val="50000"/>
              </a:schemeClr>
            </a:solidFill>
            <a:tailEnd type="arrow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9109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1854</TotalTime>
  <Words>332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The University of Iowa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Darcy, Isabel K</dc:creator>
  <cp:keywords/>
  <dc:description/>
  <cp:lastModifiedBy>Darcy, Isabel K</cp:lastModifiedBy>
  <cp:revision>48</cp:revision>
  <cp:lastPrinted>2018-01-21T22:45:07Z</cp:lastPrinted>
  <dcterms:created xsi:type="dcterms:W3CDTF">2015-01-28T02:42:36Z</dcterms:created>
  <dcterms:modified xsi:type="dcterms:W3CDTF">2019-04-15T13:27:12Z</dcterms:modified>
  <cp:category/>
</cp:coreProperties>
</file>