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3" r:id="rId2"/>
    <p:sldId id="263" r:id="rId3"/>
    <p:sldId id="259" r:id="rId4"/>
    <p:sldId id="260" r:id="rId5"/>
    <p:sldId id="265" r:id="rId6"/>
    <p:sldId id="266" r:id="rId7"/>
    <p:sldId id="275" r:id="rId8"/>
    <p:sldId id="274" r:id="rId9"/>
    <p:sldId id="261" r:id="rId10"/>
    <p:sldId id="267" r:id="rId11"/>
    <p:sldId id="269" r:id="rId12"/>
    <p:sldId id="270" r:id="rId13"/>
    <p:sldId id="271" r:id="rId14"/>
    <p:sldId id="272" r:id="rId15"/>
    <p:sldId id="262" r:id="rId16"/>
    <p:sldId id="258" r:id="rId17"/>
    <p:sldId id="26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7F1C0-5FAC-4F34-BCAA-FA3DF9F1036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8ADF4-A053-4C14-AC2B-62CC1592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9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 them about 20-30 minutes to try and solve the puzzle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9C3D-5540-E04F-BDE9-A7204F0304B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3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A3EC-DCCE-4054-90AF-E700C9BB798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A609-0F6B-411E-960A-3E3F0D4FA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9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A3EC-DCCE-4054-90AF-E700C9BB798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A609-0F6B-411E-960A-3E3F0D4FA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5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A3EC-DCCE-4054-90AF-E700C9BB798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A609-0F6B-411E-960A-3E3F0D4FA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8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A3EC-DCCE-4054-90AF-E700C9BB798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A609-0F6B-411E-960A-3E3F0D4FA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7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A3EC-DCCE-4054-90AF-E700C9BB798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A609-0F6B-411E-960A-3E3F0D4FA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4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A3EC-DCCE-4054-90AF-E700C9BB798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A609-0F6B-411E-960A-3E3F0D4FA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A3EC-DCCE-4054-90AF-E700C9BB798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A609-0F6B-411E-960A-3E3F0D4FA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7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A3EC-DCCE-4054-90AF-E700C9BB798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A609-0F6B-411E-960A-3E3F0D4FA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5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A3EC-DCCE-4054-90AF-E700C9BB798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A609-0F6B-411E-960A-3E3F0D4FA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7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A3EC-DCCE-4054-90AF-E700C9BB798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A609-0F6B-411E-960A-3E3F0D4FA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4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A3EC-DCCE-4054-90AF-E700C9BB798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A609-0F6B-411E-960A-3E3F0D4FA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2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8A3EC-DCCE-4054-90AF-E700C9BB7981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FA609-0F6B-411E-960A-3E3F0D4FA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9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hyperlink" Target="https://www.csc2.ncsu.edu/faculty/nfsamato/practical-graph-mining-with-R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lbert.com/" TargetMode="External"/><Relationship Id="rId7" Type="http://schemas.openxmlformats.org/officeDocument/2006/relationships/image" Target="../media/image2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hyperlink" Target="https://www.maa.org/sites/default/files/Asher50650798.pdf" TargetMode="External"/><Relationship Id="rId4" Type="http://schemas.openxmlformats.org/officeDocument/2006/relationships/hyperlink" Target="https://pballew.blogspot.com/2012/09/a-brief-history-of-river-crossing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estel-graph-theory.com/basic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velinag.com/blog/2016/01-25-social-network-force-awaken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tt.edu/home/students/facilitiesnservices/ComputerSupportGroup/cwn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c2.ncsu.edu/faculty/nfsamato/practical-graph-mining-with-R/PracticalGraphMiningWithR.html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c2.ncsu.edu/faculty/nfsamato/practical-graph-mining-with-R/PracticalGraphMiningWithR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B4CC3F-2F25-41E0-BB4C-3C9631F66A2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74382"/>
            <a:ext cx="8810625" cy="620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Graphs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89210" y="892098"/>
            <a:ext cx="3666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/>
              <a:t>Graph with 7 nodes and 16 edges </a:t>
            </a:r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523875" y="2381330"/>
            <a:ext cx="2414588" cy="3238500"/>
            <a:chOff x="330" y="1774"/>
            <a:chExt cx="1521" cy="2040"/>
          </a:xfrm>
        </p:grpSpPr>
        <p:sp>
          <p:nvSpPr>
            <p:cNvPr id="3109" name="Line 5"/>
            <p:cNvSpPr>
              <a:spLocks noChangeAspect="1" noChangeShapeType="1"/>
            </p:cNvSpPr>
            <p:nvPr/>
          </p:nvSpPr>
          <p:spPr bwMode="auto">
            <a:xfrm flipV="1">
              <a:off x="539" y="1954"/>
              <a:ext cx="452" cy="3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" name="Line 6"/>
            <p:cNvSpPr>
              <a:spLocks noChangeAspect="1" noChangeShapeType="1"/>
            </p:cNvSpPr>
            <p:nvPr/>
          </p:nvSpPr>
          <p:spPr bwMode="auto">
            <a:xfrm>
              <a:off x="512" y="2489"/>
              <a:ext cx="145" cy="4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" name="Line 7"/>
            <p:cNvSpPr>
              <a:spLocks noChangeAspect="1" noChangeShapeType="1"/>
            </p:cNvSpPr>
            <p:nvPr/>
          </p:nvSpPr>
          <p:spPr bwMode="auto">
            <a:xfrm>
              <a:off x="1186" y="1950"/>
              <a:ext cx="469" cy="3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" name="Line 8"/>
            <p:cNvSpPr>
              <a:spLocks noChangeAspect="1" noChangeShapeType="1"/>
            </p:cNvSpPr>
            <p:nvPr/>
          </p:nvSpPr>
          <p:spPr bwMode="auto">
            <a:xfrm flipH="1">
              <a:off x="1554" y="2500"/>
              <a:ext cx="163" cy="4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" name="Line 9"/>
            <p:cNvSpPr>
              <a:spLocks noChangeAspect="1" noChangeShapeType="1"/>
            </p:cNvSpPr>
            <p:nvPr/>
          </p:nvSpPr>
          <p:spPr bwMode="auto">
            <a:xfrm>
              <a:off x="820" y="3045"/>
              <a:ext cx="57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Line 10"/>
            <p:cNvSpPr>
              <a:spLocks noChangeAspect="1" noChangeShapeType="1"/>
            </p:cNvSpPr>
            <p:nvPr/>
          </p:nvSpPr>
          <p:spPr bwMode="auto">
            <a:xfrm flipH="1">
              <a:off x="745" y="2005"/>
              <a:ext cx="299" cy="9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Line 11"/>
            <p:cNvSpPr>
              <a:spLocks noChangeAspect="1" noChangeShapeType="1"/>
            </p:cNvSpPr>
            <p:nvPr/>
          </p:nvSpPr>
          <p:spPr bwMode="auto">
            <a:xfrm>
              <a:off x="1132" y="2004"/>
              <a:ext cx="326" cy="90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" name="Line 12"/>
            <p:cNvSpPr>
              <a:spLocks noChangeAspect="1" noChangeShapeType="1"/>
            </p:cNvSpPr>
            <p:nvPr/>
          </p:nvSpPr>
          <p:spPr bwMode="auto">
            <a:xfrm>
              <a:off x="582" y="2345"/>
              <a:ext cx="105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" name="Line 13"/>
            <p:cNvSpPr>
              <a:spLocks noChangeAspect="1" noChangeShapeType="1"/>
            </p:cNvSpPr>
            <p:nvPr/>
          </p:nvSpPr>
          <p:spPr bwMode="auto">
            <a:xfrm>
              <a:off x="582" y="2420"/>
              <a:ext cx="843" cy="53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" name="Line 14"/>
            <p:cNvSpPr>
              <a:spLocks noChangeAspect="1" noChangeShapeType="1"/>
            </p:cNvSpPr>
            <p:nvPr/>
          </p:nvSpPr>
          <p:spPr bwMode="auto">
            <a:xfrm flipV="1">
              <a:off x="806" y="2447"/>
              <a:ext cx="830" cy="53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" name="Line 15"/>
            <p:cNvSpPr>
              <a:spLocks noChangeAspect="1" noChangeShapeType="1"/>
            </p:cNvSpPr>
            <p:nvPr/>
          </p:nvSpPr>
          <p:spPr bwMode="auto">
            <a:xfrm flipH="1">
              <a:off x="541" y="3168"/>
              <a:ext cx="143" cy="40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" name="Line 16"/>
            <p:cNvSpPr>
              <a:spLocks noChangeAspect="1" noChangeShapeType="1"/>
            </p:cNvSpPr>
            <p:nvPr/>
          </p:nvSpPr>
          <p:spPr bwMode="auto">
            <a:xfrm>
              <a:off x="602" y="3698"/>
              <a:ext cx="10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" name="Line 17"/>
            <p:cNvSpPr>
              <a:spLocks noChangeAspect="1" noChangeShapeType="1"/>
            </p:cNvSpPr>
            <p:nvPr/>
          </p:nvSpPr>
          <p:spPr bwMode="auto">
            <a:xfrm>
              <a:off x="1561" y="3147"/>
              <a:ext cx="136" cy="42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Line 18"/>
            <p:cNvSpPr>
              <a:spLocks noChangeAspect="1" noChangeShapeType="1"/>
            </p:cNvSpPr>
            <p:nvPr/>
          </p:nvSpPr>
          <p:spPr bwMode="auto">
            <a:xfrm>
              <a:off x="1777" y="2494"/>
              <a:ext cx="0" cy="10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" name="Line 19"/>
            <p:cNvSpPr>
              <a:spLocks noChangeAspect="1" noChangeShapeType="1"/>
            </p:cNvSpPr>
            <p:nvPr/>
          </p:nvSpPr>
          <p:spPr bwMode="auto">
            <a:xfrm>
              <a:off x="772" y="3134"/>
              <a:ext cx="877" cy="4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" name="Line 20"/>
            <p:cNvSpPr>
              <a:spLocks noChangeAspect="1" noChangeShapeType="1"/>
            </p:cNvSpPr>
            <p:nvPr/>
          </p:nvSpPr>
          <p:spPr bwMode="auto">
            <a:xfrm flipH="1">
              <a:off x="419" y="2508"/>
              <a:ext cx="0" cy="108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" name="Oval 21"/>
            <p:cNvSpPr>
              <a:spLocks noChangeAspect="1" noChangeArrowheads="1"/>
            </p:cNvSpPr>
            <p:nvPr/>
          </p:nvSpPr>
          <p:spPr bwMode="auto">
            <a:xfrm>
              <a:off x="357" y="3569"/>
              <a:ext cx="245" cy="245"/>
            </a:xfrm>
            <a:prstGeom prst="ellipse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18900000" scaled="1"/>
            </a:gra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b="1" i="1">
                <a:latin typeface="Arial" panose="020B0604020202020204" pitchFamily="34" charset="0"/>
              </a:endParaRPr>
            </a:p>
          </p:txBody>
        </p:sp>
        <p:sp>
          <p:nvSpPr>
            <p:cNvPr id="3126" name="Oval 22"/>
            <p:cNvSpPr>
              <a:spLocks noChangeAspect="1" noChangeArrowheads="1"/>
            </p:cNvSpPr>
            <p:nvPr/>
          </p:nvSpPr>
          <p:spPr bwMode="auto">
            <a:xfrm>
              <a:off x="954" y="1774"/>
              <a:ext cx="245" cy="244"/>
            </a:xfrm>
            <a:prstGeom prst="ellipse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18900000" scaled="1"/>
            </a:gra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b="1" i="1">
                <a:latin typeface="Arial" panose="020B0604020202020204" pitchFamily="34" charset="0"/>
              </a:endParaRPr>
            </a:p>
          </p:txBody>
        </p:sp>
        <p:sp>
          <p:nvSpPr>
            <p:cNvPr id="3127" name="Oval 23"/>
            <p:cNvSpPr>
              <a:spLocks noChangeAspect="1" noChangeArrowheads="1"/>
            </p:cNvSpPr>
            <p:nvPr/>
          </p:nvSpPr>
          <p:spPr bwMode="auto">
            <a:xfrm>
              <a:off x="330" y="2263"/>
              <a:ext cx="245" cy="245"/>
            </a:xfrm>
            <a:prstGeom prst="ellipse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18900000" scaled="1"/>
            </a:gra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b="1" i="1">
                <a:latin typeface="Arial" panose="020B0604020202020204" pitchFamily="34" charset="0"/>
              </a:endParaRPr>
            </a:p>
          </p:txBody>
        </p:sp>
        <p:sp>
          <p:nvSpPr>
            <p:cNvPr id="3128" name="Oval 24"/>
            <p:cNvSpPr>
              <a:spLocks noChangeAspect="1" noChangeArrowheads="1"/>
            </p:cNvSpPr>
            <p:nvPr/>
          </p:nvSpPr>
          <p:spPr bwMode="auto">
            <a:xfrm>
              <a:off x="575" y="2916"/>
              <a:ext cx="245" cy="245"/>
            </a:xfrm>
            <a:prstGeom prst="ellipse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18900000" scaled="1"/>
            </a:gra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b="1" i="1">
                <a:latin typeface="Arial" panose="020B0604020202020204" pitchFamily="34" charset="0"/>
              </a:endParaRPr>
            </a:p>
          </p:txBody>
        </p:sp>
        <p:sp>
          <p:nvSpPr>
            <p:cNvPr id="3129" name="Oval 25"/>
            <p:cNvSpPr>
              <a:spLocks noChangeAspect="1" noChangeArrowheads="1"/>
            </p:cNvSpPr>
            <p:nvPr/>
          </p:nvSpPr>
          <p:spPr bwMode="auto">
            <a:xfrm>
              <a:off x="1362" y="2916"/>
              <a:ext cx="245" cy="245"/>
            </a:xfrm>
            <a:prstGeom prst="ellipse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18900000" scaled="1"/>
            </a:gra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b="1" i="1">
                <a:latin typeface="Arial" panose="020B0604020202020204" pitchFamily="34" charset="0"/>
              </a:endParaRPr>
            </a:p>
          </p:txBody>
        </p:sp>
        <p:sp>
          <p:nvSpPr>
            <p:cNvPr id="3130" name="Oval 26"/>
            <p:cNvSpPr>
              <a:spLocks noChangeAspect="1" noChangeArrowheads="1"/>
            </p:cNvSpPr>
            <p:nvPr/>
          </p:nvSpPr>
          <p:spPr bwMode="auto">
            <a:xfrm>
              <a:off x="1607" y="2263"/>
              <a:ext cx="244" cy="245"/>
            </a:xfrm>
            <a:prstGeom prst="ellipse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18900000" scaled="1"/>
            </a:gra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b="1" i="1">
                <a:latin typeface="Arial" panose="020B0604020202020204" pitchFamily="34" charset="0"/>
              </a:endParaRPr>
            </a:p>
          </p:txBody>
        </p:sp>
        <p:sp>
          <p:nvSpPr>
            <p:cNvPr id="3131" name="Oval 27"/>
            <p:cNvSpPr>
              <a:spLocks noChangeAspect="1" noChangeArrowheads="1"/>
            </p:cNvSpPr>
            <p:nvPr/>
          </p:nvSpPr>
          <p:spPr bwMode="auto">
            <a:xfrm>
              <a:off x="1607" y="3569"/>
              <a:ext cx="244" cy="245"/>
            </a:xfrm>
            <a:prstGeom prst="ellipse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18900000" scaled="1"/>
            </a:gra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b="1" i="1">
                <a:latin typeface="Arial" panose="020B0604020202020204" pitchFamily="34" charset="0"/>
              </a:endParaRPr>
            </a:p>
          </p:txBody>
        </p:sp>
      </p:grpSp>
      <p:sp>
        <p:nvSpPr>
          <p:cNvPr id="150556" name="Rectangle 28"/>
          <p:cNvSpPr>
            <a:spLocks noChangeArrowheads="1"/>
          </p:cNvSpPr>
          <p:nvPr/>
        </p:nvSpPr>
        <p:spPr bwMode="auto">
          <a:xfrm>
            <a:off x="125413" y="1773318"/>
            <a:ext cx="181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5613" indent="-455613" algn="ctr">
              <a:spcBef>
                <a:spcPct val="20000"/>
              </a:spcBef>
              <a:defRPr/>
            </a:pPr>
            <a:r>
              <a:rPr lang="en-US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Undirected</a:t>
            </a:r>
            <a:endParaRPr lang="en-US" dirty="0">
              <a:cs typeface="Arial" charset="0"/>
            </a:endParaRPr>
          </a:p>
        </p:txBody>
      </p:sp>
      <p:sp>
        <p:nvSpPr>
          <p:cNvPr id="3079" name="AutoShape 29"/>
          <p:cNvSpPr>
            <a:spLocks/>
          </p:cNvSpPr>
          <p:nvPr/>
        </p:nvSpPr>
        <p:spPr bwMode="auto">
          <a:xfrm>
            <a:off x="3449638" y="2033668"/>
            <a:ext cx="1016000" cy="317500"/>
          </a:xfrm>
          <a:prstGeom prst="borderCallout2">
            <a:avLst>
              <a:gd name="adj1" fmla="val 36000"/>
              <a:gd name="adj2" fmla="val -7500"/>
              <a:gd name="adj3" fmla="val 36000"/>
              <a:gd name="adj4" fmla="val -66250"/>
              <a:gd name="adj5" fmla="val 254000"/>
              <a:gd name="adj6" fmla="val -115940"/>
            </a:avLst>
          </a:prstGeom>
          <a:solidFill>
            <a:srgbClr val="C0C0C0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Edges</a:t>
            </a:r>
          </a:p>
        </p:txBody>
      </p:sp>
      <p:sp>
        <p:nvSpPr>
          <p:cNvPr id="3080" name="AutoShape 30"/>
          <p:cNvSpPr>
            <a:spLocks/>
          </p:cNvSpPr>
          <p:nvPr/>
        </p:nvSpPr>
        <p:spPr bwMode="auto">
          <a:xfrm>
            <a:off x="2378075" y="1563768"/>
            <a:ext cx="1687513" cy="360362"/>
          </a:xfrm>
          <a:prstGeom prst="borderCallout2">
            <a:avLst>
              <a:gd name="adj1" fmla="val 31718"/>
              <a:gd name="adj2" fmla="val -4514"/>
              <a:gd name="adj3" fmla="val 31718"/>
              <a:gd name="adj4" fmla="val -18343"/>
              <a:gd name="adj5" fmla="val 235241"/>
              <a:gd name="adj6" fmla="val -36782"/>
            </a:avLst>
          </a:prstGeom>
          <a:solidFill>
            <a:srgbClr val="C0C0C0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Nodes / Vertices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054725" y="2070180"/>
            <a:ext cx="2951163" cy="3470275"/>
            <a:chOff x="3814" y="1578"/>
            <a:chExt cx="1859" cy="2186"/>
          </a:xfrm>
        </p:grpSpPr>
        <p:sp>
          <p:nvSpPr>
            <p:cNvPr id="3085" name="Line 32"/>
            <p:cNvSpPr>
              <a:spLocks noChangeAspect="1" noChangeShapeType="1"/>
            </p:cNvSpPr>
            <p:nvPr/>
          </p:nvSpPr>
          <p:spPr bwMode="auto">
            <a:xfrm flipV="1">
              <a:off x="4023" y="1904"/>
              <a:ext cx="452" cy="3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Line 33"/>
            <p:cNvSpPr>
              <a:spLocks noChangeAspect="1" noChangeShapeType="1"/>
            </p:cNvSpPr>
            <p:nvPr/>
          </p:nvSpPr>
          <p:spPr bwMode="auto">
            <a:xfrm>
              <a:off x="3996" y="2439"/>
              <a:ext cx="145" cy="4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Line 34"/>
            <p:cNvSpPr>
              <a:spLocks noChangeAspect="1" noChangeShapeType="1"/>
            </p:cNvSpPr>
            <p:nvPr/>
          </p:nvSpPr>
          <p:spPr bwMode="auto">
            <a:xfrm>
              <a:off x="4670" y="1900"/>
              <a:ext cx="469" cy="3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35"/>
            <p:cNvSpPr>
              <a:spLocks noChangeAspect="1" noChangeShapeType="1"/>
            </p:cNvSpPr>
            <p:nvPr/>
          </p:nvSpPr>
          <p:spPr bwMode="auto">
            <a:xfrm flipH="1">
              <a:off x="5038" y="2450"/>
              <a:ext cx="163" cy="4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Line 36"/>
            <p:cNvSpPr>
              <a:spLocks noChangeAspect="1" noChangeShapeType="1"/>
            </p:cNvSpPr>
            <p:nvPr/>
          </p:nvSpPr>
          <p:spPr bwMode="auto">
            <a:xfrm>
              <a:off x="4304" y="2995"/>
              <a:ext cx="53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Line 37"/>
            <p:cNvSpPr>
              <a:spLocks noChangeAspect="1" noChangeShapeType="1"/>
            </p:cNvSpPr>
            <p:nvPr/>
          </p:nvSpPr>
          <p:spPr bwMode="auto">
            <a:xfrm flipH="1">
              <a:off x="4229" y="1955"/>
              <a:ext cx="299" cy="9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" name="Line 38"/>
            <p:cNvSpPr>
              <a:spLocks noChangeAspect="1" noChangeShapeType="1"/>
            </p:cNvSpPr>
            <p:nvPr/>
          </p:nvSpPr>
          <p:spPr bwMode="auto">
            <a:xfrm>
              <a:off x="4616" y="1954"/>
              <a:ext cx="326" cy="9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" name="Line 39"/>
            <p:cNvSpPr>
              <a:spLocks noChangeAspect="1" noChangeShapeType="1"/>
            </p:cNvSpPr>
            <p:nvPr/>
          </p:nvSpPr>
          <p:spPr bwMode="auto">
            <a:xfrm>
              <a:off x="4066" y="2295"/>
              <a:ext cx="105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Line 40"/>
            <p:cNvSpPr>
              <a:spLocks noChangeAspect="1" noChangeShapeType="1"/>
            </p:cNvSpPr>
            <p:nvPr/>
          </p:nvSpPr>
          <p:spPr bwMode="auto">
            <a:xfrm>
              <a:off x="4066" y="2370"/>
              <a:ext cx="843" cy="53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Line 41"/>
            <p:cNvSpPr>
              <a:spLocks noChangeAspect="1" noChangeShapeType="1"/>
            </p:cNvSpPr>
            <p:nvPr/>
          </p:nvSpPr>
          <p:spPr bwMode="auto">
            <a:xfrm flipV="1">
              <a:off x="4290" y="2397"/>
              <a:ext cx="830" cy="53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" name="Line 42"/>
            <p:cNvSpPr>
              <a:spLocks noChangeAspect="1" noChangeShapeType="1"/>
            </p:cNvSpPr>
            <p:nvPr/>
          </p:nvSpPr>
          <p:spPr bwMode="auto">
            <a:xfrm flipH="1">
              <a:off x="4025" y="3118"/>
              <a:ext cx="143" cy="40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Line 43"/>
            <p:cNvSpPr>
              <a:spLocks noChangeAspect="1" noChangeShapeType="1"/>
            </p:cNvSpPr>
            <p:nvPr/>
          </p:nvSpPr>
          <p:spPr bwMode="auto">
            <a:xfrm>
              <a:off x="4086" y="3648"/>
              <a:ext cx="10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Line 44"/>
            <p:cNvSpPr>
              <a:spLocks noChangeAspect="1" noChangeShapeType="1"/>
            </p:cNvSpPr>
            <p:nvPr/>
          </p:nvSpPr>
          <p:spPr bwMode="auto">
            <a:xfrm>
              <a:off x="5045" y="3097"/>
              <a:ext cx="136" cy="4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Line 45"/>
            <p:cNvSpPr>
              <a:spLocks noChangeAspect="1" noChangeShapeType="1"/>
            </p:cNvSpPr>
            <p:nvPr/>
          </p:nvSpPr>
          <p:spPr bwMode="auto">
            <a:xfrm>
              <a:off x="5261" y="2444"/>
              <a:ext cx="0" cy="10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Line 46"/>
            <p:cNvSpPr>
              <a:spLocks noChangeAspect="1" noChangeShapeType="1"/>
            </p:cNvSpPr>
            <p:nvPr/>
          </p:nvSpPr>
          <p:spPr bwMode="auto">
            <a:xfrm>
              <a:off x="4251" y="3084"/>
              <a:ext cx="877" cy="4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Line 47"/>
            <p:cNvSpPr>
              <a:spLocks noChangeAspect="1" noChangeShapeType="1"/>
            </p:cNvSpPr>
            <p:nvPr/>
          </p:nvSpPr>
          <p:spPr bwMode="auto">
            <a:xfrm flipH="1">
              <a:off x="3903" y="2458"/>
              <a:ext cx="0" cy="108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Oval 48"/>
            <p:cNvSpPr>
              <a:spLocks noChangeAspect="1" noChangeArrowheads="1"/>
            </p:cNvSpPr>
            <p:nvPr/>
          </p:nvSpPr>
          <p:spPr bwMode="auto">
            <a:xfrm>
              <a:off x="3841" y="3519"/>
              <a:ext cx="245" cy="245"/>
            </a:xfrm>
            <a:prstGeom prst="ellipse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18900000" scaled="1"/>
            </a:gra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b="1" i="1">
                <a:latin typeface="Arial" panose="020B0604020202020204" pitchFamily="34" charset="0"/>
              </a:endParaRPr>
            </a:p>
          </p:txBody>
        </p:sp>
        <p:sp>
          <p:nvSpPr>
            <p:cNvPr id="3102" name="Oval 49"/>
            <p:cNvSpPr>
              <a:spLocks noChangeAspect="1" noChangeArrowheads="1"/>
            </p:cNvSpPr>
            <p:nvPr/>
          </p:nvSpPr>
          <p:spPr bwMode="auto">
            <a:xfrm>
              <a:off x="4438" y="1724"/>
              <a:ext cx="245" cy="244"/>
            </a:xfrm>
            <a:prstGeom prst="ellipse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18900000" scaled="1"/>
            </a:gra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b="1" i="1">
                <a:latin typeface="Arial" panose="020B0604020202020204" pitchFamily="34" charset="0"/>
              </a:endParaRPr>
            </a:p>
          </p:txBody>
        </p:sp>
        <p:sp>
          <p:nvSpPr>
            <p:cNvPr id="3103" name="Oval 50"/>
            <p:cNvSpPr>
              <a:spLocks noChangeAspect="1" noChangeArrowheads="1"/>
            </p:cNvSpPr>
            <p:nvPr/>
          </p:nvSpPr>
          <p:spPr bwMode="auto">
            <a:xfrm>
              <a:off x="3814" y="2213"/>
              <a:ext cx="245" cy="245"/>
            </a:xfrm>
            <a:prstGeom prst="ellipse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18900000" scaled="1"/>
            </a:gra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b="1" i="1">
                <a:latin typeface="Arial" panose="020B0604020202020204" pitchFamily="34" charset="0"/>
              </a:endParaRPr>
            </a:p>
          </p:txBody>
        </p:sp>
        <p:sp>
          <p:nvSpPr>
            <p:cNvPr id="3104" name="Oval 51"/>
            <p:cNvSpPr>
              <a:spLocks noChangeAspect="1" noChangeArrowheads="1"/>
            </p:cNvSpPr>
            <p:nvPr/>
          </p:nvSpPr>
          <p:spPr bwMode="auto">
            <a:xfrm>
              <a:off x="4059" y="2866"/>
              <a:ext cx="245" cy="245"/>
            </a:xfrm>
            <a:prstGeom prst="ellipse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18900000" scaled="1"/>
            </a:gra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b="1" i="1">
                <a:latin typeface="Arial" panose="020B0604020202020204" pitchFamily="34" charset="0"/>
              </a:endParaRPr>
            </a:p>
          </p:txBody>
        </p:sp>
        <p:sp>
          <p:nvSpPr>
            <p:cNvPr id="3105" name="Oval 52"/>
            <p:cNvSpPr>
              <a:spLocks noChangeAspect="1" noChangeArrowheads="1"/>
            </p:cNvSpPr>
            <p:nvPr/>
          </p:nvSpPr>
          <p:spPr bwMode="auto">
            <a:xfrm>
              <a:off x="4846" y="2866"/>
              <a:ext cx="245" cy="245"/>
            </a:xfrm>
            <a:prstGeom prst="ellipse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18900000" scaled="1"/>
            </a:gra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b="1" i="1">
                <a:latin typeface="Arial" panose="020B0604020202020204" pitchFamily="34" charset="0"/>
              </a:endParaRPr>
            </a:p>
          </p:txBody>
        </p:sp>
        <p:sp>
          <p:nvSpPr>
            <p:cNvPr id="3106" name="Oval 53"/>
            <p:cNvSpPr>
              <a:spLocks noChangeAspect="1" noChangeArrowheads="1"/>
            </p:cNvSpPr>
            <p:nvPr/>
          </p:nvSpPr>
          <p:spPr bwMode="auto">
            <a:xfrm>
              <a:off x="5091" y="2213"/>
              <a:ext cx="244" cy="245"/>
            </a:xfrm>
            <a:prstGeom prst="ellipse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18900000" scaled="1"/>
            </a:gra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b="1" i="1">
                <a:latin typeface="Arial" panose="020B0604020202020204" pitchFamily="34" charset="0"/>
              </a:endParaRPr>
            </a:p>
          </p:txBody>
        </p:sp>
        <p:sp>
          <p:nvSpPr>
            <p:cNvPr id="3107" name="Oval 54"/>
            <p:cNvSpPr>
              <a:spLocks noChangeAspect="1" noChangeArrowheads="1"/>
            </p:cNvSpPr>
            <p:nvPr/>
          </p:nvSpPr>
          <p:spPr bwMode="auto">
            <a:xfrm>
              <a:off x="5091" y="3519"/>
              <a:ext cx="244" cy="245"/>
            </a:xfrm>
            <a:prstGeom prst="ellipse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18900000" scaled="1"/>
            </a:gra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b="1" i="1">
                <a:latin typeface="Arial" panose="020B0604020202020204" pitchFamily="34" charset="0"/>
              </a:endParaRPr>
            </a:p>
          </p:txBody>
        </p:sp>
        <p:sp>
          <p:nvSpPr>
            <p:cNvPr id="150583" name="Rectangle 55"/>
            <p:cNvSpPr>
              <a:spLocks noChangeArrowheads="1"/>
            </p:cNvSpPr>
            <p:nvPr/>
          </p:nvSpPr>
          <p:spPr bwMode="auto">
            <a:xfrm>
              <a:off x="4781" y="1578"/>
              <a:ext cx="8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455613" indent="-455613" algn="ctr">
                <a:spcBef>
                  <a:spcPct val="20000"/>
                </a:spcBef>
                <a:defRPr/>
              </a:pPr>
              <a:r>
                <a:rPr lang="en-US" b="1" i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Directed</a:t>
              </a:r>
              <a:endParaRPr lang="en-US">
                <a:cs typeface="Arial" charset="0"/>
              </a:endParaRPr>
            </a:p>
          </p:txBody>
        </p:sp>
      </p:grpSp>
      <p:graphicFrame>
        <p:nvGraphicFramePr>
          <p:cNvPr id="3082" name="Object 56"/>
          <p:cNvGraphicFramePr>
            <a:graphicFrameLocks noChangeAspect="1"/>
          </p:cNvGraphicFramePr>
          <p:nvPr/>
        </p:nvGraphicFramePr>
        <p:xfrm>
          <a:off x="4638675" y="600155"/>
          <a:ext cx="416083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3" imgW="2362200" imgH="685800" progId="Equation.DSMT4">
                  <p:embed/>
                </p:oleObj>
              </mc:Choice>
              <mc:Fallback>
                <p:oleObj name="Equation" r:id="rId3" imgW="2362200" imgH="685800" progId="Equation.DSMT4">
                  <p:embed/>
                  <p:pic>
                    <p:nvPicPr>
                      <p:cNvPr id="3082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600155"/>
                        <a:ext cx="4160838" cy="1208088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57"/>
          <p:cNvGraphicFramePr>
            <a:graphicFrameLocks noChangeAspect="1"/>
          </p:cNvGraphicFramePr>
          <p:nvPr/>
        </p:nvGraphicFramePr>
        <p:xfrm>
          <a:off x="984250" y="5740480"/>
          <a:ext cx="153828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5" imgW="977900" imgH="241300" progId="Equation.DSMT4">
                  <p:embed/>
                </p:oleObj>
              </mc:Choice>
              <mc:Fallback>
                <p:oleObj name="Equation" r:id="rId5" imgW="977900" imgH="241300" progId="Equation.DSMT4">
                  <p:embed/>
                  <p:pic>
                    <p:nvPicPr>
                      <p:cNvPr id="3083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5740480"/>
                        <a:ext cx="153828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86" name="Object 58"/>
          <p:cNvGraphicFramePr>
            <a:graphicFrameLocks noChangeAspect="1"/>
          </p:cNvGraphicFramePr>
          <p:nvPr/>
        </p:nvGraphicFramePr>
        <p:xfrm>
          <a:off x="6518275" y="5616655"/>
          <a:ext cx="17065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7" imgW="990170" imgH="241195" progId="Equation.DSMT4">
                  <p:embed/>
                </p:oleObj>
              </mc:Choice>
              <mc:Fallback>
                <p:oleObj name="Equation" r:id="rId7" imgW="990170" imgH="241195" progId="Equation.DSMT4">
                  <p:embed/>
                  <p:pic>
                    <p:nvPicPr>
                      <p:cNvPr id="150586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5616655"/>
                        <a:ext cx="170656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257281" y="6421510"/>
            <a:ext cx="1006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https://www.csc2.ncsu.edu/faculty/nfsamato/practical-graph-mining-with-R/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376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053" y="6116664"/>
            <a:ext cx="861989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https://en.wikipedia.org/wiki/Seven_Bridges_of_K%C3%B6nigsberg</a:t>
            </a:r>
          </a:p>
        </p:txBody>
      </p:sp>
      <p:sp>
        <p:nvSpPr>
          <p:cNvPr id="4" name="Rectangle 3"/>
          <p:cNvSpPr/>
          <p:nvPr/>
        </p:nvSpPr>
        <p:spPr>
          <a:xfrm>
            <a:off x="412595" y="273563"/>
            <a:ext cx="8318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Seven Bridges of </a:t>
            </a:r>
            <a:r>
              <a:rPr lang="en-US" sz="2400" b="1" dirty="0" err="1"/>
              <a:t>Königsberg</a:t>
            </a:r>
            <a:r>
              <a:rPr lang="en-US" sz="2400" b="1" dirty="0"/>
              <a:t>:  </a:t>
            </a:r>
            <a:r>
              <a:rPr lang="en-US" sz="2400" dirty="0"/>
              <a:t>devise a walk through the city that would cross each of those bridges once and only once.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7720" b="7919"/>
          <a:stretch/>
        </p:blipFill>
        <p:spPr>
          <a:xfrm>
            <a:off x="217450" y="1453391"/>
            <a:ext cx="5659244" cy="1936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956" y="3738803"/>
            <a:ext cx="7593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you model this as a graph:</a:t>
            </a:r>
          </a:p>
          <a:p>
            <a:endParaRPr lang="en-US" sz="2400" dirty="0"/>
          </a:p>
          <a:p>
            <a:r>
              <a:rPr lang="en-US" sz="2400" dirty="0"/>
              <a:t>What are the vertices?  </a:t>
            </a:r>
          </a:p>
          <a:p>
            <a:endParaRPr lang="en-US" sz="2400" dirty="0"/>
          </a:p>
          <a:p>
            <a:r>
              <a:rPr lang="en-US" sz="2400" dirty="0"/>
              <a:t>What are the edges?</a:t>
            </a:r>
          </a:p>
        </p:txBody>
      </p:sp>
    </p:spTree>
    <p:extLst>
      <p:ext uri="{BB962C8B-B14F-4D97-AF65-F5344CB8AC3E}">
        <p14:creationId xmlns:p14="http://schemas.microsoft.com/office/powerpoint/2010/main" val="346949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053" y="6116664"/>
            <a:ext cx="861989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https://en.wikipedia.org/wiki/Seven_Bridges_of_K%C3%B6nigsberg</a:t>
            </a:r>
          </a:p>
        </p:txBody>
      </p:sp>
      <p:sp>
        <p:nvSpPr>
          <p:cNvPr id="4" name="Rectangle 3"/>
          <p:cNvSpPr/>
          <p:nvPr/>
        </p:nvSpPr>
        <p:spPr>
          <a:xfrm>
            <a:off x="412595" y="273563"/>
            <a:ext cx="8318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Seven Bridges of </a:t>
            </a:r>
            <a:r>
              <a:rPr lang="en-US" sz="2400" b="1" dirty="0" err="1"/>
              <a:t>Königsberg</a:t>
            </a:r>
            <a:r>
              <a:rPr lang="en-US" sz="2400" b="1" dirty="0"/>
              <a:t>:  </a:t>
            </a:r>
            <a:r>
              <a:rPr lang="en-US" sz="2400" dirty="0"/>
              <a:t>devise a walk through the city that would cross each of those bridges once and only once.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919"/>
          <a:stretch/>
        </p:blipFill>
        <p:spPr>
          <a:xfrm>
            <a:off x="217449" y="1453391"/>
            <a:ext cx="9086837" cy="1936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956" y="3738803"/>
            <a:ext cx="7593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you model this as a graph:</a:t>
            </a:r>
          </a:p>
          <a:p>
            <a:endParaRPr lang="en-US" sz="2400" dirty="0"/>
          </a:p>
          <a:p>
            <a:r>
              <a:rPr lang="en-US" sz="2400" dirty="0"/>
              <a:t>What are the vertices?  </a:t>
            </a:r>
          </a:p>
          <a:p>
            <a:endParaRPr lang="en-US" sz="2400" dirty="0"/>
          </a:p>
          <a:p>
            <a:r>
              <a:rPr lang="en-US" sz="2400" dirty="0"/>
              <a:t>What are the edges?</a:t>
            </a:r>
          </a:p>
        </p:txBody>
      </p:sp>
    </p:spTree>
    <p:extLst>
      <p:ext uri="{BB962C8B-B14F-4D97-AF65-F5344CB8AC3E}">
        <p14:creationId xmlns:p14="http://schemas.microsoft.com/office/powerpoint/2010/main" val="149461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053" y="6116664"/>
            <a:ext cx="861989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https://en.wikipedia.org/wiki/Seven_Bridges_of_K%C3%B6nigsberg</a:t>
            </a:r>
          </a:p>
        </p:txBody>
      </p:sp>
      <p:sp>
        <p:nvSpPr>
          <p:cNvPr id="4" name="Rectangle 3"/>
          <p:cNvSpPr/>
          <p:nvPr/>
        </p:nvSpPr>
        <p:spPr>
          <a:xfrm>
            <a:off x="412595" y="273563"/>
            <a:ext cx="8318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Seven Bridges of </a:t>
            </a:r>
            <a:r>
              <a:rPr lang="en-US" sz="2400" b="1" dirty="0" err="1"/>
              <a:t>Königsberg</a:t>
            </a:r>
            <a:r>
              <a:rPr lang="en-US" sz="2400" b="1" dirty="0"/>
              <a:t>:  </a:t>
            </a:r>
            <a:r>
              <a:rPr lang="en-US" sz="2400" dirty="0"/>
              <a:t>devise a walk through the city that would cross each of those bridges once and only once.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919"/>
          <a:stretch/>
        </p:blipFill>
        <p:spPr>
          <a:xfrm>
            <a:off x="217449" y="1453391"/>
            <a:ext cx="9086837" cy="1936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956" y="3738803"/>
            <a:ext cx="7593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you model this as a graph:</a:t>
            </a:r>
          </a:p>
          <a:p>
            <a:endParaRPr lang="en-US" sz="2400" dirty="0"/>
          </a:p>
          <a:p>
            <a:r>
              <a:rPr lang="en-US" sz="2400" dirty="0"/>
              <a:t>What are the vertices?  </a:t>
            </a:r>
          </a:p>
          <a:p>
            <a:endParaRPr lang="en-US" sz="2400" dirty="0"/>
          </a:p>
          <a:p>
            <a:r>
              <a:rPr lang="en-US" sz="2400" dirty="0"/>
              <a:t>What are the edges?  Bridges</a:t>
            </a:r>
          </a:p>
        </p:txBody>
      </p:sp>
    </p:spTree>
    <p:extLst>
      <p:ext uri="{BB962C8B-B14F-4D97-AF65-F5344CB8AC3E}">
        <p14:creationId xmlns:p14="http://schemas.microsoft.com/office/powerpoint/2010/main" val="128208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053" y="6116664"/>
            <a:ext cx="861989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https://en.wikipedia.org/wiki/Seven_Bridges_of_K%C3%B6nigsberg</a:t>
            </a:r>
          </a:p>
        </p:txBody>
      </p:sp>
      <p:sp>
        <p:nvSpPr>
          <p:cNvPr id="4" name="Rectangle 3"/>
          <p:cNvSpPr/>
          <p:nvPr/>
        </p:nvSpPr>
        <p:spPr>
          <a:xfrm>
            <a:off x="412595" y="273563"/>
            <a:ext cx="8318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Seven Bridges of </a:t>
            </a:r>
            <a:r>
              <a:rPr lang="en-US" sz="2400" b="1" dirty="0" err="1"/>
              <a:t>Königsberg</a:t>
            </a:r>
            <a:r>
              <a:rPr lang="en-US" sz="2400" b="1" dirty="0"/>
              <a:t>:  </a:t>
            </a:r>
            <a:r>
              <a:rPr lang="en-US" sz="2400" dirty="0"/>
              <a:t>devise a walk through the city that would cross each of those bridges once and only once.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919"/>
          <a:stretch/>
        </p:blipFill>
        <p:spPr>
          <a:xfrm>
            <a:off x="217449" y="1453391"/>
            <a:ext cx="9086837" cy="1936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956" y="3738803"/>
            <a:ext cx="7593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you model this as a graph:</a:t>
            </a:r>
          </a:p>
          <a:p>
            <a:endParaRPr lang="en-US" sz="2400" dirty="0"/>
          </a:p>
          <a:p>
            <a:r>
              <a:rPr lang="en-US" sz="2400" dirty="0"/>
              <a:t>What are the vertices?  Disconnected land regions</a:t>
            </a:r>
          </a:p>
          <a:p>
            <a:endParaRPr lang="en-US" sz="2400" dirty="0"/>
          </a:p>
          <a:p>
            <a:r>
              <a:rPr lang="en-US" sz="2400" dirty="0"/>
              <a:t>What are the edges?  Bridges</a:t>
            </a:r>
          </a:p>
        </p:txBody>
      </p:sp>
    </p:spTree>
    <p:extLst>
      <p:ext uri="{BB962C8B-B14F-4D97-AF65-F5344CB8AC3E}">
        <p14:creationId xmlns:p14="http://schemas.microsoft.com/office/powerpoint/2010/main" val="295009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053" y="6116664"/>
            <a:ext cx="861989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https://en.wikipedia.org/wiki/Seven_Bridges_of_K%C3%B6nigsberg</a:t>
            </a:r>
          </a:p>
        </p:txBody>
      </p:sp>
      <p:sp>
        <p:nvSpPr>
          <p:cNvPr id="4" name="Rectangle 3"/>
          <p:cNvSpPr/>
          <p:nvPr/>
        </p:nvSpPr>
        <p:spPr>
          <a:xfrm>
            <a:off x="412595" y="273563"/>
            <a:ext cx="8318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Seven Bridges of </a:t>
            </a:r>
            <a:r>
              <a:rPr lang="en-US" sz="2400" b="1" dirty="0" err="1"/>
              <a:t>Königsberg</a:t>
            </a:r>
            <a:r>
              <a:rPr lang="en-US" sz="2400" b="1" dirty="0"/>
              <a:t>:  </a:t>
            </a:r>
            <a:r>
              <a:rPr lang="en-US" sz="2400" dirty="0"/>
              <a:t>devise a walk through the city that would cross each of those bridges once and only once.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919"/>
          <a:stretch/>
        </p:blipFill>
        <p:spPr>
          <a:xfrm>
            <a:off x="217449" y="1453391"/>
            <a:ext cx="9086837" cy="1936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948" y="3306541"/>
            <a:ext cx="87141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you model this as a graph:</a:t>
            </a:r>
          </a:p>
          <a:p>
            <a:endParaRPr lang="en-US" sz="1000" dirty="0"/>
          </a:p>
          <a:p>
            <a:r>
              <a:rPr lang="en-US" sz="2400" dirty="0"/>
              <a:t>What are the vertices?  Disconnected land regions</a:t>
            </a:r>
          </a:p>
          <a:p>
            <a:endParaRPr lang="en-US" sz="1000" dirty="0"/>
          </a:p>
          <a:p>
            <a:r>
              <a:rPr lang="en-US" sz="2400" dirty="0"/>
              <a:t>What are the edges?  Bridges</a:t>
            </a:r>
          </a:p>
          <a:p>
            <a:endParaRPr lang="en-US" sz="1200" dirty="0"/>
          </a:p>
          <a:p>
            <a:r>
              <a:rPr lang="en-US" sz="2400" b="1" dirty="0"/>
              <a:t>How do you word this problem as a graph theory problem?</a:t>
            </a:r>
          </a:p>
          <a:p>
            <a:r>
              <a:rPr lang="en-US" sz="2400" b="1" dirty="0"/>
              <a:t>How do you solve it?  Can you solve it?  Can you solve it efficiently?</a:t>
            </a:r>
          </a:p>
          <a:p>
            <a:r>
              <a:rPr lang="en-US" sz="2400" b="1" dirty="0"/>
              <a:t>What are some related applications?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4141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0"/>
            <a:ext cx="8869680" cy="2577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280" y="2339620"/>
            <a:ext cx="4114800" cy="39762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" y="6255413"/>
            <a:ext cx="821844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http://www.ams.org/notices/200706/tx070600708p.pdf</a:t>
            </a:r>
          </a:p>
        </p:txBody>
      </p:sp>
    </p:spTree>
    <p:extLst>
      <p:ext uri="{BB962C8B-B14F-4D97-AF65-F5344CB8AC3E}">
        <p14:creationId xmlns:p14="http://schemas.microsoft.com/office/powerpoint/2010/main" val="3834813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INSTANT INSANITY (1967)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puzzle with 4 cubes.  Each cubes face is one of 4 colors: red, blue, green, white</a:t>
            </a:r>
          </a:p>
          <a:p>
            <a:r>
              <a:rPr lang="en-US" dirty="0"/>
              <a:t>Stack the cubes in a column.  So that each side of the column has all four colors showing.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609" y="3782576"/>
            <a:ext cx="6523240" cy="3075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81" y="92364"/>
            <a:ext cx="907316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http://ime.math.arizona.edu/circles/GraphsTC.pptx</a:t>
            </a:r>
          </a:p>
        </p:txBody>
      </p:sp>
    </p:spTree>
    <p:extLst>
      <p:ext uri="{BB962C8B-B14F-4D97-AF65-F5344CB8AC3E}">
        <p14:creationId xmlns:p14="http://schemas.microsoft.com/office/powerpoint/2010/main" val="633167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3" y="870405"/>
            <a:ext cx="9144000" cy="28891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8313" y="3759538"/>
            <a:ext cx="9277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https://dilbert.com/</a:t>
            </a:r>
            <a:r>
              <a:rPr lang="en-US" dirty="0"/>
              <a:t>            </a:t>
            </a:r>
            <a:r>
              <a:rPr lang="en-US" dirty="0">
                <a:hlinkClick r:id="rId4"/>
              </a:rPr>
              <a:t>pballew.blogspot.com/2012/09/a-brief-history-of-river-crossing.html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8313" y="6216258"/>
            <a:ext cx="7471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See also</a:t>
            </a:r>
          </a:p>
          <a:p>
            <a:r>
              <a:rPr lang="en-US" dirty="0">
                <a:hlinkClick r:id="rId5"/>
              </a:rPr>
              <a:t>https://www.maa.org/sites/default/files/Asher50650798.pdf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69" y="4438999"/>
            <a:ext cx="1920240" cy="2419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0238" y="4128870"/>
            <a:ext cx="7572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https://pballew.blogspot.com/2012/09/a-brief-history-of-river-crossing.html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9169" y="34819"/>
            <a:ext cx="581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graph theory problem that is more than a thousand years old from Africa, Europe, etc.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80" b="35012"/>
          <a:stretch/>
        </p:blipFill>
        <p:spPr>
          <a:xfrm>
            <a:off x="4447309" y="4434410"/>
            <a:ext cx="2651760" cy="204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11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720BE5-CEC6-49D4-BF09-F2BB1C2F6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470826"/>
            <a:ext cx="8286750" cy="752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DF96F9-9164-405B-BF98-81FF95101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2693817"/>
            <a:ext cx="8391525" cy="1257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BD6195-06C5-49D2-9B12-9D7B6A632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4581429"/>
            <a:ext cx="8477250" cy="1171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2A3361-F15B-45E7-A401-E6E96E606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314140"/>
            <a:ext cx="83629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4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85" y="348353"/>
            <a:ext cx="8784830" cy="731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3" y="1079873"/>
            <a:ext cx="8624237" cy="1097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37" y="2177153"/>
            <a:ext cx="871580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5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412"/>
          <a:stretch/>
        </p:blipFill>
        <p:spPr>
          <a:xfrm>
            <a:off x="143891" y="814653"/>
            <a:ext cx="8856218" cy="5943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891" y="69011"/>
            <a:ext cx="8856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Reinhard</a:t>
            </a:r>
            <a:r>
              <a:rPr lang="en-US" sz="2400" dirty="0"/>
              <a:t> Diestel, Graph Theory, Springer GTM 173, 5th edition 2016</a:t>
            </a:r>
          </a:p>
          <a:p>
            <a:r>
              <a:rPr lang="en-US" sz="2400" dirty="0">
                <a:hlinkClick r:id="rId3"/>
              </a:rPr>
              <a:t>http://diestel-graph-theory.com/basic.html</a:t>
            </a:r>
            <a:r>
              <a:rPr lang="en-US" sz="24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91" y="4260271"/>
            <a:ext cx="1645920" cy="244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8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258" y="359956"/>
            <a:ext cx="85454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NimbusSanL-Bold"/>
              </a:rPr>
              <a:t>Definition 2.1: </a:t>
            </a:r>
            <a:r>
              <a:rPr lang="en-US" sz="2400" dirty="0">
                <a:latin typeface="URWPalladioL-Ital"/>
              </a:rPr>
              <a:t>A </a:t>
            </a:r>
            <a:r>
              <a:rPr lang="en-US" sz="2400" b="1" dirty="0">
                <a:latin typeface="URWPalladioL-BoldItal"/>
              </a:rPr>
              <a:t>graph </a:t>
            </a:r>
            <a:r>
              <a:rPr lang="en-US" sz="2400" dirty="0">
                <a:latin typeface="URWPalladioL-Ital"/>
              </a:rPr>
              <a:t>G consists of a collection V of </a:t>
            </a:r>
            <a:r>
              <a:rPr lang="en-US" sz="2400" b="1" dirty="0">
                <a:latin typeface="URWPalladioL-BoldItal"/>
              </a:rPr>
              <a:t>vertices </a:t>
            </a:r>
            <a:r>
              <a:rPr lang="en-US" sz="2400" dirty="0">
                <a:latin typeface="URWPalladioL-Ital"/>
              </a:rPr>
              <a:t>and a collection</a:t>
            </a:r>
          </a:p>
          <a:p>
            <a:r>
              <a:rPr lang="en-US" sz="2400" b="1" dirty="0">
                <a:latin typeface="URWPalladioL-BoldItal"/>
              </a:rPr>
              <a:t>edges </a:t>
            </a:r>
            <a:r>
              <a:rPr lang="en-US" sz="2400" dirty="0">
                <a:latin typeface="URWPalladioL-Ital"/>
              </a:rPr>
              <a:t>E, for which we write G </a:t>
            </a:r>
            <a:r>
              <a:rPr lang="en-US" sz="2400" dirty="0">
                <a:latin typeface="CMR10"/>
              </a:rPr>
              <a:t>= (</a:t>
            </a:r>
            <a:r>
              <a:rPr lang="en-US" sz="2400" dirty="0">
                <a:latin typeface="URWPalladioL-Ital"/>
              </a:rPr>
              <a:t>V</a:t>
            </a:r>
            <a:r>
              <a:rPr lang="en-US" sz="2400" dirty="0">
                <a:latin typeface="URWPalladioL-Roma"/>
              </a:rPr>
              <a:t>, </a:t>
            </a:r>
            <a:r>
              <a:rPr lang="en-US" sz="2400" dirty="0">
                <a:latin typeface="URWPalladioL-Ital"/>
              </a:rPr>
              <a:t>E</a:t>
            </a:r>
            <a:r>
              <a:rPr lang="en-US" sz="2400" dirty="0">
                <a:latin typeface="CMR10"/>
              </a:rPr>
              <a:t>)</a:t>
            </a:r>
            <a:r>
              <a:rPr lang="en-US" sz="2400" dirty="0">
                <a:latin typeface="URWPalladioL-Ital"/>
              </a:rPr>
              <a:t>. Each edge e </a:t>
            </a:r>
            <a:r>
              <a:rPr lang="en-US" sz="2400" dirty="0">
                <a:latin typeface="CMSY10"/>
              </a:rPr>
              <a:t>2 </a:t>
            </a:r>
            <a:r>
              <a:rPr lang="en-US" sz="2400" dirty="0">
                <a:latin typeface="URWPalladioL-Ital"/>
              </a:rPr>
              <a:t>E is said to </a:t>
            </a:r>
            <a:r>
              <a:rPr lang="en-US" sz="2400" b="1" dirty="0">
                <a:latin typeface="URWPalladioL-BoldItal"/>
              </a:rPr>
              <a:t>join </a:t>
            </a:r>
            <a:r>
              <a:rPr lang="en-US" sz="2400" dirty="0">
                <a:latin typeface="URWPalladioL-Ital"/>
              </a:rPr>
              <a:t>two </a:t>
            </a:r>
            <a:r>
              <a:rPr lang="en-US" sz="2400" dirty="0"/>
              <a:t>vertices, which are called its </a:t>
            </a:r>
            <a:r>
              <a:rPr lang="en-US" sz="2400" b="1" dirty="0"/>
              <a:t>end points</a:t>
            </a:r>
            <a:r>
              <a:rPr lang="en-US" sz="2400" dirty="0"/>
              <a:t>. If e joins u, v 2 V, we write e = </a:t>
            </a:r>
            <a:r>
              <a:rPr lang="en-US" sz="2400" dirty="0" err="1"/>
              <a:t>hu</a:t>
            </a:r>
            <a:r>
              <a:rPr lang="en-US" sz="2400" dirty="0"/>
              <a:t>, vi.</a:t>
            </a:r>
          </a:p>
          <a:p>
            <a:r>
              <a:rPr lang="en-US" sz="2400" dirty="0"/>
              <a:t>Vertex u and v in this case are said to be </a:t>
            </a:r>
            <a:r>
              <a:rPr lang="en-US" sz="2400" b="1" dirty="0"/>
              <a:t>adjacent</a:t>
            </a:r>
            <a:r>
              <a:rPr lang="en-US" sz="2400" dirty="0"/>
              <a:t>. Edge e is said to be </a:t>
            </a:r>
            <a:r>
              <a:rPr lang="en-US" sz="2400" b="1" dirty="0"/>
              <a:t>incident</a:t>
            </a:r>
          </a:p>
          <a:p>
            <a:r>
              <a:rPr lang="en-US" sz="2400" dirty="0"/>
              <a:t>with vertices u and v, respectively.</a:t>
            </a:r>
          </a:p>
          <a:p>
            <a:r>
              <a:rPr lang="en-US" sz="2400" dirty="0"/>
              <a:t>We will often write V(G) and E(G) to denote the set of vertices and edges</a:t>
            </a:r>
          </a:p>
          <a:p>
            <a:r>
              <a:rPr lang="en-US" sz="2400" dirty="0"/>
              <a:t>associated with graph G, respectively. It is important to realize that an edge</a:t>
            </a:r>
          </a:p>
          <a:p>
            <a:r>
              <a:rPr lang="en-US" sz="2400" dirty="0"/>
              <a:t>can actually be represented as an unordered tuple of two vertices, that is,</a:t>
            </a:r>
          </a:p>
          <a:p>
            <a:r>
              <a:rPr lang="en-US" sz="2400" dirty="0"/>
              <a:t>its end points. For this reason, we make no distinction between </a:t>
            </a:r>
            <a:r>
              <a:rPr lang="en-US" sz="2400" dirty="0" err="1"/>
              <a:t>hv</a:t>
            </a:r>
            <a:r>
              <a:rPr lang="en-US" sz="2400" dirty="0"/>
              <a:t>, </a:t>
            </a:r>
            <a:r>
              <a:rPr lang="en-US" sz="2400" dirty="0" err="1"/>
              <a:t>ui</a:t>
            </a:r>
            <a:r>
              <a:rPr lang="en-US" sz="2400" dirty="0"/>
              <a:t> and</a:t>
            </a:r>
          </a:p>
          <a:p>
            <a:r>
              <a:rPr lang="en-US" sz="2400" dirty="0" err="1"/>
              <a:t>hu</a:t>
            </a:r>
            <a:r>
              <a:rPr lang="en-US" sz="2400" dirty="0"/>
              <a:t>, vi: they both represent the fact that vertex u and v are adjacent.</a:t>
            </a:r>
          </a:p>
        </p:txBody>
      </p:sp>
    </p:spTree>
    <p:extLst>
      <p:ext uri="{BB962C8B-B14F-4D97-AF65-F5344CB8AC3E}">
        <p14:creationId xmlns:p14="http://schemas.microsoft.com/office/powerpoint/2010/main" val="161496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91"/>
            <a:ext cx="9144000" cy="61679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254" y="138190"/>
            <a:ext cx="8977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http://evelinag.com/blog/2016/01-25-social-network-force-awakens/</a:t>
            </a:r>
            <a:r>
              <a:rPr lang="en-US" sz="24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126" y="54997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nodes in the network represent </a:t>
            </a:r>
          </a:p>
          <a:p>
            <a:r>
              <a:rPr lang="en-US" dirty="0"/>
              <a:t>the individual characters, and they </a:t>
            </a:r>
          </a:p>
          <a:p>
            <a:r>
              <a:rPr lang="en-US" dirty="0"/>
              <a:t>are connected by a link if they both </a:t>
            </a:r>
          </a:p>
          <a:p>
            <a:r>
              <a:rPr lang="en-US" dirty="0"/>
              <a:t>speak within the </a:t>
            </a:r>
          </a:p>
          <a:p>
            <a:r>
              <a:rPr lang="en-US" dirty="0"/>
              <a:t>same scene.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9705" y="5866914"/>
            <a:ext cx="6458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width of each link represents the frequency of co-occurrence of the two corresponding characters, and the size of each node represents the number of scenes where the character speaks.</a:t>
            </a:r>
          </a:p>
        </p:txBody>
      </p:sp>
    </p:spTree>
    <p:extLst>
      <p:ext uri="{BB962C8B-B14F-4D97-AF65-F5344CB8AC3E}">
        <p14:creationId xmlns:p14="http://schemas.microsoft.com/office/powerpoint/2010/main" val="11994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30124"/>
            <a:ext cx="8869680" cy="67142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6248" y="6414286"/>
            <a:ext cx="8645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https://www.nitt.edu/home/students/facilitiesnservices/ComputerSupportGroup/cwn/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334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7582" y="365126"/>
            <a:ext cx="8448848" cy="1325563"/>
          </a:xfrm>
        </p:spPr>
        <p:txBody>
          <a:bodyPr/>
          <a:lstStyle/>
          <a:p>
            <a:r>
              <a:rPr lang="en-US" altLang="en-US" dirty="0"/>
              <a:t>What apps naturally deal w/ graphs?</a:t>
            </a: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9E9912-7748-4468-84AC-0A5D99BDF05C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38113" y="6516688"/>
            <a:ext cx="438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Credit: Images are from Google images via search of keywords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935288" y="1659458"/>
            <a:ext cx="2136775" cy="2424112"/>
            <a:chOff x="2935288" y="944563"/>
            <a:chExt cx="2136775" cy="2424112"/>
          </a:xfrm>
        </p:grpSpPr>
        <p:pic>
          <p:nvPicPr>
            <p:cNvPr id="1742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588" y="1460500"/>
              <a:ext cx="2022475" cy="19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0" name="TextBox 7"/>
            <p:cNvSpPr txBox="1">
              <a:spLocks noChangeArrowheads="1"/>
            </p:cNvSpPr>
            <p:nvPr/>
          </p:nvSpPr>
          <p:spPr bwMode="auto">
            <a:xfrm>
              <a:off x="2935288" y="944563"/>
              <a:ext cx="18208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Semantic Web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49250" y="1675333"/>
            <a:ext cx="2293938" cy="2025650"/>
            <a:chOff x="349250" y="960438"/>
            <a:chExt cx="2293938" cy="2025650"/>
          </a:xfrm>
        </p:grpSpPr>
        <p:pic>
          <p:nvPicPr>
            <p:cNvPr id="174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" y="1477963"/>
              <a:ext cx="2293938" cy="150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8" name="TextBox 8"/>
            <p:cNvSpPr txBox="1">
              <a:spLocks noChangeArrowheads="1"/>
            </p:cNvSpPr>
            <p:nvPr/>
          </p:nvSpPr>
          <p:spPr bwMode="auto">
            <a:xfrm>
              <a:off x="414338" y="960438"/>
              <a:ext cx="20161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Social Networks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070600" y="1691208"/>
            <a:ext cx="2138363" cy="2174875"/>
            <a:chOff x="6070600" y="976313"/>
            <a:chExt cx="2138363" cy="2174875"/>
          </a:xfrm>
        </p:grpSpPr>
        <p:sp>
          <p:nvSpPr>
            <p:cNvPr id="17425" name="TextBox 9"/>
            <p:cNvSpPr txBox="1">
              <a:spLocks noChangeArrowheads="1"/>
            </p:cNvSpPr>
            <p:nvPr/>
          </p:nvSpPr>
          <p:spPr bwMode="auto">
            <a:xfrm>
              <a:off x="6070600" y="976313"/>
              <a:ext cx="21383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World Wide Web</a:t>
              </a:r>
            </a:p>
          </p:txBody>
        </p:sp>
        <p:pic>
          <p:nvPicPr>
            <p:cNvPr id="1742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013" y="1352550"/>
              <a:ext cx="1965325" cy="179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92100" y="4042295"/>
            <a:ext cx="2628900" cy="1974850"/>
            <a:chOff x="292100" y="3327400"/>
            <a:chExt cx="2628900" cy="1974850"/>
          </a:xfrm>
        </p:grpSpPr>
        <p:sp>
          <p:nvSpPr>
            <p:cNvPr id="17423" name="TextBox 11"/>
            <p:cNvSpPr txBox="1">
              <a:spLocks noChangeArrowheads="1"/>
            </p:cNvSpPr>
            <p:nvPr/>
          </p:nvSpPr>
          <p:spPr bwMode="auto">
            <a:xfrm>
              <a:off x="292100" y="3327400"/>
              <a:ext cx="26289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Drug Design,</a:t>
              </a:r>
            </a:p>
            <a:p>
              <a:pPr eaLnBrk="1" hangingPunct="1"/>
              <a:r>
                <a:rPr lang="en-US" altLang="en-US"/>
                <a:t>Chemical compounds</a:t>
              </a:r>
            </a:p>
          </p:txBody>
        </p:sp>
        <p:pic>
          <p:nvPicPr>
            <p:cNvPr id="1742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75" y="4121150"/>
              <a:ext cx="163830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951163" y="4058170"/>
            <a:ext cx="2432050" cy="1866900"/>
            <a:chOff x="2951163" y="3343275"/>
            <a:chExt cx="2432050" cy="1866900"/>
          </a:xfrm>
        </p:grpSpPr>
        <p:sp>
          <p:nvSpPr>
            <p:cNvPr id="17421" name="TextBox 14"/>
            <p:cNvSpPr txBox="1">
              <a:spLocks noChangeArrowheads="1"/>
            </p:cNvSpPr>
            <p:nvPr/>
          </p:nvSpPr>
          <p:spPr bwMode="auto">
            <a:xfrm>
              <a:off x="2951163" y="3343275"/>
              <a:ext cx="24320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Computer networks</a:t>
              </a:r>
            </a:p>
          </p:txBody>
        </p:sp>
        <p:pic>
          <p:nvPicPr>
            <p:cNvPr id="1742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0" y="3778250"/>
              <a:ext cx="1909763" cy="143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894388" y="4072458"/>
            <a:ext cx="2089150" cy="1936750"/>
            <a:chOff x="5894388" y="3357563"/>
            <a:chExt cx="2089150" cy="1936750"/>
          </a:xfrm>
        </p:grpSpPr>
        <p:sp>
          <p:nvSpPr>
            <p:cNvPr id="17419" name="TextBox 16"/>
            <p:cNvSpPr txBox="1">
              <a:spLocks noChangeArrowheads="1"/>
            </p:cNvSpPr>
            <p:nvPr/>
          </p:nvSpPr>
          <p:spPr bwMode="auto">
            <a:xfrm>
              <a:off x="5916613" y="3357563"/>
              <a:ext cx="20669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Sensor networks</a:t>
              </a:r>
            </a:p>
          </p:txBody>
        </p:sp>
        <p:pic>
          <p:nvPicPr>
            <p:cNvPr id="1742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388" y="3725863"/>
              <a:ext cx="2084387" cy="15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74815" y="69303"/>
            <a:ext cx="8503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https://www.csc2.ncsu.edu/faculty/nfsamato/practical-graph-mining-with-R/PracticalGraphMiningWithR.html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526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938" y="141288"/>
            <a:ext cx="9144000" cy="62071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0r as networks, or graphs w/ nodes &amp; links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680965-F25A-4A97-9C7F-6234CB0677BD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pic>
        <p:nvPicPr>
          <p:cNvPr id="16388" name="Picture 13" descr="att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954213"/>
            <a:ext cx="5078413" cy="4037012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>
            <a:outerShdw dist="107763" dir="18900000" algn="ctr" rotWithShape="0">
              <a:srgbClr val="99CCC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610350" y="2143125"/>
            <a:ext cx="1981200" cy="174942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population area climate city miles province land  topography total season 1999 square rate</a:t>
            </a:r>
            <a:endParaRPr lang="en-US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714375" y="1076325"/>
            <a:ext cx="3048000" cy="1474788"/>
          </a:xfrm>
          <a:prstGeom prst="rect">
            <a:avLst/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president government party election political elected national districts held district independence vice minister parties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184150" y="4365625"/>
            <a:ext cx="1828800" cy="1749425"/>
          </a:xfrm>
          <a:prstGeom prst="rect">
            <a:avLst/>
          </a:prstGeom>
          <a:solidFill>
            <a:srgbClr val="00CC99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t>economy million products 1996 growth copra economic 1997 food scale exports rice fish</a:t>
            </a:r>
          </a:p>
        </p:txBody>
      </p:sp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4065588" y="938213"/>
            <a:ext cx="49164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/>
              <a:t>Nodes</a:t>
            </a:r>
            <a:r>
              <a:rPr lang="en-US" altLang="en-US" sz="1800"/>
              <a:t>=Documents</a:t>
            </a:r>
          </a:p>
          <a:p>
            <a:pPr eaLnBrk="1" hangingPunct="1"/>
            <a:r>
              <a:rPr lang="en-US" altLang="en-US" sz="1800" b="1"/>
              <a:t>Links</a:t>
            </a:r>
            <a:r>
              <a:rPr lang="en-US" altLang="en-US" sz="1800"/>
              <a:t>=Document similarity (e.g., if document references another document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8213" y="6246813"/>
            <a:ext cx="7173912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Mining such data ~ studying graphs, or graph mining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815" y="27738"/>
            <a:ext cx="8503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https://www.csc2.ncsu.edu/faculty/nfsamato/practical-graph-mining-with-R/PracticalGraphMiningWithR.html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588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09" y="1731273"/>
            <a:ext cx="5029200" cy="3963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053" y="6116664"/>
            <a:ext cx="861989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https://en.wikipedia.org/wiki/Seven_Bridges_of_K%C3%B6nigsberg</a:t>
            </a:r>
          </a:p>
        </p:txBody>
      </p:sp>
      <p:sp>
        <p:nvSpPr>
          <p:cNvPr id="4" name="Rectangle 3"/>
          <p:cNvSpPr/>
          <p:nvPr/>
        </p:nvSpPr>
        <p:spPr>
          <a:xfrm>
            <a:off x="412595" y="273563"/>
            <a:ext cx="83188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Classical graph theory problem</a:t>
            </a:r>
          </a:p>
          <a:p>
            <a:pPr algn="ctr"/>
            <a:endParaRPr lang="en-US" sz="800" b="1" dirty="0">
              <a:solidFill>
                <a:srgbClr val="7030A0"/>
              </a:solidFill>
            </a:endParaRPr>
          </a:p>
          <a:p>
            <a:r>
              <a:rPr lang="en-US" sz="2400" b="1" dirty="0"/>
              <a:t>Seven Bridges of </a:t>
            </a:r>
            <a:r>
              <a:rPr lang="en-US" sz="2400" b="1" dirty="0" err="1"/>
              <a:t>Königsberg</a:t>
            </a:r>
            <a:r>
              <a:rPr lang="en-US" sz="2400" b="1" dirty="0"/>
              <a:t>:  </a:t>
            </a:r>
            <a:r>
              <a:rPr lang="en-US" sz="2400" dirty="0"/>
              <a:t>devise a walk through the city that would cross each of those bridges once and only once. </a:t>
            </a:r>
          </a:p>
        </p:txBody>
      </p:sp>
    </p:spTree>
    <p:extLst>
      <p:ext uri="{BB962C8B-B14F-4D97-AF65-F5344CB8AC3E}">
        <p14:creationId xmlns:p14="http://schemas.microsoft.com/office/powerpoint/2010/main" val="200121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20000"/>
            <a:lumOff val="80000"/>
          </a:schemeClr>
        </a:solidFill>
      </a:spPr>
      <a:bodyPr wrap="square">
        <a:spAutoFit/>
      </a:bodyPr>
      <a:lstStyle>
        <a:defPPr algn="ctr">
          <a:defRPr sz="2400"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4957</TotalTime>
  <Words>1036</Words>
  <Application>Microsoft Office PowerPoint</Application>
  <PresentationFormat>On-screen Show (4:3)</PresentationFormat>
  <Paragraphs>102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CMR10</vt:lpstr>
      <vt:lpstr>CMSY10</vt:lpstr>
      <vt:lpstr>Georgia</vt:lpstr>
      <vt:lpstr>NimbusSanL-Bold</vt:lpstr>
      <vt:lpstr>Times New Roman</vt:lpstr>
      <vt:lpstr>URWPalladioL-BoldItal</vt:lpstr>
      <vt:lpstr>URWPalladioL-Ital</vt:lpstr>
      <vt:lpstr>URWPalladioL-Roma</vt:lpstr>
      <vt:lpstr>Office Theme</vt:lpstr>
      <vt:lpstr>Equation</vt:lpstr>
      <vt:lpstr>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apps naturally deal w/ graphs?</vt:lpstr>
      <vt:lpstr>0r as networks, or graphs w/ nodes &amp; links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INSTANT INSANITY (1967)</vt:lpstr>
      <vt:lpstr>PowerPoint Presentation</vt:lpstr>
      <vt:lpstr>PowerPoint Presentation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Darcy, Isabel K</dc:creator>
  <cp:lastModifiedBy>Darcy, Isabel K</cp:lastModifiedBy>
  <cp:revision>20</cp:revision>
  <dcterms:created xsi:type="dcterms:W3CDTF">2019-01-10T20:26:10Z</dcterms:created>
  <dcterms:modified xsi:type="dcterms:W3CDTF">2019-01-14T17:15:24Z</dcterms:modified>
</cp:coreProperties>
</file>