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471" r:id="rId3"/>
    <p:sldId id="472" r:id="rId4"/>
    <p:sldId id="304" r:id="rId5"/>
    <p:sldId id="305" r:id="rId6"/>
    <p:sldId id="267" r:id="rId7"/>
    <p:sldId id="269" r:id="rId8"/>
    <p:sldId id="273" r:id="rId9"/>
    <p:sldId id="271" r:id="rId10"/>
    <p:sldId id="274" r:id="rId11"/>
    <p:sldId id="276" r:id="rId12"/>
    <p:sldId id="270" r:id="rId13"/>
    <p:sldId id="469" r:id="rId14"/>
    <p:sldId id="470" r:id="rId15"/>
    <p:sldId id="275" r:id="rId16"/>
    <p:sldId id="272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96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6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9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9287-DCD9-427C-9597-985D5AFD6E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F6C0-6059-42B5-8B56-FB635A9D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utorial.math.lamar.edu/Classes/DE/FourierSeries.aspx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.uiowa.edu/students/spring-2020-covid-19-updates-students#pn-fa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-users.math.umn.edu/~tlawson/2374/exams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8291E-1702-4BC1-A3C3-84FCA5D5AE3C}"/>
              </a:ext>
            </a:extLst>
          </p:cNvPr>
          <p:cNvSpPr txBox="1"/>
          <p:nvPr/>
        </p:nvSpPr>
        <p:spPr>
          <a:xfrm>
            <a:off x="152401" y="333828"/>
            <a:ext cx="9274628" cy="626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b="1" dirty="0"/>
              <a:t>Should you take the P/NP option: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Suppose your current grade is G%.  Final exam is worth 30%.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you earn X% on final exam, then your grade is 0.7G + 0.3X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Thus if you want grade Y, you need to earn X = (Y – 0.7G)/0.3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b="1" dirty="0"/>
              <a:t>Scenario 1:  Your current grade is 83%.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81, you need  [81 - .7(83)]/(0.3) = 76.3 on the final exam.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60, you need [60 - .7(83)]/(0.3) = 6.3 on the final exam.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b="1" dirty="0"/>
              <a:t>Scenario 2:  Your current grade is 79%.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81, you need  [81 - .7(79)]/(0.3) = 85.6 or lower on the final exam.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60, you need [60 - .7(79)]/(0.3) = 15.7 on the final exam. </a:t>
            </a:r>
            <a:endParaRPr lang="en-US" sz="2400" b="1" dirty="0"/>
          </a:p>
          <a:p>
            <a:pPr>
              <a:lnSpc>
                <a:spcPts val="2000"/>
              </a:lnSpc>
            </a:pPr>
            <a:endParaRPr lang="en-US" sz="2400" b="1" dirty="0"/>
          </a:p>
          <a:p>
            <a:pPr>
              <a:lnSpc>
                <a:spcPts val="2000"/>
              </a:lnSpc>
            </a:pPr>
            <a:r>
              <a:rPr lang="en-US" sz="2400" b="1" dirty="0"/>
              <a:t>Scenario 3:  Your current grade is 60%. 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If Y = 60, you need [60 - .7(60)]/(0.3) = 60 on the final exam. </a:t>
            </a:r>
          </a:p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B73E-556B-448F-8E73-9899AA34F1FA}"/>
              </a:ext>
            </a:extLst>
          </p:cNvPr>
          <p:cNvSpPr txBox="1"/>
          <p:nvPr/>
        </p:nvSpPr>
        <p:spPr>
          <a:xfrm>
            <a:off x="5754914" y="360819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But B &gt; P</a:t>
            </a:r>
          </a:p>
        </p:txBody>
      </p:sp>
    </p:spTree>
    <p:extLst>
      <p:ext uri="{BB962C8B-B14F-4D97-AF65-F5344CB8AC3E}">
        <p14:creationId xmlns:p14="http://schemas.microsoft.com/office/powerpoint/2010/main" val="2426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DAA9C4-71B4-4C08-A87B-580FF219EB99}"/>
              </a:ext>
            </a:extLst>
          </p:cNvPr>
          <p:cNvSpPr/>
          <p:nvPr/>
        </p:nvSpPr>
        <p:spPr>
          <a:xfrm>
            <a:off x="326572" y="344438"/>
            <a:ext cx="8323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Find the eigenvalues and eigenfunctions of the given boundary value problem. Assume that all eigenvalues are real. (Let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represent an arbitrary positive number.) </a:t>
            </a:r>
          </a:p>
          <a:p>
            <a:endParaRPr lang="en-US" sz="24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y''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λ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= 0,          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(0) = 0,   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y'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π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) = 0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5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0A328-350B-44EB-8AD0-DCC64B16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70"/>
            <a:ext cx="9144000" cy="17565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557E5F-B6A8-4BD8-8D26-EBD9FEDC2811}"/>
              </a:ext>
            </a:extLst>
          </p:cNvPr>
          <p:cNvSpPr/>
          <p:nvPr/>
        </p:nvSpPr>
        <p:spPr>
          <a:xfrm>
            <a:off x="94344" y="2256749"/>
            <a:ext cx="8933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(a) simply supported at both ends: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(0) =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y''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(0) =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) = 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y''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) = 0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A5C56-664C-4377-AF47-42BCE2C2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0492"/>
            <a:ext cx="9144000" cy="37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8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687DD-236C-4458-8496-A4D40067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6" y="1670626"/>
            <a:ext cx="8737600" cy="1501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513E1-326C-40DF-B81B-3A756B7FCFDD}"/>
              </a:ext>
            </a:extLst>
          </p:cNvPr>
          <p:cNvSpPr txBox="1"/>
          <p:nvPr/>
        </p:nvSpPr>
        <p:spPr>
          <a:xfrm>
            <a:off x="297543" y="391888"/>
            <a:ext cx="8309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 err="1"/>
              <a:t>webassign</a:t>
            </a:r>
            <a:r>
              <a:rPr lang="en-US" sz="2400" dirty="0"/>
              <a:t> post-midterm 2 review problems for sample </a:t>
            </a:r>
            <a:r>
              <a:rPr lang="en-US" sz="2400" dirty="0" err="1"/>
              <a:t>webassign</a:t>
            </a:r>
            <a:r>
              <a:rPr lang="en-US" sz="2400" dirty="0"/>
              <a:t> final exam problems for post-midterm 2 material.  Note in-class final exam problems can be more interesting.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Note chapter 10 Boyce and </a:t>
            </a:r>
            <a:r>
              <a:rPr lang="en-US" sz="2400" dirty="0" err="1"/>
              <a:t>DiPrima</a:t>
            </a:r>
            <a:r>
              <a:rPr lang="en-US" sz="2400" dirty="0"/>
              <a:t> final exam problems will not be go tutorial problems (but Multivariable calculus problems can be go tutorial problems)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AFDF5-6F2B-4577-BDDA-F00319D5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1" y="3994139"/>
            <a:ext cx="2558142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5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38FCB-4EAD-4984-AEBF-9376E0B4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0" t="15703" r="48116" b="28901"/>
          <a:stretch/>
        </p:blipFill>
        <p:spPr>
          <a:xfrm>
            <a:off x="467114" y="2508509"/>
            <a:ext cx="4344372" cy="20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1AD233-69D6-43AF-9329-61714DD8BA08}"/>
              </a:ext>
            </a:extLst>
          </p:cNvPr>
          <p:cNvGrpSpPr/>
          <p:nvPr/>
        </p:nvGrpSpPr>
        <p:grpSpPr>
          <a:xfrm>
            <a:off x="127000" y="372097"/>
            <a:ext cx="9207500" cy="1175587"/>
            <a:chOff x="101600" y="11958"/>
            <a:chExt cx="9207500" cy="1175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BB4EC2-63DA-4CD8-AF18-EF3D19C0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8350" y="11958"/>
              <a:ext cx="7270750" cy="1175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300BE5-9B0C-4C77-B3AE-BE50D0E7AD1B}"/>
                </a:ext>
              </a:extLst>
            </p:cNvPr>
            <p:cNvSpPr txBox="1"/>
            <p:nvPr/>
          </p:nvSpPr>
          <p:spPr>
            <a:xfrm>
              <a:off x="101600" y="323850"/>
              <a:ext cx="591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/>
                <a:t>Find </a:t>
              </a:r>
              <a:r>
                <a:rPr lang="en-US" sz="2400" i="1" dirty="0"/>
                <a:t>A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and </a:t>
              </a:r>
              <a:r>
                <a:rPr lang="en-US" sz="2400" i="1" dirty="0"/>
                <a:t>B</a:t>
              </a:r>
              <a:r>
                <a:rPr lang="en-US" sz="2400" i="1" baseline="-25000" dirty="0"/>
                <a:t>n</a:t>
              </a:r>
              <a:r>
                <a:rPr lang="en-US" sz="2400" dirty="0"/>
                <a:t> if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B9906E7-2505-4A65-B664-B38CB2725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830"/>
          <a:stretch/>
        </p:blipFill>
        <p:spPr>
          <a:xfrm>
            <a:off x="406400" y="4900401"/>
            <a:ext cx="4711700" cy="10958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9F1F06-2E06-4446-84A2-0F98695216A5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25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76BBB-0FE9-4451-9B60-ED999DDC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93"/>
          <a:stretch/>
        </p:blipFill>
        <p:spPr>
          <a:xfrm>
            <a:off x="57150" y="85214"/>
            <a:ext cx="8991600" cy="6766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046B1-00B6-4505-9720-F73081F3CFE7}"/>
              </a:ext>
            </a:extLst>
          </p:cNvPr>
          <p:cNvSpPr/>
          <p:nvPr/>
        </p:nvSpPr>
        <p:spPr>
          <a:xfrm>
            <a:off x="-76200" y="-818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8499A-9349-41AF-A58F-741D654F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386036"/>
            <a:ext cx="3317874" cy="14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5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E2383-D8F8-4B24-8C58-FFCDF8AF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67204"/>
            <a:ext cx="4248054" cy="44469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9A696D-1A6E-462C-B350-0F93834BE0C2}"/>
              </a:ext>
            </a:extLst>
          </p:cNvPr>
          <p:cNvSpPr/>
          <p:nvPr/>
        </p:nvSpPr>
        <p:spPr>
          <a:xfrm>
            <a:off x="508000" y="297544"/>
            <a:ext cx="833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F26"/>
              </a:rPr>
              <a:t>[2] (e) What is the work done by force field </a:t>
            </a:r>
            <a:r>
              <a:rPr lang="en-US" sz="2400" dirty="0">
                <a:latin typeface="CMBX12"/>
              </a:rPr>
              <a:t>F</a:t>
            </a:r>
            <a:r>
              <a:rPr lang="en-US" sz="2400" dirty="0">
                <a:latin typeface="CMR12"/>
              </a:rPr>
              <a:t>(</a:t>
            </a:r>
            <a:r>
              <a:rPr lang="en-US" sz="2400" dirty="0">
                <a:latin typeface="CMMI12"/>
              </a:rPr>
              <a:t>x, y</a:t>
            </a:r>
            <a:r>
              <a:rPr lang="en-US" sz="2400" dirty="0">
                <a:latin typeface="CMR12"/>
              </a:rPr>
              <a:t>) =</a:t>
            </a:r>
            <a:r>
              <a:rPr lang="en-US" sz="2400" dirty="0">
                <a:latin typeface="CMMI12"/>
              </a:rPr>
              <a:t>&lt; x, </a:t>
            </a:r>
            <a:r>
              <a:rPr lang="en-US" sz="2400" dirty="0">
                <a:latin typeface="CMR12"/>
              </a:rPr>
              <a:t>0 </a:t>
            </a:r>
            <a:r>
              <a:rPr lang="en-US" sz="2400" dirty="0">
                <a:latin typeface="CMMI12"/>
              </a:rPr>
              <a:t>&gt; </a:t>
            </a:r>
            <a:r>
              <a:rPr lang="en-US" sz="2400" dirty="0">
                <a:latin typeface="F26"/>
              </a:rPr>
              <a:t>on a particle that moves once around the circle oriented in the clockwise direction. Briefly explain your answer without using integration or Green's theorem.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80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000899-7E58-4A3A-A4A5-F2D774F1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11" r="13809"/>
          <a:stretch/>
        </p:blipFill>
        <p:spPr>
          <a:xfrm>
            <a:off x="0" y="1226456"/>
            <a:ext cx="9002949" cy="3193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9BE07-2D26-4FD7-A012-DE138E29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419"/>
            <a:ext cx="9144000" cy="5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4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46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7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8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148F5E-97AB-4739-BA88-0AD799F4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" y="0"/>
            <a:ext cx="9015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68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1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89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51094-4A8F-462F-BA21-3F6C606AE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761"/>
            <a:ext cx="9144000" cy="3718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C3653D-41F9-40FB-AD0D-309CF9905F53}"/>
              </a:ext>
            </a:extLst>
          </p:cNvPr>
          <p:cNvSpPr/>
          <p:nvPr/>
        </p:nvSpPr>
        <p:spPr>
          <a:xfrm>
            <a:off x="79829" y="7527"/>
            <a:ext cx="9456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https://clas.uiowa.edu/students/spring-2020-covid-19-updates-students#pn-faq</a:t>
            </a:r>
            <a:r>
              <a:rPr 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30FD4-904E-46E8-91A9-8FCEE6D51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194"/>
            <a:ext cx="9144000" cy="23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8D3BD-1C66-426D-9E69-CBDDAF2A4F19}"/>
              </a:ext>
            </a:extLst>
          </p:cNvPr>
          <p:cNvSpPr txBox="1"/>
          <p:nvPr/>
        </p:nvSpPr>
        <p:spPr>
          <a:xfrm>
            <a:off x="406400" y="217715"/>
            <a:ext cx="8810171" cy="655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/>
              <a:t>Timeline: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Tonight:  </a:t>
            </a:r>
            <a:r>
              <a:rPr lang="en-US" sz="2400" dirty="0"/>
              <a:t>Post-midterm 2 review </a:t>
            </a:r>
            <a:r>
              <a:rPr lang="en-US" sz="2400" dirty="0" err="1"/>
              <a:t>webassign</a:t>
            </a:r>
            <a:r>
              <a:rPr lang="en-US" sz="2400" dirty="0"/>
              <a:t> problems available.</a:t>
            </a:r>
          </a:p>
          <a:p>
            <a:pPr>
              <a:lnSpc>
                <a:spcPts val="2400"/>
              </a:lnSpc>
            </a:pPr>
            <a:r>
              <a:rPr lang="en-US" sz="2400" dirty="0"/>
              <a:t>More practice problems available at (check errata)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hlinkClick r:id="rId2"/>
              </a:rPr>
              <a:t>http://www-users.math.umn.edu/~tlawson/2374/exams.html</a:t>
            </a:r>
            <a:r>
              <a:rPr lang="en-US" sz="2400" dirty="0"/>
              <a:t> 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Saturday evening:  </a:t>
            </a:r>
            <a:r>
              <a:rPr lang="en-US" sz="2400" dirty="0"/>
              <a:t>More  </a:t>
            </a:r>
            <a:r>
              <a:rPr lang="en-US" sz="2400" dirty="0" err="1"/>
              <a:t>webassign</a:t>
            </a:r>
            <a:r>
              <a:rPr lang="en-US" sz="2400" dirty="0"/>
              <a:t> review problems available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set ordered according to sections.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set containing all </a:t>
            </a:r>
            <a:r>
              <a:rPr lang="en-US" sz="2400" dirty="0" err="1"/>
              <a:t>webassign</a:t>
            </a:r>
            <a:r>
              <a:rPr lang="en-US" sz="2400" dirty="0"/>
              <a:t> review problems in a mixed ordering.</a:t>
            </a:r>
          </a:p>
          <a:p>
            <a:pPr marL="800100" lvl="1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/>
              <a:t>Answers to </a:t>
            </a:r>
            <a:r>
              <a:rPr lang="en-US" sz="2400" dirty="0" err="1"/>
              <a:t>webassign</a:t>
            </a:r>
            <a:r>
              <a:rPr lang="en-US" sz="2400" dirty="0"/>
              <a:t> review problems are available after 3</a:t>
            </a:r>
            <a:r>
              <a:rPr lang="en-US" sz="2400" baseline="30000" dirty="0"/>
              <a:t>rd</a:t>
            </a:r>
            <a:r>
              <a:rPr lang="en-US" sz="2400" dirty="0"/>
              <a:t> attempt.  All other </a:t>
            </a:r>
            <a:r>
              <a:rPr lang="en-US" sz="2400" dirty="0" err="1"/>
              <a:t>webassign</a:t>
            </a:r>
            <a:r>
              <a:rPr lang="en-US" sz="2400" dirty="0"/>
              <a:t> answers available after due date.  </a:t>
            </a:r>
            <a:r>
              <a:rPr lang="en-US" sz="2400" dirty="0" err="1"/>
              <a:t>Webassign</a:t>
            </a:r>
            <a:r>
              <a:rPr lang="en-US" sz="2400" dirty="0"/>
              <a:t> review problems are (semi-)optional.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By Sunday:  </a:t>
            </a:r>
            <a:r>
              <a:rPr lang="en-US" sz="2400" dirty="0"/>
              <a:t>First 3 versions of </a:t>
            </a:r>
            <a:r>
              <a:rPr lang="en-US" sz="2400" dirty="0" err="1"/>
              <a:t>webassign</a:t>
            </a:r>
            <a:r>
              <a:rPr lang="en-US" sz="2400" dirty="0"/>
              <a:t> part of Final exam will become available.</a:t>
            </a:r>
          </a:p>
          <a:p>
            <a:pPr>
              <a:lnSpc>
                <a:spcPts val="2400"/>
              </a:lnSpc>
            </a:pPr>
            <a:endParaRPr lang="en-US" sz="2400" dirty="0"/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rgbClr val="7030A0"/>
                </a:solidFill>
              </a:rPr>
              <a:t>Thursday noon:  </a:t>
            </a:r>
            <a:r>
              <a:rPr lang="en-US" sz="2400" dirty="0"/>
              <a:t>First 3 versions of </a:t>
            </a:r>
            <a:r>
              <a:rPr lang="en-US" sz="2400" dirty="0" err="1"/>
              <a:t>webassign</a:t>
            </a:r>
            <a:r>
              <a:rPr lang="en-US" sz="2400" dirty="0"/>
              <a:t> part of Final exam are due.  Answers to these exams will be available.</a:t>
            </a:r>
          </a:p>
          <a:p>
            <a:pPr>
              <a:lnSpc>
                <a:spcPts val="24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96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8D3BD-1C66-426D-9E69-CBDDAF2A4F19}"/>
              </a:ext>
            </a:extLst>
          </p:cNvPr>
          <p:cNvSpPr txBox="1"/>
          <p:nvPr/>
        </p:nvSpPr>
        <p:spPr>
          <a:xfrm>
            <a:off x="333829" y="275772"/>
            <a:ext cx="8810171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Timeline:</a:t>
            </a:r>
          </a:p>
          <a:p>
            <a:endParaRPr lang="en-US" sz="700" dirty="0"/>
          </a:p>
          <a:p>
            <a:r>
              <a:rPr lang="en-US" sz="2400" dirty="0">
                <a:solidFill>
                  <a:srgbClr val="7030A0"/>
                </a:solidFill>
              </a:rPr>
              <a:t>Thursday noon – 2pm?   </a:t>
            </a:r>
            <a:r>
              <a:rPr lang="en-US" sz="2400" dirty="0"/>
              <a:t>Zoom problem session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Thursday afternoon.  </a:t>
            </a:r>
            <a:r>
              <a:rPr lang="en-US" sz="2400" dirty="0" err="1"/>
              <a:t>Webassign</a:t>
            </a:r>
            <a:r>
              <a:rPr lang="en-US" sz="2400" dirty="0"/>
              <a:t> versions 4 and 5 become available.  These versions will be due Saturday at 11:59pm. 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Friday 05/15/2020  10:00AM - 12:00PM:  </a:t>
            </a:r>
            <a:r>
              <a:rPr lang="en-US" sz="2400" dirty="0"/>
              <a:t>In class portion of Final exam.  E-mail me ASAP if you need a make-up time.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Friday afternoon:  </a:t>
            </a:r>
            <a:r>
              <a:rPr lang="en-US" sz="2400" dirty="0"/>
              <a:t>I will be grading exams.  I hope to post Final exam grades along with tentative grades by Friday midnight.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Saturday at 11:59pm:</a:t>
            </a:r>
            <a:r>
              <a:rPr lang="en-US" sz="2400" dirty="0"/>
              <a:t> </a:t>
            </a:r>
            <a:r>
              <a:rPr lang="en-US" sz="2400" dirty="0" err="1"/>
              <a:t>Webassign</a:t>
            </a:r>
            <a:r>
              <a:rPr lang="en-US" sz="2400" dirty="0"/>
              <a:t> versions 4 and 5 due.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7030A0"/>
                </a:solidFill>
              </a:rPr>
              <a:t>Sunday:  </a:t>
            </a:r>
            <a:r>
              <a:rPr lang="en-US" sz="2400" dirty="0"/>
              <a:t>I will update </a:t>
            </a:r>
            <a:r>
              <a:rPr lang="en-US" sz="2400" dirty="0" err="1"/>
              <a:t>Webassign</a:t>
            </a:r>
            <a:r>
              <a:rPr lang="en-US" sz="2400" dirty="0"/>
              <a:t> final exam grades as well as grade for course.  For borderline grades, I will take improvement (on both parts of final exam) into consideration as well as completion of optional assignments.</a:t>
            </a:r>
          </a:p>
        </p:txBody>
      </p:sp>
    </p:spTree>
    <p:extLst>
      <p:ext uri="{BB962C8B-B14F-4D97-AF65-F5344CB8AC3E}">
        <p14:creationId xmlns:p14="http://schemas.microsoft.com/office/powerpoint/2010/main" val="280348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6E66B-D218-4C37-8C36-321A20EC79F3}"/>
              </a:ext>
            </a:extLst>
          </p:cNvPr>
          <p:cNvSpPr txBox="1"/>
          <p:nvPr/>
        </p:nvSpPr>
        <p:spPr>
          <a:xfrm>
            <a:off x="493485" y="152404"/>
            <a:ext cx="842554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Final exam is cumulative with fairly even coverage.</a:t>
            </a: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dirty="0" err="1"/>
              <a:t>webassign</a:t>
            </a:r>
            <a:r>
              <a:rPr lang="en-US" sz="2400" dirty="0"/>
              <a:t> part:  1 hour each, about 5 – 7 questions.  Check ICON Sunday night for description.</a:t>
            </a:r>
          </a:p>
          <a:p>
            <a:endParaRPr lang="en-US" sz="2400" dirty="0"/>
          </a:p>
          <a:p>
            <a:r>
              <a:rPr lang="en-US" sz="2400" dirty="0"/>
              <a:t>Example:  Version X contains n problems including one from section ?? and one from chapter ??.</a:t>
            </a:r>
          </a:p>
          <a:p>
            <a:endParaRPr lang="en-US" sz="2400" dirty="0"/>
          </a:p>
          <a:p>
            <a:r>
              <a:rPr lang="en-US" sz="2400" dirty="0"/>
              <a:t>Note the remaining n-2 problems can come from any section.</a:t>
            </a:r>
          </a:p>
          <a:p>
            <a:endParaRPr lang="en-US" sz="2400" dirty="0"/>
          </a:p>
          <a:p>
            <a:r>
              <a:rPr lang="en-US" sz="2400" dirty="0"/>
              <a:t>Some versions might be harder than other versions, but I will try to make them of comparable difficulty.  E-mail me if you would like one </a:t>
            </a:r>
            <a:r>
              <a:rPr lang="en-US" sz="2400" dirty="0" err="1"/>
              <a:t>Webassign</a:t>
            </a:r>
            <a:r>
              <a:rPr lang="en-US" sz="2400" dirty="0"/>
              <a:t> version to be a paper version. </a:t>
            </a:r>
          </a:p>
          <a:p>
            <a:endParaRPr lang="en-US" sz="2400" dirty="0"/>
          </a:p>
          <a:p>
            <a:r>
              <a:rPr lang="en-US" sz="2400" dirty="0" err="1"/>
              <a:t>Webassign</a:t>
            </a:r>
            <a:r>
              <a:rPr lang="en-US" sz="2400" dirty="0"/>
              <a:t> part worth 50 pts.  </a:t>
            </a:r>
          </a:p>
          <a:p>
            <a:r>
              <a:rPr lang="en-US" sz="2400" dirty="0"/>
              <a:t>             </a:t>
            </a:r>
            <a:r>
              <a:rPr lang="en-US" sz="2400" dirty="0" err="1"/>
              <a:t>Webassign</a:t>
            </a:r>
            <a:r>
              <a:rPr lang="en-US" sz="2400" dirty="0"/>
              <a:t> grade = highest of the 5 versions</a:t>
            </a:r>
          </a:p>
          <a:p>
            <a:r>
              <a:rPr lang="en-US" sz="2400" dirty="0"/>
              <a:t>In class part also worth 50 pts.</a:t>
            </a:r>
          </a:p>
        </p:txBody>
      </p:sp>
    </p:spTree>
    <p:extLst>
      <p:ext uri="{BB962C8B-B14F-4D97-AF65-F5344CB8AC3E}">
        <p14:creationId xmlns:p14="http://schemas.microsoft.com/office/powerpoint/2010/main" val="270781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13651-3ED7-4C6C-A580-0BCD74C97E39}"/>
              </a:ext>
            </a:extLst>
          </p:cNvPr>
          <p:cNvSpPr/>
          <p:nvPr/>
        </p:nvSpPr>
        <p:spPr>
          <a:xfrm>
            <a:off x="726805" y="399417"/>
            <a:ext cx="7813806" cy="1649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dirty="0" err="1"/>
              <a:t>Webassign</a:t>
            </a:r>
            <a:r>
              <a:rPr lang="en-US" sz="2800" dirty="0"/>
              <a:t> Midterm 2 version 3 problem 1</a:t>
            </a:r>
          </a:p>
          <a:p>
            <a:pPr>
              <a:lnSpc>
                <a:spcPts val="2400"/>
              </a:lnSpc>
            </a:pP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 K vs k:  If this affected your grade, please e-mail me.</a:t>
            </a:r>
          </a:p>
          <a:p>
            <a:pPr>
              <a:lnSpc>
                <a:spcPts val="2400"/>
              </a:lnSpc>
            </a:pPr>
            <a:endParaRPr lang="en-US" sz="2800" dirty="0"/>
          </a:p>
          <a:p>
            <a:pPr>
              <a:lnSpc>
                <a:spcPts val="2400"/>
              </a:lnSpc>
            </a:pPr>
            <a:r>
              <a:rPr lang="en-US" sz="2800" dirty="0"/>
              <a:t>Also, check my addition.</a:t>
            </a:r>
          </a:p>
        </p:txBody>
      </p:sp>
    </p:spTree>
    <p:extLst>
      <p:ext uri="{BB962C8B-B14F-4D97-AF65-F5344CB8AC3E}">
        <p14:creationId xmlns:p14="http://schemas.microsoft.com/office/powerpoint/2010/main" val="399179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014E1-1AD6-4F34-B0B0-9362620C3715}"/>
              </a:ext>
            </a:extLst>
          </p:cNvPr>
          <p:cNvSpPr/>
          <p:nvPr/>
        </p:nvSpPr>
        <p:spPr>
          <a:xfrm>
            <a:off x="471714" y="382012"/>
            <a:ext cx="8360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Find the steady-state solution of the heat conduction equation </a:t>
            </a:r>
            <a:r>
              <a:rPr lang="en-US" sz="2400" i="1" dirty="0">
                <a:solidFill>
                  <a:srgbClr val="000000"/>
                </a:solidFill>
                <a:latin typeface="&amp;quot"/>
              </a:rPr>
              <a:t>α</a:t>
            </a:r>
            <a:r>
              <a:rPr lang="en-US" sz="2400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i="1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xx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i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that satisfies the given set of boundary conditions.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(0,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) = </a:t>
            </a:r>
            <a:r>
              <a:rPr lang="en-US" sz="2400" dirty="0">
                <a:solidFill>
                  <a:srgbClr val="DD0000"/>
                </a:solidFill>
                <a:latin typeface="verdana" panose="020B0604030504040204" pitchFamily="34" charset="0"/>
              </a:rPr>
              <a:t>90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</a:p>
          <a:p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(40, </a:t>
            </a:r>
            <a:r>
              <a:rPr 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) = −</a:t>
            </a:r>
            <a:r>
              <a:rPr lang="en-US" sz="2400" dirty="0">
                <a:solidFill>
                  <a:srgbClr val="DD0000"/>
                </a:solidFill>
                <a:latin typeface="verdana" panose="020B0604030504040204" pitchFamily="34" charset="0"/>
              </a:rPr>
              <a:t>60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1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98A29-4E8E-44BF-809A-8CE2A62A9781}"/>
              </a:ext>
            </a:extLst>
          </p:cNvPr>
          <p:cNvSpPr/>
          <p:nvPr/>
        </p:nvSpPr>
        <p:spPr>
          <a:xfrm>
            <a:off x="435429" y="302736"/>
            <a:ext cx="843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Determine whether the method of separation of variables can be used to replace the given partial differential equation by a pair of ordinary differential equations.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tu</a:t>
            </a:r>
            <a:r>
              <a:rPr lang="en-US" sz="2400" i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xx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xu</a:t>
            </a:r>
            <a:r>
              <a:rPr lang="en-US" sz="2400" i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 = 0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35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723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&amp;quot</vt:lpstr>
      <vt:lpstr>Arial</vt:lpstr>
      <vt:lpstr>Calibri</vt:lpstr>
      <vt:lpstr>Calibri Light</vt:lpstr>
      <vt:lpstr>Cambria</vt:lpstr>
      <vt:lpstr>CMBX12</vt:lpstr>
      <vt:lpstr>CMMI12</vt:lpstr>
      <vt:lpstr>CMR12</vt:lpstr>
      <vt:lpstr>F26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30</cp:revision>
  <dcterms:created xsi:type="dcterms:W3CDTF">2020-05-08T04:46:29Z</dcterms:created>
  <dcterms:modified xsi:type="dcterms:W3CDTF">2020-05-08T17:41:24Z</dcterms:modified>
</cp:coreProperties>
</file>