
<file path=[Content_Types].xml><?xml version="1.0" encoding="utf-8"?>
<Types xmlns="http://schemas.openxmlformats.org/package/2006/content-types">
  <Default Extension="gif" ContentType="image/gif"/>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11" r:id="rId2"/>
    <p:sldId id="480" r:id="rId3"/>
    <p:sldId id="481" r:id="rId4"/>
    <p:sldId id="479" r:id="rId5"/>
    <p:sldId id="478" r:id="rId6"/>
    <p:sldId id="482" r:id="rId7"/>
    <p:sldId id="483" r:id="rId8"/>
    <p:sldId id="485" r:id="rId9"/>
    <p:sldId id="492" r:id="rId10"/>
    <p:sldId id="493" r:id="rId11"/>
    <p:sldId id="494" r:id="rId12"/>
    <p:sldId id="495" r:id="rId13"/>
    <p:sldId id="497" r:id="rId14"/>
    <p:sldId id="498" r:id="rId15"/>
    <p:sldId id="496" r:id="rId16"/>
    <p:sldId id="484" r:id="rId17"/>
    <p:sldId id="499" r:id="rId18"/>
    <p:sldId id="374" r:id="rId19"/>
    <p:sldId id="486" r:id="rId20"/>
    <p:sldId id="487" r:id="rId21"/>
    <p:sldId id="500" r:id="rId22"/>
    <p:sldId id="257" r:id="rId23"/>
    <p:sldId id="324" r:id="rId24"/>
    <p:sldId id="284" r:id="rId25"/>
    <p:sldId id="501" r:id="rId26"/>
    <p:sldId id="461" r:id="rId27"/>
    <p:sldId id="384" r:id="rId28"/>
    <p:sldId id="385" r:id="rId29"/>
    <p:sldId id="474" r:id="rId30"/>
    <p:sldId id="475" r:id="rId31"/>
    <p:sldId id="320" r:id="rId32"/>
    <p:sldId id="476" r:id="rId33"/>
    <p:sldId id="458" r:id="rId34"/>
    <p:sldId id="386" r:id="rId35"/>
    <p:sldId id="459" r:id="rId36"/>
    <p:sldId id="47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1" autoAdjust="0"/>
    <p:restoredTop sz="90402" autoAdjust="0"/>
  </p:normalViewPr>
  <p:slideViewPr>
    <p:cSldViewPr snapToGrid="0">
      <p:cViewPr varScale="1">
        <p:scale>
          <a:sx n="44" d="100"/>
          <a:sy n="44" d="100"/>
        </p:scale>
        <p:origin x="1002" y="24"/>
      </p:cViewPr>
      <p:guideLst/>
    </p:cSldViewPr>
  </p:slideViewPr>
  <p:notesTextViewPr>
    <p:cViewPr>
      <p:scale>
        <a:sx n="1" d="1"/>
        <a:sy n="1" d="1"/>
      </p:scale>
      <p:origin x="0" y="0"/>
    </p:cViewPr>
  </p:notesTextViewPr>
  <p:sorterViewPr>
    <p:cViewPr>
      <p:scale>
        <a:sx n="64" d="100"/>
        <a:sy n="64" d="100"/>
      </p:scale>
      <p:origin x="0" y="-82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4DABFC-A145-46DC-969D-7DE4A4E319F9}"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2428770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DABFC-A145-46DC-969D-7DE4A4E319F9}"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312381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DABFC-A145-46DC-969D-7DE4A4E319F9}"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1903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DABFC-A145-46DC-969D-7DE4A4E319F9}"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381429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DABFC-A145-46DC-969D-7DE4A4E319F9}"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319187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4DABFC-A145-46DC-969D-7DE4A4E319F9}"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3377565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4DABFC-A145-46DC-969D-7DE4A4E319F9}" type="datetimeFigureOut">
              <a:rPr lang="en-US" smtClean="0"/>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19001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DABFC-A145-46DC-969D-7DE4A4E319F9}" type="datetimeFigureOut">
              <a:rPr lang="en-US" smtClean="0"/>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342751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DABFC-A145-46DC-969D-7DE4A4E319F9}" type="datetimeFigureOut">
              <a:rPr lang="en-US" smtClean="0"/>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206643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4DABFC-A145-46DC-969D-7DE4A4E319F9}"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3460280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4DABFC-A145-46DC-969D-7DE4A4E319F9}"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160109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DABFC-A145-46DC-969D-7DE4A4E319F9}" type="datetimeFigureOut">
              <a:rPr lang="en-US" smtClean="0"/>
              <a:t>4/17/2020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FE816-6EB5-4525-8958-A0B481B743C2}" type="slidenum">
              <a:rPr lang="en-US" smtClean="0"/>
              <a:t>‹#›</a:t>
            </a:fld>
            <a:endParaRPr lang="en-US"/>
          </a:p>
        </p:txBody>
      </p:sp>
    </p:spTree>
    <p:extLst>
      <p:ext uri="{BB962C8B-B14F-4D97-AF65-F5344CB8AC3E}">
        <p14:creationId xmlns:p14="http://schemas.microsoft.com/office/powerpoint/2010/main" val="1724051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https://math.stackexchange.com/questions/2680630/find-the-volume-of-the-region-inside-both-the-sphere-x2y2z2-4-and-the-cyl" TargetMode="Externa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mathinsight.org/parametrized_surface_area" TargetMode="Externa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hyperlink" Target="http://tutorial.math.lamar.edu/Classes/CalcIII/SurfaceIntegrals.aspx" TargetMode="Externa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mathinsight.org/parametrized_surface_area" TargetMode="Externa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hyperlink" Target="http://tutorial.math.lamar.edu/Classes/CalcIII/SurfaceIntegrals.aspx" TargetMode="Externa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tutorial.math.lamar.edu/Classes/CalcIII/SurfaceIntegrals.aspx" TargetMode="External"/><Relationship Id="rId7" Type="http://schemas.openxmlformats.org/officeDocument/2006/relationships/hyperlink" Target="https://mathinsight.org/parametrized_surface_area" TargetMode="Externa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hyperlink" Target="https://mathinsight.org/" TargetMode="Externa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tutorial.math.lamar.edu/Classes/CalcIII/GreensTheorem.aspx" TargetMode="External"/><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hyperlink" Target="https://mathinsight.org/surface_integral_vector_field_introductio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6.jfif"/><Relationship Id="rId4" Type="http://schemas.openxmlformats.org/officeDocument/2006/relationships/hyperlink" Target="https://mathinsight.org/surface_integral_vector_field_introductio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math.libretexts.org/Bookshelves/Calculus/Book%3A_Calculus_(Guichard)/16%3A_Vector_Calculus/16.07%3A_Surface_Integrals" TargetMode="External"/><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jfif"/><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hyperlink" Target="https://physics.stackexchange.com/questions/262362/what-is-the-direction-of-area-vector" TargetMode="External"/><Relationship Id="rId2" Type="http://schemas.openxmlformats.org/officeDocument/2006/relationships/image" Target="../media/image46.jf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hyperlink" Target="https://mathinsight.org/surface_integral_vector_field_introduc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fif"/><Relationship Id="rId1" Type="http://schemas.openxmlformats.org/officeDocument/2006/relationships/slideLayout" Target="../slideLayouts/slideLayout7.xml"/><Relationship Id="rId4" Type="http://schemas.openxmlformats.org/officeDocument/2006/relationships/image" Target="../media/image51.gif"/></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ltcconline.net/greenl/courses/202/vectorIntegration/greensTheorem.htm" TargetMode="Externa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hyperlink" Target="http://tutorial.math.lamar.edu/Classes/CalcIII/GreensTheorem.asp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f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math.libretexts.org/Bookshelves/Calculus/Book%3A_Calculus_(OpenStax)/16%3A_Vector_Calculus/16.6%3A_Surface_Integrals" TargetMode="External"/><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math.libretexts.org/Bookshelves/Calculus/Book%3A_Calculus_(OpenStax)/16%3A_Vector_Calculus/16.6%3A_Surface_Integral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mathinsight.org/triple_integral_shadow_method"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math.stackexchange.com/questions/850677/triple-integral-calculation-gone-wrong" TargetMode="External"/><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B6E75B-E27B-484C-A4A6-219A2CDECE01}"/>
              </a:ext>
            </a:extLst>
          </p:cNvPr>
          <p:cNvSpPr/>
          <p:nvPr/>
        </p:nvSpPr>
        <p:spPr>
          <a:xfrm>
            <a:off x="399144" y="137885"/>
            <a:ext cx="8505370" cy="7925246"/>
          </a:xfrm>
          <a:prstGeom prst="rect">
            <a:avLst/>
          </a:prstGeom>
        </p:spPr>
        <p:txBody>
          <a:bodyPr wrap="square">
            <a:spAutoFit/>
          </a:bodyPr>
          <a:lstStyle/>
          <a:p>
            <a:pPr algn="ctr"/>
            <a:r>
              <a:rPr lang="en-US" sz="2400" dirty="0"/>
              <a:t>Midterm 2 will cover 13.6 – 14.5</a:t>
            </a:r>
            <a:endParaRPr lang="en-US" sz="300" dirty="0"/>
          </a:p>
          <a:p>
            <a:r>
              <a:rPr lang="en-US" sz="2400" b="1" dirty="0" err="1"/>
              <a:t>Webassign</a:t>
            </a:r>
            <a:r>
              <a:rPr lang="en-US" sz="2400" dirty="0"/>
              <a:t> portion</a:t>
            </a:r>
          </a:p>
          <a:p>
            <a:endParaRPr lang="en-US" sz="1100" dirty="0"/>
          </a:p>
          <a:p>
            <a:pPr marL="342900" indent="-342900">
              <a:buFont typeface="Arial" panose="020B0604020202020204" pitchFamily="34" charset="0"/>
              <a:buChar char="•"/>
            </a:pPr>
            <a:r>
              <a:rPr lang="en-US" sz="2400" dirty="0"/>
              <a:t>3 </a:t>
            </a:r>
            <a:r>
              <a:rPr lang="en-US" sz="2400" b="1" dirty="0"/>
              <a:t>different</a:t>
            </a:r>
            <a:r>
              <a:rPr lang="en-US" sz="2400" dirty="0"/>
              <a:t> timed versions (45 minutes each).</a:t>
            </a:r>
          </a:p>
          <a:p>
            <a:pPr marL="342900" indent="-342900">
              <a:buFont typeface="Arial" panose="020B0604020202020204" pitchFamily="34" charset="0"/>
              <a:buChar char="•"/>
            </a:pPr>
            <a:r>
              <a:rPr lang="en-US" sz="2400" b="1" dirty="0">
                <a:solidFill>
                  <a:srgbClr val="C00000"/>
                </a:solidFill>
              </a:rPr>
              <a:t>Click on ask your teacher if you have questions or problems.  Include your answer or any other useful info in your e-mail.</a:t>
            </a:r>
          </a:p>
          <a:p>
            <a:pPr marL="342900" indent="-342900">
              <a:buFont typeface="Arial" panose="020B0604020202020204" pitchFamily="34" charset="0"/>
              <a:buChar char="•"/>
            </a:pPr>
            <a:r>
              <a:rPr lang="en-US" sz="2400" b="1" dirty="0"/>
              <a:t>Version 1 available now.  Due Monday Apr 20 at 9:00am</a:t>
            </a:r>
            <a:r>
              <a:rPr lang="en-US" sz="2400" dirty="0"/>
              <a:t>.</a:t>
            </a:r>
          </a:p>
          <a:p>
            <a:pPr marL="342900" indent="-342900">
              <a:buFont typeface="Arial" panose="020B0604020202020204" pitchFamily="34" charset="0"/>
              <a:buChar char="•"/>
            </a:pPr>
            <a:r>
              <a:rPr lang="en-US" sz="2400" dirty="0"/>
              <a:t>Versions 2 and 3 available this afternoon and due Tuesday April  21 at </a:t>
            </a:r>
            <a:r>
              <a:rPr lang="en-US" sz="2400" b="1" dirty="0"/>
              <a:t>4pm</a:t>
            </a:r>
            <a:r>
              <a:rPr lang="en-US" sz="2400" dirty="0"/>
              <a:t>. </a:t>
            </a:r>
          </a:p>
          <a:p>
            <a:pPr marL="342900" indent="-342900">
              <a:buFont typeface="Arial" panose="020B0604020202020204" pitchFamily="34" charset="0"/>
              <a:buChar char="•"/>
            </a:pPr>
            <a:r>
              <a:rPr lang="en-US" sz="2400" dirty="0"/>
              <a:t>All 3 version are different, covering different sections, but with some overlap.</a:t>
            </a:r>
          </a:p>
          <a:p>
            <a:pPr marL="342900" indent="-342900">
              <a:buFont typeface="Arial" panose="020B0604020202020204" pitchFamily="34" charset="0"/>
              <a:buChar char="•"/>
            </a:pPr>
            <a:r>
              <a:rPr lang="en-US" sz="2400" dirty="0"/>
              <a:t>Grade on </a:t>
            </a:r>
            <a:r>
              <a:rPr lang="en-US" sz="2400" dirty="0" err="1"/>
              <a:t>webassign</a:t>
            </a:r>
            <a:r>
              <a:rPr lang="en-US" sz="2400" dirty="0"/>
              <a:t> will be highest of your 3 attempts.</a:t>
            </a:r>
          </a:p>
          <a:p>
            <a:pPr marL="342900" indent="-342900">
              <a:buFont typeface="Arial" panose="020B0604020202020204" pitchFamily="34" charset="0"/>
              <a:buChar char="•"/>
            </a:pPr>
            <a:r>
              <a:rPr lang="en-US" sz="2400" dirty="0"/>
              <a:t>will include multiple part </a:t>
            </a:r>
            <a:r>
              <a:rPr lang="en-US" sz="2400" dirty="0" err="1"/>
              <a:t>webassign</a:t>
            </a:r>
            <a:r>
              <a:rPr lang="en-US" sz="2400" dirty="0"/>
              <a:t> problems.</a:t>
            </a:r>
          </a:p>
          <a:p>
            <a:pPr marL="342900" indent="-342900">
              <a:buFont typeface="Arial" panose="020B0604020202020204" pitchFamily="34" charset="0"/>
              <a:buChar char="•"/>
            </a:pPr>
            <a:endParaRPr lang="en-US" sz="1000" dirty="0"/>
          </a:p>
          <a:p>
            <a:r>
              <a:rPr lang="en-US" sz="2400" b="1" dirty="0"/>
              <a:t>NOTE:  </a:t>
            </a:r>
            <a:r>
              <a:rPr lang="en-US" sz="2400" b="1" dirty="0">
                <a:solidFill>
                  <a:srgbClr val="C00000"/>
                </a:solidFill>
              </a:rPr>
              <a:t>unless stated otherwise</a:t>
            </a:r>
            <a:r>
              <a:rPr lang="en-US" sz="2400" dirty="0"/>
              <a:t>, </a:t>
            </a:r>
            <a:r>
              <a:rPr lang="en-US" sz="2400" dirty="0" err="1"/>
              <a:t>webassign</a:t>
            </a:r>
            <a:r>
              <a:rPr lang="en-US" sz="2400" dirty="0"/>
              <a:t> requires exact answers, so 1/2  or 0.5 are both fine since 1/2 = 0.5, but</a:t>
            </a:r>
          </a:p>
          <a:p>
            <a:pPr algn="ctr"/>
            <a:r>
              <a:rPr lang="en-US" sz="2400" dirty="0"/>
              <a:t>1/3 does not equal 0.3333333 and </a:t>
            </a:r>
          </a:p>
          <a:p>
            <a:pPr algn="ctr"/>
            <a:r>
              <a:rPr lang="en-US" sz="2400" dirty="0"/>
              <a:t>sqrt(2) does not equal 1.1415927, </a:t>
            </a:r>
          </a:p>
          <a:p>
            <a:r>
              <a:rPr lang="en-US" sz="2400" b="1" dirty="0">
                <a:solidFill>
                  <a:srgbClr val="C00000"/>
                </a:solidFill>
              </a:rPr>
              <a:t>so you </a:t>
            </a:r>
            <a:r>
              <a:rPr lang="en-US" sz="2400" b="1" dirty="0" err="1">
                <a:solidFill>
                  <a:srgbClr val="C00000"/>
                </a:solidFill>
              </a:rPr>
              <a:t>canNOT</a:t>
            </a:r>
            <a:r>
              <a:rPr lang="en-US" sz="2400" b="1" dirty="0">
                <a:solidFill>
                  <a:srgbClr val="C00000"/>
                </a:solidFill>
              </a:rPr>
              <a:t> use decimals for 1/3, sqrt(2), etc.</a:t>
            </a:r>
          </a:p>
          <a:p>
            <a:endParaRPr lang="en-US" sz="2400" dirty="0"/>
          </a:p>
          <a:p>
            <a:endParaRPr lang="en-US" sz="2400" dirty="0"/>
          </a:p>
          <a:p>
            <a:endParaRPr lang="en-US" sz="2400" dirty="0"/>
          </a:p>
        </p:txBody>
      </p:sp>
      <p:pic>
        <p:nvPicPr>
          <p:cNvPr id="4" name="Picture 3">
            <a:extLst>
              <a:ext uri="{FF2B5EF4-FFF2-40B4-BE49-F238E27FC236}">
                <a16:creationId xmlns:a16="http://schemas.microsoft.com/office/drawing/2014/main" id="{027389F0-B7F7-4E9C-849D-146620911CDC}"/>
              </a:ext>
            </a:extLst>
          </p:cNvPr>
          <p:cNvPicPr>
            <a:picLocks noChangeAspect="1"/>
          </p:cNvPicPr>
          <p:nvPr/>
        </p:nvPicPr>
        <p:blipFill>
          <a:blip r:embed="rId2"/>
          <a:stretch>
            <a:fillRect/>
          </a:stretch>
        </p:blipFill>
        <p:spPr>
          <a:xfrm>
            <a:off x="6668745" y="870856"/>
            <a:ext cx="2475255" cy="673780"/>
          </a:xfrm>
          <a:prstGeom prst="rect">
            <a:avLst/>
          </a:prstGeom>
        </p:spPr>
      </p:pic>
    </p:spTree>
    <p:extLst>
      <p:ext uri="{BB962C8B-B14F-4D97-AF65-F5344CB8AC3E}">
        <p14:creationId xmlns:p14="http://schemas.microsoft.com/office/powerpoint/2010/main" val="2637046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88560-CCF9-45CD-AF45-455139AFCAFE}"/>
              </a:ext>
            </a:extLst>
          </p:cNvPr>
          <p:cNvSpPr txBox="1"/>
          <p:nvPr/>
        </p:nvSpPr>
        <p:spPr>
          <a:xfrm>
            <a:off x="381740" y="341084"/>
            <a:ext cx="8407153" cy="523220"/>
          </a:xfrm>
          <a:prstGeom prst="rect">
            <a:avLst/>
          </a:prstGeom>
          <a:noFill/>
        </p:spPr>
        <p:txBody>
          <a:bodyPr wrap="square" rtlCol="0">
            <a:spAutoFit/>
          </a:bodyPr>
          <a:lstStyle/>
          <a:p>
            <a:pPr algn="l"/>
            <a:r>
              <a:rPr lang="en-US" sz="2800" dirty="0"/>
              <a:t>13.6:  Triple integrals and 13.7 Cylindrical and Spherical</a:t>
            </a:r>
          </a:p>
        </p:txBody>
      </p:sp>
      <p:pic>
        <p:nvPicPr>
          <p:cNvPr id="3" name="Picture 2">
            <a:extLst>
              <a:ext uri="{FF2B5EF4-FFF2-40B4-BE49-F238E27FC236}">
                <a16:creationId xmlns:a16="http://schemas.microsoft.com/office/drawing/2014/main" id="{EC4C6849-170B-48DE-A59A-EE428514B939}"/>
              </a:ext>
            </a:extLst>
          </p:cNvPr>
          <p:cNvPicPr>
            <a:picLocks noChangeAspect="1"/>
          </p:cNvPicPr>
          <p:nvPr/>
        </p:nvPicPr>
        <p:blipFill>
          <a:blip r:embed="rId2"/>
          <a:stretch>
            <a:fillRect/>
          </a:stretch>
        </p:blipFill>
        <p:spPr>
          <a:xfrm>
            <a:off x="30791" y="2613343"/>
            <a:ext cx="3855948" cy="3966239"/>
          </a:xfrm>
          <a:prstGeom prst="rect">
            <a:avLst/>
          </a:prstGeom>
        </p:spPr>
      </p:pic>
      <p:pic>
        <p:nvPicPr>
          <p:cNvPr id="4" name="Picture 3">
            <a:extLst>
              <a:ext uri="{FF2B5EF4-FFF2-40B4-BE49-F238E27FC236}">
                <a16:creationId xmlns:a16="http://schemas.microsoft.com/office/drawing/2014/main" id="{3B57ABEC-0322-4055-B422-8AEF66C75F37}"/>
              </a:ext>
            </a:extLst>
          </p:cNvPr>
          <p:cNvPicPr>
            <a:picLocks noChangeAspect="1"/>
          </p:cNvPicPr>
          <p:nvPr/>
        </p:nvPicPr>
        <p:blipFill>
          <a:blip r:embed="rId3"/>
          <a:stretch>
            <a:fillRect/>
          </a:stretch>
        </p:blipFill>
        <p:spPr>
          <a:xfrm>
            <a:off x="381740" y="1058621"/>
            <a:ext cx="2410006" cy="1360405"/>
          </a:xfrm>
          <a:prstGeom prst="rect">
            <a:avLst/>
          </a:prstGeom>
        </p:spPr>
      </p:pic>
      <p:pic>
        <p:nvPicPr>
          <p:cNvPr id="7" name="Picture 6" descr="A picture containing umbrella, sitting, wire, red&#10;&#10;Description automatically generated">
            <a:extLst>
              <a:ext uri="{FF2B5EF4-FFF2-40B4-BE49-F238E27FC236}">
                <a16:creationId xmlns:a16="http://schemas.microsoft.com/office/drawing/2014/main" id="{99EC3B28-EEDD-41B8-B896-80E3A468A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691" y="2458163"/>
            <a:ext cx="3855949" cy="4276598"/>
          </a:xfrm>
          <a:prstGeom prst="rect">
            <a:avLst/>
          </a:prstGeom>
        </p:spPr>
      </p:pic>
      <p:sp>
        <p:nvSpPr>
          <p:cNvPr id="8" name="Rectangle 7">
            <a:extLst>
              <a:ext uri="{FF2B5EF4-FFF2-40B4-BE49-F238E27FC236}">
                <a16:creationId xmlns:a16="http://schemas.microsoft.com/office/drawing/2014/main" id="{1C9AC3BB-B1B4-40F1-91CE-CAE9C122BEC1}"/>
              </a:ext>
            </a:extLst>
          </p:cNvPr>
          <p:cNvSpPr/>
          <p:nvPr/>
        </p:nvSpPr>
        <p:spPr>
          <a:xfrm>
            <a:off x="48827" y="6450733"/>
            <a:ext cx="9095173" cy="292388"/>
          </a:xfrm>
          <a:prstGeom prst="rect">
            <a:avLst/>
          </a:prstGeom>
        </p:spPr>
        <p:txBody>
          <a:bodyPr wrap="square">
            <a:spAutoFit/>
          </a:bodyPr>
          <a:lstStyle/>
          <a:p>
            <a:r>
              <a:rPr lang="en-US" sz="1300" dirty="0">
                <a:hlinkClick r:id="rId5"/>
              </a:rPr>
              <a:t>https://math.stackexchange.com/questions/2680630/find-the-volume-of-the-region-inside-both-the-sphere-x2y2z2-4-and-the-cyl</a:t>
            </a:r>
            <a:r>
              <a:rPr lang="en-US" sz="1300" dirty="0"/>
              <a:t> </a:t>
            </a:r>
          </a:p>
        </p:txBody>
      </p:sp>
    </p:spTree>
    <p:extLst>
      <p:ext uri="{BB962C8B-B14F-4D97-AF65-F5344CB8AC3E}">
        <p14:creationId xmlns:p14="http://schemas.microsoft.com/office/powerpoint/2010/main" val="18826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88560-CCF9-45CD-AF45-455139AFCAFE}"/>
              </a:ext>
            </a:extLst>
          </p:cNvPr>
          <p:cNvSpPr txBox="1"/>
          <p:nvPr/>
        </p:nvSpPr>
        <p:spPr>
          <a:xfrm>
            <a:off x="381740" y="341084"/>
            <a:ext cx="8407153" cy="3231654"/>
          </a:xfrm>
          <a:prstGeom prst="rect">
            <a:avLst/>
          </a:prstGeom>
          <a:noFill/>
        </p:spPr>
        <p:txBody>
          <a:bodyPr wrap="square" rtlCol="0">
            <a:spAutoFit/>
          </a:bodyPr>
          <a:lstStyle/>
          <a:p>
            <a:pPr algn="l"/>
            <a:r>
              <a:rPr lang="en-US" sz="2800" dirty="0"/>
              <a:t>13.6:  Triple integrals and 13.7 Cylindrical and Spherical</a:t>
            </a:r>
          </a:p>
          <a:p>
            <a:pPr algn="l"/>
            <a:endParaRPr lang="en-US" sz="2800" dirty="0"/>
          </a:p>
          <a:p>
            <a:pPr algn="l"/>
            <a:endParaRPr lang="en-US" sz="2800" dirty="0"/>
          </a:p>
          <a:p>
            <a:pPr algn="ctr"/>
            <a:r>
              <a:rPr lang="en-US" sz="6000" dirty="0"/>
              <a:t>Be able to change the order of integration.</a:t>
            </a:r>
          </a:p>
        </p:txBody>
      </p:sp>
    </p:spTree>
    <p:extLst>
      <p:ext uri="{BB962C8B-B14F-4D97-AF65-F5344CB8AC3E}">
        <p14:creationId xmlns:p14="http://schemas.microsoft.com/office/powerpoint/2010/main" val="3329010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3CB4E3-923B-43B5-89D5-612B09137DD2}"/>
              </a:ext>
            </a:extLst>
          </p:cNvPr>
          <p:cNvSpPr txBox="1"/>
          <p:nvPr/>
        </p:nvSpPr>
        <p:spPr>
          <a:xfrm>
            <a:off x="337352" y="372862"/>
            <a:ext cx="8602462" cy="1384995"/>
          </a:xfrm>
          <a:prstGeom prst="rect">
            <a:avLst/>
          </a:prstGeom>
          <a:noFill/>
        </p:spPr>
        <p:txBody>
          <a:bodyPr wrap="square" rtlCol="0">
            <a:spAutoFit/>
          </a:bodyPr>
          <a:lstStyle/>
          <a:p>
            <a:pPr algn="l"/>
            <a:r>
              <a:rPr lang="en-US" sz="2800" dirty="0"/>
              <a:t>13.9:  Change of variable</a:t>
            </a:r>
          </a:p>
          <a:p>
            <a:pPr algn="l"/>
            <a:endParaRPr lang="en-US" sz="2800" dirty="0"/>
          </a:p>
          <a:p>
            <a:pPr algn="l"/>
            <a:r>
              <a:rPr lang="en-US" sz="2800" dirty="0"/>
              <a:t>Examples:  Cylindrical, spherical, as well as more general</a:t>
            </a:r>
          </a:p>
        </p:txBody>
      </p:sp>
      <p:pic>
        <p:nvPicPr>
          <p:cNvPr id="4" name="Picture 3">
            <a:extLst>
              <a:ext uri="{FF2B5EF4-FFF2-40B4-BE49-F238E27FC236}">
                <a16:creationId xmlns:a16="http://schemas.microsoft.com/office/drawing/2014/main" id="{766925D6-F843-4C97-BBA4-44C34BA4B39E}"/>
              </a:ext>
            </a:extLst>
          </p:cNvPr>
          <p:cNvPicPr>
            <a:picLocks noChangeAspect="1"/>
          </p:cNvPicPr>
          <p:nvPr/>
        </p:nvPicPr>
        <p:blipFill>
          <a:blip r:embed="rId2"/>
          <a:stretch>
            <a:fillRect/>
          </a:stretch>
        </p:blipFill>
        <p:spPr>
          <a:xfrm>
            <a:off x="125305" y="3858470"/>
            <a:ext cx="2644529" cy="1567317"/>
          </a:xfrm>
          <a:prstGeom prst="rect">
            <a:avLst/>
          </a:prstGeom>
        </p:spPr>
      </p:pic>
      <p:grpSp>
        <p:nvGrpSpPr>
          <p:cNvPr id="6" name="Group 5">
            <a:extLst>
              <a:ext uri="{FF2B5EF4-FFF2-40B4-BE49-F238E27FC236}">
                <a16:creationId xmlns:a16="http://schemas.microsoft.com/office/drawing/2014/main" id="{05A0714B-86D2-47E8-87BD-05BBD2CBF5B5}"/>
              </a:ext>
            </a:extLst>
          </p:cNvPr>
          <p:cNvGrpSpPr/>
          <p:nvPr/>
        </p:nvGrpSpPr>
        <p:grpSpPr>
          <a:xfrm>
            <a:off x="-450634" y="1826310"/>
            <a:ext cx="9594634" cy="1846046"/>
            <a:chOff x="-450634" y="2296825"/>
            <a:chExt cx="9594634" cy="1846046"/>
          </a:xfrm>
        </p:grpSpPr>
        <p:pic>
          <p:nvPicPr>
            <p:cNvPr id="3" name="Picture 2">
              <a:extLst>
                <a:ext uri="{FF2B5EF4-FFF2-40B4-BE49-F238E27FC236}">
                  <a16:creationId xmlns:a16="http://schemas.microsoft.com/office/drawing/2014/main" id="{EC234536-B76D-4BB9-B24C-90B15DB57330}"/>
                </a:ext>
              </a:extLst>
            </p:cNvPr>
            <p:cNvPicPr>
              <a:picLocks noChangeAspect="1"/>
            </p:cNvPicPr>
            <p:nvPr/>
          </p:nvPicPr>
          <p:blipFill>
            <a:blip r:embed="rId3"/>
            <a:stretch>
              <a:fillRect/>
            </a:stretch>
          </p:blipFill>
          <p:spPr>
            <a:xfrm>
              <a:off x="-450634" y="2296825"/>
              <a:ext cx="2358088" cy="1846046"/>
            </a:xfrm>
            <a:prstGeom prst="rect">
              <a:avLst/>
            </a:prstGeom>
          </p:spPr>
        </p:pic>
        <p:pic>
          <p:nvPicPr>
            <p:cNvPr id="5" name="Picture 4">
              <a:extLst>
                <a:ext uri="{FF2B5EF4-FFF2-40B4-BE49-F238E27FC236}">
                  <a16:creationId xmlns:a16="http://schemas.microsoft.com/office/drawing/2014/main" id="{2CABE063-45D1-427E-B5AA-9F568DB2514A}"/>
                </a:ext>
              </a:extLst>
            </p:cNvPr>
            <p:cNvPicPr>
              <a:picLocks noChangeAspect="1"/>
            </p:cNvPicPr>
            <p:nvPr/>
          </p:nvPicPr>
          <p:blipFill rotWithShape="1">
            <a:blip r:embed="rId4"/>
            <a:srcRect t="20126"/>
            <a:stretch/>
          </p:blipFill>
          <p:spPr>
            <a:xfrm>
              <a:off x="1630809" y="3151571"/>
              <a:ext cx="7513191" cy="670550"/>
            </a:xfrm>
            <a:prstGeom prst="rect">
              <a:avLst/>
            </a:prstGeom>
          </p:spPr>
        </p:pic>
      </p:grpSp>
      <p:pic>
        <p:nvPicPr>
          <p:cNvPr id="7" name="Picture 6">
            <a:extLst>
              <a:ext uri="{FF2B5EF4-FFF2-40B4-BE49-F238E27FC236}">
                <a16:creationId xmlns:a16="http://schemas.microsoft.com/office/drawing/2014/main" id="{C2B82F91-E25F-4660-AB91-EDBA28ED7985}"/>
              </a:ext>
            </a:extLst>
          </p:cNvPr>
          <p:cNvPicPr>
            <a:picLocks noChangeAspect="1"/>
          </p:cNvPicPr>
          <p:nvPr/>
        </p:nvPicPr>
        <p:blipFill>
          <a:blip r:embed="rId5"/>
          <a:stretch>
            <a:fillRect/>
          </a:stretch>
        </p:blipFill>
        <p:spPr>
          <a:xfrm>
            <a:off x="0" y="5452219"/>
            <a:ext cx="9144000" cy="640972"/>
          </a:xfrm>
          <a:prstGeom prst="rect">
            <a:avLst/>
          </a:prstGeom>
        </p:spPr>
      </p:pic>
    </p:spTree>
    <p:extLst>
      <p:ext uri="{BB962C8B-B14F-4D97-AF65-F5344CB8AC3E}">
        <p14:creationId xmlns:p14="http://schemas.microsoft.com/office/powerpoint/2010/main" val="4251705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3CB4E3-923B-43B5-89D5-612B09137DD2}"/>
              </a:ext>
            </a:extLst>
          </p:cNvPr>
          <p:cNvSpPr txBox="1"/>
          <p:nvPr/>
        </p:nvSpPr>
        <p:spPr>
          <a:xfrm>
            <a:off x="337352" y="150914"/>
            <a:ext cx="8602462" cy="1092607"/>
          </a:xfrm>
          <a:prstGeom prst="rect">
            <a:avLst/>
          </a:prstGeom>
          <a:noFill/>
        </p:spPr>
        <p:txBody>
          <a:bodyPr wrap="square" rtlCol="0">
            <a:spAutoFit/>
          </a:bodyPr>
          <a:lstStyle/>
          <a:p>
            <a:pPr algn="l"/>
            <a:r>
              <a:rPr lang="en-US" sz="2800" dirty="0"/>
              <a:t>13.9:  Change of variable</a:t>
            </a:r>
          </a:p>
          <a:p>
            <a:pPr algn="l"/>
            <a:endParaRPr lang="en-US" sz="700" dirty="0"/>
          </a:p>
          <a:p>
            <a:pPr algn="l"/>
            <a:r>
              <a:rPr lang="en-US" sz="2800" dirty="0"/>
              <a:t>Examples:  Cylindrical, spherical, as well as more general</a:t>
            </a:r>
          </a:p>
        </p:txBody>
      </p:sp>
      <p:pic>
        <p:nvPicPr>
          <p:cNvPr id="8" name="Picture 7">
            <a:extLst>
              <a:ext uri="{FF2B5EF4-FFF2-40B4-BE49-F238E27FC236}">
                <a16:creationId xmlns:a16="http://schemas.microsoft.com/office/drawing/2014/main" id="{5F92739E-E7DC-4750-8C09-D5E3820B4394}"/>
              </a:ext>
            </a:extLst>
          </p:cNvPr>
          <p:cNvPicPr>
            <a:picLocks noChangeAspect="1"/>
          </p:cNvPicPr>
          <p:nvPr/>
        </p:nvPicPr>
        <p:blipFill>
          <a:blip r:embed="rId2"/>
          <a:stretch>
            <a:fillRect/>
          </a:stretch>
        </p:blipFill>
        <p:spPr>
          <a:xfrm>
            <a:off x="0" y="1258928"/>
            <a:ext cx="9144000" cy="2600117"/>
          </a:xfrm>
          <a:prstGeom prst="rect">
            <a:avLst/>
          </a:prstGeom>
        </p:spPr>
      </p:pic>
      <p:pic>
        <p:nvPicPr>
          <p:cNvPr id="9" name="Picture 8">
            <a:extLst>
              <a:ext uri="{FF2B5EF4-FFF2-40B4-BE49-F238E27FC236}">
                <a16:creationId xmlns:a16="http://schemas.microsoft.com/office/drawing/2014/main" id="{52954DA6-F76E-4098-ADD9-136D97B2BA2A}"/>
              </a:ext>
            </a:extLst>
          </p:cNvPr>
          <p:cNvPicPr>
            <a:picLocks noChangeAspect="1"/>
          </p:cNvPicPr>
          <p:nvPr/>
        </p:nvPicPr>
        <p:blipFill>
          <a:blip r:embed="rId3"/>
          <a:stretch>
            <a:fillRect/>
          </a:stretch>
        </p:blipFill>
        <p:spPr>
          <a:xfrm>
            <a:off x="-115409" y="3959529"/>
            <a:ext cx="9144000" cy="2543274"/>
          </a:xfrm>
          <a:prstGeom prst="rect">
            <a:avLst/>
          </a:prstGeom>
        </p:spPr>
      </p:pic>
    </p:spTree>
    <p:extLst>
      <p:ext uri="{BB962C8B-B14F-4D97-AF65-F5344CB8AC3E}">
        <p14:creationId xmlns:p14="http://schemas.microsoft.com/office/powerpoint/2010/main" val="2827434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3CB4E3-923B-43B5-89D5-612B09137DD2}"/>
              </a:ext>
            </a:extLst>
          </p:cNvPr>
          <p:cNvSpPr txBox="1"/>
          <p:nvPr/>
        </p:nvSpPr>
        <p:spPr>
          <a:xfrm>
            <a:off x="337352" y="150914"/>
            <a:ext cx="8602462" cy="1092607"/>
          </a:xfrm>
          <a:prstGeom prst="rect">
            <a:avLst/>
          </a:prstGeom>
          <a:noFill/>
        </p:spPr>
        <p:txBody>
          <a:bodyPr wrap="square" rtlCol="0">
            <a:spAutoFit/>
          </a:bodyPr>
          <a:lstStyle/>
          <a:p>
            <a:pPr algn="l"/>
            <a:r>
              <a:rPr lang="en-US" sz="2800" dirty="0"/>
              <a:t>13.9:  Change of variable</a:t>
            </a:r>
          </a:p>
          <a:p>
            <a:pPr algn="l"/>
            <a:endParaRPr lang="en-US" sz="700" dirty="0"/>
          </a:p>
          <a:p>
            <a:pPr algn="l"/>
            <a:r>
              <a:rPr lang="en-US" sz="2800" dirty="0"/>
              <a:t>Examples:  Cylindrical, spherical, as well as more general</a:t>
            </a:r>
          </a:p>
        </p:txBody>
      </p:sp>
      <p:pic>
        <p:nvPicPr>
          <p:cNvPr id="3" name="Picture 2">
            <a:extLst>
              <a:ext uri="{FF2B5EF4-FFF2-40B4-BE49-F238E27FC236}">
                <a16:creationId xmlns:a16="http://schemas.microsoft.com/office/drawing/2014/main" id="{2278CAF0-00D3-4A64-9868-9514FBE71185}"/>
              </a:ext>
            </a:extLst>
          </p:cNvPr>
          <p:cNvPicPr>
            <a:picLocks noChangeAspect="1"/>
          </p:cNvPicPr>
          <p:nvPr/>
        </p:nvPicPr>
        <p:blipFill>
          <a:blip r:embed="rId2"/>
          <a:stretch>
            <a:fillRect/>
          </a:stretch>
        </p:blipFill>
        <p:spPr>
          <a:xfrm>
            <a:off x="142043" y="1243521"/>
            <a:ext cx="8797771" cy="3854033"/>
          </a:xfrm>
          <a:prstGeom prst="rect">
            <a:avLst/>
          </a:prstGeom>
          <a:ln w="38100">
            <a:solidFill>
              <a:srgbClr val="FF0000"/>
            </a:solidFill>
          </a:ln>
        </p:spPr>
      </p:pic>
      <p:sp>
        <p:nvSpPr>
          <p:cNvPr id="4" name="Oval 3">
            <a:extLst>
              <a:ext uri="{FF2B5EF4-FFF2-40B4-BE49-F238E27FC236}">
                <a16:creationId xmlns:a16="http://schemas.microsoft.com/office/drawing/2014/main" id="{E490E50E-B17A-47EE-863B-19A77A666D3C}"/>
              </a:ext>
            </a:extLst>
          </p:cNvPr>
          <p:cNvSpPr/>
          <p:nvPr/>
        </p:nvSpPr>
        <p:spPr>
          <a:xfrm>
            <a:off x="5903651" y="5406501"/>
            <a:ext cx="1260629" cy="1140787"/>
          </a:xfrm>
          <a:prstGeom prst="ellipse">
            <a:avLst/>
          </a:prstGeom>
          <a:solidFill>
            <a:schemeClr val="accent5">
              <a:lumMod val="60000"/>
              <a:lumOff val="40000"/>
            </a:schemeClr>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FF55867-16E0-4C17-A52B-DAF1A1D6EB50}"/>
              </a:ext>
            </a:extLst>
          </p:cNvPr>
          <p:cNvSpPr/>
          <p:nvPr/>
        </p:nvSpPr>
        <p:spPr>
          <a:xfrm>
            <a:off x="994299" y="5317724"/>
            <a:ext cx="878889" cy="1229564"/>
          </a:xfrm>
          <a:prstGeom prst="rect">
            <a:avLst/>
          </a:prstGeom>
          <a:solidFill>
            <a:schemeClr val="accent5">
              <a:lumMod val="60000"/>
              <a:lumOff val="40000"/>
            </a:schemeClr>
          </a:solidFill>
          <a:ln w="63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126642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DD047A-B050-4B61-85B0-CD40D0399253}"/>
              </a:ext>
            </a:extLst>
          </p:cNvPr>
          <p:cNvSpPr txBox="1"/>
          <p:nvPr/>
        </p:nvSpPr>
        <p:spPr>
          <a:xfrm>
            <a:off x="326571" y="237632"/>
            <a:ext cx="8701315" cy="492443"/>
          </a:xfrm>
          <a:prstGeom prst="rect">
            <a:avLst/>
          </a:prstGeom>
          <a:noFill/>
          <a:ln>
            <a:solidFill>
              <a:srgbClr val="7030A0"/>
            </a:solidFill>
          </a:ln>
        </p:spPr>
        <p:txBody>
          <a:bodyPr wrap="square" rtlCol="0">
            <a:spAutoFit/>
          </a:bodyPr>
          <a:lstStyle/>
          <a:p>
            <a:r>
              <a:rPr lang="en-US" sz="2600" dirty="0">
                <a:solidFill>
                  <a:srgbClr val="7030A0"/>
                </a:solidFill>
              </a:rPr>
              <a:t>Section 13.8  Surface area</a:t>
            </a:r>
            <a:endParaRPr lang="en-US" sz="2600" i="1" dirty="0">
              <a:solidFill>
                <a:srgbClr val="7030A0"/>
              </a:solidFill>
            </a:endParaRPr>
          </a:p>
        </p:txBody>
      </p:sp>
      <p:sp>
        <p:nvSpPr>
          <p:cNvPr id="5" name="Rectangle 4">
            <a:extLst>
              <a:ext uri="{FF2B5EF4-FFF2-40B4-BE49-F238E27FC236}">
                <a16:creationId xmlns:a16="http://schemas.microsoft.com/office/drawing/2014/main" id="{7577617D-AEC5-441B-9D9A-BEF6BE315714}"/>
              </a:ext>
            </a:extLst>
          </p:cNvPr>
          <p:cNvSpPr/>
          <p:nvPr/>
        </p:nvSpPr>
        <p:spPr>
          <a:xfrm>
            <a:off x="105228" y="6545627"/>
            <a:ext cx="7834086" cy="276999"/>
          </a:xfrm>
          <a:prstGeom prst="rect">
            <a:avLst/>
          </a:prstGeom>
        </p:spPr>
        <p:txBody>
          <a:bodyPr wrap="square">
            <a:spAutoFit/>
          </a:bodyPr>
          <a:lstStyle/>
          <a:p>
            <a:r>
              <a:rPr lang="en-US" sz="1200" dirty="0">
                <a:hlinkClick r:id="rId2"/>
              </a:rPr>
              <a:t>http://tutorial.math.lamar.edu/Classes/CalcIII/SurfaceIntegrals.aspx</a:t>
            </a:r>
            <a:r>
              <a:rPr lang="en-US" sz="1200" dirty="0"/>
              <a:t> </a:t>
            </a:r>
          </a:p>
        </p:txBody>
      </p:sp>
      <p:pic>
        <p:nvPicPr>
          <p:cNvPr id="11" name="Picture 10">
            <a:extLst>
              <a:ext uri="{FF2B5EF4-FFF2-40B4-BE49-F238E27FC236}">
                <a16:creationId xmlns:a16="http://schemas.microsoft.com/office/drawing/2014/main" id="{CFF9AEE4-8AF2-4B40-A2E1-A0AAA2CC3347}"/>
              </a:ext>
            </a:extLst>
          </p:cNvPr>
          <p:cNvPicPr>
            <a:picLocks noChangeAspect="1"/>
          </p:cNvPicPr>
          <p:nvPr/>
        </p:nvPicPr>
        <p:blipFill>
          <a:blip r:embed="rId3"/>
          <a:stretch>
            <a:fillRect/>
          </a:stretch>
        </p:blipFill>
        <p:spPr>
          <a:xfrm>
            <a:off x="326571" y="872259"/>
            <a:ext cx="8314658" cy="1094850"/>
          </a:xfrm>
          <a:prstGeom prst="rect">
            <a:avLst/>
          </a:prstGeom>
        </p:spPr>
      </p:pic>
      <p:pic>
        <p:nvPicPr>
          <p:cNvPr id="12" name="Picture 11">
            <a:extLst>
              <a:ext uri="{FF2B5EF4-FFF2-40B4-BE49-F238E27FC236}">
                <a16:creationId xmlns:a16="http://schemas.microsoft.com/office/drawing/2014/main" id="{66C4C410-D233-4E89-B83A-82EF57CDE288}"/>
              </a:ext>
            </a:extLst>
          </p:cNvPr>
          <p:cNvPicPr>
            <a:picLocks noChangeAspect="1"/>
          </p:cNvPicPr>
          <p:nvPr/>
        </p:nvPicPr>
        <p:blipFill>
          <a:blip r:embed="rId4"/>
          <a:stretch>
            <a:fillRect/>
          </a:stretch>
        </p:blipFill>
        <p:spPr>
          <a:xfrm>
            <a:off x="4585636" y="5901408"/>
            <a:ext cx="4163864" cy="763817"/>
          </a:xfrm>
          <a:prstGeom prst="rect">
            <a:avLst/>
          </a:prstGeom>
        </p:spPr>
      </p:pic>
      <p:pic>
        <p:nvPicPr>
          <p:cNvPr id="14" name="Picture 13" descr="A picture containing umbrella, rain&#10;&#10;Description automatically generated">
            <a:extLst>
              <a:ext uri="{FF2B5EF4-FFF2-40B4-BE49-F238E27FC236}">
                <a16:creationId xmlns:a16="http://schemas.microsoft.com/office/drawing/2014/main" id="{A4F40B9E-70E8-46D3-9D4A-4369707F99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28" y="2270642"/>
            <a:ext cx="3690076" cy="4374418"/>
          </a:xfrm>
          <a:prstGeom prst="rect">
            <a:avLst/>
          </a:prstGeom>
        </p:spPr>
      </p:pic>
      <p:sp>
        <p:nvSpPr>
          <p:cNvPr id="15" name="Rectangle 14">
            <a:extLst>
              <a:ext uri="{FF2B5EF4-FFF2-40B4-BE49-F238E27FC236}">
                <a16:creationId xmlns:a16="http://schemas.microsoft.com/office/drawing/2014/main" id="{D7FEB3FC-7FFE-4A5C-9425-FBF0F3777EF7}"/>
              </a:ext>
            </a:extLst>
          </p:cNvPr>
          <p:cNvSpPr/>
          <p:nvPr/>
        </p:nvSpPr>
        <p:spPr>
          <a:xfrm>
            <a:off x="105228" y="6545627"/>
            <a:ext cx="7834086" cy="276999"/>
          </a:xfrm>
          <a:prstGeom prst="rect">
            <a:avLst/>
          </a:prstGeom>
        </p:spPr>
        <p:txBody>
          <a:bodyPr wrap="square">
            <a:spAutoFit/>
          </a:bodyPr>
          <a:lstStyle/>
          <a:p>
            <a:r>
              <a:rPr lang="en-US" sz="1200" dirty="0">
                <a:hlinkClick r:id="rId2"/>
              </a:rPr>
              <a:t>http://tutorial.math.lamar.edu/Classes/CalcIII/SurfaceIntegrals.aspx</a:t>
            </a:r>
            <a:r>
              <a:rPr lang="en-US" sz="1200" dirty="0"/>
              <a:t> </a:t>
            </a:r>
          </a:p>
        </p:txBody>
      </p:sp>
      <p:pic>
        <p:nvPicPr>
          <p:cNvPr id="16" name="Picture 15">
            <a:extLst>
              <a:ext uri="{FF2B5EF4-FFF2-40B4-BE49-F238E27FC236}">
                <a16:creationId xmlns:a16="http://schemas.microsoft.com/office/drawing/2014/main" id="{8888DBFA-2FFE-458C-8AD7-028432216A75}"/>
              </a:ext>
            </a:extLst>
          </p:cNvPr>
          <p:cNvPicPr>
            <a:picLocks noChangeAspect="1"/>
          </p:cNvPicPr>
          <p:nvPr/>
        </p:nvPicPr>
        <p:blipFill>
          <a:blip r:embed="rId6"/>
          <a:stretch>
            <a:fillRect/>
          </a:stretch>
        </p:blipFill>
        <p:spPr>
          <a:xfrm>
            <a:off x="4230916" y="2535387"/>
            <a:ext cx="1939754" cy="3345630"/>
          </a:xfrm>
          <a:prstGeom prst="rect">
            <a:avLst/>
          </a:prstGeom>
        </p:spPr>
      </p:pic>
      <p:pic>
        <p:nvPicPr>
          <p:cNvPr id="17" name="Picture 16">
            <a:extLst>
              <a:ext uri="{FF2B5EF4-FFF2-40B4-BE49-F238E27FC236}">
                <a16:creationId xmlns:a16="http://schemas.microsoft.com/office/drawing/2014/main" id="{B4E2FE02-F79B-48FA-8356-261B0820B9EF}"/>
              </a:ext>
            </a:extLst>
          </p:cNvPr>
          <p:cNvPicPr>
            <a:picLocks noChangeAspect="1"/>
          </p:cNvPicPr>
          <p:nvPr/>
        </p:nvPicPr>
        <p:blipFill>
          <a:blip r:embed="rId7"/>
          <a:stretch>
            <a:fillRect/>
          </a:stretch>
        </p:blipFill>
        <p:spPr>
          <a:xfrm>
            <a:off x="6291943" y="2357342"/>
            <a:ext cx="2735943" cy="3199360"/>
          </a:xfrm>
          <a:prstGeom prst="rect">
            <a:avLst/>
          </a:prstGeom>
        </p:spPr>
      </p:pic>
      <p:cxnSp>
        <p:nvCxnSpPr>
          <p:cNvPr id="18" name="Straight Arrow Connector 17">
            <a:extLst>
              <a:ext uri="{FF2B5EF4-FFF2-40B4-BE49-F238E27FC236}">
                <a16:creationId xmlns:a16="http://schemas.microsoft.com/office/drawing/2014/main" id="{5EA43CC4-3ADF-47B5-8C71-94C53540B14E}"/>
              </a:ext>
            </a:extLst>
          </p:cNvPr>
          <p:cNvCxnSpPr>
            <a:cxnSpLocks/>
          </p:cNvCxnSpPr>
          <p:nvPr/>
        </p:nvCxnSpPr>
        <p:spPr>
          <a:xfrm>
            <a:off x="6042296" y="4124662"/>
            <a:ext cx="725714"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CDC774-2583-46FF-8679-45D7B1C47076}"/>
              </a:ext>
            </a:extLst>
          </p:cNvPr>
          <p:cNvCxnSpPr/>
          <p:nvPr/>
        </p:nvCxnSpPr>
        <p:spPr>
          <a:xfrm>
            <a:off x="0" y="2068286"/>
            <a:ext cx="9144000"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6A2790-644B-4037-8482-4C1F8B414D3F}"/>
              </a:ext>
            </a:extLst>
          </p:cNvPr>
          <p:cNvCxnSpPr>
            <a:cxnSpLocks/>
          </p:cNvCxnSpPr>
          <p:nvPr/>
        </p:nvCxnSpPr>
        <p:spPr>
          <a:xfrm flipV="1">
            <a:off x="3909060" y="2060974"/>
            <a:ext cx="0" cy="4324586"/>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BC8A27A-2F29-4660-97F3-3B4C3042ED56}"/>
              </a:ext>
            </a:extLst>
          </p:cNvPr>
          <p:cNvSpPr/>
          <p:nvPr/>
        </p:nvSpPr>
        <p:spPr>
          <a:xfrm>
            <a:off x="5638799" y="6545627"/>
            <a:ext cx="3505201" cy="276999"/>
          </a:xfrm>
          <a:prstGeom prst="rect">
            <a:avLst/>
          </a:prstGeom>
        </p:spPr>
        <p:txBody>
          <a:bodyPr wrap="square">
            <a:spAutoFit/>
          </a:bodyPr>
          <a:lstStyle/>
          <a:p>
            <a:r>
              <a:rPr lang="en-US" sz="1200" dirty="0">
                <a:hlinkClick r:id="rId8"/>
              </a:rPr>
              <a:t>https://mathinsight.org/parametrized_surface_area</a:t>
            </a:r>
            <a:r>
              <a:rPr lang="en-US" sz="1200" dirty="0"/>
              <a:t> </a:t>
            </a:r>
          </a:p>
        </p:txBody>
      </p:sp>
    </p:spTree>
    <p:extLst>
      <p:ext uri="{BB962C8B-B14F-4D97-AF65-F5344CB8AC3E}">
        <p14:creationId xmlns:p14="http://schemas.microsoft.com/office/powerpoint/2010/main" val="92664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3CB4E3-923B-43B5-89D5-612B09137DD2}"/>
              </a:ext>
            </a:extLst>
          </p:cNvPr>
          <p:cNvSpPr txBox="1"/>
          <p:nvPr/>
        </p:nvSpPr>
        <p:spPr>
          <a:xfrm>
            <a:off x="541538" y="736847"/>
            <a:ext cx="8060924" cy="1815882"/>
          </a:xfrm>
          <a:prstGeom prst="rect">
            <a:avLst/>
          </a:prstGeom>
          <a:noFill/>
        </p:spPr>
        <p:txBody>
          <a:bodyPr wrap="square" rtlCol="0">
            <a:spAutoFit/>
          </a:bodyPr>
          <a:lstStyle/>
          <a:p>
            <a:pPr algn="l"/>
            <a:r>
              <a:rPr lang="en-US" sz="2800" dirty="0"/>
              <a:t>13.8:  Surface Integrals</a:t>
            </a:r>
          </a:p>
          <a:p>
            <a:pPr algn="l"/>
            <a:endParaRPr lang="en-US" sz="2800" dirty="0"/>
          </a:p>
          <a:p>
            <a:pPr algn="ctr"/>
            <a:r>
              <a:rPr lang="en-US" sz="2800" dirty="0"/>
              <a:t>Special case of 14.5:  scalar surface integral</a:t>
            </a:r>
          </a:p>
          <a:p>
            <a:pPr algn="ctr"/>
            <a:endParaRPr lang="en-US" sz="2800" dirty="0"/>
          </a:p>
        </p:txBody>
      </p:sp>
    </p:spTree>
    <p:extLst>
      <p:ext uri="{BB962C8B-B14F-4D97-AF65-F5344CB8AC3E}">
        <p14:creationId xmlns:p14="http://schemas.microsoft.com/office/powerpoint/2010/main" val="4060586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DD047A-B050-4B61-85B0-CD40D0399253}"/>
              </a:ext>
            </a:extLst>
          </p:cNvPr>
          <p:cNvSpPr txBox="1"/>
          <p:nvPr/>
        </p:nvSpPr>
        <p:spPr>
          <a:xfrm>
            <a:off x="326571" y="237632"/>
            <a:ext cx="8701315" cy="492443"/>
          </a:xfrm>
          <a:prstGeom prst="rect">
            <a:avLst/>
          </a:prstGeom>
          <a:noFill/>
          <a:ln>
            <a:solidFill>
              <a:srgbClr val="7030A0"/>
            </a:solidFill>
          </a:ln>
        </p:spPr>
        <p:txBody>
          <a:bodyPr wrap="square" rtlCol="0">
            <a:spAutoFit/>
          </a:bodyPr>
          <a:lstStyle/>
          <a:p>
            <a:r>
              <a:rPr lang="en-US" sz="2600" dirty="0">
                <a:solidFill>
                  <a:srgbClr val="7030A0"/>
                </a:solidFill>
              </a:rPr>
              <a:t>Section 13.8  Surface area</a:t>
            </a:r>
            <a:endParaRPr lang="en-US" sz="2600" i="1" dirty="0">
              <a:solidFill>
                <a:srgbClr val="7030A0"/>
              </a:solidFill>
            </a:endParaRPr>
          </a:p>
        </p:txBody>
      </p:sp>
      <p:sp>
        <p:nvSpPr>
          <p:cNvPr id="5" name="Rectangle 4">
            <a:extLst>
              <a:ext uri="{FF2B5EF4-FFF2-40B4-BE49-F238E27FC236}">
                <a16:creationId xmlns:a16="http://schemas.microsoft.com/office/drawing/2014/main" id="{7577617D-AEC5-441B-9D9A-BEF6BE315714}"/>
              </a:ext>
            </a:extLst>
          </p:cNvPr>
          <p:cNvSpPr/>
          <p:nvPr/>
        </p:nvSpPr>
        <p:spPr>
          <a:xfrm>
            <a:off x="105228" y="6545627"/>
            <a:ext cx="7834086" cy="276999"/>
          </a:xfrm>
          <a:prstGeom prst="rect">
            <a:avLst/>
          </a:prstGeom>
        </p:spPr>
        <p:txBody>
          <a:bodyPr wrap="square">
            <a:spAutoFit/>
          </a:bodyPr>
          <a:lstStyle/>
          <a:p>
            <a:r>
              <a:rPr lang="en-US" sz="1200" dirty="0">
                <a:hlinkClick r:id="rId2"/>
              </a:rPr>
              <a:t>http://tutorial.math.lamar.edu/Classes/CalcIII/SurfaceIntegrals.aspx</a:t>
            </a:r>
            <a:r>
              <a:rPr lang="en-US" sz="1200" dirty="0"/>
              <a:t> </a:t>
            </a:r>
          </a:p>
        </p:txBody>
      </p:sp>
      <p:pic>
        <p:nvPicPr>
          <p:cNvPr id="11" name="Picture 10">
            <a:extLst>
              <a:ext uri="{FF2B5EF4-FFF2-40B4-BE49-F238E27FC236}">
                <a16:creationId xmlns:a16="http://schemas.microsoft.com/office/drawing/2014/main" id="{CFF9AEE4-8AF2-4B40-A2E1-A0AAA2CC3347}"/>
              </a:ext>
            </a:extLst>
          </p:cNvPr>
          <p:cNvPicPr>
            <a:picLocks noChangeAspect="1"/>
          </p:cNvPicPr>
          <p:nvPr/>
        </p:nvPicPr>
        <p:blipFill>
          <a:blip r:embed="rId3"/>
          <a:stretch>
            <a:fillRect/>
          </a:stretch>
        </p:blipFill>
        <p:spPr>
          <a:xfrm>
            <a:off x="326571" y="872259"/>
            <a:ext cx="8314658" cy="1094850"/>
          </a:xfrm>
          <a:prstGeom prst="rect">
            <a:avLst/>
          </a:prstGeom>
        </p:spPr>
      </p:pic>
      <p:pic>
        <p:nvPicPr>
          <p:cNvPr id="12" name="Picture 11">
            <a:extLst>
              <a:ext uri="{FF2B5EF4-FFF2-40B4-BE49-F238E27FC236}">
                <a16:creationId xmlns:a16="http://schemas.microsoft.com/office/drawing/2014/main" id="{66C4C410-D233-4E89-B83A-82EF57CDE288}"/>
              </a:ext>
            </a:extLst>
          </p:cNvPr>
          <p:cNvPicPr>
            <a:picLocks noChangeAspect="1"/>
          </p:cNvPicPr>
          <p:nvPr/>
        </p:nvPicPr>
        <p:blipFill>
          <a:blip r:embed="rId4"/>
          <a:stretch>
            <a:fillRect/>
          </a:stretch>
        </p:blipFill>
        <p:spPr>
          <a:xfrm>
            <a:off x="4585636" y="5901408"/>
            <a:ext cx="4163864" cy="763817"/>
          </a:xfrm>
          <a:prstGeom prst="rect">
            <a:avLst/>
          </a:prstGeom>
        </p:spPr>
      </p:pic>
      <p:pic>
        <p:nvPicPr>
          <p:cNvPr id="14" name="Picture 13" descr="A picture containing umbrella, rain&#10;&#10;Description automatically generated">
            <a:extLst>
              <a:ext uri="{FF2B5EF4-FFF2-40B4-BE49-F238E27FC236}">
                <a16:creationId xmlns:a16="http://schemas.microsoft.com/office/drawing/2014/main" id="{A4F40B9E-70E8-46D3-9D4A-4369707F99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28" y="2270642"/>
            <a:ext cx="3690076" cy="4374418"/>
          </a:xfrm>
          <a:prstGeom prst="rect">
            <a:avLst/>
          </a:prstGeom>
        </p:spPr>
      </p:pic>
      <p:sp>
        <p:nvSpPr>
          <p:cNvPr id="15" name="Rectangle 14">
            <a:extLst>
              <a:ext uri="{FF2B5EF4-FFF2-40B4-BE49-F238E27FC236}">
                <a16:creationId xmlns:a16="http://schemas.microsoft.com/office/drawing/2014/main" id="{D7FEB3FC-7FFE-4A5C-9425-FBF0F3777EF7}"/>
              </a:ext>
            </a:extLst>
          </p:cNvPr>
          <p:cNvSpPr/>
          <p:nvPr/>
        </p:nvSpPr>
        <p:spPr>
          <a:xfrm>
            <a:off x="105228" y="6545627"/>
            <a:ext cx="7834086" cy="276999"/>
          </a:xfrm>
          <a:prstGeom prst="rect">
            <a:avLst/>
          </a:prstGeom>
        </p:spPr>
        <p:txBody>
          <a:bodyPr wrap="square">
            <a:spAutoFit/>
          </a:bodyPr>
          <a:lstStyle/>
          <a:p>
            <a:r>
              <a:rPr lang="en-US" sz="1200" dirty="0">
                <a:hlinkClick r:id="rId2"/>
              </a:rPr>
              <a:t>http://tutorial.math.lamar.edu/Classes/CalcIII/SurfaceIntegrals.aspx</a:t>
            </a:r>
            <a:r>
              <a:rPr lang="en-US" sz="1200" dirty="0"/>
              <a:t> </a:t>
            </a:r>
          </a:p>
        </p:txBody>
      </p:sp>
      <p:pic>
        <p:nvPicPr>
          <p:cNvPr id="16" name="Picture 15">
            <a:extLst>
              <a:ext uri="{FF2B5EF4-FFF2-40B4-BE49-F238E27FC236}">
                <a16:creationId xmlns:a16="http://schemas.microsoft.com/office/drawing/2014/main" id="{8888DBFA-2FFE-458C-8AD7-028432216A75}"/>
              </a:ext>
            </a:extLst>
          </p:cNvPr>
          <p:cNvPicPr>
            <a:picLocks noChangeAspect="1"/>
          </p:cNvPicPr>
          <p:nvPr/>
        </p:nvPicPr>
        <p:blipFill>
          <a:blip r:embed="rId6"/>
          <a:stretch>
            <a:fillRect/>
          </a:stretch>
        </p:blipFill>
        <p:spPr>
          <a:xfrm>
            <a:off x="4230916" y="2535387"/>
            <a:ext cx="1939754" cy="3345630"/>
          </a:xfrm>
          <a:prstGeom prst="rect">
            <a:avLst/>
          </a:prstGeom>
        </p:spPr>
      </p:pic>
      <p:pic>
        <p:nvPicPr>
          <p:cNvPr id="17" name="Picture 16">
            <a:extLst>
              <a:ext uri="{FF2B5EF4-FFF2-40B4-BE49-F238E27FC236}">
                <a16:creationId xmlns:a16="http://schemas.microsoft.com/office/drawing/2014/main" id="{B4E2FE02-F79B-48FA-8356-261B0820B9EF}"/>
              </a:ext>
            </a:extLst>
          </p:cNvPr>
          <p:cNvPicPr>
            <a:picLocks noChangeAspect="1"/>
          </p:cNvPicPr>
          <p:nvPr/>
        </p:nvPicPr>
        <p:blipFill>
          <a:blip r:embed="rId7"/>
          <a:stretch>
            <a:fillRect/>
          </a:stretch>
        </p:blipFill>
        <p:spPr>
          <a:xfrm>
            <a:off x="6291943" y="2357342"/>
            <a:ext cx="2735943" cy="3199360"/>
          </a:xfrm>
          <a:prstGeom prst="rect">
            <a:avLst/>
          </a:prstGeom>
        </p:spPr>
      </p:pic>
      <p:cxnSp>
        <p:nvCxnSpPr>
          <p:cNvPr id="18" name="Straight Arrow Connector 17">
            <a:extLst>
              <a:ext uri="{FF2B5EF4-FFF2-40B4-BE49-F238E27FC236}">
                <a16:creationId xmlns:a16="http://schemas.microsoft.com/office/drawing/2014/main" id="{5EA43CC4-3ADF-47B5-8C71-94C53540B14E}"/>
              </a:ext>
            </a:extLst>
          </p:cNvPr>
          <p:cNvCxnSpPr>
            <a:cxnSpLocks/>
          </p:cNvCxnSpPr>
          <p:nvPr/>
        </p:nvCxnSpPr>
        <p:spPr>
          <a:xfrm>
            <a:off x="6042296" y="4124662"/>
            <a:ext cx="725714"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CDC774-2583-46FF-8679-45D7B1C47076}"/>
              </a:ext>
            </a:extLst>
          </p:cNvPr>
          <p:cNvCxnSpPr/>
          <p:nvPr/>
        </p:nvCxnSpPr>
        <p:spPr>
          <a:xfrm>
            <a:off x="0" y="2068286"/>
            <a:ext cx="9144000"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6A2790-644B-4037-8482-4C1F8B414D3F}"/>
              </a:ext>
            </a:extLst>
          </p:cNvPr>
          <p:cNvCxnSpPr>
            <a:cxnSpLocks/>
          </p:cNvCxnSpPr>
          <p:nvPr/>
        </p:nvCxnSpPr>
        <p:spPr>
          <a:xfrm flipV="1">
            <a:off x="3909060" y="2060974"/>
            <a:ext cx="0" cy="4324586"/>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BC8A27A-2F29-4660-97F3-3B4C3042ED56}"/>
              </a:ext>
            </a:extLst>
          </p:cNvPr>
          <p:cNvSpPr/>
          <p:nvPr/>
        </p:nvSpPr>
        <p:spPr>
          <a:xfrm>
            <a:off x="5638799" y="6545627"/>
            <a:ext cx="3505201" cy="276999"/>
          </a:xfrm>
          <a:prstGeom prst="rect">
            <a:avLst/>
          </a:prstGeom>
        </p:spPr>
        <p:txBody>
          <a:bodyPr wrap="square">
            <a:spAutoFit/>
          </a:bodyPr>
          <a:lstStyle/>
          <a:p>
            <a:r>
              <a:rPr lang="en-US" sz="1200" dirty="0">
                <a:hlinkClick r:id="rId8"/>
              </a:rPr>
              <a:t>https://mathinsight.org/parametrized_surface_area</a:t>
            </a:r>
            <a:r>
              <a:rPr lang="en-US" sz="1200" dirty="0"/>
              <a:t> </a:t>
            </a:r>
          </a:p>
        </p:txBody>
      </p:sp>
    </p:spTree>
    <p:extLst>
      <p:ext uri="{BB962C8B-B14F-4D97-AF65-F5344CB8AC3E}">
        <p14:creationId xmlns:p14="http://schemas.microsoft.com/office/powerpoint/2010/main" val="608663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umbrella, rain&#10;&#10;Description automatically generated">
            <a:extLst>
              <a:ext uri="{FF2B5EF4-FFF2-40B4-BE49-F238E27FC236}">
                <a16:creationId xmlns:a16="http://schemas.microsoft.com/office/drawing/2014/main" id="{93CBD702-673E-479B-BA59-E4EB16A1E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28" y="2270642"/>
            <a:ext cx="3690076" cy="4374418"/>
          </a:xfrm>
          <a:prstGeom prst="rect">
            <a:avLst/>
          </a:prstGeom>
        </p:spPr>
      </p:pic>
      <p:sp>
        <p:nvSpPr>
          <p:cNvPr id="4" name="TextBox 3">
            <a:extLst>
              <a:ext uri="{FF2B5EF4-FFF2-40B4-BE49-F238E27FC236}">
                <a16:creationId xmlns:a16="http://schemas.microsoft.com/office/drawing/2014/main" id="{2336AAB1-2BA1-48F0-B725-929364B88E0A}"/>
              </a:ext>
            </a:extLst>
          </p:cNvPr>
          <p:cNvSpPr txBox="1"/>
          <p:nvPr/>
        </p:nvSpPr>
        <p:spPr>
          <a:xfrm>
            <a:off x="326571" y="237632"/>
            <a:ext cx="8701315" cy="492443"/>
          </a:xfrm>
          <a:prstGeom prst="rect">
            <a:avLst/>
          </a:prstGeom>
          <a:noFill/>
          <a:ln>
            <a:solidFill>
              <a:srgbClr val="7030A0"/>
            </a:solidFill>
          </a:ln>
        </p:spPr>
        <p:txBody>
          <a:bodyPr wrap="square" rtlCol="0">
            <a:spAutoFit/>
          </a:bodyPr>
          <a:lstStyle/>
          <a:p>
            <a:r>
              <a:rPr lang="en-US" sz="2600" dirty="0">
                <a:solidFill>
                  <a:srgbClr val="7030A0"/>
                </a:solidFill>
              </a:rPr>
              <a:t>Scalar surface integral of a function </a:t>
            </a:r>
            <a:r>
              <a:rPr lang="en-US" sz="2600" i="1" dirty="0">
                <a:solidFill>
                  <a:srgbClr val="7030A0"/>
                </a:solidFill>
              </a:rPr>
              <a:t>z = f(x, y) </a:t>
            </a:r>
            <a:r>
              <a:rPr lang="en-US" sz="2600" dirty="0">
                <a:solidFill>
                  <a:srgbClr val="7030A0"/>
                </a:solidFill>
              </a:rPr>
              <a:t>over a surface </a:t>
            </a:r>
            <a:r>
              <a:rPr lang="en-US" sz="2600" i="1" dirty="0">
                <a:solidFill>
                  <a:srgbClr val="7030A0"/>
                </a:solidFill>
              </a:rPr>
              <a:t>S</a:t>
            </a:r>
          </a:p>
        </p:txBody>
      </p:sp>
      <p:sp>
        <p:nvSpPr>
          <p:cNvPr id="5" name="Rectangle 4">
            <a:extLst>
              <a:ext uri="{FF2B5EF4-FFF2-40B4-BE49-F238E27FC236}">
                <a16:creationId xmlns:a16="http://schemas.microsoft.com/office/drawing/2014/main" id="{104E31CA-1EFF-4F9E-B543-3A3C7D58F3F5}"/>
              </a:ext>
            </a:extLst>
          </p:cNvPr>
          <p:cNvSpPr/>
          <p:nvPr/>
        </p:nvSpPr>
        <p:spPr>
          <a:xfrm>
            <a:off x="105228" y="6545627"/>
            <a:ext cx="7834086" cy="276999"/>
          </a:xfrm>
          <a:prstGeom prst="rect">
            <a:avLst/>
          </a:prstGeom>
        </p:spPr>
        <p:txBody>
          <a:bodyPr wrap="square">
            <a:spAutoFit/>
          </a:bodyPr>
          <a:lstStyle/>
          <a:p>
            <a:r>
              <a:rPr lang="en-US" sz="1200" dirty="0">
                <a:hlinkClick r:id="rId3"/>
              </a:rPr>
              <a:t>http://tutorial.math.lamar.edu/Classes/CalcIII/SurfaceIntegrals.aspx</a:t>
            </a:r>
            <a:r>
              <a:rPr lang="en-US" sz="1200" dirty="0"/>
              <a:t> </a:t>
            </a:r>
          </a:p>
        </p:txBody>
      </p:sp>
      <p:pic>
        <p:nvPicPr>
          <p:cNvPr id="6" name="Picture 5">
            <a:extLst>
              <a:ext uri="{FF2B5EF4-FFF2-40B4-BE49-F238E27FC236}">
                <a16:creationId xmlns:a16="http://schemas.microsoft.com/office/drawing/2014/main" id="{E3895777-7EE7-4E9B-90CF-AC202965E2F1}"/>
              </a:ext>
            </a:extLst>
          </p:cNvPr>
          <p:cNvPicPr>
            <a:picLocks noChangeAspect="1"/>
          </p:cNvPicPr>
          <p:nvPr/>
        </p:nvPicPr>
        <p:blipFill>
          <a:blip r:embed="rId4"/>
          <a:stretch>
            <a:fillRect/>
          </a:stretch>
        </p:blipFill>
        <p:spPr>
          <a:xfrm>
            <a:off x="246741" y="976983"/>
            <a:ext cx="8621486" cy="931568"/>
          </a:xfrm>
          <a:prstGeom prst="rect">
            <a:avLst/>
          </a:prstGeom>
        </p:spPr>
      </p:pic>
      <p:pic>
        <p:nvPicPr>
          <p:cNvPr id="7" name="Picture 6">
            <a:extLst>
              <a:ext uri="{FF2B5EF4-FFF2-40B4-BE49-F238E27FC236}">
                <a16:creationId xmlns:a16="http://schemas.microsoft.com/office/drawing/2014/main" id="{597B230E-ED21-4F1F-BCDC-E5774F05CB85}"/>
              </a:ext>
            </a:extLst>
          </p:cNvPr>
          <p:cNvPicPr>
            <a:picLocks noChangeAspect="1"/>
          </p:cNvPicPr>
          <p:nvPr/>
        </p:nvPicPr>
        <p:blipFill>
          <a:blip r:embed="rId5"/>
          <a:stretch>
            <a:fillRect/>
          </a:stretch>
        </p:blipFill>
        <p:spPr>
          <a:xfrm>
            <a:off x="4230916" y="2535387"/>
            <a:ext cx="1939754" cy="3345630"/>
          </a:xfrm>
          <a:prstGeom prst="rect">
            <a:avLst/>
          </a:prstGeom>
        </p:spPr>
      </p:pic>
      <p:pic>
        <p:nvPicPr>
          <p:cNvPr id="8" name="Picture 7">
            <a:extLst>
              <a:ext uri="{FF2B5EF4-FFF2-40B4-BE49-F238E27FC236}">
                <a16:creationId xmlns:a16="http://schemas.microsoft.com/office/drawing/2014/main" id="{5BC6D139-5AA6-4836-A779-39E6A34D7EB6}"/>
              </a:ext>
            </a:extLst>
          </p:cNvPr>
          <p:cNvPicPr>
            <a:picLocks noChangeAspect="1"/>
          </p:cNvPicPr>
          <p:nvPr/>
        </p:nvPicPr>
        <p:blipFill>
          <a:blip r:embed="rId6"/>
          <a:stretch>
            <a:fillRect/>
          </a:stretch>
        </p:blipFill>
        <p:spPr>
          <a:xfrm>
            <a:off x="6291943" y="2357342"/>
            <a:ext cx="2735943" cy="3199360"/>
          </a:xfrm>
          <a:prstGeom prst="rect">
            <a:avLst/>
          </a:prstGeom>
        </p:spPr>
      </p:pic>
      <p:cxnSp>
        <p:nvCxnSpPr>
          <p:cNvPr id="10" name="Straight Arrow Connector 9">
            <a:extLst>
              <a:ext uri="{FF2B5EF4-FFF2-40B4-BE49-F238E27FC236}">
                <a16:creationId xmlns:a16="http://schemas.microsoft.com/office/drawing/2014/main" id="{A915BFD8-8632-4438-A5E5-4CC741D858BE}"/>
              </a:ext>
            </a:extLst>
          </p:cNvPr>
          <p:cNvCxnSpPr>
            <a:cxnSpLocks/>
          </p:cNvCxnSpPr>
          <p:nvPr/>
        </p:nvCxnSpPr>
        <p:spPr>
          <a:xfrm>
            <a:off x="6042296" y="4124662"/>
            <a:ext cx="725714"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5F4DE2-EDB6-4866-B4F5-21ED5BFFE087}"/>
              </a:ext>
            </a:extLst>
          </p:cNvPr>
          <p:cNvCxnSpPr/>
          <p:nvPr/>
        </p:nvCxnSpPr>
        <p:spPr>
          <a:xfrm>
            <a:off x="0" y="2068286"/>
            <a:ext cx="9144000"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236D78E-DBC5-4B19-AAF3-EA2E25521D42}"/>
              </a:ext>
            </a:extLst>
          </p:cNvPr>
          <p:cNvCxnSpPr>
            <a:cxnSpLocks/>
          </p:cNvCxnSpPr>
          <p:nvPr/>
        </p:nvCxnSpPr>
        <p:spPr>
          <a:xfrm flipV="1">
            <a:off x="3909060" y="2060974"/>
            <a:ext cx="0" cy="4324586"/>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4C8616B-E1C9-41CF-94F5-BF27A17D87AB}"/>
              </a:ext>
            </a:extLst>
          </p:cNvPr>
          <p:cNvSpPr/>
          <p:nvPr/>
        </p:nvSpPr>
        <p:spPr>
          <a:xfrm>
            <a:off x="5638799" y="6545627"/>
            <a:ext cx="3505201" cy="276999"/>
          </a:xfrm>
          <a:prstGeom prst="rect">
            <a:avLst/>
          </a:prstGeom>
        </p:spPr>
        <p:txBody>
          <a:bodyPr wrap="square">
            <a:spAutoFit/>
          </a:bodyPr>
          <a:lstStyle/>
          <a:p>
            <a:r>
              <a:rPr lang="en-US" sz="1200" dirty="0">
                <a:hlinkClick r:id="rId7"/>
              </a:rPr>
              <a:t>https://mathinsight.org/parametrized_surface_area</a:t>
            </a:r>
            <a:r>
              <a:rPr lang="en-US" sz="1200" dirty="0"/>
              <a:t> </a:t>
            </a:r>
          </a:p>
        </p:txBody>
      </p:sp>
    </p:spTree>
    <p:extLst>
      <p:ext uri="{BB962C8B-B14F-4D97-AF65-F5344CB8AC3E}">
        <p14:creationId xmlns:p14="http://schemas.microsoft.com/office/powerpoint/2010/main" val="844804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0A22CB-12FF-435C-938A-209DCB530737}"/>
              </a:ext>
            </a:extLst>
          </p:cNvPr>
          <p:cNvSpPr txBox="1"/>
          <p:nvPr/>
        </p:nvSpPr>
        <p:spPr>
          <a:xfrm>
            <a:off x="692459" y="266330"/>
            <a:ext cx="7288566" cy="1384995"/>
          </a:xfrm>
          <a:prstGeom prst="rect">
            <a:avLst/>
          </a:prstGeom>
          <a:noFill/>
        </p:spPr>
        <p:txBody>
          <a:bodyPr wrap="square" rtlCol="0">
            <a:spAutoFit/>
          </a:bodyPr>
          <a:lstStyle/>
          <a:p>
            <a:pPr algn="l"/>
            <a:r>
              <a:rPr lang="en-US" sz="2800" dirty="0"/>
              <a:t>14.1: Vector Fields</a:t>
            </a:r>
          </a:p>
          <a:p>
            <a:pPr algn="l"/>
            <a:endParaRPr lang="en-US" sz="2800" dirty="0"/>
          </a:p>
          <a:p>
            <a:pPr algn="ctr"/>
            <a:r>
              <a:rPr lang="en-US" sz="2800" dirty="0"/>
              <a:t> Be able to draw them and/or identify them</a:t>
            </a:r>
          </a:p>
        </p:txBody>
      </p:sp>
      <p:pic>
        <p:nvPicPr>
          <p:cNvPr id="3" name="Picture 2">
            <a:extLst>
              <a:ext uri="{FF2B5EF4-FFF2-40B4-BE49-F238E27FC236}">
                <a16:creationId xmlns:a16="http://schemas.microsoft.com/office/drawing/2014/main" id="{E439939C-6C6E-49C3-B8CE-B8691EDBD277}"/>
              </a:ext>
            </a:extLst>
          </p:cNvPr>
          <p:cNvPicPr>
            <a:picLocks noChangeAspect="1"/>
          </p:cNvPicPr>
          <p:nvPr/>
        </p:nvPicPr>
        <p:blipFill rotWithShape="1">
          <a:blip r:embed="rId2"/>
          <a:srcRect l="67404" t="55171"/>
          <a:stretch/>
        </p:blipFill>
        <p:spPr>
          <a:xfrm>
            <a:off x="5304640" y="2911876"/>
            <a:ext cx="3828139" cy="3929431"/>
          </a:xfrm>
          <a:prstGeom prst="rect">
            <a:avLst/>
          </a:prstGeom>
        </p:spPr>
      </p:pic>
      <p:pic>
        <p:nvPicPr>
          <p:cNvPr id="4" name="Picture 3">
            <a:extLst>
              <a:ext uri="{FF2B5EF4-FFF2-40B4-BE49-F238E27FC236}">
                <a16:creationId xmlns:a16="http://schemas.microsoft.com/office/drawing/2014/main" id="{F77C1004-3AE3-4D9D-A7F1-7CB0B9033CB0}"/>
              </a:ext>
            </a:extLst>
          </p:cNvPr>
          <p:cNvPicPr>
            <a:picLocks noChangeAspect="1"/>
          </p:cNvPicPr>
          <p:nvPr/>
        </p:nvPicPr>
        <p:blipFill>
          <a:blip r:embed="rId3"/>
          <a:stretch>
            <a:fillRect/>
          </a:stretch>
        </p:blipFill>
        <p:spPr>
          <a:xfrm>
            <a:off x="868988" y="1647683"/>
            <a:ext cx="2381250" cy="561975"/>
          </a:xfrm>
          <a:prstGeom prst="rect">
            <a:avLst/>
          </a:prstGeom>
        </p:spPr>
      </p:pic>
    </p:spTree>
    <p:extLst>
      <p:ext uri="{BB962C8B-B14F-4D97-AF65-F5344CB8AC3E}">
        <p14:creationId xmlns:p14="http://schemas.microsoft.com/office/powerpoint/2010/main" val="972230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192022-0A34-496A-B7D4-4AD0823DAF0B}"/>
              </a:ext>
            </a:extLst>
          </p:cNvPr>
          <p:cNvSpPr txBox="1"/>
          <p:nvPr/>
        </p:nvSpPr>
        <p:spPr>
          <a:xfrm>
            <a:off x="464457" y="312060"/>
            <a:ext cx="7750629" cy="5139869"/>
          </a:xfrm>
          <a:prstGeom prst="rect">
            <a:avLst/>
          </a:prstGeom>
          <a:noFill/>
        </p:spPr>
        <p:txBody>
          <a:bodyPr wrap="square" rtlCol="0">
            <a:spAutoFit/>
          </a:bodyPr>
          <a:lstStyle/>
          <a:p>
            <a:pPr algn="l"/>
            <a:r>
              <a:rPr lang="en-US" sz="2400" dirty="0"/>
              <a:t>Note both parts of exam are open book/open notes</a:t>
            </a:r>
          </a:p>
          <a:p>
            <a:pPr algn="l"/>
            <a:endParaRPr lang="en-US" sz="2400" dirty="0"/>
          </a:p>
          <a:p>
            <a:pPr algn="l"/>
            <a:r>
              <a:rPr lang="en-US" sz="2400" dirty="0"/>
              <a:t>You may look up integral formulas and trig identities.</a:t>
            </a:r>
          </a:p>
          <a:p>
            <a:pPr algn="l"/>
            <a:r>
              <a:rPr lang="en-US" sz="2400" dirty="0"/>
              <a:t>You may use </a:t>
            </a:r>
            <a:r>
              <a:rPr lang="en-US" sz="2400" dirty="0" err="1"/>
              <a:t>WolframAlpha</a:t>
            </a:r>
            <a:r>
              <a:rPr lang="en-US" sz="2400" dirty="0"/>
              <a:t> to draw graphs.</a:t>
            </a:r>
          </a:p>
          <a:p>
            <a:pPr algn="l"/>
            <a:endParaRPr lang="en-US" sz="2400" dirty="0"/>
          </a:p>
          <a:p>
            <a:pPr algn="l"/>
            <a:r>
              <a:rPr lang="en-US" sz="2400" dirty="0"/>
              <a:t>Please do the problems yourself.</a:t>
            </a:r>
          </a:p>
          <a:p>
            <a:pPr algn="l"/>
            <a:endParaRPr lang="en-US" sz="2400" dirty="0"/>
          </a:p>
          <a:p>
            <a:pPr algn="l"/>
            <a:r>
              <a:rPr lang="en-US" sz="3200" dirty="0">
                <a:solidFill>
                  <a:srgbClr val="C00000"/>
                </a:solidFill>
              </a:rPr>
              <a:t>Create your own review sheet(s) including all formulas you might need for quick reference.</a:t>
            </a:r>
          </a:p>
          <a:p>
            <a:pPr algn="l"/>
            <a:endParaRPr lang="en-US" sz="2400" dirty="0">
              <a:solidFill>
                <a:srgbClr val="C00000"/>
              </a:solidFill>
            </a:endParaRPr>
          </a:p>
          <a:p>
            <a:pPr algn="l"/>
            <a:r>
              <a:rPr lang="en-US" sz="2400" b="1" dirty="0"/>
              <a:t>If you need an extension on HW/quizzes, ask and it shall be granted.  </a:t>
            </a:r>
            <a:r>
              <a:rPr lang="en-US" sz="2400" b="1" dirty="0">
                <a:solidFill>
                  <a:srgbClr val="C00000"/>
                </a:solidFill>
              </a:rPr>
              <a:t>If you need an extension on midterm 2,</a:t>
            </a:r>
          </a:p>
          <a:p>
            <a:pPr algn="l"/>
            <a:r>
              <a:rPr lang="en-US" sz="2400" dirty="0">
                <a:solidFill>
                  <a:srgbClr val="C00000"/>
                </a:solidFill>
              </a:rPr>
              <a:t> it may or </a:t>
            </a:r>
            <a:r>
              <a:rPr lang="en-US" sz="2400" b="1" dirty="0">
                <a:solidFill>
                  <a:srgbClr val="C00000"/>
                </a:solidFill>
              </a:rPr>
              <a:t>may not be granted</a:t>
            </a:r>
            <a:r>
              <a:rPr lang="en-US" sz="2400" dirty="0">
                <a:solidFill>
                  <a:srgbClr val="C00000"/>
                </a:solidFill>
              </a:rPr>
              <a:t>, so ask early.</a:t>
            </a:r>
          </a:p>
        </p:txBody>
      </p:sp>
      <p:sp>
        <p:nvSpPr>
          <p:cNvPr id="3" name="Rectangle 2">
            <a:extLst>
              <a:ext uri="{FF2B5EF4-FFF2-40B4-BE49-F238E27FC236}">
                <a16:creationId xmlns:a16="http://schemas.microsoft.com/office/drawing/2014/main" id="{CAF8F1E1-CE2E-4CC8-8417-C1820D18FE65}"/>
              </a:ext>
            </a:extLst>
          </p:cNvPr>
          <p:cNvSpPr/>
          <p:nvPr/>
        </p:nvSpPr>
        <p:spPr>
          <a:xfrm>
            <a:off x="464457" y="5702473"/>
            <a:ext cx="8447314" cy="830997"/>
          </a:xfrm>
          <a:prstGeom prst="rect">
            <a:avLst/>
          </a:prstGeom>
        </p:spPr>
        <p:txBody>
          <a:bodyPr wrap="square">
            <a:spAutoFit/>
          </a:bodyPr>
          <a:lstStyle/>
          <a:p>
            <a:r>
              <a:rPr lang="en-US" sz="2400" b="1" dirty="0">
                <a:solidFill>
                  <a:srgbClr val="7030A0"/>
                </a:solidFill>
              </a:rPr>
              <a:t>Click on ask your teacher if you have questions or problems.  Include your answer or any other useful info in your e-mail.</a:t>
            </a:r>
          </a:p>
        </p:txBody>
      </p:sp>
      <p:pic>
        <p:nvPicPr>
          <p:cNvPr id="4" name="Picture 3">
            <a:extLst>
              <a:ext uri="{FF2B5EF4-FFF2-40B4-BE49-F238E27FC236}">
                <a16:creationId xmlns:a16="http://schemas.microsoft.com/office/drawing/2014/main" id="{33D60A5E-BA39-4834-B55A-835C8A7A7BC0}"/>
              </a:ext>
            </a:extLst>
          </p:cNvPr>
          <p:cNvPicPr>
            <a:picLocks noChangeAspect="1"/>
          </p:cNvPicPr>
          <p:nvPr/>
        </p:nvPicPr>
        <p:blipFill>
          <a:blip r:embed="rId2"/>
          <a:stretch>
            <a:fillRect/>
          </a:stretch>
        </p:blipFill>
        <p:spPr>
          <a:xfrm>
            <a:off x="6581659" y="5123549"/>
            <a:ext cx="2475255" cy="673780"/>
          </a:xfrm>
          <a:prstGeom prst="rect">
            <a:avLst/>
          </a:prstGeom>
        </p:spPr>
      </p:pic>
    </p:spTree>
    <p:extLst>
      <p:ext uri="{BB962C8B-B14F-4D97-AF65-F5344CB8AC3E}">
        <p14:creationId xmlns:p14="http://schemas.microsoft.com/office/powerpoint/2010/main" val="9270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1D0A3E-8E76-4802-8EBD-FF217E9678FB}"/>
              </a:ext>
            </a:extLst>
          </p:cNvPr>
          <p:cNvSpPr txBox="1"/>
          <p:nvPr/>
        </p:nvSpPr>
        <p:spPr>
          <a:xfrm>
            <a:off x="488273" y="754602"/>
            <a:ext cx="8336132" cy="3724096"/>
          </a:xfrm>
          <a:prstGeom prst="rect">
            <a:avLst/>
          </a:prstGeom>
          <a:noFill/>
        </p:spPr>
        <p:txBody>
          <a:bodyPr wrap="square" rtlCol="0">
            <a:spAutoFit/>
          </a:bodyPr>
          <a:lstStyle/>
          <a:p>
            <a:pPr algn="l"/>
            <a:r>
              <a:rPr lang="en-US" sz="2800" dirty="0"/>
              <a:t>14.2  Line integrals</a:t>
            </a:r>
          </a:p>
          <a:p>
            <a:pPr algn="l"/>
            <a:endParaRPr lang="en-US" sz="2800" dirty="0"/>
          </a:p>
          <a:p>
            <a:pPr algn="l"/>
            <a:r>
              <a:rPr lang="en-US" sz="2800" dirty="0"/>
              <a:t>14.5  Surface integrals</a:t>
            </a:r>
          </a:p>
          <a:p>
            <a:pPr algn="l"/>
            <a:endParaRPr lang="en-US" sz="2800" dirty="0"/>
          </a:p>
          <a:p>
            <a:pPr algn="l"/>
            <a:endParaRPr lang="en-US" sz="2800" dirty="0"/>
          </a:p>
          <a:p>
            <a:pPr algn="ctr"/>
            <a:r>
              <a:rPr lang="en-US" sz="4800" dirty="0"/>
              <a:t>Are you integrating over a scalar field or a vector field?</a:t>
            </a:r>
          </a:p>
        </p:txBody>
      </p:sp>
    </p:spTree>
    <p:extLst>
      <p:ext uri="{BB962C8B-B14F-4D97-AF65-F5344CB8AC3E}">
        <p14:creationId xmlns:p14="http://schemas.microsoft.com/office/powerpoint/2010/main" val="1040511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1D0A3E-8E76-4802-8EBD-FF217E9678FB}"/>
              </a:ext>
            </a:extLst>
          </p:cNvPr>
          <p:cNvSpPr txBox="1"/>
          <p:nvPr/>
        </p:nvSpPr>
        <p:spPr>
          <a:xfrm>
            <a:off x="443883" y="221939"/>
            <a:ext cx="8336132" cy="4216539"/>
          </a:xfrm>
          <a:prstGeom prst="rect">
            <a:avLst/>
          </a:prstGeom>
          <a:noFill/>
        </p:spPr>
        <p:txBody>
          <a:bodyPr wrap="square" rtlCol="0">
            <a:spAutoFit/>
          </a:bodyPr>
          <a:lstStyle/>
          <a:p>
            <a:pPr algn="l"/>
            <a:r>
              <a:rPr lang="en-US" sz="2800" dirty="0">
                <a:solidFill>
                  <a:srgbClr val="C00000"/>
                </a:solidFill>
              </a:rPr>
              <a:t>14.2  Line integrals         </a:t>
            </a:r>
          </a:p>
          <a:p>
            <a:pPr algn="l"/>
            <a:endParaRPr lang="en-US" sz="2800" dirty="0"/>
          </a:p>
          <a:p>
            <a:pPr algn="l"/>
            <a:endParaRPr lang="en-US" sz="2800" dirty="0"/>
          </a:p>
          <a:p>
            <a:pPr algn="l"/>
            <a:endParaRPr lang="en-US" sz="2800" dirty="0"/>
          </a:p>
          <a:p>
            <a:pPr algn="l"/>
            <a:endParaRPr lang="en-US" sz="2800" dirty="0"/>
          </a:p>
          <a:p>
            <a:pPr algn="l"/>
            <a:endParaRPr lang="en-US" sz="2800" dirty="0"/>
          </a:p>
          <a:p>
            <a:pPr algn="l"/>
            <a:endParaRPr lang="en-US" sz="2800" dirty="0"/>
          </a:p>
          <a:p>
            <a:pPr algn="l"/>
            <a:endParaRPr lang="en-US" sz="1600" dirty="0"/>
          </a:p>
          <a:p>
            <a:pPr algn="l"/>
            <a:r>
              <a:rPr lang="en-US" sz="2800" dirty="0">
                <a:solidFill>
                  <a:srgbClr val="C00000"/>
                </a:solidFill>
              </a:rPr>
              <a:t>14.5  Surface integrals</a:t>
            </a:r>
          </a:p>
          <a:p>
            <a:pPr algn="l"/>
            <a:endParaRPr lang="en-US" sz="2800" dirty="0"/>
          </a:p>
        </p:txBody>
      </p:sp>
      <p:pic>
        <p:nvPicPr>
          <p:cNvPr id="3" name="Picture 2">
            <a:extLst>
              <a:ext uri="{FF2B5EF4-FFF2-40B4-BE49-F238E27FC236}">
                <a16:creationId xmlns:a16="http://schemas.microsoft.com/office/drawing/2014/main" id="{5AE210B5-12AD-4C0A-A217-0E80AC0BC24B}"/>
              </a:ext>
            </a:extLst>
          </p:cNvPr>
          <p:cNvPicPr>
            <a:picLocks noChangeAspect="1"/>
          </p:cNvPicPr>
          <p:nvPr/>
        </p:nvPicPr>
        <p:blipFill>
          <a:blip r:embed="rId2"/>
          <a:stretch>
            <a:fillRect/>
          </a:stretch>
        </p:blipFill>
        <p:spPr>
          <a:xfrm>
            <a:off x="443883" y="996191"/>
            <a:ext cx="2581275" cy="923925"/>
          </a:xfrm>
          <a:prstGeom prst="rect">
            <a:avLst/>
          </a:prstGeom>
        </p:spPr>
      </p:pic>
      <p:pic>
        <p:nvPicPr>
          <p:cNvPr id="4" name="Picture 3">
            <a:extLst>
              <a:ext uri="{FF2B5EF4-FFF2-40B4-BE49-F238E27FC236}">
                <a16:creationId xmlns:a16="http://schemas.microsoft.com/office/drawing/2014/main" id="{BB795D08-FD7C-4982-9C6A-ABB6C4856432}"/>
              </a:ext>
            </a:extLst>
          </p:cNvPr>
          <p:cNvPicPr>
            <a:picLocks noChangeAspect="1"/>
          </p:cNvPicPr>
          <p:nvPr/>
        </p:nvPicPr>
        <p:blipFill>
          <a:blip r:embed="rId3"/>
          <a:stretch>
            <a:fillRect/>
          </a:stretch>
        </p:blipFill>
        <p:spPr>
          <a:xfrm>
            <a:off x="2953487" y="934278"/>
            <a:ext cx="5657850" cy="1047750"/>
          </a:xfrm>
          <a:prstGeom prst="rect">
            <a:avLst/>
          </a:prstGeom>
        </p:spPr>
      </p:pic>
      <p:grpSp>
        <p:nvGrpSpPr>
          <p:cNvPr id="7" name="Group 6">
            <a:extLst>
              <a:ext uri="{FF2B5EF4-FFF2-40B4-BE49-F238E27FC236}">
                <a16:creationId xmlns:a16="http://schemas.microsoft.com/office/drawing/2014/main" id="{5ACE293B-55B5-42CD-A267-14F8AA53E362}"/>
              </a:ext>
            </a:extLst>
          </p:cNvPr>
          <p:cNvGrpSpPr>
            <a:grpSpLocks noChangeAspect="1"/>
          </p:cNvGrpSpPr>
          <p:nvPr/>
        </p:nvGrpSpPr>
        <p:grpSpPr>
          <a:xfrm>
            <a:off x="443884" y="2109160"/>
            <a:ext cx="8232477" cy="1097280"/>
            <a:chOff x="488273" y="2801622"/>
            <a:chExt cx="9019712" cy="1202208"/>
          </a:xfrm>
        </p:grpSpPr>
        <p:pic>
          <p:nvPicPr>
            <p:cNvPr id="5" name="Picture 4">
              <a:extLst>
                <a:ext uri="{FF2B5EF4-FFF2-40B4-BE49-F238E27FC236}">
                  <a16:creationId xmlns:a16="http://schemas.microsoft.com/office/drawing/2014/main" id="{56B068EC-25FC-41A0-8036-647679358D6F}"/>
                </a:ext>
              </a:extLst>
            </p:cNvPr>
            <p:cNvPicPr>
              <a:picLocks noChangeAspect="1"/>
            </p:cNvPicPr>
            <p:nvPr/>
          </p:nvPicPr>
          <p:blipFill>
            <a:blip r:embed="rId4"/>
            <a:stretch>
              <a:fillRect/>
            </a:stretch>
          </p:blipFill>
          <p:spPr>
            <a:xfrm>
              <a:off x="488273" y="2801622"/>
              <a:ext cx="4326509" cy="1202208"/>
            </a:xfrm>
            <a:prstGeom prst="rect">
              <a:avLst/>
            </a:prstGeom>
          </p:spPr>
        </p:pic>
        <p:pic>
          <p:nvPicPr>
            <p:cNvPr id="6" name="Picture 5">
              <a:extLst>
                <a:ext uri="{FF2B5EF4-FFF2-40B4-BE49-F238E27FC236}">
                  <a16:creationId xmlns:a16="http://schemas.microsoft.com/office/drawing/2014/main" id="{42AA00DB-84CE-498C-922E-A5E408CDE86E}"/>
                </a:ext>
              </a:extLst>
            </p:cNvPr>
            <p:cNvPicPr>
              <a:picLocks noChangeAspect="1"/>
            </p:cNvPicPr>
            <p:nvPr/>
          </p:nvPicPr>
          <p:blipFill>
            <a:blip r:embed="rId5"/>
            <a:stretch>
              <a:fillRect/>
            </a:stretch>
          </p:blipFill>
          <p:spPr>
            <a:xfrm>
              <a:off x="4814783" y="2895584"/>
              <a:ext cx="4693202" cy="853309"/>
            </a:xfrm>
            <a:prstGeom prst="rect">
              <a:avLst/>
            </a:prstGeom>
          </p:spPr>
        </p:pic>
      </p:grpSp>
      <p:pic>
        <p:nvPicPr>
          <p:cNvPr id="9" name="Picture 8">
            <a:extLst>
              <a:ext uri="{FF2B5EF4-FFF2-40B4-BE49-F238E27FC236}">
                <a16:creationId xmlns:a16="http://schemas.microsoft.com/office/drawing/2014/main" id="{5647B4CE-D442-44D3-B553-999D7D68FC2D}"/>
              </a:ext>
            </a:extLst>
          </p:cNvPr>
          <p:cNvPicPr>
            <a:picLocks noChangeAspect="1"/>
          </p:cNvPicPr>
          <p:nvPr/>
        </p:nvPicPr>
        <p:blipFill>
          <a:blip r:embed="rId6"/>
          <a:stretch>
            <a:fillRect/>
          </a:stretch>
        </p:blipFill>
        <p:spPr>
          <a:xfrm>
            <a:off x="103654" y="5428573"/>
            <a:ext cx="8676361" cy="1328014"/>
          </a:xfrm>
          <a:prstGeom prst="rect">
            <a:avLst/>
          </a:prstGeom>
        </p:spPr>
      </p:pic>
      <p:pic>
        <p:nvPicPr>
          <p:cNvPr id="10" name="Picture 9">
            <a:extLst>
              <a:ext uri="{FF2B5EF4-FFF2-40B4-BE49-F238E27FC236}">
                <a16:creationId xmlns:a16="http://schemas.microsoft.com/office/drawing/2014/main" id="{33CF0650-4851-4D49-BFB3-950D02AD49F8}"/>
              </a:ext>
            </a:extLst>
          </p:cNvPr>
          <p:cNvPicPr>
            <a:picLocks noChangeAspect="1"/>
          </p:cNvPicPr>
          <p:nvPr/>
        </p:nvPicPr>
        <p:blipFill>
          <a:blip r:embed="rId7"/>
          <a:stretch>
            <a:fillRect/>
          </a:stretch>
        </p:blipFill>
        <p:spPr>
          <a:xfrm>
            <a:off x="0" y="4221306"/>
            <a:ext cx="9144000" cy="1025423"/>
          </a:xfrm>
          <a:prstGeom prst="rect">
            <a:avLst/>
          </a:prstGeom>
        </p:spPr>
      </p:pic>
    </p:spTree>
    <p:extLst>
      <p:ext uri="{BB962C8B-B14F-4D97-AF65-F5344CB8AC3E}">
        <p14:creationId xmlns:p14="http://schemas.microsoft.com/office/powerpoint/2010/main" val="1068784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629A92-DEA1-45F2-A17B-FC3FD3262918}"/>
              </a:ext>
            </a:extLst>
          </p:cNvPr>
          <p:cNvPicPr>
            <a:picLocks noChangeAspect="1"/>
          </p:cNvPicPr>
          <p:nvPr/>
        </p:nvPicPr>
        <p:blipFill>
          <a:blip r:embed="rId2"/>
          <a:stretch>
            <a:fillRect/>
          </a:stretch>
        </p:blipFill>
        <p:spPr>
          <a:xfrm>
            <a:off x="0" y="260989"/>
            <a:ext cx="9144000" cy="6544090"/>
          </a:xfrm>
          <a:prstGeom prst="rect">
            <a:avLst/>
          </a:prstGeom>
        </p:spPr>
      </p:pic>
      <p:sp>
        <p:nvSpPr>
          <p:cNvPr id="3" name="TextBox 2">
            <a:extLst>
              <a:ext uri="{FF2B5EF4-FFF2-40B4-BE49-F238E27FC236}">
                <a16:creationId xmlns:a16="http://schemas.microsoft.com/office/drawing/2014/main" id="{6329040A-75C2-4BC7-962E-ACD579941747}"/>
              </a:ext>
            </a:extLst>
          </p:cNvPr>
          <p:cNvSpPr txBox="1"/>
          <p:nvPr/>
        </p:nvSpPr>
        <p:spPr>
          <a:xfrm>
            <a:off x="326006" y="166981"/>
            <a:ext cx="8364772" cy="523220"/>
          </a:xfrm>
          <a:prstGeom prst="rect">
            <a:avLst/>
          </a:prstGeom>
          <a:noFill/>
        </p:spPr>
        <p:txBody>
          <a:bodyPr wrap="square" rtlCol="0">
            <a:spAutoFit/>
          </a:bodyPr>
          <a:lstStyle/>
          <a:p>
            <a:pPr algn="l"/>
            <a:r>
              <a:rPr lang="en-US" sz="2800" b="1" dirty="0">
                <a:solidFill>
                  <a:srgbClr val="0000CC"/>
                </a:solidFill>
              </a:rPr>
              <a:t>Section 14.3:  Path Independence</a:t>
            </a:r>
          </a:p>
        </p:txBody>
      </p:sp>
    </p:spTree>
    <p:extLst>
      <p:ext uri="{BB962C8B-B14F-4D97-AF65-F5344CB8AC3E}">
        <p14:creationId xmlns:p14="http://schemas.microsoft.com/office/powerpoint/2010/main" val="2060518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D9B15-1B0D-426E-B308-F3153ADC30A7}"/>
              </a:ext>
            </a:extLst>
          </p:cNvPr>
          <p:cNvSpPr/>
          <p:nvPr/>
        </p:nvSpPr>
        <p:spPr>
          <a:xfrm>
            <a:off x="-120650" y="6581001"/>
            <a:ext cx="6770914" cy="276999"/>
          </a:xfrm>
          <a:prstGeom prst="rect">
            <a:avLst/>
          </a:prstGeom>
        </p:spPr>
        <p:txBody>
          <a:bodyPr wrap="square">
            <a:spAutoFit/>
          </a:bodyPr>
          <a:lstStyle/>
          <a:p>
            <a:r>
              <a:rPr lang="en-US" sz="1200" dirty="0">
                <a:hlinkClick r:id="rId2"/>
              </a:rPr>
              <a:t>https://mathinsight.org/</a:t>
            </a:r>
            <a:r>
              <a:rPr lang="en-US" sz="1200" dirty="0"/>
              <a:t> </a:t>
            </a:r>
          </a:p>
        </p:txBody>
      </p:sp>
      <p:grpSp>
        <p:nvGrpSpPr>
          <p:cNvPr id="6" name="Group 5">
            <a:extLst>
              <a:ext uri="{FF2B5EF4-FFF2-40B4-BE49-F238E27FC236}">
                <a16:creationId xmlns:a16="http://schemas.microsoft.com/office/drawing/2014/main" id="{FFFF1E8A-B036-49C2-8C89-4DA11B3D56C5}"/>
              </a:ext>
            </a:extLst>
          </p:cNvPr>
          <p:cNvGrpSpPr/>
          <p:nvPr/>
        </p:nvGrpSpPr>
        <p:grpSpPr>
          <a:xfrm>
            <a:off x="142363" y="319314"/>
            <a:ext cx="9163179" cy="2895630"/>
            <a:chOff x="142363" y="319314"/>
            <a:chExt cx="9163179" cy="2895630"/>
          </a:xfrm>
        </p:grpSpPr>
        <p:pic>
          <p:nvPicPr>
            <p:cNvPr id="3" name="Picture 2">
              <a:extLst>
                <a:ext uri="{FF2B5EF4-FFF2-40B4-BE49-F238E27FC236}">
                  <a16:creationId xmlns:a16="http://schemas.microsoft.com/office/drawing/2014/main" id="{17D184BF-C088-40CD-96E4-CF36F5DC1FEF}"/>
                </a:ext>
              </a:extLst>
            </p:cNvPr>
            <p:cNvPicPr>
              <a:picLocks noChangeAspect="1"/>
            </p:cNvPicPr>
            <p:nvPr/>
          </p:nvPicPr>
          <p:blipFill rotWithShape="1">
            <a:blip r:embed="rId3"/>
            <a:srcRect t="3147" b="11093"/>
            <a:stretch/>
          </p:blipFill>
          <p:spPr>
            <a:xfrm>
              <a:off x="142363" y="319314"/>
              <a:ext cx="8981521" cy="2867223"/>
            </a:xfrm>
            <a:prstGeom prst="rect">
              <a:avLst/>
            </a:prstGeom>
          </p:spPr>
        </p:pic>
        <p:sp>
          <p:nvSpPr>
            <p:cNvPr id="5" name="Rectangle 4">
              <a:extLst>
                <a:ext uri="{FF2B5EF4-FFF2-40B4-BE49-F238E27FC236}">
                  <a16:creationId xmlns:a16="http://schemas.microsoft.com/office/drawing/2014/main" id="{B30ECA34-E198-4E25-8C09-46B7FCAFDDF8}"/>
                </a:ext>
              </a:extLst>
            </p:cNvPr>
            <p:cNvSpPr/>
            <p:nvPr/>
          </p:nvSpPr>
          <p:spPr>
            <a:xfrm>
              <a:off x="5379645" y="2968723"/>
              <a:ext cx="3925897" cy="246221"/>
            </a:xfrm>
            <a:prstGeom prst="rect">
              <a:avLst/>
            </a:prstGeom>
          </p:spPr>
          <p:txBody>
            <a:bodyPr wrap="square">
              <a:spAutoFit/>
            </a:bodyPr>
            <a:lstStyle/>
            <a:p>
              <a:r>
                <a:rPr lang="en-US" sz="1000" dirty="0">
                  <a:hlinkClick r:id="rId4"/>
                </a:rPr>
                <a:t>http://tutorial.math.lamar.edu/Classes/CalcIII/GreensTheorem.aspx</a:t>
              </a:r>
              <a:r>
                <a:rPr lang="en-US" sz="1000" dirty="0"/>
                <a:t> </a:t>
              </a:r>
            </a:p>
          </p:txBody>
        </p:sp>
      </p:grpSp>
      <p:pic>
        <p:nvPicPr>
          <p:cNvPr id="8" name="Picture 7">
            <a:extLst>
              <a:ext uri="{FF2B5EF4-FFF2-40B4-BE49-F238E27FC236}">
                <a16:creationId xmlns:a16="http://schemas.microsoft.com/office/drawing/2014/main" id="{ADCA85CB-2A5C-432A-B69D-728C0F2C40B5}"/>
              </a:ext>
            </a:extLst>
          </p:cNvPr>
          <p:cNvPicPr>
            <a:picLocks noChangeAspect="1"/>
          </p:cNvPicPr>
          <p:nvPr/>
        </p:nvPicPr>
        <p:blipFill>
          <a:blip r:embed="rId5"/>
          <a:stretch>
            <a:fillRect/>
          </a:stretch>
        </p:blipFill>
        <p:spPr>
          <a:xfrm>
            <a:off x="6415362" y="3292999"/>
            <a:ext cx="2342151" cy="1253601"/>
          </a:xfrm>
          <a:prstGeom prst="rect">
            <a:avLst/>
          </a:prstGeom>
        </p:spPr>
      </p:pic>
      <p:sp>
        <p:nvSpPr>
          <p:cNvPr id="9" name="TextBox 8">
            <a:extLst>
              <a:ext uri="{FF2B5EF4-FFF2-40B4-BE49-F238E27FC236}">
                <a16:creationId xmlns:a16="http://schemas.microsoft.com/office/drawing/2014/main" id="{296FEF79-2F3E-4A90-A0D1-C7B1CF2E5E24}"/>
              </a:ext>
            </a:extLst>
          </p:cNvPr>
          <p:cNvSpPr txBox="1"/>
          <p:nvPr/>
        </p:nvSpPr>
        <p:spPr>
          <a:xfrm>
            <a:off x="4950678" y="3365985"/>
            <a:ext cx="2409372" cy="523220"/>
          </a:xfrm>
          <a:prstGeom prst="rect">
            <a:avLst/>
          </a:prstGeom>
          <a:noFill/>
        </p:spPr>
        <p:txBody>
          <a:bodyPr wrap="square" rtlCol="0">
            <a:spAutoFit/>
          </a:bodyPr>
          <a:lstStyle/>
          <a:p>
            <a:pPr algn="l"/>
            <a:r>
              <a:rPr lang="en-US" sz="2800" dirty="0"/>
              <a:t>closed</a:t>
            </a:r>
          </a:p>
        </p:txBody>
      </p:sp>
      <p:grpSp>
        <p:nvGrpSpPr>
          <p:cNvPr id="10" name="Group 9">
            <a:extLst>
              <a:ext uri="{FF2B5EF4-FFF2-40B4-BE49-F238E27FC236}">
                <a16:creationId xmlns:a16="http://schemas.microsoft.com/office/drawing/2014/main" id="{DA948A1E-52BF-4AAD-BDD8-F93818D81507}"/>
              </a:ext>
            </a:extLst>
          </p:cNvPr>
          <p:cNvGrpSpPr/>
          <p:nvPr/>
        </p:nvGrpSpPr>
        <p:grpSpPr>
          <a:xfrm>
            <a:off x="5619750" y="4940300"/>
            <a:ext cx="3213100" cy="1372141"/>
            <a:chOff x="195263" y="3798190"/>
            <a:chExt cx="3680052" cy="1950147"/>
          </a:xfrm>
        </p:grpSpPr>
        <p:pic>
          <p:nvPicPr>
            <p:cNvPr id="2" name="Picture 1">
              <a:extLst>
                <a:ext uri="{FF2B5EF4-FFF2-40B4-BE49-F238E27FC236}">
                  <a16:creationId xmlns:a16="http://schemas.microsoft.com/office/drawing/2014/main" id="{EB96EF73-B1A2-4878-9029-87A094E5592E}"/>
                </a:ext>
              </a:extLst>
            </p:cNvPr>
            <p:cNvPicPr>
              <a:picLocks noChangeAspect="1"/>
            </p:cNvPicPr>
            <p:nvPr/>
          </p:nvPicPr>
          <p:blipFill>
            <a:blip r:embed="rId6"/>
            <a:stretch>
              <a:fillRect/>
            </a:stretch>
          </p:blipFill>
          <p:spPr>
            <a:xfrm>
              <a:off x="195263" y="3798190"/>
              <a:ext cx="3680052" cy="1950147"/>
            </a:xfrm>
            <a:prstGeom prst="rect">
              <a:avLst/>
            </a:prstGeom>
          </p:spPr>
        </p:pic>
        <p:pic>
          <p:nvPicPr>
            <p:cNvPr id="7" name="Picture 6">
              <a:extLst>
                <a:ext uri="{FF2B5EF4-FFF2-40B4-BE49-F238E27FC236}">
                  <a16:creationId xmlns:a16="http://schemas.microsoft.com/office/drawing/2014/main" id="{186AFC49-80A3-4022-9875-4DE6519B2D1B}"/>
                </a:ext>
              </a:extLst>
            </p:cNvPr>
            <p:cNvPicPr>
              <a:picLocks noChangeAspect="1"/>
            </p:cNvPicPr>
            <p:nvPr/>
          </p:nvPicPr>
          <p:blipFill>
            <a:blip r:embed="rId7"/>
            <a:stretch>
              <a:fillRect/>
            </a:stretch>
          </p:blipFill>
          <p:spPr>
            <a:xfrm>
              <a:off x="1643517" y="4133763"/>
              <a:ext cx="642484" cy="809363"/>
            </a:xfrm>
            <a:prstGeom prst="rect">
              <a:avLst/>
            </a:prstGeom>
          </p:spPr>
        </p:pic>
      </p:grpSp>
      <p:pic>
        <p:nvPicPr>
          <p:cNvPr id="12" name="Picture 11">
            <a:extLst>
              <a:ext uri="{FF2B5EF4-FFF2-40B4-BE49-F238E27FC236}">
                <a16:creationId xmlns:a16="http://schemas.microsoft.com/office/drawing/2014/main" id="{95222F1B-F350-42A0-82FB-3B5554B9883D}"/>
              </a:ext>
            </a:extLst>
          </p:cNvPr>
          <p:cNvPicPr>
            <a:picLocks noChangeAspect="1"/>
          </p:cNvPicPr>
          <p:nvPr/>
        </p:nvPicPr>
        <p:blipFill>
          <a:blip r:embed="rId8"/>
          <a:stretch>
            <a:fillRect/>
          </a:stretch>
        </p:blipFill>
        <p:spPr>
          <a:xfrm>
            <a:off x="385536" y="3962400"/>
            <a:ext cx="1943100" cy="2362200"/>
          </a:xfrm>
          <a:prstGeom prst="rect">
            <a:avLst/>
          </a:prstGeom>
        </p:spPr>
      </p:pic>
      <p:pic>
        <p:nvPicPr>
          <p:cNvPr id="13" name="Picture 12">
            <a:extLst>
              <a:ext uri="{FF2B5EF4-FFF2-40B4-BE49-F238E27FC236}">
                <a16:creationId xmlns:a16="http://schemas.microsoft.com/office/drawing/2014/main" id="{D5BAABD6-93B5-44F3-9113-5500BE23C8D3}"/>
              </a:ext>
            </a:extLst>
          </p:cNvPr>
          <p:cNvPicPr>
            <a:picLocks noChangeAspect="1"/>
          </p:cNvPicPr>
          <p:nvPr/>
        </p:nvPicPr>
        <p:blipFill>
          <a:blip r:embed="rId9"/>
          <a:stretch>
            <a:fillRect/>
          </a:stretch>
        </p:blipFill>
        <p:spPr>
          <a:xfrm rot="5400000">
            <a:off x="2454353" y="4442445"/>
            <a:ext cx="2045449" cy="1694543"/>
          </a:xfrm>
          <a:prstGeom prst="rect">
            <a:avLst/>
          </a:prstGeom>
        </p:spPr>
      </p:pic>
      <p:sp>
        <p:nvSpPr>
          <p:cNvPr id="14" name="TextBox 13">
            <a:extLst>
              <a:ext uri="{FF2B5EF4-FFF2-40B4-BE49-F238E27FC236}">
                <a16:creationId xmlns:a16="http://schemas.microsoft.com/office/drawing/2014/main" id="{22AE6479-3D0F-459E-8959-DF428F9866CE}"/>
              </a:ext>
            </a:extLst>
          </p:cNvPr>
          <p:cNvSpPr txBox="1"/>
          <p:nvPr/>
        </p:nvSpPr>
        <p:spPr>
          <a:xfrm>
            <a:off x="341085" y="3461005"/>
            <a:ext cx="2409372" cy="523220"/>
          </a:xfrm>
          <a:prstGeom prst="rect">
            <a:avLst/>
          </a:prstGeom>
          <a:noFill/>
        </p:spPr>
        <p:txBody>
          <a:bodyPr wrap="square" rtlCol="0">
            <a:spAutoFit/>
          </a:bodyPr>
          <a:lstStyle/>
          <a:p>
            <a:pPr algn="l"/>
            <a:r>
              <a:rPr lang="en-US" sz="2800" dirty="0"/>
              <a:t>NOT closed</a:t>
            </a:r>
          </a:p>
        </p:txBody>
      </p:sp>
      <p:sp>
        <p:nvSpPr>
          <p:cNvPr id="15" name="Rectangle 14">
            <a:extLst>
              <a:ext uri="{FF2B5EF4-FFF2-40B4-BE49-F238E27FC236}">
                <a16:creationId xmlns:a16="http://schemas.microsoft.com/office/drawing/2014/main" id="{A7FE5360-CC5E-4563-902C-490EE6D45082}"/>
              </a:ext>
            </a:extLst>
          </p:cNvPr>
          <p:cNvSpPr/>
          <p:nvPr/>
        </p:nvSpPr>
        <p:spPr>
          <a:xfrm>
            <a:off x="209551" y="3292999"/>
            <a:ext cx="4349749" cy="32229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CFBE66-3DCC-4D84-AD71-9F384E42FF84}"/>
              </a:ext>
            </a:extLst>
          </p:cNvPr>
          <p:cNvSpPr/>
          <p:nvPr/>
        </p:nvSpPr>
        <p:spPr>
          <a:xfrm>
            <a:off x="4578351" y="3299349"/>
            <a:ext cx="4349749" cy="32229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8C785AD-72F3-484C-BA93-58DEBA322FF5}"/>
              </a:ext>
            </a:extLst>
          </p:cNvPr>
          <p:cNvSpPr txBox="1"/>
          <p:nvPr/>
        </p:nvSpPr>
        <p:spPr>
          <a:xfrm>
            <a:off x="2962626" y="0"/>
            <a:ext cx="5965474" cy="954107"/>
          </a:xfrm>
          <a:prstGeom prst="rect">
            <a:avLst/>
          </a:prstGeom>
          <a:solidFill>
            <a:schemeClr val="accent4">
              <a:lumMod val="20000"/>
              <a:lumOff val="80000"/>
            </a:schemeClr>
          </a:solidFill>
        </p:spPr>
        <p:txBody>
          <a:bodyPr wrap="square" rtlCol="0">
            <a:spAutoFit/>
          </a:bodyPr>
          <a:lstStyle/>
          <a:p>
            <a:pPr algn="l"/>
            <a:r>
              <a:rPr lang="en-US" sz="2800" dirty="0"/>
              <a:t>14.4:  Alternate method for calculating </a:t>
            </a:r>
            <a:r>
              <a:rPr lang="en-US" sz="2800" b="1" dirty="0"/>
              <a:t>vector</a:t>
            </a:r>
            <a:r>
              <a:rPr lang="en-US" sz="2800" dirty="0"/>
              <a:t> line integral over a </a:t>
            </a:r>
            <a:r>
              <a:rPr lang="en-US" sz="2800" b="1" dirty="0"/>
              <a:t>closed</a:t>
            </a:r>
            <a:r>
              <a:rPr lang="en-US" sz="2800" dirty="0"/>
              <a:t> curve.</a:t>
            </a:r>
          </a:p>
        </p:txBody>
      </p:sp>
    </p:spTree>
    <p:extLst>
      <p:ext uri="{BB962C8B-B14F-4D97-AF65-F5344CB8AC3E}">
        <p14:creationId xmlns:p14="http://schemas.microsoft.com/office/powerpoint/2010/main" val="3056366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0BD852-8001-43DC-9C1A-215F7B2AC854}"/>
              </a:ext>
            </a:extLst>
          </p:cNvPr>
          <p:cNvPicPr>
            <a:picLocks noChangeAspect="1"/>
          </p:cNvPicPr>
          <p:nvPr/>
        </p:nvPicPr>
        <p:blipFill>
          <a:blip r:embed="rId2"/>
          <a:stretch>
            <a:fillRect/>
          </a:stretch>
        </p:blipFill>
        <p:spPr>
          <a:xfrm>
            <a:off x="268514" y="1239936"/>
            <a:ext cx="9144000" cy="3161749"/>
          </a:xfrm>
          <a:prstGeom prst="rect">
            <a:avLst/>
          </a:prstGeom>
        </p:spPr>
      </p:pic>
      <p:sp>
        <p:nvSpPr>
          <p:cNvPr id="3" name="TextBox 2">
            <a:extLst>
              <a:ext uri="{FF2B5EF4-FFF2-40B4-BE49-F238E27FC236}">
                <a16:creationId xmlns:a16="http://schemas.microsoft.com/office/drawing/2014/main" id="{342DE105-4F9D-4C73-89EE-EC837C378C12}"/>
              </a:ext>
            </a:extLst>
          </p:cNvPr>
          <p:cNvSpPr txBox="1"/>
          <p:nvPr/>
        </p:nvSpPr>
        <p:spPr>
          <a:xfrm>
            <a:off x="283028" y="159664"/>
            <a:ext cx="8723085" cy="1318181"/>
          </a:xfrm>
          <a:prstGeom prst="rect">
            <a:avLst/>
          </a:prstGeom>
          <a:noFill/>
        </p:spPr>
        <p:txBody>
          <a:bodyPr wrap="square" rtlCol="0">
            <a:spAutoFit/>
          </a:bodyPr>
          <a:lstStyle/>
          <a:p>
            <a:pPr>
              <a:lnSpc>
                <a:spcPct val="150000"/>
              </a:lnSpc>
            </a:pPr>
            <a:r>
              <a:rPr lang="en-US" sz="2800" dirty="0"/>
              <a:t>Can also use Green’s theorem to calculate double integrals.</a:t>
            </a:r>
          </a:p>
          <a:p>
            <a:pPr>
              <a:lnSpc>
                <a:spcPct val="150000"/>
              </a:lnSpc>
            </a:pPr>
            <a:r>
              <a:rPr lang="en-US" sz="2800" dirty="0">
                <a:solidFill>
                  <a:srgbClr val="C00000"/>
                </a:solidFill>
              </a:rPr>
              <a:t>Example:  Find area of a region.</a:t>
            </a:r>
          </a:p>
        </p:txBody>
      </p:sp>
      <p:pic>
        <p:nvPicPr>
          <p:cNvPr id="5" name="Picture 4">
            <a:extLst>
              <a:ext uri="{FF2B5EF4-FFF2-40B4-BE49-F238E27FC236}">
                <a16:creationId xmlns:a16="http://schemas.microsoft.com/office/drawing/2014/main" id="{E1248879-5805-4A9F-8264-6E8CA5C7DF2E}"/>
              </a:ext>
            </a:extLst>
          </p:cNvPr>
          <p:cNvPicPr>
            <a:picLocks noChangeAspect="1"/>
          </p:cNvPicPr>
          <p:nvPr/>
        </p:nvPicPr>
        <p:blipFill rotWithShape="1">
          <a:blip r:embed="rId2"/>
          <a:srcRect l="27143" t="2608" r="16269" b="60904"/>
          <a:stretch/>
        </p:blipFill>
        <p:spPr>
          <a:xfrm>
            <a:off x="457200" y="4357213"/>
            <a:ext cx="5174343" cy="1153690"/>
          </a:xfrm>
          <a:prstGeom prst="rect">
            <a:avLst/>
          </a:prstGeom>
        </p:spPr>
      </p:pic>
      <p:pic>
        <p:nvPicPr>
          <p:cNvPr id="6" name="Picture 5">
            <a:extLst>
              <a:ext uri="{FF2B5EF4-FFF2-40B4-BE49-F238E27FC236}">
                <a16:creationId xmlns:a16="http://schemas.microsoft.com/office/drawing/2014/main" id="{0DE8CC26-F807-490C-B318-DB6F2E2C3A34}"/>
              </a:ext>
            </a:extLst>
          </p:cNvPr>
          <p:cNvPicPr>
            <a:picLocks noChangeAspect="1"/>
          </p:cNvPicPr>
          <p:nvPr/>
        </p:nvPicPr>
        <p:blipFill>
          <a:blip r:embed="rId3"/>
          <a:stretch>
            <a:fillRect/>
          </a:stretch>
        </p:blipFill>
        <p:spPr>
          <a:xfrm>
            <a:off x="5747659" y="4445541"/>
            <a:ext cx="1937657" cy="992792"/>
          </a:xfrm>
          <a:prstGeom prst="rect">
            <a:avLst/>
          </a:prstGeom>
        </p:spPr>
      </p:pic>
      <p:pic>
        <p:nvPicPr>
          <p:cNvPr id="4" name="Picture 3">
            <a:extLst>
              <a:ext uri="{FF2B5EF4-FFF2-40B4-BE49-F238E27FC236}">
                <a16:creationId xmlns:a16="http://schemas.microsoft.com/office/drawing/2014/main" id="{2CF8BFE2-976D-49F2-9340-B0ACA62CAD96}"/>
              </a:ext>
            </a:extLst>
          </p:cNvPr>
          <p:cNvPicPr>
            <a:picLocks noChangeAspect="1"/>
          </p:cNvPicPr>
          <p:nvPr/>
        </p:nvPicPr>
        <p:blipFill rotWithShape="1">
          <a:blip r:embed="rId4"/>
          <a:srcRect l="14706" t="-3859"/>
          <a:stretch/>
        </p:blipFill>
        <p:spPr>
          <a:xfrm>
            <a:off x="266329" y="5666294"/>
            <a:ext cx="2786623" cy="603451"/>
          </a:xfrm>
          <a:prstGeom prst="rect">
            <a:avLst/>
          </a:prstGeom>
        </p:spPr>
      </p:pic>
      <p:pic>
        <p:nvPicPr>
          <p:cNvPr id="7" name="Picture 6">
            <a:extLst>
              <a:ext uri="{FF2B5EF4-FFF2-40B4-BE49-F238E27FC236}">
                <a16:creationId xmlns:a16="http://schemas.microsoft.com/office/drawing/2014/main" id="{A65D8BB3-6C02-4898-AE66-D9F6188C5D80}"/>
              </a:ext>
            </a:extLst>
          </p:cNvPr>
          <p:cNvPicPr>
            <a:picLocks noChangeAspect="1"/>
          </p:cNvPicPr>
          <p:nvPr/>
        </p:nvPicPr>
        <p:blipFill>
          <a:blip r:embed="rId5"/>
          <a:stretch>
            <a:fillRect/>
          </a:stretch>
        </p:blipFill>
        <p:spPr>
          <a:xfrm>
            <a:off x="5852471" y="5547625"/>
            <a:ext cx="2943225" cy="876300"/>
          </a:xfrm>
          <a:prstGeom prst="rect">
            <a:avLst/>
          </a:prstGeom>
        </p:spPr>
      </p:pic>
      <p:pic>
        <p:nvPicPr>
          <p:cNvPr id="8" name="Picture 7">
            <a:extLst>
              <a:ext uri="{FF2B5EF4-FFF2-40B4-BE49-F238E27FC236}">
                <a16:creationId xmlns:a16="http://schemas.microsoft.com/office/drawing/2014/main" id="{457CB2E5-D1FC-457C-90E0-FC8D43AE7C8B}"/>
              </a:ext>
            </a:extLst>
          </p:cNvPr>
          <p:cNvPicPr>
            <a:picLocks noChangeAspect="1"/>
          </p:cNvPicPr>
          <p:nvPr/>
        </p:nvPicPr>
        <p:blipFill>
          <a:blip r:embed="rId6"/>
          <a:stretch>
            <a:fillRect/>
          </a:stretch>
        </p:blipFill>
        <p:spPr>
          <a:xfrm>
            <a:off x="2947292" y="5677507"/>
            <a:ext cx="2876550" cy="581025"/>
          </a:xfrm>
          <a:prstGeom prst="rect">
            <a:avLst/>
          </a:prstGeom>
        </p:spPr>
      </p:pic>
    </p:spTree>
    <p:extLst>
      <p:ext uri="{BB962C8B-B14F-4D97-AF65-F5344CB8AC3E}">
        <p14:creationId xmlns:p14="http://schemas.microsoft.com/office/powerpoint/2010/main" val="675031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B88928-4058-4628-8141-AB6EB0BB2BB9}"/>
              </a:ext>
            </a:extLst>
          </p:cNvPr>
          <p:cNvPicPr>
            <a:picLocks noChangeAspect="1"/>
          </p:cNvPicPr>
          <p:nvPr/>
        </p:nvPicPr>
        <p:blipFill>
          <a:blip r:embed="rId2"/>
          <a:stretch>
            <a:fillRect/>
          </a:stretch>
        </p:blipFill>
        <p:spPr>
          <a:xfrm>
            <a:off x="239485" y="797367"/>
            <a:ext cx="8665029" cy="4468107"/>
          </a:xfrm>
          <a:prstGeom prst="rect">
            <a:avLst/>
          </a:prstGeom>
        </p:spPr>
      </p:pic>
      <p:sp>
        <p:nvSpPr>
          <p:cNvPr id="3" name="TextBox 2">
            <a:extLst>
              <a:ext uri="{FF2B5EF4-FFF2-40B4-BE49-F238E27FC236}">
                <a16:creationId xmlns:a16="http://schemas.microsoft.com/office/drawing/2014/main" id="{AB653FD3-72E7-4F46-AFC9-B190C7301731}"/>
              </a:ext>
            </a:extLst>
          </p:cNvPr>
          <p:cNvSpPr txBox="1"/>
          <p:nvPr/>
        </p:nvSpPr>
        <p:spPr>
          <a:xfrm>
            <a:off x="418041" y="189359"/>
            <a:ext cx="8326815" cy="646331"/>
          </a:xfrm>
          <a:prstGeom prst="rect">
            <a:avLst/>
          </a:prstGeom>
          <a:noFill/>
          <a:ln>
            <a:noFill/>
          </a:ln>
        </p:spPr>
        <p:txBody>
          <a:bodyPr wrap="square" rtlCol="0">
            <a:spAutoFit/>
          </a:bodyPr>
          <a:lstStyle/>
          <a:p>
            <a:r>
              <a:rPr lang="en-US" sz="3600" b="1" dirty="0">
                <a:solidFill>
                  <a:srgbClr val="7030A0"/>
                </a:solidFill>
              </a:rPr>
              <a:t>Vector surface integral</a:t>
            </a:r>
            <a:endParaRPr lang="en-US" sz="3600" b="1" i="1" dirty="0">
              <a:solidFill>
                <a:srgbClr val="7030A0"/>
              </a:solidFill>
            </a:endParaRPr>
          </a:p>
        </p:txBody>
      </p:sp>
      <p:pic>
        <p:nvPicPr>
          <p:cNvPr id="4" name="Picture 3">
            <a:extLst>
              <a:ext uri="{FF2B5EF4-FFF2-40B4-BE49-F238E27FC236}">
                <a16:creationId xmlns:a16="http://schemas.microsoft.com/office/drawing/2014/main" id="{7589503F-389D-4248-AF14-F485BBEAE681}"/>
              </a:ext>
            </a:extLst>
          </p:cNvPr>
          <p:cNvPicPr>
            <a:picLocks noChangeAspect="1"/>
          </p:cNvPicPr>
          <p:nvPr/>
        </p:nvPicPr>
        <p:blipFill>
          <a:blip r:embed="rId3"/>
          <a:stretch>
            <a:fillRect/>
          </a:stretch>
        </p:blipFill>
        <p:spPr>
          <a:xfrm>
            <a:off x="1272542" y="2304679"/>
            <a:ext cx="7573284" cy="4459530"/>
          </a:xfrm>
          <a:prstGeom prst="rect">
            <a:avLst/>
          </a:prstGeom>
        </p:spPr>
      </p:pic>
      <p:sp>
        <p:nvSpPr>
          <p:cNvPr id="5" name="Rectangle 4">
            <a:extLst>
              <a:ext uri="{FF2B5EF4-FFF2-40B4-BE49-F238E27FC236}">
                <a16:creationId xmlns:a16="http://schemas.microsoft.com/office/drawing/2014/main" id="{D367C95F-C9FC-4757-BE52-9F9A4F638260}"/>
              </a:ext>
            </a:extLst>
          </p:cNvPr>
          <p:cNvSpPr/>
          <p:nvPr/>
        </p:nvSpPr>
        <p:spPr>
          <a:xfrm>
            <a:off x="0" y="6488668"/>
            <a:ext cx="8761228" cy="369332"/>
          </a:xfrm>
          <a:prstGeom prst="rect">
            <a:avLst/>
          </a:prstGeom>
        </p:spPr>
        <p:txBody>
          <a:bodyPr wrap="square">
            <a:spAutoFit/>
          </a:bodyPr>
          <a:lstStyle/>
          <a:p>
            <a:r>
              <a:rPr lang="en-US" dirty="0">
                <a:hlinkClick r:id="rId4"/>
              </a:rPr>
              <a:t>https://mathinsight.org/surface_integral_vector_field_introduction</a:t>
            </a:r>
            <a:r>
              <a:rPr lang="en-US" dirty="0"/>
              <a:t> </a:t>
            </a:r>
          </a:p>
        </p:txBody>
      </p:sp>
    </p:spTree>
    <p:extLst>
      <p:ext uri="{BB962C8B-B14F-4D97-AF65-F5344CB8AC3E}">
        <p14:creationId xmlns:p14="http://schemas.microsoft.com/office/powerpoint/2010/main" val="4108254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B88928-4058-4628-8141-AB6EB0BB2BB9}"/>
              </a:ext>
            </a:extLst>
          </p:cNvPr>
          <p:cNvPicPr>
            <a:picLocks noChangeAspect="1"/>
          </p:cNvPicPr>
          <p:nvPr/>
        </p:nvPicPr>
        <p:blipFill>
          <a:blip r:embed="rId2"/>
          <a:stretch>
            <a:fillRect/>
          </a:stretch>
        </p:blipFill>
        <p:spPr>
          <a:xfrm>
            <a:off x="239485" y="797367"/>
            <a:ext cx="8665029" cy="4468107"/>
          </a:xfrm>
          <a:prstGeom prst="rect">
            <a:avLst/>
          </a:prstGeom>
        </p:spPr>
      </p:pic>
      <p:sp>
        <p:nvSpPr>
          <p:cNvPr id="3" name="TextBox 2">
            <a:extLst>
              <a:ext uri="{FF2B5EF4-FFF2-40B4-BE49-F238E27FC236}">
                <a16:creationId xmlns:a16="http://schemas.microsoft.com/office/drawing/2014/main" id="{AB653FD3-72E7-4F46-AFC9-B190C7301731}"/>
              </a:ext>
            </a:extLst>
          </p:cNvPr>
          <p:cNvSpPr txBox="1"/>
          <p:nvPr/>
        </p:nvSpPr>
        <p:spPr>
          <a:xfrm>
            <a:off x="418041" y="189359"/>
            <a:ext cx="8326815" cy="646331"/>
          </a:xfrm>
          <a:prstGeom prst="rect">
            <a:avLst/>
          </a:prstGeom>
          <a:noFill/>
          <a:ln>
            <a:noFill/>
          </a:ln>
        </p:spPr>
        <p:txBody>
          <a:bodyPr wrap="square" rtlCol="0">
            <a:spAutoFit/>
          </a:bodyPr>
          <a:lstStyle/>
          <a:p>
            <a:r>
              <a:rPr lang="en-US" sz="3600" b="1" dirty="0">
                <a:solidFill>
                  <a:srgbClr val="7030A0"/>
                </a:solidFill>
              </a:rPr>
              <a:t>Vector surface integral</a:t>
            </a:r>
            <a:endParaRPr lang="en-US" sz="3600" b="1" i="1" dirty="0">
              <a:solidFill>
                <a:srgbClr val="7030A0"/>
              </a:solidFill>
            </a:endParaRPr>
          </a:p>
        </p:txBody>
      </p:sp>
      <p:pic>
        <p:nvPicPr>
          <p:cNvPr id="4" name="Picture 3">
            <a:extLst>
              <a:ext uri="{FF2B5EF4-FFF2-40B4-BE49-F238E27FC236}">
                <a16:creationId xmlns:a16="http://schemas.microsoft.com/office/drawing/2014/main" id="{7589503F-389D-4248-AF14-F485BBEAE681}"/>
              </a:ext>
            </a:extLst>
          </p:cNvPr>
          <p:cNvPicPr>
            <a:picLocks noChangeAspect="1"/>
          </p:cNvPicPr>
          <p:nvPr/>
        </p:nvPicPr>
        <p:blipFill>
          <a:blip r:embed="rId3"/>
          <a:stretch>
            <a:fillRect/>
          </a:stretch>
        </p:blipFill>
        <p:spPr>
          <a:xfrm>
            <a:off x="1272542" y="2304679"/>
            <a:ext cx="7573284" cy="4459530"/>
          </a:xfrm>
          <a:prstGeom prst="rect">
            <a:avLst/>
          </a:prstGeom>
        </p:spPr>
      </p:pic>
      <p:sp>
        <p:nvSpPr>
          <p:cNvPr id="5" name="Rectangle 4">
            <a:extLst>
              <a:ext uri="{FF2B5EF4-FFF2-40B4-BE49-F238E27FC236}">
                <a16:creationId xmlns:a16="http://schemas.microsoft.com/office/drawing/2014/main" id="{D367C95F-C9FC-4757-BE52-9F9A4F638260}"/>
              </a:ext>
            </a:extLst>
          </p:cNvPr>
          <p:cNvSpPr/>
          <p:nvPr/>
        </p:nvSpPr>
        <p:spPr>
          <a:xfrm>
            <a:off x="0" y="6488668"/>
            <a:ext cx="8761228" cy="369332"/>
          </a:xfrm>
          <a:prstGeom prst="rect">
            <a:avLst/>
          </a:prstGeom>
        </p:spPr>
        <p:txBody>
          <a:bodyPr wrap="square">
            <a:spAutoFit/>
          </a:bodyPr>
          <a:lstStyle/>
          <a:p>
            <a:r>
              <a:rPr lang="en-US" dirty="0">
                <a:hlinkClick r:id="rId4"/>
              </a:rPr>
              <a:t>https://mathinsight.org/surface_integral_vector_field_introduction</a:t>
            </a:r>
            <a:r>
              <a:rPr lang="en-US" dirty="0"/>
              <a:t> </a:t>
            </a:r>
          </a:p>
        </p:txBody>
      </p:sp>
      <p:pic>
        <p:nvPicPr>
          <p:cNvPr id="8" name="Picture 7" descr="A close up of a logo&#10;&#10;Description automatically generated">
            <a:extLst>
              <a:ext uri="{FF2B5EF4-FFF2-40B4-BE49-F238E27FC236}">
                <a16:creationId xmlns:a16="http://schemas.microsoft.com/office/drawing/2014/main" id="{E370AFCA-4BCD-4DAF-909A-AA043C5D9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174" y="2432482"/>
            <a:ext cx="4706221" cy="3764977"/>
          </a:xfrm>
          <a:prstGeom prst="rect">
            <a:avLst/>
          </a:prstGeom>
        </p:spPr>
      </p:pic>
    </p:spTree>
    <p:extLst>
      <p:ext uri="{BB962C8B-B14F-4D97-AF65-F5344CB8AC3E}">
        <p14:creationId xmlns:p14="http://schemas.microsoft.com/office/powerpoint/2010/main" val="2907434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0C79AE-538F-4E29-B5F0-13011EC4B982}"/>
              </a:ext>
            </a:extLst>
          </p:cNvPr>
          <p:cNvSpPr txBox="1"/>
          <p:nvPr/>
        </p:nvSpPr>
        <p:spPr>
          <a:xfrm>
            <a:off x="137886" y="137894"/>
            <a:ext cx="9027886" cy="523220"/>
          </a:xfrm>
          <a:prstGeom prst="rect">
            <a:avLst/>
          </a:prstGeom>
          <a:noFill/>
        </p:spPr>
        <p:txBody>
          <a:bodyPr wrap="square" rtlCol="0">
            <a:spAutoFit/>
          </a:bodyPr>
          <a:lstStyle/>
          <a:p>
            <a:pPr algn="l"/>
            <a:r>
              <a:rPr lang="en-US" sz="2800" dirty="0"/>
              <a:t>Note surface must be orientable:  Surfaces must have 2 sides</a:t>
            </a:r>
          </a:p>
        </p:txBody>
      </p:sp>
      <p:pic>
        <p:nvPicPr>
          <p:cNvPr id="2" name="Picture 1">
            <a:extLst>
              <a:ext uri="{FF2B5EF4-FFF2-40B4-BE49-F238E27FC236}">
                <a16:creationId xmlns:a16="http://schemas.microsoft.com/office/drawing/2014/main" id="{C693568B-41BA-43F9-9258-8B1FD0403FD3}"/>
              </a:ext>
            </a:extLst>
          </p:cNvPr>
          <p:cNvPicPr>
            <a:picLocks noChangeAspect="1"/>
          </p:cNvPicPr>
          <p:nvPr/>
        </p:nvPicPr>
        <p:blipFill>
          <a:blip r:embed="rId2"/>
          <a:stretch>
            <a:fillRect/>
          </a:stretch>
        </p:blipFill>
        <p:spPr>
          <a:xfrm>
            <a:off x="332473" y="2057136"/>
            <a:ext cx="3161936" cy="1415997"/>
          </a:xfrm>
          <a:prstGeom prst="rect">
            <a:avLst/>
          </a:prstGeom>
        </p:spPr>
      </p:pic>
      <p:sp>
        <p:nvSpPr>
          <p:cNvPr id="4" name="Rectangle 3">
            <a:extLst>
              <a:ext uri="{FF2B5EF4-FFF2-40B4-BE49-F238E27FC236}">
                <a16:creationId xmlns:a16="http://schemas.microsoft.com/office/drawing/2014/main" id="{95226347-32D0-48BC-B108-414D09A64D7B}"/>
              </a:ext>
            </a:extLst>
          </p:cNvPr>
          <p:cNvSpPr/>
          <p:nvPr/>
        </p:nvSpPr>
        <p:spPr>
          <a:xfrm>
            <a:off x="373720" y="3574480"/>
            <a:ext cx="3274769" cy="349224"/>
          </a:xfrm>
          <a:prstGeom prst="rect">
            <a:avLst/>
          </a:prstGeom>
        </p:spPr>
        <p:txBody>
          <a:bodyPr wrap="square">
            <a:spAutoFit/>
          </a:bodyPr>
          <a:lstStyle/>
          <a:p>
            <a:r>
              <a:rPr lang="en-US" sz="1000" dirty="0">
                <a:hlinkClick r:id="rId3"/>
              </a:rPr>
              <a:t>https://math.libretexts.org/Bookshelves/Calculus/Book%3A_Calculus_(Guichard)/16%3A_Vector_Calculus/16.07%3A_Surface_Integrals</a:t>
            </a:r>
            <a:r>
              <a:rPr lang="en-US" sz="1000" dirty="0"/>
              <a:t> </a:t>
            </a:r>
          </a:p>
        </p:txBody>
      </p:sp>
      <p:sp>
        <p:nvSpPr>
          <p:cNvPr id="5" name="TextBox 4">
            <a:extLst>
              <a:ext uri="{FF2B5EF4-FFF2-40B4-BE49-F238E27FC236}">
                <a16:creationId xmlns:a16="http://schemas.microsoft.com/office/drawing/2014/main" id="{5DD4E295-94B6-40D4-B1A5-5DD9CBA2695F}"/>
              </a:ext>
            </a:extLst>
          </p:cNvPr>
          <p:cNvSpPr txBox="1"/>
          <p:nvPr/>
        </p:nvSpPr>
        <p:spPr>
          <a:xfrm>
            <a:off x="5882816" y="4250859"/>
            <a:ext cx="3578810" cy="523220"/>
          </a:xfrm>
          <a:prstGeom prst="rect">
            <a:avLst/>
          </a:prstGeom>
          <a:noFill/>
        </p:spPr>
        <p:txBody>
          <a:bodyPr wrap="square" rtlCol="0">
            <a:spAutoFit/>
          </a:bodyPr>
          <a:lstStyle/>
          <a:p>
            <a:pPr algn="l"/>
            <a:r>
              <a:rPr lang="en-US" sz="2800" dirty="0"/>
              <a:t>Torus</a:t>
            </a:r>
          </a:p>
        </p:txBody>
      </p:sp>
      <p:pic>
        <p:nvPicPr>
          <p:cNvPr id="7" name="Picture 6" descr="A picture containing light, white&#10;&#10;Description automatically generated">
            <a:extLst>
              <a:ext uri="{FF2B5EF4-FFF2-40B4-BE49-F238E27FC236}">
                <a16:creationId xmlns:a16="http://schemas.microsoft.com/office/drawing/2014/main" id="{335AE4AD-629E-4450-B4D7-372D51D91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350430" y="3927961"/>
            <a:ext cx="1777415" cy="3414120"/>
          </a:xfrm>
          <a:prstGeom prst="rect">
            <a:avLst/>
          </a:prstGeom>
        </p:spPr>
      </p:pic>
      <p:sp>
        <p:nvSpPr>
          <p:cNvPr id="8" name="TextBox 7">
            <a:extLst>
              <a:ext uri="{FF2B5EF4-FFF2-40B4-BE49-F238E27FC236}">
                <a16:creationId xmlns:a16="http://schemas.microsoft.com/office/drawing/2014/main" id="{85F6166E-23B4-4059-888D-7DD976E70D51}"/>
              </a:ext>
            </a:extLst>
          </p:cNvPr>
          <p:cNvSpPr txBox="1"/>
          <p:nvPr/>
        </p:nvSpPr>
        <p:spPr>
          <a:xfrm>
            <a:off x="367387" y="1396836"/>
            <a:ext cx="3578810" cy="456676"/>
          </a:xfrm>
          <a:prstGeom prst="rect">
            <a:avLst/>
          </a:prstGeom>
          <a:noFill/>
        </p:spPr>
        <p:txBody>
          <a:bodyPr wrap="square" rtlCol="0">
            <a:spAutoFit/>
          </a:bodyPr>
          <a:lstStyle/>
          <a:p>
            <a:pPr algn="l"/>
            <a:r>
              <a:rPr lang="en-US" sz="2800" dirty="0"/>
              <a:t>Mobius band</a:t>
            </a:r>
          </a:p>
        </p:txBody>
      </p:sp>
      <p:sp>
        <p:nvSpPr>
          <p:cNvPr id="9" name="Rectangle 8">
            <a:extLst>
              <a:ext uri="{FF2B5EF4-FFF2-40B4-BE49-F238E27FC236}">
                <a16:creationId xmlns:a16="http://schemas.microsoft.com/office/drawing/2014/main" id="{B303923E-895A-474A-995B-475FBA2C5D6E}"/>
              </a:ext>
            </a:extLst>
          </p:cNvPr>
          <p:cNvSpPr/>
          <p:nvPr/>
        </p:nvSpPr>
        <p:spPr>
          <a:xfrm>
            <a:off x="2475561" y="6327699"/>
            <a:ext cx="1018848" cy="228338"/>
          </a:xfrm>
          <a:prstGeom prst="rect">
            <a:avLst/>
          </a:prstGeom>
        </p:spPr>
        <p:txBody>
          <a:bodyPr wrap="none">
            <a:spAutoFit/>
          </a:bodyPr>
          <a:lstStyle/>
          <a:p>
            <a:r>
              <a:rPr lang="en-US" sz="1100" dirty="0"/>
              <a:t>en.wikipedia.org </a:t>
            </a:r>
          </a:p>
        </p:txBody>
      </p:sp>
      <p:pic>
        <p:nvPicPr>
          <p:cNvPr id="11" name="Picture 10" descr="A close up of a building&#10;&#10;Description automatically generated">
            <a:extLst>
              <a:ext uri="{FF2B5EF4-FFF2-40B4-BE49-F238E27FC236}">
                <a16:creationId xmlns:a16="http://schemas.microsoft.com/office/drawing/2014/main" id="{0ED8894F-F85D-4BB2-9406-67C2CFA455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0752" y="1537299"/>
            <a:ext cx="2190717" cy="2713560"/>
          </a:xfrm>
          <a:prstGeom prst="rect">
            <a:avLst/>
          </a:prstGeom>
        </p:spPr>
      </p:pic>
      <p:pic>
        <p:nvPicPr>
          <p:cNvPr id="13" name="Picture 12" descr="A picture containing light&#10;&#10;Description automatically generated">
            <a:extLst>
              <a:ext uri="{FF2B5EF4-FFF2-40B4-BE49-F238E27FC236}">
                <a16:creationId xmlns:a16="http://schemas.microsoft.com/office/drawing/2014/main" id="{CBB1271A-D62E-4060-841C-5C8C81DB26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5512" y="4707535"/>
            <a:ext cx="3311192" cy="2122173"/>
          </a:xfrm>
          <a:prstGeom prst="rect">
            <a:avLst/>
          </a:prstGeom>
        </p:spPr>
      </p:pic>
      <p:sp>
        <p:nvSpPr>
          <p:cNvPr id="16" name="Rectangle 15">
            <a:extLst>
              <a:ext uri="{FF2B5EF4-FFF2-40B4-BE49-F238E27FC236}">
                <a16:creationId xmlns:a16="http://schemas.microsoft.com/office/drawing/2014/main" id="{297AFE77-897A-4768-87A0-889915C0D7F4}"/>
              </a:ext>
            </a:extLst>
          </p:cNvPr>
          <p:cNvSpPr/>
          <p:nvPr/>
        </p:nvSpPr>
        <p:spPr>
          <a:xfrm>
            <a:off x="7744221" y="6632496"/>
            <a:ext cx="1018848" cy="228338"/>
          </a:xfrm>
          <a:prstGeom prst="rect">
            <a:avLst/>
          </a:prstGeom>
        </p:spPr>
        <p:txBody>
          <a:bodyPr wrap="none">
            <a:spAutoFit/>
          </a:bodyPr>
          <a:lstStyle/>
          <a:p>
            <a:r>
              <a:rPr lang="en-US" sz="1100" dirty="0"/>
              <a:t>en.wikipedia.org </a:t>
            </a:r>
          </a:p>
        </p:txBody>
      </p:sp>
      <p:sp>
        <p:nvSpPr>
          <p:cNvPr id="17" name="TextBox 16">
            <a:extLst>
              <a:ext uri="{FF2B5EF4-FFF2-40B4-BE49-F238E27FC236}">
                <a16:creationId xmlns:a16="http://schemas.microsoft.com/office/drawing/2014/main" id="{FD16ECC2-113F-4E87-B046-D5B536810F74}"/>
              </a:ext>
            </a:extLst>
          </p:cNvPr>
          <p:cNvSpPr txBox="1"/>
          <p:nvPr/>
        </p:nvSpPr>
        <p:spPr>
          <a:xfrm>
            <a:off x="817329" y="4251802"/>
            <a:ext cx="3578810" cy="456676"/>
          </a:xfrm>
          <a:prstGeom prst="rect">
            <a:avLst/>
          </a:prstGeom>
          <a:noFill/>
        </p:spPr>
        <p:txBody>
          <a:bodyPr wrap="square" rtlCol="0">
            <a:spAutoFit/>
          </a:bodyPr>
          <a:lstStyle/>
          <a:p>
            <a:pPr algn="l"/>
            <a:r>
              <a:rPr lang="en-US" sz="2800" dirty="0"/>
              <a:t>Klein bottle</a:t>
            </a:r>
          </a:p>
        </p:txBody>
      </p:sp>
      <p:sp>
        <p:nvSpPr>
          <p:cNvPr id="18" name="TextBox 17">
            <a:extLst>
              <a:ext uri="{FF2B5EF4-FFF2-40B4-BE49-F238E27FC236}">
                <a16:creationId xmlns:a16="http://schemas.microsoft.com/office/drawing/2014/main" id="{AAA00253-14FF-4A1D-8C84-711057A9E31F}"/>
              </a:ext>
            </a:extLst>
          </p:cNvPr>
          <p:cNvSpPr txBox="1"/>
          <p:nvPr/>
        </p:nvSpPr>
        <p:spPr>
          <a:xfrm>
            <a:off x="5802987" y="1396836"/>
            <a:ext cx="3578810" cy="523220"/>
          </a:xfrm>
          <a:prstGeom prst="rect">
            <a:avLst/>
          </a:prstGeom>
          <a:noFill/>
        </p:spPr>
        <p:txBody>
          <a:bodyPr wrap="square" rtlCol="0">
            <a:spAutoFit/>
          </a:bodyPr>
          <a:lstStyle/>
          <a:p>
            <a:pPr algn="l"/>
            <a:r>
              <a:rPr lang="en-US" sz="2800" dirty="0"/>
              <a:t>Sphere</a:t>
            </a:r>
          </a:p>
        </p:txBody>
      </p:sp>
      <p:cxnSp>
        <p:nvCxnSpPr>
          <p:cNvPr id="20" name="Straight Connector 19">
            <a:extLst>
              <a:ext uri="{FF2B5EF4-FFF2-40B4-BE49-F238E27FC236}">
                <a16:creationId xmlns:a16="http://schemas.microsoft.com/office/drawing/2014/main" id="{2D4DFC3B-0DD1-41F8-A469-2D28B641D9AD}"/>
              </a:ext>
            </a:extLst>
          </p:cNvPr>
          <p:cNvCxnSpPr>
            <a:cxnSpLocks/>
          </p:cNvCxnSpPr>
          <p:nvPr/>
        </p:nvCxnSpPr>
        <p:spPr>
          <a:xfrm>
            <a:off x="4753429" y="700961"/>
            <a:ext cx="0" cy="59315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965EBCA-804B-4C08-80A1-CCE0127A3FE5}"/>
              </a:ext>
            </a:extLst>
          </p:cNvPr>
          <p:cNvSpPr txBox="1"/>
          <p:nvPr/>
        </p:nvSpPr>
        <p:spPr>
          <a:xfrm>
            <a:off x="1009718" y="700961"/>
            <a:ext cx="7753351" cy="523220"/>
          </a:xfrm>
          <a:prstGeom prst="rect">
            <a:avLst/>
          </a:prstGeom>
          <a:noFill/>
        </p:spPr>
        <p:txBody>
          <a:bodyPr wrap="square" rtlCol="0">
            <a:spAutoFit/>
          </a:bodyPr>
          <a:lstStyle/>
          <a:p>
            <a:r>
              <a:rPr lang="en-US" sz="2800" u="sng" dirty="0">
                <a:solidFill>
                  <a:srgbClr val="7030A0"/>
                </a:solidFill>
              </a:rPr>
              <a:t>Not orientable</a:t>
            </a:r>
            <a:r>
              <a:rPr lang="en-US" sz="2800" dirty="0">
                <a:solidFill>
                  <a:srgbClr val="7030A0"/>
                </a:solidFill>
              </a:rPr>
              <a:t>                                    </a:t>
            </a:r>
            <a:r>
              <a:rPr lang="en-US" sz="2800" u="sng" dirty="0" err="1">
                <a:solidFill>
                  <a:srgbClr val="7030A0"/>
                </a:solidFill>
              </a:rPr>
              <a:t>Orientable</a:t>
            </a:r>
            <a:endParaRPr lang="en-US" sz="2800" u="sng" dirty="0">
              <a:solidFill>
                <a:srgbClr val="7030A0"/>
              </a:solidFill>
            </a:endParaRPr>
          </a:p>
        </p:txBody>
      </p:sp>
    </p:spTree>
    <p:extLst>
      <p:ext uri="{BB962C8B-B14F-4D97-AF65-F5344CB8AC3E}">
        <p14:creationId xmlns:p14="http://schemas.microsoft.com/office/powerpoint/2010/main" val="594852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AD93738D-E001-4674-8BF3-6C4AB8374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28" y="83457"/>
            <a:ext cx="7842251" cy="6273800"/>
          </a:xfrm>
          <a:prstGeom prst="rect">
            <a:avLst/>
          </a:prstGeom>
        </p:spPr>
      </p:pic>
      <p:sp>
        <p:nvSpPr>
          <p:cNvPr id="4" name="Rectangle 3">
            <a:extLst>
              <a:ext uri="{FF2B5EF4-FFF2-40B4-BE49-F238E27FC236}">
                <a16:creationId xmlns:a16="http://schemas.microsoft.com/office/drawing/2014/main" id="{6158A3C1-23BC-4841-A65A-571F2962C42F}"/>
              </a:ext>
            </a:extLst>
          </p:cNvPr>
          <p:cNvSpPr/>
          <p:nvPr/>
        </p:nvSpPr>
        <p:spPr>
          <a:xfrm>
            <a:off x="195942" y="6443895"/>
            <a:ext cx="8948057" cy="261610"/>
          </a:xfrm>
          <a:prstGeom prst="rect">
            <a:avLst/>
          </a:prstGeom>
        </p:spPr>
        <p:txBody>
          <a:bodyPr wrap="square">
            <a:spAutoFit/>
          </a:bodyPr>
          <a:lstStyle/>
          <a:p>
            <a:r>
              <a:rPr lang="en-US" sz="1100" dirty="0">
                <a:hlinkClick r:id="rId3"/>
              </a:rPr>
              <a:t>https://physics.stackexchange.com/questions/262362/what-is-the-direction-of-area-vector</a:t>
            </a:r>
            <a:r>
              <a:rPr lang="en-US" sz="1100" dirty="0"/>
              <a:t> </a:t>
            </a:r>
          </a:p>
        </p:txBody>
      </p:sp>
      <p:sp>
        <p:nvSpPr>
          <p:cNvPr id="5" name="TextBox 4">
            <a:extLst>
              <a:ext uri="{FF2B5EF4-FFF2-40B4-BE49-F238E27FC236}">
                <a16:creationId xmlns:a16="http://schemas.microsoft.com/office/drawing/2014/main" id="{789C8CB6-BCED-4352-AD25-C6F4E3BCC49E}"/>
              </a:ext>
            </a:extLst>
          </p:cNvPr>
          <p:cNvSpPr txBox="1"/>
          <p:nvPr/>
        </p:nvSpPr>
        <p:spPr>
          <a:xfrm>
            <a:off x="494461" y="403419"/>
            <a:ext cx="7753351" cy="523220"/>
          </a:xfrm>
          <a:prstGeom prst="rect">
            <a:avLst/>
          </a:prstGeom>
          <a:noFill/>
        </p:spPr>
        <p:txBody>
          <a:bodyPr wrap="square" rtlCol="0">
            <a:spAutoFit/>
          </a:bodyPr>
          <a:lstStyle/>
          <a:p>
            <a:r>
              <a:rPr lang="en-US" sz="2800" u="sng" dirty="0">
                <a:solidFill>
                  <a:srgbClr val="7030A0"/>
                </a:solidFill>
              </a:rPr>
              <a:t>Not orientable</a:t>
            </a:r>
            <a:r>
              <a:rPr lang="en-US" sz="2800" dirty="0">
                <a:solidFill>
                  <a:srgbClr val="7030A0"/>
                </a:solidFill>
              </a:rPr>
              <a:t>                  </a:t>
            </a:r>
            <a:endParaRPr lang="en-US" sz="2800" u="sng" dirty="0">
              <a:solidFill>
                <a:srgbClr val="7030A0"/>
              </a:solidFill>
            </a:endParaRPr>
          </a:p>
        </p:txBody>
      </p:sp>
    </p:spTree>
    <p:extLst>
      <p:ext uri="{BB962C8B-B14F-4D97-AF65-F5344CB8AC3E}">
        <p14:creationId xmlns:p14="http://schemas.microsoft.com/office/powerpoint/2010/main" val="3481475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B88928-4058-4628-8141-AB6EB0BB2BB9}"/>
              </a:ext>
            </a:extLst>
          </p:cNvPr>
          <p:cNvPicPr>
            <a:picLocks noChangeAspect="1"/>
          </p:cNvPicPr>
          <p:nvPr/>
        </p:nvPicPr>
        <p:blipFill>
          <a:blip r:embed="rId2"/>
          <a:stretch>
            <a:fillRect/>
          </a:stretch>
        </p:blipFill>
        <p:spPr>
          <a:xfrm>
            <a:off x="239485" y="797367"/>
            <a:ext cx="8665029" cy="4468107"/>
          </a:xfrm>
          <a:prstGeom prst="rect">
            <a:avLst/>
          </a:prstGeom>
        </p:spPr>
      </p:pic>
      <p:sp>
        <p:nvSpPr>
          <p:cNvPr id="3" name="TextBox 2">
            <a:extLst>
              <a:ext uri="{FF2B5EF4-FFF2-40B4-BE49-F238E27FC236}">
                <a16:creationId xmlns:a16="http://schemas.microsoft.com/office/drawing/2014/main" id="{AB653FD3-72E7-4F46-AFC9-B190C7301731}"/>
              </a:ext>
            </a:extLst>
          </p:cNvPr>
          <p:cNvSpPr txBox="1"/>
          <p:nvPr/>
        </p:nvSpPr>
        <p:spPr>
          <a:xfrm>
            <a:off x="418041" y="189359"/>
            <a:ext cx="8326815" cy="646331"/>
          </a:xfrm>
          <a:prstGeom prst="rect">
            <a:avLst/>
          </a:prstGeom>
          <a:noFill/>
          <a:ln>
            <a:noFill/>
          </a:ln>
        </p:spPr>
        <p:txBody>
          <a:bodyPr wrap="square" rtlCol="0">
            <a:spAutoFit/>
          </a:bodyPr>
          <a:lstStyle/>
          <a:p>
            <a:r>
              <a:rPr lang="en-US" sz="3600" b="1" dirty="0">
                <a:solidFill>
                  <a:srgbClr val="7030A0"/>
                </a:solidFill>
              </a:rPr>
              <a:t>Vector surface integral</a:t>
            </a:r>
            <a:endParaRPr lang="en-US" sz="3600" b="1" i="1" dirty="0">
              <a:solidFill>
                <a:srgbClr val="7030A0"/>
              </a:solidFill>
            </a:endParaRPr>
          </a:p>
        </p:txBody>
      </p:sp>
      <p:pic>
        <p:nvPicPr>
          <p:cNvPr id="4" name="Picture 3">
            <a:extLst>
              <a:ext uri="{FF2B5EF4-FFF2-40B4-BE49-F238E27FC236}">
                <a16:creationId xmlns:a16="http://schemas.microsoft.com/office/drawing/2014/main" id="{7589503F-389D-4248-AF14-F485BBEAE681}"/>
              </a:ext>
            </a:extLst>
          </p:cNvPr>
          <p:cNvPicPr>
            <a:picLocks noChangeAspect="1"/>
          </p:cNvPicPr>
          <p:nvPr/>
        </p:nvPicPr>
        <p:blipFill>
          <a:blip r:embed="rId3"/>
          <a:stretch>
            <a:fillRect/>
          </a:stretch>
        </p:blipFill>
        <p:spPr>
          <a:xfrm>
            <a:off x="1272542" y="2304679"/>
            <a:ext cx="7573284" cy="4459530"/>
          </a:xfrm>
          <a:prstGeom prst="rect">
            <a:avLst/>
          </a:prstGeom>
        </p:spPr>
      </p:pic>
      <p:sp>
        <p:nvSpPr>
          <p:cNvPr id="5" name="Rectangle 4">
            <a:extLst>
              <a:ext uri="{FF2B5EF4-FFF2-40B4-BE49-F238E27FC236}">
                <a16:creationId xmlns:a16="http://schemas.microsoft.com/office/drawing/2014/main" id="{D367C95F-C9FC-4757-BE52-9F9A4F638260}"/>
              </a:ext>
            </a:extLst>
          </p:cNvPr>
          <p:cNvSpPr/>
          <p:nvPr/>
        </p:nvSpPr>
        <p:spPr>
          <a:xfrm>
            <a:off x="0" y="6488668"/>
            <a:ext cx="8761228" cy="369332"/>
          </a:xfrm>
          <a:prstGeom prst="rect">
            <a:avLst/>
          </a:prstGeom>
        </p:spPr>
        <p:txBody>
          <a:bodyPr wrap="square">
            <a:spAutoFit/>
          </a:bodyPr>
          <a:lstStyle/>
          <a:p>
            <a:r>
              <a:rPr lang="en-US" dirty="0">
                <a:hlinkClick r:id="rId4"/>
              </a:rPr>
              <a:t>https://mathinsight.org/surface_integral_vector_field_introduction</a:t>
            </a:r>
            <a:r>
              <a:rPr lang="en-US" dirty="0"/>
              <a:t> </a:t>
            </a:r>
          </a:p>
        </p:txBody>
      </p:sp>
    </p:spTree>
    <p:extLst>
      <p:ext uri="{BB962C8B-B14F-4D97-AF65-F5344CB8AC3E}">
        <p14:creationId xmlns:p14="http://schemas.microsoft.com/office/powerpoint/2010/main" val="22219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C08CBA-41CD-4BE4-AE00-5C7BCE33814B}"/>
              </a:ext>
            </a:extLst>
          </p:cNvPr>
          <p:cNvSpPr/>
          <p:nvPr/>
        </p:nvSpPr>
        <p:spPr>
          <a:xfrm>
            <a:off x="417286" y="340036"/>
            <a:ext cx="8726714" cy="6001643"/>
          </a:xfrm>
          <a:prstGeom prst="rect">
            <a:avLst/>
          </a:prstGeom>
        </p:spPr>
        <p:txBody>
          <a:bodyPr wrap="square">
            <a:spAutoFit/>
          </a:bodyPr>
          <a:lstStyle/>
          <a:p>
            <a:r>
              <a:rPr lang="en-US" sz="2400" dirty="0" err="1"/>
              <a:t>Webassign</a:t>
            </a:r>
            <a:r>
              <a:rPr lang="en-US" sz="2400" dirty="0"/>
              <a:t> midterm is set up in same format as </a:t>
            </a:r>
            <a:r>
              <a:rPr lang="en-US" sz="2400" dirty="0" err="1"/>
              <a:t>webassign</a:t>
            </a:r>
            <a:r>
              <a:rPr lang="en-US" sz="2400" dirty="0"/>
              <a:t> quiz, except that for multipart problems, you will be given the highest grade on each part (so if you change right answer to wrong answer, you will still be given full credit).</a:t>
            </a:r>
          </a:p>
          <a:p>
            <a:endParaRPr lang="en-US" sz="2400" dirty="0"/>
          </a:p>
          <a:p>
            <a:r>
              <a:rPr lang="en-US" sz="2400" dirty="0"/>
              <a:t>You have 2 submissions for each part.</a:t>
            </a:r>
          </a:p>
          <a:p>
            <a:endParaRPr lang="en-US" sz="2400" dirty="0"/>
          </a:p>
          <a:p>
            <a:r>
              <a:rPr lang="en-US" sz="2400" dirty="0" err="1"/>
              <a:t>Webassign</a:t>
            </a:r>
            <a:r>
              <a:rPr lang="en-US" sz="2400" dirty="0"/>
              <a:t> portion may be curved.</a:t>
            </a:r>
          </a:p>
          <a:p>
            <a:endParaRPr lang="en-US" sz="2400" dirty="0"/>
          </a:p>
          <a:p>
            <a:r>
              <a:rPr lang="en-US" sz="2400" dirty="0"/>
              <a:t>Watch your time:  45 minutes from when you open – NO BREAKS</a:t>
            </a:r>
          </a:p>
          <a:p>
            <a:endParaRPr lang="en-US" sz="2400" dirty="0"/>
          </a:p>
          <a:p>
            <a:r>
              <a:rPr lang="en-US" sz="2400" dirty="0" err="1"/>
              <a:t>Webassign</a:t>
            </a:r>
            <a:r>
              <a:rPr lang="en-US" sz="2400" dirty="0"/>
              <a:t> part: 3 – 5 problems, worth 60% of midterm 2.</a:t>
            </a:r>
          </a:p>
          <a:p>
            <a:endParaRPr lang="en-US" sz="2400" dirty="0"/>
          </a:p>
          <a:p>
            <a:r>
              <a:rPr lang="en-US" sz="2400" dirty="0"/>
              <a:t>Written upload to ICON part:  2 main problems plus possibly shorter problems, worth 40% of midterm 2 </a:t>
            </a:r>
          </a:p>
          <a:p>
            <a:endParaRPr lang="en-US" sz="2400" dirty="0"/>
          </a:p>
        </p:txBody>
      </p:sp>
    </p:spTree>
    <p:extLst>
      <p:ext uri="{BB962C8B-B14F-4D97-AF65-F5344CB8AC3E}">
        <p14:creationId xmlns:p14="http://schemas.microsoft.com/office/powerpoint/2010/main" val="3679978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0C79AE-538F-4E29-B5F0-13011EC4B982}"/>
              </a:ext>
            </a:extLst>
          </p:cNvPr>
          <p:cNvSpPr txBox="1"/>
          <p:nvPr/>
        </p:nvSpPr>
        <p:spPr>
          <a:xfrm>
            <a:off x="588736" y="137894"/>
            <a:ext cx="9027886" cy="523220"/>
          </a:xfrm>
          <a:prstGeom prst="rect">
            <a:avLst/>
          </a:prstGeom>
          <a:noFill/>
        </p:spPr>
        <p:txBody>
          <a:bodyPr wrap="square" rtlCol="0">
            <a:spAutoFit/>
          </a:bodyPr>
          <a:lstStyle/>
          <a:p>
            <a:r>
              <a:rPr lang="en-US" sz="2800" dirty="0"/>
              <a:t>A surface is closed if it has no boundary</a:t>
            </a:r>
          </a:p>
        </p:txBody>
      </p:sp>
      <p:sp>
        <p:nvSpPr>
          <p:cNvPr id="5" name="TextBox 4">
            <a:extLst>
              <a:ext uri="{FF2B5EF4-FFF2-40B4-BE49-F238E27FC236}">
                <a16:creationId xmlns:a16="http://schemas.microsoft.com/office/drawing/2014/main" id="{5DD4E295-94B6-40D4-B1A5-5DD9CBA2695F}"/>
              </a:ext>
            </a:extLst>
          </p:cNvPr>
          <p:cNvSpPr txBox="1"/>
          <p:nvPr/>
        </p:nvSpPr>
        <p:spPr>
          <a:xfrm>
            <a:off x="5279566" y="3737699"/>
            <a:ext cx="3578810" cy="523220"/>
          </a:xfrm>
          <a:prstGeom prst="rect">
            <a:avLst/>
          </a:prstGeom>
          <a:noFill/>
        </p:spPr>
        <p:txBody>
          <a:bodyPr wrap="square" rtlCol="0">
            <a:spAutoFit/>
          </a:bodyPr>
          <a:lstStyle/>
          <a:p>
            <a:pPr algn="l"/>
            <a:r>
              <a:rPr lang="en-US" sz="2800" dirty="0"/>
              <a:t>Torus</a:t>
            </a:r>
          </a:p>
        </p:txBody>
      </p:sp>
      <p:pic>
        <p:nvPicPr>
          <p:cNvPr id="11" name="Picture 10" descr="A close up of a building&#10;&#10;Description automatically generated">
            <a:extLst>
              <a:ext uri="{FF2B5EF4-FFF2-40B4-BE49-F238E27FC236}">
                <a16:creationId xmlns:a16="http://schemas.microsoft.com/office/drawing/2014/main" id="{0ED8894F-F85D-4BB2-9406-67C2CFA45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3705" y="1164583"/>
            <a:ext cx="1563436" cy="1936570"/>
          </a:xfrm>
          <a:prstGeom prst="rect">
            <a:avLst/>
          </a:prstGeom>
        </p:spPr>
      </p:pic>
      <p:pic>
        <p:nvPicPr>
          <p:cNvPr id="13" name="Picture 12" descr="A picture containing light&#10;&#10;Description automatically generated">
            <a:extLst>
              <a:ext uri="{FF2B5EF4-FFF2-40B4-BE49-F238E27FC236}">
                <a16:creationId xmlns:a16="http://schemas.microsoft.com/office/drawing/2014/main" id="{CBB1271A-D62E-4060-841C-5C8C81DB26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605" y="3299549"/>
            <a:ext cx="2192146" cy="1404967"/>
          </a:xfrm>
          <a:prstGeom prst="rect">
            <a:avLst/>
          </a:prstGeom>
        </p:spPr>
      </p:pic>
      <p:sp>
        <p:nvSpPr>
          <p:cNvPr id="16" name="Rectangle 15">
            <a:extLst>
              <a:ext uri="{FF2B5EF4-FFF2-40B4-BE49-F238E27FC236}">
                <a16:creationId xmlns:a16="http://schemas.microsoft.com/office/drawing/2014/main" id="{297AFE77-897A-4768-87A0-889915C0D7F4}"/>
              </a:ext>
            </a:extLst>
          </p:cNvPr>
          <p:cNvSpPr/>
          <p:nvPr/>
        </p:nvSpPr>
        <p:spPr>
          <a:xfrm>
            <a:off x="7744221" y="6632496"/>
            <a:ext cx="1018848" cy="228338"/>
          </a:xfrm>
          <a:prstGeom prst="rect">
            <a:avLst/>
          </a:prstGeom>
        </p:spPr>
        <p:txBody>
          <a:bodyPr wrap="none">
            <a:spAutoFit/>
          </a:bodyPr>
          <a:lstStyle/>
          <a:p>
            <a:r>
              <a:rPr lang="en-US" sz="1100" dirty="0"/>
              <a:t>en.wikipedia.org </a:t>
            </a:r>
          </a:p>
        </p:txBody>
      </p:sp>
      <p:sp>
        <p:nvSpPr>
          <p:cNvPr id="18" name="TextBox 17">
            <a:extLst>
              <a:ext uri="{FF2B5EF4-FFF2-40B4-BE49-F238E27FC236}">
                <a16:creationId xmlns:a16="http://schemas.microsoft.com/office/drawing/2014/main" id="{AAA00253-14FF-4A1D-8C84-711057A9E31F}"/>
              </a:ext>
            </a:extLst>
          </p:cNvPr>
          <p:cNvSpPr txBox="1"/>
          <p:nvPr/>
        </p:nvSpPr>
        <p:spPr>
          <a:xfrm>
            <a:off x="5279566" y="1799936"/>
            <a:ext cx="3578810" cy="523220"/>
          </a:xfrm>
          <a:prstGeom prst="rect">
            <a:avLst/>
          </a:prstGeom>
          <a:noFill/>
        </p:spPr>
        <p:txBody>
          <a:bodyPr wrap="square" rtlCol="0">
            <a:spAutoFit/>
          </a:bodyPr>
          <a:lstStyle/>
          <a:p>
            <a:pPr algn="l"/>
            <a:r>
              <a:rPr lang="en-US" sz="2800" dirty="0"/>
              <a:t>Sphere</a:t>
            </a:r>
          </a:p>
        </p:txBody>
      </p:sp>
      <p:cxnSp>
        <p:nvCxnSpPr>
          <p:cNvPr id="20" name="Straight Connector 19">
            <a:extLst>
              <a:ext uri="{FF2B5EF4-FFF2-40B4-BE49-F238E27FC236}">
                <a16:creationId xmlns:a16="http://schemas.microsoft.com/office/drawing/2014/main" id="{2D4DFC3B-0DD1-41F8-A469-2D28B641D9AD}"/>
              </a:ext>
            </a:extLst>
          </p:cNvPr>
          <p:cNvCxnSpPr>
            <a:cxnSpLocks/>
          </p:cNvCxnSpPr>
          <p:nvPr/>
        </p:nvCxnSpPr>
        <p:spPr>
          <a:xfrm>
            <a:off x="4753429" y="700961"/>
            <a:ext cx="0" cy="59315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965EBCA-804B-4C08-80A1-CCE0127A3FE5}"/>
              </a:ext>
            </a:extLst>
          </p:cNvPr>
          <p:cNvSpPr txBox="1"/>
          <p:nvPr/>
        </p:nvSpPr>
        <p:spPr>
          <a:xfrm>
            <a:off x="1009718" y="700961"/>
            <a:ext cx="7753351" cy="523220"/>
          </a:xfrm>
          <a:prstGeom prst="rect">
            <a:avLst/>
          </a:prstGeom>
          <a:noFill/>
        </p:spPr>
        <p:txBody>
          <a:bodyPr wrap="square" rtlCol="0">
            <a:spAutoFit/>
          </a:bodyPr>
          <a:lstStyle/>
          <a:p>
            <a:r>
              <a:rPr lang="en-US" sz="2800" u="sng" dirty="0">
                <a:solidFill>
                  <a:srgbClr val="7030A0"/>
                </a:solidFill>
              </a:rPr>
              <a:t>Not closed</a:t>
            </a:r>
            <a:r>
              <a:rPr lang="en-US" sz="2800" dirty="0">
                <a:solidFill>
                  <a:srgbClr val="7030A0"/>
                </a:solidFill>
              </a:rPr>
              <a:t>                                       </a:t>
            </a:r>
            <a:r>
              <a:rPr lang="en-US" sz="2800" u="sng" dirty="0">
                <a:solidFill>
                  <a:srgbClr val="7030A0"/>
                </a:solidFill>
              </a:rPr>
              <a:t>Closed surface</a:t>
            </a:r>
          </a:p>
        </p:txBody>
      </p:sp>
      <p:pic>
        <p:nvPicPr>
          <p:cNvPr id="19" name="Picture 18" descr="A picture containing object, antenna&#10;&#10;Description automatically generated">
            <a:extLst>
              <a:ext uri="{FF2B5EF4-FFF2-40B4-BE49-F238E27FC236}">
                <a16:creationId xmlns:a16="http://schemas.microsoft.com/office/drawing/2014/main" id="{41C013AB-293F-43E2-9B6D-71BD05412B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736" y="1310998"/>
            <a:ext cx="3115136" cy="2969763"/>
          </a:xfrm>
          <a:prstGeom prst="rect">
            <a:avLst/>
          </a:prstGeom>
        </p:spPr>
      </p:pic>
      <p:sp>
        <p:nvSpPr>
          <p:cNvPr id="26" name="Rectangle 25">
            <a:extLst>
              <a:ext uri="{FF2B5EF4-FFF2-40B4-BE49-F238E27FC236}">
                <a16:creationId xmlns:a16="http://schemas.microsoft.com/office/drawing/2014/main" id="{2F21D05B-BEAC-49F7-B342-44A614EAA5AD}"/>
              </a:ext>
            </a:extLst>
          </p:cNvPr>
          <p:cNvSpPr>
            <a:spLocks noChangeArrowheads="1"/>
          </p:cNvSpPr>
          <p:nvPr/>
        </p:nvSpPr>
        <p:spPr bwMode="auto">
          <a:xfrm>
            <a:off x="285750" y="4845049"/>
            <a:ext cx="16668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sz="2800" dirty="0">
                <a:solidFill>
                  <a:srgbClr val="000000"/>
                </a:solidFill>
                <a:cs typeface="+mn-cs"/>
                <a:sym typeface="Symbol" pitchFamily="18" charset="2"/>
              </a:rPr>
              <a:t>The tube = cylinder</a:t>
            </a:r>
          </a:p>
        </p:txBody>
      </p:sp>
      <p:grpSp>
        <p:nvGrpSpPr>
          <p:cNvPr id="6" name="Group 5">
            <a:extLst>
              <a:ext uri="{FF2B5EF4-FFF2-40B4-BE49-F238E27FC236}">
                <a16:creationId xmlns:a16="http://schemas.microsoft.com/office/drawing/2014/main" id="{F8BE77DB-E56B-426F-88B3-509FF39FA587}"/>
              </a:ext>
            </a:extLst>
          </p:cNvPr>
          <p:cNvGrpSpPr/>
          <p:nvPr/>
        </p:nvGrpSpPr>
        <p:grpSpPr>
          <a:xfrm>
            <a:off x="1952625" y="4606867"/>
            <a:ext cx="1801597" cy="1220788"/>
            <a:chOff x="1457325" y="4606867"/>
            <a:chExt cx="1801597" cy="1220788"/>
          </a:xfrm>
        </p:grpSpPr>
        <p:sp>
          <p:nvSpPr>
            <p:cNvPr id="29" name="AutoShape 28">
              <a:extLst>
                <a:ext uri="{FF2B5EF4-FFF2-40B4-BE49-F238E27FC236}">
                  <a16:creationId xmlns:a16="http://schemas.microsoft.com/office/drawing/2014/main" id="{10BEF5E8-1A1B-4759-BD84-5D860BB4A705}"/>
                </a:ext>
              </a:extLst>
            </p:cNvPr>
            <p:cNvSpPr>
              <a:spLocks noChangeArrowheads="1"/>
            </p:cNvSpPr>
            <p:nvPr/>
          </p:nvSpPr>
          <p:spPr bwMode="auto">
            <a:xfrm rot="5400000">
              <a:off x="1723231" y="4340961"/>
              <a:ext cx="1220788" cy="1752600"/>
            </a:xfrm>
            <a:prstGeom prst="can">
              <a:avLst>
                <a:gd name="adj" fmla="val 35938"/>
              </a:avLst>
            </a:prstGeom>
            <a:solidFill>
              <a:schemeClr val="accent1"/>
            </a:solidFill>
            <a:ln w="9525">
              <a:solidFill>
                <a:schemeClr val="tx1"/>
              </a:solidFill>
              <a:round/>
              <a:headEnd/>
              <a:tailEnd/>
            </a:ln>
          </p:spPr>
          <p:txBody>
            <a:bodyPr anchor="ctr">
              <a:spAutoFit/>
            </a:bodyPr>
            <a:lstStyle/>
            <a:p>
              <a:pPr algn="ctr" eaLnBrk="1" hangingPunct="1">
                <a:defRPr/>
              </a:pPr>
              <a:endParaRPr lang="en-US">
                <a:solidFill>
                  <a:srgbClr val="000000"/>
                </a:solidFill>
                <a:cs typeface="+mn-cs"/>
                <a:sym typeface="Symbol" pitchFamily="18" charset="2"/>
              </a:endParaRPr>
            </a:p>
          </p:txBody>
        </p:sp>
        <p:sp>
          <p:nvSpPr>
            <p:cNvPr id="30" name="Oval 1">
              <a:extLst>
                <a:ext uri="{FF2B5EF4-FFF2-40B4-BE49-F238E27FC236}">
                  <a16:creationId xmlns:a16="http://schemas.microsoft.com/office/drawing/2014/main" id="{D8DE1806-9635-4AC3-B1D6-3EC07A84F7B1}"/>
                </a:ext>
              </a:extLst>
            </p:cNvPr>
            <p:cNvSpPr>
              <a:spLocks noChangeArrowheads="1"/>
            </p:cNvSpPr>
            <p:nvPr/>
          </p:nvSpPr>
          <p:spPr bwMode="auto">
            <a:xfrm>
              <a:off x="2725522" y="4610514"/>
              <a:ext cx="533400" cy="1216553"/>
            </a:xfrm>
            <a:prstGeom prst="ellipse">
              <a:avLst/>
            </a:prstGeom>
            <a:solidFill>
              <a:schemeClr val="bg1"/>
            </a:solidFill>
            <a:ln w="9525" algn="ctr">
              <a:solidFill>
                <a:schemeClr val="tx1"/>
              </a:solidFill>
              <a:round/>
              <a:headEnd/>
              <a:tailEnd type="triangle" w="med" len="me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solidFill>
                  <a:srgbClr val="000000"/>
                </a:solidFill>
                <a:latin typeface="Tahoma" panose="020B0604030504040204" pitchFamily="34" charset="0"/>
                <a:sym typeface="Symbol" panose="05050102010706020507" pitchFamily="18" charset="2"/>
              </a:endParaRPr>
            </a:p>
          </p:txBody>
        </p:sp>
      </p:grpSp>
      <p:sp>
        <p:nvSpPr>
          <p:cNvPr id="32" name="AutoShape 28">
            <a:extLst>
              <a:ext uri="{FF2B5EF4-FFF2-40B4-BE49-F238E27FC236}">
                <a16:creationId xmlns:a16="http://schemas.microsoft.com/office/drawing/2014/main" id="{185E3757-59D2-486E-AD65-519EBC9F7A04}"/>
              </a:ext>
            </a:extLst>
          </p:cNvPr>
          <p:cNvSpPr>
            <a:spLocks noChangeArrowheads="1"/>
          </p:cNvSpPr>
          <p:nvPr/>
        </p:nvSpPr>
        <p:spPr bwMode="auto">
          <a:xfrm rot="5400000">
            <a:off x="7194619" y="4791811"/>
            <a:ext cx="1219200" cy="1752600"/>
          </a:xfrm>
          <a:prstGeom prst="can">
            <a:avLst>
              <a:gd name="adj" fmla="val 35938"/>
            </a:avLst>
          </a:prstGeom>
          <a:solidFill>
            <a:schemeClr val="accent1"/>
          </a:solidFill>
          <a:ln w="9525">
            <a:solidFill>
              <a:schemeClr val="tx1"/>
            </a:solidFill>
            <a:round/>
            <a:headEnd/>
            <a:tailEnd/>
          </a:ln>
        </p:spPr>
        <p:txBody>
          <a:bodyPr anchor="ctr">
            <a:spAutoFit/>
          </a:bodyPr>
          <a:lstStyle/>
          <a:p>
            <a:pPr algn="ctr" eaLnBrk="1" hangingPunct="1">
              <a:defRPr/>
            </a:pPr>
            <a:endParaRPr lang="en-US">
              <a:solidFill>
                <a:srgbClr val="000000"/>
              </a:solidFill>
              <a:cs typeface="+mn-cs"/>
              <a:sym typeface="Symbol" pitchFamily="18" charset="2"/>
            </a:endParaRPr>
          </a:p>
        </p:txBody>
      </p:sp>
      <p:sp>
        <p:nvSpPr>
          <p:cNvPr id="34" name="Rectangle 33">
            <a:extLst>
              <a:ext uri="{FF2B5EF4-FFF2-40B4-BE49-F238E27FC236}">
                <a16:creationId xmlns:a16="http://schemas.microsoft.com/office/drawing/2014/main" id="{16B7F317-00CB-4C48-A4F8-269BDA4C2F7D}"/>
              </a:ext>
            </a:extLst>
          </p:cNvPr>
          <p:cNvSpPr>
            <a:spLocks noChangeArrowheads="1"/>
          </p:cNvSpPr>
          <p:nvPr/>
        </p:nvSpPr>
        <p:spPr bwMode="auto">
          <a:xfrm>
            <a:off x="4961640" y="5058064"/>
            <a:ext cx="195992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sz="2800" dirty="0">
                <a:solidFill>
                  <a:srgbClr val="000000"/>
                </a:solidFill>
                <a:cs typeface="+mn-cs"/>
                <a:sym typeface="Symbol" pitchFamily="18" charset="2"/>
              </a:rPr>
              <a:t>Cylinder with top and bottom</a:t>
            </a:r>
          </a:p>
        </p:txBody>
      </p:sp>
    </p:spTree>
    <p:extLst>
      <p:ext uri="{BB962C8B-B14F-4D97-AF65-F5344CB8AC3E}">
        <p14:creationId xmlns:p14="http://schemas.microsoft.com/office/powerpoint/2010/main" val="3646871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D9B15-1B0D-426E-B308-F3153ADC30A7}"/>
              </a:ext>
            </a:extLst>
          </p:cNvPr>
          <p:cNvSpPr/>
          <p:nvPr/>
        </p:nvSpPr>
        <p:spPr>
          <a:xfrm>
            <a:off x="0" y="6581001"/>
            <a:ext cx="6770914" cy="276999"/>
          </a:xfrm>
          <a:prstGeom prst="rect">
            <a:avLst/>
          </a:prstGeom>
        </p:spPr>
        <p:txBody>
          <a:bodyPr wrap="square">
            <a:spAutoFit/>
          </a:bodyPr>
          <a:lstStyle/>
          <a:p>
            <a:r>
              <a:rPr lang="en-US" sz="1200" dirty="0">
                <a:hlinkClick r:id="rId2"/>
              </a:rPr>
              <a:t>http://ltcconline.net/greenl/courses/202/vectorIntegration/greensTheorem.htm</a:t>
            </a:r>
            <a:r>
              <a:rPr lang="en-US" sz="1200" dirty="0"/>
              <a:t> </a:t>
            </a:r>
          </a:p>
        </p:txBody>
      </p:sp>
      <p:grpSp>
        <p:nvGrpSpPr>
          <p:cNvPr id="6" name="Group 5">
            <a:extLst>
              <a:ext uri="{FF2B5EF4-FFF2-40B4-BE49-F238E27FC236}">
                <a16:creationId xmlns:a16="http://schemas.microsoft.com/office/drawing/2014/main" id="{FFFF1E8A-B036-49C2-8C89-4DA11B3D56C5}"/>
              </a:ext>
            </a:extLst>
          </p:cNvPr>
          <p:cNvGrpSpPr/>
          <p:nvPr/>
        </p:nvGrpSpPr>
        <p:grpSpPr>
          <a:xfrm>
            <a:off x="142363" y="319314"/>
            <a:ext cx="9163179" cy="2895630"/>
            <a:chOff x="142363" y="319314"/>
            <a:chExt cx="9163179" cy="2895630"/>
          </a:xfrm>
        </p:grpSpPr>
        <p:pic>
          <p:nvPicPr>
            <p:cNvPr id="3" name="Picture 2">
              <a:extLst>
                <a:ext uri="{FF2B5EF4-FFF2-40B4-BE49-F238E27FC236}">
                  <a16:creationId xmlns:a16="http://schemas.microsoft.com/office/drawing/2014/main" id="{17D184BF-C088-40CD-96E4-CF36F5DC1FEF}"/>
                </a:ext>
              </a:extLst>
            </p:cNvPr>
            <p:cNvPicPr>
              <a:picLocks noChangeAspect="1"/>
            </p:cNvPicPr>
            <p:nvPr/>
          </p:nvPicPr>
          <p:blipFill rotWithShape="1">
            <a:blip r:embed="rId3"/>
            <a:srcRect t="3147" b="11093"/>
            <a:stretch/>
          </p:blipFill>
          <p:spPr>
            <a:xfrm>
              <a:off x="142363" y="319314"/>
              <a:ext cx="8981521" cy="2867223"/>
            </a:xfrm>
            <a:prstGeom prst="rect">
              <a:avLst/>
            </a:prstGeom>
          </p:spPr>
        </p:pic>
        <p:sp>
          <p:nvSpPr>
            <p:cNvPr id="5" name="Rectangle 4">
              <a:extLst>
                <a:ext uri="{FF2B5EF4-FFF2-40B4-BE49-F238E27FC236}">
                  <a16:creationId xmlns:a16="http://schemas.microsoft.com/office/drawing/2014/main" id="{B30ECA34-E198-4E25-8C09-46B7FCAFDDF8}"/>
                </a:ext>
              </a:extLst>
            </p:cNvPr>
            <p:cNvSpPr/>
            <p:nvPr/>
          </p:nvSpPr>
          <p:spPr>
            <a:xfrm>
              <a:off x="5379645" y="2968723"/>
              <a:ext cx="3925897" cy="246221"/>
            </a:xfrm>
            <a:prstGeom prst="rect">
              <a:avLst/>
            </a:prstGeom>
          </p:spPr>
          <p:txBody>
            <a:bodyPr wrap="square">
              <a:spAutoFit/>
            </a:bodyPr>
            <a:lstStyle/>
            <a:p>
              <a:r>
                <a:rPr lang="en-US" sz="1000" dirty="0">
                  <a:hlinkClick r:id="rId4"/>
                </a:rPr>
                <a:t>http://tutorial.math.lamar.edu/Classes/CalcIII/GreensTheorem.aspx</a:t>
              </a:r>
              <a:r>
                <a:rPr lang="en-US" sz="1000" dirty="0"/>
                <a:t> </a:t>
              </a:r>
            </a:p>
          </p:txBody>
        </p:sp>
      </p:grpSp>
      <p:pic>
        <p:nvPicPr>
          <p:cNvPr id="7" name="Picture 6">
            <a:extLst>
              <a:ext uri="{FF2B5EF4-FFF2-40B4-BE49-F238E27FC236}">
                <a16:creationId xmlns:a16="http://schemas.microsoft.com/office/drawing/2014/main" id="{FC9C19D7-071A-400B-A3A4-750CD820DBD8}"/>
              </a:ext>
            </a:extLst>
          </p:cNvPr>
          <p:cNvPicPr>
            <a:picLocks noChangeAspect="1"/>
          </p:cNvPicPr>
          <p:nvPr/>
        </p:nvPicPr>
        <p:blipFill>
          <a:blip r:embed="rId5"/>
          <a:stretch>
            <a:fillRect/>
          </a:stretch>
        </p:blipFill>
        <p:spPr>
          <a:xfrm>
            <a:off x="169978" y="3719791"/>
            <a:ext cx="8915963" cy="1889530"/>
          </a:xfrm>
          <a:prstGeom prst="rect">
            <a:avLst/>
          </a:prstGeom>
        </p:spPr>
      </p:pic>
    </p:spTree>
    <p:extLst>
      <p:ext uri="{BB962C8B-B14F-4D97-AF65-F5344CB8AC3E}">
        <p14:creationId xmlns:p14="http://schemas.microsoft.com/office/powerpoint/2010/main" val="3018676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0C79AE-538F-4E29-B5F0-13011EC4B982}"/>
              </a:ext>
            </a:extLst>
          </p:cNvPr>
          <p:cNvSpPr txBox="1"/>
          <p:nvPr/>
        </p:nvSpPr>
        <p:spPr>
          <a:xfrm>
            <a:off x="315686" y="137894"/>
            <a:ext cx="9027886" cy="523220"/>
          </a:xfrm>
          <a:prstGeom prst="rect">
            <a:avLst/>
          </a:prstGeom>
          <a:noFill/>
        </p:spPr>
        <p:txBody>
          <a:bodyPr wrap="square" rtlCol="0">
            <a:spAutoFit/>
          </a:bodyPr>
          <a:lstStyle/>
          <a:p>
            <a:r>
              <a:rPr lang="en-US" sz="2800" dirty="0"/>
              <a:t>For a closed surface, outward normal = positive orientation</a:t>
            </a:r>
          </a:p>
        </p:txBody>
      </p:sp>
      <p:pic>
        <p:nvPicPr>
          <p:cNvPr id="11" name="Picture 10" descr="A close up of a building&#10;&#10;Description automatically generated">
            <a:extLst>
              <a:ext uri="{FF2B5EF4-FFF2-40B4-BE49-F238E27FC236}">
                <a16:creationId xmlns:a16="http://schemas.microsoft.com/office/drawing/2014/main" id="{0ED8894F-F85D-4BB2-9406-67C2CFA45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14" y="2012950"/>
            <a:ext cx="1924927" cy="2384335"/>
          </a:xfrm>
          <a:prstGeom prst="rect">
            <a:avLst/>
          </a:prstGeom>
        </p:spPr>
      </p:pic>
      <p:pic>
        <p:nvPicPr>
          <p:cNvPr id="13" name="Picture 12" descr="A picture containing light&#10;&#10;Description automatically generated">
            <a:extLst>
              <a:ext uri="{FF2B5EF4-FFF2-40B4-BE49-F238E27FC236}">
                <a16:creationId xmlns:a16="http://schemas.microsoft.com/office/drawing/2014/main" id="{CBB1271A-D62E-4060-841C-5C8C81DB26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14418" y="2621149"/>
            <a:ext cx="2520951" cy="1615701"/>
          </a:xfrm>
          <a:prstGeom prst="rect">
            <a:avLst/>
          </a:prstGeom>
        </p:spPr>
      </p:pic>
      <p:sp>
        <p:nvSpPr>
          <p:cNvPr id="16" name="Rectangle 15">
            <a:extLst>
              <a:ext uri="{FF2B5EF4-FFF2-40B4-BE49-F238E27FC236}">
                <a16:creationId xmlns:a16="http://schemas.microsoft.com/office/drawing/2014/main" id="{297AFE77-897A-4768-87A0-889915C0D7F4}"/>
              </a:ext>
            </a:extLst>
          </p:cNvPr>
          <p:cNvSpPr/>
          <p:nvPr/>
        </p:nvSpPr>
        <p:spPr>
          <a:xfrm>
            <a:off x="7744221" y="6632496"/>
            <a:ext cx="1018848" cy="228338"/>
          </a:xfrm>
          <a:prstGeom prst="rect">
            <a:avLst/>
          </a:prstGeom>
        </p:spPr>
        <p:txBody>
          <a:bodyPr wrap="none">
            <a:spAutoFit/>
          </a:bodyPr>
          <a:lstStyle/>
          <a:p>
            <a:r>
              <a:rPr lang="en-US" sz="1100" dirty="0"/>
              <a:t>en.wikipedia.org </a:t>
            </a:r>
          </a:p>
        </p:txBody>
      </p:sp>
      <p:sp>
        <p:nvSpPr>
          <p:cNvPr id="32" name="AutoShape 28">
            <a:extLst>
              <a:ext uri="{FF2B5EF4-FFF2-40B4-BE49-F238E27FC236}">
                <a16:creationId xmlns:a16="http://schemas.microsoft.com/office/drawing/2014/main" id="{185E3757-59D2-486E-AD65-519EBC9F7A04}"/>
              </a:ext>
            </a:extLst>
          </p:cNvPr>
          <p:cNvSpPr>
            <a:spLocks noChangeArrowheads="1"/>
          </p:cNvSpPr>
          <p:nvPr/>
        </p:nvSpPr>
        <p:spPr bwMode="auto">
          <a:xfrm rot="5400000">
            <a:off x="6767745" y="1375511"/>
            <a:ext cx="1219200" cy="1752600"/>
          </a:xfrm>
          <a:prstGeom prst="can">
            <a:avLst>
              <a:gd name="adj" fmla="val 35938"/>
            </a:avLst>
          </a:prstGeom>
          <a:solidFill>
            <a:schemeClr val="accent1"/>
          </a:solidFill>
          <a:ln w="9525">
            <a:solidFill>
              <a:schemeClr val="tx1"/>
            </a:solidFill>
            <a:round/>
            <a:headEnd/>
            <a:tailEnd/>
          </a:ln>
        </p:spPr>
        <p:txBody>
          <a:bodyPr anchor="ctr">
            <a:spAutoFit/>
          </a:bodyPr>
          <a:lstStyle/>
          <a:p>
            <a:pPr algn="ctr" eaLnBrk="1" hangingPunct="1">
              <a:defRPr/>
            </a:pPr>
            <a:endParaRPr lang="en-US">
              <a:solidFill>
                <a:srgbClr val="000000"/>
              </a:solidFill>
              <a:cs typeface="+mn-cs"/>
              <a:sym typeface="Symbol" pitchFamily="18" charset="2"/>
            </a:endParaRPr>
          </a:p>
        </p:txBody>
      </p:sp>
      <p:sp>
        <p:nvSpPr>
          <p:cNvPr id="17" name="AutoShape 28">
            <a:extLst>
              <a:ext uri="{FF2B5EF4-FFF2-40B4-BE49-F238E27FC236}">
                <a16:creationId xmlns:a16="http://schemas.microsoft.com/office/drawing/2014/main" id="{94192A05-B0DE-4B37-AA08-1230A231B752}"/>
              </a:ext>
            </a:extLst>
          </p:cNvPr>
          <p:cNvSpPr>
            <a:spLocks noChangeArrowheads="1"/>
          </p:cNvSpPr>
          <p:nvPr/>
        </p:nvSpPr>
        <p:spPr bwMode="auto">
          <a:xfrm rot="16200000">
            <a:off x="6920145" y="3598011"/>
            <a:ext cx="1219200" cy="1752600"/>
          </a:xfrm>
          <a:prstGeom prst="can">
            <a:avLst>
              <a:gd name="adj" fmla="val 35938"/>
            </a:avLst>
          </a:prstGeom>
          <a:solidFill>
            <a:schemeClr val="accent1"/>
          </a:solidFill>
          <a:ln w="9525">
            <a:solidFill>
              <a:schemeClr val="tx1"/>
            </a:solidFill>
            <a:round/>
            <a:headEnd/>
            <a:tailEnd/>
          </a:ln>
        </p:spPr>
        <p:txBody>
          <a:bodyPr anchor="ctr">
            <a:spAutoFit/>
          </a:bodyPr>
          <a:lstStyle/>
          <a:p>
            <a:pPr algn="ctr" eaLnBrk="1" hangingPunct="1">
              <a:defRPr/>
            </a:pPr>
            <a:endParaRPr lang="en-US">
              <a:solidFill>
                <a:srgbClr val="000000"/>
              </a:solidFill>
              <a:cs typeface="+mn-cs"/>
              <a:sym typeface="Symbol" pitchFamily="18" charset="2"/>
            </a:endParaRPr>
          </a:p>
        </p:txBody>
      </p:sp>
    </p:spTree>
    <p:extLst>
      <p:ext uri="{BB962C8B-B14F-4D97-AF65-F5344CB8AC3E}">
        <p14:creationId xmlns:p14="http://schemas.microsoft.com/office/powerpoint/2010/main" val="1721719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1BB375-46BA-4E5B-B715-0F79C93EC15B}"/>
              </a:ext>
            </a:extLst>
          </p:cNvPr>
          <p:cNvPicPr>
            <a:picLocks noChangeAspect="1"/>
          </p:cNvPicPr>
          <p:nvPr/>
        </p:nvPicPr>
        <p:blipFill>
          <a:blip r:embed="rId2"/>
          <a:stretch>
            <a:fillRect/>
          </a:stretch>
        </p:blipFill>
        <p:spPr>
          <a:xfrm>
            <a:off x="0" y="309223"/>
            <a:ext cx="9144000" cy="5426754"/>
          </a:xfrm>
          <a:prstGeom prst="rect">
            <a:avLst/>
          </a:prstGeom>
        </p:spPr>
      </p:pic>
      <p:sp>
        <p:nvSpPr>
          <p:cNvPr id="5" name="Rectangle 4">
            <a:extLst>
              <a:ext uri="{FF2B5EF4-FFF2-40B4-BE49-F238E27FC236}">
                <a16:creationId xmlns:a16="http://schemas.microsoft.com/office/drawing/2014/main" id="{EEB5EC72-6515-4479-B053-941BF79E5BE4}"/>
              </a:ext>
            </a:extLst>
          </p:cNvPr>
          <p:cNvSpPr/>
          <p:nvPr/>
        </p:nvSpPr>
        <p:spPr>
          <a:xfrm>
            <a:off x="146050" y="141585"/>
            <a:ext cx="8909050" cy="276999"/>
          </a:xfrm>
          <a:prstGeom prst="rect">
            <a:avLst/>
          </a:prstGeom>
        </p:spPr>
        <p:txBody>
          <a:bodyPr wrap="square">
            <a:spAutoFit/>
          </a:bodyPr>
          <a:lstStyle/>
          <a:p>
            <a:r>
              <a:rPr lang="en-US" sz="1200" dirty="0">
                <a:hlinkClick r:id="rId3"/>
              </a:rPr>
              <a:t>https://math.libretexts.org/Bookshelves/Calculus/Book%3A_Calculus_(OpenStax)/16%3A_Vector_Calculus/16.6%3A_Surface_Integrals</a:t>
            </a:r>
            <a:r>
              <a:rPr lang="en-US" sz="1200" dirty="0"/>
              <a:t> </a:t>
            </a:r>
          </a:p>
        </p:txBody>
      </p:sp>
    </p:spTree>
    <p:extLst>
      <p:ext uri="{BB962C8B-B14F-4D97-AF65-F5344CB8AC3E}">
        <p14:creationId xmlns:p14="http://schemas.microsoft.com/office/powerpoint/2010/main" val="104891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7BF9DA-2855-4037-B56F-AA6C32001B5E}"/>
              </a:ext>
            </a:extLst>
          </p:cNvPr>
          <p:cNvPicPr>
            <a:picLocks noChangeAspect="1"/>
          </p:cNvPicPr>
          <p:nvPr/>
        </p:nvPicPr>
        <p:blipFill>
          <a:blip r:embed="rId2"/>
          <a:stretch>
            <a:fillRect/>
          </a:stretch>
        </p:blipFill>
        <p:spPr>
          <a:xfrm>
            <a:off x="0" y="27021"/>
            <a:ext cx="9144000" cy="6803957"/>
          </a:xfrm>
          <a:prstGeom prst="rect">
            <a:avLst/>
          </a:prstGeom>
        </p:spPr>
      </p:pic>
    </p:spTree>
    <p:extLst>
      <p:ext uri="{BB962C8B-B14F-4D97-AF65-F5344CB8AC3E}">
        <p14:creationId xmlns:p14="http://schemas.microsoft.com/office/powerpoint/2010/main" val="3806740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F52A6A-8848-4A70-868A-69F577F00780}"/>
              </a:ext>
            </a:extLst>
          </p:cNvPr>
          <p:cNvPicPr>
            <a:picLocks noChangeAspect="1"/>
          </p:cNvPicPr>
          <p:nvPr/>
        </p:nvPicPr>
        <p:blipFill>
          <a:blip r:embed="rId2"/>
          <a:stretch>
            <a:fillRect/>
          </a:stretch>
        </p:blipFill>
        <p:spPr>
          <a:xfrm>
            <a:off x="0" y="-10440"/>
            <a:ext cx="9144000" cy="4821480"/>
          </a:xfrm>
          <a:prstGeom prst="rect">
            <a:avLst/>
          </a:prstGeom>
        </p:spPr>
      </p:pic>
      <p:pic>
        <p:nvPicPr>
          <p:cNvPr id="3" name="Picture 2">
            <a:extLst>
              <a:ext uri="{FF2B5EF4-FFF2-40B4-BE49-F238E27FC236}">
                <a16:creationId xmlns:a16="http://schemas.microsoft.com/office/drawing/2014/main" id="{E59AC7FB-FE48-4181-871F-34DDFE13F6DC}"/>
              </a:ext>
            </a:extLst>
          </p:cNvPr>
          <p:cNvPicPr>
            <a:picLocks noChangeAspect="1"/>
          </p:cNvPicPr>
          <p:nvPr/>
        </p:nvPicPr>
        <p:blipFill>
          <a:blip r:embed="rId3"/>
          <a:stretch>
            <a:fillRect/>
          </a:stretch>
        </p:blipFill>
        <p:spPr>
          <a:xfrm>
            <a:off x="0" y="4306505"/>
            <a:ext cx="9144000" cy="2499490"/>
          </a:xfrm>
          <a:prstGeom prst="rect">
            <a:avLst/>
          </a:prstGeom>
        </p:spPr>
      </p:pic>
      <p:cxnSp>
        <p:nvCxnSpPr>
          <p:cNvPr id="5" name="Straight Connector 4">
            <a:extLst>
              <a:ext uri="{FF2B5EF4-FFF2-40B4-BE49-F238E27FC236}">
                <a16:creationId xmlns:a16="http://schemas.microsoft.com/office/drawing/2014/main" id="{D43B7BD9-ABD7-497E-B352-EF6E7E3FC64B}"/>
              </a:ext>
            </a:extLst>
          </p:cNvPr>
          <p:cNvCxnSpPr/>
          <p:nvPr/>
        </p:nvCxnSpPr>
        <p:spPr>
          <a:xfrm>
            <a:off x="-146050" y="4306505"/>
            <a:ext cx="92900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082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DE9954-0B7B-4426-B0C4-75BBB86FD592}"/>
              </a:ext>
            </a:extLst>
          </p:cNvPr>
          <p:cNvSpPr/>
          <p:nvPr/>
        </p:nvSpPr>
        <p:spPr>
          <a:xfrm>
            <a:off x="641350" y="1271885"/>
            <a:ext cx="8102600" cy="1569660"/>
          </a:xfrm>
          <a:prstGeom prst="rect">
            <a:avLst/>
          </a:prstGeom>
        </p:spPr>
        <p:txBody>
          <a:bodyPr wrap="square">
            <a:spAutoFit/>
          </a:bodyPr>
          <a:lstStyle/>
          <a:p>
            <a:r>
              <a:rPr lang="en-US" sz="2400" dirty="0"/>
              <a:t>See example </a:t>
            </a:r>
            <a:r>
              <a:rPr lang="en-US" sz="2400" dirty="0" err="1"/>
              <a:t>Example</a:t>
            </a:r>
            <a:r>
              <a:rPr lang="en-US" sz="2400" dirty="0"/>
              <a:t> 16.6.15: Calculating Heat Flow at </a:t>
            </a:r>
          </a:p>
          <a:p>
            <a:r>
              <a:rPr lang="en-US" sz="2400" dirty="0">
                <a:hlinkClick r:id="rId2"/>
              </a:rPr>
              <a:t>Https://math.libretexts.org/Bookshelves/Calculus/Book%3A_Calculus_(OpenStax)/16%3A_Vector_Calculus/16.6%3A_Surface_Integrals</a:t>
            </a:r>
            <a:r>
              <a:rPr lang="en-US" sz="2400" dirty="0"/>
              <a:t> </a:t>
            </a:r>
          </a:p>
        </p:txBody>
      </p:sp>
    </p:spTree>
    <p:extLst>
      <p:ext uri="{BB962C8B-B14F-4D97-AF65-F5344CB8AC3E}">
        <p14:creationId xmlns:p14="http://schemas.microsoft.com/office/powerpoint/2010/main" val="311148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B6E75B-E27B-484C-A4A6-219A2CDECE01}"/>
              </a:ext>
            </a:extLst>
          </p:cNvPr>
          <p:cNvSpPr/>
          <p:nvPr/>
        </p:nvSpPr>
        <p:spPr>
          <a:xfrm>
            <a:off x="714828" y="94342"/>
            <a:ext cx="7714343" cy="6524863"/>
          </a:xfrm>
          <a:prstGeom prst="rect">
            <a:avLst/>
          </a:prstGeom>
        </p:spPr>
        <p:txBody>
          <a:bodyPr wrap="square">
            <a:spAutoFit/>
          </a:bodyPr>
          <a:lstStyle/>
          <a:p>
            <a:r>
              <a:rPr lang="en-US" sz="3600" dirty="0"/>
              <a:t>Midterm 2 will cover 13.6 – 14.5</a:t>
            </a:r>
          </a:p>
          <a:p>
            <a:endParaRPr lang="en-US" sz="2400" dirty="0"/>
          </a:p>
          <a:p>
            <a:r>
              <a:rPr lang="en-US" sz="2400" dirty="0"/>
              <a:t>For </a:t>
            </a:r>
            <a:r>
              <a:rPr lang="en-US" sz="2400" b="1" dirty="0"/>
              <a:t>written portion to be uploaded to ICON</a:t>
            </a:r>
            <a:r>
              <a:rPr lang="en-US" sz="2400" dirty="0"/>
              <a:t>, choose ONE of the following times:  </a:t>
            </a:r>
          </a:p>
          <a:p>
            <a:endParaRPr lang="en-US" sz="1100" dirty="0"/>
          </a:p>
          <a:p>
            <a:pPr marL="342900" indent="-342900">
              <a:buFont typeface="Arial" panose="020B0604020202020204" pitchFamily="34" charset="0"/>
              <a:buChar char="•"/>
            </a:pPr>
            <a:r>
              <a:rPr lang="en-US" sz="2400" dirty="0"/>
              <a:t>Tuesday April 21 at 6:30pm in the evening</a:t>
            </a:r>
          </a:p>
          <a:p>
            <a:pPr marL="342900" indent="-342900">
              <a:buFont typeface="Arial" panose="020B0604020202020204" pitchFamily="34" charset="0"/>
              <a:buChar char="•"/>
            </a:pPr>
            <a:r>
              <a:rPr lang="en-US" sz="2400" dirty="0"/>
              <a:t>Wednesday April 22 at 9:30am in the morning</a:t>
            </a:r>
          </a:p>
          <a:p>
            <a:pPr marL="342900" indent="-342900">
              <a:buFont typeface="Arial" panose="020B0604020202020204" pitchFamily="34" charset="0"/>
              <a:buChar char="•"/>
            </a:pPr>
            <a:r>
              <a:rPr lang="en-US" sz="2400" dirty="0"/>
              <a:t>Wednesday April 22 at 1:30pm in the afternoon</a:t>
            </a:r>
          </a:p>
          <a:p>
            <a:endParaRPr lang="en-US" sz="1100" dirty="0"/>
          </a:p>
          <a:p>
            <a:r>
              <a:rPr lang="en-US" sz="2400" dirty="0"/>
              <a:t>Log into zoom and upload to ICON.  You will have 30 minutes for this written portion of the exam plus 20 minute to upload to ICON.</a:t>
            </a:r>
          </a:p>
          <a:p>
            <a:endParaRPr lang="en-US" sz="2400" dirty="0"/>
          </a:p>
          <a:p>
            <a:r>
              <a:rPr lang="en-US" sz="3200" b="1" dirty="0">
                <a:solidFill>
                  <a:srgbClr val="C00000"/>
                </a:solidFill>
              </a:rPr>
              <a:t>NOTE zoom class on Monday, Tuesday, and Wednesday will be password protected.  Look for e-mail over this weekend.</a:t>
            </a:r>
          </a:p>
          <a:p>
            <a:endParaRPr lang="en-US" sz="2400" dirty="0"/>
          </a:p>
        </p:txBody>
      </p:sp>
    </p:spTree>
    <p:extLst>
      <p:ext uri="{BB962C8B-B14F-4D97-AF65-F5344CB8AC3E}">
        <p14:creationId xmlns:p14="http://schemas.microsoft.com/office/powerpoint/2010/main" val="1410197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CBCBB8-BB09-433A-944B-85E295B96844}"/>
              </a:ext>
            </a:extLst>
          </p:cNvPr>
          <p:cNvPicPr>
            <a:picLocks noChangeAspect="1"/>
          </p:cNvPicPr>
          <p:nvPr/>
        </p:nvPicPr>
        <p:blipFill>
          <a:blip r:embed="rId2"/>
          <a:stretch>
            <a:fillRect/>
          </a:stretch>
        </p:blipFill>
        <p:spPr>
          <a:xfrm>
            <a:off x="626165" y="0"/>
            <a:ext cx="7891670" cy="6858000"/>
          </a:xfrm>
          <a:prstGeom prst="rect">
            <a:avLst/>
          </a:prstGeom>
        </p:spPr>
      </p:pic>
    </p:spTree>
    <p:extLst>
      <p:ext uri="{BB962C8B-B14F-4D97-AF65-F5344CB8AC3E}">
        <p14:creationId xmlns:p14="http://schemas.microsoft.com/office/powerpoint/2010/main" val="2110367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117E2E-B7C3-453A-A721-AB2C56D820B1}"/>
              </a:ext>
            </a:extLst>
          </p:cNvPr>
          <p:cNvPicPr>
            <a:picLocks noChangeAspect="1"/>
          </p:cNvPicPr>
          <p:nvPr/>
        </p:nvPicPr>
        <p:blipFill rotWithShape="1">
          <a:blip r:embed="rId2"/>
          <a:srcRect b="67248"/>
          <a:stretch/>
        </p:blipFill>
        <p:spPr>
          <a:xfrm>
            <a:off x="0" y="157689"/>
            <a:ext cx="9144000" cy="2142825"/>
          </a:xfrm>
          <a:prstGeom prst="rect">
            <a:avLst/>
          </a:prstGeom>
        </p:spPr>
      </p:pic>
      <p:pic>
        <p:nvPicPr>
          <p:cNvPr id="2" name="Picture 1">
            <a:extLst>
              <a:ext uri="{FF2B5EF4-FFF2-40B4-BE49-F238E27FC236}">
                <a16:creationId xmlns:a16="http://schemas.microsoft.com/office/drawing/2014/main" id="{110C79D9-FA85-475E-9E86-B3644DA0453E}"/>
              </a:ext>
            </a:extLst>
          </p:cNvPr>
          <p:cNvPicPr>
            <a:picLocks noChangeAspect="1"/>
          </p:cNvPicPr>
          <p:nvPr/>
        </p:nvPicPr>
        <p:blipFill>
          <a:blip r:embed="rId3"/>
          <a:stretch>
            <a:fillRect/>
          </a:stretch>
        </p:blipFill>
        <p:spPr>
          <a:xfrm>
            <a:off x="0" y="3787883"/>
            <a:ext cx="9144000" cy="2809204"/>
          </a:xfrm>
          <a:prstGeom prst="rect">
            <a:avLst/>
          </a:prstGeom>
        </p:spPr>
      </p:pic>
    </p:spTree>
    <p:extLst>
      <p:ext uri="{BB962C8B-B14F-4D97-AF65-F5344CB8AC3E}">
        <p14:creationId xmlns:p14="http://schemas.microsoft.com/office/powerpoint/2010/main" val="1909493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88560-CCF9-45CD-AF45-455139AFCAFE}"/>
              </a:ext>
            </a:extLst>
          </p:cNvPr>
          <p:cNvSpPr txBox="1"/>
          <p:nvPr/>
        </p:nvSpPr>
        <p:spPr>
          <a:xfrm>
            <a:off x="381740" y="341084"/>
            <a:ext cx="8407153" cy="523220"/>
          </a:xfrm>
          <a:prstGeom prst="rect">
            <a:avLst/>
          </a:prstGeom>
          <a:noFill/>
        </p:spPr>
        <p:txBody>
          <a:bodyPr wrap="square" rtlCol="0">
            <a:spAutoFit/>
          </a:bodyPr>
          <a:lstStyle/>
          <a:p>
            <a:pPr algn="l"/>
            <a:r>
              <a:rPr lang="en-US" sz="2800" dirty="0"/>
              <a:t>13.6:  Triple integrals and 13.7 Cylindrical and Spherical</a:t>
            </a:r>
          </a:p>
        </p:txBody>
      </p:sp>
      <p:pic>
        <p:nvPicPr>
          <p:cNvPr id="3" name="Picture 2">
            <a:extLst>
              <a:ext uri="{FF2B5EF4-FFF2-40B4-BE49-F238E27FC236}">
                <a16:creationId xmlns:a16="http://schemas.microsoft.com/office/drawing/2014/main" id="{A1EB3A9B-7D5D-4D5C-9238-71BD7989193A}"/>
              </a:ext>
            </a:extLst>
          </p:cNvPr>
          <p:cNvPicPr>
            <a:picLocks noChangeAspect="1"/>
          </p:cNvPicPr>
          <p:nvPr/>
        </p:nvPicPr>
        <p:blipFill>
          <a:blip r:embed="rId2"/>
          <a:stretch>
            <a:fillRect/>
          </a:stretch>
        </p:blipFill>
        <p:spPr>
          <a:xfrm>
            <a:off x="794754" y="1926453"/>
            <a:ext cx="5609114" cy="5046098"/>
          </a:xfrm>
          <a:prstGeom prst="rect">
            <a:avLst/>
          </a:prstGeom>
        </p:spPr>
      </p:pic>
      <p:sp>
        <p:nvSpPr>
          <p:cNvPr id="4" name="Rectangle 3">
            <a:extLst>
              <a:ext uri="{FF2B5EF4-FFF2-40B4-BE49-F238E27FC236}">
                <a16:creationId xmlns:a16="http://schemas.microsoft.com/office/drawing/2014/main" id="{2DAB33E7-B78C-4A2B-926C-7974B7780B8A}"/>
              </a:ext>
            </a:extLst>
          </p:cNvPr>
          <p:cNvSpPr/>
          <p:nvPr/>
        </p:nvSpPr>
        <p:spPr>
          <a:xfrm>
            <a:off x="3693110" y="6516916"/>
            <a:ext cx="7284128" cy="369332"/>
          </a:xfrm>
          <a:prstGeom prst="rect">
            <a:avLst/>
          </a:prstGeom>
        </p:spPr>
        <p:txBody>
          <a:bodyPr wrap="square">
            <a:spAutoFit/>
          </a:bodyPr>
          <a:lstStyle/>
          <a:p>
            <a:r>
              <a:rPr lang="en-US" dirty="0">
                <a:hlinkClick r:id="rId3"/>
              </a:rPr>
              <a:t>https://mathinsight.org/triple_integral_shadow_method</a:t>
            </a:r>
            <a:r>
              <a:rPr lang="en-US" dirty="0"/>
              <a:t> </a:t>
            </a:r>
          </a:p>
        </p:txBody>
      </p:sp>
    </p:spTree>
    <p:extLst>
      <p:ext uri="{BB962C8B-B14F-4D97-AF65-F5344CB8AC3E}">
        <p14:creationId xmlns:p14="http://schemas.microsoft.com/office/powerpoint/2010/main" val="243374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67DEC386-7538-49A9-BD3B-88869DD3D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175" y="571500"/>
            <a:ext cx="5581650" cy="5715000"/>
          </a:xfrm>
          <a:prstGeom prst="rect">
            <a:avLst/>
          </a:prstGeom>
        </p:spPr>
      </p:pic>
      <p:sp>
        <p:nvSpPr>
          <p:cNvPr id="4" name="Rectangle 3">
            <a:extLst>
              <a:ext uri="{FF2B5EF4-FFF2-40B4-BE49-F238E27FC236}">
                <a16:creationId xmlns:a16="http://schemas.microsoft.com/office/drawing/2014/main" id="{2F13F6BD-985D-48F4-9F61-752B0B3B91F2}"/>
              </a:ext>
            </a:extLst>
          </p:cNvPr>
          <p:cNvSpPr/>
          <p:nvPr/>
        </p:nvSpPr>
        <p:spPr>
          <a:xfrm>
            <a:off x="97655" y="6488668"/>
            <a:ext cx="9547934" cy="369332"/>
          </a:xfrm>
          <a:prstGeom prst="rect">
            <a:avLst/>
          </a:prstGeom>
        </p:spPr>
        <p:txBody>
          <a:bodyPr wrap="square">
            <a:spAutoFit/>
          </a:bodyPr>
          <a:lstStyle/>
          <a:p>
            <a:r>
              <a:rPr lang="en-US" dirty="0">
                <a:hlinkClick r:id="rId3"/>
              </a:rPr>
              <a:t>https://math.stackexchange.com/questions/850677/triple-integral-calculation-gone-wrong</a:t>
            </a:r>
            <a:r>
              <a:rPr lang="en-US" dirty="0"/>
              <a:t> </a:t>
            </a:r>
          </a:p>
        </p:txBody>
      </p:sp>
    </p:spTree>
    <p:extLst>
      <p:ext uri="{BB962C8B-B14F-4D97-AF65-F5344CB8AC3E}">
        <p14:creationId xmlns:p14="http://schemas.microsoft.com/office/powerpoint/2010/main" val="3241208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88560-CCF9-45CD-AF45-455139AFCAFE}"/>
              </a:ext>
            </a:extLst>
          </p:cNvPr>
          <p:cNvSpPr txBox="1"/>
          <p:nvPr/>
        </p:nvSpPr>
        <p:spPr>
          <a:xfrm>
            <a:off x="381740" y="341084"/>
            <a:ext cx="8407153" cy="523220"/>
          </a:xfrm>
          <a:prstGeom prst="rect">
            <a:avLst/>
          </a:prstGeom>
          <a:noFill/>
        </p:spPr>
        <p:txBody>
          <a:bodyPr wrap="square" rtlCol="0">
            <a:spAutoFit/>
          </a:bodyPr>
          <a:lstStyle/>
          <a:p>
            <a:pPr algn="l"/>
            <a:r>
              <a:rPr lang="en-US" sz="2800" dirty="0"/>
              <a:t>13.6:  Triple integrals and 13.7 Cylindrical and Spherical</a:t>
            </a:r>
          </a:p>
        </p:txBody>
      </p:sp>
      <p:pic>
        <p:nvPicPr>
          <p:cNvPr id="5" name="Picture 4">
            <a:extLst>
              <a:ext uri="{FF2B5EF4-FFF2-40B4-BE49-F238E27FC236}">
                <a16:creationId xmlns:a16="http://schemas.microsoft.com/office/drawing/2014/main" id="{41BB43F7-F068-46D2-90A6-3541387CA3D1}"/>
              </a:ext>
            </a:extLst>
          </p:cNvPr>
          <p:cNvPicPr>
            <a:picLocks noChangeAspect="1"/>
          </p:cNvPicPr>
          <p:nvPr/>
        </p:nvPicPr>
        <p:blipFill>
          <a:blip r:embed="rId2"/>
          <a:stretch>
            <a:fillRect/>
          </a:stretch>
        </p:blipFill>
        <p:spPr>
          <a:xfrm>
            <a:off x="585332" y="2151128"/>
            <a:ext cx="3445130" cy="4183652"/>
          </a:xfrm>
          <a:prstGeom prst="rect">
            <a:avLst/>
          </a:prstGeom>
        </p:spPr>
      </p:pic>
      <p:pic>
        <p:nvPicPr>
          <p:cNvPr id="6" name="Picture 5" descr="A picture containing umbrella, sitting, wire, red&#10;&#10;Description automatically generated">
            <a:extLst>
              <a:ext uri="{FF2B5EF4-FFF2-40B4-BE49-F238E27FC236}">
                <a16:creationId xmlns:a16="http://schemas.microsoft.com/office/drawing/2014/main" id="{CA37B5BF-6911-471F-A867-F584DAA59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122" y="1709712"/>
            <a:ext cx="4541159" cy="5036558"/>
          </a:xfrm>
          <a:prstGeom prst="rect">
            <a:avLst/>
          </a:prstGeom>
        </p:spPr>
      </p:pic>
    </p:spTree>
    <p:extLst>
      <p:ext uri="{BB962C8B-B14F-4D97-AF65-F5344CB8AC3E}">
        <p14:creationId xmlns:p14="http://schemas.microsoft.com/office/powerpoint/2010/main" val="20540764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60000"/>
            <a:lumOff val="40000"/>
          </a:schemeClr>
        </a:solidFill>
        <a:ln w="63500"/>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8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5193</TotalTime>
  <Words>1050</Words>
  <Application>Microsoft Office PowerPoint</Application>
  <PresentationFormat>On-screen Show (4:3)</PresentationFormat>
  <Paragraphs>140</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proto</dc:creator>
  <cp:lastModifiedBy>proto</cp:lastModifiedBy>
  <cp:revision>137</cp:revision>
  <dcterms:created xsi:type="dcterms:W3CDTF">2020-04-07T21:04:51Z</dcterms:created>
  <dcterms:modified xsi:type="dcterms:W3CDTF">2020-04-17T19:27:28Z</dcterms:modified>
</cp:coreProperties>
</file>