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0" r:id="rId3"/>
    <p:sldId id="332" r:id="rId4"/>
    <p:sldId id="348" r:id="rId5"/>
    <p:sldId id="407" r:id="rId6"/>
    <p:sldId id="457" r:id="rId7"/>
    <p:sldId id="430" r:id="rId8"/>
    <p:sldId id="379" r:id="rId9"/>
    <p:sldId id="378" r:id="rId10"/>
    <p:sldId id="429" r:id="rId11"/>
    <p:sldId id="437" r:id="rId12"/>
    <p:sldId id="278" r:id="rId13"/>
    <p:sldId id="436" r:id="rId14"/>
    <p:sldId id="431" r:id="rId15"/>
    <p:sldId id="445" r:id="rId16"/>
    <p:sldId id="446" r:id="rId17"/>
    <p:sldId id="439" r:id="rId18"/>
    <p:sldId id="440" r:id="rId19"/>
    <p:sldId id="448" r:id="rId20"/>
    <p:sldId id="447" r:id="rId21"/>
    <p:sldId id="433" r:id="rId22"/>
    <p:sldId id="435" r:id="rId23"/>
    <p:sldId id="441" r:id="rId24"/>
    <p:sldId id="434" r:id="rId25"/>
    <p:sldId id="444" r:id="rId26"/>
    <p:sldId id="442" r:id="rId27"/>
    <p:sldId id="443" r:id="rId28"/>
    <p:sldId id="273" r:id="rId29"/>
    <p:sldId id="257" r:id="rId30"/>
    <p:sldId id="261" r:id="rId31"/>
    <p:sldId id="449" r:id="rId32"/>
    <p:sldId id="258" r:id="rId33"/>
    <p:sldId id="259" r:id="rId34"/>
    <p:sldId id="26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82" autoAdjust="0"/>
    <p:restoredTop sz="94660"/>
  </p:normalViewPr>
  <p:slideViewPr>
    <p:cSldViewPr snapToGrid="0">
      <p:cViewPr varScale="1">
        <p:scale>
          <a:sx n="44" d="100"/>
          <a:sy n="44" d="100"/>
        </p:scale>
        <p:origin x="81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78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://tutorial.math.lamar.edu/Classes/CalcIII/StokesTheorem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StokesTheorem.aspx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CalcIII/StokesTheorem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CalcIII/StokesTheorem.aspx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BoundaryValueProblem.asp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://tutorial.math.lamar.edu/Classes/DE/BoundaryValueProblem.aspx" TargetMode="Externa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BoundaryValueProblem.asp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amtechnical.com/right-hand-grip-rule" TargetMode="Externa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865959" y="52538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9E905C-7BB6-49E9-9338-E915DFD4E207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243" y="2556414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37B13-E420-4E53-8B22-B245F9FF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57" r="45954"/>
          <a:stretch/>
        </p:blipFill>
        <p:spPr>
          <a:xfrm>
            <a:off x="607945" y="2683438"/>
            <a:ext cx="4941955" cy="1268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5376-BC80-401F-86A9-4D41C985A224}"/>
              </a:ext>
            </a:extLst>
          </p:cNvPr>
          <p:cNvSpPr txBox="1"/>
          <p:nvPr/>
        </p:nvSpPr>
        <p:spPr>
          <a:xfrm>
            <a:off x="158750" y="4021407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/>
              <a:t>S</a:t>
            </a:r>
            <a:r>
              <a:rPr lang="en-US" sz="2400" dirty="0"/>
              <a:t> = piecewise smooth positively oriented surface.</a:t>
            </a:r>
          </a:p>
          <a:p>
            <a:pPr algn="l"/>
            <a:r>
              <a:rPr lang="en-US" sz="2400" i="1" dirty="0"/>
              <a:t>C</a:t>
            </a:r>
            <a:r>
              <a:rPr lang="en-US" sz="2400" dirty="0"/>
              <a:t> = boundary of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</a:p>
          <a:p>
            <a:pPr algn="l"/>
            <a:r>
              <a:rPr lang="en-US" sz="2400" dirty="0"/>
              <a:t>   = simple closed positively oriented curve.</a:t>
            </a:r>
          </a:p>
          <a:p>
            <a:r>
              <a:rPr lang="en-US" sz="2400" i="1" dirty="0"/>
              <a:t>F</a:t>
            </a:r>
            <a:r>
              <a:rPr lang="en-US" sz="2400" dirty="0"/>
              <a:t> = vector field whose components have continuous first order partial derivatives.</a:t>
            </a:r>
          </a:p>
          <a:p>
            <a:pPr algn="l"/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FE416-B0EF-4E1E-A8DE-BCA0065186BD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5123-9A02-48D8-9694-3D0D3A174A88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625A27-1571-4E1F-AC46-4FC4F9C80815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7B0F60-2633-40DA-B6F0-651E329C02E6}"/>
              </a:ext>
            </a:extLst>
          </p:cNvPr>
          <p:cNvSpPr txBox="1"/>
          <p:nvPr/>
        </p:nvSpPr>
        <p:spPr>
          <a:xfrm>
            <a:off x="381000" y="39344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</p:spTree>
    <p:extLst>
      <p:ext uri="{BB962C8B-B14F-4D97-AF65-F5344CB8AC3E}">
        <p14:creationId xmlns:p14="http://schemas.microsoft.com/office/powerpoint/2010/main" val="359093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6C561-052A-4EA3-A59E-BD6B9F245133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FEE576-0327-48BB-BEFA-5C9EBB2E6013}"/>
              </a:ext>
            </a:extLst>
          </p:cNvPr>
          <p:cNvSpPr txBox="1"/>
          <p:nvPr/>
        </p:nvSpPr>
        <p:spPr>
          <a:xfrm>
            <a:off x="215900" y="40487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F3F9-28CB-4586-B080-7DE7EB3BA8A6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</p:spTree>
    <p:extLst>
      <p:ext uri="{BB962C8B-B14F-4D97-AF65-F5344CB8AC3E}">
        <p14:creationId xmlns:p14="http://schemas.microsoft.com/office/powerpoint/2010/main" val="304808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5675988"/>
            <a:ext cx="6325304" cy="861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C4D65E-498C-4602-9791-7B828E031272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C766EA-2531-4686-B701-18C8F2FCE1C7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FE745E-8891-4908-AC7C-69E072F662FC}"/>
              </a:ext>
            </a:extLst>
          </p:cNvPr>
          <p:cNvSpPr/>
          <p:nvPr/>
        </p:nvSpPr>
        <p:spPr>
          <a:xfrm>
            <a:off x="3365500" y="5703638"/>
            <a:ext cx="3276600" cy="115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310023"/>
            <a:ext cx="8600152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47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13657"/>
            <a:ext cx="9144000" cy="313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50B09-5274-40D2-8608-60F0FC5F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331"/>
            <a:ext cx="9144000" cy="1375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A12577-8A8B-462B-9308-EBE3F47D2CA3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97C4-6184-4A5D-886D-6527242F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2416765"/>
            <a:ext cx="9144000" cy="434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1E94D-68D3-44CD-98DB-C6B3B773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811"/>
            <a:ext cx="9144000" cy="63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AD45-6ECA-4D56-BF20-26B4AE7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9" y="2274657"/>
            <a:ext cx="1550977" cy="181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2B5C2-643A-4029-8AEA-7F33DB58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16"/>
          <a:stretch/>
        </p:blipFill>
        <p:spPr>
          <a:xfrm>
            <a:off x="0" y="298450"/>
            <a:ext cx="9144000" cy="8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379B4-9D2C-4E9B-8D5F-3EA62ABE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"/>
          <a:stretch/>
        </p:blipFill>
        <p:spPr>
          <a:xfrm>
            <a:off x="0" y="319186"/>
            <a:ext cx="8991600" cy="57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72638-A2B2-4C1A-B19B-1056B036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9" y="3225798"/>
            <a:ext cx="1550977" cy="18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16999-B24E-4F55-A722-65E6F311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39620"/>
            <a:ext cx="3401839" cy="292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D039A-6D6D-4445-84EE-608B2343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1842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722F-6D80-4D16-B8D6-43B3EF5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372"/>
            <a:ext cx="8909050" cy="12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FB98F5-1294-4EBA-8A80-C7A2B967BDBF}"/>
              </a:ext>
            </a:extLst>
          </p:cNvPr>
          <p:cNvSpPr/>
          <p:nvPr/>
        </p:nvSpPr>
        <p:spPr>
          <a:xfrm>
            <a:off x="197515" y="6580575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035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24084-171E-4DD2-83A6-F7C35184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321"/>
            <a:ext cx="9144000" cy="542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C6350-1A27-45AE-9A1C-476B314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79" y="-95252"/>
            <a:ext cx="1550977" cy="181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730B2-1958-4040-AA91-B6EFBF71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79" y="2167163"/>
            <a:ext cx="1639796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" y="1130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8128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2009882"/>
            <a:ext cx="6325304" cy="1030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777E87-62D8-48D1-9CC3-F74A54B09B21}"/>
              </a:ext>
            </a:extLst>
          </p:cNvPr>
          <p:cNvGrpSpPr/>
          <p:nvPr/>
        </p:nvGrpSpPr>
        <p:grpSpPr>
          <a:xfrm>
            <a:off x="279400" y="3183756"/>
            <a:ext cx="6794500" cy="3617094"/>
            <a:chOff x="222250" y="3312756"/>
            <a:chExt cx="6985000" cy="38476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547181-2C81-416B-83FB-BA0B41E4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31" t="38373"/>
            <a:stretch/>
          </p:blipFill>
          <p:spPr>
            <a:xfrm>
              <a:off x="222250" y="3312756"/>
              <a:ext cx="5949950" cy="14354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86070-C526-4F91-A99A-25EB2F1F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99"/>
            <a:stretch/>
          </p:blipFill>
          <p:spPr>
            <a:xfrm>
              <a:off x="1936750" y="4510811"/>
              <a:ext cx="5270500" cy="26495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275CF8-A1A6-4300-AE55-D19D9591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65" y="2775602"/>
            <a:ext cx="2613874" cy="2249987"/>
          </a:xfrm>
          <a:prstGeom prst="snip2SameRect">
            <a:avLst>
              <a:gd name="adj1" fmla="val 18643"/>
              <a:gd name="adj2" fmla="val 3781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1268C-4064-4CF3-9D20-68A41F16F45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532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4FA952-617E-45D3-84FB-C815AFF3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9" y="5490550"/>
            <a:ext cx="2310711" cy="138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B6CFC-4760-4DDB-A9F4-5075B1B3146C}"/>
              </a:ext>
            </a:extLst>
          </p:cNvPr>
          <p:cNvSpPr txBox="1"/>
          <p:nvPr/>
        </p:nvSpPr>
        <p:spPr>
          <a:xfrm>
            <a:off x="477079" y="529717"/>
            <a:ext cx="7752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10.5 and 10.6 Heat Equation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10.7 Wave Equation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10.8 </a:t>
            </a:r>
            <a:r>
              <a:rPr lang="en-US" sz="2400" dirty="0" err="1">
                <a:solidFill>
                  <a:srgbClr val="7030A0"/>
                </a:solidFill>
              </a:rPr>
              <a:t>LaPlace</a:t>
            </a:r>
            <a:r>
              <a:rPr lang="en-US" sz="2400" dirty="0">
                <a:solidFill>
                  <a:srgbClr val="7030A0"/>
                </a:solidFill>
              </a:rPr>
              <a:t>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6699-61EA-44A9-BFB8-A4EE3C53A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1"/>
          <a:stretch/>
        </p:blipFill>
        <p:spPr>
          <a:xfrm>
            <a:off x="377687" y="1504950"/>
            <a:ext cx="4846797" cy="113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C75E8-F084-4EAD-94AB-3ABFDA9E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86" y="356152"/>
            <a:ext cx="4454179" cy="10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C5B0-DC69-4D3D-915B-4DD8BABB3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2"/>
          <a:stretch/>
        </p:blipFill>
        <p:spPr>
          <a:xfrm>
            <a:off x="355600" y="3378200"/>
            <a:ext cx="5925399" cy="1070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B90AB-4DAE-4AF1-B776-E43291339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7" y="5176916"/>
            <a:ext cx="2466975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358E7-A296-4B0E-AC3C-B166A62AF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325" y="5118100"/>
            <a:ext cx="5620443" cy="1760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43106-4AA5-4826-ADFE-58C49C0199F6}"/>
              </a:ext>
            </a:extLst>
          </p:cNvPr>
          <p:cNvSpPr txBox="1"/>
          <p:nvPr/>
        </p:nvSpPr>
        <p:spPr>
          <a:xfrm>
            <a:off x="165100" y="68169"/>
            <a:ext cx="43751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 10 Boundary Value Problems </a:t>
            </a:r>
          </a:p>
        </p:txBody>
      </p:sp>
    </p:spTree>
    <p:extLst>
      <p:ext uri="{BB962C8B-B14F-4D97-AF65-F5344CB8AC3E}">
        <p14:creationId xmlns:p14="http://schemas.microsoft.com/office/powerpoint/2010/main" val="4118109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84A3E-B2EA-4545-B966-34B0F36A5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6"/>
          <a:stretch/>
        </p:blipFill>
        <p:spPr>
          <a:xfrm>
            <a:off x="5719207" y="1003300"/>
            <a:ext cx="3316843" cy="1860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4ACB1-4CB3-48F5-8929-CFDE1073D8BC}"/>
              </a:ext>
            </a:extLst>
          </p:cNvPr>
          <p:cNvSpPr txBox="1"/>
          <p:nvPr/>
        </p:nvSpPr>
        <p:spPr>
          <a:xfrm flipH="1">
            <a:off x="261619" y="31750"/>
            <a:ext cx="8450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8C68F-1A03-467F-866A-0A5250D3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" r="3048"/>
          <a:stretch/>
        </p:blipFill>
        <p:spPr>
          <a:xfrm>
            <a:off x="107950" y="2286000"/>
            <a:ext cx="7677150" cy="4362510"/>
          </a:xfrm>
          <a:prstGeom prst="snipRoundRect">
            <a:avLst>
              <a:gd name="adj1" fmla="val 954"/>
              <a:gd name="adj2" fmla="val 44619"/>
            </a:avLst>
          </a:prstGeom>
        </p:spPr>
      </p:pic>
    </p:spTree>
    <p:extLst>
      <p:ext uri="{BB962C8B-B14F-4D97-AF65-F5344CB8AC3E}">
        <p14:creationId xmlns:p14="http://schemas.microsoft.com/office/powerpoint/2010/main" val="192908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97564"/>
            <a:ext cx="8595686" cy="55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9CF43-3854-4136-A618-268E5E6B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0"/>
            <a:ext cx="9144000" cy="28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5B0FA-C254-4D46-ACF3-C47C187313FD}"/>
              </a:ext>
            </a:extLst>
          </p:cNvPr>
          <p:cNvSpPr txBox="1"/>
          <p:nvPr/>
        </p:nvSpPr>
        <p:spPr>
          <a:xfrm flipH="1">
            <a:off x="261619" y="31750"/>
            <a:ext cx="8450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BFC7-4D09-479E-8FAA-37CBE18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36"/>
          <a:stretch/>
        </p:blipFill>
        <p:spPr>
          <a:xfrm>
            <a:off x="5643007" y="4124025"/>
            <a:ext cx="3316843" cy="1860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64D-AFB5-453C-BB44-10ED7269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67189"/>
            <a:ext cx="4311650" cy="5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3A97D-C6C7-4A73-9339-2DF535062877}"/>
              </a:ext>
            </a:extLst>
          </p:cNvPr>
          <p:cNvSpPr txBox="1"/>
          <p:nvPr/>
        </p:nvSpPr>
        <p:spPr>
          <a:xfrm>
            <a:off x="908050" y="933450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For boundary value problems:</a:t>
            </a:r>
          </a:p>
          <a:p>
            <a:pPr algn="l"/>
            <a:endParaRPr lang="en-US" sz="3200" dirty="0"/>
          </a:p>
          <a:p>
            <a:pPr algn="ctr"/>
            <a:r>
              <a:rPr lang="en-US" sz="3200" dirty="0"/>
              <a:t>Solutions may not be unique.</a:t>
            </a:r>
          </a:p>
          <a:p>
            <a:pPr algn="ctr"/>
            <a:endParaRPr lang="en-US" sz="3200" dirty="0"/>
          </a:p>
          <a:p>
            <a:r>
              <a:rPr lang="en-US" sz="3200" dirty="0"/>
              <a:t>		  Solutions may not exist.</a:t>
            </a:r>
          </a:p>
        </p:txBody>
      </p:sp>
    </p:spTree>
    <p:extLst>
      <p:ext uri="{BB962C8B-B14F-4D97-AF65-F5344CB8AC3E}">
        <p14:creationId xmlns:p14="http://schemas.microsoft.com/office/powerpoint/2010/main" val="408295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2996C-F88D-477F-96B6-54DD9A9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7"/>
          <a:stretch/>
        </p:blipFill>
        <p:spPr>
          <a:xfrm>
            <a:off x="0" y="267327"/>
            <a:ext cx="9542540" cy="1472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F2A8C-C30A-4F1C-A2FB-0439F918216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F118-BAFB-4809-BB91-26B642C2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399009"/>
            <a:ext cx="8077200" cy="4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32BB0-0FDB-4C76-A164-6D43A164D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86"/>
          <a:stretch/>
        </p:blipFill>
        <p:spPr>
          <a:xfrm>
            <a:off x="6540500" y="3673679"/>
            <a:ext cx="2489200" cy="2302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520F6-972B-4283-B596-80EF17E46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8317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1550E1-6406-4495-A7A2-95E22C9AE366}"/>
              </a:ext>
            </a:extLst>
          </p:cNvPr>
          <p:cNvCxnSpPr>
            <a:cxnSpLocks/>
          </p:cNvCxnSpPr>
          <p:nvPr/>
        </p:nvCxnSpPr>
        <p:spPr>
          <a:xfrm>
            <a:off x="0" y="17780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8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F00BD-9DAD-4D8D-AB3E-5C44BABF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03107"/>
            <a:ext cx="8070850" cy="1482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7D5DE-4740-4618-AD02-D22CEA13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247537"/>
            <a:ext cx="6750132" cy="2428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4441F-991C-40D6-A7D8-847726B26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679613"/>
            <a:ext cx="7981950" cy="1961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4FB6D-A3F9-4C4B-AA62-E11FD2B4BABB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656D1-46E8-4CF7-A7C1-0B591BEF3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3872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B5765-2494-4156-A554-A0E2D31011E5}"/>
              </a:ext>
            </a:extLst>
          </p:cNvPr>
          <p:cNvCxnSpPr>
            <a:cxnSpLocks/>
          </p:cNvCxnSpPr>
          <p:nvPr/>
        </p:nvCxnSpPr>
        <p:spPr>
          <a:xfrm>
            <a:off x="146050" y="174625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66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3AC22-2455-49E6-B946-970C82FE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63"/>
            <a:ext cx="8337444" cy="14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C9540-537B-4CE7-8400-592F6AF7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58482"/>
            <a:ext cx="8705850" cy="42938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3D7F1-D193-45B4-9F6C-1BB19E7D070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B9985-D5E2-44CD-B30D-6A3FBDDE75C7}"/>
              </a:ext>
            </a:extLst>
          </p:cNvPr>
          <p:cNvCxnSpPr>
            <a:cxnSpLocks/>
          </p:cNvCxnSpPr>
          <p:nvPr/>
        </p:nvCxnSpPr>
        <p:spPr>
          <a:xfrm>
            <a:off x="0" y="17018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01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3" y="4571818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834A11-3C36-42D1-A45A-A11BAC67DD35}"/>
              </a:ext>
            </a:extLst>
          </p:cNvPr>
          <p:cNvSpPr txBox="1"/>
          <p:nvPr/>
        </p:nvSpPr>
        <p:spPr>
          <a:xfrm>
            <a:off x="459257" y="5629459"/>
            <a:ext cx="693849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Green’s Theorem is a special case of </a:t>
            </a:r>
            <a:r>
              <a:rPr lang="en-US" sz="2800" dirty="0" err="1"/>
              <a:t>Stoke’s</a:t>
            </a:r>
            <a:r>
              <a:rPr lang="en-US" sz="2800" dirty="0"/>
              <a:t> theorem when your surface lies in the </a:t>
            </a:r>
            <a:r>
              <a:rPr lang="en-US" sz="2800" i="1" dirty="0" err="1"/>
              <a:t>xy</a:t>
            </a:r>
            <a:r>
              <a:rPr lang="en-US" sz="2800" dirty="0"/>
              <a:t> plane </a:t>
            </a:r>
          </a:p>
        </p:txBody>
      </p: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62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6D0-6FD8-4F3C-93B0-B4C8C9E14566}"/>
              </a:ext>
            </a:extLst>
          </p:cNvPr>
          <p:cNvSpPr/>
          <p:nvPr/>
        </p:nvSpPr>
        <p:spPr>
          <a:xfrm>
            <a:off x="60572" y="6539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3713C-AC70-43F4-9D2A-B1E21BF1BB49}"/>
              </a:ext>
            </a:extLst>
          </p:cNvPr>
          <p:cNvSpPr/>
          <p:nvPr/>
        </p:nvSpPr>
        <p:spPr>
          <a:xfrm>
            <a:off x="5166501" y="12792"/>
            <a:ext cx="397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6"/>
              </a:rPr>
              <a:t>http://iamtechnical.com/right-hand-grip-rule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4851</TotalTime>
  <Words>473</Words>
  <Application>Microsoft Office PowerPoint</Application>
  <PresentationFormat>On-screen Show (4:3)</PresentationFormat>
  <Paragraphs>62</Paragraphs>
  <Slides>34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70</cp:revision>
  <dcterms:created xsi:type="dcterms:W3CDTF">2020-04-23T18:35:18Z</dcterms:created>
  <dcterms:modified xsi:type="dcterms:W3CDTF">2020-05-13T20:28:05Z</dcterms:modified>
</cp:coreProperties>
</file>