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1" r:id="rId2"/>
    <p:sldId id="445" r:id="rId3"/>
    <p:sldId id="446" r:id="rId4"/>
    <p:sldId id="439" r:id="rId5"/>
    <p:sldId id="440" r:id="rId6"/>
    <p:sldId id="448" r:id="rId7"/>
    <p:sldId id="447" r:id="rId8"/>
    <p:sldId id="433" r:id="rId9"/>
    <p:sldId id="435" r:id="rId10"/>
    <p:sldId id="441" r:id="rId11"/>
    <p:sldId id="434" r:id="rId12"/>
    <p:sldId id="444" r:id="rId13"/>
    <p:sldId id="442" r:id="rId14"/>
    <p:sldId id="44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AFD"/>
    <a:srgbClr val="A6F8FC"/>
    <a:srgbClr val="4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BA91-2C9F-4500-B81F-BC3BE5AD235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utorial.math.lamar.edu/Classes/CalcIII/StokesTheorem.asp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thinsight.org/stokes_theorem_idea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utorial.math.lamar.edu/Classes/CalcIII/StokesTheorem.aspx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tutorial.math.lamar.edu/Classes/CalcIII/StokesTheorem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tutorial.math.lamar.edu/Classes/CalcIII/StokesTheorem.aspx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utorial.math.lamar.edu/Classes/CalcIII/StokesTheorem.aspx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utorial.math.lamar.edu/Classes/CalcIII/StokesTheorem.aspx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tutorial.math.lamar.edu/Classes/CalcIII/StokesTheorem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tutorial.math.lamar.edu/Classes/CalcIII/StokesTheorem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utorial.math.lamar.edu/Classes/CalcIII/StokesTheorem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59094-A2F1-4DB9-BFDB-6E1D4A54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69"/>
            <a:ext cx="9144000" cy="2090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83230-12CA-4938-941A-C11B5644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243" y="2556414"/>
            <a:ext cx="3482247" cy="4078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37B13-E420-4E53-8B22-B245F9FF80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557" r="45954"/>
          <a:stretch/>
        </p:blipFill>
        <p:spPr>
          <a:xfrm>
            <a:off x="607945" y="2683438"/>
            <a:ext cx="4941955" cy="1268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45376-BC80-401F-86A9-4D41C985A224}"/>
              </a:ext>
            </a:extLst>
          </p:cNvPr>
          <p:cNvSpPr txBox="1"/>
          <p:nvPr/>
        </p:nvSpPr>
        <p:spPr>
          <a:xfrm>
            <a:off x="158750" y="4021407"/>
            <a:ext cx="6419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/>
              <a:t>S</a:t>
            </a:r>
            <a:r>
              <a:rPr lang="en-US" sz="2400" dirty="0"/>
              <a:t> = piecewise smooth positively oriented surface.</a:t>
            </a:r>
          </a:p>
          <a:p>
            <a:pPr algn="l"/>
            <a:r>
              <a:rPr lang="en-US" sz="2400" i="1" dirty="0"/>
              <a:t>C</a:t>
            </a:r>
            <a:r>
              <a:rPr lang="en-US" sz="2400" dirty="0"/>
              <a:t> = boundary of 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   = simple closed positively oriented curve.</a:t>
            </a:r>
          </a:p>
          <a:p>
            <a:r>
              <a:rPr lang="en-US" sz="2400" i="1" dirty="0"/>
              <a:t>F</a:t>
            </a:r>
            <a:r>
              <a:rPr lang="en-US" sz="2400" dirty="0"/>
              <a:t> = vector field whose components have continuous first order partial derivatives.</a:t>
            </a:r>
          </a:p>
          <a:p>
            <a:pPr algn="l"/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5FE416-B0EF-4E1E-A8DE-BCA0065186BD}"/>
              </a:ext>
            </a:extLst>
          </p:cNvPr>
          <p:cNvCxnSpPr>
            <a:cxnSpLocks/>
          </p:cNvCxnSpPr>
          <p:nvPr/>
        </p:nvCxnSpPr>
        <p:spPr>
          <a:xfrm>
            <a:off x="88900" y="2400300"/>
            <a:ext cx="8928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55123-9A02-48D8-9694-3D0D3A174A88}"/>
              </a:ext>
            </a:extLst>
          </p:cNvPr>
          <p:cNvSpPr/>
          <p:nvPr/>
        </p:nvSpPr>
        <p:spPr>
          <a:xfrm>
            <a:off x="88900" y="-39529"/>
            <a:ext cx="75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http://tutorial.math.lamar.edu/Classes/CalcIII/StokesTheorem.aspx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26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8379B4-9D2C-4E9B-8D5F-3EA62ABE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9"/>
          <a:stretch/>
        </p:blipFill>
        <p:spPr>
          <a:xfrm>
            <a:off x="0" y="319186"/>
            <a:ext cx="8991600" cy="5732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372638-A2B2-4C1A-B19B-1056B036B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529" y="3225798"/>
            <a:ext cx="1550977" cy="18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9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A16999-B24E-4F55-A722-65E6F311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39620"/>
            <a:ext cx="3401839" cy="2928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3D039A-6D6D-4445-84EE-608B2343D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101842"/>
            <a:ext cx="3482247" cy="4078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F722F-6D80-4D16-B8D6-43B3EF50D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7372"/>
            <a:ext cx="8909050" cy="12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0A2B511-EE84-4C3C-AEE8-92982D09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41" y="114392"/>
            <a:ext cx="6285796" cy="32907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6D2A0C-03A7-4832-9990-8217C13C3119}"/>
              </a:ext>
            </a:extLst>
          </p:cNvPr>
          <p:cNvGrpSpPr/>
          <p:nvPr/>
        </p:nvGrpSpPr>
        <p:grpSpPr>
          <a:xfrm>
            <a:off x="508882" y="3252996"/>
            <a:ext cx="7975159" cy="3605004"/>
            <a:chOff x="21248" y="1049571"/>
            <a:chExt cx="9122752" cy="4638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6CBDA1-6292-4BF6-BE70-C030B113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48" y="1463039"/>
              <a:ext cx="4864943" cy="41257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7931C3-0767-4D2C-B6D6-734F0AC2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499" y="1049571"/>
              <a:ext cx="4929501" cy="463867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FFB98F5-1294-4EBA-8A80-C7A2B967BDBF}"/>
              </a:ext>
            </a:extLst>
          </p:cNvPr>
          <p:cNvSpPr/>
          <p:nvPr/>
        </p:nvSpPr>
        <p:spPr>
          <a:xfrm>
            <a:off x="197515" y="6580575"/>
            <a:ext cx="456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https://mathinsight.org/stokes_theorem_idea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0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024084-171E-4DD2-83A6-F7C35184A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321"/>
            <a:ext cx="9144000" cy="5427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C6350-1A27-45AE-9A1C-476B31422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79" y="-95252"/>
            <a:ext cx="1550977" cy="1816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730B2-1958-4040-AA91-B6EFBF718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879" y="2167163"/>
            <a:ext cx="1639796" cy="14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3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073DB8-7C2F-4E2C-8BB2-C489AA05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4" y="113004"/>
            <a:ext cx="6325304" cy="861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DDCF7-B847-41B4-A438-6F640948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7" y="812847"/>
            <a:ext cx="8682825" cy="1226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88E94-BAB2-48DE-8316-7B415905C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9" y="2009882"/>
            <a:ext cx="6325304" cy="10302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2777E87-62D8-48D1-9CC3-F74A54B09B21}"/>
              </a:ext>
            </a:extLst>
          </p:cNvPr>
          <p:cNvGrpSpPr/>
          <p:nvPr/>
        </p:nvGrpSpPr>
        <p:grpSpPr>
          <a:xfrm>
            <a:off x="279400" y="3183756"/>
            <a:ext cx="6794500" cy="3617094"/>
            <a:chOff x="222250" y="3312756"/>
            <a:chExt cx="6985000" cy="384763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6547181-2C81-416B-83FB-BA0B41E41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931" t="38373"/>
            <a:stretch/>
          </p:blipFill>
          <p:spPr>
            <a:xfrm>
              <a:off x="222250" y="3312756"/>
              <a:ext cx="5949950" cy="14354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786070-C526-4F91-A99A-25EB2F1F0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799"/>
            <a:stretch/>
          </p:blipFill>
          <p:spPr>
            <a:xfrm>
              <a:off x="1936750" y="4510811"/>
              <a:ext cx="5270500" cy="264958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C275CF8-A1A6-4300-AE55-D19D95914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465" y="2775602"/>
            <a:ext cx="2613874" cy="2249987"/>
          </a:xfrm>
          <a:prstGeom prst="snip2SameRect">
            <a:avLst>
              <a:gd name="adj1" fmla="val 18643"/>
              <a:gd name="adj2" fmla="val 37818"/>
            </a:avLst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E1268C-4064-4CF3-9D20-68A41F16F451}"/>
              </a:ext>
            </a:extLst>
          </p:cNvPr>
          <p:cNvSpPr/>
          <p:nvPr/>
        </p:nvSpPr>
        <p:spPr>
          <a:xfrm>
            <a:off x="88900" y="-39529"/>
            <a:ext cx="75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http://tutorial.math.lamar.edu/Classes/CalcIII/StokesTheorem.aspx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53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59094-A2F1-4DB9-BFDB-6E1D4A54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69"/>
            <a:ext cx="9144000" cy="2090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83230-12CA-4938-941A-C11B5644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53" y="2512213"/>
            <a:ext cx="3482247" cy="40785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0FF43D-4709-4D87-B33E-44F0AB1EDCA2}"/>
              </a:ext>
            </a:extLst>
          </p:cNvPr>
          <p:cNvSpPr/>
          <p:nvPr/>
        </p:nvSpPr>
        <p:spPr>
          <a:xfrm>
            <a:off x="88900" y="-39529"/>
            <a:ext cx="75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http://tutorial.math.lamar.edu/Classes/CalcIII/StokesTheorem.aspx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159FA-A50C-445A-9BCF-26E0340897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557" r="45954"/>
          <a:stretch/>
        </p:blipFill>
        <p:spPr>
          <a:xfrm>
            <a:off x="607945" y="2588188"/>
            <a:ext cx="4941955" cy="12681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625A27-1571-4E1F-AC46-4FC4F9C80815}"/>
              </a:ext>
            </a:extLst>
          </p:cNvPr>
          <p:cNvCxnSpPr>
            <a:cxnSpLocks/>
          </p:cNvCxnSpPr>
          <p:nvPr/>
        </p:nvCxnSpPr>
        <p:spPr>
          <a:xfrm>
            <a:off x="88900" y="2400300"/>
            <a:ext cx="8928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3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59094-A2F1-4DB9-BFDB-6E1D4A54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69"/>
            <a:ext cx="9144000" cy="2090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83230-12CA-4938-941A-C11B5644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53" y="2512213"/>
            <a:ext cx="3482247" cy="40785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3A7C0F-4143-40A7-8491-76907C17F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19" y="3845713"/>
            <a:ext cx="4140972" cy="1419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0FF43D-4709-4D87-B33E-44F0AB1EDCA2}"/>
              </a:ext>
            </a:extLst>
          </p:cNvPr>
          <p:cNvSpPr/>
          <p:nvPr/>
        </p:nvSpPr>
        <p:spPr>
          <a:xfrm>
            <a:off x="88900" y="-39529"/>
            <a:ext cx="75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http://tutorial.math.lamar.edu/Classes/CalcIII/StokesTheorem.aspx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159FA-A50C-445A-9BCF-26E0340897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557" r="45954"/>
          <a:stretch/>
        </p:blipFill>
        <p:spPr>
          <a:xfrm>
            <a:off x="607945" y="2588188"/>
            <a:ext cx="4941955" cy="12681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26C561-052A-4EA3-A59E-BD6B9F245133}"/>
              </a:ext>
            </a:extLst>
          </p:cNvPr>
          <p:cNvCxnSpPr>
            <a:cxnSpLocks/>
          </p:cNvCxnSpPr>
          <p:nvPr/>
        </p:nvCxnSpPr>
        <p:spPr>
          <a:xfrm>
            <a:off x="88900" y="2400300"/>
            <a:ext cx="8928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8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59094-A2F1-4DB9-BFDB-6E1D4A54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69"/>
            <a:ext cx="9144000" cy="2090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83230-12CA-4938-941A-C11B5644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53" y="2512213"/>
            <a:ext cx="3482247" cy="40785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3A7C0F-4143-40A7-8491-76907C17F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19" y="3845713"/>
            <a:ext cx="4140972" cy="1419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AFD6E-5CF4-4B7D-818F-75ECF48EE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53" y="5675988"/>
            <a:ext cx="6325304" cy="861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0FF43D-4709-4D87-B33E-44F0AB1EDCA2}"/>
              </a:ext>
            </a:extLst>
          </p:cNvPr>
          <p:cNvSpPr/>
          <p:nvPr/>
        </p:nvSpPr>
        <p:spPr>
          <a:xfrm>
            <a:off x="88900" y="-39529"/>
            <a:ext cx="75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http://tutorial.math.lamar.edu/Classes/CalcIII/StokesTheorem.aspx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159FA-A50C-445A-9BCF-26E0340897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557" r="45954"/>
          <a:stretch/>
        </p:blipFill>
        <p:spPr>
          <a:xfrm>
            <a:off x="607945" y="2588188"/>
            <a:ext cx="4941955" cy="12681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C4D65E-498C-4602-9791-7B828E031272}"/>
              </a:ext>
            </a:extLst>
          </p:cNvPr>
          <p:cNvCxnSpPr>
            <a:cxnSpLocks/>
          </p:cNvCxnSpPr>
          <p:nvPr/>
        </p:nvCxnSpPr>
        <p:spPr>
          <a:xfrm>
            <a:off x="88900" y="2400300"/>
            <a:ext cx="8928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31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47181-2C81-416B-83FB-BA0B41E4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55" y="1516938"/>
            <a:ext cx="9144000" cy="2329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A23A0-E1C5-4750-B409-8E8DCFDC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369"/>
            <a:ext cx="9144000" cy="2090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073DB8-7C2F-4E2C-8BB2-C489AA05C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64" y="3783304"/>
            <a:ext cx="6325304" cy="8615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02F034-CC7E-445E-B691-281E4EC3BC91}"/>
              </a:ext>
            </a:extLst>
          </p:cNvPr>
          <p:cNvSpPr/>
          <p:nvPr/>
        </p:nvSpPr>
        <p:spPr>
          <a:xfrm>
            <a:off x="88900" y="-39529"/>
            <a:ext cx="75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http://tutorial.math.lamar.edu/Classes/CalcIII/StokesTheorem.aspx</a:t>
            </a:r>
            <a:r>
              <a:rPr lang="en-US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B207CC-05DB-48D0-876D-3B32024DEFFA}"/>
              </a:ext>
            </a:extLst>
          </p:cNvPr>
          <p:cNvCxnSpPr>
            <a:cxnSpLocks/>
          </p:cNvCxnSpPr>
          <p:nvPr/>
        </p:nvCxnSpPr>
        <p:spPr>
          <a:xfrm>
            <a:off x="88900" y="2400300"/>
            <a:ext cx="8928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4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47181-2C81-416B-83FB-BA0B41E4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55" y="1516938"/>
            <a:ext cx="9144000" cy="2329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A23A0-E1C5-4750-B409-8E8DCFDC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369"/>
            <a:ext cx="9144000" cy="2090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073DB8-7C2F-4E2C-8BB2-C489AA05C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64" y="3783304"/>
            <a:ext cx="6325304" cy="861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DDCF7-B847-41B4-A438-6F640948B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77" y="4476797"/>
            <a:ext cx="8682825" cy="1226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88E94-BAB2-48DE-8316-7B415905C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79" y="5705582"/>
            <a:ext cx="6325304" cy="10302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02F034-CC7E-445E-B691-281E4EC3BC91}"/>
              </a:ext>
            </a:extLst>
          </p:cNvPr>
          <p:cNvSpPr/>
          <p:nvPr/>
        </p:nvSpPr>
        <p:spPr>
          <a:xfrm>
            <a:off x="88900" y="-39529"/>
            <a:ext cx="75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http://tutorial.math.lamar.edu/Classes/CalcIII/StokesTheorem.aspx</a:t>
            </a:r>
            <a:r>
              <a:rPr lang="en-US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B207CC-05DB-48D0-876D-3B32024DEFFA}"/>
              </a:ext>
            </a:extLst>
          </p:cNvPr>
          <p:cNvCxnSpPr>
            <a:cxnSpLocks/>
          </p:cNvCxnSpPr>
          <p:nvPr/>
        </p:nvCxnSpPr>
        <p:spPr>
          <a:xfrm>
            <a:off x="88900" y="2400300"/>
            <a:ext cx="8928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5FE745E-8891-4908-AC7C-69E072F662FC}"/>
              </a:ext>
            </a:extLst>
          </p:cNvPr>
          <p:cNvSpPr/>
          <p:nvPr/>
        </p:nvSpPr>
        <p:spPr>
          <a:xfrm>
            <a:off x="3365500" y="5703638"/>
            <a:ext cx="3276600" cy="115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47181-2C81-416B-83FB-BA0B41E4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55" y="1516938"/>
            <a:ext cx="9144000" cy="2329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A23A0-E1C5-4750-B409-8E8DCFDC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369"/>
            <a:ext cx="9144000" cy="2090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073DB8-7C2F-4E2C-8BB2-C489AA05C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64" y="3783304"/>
            <a:ext cx="6325304" cy="861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DDCF7-B847-41B4-A438-6F640948B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77" y="4476797"/>
            <a:ext cx="8682825" cy="1226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88E94-BAB2-48DE-8316-7B415905C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79" y="5705582"/>
            <a:ext cx="6325304" cy="10302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02F034-CC7E-445E-B691-281E4EC3BC91}"/>
              </a:ext>
            </a:extLst>
          </p:cNvPr>
          <p:cNvSpPr/>
          <p:nvPr/>
        </p:nvSpPr>
        <p:spPr>
          <a:xfrm>
            <a:off x="88900" y="-39529"/>
            <a:ext cx="75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http://tutorial.math.lamar.edu/Classes/CalcIII/StokesTheorem.aspx</a:t>
            </a:r>
            <a:r>
              <a:rPr lang="en-US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B207CC-05DB-48D0-876D-3B32024DEFFA}"/>
              </a:ext>
            </a:extLst>
          </p:cNvPr>
          <p:cNvCxnSpPr>
            <a:cxnSpLocks/>
          </p:cNvCxnSpPr>
          <p:nvPr/>
        </p:nvCxnSpPr>
        <p:spPr>
          <a:xfrm>
            <a:off x="88900" y="2400300"/>
            <a:ext cx="8928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47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120AED-07A3-4F00-966D-0DD3D78DC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413657"/>
            <a:ext cx="9144000" cy="3135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50B09-5274-40D2-8608-60F0FC5FB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1331"/>
            <a:ext cx="9144000" cy="13750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A12577-8A8B-462B-9308-EBE3F47D2CA3}"/>
              </a:ext>
            </a:extLst>
          </p:cNvPr>
          <p:cNvSpPr/>
          <p:nvPr/>
        </p:nvSpPr>
        <p:spPr>
          <a:xfrm>
            <a:off x="88900" y="-39529"/>
            <a:ext cx="751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http://tutorial.math.lamar.edu/Classes/CalcIII/StokesTheorem.aspx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77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E97C4-6184-4A5D-886D-6527242F6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" y="2416765"/>
            <a:ext cx="9144000" cy="4346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A1E94D-68D3-44CD-98DB-C6B3B773B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811"/>
            <a:ext cx="9144000" cy="63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F4AD45-6ECA-4D56-BF20-26B4AE7EB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679" y="2274657"/>
            <a:ext cx="1550977" cy="1816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2B5C2-643A-4029-8AEA-7F33DB5893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816"/>
          <a:stretch/>
        </p:blipFill>
        <p:spPr>
          <a:xfrm>
            <a:off x="0" y="298450"/>
            <a:ext cx="9144000" cy="8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4277</TotalTime>
  <Words>198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60</cp:revision>
  <dcterms:created xsi:type="dcterms:W3CDTF">2020-04-23T18:35:18Z</dcterms:created>
  <dcterms:modified xsi:type="dcterms:W3CDTF">2020-04-26T22:33:28Z</dcterms:modified>
</cp:coreProperties>
</file>