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440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41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63" r:id="rId22"/>
    <p:sldId id="461" r:id="rId23"/>
    <p:sldId id="4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1" autoAdjust="0"/>
    <p:restoredTop sz="90402" autoAdjust="0"/>
  </p:normalViewPr>
  <p:slideViewPr>
    <p:cSldViewPr snapToGrid="0">
      <p:cViewPr varScale="1">
        <p:scale>
          <a:sx n="44" d="100"/>
          <a:sy n="44" d="100"/>
        </p:scale>
        <p:origin x="88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image" Target="../media/image8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4712CD-E8C6-4D9E-96F2-F6049DB30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B0A17-BDC5-4D91-8334-FBF7F2439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9EE5A4-1386-4511-A5E5-F43C34B8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smtClean="0"/>
            </a:lvl1pPr>
          </a:lstStyle>
          <a:p>
            <a:pPr>
              <a:defRPr/>
            </a:pPr>
            <a:fld id="{6269B47F-47DE-45B9-BFFE-41770702A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png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web.mst.edu/~vojtat/class_2135/lectures/lecture03/lecture03_part_3_electric_flux.ppt" TargetMode="Externa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hyperlink" Target="https://web.mst.edu/~vojtat/class_2135/lectures/lecture03/lecture03_part_3_electric_flux.ppt" TargetMode="Externa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978"/>
          <a:stretch/>
        </p:blipFill>
        <p:spPr>
          <a:xfrm>
            <a:off x="239485" y="797367"/>
            <a:ext cx="8665029" cy="1564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86"/>
          <a:stretch/>
        </p:blipFill>
        <p:spPr>
          <a:xfrm>
            <a:off x="4800600" y="2304679"/>
            <a:ext cx="4045226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7" name="Object 20">
                        <a:extLst>
                          <a:ext uri="{FF2B5EF4-FFF2-40B4-BE49-F238E27FC236}">
                            <a16:creationId xmlns:a16="http://schemas.microsoft.com/office/drawing/2014/main" id="{770CD25B-8141-4BAA-9118-8D5F8B66F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ADA1B0F4-DA8F-4386-BF1C-096F061FC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97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AutoShape 28">
            <a:extLst>
              <a:ext uri="{FF2B5EF4-FFF2-40B4-BE49-F238E27FC236}">
                <a16:creationId xmlns:a16="http://schemas.microsoft.com/office/drawing/2014/main" id="{08DA1B58-EBE8-499F-9653-E72F5BD676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6212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54141AE-BA73-4261-B634-86C5F0E5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21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A35D1FE0-EA5E-4D16-89C8-327558761CD9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828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E0665016-21F6-4FF8-AFC1-4FF052DC8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9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95AFC90-B5B1-4EAC-93C7-76B5FE73A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39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2E90A24-7FE8-41A3-BE91-16654E15E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49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123DCF00-49DF-4064-8E0D-1C96A63A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39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ECD70C7A-99A9-4A30-8372-A29750C6F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54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8863A30D-DE27-41E5-8608-09673F14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9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33172718-EBDF-4F98-BB65-9C06DD3FB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63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8E23488-E241-4ECA-94C6-5DC1165F2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44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BEEA13BA-5114-45FC-BF01-5CC686DE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39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D0AB8ECE-93AB-4201-B568-2DD1F8C4F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49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FBACCB8B-63CF-4625-A739-89D77AFC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54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2EFB0C3-5E15-41D0-80D8-50E2796ED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59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85EFC74-D6FB-4DC2-B23E-C09177CC4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63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8A8B4D48-6709-422F-8788-F5D46EA85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44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DF958870-5595-43EF-B373-9ED947331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39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8F14ABFA-508F-40C8-8489-77FAB9D1D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54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C8D08517-0D69-4C4B-9596-066CFBFCA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59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3A04FC01-F622-412B-A7EB-CE0B72616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63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AFF66D33-811C-4CF1-AAEF-D05E3B72B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44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03A9E374-6F7A-4683-9BA6-A153028E1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C355D565-31AD-4D98-BBC5-C18713F19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CEC36FD8-CC4C-4C84-AA54-4C9EFC08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0114E507-9E69-4447-ADF5-089ABF2DC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63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E4AE8E36-23D7-495D-95AE-948CCD897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9617928-A039-4897-B08A-81CC150C17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256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5BE8FEB1-E4E9-4578-834F-DFF05CF25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1CD6712E-AE2B-4A71-96A4-760CA3E34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1E6E67C4-7C1E-4CE2-ACBE-32BF80149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B3DBB83B-4227-4A57-B219-9B4E2BF7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2F023AE7-B194-4547-A9B1-16E6AFA9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733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DC94BCEE-FE38-45A4-911A-2D94779F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211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04F760-265F-4C71-837A-18024A70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339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left end cap.</a:t>
            </a: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8EE27479-89DB-4AE4-9143-7323C427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8910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1EC0EAE7-7391-422A-A1D7-46D8DCD2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0545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74F8F992-71B7-49D2-AEC8-A9EB5370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964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5065362C-F7FD-42AA-9EBA-03EB17EA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97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DA0065A6-725E-4910-B506-8CE6C01B8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5703887"/>
            <a:ext cx="80963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B7B59E30-A88A-4289-8812-59A4930E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02312"/>
            <a:ext cx="48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cs typeface="+mn-cs"/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5830C7AD-B15F-41DA-826B-D465EFA9E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938" y="5802312"/>
            <a:ext cx="685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Line 8">
            <a:extLst>
              <a:ext uri="{FF2B5EF4-FFF2-40B4-BE49-F238E27FC236}">
                <a16:creationId xmlns:a16="http://schemas.microsoft.com/office/drawing/2014/main" id="{8BAD591B-ABD6-438D-B000-66FB8B118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802312"/>
            <a:ext cx="68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C0B6B2-B87B-4422-95B9-5999BE01FF6F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24613" grpId="0" animBg="1"/>
      <p:bldP spid="39" grpId="0"/>
      <p:bldP spid="43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532319C2-2897-4717-916C-7B30B81AA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86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42796E4-EFB0-4F45-BEEA-CD4E31A3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6A87C051-1E33-412D-8DB0-FB5852B0FE55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716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B2363474-2AD6-41E2-A4FD-3039DDFBE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38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A9A0D68-989F-493E-9360-748E866B9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28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9C09FF05-685A-4A10-9EFB-9C72FC184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E6895B0-CA95-47B9-8BAE-C6A445269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860D5D52-DF7C-4412-84D5-E5AE8979B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164CD7EE-2C6B-4BCA-940B-E02C2FF73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48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4C617AE0-F6C5-49AE-9D5D-42B185ACD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52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93E4BD-ED9A-46E9-BD71-0217315AE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33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F2AADA2E-C900-47BB-BA38-97953D9DC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28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57F3924A-7DFB-42E1-90A1-235F619B7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33673B47-F15E-4395-84BA-B803781FE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A7BC260-38D7-43DA-85A7-AFF941C89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48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3B2E5AAF-E59D-43F9-B6F5-2FDE5B93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52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0B2BBF2D-7294-4CC0-A13E-7CA80CBD3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33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9596C874-3E25-40FC-9F14-F04C82A00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28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E028313F-B470-4712-9EF2-24DC1B521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F9AEB639-CA72-4669-833B-A8721E28D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48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A9F3DEC4-C5A6-472A-A03E-2346E490E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1D8D5FF9-898B-4ECC-86D2-7EBD6C6F4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61EB1315-C8F1-474E-A0C7-6A0097B89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B6AF8037-2113-426A-AF92-D069B3728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D3CF4C36-51CC-438C-8103-F404ED0CE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3149433C-3ED8-48F2-AC0B-5DF5AE0FD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C1B870EA-B261-44DB-9318-A03AEF0CE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D2E831F-E1B1-4266-A790-362F1FBCFF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145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4CA9E634-9C29-45A8-A59A-089BA30FF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91EBD48C-D192-4C23-B6A5-3D8D601BD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26B1581E-6237-4B1E-8B5F-2483F289B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82AA4BDE-A9E3-4C95-9879-9443EBD0E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A858EDB8-5AB4-48BE-81B6-20ED72A5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622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B3143BBE-23B1-449D-9DC9-32A220D7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2BA7B8-CAFF-4DFF-9677-C0CD50D7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228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41B6E67-2DA8-4C3E-ACBD-4DEBA76D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22913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5131CC2-DCEA-4151-8902-14FE7AB7A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86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AutoShape 28">
            <a:extLst>
              <a:ext uri="{FF2B5EF4-FFF2-40B4-BE49-F238E27FC236}">
                <a16:creationId xmlns:a16="http://schemas.microsoft.com/office/drawing/2014/main" id="{576CE79B-1F88-4B6E-B674-CE1DA173FB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9275" y="46101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7688" name="Oval 1">
            <a:extLst>
              <a:ext uri="{FF2B5EF4-FFF2-40B4-BE49-F238E27FC236}">
                <a16:creationId xmlns:a16="http://schemas.microsoft.com/office/drawing/2014/main" id="{24B85840-A9F6-4FE0-8BE4-9AB9790A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879975"/>
            <a:ext cx="533400" cy="1216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071E0337-45D9-4A61-8832-76F60B78E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7D469E-7EC1-498F-9FAC-4FE22CA71CE8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8">
            <a:extLst>
              <a:ext uri="{FF2B5EF4-FFF2-40B4-BE49-F238E27FC236}">
                <a16:creationId xmlns:a16="http://schemas.microsoft.com/office/drawing/2014/main" id="{F3087C9C-EC07-4468-A7A1-6DD91B4455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5450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34CD204-54BE-414C-98C8-95E0BD03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59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98BD2AFB-B1D3-411E-84CB-93879F0EBC24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066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21654FBB-76B2-483B-AEE6-A560A55B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73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B90E3DD0-49BB-4CFE-AE62-D30083513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63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80509F71-F1E8-4B54-9A08-4517621DA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373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9059BC86-9DF2-429A-93BF-836210668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763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139F73F6-742C-4E65-92A0-17DF9ACBB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78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7D37D35-D023-4739-ADD0-FF57EE027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82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0AB9A8DC-4297-4C80-A614-B3B7F3EA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87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CB307644-F20C-4211-BD7C-C08E345EE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068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58FDCCC7-7DDA-4E39-9E57-14D86A5F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763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9392D919-1493-4C7F-9148-337C1F7B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373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2D54BACA-2FCC-4F8F-97BE-1F5EAB694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78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BACFAFF8-CBE4-479D-B0B3-FAE6EA1C8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82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1F033AE3-4CD2-4CCB-865D-1D13A3C84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87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18C7CAE2-FF3A-4FF8-992B-6BA8EF9D0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68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B543F980-23F9-439D-AE9B-27A49A936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63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C3BC70EE-8D56-4C1D-A174-0C5A946B4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78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D3A811CB-F15D-46BC-8715-08C5C5A4A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82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98A4CBD5-A048-44DE-86CE-F3CB5D22F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87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FEFA748F-995C-45DF-8466-A658C6844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68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D3E2D934-4F47-49EC-8883-DE5E51AF8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8845C8F1-6EB2-4009-A3C7-880E48C69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37E3BABB-6E44-4719-8CBB-13274E3CE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EA95F870-28E1-464E-901A-CBB2DDAD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87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BCA71595-F063-452D-8C23-3028C5380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142E3F07-AE88-44D7-82ED-21210E4D44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6494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9D36EF8D-14B6-42CA-880F-4361BB8D1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01FAB270-D44E-44FA-A7E9-594A4E948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9B1AEE76-84FB-4507-868C-7A4E0AC3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6EAEB47E-5D58-46AB-BAE1-B2520892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85C26500-95D8-44F8-83AB-50611EE3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297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AFCCA9CA-6FD6-44DB-AA0E-F93691BA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449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9EB4BE-3B17-42BA-840F-FE327CE5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577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right end cap.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8CF60E5-373F-44C3-9C2B-53310128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879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C6795AE-F16F-4E5D-90CB-04AC29D5B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21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80E71B03-D476-42A8-B53A-CC0AD354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26112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rgbClr val="2D2D8A">
                    <a:lumMod val="75000"/>
                  </a:srgb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rgbClr val="2D2D8A">
                  <a:lumMod val="75000"/>
                </a:srgbClr>
              </a:solidFill>
              <a:cs typeface="+mn-cs"/>
              <a:sym typeface="Symbol" pitchFamily="18" charset="2"/>
            </a:endParaRPr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7A20AD20-FFEF-42E4-AF5E-373FA3BEE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21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7D1CCA4D-7226-4504-A640-7280A614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148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30D22BB0-EBF9-40D0-BE9C-6F1913FDE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5429250"/>
            <a:ext cx="1371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5E2B0F70-69BC-4DA3-8FD5-23A89AFB9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0863" y="5627687"/>
            <a:ext cx="79375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4D1EE23F-AF85-46CA-A0E4-1B27DC72A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5718175"/>
            <a:ext cx="9144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6783F-4559-4F78-9583-82515A7215F9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4">
            <a:extLst>
              <a:ext uri="{FF2B5EF4-FFF2-40B4-BE49-F238E27FC236}">
                <a16:creationId xmlns:a16="http://schemas.microsoft.com/office/drawing/2014/main" id="{D8DBA706-6E0A-46E3-9501-E3BF4FEF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separately calculate the contribution of each part to the flux, then add to get the total flux.</a:t>
            </a:r>
          </a:p>
        </p:txBody>
      </p:sp>
      <p:graphicFrame>
        <p:nvGraphicFramePr>
          <p:cNvPr id="29699" name="Object 33">
            <a:extLst>
              <a:ext uri="{FF2B5EF4-FFF2-40B4-BE49-F238E27FC236}">
                <a16:creationId xmlns:a16="http://schemas.microsoft.com/office/drawing/2014/main" id="{75EE831B-D8AB-487A-B62B-9A62BA6AB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295400"/>
          <a:ext cx="7340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3" imgW="3390900" imgH="393700" progId="Equation.DSMT4">
                  <p:embed/>
                </p:oleObj>
              </mc:Choice>
              <mc:Fallback>
                <p:oleObj name="Equation" r:id="rId3" imgW="3390900" imgH="393700" progId="Equation.DSMT4">
                  <p:embed/>
                  <p:pic>
                    <p:nvPicPr>
                      <p:cNvPr id="29699" name="Object 33">
                        <a:extLst>
                          <a:ext uri="{FF2B5EF4-FFF2-40B4-BE49-F238E27FC236}">
                            <a16:creationId xmlns:a16="http://schemas.microsoft.com/office/drawing/2014/main" id="{75EE831B-D8AB-487A-B62B-9A62BA6AB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7340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0" name="Group 36">
            <a:extLst>
              <a:ext uri="{FF2B5EF4-FFF2-40B4-BE49-F238E27FC236}">
                <a16:creationId xmlns:a16="http://schemas.microsoft.com/office/drawing/2014/main" id="{95CC04F7-4FA7-4BD5-84F9-49E7CE61B6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470525"/>
            <a:ext cx="9601200" cy="1463675"/>
            <a:chOff x="-609600" y="5071532"/>
            <a:chExt cx="9601200" cy="1463040"/>
          </a:xfrm>
        </p:grpSpPr>
        <p:grpSp>
          <p:nvGrpSpPr>
            <p:cNvPr id="29725" name="Group 31">
              <a:extLst>
                <a:ext uri="{FF2B5EF4-FFF2-40B4-BE49-F238E27FC236}">
                  <a16:creationId xmlns:a16="http://schemas.microsoft.com/office/drawing/2014/main" id="{1B40B0A2-EC7A-42B1-B20F-846C0BD84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2" name="AutoShape 28">
                <a:extLst>
                  <a:ext uri="{FF2B5EF4-FFF2-40B4-BE49-F238E27FC236}">
                    <a16:creationId xmlns:a16="http://schemas.microsoft.com/office/drawing/2014/main" id="{62ABC57B-3183-4460-B688-FA97EF8A3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A948AD-4A2E-4E72-92A9-2578FED3A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16B1CE63-EE58-419F-9129-63AA1466C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E9AF6ACB-D3B0-4BB6-AB51-A27D81A0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20B30259-FA48-4C82-93DA-F1D7FF76D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DAD0F231-6F7E-4701-A316-6669AC118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FC25CEF8-AD18-452E-AABA-D258DFC0A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3CA0A135-0C13-4218-93CE-978DE4F46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CCE07A02-DDCC-4FF6-ADF0-E3F4952255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6F615FF3-001D-4A6D-93BF-41E6F81CB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26" name="Rectangle 34">
              <a:extLst>
                <a:ext uri="{FF2B5EF4-FFF2-40B4-BE49-F238E27FC236}">
                  <a16:creationId xmlns:a16="http://schemas.microsoft.com/office/drawing/2014/main" id="{6D0FDAC7-29F9-4216-810C-78C95338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1" name="Group 38">
            <a:extLst>
              <a:ext uri="{FF2B5EF4-FFF2-40B4-BE49-F238E27FC236}">
                <a16:creationId xmlns:a16="http://schemas.microsoft.com/office/drawing/2014/main" id="{9766D3D2-78BE-494D-8EB9-58CEC3608F8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54450"/>
            <a:ext cx="9601200" cy="1462088"/>
            <a:chOff x="-609600" y="3625426"/>
            <a:chExt cx="9601200" cy="1463040"/>
          </a:xfrm>
        </p:grpSpPr>
        <p:grpSp>
          <p:nvGrpSpPr>
            <p:cNvPr id="29716" name="Group 20">
              <a:extLst>
                <a:ext uri="{FF2B5EF4-FFF2-40B4-BE49-F238E27FC236}">
                  <a16:creationId xmlns:a16="http://schemas.microsoft.com/office/drawing/2014/main" id="{0EB0867E-379B-4411-8801-FB6D2B9BC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A43FD64E-405F-474D-B840-CF7CA44B9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84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08845E-C67F-46A3-BDE8-53DFE9EA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147"/>
                <a:ext cx="8839200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16" name="Rectangle 33">
                <a:extLst>
                  <a:ext uri="{FF2B5EF4-FFF2-40B4-BE49-F238E27FC236}">
                    <a16:creationId xmlns:a16="http://schemas.microsoft.com/office/drawing/2014/main" id="{986C9B4A-2AF2-4A01-AEC1-8F097474E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4380"/>
                <a:ext cx="371475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44F9DD0D-A7A6-4C82-8BB1-8AE2EA25D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84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8" name="AutoShape 28">
                <a:extLst>
                  <a:ext uri="{FF2B5EF4-FFF2-40B4-BE49-F238E27FC236}">
                    <a16:creationId xmlns:a16="http://schemas.microsoft.com/office/drawing/2014/main" id="{D16CB5F2-AB7E-4CC0-8097-49161CB8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878" y="4381544"/>
                <a:ext cx="1219994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723" name="Oval 1">
                <a:extLst>
                  <a:ext uri="{FF2B5EF4-FFF2-40B4-BE49-F238E27FC236}">
                    <a16:creationId xmlns:a16="http://schemas.microsoft.com/office/drawing/2014/main" id="{AC5CB341-1DD9-4595-9DDB-50AAA030B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0FA78F34-FAF8-44B5-8155-CC3D49980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844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17" name="Rectangle 35">
              <a:extLst>
                <a:ext uri="{FF2B5EF4-FFF2-40B4-BE49-F238E27FC236}">
                  <a16:creationId xmlns:a16="http://schemas.microsoft.com/office/drawing/2014/main" id="{204C37EB-F20C-4EAB-A107-35EC906A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2" name="Group 39">
            <a:extLst>
              <a:ext uri="{FF2B5EF4-FFF2-40B4-BE49-F238E27FC236}">
                <a16:creationId xmlns:a16="http://schemas.microsoft.com/office/drawing/2014/main" id="{A249F9C0-C850-4EB3-9DC8-0B0F2EB2F24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43138"/>
            <a:ext cx="9601200" cy="1463675"/>
            <a:chOff x="-609600" y="2015068"/>
            <a:chExt cx="9601200" cy="1463040"/>
          </a:xfrm>
        </p:grpSpPr>
        <p:grpSp>
          <p:nvGrpSpPr>
            <p:cNvPr id="29703" name="Group 12">
              <a:extLst>
                <a:ext uri="{FF2B5EF4-FFF2-40B4-BE49-F238E27FC236}">
                  <a16:creationId xmlns:a16="http://schemas.microsoft.com/office/drawing/2014/main" id="{A1CDFCE8-BBB3-491E-8CFA-7A0558660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5B85E494-16C4-4297-9FE0-CE64C2449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569EBD42-E381-4698-91F6-F437931B4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CB3F047E-96FF-43E8-AD5E-04F6A0C02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39587A68-B817-4DE0-8822-CB2462D8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7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F1BBD6F1-6053-41FB-9034-9DD3FB948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21071B48-E252-4CB1-9C42-DCEC80B49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F150349C-64FC-48FB-B40D-022F0E4440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5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6095EDA-C27D-4E36-B8F0-BF199ED03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chemeClr val="accent6">
                        <a:lumMod val="75000"/>
                      </a:scheme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chemeClr val="accent6">
                      <a:lumMod val="75000"/>
                    </a:scheme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763D089E-25C8-49F0-99F2-0206DAB12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8C6D9F00-26CD-4565-A0FE-E5438D9DF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F24ED8-2A2E-4E4B-A9EB-41ADC052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29704" name="Rectangle 37">
              <a:extLst>
                <a:ext uri="{FF2B5EF4-FFF2-40B4-BE49-F238E27FC236}">
                  <a16:creationId xmlns:a16="http://schemas.microsoft.com/office/drawing/2014/main" id="{8B357D36-6F99-461D-B0A9-0123AFD1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970CD0-F8EE-41B9-89D6-F7520702AFBE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B41B748-69FC-40AC-A7E6-EC533B5E9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3581400"/>
          <a:ext cx="60753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2806700" imgH="381000" progId="Equation.DSMT4">
                  <p:embed/>
                </p:oleObj>
              </mc:Choice>
              <mc:Fallback>
                <p:oleObj name="Equation" r:id="rId3" imgW="2806700" imgH="3810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B41B748-69FC-40AC-A7E6-EC533B5E9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1400"/>
                        <a:ext cx="60753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3" name="Group 39">
            <a:extLst>
              <a:ext uri="{FF2B5EF4-FFF2-40B4-BE49-F238E27FC236}">
                <a16:creationId xmlns:a16="http://schemas.microsoft.com/office/drawing/2014/main" id="{D1AD1863-A610-40AB-9963-CD5429D6808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"/>
            <a:ext cx="9601200" cy="1463675"/>
            <a:chOff x="-609600" y="2015068"/>
            <a:chExt cx="9601200" cy="1463040"/>
          </a:xfrm>
        </p:grpSpPr>
        <p:grpSp>
          <p:nvGrpSpPr>
            <p:cNvPr id="30730" name="Group 12">
              <a:extLst>
                <a:ext uri="{FF2B5EF4-FFF2-40B4-BE49-F238E27FC236}">
                  <a16:creationId xmlns:a16="http://schemas.microsoft.com/office/drawing/2014/main" id="{BCFC6D36-814F-406E-BA71-F66F4B3F7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2C3D821A-0B74-41C9-854A-6E8DB9857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65332B9D-8998-4BF7-A117-B840B1496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22E3B5BA-40CE-4204-A819-CB5F44449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CD233CA8-172C-49E3-9FE3-D5A47B81B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B3B122C2-227E-44C7-91A4-2B9C5F725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32C4BBC2-3AF4-461E-A04E-5EAA5601C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441497C-A2D1-4DA8-8AF0-AA3E30B732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6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3C10EE5-992D-4A73-BC69-243C463A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1D25A1B7-3319-499E-8C7D-772812B8A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B17EDCC5-C222-4AD5-A3D8-E9D9152A5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4B6A1-CBFD-44EB-8AF9-446560F5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30731" name="Rectangle 37">
              <a:extLst>
                <a:ext uri="{FF2B5EF4-FFF2-40B4-BE49-F238E27FC236}">
                  <a16:creationId xmlns:a16="http://schemas.microsoft.com/office/drawing/2014/main" id="{E6B08C93-DBAF-42BC-9360-58DD550A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2" name="Rectangle 34">
            <a:extLst>
              <a:ext uri="{FF2B5EF4-FFF2-40B4-BE49-F238E27FC236}">
                <a16:creationId xmlns:a16="http://schemas.microsoft.com/office/drawing/2014/main" id="{7DA0521E-FEA9-4548-ABC1-CBCFC8F60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left end cap is antiparallel to E. The angle between the two vectors is 180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DE8475A2-F21B-46E7-AA93-A4B2D6787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5114925"/>
          <a:ext cx="47005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2171700" imgH="381000" progId="Equation.DSMT4">
                  <p:embed/>
                </p:oleObj>
              </mc:Choice>
              <mc:Fallback>
                <p:oleObj name="Equation" r:id="rId5" imgW="2171700" imgH="3810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DE8475A2-F21B-46E7-AA93-A4B2D6787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114925"/>
                        <a:ext cx="47005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110CD0-5CDE-4C4E-A77F-877EA7636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725738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68DD27-9CF2-46EC-80B5-3310128637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8263" y="27432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5A6FEF-B6A3-4AEF-880E-84C5E7872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249863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4">
            <a:extLst>
              <a:ext uri="{FF2B5EF4-FFF2-40B4-BE49-F238E27FC236}">
                <a16:creationId xmlns:a16="http://schemas.microsoft.com/office/drawing/2014/main" id="{4C6B01DA-2A22-4A70-A088-057740C2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7366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4C354-9FC9-4AC2-A92C-528BE0E79E00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>
            <a:extLst>
              <a:ext uri="{FF2B5EF4-FFF2-40B4-BE49-F238E27FC236}">
                <a16:creationId xmlns:a16="http://schemas.microsoft.com/office/drawing/2014/main" id="{5534A323-990B-4B40-9A8E-64467536589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33375"/>
            <a:ext cx="9601200" cy="1463675"/>
            <a:chOff x="-609600" y="3625426"/>
            <a:chExt cx="9601200" cy="1463040"/>
          </a:xfrm>
        </p:grpSpPr>
        <p:grpSp>
          <p:nvGrpSpPr>
            <p:cNvPr id="31770" name="Group 2">
              <a:extLst>
                <a:ext uri="{FF2B5EF4-FFF2-40B4-BE49-F238E27FC236}">
                  <a16:creationId xmlns:a16="http://schemas.microsoft.com/office/drawing/2014/main" id="{8734AA0F-E84F-4B8E-BF42-C6E82420D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6F0E462C-ED05-462E-B992-A9F3D2FA8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8652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B3A10A-68AB-49C5-8D5E-FCF7ED25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3654"/>
                <a:ext cx="8839200" cy="45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7" name="Rectangle 33">
                <a:extLst>
                  <a:ext uri="{FF2B5EF4-FFF2-40B4-BE49-F238E27FC236}">
                    <a16:creationId xmlns:a16="http://schemas.microsoft.com/office/drawing/2014/main" id="{4C1913B4-C8F6-410F-90CF-AFC31D5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5148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DE29AC63-D881-47CB-AE5E-B3355BA53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8652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9" name="AutoShape 28">
                <a:extLst>
                  <a:ext uri="{FF2B5EF4-FFF2-40B4-BE49-F238E27FC236}">
                    <a16:creationId xmlns:a16="http://schemas.microsoft.com/office/drawing/2014/main" id="{6BD65D40-2DEB-48B5-9A54-2B9876BCF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746" y="4381558"/>
                <a:ext cx="1220259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777" name="Oval 1">
                <a:extLst>
                  <a:ext uri="{FF2B5EF4-FFF2-40B4-BE49-F238E27FC236}">
                    <a16:creationId xmlns:a16="http://schemas.microsoft.com/office/drawing/2014/main" id="{532FA1A6-A12E-464A-86FE-6BBDFDF0C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ADB7EBFE-6663-4A12-856D-42DA3A6EE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065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1771" name="Rectangle 3">
              <a:extLst>
                <a:ext uri="{FF2B5EF4-FFF2-40B4-BE49-F238E27FC236}">
                  <a16:creationId xmlns:a16="http://schemas.microsoft.com/office/drawing/2014/main" id="{C57CFD52-11AC-4647-B933-9B5B606EA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id="{1239A17C-D475-4687-8111-280C0420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look down the axis of the tube.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A8AD2F-C328-4A3E-8458-E19BB51B7144}"/>
              </a:ext>
            </a:extLst>
          </p:cNvPr>
          <p:cNvSpPr>
            <a:spLocks noChangeAspect="1"/>
          </p:cNvSpPr>
          <p:nvPr/>
        </p:nvSpPr>
        <p:spPr bwMode="auto">
          <a:xfrm>
            <a:off x="6022975" y="2057400"/>
            <a:ext cx="1216025" cy="12160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2B66E67A-D93F-486E-A629-AAEE3FD8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pointing at you.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C55EA-1DA0-4C1E-8326-D924BE6C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4447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</a:t>
            </a:r>
            <a:endParaRPr lang="en-US" altLang="en-US" sz="24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39E9A039-FCD2-4826-ADF4-7C98E223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94138"/>
            <a:ext cx="464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radial (perpendicular to the tube surface).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9BC04F3-5AAD-417B-830A-264B77A0B47F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6022975" y="2057400"/>
            <a:ext cx="1216025" cy="1216025"/>
          </a:xfrm>
          <a:prstGeom prst="arc">
            <a:avLst>
              <a:gd name="adj1" fmla="val 18142671"/>
              <a:gd name="adj2" fmla="val 19661939"/>
            </a:avLst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ym typeface="Symbol" pitchFamily="18" charset="2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C26915-031E-435D-A0C8-3E9D9A53C78B}"/>
              </a:ext>
            </a:extLst>
          </p:cNvPr>
          <p:cNvCxnSpPr>
            <a:cxnSpLocks noChangeShapeType="1"/>
          </p:cNvCxnSpPr>
          <p:nvPr/>
        </p:nvCxnSpPr>
        <p:spPr bwMode="auto">
          <a:xfrm rot="21360000" flipH="1">
            <a:off x="5519738" y="2716213"/>
            <a:ext cx="1144587" cy="992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91052-452C-4406-8077-AED822B7DECF}"/>
              </a:ext>
            </a:extLst>
          </p:cNvPr>
          <p:cNvCxnSpPr>
            <a:cxnSpLocks noChangeAspect="1"/>
          </p:cNvCxnSpPr>
          <p:nvPr/>
        </p:nvCxnSpPr>
        <p:spPr bwMode="auto">
          <a:xfrm rot="21360000" flipH="1">
            <a:off x="5386388" y="3138488"/>
            <a:ext cx="838200" cy="72548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E10B83-0B0A-40D4-9D90-24869887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048000"/>
            <a:ext cx="53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A1B98D2C-951F-4C5D-9AE3-63BEB682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angle between E and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90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.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4133D928-807B-4877-A31C-C5DE72402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34100" y="4610100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31BBC3F2-7183-465E-84A0-5D47F7E4D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5B0EB3-7F27-45F9-9755-5893AF4BB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175" y="6096000"/>
            <a:ext cx="0" cy="60960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002A7B-101F-492A-A0A1-F42D6C2E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015038"/>
            <a:ext cx="53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F6EB9-7DFA-49FD-8F88-7A743A0E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490378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3DF9A3-EDEA-4B10-92E7-DA74CE170F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04000" y="5486400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Freeform 38">
            <a:extLst>
              <a:ext uri="{FF2B5EF4-FFF2-40B4-BE49-F238E27FC236}">
                <a16:creationId xmlns:a16="http://schemas.microsoft.com/office/drawing/2014/main" id="{F607DA28-8D5C-4C01-8238-5880ED2A8AEC}"/>
              </a:ext>
            </a:extLst>
          </p:cNvPr>
          <p:cNvSpPr>
            <a:spLocks/>
          </p:cNvSpPr>
          <p:nvPr/>
        </p:nvSpPr>
        <p:spPr bwMode="auto">
          <a:xfrm>
            <a:off x="6604000" y="5503863"/>
            <a:ext cx="127000" cy="127000"/>
          </a:xfrm>
          <a:custGeom>
            <a:avLst/>
            <a:gdLst>
              <a:gd name="T0" fmla="*/ 127000 w 127000"/>
              <a:gd name="T1" fmla="*/ 0 h 186267"/>
              <a:gd name="T2" fmla="*/ 127000 w 127000"/>
              <a:gd name="T3" fmla="*/ 8768 h 186267"/>
              <a:gd name="T4" fmla="*/ 0 w 127000"/>
              <a:gd name="T5" fmla="*/ 8768 h 186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00" h="186267">
                <a:moveTo>
                  <a:pt x="127000" y="0"/>
                </a:moveTo>
                <a:lnTo>
                  <a:pt x="127000" y="186267"/>
                </a:lnTo>
                <a:lnTo>
                  <a:pt x="0" y="18626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2D0F8-D2B0-4FC4-BC74-1A33585F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2050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0AD61E-A7FA-4BD2-8BA6-B2451C01E9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6096000"/>
            <a:ext cx="304800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539243-588D-48D4-97AD-82A56DBCD2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32004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30BC98A-8676-4268-ABA2-EC7B5DCEA4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39624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4BC746-F10C-4F49-8F41-B6229D3970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7463" y="5326063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399E82-D849-497A-BCDA-531A83588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53340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C35F913-512C-4B29-AB1C-36A8146605B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21" grpId="0"/>
      <p:bldP spid="26" grpId="0"/>
      <p:bldP spid="27" grpId="0"/>
      <p:bldP spid="29" grpId="0" animBg="1"/>
      <p:bldP spid="34" grpId="0"/>
      <p:bldP spid="35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>
            <a:extLst>
              <a:ext uri="{FF2B5EF4-FFF2-40B4-BE49-F238E27FC236}">
                <a16:creationId xmlns:a16="http://schemas.microsoft.com/office/drawing/2014/main" id="{9901FEFD-1A30-4BF9-A182-1D59D22B5F7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8839200" cy="1828800"/>
            <a:chOff x="152400" y="4876800"/>
            <a:chExt cx="8839200" cy="1828800"/>
          </a:xfrm>
        </p:grpSpPr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8EF57CEE-A9D8-4CCE-832A-79C2969F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52578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The angle between E and </a:t>
              </a:r>
              <a:r>
                <a:rPr lang="en-US" dirty="0" err="1">
                  <a:solidFill>
                    <a:srgbClr val="000000"/>
                  </a:solidFill>
                  <a:cs typeface="+mn-cs"/>
                  <a:sym typeface="Symbol" pitchFamily="18" charset="2"/>
                </a:rPr>
                <a:t>dA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is 90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/>
                </a:rPr>
                <a:t>.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</a:t>
              </a:r>
            </a:p>
          </p:txBody>
        </p:sp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9D0E6348-FAE9-43E6-BD54-23A6F2BE4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34100" y="4610100"/>
              <a:ext cx="1219200" cy="1752600"/>
            </a:xfrm>
            <a:prstGeom prst="can">
              <a:avLst>
                <a:gd name="adj" fmla="val 35938"/>
              </a:avLst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152658F2-1C53-4545-BF76-C2A7EC37A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5486400"/>
              <a:ext cx="27432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cxnSp>
          <p:nvCxnSpPr>
            <p:cNvPr id="32776" name="Straight Arrow Connector 32">
              <a:extLst>
                <a:ext uri="{FF2B5EF4-FFF2-40B4-BE49-F238E27FC236}">
                  <a16:creationId xmlns:a16="http://schemas.microsoft.com/office/drawing/2014/main" id="{0F8E256F-4FEA-4EAA-ADD7-AE624E976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744" y="6096000"/>
              <a:ext cx="0" cy="609600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7" name="TextBox 33">
              <a:extLst>
                <a:ext uri="{FF2B5EF4-FFF2-40B4-BE49-F238E27FC236}">
                  <a16:creationId xmlns:a16="http://schemas.microsoft.com/office/drawing/2014/main" id="{72F7FFE0-80EB-4445-9C20-31CC076C0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871" y="6015335"/>
              <a:ext cx="538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ahoma" panose="020B0604030504040204" pitchFamily="34" charset="0"/>
                </a:rPr>
                <a:t>dA</a:t>
              </a:r>
            </a:p>
          </p:txBody>
        </p:sp>
        <p:sp>
          <p:nvSpPr>
            <p:cNvPr id="32778" name="TextBox 34">
              <a:extLst>
                <a:ext uri="{FF2B5EF4-FFF2-40B4-BE49-F238E27FC236}">
                  <a16:creationId xmlns:a16="http://schemas.microsoft.com/office/drawing/2014/main" id="{FC89D086-5C79-400C-9658-F36B8DDD9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268" y="4904432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6600"/>
                  </a:solidFill>
                  <a:latin typeface="Tahoma" panose="020B0604030504040204" pitchFamily="34" charset="0"/>
                </a:rPr>
                <a:t>E</a:t>
              </a:r>
            </a:p>
          </p:txBody>
        </p:sp>
        <p:cxnSp>
          <p:nvCxnSpPr>
            <p:cNvPr id="32779" name="Straight Connector 37">
              <a:extLst>
                <a:ext uri="{FF2B5EF4-FFF2-40B4-BE49-F238E27FC236}">
                  <a16:creationId xmlns:a16="http://schemas.microsoft.com/office/drawing/2014/main" id="{0A2BA484-35C3-404D-ABF4-CC375FDCBF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03999" y="5486400"/>
              <a:ext cx="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Freeform 38">
              <a:extLst>
                <a:ext uri="{FF2B5EF4-FFF2-40B4-BE49-F238E27FC236}">
                  <a16:creationId xmlns:a16="http://schemas.microsoft.com/office/drawing/2014/main" id="{77CF8AB4-2518-4D32-A8E6-8DE7272D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5503333"/>
              <a:ext cx="127000" cy="128016"/>
            </a:xfrm>
            <a:custGeom>
              <a:avLst/>
              <a:gdLst>
                <a:gd name="T0" fmla="*/ 127000 w 127000"/>
                <a:gd name="T1" fmla="*/ 0 h 186267"/>
                <a:gd name="T2" fmla="*/ 127000 w 127000"/>
                <a:gd name="T3" fmla="*/ 9272 h 186267"/>
                <a:gd name="T4" fmla="*/ 0 w 127000"/>
                <a:gd name="T5" fmla="*/ 9272 h 186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00" h="186267">
                  <a:moveTo>
                    <a:pt x="127000" y="0"/>
                  </a:moveTo>
                  <a:lnTo>
                    <a:pt x="127000" y="186267"/>
                  </a:lnTo>
                  <a:lnTo>
                    <a:pt x="0" y="18626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cxnSp>
          <p:nvCxnSpPr>
            <p:cNvPr id="32781" name="Straight Connector 41">
              <a:extLst>
                <a:ext uri="{FF2B5EF4-FFF2-40B4-BE49-F238E27FC236}">
                  <a16:creationId xmlns:a16="http://schemas.microsoft.com/office/drawing/2014/main" id="{61D315FA-9CE1-4BE0-9E57-FB7950CB7F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3135" y="60960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Straight Arrow Connector 44">
              <a:extLst>
                <a:ext uri="{FF2B5EF4-FFF2-40B4-BE49-F238E27FC236}">
                  <a16:creationId xmlns:a16="http://schemas.microsoft.com/office/drawing/2014/main" id="{135141DF-E90C-4EB1-8A84-6F901DEB3A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6934" y="5325533"/>
              <a:ext cx="304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Straight Arrow Connector 45">
              <a:extLst>
                <a:ext uri="{FF2B5EF4-FFF2-40B4-BE49-F238E27FC236}">
                  <a16:creationId xmlns:a16="http://schemas.microsoft.com/office/drawing/2014/main" id="{B01A56FB-7D67-4644-A75F-9D3182A330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7932" y="5334000"/>
              <a:ext cx="18288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2771" name="Object 16">
            <a:extLst>
              <a:ext uri="{FF2B5EF4-FFF2-40B4-BE49-F238E27FC236}">
                <a16:creationId xmlns:a16="http://schemas.microsoft.com/office/drawing/2014/main" id="{85CFC037-73D9-4D77-8107-5EDEA729C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3" y="3276600"/>
          <a:ext cx="6651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3073400" imgH="381000" progId="Equation.DSMT4">
                  <p:embed/>
                </p:oleObj>
              </mc:Choice>
              <mc:Fallback>
                <p:oleObj name="Equation" r:id="rId3" imgW="3073400" imgH="381000" progId="Equation.DSMT4">
                  <p:embed/>
                  <p:pic>
                    <p:nvPicPr>
                      <p:cNvPr id="32771" name="Object 16">
                        <a:extLst>
                          <a:ext uri="{FF2B5EF4-FFF2-40B4-BE49-F238E27FC236}">
                            <a16:creationId xmlns:a16="http://schemas.microsoft.com/office/drawing/2014/main" id="{85CFC037-73D9-4D77-8107-5EDEA729C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3276600"/>
                        <a:ext cx="66516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4">
            <a:extLst>
              <a:ext uri="{FF2B5EF4-FFF2-40B4-BE49-F238E27FC236}">
                <a16:creationId xmlns:a16="http://schemas.microsoft.com/office/drawing/2014/main" id="{3855CEEC-923F-4AC7-8836-4C32EC03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30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contributes nothing to the flux!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D48699-7967-4F47-A1BD-1BEA5066A005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E64A452-9938-4B07-AF4E-B1B8E71BC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1588" y="3335338"/>
          <a:ext cx="62690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3" imgW="2895600" imgH="393700" progId="Equation.DSMT4">
                  <p:embed/>
                </p:oleObj>
              </mc:Choice>
              <mc:Fallback>
                <p:oleObj name="Equation" r:id="rId3" imgW="2895600" imgH="3937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E64A452-9938-4B07-AF4E-B1B8E71BC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335338"/>
                        <a:ext cx="62690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4">
            <a:extLst>
              <a:ext uri="{FF2B5EF4-FFF2-40B4-BE49-F238E27FC236}">
                <a16:creationId xmlns:a16="http://schemas.microsoft.com/office/drawing/2014/main" id="{9F802588-9E12-409B-9323-D1BEE310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right end cap is parallel to E. The angle between the two vectors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is 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4701D177-D6A4-4A32-82DB-F49B999A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30775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769F9D3-0762-4B49-AE39-DD14F437E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4859338"/>
          <a:ext cx="47005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769F9D3-0762-4B49-AE39-DD14F437E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4859338"/>
                        <a:ext cx="470058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54D5E2-0B64-421D-83BD-7CBC58871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492375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E511E8-7A0D-48A4-B126-8ABCABD70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3463" y="2509838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0" name="Group 23">
            <a:extLst>
              <a:ext uri="{FF2B5EF4-FFF2-40B4-BE49-F238E27FC236}">
                <a16:creationId xmlns:a16="http://schemas.microsoft.com/office/drawing/2014/main" id="{7907AEA1-B644-4333-9A27-C25CEC7B7C4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93725"/>
            <a:ext cx="9601200" cy="1463675"/>
            <a:chOff x="-609600" y="5071532"/>
            <a:chExt cx="9601200" cy="1463040"/>
          </a:xfrm>
        </p:grpSpPr>
        <p:grpSp>
          <p:nvGrpSpPr>
            <p:cNvPr id="33802" name="Group 24">
              <a:extLst>
                <a:ext uri="{FF2B5EF4-FFF2-40B4-BE49-F238E27FC236}">
                  <a16:creationId xmlns:a16="http://schemas.microsoft.com/office/drawing/2014/main" id="{586D309A-41A4-4B7A-80B6-5AA955CC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7" name="AutoShape 28">
                <a:extLst>
                  <a:ext uri="{FF2B5EF4-FFF2-40B4-BE49-F238E27FC236}">
                    <a16:creationId xmlns:a16="http://schemas.microsoft.com/office/drawing/2014/main" id="{A0D9B64D-C2B0-40DC-AB14-C09236F3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1AE4B3B-F0D9-4587-A0DA-104F34DC0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231CAE26-1D4D-4131-9EB0-51235AF0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33EA80B3-0CFE-48CB-852A-6B7EA7B6B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585E15B4-DCC4-44B0-BF71-1DE654609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779E5BE8-C7E7-4C67-A679-70FE39B7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F2A4FF4-21D0-4731-B369-AB7FEA775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DDA5D190-BE68-4F5A-AB4D-BB6EBE9E5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A5B134C4-BB09-4971-A348-BB52C4705B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C37DCFD4-92DE-4590-AB6D-5C2545670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3803" name="Rectangle 25">
              <a:extLst>
                <a:ext uri="{FF2B5EF4-FFF2-40B4-BE49-F238E27FC236}">
                  <a16:creationId xmlns:a16="http://schemas.microsoft.com/office/drawing/2014/main" id="{FBE4D24C-4E5E-441F-A65C-486DAAF2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51B430-E1E6-4715-8FD8-49E3839C96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006975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ABF0A-0813-4A51-94AD-E514D2D21F2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D28623B6-8E60-42DC-9A6C-B34F7633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451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net (total) flux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FD3682C3-7D69-4EAF-AB8E-E9304B47D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3988" y="1535113"/>
          <a:ext cx="5965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3" imgW="2755900" imgH="393700" progId="Equation.DSMT4">
                  <p:embed/>
                </p:oleObj>
              </mc:Choice>
              <mc:Fallback>
                <p:oleObj name="Equation" r:id="rId3" imgW="2755900" imgH="393700" progId="Equation.DSMT4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FD3682C3-7D69-4EAF-AB8E-E9304B47D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1535113"/>
                        <a:ext cx="59658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8BFF510-92A1-40B1-912C-5A9FC3749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2990850"/>
          <a:ext cx="3903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1803400" imgH="241300" progId="Equation.DSMT4">
                  <p:embed/>
                </p:oleObj>
              </mc:Choice>
              <mc:Fallback>
                <p:oleObj name="Equation" r:id="rId5" imgW="1803400" imgH="241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8BFF510-92A1-40B1-912C-5A9FC3749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990850"/>
                        <a:ext cx="39036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4">
            <a:extLst>
              <a:ext uri="{FF2B5EF4-FFF2-40B4-BE49-F238E27FC236}">
                <a16:creationId xmlns:a16="http://schemas.microsoft.com/office/drawing/2014/main" id="{7495A492-65F0-4318-A54F-7A18E10B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flux is zero! Every electric field line that goes in also goes out.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13900C56-004F-44F7-882F-D4F8C95E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130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Assuming a right circular cylinder.*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7B6F3804-5406-4C33-8CC5-F980A81D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88113"/>
            <a:ext cx="708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*We will see in a bit that we don’t have to make this assumption.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541DE-33E5-4F8C-9838-B2258E9AD6C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962E9-7BFA-44C6-B9FB-74CE27726E4D}"/>
              </a:ext>
            </a:extLst>
          </p:cNvPr>
          <p:cNvSpPr/>
          <p:nvPr/>
        </p:nvSpPr>
        <p:spPr>
          <a:xfrm>
            <a:off x="76200" y="62484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94D31-0F92-43A8-B275-559C499F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829"/>
            <a:ext cx="9144000" cy="4636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3309D-9C6B-4E32-BBE1-564CB71F1021}"/>
              </a:ext>
            </a:extLst>
          </p:cNvPr>
          <p:cNvSpPr txBox="1"/>
          <p:nvPr/>
        </p:nvSpPr>
        <p:spPr>
          <a:xfrm>
            <a:off x="273050" y="34925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the next  slides are from Dr. </a:t>
            </a:r>
            <a:r>
              <a:rPr lang="en-US" sz="2400" dirty="0" err="1"/>
              <a:t>Vojta’s</a:t>
            </a:r>
            <a:r>
              <a:rPr lang="en-US" sz="2400" dirty="0"/>
              <a:t> Engineering Physics course: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30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410"/>
          <a:stretch/>
        </p:blipFill>
        <p:spPr>
          <a:xfrm>
            <a:off x="239485" y="797368"/>
            <a:ext cx="8665029" cy="1590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13"/>
          <a:stretch/>
        </p:blipFill>
        <p:spPr>
          <a:xfrm>
            <a:off x="4666342" y="2304679"/>
            <a:ext cx="4179483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91901"/>
              </p:ext>
            </p:extLst>
          </p:nvPr>
        </p:nvGraphicFramePr>
        <p:xfrm>
          <a:off x="6565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8C9EE-DE9F-4BF3-A0D9-38D5BA64C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588" y="951150"/>
            <a:ext cx="4383712" cy="1282751"/>
          </a:xfrm>
          <a:prstGeom prst="rect">
            <a:avLst/>
          </a:prstGeom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5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7" imgW="850531" imgH="279279" progId="Equation.DSMT4">
                  <p:embed/>
                </p:oleObj>
              </mc:Choice>
              <mc:Fallback>
                <p:oleObj name="Equation" r:id="rId7" imgW="850531" imgH="279279" progId="Equation.DSMT4">
                  <p:embed/>
                  <p:pic>
                    <p:nvPicPr>
                      <p:cNvPr id="7" name="Object 20">
                        <a:extLst>
                          <a:ext uri="{FF2B5EF4-FFF2-40B4-BE49-F238E27FC236}">
                            <a16:creationId xmlns:a16="http://schemas.microsoft.com/office/drawing/2014/main" id="{770CD25B-8141-4BAA-9118-8D5F8B66F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11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A52E0D3A-EFA4-49EA-9F0F-F42F15E0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519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cs typeface="+mn-cs"/>
              </a:rPr>
              <a:t>Electric Flux</a:t>
            </a:r>
            <a:endParaRPr lang="en-US" sz="28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6259A60-3ACD-4488-AAB1-C6A50FE7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have used electric field lines to visualize electric fields and indicate their strength.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F8AEF268-3A08-4303-ABD3-80884C2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190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are now going to </a:t>
            </a:r>
            <a:r>
              <a:rPr lang="en-US">
                <a:solidFill>
                  <a:srgbClr val="006600"/>
                </a:solidFill>
                <a:cs typeface="+mn-cs"/>
                <a:sym typeface="Symbol" pitchFamily="18" charset="2"/>
              </a:rPr>
              <a:t>count*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the number of electric field lines passing through a surface, and use this count to determine the electric field.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1669E17-3AEE-4486-A131-0EA7AB80AE42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2286000"/>
            <a:ext cx="2682875" cy="2286000"/>
            <a:chOff x="3872" y="2304"/>
            <a:chExt cx="1690" cy="1440"/>
          </a:xfrm>
        </p:grpSpPr>
        <p:sp>
          <p:nvSpPr>
            <p:cNvPr id="12296" name="Line 7">
              <a:extLst>
                <a:ext uri="{FF2B5EF4-FFF2-40B4-BE49-F238E27FC236}">
                  <a16:creationId xmlns:a16="http://schemas.microsoft.com/office/drawing/2014/main" id="{1944FA9B-CF9D-42F4-81F3-E72C0D1B8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592"/>
              <a:ext cx="25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7" name="AutoShape 8">
              <a:extLst>
                <a:ext uri="{FF2B5EF4-FFF2-40B4-BE49-F238E27FC236}">
                  <a16:creationId xmlns:a16="http://schemas.microsoft.com/office/drawing/2014/main" id="{725EEEC4-1A90-464B-A9FF-4EFE41AFD2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2760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8" name="Line 9">
              <a:extLst>
                <a:ext uri="{FF2B5EF4-FFF2-40B4-BE49-F238E27FC236}">
                  <a16:creationId xmlns:a16="http://schemas.microsoft.com/office/drawing/2014/main" id="{0D8F9719-9CE8-4369-948E-15E6FC39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259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9" name="Line 10">
              <a:extLst>
                <a:ext uri="{FF2B5EF4-FFF2-40B4-BE49-F238E27FC236}">
                  <a16:creationId xmlns:a16="http://schemas.microsoft.com/office/drawing/2014/main" id="{DB590A80-8C00-490E-AB59-90D55AE5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8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0" name="Line 11">
              <a:extLst>
                <a:ext uri="{FF2B5EF4-FFF2-40B4-BE49-F238E27FC236}">
                  <a16:creationId xmlns:a16="http://schemas.microsoft.com/office/drawing/2014/main" id="{25A279C3-E812-41B4-B4B8-E088F43E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1" name="Line 12">
              <a:extLst>
                <a:ext uri="{FF2B5EF4-FFF2-40B4-BE49-F238E27FC236}">
                  <a16:creationId xmlns:a16="http://schemas.microsoft.com/office/drawing/2014/main" id="{24DBD515-BCE6-4BEE-A36E-FEA3E919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2" name="Line 13">
              <a:extLst>
                <a:ext uri="{FF2B5EF4-FFF2-40B4-BE49-F238E27FC236}">
                  <a16:creationId xmlns:a16="http://schemas.microsoft.com/office/drawing/2014/main" id="{0D10F4E7-B59A-4B0F-85AA-33C0D8172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3" name="Line 14">
              <a:extLst>
                <a:ext uri="{FF2B5EF4-FFF2-40B4-BE49-F238E27FC236}">
                  <a16:creationId xmlns:a16="http://schemas.microsoft.com/office/drawing/2014/main" id="{C6637268-8120-456A-9EA4-B7888D874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07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4" name="Line 15">
              <a:extLst>
                <a:ext uri="{FF2B5EF4-FFF2-40B4-BE49-F238E27FC236}">
                  <a16:creationId xmlns:a16="http://schemas.microsoft.com/office/drawing/2014/main" id="{545315F0-5B32-4A37-A312-B6C849ABD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5" name="Line 16">
              <a:extLst>
                <a:ext uri="{FF2B5EF4-FFF2-40B4-BE49-F238E27FC236}">
                  <a16:creationId xmlns:a16="http://schemas.microsoft.com/office/drawing/2014/main" id="{149B29E4-A687-43A1-B5EA-0A3F1B267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6" name="Line 17">
              <a:extLst>
                <a:ext uri="{FF2B5EF4-FFF2-40B4-BE49-F238E27FC236}">
                  <a16:creationId xmlns:a16="http://schemas.microsoft.com/office/drawing/2014/main" id="{9D385DE9-88CD-414A-8937-64F02DB7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7" name="Line 18">
              <a:extLst>
                <a:ext uri="{FF2B5EF4-FFF2-40B4-BE49-F238E27FC236}">
                  <a16:creationId xmlns:a16="http://schemas.microsoft.com/office/drawing/2014/main" id="{7DA7AE9D-4731-4F34-84D1-7B0B96A5C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4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8" name="Line 19">
              <a:extLst>
                <a:ext uri="{FF2B5EF4-FFF2-40B4-BE49-F238E27FC236}">
                  <a16:creationId xmlns:a16="http://schemas.microsoft.com/office/drawing/2014/main" id="{1D2FE989-272D-4709-BE3D-774047B80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33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9" name="Line 20">
              <a:extLst>
                <a:ext uri="{FF2B5EF4-FFF2-40B4-BE49-F238E27FC236}">
                  <a16:creationId xmlns:a16="http://schemas.microsoft.com/office/drawing/2014/main" id="{542D9B36-EC0E-483E-8DE1-AC17F25F4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32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0" name="Line 21">
              <a:extLst>
                <a:ext uri="{FF2B5EF4-FFF2-40B4-BE49-F238E27FC236}">
                  <a16:creationId xmlns:a16="http://schemas.microsoft.com/office/drawing/2014/main" id="{88485057-8229-41F9-943E-4AA4851BD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072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1" name="Line 22">
              <a:extLst>
                <a:ext uri="{FF2B5EF4-FFF2-40B4-BE49-F238E27FC236}">
                  <a16:creationId xmlns:a16="http://schemas.microsoft.com/office/drawing/2014/main" id="{61569CE5-5229-467A-97E0-66211BE8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976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2" name="Line 23">
              <a:extLst>
                <a:ext uri="{FF2B5EF4-FFF2-40B4-BE49-F238E27FC236}">
                  <a16:creationId xmlns:a16="http://schemas.microsoft.com/office/drawing/2014/main" id="{43298BFD-0C1B-4CFC-A74C-3D488138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880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3" name="Line 24">
              <a:extLst>
                <a:ext uri="{FF2B5EF4-FFF2-40B4-BE49-F238E27FC236}">
                  <a16:creationId xmlns:a16="http://schemas.microsoft.com/office/drawing/2014/main" id="{917A9821-A0C9-4B4A-909B-D9F8C1095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784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4" name="Line 25">
              <a:extLst>
                <a:ext uri="{FF2B5EF4-FFF2-40B4-BE49-F238E27FC236}">
                  <a16:creationId xmlns:a16="http://schemas.microsoft.com/office/drawing/2014/main" id="{0A65BEA0-D2B8-490F-B6D7-9976042B3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688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5" name="Rectangle 26">
              <a:extLst>
                <a:ext uri="{FF2B5EF4-FFF2-40B4-BE49-F238E27FC236}">
                  <a16:creationId xmlns:a16="http://schemas.microsoft.com/office/drawing/2014/main" id="{0647A21B-D9B8-4D70-A9BF-5E058ED1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832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</p:grpSp>
      <p:sp>
        <p:nvSpPr>
          <p:cNvPr id="47131" name="Rectangle 27">
            <a:extLst>
              <a:ext uri="{FF2B5EF4-FFF2-40B4-BE49-F238E27FC236}">
                <a16:creationId xmlns:a16="http://schemas.microsoft.com/office/drawing/2014/main" id="{9F41247C-B1FA-4B2E-BE36-41E38221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30950"/>
            <a:ext cx="88392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3 kinds of people in this world: those who can count, and those who can’t.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6ED7EC-B9FE-4644-9B51-2B80E8C3BF5D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5CCC5B-B954-45DE-A70C-430BEA93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</a:t>
            </a:r>
            <a:r>
              <a:rPr lang="en-US" b="1">
                <a:solidFill>
                  <a:srgbClr val="A50021"/>
                </a:solidFill>
                <a:cs typeface="+mn-cs"/>
                <a:sym typeface="Symbol" pitchFamily="18" charset="2"/>
              </a:rPr>
              <a:t>electric flux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passing through a surface is the number of electric field lines that pass through it.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85B4B0-FF47-443A-A60D-C8F3AFCD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7400"/>
            <a:ext cx="5334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Because electric field lines are drawn arbitrarily, we </a:t>
            </a:r>
            <a:r>
              <a:rPr lang="en-US" b="1" dirty="0">
                <a:solidFill>
                  <a:srgbClr val="A50021"/>
                </a:solidFill>
                <a:cs typeface="+mn-cs"/>
                <a:sym typeface="Symbol" pitchFamily="18" charset="2"/>
              </a:rPr>
              <a:t>quantify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electric flux like this:  </a:t>
            </a:r>
            <a:r>
              <a:rPr lang="en-US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=EA,</a:t>
            </a: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…except that…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DA87993-B085-4E42-93E2-1A59E921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tilted, fewer lines cut the surface.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9EF43075-7A85-4ED9-B611-22863AFF2C66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1447800"/>
            <a:ext cx="2692400" cy="2286000"/>
            <a:chOff x="3872" y="912"/>
            <a:chExt cx="1696" cy="1440"/>
          </a:xfrm>
        </p:grpSpPr>
        <p:sp>
          <p:nvSpPr>
            <p:cNvPr id="13344" name="Line 6">
              <a:extLst>
                <a:ext uri="{FF2B5EF4-FFF2-40B4-BE49-F238E27FC236}">
                  <a16:creationId xmlns:a16="http://schemas.microsoft.com/office/drawing/2014/main" id="{7110FB7D-0374-4846-AE88-72119CF6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1200"/>
              <a:ext cx="35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5" name="Line 7">
              <a:extLst>
                <a:ext uri="{FF2B5EF4-FFF2-40B4-BE49-F238E27FC236}">
                  <a16:creationId xmlns:a16="http://schemas.microsoft.com/office/drawing/2014/main" id="{207DF8CF-7212-4089-8483-6ED88673B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1104"/>
              <a:ext cx="4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6" name="AutoShape 8">
              <a:extLst>
                <a:ext uri="{FF2B5EF4-FFF2-40B4-BE49-F238E27FC236}">
                  <a16:creationId xmlns:a16="http://schemas.microsoft.com/office/drawing/2014/main" id="{EBA8E3D5-2EC0-47EB-956E-694656A59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1368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7" name="Line 9">
              <a:extLst>
                <a:ext uri="{FF2B5EF4-FFF2-40B4-BE49-F238E27FC236}">
                  <a16:creationId xmlns:a16="http://schemas.microsoft.com/office/drawing/2014/main" id="{141BE0CD-5D5C-44DA-BBBF-27B1A5F5E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110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8" name="Line 10">
              <a:extLst>
                <a:ext uri="{FF2B5EF4-FFF2-40B4-BE49-F238E27FC236}">
                  <a16:creationId xmlns:a16="http://schemas.microsoft.com/office/drawing/2014/main" id="{1DFE3897-4242-44E5-B551-7CCA53B43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20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9" name="Line 11">
              <a:extLst>
                <a:ext uri="{FF2B5EF4-FFF2-40B4-BE49-F238E27FC236}">
                  <a16:creationId xmlns:a16="http://schemas.microsoft.com/office/drawing/2014/main" id="{38991545-329E-4B6C-B83E-8CB0C2D1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129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0" name="Line 12">
              <a:extLst>
                <a:ext uri="{FF2B5EF4-FFF2-40B4-BE49-F238E27FC236}">
                  <a16:creationId xmlns:a16="http://schemas.microsoft.com/office/drawing/2014/main" id="{CAE0AB13-E32F-48AC-9B44-3BDD76FBF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53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1" name="Line 13">
              <a:extLst>
                <a:ext uri="{FF2B5EF4-FFF2-40B4-BE49-F238E27FC236}">
                  <a16:creationId xmlns:a16="http://schemas.microsoft.com/office/drawing/2014/main" id="{A95EB9CF-B490-4C21-9969-56B99A43A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6" y="163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2" name="Line 14">
              <a:extLst>
                <a:ext uri="{FF2B5EF4-FFF2-40B4-BE49-F238E27FC236}">
                  <a16:creationId xmlns:a16="http://schemas.microsoft.com/office/drawing/2014/main" id="{5BC610E7-6D91-471E-BCF6-CEEB8B069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72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3" name="Line 15">
              <a:extLst>
                <a:ext uri="{FF2B5EF4-FFF2-40B4-BE49-F238E27FC236}">
                  <a16:creationId xmlns:a16="http://schemas.microsoft.com/office/drawing/2014/main" id="{9B64C964-342F-440F-BDDF-05354F9A5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4" name="Line 16">
              <a:extLst>
                <a:ext uri="{FF2B5EF4-FFF2-40B4-BE49-F238E27FC236}">
                  <a16:creationId xmlns:a16="http://schemas.microsoft.com/office/drawing/2014/main" id="{94C241FC-AF34-480D-9243-A99135119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5" name="Line 17">
              <a:extLst>
                <a:ext uri="{FF2B5EF4-FFF2-40B4-BE49-F238E27FC236}">
                  <a16:creationId xmlns:a16="http://schemas.microsoft.com/office/drawing/2014/main" id="{A56E5D83-CA8A-43DE-831B-0B0BBD242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6" name="Line 18">
              <a:extLst>
                <a:ext uri="{FF2B5EF4-FFF2-40B4-BE49-F238E27FC236}">
                  <a16:creationId xmlns:a16="http://schemas.microsoft.com/office/drawing/2014/main" id="{648D7D02-FDFD-4B9E-AA05-A2E5B014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2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7" name="Line 19">
              <a:extLst>
                <a:ext uri="{FF2B5EF4-FFF2-40B4-BE49-F238E27FC236}">
                  <a16:creationId xmlns:a16="http://schemas.microsoft.com/office/drawing/2014/main" id="{3AC58EB0-D5D8-4E1F-A704-AB81A0B46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1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8" name="Line 20">
              <a:extLst>
                <a:ext uri="{FF2B5EF4-FFF2-40B4-BE49-F238E27FC236}">
                  <a16:creationId xmlns:a16="http://schemas.microsoft.com/office/drawing/2014/main" id="{3E07DBA1-0CE7-461B-BBA5-56143A10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0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9" name="Line 21">
              <a:extLst>
                <a:ext uri="{FF2B5EF4-FFF2-40B4-BE49-F238E27FC236}">
                  <a16:creationId xmlns:a16="http://schemas.microsoft.com/office/drawing/2014/main" id="{B2F99923-A86A-4B67-A789-AA9ADD69E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72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0" name="Line 22">
              <a:extLst>
                <a:ext uri="{FF2B5EF4-FFF2-40B4-BE49-F238E27FC236}">
                  <a16:creationId xmlns:a16="http://schemas.microsoft.com/office/drawing/2014/main" id="{3D0DDD7E-6ECA-4849-B065-7ADE2C896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" y="163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1" name="Line 23">
              <a:extLst>
                <a:ext uri="{FF2B5EF4-FFF2-40B4-BE49-F238E27FC236}">
                  <a16:creationId xmlns:a16="http://schemas.microsoft.com/office/drawing/2014/main" id="{A0F3CB89-FF7A-4034-83F9-B790878A2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6" y="153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2" name="Line 24">
              <a:extLst>
                <a:ext uri="{FF2B5EF4-FFF2-40B4-BE49-F238E27FC236}">
                  <a16:creationId xmlns:a16="http://schemas.microsoft.com/office/drawing/2014/main" id="{234E3B3E-F723-4CC6-9184-B0BFD85D9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1296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3" name="Rectangle 25">
              <a:extLst>
                <a:ext uri="{FF2B5EF4-FFF2-40B4-BE49-F238E27FC236}">
                  <a16:creationId xmlns:a16="http://schemas.microsoft.com/office/drawing/2014/main" id="{1C3BFAA1-885C-40CC-A9B1-EE6B0F85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" y="148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64" name="Freeform 26">
              <a:extLst>
                <a:ext uri="{FF2B5EF4-FFF2-40B4-BE49-F238E27FC236}">
                  <a16:creationId xmlns:a16="http://schemas.microsoft.com/office/drawing/2014/main" id="{586BAB8C-3F5C-48EA-9337-93ECDA7F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1728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96 w 96"/>
                <a:gd name="T3" fmla="*/ 96 h 96"/>
                <a:gd name="T4" fmla="*/ 0 w 96"/>
                <a:gd name="T5" fmla="*/ 96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96" y="0"/>
                  </a:moveTo>
                  <a:lnTo>
                    <a:pt x="96" y="96"/>
                  </a:lnTo>
                  <a:lnTo>
                    <a:pt x="0" y="9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5" name="Rectangle 27">
              <a:extLst>
                <a:ext uri="{FF2B5EF4-FFF2-40B4-BE49-F238E27FC236}">
                  <a16:creationId xmlns:a16="http://schemas.microsoft.com/office/drawing/2014/main" id="{36AF8D2B-0D8A-499A-A3E2-9CC3CA68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320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A</a:t>
              </a:r>
            </a:p>
          </p:txBody>
        </p:sp>
      </p:grpSp>
      <p:sp>
        <p:nvSpPr>
          <p:cNvPr id="13318" name="Rectangle 28">
            <a:extLst>
              <a:ext uri="{FF2B5EF4-FFF2-40B4-BE49-F238E27FC236}">
                <a16:creationId xmlns:a16="http://schemas.microsoft.com/office/drawing/2014/main" id="{144D07D2-008C-4716-AAE8-2E70C31E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26150"/>
            <a:ext cx="495300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333399"/>
                </a:solidFill>
                <a:cs typeface="+mn-cs"/>
                <a:sym typeface="Symbol" pitchFamily="18" charset="2"/>
              </a:rPr>
              <a:t>Later we’ll learn about magnetic flux, which is why I will use the subscript E on electric flux.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ECDA0E6A-E8AD-4C3C-B5AB-77C3C839B78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962400"/>
            <a:ext cx="2682875" cy="2590800"/>
            <a:chOff x="3888" y="2496"/>
            <a:chExt cx="1690" cy="1632"/>
          </a:xfrm>
        </p:grpSpPr>
        <p:sp>
          <p:nvSpPr>
            <p:cNvPr id="13321" name="AutoShape 30" descr="20%">
              <a:extLst>
                <a:ext uri="{FF2B5EF4-FFF2-40B4-BE49-F238E27FC236}">
                  <a16:creationId xmlns:a16="http://schemas.microsoft.com/office/drawing/2014/main" id="{77F2B320-3FE1-4E4C-AE90-B946B79CA4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3073"/>
              <a:ext cx="1440" cy="528"/>
            </a:xfrm>
            <a:prstGeom prst="parallelogram">
              <a:avLst>
                <a:gd name="adj" fmla="val 68182"/>
              </a:avLst>
            </a:prstGeom>
            <a:pattFill prst="pct20">
              <a:fgClr>
                <a:srgbClr val="FFCC66"/>
              </a:fgClr>
              <a:bgClr>
                <a:srgbClr val="FFFFFF"/>
              </a:bgClr>
            </a:pattFill>
            <a:ln w="2857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2" name="Line 31">
              <a:extLst>
                <a:ext uri="{FF2B5EF4-FFF2-40B4-BE49-F238E27FC236}">
                  <a16:creationId xmlns:a16="http://schemas.microsoft.com/office/drawing/2014/main" id="{19CB70FF-460A-4EC7-A937-25C92EBAF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3" name="Line 32">
              <a:extLst>
                <a:ext uri="{FF2B5EF4-FFF2-40B4-BE49-F238E27FC236}">
                  <a16:creationId xmlns:a16="http://schemas.microsoft.com/office/drawing/2014/main" id="{13687121-1104-4EA7-8597-4CE225786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4" name="Line 33">
              <a:extLst>
                <a:ext uri="{FF2B5EF4-FFF2-40B4-BE49-F238E27FC236}">
                  <a16:creationId xmlns:a16="http://schemas.microsoft.com/office/drawing/2014/main" id="{7F2BA40A-AF46-488C-A341-AEC1FBEAE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21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5" name="Line 34">
              <a:extLst>
                <a:ext uri="{FF2B5EF4-FFF2-40B4-BE49-F238E27FC236}">
                  <a16:creationId xmlns:a16="http://schemas.microsoft.com/office/drawing/2014/main" id="{9100684F-0C8E-4559-8CE1-4C4E2B2A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97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6" name="Line 35">
              <a:extLst>
                <a:ext uri="{FF2B5EF4-FFF2-40B4-BE49-F238E27FC236}">
                  <a16:creationId xmlns:a16="http://schemas.microsoft.com/office/drawing/2014/main" id="{96EAF470-730F-49A4-BFF4-857275972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0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7" name="Line 36">
              <a:extLst>
                <a:ext uri="{FF2B5EF4-FFF2-40B4-BE49-F238E27FC236}">
                  <a16:creationId xmlns:a16="http://schemas.microsoft.com/office/drawing/2014/main" id="{698A9D16-CACC-4936-B7C6-6ED748D96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8" name="Line 37">
              <a:extLst>
                <a:ext uri="{FF2B5EF4-FFF2-40B4-BE49-F238E27FC236}">
                  <a16:creationId xmlns:a16="http://schemas.microsoft.com/office/drawing/2014/main" id="{C5BB3C1C-B8B3-40A7-86E3-43F9E3F40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9" name="Line 38">
              <a:extLst>
                <a:ext uri="{FF2B5EF4-FFF2-40B4-BE49-F238E27FC236}">
                  <a16:creationId xmlns:a16="http://schemas.microsoft.com/office/drawing/2014/main" id="{3BB876F1-5DC8-4284-8BCD-72327538C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0" name="Line 39">
              <a:extLst>
                <a:ext uri="{FF2B5EF4-FFF2-40B4-BE49-F238E27FC236}">
                  <a16:creationId xmlns:a16="http://schemas.microsoft.com/office/drawing/2014/main" id="{811F2E2B-E9F8-48FF-895B-C3BA7C1EB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1" name="Line 40">
              <a:extLst>
                <a:ext uri="{FF2B5EF4-FFF2-40B4-BE49-F238E27FC236}">
                  <a16:creationId xmlns:a16="http://schemas.microsoft.com/office/drawing/2014/main" id="{12EAE392-7E39-4CCA-8277-8F88D9ACC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2" name="Line 41">
              <a:extLst>
                <a:ext uri="{FF2B5EF4-FFF2-40B4-BE49-F238E27FC236}">
                  <a16:creationId xmlns:a16="http://schemas.microsoft.com/office/drawing/2014/main" id="{040628D8-09C3-4FAC-83F0-8E0CD11F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888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3" name="Line 42">
              <a:extLst>
                <a:ext uri="{FF2B5EF4-FFF2-40B4-BE49-F238E27FC236}">
                  <a16:creationId xmlns:a16="http://schemas.microsoft.com/office/drawing/2014/main" id="{43848163-B8BE-4E99-B606-186F2879A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888"/>
              <a:ext cx="62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4" name="Rectangle 43">
              <a:extLst>
                <a:ext uri="{FF2B5EF4-FFF2-40B4-BE49-F238E27FC236}">
                  <a16:creationId xmlns:a16="http://schemas.microsoft.com/office/drawing/2014/main" id="{23EBF9C9-27B9-4989-85ED-64181A96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16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35" name="Line 44">
              <a:extLst>
                <a:ext uri="{FF2B5EF4-FFF2-40B4-BE49-F238E27FC236}">
                  <a16:creationId xmlns:a16="http://schemas.microsoft.com/office/drawing/2014/main" id="{C00F40F9-C20B-45FC-BE9D-A509EE763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249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6" name="Rectangle 45">
              <a:extLst>
                <a:ext uri="{FF2B5EF4-FFF2-40B4-BE49-F238E27FC236}">
                  <a16:creationId xmlns:a16="http://schemas.microsoft.com/office/drawing/2014/main" id="{1CC2856F-C634-4675-A0AA-2497A436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340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</a:t>
              </a:r>
            </a:p>
          </p:txBody>
        </p:sp>
        <p:sp>
          <p:nvSpPr>
            <p:cNvPr id="13337" name="AutoShape 46">
              <a:extLst>
                <a:ext uri="{FF2B5EF4-FFF2-40B4-BE49-F238E27FC236}">
                  <a16:creationId xmlns:a16="http://schemas.microsoft.com/office/drawing/2014/main" id="{32D65709-6C05-44E0-8FF8-8F3B634493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40074" flipH="1">
              <a:off x="4008" y="2927"/>
              <a:ext cx="1232" cy="593"/>
            </a:xfrm>
            <a:prstGeom prst="parallelogram">
              <a:avLst>
                <a:gd name="adj" fmla="val 51939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8" name="Line 47">
              <a:extLst>
                <a:ext uri="{FF2B5EF4-FFF2-40B4-BE49-F238E27FC236}">
                  <a16:creationId xmlns:a16="http://schemas.microsoft.com/office/drawing/2014/main" id="{3266566B-BCDC-4101-9A79-FB2ABFE19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9" name="Line 48">
              <a:extLst>
                <a:ext uri="{FF2B5EF4-FFF2-40B4-BE49-F238E27FC236}">
                  <a16:creationId xmlns:a16="http://schemas.microsoft.com/office/drawing/2014/main" id="{535FE167-A7AF-4AF6-A3A0-EAB0EC2E7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0" name="Line 49">
              <a:extLst>
                <a:ext uri="{FF2B5EF4-FFF2-40B4-BE49-F238E27FC236}">
                  <a16:creationId xmlns:a16="http://schemas.microsoft.com/office/drawing/2014/main" id="{19AD83FD-8D72-4052-97B4-88EBE8EA0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1" name="Line 50">
              <a:extLst>
                <a:ext uri="{FF2B5EF4-FFF2-40B4-BE49-F238E27FC236}">
                  <a16:creationId xmlns:a16="http://schemas.microsoft.com/office/drawing/2014/main" id="{66393A1D-3690-4720-A4DB-8FD9F9C13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6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2" name="Line 51">
              <a:extLst>
                <a:ext uri="{FF2B5EF4-FFF2-40B4-BE49-F238E27FC236}">
                  <a16:creationId xmlns:a16="http://schemas.microsoft.com/office/drawing/2014/main" id="{5D5FD1FD-D4F8-4F99-9EB6-7D6E7A954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3" name="Line 52">
              <a:extLst>
                <a:ext uri="{FF2B5EF4-FFF2-40B4-BE49-F238E27FC236}">
                  <a16:creationId xmlns:a16="http://schemas.microsoft.com/office/drawing/2014/main" id="{A4C34D75-BCC5-45ED-9DA2-E6DB1B6F6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id="{897810A8-48C8-45C2-8F20-A1A203C5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64770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006600"/>
                </a:solidFill>
                <a:cs typeface="+mn-cs"/>
                <a:sym typeface="Symbol" pitchFamily="18" charset="2"/>
              </a:rPr>
              <a:t>The green lines miss!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BCE16E-72D5-4646-810D-EF1A1CFAD54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20%">
            <a:extLst>
              <a:ext uri="{FF2B5EF4-FFF2-40B4-BE49-F238E27FC236}">
                <a16:creationId xmlns:a16="http://schemas.microsoft.com/office/drawing/2014/main" id="{9391A31E-3329-4DE1-B3BD-96C2E69DB6E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348287" y="1436688"/>
            <a:ext cx="2638425" cy="1066800"/>
          </a:xfrm>
          <a:prstGeom prst="parallelogram">
            <a:avLst>
              <a:gd name="adj" fmla="val 61830"/>
            </a:avLst>
          </a:prstGeom>
          <a:pattFill prst="pct20">
            <a:fgClr>
              <a:srgbClr val="FFCC66"/>
            </a:fgClr>
            <a:bgClr>
              <a:srgbClr val="FFFFFF"/>
            </a:bgClr>
          </a:pattFill>
          <a:ln w="28575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55" name="AutoShape 3" descr="30%">
            <a:extLst>
              <a:ext uri="{FF2B5EF4-FFF2-40B4-BE49-F238E27FC236}">
                <a16:creationId xmlns:a16="http://schemas.microsoft.com/office/drawing/2014/main" id="{110318BC-A960-4E87-937C-1CA8F56FCCF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544344" y="1210469"/>
            <a:ext cx="2230438" cy="1066800"/>
          </a:xfrm>
          <a:prstGeom prst="parallelogram">
            <a:avLst>
              <a:gd name="adj" fmla="val 56451"/>
            </a:avLst>
          </a:prstGeom>
          <a:pattFill prst="pct30">
            <a:fgClr>
              <a:srgbClr val="CC99FF"/>
            </a:fgClr>
            <a:bgClr>
              <a:srgbClr val="FFFFFF"/>
            </a:bgClr>
          </a:pattFill>
          <a:ln w="28575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4091EBE7-EF04-41BA-9587-494A9DA53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1524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ED1D2073-0B8B-4394-832D-85A9E6F0A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990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2D10CCCB-AD3E-486C-B9A0-E6E54A38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31242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13854164-842D-4DE1-89D5-832CB1A4A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002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220DB1E-B5DD-4BA8-88CD-3658165F8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8478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0A6401D9-B532-474B-A2E0-F184D8B69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954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D9967255-7389-4A91-B9E7-0A42E7759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10668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C56A375-6BEE-4593-9A11-FBC621068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9144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BD2D6236-21C7-4E42-80C4-CA202451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7620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EF19F6CD-0D2D-4B43-B933-388B4058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D134CFDC-E2C3-4F5D-88D8-0C153FCBD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B226058B-87AE-4699-AD6C-39B468FAE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6BF0DDE2-F6A6-499F-9340-BDBB2366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3" name="AutoShape 17">
            <a:extLst>
              <a:ext uri="{FF2B5EF4-FFF2-40B4-BE49-F238E27FC236}">
                <a16:creationId xmlns:a16="http://schemas.microsoft.com/office/drawing/2014/main" id="{F60A71E3-0CCC-435F-8B57-A15AE26157D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5469523" flipH="1">
            <a:off x="5634038" y="1069975"/>
            <a:ext cx="2435225" cy="1216025"/>
          </a:xfrm>
          <a:prstGeom prst="parallelogram">
            <a:avLst>
              <a:gd name="adj" fmla="val 50065"/>
            </a:avLst>
          </a:pr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64FF306A-647B-451A-9D90-89A9E6A0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7620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A032EA6-6663-429A-A1F2-B69BBC477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9144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0AFFEE2B-E8B7-4126-915E-850F3C5B5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10668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21B92296-456C-4E5E-A125-F305DD602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16954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7F3CFF0D-F38F-4C89-B163-03F780134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18478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DD01ADC-9638-43B9-A7F1-8AE8D4F35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20002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73EE9D0-E059-4E70-9DD1-65384362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CA699B77-4F96-4E5D-854E-0A37428DA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06680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2" name="Arc 26">
            <a:extLst>
              <a:ext uri="{FF2B5EF4-FFF2-40B4-BE49-F238E27FC236}">
                <a16:creationId xmlns:a16="http://schemas.microsoft.com/office/drawing/2014/main" id="{C1D70AA5-B3DA-4F73-A83E-3FAA863FEEAE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108700" y="2133600"/>
            <a:ext cx="255588" cy="184150"/>
          </a:xfrm>
          <a:custGeom>
            <a:avLst/>
            <a:gdLst>
              <a:gd name="T0" fmla="*/ 0 w 17926"/>
              <a:gd name="T1" fmla="*/ 0 h 21600"/>
              <a:gd name="T2" fmla="*/ 2147483647 w 17926"/>
              <a:gd name="T3" fmla="*/ 2147483647 h 21600"/>
              <a:gd name="T4" fmla="*/ 0 w 17926"/>
              <a:gd name="T5" fmla="*/ 2147483647 h 21600"/>
              <a:gd name="T6" fmla="*/ 0 60000 65536"/>
              <a:gd name="T7" fmla="*/ 0 60000 65536"/>
              <a:gd name="T8" fmla="*/ 0 60000 65536"/>
              <a:gd name="T9" fmla="*/ 0 w 17926"/>
              <a:gd name="T10" fmla="*/ 0 h 21600"/>
              <a:gd name="T11" fmla="*/ 17926 w 179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6" h="21600" fill="none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</a:path>
              <a:path w="17926" h="21600" stroke="0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841661D9-2EFF-456C-AD91-622424B3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209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19D96EB5-0552-4B82-8BCB-76234F79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132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4A0C1892-475F-4DA9-AD6F-A4F1BDC4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1066800"/>
            <a:ext cx="39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</a:p>
        </p:txBody>
      </p:sp>
      <p:sp>
        <p:nvSpPr>
          <p:cNvPr id="14366" name="Freeform 30">
            <a:extLst>
              <a:ext uri="{FF2B5EF4-FFF2-40B4-BE49-F238E27FC236}">
                <a16:creationId xmlns:a16="http://schemas.microsoft.com/office/drawing/2014/main" id="{3034BE9A-6E20-4B82-94C4-BFCDED0C74D9}"/>
              </a:ext>
            </a:extLst>
          </p:cNvPr>
          <p:cNvSpPr>
            <a:spLocks noChangeAspect="1"/>
          </p:cNvSpPr>
          <p:nvPr/>
        </p:nvSpPr>
        <p:spPr bwMode="auto">
          <a:xfrm rot="-1740000">
            <a:off x="7110413" y="1446213"/>
            <a:ext cx="192087" cy="192087"/>
          </a:xfrm>
          <a:custGeom>
            <a:avLst/>
            <a:gdLst>
              <a:gd name="T0" fmla="*/ 0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0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94340D69-DF25-4FA3-86E4-9176942C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6675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“amount of surface” perpendicular to the electric field is A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B4D6BA8A-C332-4226-AF89-FBFD58A6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29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A cos    so  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 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grpSp>
        <p:nvGrpSpPr>
          <p:cNvPr id="19489" name="Group 33">
            <a:extLst>
              <a:ext uri="{FF2B5EF4-FFF2-40B4-BE49-F238E27FC236}">
                <a16:creationId xmlns:a16="http://schemas.microsoft.com/office/drawing/2014/main" id="{8C4877C5-923D-4569-BF51-31A85A487CE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09600"/>
            <a:ext cx="5334000" cy="1552575"/>
            <a:chOff x="96" y="384"/>
            <a:chExt cx="3360" cy="978"/>
          </a:xfrm>
        </p:grpSpPr>
        <p:sp>
          <p:nvSpPr>
            <p:cNvPr id="14374" name="Rectangle 34">
              <a:extLst>
                <a:ext uri="{FF2B5EF4-FFF2-40B4-BE49-F238E27FC236}">
                  <a16:creationId xmlns:a16="http://schemas.microsoft.com/office/drawing/2014/main" id="{27559D05-8363-46C4-90C8-A454FFC9D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336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We define A to be a vector having a magnitude equal to the area of the surface, in a direction normal to the surface.</a:t>
              </a:r>
            </a:p>
          </p:txBody>
        </p:sp>
        <p:sp>
          <p:nvSpPr>
            <p:cNvPr id="14375" name="Line 35">
              <a:extLst>
                <a:ext uri="{FF2B5EF4-FFF2-40B4-BE49-F238E27FC236}">
                  <a16:creationId xmlns:a16="http://schemas.microsoft.com/office/drawing/2014/main" id="{58D9F427-3567-4F63-8982-B35F89D98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4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1062" name="Rectangle 37">
            <a:extLst>
              <a:ext uri="{FF2B5EF4-FFF2-40B4-BE49-F238E27FC236}">
                <a16:creationId xmlns:a16="http://schemas.microsoft.com/office/drawing/2014/main" id="{39232908-681C-4267-84FB-DD380AA0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78275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Therefore, the amount of surface area effectively “cut through” by the electric field is A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92" name="Rectangle 40">
            <a:extLst>
              <a:ext uri="{FF2B5EF4-FFF2-40B4-BE49-F238E27FC236}">
                <a16:creationId xmlns:a16="http://schemas.microsoft.com/office/drawing/2014/main" id="{42306394-C7F6-46EA-9C8D-5DDB31BF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83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Remember the dot product from Physics 1135?</a:t>
            </a:r>
          </a:p>
        </p:txBody>
      </p:sp>
      <p:graphicFrame>
        <p:nvGraphicFramePr>
          <p:cNvPr id="49193" name="Object 41">
            <a:extLst>
              <a:ext uri="{FF2B5EF4-FFF2-40B4-BE49-F238E27FC236}">
                <a16:creationId xmlns:a16="http://schemas.microsoft.com/office/drawing/2014/main" id="{FF48F0BE-6061-4C8B-A4CB-7FF917B0D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1488" y="5849938"/>
          <a:ext cx="14843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685800" imgH="254000" progId="Equation.DSMT4">
                  <p:embed/>
                </p:oleObj>
              </mc:Choice>
              <mc:Fallback>
                <p:oleObj name="Equation" r:id="rId3" imgW="685800" imgH="254000" progId="Equation.DSMT4">
                  <p:embed/>
                  <p:pic>
                    <p:nvPicPr>
                      <p:cNvPr id="49193" name="Object 41">
                        <a:extLst>
                          <a:ext uri="{FF2B5EF4-FFF2-40B4-BE49-F238E27FC236}">
                            <a16:creationId xmlns:a16="http://schemas.microsoft.com/office/drawing/2014/main" id="{FF48F0BE-6061-4C8B-A4CB-7FF917B0D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849938"/>
                        <a:ext cx="14843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4" name="Freeform 42">
            <a:extLst>
              <a:ext uri="{FF2B5EF4-FFF2-40B4-BE49-F238E27FC236}">
                <a16:creationId xmlns:a16="http://schemas.microsoft.com/office/drawing/2014/main" id="{EBD24539-45CB-4A07-AC3E-27B5FC293E12}"/>
              </a:ext>
            </a:extLst>
          </p:cNvPr>
          <p:cNvSpPr>
            <a:spLocks/>
          </p:cNvSpPr>
          <p:nvPr/>
        </p:nvSpPr>
        <p:spPr bwMode="auto">
          <a:xfrm>
            <a:off x="4114800" y="2590800"/>
            <a:ext cx="2181225" cy="787400"/>
          </a:xfrm>
          <a:custGeom>
            <a:avLst/>
            <a:gdLst>
              <a:gd name="T0" fmla="*/ 0 w 1296"/>
              <a:gd name="T1" fmla="*/ 2147483647 h 496"/>
              <a:gd name="T2" fmla="*/ 2147483647 w 1296"/>
              <a:gd name="T3" fmla="*/ 2147483647 h 496"/>
              <a:gd name="T4" fmla="*/ 2147483647 w 1296"/>
              <a:gd name="T5" fmla="*/ 0 h 496"/>
              <a:gd name="T6" fmla="*/ 0 60000 65536"/>
              <a:gd name="T7" fmla="*/ 0 60000 65536"/>
              <a:gd name="T8" fmla="*/ 0 60000 65536"/>
              <a:gd name="T9" fmla="*/ 0 w 1296"/>
              <a:gd name="T10" fmla="*/ 0 h 496"/>
              <a:gd name="T11" fmla="*/ 1296 w 1296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96">
                <a:moveTo>
                  <a:pt x="0" y="384"/>
                </a:moveTo>
                <a:cubicBezTo>
                  <a:pt x="132" y="440"/>
                  <a:pt x="264" y="496"/>
                  <a:pt x="480" y="432"/>
                </a:cubicBezTo>
                <a:cubicBezTo>
                  <a:pt x="696" y="368"/>
                  <a:pt x="1176" y="72"/>
                  <a:pt x="1296" y="0"/>
                </a:cubicBezTo>
              </a:path>
            </a:pathLst>
          </a:cu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CCA2C-CA54-43FA-83AD-4C62A188679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83" grpId="0"/>
      <p:bldP spid="49184" grpId="0"/>
      <p:bldP spid="1062" grpId="0"/>
      <p:bldP spid="49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F8BC379D-6647-4322-A7D7-E6792C2A5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F319C5AE-9904-40B9-8B46-09D4B92F7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D3B5C377-AE02-4381-BA57-532BBAD45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19364D41-CD0F-4B3A-932B-66F2FD2C0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5146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E10A907B-AF1B-4CB5-82C0-E399A92CA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812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5989499-D69E-44F9-BA6B-BB15A4FF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 (completely encloses a volume)…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FA85E0B8-C242-4C03-903B-989C4502C779}"/>
              </a:ext>
            </a:extLst>
          </p:cNvPr>
          <p:cNvSpPr>
            <a:spLocks noChangeArrowheads="1"/>
          </p:cNvSpPr>
          <p:nvPr/>
        </p:nvSpPr>
        <p:spPr bwMode="auto">
          <a:xfrm rot="17968837" flipV="1">
            <a:off x="738981" y="2034382"/>
            <a:ext cx="3122613" cy="2209800"/>
          </a:xfrm>
          <a:prstGeom prst="ellipse">
            <a:avLst/>
          </a:prstGeom>
          <a:gradFill rotWithShape="1">
            <a:gsLst>
              <a:gs pos="0">
                <a:srgbClr val="DCB058"/>
              </a:gs>
              <a:gs pos="100000">
                <a:srgbClr val="FFCC6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anchor="ctr">
            <a:spAutoFit/>
            <a:flatTx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99CD2E5B-4827-4F33-B14E-7DC2D72D5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0"/>
            <a:ext cx="1828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4BE46B86-AB29-4215-AC50-9DD3FE6A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367C759D-1617-433A-BFA8-DC4694C7F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2514600"/>
            <a:ext cx="1511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9CC217C8-60E4-46BC-AEDC-89882634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81200"/>
            <a:ext cx="1143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1F11EA43-FA41-41E7-B069-0FEBD579F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14800"/>
            <a:ext cx="2514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C64BA82F-A955-43B5-B0E3-BC8BB15E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7640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…we count* lines going out as positive and lines going in as negative…</a:t>
            </a:r>
          </a:p>
        </p:txBody>
      </p:sp>
      <p:graphicFrame>
        <p:nvGraphicFramePr>
          <p:cNvPr id="51215" name="Object 15">
            <a:extLst>
              <a:ext uri="{FF2B5EF4-FFF2-40B4-BE49-F238E27FC236}">
                <a16:creationId xmlns:a16="http://schemas.microsoft.com/office/drawing/2014/main" id="{0AAA8B2E-34D9-44F6-B8A2-3FC27F86F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713" y="3048000"/>
          <a:ext cx="18970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51215" name="Object 15">
                        <a:extLst>
                          <a:ext uri="{FF2B5EF4-FFF2-40B4-BE49-F238E27FC236}">
                            <a16:creationId xmlns:a16="http://schemas.microsoft.com/office/drawing/2014/main" id="{0AAA8B2E-34D9-44F6-B8A2-3FC27F86F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048000"/>
                        <a:ext cx="18970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Oval 16">
            <a:extLst>
              <a:ext uri="{FF2B5EF4-FFF2-40B4-BE49-F238E27FC236}">
                <a16:creationId xmlns:a16="http://schemas.microsoft.com/office/drawing/2014/main" id="{DC66EE55-F94E-4EEA-A9DA-7EE4A696A506}"/>
              </a:ext>
            </a:extLst>
          </p:cNvPr>
          <p:cNvSpPr>
            <a:spLocks noChangeArrowheads="1"/>
          </p:cNvSpPr>
          <p:nvPr/>
        </p:nvSpPr>
        <p:spPr bwMode="auto">
          <a:xfrm rot="2100000">
            <a:off x="2070100" y="3454400"/>
            <a:ext cx="1524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5BB8EB86-FD82-45B4-9152-C64E38ED1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3581400"/>
            <a:ext cx="2209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E9A1BD00-4100-447C-B64F-F1867DDCA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3581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A6CBEA7-B6AA-489C-9E42-86F91D6B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6576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3D9420B9-BA7F-4DBC-BD6B-89726D64D07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886200"/>
            <a:ext cx="3810000" cy="641350"/>
            <a:chOff x="3216" y="2900"/>
            <a:chExt cx="2400" cy="404"/>
          </a:xfrm>
        </p:grpSpPr>
        <p:sp>
          <p:nvSpPr>
            <p:cNvPr id="16407" name="Rectangle 21">
              <a:extLst>
                <a:ext uri="{FF2B5EF4-FFF2-40B4-BE49-F238E27FC236}">
                  <a16:creationId xmlns:a16="http://schemas.microsoft.com/office/drawing/2014/main" id="{ABB0EA01-217C-4A9B-9F7B-9D311FAD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1528" name="Object 22">
              <a:extLst>
                <a:ext uri="{FF2B5EF4-FFF2-40B4-BE49-F238E27FC236}">
                  <a16:creationId xmlns:a16="http://schemas.microsoft.com/office/drawing/2014/main" id="{D403E719-7E4B-475D-A346-7F8A7179B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7" y="3102"/>
            <a:ext cx="190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5" imgW="291973" imgH="279279" progId="Equation.DSMT4">
                    <p:embed/>
                  </p:oleObj>
                </mc:Choice>
                <mc:Fallback>
                  <p:oleObj name="Equation" r:id="rId5" imgW="291973" imgH="279279" progId="Equation.DSMT4">
                    <p:embed/>
                    <p:pic>
                      <p:nvPicPr>
                        <p:cNvPr id="21528" name="Object 22">
                          <a:extLst>
                            <a:ext uri="{FF2B5EF4-FFF2-40B4-BE49-F238E27FC236}">
                              <a16:creationId xmlns:a16="http://schemas.microsoft.com/office/drawing/2014/main" id="{D403E719-7E4B-475D-A346-7F8A7179B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3102"/>
                          <a:ext cx="190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919611F1-B86C-45B7-AABF-2A786FB3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30950"/>
            <a:ext cx="89916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10 kinds of people in this world: those who can count in binary, and those who can’t.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B67274F0-8548-41CD-98A6-802FE0B3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864100"/>
            <a:ext cx="2362200" cy="554038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solidFill>
                  <a:srgbClr val="800000"/>
                </a:solidFill>
                <a:cs typeface="+mn-cs"/>
              </a:rPr>
              <a:t>For a closed surface, </a:t>
            </a:r>
            <a:r>
              <a:rPr lang="en-US" sz="1000" b="1" dirty="0" err="1">
                <a:solidFill>
                  <a:srgbClr val="800000"/>
                </a:solidFill>
                <a:cs typeface="+mn-cs"/>
              </a:rPr>
              <a:t>dA</a:t>
            </a:r>
            <a:r>
              <a:rPr lang="en-US" sz="1000" b="1" dirty="0">
                <a:solidFill>
                  <a:srgbClr val="800000"/>
                </a:solidFill>
                <a:cs typeface="+mn-cs"/>
              </a:rPr>
              <a:t> is normal to the surface and always points away from the inside.</a:t>
            </a:r>
            <a:endParaRPr lang="en-US" sz="1000" b="1" dirty="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9DA316-53C9-43F8-BDC5-5ECA5FC4AFF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942DD312-184E-49A3-B768-C06782E3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23925"/>
            <a:ext cx="4495800" cy="609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pSp>
        <p:nvGrpSpPr>
          <p:cNvPr id="22531" name="Group 2">
            <a:extLst>
              <a:ext uri="{FF2B5EF4-FFF2-40B4-BE49-F238E27FC236}">
                <a16:creationId xmlns:a16="http://schemas.microsoft.com/office/drawing/2014/main" id="{7838BC42-CAC1-4C1D-BA95-A2F976DB56B6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1801813"/>
            <a:ext cx="2439987" cy="2287587"/>
            <a:chOff x="1871" y="192"/>
            <a:chExt cx="1537" cy="1441"/>
          </a:xfrm>
        </p:grpSpPr>
        <p:pic>
          <p:nvPicPr>
            <p:cNvPr id="22537" name="Picture 3" descr="g0446893">
              <a:extLst>
                <a:ext uri="{FF2B5EF4-FFF2-40B4-BE49-F238E27FC236}">
                  <a16:creationId xmlns:a16="http://schemas.microsoft.com/office/drawing/2014/main" id="{3A80373A-DED9-46A0-9791-2D742BF52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92"/>
              <a:ext cx="153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4">
              <a:extLst>
                <a:ext uri="{FF2B5EF4-FFF2-40B4-BE49-F238E27FC236}">
                  <a16:creationId xmlns:a16="http://schemas.microsoft.com/office/drawing/2014/main" id="{42D3B738-B829-4CB3-9A39-F9FFF00B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7063" flipV="1">
              <a:off x="2619" y="87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22539" name="Text Box 5">
              <a:extLst>
                <a:ext uri="{FF2B5EF4-FFF2-40B4-BE49-F238E27FC236}">
                  <a16:creationId xmlns:a16="http://schemas.microsoft.com/office/drawing/2014/main" id="{9BFD19F0-0E73-4743-A0A5-B8C7E17A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17978">
              <a:off x="2404" y="1228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17420" name="Oval 6">
              <a:extLst>
                <a:ext uri="{FF2B5EF4-FFF2-40B4-BE49-F238E27FC236}">
                  <a16:creationId xmlns:a16="http://schemas.microsoft.com/office/drawing/2014/main" id="{01413211-DC05-4323-BC60-8EC5420F2A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6" y="1344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7421" name="Oval 7">
              <a:extLst>
                <a:ext uri="{FF2B5EF4-FFF2-40B4-BE49-F238E27FC236}">
                  <a16:creationId xmlns:a16="http://schemas.microsoft.com/office/drawing/2014/main" id="{2A112BC3-69C4-4A08-B4A2-34C9EE7015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2" y="1000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7AD8BBE0-875F-4A48-8D4F-E283030EEBC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14400"/>
            <a:ext cx="8839200" cy="606425"/>
            <a:chOff x="96" y="160"/>
            <a:chExt cx="5568" cy="382"/>
          </a:xfrm>
        </p:grpSpPr>
        <p:sp>
          <p:nvSpPr>
            <p:cNvPr id="17415" name="Rectangle 9">
              <a:extLst>
                <a:ext uri="{FF2B5EF4-FFF2-40B4-BE49-F238E27FC236}">
                  <a16:creationId xmlns:a16="http://schemas.microsoft.com/office/drawing/2014/main" id="{74FA9008-FB8C-43D8-A63D-B11669F6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92"/>
              <a:ext cx="55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rgbClr val="A50021"/>
                  </a:solidFill>
                  <a:cs typeface="+mn-cs"/>
                  <a:sym typeface="Symbol" pitchFamily="18" charset="2"/>
                </a:rPr>
                <a:t>What the *!@* is this      thing?</a:t>
              </a:r>
            </a:p>
          </p:txBody>
        </p:sp>
        <p:graphicFrame>
          <p:nvGraphicFramePr>
            <p:cNvPr id="22536" name="Object 10">
              <a:extLst>
                <a:ext uri="{FF2B5EF4-FFF2-40B4-BE49-F238E27FC236}">
                  <a16:creationId xmlns:a16="http://schemas.microsoft.com/office/drawing/2014/main" id="{580CA677-9726-429C-9725-1012073708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87" y="160"/>
            <a:ext cx="32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4" imgW="241195" imgH="279279" progId="Equation.DSMT4">
                    <p:embed/>
                  </p:oleObj>
                </mc:Choice>
                <mc:Fallback>
                  <p:oleObj name="Equation" r:id="rId4" imgW="241195" imgH="279279" progId="Equation.DSMT4">
                    <p:embed/>
                    <p:pic>
                      <p:nvPicPr>
                        <p:cNvPr id="22536" name="Object 10">
                          <a:extLst>
                            <a:ext uri="{FF2B5EF4-FFF2-40B4-BE49-F238E27FC236}">
                              <a16:creationId xmlns:a16="http://schemas.microsoft.com/office/drawing/2014/main" id="{580CA677-9726-429C-9725-1012073708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160"/>
                          <a:ext cx="329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ADFC55ED-9D61-449C-A429-B75F1F12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605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Nothing to panic about!</a:t>
            </a: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CF1710C9-FDC9-48B6-A3D0-53CC4E64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2255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circle just reminds you to integrate over a closed surface.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243ED-E0EB-4E0D-9C84-925F87800B26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5196A62-543E-45DC-8D7C-9053AF0E6490}"/>
              </a:ext>
            </a:extLst>
          </p:cNvPr>
          <p:cNvSpPr/>
          <p:nvPr/>
        </p:nvSpPr>
        <p:spPr bwMode="auto">
          <a:xfrm>
            <a:off x="533400" y="4114800"/>
            <a:ext cx="1905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F6C951A-A5CB-448F-A2EB-10809C9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7650"/>
            <a:ext cx="8839200" cy="860425"/>
          </a:xfrm>
          <a:prstGeom prst="rect">
            <a:avLst/>
          </a:prstGeom>
          <a:solidFill>
            <a:srgbClr val="FFCC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  <a:cs typeface="+mn-cs"/>
                <a:sym typeface="Symbol" pitchFamily="18" charset="2"/>
              </a:rPr>
              <a:t>Question: you gave me five different equations for electric flux. Which one do I need to use? </a:t>
            </a:r>
          </a:p>
        </p:txBody>
      </p:sp>
      <p:graphicFrame>
        <p:nvGraphicFramePr>
          <p:cNvPr id="84997" name="Object 5">
            <a:extLst>
              <a:ext uri="{FF2B5EF4-FFF2-40B4-BE49-F238E27FC236}">
                <a16:creationId xmlns:a16="http://schemas.microsoft.com/office/drawing/2014/main" id="{A9E39C93-62D4-4AA9-B279-A2946487C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970463"/>
          <a:ext cx="18970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84997" name="Object 5">
                        <a:extLst>
                          <a:ext uri="{FF2B5EF4-FFF2-40B4-BE49-F238E27FC236}">
                            <a16:creationId xmlns:a16="http://schemas.microsoft.com/office/drawing/2014/main" id="{A9E39C93-62D4-4AA9-B279-A2946487C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70463"/>
                        <a:ext cx="18970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>
            <a:extLst>
              <a:ext uri="{FF2B5EF4-FFF2-40B4-BE49-F238E27FC236}">
                <a16:creationId xmlns:a16="http://schemas.microsoft.com/office/drawing/2014/main" id="{4236983C-994E-48F6-9C9D-1E108EEFE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1797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84998" name="Object 6">
                        <a:extLst>
                          <a:ext uri="{FF2B5EF4-FFF2-40B4-BE49-F238E27FC236}">
                            <a16:creationId xmlns:a16="http://schemas.microsoft.com/office/drawing/2014/main" id="{4236983C-994E-48F6-9C9D-1E108EEFE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797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>
            <a:extLst>
              <a:ext uri="{FF2B5EF4-FFF2-40B4-BE49-F238E27FC236}">
                <a16:creationId xmlns:a16="http://schemas.microsoft.com/office/drawing/2014/main" id="{E36C69B6-C205-4A1E-AA10-8E2388B02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355975"/>
          <a:ext cx="14843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7" imgW="685800" imgH="254000" progId="Equation.DSMT4">
                  <p:embed/>
                </p:oleObj>
              </mc:Choice>
              <mc:Fallback>
                <p:oleObj name="Equation" r:id="rId7" imgW="685800" imgH="254000" progId="Equation.DSMT4">
                  <p:embed/>
                  <p:pic>
                    <p:nvPicPr>
                      <p:cNvPr id="84999" name="Object 7">
                        <a:extLst>
                          <a:ext uri="{FF2B5EF4-FFF2-40B4-BE49-F238E27FC236}">
                            <a16:creationId xmlns:a16="http://schemas.microsoft.com/office/drawing/2014/main" id="{E36C69B6-C205-4A1E-AA10-8E2388B02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5975"/>
                        <a:ext cx="14843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>
            <a:extLst>
              <a:ext uri="{FF2B5EF4-FFF2-40B4-BE49-F238E27FC236}">
                <a16:creationId xmlns:a16="http://schemas.microsoft.com/office/drawing/2014/main" id="{19276E7F-7749-412E-9A1C-4D8E437E7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988" y="2593975"/>
          <a:ext cx="19796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85000" name="Object 8">
                        <a:extLst>
                          <a:ext uri="{FF2B5EF4-FFF2-40B4-BE49-F238E27FC236}">
                            <a16:creationId xmlns:a16="http://schemas.microsoft.com/office/drawing/2014/main" id="{19276E7F-7749-412E-9A1C-4D8E437E7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93975"/>
                        <a:ext cx="19796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>
            <a:extLst>
              <a:ext uri="{FF2B5EF4-FFF2-40B4-BE49-F238E27FC236}">
                <a16:creationId xmlns:a16="http://schemas.microsoft.com/office/drawing/2014/main" id="{77169E47-5D91-4BF7-9F72-4A2DCA84FE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831975"/>
          <a:ext cx="12922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1" imgW="596900" imgH="228600" progId="Equation.DSMT4">
                  <p:embed/>
                </p:oleObj>
              </mc:Choice>
              <mc:Fallback>
                <p:oleObj name="Equation" r:id="rId11" imgW="596900" imgH="228600" progId="Equation.DSMT4">
                  <p:embed/>
                  <p:pic>
                    <p:nvPicPr>
                      <p:cNvPr id="85001" name="Object 9">
                        <a:extLst>
                          <a:ext uri="{FF2B5EF4-FFF2-40B4-BE49-F238E27FC236}">
                            <a16:creationId xmlns:a16="http://schemas.microsoft.com/office/drawing/2014/main" id="{77169E47-5D91-4BF7-9F72-4A2DCA84F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31975"/>
                        <a:ext cx="12922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Rectangle 10">
            <a:extLst>
              <a:ext uri="{FF2B5EF4-FFF2-40B4-BE49-F238E27FC236}">
                <a16:creationId xmlns:a16="http://schemas.microsoft.com/office/drawing/2014/main" id="{FE8D548C-B3A9-4353-96E6-878D37B8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23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CC"/>
                </a:solidFill>
                <a:cs typeface="+mn-cs"/>
                <a:sym typeface="Symbol" pitchFamily="18" charset="2"/>
              </a:rPr>
              <a:t>Answer: use the simplest (easiest!) one that works. </a:t>
            </a:r>
          </a:p>
        </p:txBody>
      </p:sp>
      <p:sp>
        <p:nvSpPr>
          <p:cNvPr id="85003" name="Rectangle 11">
            <a:extLst>
              <a:ext uri="{FF2B5EF4-FFF2-40B4-BE49-F238E27FC236}">
                <a16:creationId xmlns:a16="http://schemas.microsoft.com/office/drawing/2014/main" id="{C0398DEF-7BD3-42FC-A198-4CDC17E7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446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 A, E constant over surface. Easy!</a:t>
            </a:r>
          </a:p>
        </p:txBody>
      </p:sp>
      <p:sp>
        <p:nvSpPr>
          <p:cNvPr id="85004" name="Rectangle 12">
            <a:extLst>
              <a:ext uri="{FF2B5EF4-FFF2-40B4-BE49-F238E27FC236}">
                <a16:creationId xmlns:a16="http://schemas.microsoft.com/office/drawing/2014/main" id="{BBB3C8EF-FDAA-43FF-96DF-784AAC55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1302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741F7814-E98D-4D44-A6A5-5B71024C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163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23BC06E1-4CFF-4D02-ADBE-CCAF4767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433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Surface not flat, E not uniform. Avoid, if possible.</a:t>
            </a:r>
          </a:p>
        </p:txBody>
      </p:sp>
      <p:sp>
        <p:nvSpPr>
          <p:cNvPr id="85007" name="Rectangle 15">
            <a:extLst>
              <a:ext uri="{FF2B5EF4-FFF2-40B4-BE49-F238E27FC236}">
                <a16:creationId xmlns:a16="http://schemas.microsoft.com/office/drawing/2014/main" id="{92F10A7D-7EC2-428A-9EDC-374866D6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657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Closed surface. </a:t>
            </a:r>
          </a:p>
        </p:txBody>
      </p:sp>
      <p:sp>
        <p:nvSpPr>
          <p:cNvPr id="85008" name="Rectangle 16">
            <a:extLst>
              <a:ext uri="{FF2B5EF4-FFF2-40B4-BE49-F238E27FC236}">
                <a16:creationId xmlns:a16="http://schemas.microsoft.com/office/drawing/2014/main" id="{ADCFBFBF-1B80-4AF2-84B8-395CB29F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closed, you may be able to “break it up” into simple segments and still use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=E</a:t>
            </a:r>
            <a:r>
              <a:rPr lang="en-US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·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 for each segment.</a:t>
            </a:r>
          </a:p>
        </p:txBody>
      </p:sp>
      <p:sp>
        <p:nvSpPr>
          <p:cNvPr id="85012" name="Line 20">
            <a:extLst>
              <a:ext uri="{FF2B5EF4-FFF2-40B4-BE49-F238E27FC236}">
                <a16:creationId xmlns:a16="http://schemas.microsoft.com/office/drawing/2014/main" id="{4C24BCA6-5F91-4270-B3A3-5AD6930A6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3" name="Line 21">
            <a:extLst>
              <a:ext uri="{FF2B5EF4-FFF2-40B4-BE49-F238E27FC236}">
                <a16:creationId xmlns:a16="http://schemas.microsoft.com/office/drawing/2014/main" id="{B134BDB1-9F3A-4FE5-BEF3-9E6D5DF4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4" name="Line 22">
            <a:extLst>
              <a:ext uri="{FF2B5EF4-FFF2-40B4-BE49-F238E27FC236}">
                <a16:creationId xmlns:a16="http://schemas.microsoft.com/office/drawing/2014/main" id="{FCE80002-7CB4-4B5E-A08E-1B5C84F95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5" name="Line 23">
            <a:extLst>
              <a:ext uri="{FF2B5EF4-FFF2-40B4-BE49-F238E27FC236}">
                <a16:creationId xmlns:a16="http://schemas.microsoft.com/office/drawing/2014/main" id="{2CB43F2F-21A9-4B38-8270-917922484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6" name="Line 24">
            <a:extLst>
              <a:ext uri="{FF2B5EF4-FFF2-40B4-BE49-F238E27FC236}">
                <a16:creationId xmlns:a16="http://schemas.microsoft.com/office/drawing/2014/main" id="{FD08CA0B-1B09-412D-98F7-2CCC7321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id="{5B412261-2CC1-403D-BB74-1260045B4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8" name="Line 26">
            <a:extLst>
              <a:ext uri="{FF2B5EF4-FFF2-40B4-BE49-F238E27FC236}">
                <a16:creationId xmlns:a16="http://schemas.microsoft.com/office/drawing/2014/main" id="{82485FC1-DF8F-457B-9F90-C5BA5EE0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4260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9" name="Line 27">
            <a:extLst>
              <a:ext uri="{FF2B5EF4-FFF2-40B4-BE49-F238E27FC236}">
                <a16:creationId xmlns:a16="http://schemas.microsoft.com/office/drawing/2014/main" id="{C7CF0EFF-8487-4651-9ED3-FB98038BF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0" name="Line 28">
            <a:extLst>
              <a:ext uri="{FF2B5EF4-FFF2-40B4-BE49-F238E27FC236}">
                <a16:creationId xmlns:a16="http://schemas.microsoft.com/office/drawing/2014/main" id="{E2BD7D94-A7D2-42B1-9970-59FB23896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1" name="Line 29">
            <a:extLst>
              <a:ext uri="{FF2B5EF4-FFF2-40B4-BE49-F238E27FC236}">
                <a16:creationId xmlns:a16="http://schemas.microsoft.com/office/drawing/2014/main" id="{DCE741EE-81D1-4524-938E-597EA60C7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2" name="Line 30">
            <a:extLst>
              <a:ext uri="{FF2B5EF4-FFF2-40B4-BE49-F238E27FC236}">
                <a16:creationId xmlns:a16="http://schemas.microsoft.com/office/drawing/2014/main" id="{EF4B2295-F7C3-4A74-BF7B-5C55EB195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3" name="Line 31">
            <a:extLst>
              <a:ext uri="{FF2B5EF4-FFF2-40B4-BE49-F238E27FC236}">
                <a16:creationId xmlns:a16="http://schemas.microsoft.com/office/drawing/2014/main" id="{6F739900-CB53-413A-A30F-409A2113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445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9E1769A-F2A2-41B5-8CE5-246876F8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481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This is the definition of electric flux</a:t>
            </a:r>
            <a:r>
              <a:rPr lang="en-US" sz="1200" dirty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sz="1200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19817595-42BA-4704-B780-4BFF0387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52863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circle on the integral just reminds you to integrate over a closed surface.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61D486-C70B-42B7-8375-F1B03D10C45A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5002" grpId="0"/>
      <p:bldP spid="85003" grpId="0"/>
      <p:bldP spid="85004" grpId="0"/>
      <p:bldP spid="85005" grpId="0"/>
      <p:bldP spid="85006" grpId="0"/>
      <p:bldP spid="85007" grpId="0"/>
      <p:bldP spid="85008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2896</TotalTime>
  <Words>1607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110</cp:revision>
  <dcterms:created xsi:type="dcterms:W3CDTF">2020-04-07T21:04:51Z</dcterms:created>
  <dcterms:modified xsi:type="dcterms:W3CDTF">2020-04-15T20:55:25Z</dcterms:modified>
</cp:coreProperties>
</file>