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61" r:id="rId3"/>
    <p:sldId id="380" r:id="rId4"/>
    <p:sldId id="462" r:id="rId5"/>
    <p:sldId id="382" r:id="rId6"/>
    <p:sldId id="384" r:id="rId7"/>
    <p:sldId id="385" r:id="rId8"/>
    <p:sldId id="474" r:id="rId9"/>
    <p:sldId id="324" r:id="rId10"/>
    <p:sldId id="475" r:id="rId11"/>
    <p:sldId id="320" r:id="rId12"/>
    <p:sldId id="476" r:id="rId13"/>
    <p:sldId id="458" r:id="rId14"/>
    <p:sldId id="386" r:id="rId15"/>
    <p:sldId id="459" r:id="rId16"/>
    <p:sldId id="4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1" autoAdjust="0"/>
    <p:restoredTop sz="90402" autoAdjust="0"/>
  </p:normalViewPr>
  <p:slideViewPr>
    <p:cSldViewPr snapToGrid="0">
      <p:cViewPr varScale="1">
        <p:scale>
          <a:sx n="44" d="100"/>
          <a:sy n="44" d="100"/>
        </p:scale>
        <p:origin x="882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9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8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9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DABFC-A145-46DC-969D-7DE4A4E319F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FE816-6EB5-4525-8958-A0B481B7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hyperlink" Target="https://web.mst.edu/~vojtat/class_2135/lectures/lecture03/lecture03_part_3_electric_flux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ltcconline.net/greenl/courses/202/vectorIntegration/greensTheorem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://tutorial.math.lamar.edu/Classes/CalcIII/GreensTheorem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OpenStax)/16%3A_Vector_Calculus/16.6%3A_Surface_Integral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.libretexts.org/Bookshelves/Calculus/Book%3A_Calculus_(OpenStax)/16%3A_Vector_Calculus/16.6%3A_Surface_Integral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hyperlink" Target="https://mathinsight.org/surface_integral_vector_field_introduction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athinsight.org/parametrized_surface_area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://tutorial.math.lamar.edu/Classes/CalcIII/SurfaceIntegrals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.libretexts.org/Bookshelves/Calculus/Book%3A_Calculus_(Guichard)/16%3A_Vector_Calculus/16.07%3A_Surface_Integral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f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262362/what-is-the-direction-of-area-vector" TargetMode="External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thinsight.org/surface_integral_vector_field_introduction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hyperlink" Target="https://mathinsight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tutorial.math.lamar.edu/Classes/CalcIII/GreensTheorem.aspx" TargetMode="Externa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>
            <a:extLst>
              <a:ext uri="{FF2B5EF4-FFF2-40B4-BE49-F238E27FC236}">
                <a16:creationId xmlns:a16="http://schemas.microsoft.com/office/drawing/2014/main" id="{68D830C0-F6C8-4681-A71B-DBB6139AD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4343400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3" name="Freeform 2">
            <a:extLst>
              <a:ext uri="{FF2B5EF4-FFF2-40B4-BE49-F238E27FC236}">
                <a16:creationId xmlns:a16="http://schemas.microsoft.com/office/drawing/2014/main" id="{E4ADD4FF-3BD8-4467-BC8B-414018932257}"/>
              </a:ext>
            </a:extLst>
          </p:cNvPr>
          <p:cNvSpPr>
            <a:spLocks/>
          </p:cNvSpPr>
          <p:nvPr/>
        </p:nvSpPr>
        <p:spPr bwMode="auto">
          <a:xfrm flipV="1">
            <a:off x="533400" y="28956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4" name="Freeform 3">
            <a:extLst>
              <a:ext uri="{FF2B5EF4-FFF2-40B4-BE49-F238E27FC236}">
                <a16:creationId xmlns:a16="http://schemas.microsoft.com/office/drawing/2014/main" id="{C1B481DF-FB70-4234-8646-2322587B5411}"/>
              </a:ext>
            </a:extLst>
          </p:cNvPr>
          <p:cNvSpPr>
            <a:spLocks/>
          </p:cNvSpPr>
          <p:nvPr/>
        </p:nvSpPr>
        <p:spPr bwMode="auto">
          <a:xfrm>
            <a:off x="533400" y="4343400"/>
            <a:ext cx="2133600" cy="228600"/>
          </a:xfrm>
          <a:custGeom>
            <a:avLst/>
            <a:gdLst>
              <a:gd name="T0" fmla="*/ 0 w 1344"/>
              <a:gd name="T1" fmla="*/ 2147483647 h 192"/>
              <a:gd name="T2" fmla="*/ 2147483647 w 1344"/>
              <a:gd name="T3" fmla="*/ 2147483647 h 192"/>
              <a:gd name="T4" fmla="*/ 2147483647 w 1344"/>
              <a:gd name="T5" fmla="*/ 0 h 192"/>
              <a:gd name="T6" fmla="*/ 0 60000 65536"/>
              <a:gd name="T7" fmla="*/ 0 60000 65536"/>
              <a:gd name="T8" fmla="*/ 0 60000 65536"/>
              <a:gd name="T9" fmla="*/ 0 w 1344"/>
              <a:gd name="T10" fmla="*/ 0 h 192"/>
              <a:gd name="T11" fmla="*/ 1344 w 1344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92">
                <a:moveTo>
                  <a:pt x="0" y="192"/>
                </a:moveTo>
                <a:cubicBezTo>
                  <a:pt x="272" y="136"/>
                  <a:pt x="544" y="80"/>
                  <a:pt x="768" y="48"/>
                </a:cubicBezTo>
                <a:cubicBezTo>
                  <a:pt x="992" y="16"/>
                  <a:pt x="1168" y="8"/>
                  <a:pt x="1344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5" name="Freeform 4">
            <a:extLst>
              <a:ext uri="{FF2B5EF4-FFF2-40B4-BE49-F238E27FC236}">
                <a16:creationId xmlns:a16="http://schemas.microsoft.com/office/drawing/2014/main" id="{C9355A58-C88C-418D-81AC-AF214EFBD847}"/>
              </a:ext>
            </a:extLst>
          </p:cNvPr>
          <p:cNvSpPr>
            <a:spLocks/>
          </p:cNvSpPr>
          <p:nvPr/>
        </p:nvSpPr>
        <p:spPr bwMode="auto">
          <a:xfrm rot="21375705" flipV="1">
            <a:off x="533400" y="49403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6" name="Freeform 5">
            <a:extLst>
              <a:ext uri="{FF2B5EF4-FFF2-40B4-BE49-F238E27FC236}">
                <a16:creationId xmlns:a16="http://schemas.microsoft.com/office/drawing/2014/main" id="{6FDA78DD-AAF8-4BE5-AE92-25E49E5EC42D}"/>
              </a:ext>
            </a:extLst>
          </p:cNvPr>
          <p:cNvSpPr>
            <a:spLocks/>
          </p:cNvSpPr>
          <p:nvPr/>
        </p:nvSpPr>
        <p:spPr bwMode="auto">
          <a:xfrm rot="224295">
            <a:off x="533400" y="2209800"/>
            <a:ext cx="2133600" cy="241300"/>
          </a:xfrm>
          <a:custGeom>
            <a:avLst/>
            <a:gdLst>
              <a:gd name="T0" fmla="*/ 0 w 1344"/>
              <a:gd name="T1" fmla="*/ 0 h 152"/>
              <a:gd name="T2" fmla="*/ 2147483647 w 1344"/>
              <a:gd name="T3" fmla="*/ 2147483647 h 152"/>
              <a:gd name="T4" fmla="*/ 2147483647 w 1344"/>
              <a:gd name="T5" fmla="*/ 2147483647 h 152"/>
              <a:gd name="T6" fmla="*/ 0 60000 65536"/>
              <a:gd name="T7" fmla="*/ 0 60000 65536"/>
              <a:gd name="T8" fmla="*/ 0 60000 65536"/>
              <a:gd name="T9" fmla="*/ 0 w 1344"/>
              <a:gd name="T10" fmla="*/ 0 h 152"/>
              <a:gd name="T11" fmla="*/ 1344 w 134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152">
                <a:moveTo>
                  <a:pt x="0" y="0"/>
                </a:moveTo>
                <a:cubicBezTo>
                  <a:pt x="344" y="68"/>
                  <a:pt x="688" y="136"/>
                  <a:pt x="912" y="144"/>
                </a:cubicBezTo>
                <a:cubicBezTo>
                  <a:pt x="1136" y="152"/>
                  <a:pt x="1288" y="56"/>
                  <a:pt x="1344" y="48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7" name="Line 6">
            <a:extLst>
              <a:ext uri="{FF2B5EF4-FFF2-40B4-BE49-F238E27FC236}">
                <a16:creationId xmlns:a16="http://schemas.microsoft.com/office/drawing/2014/main" id="{3756A4C6-6FCE-4C41-A6E4-AF6D3B5B0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733800"/>
            <a:ext cx="19812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68" name="Rectangle 7">
            <a:extLst>
              <a:ext uri="{FF2B5EF4-FFF2-40B4-BE49-F238E27FC236}">
                <a16:creationId xmlns:a16="http://schemas.microsoft.com/office/drawing/2014/main" id="{5B55F23B-5B29-4DF4-BDB9-E1B1BDA8B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If the electric field is not uniform, or the surface is not flat…</a:t>
            </a:r>
          </a:p>
        </p:txBody>
      </p:sp>
      <p:sp>
        <p:nvSpPr>
          <p:cNvPr id="15369" name="Freeform 8">
            <a:extLst>
              <a:ext uri="{FF2B5EF4-FFF2-40B4-BE49-F238E27FC236}">
                <a16:creationId xmlns:a16="http://schemas.microsoft.com/office/drawing/2014/main" id="{91AEF710-2FE6-419D-852B-3646492F0B5E}"/>
              </a:ext>
            </a:extLst>
          </p:cNvPr>
          <p:cNvSpPr>
            <a:spLocks/>
          </p:cNvSpPr>
          <p:nvPr/>
        </p:nvSpPr>
        <p:spPr bwMode="auto">
          <a:xfrm>
            <a:off x="228600" y="1143000"/>
            <a:ext cx="3771900" cy="5435600"/>
          </a:xfrm>
          <a:custGeom>
            <a:avLst/>
            <a:gdLst>
              <a:gd name="T0" fmla="*/ 2147483647 w 2376"/>
              <a:gd name="T1" fmla="*/ 2147483647 h 3424"/>
              <a:gd name="T2" fmla="*/ 2147483647 w 2376"/>
              <a:gd name="T3" fmla="*/ 2147483647 h 3424"/>
              <a:gd name="T4" fmla="*/ 2147483647 w 2376"/>
              <a:gd name="T5" fmla="*/ 2147483647 h 3424"/>
              <a:gd name="T6" fmla="*/ 2147483647 w 2376"/>
              <a:gd name="T7" fmla="*/ 2147483647 h 3424"/>
              <a:gd name="T8" fmla="*/ 2147483647 w 2376"/>
              <a:gd name="T9" fmla="*/ 2147483647 h 3424"/>
              <a:gd name="T10" fmla="*/ 2147483647 w 2376"/>
              <a:gd name="T11" fmla="*/ 2147483647 h 3424"/>
              <a:gd name="T12" fmla="*/ 2147483647 w 2376"/>
              <a:gd name="T13" fmla="*/ 2147483647 h 3424"/>
              <a:gd name="T14" fmla="*/ 2147483647 w 2376"/>
              <a:gd name="T15" fmla="*/ 2147483647 h 34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76"/>
              <a:gd name="T25" fmla="*/ 0 h 3424"/>
              <a:gd name="T26" fmla="*/ 2376 w 2376"/>
              <a:gd name="T27" fmla="*/ 3424 h 34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76" h="3424">
                <a:moveTo>
                  <a:pt x="472" y="640"/>
                </a:moveTo>
                <a:cubicBezTo>
                  <a:pt x="608" y="904"/>
                  <a:pt x="1112" y="1232"/>
                  <a:pt x="1096" y="1648"/>
                </a:cubicBezTo>
                <a:cubicBezTo>
                  <a:pt x="1080" y="2064"/>
                  <a:pt x="512" y="2856"/>
                  <a:pt x="376" y="3136"/>
                </a:cubicBezTo>
                <a:cubicBezTo>
                  <a:pt x="240" y="3416"/>
                  <a:pt x="72" y="3424"/>
                  <a:pt x="280" y="3328"/>
                </a:cubicBezTo>
                <a:cubicBezTo>
                  <a:pt x="488" y="3232"/>
                  <a:pt x="1312" y="2944"/>
                  <a:pt x="1624" y="2560"/>
                </a:cubicBezTo>
                <a:cubicBezTo>
                  <a:pt x="1936" y="2176"/>
                  <a:pt x="2376" y="1440"/>
                  <a:pt x="2152" y="1024"/>
                </a:cubicBezTo>
                <a:cubicBezTo>
                  <a:pt x="1928" y="608"/>
                  <a:pt x="560" y="128"/>
                  <a:pt x="280" y="64"/>
                </a:cubicBezTo>
                <a:cubicBezTo>
                  <a:pt x="0" y="0"/>
                  <a:pt x="336" y="376"/>
                  <a:pt x="472" y="640"/>
                </a:cubicBezTo>
                <a:close/>
              </a:path>
            </a:pathLst>
          </a:custGeom>
          <a:gradFill rotWithShape="1">
            <a:gsLst>
              <a:gs pos="0">
                <a:srgbClr val="FFCC66"/>
              </a:gs>
              <a:gs pos="100000">
                <a:srgbClr val="DCB058"/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0" name="Line 9">
            <a:extLst>
              <a:ext uri="{FF2B5EF4-FFF2-40B4-BE49-F238E27FC236}">
                <a16:creationId xmlns:a16="http://schemas.microsoft.com/office/drawing/2014/main" id="{05E9A22C-9D3F-4DF2-8DF2-B488B6357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733800"/>
            <a:ext cx="2209800" cy="0"/>
          </a:xfrm>
          <a:prstGeom prst="line">
            <a:avLst/>
          </a:prstGeom>
          <a:noFill/>
          <a:ln w="635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1" name="Freeform 10">
            <a:extLst>
              <a:ext uri="{FF2B5EF4-FFF2-40B4-BE49-F238E27FC236}">
                <a16:creationId xmlns:a16="http://schemas.microsoft.com/office/drawing/2014/main" id="{D9DDC734-79BE-4021-986F-32C31AC722B8}"/>
              </a:ext>
            </a:extLst>
          </p:cNvPr>
          <p:cNvSpPr>
            <a:spLocks/>
          </p:cNvSpPr>
          <p:nvPr/>
        </p:nvSpPr>
        <p:spPr bwMode="auto">
          <a:xfrm>
            <a:off x="2667000" y="1447800"/>
            <a:ext cx="2438400" cy="10922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2" name="Freeform 11">
            <a:extLst>
              <a:ext uri="{FF2B5EF4-FFF2-40B4-BE49-F238E27FC236}">
                <a16:creationId xmlns:a16="http://schemas.microsoft.com/office/drawing/2014/main" id="{0B819B9E-82E1-4F4A-BB3E-D394D96597DA}"/>
              </a:ext>
            </a:extLst>
          </p:cNvPr>
          <p:cNvSpPr>
            <a:spLocks/>
          </p:cNvSpPr>
          <p:nvPr/>
        </p:nvSpPr>
        <p:spPr bwMode="auto">
          <a:xfrm>
            <a:off x="2819400" y="25908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88" name="Rectangle 12">
            <a:extLst>
              <a:ext uri="{FF2B5EF4-FFF2-40B4-BE49-F238E27FC236}">
                <a16:creationId xmlns:a16="http://schemas.microsoft.com/office/drawing/2014/main" id="{E7C886F6-AE74-47C0-86A1-B8F065701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527175"/>
            <a:ext cx="3429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divide the surface into infinitesimal surface elements and add the flux through each…</a:t>
            </a:r>
          </a:p>
        </p:txBody>
      </p:sp>
      <p:sp>
        <p:nvSpPr>
          <p:cNvPr id="50189" name="AutoShape 13">
            <a:extLst>
              <a:ext uri="{FF2B5EF4-FFF2-40B4-BE49-F238E27FC236}">
                <a16:creationId xmlns:a16="http://schemas.microsoft.com/office/drawing/2014/main" id="{51201D77-BD42-4454-9A4B-F2636C6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267200"/>
            <a:ext cx="228600" cy="152400"/>
          </a:xfrm>
          <a:prstGeom prst="parallelogram">
            <a:avLst>
              <a:gd name="adj" fmla="val 37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5" name="Freeform 14">
            <a:extLst>
              <a:ext uri="{FF2B5EF4-FFF2-40B4-BE49-F238E27FC236}">
                <a16:creationId xmlns:a16="http://schemas.microsoft.com/office/drawing/2014/main" id="{30ADE595-8FC9-4E81-A41D-B1D8FC45F521}"/>
              </a:ext>
            </a:extLst>
          </p:cNvPr>
          <p:cNvSpPr>
            <a:spLocks/>
          </p:cNvSpPr>
          <p:nvPr/>
        </p:nvSpPr>
        <p:spPr bwMode="auto">
          <a:xfrm flipV="1">
            <a:off x="2667000" y="4927600"/>
            <a:ext cx="2438400" cy="635000"/>
          </a:xfrm>
          <a:custGeom>
            <a:avLst/>
            <a:gdLst>
              <a:gd name="T0" fmla="*/ 0 w 1536"/>
              <a:gd name="T1" fmla="*/ 2147483647 h 400"/>
              <a:gd name="T2" fmla="*/ 2147483647 w 1536"/>
              <a:gd name="T3" fmla="*/ 2147483647 h 400"/>
              <a:gd name="T4" fmla="*/ 2147483647 w 1536"/>
              <a:gd name="T5" fmla="*/ 0 h 400"/>
              <a:gd name="T6" fmla="*/ 0 60000 65536"/>
              <a:gd name="T7" fmla="*/ 0 60000 65536"/>
              <a:gd name="T8" fmla="*/ 0 60000 65536"/>
              <a:gd name="T9" fmla="*/ 0 w 1536"/>
              <a:gd name="T10" fmla="*/ 0 h 400"/>
              <a:gd name="T11" fmla="*/ 1536 w 153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400">
                <a:moveTo>
                  <a:pt x="0" y="384"/>
                </a:moveTo>
                <a:cubicBezTo>
                  <a:pt x="112" y="392"/>
                  <a:pt x="224" y="400"/>
                  <a:pt x="480" y="336"/>
                </a:cubicBezTo>
                <a:cubicBezTo>
                  <a:pt x="736" y="272"/>
                  <a:pt x="1136" y="136"/>
                  <a:pt x="1536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6F383842-ECBC-4BF3-9917-03AABD14E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4191000"/>
            <a:ext cx="1905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5377" name="Freeform 16">
            <a:extLst>
              <a:ext uri="{FF2B5EF4-FFF2-40B4-BE49-F238E27FC236}">
                <a16:creationId xmlns:a16="http://schemas.microsoft.com/office/drawing/2014/main" id="{2707C7FA-9AAF-4949-A7D5-25133DED3FB9}"/>
              </a:ext>
            </a:extLst>
          </p:cNvPr>
          <p:cNvSpPr>
            <a:spLocks/>
          </p:cNvSpPr>
          <p:nvPr/>
        </p:nvSpPr>
        <p:spPr bwMode="auto">
          <a:xfrm flipV="1">
            <a:off x="2819400" y="4343400"/>
            <a:ext cx="2286000" cy="533400"/>
          </a:xfrm>
          <a:custGeom>
            <a:avLst/>
            <a:gdLst>
              <a:gd name="T0" fmla="*/ 0 w 960"/>
              <a:gd name="T1" fmla="*/ 2147483647 h 864"/>
              <a:gd name="T2" fmla="*/ 2147483647 w 960"/>
              <a:gd name="T3" fmla="*/ 2147483647 h 864"/>
              <a:gd name="T4" fmla="*/ 2147483647 w 960"/>
              <a:gd name="T5" fmla="*/ 0 h 864"/>
              <a:gd name="T6" fmla="*/ 0 60000 65536"/>
              <a:gd name="T7" fmla="*/ 0 60000 65536"/>
              <a:gd name="T8" fmla="*/ 0 60000 65536"/>
              <a:gd name="T9" fmla="*/ 0 w 960"/>
              <a:gd name="T10" fmla="*/ 0 h 864"/>
              <a:gd name="T11" fmla="*/ 960 w 960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864">
                <a:moveTo>
                  <a:pt x="0" y="864"/>
                </a:moveTo>
                <a:cubicBezTo>
                  <a:pt x="112" y="864"/>
                  <a:pt x="224" y="864"/>
                  <a:pt x="384" y="720"/>
                </a:cubicBezTo>
                <a:cubicBezTo>
                  <a:pt x="544" y="576"/>
                  <a:pt x="752" y="288"/>
                  <a:pt x="960" y="0"/>
                </a:cubicBezTo>
              </a:path>
            </a:pathLst>
          </a:cu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50193" name="Rectangle 17">
            <a:extLst>
              <a:ext uri="{FF2B5EF4-FFF2-40B4-BE49-F238E27FC236}">
                <a16:creationId xmlns:a16="http://schemas.microsoft.com/office/drawing/2014/main" id="{8F010ACB-A1C5-489C-B967-C2C3FE946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3810000"/>
            <a:ext cx="534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dA</a:t>
            </a:r>
          </a:p>
        </p:txBody>
      </p:sp>
      <p:sp>
        <p:nvSpPr>
          <p:cNvPr id="15379" name="Rectangle 18">
            <a:extLst>
              <a:ext uri="{FF2B5EF4-FFF2-40B4-BE49-F238E27FC236}">
                <a16:creationId xmlns:a16="http://schemas.microsoft.com/office/drawing/2014/main" id="{41AD75AB-6775-4A3B-81F8-56C27F4BD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3492500"/>
            <a:ext cx="37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rgbClr val="CC0000"/>
                </a:solidFill>
                <a:cs typeface="+mn-cs"/>
                <a:sym typeface="Symbol" pitchFamily="18" charset="2"/>
              </a:rPr>
              <a:t>E</a:t>
            </a:r>
          </a:p>
        </p:txBody>
      </p:sp>
      <p:graphicFrame>
        <p:nvGraphicFramePr>
          <p:cNvPr id="50195" name="Object 19">
            <a:extLst>
              <a:ext uri="{FF2B5EF4-FFF2-40B4-BE49-F238E27FC236}">
                <a16:creationId xmlns:a16="http://schemas.microsoft.com/office/drawing/2014/main" id="{7DB88548-7924-4FDC-BB7C-B0ED72C98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2950" y="3355975"/>
          <a:ext cx="29400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3" imgW="1358310" imgH="355446" progId="Equation.DSMT4">
                  <p:embed/>
                </p:oleObj>
              </mc:Choice>
              <mc:Fallback>
                <p:oleObj name="Equation" r:id="rId3" imgW="1358310" imgH="355446" progId="Equation.DSMT4">
                  <p:embed/>
                  <p:pic>
                    <p:nvPicPr>
                      <p:cNvPr id="50195" name="Object 19">
                        <a:extLst>
                          <a:ext uri="{FF2B5EF4-FFF2-40B4-BE49-F238E27FC236}">
                            <a16:creationId xmlns:a16="http://schemas.microsoft.com/office/drawing/2014/main" id="{7DB88548-7924-4FDC-BB7C-B0ED72C986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3355975"/>
                        <a:ext cx="29400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0">
            <a:extLst>
              <a:ext uri="{FF2B5EF4-FFF2-40B4-BE49-F238E27FC236}">
                <a16:creationId xmlns:a16="http://schemas.microsoft.com/office/drawing/2014/main" id="{496694AA-E09D-447C-B982-015F4B3B00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4441825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850531" imgH="279279" progId="Equation.DSMT4">
                  <p:embed/>
                </p:oleObj>
              </mc:Choice>
              <mc:Fallback>
                <p:oleObj name="Equation" r:id="rId5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441825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7" name="Rectangle 21">
            <a:extLst>
              <a:ext uri="{FF2B5EF4-FFF2-40B4-BE49-F238E27FC236}">
                <a16:creationId xmlns:a16="http://schemas.microsoft.com/office/drawing/2014/main" id="{21CE7F1A-883A-49EF-AA75-CF226308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3810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cs typeface="+mn-cs"/>
                <a:sym typeface="Symbol" pitchFamily="18" charset="2"/>
              </a:rPr>
              <a:t>A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6FCD5905-6AC7-4B18-9F7F-9C43DD39A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6305550"/>
            <a:ext cx="1933575" cy="400050"/>
          </a:xfrm>
          <a:prstGeom prst="rect">
            <a:avLst/>
          </a:prstGeom>
          <a:solidFill>
            <a:srgbClr val="FFCCCC"/>
          </a:solidFill>
          <a:ln w="38100" algn="ctr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r>
              <a:rPr lang="en-US" sz="1000">
                <a:solidFill>
                  <a:srgbClr val="800000"/>
                </a:solidFill>
                <a:cs typeface="+mn-cs"/>
              </a:rPr>
              <a:t>Remember, the direction of dA is normal to the surface.</a:t>
            </a:r>
            <a:endParaRPr lang="en-US" sz="1000">
              <a:solidFill>
                <a:srgbClr val="800000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4" name="Group 20">
            <a:extLst>
              <a:ext uri="{FF2B5EF4-FFF2-40B4-BE49-F238E27FC236}">
                <a16:creationId xmlns:a16="http://schemas.microsoft.com/office/drawing/2014/main" id="{327D1D85-3952-4953-BB21-66AC0D81731E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486400"/>
            <a:ext cx="2430463" cy="523875"/>
            <a:chOff x="3216" y="2900"/>
            <a:chExt cx="2470" cy="330"/>
          </a:xfrm>
        </p:grpSpPr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1BF132F1-B17B-492A-8972-8FF2F44E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900"/>
              <a:ext cx="240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1400" dirty="0">
                  <a:solidFill>
                    <a:srgbClr val="000000"/>
                  </a:solidFill>
                  <a:cs typeface="+mn-cs"/>
                  <a:sym typeface="Symbol" pitchFamily="18" charset="2"/>
                </a:rPr>
                <a:t>a surface integral, therefore a double integral</a:t>
              </a:r>
            </a:p>
          </p:txBody>
        </p:sp>
        <p:graphicFrame>
          <p:nvGraphicFramePr>
            <p:cNvPr id="20506" name="Object 22">
              <a:extLst>
                <a:ext uri="{FF2B5EF4-FFF2-40B4-BE49-F238E27FC236}">
                  <a16:creationId xmlns:a16="http://schemas.microsoft.com/office/drawing/2014/main" id="{9AF4405D-DFC3-42E7-B5CE-C05C6EF2A7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513" y="3044"/>
            <a:ext cx="173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" name="Equation" r:id="rId7" imgW="266584" imgH="279279" progId="Equation.DSMT4">
                    <p:embed/>
                  </p:oleObj>
                </mc:Choice>
                <mc:Fallback>
                  <p:oleObj name="Equation" r:id="rId7" imgW="266584" imgH="279279" progId="Equation.DSMT4">
                    <p:embed/>
                    <p:pic>
                      <p:nvPicPr>
                        <p:cNvPr id="20506" name="Object 22">
                          <a:extLst>
                            <a:ext uri="{FF2B5EF4-FFF2-40B4-BE49-F238E27FC236}">
                              <a16:creationId xmlns:a16="http://schemas.microsoft.com/office/drawing/2014/main" id="{9AF4405D-DFC3-42E7-B5CE-C05C6EF2A7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" y="3044"/>
                          <a:ext cx="173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485BC18-0AEC-42C7-B4BF-1C2412B1B824}"/>
              </a:ext>
            </a:extLst>
          </p:cNvPr>
          <p:cNvSpPr/>
          <p:nvPr/>
        </p:nvSpPr>
        <p:spPr>
          <a:xfrm>
            <a:off x="76200" y="0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9"/>
              </a:rPr>
              <a:t>https://web.mst.edu/~vojtat/class_2135/lectures/lecture03/lecture03_part_3_electric_flux.ppt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6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 animBg="1"/>
      <p:bldP spid="50188" grpId="0"/>
      <p:bldP spid="50189" grpId="0" animBg="1"/>
      <p:bldP spid="50193" grpId="0"/>
      <p:bldP spid="50197" grpId="0"/>
      <p:bldP spid="50197" grpId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58873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surface is closed if it has no boundary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279566" y="373769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05" y="1164583"/>
            <a:ext cx="1563436" cy="193657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05" y="3299549"/>
            <a:ext cx="2192146" cy="14049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279566" y="17999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closed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   </a:t>
            </a:r>
            <a:r>
              <a:rPr lang="en-US" sz="2800" u="sng" dirty="0">
                <a:solidFill>
                  <a:srgbClr val="7030A0"/>
                </a:solidFill>
              </a:rPr>
              <a:t>Closed surface</a:t>
            </a:r>
          </a:p>
        </p:txBody>
      </p:sp>
      <p:pic>
        <p:nvPicPr>
          <p:cNvPr id="19" name="Picture 18" descr="A picture containing object, antenna&#10;&#10;Description automatically generated">
            <a:extLst>
              <a:ext uri="{FF2B5EF4-FFF2-40B4-BE49-F238E27FC236}">
                <a16:creationId xmlns:a16="http://schemas.microsoft.com/office/drawing/2014/main" id="{41C013AB-293F-43E2-9B6D-71BD05412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6" y="1310998"/>
            <a:ext cx="3115136" cy="29697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F21D05B-BEAC-49F7-B342-44A614EA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845049"/>
            <a:ext cx="1666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The tube = cylinder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BE77DB-E56B-426F-88B3-509FF39FA587}"/>
              </a:ext>
            </a:extLst>
          </p:cNvPr>
          <p:cNvGrpSpPr/>
          <p:nvPr/>
        </p:nvGrpSpPr>
        <p:grpSpPr>
          <a:xfrm>
            <a:off x="1952625" y="4606867"/>
            <a:ext cx="1801597" cy="1220788"/>
            <a:chOff x="1457325" y="4606867"/>
            <a:chExt cx="1801597" cy="1220788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10BEF5E8-1A1B-4759-BD84-5D860BB4A7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723231" y="4340961"/>
              <a:ext cx="1220788" cy="1752600"/>
            </a:xfrm>
            <a:prstGeom prst="can">
              <a:avLst>
                <a:gd name="adj" fmla="val 3593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  <a:cs typeface="+mn-cs"/>
                <a:sym typeface="Symbol" pitchFamily="18" charset="2"/>
              </a:endParaRPr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D8DE1806-9635-4AC3-B1D6-3EC07A84F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522" y="4610514"/>
              <a:ext cx="533400" cy="1216553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ahoma" panose="020B0604030504040204" pitchFamily="34" charset="0"/>
                <a:sym typeface="Symbol" panose="05050102010706020507" pitchFamily="18" charset="2"/>
              </a:endParaRPr>
            </a:p>
          </p:txBody>
        </p:sp>
      </p:grp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94619" y="47918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B7F317-00CB-4C48-A4F8-269BDA4C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1640" y="5058064"/>
            <a:ext cx="19599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  <a:sym typeface="Symbol" pitchFamily="18" charset="2"/>
              </a:rPr>
              <a:t>Cylinder with top and bottom</a:t>
            </a:r>
          </a:p>
        </p:txBody>
      </p:sp>
    </p:spTree>
    <p:extLst>
      <p:ext uri="{BB962C8B-B14F-4D97-AF65-F5344CB8AC3E}">
        <p14:creationId xmlns:p14="http://schemas.microsoft.com/office/powerpoint/2010/main" val="364687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http://ltcconline.net/greenl/courses/202/vectorIntegration/greensTheorem.htm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C9C19D7-071A-400B-A3A4-750CD820D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78" y="3719791"/>
            <a:ext cx="8915963" cy="18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7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3156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a closed surface, outward normal = positive orientation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4" y="2012950"/>
            <a:ext cx="1924927" cy="2384335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4418" y="2621149"/>
            <a:ext cx="2520951" cy="16157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32" name="AutoShape 28">
            <a:extLst>
              <a:ext uri="{FF2B5EF4-FFF2-40B4-BE49-F238E27FC236}">
                <a16:creationId xmlns:a16="http://schemas.microsoft.com/office/drawing/2014/main" id="{185E3757-59D2-486E-AD65-519EBC9F7A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67745" y="13755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sp>
        <p:nvSpPr>
          <p:cNvPr id="17" name="AutoShape 28">
            <a:extLst>
              <a:ext uri="{FF2B5EF4-FFF2-40B4-BE49-F238E27FC236}">
                <a16:creationId xmlns:a16="http://schemas.microsoft.com/office/drawing/2014/main" id="{94192A05-B0DE-4B37-AA08-1230A231B75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920145" y="3598011"/>
            <a:ext cx="1219200" cy="1752600"/>
          </a:xfrm>
          <a:prstGeom prst="can">
            <a:avLst>
              <a:gd name="adj" fmla="val 359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171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BB375-46BA-4E5B-B715-0F79C93E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223"/>
            <a:ext cx="9144000" cy="5426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B5EC72-6515-4479-B053-941BF79E5BE4}"/>
              </a:ext>
            </a:extLst>
          </p:cNvPr>
          <p:cNvSpPr/>
          <p:nvPr/>
        </p:nvSpPr>
        <p:spPr>
          <a:xfrm>
            <a:off x="146050" y="141585"/>
            <a:ext cx="89090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https://math.libretexts.org/Bookshelves/Calculus/Book%3A_Calculus_(OpenStax)/16%3A_Vector_Calculus/16.6%3A_Surface_Integrals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91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7BF9DA-2855-4037-B56F-AA6C3200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21"/>
            <a:ext cx="9144000" cy="68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40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52A6A-8848-4A70-868A-69F577F0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440"/>
            <a:ext cx="9144000" cy="4821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9AC7FB-FE48-4181-871F-34DDFE13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6505"/>
            <a:ext cx="9144000" cy="249949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3B7BD9-ABD7-497E-B352-EF6E7E3FC64B}"/>
              </a:ext>
            </a:extLst>
          </p:cNvPr>
          <p:cNvCxnSpPr/>
          <p:nvPr/>
        </p:nvCxnSpPr>
        <p:spPr>
          <a:xfrm>
            <a:off x="-146050" y="4306505"/>
            <a:ext cx="9290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08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DE9954-0B7B-4426-B0C4-75BBB86FD592}"/>
              </a:ext>
            </a:extLst>
          </p:cNvPr>
          <p:cNvSpPr/>
          <p:nvPr/>
        </p:nvSpPr>
        <p:spPr>
          <a:xfrm>
            <a:off x="641350" y="1271885"/>
            <a:ext cx="810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See example </a:t>
            </a:r>
            <a:r>
              <a:rPr lang="en-US" sz="2400" dirty="0" err="1"/>
              <a:t>Example</a:t>
            </a:r>
            <a:r>
              <a:rPr lang="en-US" sz="2400" dirty="0"/>
              <a:t> 16.6.15: Calculating Heat Flow at </a:t>
            </a:r>
          </a:p>
          <a:p>
            <a:r>
              <a:rPr lang="en-US" sz="2400" dirty="0">
                <a:hlinkClick r:id="rId2"/>
              </a:rPr>
              <a:t>Https://math.libretexts.org/Bookshelves/Calculus/Book%3A_Calculus_(OpenStax)/16%3A_Vector_Calculus/16.6%3A_Surface_Integrals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148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3D0DA94-0F0E-42C3-9438-6D198E000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0300" y="268329"/>
            <a:ext cx="2057400" cy="762000"/>
          </a:xfrm>
          <a:prstGeom prst="rect">
            <a:avLst/>
          </a:prstGeom>
          <a:solidFill>
            <a:srgbClr val="DDDDDD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cs typeface="+mn-cs"/>
              <a:sym typeface="Symbol" pitchFamily="18" charset="2"/>
            </a:endParaRPr>
          </a:p>
        </p:txBody>
      </p:sp>
      <p:graphicFrame>
        <p:nvGraphicFramePr>
          <p:cNvPr id="7" name="Object 20">
            <a:extLst>
              <a:ext uri="{FF2B5EF4-FFF2-40B4-BE49-F238E27FC236}">
                <a16:creationId xmlns:a16="http://schemas.microsoft.com/office/drawing/2014/main" id="{770CD25B-8141-4BAA-9118-8D5F8B66F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381599"/>
              </p:ext>
            </p:extLst>
          </p:nvPr>
        </p:nvGraphicFramePr>
        <p:xfrm>
          <a:off x="6311900" y="366754"/>
          <a:ext cx="18415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6" imgW="850531" imgH="279279" progId="Equation.DSMT4">
                  <p:embed/>
                </p:oleObj>
              </mc:Choice>
              <mc:Fallback>
                <p:oleObj name="Equation" r:id="rId6" imgW="850531" imgH="279279" progId="Equation.DSMT4">
                  <p:embed/>
                  <p:pic>
                    <p:nvPicPr>
                      <p:cNvPr id="50196" name="Object 20">
                        <a:extLst>
                          <a:ext uri="{FF2B5EF4-FFF2-40B4-BE49-F238E27FC236}">
                            <a16:creationId xmlns:a16="http://schemas.microsoft.com/office/drawing/2014/main" id="{496694AA-E09D-447C-B982-015F4B3B00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366754"/>
                        <a:ext cx="18415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43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D047A-B050-4B61-85B0-CD40D0399253}"/>
              </a:ext>
            </a:extLst>
          </p:cNvPr>
          <p:cNvSpPr txBox="1"/>
          <p:nvPr/>
        </p:nvSpPr>
        <p:spPr>
          <a:xfrm>
            <a:off x="326571" y="237632"/>
            <a:ext cx="8701315" cy="49244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Section 13.8  Surface area</a:t>
            </a:r>
            <a:endParaRPr lang="en-US" sz="2600" i="1" dirty="0">
              <a:solidFill>
                <a:srgbClr val="7030A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7617D-AEC5-441B-9D9A-BEF6BE315714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F9AEE4-8AF2-4B40-A2E1-A0AAA2CC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872259"/>
            <a:ext cx="8314658" cy="1094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C4C410-D233-4E89-B83A-82EF57CDE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36" y="5901408"/>
            <a:ext cx="4163864" cy="763817"/>
          </a:xfrm>
          <a:prstGeom prst="rect">
            <a:avLst/>
          </a:prstGeom>
        </p:spPr>
      </p:pic>
      <p:pic>
        <p:nvPicPr>
          <p:cNvPr id="14" name="Picture 13" descr="A picture containing umbrella, rain&#10;&#10;Description automatically generated">
            <a:extLst>
              <a:ext uri="{FF2B5EF4-FFF2-40B4-BE49-F238E27FC236}">
                <a16:creationId xmlns:a16="http://schemas.microsoft.com/office/drawing/2014/main" id="{A4F40B9E-70E8-46D3-9D4A-4369707F9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" y="2270642"/>
            <a:ext cx="3690076" cy="43744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FEB3FC-7FFE-4A5C-9425-FBF0F3777EF7}"/>
              </a:ext>
            </a:extLst>
          </p:cNvPr>
          <p:cNvSpPr/>
          <p:nvPr/>
        </p:nvSpPr>
        <p:spPr>
          <a:xfrm>
            <a:off x="105228" y="6545627"/>
            <a:ext cx="78340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http://tutorial.math.lamar.edu/Classes/CalcIII/SurfaceIntegrals.aspx</a:t>
            </a:r>
            <a:r>
              <a:rPr lang="en-US" sz="120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88DBFA-2FFE-458C-8AD7-028432216A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916" y="2535387"/>
            <a:ext cx="1939754" cy="33456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E2FE02-F79B-48FA-8356-261B0820B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943" y="2357342"/>
            <a:ext cx="2735943" cy="319936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A43CC4-3ADF-47B5-8C71-94C53540B14E}"/>
              </a:ext>
            </a:extLst>
          </p:cNvPr>
          <p:cNvCxnSpPr>
            <a:cxnSpLocks/>
          </p:cNvCxnSpPr>
          <p:nvPr/>
        </p:nvCxnSpPr>
        <p:spPr>
          <a:xfrm>
            <a:off x="6042296" y="4124662"/>
            <a:ext cx="72571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CDC774-2583-46FF-8679-45D7B1C47076}"/>
              </a:ext>
            </a:extLst>
          </p:cNvPr>
          <p:cNvCxnSpPr/>
          <p:nvPr/>
        </p:nvCxnSpPr>
        <p:spPr>
          <a:xfrm>
            <a:off x="0" y="2068286"/>
            <a:ext cx="9144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A2790-644B-4037-8482-4C1F8B414D3F}"/>
              </a:ext>
            </a:extLst>
          </p:cNvPr>
          <p:cNvCxnSpPr>
            <a:cxnSpLocks/>
          </p:cNvCxnSpPr>
          <p:nvPr/>
        </p:nvCxnSpPr>
        <p:spPr>
          <a:xfrm flipV="1">
            <a:off x="3909060" y="2060974"/>
            <a:ext cx="0" cy="4324586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8A27A-2F29-4660-97F3-3B4C3042ED56}"/>
              </a:ext>
            </a:extLst>
          </p:cNvPr>
          <p:cNvSpPr/>
          <p:nvPr/>
        </p:nvSpPr>
        <p:spPr>
          <a:xfrm>
            <a:off x="5638799" y="6545627"/>
            <a:ext cx="35052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https://mathinsight.org/parametrized_surface_area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14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842096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9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850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0C79AE-538F-4E29-B5F0-13011EC4B982}"/>
              </a:ext>
            </a:extLst>
          </p:cNvPr>
          <p:cNvSpPr txBox="1"/>
          <p:nvPr/>
        </p:nvSpPr>
        <p:spPr>
          <a:xfrm>
            <a:off x="137886" y="137894"/>
            <a:ext cx="902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 surface must be orientable:  Surfaces must have 2 sides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93568B-41BA-43F9-9258-8B1FD040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73" y="2057136"/>
            <a:ext cx="3161936" cy="14159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226347-32D0-48BC-B108-414D09A64D7B}"/>
              </a:ext>
            </a:extLst>
          </p:cNvPr>
          <p:cNvSpPr/>
          <p:nvPr/>
        </p:nvSpPr>
        <p:spPr>
          <a:xfrm>
            <a:off x="373720" y="3574480"/>
            <a:ext cx="3274769" cy="349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https://math.libretexts.org/Bookshelves/Calculus/Book%3A_Calculus_(Guichard)/16%3A_Vector_Calculus/16.07%3A_Surface_Integrals</a:t>
            </a:r>
            <a:r>
              <a:rPr lang="en-US" sz="10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4E295-94B6-40D4-B1A5-5DD9CBA2695F}"/>
              </a:ext>
            </a:extLst>
          </p:cNvPr>
          <p:cNvSpPr txBox="1"/>
          <p:nvPr/>
        </p:nvSpPr>
        <p:spPr>
          <a:xfrm>
            <a:off x="5882816" y="4250859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Torus</a:t>
            </a:r>
          </a:p>
        </p:txBody>
      </p:sp>
      <p:pic>
        <p:nvPicPr>
          <p:cNvPr id="7" name="Picture 6" descr="A picture containing light, white&#10;&#10;Description automatically generated">
            <a:extLst>
              <a:ext uri="{FF2B5EF4-FFF2-40B4-BE49-F238E27FC236}">
                <a16:creationId xmlns:a16="http://schemas.microsoft.com/office/drawing/2014/main" id="{335AE4AD-629E-4450-B4D7-372D51D91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0430" y="3927961"/>
            <a:ext cx="1777415" cy="3414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F6166E-23B4-4059-888D-7DD976E70D51}"/>
              </a:ext>
            </a:extLst>
          </p:cNvPr>
          <p:cNvSpPr txBox="1"/>
          <p:nvPr/>
        </p:nvSpPr>
        <p:spPr>
          <a:xfrm>
            <a:off x="367387" y="1396836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Mobius band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03923E-895A-474A-995B-475FBA2C5D6E}"/>
              </a:ext>
            </a:extLst>
          </p:cNvPr>
          <p:cNvSpPr/>
          <p:nvPr/>
        </p:nvSpPr>
        <p:spPr>
          <a:xfrm>
            <a:off x="2475561" y="6327699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pic>
        <p:nvPicPr>
          <p:cNvPr id="11" name="Picture 10" descr="A close up of a building&#10;&#10;Description automatically generated">
            <a:extLst>
              <a:ext uri="{FF2B5EF4-FFF2-40B4-BE49-F238E27FC236}">
                <a16:creationId xmlns:a16="http://schemas.microsoft.com/office/drawing/2014/main" id="{0ED8894F-F85D-4BB2-9406-67C2CFA45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52" y="1537299"/>
            <a:ext cx="2190717" cy="2713560"/>
          </a:xfrm>
          <a:prstGeom prst="rect">
            <a:avLst/>
          </a:prstGeom>
        </p:spPr>
      </p:pic>
      <p:pic>
        <p:nvPicPr>
          <p:cNvPr id="13" name="Picture 12" descr="A picture containing light&#10;&#10;Description automatically generated">
            <a:extLst>
              <a:ext uri="{FF2B5EF4-FFF2-40B4-BE49-F238E27FC236}">
                <a16:creationId xmlns:a16="http://schemas.microsoft.com/office/drawing/2014/main" id="{CBB1271A-D62E-4060-841C-5C8C81DB26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12" y="4707535"/>
            <a:ext cx="3311192" cy="21221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7AFE77-897A-4768-87A0-889915C0D7F4}"/>
              </a:ext>
            </a:extLst>
          </p:cNvPr>
          <p:cNvSpPr/>
          <p:nvPr/>
        </p:nvSpPr>
        <p:spPr>
          <a:xfrm>
            <a:off x="7744221" y="6632496"/>
            <a:ext cx="1018848" cy="22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en.wikipedia.org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16ECC2-113F-4E87-B046-D5B536810F74}"/>
              </a:ext>
            </a:extLst>
          </p:cNvPr>
          <p:cNvSpPr txBox="1"/>
          <p:nvPr/>
        </p:nvSpPr>
        <p:spPr>
          <a:xfrm>
            <a:off x="817329" y="4251802"/>
            <a:ext cx="3578810" cy="45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Klein bottle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A00253-14FF-4A1D-8C84-711057A9E31F}"/>
              </a:ext>
            </a:extLst>
          </p:cNvPr>
          <p:cNvSpPr txBox="1"/>
          <p:nvPr/>
        </p:nvSpPr>
        <p:spPr>
          <a:xfrm>
            <a:off x="5802987" y="1396836"/>
            <a:ext cx="357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Sphere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4DFC3B-0DD1-41F8-A469-2D28B641D9AD}"/>
              </a:ext>
            </a:extLst>
          </p:cNvPr>
          <p:cNvCxnSpPr>
            <a:cxnSpLocks/>
          </p:cNvCxnSpPr>
          <p:nvPr/>
        </p:nvCxnSpPr>
        <p:spPr>
          <a:xfrm>
            <a:off x="4753429" y="700961"/>
            <a:ext cx="0" cy="59315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965EBCA-804B-4C08-80A1-CCE0127A3FE5}"/>
              </a:ext>
            </a:extLst>
          </p:cNvPr>
          <p:cNvSpPr txBox="1"/>
          <p:nvPr/>
        </p:nvSpPr>
        <p:spPr>
          <a:xfrm>
            <a:off x="1009718" y="700961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                  </a:t>
            </a:r>
            <a:r>
              <a:rPr lang="en-US" sz="2800" u="sng" dirty="0" err="1">
                <a:solidFill>
                  <a:srgbClr val="7030A0"/>
                </a:solidFill>
              </a:rPr>
              <a:t>Orientable</a:t>
            </a:r>
            <a:endParaRPr lang="en-US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5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D93738D-E001-4674-8BF3-6C4AB8374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8" y="83457"/>
            <a:ext cx="7842251" cy="6273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58A3C1-23BC-4841-A65A-571F2962C42F}"/>
              </a:ext>
            </a:extLst>
          </p:cNvPr>
          <p:cNvSpPr/>
          <p:nvPr/>
        </p:nvSpPr>
        <p:spPr>
          <a:xfrm>
            <a:off x="195942" y="6443895"/>
            <a:ext cx="89480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https://physics.stackexchange.com/questions/262362/what-is-the-direction-of-area-vector</a:t>
            </a:r>
            <a:r>
              <a:rPr lang="en-US" sz="11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C8CB6-BCED-4352-AD25-C6F4E3BCC49E}"/>
              </a:ext>
            </a:extLst>
          </p:cNvPr>
          <p:cNvSpPr txBox="1"/>
          <p:nvPr/>
        </p:nvSpPr>
        <p:spPr>
          <a:xfrm>
            <a:off x="494461" y="403419"/>
            <a:ext cx="775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7030A0"/>
                </a:solidFill>
              </a:rPr>
              <a:t>Not orientable</a:t>
            </a:r>
            <a:r>
              <a:rPr lang="en-US" sz="2800" dirty="0">
                <a:solidFill>
                  <a:srgbClr val="7030A0"/>
                </a:solidFill>
              </a:rPr>
              <a:t>                  </a:t>
            </a:r>
            <a:endParaRPr lang="en-US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88928-4058-4628-8141-AB6EB0BB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797367"/>
            <a:ext cx="8665029" cy="4468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3FD3-72E7-4F46-AFC9-B190C7301731}"/>
              </a:ext>
            </a:extLst>
          </p:cNvPr>
          <p:cNvSpPr txBox="1"/>
          <p:nvPr/>
        </p:nvSpPr>
        <p:spPr>
          <a:xfrm>
            <a:off x="418041" y="189359"/>
            <a:ext cx="83268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Vector surface integral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9503F-389D-4248-AF14-F485BBEA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2" y="2304679"/>
            <a:ext cx="7573284" cy="44595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7C95F-C9FC-4757-BE52-9F9A4F638260}"/>
              </a:ext>
            </a:extLst>
          </p:cNvPr>
          <p:cNvSpPr/>
          <p:nvPr/>
        </p:nvSpPr>
        <p:spPr>
          <a:xfrm>
            <a:off x="0" y="6488668"/>
            <a:ext cx="8761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https://mathinsight.org/surface_integral_vector_field_introduction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95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3D9B15-1B0D-426E-B308-F3153ADC30A7}"/>
              </a:ext>
            </a:extLst>
          </p:cNvPr>
          <p:cNvSpPr/>
          <p:nvPr/>
        </p:nvSpPr>
        <p:spPr>
          <a:xfrm>
            <a:off x="-120650" y="6581001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FF1E8A-B036-49C2-8C89-4DA11B3D56C5}"/>
              </a:ext>
            </a:extLst>
          </p:cNvPr>
          <p:cNvGrpSpPr/>
          <p:nvPr/>
        </p:nvGrpSpPr>
        <p:grpSpPr>
          <a:xfrm>
            <a:off x="142363" y="319314"/>
            <a:ext cx="9163179" cy="2895630"/>
            <a:chOff x="142363" y="319314"/>
            <a:chExt cx="9163179" cy="2895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D184BF-C088-40CD-96E4-CF36F5DC1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147" b="11093"/>
            <a:stretch/>
          </p:blipFill>
          <p:spPr>
            <a:xfrm>
              <a:off x="142363" y="319314"/>
              <a:ext cx="8981521" cy="286722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0ECA34-E198-4E25-8C09-46B7FCAFDDF8}"/>
                </a:ext>
              </a:extLst>
            </p:cNvPr>
            <p:cNvSpPr/>
            <p:nvPr/>
          </p:nvSpPr>
          <p:spPr>
            <a:xfrm>
              <a:off x="5379645" y="2968723"/>
              <a:ext cx="392589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hlinkClick r:id="rId4"/>
                </a:rPr>
                <a:t>http://tutorial.math.lamar.edu/Classes/CalcIII/GreensTheorem.aspx</a:t>
              </a:r>
              <a:r>
                <a:rPr lang="en-US" sz="1000" dirty="0"/>
                <a:t> 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CA85CB-2A5C-432A-B69D-728C0F2C4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362" y="3292999"/>
            <a:ext cx="2342151" cy="1253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FEF79-2F3E-4A90-A0D1-C7B1CF2E5E24}"/>
              </a:ext>
            </a:extLst>
          </p:cNvPr>
          <p:cNvSpPr txBox="1"/>
          <p:nvPr/>
        </p:nvSpPr>
        <p:spPr>
          <a:xfrm>
            <a:off x="4950678" y="336598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closed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948A1E-52BF-4AAD-BDD8-F93818D81507}"/>
              </a:ext>
            </a:extLst>
          </p:cNvPr>
          <p:cNvGrpSpPr/>
          <p:nvPr/>
        </p:nvGrpSpPr>
        <p:grpSpPr>
          <a:xfrm>
            <a:off x="5619750" y="4940300"/>
            <a:ext cx="3213100" cy="1372141"/>
            <a:chOff x="195263" y="3798190"/>
            <a:chExt cx="3680052" cy="19501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B96EF73-B1A2-4878-9029-87A094E55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263" y="3798190"/>
              <a:ext cx="3680052" cy="19501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86AFC49-80A3-4022-9875-4DE6519B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3517" y="4133763"/>
              <a:ext cx="642484" cy="809363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0D778EE-1CBA-4ECC-8B33-26FD740C95A3}"/>
              </a:ext>
            </a:extLst>
          </p:cNvPr>
          <p:cNvSpPr/>
          <p:nvPr/>
        </p:nvSpPr>
        <p:spPr>
          <a:xfrm>
            <a:off x="-635000" y="6558248"/>
            <a:ext cx="67709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https://mathinsight.org/</a:t>
            </a:r>
            <a:r>
              <a:rPr lang="en-US" sz="1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22F1B-F350-42A0-82FB-3B5554B98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36" y="3962400"/>
            <a:ext cx="1943100" cy="2362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BAABD6-93B5-44F3-9113-5500BE23C8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454353" y="4442445"/>
            <a:ext cx="2045449" cy="16945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AE6479-3D0F-459E-8959-DF428F9866CE}"/>
              </a:ext>
            </a:extLst>
          </p:cNvPr>
          <p:cNvSpPr txBox="1"/>
          <p:nvPr/>
        </p:nvSpPr>
        <p:spPr>
          <a:xfrm>
            <a:off x="341085" y="3461005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 closed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FE5360-CC5E-4563-902C-490EE6D45082}"/>
              </a:ext>
            </a:extLst>
          </p:cNvPr>
          <p:cNvSpPr/>
          <p:nvPr/>
        </p:nvSpPr>
        <p:spPr>
          <a:xfrm>
            <a:off x="209551" y="329299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CFBE66-3DCC-4D84-AD71-9F384E42FF84}"/>
              </a:ext>
            </a:extLst>
          </p:cNvPr>
          <p:cNvSpPr/>
          <p:nvPr/>
        </p:nvSpPr>
        <p:spPr>
          <a:xfrm>
            <a:off x="4578351" y="3299349"/>
            <a:ext cx="4349749" cy="322293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6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2888</TotalTime>
  <Words>445</Words>
  <Application>Microsoft Office PowerPoint</Application>
  <PresentationFormat>On-screen Show (4:3)</PresentationFormat>
  <Paragraphs>49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111</cp:revision>
  <dcterms:created xsi:type="dcterms:W3CDTF">2020-04-07T21:04:51Z</dcterms:created>
  <dcterms:modified xsi:type="dcterms:W3CDTF">2020-04-15T21:00:07Z</dcterms:modified>
</cp:coreProperties>
</file>