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61" r:id="rId3"/>
    <p:sldId id="380" r:id="rId4"/>
    <p:sldId id="462" r:id="rId5"/>
    <p:sldId id="382" r:id="rId6"/>
    <p:sldId id="384" r:id="rId7"/>
    <p:sldId id="385" r:id="rId8"/>
    <p:sldId id="474" r:id="rId9"/>
    <p:sldId id="324" r:id="rId10"/>
    <p:sldId id="475" r:id="rId11"/>
    <p:sldId id="320" r:id="rId12"/>
    <p:sldId id="476" r:id="rId13"/>
    <p:sldId id="458" r:id="rId14"/>
    <p:sldId id="386" r:id="rId15"/>
    <p:sldId id="459" r:id="rId16"/>
    <p:sldId id="4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1" autoAdjust="0"/>
    <p:restoredTop sz="90402" autoAdjust="0"/>
  </p:normalViewPr>
  <p:slideViewPr>
    <p:cSldViewPr snapToGrid="0">
      <p:cViewPr varScale="1">
        <p:scale>
          <a:sx n="44" d="100"/>
          <a:sy n="44" d="100"/>
        </p:scale>
        <p:origin x="882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://tutorial.math.lamar.edu/Classes/CalcIII/GreensTheorem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OpenStax)/16%3A_Vector_Calculus/16.6%3A_Surface_Integral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libretexts.org/Bookshelves/Calculus/Book%3A_Calculus_(OpenStax)/16%3A_Vector_Calculus/16.6%3A_Surface_Integral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nsight.org/parametrized_surface_are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tutorial.math.lamar.edu/Classes/CalcIII/SurfaceIntegral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Guichard)/16%3A_Vector_Calculus/16.07%3A_Surface_Integral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f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62362/what-is-the-direction-of-area-vector" TargetMode="External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tutorial.math.lamar.edu/Classes/CalcIII/GreensTheorem.aspx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0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6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58873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surface is closed if it has no boundary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279566" y="373769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05" y="1164583"/>
            <a:ext cx="1563436" cy="193657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05" y="3299549"/>
            <a:ext cx="2192146" cy="14049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279566" y="17999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closed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   </a:t>
            </a:r>
            <a:r>
              <a:rPr lang="en-US" sz="2800" u="sng" dirty="0">
                <a:solidFill>
                  <a:srgbClr val="7030A0"/>
                </a:solidFill>
              </a:rPr>
              <a:t>Closed surface</a:t>
            </a:r>
          </a:p>
        </p:txBody>
      </p:sp>
      <p:pic>
        <p:nvPicPr>
          <p:cNvPr id="19" name="Picture 18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1C013AB-293F-43E2-9B6D-71BD05412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6" y="1310998"/>
            <a:ext cx="3115136" cy="29697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21D05B-BEAC-49F7-B342-44A614EA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845049"/>
            <a:ext cx="1666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= cylinder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BE77DB-E56B-426F-88B3-509FF39FA587}"/>
              </a:ext>
            </a:extLst>
          </p:cNvPr>
          <p:cNvGrpSpPr/>
          <p:nvPr/>
        </p:nvGrpSpPr>
        <p:grpSpPr>
          <a:xfrm>
            <a:off x="1952625" y="4606867"/>
            <a:ext cx="1801597" cy="1220788"/>
            <a:chOff x="1457325" y="4606867"/>
            <a:chExt cx="1801597" cy="1220788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10BEF5E8-1A1B-4759-BD84-5D860BB4A7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3231" y="4340961"/>
              <a:ext cx="1220788" cy="1752600"/>
            </a:xfrm>
            <a:prstGeom prst="can">
              <a:avLst>
                <a:gd name="adj" fmla="val 359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D8DE1806-9635-4AC3-B1D6-3EC07A84F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522" y="4610514"/>
              <a:ext cx="533400" cy="12165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94619" y="47918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B7F317-00CB-4C48-A4F8-269BDA4C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40" y="5058064"/>
            <a:ext cx="1959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Cylinder with top and bottom</a:t>
            </a:r>
          </a:p>
        </p:txBody>
      </p:sp>
    </p:spTree>
    <p:extLst>
      <p:ext uri="{BB962C8B-B14F-4D97-AF65-F5344CB8AC3E}">
        <p14:creationId xmlns:p14="http://schemas.microsoft.com/office/powerpoint/2010/main" val="364687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3156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closed surface, outward normal = positive orientation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4" y="2012950"/>
            <a:ext cx="1924927" cy="2384335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418" y="2621149"/>
            <a:ext cx="2520951" cy="16157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67745" y="13755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94192A05-B0DE-4B37-AA08-1230A231B7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20145" y="35980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171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BB375-46BA-4E5B-B715-0F79C93E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223"/>
            <a:ext cx="9144000" cy="5426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5EC72-6515-4479-B053-941BF79E5BE4}"/>
              </a:ext>
            </a:extLst>
          </p:cNvPr>
          <p:cNvSpPr/>
          <p:nvPr/>
        </p:nvSpPr>
        <p:spPr>
          <a:xfrm>
            <a:off x="146050" y="141585"/>
            <a:ext cx="8909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https://math.libretexts.org/Bookshelves/Calculus/Book%3A_Calculus_(OpenStax)/16%3A_Vector_Calculus/16.6%3A_Surface_Integrals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9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BF9DA-2855-4037-B56F-AA6C3200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1"/>
            <a:ext cx="9144000" cy="68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52A6A-8848-4A70-868A-69F577F0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40"/>
            <a:ext cx="9144000" cy="4821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AC7FB-FE48-4181-871F-34DDFE13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6505"/>
            <a:ext cx="9144000" cy="249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B7BD9-ABD7-497E-B352-EF6E7E3FC64B}"/>
              </a:ext>
            </a:extLst>
          </p:cNvPr>
          <p:cNvCxnSpPr/>
          <p:nvPr/>
        </p:nvCxnSpPr>
        <p:spPr>
          <a:xfrm>
            <a:off x="-146050" y="4306505"/>
            <a:ext cx="9290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DE9954-0B7B-4426-B0C4-75BBB86FD592}"/>
              </a:ext>
            </a:extLst>
          </p:cNvPr>
          <p:cNvSpPr/>
          <p:nvPr/>
        </p:nvSpPr>
        <p:spPr>
          <a:xfrm>
            <a:off x="641350" y="1271885"/>
            <a:ext cx="81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See example </a:t>
            </a:r>
            <a:r>
              <a:rPr lang="en-US" sz="2400" dirty="0" err="1"/>
              <a:t>Example</a:t>
            </a:r>
            <a:r>
              <a:rPr lang="en-US" sz="2400" dirty="0"/>
              <a:t> 16.6.15: Calculating Heat Flow at </a:t>
            </a:r>
          </a:p>
          <a:p>
            <a:r>
              <a:rPr lang="en-US" sz="2400" dirty="0">
                <a:hlinkClick r:id="rId2"/>
              </a:rPr>
              <a:t>Https://math.libretexts.org/Bookshelves/Calculus/Book%3A_Calculus_(OpenStax)/16%3A_Vector_Calculus/16.6%3A_Surface_Integrals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48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81599"/>
              </p:ext>
            </p:extLst>
          </p:nvPr>
        </p:nvGraphicFramePr>
        <p:xfrm>
          <a:off x="6311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4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617D-AEC5-441B-9D9A-BEF6BE315714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36" y="5901408"/>
            <a:ext cx="4163864" cy="763817"/>
          </a:xfrm>
          <a:prstGeom prst="rect">
            <a:avLst/>
          </a:prstGeom>
        </p:spPr>
      </p:pic>
      <p:pic>
        <p:nvPicPr>
          <p:cNvPr id="14" name="Picture 13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A4F40B9E-70E8-46D3-9D4A-4369707F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FEB3FC-7FFE-4A5C-9425-FBF0F3777EF7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8DBFA-2FFE-458C-8AD7-02843221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2FE02-F79B-48FA-8356-261B0820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A43CC4-3ADF-47B5-8C71-94C53540B14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CDC774-2583-46FF-8679-45D7B1C47076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2790-644B-4037-8482-4C1F8B414D3F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8A27A-2F29-4660-97F3-3B4C3042ED56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4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842096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50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1378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 surface must be orientable:  Surfaces must have 2 sides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3568B-41BA-43F9-9258-8B1FD040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3" y="2057136"/>
            <a:ext cx="3161936" cy="1415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26347-32D0-48BC-B108-414D09A64D7B}"/>
              </a:ext>
            </a:extLst>
          </p:cNvPr>
          <p:cNvSpPr/>
          <p:nvPr/>
        </p:nvSpPr>
        <p:spPr>
          <a:xfrm>
            <a:off x="373720" y="3574480"/>
            <a:ext cx="3274769" cy="3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https://math.libretexts.org/Bookshelves/Calculus/Book%3A_Calculus_(Guichard)/16%3A_Vector_Calculus/16.07%3A_Surface_Integrals</a:t>
            </a:r>
            <a:r>
              <a:rPr lang="en-US" sz="1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882816" y="425085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7" name="Picture 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335AE4AD-629E-4450-B4D7-372D51D9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0430" y="3927961"/>
            <a:ext cx="1777415" cy="3414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6166E-23B4-4059-888D-7DD976E70D51}"/>
              </a:ext>
            </a:extLst>
          </p:cNvPr>
          <p:cNvSpPr txBox="1"/>
          <p:nvPr/>
        </p:nvSpPr>
        <p:spPr>
          <a:xfrm>
            <a:off x="367387" y="1396836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Mobius band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3923E-895A-474A-995B-475FBA2C5D6E}"/>
              </a:ext>
            </a:extLst>
          </p:cNvPr>
          <p:cNvSpPr/>
          <p:nvPr/>
        </p:nvSpPr>
        <p:spPr>
          <a:xfrm>
            <a:off x="2475561" y="6327699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2" y="1537299"/>
            <a:ext cx="2190717" cy="271356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12" y="4707535"/>
            <a:ext cx="3311192" cy="21221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6ECC2-113F-4E87-B046-D5B536810F74}"/>
              </a:ext>
            </a:extLst>
          </p:cNvPr>
          <p:cNvSpPr txBox="1"/>
          <p:nvPr/>
        </p:nvSpPr>
        <p:spPr>
          <a:xfrm>
            <a:off x="817329" y="4251802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Klein bottle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802987" y="13968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</a:t>
            </a:r>
            <a:r>
              <a:rPr lang="en-US" sz="2800" u="sng" dirty="0" err="1">
                <a:solidFill>
                  <a:srgbClr val="7030A0"/>
                </a:solidFill>
              </a:rPr>
              <a:t>Orientable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D93738D-E001-4674-8BF3-6C4AB837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83457"/>
            <a:ext cx="7842251" cy="627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8A3C1-23BC-4841-A65A-571F2962C42F}"/>
              </a:ext>
            </a:extLst>
          </p:cNvPr>
          <p:cNvSpPr/>
          <p:nvPr/>
        </p:nvSpPr>
        <p:spPr>
          <a:xfrm>
            <a:off x="195942" y="6443895"/>
            <a:ext cx="8948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https://physics.stackexchange.com/questions/262362/what-is-the-direction-of-area-vector</a:t>
            </a:r>
            <a:r>
              <a:rPr lang="en-US" sz="11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C8CB6-BCED-4352-AD25-C6F4E3BCC49E}"/>
              </a:ext>
            </a:extLst>
          </p:cNvPr>
          <p:cNvSpPr txBox="1"/>
          <p:nvPr/>
        </p:nvSpPr>
        <p:spPr>
          <a:xfrm>
            <a:off x="494461" y="403419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2065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362" y="3292999"/>
            <a:ext cx="2342151" cy="1253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4950678" y="336598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948A1E-52BF-4AAD-BDD8-F93818D81507}"/>
              </a:ext>
            </a:extLst>
          </p:cNvPr>
          <p:cNvGrpSpPr/>
          <p:nvPr/>
        </p:nvGrpSpPr>
        <p:grpSpPr>
          <a:xfrm>
            <a:off x="5619750" y="4940300"/>
            <a:ext cx="3213100" cy="1372141"/>
            <a:chOff x="195263" y="3798190"/>
            <a:chExt cx="3680052" cy="1950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96EF73-B1A2-4878-9029-87A094E55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263" y="3798190"/>
              <a:ext cx="3680052" cy="19501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6AFC49-80A3-4022-9875-4DE6519B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3517" y="4133763"/>
              <a:ext cx="642484" cy="8093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778EE-1CBA-4ECC-8B33-26FD740C95A3}"/>
              </a:ext>
            </a:extLst>
          </p:cNvPr>
          <p:cNvSpPr/>
          <p:nvPr/>
        </p:nvSpPr>
        <p:spPr>
          <a:xfrm>
            <a:off x="-635000" y="6558248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22F1B-F350-42A0-82FB-3B5554B98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36" y="3962400"/>
            <a:ext cx="19431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AABD6-93B5-44F3-9113-5500BE23C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454353" y="4442445"/>
            <a:ext cx="2045449" cy="1694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E6479-3D0F-459E-8959-DF428F9866CE}"/>
              </a:ext>
            </a:extLst>
          </p:cNvPr>
          <p:cNvSpPr txBox="1"/>
          <p:nvPr/>
        </p:nvSpPr>
        <p:spPr>
          <a:xfrm>
            <a:off x="341085" y="346100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E5360-CC5E-4563-902C-490EE6D45082}"/>
              </a:ext>
            </a:extLst>
          </p:cNvPr>
          <p:cNvSpPr/>
          <p:nvPr/>
        </p:nvSpPr>
        <p:spPr>
          <a:xfrm>
            <a:off x="209551" y="329299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BE66-3DCC-4D84-AD71-9F384E42FF84}"/>
              </a:ext>
            </a:extLst>
          </p:cNvPr>
          <p:cNvSpPr/>
          <p:nvPr/>
        </p:nvSpPr>
        <p:spPr>
          <a:xfrm>
            <a:off x="4578351" y="329934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2886</TotalTime>
  <Words>445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109</cp:revision>
  <dcterms:created xsi:type="dcterms:W3CDTF">2020-04-07T21:04:51Z</dcterms:created>
  <dcterms:modified xsi:type="dcterms:W3CDTF">2020-04-15T20:57:10Z</dcterms:modified>
</cp:coreProperties>
</file>