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6" r:id="rId2"/>
    <p:sldId id="404" r:id="rId3"/>
    <p:sldId id="405" r:id="rId4"/>
    <p:sldId id="328" r:id="rId5"/>
    <p:sldId id="329" r:id="rId6"/>
    <p:sldId id="330" r:id="rId7"/>
    <p:sldId id="331" r:id="rId8"/>
    <p:sldId id="332" r:id="rId9"/>
    <p:sldId id="348" r:id="rId10"/>
    <p:sldId id="375" r:id="rId11"/>
    <p:sldId id="376" r:id="rId12"/>
    <p:sldId id="377" r:id="rId13"/>
    <p:sldId id="378" r:id="rId14"/>
    <p:sldId id="379" r:id="rId15"/>
    <p:sldId id="373" r:id="rId16"/>
    <p:sldId id="260" r:id="rId17"/>
    <p:sldId id="392" r:id="rId18"/>
    <p:sldId id="391" r:id="rId19"/>
    <p:sldId id="374" r:id="rId20"/>
    <p:sldId id="380" r:id="rId21"/>
    <p:sldId id="393" r:id="rId22"/>
    <p:sldId id="394" r:id="rId23"/>
    <p:sldId id="381" r:id="rId24"/>
    <p:sldId id="395" r:id="rId25"/>
    <p:sldId id="383" r:id="rId26"/>
    <p:sldId id="397" r:id="rId27"/>
    <p:sldId id="398" r:id="rId28"/>
    <p:sldId id="400" r:id="rId29"/>
    <p:sldId id="399" r:id="rId30"/>
    <p:sldId id="401" r:id="rId31"/>
    <p:sldId id="402" r:id="rId32"/>
    <p:sldId id="396" r:id="rId33"/>
    <p:sldId id="403" r:id="rId34"/>
    <p:sldId id="294" r:id="rId35"/>
    <p:sldId id="382" r:id="rId36"/>
    <p:sldId id="384" r:id="rId37"/>
    <p:sldId id="385" r:id="rId38"/>
    <p:sldId id="386" r:id="rId39"/>
    <p:sldId id="387" r:id="rId40"/>
    <p:sldId id="388" r:id="rId41"/>
    <p:sldId id="389" r:id="rId42"/>
    <p:sldId id="39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0402" autoAdjust="0"/>
  </p:normalViewPr>
  <p:slideViewPr>
    <p:cSldViewPr snapToGrid="0">
      <p:cViewPr>
        <p:scale>
          <a:sx n="30" d="100"/>
          <a:sy n="30" d="100"/>
        </p:scale>
        <p:origin x="128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5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hyperlink" Target="https://www.khanacademy.org/math/multivariable-calculus/greens-theorem-and-stokes-theorem/stokes-theorem-articles/a/stokes-theore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millersville.edu/bikenaga/calculus/surface-integrals/surface-integrals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en.wikipedia.org/wiki/Line_integra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brilliant.org/wiki/line-integral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rilliant.org/wiki/line-integral/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CalcIII/SurfaceIntegrals.aspx" TargetMode="External"/><Relationship Id="rId7" Type="http://schemas.openxmlformats.org/officeDocument/2006/relationships/hyperlink" Target="https://mathinsight.org/parametrized_surface_area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mathinsight.org/parametrized_surface_area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hyperlink" Target="http://tutorial.math.lamar.edu/Classes/CalcIII/SurfaceIntegrals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thinsight.org/parametrized_surface_area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ites.millersville.edu/bikenaga/calculus/surface-integrals/surface-integrals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ites.millersville.edu/bikenaga/calculus/surface-integrals/surface-integrals.html" TargetMode="Externa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math24.net/physical-applications-surface-integra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math24.net/physical-applications-surface-integra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math24.net/physical-applications-surface-integra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math24.net/physical-applications-surface-integra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math24.net/physical-applications-surface-integra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24.net/physical-applications-surface-integrals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24.net/physical-applications-surface-integrals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math24.net/physical-applications-surface-integra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insight.org/surface_integral_vector_field_introduction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utorial.math.lamar.edu/Classes/CalcIII/GreensTheorem.aspx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CalcIII/GreensTheorem.asp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CalcIII/StokesTheorem.aspx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byjus.com/maths/stokes-theorem/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794A75A-E895-41BA-9CAE-3555DC10B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8704" y="203357"/>
            <a:ext cx="4081564" cy="40815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533670-1F6B-4724-9A17-E2843FCE2829}"/>
              </a:ext>
            </a:extLst>
          </p:cNvPr>
          <p:cNvSpPr/>
          <p:nvPr/>
        </p:nvSpPr>
        <p:spPr>
          <a:xfrm>
            <a:off x="43732" y="6581001"/>
            <a:ext cx="9056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https://www.khanacademy.org/math/multivariable-calculus/greens-theorem-and-stokes-theorem/stokes-theorem-articles/a/stokes-theorem</a:t>
            </a:r>
            <a:r>
              <a:rPr lang="en-US" sz="1200" dirty="0"/>
              <a:t> </a:t>
            </a:r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49BB003-CA96-49F7-AFA2-D2B198FEB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55320"/>
            <a:ext cx="3625656" cy="2900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540436-C4EC-48F8-AA08-E30D420D4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272" y="3330173"/>
            <a:ext cx="4666624" cy="1450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839159-F678-4E69-B35D-E99E44D6F8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845" y="4719085"/>
            <a:ext cx="5640597" cy="883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B0A86-B5A1-4DB2-9771-DEE00644BB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08" y="5602310"/>
            <a:ext cx="4666624" cy="1194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9568B6-0AE5-45B0-AD99-CD8EEAAC5E1A}"/>
              </a:ext>
            </a:extLst>
          </p:cNvPr>
          <p:cNvSpPr txBox="1"/>
          <p:nvPr/>
        </p:nvSpPr>
        <p:spPr>
          <a:xfrm>
            <a:off x="6018028" y="4442200"/>
            <a:ext cx="2742476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Vector Line Integral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= Work</a:t>
            </a:r>
          </a:p>
        </p:txBody>
      </p:sp>
    </p:spTree>
    <p:extLst>
      <p:ext uri="{BB962C8B-B14F-4D97-AF65-F5344CB8AC3E}">
        <p14:creationId xmlns:p14="http://schemas.microsoft.com/office/powerpoint/2010/main" val="78879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98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66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724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806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61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3F3533-A3A6-456D-9DC0-5FB8F2988450}"/>
              </a:ext>
            </a:extLst>
          </p:cNvPr>
          <p:cNvSpPr txBox="1"/>
          <p:nvPr/>
        </p:nvSpPr>
        <p:spPr>
          <a:xfrm>
            <a:off x="667657" y="113746"/>
            <a:ext cx="7993342" cy="2101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600" dirty="0"/>
              <a:t>14.5:  Surface Integrals</a:t>
            </a:r>
          </a:p>
          <a:p>
            <a:pPr algn="l">
              <a:lnSpc>
                <a:spcPct val="150000"/>
              </a:lnSpc>
            </a:pPr>
            <a:r>
              <a:rPr lang="en-US" sz="4800" dirty="0"/>
              <a:t>Part 1:  Scalar surface integrals</a:t>
            </a:r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BFEC9E1-D916-487C-858C-3EA75CBD5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57" y="2392574"/>
            <a:ext cx="5000172" cy="38584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3A09E1-5444-4BA7-A5EB-00C5B98EB361}"/>
              </a:ext>
            </a:extLst>
          </p:cNvPr>
          <p:cNvSpPr/>
          <p:nvPr/>
        </p:nvSpPr>
        <p:spPr>
          <a:xfrm>
            <a:off x="2627085" y="6475928"/>
            <a:ext cx="48622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http://sites.millersville.edu/bikenaga/calculus/surface-integrals/surface-integrals.html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074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43C423-34DF-473B-83B0-77D5418CB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478" y="1308582"/>
            <a:ext cx="2894072" cy="1418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552B05-8FA2-4BA2-9F98-234013F7D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0615"/>
            <a:ext cx="3832686" cy="1418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9772DB-2197-499E-A545-E735BDD3A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552" y="3778537"/>
            <a:ext cx="4545442" cy="2420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BB9A2D-751A-4C75-8177-45731F307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529" y="1395641"/>
            <a:ext cx="3317180" cy="14180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FC3B72-54BB-4A12-9564-35587E03F4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751"/>
          <a:stretch/>
        </p:blipFill>
        <p:spPr>
          <a:xfrm>
            <a:off x="296435" y="867660"/>
            <a:ext cx="2047094" cy="20592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8F74C3-202D-43C3-9818-8BA0E5343F94}"/>
              </a:ext>
            </a:extLst>
          </p:cNvPr>
          <p:cNvSpPr/>
          <p:nvPr/>
        </p:nvSpPr>
        <p:spPr>
          <a:xfrm>
            <a:off x="61623" y="6488668"/>
            <a:ext cx="428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https://en.wikipedia.org/wiki/Line_integral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8D7B1-37AB-482C-9C91-078400057E1F}"/>
              </a:ext>
            </a:extLst>
          </p:cNvPr>
          <p:cNvSpPr txBox="1"/>
          <p:nvPr/>
        </p:nvSpPr>
        <p:spPr>
          <a:xfrm>
            <a:off x="418041" y="295689"/>
            <a:ext cx="8326815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Scalar line integral of a function </a:t>
            </a:r>
            <a:r>
              <a:rPr lang="en-US" sz="2800" i="1" dirty="0">
                <a:solidFill>
                  <a:srgbClr val="7030A0"/>
                </a:solidFill>
              </a:rPr>
              <a:t>z = f(x, y) </a:t>
            </a:r>
            <a:r>
              <a:rPr lang="en-US" sz="2800" dirty="0">
                <a:solidFill>
                  <a:srgbClr val="7030A0"/>
                </a:solidFill>
              </a:rPr>
              <a:t>over a curve </a:t>
            </a:r>
            <a:r>
              <a:rPr lang="en-US" sz="2800" i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2270A-D7EF-4DE9-8B56-5479B4A84EA9}"/>
              </a:ext>
            </a:extLst>
          </p:cNvPr>
          <p:cNvSpPr txBox="1"/>
          <p:nvPr/>
        </p:nvSpPr>
        <p:spPr>
          <a:xfrm>
            <a:off x="4770853" y="3360656"/>
            <a:ext cx="420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Note</a:t>
            </a:r>
            <a:r>
              <a:rPr lang="en-US" sz="2800" i="1" dirty="0"/>
              <a:t> C = r([a, b])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C28A3F-8579-4A25-A90C-1161C14512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867"/>
          <a:stretch/>
        </p:blipFill>
        <p:spPr>
          <a:xfrm>
            <a:off x="2423887" y="5357454"/>
            <a:ext cx="6579508" cy="11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03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7E61E-97C3-4732-A137-65FB2D8D9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0"/>
          <a:stretch/>
        </p:blipFill>
        <p:spPr>
          <a:xfrm>
            <a:off x="203378" y="748820"/>
            <a:ext cx="2891770" cy="3303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349920-6585-42D2-9F7A-8F1187E81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29" y="68608"/>
            <a:ext cx="4175485" cy="3510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02E20F-0140-4320-B2AB-22B8C95D74C1}"/>
              </a:ext>
            </a:extLst>
          </p:cNvPr>
          <p:cNvSpPr/>
          <p:nvPr/>
        </p:nvSpPr>
        <p:spPr>
          <a:xfrm>
            <a:off x="35208" y="6565372"/>
            <a:ext cx="2601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https://brilliant.org/wiki/line-integral/</a:t>
            </a:r>
            <a:r>
              <a:rPr lang="en-US" sz="1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F8592D-930B-46C2-AA83-83C81E84D6CF}"/>
              </a:ext>
            </a:extLst>
          </p:cNvPr>
          <p:cNvSpPr txBox="1"/>
          <p:nvPr/>
        </p:nvSpPr>
        <p:spPr>
          <a:xfrm>
            <a:off x="70795" y="4057197"/>
            <a:ext cx="6759906" cy="126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>
                <a:latin typeface="Symbol" panose="05050102010706020507" pitchFamily="18" charset="2"/>
              </a:rPr>
              <a:t>S</a:t>
            </a:r>
            <a:r>
              <a:rPr lang="en-US" sz="2800" dirty="0"/>
              <a:t> height * width = </a:t>
            </a:r>
            <a:r>
              <a:rPr lang="en-US" sz="2800" dirty="0">
                <a:latin typeface="Symbol" panose="05050102010706020507" pitchFamily="18" charset="2"/>
              </a:rPr>
              <a:t>S </a:t>
            </a:r>
            <a:r>
              <a:rPr lang="en-US" sz="2800" dirty="0"/>
              <a:t>f(x</a:t>
            </a:r>
            <a:r>
              <a:rPr lang="en-US" sz="2800" baseline="-25000" dirty="0"/>
              <a:t>i</a:t>
            </a:r>
            <a:r>
              <a:rPr lang="en-US" sz="2800" dirty="0"/>
              <a:t>, 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) </a:t>
            </a:r>
            <a:r>
              <a:rPr lang="en-US" sz="2800" dirty="0">
                <a:latin typeface="Symbol" panose="05050102010706020507" pitchFamily="18" charset="2"/>
              </a:rPr>
              <a:t>D</a:t>
            </a:r>
            <a:r>
              <a:rPr lang="en-US" sz="2800" dirty="0"/>
              <a:t> </a:t>
            </a:r>
            <a:r>
              <a:rPr lang="en-US" sz="2800" dirty="0" err="1"/>
              <a:t>s</a:t>
            </a:r>
            <a:r>
              <a:rPr lang="en-US" sz="2800" baseline="-25000" dirty="0" err="1"/>
              <a:t>i</a:t>
            </a:r>
            <a:r>
              <a:rPr lang="en-US" sz="2800" dirty="0"/>
              <a:t> =  </a:t>
            </a:r>
            <a:r>
              <a:rPr lang="en-US" sz="2800" dirty="0">
                <a:latin typeface="Symbol" panose="05050102010706020507" pitchFamily="18" charset="2"/>
              </a:rPr>
              <a:t>S </a:t>
            </a:r>
            <a:r>
              <a:rPr lang="en-US" sz="2800" dirty="0"/>
              <a:t>f(x</a:t>
            </a:r>
            <a:r>
              <a:rPr lang="en-US" sz="2800" baseline="-25000" dirty="0"/>
              <a:t>i</a:t>
            </a:r>
            <a:r>
              <a:rPr lang="en-US" sz="2800" dirty="0"/>
              <a:t>, 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)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                                                          =  </a:t>
            </a:r>
            <a:r>
              <a:rPr lang="en-US" sz="2800" dirty="0">
                <a:latin typeface="Symbol" panose="05050102010706020507" pitchFamily="18" charset="2"/>
              </a:rPr>
              <a:t>S </a:t>
            </a:r>
            <a:r>
              <a:rPr lang="en-US" sz="2800" dirty="0"/>
              <a:t>f(x</a:t>
            </a:r>
            <a:r>
              <a:rPr lang="en-US" sz="2800" baseline="-25000" dirty="0"/>
              <a:t>i</a:t>
            </a:r>
            <a:r>
              <a:rPr lang="en-US" sz="2800" dirty="0"/>
              <a:t>, 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69517-B317-4C1B-B959-1B51131AB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626" y="5562220"/>
            <a:ext cx="6155140" cy="106064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CBD856-A5CB-4B79-B831-7E088D5924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58" t="14434"/>
          <a:stretch/>
        </p:blipFill>
        <p:spPr>
          <a:xfrm>
            <a:off x="6450957" y="4125830"/>
            <a:ext cx="2240733" cy="472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02AB85-482D-4650-AD46-7A279E3606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75" t="10937"/>
          <a:stretch/>
        </p:blipFill>
        <p:spPr>
          <a:xfrm>
            <a:off x="6503152" y="4777029"/>
            <a:ext cx="2240733" cy="552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F71A9E-6E2D-44FF-95E8-089847278A88}"/>
              </a:ext>
            </a:extLst>
          </p:cNvPr>
          <p:cNvSpPr txBox="1"/>
          <p:nvPr/>
        </p:nvSpPr>
        <p:spPr>
          <a:xfrm>
            <a:off x="302917" y="80924"/>
            <a:ext cx="503108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Scalar line integral of a function </a:t>
            </a:r>
          </a:p>
          <a:p>
            <a:r>
              <a:rPr lang="en-US" sz="2800" i="1" dirty="0">
                <a:solidFill>
                  <a:srgbClr val="7030A0"/>
                </a:solidFill>
              </a:rPr>
              <a:t>z = f(x, y) </a:t>
            </a:r>
            <a:r>
              <a:rPr lang="en-US" sz="2800" dirty="0">
                <a:solidFill>
                  <a:srgbClr val="7030A0"/>
                </a:solidFill>
              </a:rPr>
              <a:t>over a curve </a:t>
            </a:r>
            <a:r>
              <a:rPr lang="en-US" sz="2800" i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75772-BF35-45EB-9F8E-599BE3E8D236}"/>
              </a:ext>
            </a:extLst>
          </p:cNvPr>
          <p:cNvSpPr txBox="1"/>
          <p:nvPr/>
        </p:nvSpPr>
        <p:spPr>
          <a:xfrm>
            <a:off x="203378" y="4822712"/>
            <a:ext cx="3615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Note</a:t>
            </a:r>
            <a:r>
              <a:rPr lang="en-US" sz="2800" i="1" dirty="0">
                <a:solidFill>
                  <a:srgbClr val="7030A0"/>
                </a:solidFill>
              </a:rPr>
              <a:t> C = r([a, b]) </a:t>
            </a:r>
            <a:r>
              <a:rPr lang="en-US" sz="2800" dirty="0">
                <a:solidFill>
                  <a:srgbClr val="7030A0"/>
                </a:solidFill>
              </a:rPr>
              <a:t>where</a:t>
            </a:r>
            <a:r>
              <a:rPr lang="en-US" sz="2800" i="1" dirty="0">
                <a:solidFill>
                  <a:srgbClr val="7030A0"/>
                </a:solidFill>
              </a:rPr>
              <a:t> r(t) = (x(t), y(t))</a:t>
            </a:r>
          </a:p>
        </p:txBody>
      </p:sp>
    </p:spTree>
    <p:extLst>
      <p:ext uri="{BB962C8B-B14F-4D97-AF65-F5344CB8AC3E}">
        <p14:creationId xmlns:p14="http://schemas.microsoft.com/office/powerpoint/2010/main" val="170921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7E61E-97C3-4732-A137-65FB2D8D9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0"/>
          <a:stretch/>
        </p:blipFill>
        <p:spPr>
          <a:xfrm>
            <a:off x="362036" y="2053946"/>
            <a:ext cx="2891770" cy="33033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02E20F-0140-4320-B2AB-22B8C95D74C1}"/>
              </a:ext>
            </a:extLst>
          </p:cNvPr>
          <p:cNvSpPr/>
          <p:nvPr/>
        </p:nvSpPr>
        <p:spPr>
          <a:xfrm>
            <a:off x="100521" y="6427490"/>
            <a:ext cx="3823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https://brilliant.org/wiki/line-integral/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57290-0090-414C-B94B-1F51204294D1}"/>
              </a:ext>
            </a:extLst>
          </p:cNvPr>
          <p:cNvSpPr txBox="1"/>
          <p:nvPr/>
        </p:nvSpPr>
        <p:spPr>
          <a:xfrm>
            <a:off x="418041" y="237632"/>
            <a:ext cx="8326815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Scalar line integral of a function </a:t>
            </a:r>
            <a:r>
              <a:rPr lang="en-US" sz="2800" i="1" dirty="0">
                <a:solidFill>
                  <a:srgbClr val="7030A0"/>
                </a:solidFill>
              </a:rPr>
              <a:t>z = f(x, y) </a:t>
            </a:r>
            <a:r>
              <a:rPr lang="en-US" sz="2800" dirty="0">
                <a:solidFill>
                  <a:srgbClr val="7030A0"/>
                </a:solidFill>
              </a:rPr>
              <a:t>over a curve </a:t>
            </a:r>
            <a:r>
              <a:rPr lang="en-US" sz="2800" i="1" dirty="0">
                <a:solidFill>
                  <a:srgbClr val="7030A0"/>
                </a:solidFill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25933A-1C47-4479-BC8D-7B368A585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33" y="1203666"/>
            <a:ext cx="8038531" cy="1141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CF72F4-4EE5-4353-8D84-58E967AE1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008" y="2544093"/>
            <a:ext cx="4577256" cy="10684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D1D04A-4559-4B4B-84B7-F3BB931D8A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1048"/>
          <a:stretch/>
        </p:blipFill>
        <p:spPr>
          <a:xfrm>
            <a:off x="4114799" y="3872979"/>
            <a:ext cx="4145508" cy="571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7BF817-F8C0-4E3A-83AF-9EFE8CB857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810"/>
          <a:stretch/>
        </p:blipFill>
        <p:spPr>
          <a:xfrm>
            <a:off x="4014007" y="4553206"/>
            <a:ext cx="4335009" cy="5714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5488B9-5D8C-4532-B6D4-2E970982A0C4}"/>
              </a:ext>
            </a:extLst>
          </p:cNvPr>
          <p:cNvSpPr txBox="1"/>
          <p:nvPr/>
        </p:nvSpPr>
        <p:spPr>
          <a:xfrm>
            <a:off x="4872453" y="5297456"/>
            <a:ext cx="420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Note</a:t>
            </a:r>
            <a:r>
              <a:rPr lang="en-US" sz="2800" i="1" dirty="0"/>
              <a:t> C = r([a, b])</a:t>
            </a:r>
          </a:p>
        </p:txBody>
      </p:sp>
    </p:spTree>
    <p:extLst>
      <p:ext uri="{BB962C8B-B14F-4D97-AF65-F5344CB8AC3E}">
        <p14:creationId xmlns:p14="http://schemas.microsoft.com/office/powerpoint/2010/main" val="3730299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93CBD702-673E-479B-BA59-E4EB16A1E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" y="2270642"/>
            <a:ext cx="3690076" cy="4374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36AAB1-2BA1-48F0-B725-929364B88E0A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Scalar surface integral of a function </a:t>
            </a:r>
            <a:r>
              <a:rPr lang="en-US" sz="2600" i="1" dirty="0">
                <a:solidFill>
                  <a:srgbClr val="7030A0"/>
                </a:solidFill>
              </a:rPr>
              <a:t>z = f(x, y) </a:t>
            </a:r>
            <a:r>
              <a:rPr lang="en-US" sz="2600" dirty="0">
                <a:solidFill>
                  <a:srgbClr val="7030A0"/>
                </a:solidFill>
              </a:rPr>
              <a:t>over a surface </a:t>
            </a:r>
            <a:r>
              <a:rPr lang="en-US" sz="2600" i="1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E31CA-1EFF-4F9E-B543-3A3C7D58F3F5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95777-7EE7-4E9B-90CF-AC202965E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1" y="976983"/>
            <a:ext cx="8621486" cy="931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B230E-ED21-4F1F-BCDC-E5774F05C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916" y="2535387"/>
            <a:ext cx="1939754" cy="3345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C6D139-5AA6-4836-A779-39E6A34D7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943" y="2357342"/>
            <a:ext cx="2735943" cy="319936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15BFD8-8632-4438-A5E5-4CC741D858BE}"/>
              </a:ext>
            </a:extLst>
          </p:cNvPr>
          <p:cNvCxnSpPr>
            <a:cxnSpLocks/>
          </p:cNvCxnSpPr>
          <p:nvPr/>
        </p:nvCxnSpPr>
        <p:spPr>
          <a:xfrm>
            <a:off x="6042296" y="4124662"/>
            <a:ext cx="7257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5F4DE2-EDB6-4866-B4F5-21ED5BFFE087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36D78E-DBC5-4B19-AAF3-EA2E25521D42}"/>
              </a:ext>
            </a:extLst>
          </p:cNvPr>
          <p:cNvCxnSpPr>
            <a:cxnSpLocks/>
          </p:cNvCxnSpPr>
          <p:nvPr/>
        </p:nvCxnSpPr>
        <p:spPr>
          <a:xfrm flipV="1">
            <a:off x="3909060" y="2060974"/>
            <a:ext cx="0" cy="432458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4C8616B-E1C9-41CF-94F5-BF27A17D87AB}"/>
              </a:ext>
            </a:extLst>
          </p:cNvPr>
          <p:cNvSpPr/>
          <p:nvPr/>
        </p:nvSpPr>
        <p:spPr>
          <a:xfrm>
            <a:off x="5638799" y="6545627"/>
            <a:ext cx="3505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https://mathinsight.org/parametrized_surface_area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80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85542B-4F51-4646-96D8-D367DF80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9" y="920712"/>
            <a:ext cx="8534400" cy="1571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42B28F-BD8C-48A5-BFCD-18AD59CF13B7}"/>
              </a:ext>
            </a:extLst>
          </p:cNvPr>
          <p:cNvSpPr txBox="1"/>
          <p:nvPr/>
        </p:nvSpPr>
        <p:spPr>
          <a:xfrm>
            <a:off x="478465" y="244551"/>
            <a:ext cx="729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7030A0"/>
                </a:solidFill>
              </a:rPr>
              <a:t>Application 2:  If C is a closed curve,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4B78B-2AEC-49E9-BEA4-8061AF6E0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081" y="2263643"/>
            <a:ext cx="4666624" cy="14509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53A5B3-8823-42AA-8FD8-A11EC9BE0C9A}"/>
              </a:ext>
            </a:extLst>
          </p:cNvPr>
          <p:cNvSpPr/>
          <p:nvPr/>
        </p:nvSpPr>
        <p:spPr>
          <a:xfrm>
            <a:off x="552893" y="4219752"/>
            <a:ext cx="7697972" cy="2244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Note we are adding up the tangential component of F along the curve C</a:t>
            </a: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Example:  Let F = velocity field of a fluid.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313C76-5704-490E-A104-13895980F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2337"/>
            <a:ext cx="33909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88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D047A-B050-4B61-85B0-CD40D0399253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Section 13.8  Surface area</a:t>
            </a:r>
            <a:endParaRPr lang="en-US" sz="2600" i="1" dirty="0">
              <a:solidFill>
                <a:srgbClr val="7030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7617D-AEC5-441B-9D9A-BEF6BE315714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F9AEE4-8AF2-4B40-A2E1-A0AAA2CC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872259"/>
            <a:ext cx="8314658" cy="1094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4C410-D233-4E89-B83A-82EF57CDE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636" y="5901408"/>
            <a:ext cx="4163864" cy="763817"/>
          </a:xfrm>
          <a:prstGeom prst="rect">
            <a:avLst/>
          </a:prstGeom>
        </p:spPr>
      </p:pic>
      <p:pic>
        <p:nvPicPr>
          <p:cNvPr id="14" name="Picture 13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A4F40B9E-70E8-46D3-9D4A-4369707F9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" y="2270642"/>
            <a:ext cx="3690076" cy="43744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FEB3FC-7FFE-4A5C-9425-FBF0F3777EF7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88DBFA-2FFE-458C-8AD7-028432216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916" y="2535387"/>
            <a:ext cx="1939754" cy="3345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E2FE02-F79B-48FA-8356-261B0820B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943" y="2357342"/>
            <a:ext cx="2735943" cy="319936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A43CC4-3ADF-47B5-8C71-94C53540B14E}"/>
              </a:ext>
            </a:extLst>
          </p:cNvPr>
          <p:cNvCxnSpPr>
            <a:cxnSpLocks/>
          </p:cNvCxnSpPr>
          <p:nvPr/>
        </p:nvCxnSpPr>
        <p:spPr>
          <a:xfrm>
            <a:off x="6042296" y="4124662"/>
            <a:ext cx="7257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CDC774-2583-46FF-8679-45D7B1C47076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6A2790-644B-4037-8482-4C1F8B414D3F}"/>
              </a:ext>
            </a:extLst>
          </p:cNvPr>
          <p:cNvCxnSpPr>
            <a:cxnSpLocks/>
          </p:cNvCxnSpPr>
          <p:nvPr/>
        </p:nvCxnSpPr>
        <p:spPr>
          <a:xfrm flipV="1">
            <a:off x="3909060" y="2060974"/>
            <a:ext cx="0" cy="432458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BC8A27A-2F29-4660-97F3-3B4C3042ED56}"/>
              </a:ext>
            </a:extLst>
          </p:cNvPr>
          <p:cNvSpPr/>
          <p:nvPr/>
        </p:nvSpPr>
        <p:spPr>
          <a:xfrm>
            <a:off x="5638799" y="6545627"/>
            <a:ext cx="3505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https://mathinsight.org/parametrized_surface_area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147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D047A-B050-4B61-85B0-CD40D0399253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Section 13.8  Surface area</a:t>
            </a:r>
            <a:endParaRPr lang="en-US" sz="2600" i="1" dirty="0">
              <a:solidFill>
                <a:srgbClr val="7030A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C095C6-1933-4A35-B3EF-58C05E7038CD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7AF2F76-5CC5-4DD2-9AAB-B98A235DA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85" r="20097"/>
          <a:stretch/>
        </p:blipFill>
        <p:spPr>
          <a:xfrm>
            <a:off x="257288" y="2765288"/>
            <a:ext cx="2943112" cy="2853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829F0E-348B-465C-B972-D31E3E911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156"/>
          <a:stretch/>
        </p:blipFill>
        <p:spPr>
          <a:xfrm>
            <a:off x="4203910" y="2611328"/>
            <a:ext cx="4358500" cy="2642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9AEE4-8AF2-4B40-A2E1-A0AAA2CC3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1" y="872259"/>
            <a:ext cx="8314658" cy="1094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4C410-D233-4E89-B83A-82EF57CDE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884" y="5519962"/>
            <a:ext cx="4486277" cy="822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723B7F-4995-4229-B01C-6BFAFE6B0F0A}"/>
              </a:ext>
            </a:extLst>
          </p:cNvPr>
          <p:cNvSpPr/>
          <p:nvPr/>
        </p:nvSpPr>
        <p:spPr>
          <a:xfrm>
            <a:off x="5638799" y="6545627"/>
            <a:ext cx="3505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https://mathinsight.org/parametrized_surface_area</a:t>
            </a:r>
            <a:r>
              <a:rPr lang="en-US" sz="12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EBF87-E38A-4069-8718-F6033B88C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24" y="5600641"/>
            <a:ext cx="2805899" cy="66160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910AC9-8E75-4EA4-A5E5-2219AE1DE595}"/>
              </a:ext>
            </a:extLst>
          </p:cNvPr>
          <p:cNvCxnSpPr>
            <a:cxnSpLocks/>
          </p:cNvCxnSpPr>
          <p:nvPr/>
        </p:nvCxnSpPr>
        <p:spPr>
          <a:xfrm>
            <a:off x="3698780" y="3763155"/>
            <a:ext cx="7257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5F9479-5A40-4A6F-B0BE-4C992A3E64B9}"/>
              </a:ext>
            </a:extLst>
          </p:cNvPr>
          <p:cNvCxnSpPr>
            <a:cxnSpLocks/>
          </p:cNvCxnSpPr>
          <p:nvPr/>
        </p:nvCxnSpPr>
        <p:spPr>
          <a:xfrm>
            <a:off x="3478196" y="5931442"/>
            <a:ext cx="7257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33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36AAB1-2BA1-48F0-B725-929364B88E0A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Scalar surface integral of a function </a:t>
            </a:r>
            <a:r>
              <a:rPr lang="en-US" sz="2600" i="1" dirty="0">
                <a:solidFill>
                  <a:srgbClr val="7030A0"/>
                </a:solidFill>
              </a:rPr>
              <a:t>z = f(x, y) </a:t>
            </a:r>
            <a:r>
              <a:rPr lang="en-US" sz="2600" dirty="0">
                <a:solidFill>
                  <a:srgbClr val="7030A0"/>
                </a:solidFill>
              </a:rPr>
              <a:t>over a surface </a:t>
            </a:r>
            <a:r>
              <a:rPr lang="en-US" sz="2600" i="1" dirty="0">
                <a:solidFill>
                  <a:srgbClr val="7030A0"/>
                </a:solidFill>
              </a:rPr>
              <a:t>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95777-7EE7-4E9B-90CF-AC202965E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1" y="976983"/>
            <a:ext cx="8621486" cy="93156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5F4DE2-EDB6-4866-B4F5-21ED5BFFE087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umbrella&#10;&#10;Description automatically generated">
            <a:extLst>
              <a:ext uri="{FF2B5EF4-FFF2-40B4-BE49-F238E27FC236}">
                <a16:creationId xmlns:a16="http://schemas.microsoft.com/office/drawing/2014/main" id="{53A80B71-8103-464C-9CE4-562AB3982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57" y="2381941"/>
            <a:ext cx="5000172" cy="38584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0827CF-54B2-4E0B-AA53-2C42516136A0}"/>
              </a:ext>
            </a:extLst>
          </p:cNvPr>
          <p:cNvSpPr/>
          <p:nvPr/>
        </p:nvSpPr>
        <p:spPr>
          <a:xfrm>
            <a:off x="2627085" y="6475928"/>
            <a:ext cx="48622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http://sites.millersville.edu/bikenaga/calculus/surface-integrals/surface-integrals.html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7350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152CC1-974E-4BB0-8C53-517E2D5E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5962"/>
            <a:ext cx="9027886" cy="2839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A7FF3D-2B63-42CD-87DD-4EEC6C375238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Scalar surface integral of a function </a:t>
            </a:r>
            <a:r>
              <a:rPr lang="en-US" sz="2600" i="1" dirty="0">
                <a:solidFill>
                  <a:srgbClr val="7030A0"/>
                </a:solidFill>
              </a:rPr>
              <a:t>z = f(x, y) </a:t>
            </a:r>
            <a:r>
              <a:rPr lang="en-US" sz="2600" dirty="0">
                <a:solidFill>
                  <a:srgbClr val="7030A0"/>
                </a:solidFill>
              </a:rPr>
              <a:t>over a surface </a:t>
            </a:r>
            <a:r>
              <a:rPr lang="en-US" sz="2600" i="1" dirty="0">
                <a:solidFill>
                  <a:srgbClr val="7030A0"/>
                </a:solidFill>
              </a:rPr>
              <a:t>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32304-2428-430F-9D21-29AB1391E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1" y="976983"/>
            <a:ext cx="8621486" cy="93156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81A43E-5E88-4205-A580-DBF0615F49A7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7F8E8D2C-9620-430A-9ABB-B3E3D9FBE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03" y="3726711"/>
            <a:ext cx="2906097" cy="22425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DD43FB-1CBB-4C75-999D-708EF3150C1C}"/>
              </a:ext>
            </a:extLst>
          </p:cNvPr>
          <p:cNvSpPr/>
          <p:nvPr/>
        </p:nvSpPr>
        <p:spPr>
          <a:xfrm>
            <a:off x="4434620" y="6611779"/>
            <a:ext cx="48622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5"/>
              </a:rPr>
              <a:t>http://sites.millersville.edu/bikenaga/calculus/surface-integrals/surface-integrals.html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365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A7FF3D-2B63-42CD-87DD-4EEC6C375238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Scalar surface integral of a function </a:t>
            </a:r>
            <a:r>
              <a:rPr lang="en-US" sz="2600" i="1" dirty="0">
                <a:solidFill>
                  <a:srgbClr val="7030A0"/>
                </a:solidFill>
              </a:rPr>
              <a:t>z = f(x, y) </a:t>
            </a:r>
            <a:r>
              <a:rPr lang="en-US" sz="2600" dirty="0">
                <a:solidFill>
                  <a:srgbClr val="7030A0"/>
                </a:solidFill>
              </a:rPr>
              <a:t>over a surface </a:t>
            </a:r>
            <a:r>
              <a:rPr lang="en-US" sz="2600" i="1" dirty="0">
                <a:solidFill>
                  <a:srgbClr val="7030A0"/>
                </a:solidFill>
              </a:rPr>
              <a:t>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32304-2428-430F-9D21-29AB1391E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1" y="976983"/>
            <a:ext cx="8621486" cy="93156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81A43E-5E88-4205-A580-DBF0615F49A7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BE37563-32C5-4294-A728-8808B4BF2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430"/>
            <a:ext cx="9144000" cy="40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415417-A166-4CE0-8631-38FF53673157}"/>
              </a:ext>
            </a:extLst>
          </p:cNvPr>
          <p:cNvSpPr/>
          <p:nvPr/>
        </p:nvSpPr>
        <p:spPr>
          <a:xfrm>
            <a:off x="0" y="6488668"/>
            <a:ext cx="7176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https://www.math24.net/physical-applications-surface-integrals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C04E2-9827-405C-99B3-A5D74A450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761"/>
          <a:stretch/>
        </p:blipFill>
        <p:spPr>
          <a:xfrm>
            <a:off x="223284" y="131054"/>
            <a:ext cx="8912776" cy="95346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C579A1-AB87-4696-9BA7-105C1EA01EB2}"/>
              </a:ext>
            </a:extLst>
          </p:cNvPr>
          <p:cNvGrpSpPr/>
          <p:nvPr/>
        </p:nvGrpSpPr>
        <p:grpSpPr>
          <a:xfrm>
            <a:off x="6758541" y="3738890"/>
            <a:ext cx="2162175" cy="3119110"/>
            <a:chOff x="6627224" y="1881111"/>
            <a:chExt cx="2162175" cy="311911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0CBFCB4A-DEA7-4513-AB6C-F822C331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224" y="1881111"/>
              <a:ext cx="2162175" cy="28575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0CEF59-1353-479E-B8FF-9B40ACB472F7}"/>
                </a:ext>
              </a:extLst>
            </p:cNvPr>
            <p:cNvSpPr/>
            <p:nvPr/>
          </p:nvSpPr>
          <p:spPr>
            <a:xfrm>
              <a:off x="7286227" y="4738611"/>
              <a:ext cx="12907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u="sng" dirty="0">
                  <a:solidFill>
                    <a:srgbClr val="0070C0"/>
                  </a:solidFill>
                </a:rPr>
                <a:t>wolframalpha.com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530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415417-A166-4CE0-8631-38FF53673157}"/>
              </a:ext>
            </a:extLst>
          </p:cNvPr>
          <p:cNvSpPr/>
          <p:nvPr/>
        </p:nvSpPr>
        <p:spPr>
          <a:xfrm>
            <a:off x="0" y="6488668"/>
            <a:ext cx="7176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https://www.math24.net/physical-applications-surface-integrals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C04E2-9827-405C-99B3-A5D74A450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254"/>
          <a:stretch/>
        </p:blipFill>
        <p:spPr>
          <a:xfrm>
            <a:off x="223284" y="131053"/>
            <a:ext cx="8912776" cy="153825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C579A1-AB87-4696-9BA7-105C1EA01EB2}"/>
              </a:ext>
            </a:extLst>
          </p:cNvPr>
          <p:cNvGrpSpPr/>
          <p:nvPr/>
        </p:nvGrpSpPr>
        <p:grpSpPr>
          <a:xfrm>
            <a:off x="6758541" y="3738890"/>
            <a:ext cx="2162175" cy="3119110"/>
            <a:chOff x="6627224" y="1881111"/>
            <a:chExt cx="2162175" cy="311911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0CBFCB4A-DEA7-4513-AB6C-F822C331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224" y="1881111"/>
              <a:ext cx="2162175" cy="28575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0CEF59-1353-479E-B8FF-9B40ACB472F7}"/>
                </a:ext>
              </a:extLst>
            </p:cNvPr>
            <p:cNvSpPr/>
            <p:nvPr/>
          </p:nvSpPr>
          <p:spPr>
            <a:xfrm>
              <a:off x="7286227" y="4738611"/>
              <a:ext cx="12907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u="sng" dirty="0">
                  <a:solidFill>
                    <a:srgbClr val="0070C0"/>
                  </a:solidFill>
                </a:rPr>
                <a:t>wolframalpha.com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7487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415417-A166-4CE0-8631-38FF53673157}"/>
              </a:ext>
            </a:extLst>
          </p:cNvPr>
          <p:cNvSpPr/>
          <p:nvPr/>
        </p:nvSpPr>
        <p:spPr>
          <a:xfrm>
            <a:off x="0" y="6488668"/>
            <a:ext cx="7176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https://www.math24.net/physical-applications-surface-integrals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C04E2-9827-405C-99B3-A5D74A450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836"/>
          <a:stretch/>
        </p:blipFill>
        <p:spPr>
          <a:xfrm>
            <a:off x="223284" y="131053"/>
            <a:ext cx="8912776" cy="22719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C579A1-AB87-4696-9BA7-105C1EA01EB2}"/>
              </a:ext>
            </a:extLst>
          </p:cNvPr>
          <p:cNvGrpSpPr/>
          <p:nvPr/>
        </p:nvGrpSpPr>
        <p:grpSpPr>
          <a:xfrm>
            <a:off x="6758541" y="3738890"/>
            <a:ext cx="2162175" cy="3119110"/>
            <a:chOff x="6627224" y="1881111"/>
            <a:chExt cx="2162175" cy="311911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0CBFCB4A-DEA7-4513-AB6C-F822C331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224" y="1881111"/>
              <a:ext cx="2162175" cy="28575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0CEF59-1353-479E-B8FF-9B40ACB472F7}"/>
                </a:ext>
              </a:extLst>
            </p:cNvPr>
            <p:cNvSpPr/>
            <p:nvPr/>
          </p:nvSpPr>
          <p:spPr>
            <a:xfrm>
              <a:off x="7286227" y="4738611"/>
              <a:ext cx="12907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u="sng" dirty="0">
                  <a:solidFill>
                    <a:srgbClr val="0070C0"/>
                  </a:solidFill>
                </a:rPr>
                <a:t>wolframalpha.com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70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415417-A166-4CE0-8631-38FF53673157}"/>
              </a:ext>
            </a:extLst>
          </p:cNvPr>
          <p:cNvSpPr/>
          <p:nvPr/>
        </p:nvSpPr>
        <p:spPr>
          <a:xfrm>
            <a:off x="0" y="6488668"/>
            <a:ext cx="7176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https://www.math24.net/physical-applications-surface-integrals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C04E2-9827-405C-99B3-A5D74A450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625"/>
          <a:stretch/>
        </p:blipFill>
        <p:spPr>
          <a:xfrm>
            <a:off x="223284" y="131053"/>
            <a:ext cx="8912776" cy="47811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C579A1-AB87-4696-9BA7-105C1EA01EB2}"/>
              </a:ext>
            </a:extLst>
          </p:cNvPr>
          <p:cNvGrpSpPr/>
          <p:nvPr/>
        </p:nvGrpSpPr>
        <p:grpSpPr>
          <a:xfrm>
            <a:off x="6758541" y="3738890"/>
            <a:ext cx="2162175" cy="3119110"/>
            <a:chOff x="6627224" y="1881111"/>
            <a:chExt cx="2162175" cy="311911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0CBFCB4A-DEA7-4513-AB6C-F822C331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224" y="1881111"/>
              <a:ext cx="2162175" cy="28575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0CEF59-1353-479E-B8FF-9B40ACB472F7}"/>
                </a:ext>
              </a:extLst>
            </p:cNvPr>
            <p:cNvSpPr/>
            <p:nvPr/>
          </p:nvSpPr>
          <p:spPr>
            <a:xfrm>
              <a:off x="7286227" y="4738611"/>
              <a:ext cx="12907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u="sng" dirty="0">
                  <a:solidFill>
                    <a:srgbClr val="0070C0"/>
                  </a:solidFill>
                </a:rPr>
                <a:t>wolframalpha.com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569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415417-A166-4CE0-8631-38FF53673157}"/>
              </a:ext>
            </a:extLst>
          </p:cNvPr>
          <p:cNvSpPr/>
          <p:nvPr/>
        </p:nvSpPr>
        <p:spPr>
          <a:xfrm>
            <a:off x="0" y="6488668"/>
            <a:ext cx="7176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https://www.math24.net/physical-applications-surface-integrals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C04E2-9827-405C-99B3-A5D74A450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297"/>
          <a:stretch/>
        </p:blipFill>
        <p:spPr>
          <a:xfrm>
            <a:off x="223284" y="131053"/>
            <a:ext cx="8912776" cy="566369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C579A1-AB87-4696-9BA7-105C1EA01EB2}"/>
              </a:ext>
            </a:extLst>
          </p:cNvPr>
          <p:cNvGrpSpPr/>
          <p:nvPr/>
        </p:nvGrpSpPr>
        <p:grpSpPr>
          <a:xfrm>
            <a:off x="7336465" y="2165271"/>
            <a:ext cx="1807535" cy="2598115"/>
            <a:chOff x="6627224" y="1881111"/>
            <a:chExt cx="2162175" cy="311911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0CBFCB4A-DEA7-4513-AB6C-F822C331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224" y="1881111"/>
              <a:ext cx="2162175" cy="28575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0CEF59-1353-479E-B8FF-9B40ACB472F7}"/>
                </a:ext>
              </a:extLst>
            </p:cNvPr>
            <p:cNvSpPr/>
            <p:nvPr/>
          </p:nvSpPr>
          <p:spPr>
            <a:xfrm>
              <a:off x="7286227" y="4738611"/>
              <a:ext cx="12907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u="sng" dirty="0">
                  <a:solidFill>
                    <a:srgbClr val="0070C0"/>
                  </a:solidFill>
                </a:rPr>
                <a:t>wolframalpha.com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946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85542B-4F51-4646-96D8-D367DF80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9" y="920712"/>
            <a:ext cx="8534400" cy="1571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42B28F-BD8C-48A5-BFCD-18AD59CF13B7}"/>
              </a:ext>
            </a:extLst>
          </p:cNvPr>
          <p:cNvSpPr txBox="1"/>
          <p:nvPr/>
        </p:nvSpPr>
        <p:spPr>
          <a:xfrm>
            <a:off x="478465" y="244551"/>
            <a:ext cx="729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7030A0"/>
                </a:solidFill>
              </a:rPr>
              <a:t>Application 2:  If C is a closed curve,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4B78B-2AEC-49E9-BEA4-8061AF6E0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081" y="2263643"/>
            <a:ext cx="4666624" cy="14509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53A5B3-8823-42AA-8FD8-A11EC9BE0C9A}"/>
              </a:ext>
            </a:extLst>
          </p:cNvPr>
          <p:cNvSpPr/>
          <p:nvPr/>
        </p:nvSpPr>
        <p:spPr>
          <a:xfrm>
            <a:off x="552893" y="4219752"/>
            <a:ext cx="7697972" cy="2244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Note we are adding up the tangential component of F along the curve C</a:t>
            </a: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Example:  Let F = velocity field of a fluid.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313C76-5704-490E-A104-13895980F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2337"/>
            <a:ext cx="33909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76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3C5C5-2424-4688-BBA9-646A74702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108"/>
          <a:stretch/>
        </p:blipFill>
        <p:spPr>
          <a:xfrm>
            <a:off x="-7940" y="2402958"/>
            <a:ext cx="9144000" cy="8612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415417-A166-4CE0-8631-38FF53673157}"/>
              </a:ext>
            </a:extLst>
          </p:cNvPr>
          <p:cNvSpPr/>
          <p:nvPr/>
        </p:nvSpPr>
        <p:spPr>
          <a:xfrm>
            <a:off x="0" y="6488668"/>
            <a:ext cx="7176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https://www.math24.net/physical-applications-surface-integrals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C04E2-9827-405C-99B3-A5D74A4505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836"/>
          <a:stretch/>
        </p:blipFill>
        <p:spPr>
          <a:xfrm>
            <a:off x="223284" y="131053"/>
            <a:ext cx="8912776" cy="22719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C579A1-AB87-4696-9BA7-105C1EA01EB2}"/>
              </a:ext>
            </a:extLst>
          </p:cNvPr>
          <p:cNvGrpSpPr/>
          <p:nvPr/>
        </p:nvGrpSpPr>
        <p:grpSpPr>
          <a:xfrm>
            <a:off x="7272670" y="4029740"/>
            <a:ext cx="1648046" cy="2828260"/>
            <a:chOff x="6627224" y="1881111"/>
            <a:chExt cx="2162175" cy="311911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0CBFCB4A-DEA7-4513-AB6C-F822C331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224" y="1881111"/>
              <a:ext cx="2162175" cy="28575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0CEF59-1353-479E-B8FF-9B40ACB472F7}"/>
                </a:ext>
              </a:extLst>
            </p:cNvPr>
            <p:cNvSpPr/>
            <p:nvPr/>
          </p:nvSpPr>
          <p:spPr>
            <a:xfrm>
              <a:off x="7286227" y="4738611"/>
              <a:ext cx="12907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u="sng" dirty="0">
                  <a:solidFill>
                    <a:srgbClr val="0070C0"/>
                  </a:solidFill>
                </a:rPr>
                <a:t>wolframalpha.com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611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3C5C5-2424-4688-BBA9-646A7470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40" y="2402958"/>
            <a:ext cx="9144000" cy="34598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415417-A166-4CE0-8631-38FF53673157}"/>
              </a:ext>
            </a:extLst>
          </p:cNvPr>
          <p:cNvSpPr/>
          <p:nvPr/>
        </p:nvSpPr>
        <p:spPr>
          <a:xfrm>
            <a:off x="0" y="6488668"/>
            <a:ext cx="7176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https://www.math24.net/physical-applications-surface-integrals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C04E2-9827-405C-99B3-A5D74A4505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836"/>
          <a:stretch/>
        </p:blipFill>
        <p:spPr>
          <a:xfrm>
            <a:off x="223284" y="131053"/>
            <a:ext cx="8912776" cy="22719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C579A1-AB87-4696-9BA7-105C1EA01EB2}"/>
              </a:ext>
            </a:extLst>
          </p:cNvPr>
          <p:cNvGrpSpPr/>
          <p:nvPr/>
        </p:nvGrpSpPr>
        <p:grpSpPr>
          <a:xfrm>
            <a:off x="7272670" y="4029740"/>
            <a:ext cx="1648046" cy="2828260"/>
            <a:chOff x="6627224" y="1881111"/>
            <a:chExt cx="2162175" cy="311911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0CBFCB4A-DEA7-4513-AB6C-F822C331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224" y="1881111"/>
              <a:ext cx="2162175" cy="28575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0CEF59-1353-479E-B8FF-9B40ACB472F7}"/>
                </a:ext>
              </a:extLst>
            </p:cNvPr>
            <p:cNvSpPr/>
            <p:nvPr/>
          </p:nvSpPr>
          <p:spPr>
            <a:xfrm>
              <a:off x="7286227" y="4738611"/>
              <a:ext cx="12907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u="sng" dirty="0">
                  <a:solidFill>
                    <a:srgbClr val="0070C0"/>
                  </a:solidFill>
                </a:rPr>
                <a:t>wolframalpha.com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600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415417-A166-4CE0-8631-38FF53673157}"/>
              </a:ext>
            </a:extLst>
          </p:cNvPr>
          <p:cNvSpPr/>
          <p:nvPr/>
        </p:nvSpPr>
        <p:spPr>
          <a:xfrm>
            <a:off x="0" y="6488668"/>
            <a:ext cx="7176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https://www.math24.net/physical-applications-surface-integrals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C04E2-9827-405C-99B3-A5D74A450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4" y="131053"/>
            <a:ext cx="7485028" cy="65422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C579A1-AB87-4696-9BA7-105C1EA01EB2}"/>
              </a:ext>
            </a:extLst>
          </p:cNvPr>
          <p:cNvGrpSpPr/>
          <p:nvPr/>
        </p:nvGrpSpPr>
        <p:grpSpPr>
          <a:xfrm>
            <a:off x="6627224" y="1881111"/>
            <a:ext cx="2162175" cy="3119110"/>
            <a:chOff x="6627224" y="1881111"/>
            <a:chExt cx="2162175" cy="311911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0CBFCB4A-DEA7-4513-AB6C-F822C331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224" y="1881111"/>
              <a:ext cx="2162175" cy="28575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0CEF59-1353-479E-B8FF-9B40ACB472F7}"/>
                </a:ext>
              </a:extLst>
            </p:cNvPr>
            <p:cNvSpPr/>
            <p:nvPr/>
          </p:nvSpPr>
          <p:spPr>
            <a:xfrm>
              <a:off x="7286227" y="4738611"/>
              <a:ext cx="12907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u="sng" dirty="0">
                  <a:solidFill>
                    <a:srgbClr val="0070C0"/>
                  </a:solidFill>
                </a:rPr>
                <a:t>wolframalpha.com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626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3F3533-A3A6-456D-9DC0-5FB8F2988450}"/>
              </a:ext>
            </a:extLst>
          </p:cNvPr>
          <p:cNvSpPr txBox="1"/>
          <p:nvPr/>
        </p:nvSpPr>
        <p:spPr>
          <a:xfrm>
            <a:off x="667657" y="113746"/>
            <a:ext cx="7993342" cy="2101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600" dirty="0"/>
              <a:t>14.5:  Surface Integrals</a:t>
            </a:r>
          </a:p>
          <a:p>
            <a:pPr algn="l">
              <a:lnSpc>
                <a:spcPct val="150000"/>
              </a:lnSpc>
            </a:pPr>
            <a:r>
              <a:rPr lang="en-US" sz="4800" dirty="0"/>
              <a:t>Part 2:  Vector surface integrals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BE4D6-1B94-468D-8DE3-F619824CE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42" y="2215219"/>
            <a:ext cx="6783572" cy="39945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2A3D36-AC19-4770-A8BB-389F291BAC59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133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9E202-88F3-48BB-A837-B7C46DD30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6" r="56183" b="72154"/>
          <a:stretch/>
        </p:blipFill>
        <p:spPr>
          <a:xfrm>
            <a:off x="4611377" y="-6786"/>
            <a:ext cx="4079552" cy="3774086"/>
          </a:xfrm>
          <a:prstGeom prst="rect">
            <a:avLst/>
          </a:prstGeom>
        </p:spPr>
      </p:pic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9502841E-2781-4493-B7AF-B394FA602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43" y="967756"/>
            <a:ext cx="2860111" cy="2288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A3C5CB-E869-4384-A468-D34CAA03A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24" t="70570"/>
          <a:stretch/>
        </p:blipFill>
        <p:spPr>
          <a:xfrm rot="4237744">
            <a:off x="6040191" y="4086103"/>
            <a:ext cx="2393903" cy="2633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647F18-5D05-4DF1-AB36-FC18D5849E5C}"/>
              </a:ext>
            </a:extLst>
          </p:cNvPr>
          <p:cNvSpPr txBox="1"/>
          <p:nvPr/>
        </p:nvSpPr>
        <p:spPr>
          <a:xfrm>
            <a:off x="4764857" y="62932"/>
            <a:ext cx="32132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F</a:t>
            </a:r>
            <a:r>
              <a:rPr lang="en-US" sz="3200" dirty="0"/>
              <a:t> is a vector field.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4B5678-FDBE-4AE5-84BE-C47AFB1B7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72" y="3330173"/>
            <a:ext cx="4666624" cy="14509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3513FD-3684-42CD-9955-98317C81C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45" y="4719085"/>
            <a:ext cx="5640597" cy="883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02057E-BB9D-40C3-86E7-547FF649B7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8" y="5602310"/>
            <a:ext cx="4666624" cy="1194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9D80BF-9CE6-4375-81A8-4040CCFC5506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line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04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504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52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475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740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73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81FF3C-9B7F-4A06-B878-67423D65B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42"/>
          <a:stretch/>
        </p:blipFill>
        <p:spPr>
          <a:xfrm>
            <a:off x="-20116" y="3214944"/>
            <a:ext cx="9144000" cy="35048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6FB0E86-77E9-4857-93A8-421A984F96E6}"/>
              </a:ext>
            </a:extLst>
          </p:cNvPr>
          <p:cNvGrpSpPr/>
          <p:nvPr/>
        </p:nvGrpSpPr>
        <p:grpSpPr>
          <a:xfrm>
            <a:off x="126461" y="104630"/>
            <a:ext cx="9163179" cy="3110314"/>
            <a:chOff x="142363" y="104630"/>
            <a:chExt cx="9163179" cy="31103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DB854D-F9AB-474A-B031-0FE232175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104630"/>
              <a:ext cx="8981521" cy="286722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41AFE4-F29D-4801-94A1-0AD888AD512F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86DF7F0-92A7-4149-AF0D-814762E5CE35}"/>
              </a:ext>
            </a:extLst>
          </p:cNvPr>
          <p:cNvSpPr txBox="1"/>
          <p:nvPr/>
        </p:nvSpPr>
        <p:spPr>
          <a:xfrm>
            <a:off x="2433312" y="-31804"/>
            <a:ext cx="324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(Section 14.4)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1E364-A693-4054-A1E7-3BC4366D2F99}"/>
              </a:ext>
            </a:extLst>
          </p:cNvPr>
          <p:cNvSpPr txBox="1"/>
          <p:nvPr/>
        </p:nvSpPr>
        <p:spPr>
          <a:xfrm>
            <a:off x="2585712" y="3269315"/>
            <a:ext cx="324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(Section 14.7)</a:t>
            </a:r>
          </a:p>
        </p:txBody>
      </p:sp>
    </p:spTree>
    <p:extLst>
      <p:ext uri="{BB962C8B-B14F-4D97-AF65-F5344CB8AC3E}">
        <p14:creationId xmlns:p14="http://schemas.microsoft.com/office/powerpoint/2010/main" val="36786248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677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026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4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2C9702-5262-4767-B27D-06B62BE8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86" y="357809"/>
            <a:ext cx="8602339" cy="578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4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16B86-854A-4F2A-ACB3-60417352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35" y="310023"/>
            <a:ext cx="8600152" cy="59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8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BCDBDE-2398-4DAD-BDA9-50B4A54DBDBC}"/>
              </a:ext>
            </a:extLst>
          </p:cNvPr>
          <p:cNvGrpSpPr/>
          <p:nvPr/>
        </p:nvGrpSpPr>
        <p:grpSpPr>
          <a:xfrm>
            <a:off x="126461" y="104630"/>
            <a:ext cx="9163179" cy="3110314"/>
            <a:chOff x="142363" y="104630"/>
            <a:chExt cx="9163179" cy="31103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63D04-2D3D-45CB-B254-D65A4A68D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147" b="11093"/>
            <a:stretch/>
          </p:blipFill>
          <p:spPr>
            <a:xfrm>
              <a:off x="142363" y="104630"/>
              <a:ext cx="8981521" cy="286722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4918C6-6A5D-49E4-B7E6-5D3E64D025B5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3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0202310-2DF9-4AC4-A364-83E1D7667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89" y="3606784"/>
            <a:ext cx="8189843" cy="247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8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17A185-3C71-413E-8361-B0CE2352D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3" y="397564"/>
            <a:ext cx="8595686" cy="55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6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wire&#10;&#10;Description automatically generated">
            <a:extLst>
              <a:ext uri="{FF2B5EF4-FFF2-40B4-BE49-F238E27FC236}">
                <a16:creationId xmlns:a16="http://schemas.microsoft.com/office/drawing/2014/main" id="{A9C7EC7D-3061-4AA7-9347-06D5B7DD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89" y="1655036"/>
            <a:ext cx="2809875" cy="2705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E2BC33-73EC-49FB-9C02-D68EA6F40CEB}"/>
              </a:ext>
            </a:extLst>
          </p:cNvPr>
          <p:cNvSpPr/>
          <p:nvPr/>
        </p:nvSpPr>
        <p:spPr>
          <a:xfrm>
            <a:off x="5164373" y="409852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3"/>
              </a:rPr>
              <a:t>http://tutorial.math.lamar.edu/Classes/CalcIII/StokesTheorem.aspx</a:t>
            </a:r>
            <a:r>
              <a:rPr lang="en-US" sz="1050" dirty="0"/>
              <a:t>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8932594-D377-4CEA-8141-4262209B2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3" y="1345037"/>
            <a:ext cx="4460248" cy="2884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F289BE-3512-4836-BF0C-E817765CF86A}"/>
              </a:ext>
            </a:extLst>
          </p:cNvPr>
          <p:cNvSpPr/>
          <p:nvPr/>
        </p:nvSpPr>
        <p:spPr>
          <a:xfrm>
            <a:off x="1014219" y="4098526"/>
            <a:ext cx="24432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5"/>
              </a:rPr>
              <a:t>https://byjus.com/maths/stokes-theorem/</a:t>
            </a:r>
            <a:r>
              <a:rPr lang="en-US" sz="10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A33315-C553-4C16-A768-3A4C9E994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1" y="97262"/>
            <a:ext cx="7800975" cy="1247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7C7058-DA92-40CA-9E61-D5E962944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6" y="4539330"/>
            <a:ext cx="8248650" cy="10953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91CA53-D4BF-4945-B6CB-43FD02C0929D}"/>
              </a:ext>
            </a:extLst>
          </p:cNvPr>
          <p:cNvCxnSpPr/>
          <p:nvPr/>
        </p:nvCxnSpPr>
        <p:spPr>
          <a:xfrm>
            <a:off x="0" y="4539330"/>
            <a:ext cx="92076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086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1862</TotalTime>
  <Words>679</Words>
  <Application>Microsoft Office PowerPoint</Application>
  <PresentationFormat>On-screen Show (4:3)</PresentationFormat>
  <Paragraphs>67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71</cp:revision>
  <dcterms:created xsi:type="dcterms:W3CDTF">2020-04-07T21:04:51Z</dcterms:created>
  <dcterms:modified xsi:type="dcterms:W3CDTF">2020-04-13T06:44:16Z</dcterms:modified>
</cp:coreProperties>
</file>