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6" r:id="rId2"/>
    <p:sldId id="350" r:id="rId3"/>
    <p:sldId id="327" r:id="rId4"/>
    <p:sldId id="270" r:id="rId5"/>
    <p:sldId id="319" r:id="rId6"/>
    <p:sldId id="320" r:id="rId7"/>
    <p:sldId id="321" r:id="rId8"/>
    <p:sldId id="322" r:id="rId9"/>
    <p:sldId id="324" r:id="rId10"/>
    <p:sldId id="323" r:id="rId11"/>
    <p:sldId id="325" r:id="rId12"/>
    <p:sldId id="271" r:id="rId13"/>
    <p:sldId id="276" r:id="rId14"/>
    <p:sldId id="275" r:id="rId15"/>
    <p:sldId id="347" r:id="rId16"/>
    <p:sldId id="315" r:id="rId17"/>
    <p:sldId id="316" r:id="rId18"/>
    <p:sldId id="317" r:id="rId19"/>
    <p:sldId id="318" r:id="rId20"/>
    <p:sldId id="346" r:id="rId21"/>
    <p:sldId id="283" r:id="rId22"/>
    <p:sldId id="284" r:id="rId23"/>
    <p:sldId id="286" r:id="rId24"/>
    <p:sldId id="287" r:id="rId25"/>
    <p:sldId id="285" r:id="rId26"/>
    <p:sldId id="312" r:id="rId27"/>
    <p:sldId id="288" r:id="rId28"/>
    <p:sldId id="313" r:id="rId29"/>
    <p:sldId id="328" r:id="rId30"/>
    <p:sldId id="329" r:id="rId31"/>
    <p:sldId id="330" r:id="rId32"/>
    <p:sldId id="331" r:id="rId33"/>
    <p:sldId id="332" r:id="rId34"/>
    <p:sldId id="348" r:id="rId35"/>
    <p:sldId id="34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0402" autoAdjust="0"/>
  </p:normalViewPr>
  <p:slideViewPr>
    <p:cSldViewPr snapToGrid="0">
      <p:cViewPr varScale="1">
        <p:scale>
          <a:sx n="40" d="100"/>
          <a:sy n="40" d="100"/>
        </p:scale>
        <p:origin x="94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7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1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9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ABFC-A145-46DC-969D-7DE4A4E319F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5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tutorial.math.lamar.edu/Classes/CalcIII/GreensTheorem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tutorial.math.lamar.edu/Classes/CalcIII/GreensTheorem.asp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tutorial.math.lamar.edu/Classes/CalcIII/GreensTheorem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textbc.ca/calculusv3openstax/chapter/greens-theore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pentextbc.ca/calculusv3openstax/chapter/greens-theorem/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s://opentextbc.ca/calculusv3openstax/chapter/greens-theore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textbc.ca/calculusv3openstax/chapter/greens-theorem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textbc.ca/calculusv3openstax/chapter/greens-theorem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textbc.ca/calculusv3openstax/chapter/greens-theorem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textbc.ca/calculusv3openstax/chapter/greens-theorem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khanacademy.org/math/multivariable-calculus/greens-theorem-and-stokes-theorem/stokes-theorem-articles/a/stokes-theore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greens_theorem_find_are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hyperlink" Target="https://mathinsight.org/greens_theorem_find_area" TargetMode="Externa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hyperlink" Target="https://mathinsight.org/greens_theorem_find_area" TargetMode="Externa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hyperlink" Target="https://mathinsight.org/greens_theorem_find_area" TargetMode="Externa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utorial.math.lamar.edu/Classes/CalcIII/GreensTheorem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.divms.uiowa.edu/~idarcy/COURSES/3550/Spring20/online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CalcIII/GreensTheorem.asp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CalcIII/StokesTheorem.aspx" TargetMode="External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hyperlink" Target="https://byjus.com/maths/stokes-theorem/" TargetMode="Externa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ltcconline.net/greenl/courses/202/vectorIntegration/greensTheorem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tutorial.math.lamar.edu/Classes/CalcIII/GreensTheorem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blog.naver.com/PostView.nhn?blogId=mindo1103&amp;logNo=90179767504&amp;parentCategoryNo=35&amp;categoryNo=&amp;viewDate=&amp;isShowPopularPosts=true&amp;from=search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tutorial.math.lamar.edu/Classes/CalcIII/GreensTheorem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ltcconline.net/greenl/courses/202/vectorIntegration/greensTheorem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tutorial.math.lamar.edu/Classes/CalcIII/GreensTheorem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athinsigh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tutorial.math.lamar.edu/Classes/CalcIII/GreensTheorem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athinsigh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tutorial.math.lamar.edu/Classes/CalcIII/GreensTheorem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hyperlink" Target="https://mathinsigh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tutorial.math.lamar.edu/Classes/CalcIII/GreensTheorem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DBD94F-459B-4065-BF04-A81E973FD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824" y="0"/>
            <a:ext cx="402631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BD9939-EE78-4A0E-86CF-6F72E82A5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4" y="787179"/>
            <a:ext cx="5223126" cy="5959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496A7F-50EB-4950-9B46-6ED287ECC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35523" cy="787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ECAAA2-6659-4824-8077-DB0935640876}"/>
              </a:ext>
            </a:extLst>
          </p:cNvPr>
          <p:cNvSpPr txBox="1"/>
          <p:nvPr/>
        </p:nvSpPr>
        <p:spPr>
          <a:xfrm>
            <a:off x="3520951" y="3164617"/>
            <a:ext cx="18288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FF00"/>
                </a:solidFill>
              </a:rPr>
              <a:t>Survey due today at 5pm</a:t>
            </a:r>
          </a:p>
        </p:txBody>
      </p:sp>
    </p:spTree>
    <p:extLst>
      <p:ext uri="{BB962C8B-B14F-4D97-AF65-F5344CB8AC3E}">
        <p14:creationId xmlns:p14="http://schemas.microsoft.com/office/powerpoint/2010/main" val="48952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http://tutorial.math.lamar.edu/Classes/CalcIII/GreensTheorem.aspx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2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11" name="Picture 10" descr="A picture containing drawing, device, clock&#10;&#10;Description automatically generated">
            <a:extLst>
              <a:ext uri="{FF2B5EF4-FFF2-40B4-BE49-F238E27FC236}">
                <a16:creationId xmlns:a16="http://schemas.microsoft.com/office/drawing/2014/main" id="{F5F4A15B-40F1-4BB4-8ECD-FDF21FC1D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89" y="3267755"/>
            <a:ext cx="3540300" cy="337117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A89DE57-3E26-4DD9-BEB9-30F9544B050F}"/>
              </a:ext>
            </a:extLst>
          </p:cNvPr>
          <p:cNvGrpSpPr/>
          <p:nvPr/>
        </p:nvGrpSpPr>
        <p:grpSpPr>
          <a:xfrm>
            <a:off x="2146851" y="3429000"/>
            <a:ext cx="3540300" cy="3099190"/>
            <a:chOff x="965200" y="3287345"/>
            <a:chExt cx="7104743" cy="326554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1B74D99-E321-46D4-AE46-2DF715DD791E}"/>
                </a:ext>
              </a:extLst>
            </p:cNvPr>
            <p:cNvCxnSpPr/>
            <p:nvPr/>
          </p:nvCxnSpPr>
          <p:spPr>
            <a:xfrm>
              <a:off x="965200" y="3287345"/>
              <a:ext cx="7104743" cy="3251341"/>
            </a:xfrm>
            <a:prstGeom prst="line">
              <a:avLst/>
            </a:prstGeom>
            <a:ln w="142875">
              <a:solidFill>
                <a:srgbClr val="FF0000">
                  <a:alpha val="2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FD9C29-4A88-4E1A-BCAA-16897371CD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5200" y="3301548"/>
              <a:ext cx="7104743" cy="3251341"/>
            </a:xfrm>
            <a:prstGeom prst="line">
              <a:avLst/>
            </a:prstGeom>
            <a:ln w="142875">
              <a:solidFill>
                <a:srgbClr val="FF0000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1875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http://tutorial.math.lamar.edu/Classes/CalcIII/GreensTheorem.aspx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2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11" name="Picture 10" descr="A picture containing drawing, device, clock&#10;&#10;Description automatically generated">
            <a:extLst>
              <a:ext uri="{FF2B5EF4-FFF2-40B4-BE49-F238E27FC236}">
                <a16:creationId xmlns:a16="http://schemas.microsoft.com/office/drawing/2014/main" id="{F5F4A15B-40F1-4BB4-8ECD-FDF21FC1D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89" y="3267755"/>
            <a:ext cx="3540300" cy="3371177"/>
          </a:xfrm>
          <a:prstGeom prst="rect">
            <a:avLst/>
          </a:prstGeom>
        </p:spPr>
      </p:pic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5489D03B-87B3-4912-8241-EFE517F9F5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2" y="3267755"/>
            <a:ext cx="3540299" cy="337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98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01DB2A-6CDE-4DDE-AD50-69B9DF40C17E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http://tutorial.math.lamar.edu/Classes/CalcIII/GreensTheorem.aspx</a:t>
            </a:r>
            <a:r>
              <a:rPr lang="en-US" sz="12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465FD-05B2-41FD-A115-FDC66C53B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71" y="206734"/>
            <a:ext cx="7252617" cy="6154310"/>
          </a:xfrm>
          <a:prstGeom prst="rect">
            <a:avLst/>
          </a:prstGeom>
        </p:spPr>
      </p:pic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59CDB49E-5E92-4101-9EAA-CD8725B76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2" y="3474721"/>
            <a:ext cx="2191496" cy="14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43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498FA6-CD9F-4707-8ABC-2B21CAAF1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33" y="2690749"/>
            <a:ext cx="5266452" cy="4114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8C25040-EF8D-472C-A138-6786749FD500}"/>
              </a:ext>
            </a:extLst>
          </p:cNvPr>
          <p:cNvGrpSpPr/>
          <p:nvPr/>
        </p:nvGrpSpPr>
        <p:grpSpPr>
          <a:xfrm>
            <a:off x="0" y="167686"/>
            <a:ext cx="9144000" cy="2531198"/>
            <a:chOff x="0" y="167686"/>
            <a:chExt cx="9144000" cy="25311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6424E8-8A36-4A3C-9057-8C9E3697A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7686"/>
              <a:ext cx="9144000" cy="253119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47E795-2066-40EA-AB25-64E29E007F72}"/>
                </a:ext>
              </a:extLst>
            </p:cNvPr>
            <p:cNvSpPr txBox="1"/>
            <p:nvPr/>
          </p:nvSpPr>
          <p:spPr>
            <a:xfrm>
              <a:off x="1666967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15EC37-AA76-42E4-B256-D9FF3A87993E}"/>
                </a:ext>
              </a:extLst>
            </p:cNvPr>
            <p:cNvSpPr txBox="1"/>
            <p:nvPr/>
          </p:nvSpPr>
          <p:spPr>
            <a:xfrm>
              <a:off x="3991429" y="124790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6B8A83-5181-4999-B733-12D511EEB11C}"/>
                </a:ext>
              </a:extLst>
            </p:cNvPr>
            <p:cNvSpPr txBox="1"/>
            <p:nvPr/>
          </p:nvSpPr>
          <p:spPr>
            <a:xfrm>
              <a:off x="1607252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A8DCFB9-F5D7-4DDF-9389-FD38DE735DB1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4302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7798B-4E2F-4E85-98C6-259603B3F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2311"/>
            <a:ext cx="9194800" cy="1597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2F6ECF-851C-4A6E-8FB0-79403702B3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0" t="15653" r="17104" b="6630"/>
          <a:stretch/>
        </p:blipFill>
        <p:spPr>
          <a:xfrm>
            <a:off x="5688991" y="3778475"/>
            <a:ext cx="3257893" cy="283470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D6C9170-FFCC-4EC2-A7A2-637B85C15AA0}"/>
              </a:ext>
            </a:extLst>
          </p:cNvPr>
          <p:cNvGrpSpPr/>
          <p:nvPr/>
        </p:nvGrpSpPr>
        <p:grpSpPr>
          <a:xfrm>
            <a:off x="0" y="167686"/>
            <a:ext cx="9144000" cy="2531198"/>
            <a:chOff x="0" y="167686"/>
            <a:chExt cx="9144000" cy="25311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1CAF1B-2069-4660-8CF0-3DFB24C50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67686"/>
              <a:ext cx="9144000" cy="253119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4BF1AE-20DA-476D-BAF1-7F863E5CD829}"/>
                </a:ext>
              </a:extLst>
            </p:cNvPr>
            <p:cNvSpPr txBox="1"/>
            <p:nvPr/>
          </p:nvSpPr>
          <p:spPr>
            <a:xfrm>
              <a:off x="1666967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7D529F-5DDD-4543-971A-A9652FB0B2B4}"/>
                </a:ext>
              </a:extLst>
            </p:cNvPr>
            <p:cNvSpPr txBox="1"/>
            <p:nvPr/>
          </p:nvSpPr>
          <p:spPr>
            <a:xfrm>
              <a:off x="3991429" y="124790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883FC7-D575-446F-9BB9-BE9350B03F92}"/>
                </a:ext>
              </a:extLst>
            </p:cNvPr>
            <p:cNvSpPr txBox="1"/>
            <p:nvPr/>
          </p:nvSpPr>
          <p:spPr>
            <a:xfrm>
              <a:off x="1607252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E6DBD26-DA2A-4459-8B5C-2640D0BAA3FB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5425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7798B-4E2F-4E85-98C6-259603B3F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2311"/>
            <a:ext cx="9194800" cy="1597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1CAF1B-2069-4660-8CF0-3DFB24C50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86"/>
            <a:ext cx="9144000" cy="25311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4BF1AE-20DA-476D-BAF1-7F863E5CD829}"/>
              </a:ext>
            </a:extLst>
          </p:cNvPr>
          <p:cNvSpPr txBox="1"/>
          <p:nvPr/>
        </p:nvSpPr>
        <p:spPr>
          <a:xfrm>
            <a:off x="1666967" y="1247907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7D529F-5DDD-4543-971A-A9652FB0B2B4}"/>
              </a:ext>
            </a:extLst>
          </p:cNvPr>
          <p:cNvSpPr txBox="1"/>
          <p:nvPr/>
        </p:nvSpPr>
        <p:spPr>
          <a:xfrm>
            <a:off x="3991429" y="1247907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883FC7-D575-446F-9BB9-BE9350B03F92}"/>
              </a:ext>
            </a:extLst>
          </p:cNvPr>
          <p:cNvSpPr txBox="1"/>
          <p:nvPr/>
        </p:nvSpPr>
        <p:spPr>
          <a:xfrm>
            <a:off x="1607252" y="1247907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(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6DBD26-DA2A-4459-8B5C-2640D0BAA3FB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4FD68-B3F7-4A56-95AD-150B660F0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67" y="4872455"/>
            <a:ext cx="3763749" cy="126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69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143EE-DCDA-426A-9D3F-7FF4755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4662608"/>
            <a:ext cx="8973820" cy="413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7798B-4E2F-4E85-98C6-259603B3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405"/>
            <a:ext cx="9194800" cy="1597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81017-2315-4B6F-9EAC-D768BF1A65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848"/>
          <a:stretch/>
        </p:blipFill>
        <p:spPr>
          <a:xfrm>
            <a:off x="25400" y="3661130"/>
            <a:ext cx="9144000" cy="104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4BCC2-828E-4C3C-9FF1-E98E6A8590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339" b="21566"/>
          <a:stretch/>
        </p:blipFill>
        <p:spPr>
          <a:xfrm>
            <a:off x="25400" y="5025473"/>
            <a:ext cx="9144000" cy="4391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6678ED-EAA2-4CCE-826D-548DB26118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10" t="15653" r="17104" b="6630"/>
          <a:stretch/>
        </p:blipFill>
        <p:spPr>
          <a:xfrm>
            <a:off x="6328228" y="3501451"/>
            <a:ext cx="2719796" cy="23665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1ECB0A2-1A90-4ED8-873F-27C5C9A46DB5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5C0FDA-C82B-4862-B92B-C9A03FD0E3D9}"/>
              </a:ext>
            </a:extLst>
          </p:cNvPr>
          <p:cNvGrpSpPr/>
          <p:nvPr/>
        </p:nvGrpSpPr>
        <p:grpSpPr>
          <a:xfrm>
            <a:off x="14514" y="2263246"/>
            <a:ext cx="9144000" cy="1115214"/>
            <a:chOff x="14514" y="4656644"/>
            <a:chExt cx="9144000" cy="1115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6FEE8E-7C70-4031-B5F6-37BF457A7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514" y="4656644"/>
              <a:ext cx="9144000" cy="111521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FE6BEE-18EC-4625-9BCD-A7A93110769B}"/>
                </a:ext>
              </a:extLst>
            </p:cNvPr>
            <p:cNvSpPr txBox="1"/>
            <p:nvPr/>
          </p:nvSpPr>
          <p:spPr>
            <a:xfrm>
              <a:off x="5029986" y="4690713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9F305B-1FFA-4347-8AE8-D0011D445D81}"/>
                </a:ext>
              </a:extLst>
            </p:cNvPr>
            <p:cNvSpPr txBox="1"/>
            <p:nvPr/>
          </p:nvSpPr>
          <p:spPr>
            <a:xfrm>
              <a:off x="7354448" y="4690713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716EE4-988F-4E48-B27C-C1C5E00B430D}"/>
                </a:ext>
              </a:extLst>
            </p:cNvPr>
            <p:cNvSpPr txBox="1"/>
            <p:nvPr/>
          </p:nvSpPr>
          <p:spPr>
            <a:xfrm>
              <a:off x="4970271" y="4690713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7420A0-27D9-4406-9E12-2F0586D56342}"/>
                </a:ext>
              </a:extLst>
            </p:cNvPr>
            <p:cNvSpPr txBox="1"/>
            <p:nvPr/>
          </p:nvSpPr>
          <p:spPr>
            <a:xfrm>
              <a:off x="2145648" y="4690712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C43C33-DC15-460E-90CB-EDFFD0BAD90E}"/>
                </a:ext>
              </a:extLst>
            </p:cNvPr>
            <p:cNvSpPr txBox="1"/>
            <p:nvPr/>
          </p:nvSpPr>
          <p:spPr>
            <a:xfrm>
              <a:off x="4470110" y="4690712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5D1D14-C403-4A4D-839D-D5C0731A0E4A}"/>
                </a:ext>
              </a:extLst>
            </p:cNvPr>
            <p:cNvSpPr txBox="1"/>
            <p:nvPr/>
          </p:nvSpPr>
          <p:spPr>
            <a:xfrm>
              <a:off x="2128892" y="4690712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4948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143EE-DCDA-426A-9D3F-7FF4755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4662608"/>
            <a:ext cx="8973820" cy="413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AC944-218C-41BA-898E-B5580608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5442855"/>
            <a:ext cx="8973820" cy="4024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7798B-4E2F-4E85-98C6-259603B3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405"/>
            <a:ext cx="9194800" cy="1597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81017-2315-4B6F-9EAC-D768BF1A65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848"/>
          <a:stretch/>
        </p:blipFill>
        <p:spPr>
          <a:xfrm>
            <a:off x="25400" y="3661130"/>
            <a:ext cx="9144000" cy="104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4BCC2-828E-4C3C-9FF1-E98E6A8590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339" b="21566"/>
          <a:stretch/>
        </p:blipFill>
        <p:spPr>
          <a:xfrm>
            <a:off x="25400" y="5025473"/>
            <a:ext cx="9144000" cy="439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C33D59-71DA-4990-B454-A8D69D702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906"/>
          <a:stretch/>
        </p:blipFill>
        <p:spPr>
          <a:xfrm>
            <a:off x="25400" y="5827486"/>
            <a:ext cx="9144000" cy="439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9B1D0-5748-4EF9-9FD0-44CCF9E0E5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10" t="15653" r="17104" b="6630"/>
          <a:stretch/>
        </p:blipFill>
        <p:spPr>
          <a:xfrm>
            <a:off x="6328228" y="3501451"/>
            <a:ext cx="2719796" cy="23665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4DAD68-23DE-49A9-BB59-4B6286711CBE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DA0CDD-6DC3-417C-A199-6D8534007531}"/>
              </a:ext>
            </a:extLst>
          </p:cNvPr>
          <p:cNvGrpSpPr/>
          <p:nvPr/>
        </p:nvGrpSpPr>
        <p:grpSpPr>
          <a:xfrm>
            <a:off x="14514" y="2263246"/>
            <a:ext cx="9144000" cy="1115214"/>
            <a:chOff x="14514" y="4656644"/>
            <a:chExt cx="9144000" cy="1115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5622EAD-81CD-4BE7-986E-602AD813F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514" y="4656644"/>
              <a:ext cx="9144000" cy="111521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0B0FB9-A25A-4985-8BC5-B90C03F52AD4}"/>
                </a:ext>
              </a:extLst>
            </p:cNvPr>
            <p:cNvSpPr txBox="1"/>
            <p:nvPr/>
          </p:nvSpPr>
          <p:spPr>
            <a:xfrm>
              <a:off x="5029986" y="4690713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C01636-14AA-46E3-8D5E-70230E8C90A6}"/>
                </a:ext>
              </a:extLst>
            </p:cNvPr>
            <p:cNvSpPr txBox="1"/>
            <p:nvPr/>
          </p:nvSpPr>
          <p:spPr>
            <a:xfrm>
              <a:off x="7354448" y="4690713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63BE01-A1E0-4FBD-B397-2FD661D7AEF1}"/>
                </a:ext>
              </a:extLst>
            </p:cNvPr>
            <p:cNvSpPr txBox="1"/>
            <p:nvPr/>
          </p:nvSpPr>
          <p:spPr>
            <a:xfrm>
              <a:off x="4970271" y="4690713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C4C1C3-B803-489D-A7CC-C9ADF716B7DA}"/>
                </a:ext>
              </a:extLst>
            </p:cNvPr>
            <p:cNvSpPr txBox="1"/>
            <p:nvPr/>
          </p:nvSpPr>
          <p:spPr>
            <a:xfrm>
              <a:off x="2145648" y="4690712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01F280-E6F7-454D-AF56-43419A95DAC2}"/>
                </a:ext>
              </a:extLst>
            </p:cNvPr>
            <p:cNvSpPr txBox="1"/>
            <p:nvPr/>
          </p:nvSpPr>
          <p:spPr>
            <a:xfrm>
              <a:off x="4470110" y="4690712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04DC21-0098-4917-90FE-D0B2EDF26E49}"/>
                </a:ext>
              </a:extLst>
            </p:cNvPr>
            <p:cNvSpPr txBox="1"/>
            <p:nvPr/>
          </p:nvSpPr>
          <p:spPr>
            <a:xfrm>
              <a:off x="2128892" y="4690712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344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143EE-DCDA-426A-9D3F-7FF4755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4662608"/>
            <a:ext cx="8973820" cy="413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AC944-218C-41BA-898E-B5580608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5442855"/>
            <a:ext cx="8973820" cy="402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81017-2315-4B6F-9EAC-D768BF1A6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848"/>
          <a:stretch/>
        </p:blipFill>
        <p:spPr>
          <a:xfrm>
            <a:off x="25400" y="3661130"/>
            <a:ext cx="9144000" cy="104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4BCC2-828E-4C3C-9FF1-E98E6A859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39" b="21566"/>
          <a:stretch/>
        </p:blipFill>
        <p:spPr>
          <a:xfrm>
            <a:off x="25400" y="5025473"/>
            <a:ext cx="9144000" cy="439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C33D59-71DA-4990-B454-A8D69D702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06"/>
          <a:stretch/>
        </p:blipFill>
        <p:spPr>
          <a:xfrm>
            <a:off x="25400" y="5827486"/>
            <a:ext cx="9144000" cy="439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9B1D0-5748-4EF9-9FD0-44CCF9E0E5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10" t="15653" r="17104" b="6630"/>
          <a:stretch/>
        </p:blipFill>
        <p:spPr>
          <a:xfrm>
            <a:off x="6328228" y="3501451"/>
            <a:ext cx="2719796" cy="236650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DDE671C-5FAB-43DA-9E0C-611CEADE06E7}"/>
              </a:ext>
            </a:extLst>
          </p:cNvPr>
          <p:cNvGrpSpPr/>
          <p:nvPr/>
        </p:nvGrpSpPr>
        <p:grpSpPr>
          <a:xfrm>
            <a:off x="0" y="167686"/>
            <a:ext cx="9144000" cy="2531198"/>
            <a:chOff x="0" y="167686"/>
            <a:chExt cx="9144000" cy="25311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D44899-EE36-4293-B444-3AD044D20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67686"/>
              <a:ext cx="9144000" cy="253119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90820E-9300-4B17-9670-6AB159124A68}"/>
                </a:ext>
              </a:extLst>
            </p:cNvPr>
            <p:cNvSpPr txBox="1"/>
            <p:nvPr/>
          </p:nvSpPr>
          <p:spPr>
            <a:xfrm>
              <a:off x="1666967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ED8CDA-D900-4193-B1F6-7CE7E94BA0ED}"/>
                </a:ext>
              </a:extLst>
            </p:cNvPr>
            <p:cNvSpPr txBox="1"/>
            <p:nvPr/>
          </p:nvSpPr>
          <p:spPr>
            <a:xfrm>
              <a:off x="3991429" y="124790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321B1E-D31E-4A36-B621-66FCABB7849C}"/>
                </a:ext>
              </a:extLst>
            </p:cNvPr>
            <p:cNvSpPr txBox="1"/>
            <p:nvPr/>
          </p:nvSpPr>
          <p:spPr>
            <a:xfrm>
              <a:off x="1607252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25C4766-ED3F-4ADE-9013-94610FB3A9CE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3125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143EE-DCDA-426A-9D3F-7FF4755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4662608"/>
            <a:ext cx="8973820" cy="413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AC944-218C-41BA-898E-B5580608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5442855"/>
            <a:ext cx="8973820" cy="402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81017-2315-4B6F-9EAC-D768BF1A6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848"/>
          <a:stretch/>
        </p:blipFill>
        <p:spPr>
          <a:xfrm>
            <a:off x="25400" y="3661130"/>
            <a:ext cx="9144000" cy="104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4BCC2-828E-4C3C-9FF1-E98E6A859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39" b="21566"/>
          <a:stretch/>
        </p:blipFill>
        <p:spPr>
          <a:xfrm>
            <a:off x="25400" y="5025473"/>
            <a:ext cx="9144000" cy="439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C33D59-71DA-4990-B454-A8D69D702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06"/>
          <a:stretch/>
        </p:blipFill>
        <p:spPr>
          <a:xfrm>
            <a:off x="25400" y="5827486"/>
            <a:ext cx="9144000" cy="439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9B1D0-5748-4EF9-9FD0-44CCF9E0E5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10" t="15653" r="17104" b="6630"/>
          <a:stretch/>
        </p:blipFill>
        <p:spPr>
          <a:xfrm>
            <a:off x="6328228" y="3501451"/>
            <a:ext cx="2719796" cy="236650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DDE671C-5FAB-43DA-9E0C-611CEADE06E7}"/>
              </a:ext>
            </a:extLst>
          </p:cNvPr>
          <p:cNvGrpSpPr/>
          <p:nvPr/>
        </p:nvGrpSpPr>
        <p:grpSpPr>
          <a:xfrm>
            <a:off x="0" y="167686"/>
            <a:ext cx="9144000" cy="2531198"/>
            <a:chOff x="0" y="167686"/>
            <a:chExt cx="9144000" cy="25311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D44899-EE36-4293-B444-3AD044D20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67686"/>
              <a:ext cx="9144000" cy="253119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90820E-9300-4B17-9670-6AB159124A68}"/>
                </a:ext>
              </a:extLst>
            </p:cNvPr>
            <p:cNvSpPr txBox="1"/>
            <p:nvPr/>
          </p:nvSpPr>
          <p:spPr>
            <a:xfrm>
              <a:off x="1666967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ED8CDA-D900-4193-B1F6-7CE7E94BA0ED}"/>
                </a:ext>
              </a:extLst>
            </p:cNvPr>
            <p:cNvSpPr txBox="1"/>
            <p:nvPr/>
          </p:nvSpPr>
          <p:spPr>
            <a:xfrm>
              <a:off x="3991429" y="124790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321B1E-D31E-4A36-B621-66FCABB7849C}"/>
                </a:ext>
              </a:extLst>
            </p:cNvPr>
            <p:cNvSpPr txBox="1"/>
            <p:nvPr/>
          </p:nvSpPr>
          <p:spPr>
            <a:xfrm>
              <a:off x="1607252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BDDD80E-3D97-43A5-B0FC-95F7532D2635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601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977476-7E7B-4488-8316-1013D2A74B4F}"/>
              </a:ext>
            </a:extLst>
          </p:cNvPr>
          <p:cNvSpPr/>
          <p:nvPr/>
        </p:nvSpPr>
        <p:spPr>
          <a:xfrm>
            <a:off x="389613" y="392802"/>
            <a:ext cx="875438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What sections will the test cover?  13.6 – 14.5, 7</a:t>
            </a:r>
          </a:p>
          <a:p>
            <a:r>
              <a:rPr lang="en-US" sz="2200" dirty="0"/>
              <a:t>      Most likely will only cover curl from 14.7 for exam 2.</a:t>
            </a:r>
          </a:p>
          <a:p>
            <a:endParaRPr lang="en-US" sz="2200" dirty="0"/>
          </a:p>
          <a:p>
            <a:r>
              <a:rPr lang="en-US" sz="2200" dirty="0"/>
              <a:t>On the last test you hinted at what sections would be covered most heavily, could you do the same for this one?   Yes</a:t>
            </a:r>
          </a:p>
          <a:p>
            <a:endParaRPr lang="en-US" sz="2200" dirty="0"/>
          </a:p>
          <a:p>
            <a:r>
              <a:rPr lang="en-US" sz="2200" dirty="0"/>
              <a:t>Will we need to know and use trig identities on the exam?  No, but exam is open book/notes</a:t>
            </a:r>
          </a:p>
          <a:p>
            <a:endParaRPr lang="en-US" sz="2200" dirty="0"/>
          </a:p>
          <a:p>
            <a:r>
              <a:rPr lang="en-US" sz="2200" dirty="0"/>
              <a:t>How much time will we have for </a:t>
            </a:r>
            <a:r>
              <a:rPr lang="en-US" sz="2200" dirty="0" err="1"/>
              <a:t>thewritten</a:t>
            </a:r>
            <a:r>
              <a:rPr lang="en-US" sz="2200" dirty="0"/>
              <a:t>   portion of the test?  30 min</a:t>
            </a:r>
          </a:p>
          <a:p>
            <a:endParaRPr lang="en-US" sz="2200" dirty="0"/>
          </a:p>
          <a:p>
            <a:r>
              <a:rPr lang="en-US" sz="2200" dirty="0"/>
              <a:t>Is it a hard 30 minute time limit or will some time be allotted to upload our work?   I hope so.</a:t>
            </a:r>
          </a:p>
          <a:p>
            <a:endParaRPr lang="en-US" sz="2200" dirty="0"/>
          </a:p>
          <a:p>
            <a:r>
              <a:rPr lang="en-US" sz="2200" dirty="0"/>
              <a:t>How many questions will be on the written portion?  1 or 2</a:t>
            </a:r>
          </a:p>
          <a:p>
            <a:endParaRPr lang="en-US" sz="2200" dirty="0"/>
          </a:p>
          <a:p>
            <a:r>
              <a:rPr lang="en-US" sz="2200" dirty="0"/>
              <a:t>For </a:t>
            </a:r>
            <a:r>
              <a:rPr lang="en-US" sz="2200" dirty="0" err="1"/>
              <a:t>webassign</a:t>
            </a:r>
            <a:r>
              <a:rPr lang="en-US" sz="2200" dirty="0"/>
              <a:t> part:  three separate 45 minute attempts.</a:t>
            </a:r>
          </a:p>
          <a:p>
            <a:r>
              <a:rPr lang="en-US" sz="2200" dirty="0"/>
              <a:t>     will include multiple part </a:t>
            </a:r>
            <a:r>
              <a:rPr lang="en-US" sz="2200" dirty="0" err="1"/>
              <a:t>webassign</a:t>
            </a:r>
            <a:r>
              <a:rPr lang="en-US" sz="2200" dirty="0"/>
              <a:t> problems</a:t>
            </a:r>
          </a:p>
        </p:txBody>
      </p:sp>
    </p:spTree>
    <p:extLst>
      <p:ext uri="{BB962C8B-B14F-4D97-AF65-F5344CB8AC3E}">
        <p14:creationId xmlns:p14="http://schemas.microsoft.com/office/powerpoint/2010/main" val="3504791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794A75A-E895-41BA-9CAE-3555DC10B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5190" y="526083"/>
            <a:ext cx="5734878" cy="57348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533670-1F6B-4724-9A17-E2843FCE2829}"/>
              </a:ext>
            </a:extLst>
          </p:cNvPr>
          <p:cNvSpPr/>
          <p:nvPr/>
        </p:nvSpPr>
        <p:spPr>
          <a:xfrm>
            <a:off x="43732" y="6581001"/>
            <a:ext cx="9056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https://www.khanacademy.org/math/multivariable-calculus/greens-theorem-and-stokes-theorem/stokes-theorem-articles/a/stokes-theorem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8796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B0F5CD-A9BF-4629-B971-28ABFB9AFC1D}"/>
              </a:ext>
            </a:extLst>
          </p:cNvPr>
          <p:cNvSpPr txBox="1"/>
          <p:nvPr/>
        </p:nvSpPr>
        <p:spPr>
          <a:xfrm>
            <a:off x="283028" y="2104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BE78E2-2393-4020-A0B6-2F0257AD7546}"/>
              </a:ext>
            </a:extLst>
          </p:cNvPr>
          <p:cNvGrpSpPr/>
          <p:nvPr/>
        </p:nvGrpSpPr>
        <p:grpSpPr>
          <a:xfrm>
            <a:off x="246742" y="2030374"/>
            <a:ext cx="8505374" cy="1073063"/>
            <a:chOff x="246742" y="2030374"/>
            <a:chExt cx="8505374" cy="10730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08484D-9E04-46A8-8911-59E98CB7A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742" y="2030374"/>
              <a:ext cx="8440057" cy="107306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564023-1CD7-4607-92F1-16CD771AFC06}"/>
                </a:ext>
              </a:extLst>
            </p:cNvPr>
            <p:cNvSpPr/>
            <p:nvPr/>
          </p:nvSpPr>
          <p:spPr>
            <a:xfrm>
              <a:off x="8178801" y="2518229"/>
              <a:ext cx="573315" cy="522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62CD225-CB76-4275-96F4-E11C48365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356" y="3605166"/>
            <a:ext cx="4989288" cy="2511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DEA708-C982-43C3-B212-BC5CD4443907}"/>
              </a:ext>
            </a:extLst>
          </p:cNvPr>
          <p:cNvSpPr/>
          <p:nvPr/>
        </p:nvSpPr>
        <p:spPr>
          <a:xfrm>
            <a:off x="2670628" y="6509650"/>
            <a:ext cx="6567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https://mathinsight.org/greens_theorem_find_area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1530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BD852-8001-43DC-9C1A-215F7B2AC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4" y="1470753"/>
            <a:ext cx="9144000" cy="3161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2DE105-4F9D-4C73-89EE-EC837C378C12}"/>
              </a:ext>
            </a:extLst>
          </p:cNvPr>
          <p:cNvSpPr txBox="1"/>
          <p:nvPr/>
        </p:nvSpPr>
        <p:spPr>
          <a:xfrm>
            <a:off x="283028" y="1596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48879-5805-4A9F-8264-6E8CA5C7D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43" t="2608" r="16269" b="60904"/>
          <a:stretch/>
        </p:blipFill>
        <p:spPr>
          <a:xfrm>
            <a:off x="457200" y="4898750"/>
            <a:ext cx="5174343" cy="1153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E8CC26-F807-490C-B318-DB6F2E2C3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59" y="4987078"/>
            <a:ext cx="1937657" cy="9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31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260491-D6B0-48A1-9C89-A8098CEB9DDA}"/>
              </a:ext>
            </a:extLst>
          </p:cNvPr>
          <p:cNvSpPr txBox="1"/>
          <p:nvPr/>
        </p:nvSpPr>
        <p:spPr>
          <a:xfrm>
            <a:off x="283028" y="1596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23142B-DACC-469F-A41F-0D78B3E5D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6" y="1661486"/>
            <a:ext cx="9476719" cy="45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12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CD6D15-6868-4F4F-BECA-39B0DC5F0827}"/>
              </a:ext>
            </a:extLst>
          </p:cNvPr>
          <p:cNvSpPr txBox="1"/>
          <p:nvPr/>
        </p:nvSpPr>
        <p:spPr>
          <a:xfrm>
            <a:off x="283028" y="1596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2DC578-470D-4CCE-960C-B00ABE883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86" y="1606661"/>
            <a:ext cx="9231086" cy="453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06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7E5B3B-EC44-41D1-B74B-36D35B46B2DB}"/>
              </a:ext>
            </a:extLst>
          </p:cNvPr>
          <p:cNvSpPr txBox="1"/>
          <p:nvPr/>
        </p:nvSpPr>
        <p:spPr>
          <a:xfrm>
            <a:off x="283028" y="1596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C1253-0A48-49E0-8028-5C380B2C0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2414"/>
            <a:ext cx="9144000" cy="44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31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8E181-FB67-4EAD-A1FE-65A7FAA87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090"/>
          <a:stretch/>
        </p:blipFill>
        <p:spPr>
          <a:xfrm>
            <a:off x="2492521" y="1590736"/>
            <a:ext cx="6361194" cy="13992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BAF8FD-0009-40E5-A99E-01FCBA596270}"/>
              </a:ext>
            </a:extLst>
          </p:cNvPr>
          <p:cNvGrpSpPr/>
          <p:nvPr/>
        </p:nvGrpSpPr>
        <p:grpSpPr>
          <a:xfrm>
            <a:off x="210456" y="179802"/>
            <a:ext cx="8505374" cy="1073063"/>
            <a:chOff x="246742" y="2030374"/>
            <a:chExt cx="8505374" cy="10730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B276D7-E0EC-45DF-A8F1-66D8F723D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42" y="2030374"/>
              <a:ext cx="8440057" cy="107306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8CD57E-4D9C-4E6F-88C9-531518EC8B5D}"/>
                </a:ext>
              </a:extLst>
            </p:cNvPr>
            <p:cNvSpPr/>
            <p:nvPr/>
          </p:nvSpPr>
          <p:spPr>
            <a:xfrm>
              <a:off x="8178801" y="2518229"/>
              <a:ext cx="573315" cy="522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EB5E2E7-FBB5-4457-844E-C2B049ACE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69" y="4659086"/>
            <a:ext cx="2883451" cy="1451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2134E6-E021-4B94-BB87-BDD624DE9ACF}"/>
              </a:ext>
            </a:extLst>
          </p:cNvPr>
          <p:cNvSpPr/>
          <p:nvPr/>
        </p:nvSpPr>
        <p:spPr>
          <a:xfrm>
            <a:off x="29038" y="6622794"/>
            <a:ext cx="6567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https://mathinsight.org/greens_theorem_find_area</a:t>
            </a:r>
            <a:r>
              <a:rPr lang="en-US" sz="12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01BC5F-0790-45DB-BE09-410BE686D5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471" t="8227" r="2245" b="6958"/>
          <a:stretch/>
        </p:blipFill>
        <p:spPr>
          <a:xfrm>
            <a:off x="6095996" y="1335313"/>
            <a:ext cx="2685143" cy="66040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99249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8E181-FB67-4EAD-A1FE-65A7FAA87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521" y="1590736"/>
            <a:ext cx="6361194" cy="501326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BAF8FD-0009-40E5-A99E-01FCBA596270}"/>
              </a:ext>
            </a:extLst>
          </p:cNvPr>
          <p:cNvGrpSpPr/>
          <p:nvPr/>
        </p:nvGrpSpPr>
        <p:grpSpPr>
          <a:xfrm>
            <a:off x="210456" y="179802"/>
            <a:ext cx="8505374" cy="1073063"/>
            <a:chOff x="246742" y="2030374"/>
            <a:chExt cx="8505374" cy="10730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B276D7-E0EC-45DF-A8F1-66D8F723D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42" y="2030374"/>
              <a:ext cx="8440057" cy="107306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8CD57E-4D9C-4E6F-88C9-531518EC8B5D}"/>
                </a:ext>
              </a:extLst>
            </p:cNvPr>
            <p:cNvSpPr/>
            <p:nvPr/>
          </p:nvSpPr>
          <p:spPr>
            <a:xfrm>
              <a:off x="8178801" y="2518229"/>
              <a:ext cx="573315" cy="522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EB5E2E7-FBB5-4457-844E-C2B049ACE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69" y="4659086"/>
            <a:ext cx="2883451" cy="1451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2134E6-E021-4B94-BB87-BDD624DE9ACF}"/>
              </a:ext>
            </a:extLst>
          </p:cNvPr>
          <p:cNvSpPr/>
          <p:nvPr/>
        </p:nvSpPr>
        <p:spPr>
          <a:xfrm>
            <a:off x="29038" y="6622794"/>
            <a:ext cx="6567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https://mathinsight.org/greens_theorem_find_area</a:t>
            </a:r>
            <a:r>
              <a:rPr lang="en-US" sz="12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01BC5F-0790-45DB-BE09-410BE686D5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471" t="8227" r="2245" b="6958"/>
          <a:stretch/>
        </p:blipFill>
        <p:spPr>
          <a:xfrm>
            <a:off x="6095996" y="1335313"/>
            <a:ext cx="2685143" cy="66040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49059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8E181-FB67-4EAD-A1FE-65A7FAA87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090"/>
          <a:stretch/>
        </p:blipFill>
        <p:spPr>
          <a:xfrm>
            <a:off x="2492521" y="1590736"/>
            <a:ext cx="6361194" cy="13992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BAF8FD-0009-40E5-A99E-01FCBA596270}"/>
              </a:ext>
            </a:extLst>
          </p:cNvPr>
          <p:cNvGrpSpPr/>
          <p:nvPr/>
        </p:nvGrpSpPr>
        <p:grpSpPr>
          <a:xfrm>
            <a:off x="210456" y="179802"/>
            <a:ext cx="8505374" cy="1073063"/>
            <a:chOff x="246742" y="2030374"/>
            <a:chExt cx="8505374" cy="10730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B276D7-E0EC-45DF-A8F1-66D8F723D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42" y="2030374"/>
              <a:ext cx="8440057" cy="107306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8CD57E-4D9C-4E6F-88C9-531518EC8B5D}"/>
                </a:ext>
              </a:extLst>
            </p:cNvPr>
            <p:cNvSpPr/>
            <p:nvPr/>
          </p:nvSpPr>
          <p:spPr>
            <a:xfrm>
              <a:off x="8178801" y="2518229"/>
              <a:ext cx="573315" cy="522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EB5E2E7-FBB5-4457-844E-C2B049ACE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69" y="4659086"/>
            <a:ext cx="2883451" cy="1451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2134E6-E021-4B94-BB87-BDD624DE9ACF}"/>
              </a:ext>
            </a:extLst>
          </p:cNvPr>
          <p:cNvSpPr/>
          <p:nvPr/>
        </p:nvSpPr>
        <p:spPr>
          <a:xfrm>
            <a:off x="29038" y="6622794"/>
            <a:ext cx="6567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https://mathinsight.org/greens_theorem_find_area</a:t>
            </a:r>
            <a:r>
              <a:rPr lang="en-US" sz="12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7128F0-C9E9-4053-B303-918537D8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907313" y="1345599"/>
            <a:ext cx="2743200" cy="61566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19605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81FF3C-9B7F-4A06-B878-67423D65B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042"/>
          <a:stretch/>
        </p:blipFill>
        <p:spPr>
          <a:xfrm>
            <a:off x="-20116" y="3214944"/>
            <a:ext cx="9144000" cy="35048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6FB0E86-77E9-4857-93A8-421A984F96E6}"/>
              </a:ext>
            </a:extLst>
          </p:cNvPr>
          <p:cNvGrpSpPr/>
          <p:nvPr/>
        </p:nvGrpSpPr>
        <p:grpSpPr>
          <a:xfrm>
            <a:off x="126461" y="104630"/>
            <a:ext cx="9163179" cy="3110314"/>
            <a:chOff x="142363" y="104630"/>
            <a:chExt cx="9163179" cy="31103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DB854D-F9AB-474A-B031-0FE232175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104630"/>
              <a:ext cx="8981521" cy="286722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41AFE4-F29D-4801-94A1-0AD888AD512F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86DF7F0-92A7-4149-AF0D-814762E5CE35}"/>
              </a:ext>
            </a:extLst>
          </p:cNvPr>
          <p:cNvSpPr txBox="1"/>
          <p:nvPr/>
        </p:nvSpPr>
        <p:spPr>
          <a:xfrm>
            <a:off x="2433312" y="-31804"/>
            <a:ext cx="3246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7030A0"/>
                </a:solidFill>
              </a:rPr>
              <a:t>(Section 14.4)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51E364-A693-4054-A1E7-3BC4366D2F99}"/>
              </a:ext>
            </a:extLst>
          </p:cNvPr>
          <p:cNvSpPr txBox="1"/>
          <p:nvPr/>
        </p:nvSpPr>
        <p:spPr>
          <a:xfrm>
            <a:off x="2585712" y="3269315"/>
            <a:ext cx="3246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7030A0"/>
                </a:solidFill>
              </a:rPr>
              <a:t>(Section 14.7)</a:t>
            </a:r>
          </a:p>
        </p:txBody>
      </p:sp>
    </p:spTree>
    <p:extLst>
      <p:ext uri="{BB962C8B-B14F-4D97-AF65-F5344CB8AC3E}">
        <p14:creationId xmlns:p14="http://schemas.microsoft.com/office/powerpoint/2010/main" val="367862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D0F7FC-4EE9-43CC-A798-6282BDD95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32" y="717898"/>
            <a:ext cx="7965935" cy="59969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3D6D16-7C7A-4D97-A27F-124793554C15}"/>
              </a:ext>
            </a:extLst>
          </p:cNvPr>
          <p:cNvSpPr/>
          <p:nvPr/>
        </p:nvSpPr>
        <p:spPr>
          <a:xfrm>
            <a:off x="174928" y="214686"/>
            <a:ext cx="8738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http://homepage.divms.uiowa.edu/~idarcy/COURSES/3550/Spring20/online.html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1990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2C9702-5262-4767-B27D-06B62BE85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86" y="357809"/>
            <a:ext cx="8602339" cy="578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45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316B86-854A-4F2A-ACB3-60417352F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35" y="310023"/>
            <a:ext cx="8600152" cy="59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87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BCDBDE-2398-4DAD-BDA9-50B4A54DBDBC}"/>
              </a:ext>
            </a:extLst>
          </p:cNvPr>
          <p:cNvGrpSpPr/>
          <p:nvPr/>
        </p:nvGrpSpPr>
        <p:grpSpPr>
          <a:xfrm>
            <a:off x="126461" y="104630"/>
            <a:ext cx="9163179" cy="3110314"/>
            <a:chOff x="142363" y="104630"/>
            <a:chExt cx="9163179" cy="311031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163D04-2D3D-45CB-B254-D65A4A68D1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147" b="11093"/>
            <a:stretch/>
          </p:blipFill>
          <p:spPr>
            <a:xfrm>
              <a:off x="142363" y="104630"/>
              <a:ext cx="8981521" cy="286722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4918C6-6A5D-49E4-B7E6-5D3E64D025B5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3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0202310-2DF9-4AC4-A364-83E1D7667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89" y="3606784"/>
            <a:ext cx="8189843" cy="247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87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17A185-3C71-413E-8361-B0CE2352D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53" y="397564"/>
            <a:ext cx="8595686" cy="554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63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wire&#10;&#10;Description automatically generated">
            <a:extLst>
              <a:ext uri="{FF2B5EF4-FFF2-40B4-BE49-F238E27FC236}">
                <a16:creationId xmlns:a16="http://schemas.microsoft.com/office/drawing/2014/main" id="{A9C7EC7D-3061-4AA7-9347-06D5B7DD5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89" y="1655036"/>
            <a:ext cx="2809875" cy="2705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E2BC33-73EC-49FB-9C02-D68EA6F40CEB}"/>
              </a:ext>
            </a:extLst>
          </p:cNvPr>
          <p:cNvSpPr/>
          <p:nvPr/>
        </p:nvSpPr>
        <p:spPr>
          <a:xfrm>
            <a:off x="5164373" y="409852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3"/>
              </a:rPr>
              <a:t>http://tutorial.math.lamar.edu/Classes/CalcIII/StokesTheorem.aspx</a:t>
            </a:r>
            <a:r>
              <a:rPr lang="en-US" sz="1050" dirty="0"/>
              <a:t> 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B8932594-D377-4CEA-8141-4262209B2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3" y="1345037"/>
            <a:ext cx="4460248" cy="28842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F289BE-3512-4836-BF0C-E817765CF86A}"/>
              </a:ext>
            </a:extLst>
          </p:cNvPr>
          <p:cNvSpPr/>
          <p:nvPr/>
        </p:nvSpPr>
        <p:spPr>
          <a:xfrm>
            <a:off x="1014219" y="4098526"/>
            <a:ext cx="24432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5"/>
              </a:rPr>
              <a:t>https://byjus.com/maths/stokes-theorem/</a:t>
            </a:r>
            <a:r>
              <a:rPr lang="en-US" sz="10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A33315-C553-4C16-A768-3A4C9E994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1" y="97262"/>
            <a:ext cx="7800975" cy="1247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7C7058-DA92-40CA-9E61-D5E962944D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36" y="4539330"/>
            <a:ext cx="8248650" cy="10953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91CA53-D4BF-4945-B6CB-43FD02C0929D}"/>
              </a:ext>
            </a:extLst>
          </p:cNvPr>
          <p:cNvCxnSpPr/>
          <p:nvPr/>
        </p:nvCxnSpPr>
        <p:spPr>
          <a:xfrm>
            <a:off x="0" y="4539330"/>
            <a:ext cx="92076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086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16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http://ltcconline.net/greenl/courses/202/vectorIntegration/greensTheorem.htm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628845B-3DCE-45BF-8EAD-3FBA258E3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23" y="3761835"/>
            <a:ext cx="9144000" cy="18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9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-1" y="6581001"/>
            <a:ext cx="93055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http://blog.naver.com/PostView.nhn?blogId=mindo1103&amp;logNo=90179767504&amp;parentCategoryNo=35&amp;categoryNo=&amp;viewDate=&amp;isShowPopularPosts=true&amp;from=search</a:t>
            </a:r>
            <a:r>
              <a:rPr lang="en-US" sz="10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4F1788B-7958-4236-8BAB-9CE1E5C6C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71" y="3665114"/>
            <a:ext cx="4143829" cy="24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2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http://ltcconline.net/greenl/courses/202/vectorIntegration/greensTheorem.htm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C9C19D7-071A-400B-A3A4-750CD820D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78" y="3719791"/>
            <a:ext cx="8915963" cy="18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7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605E29F-6A17-4FFC-91E1-F64C4E1A4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992" y="3968187"/>
            <a:ext cx="1943100" cy="236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FF51D1-8231-40B4-98FD-425594BE8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726579" y="4191482"/>
            <a:ext cx="2045449" cy="22323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BDC80B-62A8-4701-A808-3CE9636DBD7E}"/>
              </a:ext>
            </a:extLst>
          </p:cNvPr>
          <p:cNvSpPr txBox="1"/>
          <p:nvPr/>
        </p:nvSpPr>
        <p:spPr>
          <a:xfrm>
            <a:off x="3084286" y="3488331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NOT closed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E7A0DB-C431-4AFC-B87E-1E03C7C52414}"/>
              </a:ext>
            </a:extLst>
          </p:cNvPr>
          <p:cNvSpPr/>
          <p:nvPr/>
        </p:nvSpPr>
        <p:spPr>
          <a:xfrm>
            <a:off x="965200" y="3315752"/>
            <a:ext cx="7104743" cy="322293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3AC76E-60FB-4298-8937-7E309C648D8B}"/>
              </a:ext>
            </a:extLst>
          </p:cNvPr>
          <p:cNvCxnSpPr/>
          <p:nvPr/>
        </p:nvCxnSpPr>
        <p:spPr>
          <a:xfrm>
            <a:off x="965200" y="3287345"/>
            <a:ext cx="7104743" cy="3251341"/>
          </a:xfrm>
          <a:prstGeom prst="line">
            <a:avLst/>
          </a:prstGeom>
          <a:ln w="142875">
            <a:solidFill>
              <a:srgbClr val="FF00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99A574-E7D3-423E-B2DB-387F84E8CBB6}"/>
              </a:ext>
            </a:extLst>
          </p:cNvPr>
          <p:cNvCxnSpPr>
            <a:cxnSpLocks/>
          </p:cNvCxnSpPr>
          <p:nvPr/>
        </p:nvCxnSpPr>
        <p:spPr>
          <a:xfrm flipV="1">
            <a:off x="965200" y="3301548"/>
            <a:ext cx="7104743" cy="3251341"/>
          </a:xfrm>
          <a:prstGeom prst="line">
            <a:avLst/>
          </a:prstGeom>
          <a:ln w="142875">
            <a:solidFill>
              <a:srgbClr val="FF00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70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B96EF73-B1A2-4878-9029-87A094E55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63" y="3798190"/>
            <a:ext cx="3680052" cy="1950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CA85CB-2A5C-432A-B69D-728C0F2C4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965" y="3734668"/>
            <a:ext cx="3925898" cy="2101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6FEF79-2F3E-4A90-A0D1-C7B1CF2E5E24}"/>
              </a:ext>
            </a:extLst>
          </p:cNvPr>
          <p:cNvSpPr txBox="1"/>
          <p:nvPr/>
        </p:nvSpPr>
        <p:spPr>
          <a:xfrm>
            <a:off x="3875315" y="3473058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closed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34BA0-29F8-48C5-A2FC-B5D7529F3D68}"/>
              </a:ext>
            </a:extLst>
          </p:cNvPr>
          <p:cNvSpPr/>
          <p:nvPr/>
        </p:nvSpPr>
        <p:spPr>
          <a:xfrm>
            <a:off x="6466114" y="4550229"/>
            <a:ext cx="609600" cy="51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5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B96EF73-B1A2-4878-9029-87A094E55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63" y="3798190"/>
            <a:ext cx="3680052" cy="1950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CA85CB-2A5C-432A-B69D-728C0F2C4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965" y="3734668"/>
            <a:ext cx="3925898" cy="2101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6FEF79-2F3E-4A90-A0D1-C7B1CF2E5E24}"/>
              </a:ext>
            </a:extLst>
          </p:cNvPr>
          <p:cNvSpPr txBox="1"/>
          <p:nvPr/>
        </p:nvSpPr>
        <p:spPr>
          <a:xfrm>
            <a:off x="3875315" y="3473058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closed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6AFC49-80A3-4022-9875-4DE6519B2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517" y="4133763"/>
            <a:ext cx="642484" cy="80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66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1110</TotalTime>
  <Words>776</Words>
  <Application>Microsoft Office PowerPoint</Application>
  <PresentationFormat>On-screen Show (4:3)</PresentationFormat>
  <Paragraphs>83</Paragraphs>
  <Slides>35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50</cp:revision>
  <dcterms:created xsi:type="dcterms:W3CDTF">2020-04-07T21:04:51Z</dcterms:created>
  <dcterms:modified xsi:type="dcterms:W3CDTF">2020-04-13T09:03:59Z</dcterms:modified>
</cp:coreProperties>
</file>